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Hry0KuF1dXf7nnGjkyOR6M/F4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B62FBA-1F59-4A28-9F4F-9C845358F4A2}">
  <a:tblStyle styleId="{9CB62FBA-1F59-4A28-9F4F-9C845358F4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72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e7dbf2495_1_12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00" cy="4473600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6e7dbf249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600" cy="372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:notes"/>
          <p:cNvSpPr txBox="1"/>
          <p:nvPr/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 txBox="1"/>
          <p:nvPr/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:notes"/>
          <p:cNvSpPr txBox="1"/>
          <p:nvPr/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:notes"/>
          <p:cNvSpPr txBox="1"/>
          <p:nvPr/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7dbf249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6e7dbf2495_0_39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6e7dbf2495_0_39:notes"/>
          <p:cNvSpPr txBox="1"/>
          <p:nvPr/>
        </p:nvSpPr>
        <p:spPr>
          <a:xfrm>
            <a:off x="3854450" y="9440863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6e7dbf2495_0_39:notes"/>
          <p:cNvSpPr txBox="1"/>
          <p:nvPr/>
        </p:nvSpPr>
        <p:spPr>
          <a:xfrm>
            <a:off x="0" y="9440863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:notes"/>
          <p:cNvSpPr txBox="1"/>
          <p:nvPr/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:notes"/>
          <p:cNvSpPr txBox="1"/>
          <p:nvPr/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:notes"/>
          <p:cNvSpPr txBox="1"/>
          <p:nvPr/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:notes"/>
          <p:cNvSpPr txBox="1"/>
          <p:nvPr/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:notes"/>
          <p:cNvSpPr txBox="1"/>
          <p:nvPr/>
        </p:nvSpPr>
        <p:spPr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         Evaluation AERES          13-14 janvier 2011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1038" y="4719638"/>
            <a:ext cx="5443537" cy="4473575"/>
          </a:xfrm>
          <a:prstGeom prst="rect">
            <a:avLst/>
          </a:prstGeom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>
  <p:cSld name="1_V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ide">
  <p:cSld name="4_V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ide">
  <p:cSld name="6_V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de">
  <p:cSld name="3_V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ide">
  <p:cSld name="5_V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Vide">
  <p:cSld name="7_V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1495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0" y="1989138"/>
            <a:ext cx="6443663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Service MICRO-ELECTRONIQUE</a:t>
            </a:r>
            <a:endParaRPr/>
          </a:p>
        </p:txBody>
      </p:sp>
      <p:pic>
        <p:nvPicPr>
          <p:cNvPr id="56" name="Google Shape;56;p1" descr="IN2P3Filaire-Q_SignV cop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6003925"/>
            <a:ext cx="1152525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608965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Edouard BECHETOILLE (Responsable de Service)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1619250" y="252413"/>
            <a:ext cx="23241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Tourniquet Section 01</a:t>
            </a:r>
            <a:br>
              <a:rPr lang="fr-FR" sz="1400" b="0" i="0" u="none" strike="noStrike" cap="none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r-FR" sz="1400" b="0" i="0" u="none" strike="noStrike" cap="none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Date : 4 février 2020</a:t>
            </a:r>
            <a:endParaRPr sz="1400" b="0" i="0" u="none" strike="noStrike" cap="none">
              <a:solidFill>
                <a:srgbClr val="4D4D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441325" y="3132138"/>
            <a:ext cx="75152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Bilan 2015-2020</a:t>
            </a:r>
            <a:endParaRPr/>
          </a:p>
        </p:txBody>
      </p:sp>
      <p:cxnSp>
        <p:nvCxnSpPr>
          <p:cNvPr id="60" name="Google Shape;60;p1"/>
          <p:cNvCxnSpPr/>
          <p:nvPr/>
        </p:nvCxnSpPr>
        <p:spPr>
          <a:xfrm>
            <a:off x="584200" y="2924175"/>
            <a:ext cx="3359150" cy="0"/>
          </a:xfrm>
          <a:prstGeom prst="straightConnector1">
            <a:avLst/>
          </a:prstGeom>
          <a:noFill/>
          <a:ln w="222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8" y="355600"/>
            <a:ext cx="7143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e7dbf2495_1_12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cxnSp>
        <p:nvCxnSpPr>
          <p:cNvPr id="193" name="Google Shape;193;g6e7dbf2495_1_12"/>
          <p:cNvCxnSpPr/>
          <p:nvPr/>
        </p:nvCxnSpPr>
        <p:spPr>
          <a:xfrm>
            <a:off x="1588" y="692150"/>
            <a:ext cx="9142500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g6e7dbf2495_1_12"/>
          <p:cNvSpPr txBox="1"/>
          <p:nvPr/>
        </p:nvSpPr>
        <p:spPr>
          <a:xfrm>
            <a:off x="203475" y="0"/>
            <a:ext cx="89406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 i="0" u="none" strike="noStrike" cap="none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Auto analyse du service - A</a:t>
            </a: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nalyse Externe </a:t>
            </a:r>
            <a:endParaRPr sz="2800" b="1" i="0" u="none" strike="noStrike" cap="none">
              <a:solidFill>
                <a:srgbClr val="E7511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g6e7dbf2495_1_12"/>
          <p:cNvSpPr/>
          <p:nvPr/>
        </p:nvSpPr>
        <p:spPr>
          <a:xfrm>
            <a:off x="83550" y="769675"/>
            <a:ext cx="8940600" cy="5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Opportunités: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Projets pour les laboratoire avec pas/peu de microélectroniciens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Projets transverses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Valorisation des designs auprès d'autres expériences/groupes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Valorisation des designs auprès des industriels (Weeroc)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Prendre part à l'évolution (saut) technologique (Prospective)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HDR possible et cotutelles de thèses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Menaces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Concurrence de grosses équipes à forte notoriété (CERN, INFN, RAL, Imperial College, Nikhef,…)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Microélectronique à l'IN2P3 pas/peu structurée par rapport aux équipes internationales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Baisse des moyens financiers dédiés à l'instrumentation à l'IN2P3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Absence de visibilité à l'IN2P3 au delà du HL-LHC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Complexité des technologies et des ASICs en augmentation: manpower nécessaire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Perte des compétences acquises sur CDD et stratégiques pour l'avenir (ex. physical design)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Coût élevé des technologies (fonderie)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6e7dbf2495_1_12"/>
          <p:cNvSpPr txBox="1">
            <a:spLocks noGrp="1"/>
          </p:cNvSpPr>
          <p:nvPr>
            <p:ph type="ftr" idx="11"/>
          </p:nvPr>
        </p:nvSpPr>
        <p:spPr>
          <a:xfrm>
            <a:off x="2916251" y="6518275"/>
            <a:ext cx="400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ftr" idx="11"/>
          </p:nvPr>
        </p:nvSpPr>
        <p:spPr>
          <a:xfrm>
            <a:off x="2267744" y="6356350"/>
            <a:ext cx="384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4" name="Google Shape;204;p9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9"/>
          <p:cNvSpPr txBox="1"/>
          <p:nvPr/>
        </p:nvSpPr>
        <p:spPr>
          <a:xfrm>
            <a:off x="881063" y="0"/>
            <a:ext cx="73802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Plan de charge</a:t>
            </a:r>
            <a:endParaRPr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ftr" idx="11"/>
          </p:nvPr>
        </p:nvSpPr>
        <p:spPr>
          <a:xfrm>
            <a:off x="1835696" y="6525590"/>
            <a:ext cx="504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Organisation du service</a:t>
            </a:r>
            <a:endParaRPr/>
          </a:p>
        </p:txBody>
      </p:sp>
      <p:cxnSp>
        <p:nvCxnSpPr>
          <p:cNvPr id="71" name="Google Shape;71;p2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"/>
          <p:cNvSpPr txBox="1"/>
          <p:nvPr/>
        </p:nvSpPr>
        <p:spPr>
          <a:xfrm>
            <a:off x="356475" y="700100"/>
            <a:ext cx="8256900" cy="1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Microélectronique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(création en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uin 2019,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éparation du service électronique)</a:t>
            </a: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(Effectif total: 5 permanents + 1 CDD)</a:t>
            </a:r>
            <a:endParaRPr sz="2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Responsable: Edouard BECHETOILLE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1">
              <a:solidFill>
                <a:schemeClr val="dk1"/>
              </a:solidFill>
            </a:endParaRPr>
          </a:p>
        </p:txBody>
      </p:sp>
      <p:graphicFrame>
        <p:nvGraphicFramePr>
          <p:cNvPr id="73" name="Google Shape;73;p2"/>
          <p:cNvGraphicFramePr/>
          <p:nvPr/>
        </p:nvGraphicFramePr>
        <p:xfrm>
          <a:off x="356475" y="2316781"/>
          <a:ext cx="3646700" cy="2541520"/>
        </p:xfrm>
        <a:graphic>
          <a:graphicData uri="http://schemas.openxmlformats.org/drawingml/2006/table">
            <a:tbl>
              <a:tblPr firstRow="1" bandRow="1">
                <a:noFill/>
                <a:tableStyleId>{9CB62FBA-1F59-4A28-9F4F-9C845358F4A2}</a:tableStyleId>
              </a:tblPr>
              <a:tblGrid>
                <a:gridCol w="2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Edouard BECHETOILLE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IR1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Luigi CAPONETTO                     </a:t>
                      </a:r>
                      <a:endParaRPr sz="1600" u="sng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IR1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Mokrane DAHOUMANE           </a:t>
                      </a:r>
                      <a:endParaRPr sz="1600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IR2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Hervé MATHEZ                          </a:t>
                      </a:r>
                      <a:endParaRPr sz="1600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IRHC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Patrice RUSSO                           </a:t>
                      </a:r>
                      <a:endParaRPr sz="1600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IR2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</a:rPr>
                        <a:t>Benedetta NODARI              </a:t>
                      </a:r>
                      <a:endParaRPr sz="1600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/>
                        <a:t>CDD IR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" name="Google Shape;74;p2"/>
          <p:cNvSpPr/>
          <p:nvPr/>
        </p:nvSpPr>
        <p:spPr>
          <a:xfrm>
            <a:off x="4249475" y="2697782"/>
            <a:ext cx="6407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Arrivées:</a:t>
            </a:r>
            <a:endParaRPr sz="16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fr-FR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Patrice RUSSO : septembre 2017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fr-FR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Benedetta NODARI : avril 2017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Départs:</a:t>
            </a:r>
            <a:endParaRPr sz="16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Amina ANNAGREBAH  </a:t>
            </a: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(Doctorant) 01/02/2017 -&gt; 30/01/2020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Gilles CHAUMONTET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(IR1, Détaché) -&gt; 01/03/2020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4578" y="5663409"/>
            <a:ext cx="26987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363275" y="5059975"/>
            <a:ext cx="8364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Le service Microélectronique fait partie du Pôle MICRHAU (www.micrhau.in2p3.fr), une mutualisation régionale (IP2I + LPC) de microélectroniciens de l’IN2P3.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Spécifications d’ASIC, compétences</a:t>
            </a:r>
            <a:endParaRPr sz="2800" b="1">
              <a:solidFill>
                <a:srgbClr val="E7511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ftr" idx="11"/>
          </p:nvPr>
        </p:nvSpPr>
        <p:spPr>
          <a:xfrm>
            <a:off x="2687638" y="6518275"/>
            <a:ext cx="403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6" name="Google Shape;86;p3"/>
          <p:cNvCxnSpPr/>
          <p:nvPr/>
        </p:nvCxnSpPr>
        <p:spPr>
          <a:xfrm>
            <a:off x="-74612" y="768350"/>
            <a:ext cx="9142500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7" name="Google Shape;87;p3"/>
          <p:cNvGrpSpPr/>
          <p:nvPr/>
        </p:nvGrpSpPr>
        <p:grpSpPr>
          <a:xfrm>
            <a:off x="35910" y="916945"/>
            <a:ext cx="4006072" cy="3606485"/>
            <a:chOff x="163041" y="117884"/>
            <a:chExt cx="4217362" cy="4370967"/>
          </a:xfrm>
        </p:grpSpPr>
        <p:sp>
          <p:nvSpPr>
            <p:cNvPr id="88" name="Google Shape;88;p3"/>
            <p:cNvSpPr/>
            <p:nvPr/>
          </p:nvSpPr>
          <p:spPr>
            <a:xfrm>
              <a:off x="1174900" y="1170641"/>
              <a:ext cx="2242800" cy="2382300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 txBox="1"/>
            <p:nvPr/>
          </p:nvSpPr>
          <p:spPr>
            <a:xfrm>
              <a:off x="1553045" y="1441124"/>
              <a:ext cx="1564500" cy="18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Spécifications d’ASIC pour la physique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740238" y="117884"/>
              <a:ext cx="1291200" cy="129120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1929319" y="306965"/>
              <a:ext cx="912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fr-FR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rchitecture de systèmes intégrés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61601" y="511628"/>
              <a:ext cx="1291200" cy="1291200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2926882" y="700709"/>
              <a:ext cx="912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 Noise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1/f noise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White noise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 jitter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157003" y="1508631"/>
              <a:ext cx="1223400" cy="1291200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3342059" y="1697702"/>
              <a:ext cx="912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 Power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 voies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Clock gating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37307" y="2550020"/>
              <a:ext cx="1223400" cy="1291200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3226388" y="2739089"/>
              <a:ext cx="912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pplication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Cryogénique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15852" y="3197651"/>
              <a:ext cx="1291200" cy="1291200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2504933" y="3386733"/>
              <a:ext cx="9129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Résistance aux radiation (SEU)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44843" y="3197651"/>
              <a:ext cx="1291200" cy="129120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1433925" y="3386728"/>
              <a:ext cx="9621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Mesure de temps rapide [ps]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2950" y="2550008"/>
              <a:ext cx="1291124" cy="1291124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502909" y="2739088"/>
              <a:ext cx="12234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ull Digital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Codage RTL*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Implémentation physique (DoT)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3041" y="1416269"/>
              <a:ext cx="1291124" cy="1291124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352130" y="1605346"/>
              <a:ext cx="1081800" cy="9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 et caractérisation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Fonctionnel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Paillasse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38656" y="419276"/>
              <a:ext cx="1291124" cy="1291124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927737" y="608357"/>
              <a:ext cx="912962" cy="912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Suivi de projet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"/>
          <p:cNvSpPr/>
          <p:nvPr/>
        </p:nvSpPr>
        <p:spPr>
          <a:xfrm>
            <a:off x="323526" y="4653300"/>
            <a:ext cx="1841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: compétence eDAQ</a:t>
            </a:r>
            <a:endParaRPr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837375" y="774625"/>
            <a:ext cx="5304900" cy="5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E75112"/>
                </a:solidFill>
                <a:latin typeface="Calibri"/>
                <a:ea typeface="Calibri"/>
                <a:cs typeface="Calibri"/>
                <a:sym typeface="Calibri"/>
              </a:rPr>
              <a:t>Activités et réalisations techniques type: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fr-FR" sz="1600" b="1" i="0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Front-End de lecture de charge: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SICASIC, HODOPIC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ASICs pour Silicon Scatterer </a:t>
            </a:r>
            <a:r>
              <a:rPr lang="fr-FR" sz="1600">
                <a:solidFill>
                  <a:schemeClr val="dk1"/>
                </a:solidFill>
              </a:rPr>
              <a:t>(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Clarys) pour l'hadron-thérapie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LARZIC (Liquid Argon Zygote Integrated Circuit)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: Front-End électronique cryogénique et  à bruit faible pour un détecteur à haute capacité (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protoDUNE)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FFE (Fast Front-End)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: Circuit comprenant un amplificateur et un discriminateur (Projet MG-RPC)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fr-FR" sz="1600" b="1">
                <a:latin typeface="Calibri"/>
                <a:ea typeface="Calibri"/>
                <a:cs typeface="Calibri"/>
                <a:sym typeface="Calibri"/>
              </a:rPr>
              <a:t>Circuits MIXTES: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XTRACT</a:t>
            </a:r>
            <a:r>
              <a:rPr lang="fr-FR" sz="1600" b="1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TPC Lxe XEMIS</a:t>
            </a:r>
            <a:endParaRPr sz="16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CRONOTIC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Circuit pour réaliser la fonction de base d’un TDC (Time-to-Digital Converter) de type Vernier dans le projet RPC.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de building block: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PLL, TDC, LDO, Ampli, Filtre 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dans le cadre du projet BB130.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Circuits full DIGITAL: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fr-FR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CIC (Concentrator Integrated Circuit)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Concentrateur des données pour le futur CMS Tracker au HL-LHC, premier système complet en technologie 65 nm à l’IN2P3.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7dbf2495_0_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Activités et réalisations techniques type</a:t>
            </a:r>
            <a:endParaRPr sz="2800" b="1">
              <a:solidFill>
                <a:srgbClr val="E7511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g6e7dbf2495_0_39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8" name="Google Shape;118;g6e7dbf2495_0_39"/>
          <p:cNvCxnSpPr/>
          <p:nvPr/>
        </p:nvCxnSpPr>
        <p:spPr>
          <a:xfrm>
            <a:off x="1588" y="692150"/>
            <a:ext cx="9142500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g6e7dbf2495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50" y="757906"/>
            <a:ext cx="2064949" cy="173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6e7dbf2495_0_39"/>
          <p:cNvSpPr txBox="1"/>
          <p:nvPr/>
        </p:nvSpPr>
        <p:spPr>
          <a:xfrm>
            <a:off x="865175" y="23843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CRONOTIC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6e7dbf2495_0_39"/>
          <p:cNvSpPr txBox="1"/>
          <p:nvPr/>
        </p:nvSpPr>
        <p:spPr>
          <a:xfrm>
            <a:off x="4099575" y="23843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CIC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6e7dbf2495_0_39"/>
          <p:cNvSpPr txBox="1"/>
          <p:nvPr/>
        </p:nvSpPr>
        <p:spPr>
          <a:xfrm>
            <a:off x="7212850" y="23843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LARZIC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6e7dbf2495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80" y="2750875"/>
            <a:ext cx="3498670" cy="17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6e7dbf2495_0_39"/>
          <p:cNvSpPr txBox="1"/>
          <p:nvPr/>
        </p:nvSpPr>
        <p:spPr>
          <a:xfrm>
            <a:off x="1550975" y="44417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SICASIC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6e7dbf2495_0_39"/>
          <p:cNvSpPr txBox="1"/>
          <p:nvPr/>
        </p:nvSpPr>
        <p:spPr>
          <a:xfrm>
            <a:off x="5403475" y="58133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HODOPIC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6e7dbf2495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700" y="2750875"/>
            <a:ext cx="1877125" cy="315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6e7dbf2495_0_39"/>
          <p:cNvSpPr txBox="1"/>
          <p:nvPr/>
        </p:nvSpPr>
        <p:spPr>
          <a:xfrm>
            <a:off x="7723175" y="58133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XTRACT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6e7dbf2495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75" y="4758250"/>
            <a:ext cx="1776301" cy="18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e7dbf2495_0_39"/>
          <p:cNvSpPr txBox="1"/>
          <p:nvPr/>
        </p:nvSpPr>
        <p:spPr>
          <a:xfrm>
            <a:off x="712775" y="6499150"/>
            <a:ext cx="1005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LOJIC130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6e7dbf2495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475" y="4823550"/>
            <a:ext cx="2297375" cy="1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6e7dbf2495_0_39"/>
          <p:cNvSpPr txBox="1"/>
          <p:nvPr/>
        </p:nvSpPr>
        <p:spPr>
          <a:xfrm>
            <a:off x="2947246" y="6522278"/>
            <a:ext cx="9891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BB130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6e7dbf2495_0_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4075" y="2750875"/>
            <a:ext cx="2297387" cy="318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6e7dbf2495_0_39"/>
          <p:cNvPicPr preferRelativeResize="0"/>
          <p:nvPr/>
        </p:nvPicPr>
        <p:blipFill rotWithShape="1">
          <a:blip r:embed="rId9">
            <a:alphaModFix/>
          </a:blip>
          <a:srcRect l="26901" r="36220" b="13562"/>
          <a:stretch/>
        </p:blipFill>
        <p:spPr>
          <a:xfrm rot="5400000">
            <a:off x="3361552" y="120776"/>
            <a:ext cx="1700274" cy="29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15837" r="6252" b="11913"/>
          <a:stretch/>
        </p:blipFill>
        <p:spPr>
          <a:xfrm>
            <a:off x="6278228" y="1017443"/>
            <a:ext cx="2603597" cy="1286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Projets et Responsabilités 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ftr" idx="11"/>
          </p:nvPr>
        </p:nvSpPr>
        <p:spPr>
          <a:xfrm>
            <a:off x="2326308" y="6597352"/>
            <a:ext cx="45438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4" name="Google Shape;144;p4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5" name="Google Shape;145;p4"/>
          <p:cNvGraphicFramePr/>
          <p:nvPr/>
        </p:nvGraphicFramePr>
        <p:xfrm>
          <a:off x="204788" y="76470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{9CB62FBA-1F59-4A28-9F4F-9C845358F4A2}</a:tableStyleId>
              </a:tblPr>
              <a:tblGrid>
                <a:gridCol w="212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Expérience / Projet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ETP [2019]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Responsabilité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Neutrino Proto DUNE, DUNE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BECHETOILLE (20%)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LARZIC</a:t>
                      </a:r>
                      <a:r>
                        <a:rPr lang="fr-FR"/>
                        <a:t>: 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Design, Test, Production 700 (Proto Dune),</a:t>
                      </a:r>
                      <a:r>
                        <a:rPr lang="fr-FR"/>
                        <a:t> 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r>
                        <a:rPr lang="fr-FR"/>
                        <a:t>.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puces</a:t>
                      </a:r>
                      <a:r>
                        <a:rPr lang="fr-FR"/>
                        <a:t> (Dune)</a:t>
                      </a:r>
                      <a:endParaRPr/>
                    </a:p>
                  </a:txBody>
                  <a:tcPr marL="91425" marR="91425" marT="45725" marB="45725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CMS tracker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CAPONETTO (100%)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NODARI (100%)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CIC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Design, Test, Production 30</a:t>
                      </a:r>
                      <a:r>
                        <a:rPr lang="fr-FR"/>
                        <a:t>.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puces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Clarys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CAPONETTO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DAHOUMANE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2019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HODOPIC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Design, Test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SICASIC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Design, Test, Production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Google Shape;146;p4"/>
          <p:cNvGraphicFramePr/>
          <p:nvPr/>
        </p:nvGraphicFramePr>
        <p:xfrm>
          <a:off x="195966" y="29377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{9CB62FBA-1F59-4A28-9F4F-9C845358F4A2}</a:tableStyleId>
              </a:tblPr>
              <a:tblGrid>
                <a:gridCol w="212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Expérience / R&amp;D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ETP</a:t>
                      </a:r>
                      <a:endParaRPr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Responsabilité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Timing RPC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DAHOUMANE (90%)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2016 - 2020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CRONOTIC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TDC 32</a:t>
                      </a:r>
                      <a:r>
                        <a:rPr lang="fr-FR"/>
                        <a:t> 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voies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Transverse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LOJIC130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 MATHEZ (90%)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 RUSSO (50%)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BECHETOILLE (20%)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2018 - 2020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Chef de projet,</a:t>
                      </a:r>
                      <a:r>
                        <a:rPr lang="fr-FR"/>
                        <a:t>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PLL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low jitter (&lt;2 ps</a:t>
                      </a:r>
                      <a:r>
                        <a:rPr lang="fr-FR" sz="1400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RMS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Transverse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BB130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 RUSSO (50%)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ANNAGREBAH (100%)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2017 - 2020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LDO,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Fast-Front END</a:t>
                      </a: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TDC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Transverse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OMME</a:t>
                      </a:r>
                      <a:endParaRPr b="1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BECHETOILLE (10%)</a:t>
                      </a:r>
                      <a:endParaRPr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2019 - 2020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infrastructure machines/PDK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R&amp;D Transverse </a:t>
                      </a:r>
                      <a:r>
                        <a:rPr lang="fr-FR" sz="1400" b="1">
                          <a:solidFill>
                            <a:schemeClr val="dk1"/>
                          </a:solidFill>
                        </a:rPr>
                        <a:t>PICMIC</a:t>
                      </a:r>
                      <a:endParaRPr b="1"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 MATHEZ (10%)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DAHOUMANE (10%)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BECHETOILLE (10%)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2019 - 2020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Etude/définition du cahier des charges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Moyens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2916251" y="6518275"/>
            <a:ext cx="39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5"/>
          <p:cNvSpPr/>
          <p:nvPr/>
        </p:nvSpPr>
        <p:spPr>
          <a:xfrm>
            <a:off x="303775" y="998275"/>
            <a:ext cx="8413200" cy="4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Locaux: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2 salles de tests équipées:</a:t>
            </a:r>
            <a:r>
              <a:rPr lang="fr-FR" sz="18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Paillasses, oscilloscopes, générateurs de signaux, alimentations, enceinte climatique, p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oste de soudure, …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Informatique: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3 serveurs dédiés CADENCE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Technologies AMS, IBM, TSMC, ST, TowerJazz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Nœud techno [350nm, 180nm, 130nm, 65nm]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License IN2P3 ($$$), Europractice ($$) et CNFM ($)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Serveur versionning (SOS)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Serveur NX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Sauvegardes design: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CCIN2P3 (</a:t>
            </a:r>
            <a:r>
              <a:rPr lang="fr-FR" sz="1800" strike="sngStrike">
                <a:latin typeface="Calibri"/>
                <a:ea typeface="Calibri"/>
                <a:cs typeface="Calibri"/>
                <a:sym typeface="Calibri"/>
              </a:rPr>
              <a:t>AFS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 → PBS)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ATRIUM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6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703263" y="0"/>
            <a:ext cx="77406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Fonctionnement</a:t>
            </a: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ftr" idx="11"/>
          </p:nvPr>
        </p:nvSpPr>
        <p:spPr>
          <a:xfrm>
            <a:off x="2916250" y="6518275"/>
            <a:ext cx="398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303775" y="998275"/>
            <a:ext cx="8413200" cy="4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Réunions: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ponctuels en fonction des évènements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Budgets 2019: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pôle MICRHAU: 5k€ arrivé le 13 Juin 2019 (avance labo) (fléché vie-du Pôle)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ELECFT: 7k€ partagé avec eDAQ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LOJIC130: 10k€ fléché projet, reste 6k reporté sur 2020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BB130: fonderie commune 45k€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Budgets 2020: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a définir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Relations avec les groupes, les projets,.. </a:t>
            </a:r>
            <a:r>
              <a:rPr lang="fr-FR" sz="1800" u="sng">
                <a:latin typeface="Calibri"/>
                <a:ea typeface="Calibri"/>
                <a:cs typeface="Calibri"/>
                <a:sym typeface="Calibri"/>
              </a:rPr>
              <a:t>Responsable technique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Avec la Direction.. (CDS/CDG tous les mois)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Réflexion en cours sur la restructuration: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Pôle MICRHAU étendu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Fédérations de Microélectronique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7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7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607850" y="41375"/>
            <a:ext cx="82404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520"/>
              <a:buFont typeface="Verdana"/>
              <a:buNone/>
            </a:pPr>
            <a:r>
              <a:rPr lang="fr-FR" sz="252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Auto analyse projection projets du service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2916251" y="6518275"/>
            <a:ext cx="400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59750" y="769675"/>
            <a:ext cx="8557200" cy="5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Forces: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Compétence et expertise sur la prise en charge complète de l’architecture d’ASIC (à partir de la conception jusqu’à la production, en passant par le test)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[CIC, LARZIC, XTRACT, HODOPIC, SICASIC].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Gestion de projet multi-labo, multi-tutelles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Opportunités: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Valorisation d’expertise Digital-on-Top (DoT):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Collaboration dans le cadre du Pôle Micrhau (HGTD / ALTIROC)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ITS3 (ALICE) Maps avec IPHC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Valorisation d’expertise “Timing”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Chaîne complète Front-End + TDC multi-voies.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PICMIC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Plateforme de réalisation physique des circuits complexes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faibles: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Séparation groupe eDAQ (interface, besoin, disponibilité)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Pic plan de charge →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 pour lisser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Risques: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Fonctionnement en Pôle/Federation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Besoins en formations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sldNum" idx="12"/>
          </p:nvPr>
        </p:nvSpPr>
        <p:spPr>
          <a:xfrm>
            <a:off x="7308304" y="6356350"/>
            <a:ext cx="12070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cxnSp>
        <p:nvCxnSpPr>
          <p:cNvPr id="184" name="Google Shape;184;p8"/>
          <p:cNvCxnSpPr/>
          <p:nvPr/>
        </p:nvCxnSpPr>
        <p:spPr>
          <a:xfrm>
            <a:off x="1588" y="692150"/>
            <a:ext cx="9142412" cy="0"/>
          </a:xfrm>
          <a:prstGeom prst="straightConnector1">
            <a:avLst/>
          </a:prstGeom>
          <a:noFill/>
          <a:ln w="9525" cap="flat" cmpd="sng">
            <a:solidFill>
              <a:srgbClr val="E751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8"/>
          <p:cNvSpPr txBox="1"/>
          <p:nvPr/>
        </p:nvSpPr>
        <p:spPr>
          <a:xfrm>
            <a:off x="203475" y="0"/>
            <a:ext cx="89406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5112"/>
              </a:buClr>
              <a:buSzPts val="2800"/>
              <a:buFont typeface="Verdana"/>
              <a:buNone/>
            </a:pPr>
            <a:r>
              <a:rPr lang="fr-FR" sz="2800" b="1" i="0" u="none" strike="noStrike" cap="none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Auto analyse du service - A</a:t>
            </a:r>
            <a:r>
              <a:rPr lang="fr-FR" sz="2800" b="1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nalyse Interne </a:t>
            </a:r>
            <a:endParaRPr sz="2800" b="1" i="0" u="none" strike="noStrike" cap="none">
              <a:solidFill>
                <a:srgbClr val="E7511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-68850" y="769675"/>
            <a:ext cx="9174900" cy="5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Forces: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Masse critique atteinte grâce au Pôle Micrhau  (&gt; 10 permanents)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Complémentarité des compétences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Partagés/mutualisation des connaissances et des outils: enrichissement mutuel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Diversité de visions/approches des développements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Implication dans les formations des étudiants : M1, M2, école Ingénieur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Soutien pour R&amp;D en amont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Fonderie annuelle BB130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Soutien IN2P3 et DU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Réseau de connaissance extérieur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Visibilité à l'IN2P3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Faiblesses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Micrhau: </a:t>
            </a: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deux sites distants (frein aux discussions informelles)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Manque de support (AI et IT) électronique pour le test et la réalisation de cartes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Compétences à renforcer en microélectronique numérique (NOEMI DoT)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Séparation eDAQ → structuration des interactions en cours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Manque de manpower (doctorants, post-doc ...) pour les R&amp;D en amont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Manque de visibilité extérieure (au delà de l'IN2P3)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Non-disponibilité du budget pour les fonderies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Projets: vus comme des projets Pôle mais gérés comme des projets de Laboratoire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(CSP du labo hôte)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>
            <a:spLocks noGrp="1"/>
          </p:cNvSpPr>
          <p:nvPr>
            <p:ph type="ftr" idx="11"/>
          </p:nvPr>
        </p:nvSpPr>
        <p:spPr>
          <a:xfrm>
            <a:off x="2916251" y="6518275"/>
            <a:ext cx="400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Tourniquet Section 01 de l’IP2I – 4 février 2020</a:t>
            </a: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Affichage à l'écran (4:3)</PresentationFormat>
  <Paragraphs>247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Conception personnalisée</vt:lpstr>
      <vt:lpstr>Service MICRO-ELECTRONIQUE</vt:lpstr>
      <vt:lpstr>Organisation du service</vt:lpstr>
      <vt:lpstr>Spécifications d’ASIC, compétences</vt:lpstr>
      <vt:lpstr>Activités et réalisations techniques type</vt:lpstr>
      <vt:lpstr>Projets et Responsabilités </vt:lpstr>
      <vt:lpstr>Moyens</vt:lpstr>
      <vt:lpstr>Fonctionnement</vt:lpstr>
      <vt:lpstr>Auto analyse projection projets du service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MICRO-ELECTRONIQUE</dc:title>
  <dc:creator>Edouard Bechetoille</dc:creator>
  <cp:lastModifiedBy>Edouard Bechetoille</cp:lastModifiedBy>
  <cp:revision>1</cp:revision>
  <dcterms:created xsi:type="dcterms:W3CDTF">2010-12-20T20:47:11Z</dcterms:created>
  <dcterms:modified xsi:type="dcterms:W3CDTF">2020-02-04T15:39:10Z</dcterms:modified>
</cp:coreProperties>
</file>