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30"/>
  </p:notesMasterIdLst>
  <p:handoutMasterIdLst>
    <p:handoutMasterId r:id="rId31"/>
  </p:handoutMasterIdLst>
  <p:sldIdLst>
    <p:sldId id="268" r:id="rId2"/>
    <p:sldId id="452" r:id="rId3"/>
    <p:sldId id="414" r:id="rId4"/>
    <p:sldId id="430" r:id="rId5"/>
    <p:sldId id="448" r:id="rId6"/>
    <p:sldId id="468" r:id="rId7"/>
    <p:sldId id="453" r:id="rId8"/>
    <p:sldId id="459" r:id="rId9"/>
    <p:sldId id="462" r:id="rId10"/>
    <p:sldId id="461" r:id="rId11"/>
    <p:sldId id="460" r:id="rId12"/>
    <p:sldId id="466" r:id="rId13"/>
    <p:sldId id="440" r:id="rId14"/>
    <p:sldId id="469" r:id="rId15"/>
    <p:sldId id="464" r:id="rId16"/>
    <p:sldId id="470" r:id="rId17"/>
    <p:sldId id="472" r:id="rId18"/>
    <p:sldId id="471" r:id="rId19"/>
    <p:sldId id="473" r:id="rId20"/>
    <p:sldId id="456" r:id="rId21"/>
    <p:sldId id="465" r:id="rId22"/>
    <p:sldId id="439" r:id="rId23"/>
    <p:sldId id="449" r:id="rId24"/>
    <p:sldId id="454" r:id="rId25"/>
    <p:sldId id="438" r:id="rId26"/>
    <p:sldId id="446" r:id="rId27"/>
    <p:sldId id="436" r:id="rId28"/>
    <p:sldId id="437" r:id="rId29"/>
  </p:sldIdLst>
  <p:sldSz cx="9144000" cy="6858000" type="screen4x3"/>
  <p:notesSz cx="6797675" cy="9928225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PHONSE GERSENDE" initials="A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F81BD"/>
    <a:srgbClr val="E75112"/>
    <a:srgbClr val="4D4D4D"/>
    <a:srgbClr val="1F497D"/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1608F2-CBEC-463E-B735-DAB7847C06C2}" v="59" dt="2020-01-28T11:31:41.463"/>
    <p1510:client id="{5ECCC449-7846-4BB4-BE05-6DE81B43F991}" v="376" dt="2020-01-28T09:06:56.255"/>
    <p1510:client id="{655051A1-B8C7-47E7-916B-A778F8BDEF1D}" v="134" dt="2020-01-28T11:07:07.994"/>
    <p1510:client id="{65C5EFF9-1035-4B60-8BF0-F98A3440D07D}" v="735" dt="2020-01-28T19:33:41.882"/>
    <p1510:client id="{D1271509-CD8C-4A6F-B289-AA45B23F78B9}" v="4" dt="2020-01-28T15:08:34.175"/>
    <p1510:client id="{D5FF00D2-F373-455C-947B-ADFDAC6ED1B7}" v="226" dt="2020-01-28T08:53:13.9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56" y="188"/>
      </p:cViewPr>
      <p:guideLst>
        <p:guide orient="horz" pos="4319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sende Alphonse" userId="cb6711344e6e9e46" providerId="Windows Live" clId="Web-{655051A1-B8C7-47E7-916B-A778F8BDEF1D}"/>
    <pc:docChg chg="modSld">
      <pc:chgData name="Gersende Alphonse" userId="cb6711344e6e9e46" providerId="Windows Live" clId="Web-{655051A1-B8C7-47E7-916B-A778F8BDEF1D}" dt="2020-01-28T11:07:07.994" v="129" actId="20577"/>
      <pc:docMkLst>
        <pc:docMk/>
      </pc:docMkLst>
      <pc:sldChg chg="modSp">
        <pc:chgData name="Gersende Alphonse" userId="cb6711344e6e9e46" providerId="Windows Live" clId="Web-{655051A1-B8C7-47E7-916B-A778F8BDEF1D}" dt="2020-01-28T11:07:07.994" v="129" actId="20577"/>
        <pc:sldMkLst>
          <pc:docMk/>
          <pc:sldMk cId="0" sldId="440"/>
        </pc:sldMkLst>
        <pc:spChg chg="mod">
          <ac:chgData name="Gersende Alphonse" userId="cb6711344e6e9e46" providerId="Windows Live" clId="Web-{655051A1-B8C7-47E7-916B-A778F8BDEF1D}" dt="2020-01-28T11:07:07.994" v="129" actId="20577"/>
          <ac:spMkLst>
            <pc:docMk/>
            <pc:sldMk cId="0" sldId="440"/>
            <ac:spMk id="10" creationId="{BD34B246-13D1-4189-B399-7FC3F2C6D26D}"/>
          </ac:spMkLst>
        </pc:spChg>
      </pc:sldChg>
      <pc:sldChg chg="modSp">
        <pc:chgData name="Gersende Alphonse" userId="cb6711344e6e9e46" providerId="Windows Live" clId="Web-{655051A1-B8C7-47E7-916B-A778F8BDEF1D}" dt="2020-01-28T11:06:41.572" v="126" actId="1076"/>
        <pc:sldMkLst>
          <pc:docMk/>
          <pc:sldMk cId="0" sldId="466"/>
        </pc:sldMkLst>
        <pc:spChg chg="mod">
          <ac:chgData name="Gersende Alphonse" userId="cb6711344e6e9e46" providerId="Windows Live" clId="Web-{655051A1-B8C7-47E7-916B-A778F8BDEF1D}" dt="2020-01-28T11:06:41.572" v="126" actId="1076"/>
          <ac:spMkLst>
            <pc:docMk/>
            <pc:sldMk cId="0" sldId="466"/>
            <ac:spMk id="3" creationId="{91087830-A8F7-4E3C-82E1-90B50279A8CC}"/>
          </ac:spMkLst>
        </pc:spChg>
      </pc:sldChg>
    </pc:docChg>
  </pc:docChgLst>
  <pc:docChgLst>
    <pc:chgData name="Gersende Alphonse" userId="cb6711344e6e9e46" providerId="Windows Live" clId="Web-{D5FF00D2-F373-455C-947B-ADFDAC6ED1B7}"/>
    <pc:docChg chg="addSld delSld modSld sldOrd">
      <pc:chgData name="Gersende Alphonse" userId="cb6711344e6e9e46" providerId="Windows Live" clId="Web-{D5FF00D2-F373-455C-947B-ADFDAC6ED1B7}" dt="2020-01-28T08:53:13.904" v="224" actId="20577"/>
      <pc:docMkLst>
        <pc:docMk/>
      </pc:docMkLst>
      <pc:sldChg chg="modSp delCm modCm">
        <pc:chgData name="Gersende Alphonse" userId="cb6711344e6e9e46" providerId="Windows Live" clId="Web-{D5FF00D2-F373-455C-947B-ADFDAC6ED1B7}" dt="2020-01-28T08:13:11.223" v="37" actId="20577"/>
        <pc:sldMkLst>
          <pc:docMk/>
          <pc:sldMk cId="0" sldId="414"/>
        </pc:sldMkLst>
        <pc:spChg chg="mod">
          <ac:chgData name="Gersende Alphonse" userId="cb6711344e6e9e46" providerId="Windows Live" clId="Web-{D5FF00D2-F373-455C-947B-ADFDAC6ED1B7}" dt="2020-01-28T08:13:11.223" v="37" actId="20577"/>
          <ac:spMkLst>
            <pc:docMk/>
            <pc:sldMk cId="0" sldId="414"/>
            <ac:spMk id="8195" creationId="{00000000-0000-0000-0000-000000000000}"/>
          </ac:spMkLst>
        </pc:spChg>
      </pc:sldChg>
      <pc:sldChg chg="modSp">
        <pc:chgData name="Gersende Alphonse" userId="cb6711344e6e9e46" providerId="Windows Live" clId="Web-{D5FF00D2-F373-455C-947B-ADFDAC6ED1B7}" dt="2020-01-28T08:14:35.113" v="57" actId="20577"/>
        <pc:sldMkLst>
          <pc:docMk/>
          <pc:sldMk cId="0" sldId="430"/>
        </pc:sldMkLst>
        <pc:spChg chg="mod">
          <ac:chgData name="Gersende Alphonse" userId="cb6711344e6e9e46" providerId="Windows Live" clId="Web-{D5FF00D2-F373-455C-947B-ADFDAC6ED1B7}" dt="2020-01-28T08:14:35.113" v="57" actId="20577"/>
          <ac:spMkLst>
            <pc:docMk/>
            <pc:sldMk cId="0" sldId="430"/>
            <ac:spMk id="10246" creationId="{00000000-0000-0000-0000-000000000000}"/>
          </ac:spMkLst>
        </pc:spChg>
      </pc:sldChg>
      <pc:sldChg chg="modSp ord">
        <pc:chgData name="Gersende Alphonse" userId="cb6711344e6e9e46" providerId="Windows Live" clId="Web-{D5FF00D2-F373-455C-947B-ADFDAC6ED1B7}" dt="2020-01-28T08:50:52.357" v="180" actId="20577"/>
        <pc:sldMkLst>
          <pc:docMk/>
          <pc:sldMk cId="0" sldId="440"/>
        </pc:sldMkLst>
        <pc:spChg chg="mod">
          <ac:chgData name="Gersende Alphonse" userId="cb6711344e6e9e46" providerId="Windows Live" clId="Web-{D5FF00D2-F373-455C-947B-ADFDAC6ED1B7}" dt="2020-01-28T08:50:52.357" v="180" actId="20577"/>
          <ac:spMkLst>
            <pc:docMk/>
            <pc:sldMk cId="0" sldId="440"/>
            <ac:spMk id="10" creationId="{BD34B246-13D1-4189-B399-7FC3F2C6D26D}"/>
          </ac:spMkLst>
        </pc:spChg>
        <pc:spChg chg="mod">
          <ac:chgData name="Gersende Alphonse" userId="cb6711344e6e9e46" providerId="Windows Live" clId="Web-{D5FF00D2-F373-455C-947B-ADFDAC6ED1B7}" dt="2020-01-28T08:50:35.326" v="178" actId="20577"/>
          <ac:spMkLst>
            <pc:docMk/>
            <pc:sldMk cId="0" sldId="440"/>
            <ac:spMk id="36866" creationId="{00000000-0000-0000-0000-000000000000}"/>
          </ac:spMkLst>
        </pc:spChg>
      </pc:sldChg>
      <pc:sldChg chg="modSp">
        <pc:chgData name="Gersende Alphonse" userId="cb6711344e6e9e46" providerId="Windows Live" clId="Web-{D5FF00D2-F373-455C-947B-ADFDAC6ED1B7}" dt="2020-01-28T08:15:50.676" v="89" actId="20577"/>
        <pc:sldMkLst>
          <pc:docMk/>
          <pc:sldMk cId="0" sldId="448"/>
        </pc:sldMkLst>
        <pc:spChg chg="mod">
          <ac:chgData name="Gersende Alphonse" userId="cb6711344e6e9e46" providerId="Windows Live" clId="Web-{D5FF00D2-F373-455C-947B-ADFDAC6ED1B7}" dt="2020-01-28T08:15:50.676" v="89" actId="20577"/>
          <ac:spMkLst>
            <pc:docMk/>
            <pc:sldMk cId="0" sldId="448"/>
            <ac:spMk id="12293" creationId="{00000000-0000-0000-0000-000000000000}"/>
          </ac:spMkLst>
        </pc:spChg>
      </pc:sldChg>
      <pc:sldChg chg="modSp">
        <pc:chgData name="Gersende Alphonse" userId="cb6711344e6e9e46" providerId="Windows Live" clId="Web-{D5FF00D2-F373-455C-947B-ADFDAC6ED1B7}" dt="2020-01-28T08:19:22.363" v="147" actId="20577"/>
        <pc:sldMkLst>
          <pc:docMk/>
          <pc:sldMk cId="0" sldId="453"/>
        </pc:sldMkLst>
        <pc:spChg chg="mod">
          <ac:chgData name="Gersende Alphonse" userId="cb6711344e6e9e46" providerId="Windows Live" clId="Web-{D5FF00D2-F373-455C-947B-ADFDAC6ED1B7}" dt="2020-01-28T08:19:22.363" v="147" actId="20577"/>
          <ac:spMkLst>
            <pc:docMk/>
            <pc:sldMk cId="0" sldId="453"/>
            <ac:spMk id="15366" creationId="{00000000-0000-0000-0000-000000000000}"/>
          </ac:spMkLst>
        </pc:spChg>
      </pc:sldChg>
      <pc:sldChg chg="del">
        <pc:chgData name="Gersende Alphonse" userId="cb6711344e6e9e46" providerId="Windows Live" clId="Web-{D5FF00D2-F373-455C-947B-ADFDAC6ED1B7}" dt="2020-01-28T08:19:12.113" v="145"/>
        <pc:sldMkLst>
          <pc:docMk/>
          <pc:sldMk cId="0" sldId="455"/>
        </pc:sldMkLst>
      </pc:sldChg>
      <pc:sldChg chg="modSp">
        <pc:chgData name="Gersende Alphonse" userId="cb6711344e6e9e46" providerId="Windows Live" clId="Web-{D5FF00D2-F373-455C-947B-ADFDAC6ED1B7}" dt="2020-01-28T08:21:14.395" v="172" actId="20577"/>
        <pc:sldMkLst>
          <pc:docMk/>
          <pc:sldMk cId="0" sldId="458"/>
        </pc:sldMkLst>
        <pc:spChg chg="mod">
          <ac:chgData name="Gersende Alphonse" userId="cb6711344e6e9e46" providerId="Windows Live" clId="Web-{D5FF00D2-F373-455C-947B-ADFDAC6ED1B7}" dt="2020-01-28T08:21:14.395" v="172" actId="20577"/>
          <ac:spMkLst>
            <pc:docMk/>
            <pc:sldMk cId="0" sldId="458"/>
            <ac:spMk id="21506" creationId="{00000000-0000-0000-0000-000000000000}"/>
          </ac:spMkLst>
        </pc:spChg>
        <pc:spChg chg="mod">
          <ac:chgData name="Gersende Alphonse" userId="cb6711344e6e9e46" providerId="Windows Live" clId="Web-{D5FF00D2-F373-455C-947B-ADFDAC6ED1B7}" dt="2020-01-28T08:20:49.645" v="166" actId="14100"/>
          <ac:spMkLst>
            <pc:docMk/>
            <pc:sldMk cId="0" sldId="458"/>
            <ac:spMk id="21507" creationId="{00000000-0000-0000-0000-000000000000}"/>
          </ac:spMkLst>
        </pc:spChg>
      </pc:sldChg>
      <pc:sldChg chg="del">
        <pc:chgData name="Gersende Alphonse" userId="cb6711344e6e9e46" providerId="Windows Live" clId="Web-{D5FF00D2-F373-455C-947B-ADFDAC6ED1B7}" dt="2020-01-28T08:50:40.607" v="179"/>
        <pc:sldMkLst>
          <pc:docMk/>
          <pc:sldMk cId="0" sldId="463"/>
        </pc:sldMkLst>
      </pc:sldChg>
      <pc:sldChg chg="modSp ord">
        <pc:chgData name="Gersende Alphonse" userId="cb6711344e6e9e46" providerId="Windows Live" clId="Web-{D5FF00D2-F373-455C-947B-ADFDAC6ED1B7}" dt="2020-01-28T08:53:13.904" v="223" actId="20577"/>
        <pc:sldMkLst>
          <pc:docMk/>
          <pc:sldMk cId="0" sldId="466"/>
        </pc:sldMkLst>
        <pc:spChg chg="mod">
          <ac:chgData name="Gersende Alphonse" userId="cb6711344e6e9e46" providerId="Windows Live" clId="Web-{D5FF00D2-F373-455C-947B-ADFDAC6ED1B7}" dt="2020-01-28T08:53:13.904" v="223" actId="20577"/>
          <ac:spMkLst>
            <pc:docMk/>
            <pc:sldMk cId="0" sldId="466"/>
            <ac:spMk id="3" creationId="{91087830-A8F7-4E3C-82E1-90B50279A8CC}"/>
          </ac:spMkLst>
        </pc:spChg>
        <pc:spChg chg="mod">
          <ac:chgData name="Gersende Alphonse" userId="cb6711344e6e9e46" providerId="Windows Live" clId="Web-{D5FF00D2-F373-455C-947B-ADFDAC6ED1B7}" dt="2020-01-28T08:21:29.223" v="175" actId="20577"/>
          <ac:spMkLst>
            <pc:docMk/>
            <pc:sldMk cId="0" sldId="466"/>
            <ac:spMk id="34818" creationId="{00000000-0000-0000-0000-000000000000}"/>
          </ac:spMkLst>
        </pc:spChg>
      </pc:sldChg>
      <pc:sldChg chg="modSp add replId">
        <pc:chgData name="Gersende Alphonse" userId="cb6711344e6e9e46" providerId="Windows Live" clId="Web-{D5FF00D2-F373-455C-947B-ADFDAC6ED1B7}" dt="2020-01-28T08:19:05.129" v="144" actId="20577"/>
        <pc:sldMkLst>
          <pc:docMk/>
          <pc:sldMk cId="4002673193" sldId="468"/>
        </pc:sldMkLst>
        <pc:spChg chg="mod">
          <ac:chgData name="Gersende Alphonse" userId="cb6711344e6e9e46" providerId="Windows Live" clId="Web-{D5FF00D2-F373-455C-947B-ADFDAC6ED1B7}" dt="2020-01-28T08:16:14.379" v="96" actId="20577"/>
          <ac:spMkLst>
            <pc:docMk/>
            <pc:sldMk cId="4002673193" sldId="468"/>
            <ac:spMk id="12290" creationId="{00000000-0000-0000-0000-000000000000}"/>
          </ac:spMkLst>
        </pc:spChg>
        <pc:spChg chg="mod">
          <ac:chgData name="Gersende Alphonse" userId="cb6711344e6e9e46" providerId="Windows Live" clId="Web-{D5FF00D2-F373-455C-947B-ADFDAC6ED1B7}" dt="2020-01-28T08:19:05.129" v="144" actId="20577"/>
          <ac:spMkLst>
            <pc:docMk/>
            <pc:sldMk cId="4002673193" sldId="468"/>
            <ac:spMk id="12293" creationId="{00000000-0000-0000-0000-000000000000}"/>
          </ac:spMkLst>
        </pc:spChg>
      </pc:sldChg>
    </pc:docChg>
  </pc:docChgLst>
  <pc:docChgLst>
    <pc:chgData name="Etienne Testa" userId="898e835e85198ef1" providerId="Windows Live" clId="Web-{65C5EFF9-1035-4B60-8BF0-F98A3440D07D}"/>
    <pc:docChg chg="modSld">
      <pc:chgData name="Etienne Testa" userId="898e835e85198ef1" providerId="Windows Live" clId="Web-{65C5EFF9-1035-4B60-8BF0-F98A3440D07D}" dt="2020-01-28T19:33:41.882" v="732" actId="20577"/>
      <pc:docMkLst>
        <pc:docMk/>
      </pc:docMkLst>
      <pc:sldChg chg="modSp">
        <pc:chgData name="Etienne Testa" userId="898e835e85198ef1" providerId="Windows Live" clId="Web-{65C5EFF9-1035-4B60-8BF0-F98A3440D07D}" dt="2020-01-28T18:32:21.885" v="82" actId="20577"/>
        <pc:sldMkLst>
          <pc:docMk/>
          <pc:sldMk cId="0" sldId="414"/>
        </pc:sldMkLst>
        <pc:spChg chg="mod">
          <ac:chgData name="Etienne Testa" userId="898e835e85198ef1" providerId="Windows Live" clId="Web-{65C5EFF9-1035-4B60-8BF0-F98A3440D07D}" dt="2020-01-28T18:32:21.885" v="82" actId="20577"/>
          <ac:spMkLst>
            <pc:docMk/>
            <pc:sldMk cId="0" sldId="414"/>
            <ac:spMk id="8195" creationId="{00000000-0000-0000-0000-000000000000}"/>
          </ac:spMkLst>
        </pc:spChg>
      </pc:sldChg>
      <pc:sldChg chg="modSp">
        <pc:chgData name="Etienne Testa" userId="898e835e85198ef1" providerId="Windows Live" clId="Web-{65C5EFF9-1035-4B60-8BF0-F98A3440D07D}" dt="2020-01-28T19:17:07.419" v="104" actId="20577"/>
        <pc:sldMkLst>
          <pc:docMk/>
          <pc:sldMk cId="0" sldId="449"/>
        </pc:sldMkLst>
        <pc:spChg chg="mod">
          <ac:chgData name="Etienne Testa" userId="898e835e85198ef1" providerId="Windows Live" clId="Web-{65C5EFF9-1035-4B60-8BF0-F98A3440D07D}" dt="2020-01-28T19:17:07.419" v="104" actId="20577"/>
          <ac:spMkLst>
            <pc:docMk/>
            <pc:sldMk cId="0" sldId="449"/>
            <ac:spMk id="14341" creationId="{270C7032-D96C-4071-81B5-E0FD9F7D1C48}"/>
          </ac:spMkLst>
        </pc:spChg>
      </pc:sldChg>
      <pc:sldChg chg="modSp">
        <pc:chgData name="Etienne Testa" userId="898e835e85198ef1" providerId="Windows Live" clId="Web-{65C5EFF9-1035-4B60-8BF0-F98A3440D07D}" dt="2020-01-28T19:17:34.154" v="119" actId="20577"/>
        <pc:sldMkLst>
          <pc:docMk/>
          <pc:sldMk cId="0" sldId="454"/>
        </pc:sldMkLst>
        <pc:spChg chg="mod">
          <ac:chgData name="Etienne Testa" userId="898e835e85198ef1" providerId="Windows Live" clId="Web-{65C5EFF9-1035-4B60-8BF0-F98A3440D07D}" dt="2020-01-28T19:17:34.154" v="119" actId="20577"/>
          <ac:spMkLst>
            <pc:docMk/>
            <pc:sldMk cId="0" sldId="454"/>
            <ac:spMk id="14341" creationId="{270C7032-D96C-4071-81B5-E0FD9F7D1C48}"/>
          </ac:spMkLst>
        </pc:spChg>
      </pc:sldChg>
      <pc:sldChg chg="modSp">
        <pc:chgData name="Etienne Testa" userId="898e835e85198ef1" providerId="Windows Live" clId="Web-{65C5EFF9-1035-4B60-8BF0-F98A3440D07D}" dt="2020-01-28T19:28:20.473" v="487" actId="20577"/>
        <pc:sldMkLst>
          <pc:docMk/>
          <pc:sldMk cId="0" sldId="459"/>
        </pc:sldMkLst>
        <pc:spChg chg="mod">
          <ac:chgData name="Etienne Testa" userId="898e835e85198ef1" providerId="Windows Live" clId="Web-{65C5EFF9-1035-4B60-8BF0-F98A3440D07D}" dt="2020-01-28T19:28:20.473" v="487" actId="20577"/>
          <ac:spMkLst>
            <pc:docMk/>
            <pc:sldMk cId="0" sldId="459"/>
            <ac:spMk id="17411" creationId="{00000000-0000-0000-0000-000000000000}"/>
          </ac:spMkLst>
        </pc:spChg>
      </pc:sldChg>
      <pc:sldChg chg="modSp">
        <pc:chgData name="Etienne Testa" userId="898e835e85198ef1" providerId="Windows Live" clId="Web-{65C5EFF9-1035-4B60-8BF0-F98A3440D07D}" dt="2020-01-28T19:33:41.882" v="732" actId="20577"/>
        <pc:sldMkLst>
          <pc:docMk/>
          <pc:sldMk cId="0" sldId="462"/>
        </pc:sldMkLst>
        <pc:spChg chg="mod">
          <ac:chgData name="Etienne Testa" userId="898e835e85198ef1" providerId="Windows Live" clId="Web-{65C5EFF9-1035-4B60-8BF0-F98A3440D07D}" dt="2020-01-28T19:33:41.882" v="732" actId="20577"/>
          <ac:spMkLst>
            <pc:docMk/>
            <pc:sldMk cId="0" sldId="462"/>
            <ac:spMk id="18435" creationId="{00000000-0000-0000-0000-000000000000}"/>
          </ac:spMkLst>
        </pc:spChg>
      </pc:sldChg>
    </pc:docChg>
  </pc:docChgLst>
  <pc:docChgLst>
    <pc:chgData name="Guest User" userId="1e3ffbb5df1996e9" providerId="Windows Live" clId="Web-{D1271509-CD8C-4A6F-B289-AA45B23F78B9}"/>
    <pc:docChg chg="modSld">
      <pc:chgData name="Guest User" userId="1e3ffbb5df1996e9" providerId="Windows Live" clId="Web-{D1271509-CD8C-4A6F-B289-AA45B23F78B9}" dt="2020-01-28T15:08:34.175" v="9" actId="1076"/>
      <pc:docMkLst>
        <pc:docMk/>
      </pc:docMkLst>
      <pc:sldChg chg="modSp">
        <pc:chgData name="Guest User" userId="1e3ffbb5df1996e9" providerId="Windows Live" clId="Web-{D1271509-CD8C-4A6F-B289-AA45B23F78B9}" dt="2020-01-28T15:08:34.175" v="9" actId="1076"/>
        <pc:sldMkLst>
          <pc:docMk/>
          <pc:sldMk cId="0" sldId="464"/>
        </pc:sldMkLst>
        <pc:spChg chg="mod">
          <ac:chgData name="Guest User" userId="1e3ffbb5df1996e9" providerId="Windows Live" clId="Web-{D1271509-CD8C-4A6F-B289-AA45B23F78B9}" dt="2020-01-28T15:08:34.175" v="9" actId="1076"/>
          <ac:spMkLst>
            <pc:docMk/>
            <pc:sldMk cId="0" sldId="464"/>
            <ac:spMk id="24579" creationId="{00000000-0000-0000-0000-000000000000}"/>
          </ac:spMkLst>
        </pc:spChg>
      </pc:sldChg>
    </pc:docChg>
  </pc:docChgLst>
  <pc:docChgLst>
    <pc:chgData userId="cb6711344e6e9e46" providerId="LiveId" clId="{1ADDF06D-D600-48DF-AE69-831FFC72CCF2}"/>
    <pc:docChg chg="modSld">
      <pc:chgData name="" userId="cb6711344e6e9e46" providerId="LiveId" clId="{1ADDF06D-D600-48DF-AE69-831FFC72CCF2}" dt="2020-01-28T11:09:50.345" v="2" actId="12"/>
      <pc:docMkLst>
        <pc:docMk/>
      </pc:docMkLst>
      <pc:sldChg chg="modSp">
        <pc:chgData name="" userId="cb6711344e6e9e46" providerId="LiveId" clId="{1ADDF06D-D600-48DF-AE69-831FFC72CCF2}" dt="2020-01-28T11:09:50.345" v="2" actId="12"/>
        <pc:sldMkLst>
          <pc:docMk/>
          <pc:sldMk cId="0" sldId="440"/>
        </pc:sldMkLst>
        <pc:spChg chg="mod">
          <ac:chgData name="" userId="cb6711344e6e9e46" providerId="LiveId" clId="{1ADDF06D-D600-48DF-AE69-831FFC72CCF2}" dt="2020-01-28T11:09:50.345" v="2" actId="12"/>
          <ac:spMkLst>
            <pc:docMk/>
            <pc:sldMk cId="0" sldId="440"/>
            <ac:spMk id="10" creationId="{BD34B246-13D1-4189-B399-7FC3F2C6D26D}"/>
          </ac:spMkLst>
        </pc:spChg>
      </pc:sldChg>
      <pc:sldChg chg="modSp">
        <pc:chgData name="" userId="cb6711344e6e9e46" providerId="LiveId" clId="{1ADDF06D-D600-48DF-AE69-831FFC72CCF2}" dt="2020-01-28T11:09:38.573" v="1" actId="12"/>
        <pc:sldMkLst>
          <pc:docMk/>
          <pc:sldMk cId="0" sldId="466"/>
        </pc:sldMkLst>
        <pc:spChg chg="mod">
          <ac:chgData name="" userId="cb6711344e6e9e46" providerId="LiveId" clId="{1ADDF06D-D600-48DF-AE69-831FFC72CCF2}" dt="2020-01-28T11:09:38.573" v="1" actId="12"/>
          <ac:spMkLst>
            <pc:docMk/>
            <pc:sldMk cId="0" sldId="466"/>
            <ac:spMk id="3" creationId="{91087830-A8F7-4E3C-82E1-90B50279A8CC}"/>
          </ac:spMkLst>
        </pc:spChg>
      </pc:sldChg>
    </pc:docChg>
  </pc:docChgLst>
  <pc:docChgLst>
    <pc:chgData name="Gersende Alphonse" userId="cb6711344e6e9e46" providerId="Windows Live" clId="Web-{1A1608F2-CBEC-463E-B735-DAB7847C06C2}"/>
    <pc:docChg chg="modSld">
      <pc:chgData name="Gersende Alphonse" userId="cb6711344e6e9e46" providerId="Windows Live" clId="Web-{1A1608F2-CBEC-463E-B735-DAB7847C06C2}" dt="2020-01-28T11:31:41.463" v="55" actId="1076"/>
      <pc:docMkLst>
        <pc:docMk/>
      </pc:docMkLst>
      <pc:sldChg chg="addSp delSp modSp">
        <pc:chgData name="Gersende Alphonse" userId="cb6711344e6e9e46" providerId="Windows Live" clId="Web-{1A1608F2-CBEC-463E-B735-DAB7847C06C2}" dt="2020-01-28T11:31:41.463" v="55" actId="1076"/>
        <pc:sldMkLst>
          <pc:docMk/>
          <pc:sldMk cId="0" sldId="440"/>
        </pc:sldMkLst>
        <pc:spChg chg="add mod">
          <ac:chgData name="Gersende Alphonse" userId="cb6711344e6e9e46" providerId="Windows Live" clId="Web-{1A1608F2-CBEC-463E-B735-DAB7847C06C2}" dt="2020-01-28T11:31:41.463" v="55" actId="1076"/>
          <ac:spMkLst>
            <pc:docMk/>
            <pc:sldMk cId="0" sldId="440"/>
            <ac:spMk id="4" creationId="{5B15AB36-7471-4005-BE8B-0FF107BA30C2}"/>
          </ac:spMkLst>
        </pc:spChg>
        <pc:spChg chg="del">
          <ac:chgData name="Gersende Alphonse" userId="cb6711344e6e9e46" providerId="Windows Live" clId="Web-{1A1608F2-CBEC-463E-B735-DAB7847C06C2}" dt="2020-01-28T11:29:54.040" v="0"/>
          <ac:spMkLst>
            <pc:docMk/>
            <pc:sldMk cId="0" sldId="440"/>
            <ac:spMk id="10" creationId="{BD34B246-13D1-4189-B399-7FC3F2C6D26D}"/>
          </ac:spMkLst>
        </pc:spChg>
        <pc:picChg chg="add del mod">
          <ac:chgData name="Gersende Alphonse" userId="cb6711344e6e9e46" providerId="Windows Live" clId="Web-{1A1608F2-CBEC-463E-B735-DAB7847C06C2}" dt="2020-01-28T11:30:01.978" v="2"/>
          <ac:picMkLst>
            <pc:docMk/>
            <pc:sldMk cId="0" sldId="440"/>
            <ac:picMk id="2" creationId="{DC43FF32-C27E-4B66-A4C6-D2DF99A0C3C2}"/>
          </ac:picMkLst>
        </pc:picChg>
      </pc:sldChg>
    </pc:docChg>
  </pc:docChgLst>
  <pc:docChgLst>
    <pc:chgData name="Utilisateur invité" providerId="Windows Live" clId="Web-{5ECCC449-7846-4BB4-BE05-6DE81B43F991}"/>
    <pc:docChg chg="delSld modSld">
      <pc:chgData name="Utilisateur invité" userId="" providerId="Windows Live" clId="Web-{5ECCC449-7846-4BB4-BE05-6DE81B43F991}" dt="2020-01-28T09:06:56.255" v="363" actId="20577"/>
      <pc:docMkLst>
        <pc:docMk/>
      </pc:docMkLst>
      <pc:sldChg chg="modSp">
        <pc:chgData name="Utilisateur invité" userId="" providerId="Windows Live" clId="Web-{5ECCC449-7846-4BB4-BE05-6DE81B43F991}" dt="2020-01-28T08:48:29.926" v="11" actId="20577"/>
        <pc:sldMkLst>
          <pc:docMk/>
          <pc:sldMk cId="0" sldId="430"/>
        </pc:sldMkLst>
        <pc:spChg chg="mod">
          <ac:chgData name="Utilisateur invité" userId="" providerId="Windows Live" clId="Web-{5ECCC449-7846-4BB4-BE05-6DE81B43F991}" dt="2020-01-28T08:48:29.926" v="11" actId="20577"/>
          <ac:spMkLst>
            <pc:docMk/>
            <pc:sldMk cId="0" sldId="430"/>
            <ac:spMk id="10245" creationId="{00000000-0000-0000-0000-000000000000}"/>
          </ac:spMkLst>
        </pc:spChg>
      </pc:sldChg>
      <pc:sldChg chg="delSp modSp">
        <pc:chgData name="Utilisateur invité" userId="" providerId="Windows Live" clId="Web-{5ECCC449-7846-4BB4-BE05-6DE81B43F991}" dt="2020-01-28T09:03:14.020" v="315"/>
        <pc:sldMkLst>
          <pc:docMk/>
          <pc:sldMk cId="0" sldId="440"/>
        </pc:sldMkLst>
        <pc:spChg chg="mod">
          <ac:chgData name="Utilisateur invité" userId="" providerId="Windows Live" clId="Web-{5ECCC449-7846-4BB4-BE05-6DE81B43F991}" dt="2020-01-28T09:03:14.020" v="315"/>
          <ac:spMkLst>
            <pc:docMk/>
            <pc:sldMk cId="0" sldId="440"/>
            <ac:spMk id="10" creationId="{BD34B246-13D1-4189-B399-7FC3F2C6D26D}"/>
          </ac:spMkLst>
        </pc:spChg>
        <pc:spChg chg="mod">
          <ac:chgData name="Utilisateur invité" userId="" providerId="Windows Live" clId="Web-{5ECCC449-7846-4BB4-BE05-6DE81B43F991}" dt="2020-01-28T09:02:52.614" v="312" actId="20577"/>
          <ac:spMkLst>
            <pc:docMk/>
            <pc:sldMk cId="0" sldId="440"/>
            <ac:spMk id="36866" creationId="{00000000-0000-0000-0000-000000000000}"/>
          </ac:spMkLst>
        </pc:spChg>
        <pc:cxnChg chg="del">
          <ac:chgData name="Utilisateur invité" userId="" providerId="Windows Live" clId="Web-{5ECCC449-7846-4BB4-BE05-6DE81B43F991}" dt="2020-01-28T08:53:35.739" v="30"/>
          <ac:cxnSpMkLst>
            <pc:docMk/>
            <pc:sldMk cId="0" sldId="440"/>
            <ac:cxnSpMk id="11" creationId="{9FC51FDD-2732-40A0-8BD5-9B72C997283C}"/>
          </ac:cxnSpMkLst>
        </pc:cxnChg>
      </pc:sldChg>
      <pc:sldChg chg="modSp">
        <pc:chgData name="Utilisateur invité" userId="" providerId="Windows Live" clId="Web-{5ECCC449-7846-4BB4-BE05-6DE81B43F991}" dt="2020-01-28T09:06:36.068" v="360" actId="20577"/>
        <pc:sldMkLst>
          <pc:docMk/>
          <pc:sldMk cId="0" sldId="449"/>
        </pc:sldMkLst>
        <pc:spChg chg="mod">
          <ac:chgData name="Utilisateur invité" userId="" providerId="Windows Live" clId="Web-{5ECCC449-7846-4BB4-BE05-6DE81B43F991}" dt="2020-01-28T09:06:36.068" v="360" actId="20577"/>
          <ac:spMkLst>
            <pc:docMk/>
            <pc:sldMk cId="0" sldId="449"/>
            <ac:spMk id="14341" creationId="{270C7032-D96C-4071-81B5-E0FD9F7D1C48}"/>
          </ac:spMkLst>
        </pc:spChg>
      </pc:sldChg>
      <pc:sldChg chg="modSp">
        <pc:chgData name="Utilisateur invité" userId="" providerId="Windows Live" clId="Web-{5ECCC449-7846-4BB4-BE05-6DE81B43F991}" dt="2020-01-28T08:47:13.535" v="6" actId="1076"/>
        <pc:sldMkLst>
          <pc:docMk/>
          <pc:sldMk cId="0" sldId="452"/>
        </pc:sldMkLst>
        <pc:spChg chg="mod">
          <ac:chgData name="Utilisateur invité" userId="" providerId="Windows Live" clId="Web-{5ECCC449-7846-4BB4-BE05-6DE81B43F991}" dt="2020-01-28T08:47:13.535" v="6" actId="1076"/>
          <ac:spMkLst>
            <pc:docMk/>
            <pc:sldMk cId="0" sldId="452"/>
            <ac:spMk id="7170" creationId="{00000000-0000-0000-0000-000000000000}"/>
          </ac:spMkLst>
        </pc:spChg>
      </pc:sldChg>
      <pc:sldChg chg="modSp">
        <pc:chgData name="Utilisateur invité" userId="" providerId="Windows Live" clId="Web-{5ECCC449-7846-4BB4-BE05-6DE81B43F991}" dt="2020-01-28T09:06:56.255" v="363" actId="20577"/>
        <pc:sldMkLst>
          <pc:docMk/>
          <pc:sldMk cId="0" sldId="454"/>
        </pc:sldMkLst>
        <pc:spChg chg="mod">
          <ac:chgData name="Utilisateur invité" userId="" providerId="Windows Live" clId="Web-{5ECCC449-7846-4BB4-BE05-6DE81B43F991}" dt="2020-01-28T09:06:56.255" v="363" actId="20577"/>
          <ac:spMkLst>
            <pc:docMk/>
            <pc:sldMk cId="0" sldId="454"/>
            <ac:spMk id="14341" creationId="{270C7032-D96C-4071-81B5-E0FD9F7D1C48}"/>
          </ac:spMkLst>
        </pc:spChg>
      </pc:sldChg>
      <pc:sldChg chg="del">
        <pc:chgData name="Utilisateur invité" userId="" providerId="Windows Live" clId="Web-{5ECCC449-7846-4BB4-BE05-6DE81B43F991}" dt="2020-01-28T08:51:21.316" v="19"/>
        <pc:sldMkLst>
          <pc:docMk/>
          <pc:sldMk cId="0" sldId="458"/>
        </pc:sldMkLst>
      </pc:sldChg>
      <pc:sldChg chg="modSp">
        <pc:chgData name="Utilisateur invité" userId="" providerId="Windows Live" clId="Web-{5ECCC449-7846-4BB4-BE05-6DE81B43F991}" dt="2020-01-28T09:02:31.489" v="306" actId="20577"/>
        <pc:sldMkLst>
          <pc:docMk/>
          <pc:sldMk cId="0" sldId="459"/>
        </pc:sldMkLst>
        <pc:spChg chg="mod">
          <ac:chgData name="Utilisateur invité" userId="" providerId="Windows Live" clId="Web-{5ECCC449-7846-4BB4-BE05-6DE81B43F991}" dt="2020-01-28T09:02:31.489" v="306" actId="20577"/>
          <ac:spMkLst>
            <pc:docMk/>
            <pc:sldMk cId="0" sldId="459"/>
            <ac:spMk id="17410" creationId="{00000000-0000-0000-0000-000000000000}"/>
          </ac:spMkLst>
        </pc:spChg>
      </pc:sldChg>
      <pc:sldChg chg="modSp">
        <pc:chgData name="Utilisateur invité" userId="" providerId="Windows Live" clId="Web-{5ECCC449-7846-4BB4-BE05-6DE81B43F991}" dt="2020-01-28T09:02:26.317" v="305" actId="20577"/>
        <pc:sldMkLst>
          <pc:docMk/>
          <pc:sldMk cId="0" sldId="460"/>
        </pc:sldMkLst>
        <pc:spChg chg="mod">
          <ac:chgData name="Utilisateur invité" userId="" providerId="Windows Live" clId="Web-{5ECCC449-7846-4BB4-BE05-6DE81B43F991}" dt="2020-01-28T09:02:26.317" v="305" actId="20577"/>
          <ac:spMkLst>
            <pc:docMk/>
            <pc:sldMk cId="0" sldId="460"/>
            <ac:spMk id="20482" creationId="{00000000-0000-0000-0000-000000000000}"/>
          </ac:spMkLst>
        </pc:spChg>
      </pc:sldChg>
      <pc:sldChg chg="modSp">
        <pc:chgData name="Utilisateur invité" userId="" providerId="Windows Live" clId="Web-{5ECCC449-7846-4BB4-BE05-6DE81B43F991}" dt="2020-01-28T09:02:41.270" v="310" actId="20577"/>
        <pc:sldMkLst>
          <pc:docMk/>
          <pc:sldMk cId="0" sldId="461"/>
        </pc:sldMkLst>
        <pc:spChg chg="mod">
          <ac:chgData name="Utilisateur invité" userId="" providerId="Windows Live" clId="Web-{5ECCC449-7846-4BB4-BE05-6DE81B43F991}" dt="2020-01-28T09:02:41.270" v="310" actId="20577"/>
          <ac:spMkLst>
            <pc:docMk/>
            <pc:sldMk cId="0" sldId="461"/>
            <ac:spMk id="19458" creationId="{00000000-0000-0000-0000-000000000000}"/>
          </ac:spMkLst>
        </pc:spChg>
      </pc:sldChg>
      <pc:sldChg chg="modSp">
        <pc:chgData name="Utilisateur invité" userId="" providerId="Windows Live" clId="Web-{5ECCC449-7846-4BB4-BE05-6DE81B43F991}" dt="2020-01-28T09:02:38.333" v="309" actId="20577"/>
        <pc:sldMkLst>
          <pc:docMk/>
          <pc:sldMk cId="0" sldId="462"/>
        </pc:sldMkLst>
        <pc:spChg chg="mod">
          <ac:chgData name="Utilisateur invité" userId="" providerId="Windows Live" clId="Web-{5ECCC449-7846-4BB4-BE05-6DE81B43F991}" dt="2020-01-28T09:02:38.333" v="309" actId="20577"/>
          <ac:spMkLst>
            <pc:docMk/>
            <pc:sldMk cId="0" sldId="462"/>
            <ac:spMk id="18434" creationId="{00000000-0000-0000-0000-000000000000}"/>
          </ac:spMkLst>
        </pc:spChg>
      </pc:sldChg>
      <pc:sldChg chg="delSp modSp">
        <pc:chgData name="Utilisateur invité" userId="" providerId="Windows Live" clId="Web-{5ECCC449-7846-4BB4-BE05-6DE81B43F991}" dt="2020-01-28T09:04:37.458" v="336" actId="20577"/>
        <pc:sldMkLst>
          <pc:docMk/>
          <pc:sldMk cId="0" sldId="466"/>
        </pc:sldMkLst>
        <pc:spChg chg="mod">
          <ac:chgData name="Utilisateur invité" userId="" providerId="Windows Live" clId="Web-{5ECCC449-7846-4BB4-BE05-6DE81B43F991}" dt="2020-01-28T09:04:37.458" v="336" actId="20577"/>
          <ac:spMkLst>
            <pc:docMk/>
            <pc:sldMk cId="0" sldId="466"/>
            <ac:spMk id="3" creationId="{91087830-A8F7-4E3C-82E1-90B50279A8CC}"/>
          </ac:spMkLst>
        </pc:spChg>
        <pc:spChg chg="mod">
          <ac:chgData name="Utilisateur invité" userId="" providerId="Windows Live" clId="Web-{5ECCC449-7846-4BB4-BE05-6DE81B43F991}" dt="2020-01-28T09:02:45.114" v="311" actId="20577"/>
          <ac:spMkLst>
            <pc:docMk/>
            <pc:sldMk cId="0" sldId="466"/>
            <ac:spMk id="34818" creationId="{00000000-0000-0000-0000-000000000000}"/>
          </ac:spMkLst>
        </pc:spChg>
        <pc:cxnChg chg="del">
          <ac:chgData name="Utilisateur invité" userId="" providerId="Windows Live" clId="Web-{5ECCC449-7846-4BB4-BE05-6DE81B43F991}" dt="2020-01-28T08:51:32.223" v="21"/>
          <ac:cxnSpMkLst>
            <pc:docMk/>
            <pc:sldMk cId="0" sldId="466"/>
            <ac:cxnSpMk id="11" creationId="{73184FBE-543D-434D-ACF9-E6686B9D68AC}"/>
          </ac:cxnSpMkLst>
        </pc:cxnChg>
      </pc:sldChg>
      <pc:sldChg chg="modSp">
        <pc:chgData name="Utilisateur invité" userId="" providerId="Windows Live" clId="Web-{5ECCC449-7846-4BB4-BE05-6DE81B43F991}" dt="2020-01-28T08:49:24.285" v="15" actId="20577"/>
        <pc:sldMkLst>
          <pc:docMk/>
          <pc:sldMk cId="4002673193" sldId="468"/>
        </pc:sldMkLst>
        <pc:spChg chg="mod">
          <ac:chgData name="Utilisateur invité" userId="" providerId="Windows Live" clId="Web-{5ECCC449-7846-4BB4-BE05-6DE81B43F991}" dt="2020-01-28T08:49:24.285" v="15" actId="20577"/>
          <ac:spMkLst>
            <pc:docMk/>
            <pc:sldMk cId="4002673193" sldId="468"/>
            <ac:spMk id="1229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xmlns="" id="{4F5FD79B-B8B2-4979-8AE8-03425BE854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6" rIns="91414" bIns="45706" numCol="1" anchor="t" anchorCtr="0" compatLnSpc="1">
            <a:prstTxWarp prst="textNoShape">
              <a:avLst/>
            </a:prstTxWarp>
          </a:bodyPr>
          <a:lstStyle>
            <a:lvl1pPr defTabSz="914717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xmlns="" id="{1D4E6871-7CD5-43CB-98F1-8DC097A344D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6" rIns="91414" bIns="45706" numCol="1" anchor="t" anchorCtr="0" compatLnSpc="1">
            <a:prstTxWarp prst="textNoShape">
              <a:avLst/>
            </a:prstTxWarp>
          </a:bodyPr>
          <a:lstStyle>
            <a:lvl1pPr algn="r" defTabSz="914717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3732" name="Rectangle 4">
            <a:extLst>
              <a:ext uri="{FF2B5EF4-FFF2-40B4-BE49-F238E27FC236}">
                <a16:creationId xmlns:a16="http://schemas.microsoft.com/office/drawing/2014/main" xmlns="" id="{356DAB09-C680-43CF-ABAD-3DB450B5437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6" rIns="91414" bIns="45706" numCol="1" anchor="b" anchorCtr="0" compatLnSpc="1">
            <a:prstTxWarp prst="textNoShape">
              <a:avLst/>
            </a:prstTxWarp>
          </a:bodyPr>
          <a:lstStyle>
            <a:lvl1pPr defTabSz="914717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FR"/>
              <a:t>Groupe          Evaluation AERES          13-14 janvier 2011</a:t>
            </a:r>
          </a:p>
        </p:txBody>
      </p:sp>
      <p:sp>
        <p:nvSpPr>
          <p:cNvPr id="73733" name="Rectangle 5">
            <a:extLst>
              <a:ext uri="{FF2B5EF4-FFF2-40B4-BE49-F238E27FC236}">
                <a16:creationId xmlns:a16="http://schemas.microsoft.com/office/drawing/2014/main" xmlns="" id="{7EF95FAD-4913-4CBF-BC47-BFD83BDF0A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6" rIns="91414" bIns="4570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3E280F1-7E24-46E4-8A97-3E9CB3C891C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5399217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xmlns="" id="{6F6297CF-0082-47B9-B15F-82CC1025E83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6" rIns="91414" bIns="45706" numCol="1" anchor="t" anchorCtr="0" compatLnSpc="1">
            <a:prstTxWarp prst="textNoShape">
              <a:avLst/>
            </a:prstTxWarp>
          </a:bodyPr>
          <a:lstStyle>
            <a:lvl1pPr defTabSz="914717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xmlns="" id="{B9FE0668-4B36-4FA7-A044-749E99B4D31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6" rIns="91414" bIns="45706" numCol="1" anchor="t" anchorCtr="0" compatLnSpc="1">
            <a:prstTxWarp prst="textNoShape">
              <a:avLst/>
            </a:prstTxWarp>
          </a:bodyPr>
          <a:lstStyle>
            <a:lvl1pPr algn="r" defTabSz="914717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xmlns="" id="{1AFF2306-94CD-4376-85C0-912BCDB0430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7187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6" rIns="91414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xmlns="" id="{289D813E-A52F-4D29-971C-4608F8907D9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6" rIns="91414" bIns="45706" numCol="1" anchor="b" anchorCtr="0" compatLnSpc="1">
            <a:prstTxWarp prst="textNoShape">
              <a:avLst/>
            </a:prstTxWarp>
          </a:bodyPr>
          <a:lstStyle>
            <a:lvl1pPr defTabSz="914717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FR"/>
              <a:t>Groupe          Evaluation AERES          13-14 janvier 2011</a:t>
            </a:r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xmlns="" id="{223FA716-D191-484F-9528-460F15F248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6" rIns="91414" bIns="4570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4729055-5621-4822-B012-0EAD78FAACC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2556228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5F6A88-BE1E-4554-99AD-3E62E851714D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>
              <a:latin typeface="Arial" panose="020B0604020202020204" pitchFamily="34" charset="0"/>
            </a:endParaRPr>
          </a:p>
        </p:txBody>
      </p:sp>
      <p:sp>
        <p:nvSpPr>
          <p:cNvPr id="6149" name="Espace réservé du pied de page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fr-FR" altLang="fr-FR">
                <a:cs typeface="Arial" panose="020B0604020202020204" pitchFamily="34" charset="0"/>
              </a:rPr>
              <a:t>Groupe          Evaluation AERES          13-14 janvier 2011</a:t>
            </a:r>
          </a:p>
        </p:txBody>
      </p:sp>
    </p:spTree>
    <p:extLst>
      <p:ext uri="{BB962C8B-B14F-4D97-AF65-F5344CB8AC3E}">
        <p14:creationId xmlns:p14="http://schemas.microsoft.com/office/powerpoint/2010/main" val="1624389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>
              <a:latin typeface="Arial" panose="020B0604020202020204" pitchFamily="34" charset="0"/>
            </a:endParaRPr>
          </a:p>
        </p:txBody>
      </p:sp>
      <p:sp>
        <p:nvSpPr>
          <p:cNvPr id="29700" name="Espace réservé du numéro de diapositive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DE75647-AA02-4339-9A0A-0237BBE1A206}" type="slidenum">
              <a:rPr lang="fr-FR" altLang="fr-FR"/>
              <a:pPr algn="r" eaLnBrk="1" hangingPunct="1">
                <a:spcBef>
                  <a:spcPct val="0"/>
                </a:spcBef>
              </a:pPr>
              <a:t>22</a:t>
            </a:fld>
            <a:endParaRPr lang="fr-FR" altLang="fr-FR"/>
          </a:p>
        </p:txBody>
      </p:sp>
      <p:sp>
        <p:nvSpPr>
          <p:cNvPr id="29701" name="Espace réservé du pied de page 4"/>
          <p:cNvSpPr txBox="1">
            <a:spLocks noGrp="1"/>
          </p:cNvSpPr>
          <p:nvPr/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/>
              <a:t>Groupe          Evaluation AERES          13-14 janvier 2011</a:t>
            </a:r>
          </a:p>
        </p:txBody>
      </p:sp>
    </p:spTree>
    <p:extLst>
      <p:ext uri="{BB962C8B-B14F-4D97-AF65-F5344CB8AC3E}">
        <p14:creationId xmlns:p14="http://schemas.microsoft.com/office/powerpoint/2010/main" val="39752858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>
              <a:latin typeface="Arial" panose="020B0604020202020204" pitchFamily="34" charset="0"/>
            </a:endParaRPr>
          </a:p>
        </p:txBody>
      </p:sp>
      <p:sp>
        <p:nvSpPr>
          <p:cNvPr id="31748" name="Espace réservé du numéro de diapositive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6BB9963-8388-4876-A268-D77E6825A163}" type="slidenum">
              <a:rPr lang="fr-FR" altLang="fr-FR"/>
              <a:pPr algn="r" eaLnBrk="1" hangingPunct="1">
                <a:spcBef>
                  <a:spcPct val="0"/>
                </a:spcBef>
              </a:pPr>
              <a:t>23</a:t>
            </a:fld>
            <a:endParaRPr lang="fr-FR" altLang="fr-FR"/>
          </a:p>
        </p:txBody>
      </p:sp>
      <p:sp>
        <p:nvSpPr>
          <p:cNvPr id="31749" name="Espace réservé du pied de page 4"/>
          <p:cNvSpPr txBox="1">
            <a:spLocks noGrp="1"/>
          </p:cNvSpPr>
          <p:nvPr/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/>
              <a:t>Groupe          Evaluation AERES          13-14 janvier 2011</a:t>
            </a:r>
          </a:p>
        </p:txBody>
      </p:sp>
    </p:spTree>
    <p:extLst>
      <p:ext uri="{BB962C8B-B14F-4D97-AF65-F5344CB8AC3E}">
        <p14:creationId xmlns:p14="http://schemas.microsoft.com/office/powerpoint/2010/main" val="21760244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>
              <a:latin typeface="Arial" panose="020B0604020202020204" pitchFamily="34" charset="0"/>
            </a:endParaRPr>
          </a:p>
        </p:txBody>
      </p:sp>
      <p:sp>
        <p:nvSpPr>
          <p:cNvPr id="33796" name="Espace réservé du numéro de diapositive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5DC7ECE-61D1-44B7-90B8-8B3C10835D02}" type="slidenum">
              <a:rPr lang="fr-FR" altLang="fr-FR"/>
              <a:pPr algn="r" eaLnBrk="1" hangingPunct="1">
                <a:spcBef>
                  <a:spcPct val="0"/>
                </a:spcBef>
              </a:pPr>
              <a:t>24</a:t>
            </a:fld>
            <a:endParaRPr lang="fr-FR" altLang="fr-FR"/>
          </a:p>
        </p:txBody>
      </p:sp>
      <p:sp>
        <p:nvSpPr>
          <p:cNvPr id="33797" name="Espace réservé du pied de page 4"/>
          <p:cNvSpPr txBox="1">
            <a:spLocks noGrp="1"/>
          </p:cNvSpPr>
          <p:nvPr/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/>
              <a:t>Groupe          Evaluation AERES          13-14 janvier 2011</a:t>
            </a:r>
          </a:p>
        </p:txBody>
      </p:sp>
    </p:spTree>
    <p:extLst>
      <p:ext uri="{BB962C8B-B14F-4D97-AF65-F5344CB8AC3E}">
        <p14:creationId xmlns:p14="http://schemas.microsoft.com/office/powerpoint/2010/main" val="39102563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>
              <a:latin typeface="Arial" panose="020B0604020202020204" pitchFamily="34" charset="0"/>
            </a:endParaRPr>
          </a:p>
        </p:txBody>
      </p:sp>
      <p:sp>
        <p:nvSpPr>
          <p:cNvPr id="39940" name="Espace réservé du numéro de diapositive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C3553D-CA0B-42E3-BAED-F23A50E115A7}" type="slidenum">
              <a:rPr lang="fr-FR" altLang="fr-FR"/>
              <a:pPr algn="r" eaLnBrk="1" hangingPunct="1">
                <a:spcBef>
                  <a:spcPct val="0"/>
                </a:spcBef>
              </a:pPr>
              <a:t>25</a:t>
            </a:fld>
            <a:endParaRPr lang="fr-FR" altLang="fr-FR"/>
          </a:p>
        </p:txBody>
      </p:sp>
      <p:sp>
        <p:nvSpPr>
          <p:cNvPr id="39941" name="Espace réservé du pied de page 4"/>
          <p:cNvSpPr txBox="1">
            <a:spLocks noGrp="1"/>
          </p:cNvSpPr>
          <p:nvPr/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/>
              <a:t>Groupe          Evaluation AERES          13-14 janvier 2011</a:t>
            </a:r>
          </a:p>
        </p:txBody>
      </p:sp>
    </p:spTree>
    <p:extLst>
      <p:ext uri="{BB962C8B-B14F-4D97-AF65-F5344CB8AC3E}">
        <p14:creationId xmlns:p14="http://schemas.microsoft.com/office/powerpoint/2010/main" val="33833394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>
              <a:latin typeface="Arial" panose="020B0604020202020204" pitchFamily="34" charset="0"/>
            </a:endParaRPr>
          </a:p>
        </p:txBody>
      </p:sp>
      <p:sp>
        <p:nvSpPr>
          <p:cNvPr id="41988" name="Espace réservé du numéro de diapositive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CCF5AF9-4D5C-47E6-B142-B841F9713D32}" type="slidenum">
              <a:rPr lang="fr-FR" altLang="fr-FR"/>
              <a:pPr algn="r" eaLnBrk="1" hangingPunct="1">
                <a:spcBef>
                  <a:spcPct val="0"/>
                </a:spcBef>
              </a:pPr>
              <a:t>26</a:t>
            </a:fld>
            <a:endParaRPr lang="fr-FR" altLang="fr-FR"/>
          </a:p>
        </p:txBody>
      </p:sp>
      <p:sp>
        <p:nvSpPr>
          <p:cNvPr id="41989" name="Espace réservé du pied de page 4"/>
          <p:cNvSpPr txBox="1">
            <a:spLocks noGrp="1"/>
          </p:cNvSpPr>
          <p:nvPr/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/>
              <a:t>Groupe          Evaluation AERES          13-14 janvier 2011</a:t>
            </a:r>
          </a:p>
        </p:txBody>
      </p:sp>
    </p:spTree>
    <p:extLst>
      <p:ext uri="{BB962C8B-B14F-4D97-AF65-F5344CB8AC3E}">
        <p14:creationId xmlns:p14="http://schemas.microsoft.com/office/powerpoint/2010/main" val="39993880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>
              <a:latin typeface="Arial" panose="020B0604020202020204" pitchFamily="34" charset="0"/>
            </a:endParaRPr>
          </a:p>
        </p:txBody>
      </p:sp>
      <p:sp>
        <p:nvSpPr>
          <p:cNvPr id="44036" name="Espace réservé du numéro de diapositive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50D9F34-0E1A-4D24-8E68-03C85F1DC726}" type="slidenum">
              <a:rPr lang="fr-FR" altLang="fr-FR"/>
              <a:pPr algn="r" eaLnBrk="1" hangingPunct="1">
                <a:spcBef>
                  <a:spcPct val="0"/>
                </a:spcBef>
              </a:pPr>
              <a:t>27</a:t>
            </a:fld>
            <a:endParaRPr lang="fr-FR" altLang="fr-FR"/>
          </a:p>
        </p:txBody>
      </p:sp>
      <p:sp>
        <p:nvSpPr>
          <p:cNvPr id="44037" name="Espace réservé du pied de page 4"/>
          <p:cNvSpPr txBox="1">
            <a:spLocks noGrp="1"/>
          </p:cNvSpPr>
          <p:nvPr/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/>
              <a:t>Groupe          Evaluation AERES          13-14 janvier 2011</a:t>
            </a:r>
          </a:p>
        </p:txBody>
      </p:sp>
    </p:spTree>
    <p:extLst>
      <p:ext uri="{BB962C8B-B14F-4D97-AF65-F5344CB8AC3E}">
        <p14:creationId xmlns:p14="http://schemas.microsoft.com/office/powerpoint/2010/main" val="23492277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>
              <a:latin typeface="Arial" panose="020B0604020202020204" pitchFamily="34" charset="0"/>
            </a:endParaRPr>
          </a:p>
        </p:txBody>
      </p:sp>
      <p:sp>
        <p:nvSpPr>
          <p:cNvPr id="46084" name="Espace réservé du numéro de diapositive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2DC2AED-6DCA-4AFC-A001-5C4E509A2F70}" type="slidenum">
              <a:rPr lang="fr-FR" altLang="fr-FR"/>
              <a:pPr algn="r" eaLnBrk="1" hangingPunct="1">
                <a:spcBef>
                  <a:spcPct val="0"/>
                </a:spcBef>
              </a:pPr>
              <a:t>28</a:t>
            </a:fld>
            <a:endParaRPr lang="fr-FR" altLang="fr-FR"/>
          </a:p>
        </p:txBody>
      </p:sp>
      <p:sp>
        <p:nvSpPr>
          <p:cNvPr id="46085" name="Espace réservé du pied de page 4"/>
          <p:cNvSpPr txBox="1">
            <a:spLocks noGrp="1"/>
          </p:cNvSpPr>
          <p:nvPr/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/>
              <a:t>Groupe          Evaluation AERES          13-14 janvier 2011</a:t>
            </a:r>
          </a:p>
        </p:txBody>
      </p:sp>
    </p:spTree>
    <p:extLst>
      <p:ext uri="{BB962C8B-B14F-4D97-AF65-F5344CB8AC3E}">
        <p14:creationId xmlns:p14="http://schemas.microsoft.com/office/powerpoint/2010/main" val="3398713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>
              <a:latin typeface="Arial" panose="020B0604020202020204" pitchFamily="34" charset="0"/>
            </a:endParaRPr>
          </a:p>
        </p:txBody>
      </p:sp>
      <p:sp>
        <p:nvSpPr>
          <p:cNvPr id="9220" name="Espace réservé du numéro de diapositive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983C560-565E-4B8D-B959-EEE9275746E0}" type="slidenum">
              <a:rPr lang="fr-FR" altLang="fr-FR"/>
              <a:pPr algn="r" eaLnBrk="1" hangingPunct="1">
                <a:spcBef>
                  <a:spcPct val="0"/>
                </a:spcBef>
              </a:pPr>
              <a:t>3</a:t>
            </a:fld>
            <a:endParaRPr lang="fr-FR" altLang="fr-FR"/>
          </a:p>
        </p:txBody>
      </p:sp>
      <p:sp>
        <p:nvSpPr>
          <p:cNvPr id="9221" name="Espace réservé du pied de page 4"/>
          <p:cNvSpPr txBox="1">
            <a:spLocks noGrp="1"/>
          </p:cNvSpPr>
          <p:nvPr/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/>
              <a:t>Groupe          Evaluation AERES          13-14 janvier 2011</a:t>
            </a:r>
          </a:p>
        </p:txBody>
      </p:sp>
    </p:spTree>
    <p:extLst>
      <p:ext uri="{BB962C8B-B14F-4D97-AF65-F5344CB8AC3E}">
        <p14:creationId xmlns:p14="http://schemas.microsoft.com/office/powerpoint/2010/main" val="3199276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>
              <a:latin typeface="Arial" panose="020B0604020202020204" pitchFamily="34" charset="0"/>
            </a:endParaRPr>
          </a:p>
        </p:txBody>
      </p:sp>
      <p:sp>
        <p:nvSpPr>
          <p:cNvPr id="11268" name="Espace réservé du numéro de diapositive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9F604B0-8D7B-4EBB-B6FA-E4DDFEE96493}" type="slidenum">
              <a:rPr lang="fr-FR" altLang="fr-FR"/>
              <a:pPr algn="r" eaLnBrk="1" hangingPunct="1">
                <a:spcBef>
                  <a:spcPct val="0"/>
                </a:spcBef>
              </a:pPr>
              <a:t>4</a:t>
            </a:fld>
            <a:endParaRPr lang="fr-FR" altLang="fr-FR"/>
          </a:p>
        </p:txBody>
      </p:sp>
      <p:sp>
        <p:nvSpPr>
          <p:cNvPr id="11269" name="Espace réservé du pied de page 4"/>
          <p:cNvSpPr txBox="1">
            <a:spLocks noGrp="1"/>
          </p:cNvSpPr>
          <p:nvPr/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/>
              <a:t>Groupe          Evaluation AERES          13-14 janvier 2011</a:t>
            </a:r>
          </a:p>
        </p:txBody>
      </p:sp>
    </p:spTree>
    <p:extLst>
      <p:ext uri="{BB962C8B-B14F-4D97-AF65-F5344CB8AC3E}">
        <p14:creationId xmlns:p14="http://schemas.microsoft.com/office/powerpoint/2010/main" val="1134702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>
              <a:latin typeface="Arial" panose="020B0604020202020204" pitchFamily="34" charset="0"/>
            </a:endParaRPr>
          </a:p>
        </p:txBody>
      </p:sp>
      <p:sp>
        <p:nvSpPr>
          <p:cNvPr id="13316" name="Espace réservé du numéro de diapositive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B79513-2325-4BE9-A404-16A37560FD60}" type="slidenum">
              <a:rPr lang="fr-FR" altLang="fr-FR"/>
              <a:pPr algn="r" eaLnBrk="1" hangingPunct="1">
                <a:spcBef>
                  <a:spcPct val="0"/>
                </a:spcBef>
              </a:pPr>
              <a:t>5</a:t>
            </a:fld>
            <a:endParaRPr lang="fr-FR" altLang="fr-FR"/>
          </a:p>
        </p:txBody>
      </p:sp>
      <p:sp>
        <p:nvSpPr>
          <p:cNvPr id="13317" name="Espace réservé du pied de page 4"/>
          <p:cNvSpPr txBox="1">
            <a:spLocks noGrp="1"/>
          </p:cNvSpPr>
          <p:nvPr/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/>
              <a:t>Groupe          Evaluation AERES          13-14 janvier 2011</a:t>
            </a:r>
          </a:p>
        </p:txBody>
      </p:sp>
    </p:spTree>
    <p:extLst>
      <p:ext uri="{BB962C8B-B14F-4D97-AF65-F5344CB8AC3E}">
        <p14:creationId xmlns:p14="http://schemas.microsoft.com/office/powerpoint/2010/main" val="3627336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>
              <a:latin typeface="Arial" panose="020B0604020202020204" pitchFamily="34" charset="0"/>
            </a:endParaRPr>
          </a:p>
        </p:txBody>
      </p:sp>
      <p:sp>
        <p:nvSpPr>
          <p:cNvPr id="13316" name="Espace réservé du numéro de diapositive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B79513-2325-4BE9-A404-16A37560FD60}" type="slidenum">
              <a:rPr lang="fr-FR" altLang="fr-FR"/>
              <a:pPr algn="r" eaLnBrk="1" hangingPunct="1">
                <a:spcBef>
                  <a:spcPct val="0"/>
                </a:spcBef>
              </a:pPr>
              <a:t>6</a:t>
            </a:fld>
            <a:endParaRPr lang="fr-FR" altLang="fr-FR"/>
          </a:p>
        </p:txBody>
      </p:sp>
      <p:sp>
        <p:nvSpPr>
          <p:cNvPr id="13317" name="Espace réservé du pied de page 4"/>
          <p:cNvSpPr txBox="1">
            <a:spLocks noGrp="1"/>
          </p:cNvSpPr>
          <p:nvPr/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/>
              <a:t>Groupe          Evaluation AERES          13-14 janvier 2011</a:t>
            </a:r>
          </a:p>
        </p:txBody>
      </p:sp>
    </p:spTree>
    <p:extLst>
      <p:ext uri="{BB962C8B-B14F-4D97-AF65-F5344CB8AC3E}">
        <p14:creationId xmlns:p14="http://schemas.microsoft.com/office/powerpoint/2010/main" val="1978504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>
              <a:latin typeface="Arial" panose="020B0604020202020204" pitchFamily="34" charset="0"/>
            </a:endParaRPr>
          </a:p>
        </p:txBody>
      </p:sp>
      <p:sp>
        <p:nvSpPr>
          <p:cNvPr id="16388" name="Espace réservé du numéro de diapositive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B92A964-2AD1-4236-A215-B04C452AFDF3}" type="slidenum">
              <a:rPr lang="fr-FR" altLang="fr-FR"/>
              <a:pPr algn="r" eaLnBrk="1" hangingPunct="1">
                <a:spcBef>
                  <a:spcPct val="0"/>
                </a:spcBef>
              </a:pPr>
              <a:t>7</a:t>
            </a:fld>
            <a:endParaRPr lang="fr-FR" altLang="fr-FR"/>
          </a:p>
        </p:txBody>
      </p:sp>
      <p:sp>
        <p:nvSpPr>
          <p:cNvPr id="16389" name="Espace réservé du pied de page 4"/>
          <p:cNvSpPr txBox="1">
            <a:spLocks noGrp="1"/>
          </p:cNvSpPr>
          <p:nvPr/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/>
              <a:t>Groupe          Evaluation AERES          13-14 janvier 2011</a:t>
            </a:r>
          </a:p>
        </p:txBody>
      </p:sp>
    </p:spTree>
    <p:extLst>
      <p:ext uri="{BB962C8B-B14F-4D97-AF65-F5344CB8AC3E}">
        <p14:creationId xmlns:p14="http://schemas.microsoft.com/office/powerpoint/2010/main" val="1977890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>
              <a:latin typeface="Arial" panose="020B0604020202020204" pitchFamily="34" charset="0"/>
            </a:endParaRPr>
          </a:p>
        </p:txBody>
      </p:sp>
      <p:sp>
        <p:nvSpPr>
          <p:cNvPr id="35844" name="Espace réservé du numéro de diapositive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2F3EC00-80CF-4D85-AFC3-6E92354D01EA}" type="slidenum">
              <a:rPr lang="fr-FR" altLang="fr-FR"/>
              <a:pPr algn="r" eaLnBrk="1" hangingPunct="1">
                <a:spcBef>
                  <a:spcPct val="0"/>
                </a:spcBef>
              </a:pPr>
              <a:t>12</a:t>
            </a:fld>
            <a:endParaRPr lang="fr-FR" altLang="fr-FR"/>
          </a:p>
        </p:txBody>
      </p:sp>
      <p:sp>
        <p:nvSpPr>
          <p:cNvPr id="35845" name="Espace réservé du pied de page 4"/>
          <p:cNvSpPr txBox="1">
            <a:spLocks noGrp="1"/>
          </p:cNvSpPr>
          <p:nvPr/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/>
              <a:t>Groupe          Evaluation AERES          13-14 janvier 2011</a:t>
            </a:r>
          </a:p>
        </p:txBody>
      </p:sp>
    </p:spTree>
    <p:extLst>
      <p:ext uri="{BB962C8B-B14F-4D97-AF65-F5344CB8AC3E}">
        <p14:creationId xmlns:p14="http://schemas.microsoft.com/office/powerpoint/2010/main" val="2270105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>
              <a:latin typeface="Arial" panose="020B0604020202020204" pitchFamily="34" charset="0"/>
            </a:endParaRPr>
          </a:p>
        </p:txBody>
      </p:sp>
      <p:sp>
        <p:nvSpPr>
          <p:cNvPr id="37892" name="Espace réservé du numéro de diapositive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86751CF-A81D-4A50-A589-2D135FA86D1E}" type="slidenum">
              <a:rPr lang="fr-FR" altLang="fr-FR"/>
              <a:pPr algn="r" eaLnBrk="1" hangingPunct="1">
                <a:spcBef>
                  <a:spcPct val="0"/>
                </a:spcBef>
              </a:pPr>
              <a:t>13</a:t>
            </a:fld>
            <a:endParaRPr lang="fr-FR" altLang="fr-FR"/>
          </a:p>
        </p:txBody>
      </p:sp>
      <p:sp>
        <p:nvSpPr>
          <p:cNvPr id="37893" name="Espace réservé du pied de page 4"/>
          <p:cNvSpPr txBox="1">
            <a:spLocks noGrp="1"/>
          </p:cNvSpPr>
          <p:nvPr/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/>
              <a:t>Groupe          Evaluation AERES          13-14 janvier 2011</a:t>
            </a:r>
          </a:p>
        </p:txBody>
      </p:sp>
    </p:spTree>
    <p:extLst>
      <p:ext uri="{BB962C8B-B14F-4D97-AF65-F5344CB8AC3E}">
        <p14:creationId xmlns:p14="http://schemas.microsoft.com/office/powerpoint/2010/main" val="24764960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>
              <a:latin typeface="Arial" panose="020B0604020202020204" pitchFamily="34" charset="0"/>
            </a:endParaRPr>
          </a:p>
        </p:txBody>
      </p:sp>
      <p:sp>
        <p:nvSpPr>
          <p:cNvPr id="26628" name="Espace réservé du numéro de diapositive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6C428C4-B9D0-4F56-B3AC-B44556CCD899}" type="slidenum">
              <a:rPr lang="fr-FR" altLang="fr-FR"/>
              <a:pPr algn="r" eaLnBrk="1" hangingPunct="1">
                <a:spcBef>
                  <a:spcPct val="0"/>
                </a:spcBef>
              </a:pPr>
              <a:t>20</a:t>
            </a:fld>
            <a:endParaRPr lang="fr-FR" altLang="fr-FR"/>
          </a:p>
        </p:txBody>
      </p:sp>
      <p:sp>
        <p:nvSpPr>
          <p:cNvPr id="26629" name="Espace réservé du pied de page 4"/>
          <p:cNvSpPr txBox="1">
            <a:spLocks noGrp="1"/>
          </p:cNvSpPr>
          <p:nvPr/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6" rIns="91414" bIns="4570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/>
              <a:t>Groupe          Evaluation AERES          13-14 janvier 2011</a:t>
            </a:r>
          </a:p>
        </p:txBody>
      </p:sp>
    </p:spTree>
    <p:extLst>
      <p:ext uri="{BB962C8B-B14F-4D97-AF65-F5344CB8AC3E}">
        <p14:creationId xmlns:p14="http://schemas.microsoft.com/office/powerpoint/2010/main" val="113980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9321D-1B58-40A1-9304-9EB68D644707}" type="datetime1">
              <a:rPr lang="fr-FR" smtClean="0"/>
              <a:t>03/02/2020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7856B-090D-473F-9DFF-1722C8FE684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3435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0" y="6356350"/>
            <a:ext cx="4495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7F156-3F45-4D06-86DD-18EA25C43A7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45171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18447" y="6356350"/>
            <a:ext cx="410135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852B6-71B4-4E7E-B460-5D7638F1F33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40769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12259" y="6356350"/>
            <a:ext cx="430754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697D6-AB64-459C-BE63-9C9D53032F6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17888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323528" y="1196752"/>
            <a:ext cx="8496944" cy="5112568"/>
          </a:xfrm>
          <a:prstGeom prst="rect">
            <a:avLst/>
          </a:prstGeom>
        </p:spPr>
        <p:txBody>
          <a:bodyPr/>
          <a:lstStyle>
            <a:lvl1pPr>
              <a:buClr>
                <a:srgbClr val="D84800"/>
              </a:buClr>
              <a:defRPr sz="2400" b="0">
                <a:solidFill>
                  <a:srgbClr val="1F497D"/>
                </a:solidFill>
                <a:latin typeface="Helvetica Neue"/>
                <a:cs typeface="Helvetica Neue"/>
              </a:defRPr>
            </a:lvl1pPr>
            <a:lvl2pPr>
              <a:buClr>
                <a:srgbClr val="D84800"/>
              </a:buClr>
              <a:defRPr sz="2000">
                <a:solidFill>
                  <a:srgbClr val="1F497D"/>
                </a:solidFill>
                <a:latin typeface="Helvetica Neue"/>
                <a:cs typeface="Helvetica Neue"/>
              </a:defRPr>
            </a:lvl2pPr>
            <a:lvl3pPr>
              <a:buClr>
                <a:srgbClr val="D84800"/>
              </a:buClr>
              <a:defRPr sz="1800">
                <a:solidFill>
                  <a:srgbClr val="1F497D"/>
                </a:solidFill>
                <a:latin typeface="Helvetica Neue"/>
                <a:cs typeface="Helvetica Neue"/>
              </a:defRPr>
            </a:lvl3pPr>
            <a:lvl4pPr>
              <a:buClr>
                <a:srgbClr val="D84800"/>
              </a:buClr>
              <a:defRPr sz="1600">
                <a:solidFill>
                  <a:srgbClr val="1F497D"/>
                </a:solidFill>
                <a:latin typeface="Helvetica Neue"/>
                <a:cs typeface="Helvetica Neue"/>
              </a:defRPr>
            </a:lvl4pPr>
            <a:lvl5pPr>
              <a:buClr>
                <a:srgbClr val="D84800"/>
              </a:buClr>
              <a:defRPr sz="1400">
                <a:solidFill>
                  <a:srgbClr val="1F497D"/>
                </a:solidFill>
                <a:latin typeface="Helvetica Neue"/>
                <a:cs typeface="Helvetica Neue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u titre 10"/>
          <p:cNvSpPr>
            <a:spLocks noGrp="1"/>
          </p:cNvSpPr>
          <p:nvPr>
            <p:ph type="title"/>
          </p:nvPr>
        </p:nvSpPr>
        <p:spPr bwMode="auto">
          <a:xfrm>
            <a:off x="1835696" y="115888"/>
            <a:ext cx="7308304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/>
          <a:lstStyle/>
          <a:p>
            <a:pPr lvl="0"/>
            <a:r>
              <a:rPr lang="fr-FR" alt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237720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CC957-9AC0-474A-9626-876DD1C2AD32}" type="datetime1">
              <a:rPr lang="fr-FR" smtClean="0"/>
              <a:t>03/02/2020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B8C36-A6EA-4295-B6D9-24362A6DFDF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56033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44F40-032D-4F2E-91A0-956D6FDDEFCD}" type="datetime1">
              <a:rPr lang="fr-FR" smtClean="0"/>
              <a:t>03/02/2020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6C8FF-2444-4942-A150-CD6811ECC92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2823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E4582-D155-4E02-AC78-A50C5F08A4B7}" type="datetime1">
              <a:rPr lang="fr-FR" smtClean="0"/>
              <a:t>03/02/2020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78D62-D815-42B0-A1C8-BC42537323C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1777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33A79-C8E9-4F5E-88BB-FA0F25611DB7}" type="datetime1">
              <a:rPr lang="fr-FR" smtClean="0"/>
              <a:t>03/02/2020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FF8D6-1C7C-430C-B21A-4CB907E1D52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6913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15180-3BD1-4A04-9D10-2BB1DBC188D4}" type="datetime1">
              <a:rPr lang="fr-FR" smtClean="0"/>
              <a:t>03/02/2020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88F4D-104E-41E2-9EC3-A2CF677FB9A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9117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34988" y="6356350"/>
            <a:ext cx="39848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307C3-D299-440B-BE06-C1D2B355668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3288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57082" y="6356350"/>
            <a:ext cx="426271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283EC-22F2-4877-B638-74DB1D494E7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762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92288" y="6356350"/>
            <a:ext cx="42275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PRISME - Tourniquet Section 01 du Laboratoire - Date</a:t>
            </a: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E46FB-8A86-48C8-B535-B911D1C0F3B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8867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895A3E2F-81FE-4781-9B49-12311B08B736}" type="datetime1">
              <a:rPr lang="fr-FR" smtClean="0"/>
              <a:t>03/02/2020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2F3D95-7943-4CEA-904A-8573474680E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  <p:sldLayoutId id="2147483860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 idx="4294967295"/>
          </p:nvPr>
        </p:nvSpPr>
        <p:spPr>
          <a:xfrm>
            <a:off x="0" y="1989138"/>
            <a:ext cx="3294063" cy="1152525"/>
          </a:xfrm>
        </p:spPr>
        <p:txBody>
          <a:bodyPr/>
          <a:lstStyle/>
          <a:p>
            <a:r>
              <a:rPr lang="fr-FR" altLang="fr-FR" sz="2800" b="1">
                <a:solidFill>
                  <a:srgbClr val="E75112"/>
                </a:solidFill>
                <a:latin typeface="Verdana" panose="020B0604030504040204" pitchFamily="34" charset="0"/>
              </a:rPr>
              <a:t>Equipe PRISME </a:t>
            </a:r>
          </a:p>
        </p:txBody>
      </p:sp>
      <p:pic>
        <p:nvPicPr>
          <p:cNvPr id="5123" name="Picture 19" descr="IN2P3Filaire-Q_SignV cop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03925"/>
            <a:ext cx="1152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ZoneTexte 9"/>
          <p:cNvSpPr txBox="1">
            <a:spLocks noChangeArrowheads="1"/>
          </p:cNvSpPr>
          <p:nvPr/>
        </p:nvSpPr>
        <p:spPr bwMode="auto">
          <a:xfrm>
            <a:off x="0" y="638175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solidFill>
                  <a:srgbClr val="4D4D4D"/>
                </a:solidFill>
                <a:latin typeface="Verdana" panose="020B0604030504040204" pitchFamily="34" charset="0"/>
              </a:rPr>
              <a:t>     Nom des orateurs: </a:t>
            </a:r>
            <a:r>
              <a:rPr lang="fr-FR" altLang="fr-FR" sz="1400" err="1">
                <a:solidFill>
                  <a:srgbClr val="4D4D4D"/>
                </a:solidFill>
                <a:latin typeface="Verdana" panose="020B0604030504040204" pitchFamily="34" charset="0"/>
              </a:rPr>
              <a:t>M.Beuve</a:t>
            </a:r>
            <a:r>
              <a:rPr lang="fr-FR" altLang="fr-FR" sz="1400">
                <a:solidFill>
                  <a:srgbClr val="4D4D4D"/>
                </a:solidFill>
                <a:latin typeface="Verdana" panose="020B0604030504040204" pitchFamily="34" charset="0"/>
              </a:rPr>
              <a:t>, E. Testa, </a:t>
            </a:r>
            <a:r>
              <a:rPr lang="fr-FR" altLang="fr-FR" sz="1400" err="1">
                <a:solidFill>
                  <a:srgbClr val="4D4D4D"/>
                </a:solidFill>
                <a:latin typeface="Verdana" panose="020B0604030504040204" pitchFamily="34" charset="0"/>
              </a:rPr>
              <a:t>C.Rodriguez-Lafrasse</a:t>
            </a:r>
            <a:r>
              <a:rPr lang="fr-FR" altLang="fr-FR" sz="1400">
                <a:solidFill>
                  <a:srgbClr val="4D4D4D"/>
                </a:solidFill>
                <a:latin typeface="Verdana" panose="020B0604030504040204" pitchFamily="34" charset="0"/>
              </a:rPr>
              <a:t>, H. A. </a:t>
            </a:r>
            <a:r>
              <a:rPr lang="fr-FR" altLang="fr-FR" sz="1400" err="1">
                <a:solidFill>
                  <a:srgbClr val="4D4D4D"/>
                </a:solidFill>
                <a:latin typeface="Verdana" panose="020B0604030504040204" pitchFamily="34" charset="0"/>
              </a:rPr>
              <a:t>Carime</a:t>
            </a:r>
            <a:endParaRPr lang="fr-FR" altLang="fr-FR" sz="1400">
              <a:solidFill>
                <a:srgbClr val="4D4D4D"/>
              </a:solidFill>
              <a:latin typeface="Verdana" panose="020B0604030504040204" pitchFamily="34" charset="0"/>
            </a:endParaRPr>
          </a:p>
        </p:txBody>
      </p:sp>
      <p:sp>
        <p:nvSpPr>
          <p:cNvPr id="5125" name="ZoneTexte 11"/>
          <p:cNvSpPr txBox="1">
            <a:spLocks noChangeArrowheads="1"/>
          </p:cNvSpPr>
          <p:nvPr/>
        </p:nvSpPr>
        <p:spPr bwMode="auto">
          <a:xfrm>
            <a:off x="1619250" y="252413"/>
            <a:ext cx="2324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solidFill>
                  <a:srgbClr val="4D4D4D"/>
                </a:solidFill>
                <a:latin typeface="Verdana" panose="020B0604030504040204" pitchFamily="34" charset="0"/>
              </a:rPr>
              <a:t>Tourniquet Section 01</a:t>
            </a:r>
            <a:br>
              <a:rPr lang="fr-FR" altLang="fr-FR" sz="1400">
                <a:solidFill>
                  <a:srgbClr val="4D4D4D"/>
                </a:solidFill>
                <a:latin typeface="Verdana" panose="020B0604030504040204" pitchFamily="34" charset="0"/>
              </a:rPr>
            </a:br>
            <a:r>
              <a:rPr lang="fr-FR" altLang="fr-FR" sz="1400">
                <a:solidFill>
                  <a:srgbClr val="4D4D4D"/>
                </a:solidFill>
                <a:latin typeface="Verdana" panose="020B0604030504040204" pitchFamily="34" charset="0"/>
              </a:rPr>
              <a:t>Date</a:t>
            </a:r>
          </a:p>
        </p:txBody>
      </p:sp>
      <p:sp>
        <p:nvSpPr>
          <p:cNvPr id="5126" name="ZoneTexte 9"/>
          <p:cNvSpPr txBox="1">
            <a:spLocks noChangeArrowheads="1"/>
          </p:cNvSpPr>
          <p:nvPr/>
        </p:nvSpPr>
        <p:spPr bwMode="auto">
          <a:xfrm>
            <a:off x="441325" y="3132138"/>
            <a:ext cx="285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4D4D4D"/>
                </a:solidFill>
                <a:latin typeface="Verdana" panose="020B0604030504040204" pitchFamily="34" charset="0"/>
              </a:rPr>
              <a:t>Bilan 2015-2020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87CAF639-0B27-4016-A091-4C9A35F5A5ED}"/>
              </a:ext>
            </a:extLst>
          </p:cNvPr>
          <p:cNvCxnSpPr/>
          <p:nvPr/>
        </p:nvCxnSpPr>
        <p:spPr>
          <a:xfrm>
            <a:off x="584200" y="2924175"/>
            <a:ext cx="3359150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DC1CD48-BA1E-44EF-859D-9D298C32E040}"/>
              </a:ext>
            </a:extLst>
          </p:cNvPr>
          <p:cNvSpPr/>
          <p:nvPr/>
        </p:nvSpPr>
        <p:spPr>
          <a:xfrm>
            <a:off x="0" y="128300"/>
            <a:ext cx="129715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fr-FR" sz="32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Logo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444421" y="6016625"/>
            <a:ext cx="3984812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PRISME - Tourniquet Section 01 du Laboratoire IP2I – Date : 4/2/20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r>
              <a:rPr lang="fr-FR"/>
              <a:t>Highlights: Axe 2 </a:t>
            </a:r>
            <a:br>
              <a:rPr lang="fr-FR"/>
            </a:br>
            <a:endParaRPr lang="fr-FR"/>
          </a:p>
        </p:txBody>
      </p:sp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>
          <a:xfrm>
            <a:off x="468313" y="765175"/>
            <a:ext cx="8229600" cy="5616575"/>
          </a:xfrm>
        </p:spPr>
        <p:txBody>
          <a:bodyPr/>
          <a:lstStyle/>
          <a:p>
            <a:r>
              <a:rPr lang="en-US" sz="2800"/>
              <a:t>Instrumentation </a:t>
            </a:r>
          </a:p>
          <a:p>
            <a:pPr lvl="1"/>
            <a:r>
              <a:rPr lang="en-US" sz="2400"/>
              <a:t>Extension of the Radiograaff Platform </a:t>
            </a:r>
          </a:p>
          <a:p>
            <a:pPr lvl="2"/>
            <a:r>
              <a:rPr lang="en-US" sz="2000"/>
              <a:t>Electron irradiations at low dose rate </a:t>
            </a:r>
          </a:p>
          <a:p>
            <a:pPr lvl="2"/>
            <a:r>
              <a:rPr lang="en-US" sz="2000"/>
              <a:t>Cabinet with control of temperature and humidity </a:t>
            </a:r>
          </a:p>
          <a:p>
            <a:pPr lvl="1"/>
            <a:r>
              <a:rPr lang="en-US" sz="2400"/>
              <a:t>Setup to irradiate cells in SOBP at Arronax</a:t>
            </a:r>
          </a:p>
          <a:p>
            <a:pPr lvl="2"/>
            <a:r>
              <a:rPr lang="en-US" sz="2000"/>
              <a:t> Collab. Ip2I, Arronax, Subatech</a:t>
            </a:r>
          </a:p>
          <a:p>
            <a:r>
              <a:rPr lang="en-US" sz="2800"/>
              <a:t>Modeling/simulation</a:t>
            </a:r>
          </a:p>
          <a:p>
            <a:pPr lvl="1"/>
            <a:r>
              <a:rPr lang="en-US" sz="2400"/>
              <a:t>Creation of the NanOx model</a:t>
            </a:r>
          </a:p>
          <a:p>
            <a:pPr lvl="2"/>
            <a:r>
              <a:rPr lang="en-US" sz="2000"/>
              <a:t>Patent 2015</a:t>
            </a:r>
          </a:p>
          <a:p>
            <a:pPr lvl="2"/>
            <a:r>
              <a:rPr lang="en-US" sz="2000"/>
              <a:t>The most accurate of the world </a:t>
            </a:r>
          </a:p>
          <a:p>
            <a:pPr lvl="1"/>
            <a:r>
              <a:rPr lang="en-US" sz="2400"/>
              <a:t>Monte Carlo simulations with gold nanoparticules</a:t>
            </a:r>
          </a:p>
          <a:p>
            <a:pPr lvl="2"/>
            <a:r>
              <a:rPr lang="en-US" sz="2000"/>
              <a:t>Spectra of specific energy at nanoscale </a:t>
            </a:r>
          </a:p>
          <a:p>
            <a:pPr lvl="2"/>
            <a:r>
              <a:rPr lang="en-US" sz="2000"/>
              <a:t>World premiere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792162"/>
          </a:xfrm>
        </p:spPr>
        <p:txBody>
          <a:bodyPr/>
          <a:lstStyle/>
          <a:p>
            <a:r>
              <a:rPr lang="fr-FR"/>
              <a:t>Projets: Axe 2 </a:t>
            </a:r>
          </a:p>
        </p:txBody>
      </p:sp>
      <p:sp>
        <p:nvSpPr>
          <p:cNvPr id="20483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447088" cy="4464050"/>
          </a:xfrm>
        </p:spPr>
        <p:txBody>
          <a:bodyPr/>
          <a:lstStyle/>
          <a:p>
            <a:r>
              <a:rPr lang="en-US" sz="2800"/>
              <a:t>Instrumentation </a:t>
            </a:r>
          </a:p>
          <a:p>
            <a:pPr lvl="1"/>
            <a:r>
              <a:rPr lang="en-US" sz="2400"/>
              <a:t>Radiograaff Platform: extension to Helium</a:t>
            </a:r>
          </a:p>
          <a:p>
            <a:pPr lvl="1"/>
            <a:r>
              <a:rPr lang="en-US" sz="2400"/>
              <a:t>Irradiation with partial cell traversal </a:t>
            </a:r>
          </a:p>
          <a:p>
            <a:r>
              <a:rPr lang="en-US" sz="2800"/>
              <a:t>Modeling/simulation</a:t>
            </a:r>
          </a:p>
          <a:p>
            <a:pPr lvl="1"/>
            <a:r>
              <a:rPr lang="en-US" sz="2400"/>
              <a:t>Integration of NanOx into Gate (IP2I, LPC Clermont, CREATIS)</a:t>
            </a:r>
          </a:p>
          <a:p>
            <a:pPr lvl="2"/>
            <a:r>
              <a:rPr lang="en-US" sz="2000"/>
              <a:t>Biological dose with clinical beam of hadrontherapy H, He, C</a:t>
            </a:r>
          </a:p>
          <a:p>
            <a:pPr lvl="2"/>
            <a:r>
              <a:rPr lang="en-US" sz="2000"/>
              <a:t>Prediction of tumor control (Mouse and patient tumors)</a:t>
            </a:r>
          </a:p>
          <a:p>
            <a:pPr lvl="1"/>
            <a:r>
              <a:rPr lang="en-US" sz="2400"/>
              <a:t>Integration of NanOx into G4DNA (IP2I, LPSC)</a:t>
            </a:r>
          </a:p>
          <a:p>
            <a:pPr lvl="2"/>
            <a:r>
              <a:rPr lang="en-US" sz="2000"/>
              <a:t>Application to radiotherapy based on radioelement </a:t>
            </a:r>
          </a:p>
          <a:p>
            <a:pPr lvl="2"/>
            <a:r>
              <a:rPr lang="en-US" sz="2000"/>
              <a:t>BNCT, factorized therapy, BEHadron </a:t>
            </a:r>
          </a:p>
          <a:p>
            <a:pPr lvl="2"/>
            <a:endParaRPr lang="en-US" sz="200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>
                <a:latin typeface="Calibri"/>
                <a:ea typeface="Verdana"/>
                <a:cs typeface="Verdana"/>
              </a:rPr>
              <a:t>Highlights: Axe 3</a:t>
            </a:r>
            <a:endParaRPr lang="fr-FR" altLang="fr-FR">
              <a:latin typeface="Calibri"/>
            </a:endParaRPr>
          </a:p>
        </p:txBody>
      </p:sp>
      <p:sp>
        <p:nvSpPr>
          <p:cNvPr id="34819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94F44A5-CB00-4D0F-945F-EA358687CA64}" type="slidenum"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4821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t>Groupe XXX</a:t>
            </a:r>
          </a:p>
        </p:txBody>
      </p:sp>
      <p:sp>
        <p:nvSpPr>
          <p:cNvPr id="34822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smtClean="0">
                <a:solidFill>
                  <a:srgbClr val="898989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PRISME - Tourniquet Section 01 du Laboratoire - Date</a:t>
            </a:r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1087830-A8F7-4E3C-82E1-90B50279A8CC}"/>
              </a:ext>
            </a:extLst>
          </p:cNvPr>
          <p:cNvSpPr/>
          <p:nvPr/>
        </p:nvSpPr>
        <p:spPr>
          <a:xfrm>
            <a:off x="133350" y="835895"/>
            <a:ext cx="8875713" cy="584775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algn="just">
              <a:buClr>
                <a:srgbClr val="000000"/>
              </a:buClr>
              <a:buSzPct val="45000"/>
              <a:defRPr/>
            </a:pPr>
            <a:r>
              <a:rPr lang="fr-FR" sz="2000" b="1" dirty="0" smtClean="0">
                <a:latin typeface="Calibri"/>
                <a:ea typeface="MS PGothic"/>
                <a:cs typeface="Calibri"/>
              </a:rPr>
              <a:t>Hadronbiologie </a:t>
            </a:r>
            <a:endParaRPr lang="fr-FR" sz="2000" dirty="0" smtClean="0">
              <a:latin typeface="Verdana"/>
              <a:ea typeface="Verdana"/>
              <a:cs typeface="Verdana"/>
            </a:endParaRPr>
          </a:p>
          <a:p>
            <a:pPr marL="742950" lvl="4" indent="-285750" algn="just">
              <a:spcBef>
                <a:spcPts val="0"/>
              </a:spcBef>
              <a:buClr>
                <a:srgbClr val="000000"/>
              </a:buClr>
              <a:buSzPct val="100000"/>
              <a:buFont typeface="Arial,Sans-Serif"/>
              <a:buChar char="•"/>
              <a:defRPr/>
            </a:pPr>
            <a:r>
              <a:rPr lang="fr-FR" sz="1600" dirty="0" smtClean="0">
                <a:latin typeface="Calibri"/>
                <a:ea typeface="MS PGothic"/>
                <a:cs typeface="Calibri"/>
              </a:rPr>
              <a:t>Irradiation </a:t>
            </a:r>
            <a:r>
              <a:rPr lang="fr-FR" sz="1600" b="1" dirty="0" smtClean="0">
                <a:latin typeface="Calibri"/>
                <a:ea typeface="MS PGothic"/>
                <a:cs typeface="Calibri"/>
              </a:rPr>
              <a:t>protons</a:t>
            </a:r>
            <a:r>
              <a:rPr lang="fr-FR" sz="1600" dirty="0" smtClean="0">
                <a:latin typeface="Calibri"/>
                <a:ea typeface="MS PGothic"/>
                <a:cs typeface="Calibri"/>
              </a:rPr>
              <a:t> / </a:t>
            </a:r>
            <a:r>
              <a:rPr lang="fr-FR" sz="1600" b="1" dirty="0" smtClean="0">
                <a:latin typeface="Calibri"/>
                <a:ea typeface="MS PGothic"/>
                <a:cs typeface="Calibri"/>
              </a:rPr>
              <a:t>ions carbone /</a:t>
            </a:r>
            <a:r>
              <a:rPr lang="fr-FR" sz="1600" dirty="0" smtClean="0">
                <a:latin typeface="Calibri"/>
                <a:ea typeface="MS PGothic"/>
                <a:cs typeface="Calibri"/>
              </a:rPr>
              <a:t> </a:t>
            </a:r>
            <a:r>
              <a:rPr lang="fr-FR" sz="1600" b="1" dirty="0" smtClean="0">
                <a:latin typeface="Calibri"/>
                <a:ea typeface="MS PGothic"/>
                <a:cs typeface="Calibri"/>
              </a:rPr>
              <a:t>alpha</a:t>
            </a:r>
            <a:r>
              <a:rPr lang="fr-FR" sz="1600" dirty="0" smtClean="0">
                <a:latin typeface="Calibri"/>
                <a:ea typeface="MS PGothic"/>
                <a:cs typeface="Calibri"/>
              </a:rPr>
              <a:t> </a:t>
            </a:r>
            <a:endParaRPr lang="en-US" sz="1600" dirty="0" smtClean="0">
              <a:latin typeface="Calibri"/>
              <a:ea typeface="Verdana"/>
              <a:cs typeface="Verdana"/>
            </a:endParaRPr>
          </a:p>
          <a:p>
            <a:pPr marL="742950" lvl="4" indent="-285750" algn="just">
              <a:spcBef>
                <a:spcPts val="0"/>
              </a:spcBef>
              <a:buClr>
                <a:srgbClr val="000000"/>
              </a:buClr>
              <a:buSzPct val="100000"/>
              <a:buFont typeface="Arial,Sans-Serif"/>
              <a:buChar char="•"/>
              <a:defRPr/>
            </a:pPr>
            <a:r>
              <a:rPr lang="fr-FR" sz="1600" dirty="0" smtClean="0">
                <a:latin typeface="Calibri"/>
                <a:ea typeface="MS PGothic"/>
                <a:cs typeface="Calibri"/>
              </a:rPr>
              <a:t>Paradigme de l’</a:t>
            </a:r>
            <a:r>
              <a:rPr lang="fr-FR" sz="1600" b="1" dirty="0" smtClean="0">
                <a:latin typeface="Calibri"/>
                <a:ea typeface="MS PGothic"/>
                <a:cs typeface="Calibri"/>
              </a:rPr>
              <a:t>effet Bombardier/Furtif</a:t>
            </a:r>
            <a:r>
              <a:rPr lang="fr-FR" sz="1600" dirty="0" smtClean="0">
                <a:latin typeface="Calibri"/>
                <a:ea typeface="MS PGothic"/>
                <a:cs typeface="Calibri"/>
              </a:rPr>
              <a:t> : distribution spatiale des ROS = différences de réponse biologique ions carbone/photons  </a:t>
            </a:r>
            <a:endParaRPr lang="fr-FR" sz="1600" dirty="0" smtClean="0">
              <a:latin typeface="Calibri"/>
              <a:ea typeface="Verdana"/>
              <a:cs typeface="Verdana"/>
            </a:endParaRPr>
          </a:p>
          <a:p>
            <a:pPr marL="742950" lvl="4" indent="-285750" algn="just">
              <a:spcBef>
                <a:spcPts val="0"/>
              </a:spcBef>
              <a:buClr>
                <a:srgbClr val="000000"/>
              </a:buClr>
              <a:buSzPct val="100000"/>
              <a:buFont typeface="Arial,Sans-Serif"/>
              <a:buChar char="•"/>
              <a:defRPr/>
            </a:pPr>
            <a:r>
              <a:rPr lang="fr-FR" sz="1600" dirty="0" smtClean="0">
                <a:latin typeface="Calibri"/>
                <a:ea typeface="MS PGothic"/>
                <a:cs typeface="Calibri"/>
              </a:rPr>
              <a:t>Financement : Physique Cancer </a:t>
            </a:r>
            <a:r>
              <a:rPr lang="fr-FR" sz="1600" dirty="0" err="1" smtClean="0">
                <a:latin typeface="Calibri"/>
                <a:ea typeface="MS PGothic"/>
                <a:cs typeface="Calibri"/>
              </a:rPr>
              <a:t>CliNanox</a:t>
            </a:r>
            <a:r>
              <a:rPr lang="fr-FR" sz="1600" dirty="0" smtClean="0">
                <a:latin typeface="Calibri"/>
                <a:ea typeface="MS PGothic"/>
                <a:cs typeface="Calibri"/>
              </a:rPr>
              <a:t> /accueil chercheurs étranger </a:t>
            </a:r>
            <a:r>
              <a:rPr lang="fr-FR" sz="1600" dirty="0" err="1" smtClean="0">
                <a:latin typeface="Calibri"/>
                <a:ea typeface="MS PGothic"/>
                <a:cs typeface="Calibri"/>
              </a:rPr>
              <a:t>LabEx</a:t>
            </a:r>
            <a:r>
              <a:rPr lang="fr-FR" sz="1600" dirty="0" smtClean="0">
                <a:latin typeface="Calibri"/>
                <a:ea typeface="MS PGothic"/>
                <a:cs typeface="Calibri"/>
              </a:rPr>
              <a:t> PRIMES / Ligue contre le Cancer Haute-Savoie/ Obtention de 2 Bourses de mobilité </a:t>
            </a:r>
            <a:r>
              <a:rPr lang="fr-FR" sz="1600" dirty="0" err="1" smtClean="0">
                <a:latin typeface="Calibri"/>
                <a:ea typeface="MS PGothic"/>
                <a:cs typeface="Calibri"/>
              </a:rPr>
              <a:t>Cancéropôle</a:t>
            </a:r>
            <a:endParaRPr lang="fr-FR" sz="1600" dirty="0" smtClean="0"/>
          </a:p>
          <a:p>
            <a:pPr marL="0" lvl="4" algn="just">
              <a:spcBef>
                <a:spcPts val="0"/>
              </a:spcBef>
              <a:buClr>
                <a:srgbClr val="000000"/>
              </a:buClr>
              <a:buSzPct val="45000"/>
              <a:defRPr/>
            </a:pPr>
            <a:endParaRPr lang="fr-FR" sz="2000" b="1" dirty="0" smtClean="0">
              <a:latin typeface="Calibri"/>
              <a:ea typeface="MS PGothic"/>
              <a:cs typeface="Arial"/>
            </a:endParaRPr>
          </a:p>
          <a:p>
            <a:pPr marL="0" lvl="4" algn="just">
              <a:spcBef>
                <a:spcPts val="0"/>
              </a:spcBef>
              <a:buClr>
                <a:srgbClr val="000000"/>
              </a:buClr>
              <a:buSzPct val="45000"/>
              <a:defRPr/>
            </a:pPr>
            <a:r>
              <a:rPr lang="fr-FR" sz="2000" b="1" dirty="0" err="1" smtClean="0">
                <a:latin typeface="Calibri"/>
                <a:ea typeface="MS PGothic"/>
                <a:cs typeface="Arial"/>
              </a:rPr>
              <a:t>Radiosensibilisation</a:t>
            </a:r>
            <a:r>
              <a:rPr lang="fr-FR" sz="2000" b="1" dirty="0" smtClean="0">
                <a:latin typeface="Calibri"/>
                <a:ea typeface="MS PGothic"/>
                <a:cs typeface="Arial"/>
              </a:rPr>
              <a:t> (nanoparticules (NP) et chimiothérapie)</a:t>
            </a:r>
            <a:endParaRPr lang="fr-FR" dirty="0" smtClean="0">
              <a:ea typeface="Verdana"/>
            </a:endParaRPr>
          </a:p>
          <a:p>
            <a:pPr marL="742950" lvl="1" indent="-285750" algn="just">
              <a:buFont typeface="Arial"/>
              <a:buChar char="•"/>
              <a:defRPr/>
            </a:pPr>
            <a:r>
              <a:rPr lang="fr-FR" sz="1600" dirty="0" smtClean="0">
                <a:latin typeface="Calibri"/>
                <a:ea typeface="MS PGothic"/>
                <a:cs typeface="Arial"/>
              </a:rPr>
              <a:t>Preuve de concept de l'effet </a:t>
            </a:r>
            <a:r>
              <a:rPr lang="fr-FR" sz="1600" dirty="0" err="1" smtClean="0">
                <a:latin typeface="Calibri"/>
                <a:ea typeface="MS PGothic"/>
                <a:cs typeface="Arial"/>
              </a:rPr>
              <a:t>radiosensibilisant</a:t>
            </a:r>
            <a:r>
              <a:rPr lang="fr-FR" sz="1600" dirty="0" smtClean="0">
                <a:latin typeface="Calibri"/>
                <a:ea typeface="MS PGothic"/>
                <a:cs typeface="Arial"/>
              </a:rPr>
              <a:t> des </a:t>
            </a:r>
            <a:r>
              <a:rPr lang="fr-FR" sz="1600" dirty="0" err="1" smtClean="0">
                <a:latin typeface="Calibri"/>
                <a:ea typeface="MS PGothic"/>
                <a:cs typeface="Arial"/>
              </a:rPr>
              <a:t>AGuIX</a:t>
            </a:r>
            <a:r>
              <a:rPr lang="fr-FR" sz="1600" dirty="0" smtClean="0">
                <a:latin typeface="Calibri"/>
                <a:ea typeface="MS PGothic"/>
                <a:cs typeface="Arial"/>
              </a:rPr>
              <a:t>® dans le </a:t>
            </a:r>
            <a:r>
              <a:rPr lang="fr-FR" sz="1600" dirty="0" smtClean="0">
                <a:latin typeface="Calibri"/>
                <a:ea typeface="MS PGothic"/>
                <a:cs typeface="Calibri"/>
              </a:rPr>
              <a:t>chondrosarcome (</a:t>
            </a:r>
            <a:r>
              <a:rPr lang="fr-FR" sz="1600" dirty="0" smtClean="0">
                <a:latin typeface="Calibri"/>
                <a:ea typeface="MS PGothic"/>
                <a:cs typeface="Arial"/>
              </a:rPr>
              <a:t>cultures 3D et petits animaux avec xénogreffe tumorale) - Financement ANR </a:t>
            </a:r>
            <a:r>
              <a:rPr lang="fr-FR" sz="1600" dirty="0" smtClean="0">
                <a:latin typeface="Calibri"/>
                <a:ea typeface="Verdana"/>
                <a:cs typeface="Verdana"/>
                <a:sym typeface="Wingdings" panose="05000000000000000000" pitchFamily="2" charset="2"/>
              </a:rPr>
              <a:t>CHONDRAD</a:t>
            </a:r>
            <a:endParaRPr lang="fr-FR" sz="1600" dirty="0" smtClean="0">
              <a:latin typeface="Calibri"/>
              <a:ea typeface="Verdana"/>
              <a:cs typeface="Verdana"/>
            </a:endParaRPr>
          </a:p>
          <a:p>
            <a:pPr marL="742950" lvl="1" indent="-285750" algn="just">
              <a:buFont typeface="Arial"/>
              <a:buChar char="•"/>
              <a:defRPr/>
            </a:pPr>
            <a:r>
              <a:rPr lang="fr-FR" sz="1600" dirty="0" smtClean="0">
                <a:latin typeface="Calibri"/>
                <a:ea typeface="MS PGothic"/>
                <a:cs typeface="Arial"/>
              </a:rPr>
              <a:t>Etude </a:t>
            </a:r>
            <a:r>
              <a:rPr lang="fr-FR" sz="1600" dirty="0" err="1" smtClean="0">
                <a:latin typeface="Calibri"/>
                <a:ea typeface="MS PGothic"/>
                <a:cs typeface="Arial"/>
              </a:rPr>
              <a:t>pré-clinique</a:t>
            </a:r>
            <a:r>
              <a:rPr lang="fr-FR" sz="1600" dirty="0" smtClean="0">
                <a:latin typeface="Calibri"/>
                <a:ea typeface="MS PGothic"/>
                <a:cs typeface="Arial"/>
              </a:rPr>
              <a:t> de l'efficacité de l'association de 2 thérapies ciblées (anti-EGFR + anti-Bcl-2) à la radiothérapie dans des modèles cellulaires et animaux de tumeurs ORL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fr-FR" sz="1600" dirty="0" smtClean="0">
                <a:latin typeface="Calibri"/>
                <a:ea typeface="MS PGothic"/>
                <a:cs typeface="Arial"/>
              </a:rPr>
              <a:t>      Financement Ligue contre le Cancer Loire</a:t>
            </a:r>
          </a:p>
          <a:p>
            <a:pPr algn="just">
              <a:defRPr/>
            </a:pPr>
            <a:endParaRPr lang="fr-FR" sz="2000" b="1" dirty="0" smtClean="0">
              <a:latin typeface="Calibri"/>
              <a:ea typeface="MS PGothic"/>
              <a:cs typeface="Calibri"/>
            </a:endParaRPr>
          </a:p>
          <a:p>
            <a:pPr algn="just">
              <a:defRPr/>
            </a:pPr>
            <a:r>
              <a:rPr lang="fr-FR" sz="2000" b="1" dirty="0" smtClean="0">
                <a:latin typeface="Calibri"/>
                <a:ea typeface="MS PGothic"/>
                <a:cs typeface="Arial"/>
              </a:rPr>
              <a:t>Prédiction de la réponse tumorale à la radiothérapie</a:t>
            </a:r>
          </a:p>
          <a:p>
            <a:pPr marL="742950" lvl="1" indent="-285750" algn="just">
              <a:buFont typeface="Arial"/>
              <a:buChar char="•"/>
              <a:defRPr/>
            </a:pPr>
            <a:r>
              <a:rPr lang="fr-FR" sz="1600" dirty="0" smtClean="0">
                <a:latin typeface="Calibri"/>
                <a:ea typeface="MS PGothic"/>
                <a:cs typeface="Arial"/>
              </a:rPr>
              <a:t>Isolement des cellules tumorales circulantes pour des patients avec tumeurs ORL </a:t>
            </a:r>
            <a:endParaRPr lang="fr-FR" sz="1600" dirty="0" smtClean="0">
              <a:latin typeface="Calibri"/>
              <a:ea typeface="MS PGothic"/>
            </a:endParaRPr>
          </a:p>
          <a:p>
            <a:pPr marL="742950" lvl="1" indent="-285750" algn="just">
              <a:buFont typeface="Arial"/>
              <a:buChar char="•"/>
              <a:defRPr/>
            </a:pPr>
            <a:r>
              <a:rPr lang="fr-FR" sz="1600" dirty="0" smtClean="0">
                <a:latin typeface="Calibri"/>
                <a:ea typeface="MS PGothic"/>
                <a:cs typeface="Arial"/>
              </a:rPr>
              <a:t>Culture de biopsies </a:t>
            </a:r>
            <a:r>
              <a:rPr lang="fr-FR" sz="1600" i="1" dirty="0" smtClean="0">
                <a:latin typeface="Calibri"/>
                <a:ea typeface="MS PGothic"/>
                <a:cs typeface="Arial"/>
              </a:rPr>
              <a:t>ex-vivo et d</a:t>
            </a:r>
            <a:r>
              <a:rPr lang="fr-FR" sz="1600" dirty="0" smtClean="0">
                <a:latin typeface="Calibri"/>
                <a:ea typeface="MS PGothic"/>
                <a:cs typeface="Arial"/>
              </a:rPr>
              <a:t>étermination de biomarqueurs prédictifs </a:t>
            </a:r>
            <a:r>
              <a:rPr lang="fr-FR" sz="1600" dirty="0" smtClean="0">
                <a:latin typeface="Calibri"/>
                <a:ea typeface="MS PGothic"/>
              </a:rPr>
              <a:t/>
            </a:r>
            <a:br>
              <a:rPr lang="fr-FR" sz="1600" dirty="0" smtClean="0">
                <a:latin typeface="Calibri"/>
                <a:ea typeface="MS PGothic"/>
              </a:rPr>
            </a:br>
            <a:r>
              <a:rPr lang="fr-FR" sz="1600" dirty="0" smtClean="0">
                <a:latin typeface="Calibri"/>
                <a:ea typeface="MS PGothic"/>
                <a:cs typeface="Arial"/>
              </a:rPr>
              <a:t>(profils d’expression génique </a:t>
            </a:r>
            <a:r>
              <a:rPr lang="fr-FR" sz="1600" dirty="0" err="1" smtClean="0">
                <a:latin typeface="Calibri"/>
                <a:ea typeface="MS PGothic"/>
                <a:cs typeface="Arial"/>
              </a:rPr>
              <a:t>Nanostring</a:t>
            </a:r>
            <a:r>
              <a:rPr lang="fr-FR" sz="1600" dirty="0" smtClean="0">
                <a:latin typeface="Calibri"/>
                <a:ea typeface="MS PGothic"/>
                <a:cs typeface="Arial"/>
              </a:rPr>
              <a:t>®)</a:t>
            </a:r>
          </a:p>
          <a:p>
            <a:pPr marL="742950" lvl="1" indent="-285750" algn="just">
              <a:buFont typeface="Arial"/>
              <a:buChar char="•"/>
              <a:defRPr/>
            </a:pPr>
            <a:r>
              <a:rPr lang="fr-FR" sz="1600" dirty="0" smtClean="0">
                <a:latin typeface="Calibri"/>
                <a:ea typeface="MS PGothic"/>
                <a:cs typeface="Arial"/>
              </a:rPr>
              <a:t>Financement </a:t>
            </a:r>
            <a:r>
              <a:rPr lang="fr-FR" sz="1600" dirty="0" err="1" smtClean="0">
                <a:latin typeface="Calibri"/>
                <a:ea typeface="MS PGothic"/>
                <a:cs typeface="Arial"/>
              </a:rPr>
              <a:t>Cancéropôle</a:t>
            </a:r>
            <a:r>
              <a:rPr lang="fr-FR" sz="1600" dirty="0" smtClean="0">
                <a:latin typeface="Calibri"/>
                <a:ea typeface="MS PGothic"/>
                <a:cs typeface="Arial"/>
              </a:rPr>
              <a:t> CLARA </a:t>
            </a:r>
          </a:p>
          <a:p>
            <a:pPr lvl="1" algn="just">
              <a:defRPr/>
            </a:pPr>
            <a:endParaRPr lang="fr-FR" sz="1600" dirty="0">
              <a:latin typeface="Calibri"/>
              <a:ea typeface="MS PGothic"/>
              <a:cs typeface="Arial"/>
            </a:endParaRPr>
          </a:p>
          <a:p>
            <a:pPr marL="0" lvl="1" algn="just">
              <a:defRPr/>
            </a:pPr>
            <a:r>
              <a:rPr lang="fr-FR" sz="2000" b="1" dirty="0">
                <a:latin typeface="Calibri"/>
                <a:ea typeface="MS PGothic"/>
                <a:cs typeface="Arial"/>
              </a:rPr>
              <a:t>31 Articles  / 54 Congrès / 3 Thèses</a:t>
            </a:r>
            <a:endParaRPr lang="fr-FR" sz="2000" dirty="0">
              <a:latin typeface="Calibri"/>
              <a:cs typeface="Arial"/>
            </a:endParaRPr>
          </a:p>
          <a:p>
            <a:pPr lvl="1" algn="just">
              <a:defRPr/>
            </a:pPr>
            <a:endParaRPr lang="fr-FR" sz="1400" dirty="0">
              <a:solidFill>
                <a:srgbClr val="4D4D4D"/>
              </a:solidFill>
              <a:ea typeface="MS P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 idx="4294967295"/>
          </p:nvPr>
        </p:nvSpPr>
        <p:spPr>
          <a:xfrm>
            <a:off x="-107577" y="0"/>
            <a:ext cx="9144000" cy="692150"/>
          </a:xfrm>
        </p:spPr>
        <p:txBody>
          <a:bodyPr/>
          <a:lstStyle/>
          <a:p>
            <a:r>
              <a:rPr lang="fr-FR" altLang="fr-FR">
                <a:latin typeface="Calibri"/>
                <a:ea typeface="Verdana"/>
                <a:cs typeface="Verdana"/>
              </a:rPr>
              <a:t>Projets Axe3</a:t>
            </a:r>
            <a:r>
              <a:rPr lang="fr-FR" altLang="fr-FR">
                <a:solidFill>
                  <a:srgbClr val="E75112"/>
                </a:solidFill>
                <a:latin typeface="Calibri"/>
                <a:ea typeface="Verdana"/>
                <a:cs typeface="Verdana"/>
              </a:rPr>
              <a:t> </a:t>
            </a:r>
          </a:p>
        </p:txBody>
      </p:sp>
      <p:sp>
        <p:nvSpPr>
          <p:cNvPr id="36867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6450A33-86FA-4911-A8AB-A9618C7BE92C}" type="slidenum"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6869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t>Groupe XXX</a:t>
            </a:r>
          </a:p>
        </p:txBody>
      </p:sp>
      <p:sp>
        <p:nvSpPr>
          <p:cNvPr id="36870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smtClean="0">
                <a:solidFill>
                  <a:srgbClr val="898989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PRISME - Tourniquet Section 01 du Laboratoire - Date</a:t>
            </a:r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5B15AB36-7471-4005-BE8B-0FF107BA30C2}"/>
              </a:ext>
            </a:extLst>
          </p:cNvPr>
          <p:cNvSpPr txBox="1"/>
          <p:nvPr/>
        </p:nvSpPr>
        <p:spPr>
          <a:xfrm>
            <a:off x="353683" y="1078302"/>
            <a:ext cx="8548777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fr-FR" sz="2000" b="1" dirty="0">
                <a:latin typeface="Calibri"/>
                <a:ea typeface="MS PGothic"/>
                <a:cs typeface="Arial"/>
              </a:rPr>
              <a:t>Hadronbiologie : Ions carbone, protons / photons</a:t>
            </a:r>
            <a:endParaRPr lang="fr-FR" dirty="0">
              <a:ea typeface="Verdana" panose="020B0604030504040204" pitchFamily="34" charset="0"/>
              <a:cs typeface="Arial"/>
            </a:endParaRPr>
          </a:p>
          <a:p>
            <a:pPr marL="742950" lvl="1" indent="-285750" algn="just">
              <a:buFont typeface="Arial"/>
              <a:buChar char="•"/>
            </a:pPr>
            <a:r>
              <a:rPr lang="fr-FR" dirty="0">
                <a:latin typeface="Calibri"/>
                <a:ea typeface="MS PGothic"/>
                <a:cs typeface="Arial"/>
              </a:rPr>
              <a:t>Données biologiques pour la simulation</a:t>
            </a:r>
          </a:p>
          <a:p>
            <a:pPr marL="742950" lvl="1" indent="-285750" algn="just">
              <a:buFont typeface="Arial"/>
              <a:buChar char="•"/>
            </a:pPr>
            <a:r>
              <a:rPr lang="fr-FR" dirty="0">
                <a:latin typeface="Calibri"/>
                <a:ea typeface="MS PGothic"/>
                <a:cs typeface="Arial"/>
              </a:rPr>
              <a:t>Réponse du métabolisme protéique (granules de stress, </a:t>
            </a:r>
            <a:r>
              <a:rPr lang="fr-FR" dirty="0" err="1">
                <a:latin typeface="Calibri"/>
                <a:ea typeface="MS PGothic"/>
                <a:cs typeface="Arial"/>
              </a:rPr>
              <a:t>protéasome</a:t>
            </a:r>
            <a:r>
              <a:rPr lang="fr-FR" dirty="0">
                <a:latin typeface="Calibri"/>
                <a:ea typeface="MS PGothic"/>
                <a:cs typeface="Arial"/>
              </a:rPr>
              <a:t>, stress du réticulum)</a:t>
            </a:r>
          </a:p>
          <a:p>
            <a:pPr marL="742950" lvl="1" indent="-285750" algn="just">
              <a:buFont typeface="Arial"/>
              <a:buChar char="•"/>
            </a:pPr>
            <a:r>
              <a:rPr lang="fr-FR" dirty="0">
                <a:latin typeface="Calibri"/>
                <a:ea typeface="MS PGothic"/>
                <a:cs typeface="Calibri"/>
              </a:rPr>
              <a:t> Signalisation </a:t>
            </a:r>
            <a:r>
              <a:rPr lang="fr-FR" dirty="0" err="1">
                <a:latin typeface="Calibri"/>
                <a:ea typeface="MS PGothic"/>
                <a:cs typeface="Calibri"/>
              </a:rPr>
              <a:t>inter-cellulaire</a:t>
            </a:r>
            <a:r>
              <a:rPr lang="fr-FR" dirty="0">
                <a:latin typeface="Calibri"/>
                <a:ea typeface="MS PGothic"/>
                <a:cs typeface="Calibri"/>
              </a:rPr>
              <a:t> (effet </a:t>
            </a:r>
            <a:r>
              <a:rPr lang="fr-FR" dirty="0" err="1">
                <a:latin typeface="Calibri"/>
                <a:ea typeface="MS PGothic"/>
                <a:cs typeface="Calibri"/>
              </a:rPr>
              <a:t>bystander</a:t>
            </a:r>
            <a:r>
              <a:rPr lang="fr-FR" dirty="0">
                <a:latin typeface="Calibri"/>
                <a:ea typeface="MS PGothic"/>
                <a:cs typeface="Calibri"/>
              </a:rPr>
              <a:t>, </a:t>
            </a:r>
            <a:r>
              <a:rPr lang="fr-FR" dirty="0" err="1">
                <a:latin typeface="Calibri"/>
                <a:ea typeface="MS PGothic"/>
                <a:cs typeface="Calibri"/>
              </a:rPr>
              <a:t>exosomes</a:t>
            </a:r>
            <a:r>
              <a:rPr lang="fr-FR" dirty="0">
                <a:latin typeface="Calibri"/>
                <a:ea typeface="MS PGothic"/>
                <a:cs typeface="Calibri"/>
              </a:rPr>
              <a:t>) </a:t>
            </a:r>
            <a:endParaRPr lang="fr-FR" dirty="0">
              <a:latin typeface="Calibri"/>
              <a:ea typeface="MS PGothic"/>
              <a:cs typeface="Arial"/>
            </a:endParaRPr>
          </a:p>
          <a:p>
            <a:pPr marL="742950" lvl="1" indent="-285750" algn="just">
              <a:buFont typeface="Arial"/>
              <a:buChar char="•"/>
            </a:pPr>
            <a:r>
              <a:rPr lang="fr-FR" dirty="0">
                <a:latin typeface="Calibri"/>
                <a:ea typeface="MS PGothic"/>
                <a:cs typeface="Arial"/>
              </a:rPr>
              <a:t>Effets biologiques et </a:t>
            </a:r>
            <a:r>
              <a:rPr lang="fr-FR" dirty="0" err="1">
                <a:latin typeface="Calibri"/>
                <a:ea typeface="MS PGothic"/>
                <a:cs typeface="Arial"/>
              </a:rPr>
              <a:t>pré-cliniques</a:t>
            </a:r>
            <a:r>
              <a:rPr lang="fr-FR" dirty="0">
                <a:latin typeface="Calibri"/>
                <a:ea typeface="MS PGothic"/>
                <a:cs typeface="Arial"/>
              </a:rPr>
              <a:t> de la combinaison de l’immunothérapie à l'hadronthérapie</a:t>
            </a:r>
          </a:p>
          <a:p>
            <a:pPr marL="342900" indent="-342900" algn="just">
              <a:buFont typeface="Arial"/>
              <a:buChar char="•"/>
            </a:pPr>
            <a:r>
              <a:rPr lang="fr-FR" sz="2000" b="1" dirty="0" err="1">
                <a:latin typeface="Calibri"/>
                <a:ea typeface="MS PGothic"/>
                <a:cs typeface="Arial"/>
              </a:rPr>
              <a:t>Radiosensibilisation</a:t>
            </a:r>
            <a:r>
              <a:rPr lang="fr-FR" sz="2000" b="1" dirty="0">
                <a:latin typeface="Calibri"/>
                <a:ea typeface="MS PGothic"/>
                <a:cs typeface="Arial"/>
              </a:rPr>
              <a:t> par nanoparticules</a:t>
            </a:r>
          </a:p>
          <a:p>
            <a:pPr marL="742950" lvl="1" indent="-285750" algn="just">
              <a:buFont typeface="Arial"/>
              <a:buChar char="•"/>
            </a:pPr>
            <a:r>
              <a:rPr lang="fr-FR" dirty="0">
                <a:latin typeface="Calibri"/>
                <a:ea typeface="MS PGothic"/>
                <a:cs typeface="Arial"/>
              </a:rPr>
              <a:t>Développement d'une nouvelle génération d'</a:t>
            </a:r>
            <a:r>
              <a:rPr lang="fr-FR" dirty="0" err="1">
                <a:latin typeface="Calibri"/>
                <a:ea typeface="MS PGothic"/>
                <a:cs typeface="Arial"/>
              </a:rPr>
              <a:t>AGuIX</a:t>
            </a:r>
            <a:r>
              <a:rPr lang="fr-FR" dirty="0">
                <a:latin typeface="Calibri"/>
                <a:ea typeface="MS PGothic"/>
                <a:cs typeface="Arial"/>
              </a:rPr>
              <a:t>® </a:t>
            </a:r>
          </a:p>
          <a:p>
            <a:pPr marL="1200150" lvl="2" indent="-285750" algn="just">
              <a:buFont typeface="Arial"/>
              <a:buChar char="•"/>
            </a:pPr>
            <a:r>
              <a:rPr lang="fr-FR" sz="1600" dirty="0">
                <a:latin typeface="Calibri"/>
                <a:ea typeface="MS PGothic"/>
                <a:cs typeface="Arial"/>
              </a:rPr>
              <a:t>Modification du cœur (Bismuth / Yttrium)</a:t>
            </a:r>
          </a:p>
          <a:p>
            <a:pPr marL="1200150" lvl="2" indent="-285750" algn="just">
              <a:buFont typeface="Arial,Sans-Serif"/>
              <a:buChar char="•"/>
            </a:pPr>
            <a:r>
              <a:rPr lang="fr-FR" sz="1600" dirty="0">
                <a:latin typeface="Calibri"/>
                <a:ea typeface="MS PGothic"/>
                <a:cs typeface="Calibri"/>
              </a:rPr>
              <a:t>Modification de la surface (</a:t>
            </a:r>
            <a:r>
              <a:rPr lang="fr-FR" sz="1600" dirty="0" err="1">
                <a:latin typeface="Calibri"/>
                <a:ea typeface="MS PGothic"/>
                <a:cs typeface="Calibri"/>
              </a:rPr>
              <a:t>Nanobodies</a:t>
            </a:r>
            <a:r>
              <a:rPr lang="fr-FR" sz="1600" dirty="0">
                <a:latin typeface="Calibri"/>
                <a:ea typeface="MS PGothic"/>
                <a:cs typeface="Calibri"/>
              </a:rPr>
              <a:t>)</a:t>
            </a:r>
            <a:endParaRPr lang="en-US" sz="1600" dirty="0">
              <a:latin typeface="Verdana"/>
              <a:ea typeface="Verdana"/>
              <a:cs typeface="Verdana"/>
            </a:endParaRPr>
          </a:p>
          <a:p>
            <a:pPr marL="1200150" lvl="2" indent="-285750" algn="just">
              <a:buFont typeface="Arial"/>
              <a:buChar char="•"/>
            </a:pPr>
            <a:endParaRPr lang="fr-FR" sz="1600" dirty="0">
              <a:latin typeface="Calibri"/>
              <a:ea typeface="MS PGothic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r>
              <a:rPr lang="fr-FR" sz="2000" b="1" dirty="0">
                <a:latin typeface="Calibri"/>
                <a:ea typeface="MS PGothic"/>
                <a:cs typeface="Arial"/>
              </a:rPr>
              <a:t>Prédiction de la réponse tumorale à radiothérapie</a:t>
            </a:r>
          </a:p>
          <a:p>
            <a:pPr marL="742950" lvl="1" indent="-285750" algn="just">
              <a:buFont typeface="Arial"/>
              <a:buChar char="•"/>
            </a:pPr>
            <a:r>
              <a:rPr lang="fr-FR" dirty="0">
                <a:latin typeface="Calibri"/>
                <a:ea typeface="MS PGothic"/>
                <a:cs typeface="Arial"/>
              </a:rPr>
              <a:t>Rôle prédictif des cellules tumorales circulantes </a:t>
            </a:r>
            <a:r>
              <a:rPr lang="fr-FR" dirty="0">
                <a:latin typeface="Calibri"/>
                <a:ea typeface="MS PGothic"/>
                <a:cs typeface="Calibri"/>
              </a:rPr>
              <a:t>dans la non-réponse au traitement </a:t>
            </a:r>
            <a:r>
              <a:rPr lang="fr-FR" dirty="0">
                <a:latin typeface="Calibri"/>
                <a:ea typeface="MS PGothic"/>
                <a:cs typeface="Arial"/>
              </a:rPr>
              <a:t>chez les patients atteints de cancer ORL</a:t>
            </a:r>
          </a:p>
          <a:p>
            <a:pPr marL="742950" lvl="1" indent="-285750" algn="just">
              <a:buFont typeface="Arial"/>
              <a:buChar char="•"/>
            </a:pPr>
            <a:r>
              <a:rPr lang="fr-FR" dirty="0">
                <a:latin typeface="Calibri"/>
                <a:ea typeface="MS PGothic"/>
                <a:cs typeface="Arial"/>
              </a:rPr>
              <a:t>PHRC ETOILE : Etude randomisée ions carbone/ radiothérapie chez 250 patients atteints de sarcome. Etude </a:t>
            </a:r>
            <a:r>
              <a:rPr lang="fr-FR" dirty="0" err="1">
                <a:latin typeface="Calibri"/>
                <a:ea typeface="MS PGothic"/>
                <a:cs typeface="Arial"/>
              </a:rPr>
              <a:t>radiobiologique</a:t>
            </a:r>
            <a:r>
              <a:rPr lang="fr-FR" dirty="0">
                <a:latin typeface="Calibri"/>
                <a:ea typeface="MS PGothic"/>
                <a:cs typeface="Arial"/>
              </a:rPr>
              <a:t>: expression de biomarqueurs protéiques et géniques.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fr-FR" err="1"/>
              <a:t>Highlight</a:t>
            </a:r>
            <a:r>
              <a:rPr lang="fr-FR"/>
              <a:t>/ Project : Axe 3</a:t>
            </a:r>
            <a:br>
              <a:rPr lang="fr-FR"/>
            </a:br>
            <a:r>
              <a:rPr lang="fr-FR" sz="3000"/>
              <a:t>Hassan Abdoul-Carime</a:t>
            </a:r>
          </a:p>
        </p:txBody>
      </p:sp>
      <p:sp>
        <p:nvSpPr>
          <p:cNvPr id="23555" name="Espace réservé du contenu 2"/>
          <p:cNvSpPr>
            <a:spLocks noGrp="1"/>
          </p:cNvSpPr>
          <p:nvPr>
            <p:ph idx="1"/>
          </p:nvPr>
        </p:nvSpPr>
        <p:spPr>
          <a:xfrm>
            <a:off x="117848" y="2060848"/>
            <a:ext cx="8928992" cy="324036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err="1"/>
              <a:t>Deux</a:t>
            </a:r>
            <a:r>
              <a:rPr lang="en-US" sz="2400"/>
              <a:t> </a:t>
            </a:r>
            <a:r>
              <a:rPr lang="en-US" sz="2400" err="1"/>
              <a:t>dispositifs</a:t>
            </a:r>
            <a:r>
              <a:rPr lang="en-US" sz="2400"/>
              <a:t> </a:t>
            </a:r>
            <a:r>
              <a:rPr lang="en-US" sz="2400" err="1"/>
              <a:t>expérimentaux</a:t>
            </a:r>
            <a:r>
              <a:rPr lang="en-US" sz="2400"/>
              <a:t> pour </a:t>
            </a:r>
            <a:r>
              <a:rPr lang="en-US" sz="2400" err="1"/>
              <a:t>l’étude</a:t>
            </a:r>
            <a:r>
              <a:rPr lang="en-US" sz="2400"/>
              <a:t> de la </a:t>
            </a:r>
            <a:r>
              <a:rPr lang="en-US" sz="2400" err="1"/>
              <a:t>Réactivité</a:t>
            </a:r>
            <a:r>
              <a:rPr lang="en-US" sz="2400"/>
              <a:t> </a:t>
            </a:r>
            <a:r>
              <a:rPr lang="en-US" sz="2400" err="1"/>
              <a:t>Induite</a:t>
            </a:r>
            <a:r>
              <a:rPr lang="en-US" sz="2400"/>
              <a:t> par les Electrons Lents (&lt;20eV)</a:t>
            </a:r>
          </a:p>
          <a:p>
            <a:pPr algn="just">
              <a:buFontTx/>
              <a:buChar char="-"/>
            </a:pPr>
            <a:r>
              <a:rPr lang="en-US" sz="2000"/>
              <a:t>Experience de collision electron-</a:t>
            </a:r>
            <a:r>
              <a:rPr lang="en-US" sz="2000" err="1"/>
              <a:t>molécule</a:t>
            </a:r>
            <a:r>
              <a:rPr lang="en-US" sz="2000"/>
              <a:t> </a:t>
            </a:r>
            <a:r>
              <a:rPr lang="en-US" sz="2000" err="1"/>
              <a:t>en</a:t>
            </a:r>
            <a:r>
              <a:rPr lang="en-US" sz="2000"/>
              <a:t> phase </a:t>
            </a:r>
            <a:r>
              <a:rPr lang="en-US" sz="2000" err="1"/>
              <a:t>gazeuse</a:t>
            </a:r>
            <a:r>
              <a:rPr lang="en-US" sz="2000"/>
              <a:t> pour la </a:t>
            </a:r>
            <a:r>
              <a:rPr lang="en-US" sz="2000" err="1"/>
              <a:t>mesure</a:t>
            </a:r>
            <a:r>
              <a:rPr lang="en-US" sz="2000"/>
              <a:t> de sections </a:t>
            </a:r>
            <a:r>
              <a:rPr lang="en-US" sz="2000" err="1"/>
              <a:t>efficaces</a:t>
            </a:r>
            <a:r>
              <a:rPr lang="en-US" sz="2000"/>
              <a:t> de fragmentation de </a:t>
            </a:r>
            <a:r>
              <a:rPr lang="en-US" sz="2000" err="1"/>
              <a:t>molécules</a:t>
            </a:r>
            <a:r>
              <a:rPr lang="en-US" sz="2000"/>
              <a:t> (</a:t>
            </a:r>
            <a:r>
              <a:rPr lang="en-US" sz="2000" err="1"/>
              <a:t>d’intérêt</a:t>
            </a:r>
            <a:r>
              <a:rPr lang="en-US" sz="2000"/>
              <a:t> </a:t>
            </a:r>
            <a:r>
              <a:rPr lang="en-US" sz="2000" err="1"/>
              <a:t>biologique</a:t>
            </a:r>
            <a:r>
              <a:rPr lang="en-US" sz="2000"/>
              <a:t>) </a:t>
            </a:r>
            <a:r>
              <a:rPr lang="en-US" sz="2000" err="1"/>
              <a:t>induite</a:t>
            </a:r>
            <a:r>
              <a:rPr lang="en-US" sz="2000"/>
              <a:t> pas </a:t>
            </a:r>
            <a:r>
              <a:rPr lang="en-US" sz="2000" err="1"/>
              <a:t>ces</a:t>
            </a:r>
            <a:r>
              <a:rPr lang="en-US" sz="2000"/>
              <a:t> </a:t>
            </a:r>
            <a:r>
              <a:rPr lang="en-US" sz="2000" err="1"/>
              <a:t>électrons</a:t>
            </a:r>
            <a:r>
              <a:rPr lang="en-US" sz="2000"/>
              <a:t> et les rapports de </a:t>
            </a:r>
            <a:r>
              <a:rPr lang="en-US" sz="2000" err="1"/>
              <a:t>branchement</a:t>
            </a:r>
            <a:r>
              <a:rPr lang="en-US" sz="2000"/>
              <a:t> de fragmentation (</a:t>
            </a:r>
            <a:r>
              <a:rPr lang="en-US" sz="2000" err="1"/>
              <a:t>projet</a:t>
            </a:r>
            <a:r>
              <a:rPr lang="en-US" sz="2000"/>
              <a:t> BAMBI 2019-2022, ANR-PRC)</a:t>
            </a:r>
          </a:p>
          <a:p>
            <a:pPr algn="just">
              <a:buFontTx/>
              <a:buChar char="-"/>
            </a:pPr>
            <a:r>
              <a:rPr lang="en-US" sz="2000" err="1"/>
              <a:t>Expérience</a:t>
            </a:r>
            <a:r>
              <a:rPr lang="en-US" sz="2000"/>
              <a:t> </a:t>
            </a:r>
            <a:r>
              <a:rPr lang="en-US" sz="2000" err="1"/>
              <a:t>d’irradiation</a:t>
            </a:r>
            <a:r>
              <a:rPr lang="en-US" sz="2000"/>
              <a:t> de films </a:t>
            </a:r>
            <a:r>
              <a:rPr lang="en-US" sz="2000" err="1"/>
              <a:t>moléculaires</a:t>
            </a:r>
            <a:r>
              <a:rPr lang="en-US" sz="2000"/>
              <a:t> pour </a:t>
            </a:r>
            <a:r>
              <a:rPr lang="en-US" sz="2000" err="1"/>
              <a:t>obtenir</a:t>
            </a:r>
            <a:r>
              <a:rPr lang="en-US" sz="2000"/>
              <a:t> des </a:t>
            </a:r>
            <a:r>
              <a:rPr lang="en-US" sz="2000" err="1"/>
              <a:t>informations</a:t>
            </a:r>
            <a:r>
              <a:rPr lang="en-US" sz="2000"/>
              <a:t> sur la </a:t>
            </a:r>
            <a:r>
              <a:rPr lang="en-US" sz="2000" err="1"/>
              <a:t>physico-chimie</a:t>
            </a:r>
            <a:r>
              <a:rPr lang="en-US" sz="2000"/>
              <a:t> et la </a:t>
            </a:r>
            <a:r>
              <a:rPr lang="en-US" sz="2000" err="1"/>
              <a:t>réactivité</a:t>
            </a:r>
            <a:r>
              <a:rPr lang="en-US" sz="2000"/>
              <a:t> </a:t>
            </a:r>
            <a:r>
              <a:rPr lang="en-US" sz="2000" err="1"/>
              <a:t>induite</a:t>
            </a:r>
            <a:r>
              <a:rPr lang="en-US" sz="2000"/>
              <a:t> par </a:t>
            </a:r>
            <a:r>
              <a:rPr lang="en-US" sz="2000" err="1"/>
              <a:t>ces</a:t>
            </a:r>
            <a:r>
              <a:rPr lang="en-US" sz="2000"/>
              <a:t> </a:t>
            </a:r>
            <a:r>
              <a:rPr lang="en-US" sz="2000" err="1"/>
              <a:t>électrons</a:t>
            </a:r>
            <a:r>
              <a:rPr lang="en-US" sz="2000"/>
              <a:t> (</a:t>
            </a:r>
            <a:r>
              <a:rPr lang="en-US" sz="2000" err="1"/>
              <a:t>projet</a:t>
            </a:r>
            <a:r>
              <a:rPr lang="en-US" sz="2000"/>
              <a:t> SMOOTIE 2020, CNRS-MITI </a:t>
            </a:r>
            <a:r>
              <a:rPr lang="en-US" sz="2000" err="1"/>
              <a:t>Défi</a:t>
            </a:r>
            <a:r>
              <a:rPr lang="en-US" sz="2000"/>
              <a:t> </a:t>
            </a:r>
            <a:r>
              <a:rPr lang="en-US" sz="2000" err="1"/>
              <a:t>Origine</a:t>
            </a:r>
            <a:r>
              <a:rPr lang="en-US" sz="2000"/>
              <a:t>)  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919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3"/>
          <p:cNvSpPr>
            <a:spLocks noGrp="1"/>
          </p:cNvSpPr>
          <p:nvPr>
            <p:ph type="title"/>
          </p:nvPr>
        </p:nvSpPr>
        <p:spPr>
          <a:xfrm>
            <a:off x="457200" y="11716"/>
            <a:ext cx="8229600" cy="1143000"/>
          </a:xfrm>
        </p:spPr>
        <p:txBody>
          <a:bodyPr/>
          <a:lstStyle/>
          <a:p>
            <a:r>
              <a:rPr lang="fr-FR" dirty="0"/>
              <a:t>SWOP (1/4)</a:t>
            </a:r>
          </a:p>
        </p:txBody>
      </p:sp>
      <p:sp>
        <p:nvSpPr>
          <p:cNvPr id="24579" name="Espace réservé du contenu 4"/>
          <p:cNvSpPr>
            <a:spLocks noGrp="1"/>
          </p:cNvSpPr>
          <p:nvPr>
            <p:ph idx="1"/>
          </p:nvPr>
        </p:nvSpPr>
        <p:spPr>
          <a:xfrm>
            <a:off x="457200" y="1154716"/>
            <a:ext cx="8229600" cy="5450800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400" b="1" kern="0" dirty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Strength</a:t>
            </a:r>
            <a:endParaRPr lang="fr-FR" sz="2400" b="1" kern="0" dirty="0">
              <a:solidFill>
                <a:srgbClr val="2E74B5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0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Multidisciplinary of the team and its academic and hospital partners</a:t>
            </a:r>
            <a:endParaRPr lang="fr-FR" sz="2000" dirty="0"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Various skills</a:t>
            </a:r>
            <a:r>
              <a:rPr lang="fr-FR" sz="2000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: </a:t>
            </a:r>
            <a:r>
              <a:rPr lang="en-US" sz="20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modeling, simulation, instrumentation and experimentation</a:t>
            </a:r>
            <a:endParaRPr lang="fr-FR" sz="2000" dirty="0">
              <a:solidFill>
                <a:srgbClr val="1F4D78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Cancer: a priority  </a:t>
            </a:r>
            <a:endParaRPr lang="fr-FR" sz="2000" dirty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0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Platforms and tools</a:t>
            </a:r>
            <a:endParaRPr lang="fr-FR" sz="2000" dirty="0"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lvl="1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8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instrumentation platform:</a:t>
            </a:r>
            <a:r>
              <a:rPr lang="fr-FR" sz="18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1800" i="1" dirty="0" err="1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Radiograaff</a:t>
            </a:r>
            <a:r>
              <a:rPr lang="en-US" sz="1800" i="1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, CERVO, Imaging room</a:t>
            </a:r>
            <a:endParaRPr lang="fr-FR" sz="1800" i="1" dirty="0"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lvl="1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8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Calculation tools</a:t>
            </a:r>
            <a:r>
              <a:rPr lang="fr-FR" sz="18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: </a:t>
            </a:r>
            <a:r>
              <a:rPr lang="en-US" sz="1800" i="1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MC simulations and data analysis</a:t>
            </a:r>
            <a:endParaRPr lang="fr-FR" sz="1800" i="1" dirty="0"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0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Recognition and involvement</a:t>
            </a:r>
            <a:endParaRPr lang="fr-FR" sz="2000" dirty="0"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lvl="1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8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Collaborations (regional, national, international)</a:t>
            </a:r>
            <a:endParaRPr lang="fr-FR" sz="1800" dirty="0"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lvl="1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8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Responsibility, animations and scientific coordination</a:t>
            </a:r>
            <a:endParaRPr lang="fr-FR" sz="1800" dirty="0"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0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Adaptability to structural variations and financing method</a:t>
            </a:r>
            <a:endParaRPr lang="fr-FR" sz="2000" dirty="0"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fr-FR" sz="1600" dirty="0">
              <a:cs typeface="Calibri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3"/>
          <p:cNvSpPr>
            <a:spLocks noGrp="1"/>
          </p:cNvSpPr>
          <p:nvPr>
            <p:ph type="title"/>
          </p:nvPr>
        </p:nvSpPr>
        <p:spPr>
          <a:xfrm>
            <a:off x="529087" y="0"/>
            <a:ext cx="8229600" cy="1143000"/>
          </a:xfrm>
        </p:spPr>
        <p:txBody>
          <a:bodyPr/>
          <a:lstStyle/>
          <a:p>
            <a:r>
              <a:rPr lang="fr-FR" dirty="0"/>
              <a:t>SWOP (2/4)</a:t>
            </a:r>
          </a:p>
        </p:txBody>
      </p:sp>
      <p:sp>
        <p:nvSpPr>
          <p:cNvPr id="24579" name="Espace réservé du contenu 4"/>
          <p:cNvSpPr>
            <a:spLocks noGrp="1"/>
          </p:cNvSpPr>
          <p:nvPr>
            <p:ph idx="1"/>
          </p:nvPr>
        </p:nvSpPr>
        <p:spPr>
          <a:xfrm>
            <a:off x="624622" y="868114"/>
            <a:ext cx="8229600" cy="580564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solidFill>
                  <a:schemeClr val="accent1"/>
                </a:solidFill>
              </a:rPr>
              <a:t>Weakness</a:t>
            </a:r>
            <a:endParaRPr lang="fr-FR" sz="2400" b="1" dirty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Absence of full researcher (CR) in physics and biology</a:t>
            </a:r>
            <a:endParaRPr lang="fr-FR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Physicists: reduction of the permanent workforce by 80%</a:t>
            </a:r>
            <a:endParaRPr lang="fr-FR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GB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2001: 6.5 FTE (5 CNRS + 2 PR +1.5 MCU)</a:t>
            </a:r>
            <a:endParaRPr lang="fr-FR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2018: </a:t>
            </a:r>
            <a:r>
              <a:rPr lang="en-US" sz="1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PhaBio</a:t>
            </a:r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 = 1 FTE (1 PR + 1 MCU)</a:t>
            </a:r>
            <a:endParaRPr lang="fr-FR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Unpredictable environment</a:t>
            </a:r>
            <a:endParaRPr lang="fr-FR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Financial means = 90% through calls for tenders</a:t>
            </a:r>
            <a:endParaRPr lang="fr-FR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2">
              <a:lnSpc>
                <a:spcPct val="150000"/>
              </a:lnSpc>
            </a:pPr>
            <a:r>
              <a:rPr lang="en-US" sz="16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Slow financial periods: loss of continuity, competition</a:t>
            </a:r>
            <a:endParaRPr lang="fr-FR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2">
              <a:lnSpc>
                <a:spcPct val="150000"/>
              </a:lnSpc>
            </a:pPr>
            <a:r>
              <a:rPr lang="en-US" sz="16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Peak periods</a:t>
            </a:r>
            <a:endParaRPr lang="fr-FR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2">
              <a:lnSpc>
                <a:spcPct val="150000"/>
              </a:lnSpc>
            </a:pPr>
            <a:r>
              <a:rPr lang="en-US" sz="16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Lack of focus and scattering issues</a:t>
            </a:r>
            <a:endParaRPr lang="fr-FR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Positioning of the multidisciplinary axes vs core business</a:t>
            </a:r>
            <a:endParaRPr lang="fr-FR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Strong variability of outside beam access</a:t>
            </a:r>
            <a:endParaRPr lang="fr-FR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fr-FR" sz="1800" dirty="0">
              <a:cs typeface="Calibri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7459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3"/>
          <p:cNvSpPr>
            <a:spLocks noGrp="1"/>
          </p:cNvSpPr>
          <p:nvPr>
            <p:ph type="title"/>
          </p:nvPr>
        </p:nvSpPr>
        <p:spPr>
          <a:xfrm>
            <a:off x="529087" y="0"/>
            <a:ext cx="8229600" cy="868114"/>
          </a:xfrm>
        </p:spPr>
        <p:txBody>
          <a:bodyPr/>
          <a:lstStyle/>
          <a:p>
            <a:r>
              <a:rPr lang="fr-FR" dirty="0"/>
              <a:t>SWOP (3/4)</a:t>
            </a:r>
          </a:p>
        </p:txBody>
      </p:sp>
      <p:sp>
        <p:nvSpPr>
          <p:cNvPr id="24579" name="Espace réservé du contenu 4"/>
          <p:cNvSpPr>
            <a:spLocks noGrp="1"/>
          </p:cNvSpPr>
          <p:nvPr>
            <p:ph idx="1"/>
          </p:nvPr>
        </p:nvSpPr>
        <p:spPr>
          <a:xfrm>
            <a:off x="624622" y="868114"/>
            <a:ext cx="8229600" cy="580564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r-FR" sz="2400" b="1" dirty="0" err="1">
                <a:solidFill>
                  <a:schemeClr val="accent1"/>
                </a:solidFill>
              </a:rPr>
              <a:t>Opportunity</a:t>
            </a:r>
            <a:endParaRPr lang="fr-FR" sz="2400" b="1" dirty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/>
              <a:t>Renewal of the </a:t>
            </a:r>
            <a:r>
              <a:rPr lang="en-US" sz="2000" dirty="0" err="1"/>
              <a:t>LabEx</a:t>
            </a:r>
            <a:r>
              <a:rPr lang="en-US" sz="2000" dirty="0"/>
              <a:t> PRIMES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Planned integration</a:t>
            </a:r>
            <a:endParaRPr lang="fr-FR" sz="2000" dirty="0"/>
          </a:p>
          <a:p>
            <a:pPr lvl="1">
              <a:lnSpc>
                <a:spcPct val="150000"/>
              </a:lnSpc>
            </a:pPr>
            <a:r>
              <a:rPr lang="en-US" sz="1800" dirty="0"/>
              <a:t>Physics side</a:t>
            </a:r>
            <a:r>
              <a:rPr lang="fr-FR" sz="1800" dirty="0"/>
              <a:t> : </a:t>
            </a:r>
            <a:r>
              <a:rPr lang="en-GB" sz="1600" i="1" dirty="0"/>
              <a:t>H. A. </a:t>
            </a:r>
            <a:r>
              <a:rPr lang="en-GB" sz="1600" i="1" dirty="0" err="1"/>
              <a:t>Carim</a:t>
            </a:r>
            <a:r>
              <a:rPr lang="en-GB" sz="1600" i="1" dirty="0"/>
              <a:t> MCU </a:t>
            </a:r>
            <a:endParaRPr lang="fr-FR" sz="1600" i="1" dirty="0"/>
          </a:p>
          <a:p>
            <a:pPr lvl="1">
              <a:lnSpc>
                <a:spcPct val="150000"/>
              </a:lnSpc>
            </a:pPr>
            <a:r>
              <a:rPr lang="en-US" sz="1800" dirty="0"/>
              <a:t>Medical side: </a:t>
            </a:r>
            <a:endParaRPr lang="fr-FR" sz="1800" dirty="0"/>
          </a:p>
          <a:p>
            <a:pPr lvl="2">
              <a:lnSpc>
                <a:spcPct val="150000"/>
              </a:lnSpc>
            </a:pPr>
            <a:r>
              <a:rPr lang="en-US" sz="1600" i="1" dirty="0"/>
              <a:t>O. </a:t>
            </a:r>
            <a:r>
              <a:rPr lang="en-US" sz="1600" i="1" dirty="0" err="1"/>
              <a:t>Chapet</a:t>
            </a:r>
            <a:r>
              <a:rPr lang="en-US" sz="1600" i="1" dirty="0"/>
              <a:t> PU-PH  head of the radiotherapy department of Lyon-</a:t>
            </a:r>
            <a:r>
              <a:rPr lang="en-US" sz="1600" i="1" dirty="0" err="1"/>
              <a:t>Sud</a:t>
            </a:r>
            <a:endParaRPr lang="fr-FR" sz="1600" i="1" dirty="0"/>
          </a:p>
          <a:p>
            <a:pPr lvl="2">
              <a:lnSpc>
                <a:spcPct val="150000"/>
              </a:lnSpc>
            </a:pPr>
            <a:r>
              <a:rPr lang="en-US" sz="1600" i="1" dirty="0"/>
              <a:t>A. </a:t>
            </a:r>
            <a:r>
              <a:rPr lang="en-US" sz="1600" i="1" dirty="0" err="1"/>
              <a:t>Lapierre</a:t>
            </a:r>
            <a:r>
              <a:rPr lang="en-US" sz="1600" i="1" dirty="0"/>
              <a:t> CCA radiotherapist </a:t>
            </a:r>
            <a:endParaRPr lang="fr-FR" sz="1600" i="1" dirty="0"/>
          </a:p>
          <a:p>
            <a:pPr>
              <a:lnSpc>
                <a:spcPct val="150000"/>
              </a:lnSpc>
            </a:pPr>
            <a:r>
              <a:rPr lang="en-US" sz="2000" dirty="0"/>
              <a:t>Accelerator renewal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Join the Geant4 DNA collaboration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New opportunity for diagnostic imaging and </a:t>
            </a:r>
            <a:r>
              <a:rPr lang="en-US" sz="2000" dirty="0" err="1"/>
              <a:t>theranostics</a:t>
            </a:r>
            <a:r>
              <a:rPr lang="en-US" sz="2000" dirty="0"/>
              <a:t>.</a:t>
            </a:r>
            <a:endParaRPr lang="fr-FR" sz="2000" dirty="0"/>
          </a:p>
          <a:p>
            <a:pPr marL="0" indent="0">
              <a:buNone/>
            </a:pPr>
            <a:endParaRPr lang="fr-FR" sz="2000" dirty="0">
              <a:cs typeface="Calibri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329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3"/>
          <p:cNvSpPr>
            <a:spLocks noGrp="1"/>
          </p:cNvSpPr>
          <p:nvPr>
            <p:ph type="title"/>
          </p:nvPr>
        </p:nvSpPr>
        <p:spPr>
          <a:xfrm>
            <a:off x="529087" y="0"/>
            <a:ext cx="8229600" cy="1143000"/>
          </a:xfrm>
        </p:spPr>
        <p:txBody>
          <a:bodyPr/>
          <a:lstStyle/>
          <a:p>
            <a:r>
              <a:rPr lang="fr-FR" dirty="0"/>
              <a:t>SWOP (4/4)</a:t>
            </a:r>
          </a:p>
        </p:txBody>
      </p:sp>
      <p:sp>
        <p:nvSpPr>
          <p:cNvPr id="24579" name="Espace réservé du contenu 4"/>
          <p:cNvSpPr>
            <a:spLocks noGrp="1"/>
          </p:cNvSpPr>
          <p:nvPr>
            <p:ph idx="1"/>
          </p:nvPr>
        </p:nvSpPr>
        <p:spPr>
          <a:xfrm>
            <a:off x="529087" y="1143000"/>
            <a:ext cx="8229600" cy="5394278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  <a:cs typeface="Calibri Light" panose="020F0302020204030204" pitchFamily="34" charset="0"/>
              </a:rPr>
              <a:t>Perspectives</a:t>
            </a:r>
            <a:endParaRPr lang="fr-FR" sz="2400" b="1" dirty="0">
              <a:solidFill>
                <a:schemeClr val="accent1"/>
              </a:solidFill>
              <a:cs typeface="Calibri Light" panose="020F0302020204030204" pitchFamily="34" charset="0"/>
            </a:endParaRPr>
          </a:p>
          <a:p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Concerning the biophysical modeling, we will continue the rewarding multiscale modeling strategy. In particular, we will strengthen the development of our promising NanOx model by: </a:t>
            </a:r>
            <a:endParaRPr lang="fr-FR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Testing it with the data produced by the team;</a:t>
            </a:r>
            <a:endParaRPr lang="fr-FR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Incorporating it into the G4DNA and Gate platforms with different levels of description and scale</a:t>
            </a:r>
            <a:endParaRPr lang="fr-FR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Extending its field of application to other innovative radiotherapy (BNCT, </a:t>
            </a:r>
            <a:r>
              <a:rPr lang="en-US" sz="1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vectorized</a:t>
            </a:r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 radiotherapies ...) via collaborations with at least 4 French and foreign laboratories</a:t>
            </a:r>
          </a:p>
          <a:p>
            <a:pPr marL="457200" lvl="1" indent="0">
              <a:buNone/>
            </a:pPr>
            <a:endParaRPr lang="fr-FR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In terms of imaging and control treatments by Hadrontherapy, we will </a:t>
            </a:r>
            <a:endParaRPr lang="fr-FR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finalize and enhance our first camera prototype based on gamma prompts. </a:t>
            </a:r>
            <a:endParaRPr lang="fr-FR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study the potential of its performance with a low energy diagnostic imaging </a:t>
            </a:r>
            <a:endParaRPr lang="fr-FR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study the usage with the online control of flash irradiation in hadrontherapy.</a:t>
            </a:r>
            <a:endParaRPr lang="fr-FR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fr-FR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019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3"/>
          <p:cNvSpPr>
            <a:spLocks noGrp="1"/>
          </p:cNvSpPr>
          <p:nvPr>
            <p:ph type="title"/>
          </p:nvPr>
        </p:nvSpPr>
        <p:spPr>
          <a:xfrm>
            <a:off x="529087" y="0"/>
            <a:ext cx="8229600" cy="1143000"/>
          </a:xfrm>
        </p:spPr>
        <p:txBody>
          <a:bodyPr/>
          <a:lstStyle/>
          <a:p>
            <a:r>
              <a:rPr lang="fr-FR" dirty="0"/>
              <a:t>SWOP (Final)</a:t>
            </a:r>
          </a:p>
        </p:txBody>
      </p:sp>
      <p:sp>
        <p:nvSpPr>
          <p:cNvPr id="24579" name="Espace réservé du contenu 4"/>
          <p:cNvSpPr>
            <a:spLocks noGrp="1"/>
          </p:cNvSpPr>
          <p:nvPr>
            <p:ph idx="1"/>
          </p:nvPr>
        </p:nvSpPr>
        <p:spPr>
          <a:xfrm>
            <a:off x="529087" y="1143000"/>
            <a:ext cx="8229600" cy="5394278"/>
          </a:xfrm>
        </p:spPr>
        <p:txBody>
          <a:bodyPr/>
          <a:lstStyle/>
          <a:p>
            <a:pPr marL="0" indent="0">
              <a:buNone/>
            </a:pPr>
            <a:r>
              <a:rPr lang="fr-FR" sz="2400" dirty="0" err="1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Molecular</a:t>
            </a:r>
            <a:r>
              <a:rPr lang="fr-FR" sz="2400" dirty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400" dirty="0" err="1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radiobiology</a:t>
            </a:r>
            <a:r>
              <a:rPr lang="fr-FR" sz="2400" dirty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400" dirty="0" err="1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projects</a:t>
            </a:r>
            <a:r>
              <a:rPr lang="fr-FR" sz="2400" dirty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400" dirty="0" err="1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will</a:t>
            </a:r>
            <a:r>
              <a:rPr lang="fr-FR" sz="2400" dirty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continue and focus on:</a:t>
            </a:r>
          </a:p>
          <a:p>
            <a:pPr marL="0" indent="0">
              <a:buNone/>
            </a:pPr>
            <a:endParaRPr lang="fr-FR" sz="2400" dirty="0">
              <a:solidFill>
                <a:schemeClr val="accent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Understanding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the RBE (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experimental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validation of the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Nanox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® model and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biological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dosimetry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) and the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specificities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of the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tumor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response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to high LET radiations (“bomber-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stealth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”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paradigm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) in relation to the spatial distribution of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reactive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oxygen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species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(ROS)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Evaluating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the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sensitizing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effect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 of new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generations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of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AGuiX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®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nanoparticles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(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different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metals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, active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targeting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Improving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the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clinical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validation of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biomarkers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predictive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of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tumor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response</a:t>
            </a:r>
            <a:r>
              <a:rPr lang="fr-FR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fr-FR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radiotherapy</a:t>
            </a:r>
            <a:endParaRPr lang="fr-FR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fr-FR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060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80415" y="1125257"/>
            <a:ext cx="8785225" cy="511175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fr-FR" altLang="fr-FR" sz="2700" b="1" i="1" dirty="0">
                <a:latin typeface="Calibri"/>
                <a:ea typeface="MS PGothic"/>
                <a:cs typeface="Calibri"/>
              </a:rPr>
              <a:t>« Du  noyau </a:t>
            </a:r>
            <a:r>
              <a:rPr lang="fr-FR" altLang="fr-FR" sz="2700" b="1" i="1" dirty="0" smtClean="0">
                <a:latin typeface="Calibri"/>
                <a:ea typeface="MS PGothic"/>
                <a:cs typeface="Calibri"/>
              </a:rPr>
              <a:t>atomique</a:t>
            </a:r>
            <a:r>
              <a:rPr lang="fr-FR" altLang="fr-FR" sz="2700" b="1" i="1" dirty="0">
                <a:latin typeface="Calibri"/>
                <a:ea typeface="MS PGothic"/>
                <a:cs typeface="Calibri"/>
              </a:rPr>
              <a:t> au patient, </a:t>
            </a:r>
            <a:r>
              <a:rPr lang="fr-FR" altLang="fr-FR" sz="2700" b="1" i="1">
                <a:latin typeface="Calibri"/>
                <a:ea typeface="MS PGothic"/>
                <a:cs typeface="Calibri"/>
              </a:rPr>
              <a:t>de </a:t>
            </a:r>
            <a:r>
              <a:rPr lang="fr-FR" altLang="fr-FR" sz="2700" b="1" i="1" smtClean="0">
                <a:latin typeface="Calibri"/>
                <a:ea typeface="MS PGothic"/>
                <a:cs typeface="Calibri"/>
              </a:rPr>
              <a:t>l’attoseconde</a:t>
            </a:r>
            <a:r>
              <a:rPr lang="fr-FR" altLang="fr-FR" sz="2700" b="1" i="1" dirty="0" smtClean="0">
                <a:latin typeface="Calibri"/>
                <a:ea typeface="MS PGothic"/>
                <a:cs typeface="Calibri"/>
              </a:rPr>
              <a:t> </a:t>
            </a:r>
            <a:r>
              <a:rPr lang="fr-FR" altLang="fr-FR" sz="2700" b="1" i="1" dirty="0">
                <a:latin typeface="Calibri"/>
                <a:ea typeface="MS PGothic"/>
                <a:cs typeface="Calibri"/>
              </a:rPr>
              <a:t>aux années… 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fr-FR" altLang="fr-FR" sz="2700" b="1" i="1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…quantifier, comprendre, prédire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fr-FR" altLang="fr-FR" sz="2700" b="1" i="1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les effets des rayonnements sur le vivant pour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fr-FR" altLang="fr-FR" sz="2700" b="1" i="1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Développer, optimiser, contrôler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fr-FR" altLang="fr-FR" sz="2700" b="1" i="1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les radiothérapies innovantes »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fr-FR" altLang="fr-FR" sz="2700" b="1" i="1" dirty="0"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>
              <a:defRPr/>
            </a:pPr>
            <a:r>
              <a:rPr lang="fr-FR" altLang="fr-FR" sz="2800" b="1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Axe 1 </a:t>
            </a:r>
            <a:r>
              <a:rPr lang="fr-FR" altLang="fr-FR" sz="2800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: </a:t>
            </a:r>
            <a:r>
              <a:rPr lang="fr-FR" altLang="fr-FR" sz="2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Imagerie et contrôle des traitements</a:t>
            </a:r>
          </a:p>
          <a:p>
            <a:pPr>
              <a:defRPr/>
            </a:pPr>
            <a:r>
              <a:rPr lang="fr-FR" altLang="fr-FR" sz="2800" b="1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Axe 2 </a:t>
            </a:r>
            <a:r>
              <a:rPr lang="fr-FR" altLang="fr-FR" sz="2800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: </a:t>
            </a:r>
            <a:r>
              <a:rPr lang="fr-FR" altLang="fr-FR" sz="2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Radiobiologie : Modélisation / Instrumentation</a:t>
            </a:r>
          </a:p>
          <a:p>
            <a:pPr>
              <a:defRPr/>
            </a:pPr>
            <a:r>
              <a:rPr lang="fr-FR" altLang="fr-FR" sz="2800" b="1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Axe 3 </a:t>
            </a:r>
            <a:r>
              <a:rPr lang="fr-FR" altLang="fr-FR" sz="2800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: </a:t>
            </a:r>
            <a:r>
              <a:rPr lang="fr-FR" altLang="fr-FR" sz="2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Radiobiologie : Expérimentation</a:t>
            </a:r>
          </a:p>
          <a:p>
            <a:pPr>
              <a:defRPr/>
            </a:pPr>
            <a:endParaRPr lang="fr-FR" altLang="fr-FR" dirty="0">
              <a:ea typeface="MS PGothic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915988" y="127000"/>
            <a:ext cx="7308850" cy="638175"/>
          </a:xfrm>
        </p:spPr>
        <p:txBody>
          <a:bodyPr/>
          <a:lstStyle/>
          <a:p>
            <a:r>
              <a:rPr lang="fr-FR" altLang="fr-FR" sz="2800">
                <a:solidFill>
                  <a:srgbClr val="FF0000"/>
                </a:solidFill>
                <a:latin typeface="Helvetica Neue"/>
              </a:rPr>
              <a:t>PRISME : esprit et axes de recherche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xmlns="" id="{21AB9DDD-1483-429D-94AE-F9670DBF54DE}"/>
              </a:ext>
            </a:extLst>
          </p:cNvPr>
          <p:cNvCxnSpPr/>
          <p:nvPr/>
        </p:nvCxnSpPr>
        <p:spPr>
          <a:xfrm>
            <a:off x="0" y="765175"/>
            <a:ext cx="9142413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 txBox="1">
            <a:spLocks noChangeArrowheads="1"/>
          </p:cNvSpPr>
          <p:nvPr/>
        </p:nvSpPr>
        <p:spPr bwMode="auto">
          <a:xfrm>
            <a:off x="0" y="2232025"/>
            <a:ext cx="91440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800" b="1">
                <a:solidFill>
                  <a:srgbClr val="E75112"/>
                </a:solidFill>
                <a:latin typeface="Verdana" panose="020B0604030504040204" pitchFamily="34" charset="0"/>
              </a:rPr>
              <a:t>Annexes</a:t>
            </a:r>
          </a:p>
        </p:txBody>
      </p:sp>
      <p:sp>
        <p:nvSpPr>
          <p:cNvPr id="25603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EE4909F-94E3-4479-8E3B-39CA0A99B068}" type="slidenum"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BC493240-996B-4320-97A5-4F1FAC4A5B1A}"/>
              </a:ext>
            </a:extLst>
          </p:cNvPr>
          <p:cNvCxnSpPr/>
          <p:nvPr/>
        </p:nvCxnSpPr>
        <p:spPr>
          <a:xfrm>
            <a:off x="1588" y="2924175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5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t>Groupe XXX</a:t>
            </a:r>
          </a:p>
        </p:txBody>
      </p:sp>
      <p:sp>
        <p:nvSpPr>
          <p:cNvPr id="25606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smtClean="0">
                <a:solidFill>
                  <a:srgbClr val="898989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PRISME - Tourniquet Section 01 du Laboratoire - Date</a:t>
            </a:r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Scientific production 2015/2019</a:t>
            </a:r>
          </a:p>
        </p:txBody>
      </p:sp>
      <p:sp>
        <p:nvSpPr>
          <p:cNvPr id="2765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39750" y="1700213"/>
          <a:ext cx="7993064" cy="41925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5160">
                  <a:extLst>
                    <a:ext uri="{9D8B030D-6E8A-4147-A177-3AD203B41FA5}">
                      <a16:colId xmlns:a16="http://schemas.microsoft.com/office/drawing/2014/main" xmlns="" val="1033127945"/>
                    </a:ext>
                  </a:extLst>
                </a:gridCol>
                <a:gridCol w="1040916">
                  <a:extLst>
                    <a:ext uri="{9D8B030D-6E8A-4147-A177-3AD203B41FA5}">
                      <a16:colId xmlns:a16="http://schemas.microsoft.com/office/drawing/2014/main" xmlns="" val="1743856364"/>
                    </a:ext>
                  </a:extLst>
                </a:gridCol>
                <a:gridCol w="1316662">
                  <a:extLst>
                    <a:ext uri="{9D8B030D-6E8A-4147-A177-3AD203B41FA5}">
                      <a16:colId xmlns:a16="http://schemas.microsoft.com/office/drawing/2014/main" xmlns="" val="2607035390"/>
                    </a:ext>
                  </a:extLst>
                </a:gridCol>
                <a:gridCol w="1236862">
                  <a:extLst>
                    <a:ext uri="{9D8B030D-6E8A-4147-A177-3AD203B41FA5}">
                      <a16:colId xmlns:a16="http://schemas.microsoft.com/office/drawing/2014/main" xmlns="" val="45199099"/>
                    </a:ext>
                  </a:extLst>
                </a:gridCol>
                <a:gridCol w="1263464">
                  <a:extLst>
                    <a:ext uri="{9D8B030D-6E8A-4147-A177-3AD203B41FA5}">
                      <a16:colId xmlns:a16="http://schemas.microsoft.com/office/drawing/2014/main" xmlns="" val="2353788006"/>
                    </a:ext>
                  </a:extLst>
                </a:gridCol>
              </a:tblGrid>
              <a:tr h="696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 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Axe 1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Axe 2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Axe 3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Total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922314018"/>
                  </a:ext>
                </a:extLst>
              </a:tr>
              <a:tr h="7012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Patents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2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2 ( à verifier)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1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5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598542182"/>
                  </a:ext>
                </a:extLst>
              </a:tr>
              <a:tr h="7012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Publications and proceedings 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35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12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42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89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4153296472"/>
                  </a:ext>
                </a:extLst>
              </a:tr>
              <a:tr h="7012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Invited conf.  and  master  classes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3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7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7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17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35163256"/>
                  </a:ext>
                </a:extLst>
              </a:tr>
              <a:tr h="69628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Oral presentations 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9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11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21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41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498427407"/>
                  </a:ext>
                </a:extLst>
              </a:tr>
              <a:tr h="69628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Posters 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9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9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>
                          <a:effectLst/>
                        </a:rPr>
                        <a:t>37</a:t>
                      </a:r>
                      <a:endParaRPr lang="fr-FR" sz="20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effectLst/>
                        </a:rPr>
                        <a:t>55</a:t>
                      </a:r>
                      <a:endParaRPr lang="fr-FR" sz="20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124189480"/>
                  </a:ext>
                </a:extLst>
              </a:tr>
            </a:tbl>
          </a:graphicData>
        </a:graphic>
      </p:graphicFrame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400" b="1">
                <a:solidFill>
                  <a:srgbClr val="E75112"/>
                </a:solidFill>
                <a:latin typeface="Verdana" panose="020B0604030504040204" pitchFamily="34" charset="0"/>
              </a:rPr>
              <a:t>Responsabilités : recherche</a:t>
            </a:r>
          </a:p>
        </p:txBody>
      </p:sp>
      <p:sp>
        <p:nvSpPr>
          <p:cNvPr id="28675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1A9FA1C-D0E8-48D8-B9BF-B532AA1DB105}" type="slidenum"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3E7C5001-6809-4DDF-897A-3C05106F0B19}"/>
              </a:ext>
            </a:extLst>
          </p:cNvPr>
          <p:cNvCxnSpPr/>
          <p:nvPr/>
        </p:nvCxnSpPr>
        <p:spPr>
          <a:xfrm>
            <a:off x="1588" y="1031875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1" name="Rectangle 3">
            <a:extLst>
              <a:ext uri="{FF2B5EF4-FFF2-40B4-BE49-F238E27FC236}">
                <a16:creationId xmlns:a16="http://schemas.microsoft.com/office/drawing/2014/main" xmlns="" id="{270C7032-D96C-4071-81B5-E0FD9F7D1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3" y="1052513"/>
            <a:ext cx="9180513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fr-FR" altLang="fr-FR" sz="1800" dirty="0">
                <a:solidFill>
                  <a:srgbClr val="0070C0"/>
                </a:solidFill>
                <a:latin typeface="Verdana" panose="020B0604030504040204" pitchFamily="34" charset="0"/>
              </a:rPr>
              <a:t>Implications au niveau international: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 panose="020B0604030504040204" pitchFamily="34" charset="0"/>
              </a:rPr>
              <a:t>Co-chair « </a:t>
            </a:r>
            <a:r>
              <a:rPr lang="fr-FR" altLang="fr-FR" sz="1200" dirty="0" err="1">
                <a:solidFill>
                  <a:srgbClr val="4D4D4D"/>
                </a:solidFill>
                <a:latin typeface="Verdana" panose="020B0604030504040204" pitchFamily="34" charset="0"/>
              </a:rPr>
              <a:t>advisory</a:t>
            </a:r>
            <a:r>
              <a:rPr lang="fr-FR" altLang="fr-FR" sz="1200" dirty="0">
                <a:solidFill>
                  <a:srgbClr val="4D4D4D"/>
                </a:solidFill>
                <a:latin typeface="Verdana" panose="020B0604030504040204" pitchFamily="34" charset="0"/>
              </a:rPr>
              <a:t> group on </a:t>
            </a:r>
            <a:r>
              <a:rPr lang="fr-FR" altLang="fr-FR" sz="1200" dirty="0" err="1">
                <a:solidFill>
                  <a:srgbClr val="4D4D4D"/>
                </a:solidFill>
                <a:latin typeface="Verdana" panose="020B0604030504040204" pitchFamily="34" charset="0"/>
              </a:rPr>
              <a:t>learning</a:t>
            </a:r>
            <a:r>
              <a:rPr lang="fr-FR" altLang="fr-FR" sz="1200" dirty="0">
                <a:solidFill>
                  <a:srgbClr val="4D4D4D"/>
                </a:solidFill>
                <a:latin typeface="Verdana" panose="020B0604030504040204" pitchFamily="34" charset="0"/>
              </a:rPr>
              <a:t> and </a:t>
            </a:r>
            <a:r>
              <a:rPr lang="fr-FR" altLang="fr-FR" sz="1200" dirty="0" err="1">
                <a:solidFill>
                  <a:srgbClr val="4D4D4D"/>
                </a:solidFill>
                <a:latin typeface="Verdana" panose="020B0604030504040204" pitchFamily="34" charset="0"/>
              </a:rPr>
              <a:t>teaching</a:t>
            </a:r>
            <a:r>
              <a:rPr lang="fr-FR" altLang="fr-FR" sz="1200" dirty="0">
                <a:solidFill>
                  <a:srgbClr val="4D4D4D"/>
                </a:solidFill>
                <a:latin typeface="Verdana" panose="020B0604030504040204" pitchFamily="34" charset="0"/>
              </a:rPr>
              <a:t> » du processus de Bologne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 panose="020B0604030504040204" pitchFamily="34" charset="0"/>
              </a:rPr>
              <a:t>Expert action COST</a:t>
            </a:r>
          </a:p>
          <a:p>
            <a:pPr>
              <a:lnSpc>
                <a:spcPct val="90000"/>
              </a:lnSpc>
              <a:defRPr/>
            </a:pPr>
            <a:r>
              <a:rPr lang="fr-FR" altLang="fr-FR" sz="1800" dirty="0">
                <a:solidFill>
                  <a:srgbClr val="0070C0"/>
                </a:solidFill>
                <a:latin typeface="Verdana" panose="020B0604030504040204" pitchFamily="34" charset="0"/>
              </a:rPr>
              <a:t>Implications au niveau national</a:t>
            </a:r>
          </a:p>
          <a:p>
            <a:pPr lvl="1">
              <a:lnSpc>
                <a:spcPct val="90000"/>
              </a:lnSpc>
              <a:defRPr/>
            </a:pPr>
            <a:r>
              <a:rPr lang="fr-FR" altLang="fr-FR" sz="1200" dirty="0">
                <a:latin typeface="Verdana" panose="020B0604030504040204" pitchFamily="34" charset="0"/>
              </a:rPr>
              <a:t>Infrastructure nationale </a:t>
            </a:r>
            <a:r>
              <a:rPr lang="fr-FR" altLang="fr-FR" sz="1200" dirty="0" err="1">
                <a:latin typeface="Verdana" panose="020B0604030504040204" pitchFamily="34" charset="0"/>
              </a:rPr>
              <a:t>biosanté</a:t>
            </a:r>
            <a:r>
              <a:rPr lang="fr-FR" altLang="fr-FR" sz="1200" dirty="0">
                <a:latin typeface="Verdana" panose="020B0604030504040204" pitchFamily="34" charset="0"/>
              </a:rPr>
              <a:t> </a:t>
            </a:r>
            <a:r>
              <a:rPr lang="fr-FR" altLang="fr-FR" sz="1200" dirty="0" err="1">
                <a:latin typeface="Verdana" panose="020B0604030504040204" pitchFamily="34" charset="0"/>
              </a:rPr>
              <a:t>Francehadron</a:t>
            </a:r>
            <a:r>
              <a:rPr lang="fr-FR" altLang="fr-FR" sz="1200" dirty="0">
                <a:latin typeface="Verdana" panose="020B0604030504040204" pitchFamily="34" charset="0"/>
              </a:rPr>
              <a:t> 2013- 2017</a:t>
            </a:r>
          </a:p>
          <a:p>
            <a:pPr lvl="2">
              <a:lnSpc>
                <a:spcPct val="90000"/>
              </a:lnSpc>
              <a:defRPr/>
            </a:pPr>
            <a:r>
              <a:rPr lang="fr-FR" altLang="fr-FR" sz="1200" dirty="0">
                <a:latin typeface="Verdana" panose="020B0604030504040204" pitchFamily="34" charset="0"/>
              </a:rPr>
              <a:t>Comité de pilotage: M. </a:t>
            </a:r>
            <a:r>
              <a:rPr lang="fr-FR" altLang="fr-FR" sz="1200" dirty="0" err="1">
                <a:latin typeface="Verdana" panose="020B0604030504040204" pitchFamily="34" charset="0"/>
              </a:rPr>
              <a:t>Beuve</a:t>
            </a:r>
            <a:endParaRPr lang="fr-FR" altLang="fr-FR" sz="1200" dirty="0">
              <a:latin typeface="Verdana" panose="020B0604030504040204" pitchFamily="34" charset="0"/>
            </a:endParaRPr>
          </a:p>
          <a:p>
            <a:pPr lvl="2">
              <a:lnSpc>
                <a:spcPct val="90000"/>
              </a:lnSpc>
              <a:defRPr/>
            </a:pPr>
            <a:r>
              <a:rPr lang="fr-FR" altLang="fr-FR" sz="1200" dirty="0" err="1">
                <a:latin typeface="Verdana" panose="020B0604030504040204" pitchFamily="34" charset="0"/>
              </a:rPr>
              <a:t>Resp</a:t>
            </a:r>
            <a:r>
              <a:rPr lang="fr-FR" altLang="fr-FR" sz="1200" dirty="0">
                <a:latin typeface="Verdana" panose="020B0604030504040204" pitchFamily="34" charset="0"/>
              </a:rPr>
              <a:t>. WP radiobiologie: C. Rodriguez-</a:t>
            </a:r>
            <a:r>
              <a:rPr lang="fr-FR" altLang="fr-FR" sz="1200" dirty="0" err="1">
                <a:latin typeface="Verdana" panose="020B0604030504040204" pitchFamily="34" charset="0"/>
              </a:rPr>
              <a:t>Lafrasse</a:t>
            </a:r>
            <a:r>
              <a:rPr lang="fr-FR" altLang="fr-FR" sz="1200" dirty="0">
                <a:latin typeface="Verdana" panose="020B0604030504040204" pitchFamily="34" charset="0"/>
              </a:rPr>
              <a:t>/ M. </a:t>
            </a:r>
            <a:r>
              <a:rPr lang="fr-FR" altLang="fr-FR" sz="1200" dirty="0" err="1">
                <a:latin typeface="Verdana" panose="020B0604030504040204" pitchFamily="34" charset="0"/>
              </a:rPr>
              <a:t>Beuve</a:t>
            </a:r>
            <a:endParaRPr lang="fr-FR" altLang="fr-FR" sz="1200" dirty="0">
              <a:latin typeface="Verdana" panose="020B0604030504040204" pitchFamily="34" charset="0"/>
            </a:endParaRPr>
          </a:p>
          <a:p>
            <a:pPr lvl="2">
              <a:lnSpc>
                <a:spcPct val="90000"/>
              </a:lnSpc>
              <a:defRPr/>
            </a:pPr>
            <a:endParaRPr lang="fr-FR" altLang="fr-FR" sz="1200" dirty="0">
              <a:latin typeface="Verdana" panose="020B0604030504040204" pitchFamily="34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fr-FR" altLang="fr-FR" sz="1200" dirty="0" err="1">
                <a:latin typeface="Verdana" panose="020B0604030504040204" pitchFamily="34" charset="0"/>
              </a:rPr>
              <a:t>LabEx</a:t>
            </a:r>
            <a:r>
              <a:rPr lang="fr-FR" altLang="fr-FR" sz="1200" dirty="0">
                <a:latin typeface="Verdana" panose="020B0604030504040204" pitchFamily="34" charset="0"/>
              </a:rPr>
              <a:t> Prime</a:t>
            </a:r>
          </a:p>
          <a:p>
            <a:pPr lvl="2">
              <a:lnSpc>
                <a:spcPct val="90000"/>
              </a:lnSpc>
              <a:defRPr/>
            </a:pPr>
            <a:r>
              <a:rPr lang="fr-FR" altLang="fr-FR" sz="1200" dirty="0">
                <a:latin typeface="Verdana" panose="020B0604030504040204" pitchFamily="34" charset="0"/>
              </a:rPr>
              <a:t>Comité de pilotage</a:t>
            </a:r>
          </a:p>
          <a:p>
            <a:pPr lvl="2">
              <a:lnSpc>
                <a:spcPct val="90000"/>
              </a:lnSpc>
              <a:defRPr/>
            </a:pPr>
            <a:r>
              <a:rPr lang="fr-FR" altLang="fr-FR" sz="1200" dirty="0" err="1">
                <a:latin typeface="Verdana" panose="020B0604030504040204" pitchFamily="34" charset="0"/>
              </a:rPr>
              <a:t>Resp</a:t>
            </a:r>
            <a:r>
              <a:rPr lang="fr-FR" altLang="fr-FR" sz="1200" dirty="0">
                <a:latin typeface="Verdana" panose="020B0604030504040204" pitchFamily="34" charset="0"/>
              </a:rPr>
              <a:t>. WP radiobiologie</a:t>
            </a:r>
          </a:p>
          <a:p>
            <a:pPr marL="857250" lvl="2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fr-FR" altLang="fr-FR" sz="1200" dirty="0">
              <a:latin typeface="Verdana" panose="020B0604030504040204" pitchFamily="34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fr-FR" altLang="fr-FR" sz="1200" dirty="0" err="1">
                <a:latin typeface="Verdana" panose="020B0604030504040204" pitchFamily="34" charset="0"/>
              </a:rPr>
              <a:t>GdR</a:t>
            </a:r>
            <a:r>
              <a:rPr lang="fr-FR" altLang="fr-FR" sz="1200" dirty="0">
                <a:latin typeface="Verdana" panose="020B0604030504040204" pitchFamily="34" charset="0"/>
              </a:rPr>
              <a:t> IN2P3 MI2B</a:t>
            </a:r>
          </a:p>
          <a:p>
            <a:pPr lvl="2">
              <a:lnSpc>
                <a:spcPct val="90000"/>
              </a:lnSpc>
              <a:defRPr/>
            </a:pPr>
            <a:r>
              <a:rPr lang="fr-FR" altLang="fr-FR" sz="1200" dirty="0">
                <a:latin typeface="Verdana" panose="020B0604030504040204" pitchFamily="34" charset="0"/>
              </a:rPr>
              <a:t>Comité de pilotage</a:t>
            </a:r>
          </a:p>
          <a:p>
            <a:pPr lvl="2">
              <a:lnSpc>
                <a:spcPct val="90000"/>
              </a:lnSpc>
              <a:defRPr/>
            </a:pPr>
            <a:r>
              <a:rPr lang="fr-FR" altLang="fr-FR" sz="1200" dirty="0" err="1">
                <a:latin typeface="Verdana" panose="020B0604030504040204" pitchFamily="34" charset="0"/>
              </a:rPr>
              <a:t>Cord</a:t>
            </a:r>
            <a:r>
              <a:rPr lang="fr-FR" altLang="fr-FR" sz="1200" dirty="0">
                <a:latin typeface="Verdana" panose="020B0604030504040204" pitchFamily="34" charset="0"/>
              </a:rPr>
              <a:t>. pôle radiobiologie</a:t>
            </a:r>
          </a:p>
          <a:p>
            <a:pPr lvl="1">
              <a:lnSpc>
                <a:spcPct val="90000"/>
              </a:lnSpc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 panose="020B0604030504040204" pitchFamily="34" charset="0"/>
              </a:rPr>
              <a:t>Ligue Grand Est : membre du conseil scientifique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fr-FR" sz="1200" dirty="0">
                <a:solidFill>
                  <a:srgbClr val="4D4D4D"/>
                </a:solidFill>
                <a:latin typeface="Verdana" panose="020B0604030504040204" pitchFamily="34" charset="0"/>
              </a:rPr>
              <a:t>SFBR (</a:t>
            </a:r>
            <a:r>
              <a:rPr lang="fr-FR" altLang="fr-FR" sz="1200" dirty="0">
                <a:solidFill>
                  <a:srgbClr val="4D4D4D"/>
                </a:solidFill>
                <a:latin typeface="Verdana" panose="020B0604030504040204" pitchFamily="34" charset="0"/>
              </a:rPr>
              <a:t>Société Française de Biologie des Radiations): </a:t>
            </a:r>
            <a:r>
              <a:rPr lang="en-US" altLang="fr-FR" sz="1200" dirty="0">
                <a:solidFill>
                  <a:srgbClr val="4D4D4D"/>
                </a:solidFill>
                <a:latin typeface="Verdana" panose="020B0604030504040204" pitchFamily="34" charset="0"/>
              </a:rPr>
              <a:t>Vice-</a:t>
            </a:r>
            <a:r>
              <a:rPr lang="en-US" altLang="fr-FR" sz="1200" dirty="0" err="1">
                <a:solidFill>
                  <a:srgbClr val="4D4D4D"/>
                </a:solidFill>
                <a:latin typeface="Verdana" panose="020B0604030504040204" pitchFamily="34" charset="0"/>
              </a:rPr>
              <a:t>presidence</a:t>
            </a:r>
            <a:r>
              <a:rPr lang="en-US" altLang="fr-FR" sz="1200" dirty="0">
                <a:solidFill>
                  <a:srgbClr val="4D4D4D"/>
                </a:solidFill>
                <a:latin typeface="Verdana" panose="020B0604030504040204" pitchFamily="34" charset="0"/>
              </a:rPr>
              <a:t> </a:t>
            </a:r>
            <a:endParaRPr lang="fr-FR" altLang="fr-FR" sz="1200" dirty="0">
              <a:solidFill>
                <a:srgbClr val="4D4D4D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 panose="020B0604030504040204" pitchFamily="34" charset="0"/>
              </a:rPr>
              <a:t>Expertise ANR, </a:t>
            </a:r>
            <a:r>
              <a:rPr lang="fr-FR" altLang="fr-FR" sz="1200" dirty="0" err="1">
                <a:solidFill>
                  <a:srgbClr val="4D4D4D"/>
                </a:solidFill>
                <a:latin typeface="Verdana" panose="020B0604030504040204" pitchFamily="34" charset="0"/>
              </a:rPr>
              <a:t>Idex</a:t>
            </a:r>
            <a:r>
              <a:rPr lang="fr-FR" altLang="fr-FR" sz="1200" dirty="0">
                <a:solidFill>
                  <a:srgbClr val="4D4D4D"/>
                </a:solidFill>
                <a:latin typeface="Verdana" panose="020B0604030504040204" pitchFamily="34" charset="0"/>
              </a:rPr>
              <a:t>, HCERES, projets CEA, CNRS, </a:t>
            </a:r>
          </a:p>
          <a:p>
            <a:pPr>
              <a:lnSpc>
                <a:spcPct val="90000"/>
              </a:lnSpc>
              <a:defRPr/>
            </a:pPr>
            <a:r>
              <a:rPr lang="fr-FR" altLang="fr-FR" sz="1800" dirty="0">
                <a:solidFill>
                  <a:srgbClr val="0070C0"/>
                </a:solidFill>
                <a:latin typeface="Verdana" panose="020B0604030504040204" pitchFamily="34" charset="0"/>
              </a:rPr>
              <a:t>Demandes et gestion de supports financiers spécifiques:</a:t>
            </a:r>
            <a:r>
              <a:rPr lang="fr-FR" altLang="fr-FR" sz="1800" dirty="0">
                <a:solidFill>
                  <a:srgbClr val="4D4D4D"/>
                </a:solidFill>
                <a:latin typeface="Verdana" panose="020B0604030504040204" pitchFamily="34" charset="0"/>
              </a:rPr>
              <a:t>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 panose="020B0604030504040204" pitchFamily="34" charset="0"/>
              </a:rPr>
              <a:t>ANR CHONDRAD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 panose="020B0604030504040204" pitchFamily="34" charset="0"/>
              </a:rPr>
              <a:t>Preuve de concept CLARA – Etude CHEMRAD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 panose="020B0604030504040204" pitchFamily="34" charset="0"/>
              </a:rPr>
              <a:t>Ligue contre le cancer du Rhône, de la Loire et de la Haute-Savoie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 panose="020B0604030504040204" pitchFamily="34" charset="0"/>
              </a:rPr>
              <a:t>INCA Physique Cancer </a:t>
            </a:r>
            <a:r>
              <a:rPr lang="fr-FR" altLang="fr-FR" sz="1200" dirty="0" err="1">
                <a:solidFill>
                  <a:srgbClr val="4D4D4D"/>
                </a:solidFill>
                <a:latin typeface="Verdana" panose="020B0604030504040204" pitchFamily="34" charset="0"/>
              </a:rPr>
              <a:t>ModHadron</a:t>
            </a:r>
            <a:r>
              <a:rPr lang="fr-FR" altLang="fr-FR" sz="1200" dirty="0">
                <a:solidFill>
                  <a:srgbClr val="4D4D4D"/>
                </a:solidFill>
                <a:latin typeface="Verdana" panose="020B0604030504040204" pitchFamily="34" charset="0"/>
              </a:rPr>
              <a:t>, </a:t>
            </a:r>
            <a:r>
              <a:rPr lang="fr-FR" altLang="fr-FR" sz="1200" dirty="0" err="1">
                <a:solidFill>
                  <a:srgbClr val="4D4D4D"/>
                </a:solidFill>
                <a:latin typeface="Verdana" panose="020B0604030504040204" pitchFamily="34" charset="0"/>
              </a:rPr>
              <a:t>ClinNanox</a:t>
            </a:r>
            <a:endParaRPr lang="fr-FR" altLang="fr-FR" sz="1200" dirty="0">
              <a:solidFill>
                <a:srgbClr val="4D4D4D"/>
              </a:solidFill>
              <a:latin typeface="Verdana" panose="020B060403050404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fr-FR" altLang="fr-FR" sz="1500" dirty="0">
              <a:solidFill>
                <a:srgbClr val="4D4D4D"/>
              </a:solidFill>
              <a:latin typeface="Verdana" panose="020B0604030504040204" pitchFamily="34" charset="0"/>
            </a:endParaRPr>
          </a:p>
        </p:txBody>
      </p:sp>
      <p:sp>
        <p:nvSpPr>
          <p:cNvPr id="28678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t>Groupe XXX</a:t>
            </a:r>
          </a:p>
        </p:txBody>
      </p:sp>
      <p:sp>
        <p:nvSpPr>
          <p:cNvPr id="28679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smtClean="0">
                <a:solidFill>
                  <a:srgbClr val="898989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PRISME - Tourniquet Section 01 du Laboratoire - Date</a:t>
            </a:r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400" b="1">
                <a:solidFill>
                  <a:srgbClr val="E75112"/>
                </a:solidFill>
                <a:latin typeface="Verdana" panose="020B0604030504040204" pitchFamily="34" charset="0"/>
              </a:rPr>
              <a:t>Responsabilités : enseignement</a:t>
            </a:r>
          </a:p>
        </p:txBody>
      </p:sp>
      <p:sp>
        <p:nvSpPr>
          <p:cNvPr id="30723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1A144FC-29D8-4194-ABCD-DE4346EF8649}" type="slidenum"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3E7C5001-6809-4DDF-897A-3C05106F0B19}"/>
              </a:ext>
            </a:extLst>
          </p:cNvPr>
          <p:cNvCxnSpPr/>
          <p:nvPr/>
        </p:nvCxnSpPr>
        <p:spPr>
          <a:xfrm>
            <a:off x="1588" y="1031875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1" name="Rectangle 3">
            <a:extLst>
              <a:ext uri="{FF2B5EF4-FFF2-40B4-BE49-F238E27FC236}">
                <a16:creationId xmlns:a16="http://schemas.microsoft.com/office/drawing/2014/main" xmlns="" id="{270C7032-D96C-4071-81B5-E0FD9F7D1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3" y="1052513"/>
            <a:ext cx="9180513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fr-FR" altLang="fr-FR" sz="1800" dirty="0">
                <a:solidFill>
                  <a:srgbClr val="0070C0"/>
                </a:solidFill>
                <a:latin typeface="Verdana"/>
                <a:ea typeface="Verdana"/>
                <a:cs typeface="Arial"/>
              </a:rPr>
              <a:t>Enseignements </a:t>
            </a:r>
            <a:endParaRPr lang="fr-FR" altLang="fr-FR" sz="1800">
              <a:solidFill>
                <a:srgbClr val="0070C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Responsabilité PACES, FGSM2, FGSM3, DES, DU de Radiobiologie et Radioprotection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PACES /FGSM2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L3 Sciences de la vie parcours biochimie / M1 Biochimie et Biologie Moléculaire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120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L3 Physique Chimie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1800">
                <a:solidFill>
                  <a:srgbClr val="0070C0"/>
                </a:solidFill>
                <a:latin typeface="Verdana"/>
                <a:ea typeface="Verdana"/>
                <a:cs typeface="Arial"/>
              </a:rPr>
              <a:t>Implications au niveau national:</a:t>
            </a:r>
            <a:endParaRPr lang="fr-FR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Conseiller stratégique pour la pédagogie auprès de la DGESIP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fr-FR" altLang="fr-FR" sz="1200">
              <a:solidFill>
                <a:srgbClr val="4D4D4D"/>
              </a:solidFill>
              <a:latin typeface="Verdana"/>
              <a:ea typeface="Verdana"/>
              <a:cs typeface="Arial"/>
            </a:endParaRPr>
          </a:p>
          <a:p>
            <a:pPr>
              <a:lnSpc>
                <a:spcPct val="90000"/>
              </a:lnSpc>
              <a:defRPr/>
            </a:pPr>
            <a:r>
              <a:rPr lang="fr-FR" altLang="fr-FR" sz="1800" dirty="0">
                <a:solidFill>
                  <a:srgbClr val="0070C0"/>
                </a:solidFill>
                <a:latin typeface="Verdana"/>
                <a:ea typeface="Verdana"/>
                <a:cs typeface="Arial"/>
              </a:rPr>
              <a:t>Implications au niveau international: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Co-chair « </a:t>
            </a:r>
            <a:r>
              <a:rPr lang="fr-FR" altLang="fr-FR" sz="12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advisory</a:t>
            </a:r>
            <a:r>
              <a:rPr lang="fr-FR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 group on </a:t>
            </a:r>
            <a:r>
              <a:rPr lang="fr-FR" altLang="fr-FR" sz="12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learning</a:t>
            </a:r>
            <a:r>
              <a:rPr lang="fr-FR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 and </a:t>
            </a:r>
            <a:r>
              <a:rPr lang="fr-FR" altLang="fr-FR" sz="12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teaching</a:t>
            </a:r>
            <a:r>
              <a:rPr lang="fr-FR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 » du processus de Bologne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fr-FR" altLang="fr-FR" sz="1200">
              <a:solidFill>
                <a:srgbClr val="4D4D4D"/>
              </a:solidFill>
              <a:latin typeface="Verdana" panose="020B0604030504040204" pitchFamily="34" charset="0"/>
            </a:endParaRPr>
          </a:p>
          <a:p>
            <a:pPr marL="457200" lvl="1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fr-FR" altLang="fr-FR" sz="1200">
              <a:solidFill>
                <a:srgbClr val="4D4D4D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fr-FR" altLang="fr-FR" sz="1200">
              <a:solidFill>
                <a:srgbClr val="4D4D4D"/>
              </a:solidFill>
              <a:latin typeface="Verdana" panose="020B0604030504040204" pitchFamily="34" charset="0"/>
            </a:endParaRPr>
          </a:p>
        </p:txBody>
      </p:sp>
      <p:sp>
        <p:nvSpPr>
          <p:cNvPr id="30726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t>Groupe XXX</a:t>
            </a:r>
          </a:p>
        </p:txBody>
      </p:sp>
      <p:sp>
        <p:nvSpPr>
          <p:cNvPr id="30727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smtClean="0">
                <a:solidFill>
                  <a:srgbClr val="898989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PRISME - Tourniquet Section 01 du Laboratoire - Date</a:t>
            </a:r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400" b="1">
                <a:solidFill>
                  <a:srgbClr val="E75112"/>
                </a:solidFill>
                <a:latin typeface="Verdana" panose="020B0604030504040204" pitchFamily="34" charset="0"/>
              </a:rPr>
              <a:t>Responsabilités : autres</a:t>
            </a:r>
          </a:p>
        </p:txBody>
      </p:sp>
      <p:sp>
        <p:nvSpPr>
          <p:cNvPr id="32771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5F325D3-F080-4FF0-BA5D-6DC28B78674E}" type="slidenum"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3E7C5001-6809-4DDF-897A-3C05106F0B19}"/>
              </a:ext>
            </a:extLst>
          </p:cNvPr>
          <p:cNvCxnSpPr/>
          <p:nvPr/>
        </p:nvCxnSpPr>
        <p:spPr>
          <a:xfrm>
            <a:off x="1588" y="1031875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1" name="Rectangle 3">
            <a:extLst>
              <a:ext uri="{FF2B5EF4-FFF2-40B4-BE49-F238E27FC236}">
                <a16:creationId xmlns:a16="http://schemas.microsoft.com/office/drawing/2014/main" xmlns="" id="{270C7032-D96C-4071-81B5-E0FD9F7D1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3" y="1052513"/>
            <a:ext cx="9180513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fr-FR" altLang="fr-FR" sz="1800" dirty="0">
                <a:solidFill>
                  <a:srgbClr val="0070C0"/>
                </a:solidFill>
                <a:latin typeface="Verdana"/>
                <a:ea typeface="Verdana"/>
                <a:cs typeface="Arial"/>
              </a:rPr>
              <a:t>Implications dans la vie du laboratoire: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D. </a:t>
            </a: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Ardail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 : Membre invité du Conseil d’unité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140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E. Testa : CS </a:t>
            </a:r>
          </a:p>
          <a:p>
            <a:pPr>
              <a:lnSpc>
                <a:spcPct val="90000"/>
              </a:lnSpc>
              <a:defRPr/>
            </a:pPr>
            <a:r>
              <a:rPr lang="fr-FR" altLang="fr-FR" sz="1800" dirty="0">
                <a:solidFill>
                  <a:srgbClr val="0070C0"/>
                </a:solidFill>
                <a:latin typeface="Verdana"/>
                <a:ea typeface="Verdana"/>
                <a:cs typeface="Arial"/>
              </a:rPr>
              <a:t>Implications dans la vie de l’Université</a:t>
            </a:r>
            <a:r>
              <a:rPr lang="fr-FR" altLang="fr-FR" sz="18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fr-FR" sz="12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Membre</a:t>
            </a:r>
            <a:r>
              <a:rPr lang="en-US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 du Conseil de la </a:t>
            </a:r>
            <a:r>
              <a:rPr lang="en-US" altLang="fr-FR" sz="12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Faculté</a:t>
            </a:r>
            <a:r>
              <a:rPr lang="en-US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 de </a:t>
            </a:r>
            <a:r>
              <a:rPr lang="en-US" altLang="fr-FR" sz="12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Médecine</a:t>
            </a:r>
            <a:r>
              <a:rPr lang="en-US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 Lyon-Sud</a:t>
            </a:r>
            <a:endParaRPr lang="fr-FR" altLang="fr-FR" sz="1200" dirty="0">
              <a:solidFill>
                <a:srgbClr val="4D4D4D"/>
              </a:solidFill>
              <a:latin typeface="Verdana"/>
              <a:ea typeface="Verdana"/>
              <a:cs typeface="Arial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Membre de la commission formation et vie universitaire de l’UCBL1,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Membre du conseil académique de UDL d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Membre de la commission formation de l’UFR Biosciences</a:t>
            </a:r>
          </a:p>
          <a:p>
            <a:pPr>
              <a:lnSpc>
                <a:spcPct val="90000"/>
              </a:lnSpc>
              <a:defRPr/>
            </a:pPr>
            <a:r>
              <a:rPr lang="fr-FR" altLang="fr-FR" sz="1800" dirty="0">
                <a:solidFill>
                  <a:srgbClr val="0070C0"/>
                </a:solidFill>
                <a:latin typeface="Verdana"/>
                <a:ea typeface="Verdana"/>
                <a:cs typeface="Arial"/>
              </a:rPr>
              <a:t>Implications au niveau national: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fr-FR" sz="12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Membre</a:t>
            </a:r>
            <a:r>
              <a:rPr lang="en-US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 du CNU 29 et sous-section 44.01 </a:t>
            </a:r>
            <a:endParaRPr lang="en-US" altLang="fr-FR" sz="1200" dirty="0">
              <a:solidFill>
                <a:srgbClr val="4D4D4D"/>
              </a:solidFill>
              <a:latin typeface="Verdana" panose="020B0604030504040204" pitchFamily="34" charset="0"/>
              <a:ea typeface="Verdana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Vice-</a:t>
            </a:r>
            <a:r>
              <a:rPr lang="en-US" altLang="fr-FR" sz="12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présidence</a:t>
            </a:r>
            <a:r>
              <a:rPr lang="en-US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 du Collège National de </a:t>
            </a:r>
            <a:r>
              <a:rPr lang="en-US" altLang="fr-FR" sz="12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Biochimie</a:t>
            </a:r>
            <a:r>
              <a:rPr lang="en-US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 et Biologie </a:t>
            </a:r>
            <a:r>
              <a:rPr lang="en-US" altLang="fr-FR" sz="12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Moléculaire</a:t>
            </a:r>
            <a:r>
              <a:rPr lang="en-US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 en </a:t>
            </a:r>
            <a:r>
              <a:rPr lang="en-US" altLang="fr-FR" sz="12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Médecine</a:t>
            </a:r>
            <a:r>
              <a:rPr lang="en-US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 </a:t>
            </a:r>
            <a:endParaRPr lang="en-US" altLang="fr-FR" sz="1200" dirty="0">
              <a:solidFill>
                <a:srgbClr val="4D4D4D"/>
              </a:solidFill>
              <a:latin typeface="Verdana" panose="020B0604030504040204" pitchFamily="34" charset="0"/>
              <a:ea typeface="Verdana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Présidence du Collège national de Médecine Moléculaire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fr-FR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Membre du bureau de la Coordination Nationale des Collèges d’Enseignants en Médecine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fr-FR" altLang="fr-FR" sz="1200">
              <a:solidFill>
                <a:srgbClr val="4D4D4D"/>
              </a:solidFill>
              <a:latin typeface="Verdana" panose="020B0604030504040204" pitchFamily="34" charset="0"/>
            </a:endParaRPr>
          </a:p>
          <a:p>
            <a:pPr marL="457200" lvl="1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fr-FR" altLang="fr-FR" sz="1200">
              <a:solidFill>
                <a:srgbClr val="4D4D4D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fr-FR" altLang="fr-FR" sz="1200">
              <a:solidFill>
                <a:srgbClr val="4D4D4D"/>
              </a:solidFill>
              <a:latin typeface="Verdana" panose="020B0604030504040204" pitchFamily="34" charset="0"/>
            </a:endParaRPr>
          </a:p>
        </p:txBody>
      </p:sp>
      <p:sp>
        <p:nvSpPr>
          <p:cNvPr id="32774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t>Groupe XXX</a:t>
            </a:r>
          </a:p>
        </p:txBody>
      </p:sp>
      <p:sp>
        <p:nvSpPr>
          <p:cNvPr id="32775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smtClean="0">
                <a:solidFill>
                  <a:srgbClr val="898989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PRISME - Tourniquet Section 01 du Laboratoire - Date</a:t>
            </a:r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800" b="1">
                <a:solidFill>
                  <a:srgbClr val="E75112"/>
                </a:solidFill>
                <a:latin typeface="Verdana" panose="020B0604030504040204" pitchFamily="34" charset="0"/>
              </a:rPr>
              <a:t>Visibilité et rayonnement</a:t>
            </a:r>
          </a:p>
        </p:txBody>
      </p:sp>
      <p:sp>
        <p:nvSpPr>
          <p:cNvPr id="38915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E779DF2-41FC-4538-A8A7-A85D60E5B18C}" type="slidenum"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BC493240-996B-4320-97A5-4F1FAC4A5B1A}"/>
              </a:ext>
            </a:extLst>
          </p:cNvPr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17" name="Rectangle 3"/>
          <p:cNvSpPr txBox="1">
            <a:spLocks noChangeArrowheads="1"/>
          </p:cNvSpPr>
          <p:nvPr/>
        </p:nvSpPr>
        <p:spPr bwMode="auto">
          <a:xfrm>
            <a:off x="34925" y="836613"/>
            <a:ext cx="8951913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fr-FR" altLang="fr-FR" sz="2000">
                <a:solidFill>
                  <a:srgbClr val="0070C0"/>
                </a:solidFill>
                <a:latin typeface="Verdana" panose="020B0604030504040204" pitchFamily="34" charset="0"/>
              </a:rPr>
              <a:t>x présentations à des conférences et séminaires </a:t>
            </a:r>
            <a:r>
              <a:rPr lang="fr-FR" altLang="fr-FR" sz="2000">
                <a:solidFill>
                  <a:srgbClr val="4D4D4D"/>
                </a:solidFill>
                <a:latin typeface="Verdana" panose="020B0604030504040204" pitchFamily="34" charset="0"/>
              </a:rPr>
              <a:t>(membres et </a:t>
            </a:r>
            <a:r>
              <a:rPr lang="fr-FR" altLang="fr-FR" sz="2000">
                <a:solidFill>
                  <a:srgbClr val="00B050"/>
                </a:solidFill>
                <a:latin typeface="Verdana" panose="020B0604030504040204" pitchFamily="34" charset="0"/>
              </a:rPr>
              <a:t>doctorants</a:t>
            </a:r>
            <a:r>
              <a:rPr lang="fr-FR" altLang="fr-FR" sz="2000">
                <a:solidFill>
                  <a:srgbClr val="4D4D4D"/>
                </a:solidFill>
                <a:latin typeface="Verdana" panose="020B0604030504040204" pitchFamily="34" charset="0"/>
              </a:rPr>
              <a:t>):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800">
                <a:solidFill>
                  <a:srgbClr val="4D4D4D"/>
                </a:solidFill>
                <a:latin typeface="Verdana" panose="020B0604030504040204" pitchFamily="34" charset="0"/>
              </a:rPr>
              <a:t>20XX: conf. 1 (Orateur 1), conf 2 (Orateur 2), etc..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800">
                <a:solidFill>
                  <a:srgbClr val="4D4D4D"/>
                </a:solidFill>
                <a:latin typeface="Verdana" panose="020B0604030504040204" pitchFamily="34" charset="0"/>
              </a:rPr>
              <a:t>20X’X’: conf. 1 (Orateur 1), conf 2 (</a:t>
            </a:r>
            <a:r>
              <a:rPr lang="fr-FR" altLang="fr-FR" sz="1800">
                <a:solidFill>
                  <a:srgbClr val="00B050"/>
                </a:solidFill>
                <a:latin typeface="Verdana" panose="020B0604030504040204" pitchFamily="34" charset="0"/>
              </a:rPr>
              <a:t>Orateur 2</a:t>
            </a:r>
            <a:r>
              <a:rPr lang="fr-FR" altLang="fr-FR" sz="1800">
                <a:solidFill>
                  <a:srgbClr val="4D4D4D"/>
                </a:solidFill>
                <a:latin typeface="Verdana" panose="020B0604030504040204" pitchFamily="34" charset="0"/>
              </a:rPr>
              <a:t>), etc..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fr-FR" altLang="fr-FR" sz="1800">
              <a:solidFill>
                <a:srgbClr val="4D4D4D"/>
              </a:solidFill>
              <a:latin typeface="Verdana" panose="020B0604030504040204" pitchFamily="34" charset="0"/>
            </a:endParaRPr>
          </a:p>
        </p:txBody>
      </p:sp>
      <p:sp>
        <p:nvSpPr>
          <p:cNvPr id="38918" name="Rectangle 3"/>
          <p:cNvSpPr txBox="1">
            <a:spLocks noChangeArrowheads="1"/>
          </p:cNvSpPr>
          <p:nvPr/>
        </p:nvSpPr>
        <p:spPr bwMode="auto">
          <a:xfrm>
            <a:off x="17463" y="2405063"/>
            <a:ext cx="8986837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fr-FR" sz="2000" i="1">
                <a:solidFill>
                  <a:srgbClr val="0070C0"/>
                </a:solidFill>
                <a:latin typeface="Verdana" panose="020B0604030504040204" pitchFamily="34" charset="0"/>
              </a:rPr>
              <a:t>Highlights</a:t>
            </a:r>
            <a:r>
              <a:rPr lang="fr-FR" altLang="fr-FR" sz="2000" i="1">
                <a:solidFill>
                  <a:srgbClr val="0070C0"/>
                </a:solidFill>
                <a:latin typeface="Verdana" panose="020B0604030504040204" pitchFamily="34" charset="0"/>
              </a:rPr>
              <a:t> </a:t>
            </a:r>
            <a:r>
              <a:rPr lang="fr-FR" altLang="fr-FR" sz="2000">
                <a:solidFill>
                  <a:srgbClr val="0070C0"/>
                </a:solidFill>
                <a:latin typeface="Verdana" panose="020B0604030504040204" pitchFamily="34" charset="0"/>
              </a:rPr>
              <a:t>récents: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fr-FR" sz="1800">
                <a:solidFill>
                  <a:srgbClr val="4D4D4D"/>
                </a:solidFill>
                <a:latin typeface="Verdana" panose="020B0604030504040204" pitchFamily="34" charset="0"/>
              </a:rPr>
              <a:t>Date, intitulé, auteur….</a:t>
            </a:r>
            <a:endParaRPr lang="fr-FR" altLang="fr-FR" sz="1200">
              <a:solidFill>
                <a:srgbClr val="4D4D4D"/>
              </a:solidFill>
              <a:latin typeface="Verdana" panose="020B0604030504040204" pitchFamily="34" charset="0"/>
            </a:endParaRPr>
          </a:p>
        </p:txBody>
      </p:sp>
      <p:sp>
        <p:nvSpPr>
          <p:cNvPr id="38919" name="TextBox 1"/>
          <p:cNvSpPr txBox="1">
            <a:spLocks noChangeArrowheads="1"/>
          </p:cNvSpPr>
          <p:nvPr/>
        </p:nvSpPr>
        <p:spPr bwMode="auto">
          <a:xfrm>
            <a:off x="2124075" y="1125538"/>
            <a:ext cx="2122488" cy="276225"/>
          </a:xfrm>
          <a:prstGeom prst="rect">
            <a:avLst/>
          </a:prstGeom>
          <a:noFill/>
          <a:ln w="952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4F81BD"/>
                </a:solidFill>
                <a:latin typeface="Verdana" panose="020B0604030504040204" pitchFamily="34" charset="0"/>
              </a:rPr>
              <a:t>* Présentations plénières</a:t>
            </a:r>
          </a:p>
        </p:txBody>
      </p:sp>
      <p:sp>
        <p:nvSpPr>
          <p:cNvPr id="38920" name="Rectangle 3"/>
          <p:cNvSpPr txBox="1">
            <a:spLocks noChangeArrowheads="1"/>
          </p:cNvSpPr>
          <p:nvPr/>
        </p:nvSpPr>
        <p:spPr bwMode="auto">
          <a:xfrm>
            <a:off x="134938" y="3860800"/>
            <a:ext cx="848995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fr-FR" altLang="fr-FR" sz="2200">
                <a:solidFill>
                  <a:srgbClr val="0070C0"/>
                </a:solidFill>
                <a:latin typeface="Verdana" panose="020B0604030504040204" pitchFamily="34" charset="0"/>
              </a:rPr>
              <a:t>Accueil de la réunion annuelle de la Collaboration xxx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600">
                <a:solidFill>
                  <a:srgbClr val="4D4D4D"/>
                </a:solidFill>
                <a:latin typeface="Verdana" panose="020B0604030504040204" pitchFamily="34" charset="0"/>
              </a:rPr>
              <a:t>à Clochemerle, 1 semaine en xxx</a:t>
            </a:r>
            <a:endParaRPr lang="fr-FR" altLang="fr-FR" sz="2400">
              <a:solidFill>
                <a:srgbClr val="4D4D4D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endParaRPr lang="fr-FR" altLang="fr-FR" sz="1800">
              <a:solidFill>
                <a:srgbClr val="4D4D4D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endParaRPr lang="fr-FR" altLang="fr-FR" sz="1800">
              <a:solidFill>
                <a:srgbClr val="4D4D4D"/>
              </a:solidFill>
              <a:latin typeface="Verdana" panose="020B0604030504040204" pitchFamily="34" charset="0"/>
            </a:endParaRPr>
          </a:p>
        </p:txBody>
      </p:sp>
      <p:sp>
        <p:nvSpPr>
          <p:cNvPr id="38921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t>Groupe XXX</a:t>
            </a:r>
          </a:p>
        </p:txBody>
      </p:sp>
      <p:sp>
        <p:nvSpPr>
          <p:cNvPr id="38922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smtClean="0">
                <a:solidFill>
                  <a:srgbClr val="898989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PRISME - Tourniquet Section 01 du Laboratoire - Date</a:t>
            </a:r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9144000" cy="692150"/>
          </a:xfrm>
        </p:spPr>
        <p:txBody>
          <a:bodyPr/>
          <a:lstStyle/>
          <a:p>
            <a:r>
              <a:rPr lang="fr-FR" altLang="fr-FR" sz="2800" b="1">
                <a:solidFill>
                  <a:srgbClr val="E75112"/>
                </a:solidFill>
                <a:latin typeface="Verdana" panose="020B0604030504040204" pitchFamily="34" charset="0"/>
              </a:rPr>
              <a:t>Production Scientifique  </a:t>
            </a:r>
            <a:br>
              <a:rPr lang="fr-FR" altLang="fr-FR" sz="2800" b="1">
                <a:solidFill>
                  <a:srgbClr val="E75112"/>
                </a:solidFill>
                <a:latin typeface="Verdana" panose="020B0604030504040204" pitchFamily="34" charset="0"/>
              </a:rPr>
            </a:br>
            <a:r>
              <a:rPr lang="fr-FR" altLang="fr-FR" sz="2800" b="1">
                <a:solidFill>
                  <a:srgbClr val="E75112"/>
                </a:solidFill>
                <a:latin typeface="Verdana" panose="020B0604030504040204" pitchFamily="34" charset="0"/>
              </a:rPr>
              <a:t>- Analyses de Physique -</a:t>
            </a:r>
          </a:p>
        </p:txBody>
      </p:sp>
      <p:sp>
        <p:nvSpPr>
          <p:cNvPr id="40963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8DDEBF6-399E-4D15-AFCE-5B6F7F339859}" type="slidenum"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7780CBE6-EAB3-485C-8FD5-B73FC6B23DA4}"/>
              </a:ext>
            </a:extLst>
          </p:cNvPr>
          <p:cNvCxnSpPr/>
          <p:nvPr/>
        </p:nvCxnSpPr>
        <p:spPr>
          <a:xfrm>
            <a:off x="1588" y="9080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5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t>Groupe XXX</a:t>
            </a:r>
          </a:p>
        </p:txBody>
      </p:sp>
      <p:sp>
        <p:nvSpPr>
          <p:cNvPr id="40966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smtClean="0">
                <a:solidFill>
                  <a:srgbClr val="898989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PRISME - Tourniquet Section 01 du Laboratoire - Date</a:t>
            </a:r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9144000" cy="692150"/>
          </a:xfrm>
        </p:spPr>
        <p:txBody>
          <a:bodyPr/>
          <a:lstStyle/>
          <a:p>
            <a:r>
              <a:rPr lang="fr-FR" altLang="fr-FR" sz="2800" b="1">
                <a:solidFill>
                  <a:srgbClr val="E75112"/>
                </a:solidFill>
                <a:latin typeface="Verdana" panose="020B0604030504040204" pitchFamily="34" charset="0"/>
              </a:rPr>
              <a:t>Production Scientifique  </a:t>
            </a:r>
            <a:br>
              <a:rPr lang="fr-FR" altLang="fr-FR" sz="2800" b="1">
                <a:solidFill>
                  <a:srgbClr val="E75112"/>
                </a:solidFill>
                <a:latin typeface="Verdana" panose="020B0604030504040204" pitchFamily="34" charset="0"/>
              </a:rPr>
            </a:br>
            <a:r>
              <a:rPr lang="fr-FR" altLang="fr-FR" sz="2800" b="1">
                <a:solidFill>
                  <a:srgbClr val="E75112"/>
                </a:solidFill>
                <a:latin typeface="Verdana" panose="020B0604030504040204" pitchFamily="34" charset="0"/>
              </a:rPr>
              <a:t>- Contributions techniques -</a:t>
            </a:r>
          </a:p>
        </p:txBody>
      </p:sp>
      <p:sp>
        <p:nvSpPr>
          <p:cNvPr id="43011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5CEB467-AF3A-44D7-88D4-1FDEF8DB0CE5}" type="slidenum"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6B1EF4AF-2C56-465C-BD39-771CD5360B13}"/>
              </a:ext>
            </a:extLst>
          </p:cNvPr>
          <p:cNvCxnSpPr/>
          <p:nvPr/>
        </p:nvCxnSpPr>
        <p:spPr>
          <a:xfrm>
            <a:off x="1588" y="9080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13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t>Groupe XXX</a:t>
            </a:r>
          </a:p>
        </p:txBody>
      </p:sp>
      <p:sp>
        <p:nvSpPr>
          <p:cNvPr id="43014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smtClean="0">
                <a:solidFill>
                  <a:srgbClr val="898989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PRISME - Tourniquet Section 01 du Laboratoire - Date</a:t>
            </a:r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800" b="1">
                <a:solidFill>
                  <a:srgbClr val="E75112"/>
                </a:solidFill>
                <a:latin typeface="Verdana" panose="020B0604030504040204" pitchFamily="34" charset="0"/>
              </a:rPr>
              <a:t>Production scientifique </a:t>
            </a:r>
            <a:br>
              <a:rPr lang="fr-FR" altLang="fr-FR" sz="2800" b="1">
                <a:solidFill>
                  <a:srgbClr val="E75112"/>
                </a:solidFill>
                <a:latin typeface="Verdana" panose="020B0604030504040204" pitchFamily="34" charset="0"/>
              </a:rPr>
            </a:br>
            <a:r>
              <a:rPr lang="fr-FR" altLang="fr-FR" sz="2000" b="1">
                <a:solidFill>
                  <a:srgbClr val="E75112"/>
                </a:solidFill>
                <a:latin typeface="Verdana" panose="020B0604030504040204" pitchFamily="34" charset="0"/>
              </a:rPr>
              <a:t>- Bilan des Publications 20xx-20yy du groupe XXX</a:t>
            </a:r>
          </a:p>
        </p:txBody>
      </p:sp>
      <p:sp>
        <p:nvSpPr>
          <p:cNvPr id="45059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217B87A-D2A9-4A38-8AB3-A1C6705A0A5C}" type="slidenum">
              <a:rPr lang="fr-FR" altLang="fr-FR" sz="1200" dirty="0">
                <a:solidFill>
                  <a:srgbClr val="898989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A824023A-5EB5-4B2D-8CAE-F5C9368EDD8E}"/>
              </a:ext>
            </a:extLst>
          </p:cNvPr>
          <p:cNvCxnSpPr/>
          <p:nvPr/>
        </p:nvCxnSpPr>
        <p:spPr>
          <a:xfrm>
            <a:off x="1588" y="9080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61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t>Groupe XXX</a:t>
            </a:r>
          </a:p>
        </p:txBody>
      </p:sp>
      <p:sp>
        <p:nvSpPr>
          <p:cNvPr id="45062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smtClean="0">
                <a:solidFill>
                  <a:srgbClr val="898989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PRISME - Tourniquet Section 01 du Laboratoire - Date</a:t>
            </a:r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60400"/>
          </a:xfrm>
        </p:spPr>
        <p:txBody>
          <a:bodyPr/>
          <a:lstStyle/>
          <a:p>
            <a:r>
              <a:rPr lang="fr-FR" altLang="fr-FR" sz="2800" b="1">
                <a:solidFill>
                  <a:srgbClr val="E75112"/>
                </a:solidFill>
                <a:latin typeface="Verdana" panose="020B0604030504040204" pitchFamily="34" charset="0"/>
              </a:rPr>
              <a:t>Composition actuelle de l’équipe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80975" y="723900"/>
            <a:ext cx="8829675" cy="5794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altLang="fr-FR" sz="1800" dirty="0" smtClean="0">
                <a:solidFill>
                  <a:srgbClr val="0070C0"/>
                </a:solidFill>
                <a:latin typeface="Verdana"/>
                <a:ea typeface="Verdana"/>
                <a:cs typeface="Verdana"/>
              </a:rPr>
              <a:t>12+(</a:t>
            </a:r>
            <a:r>
              <a:rPr lang="fr-FR" altLang="fr-FR" sz="1800" dirty="0">
                <a:solidFill>
                  <a:srgbClr val="0070C0"/>
                </a:solidFill>
                <a:latin typeface="Verdana"/>
                <a:ea typeface="Verdana"/>
                <a:cs typeface="Verdana"/>
              </a:rPr>
              <a:t>3) permanents : 8 ES + 4 </a:t>
            </a:r>
            <a:r>
              <a:rPr lang="fr-FR" altLang="fr-FR" sz="1800" dirty="0" smtClean="0">
                <a:solidFill>
                  <a:srgbClr val="0070C0"/>
                </a:solidFill>
                <a:latin typeface="Verdana"/>
                <a:ea typeface="Verdana"/>
                <a:cs typeface="Verdana"/>
              </a:rPr>
              <a:t>ITA + (3 Emérites) </a:t>
            </a:r>
            <a:endParaRPr lang="fr-FR" altLang="fr-FR" sz="1800" dirty="0">
              <a:solidFill>
                <a:srgbClr val="0070C0"/>
              </a:solidFill>
              <a:latin typeface="Verdana"/>
              <a:ea typeface="Verdana"/>
              <a:cs typeface="Verdana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Enseignant – Chercheur</a:t>
            </a:r>
          </a:p>
          <a:p>
            <a:pPr lvl="2">
              <a:lnSpc>
                <a:spcPct val="90000"/>
              </a:lnSpc>
            </a:pP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Beuve Michaël (PU), Rodriguez-</a:t>
            </a: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Lafrasse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Claire (PU-PH), Testa Etienne (MCU), </a:t>
            </a: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Lalle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Philippe (PU), </a:t>
            </a: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Ardail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Dominique (MCU-PH), Céruse Philippe (PU-PH), Magné Nicolas (PU-PH), </a:t>
            </a: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Wozny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Anne-Sophie (PHU)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Technique</a:t>
            </a:r>
          </a:p>
          <a:p>
            <a:pPr lvl="2">
              <a:lnSpc>
                <a:spcPct val="90000"/>
              </a:lnSpc>
            </a:pP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Alphonse </a:t>
            </a: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Gersende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(Chargée d’étude), </a:t>
            </a: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Malésys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Céline (Tech), </a:t>
            </a: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Varoclier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Virginie (Tech), Colombat Alysée (Adj Tech)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>
                <a:solidFill>
                  <a:srgbClr val="4D4D4D"/>
                </a:solidFill>
                <a:latin typeface="Verdana"/>
                <a:ea typeface="Verdana"/>
                <a:cs typeface="Verdana"/>
                <a:sym typeface="Wingdings" panose="05000000000000000000" pitchFamily="2" charset="2"/>
              </a:rPr>
              <a:t>Emérite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  <a:sym typeface="Wingdings" panose="05000000000000000000" pitchFamily="2" charset="2"/>
              </a:rPr>
              <a:t> : Joseph </a:t>
            </a: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Verdana"/>
                <a:sym typeface="Wingdings" panose="05000000000000000000" pitchFamily="2" charset="2"/>
              </a:rPr>
              <a:t>Remillieux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  <a:sym typeface="Wingdings" panose="05000000000000000000" pitchFamily="2" charset="2"/>
              </a:rPr>
              <a:t>, Marie-Thérèse </a:t>
            </a: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Verdana"/>
                <a:sym typeface="Wingdings" panose="05000000000000000000" pitchFamily="2" charset="2"/>
              </a:rPr>
              <a:t>Aloy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  <a:sym typeface="Wingdings" panose="05000000000000000000" pitchFamily="2" charset="2"/>
              </a:rPr>
              <a:t>, Dietrich </a:t>
            </a: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Verdana"/>
                <a:sym typeface="Wingdings" panose="05000000000000000000" pitchFamily="2" charset="2"/>
              </a:rPr>
              <a:t>Averbeck</a:t>
            </a:r>
            <a:endParaRPr lang="fr-FR" altLang="fr-FR" sz="1400" dirty="0">
              <a:solidFill>
                <a:srgbClr val="4D4D4D"/>
              </a:solidFill>
              <a:latin typeface="Verdana" panose="020B0604030504040204" pitchFamily="34" charset="0"/>
              <a:ea typeface="Verdana"/>
              <a:cs typeface="Verdana"/>
            </a:endParaRPr>
          </a:p>
          <a:p>
            <a:pPr>
              <a:lnSpc>
                <a:spcPct val="90000"/>
              </a:lnSpc>
            </a:pPr>
            <a:r>
              <a:rPr lang="fr-FR" altLang="fr-FR" sz="1800" dirty="0">
                <a:solidFill>
                  <a:srgbClr val="0070C0"/>
                </a:solidFill>
                <a:latin typeface="Verdana"/>
                <a:ea typeface="Verdana"/>
                <a:cs typeface="Verdana"/>
              </a:rPr>
              <a:t>8 doctorants 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Allegrini Oreste 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en codirection de thèse / soutenance prévue en 10/2022  (sujet)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400" dirty="0" err="1" smtClean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Tessaro</a:t>
            </a:r>
            <a:r>
              <a:rPr lang="fr-FR" altLang="fr-FR" sz="1400" dirty="0" smtClean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Veronica en cotutelle / Soutenance prévue en 2020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Ali Yasmine en codirection de thèse / Soutenance prévue en 9/2021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Guy Jean-Baptiste en codirection de thèse / Soutenance prévue en 4/2020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Louati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Safa en codirection de thèse / Soutenance prévue en 9/2021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Vernos-Brichart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Delphine en codirection de thèse / Soutenance prévue en 9/2022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Gauthier Arnaud en codirection de thèse / Soutenance prévue en 9/2022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Philouze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Pierre en codirection de thèse / Soutenance prévue en 9/2023</a:t>
            </a:r>
          </a:p>
          <a:p>
            <a:pPr>
              <a:lnSpc>
                <a:spcPct val="90000"/>
              </a:lnSpc>
            </a:pPr>
            <a:r>
              <a:rPr lang="fr-FR" altLang="fr-FR" sz="1800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Wingdings" panose="05000000000000000000" pitchFamily="2" charset="2"/>
              </a:rPr>
              <a:t>2 postdocs :</a:t>
            </a:r>
            <a:endParaRPr lang="fr-FR" altLang="fr-FR" sz="1800" dirty="0">
              <a:solidFill>
                <a:srgbClr val="0070C0"/>
              </a:solidFill>
              <a:latin typeface="Verdana"/>
              <a:ea typeface="Verdana"/>
              <a:cs typeface="Verdana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Etxebeste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Ane ( CNRS, à partir du 1/12/19)</a:t>
            </a:r>
          </a:p>
          <a:p>
            <a:pPr lvl="2">
              <a:lnSpc>
                <a:spcPct val="90000"/>
              </a:lnSpc>
            </a:pPr>
            <a:r>
              <a:rPr lang="fr-FR" altLang="fr-FR" sz="10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Caméra Compton : simulation Monte Carlo et développement du prototype</a:t>
            </a:r>
            <a:endParaRPr lang="fr-FR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Ramos Ricardo</a:t>
            </a:r>
            <a:r>
              <a:rPr lang="fr-FR" altLang="fr-FR" sz="1400" b="1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(</a:t>
            </a: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LabEx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à partir du 3/6/19)</a:t>
            </a:r>
          </a:p>
          <a:p>
            <a:pPr lvl="2">
              <a:lnSpc>
                <a:spcPct val="90000"/>
              </a:lnSpc>
            </a:pPr>
            <a:r>
              <a:rPr lang="en-US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Simulation of the impact of nanoparticles on physical and chemical processes in the context of innovative radiotherapy.</a:t>
            </a:r>
            <a:endParaRPr lang="fr-FR" altLang="fr-FR" sz="1400" dirty="0">
              <a:solidFill>
                <a:srgbClr val="4D4D4D"/>
              </a:solidFill>
              <a:latin typeface="Verdana"/>
              <a:ea typeface="Verdana"/>
              <a:cs typeface="Verdana"/>
            </a:endParaRPr>
          </a:p>
          <a:p>
            <a:pPr>
              <a:lnSpc>
                <a:spcPct val="90000"/>
              </a:lnSpc>
            </a:pPr>
            <a:endParaRPr lang="fr-FR" altLang="fr-FR" sz="2000" dirty="0">
              <a:solidFill>
                <a:srgbClr val="0070C0"/>
              </a:solidFill>
              <a:latin typeface="Verdan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8196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F292181-E05D-42D3-A486-4922046040D9}" type="slidenum"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21AB9DDD-1483-429D-94AE-F9670DBF54DE}"/>
              </a:ext>
            </a:extLst>
          </p:cNvPr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9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smtClean="0">
                <a:solidFill>
                  <a:srgbClr val="898989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PRISME - Tourniquet Section 01 du Laboratoire - Date</a:t>
            </a:r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800" b="1">
                <a:solidFill>
                  <a:srgbClr val="E75112"/>
                </a:solidFill>
                <a:latin typeface="Verdana" panose="020B0604030504040204" pitchFamily="34" charset="0"/>
              </a:rPr>
              <a:t>Evolutions récentes (1/2)</a:t>
            </a:r>
          </a:p>
        </p:txBody>
      </p:sp>
      <p:sp>
        <p:nvSpPr>
          <p:cNvPr id="10243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CC51B32-C4D0-4356-9205-965F78C726F7}" type="slidenum"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DF16397A-03F3-4E8A-811D-EFDE600DD59C}"/>
              </a:ext>
            </a:extLst>
          </p:cNvPr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5" name="Rectangle 3"/>
          <p:cNvSpPr txBox="1">
            <a:spLocks noChangeArrowheads="1"/>
          </p:cNvSpPr>
          <p:nvPr/>
        </p:nvSpPr>
        <p:spPr bwMode="auto">
          <a:xfrm>
            <a:off x="9525" y="765175"/>
            <a:ext cx="92424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fr-FR" altLang="fr-FR" sz="2000">
                <a:solidFill>
                  <a:srgbClr val="0070C0"/>
                </a:solidFill>
                <a:latin typeface="Verdana"/>
                <a:ea typeface="Verdana"/>
                <a:cs typeface="Arial"/>
              </a:rPr>
              <a:t>3 permanents</a:t>
            </a:r>
            <a:r>
              <a:rPr lang="fr-FR" altLang="fr-FR" sz="1800">
                <a:solidFill>
                  <a:srgbClr val="0070C0"/>
                </a:solidFill>
                <a:latin typeface="Verdana"/>
                <a:ea typeface="Verdana"/>
                <a:cs typeface="Arial"/>
              </a:rPr>
              <a:t> 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600" b="1">
                <a:solidFill>
                  <a:srgbClr val="4D4D4D"/>
                </a:solidFill>
                <a:latin typeface="Verdana"/>
                <a:ea typeface="Verdana"/>
                <a:cs typeface="Arial"/>
                <a:sym typeface="Wingdings" panose="05000000000000000000" pitchFamily="2" charset="2"/>
              </a:rPr>
              <a:t>I. Rinaldi </a:t>
            </a:r>
            <a:r>
              <a:rPr lang="fr-FR" altLang="fr-FR" sz="1600">
                <a:solidFill>
                  <a:srgbClr val="4D4D4D"/>
                </a:solidFill>
                <a:latin typeface="Verdana"/>
                <a:ea typeface="Verdana"/>
                <a:cs typeface="Arial"/>
                <a:sym typeface="Wingdings" panose="05000000000000000000" pitchFamily="2" charset="2"/>
              </a:rPr>
              <a:t>(CR2) </a:t>
            </a:r>
            <a:r>
              <a:rPr lang="fr-FR" altLang="fr-FR" sz="140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(mise en disponibilité)</a:t>
            </a:r>
          </a:p>
          <a:p>
            <a:pPr lvl="2">
              <a:lnSpc>
                <a:spcPct val="90000"/>
              </a:lnSpc>
            </a:pPr>
            <a:r>
              <a:rPr lang="fr-FR" altLang="fr-FR" sz="1000">
                <a:solidFill>
                  <a:srgbClr val="4D4D4D"/>
                </a:solidFill>
                <a:latin typeface="Verdana"/>
                <a:ea typeface="Verdana"/>
                <a:cs typeface="Arial"/>
                <a:sym typeface="Wingdings" panose="05000000000000000000" pitchFamily="2" charset="2"/>
              </a:rPr>
              <a:t>physicienne médicale à la MAASTRO </a:t>
            </a:r>
            <a:r>
              <a:rPr lang="fr-FR" altLang="fr-FR" sz="1000" err="1">
                <a:solidFill>
                  <a:srgbClr val="4D4D4D"/>
                </a:solidFill>
                <a:latin typeface="Verdana"/>
                <a:ea typeface="Verdana"/>
                <a:cs typeface="Arial"/>
                <a:sym typeface="Wingdings" panose="05000000000000000000" pitchFamily="2" charset="2"/>
              </a:rPr>
              <a:t>clinic</a:t>
            </a:r>
            <a:r>
              <a:rPr lang="fr-FR" altLang="fr-FR" sz="1000">
                <a:solidFill>
                  <a:srgbClr val="4D4D4D"/>
                </a:solidFill>
                <a:latin typeface="Verdana"/>
                <a:ea typeface="Verdana"/>
                <a:cs typeface="Arial"/>
                <a:sym typeface="Wingdings" panose="05000000000000000000" pitchFamily="2" charset="2"/>
              </a:rPr>
              <a:t> (Maastricht) depuis 2018</a:t>
            </a:r>
            <a:endParaRPr lang="fr-FR" altLang="fr-FR" sz="1000">
              <a:solidFill>
                <a:srgbClr val="4D4D4D"/>
              </a:solidFill>
              <a:latin typeface="Verdana"/>
              <a:ea typeface="Verdana"/>
              <a:cs typeface="Arial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400" b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D. Dauvergne </a:t>
            </a:r>
            <a:r>
              <a:rPr lang="fr-FR" altLang="fr-FR" sz="140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(DR1) départ 2015 (Actuellement au LPSC)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400" b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M. </a:t>
            </a:r>
            <a:r>
              <a:rPr lang="fr-FR" altLang="fr-FR" sz="1400" b="1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Fallavier</a:t>
            </a:r>
            <a:r>
              <a:rPr lang="fr-FR" altLang="fr-FR" sz="1400" b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 </a:t>
            </a:r>
            <a:r>
              <a:rPr lang="fr-FR" altLang="fr-FR" sz="140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(CR1): retraite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fr-FR" altLang="fr-FR" sz="2200">
              <a:solidFill>
                <a:srgbClr val="4D4D4D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endParaRPr lang="fr-FR" altLang="fr-FR" sz="1800">
              <a:solidFill>
                <a:srgbClr val="4D4D4D"/>
              </a:solidFill>
              <a:latin typeface="Verdana" panose="020B0604030504040204" pitchFamily="34" charset="0"/>
            </a:endParaRPr>
          </a:p>
        </p:txBody>
      </p:sp>
      <p:sp>
        <p:nvSpPr>
          <p:cNvPr id="10246" name="Rectangle 3"/>
          <p:cNvSpPr>
            <a:spLocks noGrp="1"/>
          </p:cNvSpPr>
          <p:nvPr>
            <p:ph idx="4294967295"/>
          </p:nvPr>
        </p:nvSpPr>
        <p:spPr>
          <a:xfrm>
            <a:off x="179388" y="2060575"/>
            <a:ext cx="8901112" cy="43926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altLang="fr-FR" sz="2000">
                <a:solidFill>
                  <a:srgbClr val="0070C0"/>
                </a:solidFill>
                <a:latin typeface="Verdana"/>
                <a:ea typeface="Verdana"/>
                <a:cs typeface="Verdana"/>
              </a:rPr>
              <a:t>7 thèses soutenues : </a:t>
            </a:r>
            <a:endParaRPr lang="fr-FR" altLang="fr-FR" sz="2000">
              <a:solidFill>
                <a:srgbClr val="0070C0"/>
              </a:solidFill>
              <a:latin typeface="Verdana" panose="020B0604030504040204" pitchFamily="34" charset="0"/>
            </a:endParaRPr>
          </a:p>
          <a:p>
            <a:r>
              <a:rPr lang="fr-FR" altLang="fr-FR" sz="1300" b="1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Gilormini</a:t>
            </a:r>
            <a:r>
              <a:rPr lang="fr-FR" altLang="fr-FR" sz="1300" b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Marion 2015 </a:t>
            </a:r>
            <a:r>
              <a:rPr lang="fr-FR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– Directeur de Thèse: Dominique </a:t>
            </a:r>
            <a:r>
              <a:rPr lang="fr-FR" altLang="fr-FR" sz="130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Ardail</a:t>
            </a:r>
            <a:r>
              <a:rPr lang="fr-FR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- Inhibition des </a:t>
            </a:r>
            <a:r>
              <a:rPr lang="fr-FR" altLang="fr-FR" sz="130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proteines</a:t>
            </a:r>
            <a:r>
              <a:rPr lang="fr-FR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pro-apoptotiques de la famille Bcl-2 par l’ABT-737 : intérêt pour le traitement des cancers des voies aérodigestives supérieures. </a:t>
            </a:r>
          </a:p>
          <a:p>
            <a:r>
              <a:rPr lang="fr-FR" sz="1300" b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Cunha Michaela 2016 </a:t>
            </a:r>
            <a:r>
              <a:rPr 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-Directeur de Thèse: M. Beuve, E. Testa - </a:t>
            </a:r>
            <a:r>
              <a:rPr lang="en-US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Multiscale modeling for radiation protection and cancer treatment : from </a:t>
            </a:r>
            <a:r>
              <a:rPr lang="en-US" sz="130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nanodosimetry</a:t>
            </a:r>
            <a:r>
              <a:rPr lang="en-US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to cell response </a:t>
            </a:r>
            <a:endParaRPr lang="fr-FR" sz="1300">
              <a:latin typeface="Calibri"/>
              <a:ea typeface="Verdana"/>
              <a:cs typeface="Calibri"/>
            </a:endParaRPr>
          </a:p>
          <a:p>
            <a:r>
              <a:rPr lang="fr-FR" altLang="fr-FR" sz="1300" b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Simonet Stéphanie 2018 </a:t>
            </a:r>
            <a:r>
              <a:rPr lang="fr-FR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- Directeurs de Thèse: Dominique </a:t>
            </a:r>
            <a:r>
              <a:rPr lang="fr-FR" altLang="fr-FR" sz="130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Ardail</a:t>
            </a:r>
            <a:r>
              <a:rPr lang="fr-FR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, Walid Rachidi - Effet </a:t>
            </a:r>
            <a:r>
              <a:rPr lang="fr-FR" altLang="fr-FR" sz="130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radiosensibilisant</a:t>
            </a:r>
            <a:r>
              <a:rPr lang="fr-FR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des nanoparticules </a:t>
            </a:r>
            <a:r>
              <a:rPr lang="fr-FR" altLang="fr-FR" sz="130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AGuIX</a:t>
            </a:r>
            <a:r>
              <a:rPr lang="fr-FR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dans les cancers des Voies Aérodigestives Supérieurs (VADS) : de l’internalisation aux dommages subcellulaires.  </a:t>
            </a:r>
            <a:endParaRPr lang="fr-FR" altLang="fr-FR" sz="1300">
              <a:solidFill>
                <a:srgbClr val="4D4D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fr-FR" sz="1300" b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Wozny Anne-Sophie  2018 </a:t>
            </a:r>
            <a:r>
              <a:rPr lang="en-US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- </a:t>
            </a:r>
            <a:r>
              <a:rPr lang="fr-FR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Directeur de Thèse: Claire Rodriguez-</a:t>
            </a:r>
            <a:r>
              <a:rPr lang="fr-FR" altLang="fr-FR" sz="130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Lafrasse</a:t>
            </a:r>
            <a:r>
              <a:rPr lang="fr-FR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- Mécanismes moléculaires spécifiques de la réponse aux ions carbone dans les cellules tumorales (souches et non souches) des cancers des Voies aéro-digestives supérieures.</a:t>
            </a:r>
          </a:p>
          <a:p>
            <a:r>
              <a:rPr lang="fr-FR" altLang="fr-FR" sz="1300" b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Fontana </a:t>
            </a:r>
            <a:r>
              <a:rPr lang="fr-FR" altLang="fr-FR" sz="1300" b="1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Mathia</a:t>
            </a:r>
            <a:r>
              <a:rPr lang="fr-FR" altLang="fr-FR" sz="1300" b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2018</a:t>
            </a:r>
            <a:r>
              <a:rPr lang="fr-FR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- Directeur de Thèse : E. Testa, Jean-Michel </a:t>
            </a:r>
            <a:r>
              <a:rPr lang="fr-FR" altLang="fr-FR" sz="130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Létang</a:t>
            </a:r>
            <a:r>
              <a:rPr lang="fr-FR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- </a:t>
            </a:r>
            <a:r>
              <a:rPr lang="en-US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Tests and characterization of gamma cameras for medical applications</a:t>
            </a:r>
            <a:endParaRPr lang="fr-FR" altLang="fr-FR" sz="1300">
              <a:solidFill>
                <a:srgbClr val="4D4D4D"/>
              </a:solidFill>
              <a:latin typeface="Verdana"/>
              <a:ea typeface="Verdana"/>
              <a:cs typeface="Verdana"/>
            </a:endParaRPr>
          </a:p>
          <a:p>
            <a:r>
              <a:rPr lang="fr-FR" altLang="fr-FR" sz="1300" b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Poignant Floriane 2019 </a:t>
            </a:r>
            <a:r>
              <a:rPr lang="fr-FR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- Directeur de </a:t>
            </a:r>
            <a:r>
              <a:rPr lang="fr-FR" altLang="fr-FR" sz="130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Thèse:E</a:t>
            </a:r>
            <a:r>
              <a:rPr lang="fr-FR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. Testa, M. Beuve - </a:t>
            </a:r>
            <a:r>
              <a:rPr lang="en-US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Physical, chemical and biological modelling for gold nanoparticle-enhanced radiation therapy : towards a better understanding and optimization of the </a:t>
            </a:r>
            <a:r>
              <a:rPr lang="en-US" altLang="fr-FR" sz="130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radiosensitizing</a:t>
            </a:r>
            <a:r>
              <a:rPr lang="en-US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effect</a:t>
            </a:r>
            <a:endParaRPr lang="fr-FR" altLang="fr-FR" sz="1300">
              <a:solidFill>
                <a:srgbClr val="4D4D4D"/>
              </a:solidFill>
              <a:latin typeface="Verdana"/>
              <a:ea typeface="Verdana"/>
              <a:cs typeface="Verdana"/>
            </a:endParaRPr>
          </a:p>
          <a:p>
            <a:r>
              <a:rPr lang="fr-FR" altLang="fr-FR" sz="1300" b="1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Touileb</a:t>
            </a:r>
            <a:r>
              <a:rPr lang="fr-FR" altLang="fr-FR" sz="1300" b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</a:t>
            </a:r>
            <a:r>
              <a:rPr lang="fr-FR" altLang="fr-FR" sz="1300" b="1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Yasid</a:t>
            </a:r>
            <a:r>
              <a:rPr lang="fr-FR" altLang="fr-FR" sz="1300" b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2019</a:t>
            </a:r>
            <a:r>
              <a:rPr lang="fr-FR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–Directeur de Thèse Claire: B. Chariat, M. Beuve, Hamid </a:t>
            </a:r>
            <a:r>
              <a:rPr lang="fr-FR" altLang="fr-FR" sz="130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Ladjal</a:t>
            </a:r>
            <a:r>
              <a:rPr lang="fr-FR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  - </a:t>
            </a:r>
            <a:r>
              <a:rPr lang="en-US" altLang="fr-FR" sz="130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Four-dimensional dose calculation using deformable tetrahedral geometries for hadron therapy</a:t>
            </a:r>
            <a:endParaRPr lang="fr-FR" altLang="fr-FR" sz="1300">
              <a:solidFill>
                <a:srgbClr val="4D4D4D"/>
              </a:solidFill>
              <a:latin typeface="Verdana"/>
              <a:ea typeface="Verdana"/>
              <a:cs typeface="Verdana"/>
            </a:endParaRPr>
          </a:p>
          <a:p>
            <a:endParaRPr lang="fr-FR" altLang="fr-FR" sz="1200">
              <a:solidFill>
                <a:srgbClr val="4D4D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altLang="fr-FR" sz="1200">
              <a:solidFill>
                <a:srgbClr val="4D4D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fr-FR" altLang="fr-FR" sz="2200">
              <a:solidFill>
                <a:srgbClr val="4D4D4D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endParaRPr lang="fr-FR" altLang="fr-FR" sz="1800">
              <a:solidFill>
                <a:srgbClr val="4D4D4D"/>
              </a:solidFill>
              <a:latin typeface="Verdana" panose="020B0604030504040204" pitchFamily="34" charset="0"/>
            </a:endParaRPr>
          </a:p>
        </p:txBody>
      </p:sp>
      <p:sp>
        <p:nvSpPr>
          <p:cNvPr id="10247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t>Groupe XXX</a:t>
            </a:r>
          </a:p>
        </p:txBody>
      </p:sp>
      <p:sp>
        <p:nvSpPr>
          <p:cNvPr id="10248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smtClean="0">
                <a:solidFill>
                  <a:srgbClr val="898989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PRISME - Tourniquet Section 01 du Laboratoire - Date</a:t>
            </a:r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>
          <a:xfrm>
            <a:off x="-20638" y="0"/>
            <a:ext cx="9144001" cy="692150"/>
          </a:xfrm>
        </p:spPr>
        <p:txBody>
          <a:bodyPr/>
          <a:lstStyle/>
          <a:p>
            <a:r>
              <a:rPr lang="fr-FR" altLang="fr-FR" sz="2800" b="1">
                <a:solidFill>
                  <a:srgbClr val="E75112"/>
                </a:solidFill>
                <a:latin typeface="Verdana" panose="020B0604030504040204" pitchFamily="34" charset="0"/>
              </a:rPr>
              <a:t>Evolutions récentes (2/2)</a:t>
            </a:r>
          </a:p>
        </p:txBody>
      </p:sp>
      <p:sp>
        <p:nvSpPr>
          <p:cNvPr id="12291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3285179-C606-4528-8057-D64433C54353}" type="slidenum"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DF16397A-03F3-4E8A-811D-EFDE600DD59C}"/>
              </a:ext>
            </a:extLst>
          </p:cNvPr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3" name="Rectangle 3"/>
          <p:cNvSpPr txBox="1">
            <a:spLocks noChangeArrowheads="1"/>
          </p:cNvSpPr>
          <p:nvPr/>
        </p:nvSpPr>
        <p:spPr bwMode="auto">
          <a:xfrm>
            <a:off x="179388" y="908050"/>
            <a:ext cx="7873251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fr-FR" altLang="fr-FR" sz="2000" dirty="0">
                <a:solidFill>
                  <a:srgbClr val="0070C0"/>
                </a:solidFill>
                <a:latin typeface="Verdana"/>
                <a:ea typeface="Verdana"/>
                <a:cs typeface="Arial"/>
                <a:sym typeface="Wingdings" panose="05000000000000000000" pitchFamily="2" charset="2"/>
              </a:rPr>
              <a:t>3 Fin de CDD (post-doc ou chercheur)</a:t>
            </a:r>
          </a:p>
          <a:p>
            <a:pPr algn="just">
              <a:lnSpc>
                <a:spcPct val="90000"/>
              </a:lnSpc>
            </a:pPr>
            <a:endParaRPr lang="fr-FR" altLang="fr-FR" sz="2000" dirty="0">
              <a:solidFill>
                <a:srgbClr val="0070C0"/>
              </a:solidFill>
              <a:latin typeface="Verdana"/>
              <a:ea typeface="Verdana"/>
              <a:cs typeface="Arial"/>
            </a:endParaRPr>
          </a:p>
          <a:p>
            <a:pPr lvl="2" algn="just">
              <a:lnSpc>
                <a:spcPct val="90000"/>
              </a:lnSpc>
            </a:pPr>
            <a:r>
              <a:rPr lang="fr-FR" altLang="fr-FR" sz="18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Riad </a:t>
            </a:r>
            <a:r>
              <a:rPr lang="fr-FR" altLang="fr-FR" sz="18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Ladjohounlou</a:t>
            </a:r>
            <a:r>
              <a:rPr lang="fr-FR" altLang="fr-FR" sz="18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  2017 – 2019 - Effet </a:t>
            </a:r>
            <a:r>
              <a:rPr lang="fr-FR" altLang="fr-FR" sz="18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bystander</a:t>
            </a:r>
            <a:r>
              <a:rPr lang="fr-FR" altLang="fr-FR" sz="18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 en réponse à l’irradiation photonique et par ions carbone</a:t>
            </a:r>
          </a:p>
          <a:p>
            <a:pPr lvl="3" algn="just">
              <a:lnSpc>
                <a:spcPct val="90000"/>
              </a:lnSpc>
            </a:pP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2017-2018 : ANR</a:t>
            </a:r>
          </a:p>
          <a:p>
            <a:pPr lvl="3" algn="just">
              <a:lnSpc>
                <a:spcPct val="90000"/>
              </a:lnSpc>
            </a:pP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2018-2019 : </a:t>
            </a: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LabEx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 Primes</a:t>
            </a:r>
          </a:p>
          <a:p>
            <a:pPr lvl="2" algn="just">
              <a:lnSpc>
                <a:spcPct val="90000"/>
              </a:lnSpc>
            </a:pPr>
            <a:r>
              <a:rPr lang="fr-FR" altLang="fr-FR" sz="18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Caterina </a:t>
            </a:r>
            <a:r>
              <a:rPr lang="fr-FR" altLang="fr-FR" sz="18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Monini</a:t>
            </a:r>
            <a:r>
              <a:rPr lang="fr-FR" altLang="fr-FR" sz="18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 Modélisation biophysique pour la hadronthérapie </a:t>
            </a:r>
            <a:endParaRPr lang="fr-FR" altLang="fr-FR" sz="3200" dirty="0">
              <a:solidFill>
                <a:srgbClr val="4D4D4D"/>
              </a:solidFill>
              <a:latin typeface="Verdana" panose="020B0604030504040204" pitchFamily="34" charset="0"/>
            </a:endParaRPr>
          </a:p>
          <a:p>
            <a:pPr lvl="3" algn="just">
              <a:lnSpc>
                <a:spcPct val="90000"/>
              </a:lnSpc>
            </a:pP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2014 – 2016 Physique Cancer </a:t>
            </a: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ModHadron</a:t>
            </a:r>
            <a:endParaRPr lang="fr-FR" altLang="fr-FR" sz="1400" dirty="0">
              <a:solidFill>
                <a:srgbClr val="4D4D4D"/>
              </a:solidFill>
              <a:latin typeface="Verdana"/>
              <a:ea typeface="Verdana"/>
              <a:cs typeface="Arial"/>
            </a:endParaRPr>
          </a:p>
          <a:p>
            <a:pPr lvl="3" algn="just">
              <a:lnSpc>
                <a:spcPct val="90000"/>
              </a:lnSpc>
            </a:pP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2017 –2019 Physique Cancer </a:t>
            </a: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Clinanox</a:t>
            </a:r>
            <a:endParaRPr lang="fr-FR" altLang="fr-FR" sz="1400" dirty="0">
              <a:solidFill>
                <a:srgbClr val="4D4D4D"/>
              </a:solidFill>
              <a:latin typeface="Verdana"/>
              <a:ea typeface="Verdana"/>
              <a:cs typeface="Arial"/>
            </a:endParaRPr>
          </a:p>
          <a:p>
            <a:pPr lvl="3" algn="just">
              <a:lnSpc>
                <a:spcPct val="90000"/>
              </a:lnSpc>
            </a:pP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2019 </a:t>
            </a: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LabEx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 Primes</a:t>
            </a:r>
          </a:p>
          <a:p>
            <a:pPr lvl="2" algn="just">
              <a:lnSpc>
                <a:spcPct val="90000"/>
              </a:lnSpc>
            </a:pPr>
            <a:r>
              <a:rPr lang="fr-FR" altLang="fr-FR" sz="18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Mauro Testa Co-localisation des dommages biologiques et des traces d’ions</a:t>
            </a:r>
          </a:p>
          <a:p>
            <a:pPr lvl="3" algn="just">
              <a:lnSpc>
                <a:spcPct val="90000"/>
              </a:lnSpc>
            </a:pP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2016 </a:t>
            </a:r>
            <a:r>
              <a:rPr lang="fr-FR" altLang="fr-FR" sz="1400" dirty="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LabEx</a:t>
            </a:r>
            <a:r>
              <a:rPr lang="fr-FR" alt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 Prime</a:t>
            </a:r>
          </a:p>
          <a:p>
            <a:pPr lvl="2" algn="just">
              <a:lnSpc>
                <a:spcPct val="90000"/>
              </a:lnSpc>
            </a:pPr>
            <a:endParaRPr lang="fr-FR" altLang="fr-FR" dirty="0">
              <a:solidFill>
                <a:srgbClr val="4D4D4D"/>
              </a:solidFill>
              <a:latin typeface="Verdana" panose="020B0604030504040204" pitchFamily="34" charset="0"/>
            </a:endParaRPr>
          </a:p>
          <a:p>
            <a:pPr lvl="2" algn="just">
              <a:lnSpc>
                <a:spcPct val="90000"/>
              </a:lnSpc>
            </a:pPr>
            <a:endParaRPr lang="fr-FR" altLang="fr-FR" sz="1800" dirty="0">
              <a:solidFill>
                <a:srgbClr val="4D4D4D"/>
              </a:solidFill>
              <a:latin typeface="Verdana" panose="020B0604030504040204" pitchFamily="34" charset="0"/>
            </a:endParaRPr>
          </a:p>
        </p:txBody>
      </p:sp>
      <p:sp>
        <p:nvSpPr>
          <p:cNvPr id="12294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t>Groupe XXX</a:t>
            </a:r>
          </a:p>
        </p:txBody>
      </p:sp>
      <p:sp>
        <p:nvSpPr>
          <p:cNvPr id="12295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smtClean="0">
                <a:solidFill>
                  <a:srgbClr val="898989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PRISME - Tourniquet Section 01 du Laboratoire - Date</a:t>
            </a:r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>
          <a:xfrm>
            <a:off x="-20638" y="0"/>
            <a:ext cx="9144001" cy="692150"/>
          </a:xfrm>
        </p:spPr>
        <p:txBody>
          <a:bodyPr/>
          <a:lstStyle/>
          <a:p>
            <a:r>
              <a:rPr lang="fr-FR" altLang="fr-FR" sz="2800" b="1">
                <a:solidFill>
                  <a:srgbClr val="E75112"/>
                </a:solidFill>
                <a:latin typeface="Verdana"/>
                <a:ea typeface="Verdana"/>
                <a:cs typeface="Verdana"/>
              </a:rPr>
              <a:t>Evolutions à venir</a:t>
            </a:r>
            <a:endParaRPr lang="fr-FR" altLang="fr-FR" sz="2800" b="1">
              <a:solidFill>
                <a:srgbClr val="E75112"/>
              </a:solidFill>
              <a:latin typeface="Verdana" panose="020B0604030504040204" pitchFamily="34" charset="0"/>
            </a:endParaRPr>
          </a:p>
        </p:txBody>
      </p:sp>
      <p:sp>
        <p:nvSpPr>
          <p:cNvPr id="12291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3285179-C606-4528-8057-D64433C54353}" type="slidenum"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DF16397A-03F3-4E8A-811D-EFDE600DD59C}"/>
              </a:ext>
            </a:extLst>
          </p:cNvPr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3" name="Rectangle 3"/>
          <p:cNvSpPr txBox="1">
            <a:spLocks noChangeArrowheads="1"/>
          </p:cNvSpPr>
          <p:nvPr/>
        </p:nvSpPr>
        <p:spPr bwMode="auto">
          <a:xfrm>
            <a:off x="179388" y="908050"/>
            <a:ext cx="7873251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fr-FR" altLang="fr-FR" sz="2000" dirty="0">
                <a:solidFill>
                  <a:srgbClr val="0070C0"/>
                </a:solidFill>
                <a:latin typeface="Verdana"/>
                <a:ea typeface="Verdana"/>
                <a:cs typeface="Arial"/>
                <a:sym typeface="Wingdings" panose="05000000000000000000" pitchFamily="2" charset="2"/>
              </a:rPr>
              <a:t>Côté « physique fondamentale »</a:t>
            </a:r>
            <a:endParaRPr lang="fr-FR" altLang="fr-FR" sz="2000" dirty="0">
              <a:solidFill>
                <a:srgbClr val="0070C0"/>
              </a:solidFill>
              <a:latin typeface="Verdana"/>
              <a:ea typeface="Verdana"/>
              <a:cs typeface="Arial"/>
            </a:endParaRPr>
          </a:p>
          <a:p>
            <a:pPr algn="just">
              <a:lnSpc>
                <a:spcPct val="90000"/>
              </a:lnSpc>
            </a:pPr>
            <a:endParaRPr lang="fr-FR" altLang="fr-FR" sz="2000" dirty="0">
              <a:solidFill>
                <a:srgbClr val="0070C0"/>
              </a:solidFill>
              <a:latin typeface="Verdana"/>
              <a:ea typeface="Verdana"/>
              <a:cs typeface="Arial"/>
            </a:endParaRPr>
          </a:p>
          <a:p>
            <a:pPr lvl="1" algn="just">
              <a:lnSpc>
                <a:spcPct val="90000"/>
              </a:lnSpc>
            </a:pPr>
            <a:r>
              <a:rPr lang="fr-FR" altLang="fr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Arial"/>
              </a:rPr>
              <a:t>Rattachement de Hassan Abdoul-</a:t>
            </a:r>
            <a:r>
              <a:rPr lang="fr-FR" alt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Arial"/>
              </a:rPr>
              <a:t>Carime</a:t>
            </a:r>
            <a:r>
              <a:rPr lang="fr-FR" altLang="fr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Arial"/>
              </a:rPr>
              <a:t> MCU (IP2I/IPM Bio) : Mesure des processus élémentaires d’interaction électrons basses énergies molécules biologiques</a:t>
            </a:r>
          </a:p>
          <a:p>
            <a:pPr algn="just">
              <a:lnSpc>
                <a:spcPct val="90000"/>
              </a:lnSpc>
              <a:spcBef>
                <a:spcPts val="20"/>
              </a:spcBef>
            </a:pPr>
            <a:endParaRPr lang="fr-FR" altLang="fr-FR" sz="200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Arial"/>
            </a:endParaRPr>
          </a:p>
          <a:p>
            <a:pPr algn="just">
              <a:lnSpc>
                <a:spcPct val="90000"/>
              </a:lnSpc>
            </a:pPr>
            <a:r>
              <a:rPr lang="fr-FR" sz="2000" dirty="0">
                <a:solidFill>
                  <a:srgbClr val="0070C0"/>
                </a:solidFill>
                <a:latin typeface="Verdana"/>
                <a:ea typeface="Verdana"/>
                <a:cs typeface="Verdana"/>
              </a:rPr>
              <a:t>Côté « médical »</a:t>
            </a:r>
            <a:endParaRPr lang="fr-FR" dirty="0"/>
          </a:p>
          <a:p>
            <a:pPr algn="just">
              <a:lnSpc>
                <a:spcPct val="90000"/>
              </a:lnSpc>
            </a:pPr>
            <a:endParaRPr lang="fr-FR" sz="2000" dirty="0">
              <a:solidFill>
                <a:srgbClr val="0070C0"/>
              </a:solidFill>
              <a:latin typeface="Verdana"/>
              <a:ea typeface="Verdana"/>
              <a:cs typeface="Verdana"/>
            </a:endParaRPr>
          </a:p>
          <a:p>
            <a:pPr lvl="1" algn="just">
              <a:lnSpc>
                <a:spcPct val="90000"/>
              </a:lnSpc>
            </a:pPr>
            <a:r>
              <a:rPr lang="fr-FR" sz="14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 </a:t>
            </a:r>
            <a:r>
              <a:rPr lang="fr-FR" sz="16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Intégration : </a:t>
            </a:r>
            <a:endParaRPr lang="fr-FR" altLang="fr-FR" sz="1600" dirty="0">
              <a:solidFill>
                <a:srgbClr val="0070C0"/>
              </a:solidFill>
              <a:latin typeface="Verdana"/>
              <a:ea typeface="Verdana"/>
              <a:cs typeface="Arial"/>
            </a:endParaRPr>
          </a:p>
          <a:p>
            <a:pPr lvl="3" algn="just">
              <a:lnSpc>
                <a:spcPct val="90000"/>
              </a:lnSpc>
              <a:spcBef>
                <a:spcPts val="20"/>
              </a:spcBef>
            </a:pPr>
            <a:r>
              <a:rPr lang="fr-FR" sz="16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Olivier </a:t>
            </a:r>
            <a:r>
              <a:rPr lang="fr-FR" sz="1600" dirty="0" err="1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Chapet</a:t>
            </a:r>
            <a:r>
              <a:rPr lang="fr-FR" sz="16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 PU-PH, radiothérapeute, Chef du service de radiothérapie CHU Lyon Sud</a:t>
            </a:r>
          </a:p>
          <a:p>
            <a:pPr lvl="3" algn="just">
              <a:lnSpc>
                <a:spcPct val="90000"/>
              </a:lnSpc>
              <a:spcBef>
                <a:spcPts val="20"/>
              </a:spcBef>
            </a:pPr>
            <a:r>
              <a:rPr lang="fr-FR" sz="1600" dirty="0">
                <a:solidFill>
                  <a:srgbClr val="4D4D4D"/>
                </a:solidFill>
                <a:latin typeface="Verdana"/>
                <a:ea typeface="Verdana"/>
                <a:cs typeface="Verdana"/>
              </a:rPr>
              <a:t>Ariane Lapierre Radiothérapeute, normalienne, Fin de thèse doctorale</a:t>
            </a:r>
          </a:p>
          <a:p>
            <a:pPr lvl="2" algn="just">
              <a:lnSpc>
                <a:spcPct val="90000"/>
              </a:lnSpc>
            </a:pPr>
            <a:endParaRPr lang="fr-FR" altLang="fr-FR" sz="1800" dirty="0">
              <a:solidFill>
                <a:srgbClr val="4D4D4D"/>
              </a:solidFill>
              <a:latin typeface="Verdana"/>
              <a:ea typeface="Verdana"/>
            </a:endParaRPr>
          </a:p>
          <a:p>
            <a:pPr lvl="2" algn="just">
              <a:lnSpc>
                <a:spcPct val="90000"/>
              </a:lnSpc>
            </a:pPr>
            <a:endParaRPr lang="fr-FR" altLang="fr-FR" dirty="0">
              <a:solidFill>
                <a:srgbClr val="4D4D4D"/>
              </a:solidFill>
              <a:latin typeface="Verdana" panose="020B0604030504040204" pitchFamily="34" charset="0"/>
            </a:endParaRPr>
          </a:p>
          <a:p>
            <a:pPr lvl="2" algn="just">
              <a:lnSpc>
                <a:spcPct val="90000"/>
              </a:lnSpc>
            </a:pPr>
            <a:endParaRPr lang="fr-FR" altLang="fr-FR" sz="1800" dirty="0">
              <a:solidFill>
                <a:srgbClr val="4D4D4D"/>
              </a:solidFill>
              <a:latin typeface="Verdana" panose="020B0604030504040204" pitchFamily="34" charset="0"/>
            </a:endParaRPr>
          </a:p>
        </p:txBody>
      </p:sp>
      <p:sp>
        <p:nvSpPr>
          <p:cNvPr id="12294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t>Groupe XXX</a:t>
            </a:r>
          </a:p>
        </p:txBody>
      </p:sp>
      <p:sp>
        <p:nvSpPr>
          <p:cNvPr id="12295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smtClean="0">
                <a:solidFill>
                  <a:srgbClr val="898989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PRISME - Tourniquet Section 01 du Laboratoire - Date</a:t>
            </a:r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673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800" b="1">
                <a:solidFill>
                  <a:srgbClr val="E75112"/>
                </a:solidFill>
                <a:latin typeface="Verdana" panose="020B0604030504040204" pitchFamily="34" charset="0"/>
              </a:rPr>
              <a:t>Organisation-fonctionnement du groupe</a:t>
            </a:r>
            <a:endParaRPr lang="fr-FR" altLang="fr-FR" sz="2000" b="1">
              <a:solidFill>
                <a:srgbClr val="E75112"/>
              </a:solidFill>
              <a:latin typeface="Verdana" panose="020B0604030504040204" pitchFamily="34" charset="0"/>
            </a:endParaRPr>
          </a:p>
        </p:txBody>
      </p:sp>
      <p:sp>
        <p:nvSpPr>
          <p:cNvPr id="15363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3E3EAA2-4F01-4EEA-A3C2-692944AB1309}" type="slidenum"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73539928-251F-4DA6-95DF-648496A58913}"/>
              </a:ext>
            </a:extLst>
          </p:cNvPr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5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898989"/>
                </a:solidFill>
                <a:latin typeface="Verdana" panose="020B0604030504040204" pitchFamily="34" charset="0"/>
              </a:rPr>
              <a:t>Groupe XXX</a:t>
            </a:r>
          </a:p>
        </p:txBody>
      </p:sp>
      <p:sp>
        <p:nvSpPr>
          <p:cNvPr id="15366" name="Rectangle 3"/>
          <p:cNvSpPr txBox="1">
            <a:spLocks noChangeArrowheads="1"/>
          </p:cNvSpPr>
          <p:nvPr/>
        </p:nvSpPr>
        <p:spPr bwMode="auto">
          <a:xfrm>
            <a:off x="109538" y="1125538"/>
            <a:ext cx="881062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fr-FR" altLang="fr-FR" sz="2000" dirty="0">
                <a:solidFill>
                  <a:srgbClr val="0070C0"/>
                </a:solidFill>
                <a:latin typeface="Verdana"/>
                <a:ea typeface="Verdana"/>
                <a:cs typeface="Arial"/>
              </a:rPr>
              <a:t>En interne dans l’équipe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Deux sites </a:t>
            </a:r>
            <a:endParaRPr lang="fr-FR" altLang="fr-FR" sz="1600" dirty="0">
              <a:solidFill>
                <a:srgbClr val="4D4D4D"/>
              </a:solidFill>
              <a:latin typeface="Verdana" panose="020B0604030504040204" pitchFamily="34" charset="0"/>
              <a:ea typeface="Verdana"/>
            </a:endParaRPr>
          </a:p>
          <a:p>
            <a:pPr lvl="2">
              <a:lnSpc>
                <a:spcPct val="90000"/>
              </a:lnSpc>
            </a:pPr>
            <a:r>
              <a:rPr lang="fr-FR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PHABIO (</a:t>
            </a:r>
            <a:r>
              <a:rPr lang="fr-FR" altLang="fr-FR" sz="1200" dirty="0" err="1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Doua</a:t>
            </a:r>
            <a:r>
              <a:rPr lang="fr-FR" altLang="fr-FR" sz="12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) , LRCM (Lyon-Sud)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Réunion de groupe hebdomadaire le lundi pour le groupe LRCM et le vendredi pour le groupe PHABIO.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LRCM: Réunion bibliographie hebdomadaire animée par des séniors pour les étudiants </a:t>
            </a:r>
            <a:endParaRPr lang="fr-FR" altLang="fr-FR" sz="1600" dirty="0">
              <a:solidFill>
                <a:srgbClr val="4D4D4D"/>
              </a:solidFill>
              <a:latin typeface="Verdana" panose="020B0604030504040204" pitchFamily="34" charset="0"/>
              <a:ea typeface="Verdana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Réunion mensuelle (vidéo ou présentielle) le vendredi entre les groupes LRCM et PHABIO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Réunions de travail régulières par projet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>
                <a:solidFill>
                  <a:srgbClr val="4D4D4D"/>
                </a:solidFill>
                <a:latin typeface="Verdana"/>
                <a:ea typeface="Verdana"/>
                <a:cs typeface="Arial"/>
              </a:rPr>
              <a:t>Outils communs: agendas de groupe, listes de membres actuels et anciens + Evènements informels de vie d’équipe</a:t>
            </a:r>
          </a:p>
          <a:p>
            <a:pPr>
              <a:lnSpc>
                <a:spcPct val="90000"/>
              </a:lnSpc>
            </a:pPr>
            <a:r>
              <a:rPr lang="fr-FR" altLang="fr-FR" sz="2000" dirty="0">
                <a:solidFill>
                  <a:srgbClr val="0070C0"/>
                </a:solidFill>
                <a:latin typeface="Verdana"/>
                <a:ea typeface="Verdana"/>
                <a:cs typeface="Arial"/>
              </a:rPr>
              <a:t>Dans le laboratoire : relations avec les services, autres équipes</a:t>
            </a:r>
          </a:p>
          <a:p>
            <a:pPr lvl="1">
              <a:lnSpc>
                <a:spcPct val="90000"/>
              </a:lnSpc>
            </a:pPr>
            <a:r>
              <a:rPr lang="fr-FR" altLang="fr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Arial"/>
              </a:rPr>
              <a:t>Interaction avec les services faisceaux d’ions (FSI), mécanique, électronique, informatique avec notamment :</a:t>
            </a:r>
          </a:p>
          <a:p>
            <a:pPr lvl="1">
              <a:lnSpc>
                <a:spcPct val="90000"/>
              </a:lnSpc>
            </a:pPr>
            <a:r>
              <a:rPr lang="fr-FR" altLang="fr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Arial"/>
              </a:rPr>
              <a:t>Plateforme </a:t>
            </a:r>
            <a:r>
              <a:rPr lang="fr-FR" alt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Arial"/>
              </a:rPr>
              <a:t>Radiograaff</a:t>
            </a:r>
            <a:r>
              <a:rPr lang="fr-FR" altLang="fr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Arial"/>
              </a:rPr>
              <a:t>, </a:t>
            </a:r>
            <a:r>
              <a:rPr lang="fr-FR" alt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Arial"/>
              </a:rPr>
              <a:t>Resp</a:t>
            </a:r>
            <a:r>
              <a:rPr lang="fr-FR" altLang="fr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Arial"/>
              </a:rPr>
              <a:t>. </a:t>
            </a:r>
            <a:r>
              <a:rPr lang="fr-FR" alt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Arial"/>
              </a:rPr>
              <a:t>Sci</a:t>
            </a:r>
            <a:r>
              <a:rPr lang="fr-FR" altLang="fr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Arial"/>
              </a:rPr>
              <a:t>. : M. </a:t>
            </a:r>
            <a:r>
              <a:rPr lang="fr-FR" alt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Arial"/>
              </a:rPr>
              <a:t>Beuve</a:t>
            </a:r>
            <a:r>
              <a:rPr lang="fr-FR" altLang="fr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Arial"/>
              </a:rPr>
              <a:t> et </a:t>
            </a:r>
            <a:r>
              <a:rPr lang="fr-FR" alt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Arial"/>
              </a:rPr>
              <a:t>Res</a:t>
            </a:r>
            <a:r>
              <a:rPr lang="fr-FR" altLang="fr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Arial"/>
              </a:rPr>
              <a:t>. Tech. : C. Bernard (SFI)</a:t>
            </a:r>
          </a:p>
          <a:p>
            <a:pPr lvl="1">
              <a:lnSpc>
                <a:spcPct val="90000"/>
              </a:lnSpc>
            </a:pPr>
            <a:r>
              <a:rPr lang="fr-FR" altLang="fr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Arial"/>
              </a:rPr>
              <a:t>Projet </a:t>
            </a:r>
            <a:r>
              <a:rPr lang="fr-FR" alt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Arial"/>
              </a:rPr>
              <a:t>Clarys</a:t>
            </a:r>
            <a:endParaRPr lang="fr-FR" altLang="fr-FR" sz="160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Arial"/>
            </a:endParaRPr>
          </a:p>
          <a:p>
            <a:pPr lvl="2">
              <a:lnSpc>
                <a:spcPct val="90000"/>
              </a:lnSpc>
            </a:pPr>
            <a:endParaRPr lang="fr-FR" altLang="fr-FR" sz="1200" dirty="0">
              <a:solidFill>
                <a:srgbClr val="0070C0"/>
              </a:solidFill>
              <a:latin typeface="Verdana" panose="020B0604030504040204" pitchFamily="34" charset="0"/>
            </a:endParaRPr>
          </a:p>
        </p:txBody>
      </p:sp>
      <p:sp>
        <p:nvSpPr>
          <p:cNvPr id="15367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smtClean="0">
                <a:solidFill>
                  <a:srgbClr val="898989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PRISME - Tourniquet Section 01 du Laboratoire - Date</a:t>
            </a:r>
            <a:endParaRPr lang="fr-FR" altLang="fr-FR" sz="1200">
              <a:solidFill>
                <a:srgbClr val="89898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Highlights: Axe 1 </a:t>
            </a:r>
            <a:br>
              <a:rPr lang="fr-FR"/>
            </a:br>
            <a:endParaRPr lang="fr-FR"/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>
          <a:xfrm>
            <a:off x="457200" y="1225769"/>
            <a:ext cx="8229600" cy="4900394"/>
          </a:xfrm>
        </p:spPr>
        <p:txBody>
          <a:bodyPr/>
          <a:lstStyle/>
          <a:p>
            <a:r>
              <a:rPr lang="fr-FR" sz="2400" dirty="0">
                <a:solidFill>
                  <a:srgbClr val="FF0000"/>
                </a:solidFill>
                <a:cs typeface="Calibri"/>
              </a:rPr>
              <a:t>Instrumentation</a:t>
            </a:r>
          </a:p>
          <a:p>
            <a:pPr lvl="1"/>
            <a:r>
              <a:rPr lang="fr-FR" sz="2000" dirty="0">
                <a:solidFill>
                  <a:srgbClr val="4F81BD"/>
                </a:solidFill>
                <a:cs typeface="Calibri"/>
              </a:rPr>
              <a:t>Objectif : construction de caméras gamma (Compton et </a:t>
            </a:r>
            <a:r>
              <a:rPr lang="fr-FR" sz="2000" dirty="0" err="1">
                <a:solidFill>
                  <a:srgbClr val="4F81BD"/>
                </a:solidFill>
                <a:cs typeface="Calibri"/>
              </a:rPr>
              <a:t>collimatée</a:t>
            </a:r>
            <a:r>
              <a:rPr lang="fr-FR" sz="2000" dirty="0">
                <a:solidFill>
                  <a:srgbClr val="4F81BD"/>
                </a:solidFill>
                <a:cs typeface="Calibri"/>
              </a:rPr>
              <a:t>) pour le contrôle de l'hadronthérapie et l'imagerie nucléaire</a:t>
            </a:r>
          </a:p>
          <a:p>
            <a:pPr lvl="1"/>
            <a:r>
              <a:rPr lang="fr-FR" sz="2000" dirty="0">
                <a:cs typeface="Calibri"/>
              </a:rPr>
              <a:t>Fait marquant : </a:t>
            </a:r>
            <a:r>
              <a:rPr lang="fr-FR" sz="2000" dirty="0">
                <a:solidFill>
                  <a:srgbClr val="4F81BD"/>
                </a:solidFill>
                <a:cs typeface="Calibri"/>
              </a:rPr>
              <a:t>première mesure d'un profil gamma prompts</a:t>
            </a:r>
            <a:r>
              <a:rPr lang="fr-FR" sz="2000" dirty="0">
                <a:cs typeface="Calibri"/>
              </a:rPr>
              <a:t> avec la caméra </a:t>
            </a:r>
            <a:r>
              <a:rPr lang="fr-FR" sz="2000" dirty="0" err="1">
                <a:cs typeface="Calibri"/>
              </a:rPr>
              <a:t>collimatée</a:t>
            </a:r>
            <a:r>
              <a:rPr lang="fr-FR" sz="2000" dirty="0">
                <a:cs typeface="Calibri"/>
              </a:rPr>
              <a:t> avec un faisceau de protons à intensité clinique</a:t>
            </a:r>
            <a:endParaRPr lang="fr-FR" dirty="0">
              <a:cs typeface="Calibri"/>
            </a:endParaRPr>
          </a:p>
          <a:p>
            <a:r>
              <a:rPr lang="fr-FR" sz="2400" dirty="0">
                <a:solidFill>
                  <a:srgbClr val="FF0000"/>
                </a:solidFill>
                <a:cs typeface="Calibri"/>
              </a:rPr>
              <a:t>Simulations Monte Carlo</a:t>
            </a:r>
          </a:p>
          <a:p>
            <a:pPr lvl="1"/>
            <a:r>
              <a:rPr lang="fr-FR" sz="2000" dirty="0">
                <a:ea typeface="+mn-lt"/>
                <a:cs typeface="+mn-lt"/>
              </a:rPr>
              <a:t>Evaluation des </a:t>
            </a:r>
            <a:r>
              <a:rPr lang="fr-FR" sz="2000" dirty="0">
                <a:solidFill>
                  <a:srgbClr val="4F81BD"/>
                </a:solidFill>
                <a:ea typeface="+mn-lt"/>
                <a:cs typeface="+mn-lt"/>
              </a:rPr>
              <a:t>performances de la caméra Compton</a:t>
            </a:r>
            <a:r>
              <a:rPr lang="fr-FR" sz="2000" dirty="0">
                <a:ea typeface="+mn-lt"/>
                <a:cs typeface="+mn-lt"/>
              </a:rPr>
              <a:t> pour le contrôle de l'</a:t>
            </a:r>
            <a:r>
              <a:rPr lang="fr-FR" sz="2000" dirty="0">
                <a:solidFill>
                  <a:srgbClr val="4F81BD"/>
                </a:solidFill>
                <a:ea typeface="+mn-lt"/>
                <a:cs typeface="+mn-lt"/>
              </a:rPr>
              <a:t>hadronthérapie</a:t>
            </a:r>
            <a:r>
              <a:rPr lang="fr-FR" sz="2000" dirty="0">
                <a:ea typeface="+mn-lt"/>
                <a:cs typeface="+mn-lt"/>
              </a:rPr>
              <a:t> (Fontana IEEE 2019)</a:t>
            </a:r>
          </a:p>
          <a:p>
            <a:pPr lvl="1"/>
            <a:r>
              <a:rPr lang="fr-FR" sz="2000" dirty="0">
                <a:cs typeface="Calibri"/>
              </a:rPr>
              <a:t>Evaluation des </a:t>
            </a:r>
            <a:r>
              <a:rPr lang="fr-FR" sz="2000" dirty="0">
                <a:solidFill>
                  <a:srgbClr val="4F81BD"/>
                </a:solidFill>
                <a:cs typeface="Calibri"/>
              </a:rPr>
              <a:t>performances de la caméra Compton</a:t>
            </a:r>
            <a:r>
              <a:rPr lang="fr-FR" sz="2000" dirty="0">
                <a:cs typeface="Calibri"/>
              </a:rPr>
              <a:t> en </a:t>
            </a:r>
            <a:r>
              <a:rPr lang="fr-FR" sz="2000" dirty="0">
                <a:solidFill>
                  <a:srgbClr val="4F81BD"/>
                </a:solidFill>
                <a:cs typeface="Calibri"/>
              </a:rPr>
              <a:t>imagerie nucléaire</a:t>
            </a:r>
            <a:r>
              <a:rPr lang="fr-FR" sz="2000" dirty="0">
                <a:cs typeface="Calibri"/>
              </a:rPr>
              <a:t> (Fontana PMB 2019)</a:t>
            </a:r>
            <a:endParaRPr lang="fr-FR" sz="2000" dirty="0">
              <a:ea typeface="+mn-lt"/>
              <a:cs typeface="+mn-lt"/>
            </a:endParaRPr>
          </a:p>
          <a:p>
            <a:pPr lvl="1"/>
            <a:r>
              <a:rPr lang="fr-FR" sz="2000" dirty="0">
                <a:cs typeface="Calibri"/>
              </a:rPr>
              <a:t>Développement d'un </a:t>
            </a:r>
            <a:r>
              <a:rPr lang="fr-FR" sz="2000" dirty="0">
                <a:solidFill>
                  <a:srgbClr val="4F81BD"/>
                </a:solidFill>
                <a:cs typeface="Calibri"/>
              </a:rPr>
              <a:t>module GATE pour la caméra Compton</a:t>
            </a:r>
            <a:r>
              <a:rPr lang="fr-FR" sz="2000" dirty="0">
                <a:cs typeface="Calibri"/>
              </a:rPr>
              <a:t> et comparaison des </a:t>
            </a:r>
            <a:r>
              <a:rPr lang="fr-FR" sz="2000" dirty="0" err="1">
                <a:cs typeface="Calibri"/>
              </a:rPr>
              <a:t>protos</a:t>
            </a:r>
            <a:r>
              <a:rPr lang="fr-FR" sz="2000" dirty="0">
                <a:cs typeface="Calibri"/>
              </a:rPr>
              <a:t> </a:t>
            </a:r>
            <a:r>
              <a:rPr lang="fr-FR" sz="2000" dirty="0" err="1">
                <a:cs typeface="Calibri"/>
              </a:rPr>
              <a:t>CLaRyS</a:t>
            </a:r>
            <a:r>
              <a:rPr lang="fr-FR" sz="2000" dirty="0">
                <a:cs typeface="Calibri"/>
              </a:rPr>
              <a:t> et MACACO (Valencia) (</a:t>
            </a:r>
            <a:r>
              <a:rPr lang="fr-FR" sz="2000" dirty="0" err="1">
                <a:cs typeface="Calibri"/>
              </a:rPr>
              <a:t>Etxebeste</a:t>
            </a:r>
            <a:r>
              <a:rPr lang="fr-FR" sz="2000" dirty="0">
                <a:cs typeface="Calibri"/>
              </a:rPr>
              <a:t> PMB 2020)</a:t>
            </a:r>
          </a:p>
          <a:p>
            <a:pPr lvl="1"/>
            <a:endParaRPr lang="fr-FR" sz="2000" dirty="0">
              <a:cs typeface="Calibri"/>
            </a:endParaRPr>
          </a:p>
          <a:p>
            <a:pPr marL="457200" lvl="1" indent="0">
              <a:buNone/>
            </a:pPr>
            <a:endParaRPr lang="fr-FR" sz="2000" dirty="0">
              <a:cs typeface="Calibri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Projets: Axe 1 </a:t>
            </a:r>
            <a:br>
              <a:rPr lang="fr-FR"/>
            </a:br>
            <a:endParaRPr lang="fr-FR"/>
          </a:p>
        </p:txBody>
      </p:sp>
      <p:sp>
        <p:nvSpPr>
          <p:cNvPr id="1843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>
                <a:cs typeface="Calibri"/>
              </a:rPr>
              <a:t>Objectif : Valorisation des développements des prototypes de caméras Compton et collimatée</a:t>
            </a:r>
          </a:p>
          <a:p>
            <a:r>
              <a:rPr lang="fr-FR" sz="2400">
                <a:cs typeface="Calibri"/>
              </a:rPr>
              <a:t>Méthode : soumission de projet ANR et Physique Cancer</a:t>
            </a:r>
            <a:endParaRPr lang="fr-FR" sz="2400" dirty="0">
              <a:cs typeface="Calibri"/>
            </a:endParaRPr>
          </a:p>
          <a:p>
            <a:r>
              <a:rPr lang="fr-FR" sz="2400">
                <a:cs typeface="Calibri"/>
              </a:rPr>
              <a:t>Sujets :</a:t>
            </a:r>
            <a:endParaRPr lang="fr-FR" sz="2400" dirty="0">
              <a:cs typeface="Calibri"/>
            </a:endParaRPr>
          </a:p>
          <a:p>
            <a:pPr lvl="1"/>
            <a:r>
              <a:rPr lang="fr-FR" sz="2000">
                <a:cs typeface="Calibri"/>
              </a:rPr>
              <a:t>Développement d'un prototype de Caméra Compton pour l'imagerie nucléaire </a:t>
            </a:r>
            <a:endParaRPr lang="fr-FR" sz="2000" dirty="0">
              <a:cs typeface="Calibri"/>
            </a:endParaRPr>
          </a:p>
          <a:p>
            <a:pPr lvl="1"/>
            <a:r>
              <a:rPr lang="fr-FR" sz="2000">
                <a:cs typeface="Calibri"/>
              </a:rPr>
              <a:t>Implémentation d'une caméra collimatée avec TOF dans un centre d'hadronthérapie</a:t>
            </a:r>
            <a:endParaRPr lang="fr-FR" sz="2000" dirty="0">
              <a:cs typeface="Calibri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PRISME - Tourniquet Section 01 du Laboratoire - Date</a:t>
            </a:r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FFFFFF"/>
      </a:dk1>
      <a:lt1>
        <a:sysClr val="window" lastClr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</TotalTime>
  <Words>1601</Words>
  <Application>Microsoft Office PowerPoint</Application>
  <PresentationFormat>Affichage à l'écran (4:3)</PresentationFormat>
  <Paragraphs>398</Paragraphs>
  <Slides>28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9" baseType="lpstr">
      <vt:lpstr>MS PGothic</vt:lpstr>
      <vt:lpstr>Arial</vt:lpstr>
      <vt:lpstr>Arial,Sans-Serif</vt:lpstr>
      <vt:lpstr>Calibri</vt:lpstr>
      <vt:lpstr>Calibri Light</vt:lpstr>
      <vt:lpstr>Cambria</vt:lpstr>
      <vt:lpstr>Helvetica Neue</vt:lpstr>
      <vt:lpstr>Times New Roman</vt:lpstr>
      <vt:lpstr>Verdana</vt:lpstr>
      <vt:lpstr>Wingdings</vt:lpstr>
      <vt:lpstr>Conception personnalisée</vt:lpstr>
      <vt:lpstr>Equipe PRISME </vt:lpstr>
      <vt:lpstr>PRISME : esprit et axes de recherche</vt:lpstr>
      <vt:lpstr>Composition actuelle de l’équipe</vt:lpstr>
      <vt:lpstr>Evolutions récentes (1/2)</vt:lpstr>
      <vt:lpstr>Evolutions récentes (2/2)</vt:lpstr>
      <vt:lpstr>Evolutions à venir</vt:lpstr>
      <vt:lpstr>Organisation-fonctionnement du groupe</vt:lpstr>
      <vt:lpstr>Highlights: Axe 1  </vt:lpstr>
      <vt:lpstr>Projets: Axe 1  </vt:lpstr>
      <vt:lpstr>Highlights: Axe 2  </vt:lpstr>
      <vt:lpstr>Projets: Axe 2 </vt:lpstr>
      <vt:lpstr>Highlights: Axe 3</vt:lpstr>
      <vt:lpstr>Projets Axe3 </vt:lpstr>
      <vt:lpstr>Highlight/ Project : Axe 3 Hassan Abdoul-Carime</vt:lpstr>
      <vt:lpstr>SWOP (1/4)</vt:lpstr>
      <vt:lpstr>SWOP (2/4)</vt:lpstr>
      <vt:lpstr>SWOP (3/4)</vt:lpstr>
      <vt:lpstr>SWOP (4/4)</vt:lpstr>
      <vt:lpstr>SWOP (Final)</vt:lpstr>
      <vt:lpstr>Présentation PowerPoint</vt:lpstr>
      <vt:lpstr>Scientific production 2015/2019</vt:lpstr>
      <vt:lpstr>Présentation PowerPoint</vt:lpstr>
      <vt:lpstr>Présentation PowerPoint</vt:lpstr>
      <vt:lpstr>Présentation PowerPoint</vt:lpstr>
      <vt:lpstr>Présentation PowerPoint</vt:lpstr>
      <vt:lpstr>Production Scientifique   - Analyses de Physique -</vt:lpstr>
      <vt:lpstr>Production Scientifique   - Contributions techniques -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Tourniquet</dc:title>
  <dc:creator>Stephane garnier</dc:creator>
  <cp:keywords/>
  <dc:description/>
  <cp:lastModifiedBy>Michael Beuve</cp:lastModifiedBy>
  <cp:revision>168</cp:revision>
  <cp:lastPrinted>2020-01-20T14:22:06Z</cp:lastPrinted>
  <dcterms:created xsi:type="dcterms:W3CDTF">2010-12-20T20:47:11Z</dcterms:created>
  <dcterms:modified xsi:type="dcterms:W3CDTF">2020-02-03T10:04:46Z</dcterms:modified>
  <cp:category/>
</cp:coreProperties>
</file>