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2"/>
  </p:notesMasterIdLst>
  <p:handoutMasterIdLst>
    <p:handoutMasterId r:id="rId13"/>
  </p:handoutMasterIdLst>
  <p:sldIdLst>
    <p:sldId id="268" r:id="rId2"/>
    <p:sldId id="414" r:id="rId3"/>
    <p:sldId id="444" r:id="rId4"/>
    <p:sldId id="435" r:id="rId5"/>
    <p:sldId id="434" r:id="rId6"/>
    <p:sldId id="445" r:id="rId7"/>
    <p:sldId id="446" r:id="rId8"/>
    <p:sldId id="447" r:id="rId9"/>
    <p:sldId id="443" r:id="rId10"/>
    <p:sldId id="442" r:id="rId11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896"/>
    <a:srgbClr val="1F497D"/>
    <a:srgbClr val="4F81BD"/>
    <a:srgbClr val="4D4D4D"/>
    <a:srgbClr val="E75112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88070" autoAdjust="0"/>
  </p:normalViewPr>
  <p:slideViewPr>
    <p:cSldViewPr showGuides="1">
      <p:cViewPr varScale="1">
        <p:scale>
          <a:sx n="84" d="100"/>
          <a:sy n="84" d="100"/>
        </p:scale>
        <p:origin x="1152" y="8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342" y="-102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C2CD204-32EE-46B9-8013-43EF5DBADE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4F1992B-2C4B-4A20-B30F-CE77803790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84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algn="r"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38E27E32-A2EA-436D-AD98-57A8881017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Service          Tourniquet 2013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86210847-A01C-4489-A084-83417A8AC8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2D96CC-D016-4319-A0A3-D711AFB9BF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9435E69-DDE5-43E6-B28C-828A8A3AB3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E30E3CD-D0A7-4380-B14B-32A0DA54DF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0784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>
            <a:lvl1pPr algn="r"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206EF9AA-1823-426E-8245-6B97D78D3B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28" y="4859848"/>
            <a:ext cx="5678445" cy="46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5A3FACC9-E842-4501-A019-8C85760CDE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defTabSz="947961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Services Tourniquet Section 01</a:t>
            </a:r>
          </a:p>
          <a:p>
            <a:pPr>
              <a:defRPr/>
            </a:pPr>
            <a:r>
              <a:rPr lang="fr-FR"/>
              <a:t>2011-2013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1ADA2CB2-FFEA-42BF-BEDF-1C7431A25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6" tIns="47367" rIns="94736" bIns="473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199A7C-0E89-4A3F-AAF3-9E524D450E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028" indent="-295780"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119" indent="-236624"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6367" indent="-236624"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9615" indent="-236624" defTabSz="9448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862" indent="-236624" defTabSz="944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110" indent="-236624" defTabSz="944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9358" indent="-236624" defTabSz="944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2606" indent="-236624" defTabSz="9448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61F918-67E7-44CA-BB86-972802AAFAC6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1229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028" indent="-29578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119" indent="-23662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6367" indent="-23662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9615" indent="-23662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2862" indent="-2366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6110" indent="-2366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9358" indent="-2366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2606" indent="-2366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6495">
              <a:spcBef>
                <a:spcPct val="0"/>
              </a:spcBef>
            </a:pPr>
            <a:r>
              <a:rPr lang="fr-FR" altLang="fr-FR" smtClean="0">
                <a:cs typeface="Arial" panose="020B0604020202020204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14340" name="Espace réservé du numéro de diapositive 3"/>
          <p:cNvSpPr txBox="1">
            <a:spLocks noGrp="1"/>
          </p:cNvSpPr>
          <p:nvPr/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8E69C3-39D1-4CBF-A864-C357E6FEDA67}" type="slidenum">
              <a:rPr lang="fr-FR" altLang="fr-FR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14341" name="Espace réservé du pied de page 4"/>
          <p:cNvSpPr txBox="1">
            <a:spLocks noGrp="1"/>
          </p:cNvSpPr>
          <p:nvPr/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14340" name="Espace réservé du numéro de diapositive 3"/>
          <p:cNvSpPr txBox="1">
            <a:spLocks noGrp="1"/>
          </p:cNvSpPr>
          <p:nvPr/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8E69C3-39D1-4CBF-A864-C357E6FEDA67}" type="slidenum">
              <a:rPr lang="fr-FR" altLang="fr-FR"/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4341" name="Espace réservé du pied de page 4"/>
          <p:cNvSpPr txBox="1">
            <a:spLocks noGrp="1"/>
          </p:cNvSpPr>
          <p:nvPr/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  <p:extLst>
      <p:ext uri="{BB962C8B-B14F-4D97-AF65-F5344CB8AC3E}">
        <p14:creationId xmlns:p14="http://schemas.microsoft.com/office/powerpoint/2010/main" val="158300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16388" name="Espace réservé du numéro de diapositive 3"/>
          <p:cNvSpPr txBox="1">
            <a:spLocks noGrp="1"/>
          </p:cNvSpPr>
          <p:nvPr/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642C53-DD55-4AB2-9E03-558000C2BF54}" type="slidenum">
              <a:rPr lang="fr-FR" altLang="fr-FR"/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6389" name="Espace réservé du pied de page 4"/>
          <p:cNvSpPr txBox="1">
            <a:spLocks noGrp="1"/>
          </p:cNvSpPr>
          <p:nvPr/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18436" name="Espace réservé du numéro de diapositive 3"/>
          <p:cNvSpPr txBox="1">
            <a:spLocks noGrp="1"/>
          </p:cNvSpPr>
          <p:nvPr/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3F12F2-09A6-4B47-AC15-03DF3EB63500}" type="slidenum">
              <a:rPr lang="fr-FR" altLang="fr-FR"/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8437" name="Espace réservé du pied de page 4"/>
          <p:cNvSpPr txBox="1">
            <a:spLocks noGrp="1"/>
          </p:cNvSpPr>
          <p:nvPr/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  <p:sp>
        <p:nvSpPr>
          <p:cNvPr id="23556" name="Espace réservé du numéro de diapositive 3"/>
          <p:cNvSpPr txBox="1">
            <a:spLocks noGrp="1"/>
          </p:cNvSpPr>
          <p:nvPr/>
        </p:nvSpPr>
        <p:spPr bwMode="auto">
          <a:xfrm>
            <a:off x="4020784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7E33E1-8158-4305-9462-510A59BEA58A}" type="slidenum">
              <a:rPr lang="fr-FR" altLang="fr-FR"/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3557" name="Espace réservé du pied de page 4"/>
          <p:cNvSpPr txBox="1">
            <a:spLocks noGrp="1"/>
          </p:cNvSpPr>
          <p:nvPr/>
        </p:nvSpPr>
        <p:spPr bwMode="auto">
          <a:xfrm>
            <a:off x="0" y="9721330"/>
            <a:ext cx="3076860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6" tIns="47367" rIns="94736" bIns="4736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/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5636-D618-4058-87CB-D6B4049EF6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805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0142-7720-46C2-A0E5-2124E40FA0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65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E57E-E5DA-49D8-86F6-D89ED3D327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982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D7399BBF-AA27-4EF5-AFF5-4C78FA3F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F3CB30F0-0A91-49DF-B1DE-F40E92AA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8998C4A9-1F1B-42DA-8505-3EE7AD37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2197-833E-475B-A41A-375AB2E502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742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DB9BC9-A398-49E2-95EC-5F561346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C87A42-8ADB-46B2-89EC-DF199516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 smtClean="0"/>
              <a:t>Tourniquet Section 01 IP2I</a:t>
            </a:r>
            <a:endParaRPr lang="fr-FR" alt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6E9D2A-FFD7-48C9-8F49-394869C7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A60F-7E6F-49F0-AD2F-FBD025485E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87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D2B18A2F-5488-4FF9-8641-0AE2F0EE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202B948B-182C-47A8-ADA4-62782D58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496833B0-0FC9-41A2-B075-C1A717CF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29D4-38F8-4328-857C-6D36DCEB0D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594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866F0F52-FCF0-4BBB-9F00-8F748037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8BC96D9C-7B12-4639-BF87-8F55AD1A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E9196BAF-F23D-4E62-811E-D8376FEF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DBC0-5790-41F4-825F-E6E5D932B4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698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D2A60912-8772-4E34-89C6-9A4C144E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0B9DCB92-6CD4-4560-BC0E-A546585A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B14579C9-8E19-4B89-BD6E-488E39F9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4BB9-C529-44A3-B898-1505769652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786" y="1"/>
            <a:ext cx="864616" cy="8646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" y="138439"/>
            <a:ext cx="1754093" cy="6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id="{5EE5BAEE-45A5-4D4C-A766-B59A45AC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B179CB1F-511F-4909-9C2E-FA0DD9BD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EB377849-C743-4B96-BABE-89A41827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4462-5157-47D6-9155-33595D51F6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03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1781-78CE-4F1D-BF3C-147DCBF36B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657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6DA9-EF18-4177-A9C8-FC3F200289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967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BD50-4CB1-496F-AAE8-55349D5A41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297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8836-FADC-4B0C-A3F6-619566F6D3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929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08AD-61CD-498E-A0EA-2298E90999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080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4DF3-ABDD-4F86-9A2E-FF5DC3DD35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27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26B4-7013-43C6-8C1D-95895FBC4B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531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AC2B-9BBD-4FAF-BD10-DEC8032FB6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557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39A8A-425C-4E6A-BDE2-5E3DA3DDC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Nom du service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F5B1BF-97F9-4E4E-B805-69432049E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fr-FR" altLang="fr-FR"/>
              <a:t>Tourniquet Section 01 du LAL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A95D37-84F0-426B-8555-945BC3DE6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4C58D4-3255-4D6D-B690-CBA2DC54C01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332030" y="1"/>
            <a:ext cx="752371" cy="7523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" y="6755"/>
            <a:ext cx="1754093" cy="6139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1" r:id="rId14"/>
    <p:sldLayoutId id="2147484012" r:id="rId15"/>
    <p:sldLayoutId id="2147484013" r:id="rId16"/>
    <p:sldLayoutId id="2147484014" r:id="rId1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3774" y="2943530"/>
            <a:ext cx="8935639" cy="1152525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Laboratoire des Matériaux Avancés</a:t>
            </a:r>
            <a:b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</a:br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Plateforme Nationale de Recherche IN2P3</a:t>
            </a:r>
          </a:p>
        </p:txBody>
      </p:sp>
      <p:pic>
        <p:nvPicPr>
          <p:cNvPr id="11267" name="Picture 19" descr="IN2P3Filaire-Q_SignV c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03925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oneTexte 9"/>
          <p:cNvSpPr txBox="1">
            <a:spLocks noChangeArrowheads="1"/>
          </p:cNvSpPr>
          <p:nvPr/>
        </p:nvSpPr>
        <p:spPr bwMode="auto">
          <a:xfrm>
            <a:off x="0" y="6381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solidFill>
                  <a:srgbClr val="4D4D4D"/>
                </a:solidFill>
                <a:latin typeface="Verdana" panose="020B0604030504040204" pitchFamily="34" charset="0"/>
              </a:rPr>
              <a:t>L. PINARD</a:t>
            </a:r>
            <a:endParaRPr lang="fr-FR" altLang="fr-FR" sz="1400" dirty="0">
              <a:solidFill>
                <a:srgbClr val="4D4D4D"/>
              </a:solidFill>
              <a:latin typeface="Verdana" panose="020B0604030504040204" pitchFamily="34" charset="0"/>
            </a:endParaRPr>
          </a:p>
        </p:txBody>
      </p:sp>
      <p:sp>
        <p:nvSpPr>
          <p:cNvPr id="11269" name="ZoneTexte 11"/>
          <p:cNvSpPr txBox="1">
            <a:spLocks noChangeArrowheads="1"/>
          </p:cNvSpPr>
          <p:nvPr/>
        </p:nvSpPr>
        <p:spPr bwMode="auto">
          <a:xfrm>
            <a:off x="2132013" y="161131"/>
            <a:ext cx="2324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rgbClr val="4D4D4D"/>
                </a:solidFill>
                <a:latin typeface="Verdana" panose="020B0604030504040204" pitchFamily="34" charset="0"/>
              </a:rPr>
              <a:t>Tourniquet Section 01</a:t>
            </a:r>
            <a:br>
              <a:rPr lang="fr-FR" altLang="fr-FR" sz="1400" dirty="0">
                <a:solidFill>
                  <a:srgbClr val="4D4D4D"/>
                </a:solidFill>
                <a:latin typeface="Verdana" panose="020B0604030504040204" pitchFamily="34" charset="0"/>
              </a:rPr>
            </a:br>
            <a:r>
              <a:rPr lang="fr-FR" altLang="fr-FR" sz="1400" dirty="0" smtClean="0">
                <a:solidFill>
                  <a:srgbClr val="4D4D4D"/>
                </a:solidFill>
                <a:latin typeface="Verdana" panose="020B0604030504040204" pitchFamily="34" charset="0"/>
              </a:rPr>
              <a:t>3 février 2020</a:t>
            </a:r>
            <a:endParaRPr lang="fr-FR" altLang="fr-FR" sz="1400" dirty="0">
              <a:solidFill>
                <a:srgbClr val="4D4D4D"/>
              </a:solidFill>
              <a:latin typeface="Verdan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2F9D61-5820-4DB4-A765-4F5B8ED87016}"/>
              </a:ext>
            </a:extLst>
          </p:cNvPr>
          <p:cNvCxnSpPr/>
          <p:nvPr/>
        </p:nvCxnSpPr>
        <p:spPr>
          <a:xfrm>
            <a:off x="334051" y="3940253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786" y="1"/>
            <a:ext cx="864616" cy="8646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" y="138439"/>
            <a:ext cx="1754093" cy="61393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7549" y="4043810"/>
            <a:ext cx="8725711" cy="7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800" dirty="0" smtClean="0"/>
              <a:t>Un laboratoire de couches minces unique en France</a:t>
            </a:r>
            <a:endParaRPr lang="fr-FR" sz="2400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31913" y="5623919"/>
            <a:ext cx="7151663" cy="898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1600" dirty="0" smtClean="0"/>
              <a:t>Laurent PINARD                                                                          Christophe MICHEL</a:t>
            </a:r>
          </a:p>
          <a:p>
            <a:pPr algn="just">
              <a:buFont typeface="Wingdings" pitchFamily="2" charset="2"/>
              <a:buNone/>
            </a:pPr>
            <a:r>
              <a:rPr lang="fr-FR" sz="1600" dirty="0" smtClean="0"/>
              <a:t>Directeur de la Plateforme                        Responsable Opérationnel de la Plateforme</a:t>
            </a:r>
          </a:p>
        </p:txBody>
      </p:sp>
      <p:pic>
        <p:nvPicPr>
          <p:cNvPr id="14" name="Picture 4" descr="C:\Users\Laurent\Documents\web LMA\Images\chr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70" y="4653136"/>
            <a:ext cx="1161864" cy="12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1"/>
          <a:stretch/>
        </p:blipFill>
        <p:spPr>
          <a:xfrm>
            <a:off x="327101" y="4697734"/>
            <a:ext cx="1031132" cy="117086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/>
          <a:srcRect t="5206"/>
          <a:stretch/>
        </p:blipFill>
        <p:spPr>
          <a:xfrm>
            <a:off x="1583804" y="777324"/>
            <a:ext cx="5976391" cy="227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3">
            <a:extLst>
              <a:ext uri="{FF2B5EF4-FFF2-40B4-BE49-F238E27FC236}">
                <a16:creationId xmlns:a16="http://schemas.microsoft.com/office/drawing/2014/main" id="{781ED363-9452-444D-A30D-703152318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24744"/>
            <a:ext cx="890489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688"/>
              </a:buClr>
              <a:buFont typeface="Wingdings" panose="05000000000000000000" pitchFamily="2" charset="2"/>
              <a:buChar char="v"/>
              <a:defRPr/>
            </a:pPr>
            <a:r>
              <a:rPr lang="fr-FR" altLang="fr-FR" sz="2000" b="1" dirty="0" smtClean="0">
                <a:solidFill>
                  <a:srgbClr val="0088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Forces </a:t>
            </a:r>
            <a:r>
              <a:rPr lang="fr-FR" altLang="fr-FR" sz="2000" dirty="0" smtClean="0">
                <a:solidFill>
                  <a:srgbClr val="0088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alt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Equipe jeune, dynamique et motivée par les projets en cours (OG, </a:t>
            </a:r>
            <a:r>
              <a:rPr lang="fr-FR" altLang="fr-FR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astro</a:t>
            </a:r>
            <a:r>
              <a:rPr lang="fr-FR" alt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alt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Potentiel énorme (infra, RH..) à continuer à valoriser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alt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Compétences uniques</a:t>
            </a:r>
            <a:endParaRPr lang="fr-FR" alt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altLang="fr-FR" sz="2000" b="1" dirty="0" smtClean="0">
                <a:solidFill>
                  <a:srgbClr val="0088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Opportunités </a:t>
            </a:r>
            <a:r>
              <a:rPr lang="fr-FR" altLang="fr-FR" sz="2000" dirty="0">
                <a:solidFill>
                  <a:srgbClr val="0088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fr-FR" altLang="fr-FR" sz="2000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alt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CPER 2021-2027 (projet infra d’extension LMA-IP2I, nouvelle machine pour détecteur OG 3è génération)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altLang="fr-FR" sz="2000" b="1" dirty="0" smtClean="0">
                <a:solidFill>
                  <a:srgbClr val="0088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Risques</a:t>
            </a:r>
            <a:r>
              <a:rPr lang="fr-FR" altLang="fr-FR" sz="2000" dirty="0" smtClean="0">
                <a:solidFill>
                  <a:srgbClr val="00889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fr-FR" altLang="fr-FR" sz="20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alt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Budget </a:t>
            </a:r>
            <a:r>
              <a:rPr lang="fr-FR" altLang="fr-FR" sz="2000" dirty="0">
                <a:latin typeface="Helvetica" panose="020B0604020202020204" pitchFamily="34" charset="0"/>
                <a:cs typeface="Helvetica" panose="020B0604020202020204" pitchFamily="34" charset="0"/>
              </a:rPr>
              <a:t>fonctionnement en constante augmentation (budget EDF +50% en 2 </a:t>
            </a:r>
            <a:r>
              <a:rPr lang="fr-FR" alt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ans malgré une baisse de conso de 10%)- Budget fonctionnement EGO constant depuis 2004 (300 k€)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Pérenniser Post Doc – Recherche sur matériaux bas bruit thermique (poste IR BAP C en attente d’attribution IN2P3 après NOEMI infructueuse)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dirty="0">
              <a:solidFill>
                <a:srgbClr val="4D4D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2000" dirty="0">
              <a:solidFill>
                <a:srgbClr val="4D4D4D"/>
              </a:solidFill>
              <a:latin typeface="Helvetica" panose="020B0604020202020204" pitchFamily="34" charset="0"/>
              <a:cs typeface="Helvetica" panose="020B0604020202020204" pitchFamily="34" charset="0"/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2000" dirty="0">
              <a:solidFill>
                <a:srgbClr val="4D4D4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20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Connecteur droit 10">
            <a:extLst>
              <a:ext uri="{FF2B5EF4-FFF2-40B4-BE49-F238E27FC236}">
                <a16:creationId xmlns:a16="http://schemas.microsoft.com/office/drawing/2014/main" id="{197264DF-92A4-4820-A1AF-09A060F1CD82}"/>
              </a:ext>
            </a:extLst>
          </p:cNvPr>
          <p:cNvCxnSpPr/>
          <p:nvPr/>
        </p:nvCxnSpPr>
        <p:spPr>
          <a:xfrm>
            <a:off x="1588" y="836712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itre 1"/>
          <p:cNvSpPr>
            <a:spLocks noGrp="1"/>
          </p:cNvSpPr>
          <p:nvPr>
            <p:ph type="title"/>
          </p:nvPr>
        </p:nvSpPr>
        <p:spPr>
          <a:xfrm>
            <a:off x="1101725" y="15112"/>
            <a:ext cx="7380287" cy="692150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Auto analyse</a:t>
            </a:r>
          </a:p>
        </p:txBody>
      </p:sp>
      <p:sp>
        <p:nvSpPr>
          <p:cNvPr id="2253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C8169-D62B-4264-A771-00512E029855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78" y="0"/>
            <a:ext cx="765224" cy="7652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7330"/>
            <a:ext cx="1552450" cy="543358"/>
          </a:xfrm>
          <a:prstGeom prst="rect">
            <a:avLst/>
          </a:prstGeom>
        </p:spPr>
      </p:pic>
      <p:sp>
        <p:nvSpPr>
          <p:cNvPr id="1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-136187" y="546"/>
            <a:ext cx="9144000" cy="692150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Organisation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1698DCD-0E9A-458A-AA34-358F360E3D64}"/>
              </a:ext>
            </a:extLst>
          </p:cNvPr>
          <p:cNvCxnSpPr/>
          <p:nvPr/>
        </p:nvCxnSpPr>
        <p:spPr>
          <a:xfrm>
            <a:off x="1588" y="764704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  <p:sp>
        <p:nvSpPr>
          <p:cNvPr id="1331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6C6EB5-3BD4-46B0-9B15-F6E72F2B8557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9374" t="17247" r="31517" b="2183"/>
          <a:stretch/>
        </p:blipFill>
        <p:spPr>
          <a:xfrm>
            <a:off x="65398" y="786138"/>
            <a:ext cx="6531886" cy="47762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33846" t="22391" r="17417" b="12830"/>
          <a:stretch/>
        </p:blipFill>
        <p:spPr>
          <a:xfrm>
            <a:off x="4890835" y="3780786"/>
            <a:ext cx="4253166" cy="305921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Virage 8"/>
          <p:cNvSpPr/>
          <p:nvPr/>
        </p:nvSpPr>
        <p:spPr bwMode="auto">
          <a:xfrm rot="5400000">
            <a:off x="6465738" y="3085819"/>
            <a:ext cx="663175" cy="547678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949430" y="2132856"/>
            <a:ext cx="972766" cy="593387"/>
          </a:xfrm>
          <a:prstGeom prst="roundRect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009746" y="2803390"/>
            <a:ext cx="1513740" cy="977396"/>
          </a:xfrm>
          <a:prstGeom prst="roundRect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692150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Organisation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1698DCD-0E9A-458A-AA34-358F360E3D64}"/>
              </a:ext>
            </a:extLst>
          </p:cNvPr>
          <p:cNvCxnSpPr/>
          <p:nvPr/>
        </p:nvCxnSpPr>
        <p:spPr>
          <a:xfrm>
            <a:off x="1588" y="764704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  <p:sp>
        <p:nvSpPr>
          <p:cNvPr id="1331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6C6EB5-3BD4-46B0-9B15-F6E72F2B8557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88" y="996470"/>
            <a:ext cx="90686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75000"/>
              <a:buFont typeface="Wingdings" panose="05000000000000000000" pitchFamily="2" charset="2"/>
              <a:buChar char=""/>
            </a:pPr>
            <a:r>
              <a:rPr lang="fr-FR" sz="2000" dirty="0" smtClean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Directeur de </a:t>
            </a:r>
            <a:r>
              <a:rPr lang="fr-FR" sz="2000" dirty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plateforme (DP): </a:t>
            </a:r>
            <a:r>
              <a:rPr lang="fr-FR" sz="2000" dirty="0" smtClean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L. Pinard (IR HC)</a:t>
            </a:r>
            <a:endParaRPr lang="fr-FR" sz="2000" dirty="0">
              <a:solidFill>
                <a:srgbClr val="0096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Nommé au 1er janvier 2019 par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l’IN2P3 pour 4 ans. Au LMA depuis 1989</a:t>
            </a:r>
          </a:p>
          <a:p>
            <a:pPr algn="just"/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Expert du domaine des couches minces/Métrologie Optique.</a:t>
            </a:r>
            <a:endParaRPr lang="fr-FR" sz="18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Défini en lien avec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l’IN2P3 et le CSE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stratégie et les priorités de la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plateforme</a:t>
            </a:r>
          </a:p>
          <a:p>
            <a:pPr algn="just"/>
            <a:endParaRPr lang="fr-FR" sz="1000" dirty="0" smtClean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0363" indent="-360363" algn="just">
              <a:buSzPts val="1500"/>
              <a:buFont typeface="Wingdings" panose="05000000000000000000" pitchFamily="2" charset="2"/>
              <a:buChar char=""/>
            </a:pPr>
            <a:r>
              <a:rPr lang="fr-FR" sz="2000" dirty="0" smtClean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Responsable </a:t>
            </a:r>
            <a:r>
              <a:rPr lang="fr-FR" sz="2000" dirty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Opérationnel </a:t>
            </a:r>
            <a:r>
              <a:rPr lang="fr-FR" sz="2000" dirty="0" smtClean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(RO</a:t>
            </a:r>
            <a:r>
              <a:rPr lang="fr-FR" sz="2000" dirty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): C. Michel (IR HC)</a:t>
            </a:r>
          </a:p>
          <a:p>
            <a:pPr algn="just"/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 LMA depuis 1992, Expert du domaine des couches minces/Procédés de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dépôt, Bâtiment/Infra, Assure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pilotage technique et opérationnel</a:t>
            </a:r>
          </a:p>
          <a:p>
            <a:pPr algn="just"/>
            <a:endParaRPr lang="fr-FR" sz="1000" dirty="0" smtClean="0">
              <a:solidFill>
                <a:srgbClr val="00968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rgbClr val="009688"/>
              </a:buClr>
              <a:buSzPct val="75000"/>
              <a:buFont typeface="Wingdings" panose="05000000000000000000" pitchFamily="2" charset="2"/>
              <a:buChar char=""/>
            </a:pPr>
            <a:r>
              <a:rPr lang="fr-FR" sz="2000" dirty="0" smtClean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Comité de Pilotage (COPIL)</a:t>
            </a:r>
          </a:p>
          <a:p>
            <a:pPr algn="just"/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réunit une fois par an pour examiner les activités et le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budget (présentés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 le DP et le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RO)</a:t>
            </a:r>
          </a:p>
          <a:p>
            <a:pPr algn="just"/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membres: DAS </a:t>
            </a:r>
            <a:r>
              <a:rPr lang="fr-FR" sz="1800" dirty="0" err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astroparticules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(président) + DP +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Directrice IP2I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DAT IN2P3 + Vice-présidence recherche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UCBL</a:t>
            </a:r>
          </a:p>
          <a:p>
            <a:pPr algn="just"/>
            <a:endParaRPr lang="fr-FR" sz="10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Clr>
                <a:srgbClr val="009688"/>
              </a:buClr>
              <a:buSzPct val="75000"/>
              <a:buFont typeface="Wingdings" panose="05000000000000000000" pitchFamily="2" charset="2"/>
              <a:buChar char=""/>
            </a:pPr>
            <a:r>
              <a:rPr lang="fr-FR" sz="2000" dirty="0" smtClean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Comité </a:t>
            </a:r>
            <a:r>
              <a:rPr lang="fr-FR" sz="2000" dirty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Stratégique </a:t>
            </a:r>
            <a:r>
              <a:rPr lang="fr-FR" sz="2000" dirty="0" smtClean="0">
                <a:solidFill>
                  <a:srgbClr val="0096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Externe (CSE)</a:t>
            </a:r>
          </a:p>
          <a:p>
            <a:pPr algn="just"/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réunit une fois par an pour donner son avis sur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l’orientation scientifique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la plateforme et ses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projets, 5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experts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internationaux (4 actuellement), </a:t>
            </a:r>
            <a:r>
              <a:rPr lang="fr-FR" sz="18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extérieurs à la </a:t>
            </a:r>
            <a:r>
              <a:rPr lang="fr-FR" sz="1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plateforme : </a:t>
            </a:r>
            <a:r>
              <a:rPr lang="fr-FR" sz="18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fr-FR" sz="1800" b="1" baseline="300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</a:t>
            </a:r>
            <a:r>
              <a:rPr lang="fr-FR" sz="18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CSE le 17 Février 2020</a:t>
            </a:r>
          </a:p>
        </p:txBody>
      </p:sp>
    </p:spTree>
    <p:extLst>
      <p:ext uri="{BB962C8B-B14F-4D97-AF65-F5344CB8AC3E}">
        <p14:creationId xmlns:p14="http://schemas.microsoft.com/office/powerpoint/2010/main" val="20099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92150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Compétences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D338E21-F149-4761-8019-48FDFB989E60}"/>
              </a:ext>
            </a:extLst>
          </p:cNvPr>
          <p:cNvCxnSpPr/>
          <p:nvPr/>
        </p:nvCxnSpPr>
        <p:spPr>
          <a:xfrm>
            <a:off x="1588" y="764704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07950" y="765175"/>
            <a:ext cx="87852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fr-FR" altLang="fr-FR" sz="1600">
              <a:solidFill>
                <a:srgbClr val="4D4D4D"/>
              </a:solidFill>
              <a:latin typeface="Verdana" panose="020B0604030504040204" pitchFamily="34" charset="0"/>
            </a:endParaRPr>
          </a:p>
        </p:txBody>
      </p:sp>
      <p:sp>
        <p:nvSpPr>
          <p:cNvPr id="1536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20218-EE66-4396-A224-40533A118138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338" y="1132324"/>
            <a:ext cx="8787134" cy="222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Helvetica" panose="020B0604020202020204" pitchFamily="34" charset="0"/>
              <a:buChar char="●"/>
              <a:defRPr sz="2400">
                <a:solidFill>
                  <a:srgbClr val="00968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Helvetica" panose="020B0604020202020204" pitchFamily="34" charset="0"/>
              <a:buChar char="♦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Savoir-faire</a:t>
            </a:r>
          </a:p>
          <a:p>
            <a:pPr lvl="1">
              <a:lnSpc>
                <a:spcPct val="90000"/>
              </a:lnSpc>
            </a:pPr>
            <a:r>
              <a:rPr lang="fr-FR" altLang="fr-FR" sz="2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Couches minces </a:t>
            </a:r>
            <a:r>
              <a:rPr lang="fr-FR" altLang="fr-FR" sz="2200" b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FAIBLES PERTES </a:t>
            </a:r>
          </a:p>
          <a:p>
            <a:pPr lvl="1">
              <a:lnSpc>
                <a:spcPct val="90000"/>
              </a:lnSpc>
            </a:pPr>
            <a:r>
              <a:rPr lang="fr-FR" altLang="fr-FR" sz="2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Composants optiques de Grandes Dimensions</a:t>
            </a:r>
          </a:p>
          <a:p>
            <a:pPr lvl="1">
              <a:lnSpc>
                <a:spcPct val="90000"/>
              </a:lnSpc>
            </a:pPr>
            <a:r>
              <a:rPr lang="fr-FR" altLang="fr-FR" sz="2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Métrologie optique, mécanique</a:t>
            </a:r>
          </a:p>
          <a:p>
            <a:pPr lvl="1">
              <a:lnSpc>
                <a:spcPct val="90000"/>
              </a:lnSpc>
            </a:pPr>
            <a:r>
              <a:rPr lang="fr-FR" altLang="fr-FR" sz="2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Matériaux, Propreté/Contamination</a:t>
            </a:r>
          </a:p>
          <a:p>
            <a:pPr lvl="1">
              <a:lnSpc>
                <a:spcPct val="90000"/>
              </a:lnSpc>
            </a:pPr>
            <a:r>
              <a:rPr lang="fr-FR" altLang="fr-FR" sz="22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Management Projet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78" y="0"/>
            <a:ext cx="765224" cy="7652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7330"/>
            <a:ext cx="1552450" cy="543358"/>
          </a:xfrm>
          <a:prstGeom prst="rect">
            <a:avLst/>
          </a:prstGeom>
        </p:spPr>
      </p:pic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Projets et Responsabilités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BBC771F-1429-44C1-B329-2DFC5DD18109}"/>
              </a:ext>
            </a:extLst>
          </p:cNvPr>
          <p:cNvCxnSpPr/>
          <p:nvPr/>
        </p:nvCxnSpPr>
        <p:spPr>
          <a:xfrm>
            <a:off x="1588" y="764704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A10E29-00F4-40EA-B23C-6A73CA7B5392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78" y="0"/>
            <a:ext cx="765224" cy="7652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7330"/>
            <a:ext cx="1552450" cy="543358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980728"/>
            <a:ext cx="908440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Helvetica" panose="020B0604020202020204" pitchFamily="34" charset="0"/>
              <a:buChar char="●"/>
              <a:defRPr sz="2400">
                <a:solidFill>
                  <a:srgbClr val="00968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Helvetica" panose="020B0604020202020204" pitchFamily="34" charset="0"/>
              <a:buChar char="♦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000" b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Advanced </a:t>
            </a:r>
            <a:r>
              <a:rPr lang="fr-FR" altLang="fr-FR" sz="2000" b="1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Virgo</a:t>
            </a:r>
            <a:r>
              <a:rPr lang="fr-FR" altLang="fr-FR" sz="2000" b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Advanced LIGO  - KAGRA: Détecteurs OG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LMA responsable de 2 sous systèmes : MIRROR (LP), Optical System Design (JD) Composants optiques de Grandes Dimensions</a:t>
            </a:r>
          </a:p>
          <a:p>
            <a:pPr lvl="2" algn="just">
              <a:lnSpc>
                <a:spcPct val="90000"/>
              </a:lnSpc>
            </a:pPr>
            <a:r>
              <a:rPr lang="fr-FR" altLang="fr-FR" sz="18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Advanced </a:t>
            </a:r>
            <a:r>
              <a:rPr lang="fr-FR" altLang="fr-FR" sz="1800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Virgo</a:t>
            </a:r>
            <a:r>
              <a:rPr lang="fr-FR" altLang="fr-FR" sz="18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et Advanced </a:t>
            </a:r>
            <a:r>
              <a:rPr lang="fr-FR" altLang="fr-FR" sz="1800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Virgo</a:t>
            </a:r>
            <a:r>
              <a:rPr lang="fr-FR" altLang="fr-FR" sz="18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+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LMA : membre de la collaboration VIRGO depuis le début, membre du VSC</a:t>
            </a:r>
          </a:p>
          <a:p>
            <a:pPr algn="just"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000" b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EUCLID:</a:t>
            </a:r>
            <a:endParaRPr lang="fr-FR" altLang="fr-FR" sz="2000" b="1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Développement </a:t>
            </a:r>
            <a:r>
              <a:rPr lang="fr-FR" altLang="fr-FR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Banc de mesure WFE dichroïque en fonction de l’angle d’incidence et de la longueur d’onde (ESA), Thèse CNES-IN2P3 (3 ans) – 2019-2023(?)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R&amp;T CNES : </a:t>
            </a:r>
            <a:r>
              <a:rPr lang="fr-FR" altLang="fr-FR" sz="2000" kern="0" dirty="0" err="1">
                <a:latin typeface="Helvetica" panose="020B0604020202020204" pitchFamily="34" charset="0"/>
                <a:cs typeface="Helvetica" panose="020B0604020202020204" pitchFamily="34" charset="0"/>
              </a:rPr>
              <a:t>Coating</a:t>
            </a:r>
            <a:r>
              <a:rPr lang="fr-FR" altLang="fr-FR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 dichroïque sur grande dimension – 23 cm diam. (2021)</a:t>
            </a:r>
          </a:p>
          <a:p>
            <a:pPr algn="just"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000" b="1" kern="0" dirty="0">
                <a:latin typeface="Helvetica" panose="020B0604020202020204" pitchFamily="34" charset="0"/>
                <a:cs typeface="Helvetica" panose="020B0604020202020204" pitchFamily="34" charset="0"/>
              </a:rPr>
              <a:t>4MOST </a:t>
            </a:r>
            <a:r>
              <a:rPr lang="fr-FR" altLang="fr-FR" sz="2000" b="1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fr-FR" altLang="fr-FR" sz="2000" b="1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Miroirs Dichroïques projet 4MOST télescope VLT (Chili) : Université d’Heidelberg, CRAL </a:t>
            </a:r>
            <a:r>
              <a:rPr lang="fr-FR" altLang="fr-FR" sz="2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Lyon ( 6 </a:t>
            </a:r>
            <a:r>
              <a:rPr lang="fr-FR" altLang="fr-FR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dichroïques </a:t>
            </a:r>
            <a:r>
              <a:rPr lang="fr-FR" altLang="fr-FR" sz="2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traités)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LoU</a:t>
            </a:r>
            <a:r>
              <a:rPr lang="fr-FR" altLang="fr-FR" sz="2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altLang="fr-FR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signée entre 4MOST et l’IN2P3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LMA membre du consortium, </a:t>
            </a:r>
            <a:r>
              <a:rPr lang="fr-FR" altLang="fr-FR" sz="2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signataire </a:t>
            </a:r>
            <a:r>
              <a:rPr lang="fr-FR" altLang="fr-FR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des </a:t>
            </a:r>
            <a:r>
              <a:rPr lang="fr-FR" altLang="fr-FR" sz="2000" kern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publications</a:t>
            </a:r>
            <a:endParaRPr lang="fr-FR" altLang="fr-FR" sz="2000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1403648" y="116632"/>
            <a:ext cx="6840760" cy="6921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Projets et Responsabilités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DF3-ABDD-4F86-9A2E-FF5DC3DD3508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764704"/>
            <a:ext cx="914241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Helvetica" panose="020B0604020202020204" pitchFamily="34" charset="0"/>
              <a:buChar char="●"/>
              <a:defRPr sz="2400">
                <a:solidFill>
                  <a:srgbClr val="00968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Helvetica" panose="020B0604020202020204" pitchFamily="34" charset="0"/>
              <a:buChar char="♦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000" b="1" kern="0" dirty="0" smtClean="0"/>
              <a:t>LSST:</a:t>
            </a:r>
            <a:endParaRPr lang="fr-FR" altLang="fr-FR" sz="2000" b="1" kern="0" dirty="0"/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Membre de LSST France et du </a:t>
            </a:r>
            <a:r>
              <a:rPr lang="fr-FR" altLang="fr-FR" sz="2000" kern="0" dirty="0" err="1" smtClean="0"/>
              <a:t>Board</a:t>
            </a:r>
            <a:r>
              <a:rPr lang="fr-FR" altLang="fr-FR" sz="2000" kern="0" dirty="0" smtClean="0"/>
              <a:t> (</a:t>
            </a:r>
            <a:r>
              <a:rPr lang="fr-FR" altLang="fr-FR" sz="2000" kern="0" dirty="0" smtClean="0"/>
              <a:t>B. </a:t>
            </a:r>
            <a:r>
              <a:rPr lang="fr-FR" altLang="fr-FR" sz="2000" kern="0" dirty="0" err="1" smtClean="0"/>
              <a:t>Sassolas</a:t>
            </a:r>
            <a:r>
              <a:rPr lang="fr-FR" altLang="fr-FR" sz="2000" kern="0" dirty="0" smtClean="0"/>
              <a:t>)</a:t>
            </a:r>
            <a:endParaRPr lang="fr-FR" altLang="fr-FR" sz="2000" kern="0" dirty="0" smtClean="0"/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err="1" smtClean="0"/>
              <a:t>Dvpt</a:t>
            </a:r>
            <a:r>
              <a:rPr lang="fr-FR" altLang="fr-FR" sz="2000" kern="0" dirty="0" smtClean="0"/>
              <a:t> Banc de mesure spectre en transmission pour grandes optiques </a:t>
            </a:r>
          </a:p>
          <a:p>
            <a:pPr algn="just"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000" b="1" kern="0" dirty="0" smtClean="0"/>
              <a:t>LABEX LIO: (prolongation 5 ans)</a:t>
            </a:r>
            <a:endParaRPr lang="fr-FR" altLang="fr-FR" sz="2000" b="1" kern="0" dirty="0"/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LMA membre fondateur avec IPNL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1 membre au CE (LP) et au CS (BS)</a:t>
            </a:r>
          </a:p>
          <a:p>
            <a:pPr algn="just"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000" b="1" kern="0" dirty="0" smtClean="0"/>
              <a:t>Projets ANR : 2 projets en cours (</a:t>
            </a:r>
            <a:r>
              <a:rPr lang="fr-FR" altLang="fr-FR" sz="2000" b="1" kern="0" dirty="0" err="1" smtClean="0"/>
              <a:t>Qfilters</a:t>
            </a:r>
            <a:r>
              <a:rPr lang="fr-FR" altLang="fr-FR" sz="2000" b="1" kern="0" dirty="0" smtClean="0"/>
              <a:t>, VISIONS)</a:t>
            </a:r>
            <a:endParaRPr lang="fr-FR" altLang="fr-FR" sz="2000" b="1" kern="0" dirty="0"/>
          </a:p>
          <a:p>
            <a:pPr algn="just"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000" b="1" kern="0" dirty="0" smtClean="0"/>
              <a:t>Projets </a:t>
            </a:r>
            <a:r>
              <a:rPr lang="fr-FR" altLang="fr-FR" sz="2000" b="1" kern="0" dirty="0" smtClean="0"/>
              <a:t>IDEX université de LYON OSAG avec ILM :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/>
              <a:t>Développement de grands substrats saphir pour la 3ème génération de détecteur </a:t>
            </a:r>
            <a:r>
              <a:rPr lang="fr-FR" altLang="fr-FR" sz="2000" kern="0" dirty="0" smtClean="0"/>
              <a:t>d’OG (LMA : caractérisation)</a:t>
            </a:r>
          </a:p>
          <a:p>
            <a:pPr algn="just"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000" b="1" kern="0" dirty="0"/>
              <a:t>Diverses autres responsabilités </a:t>
            </a:r>
            <a:r>
              <a:rPr lang="fr-FR" altLang="fr-FR" sz="2000" b="1" kern="0" dirty="0" smtClean="0"/>
              <a:t>:	</a:t>
            </a:r>
            <a:endParaRPr lang="fr-FR" altLang="fr-FR" sz="2000" b="1" kern="0" dirty="0"/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LP : membre COPIL réseau ROP, RSL, membre LISA France, membre CU IP2I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J. </a:t>
            </a:r>
            <a:r>
              <a:rPr lang="fr-FR" altLang="fr-FR" sz="2000" kern="0" dirty="0" err="1" smtClean="0"/>
              <a:t>Teillon</a:t>
            </a:r>
            <a:r>
              <a:rPr lang="fr-FR" altLang="fr-FR" sz="2000" kern="0" dirty="0" smtClean="0"/>
              <a:t> </a:t>
            </a:r>
            <a:r>
              <a:rPr lang="fr-FR" altLang="fr-FR" sz="2000" kern="0" dirty="0" smtClean="0"/>
              <a:t>: membre CPAL, AP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D. Forest </a:t>
            </a:r>
            <a:r>
              <a:rPr lang="fr-FR" altLang="fr-FR" sz="2000" kern="0" dirty="0" smtClean="0"/>
              <a:t>: COFO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E. Barthélémy-Mazot </a:t>
            </a:r>
            <a:r>
              <a:rPr lang="fr-FR" altLang="fr-FR" sz="2000" kern="0" dirty="0" smtClean="0"/>
              <a:t>: membre cellule Qualité IP2I, </a:t>
            </a:r>
            <a:r>
              <a:rPr lang="fr-FR" altLang="fr-FR" sz="2000" kern="0" dirty="0" err="1" smtClean="0"/>
              <a:t>Resp</a:t>
            </a:r>
            <a:r>
              <a:rPr lang="fr-FR" altLang="fr-FR" sz="2000" kern="0" dirty="0" smtClean="0"/>
              <a:t> Qualité LMA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BS : membre CU IP2I, membre du CS </a:t>
            </a:r>
            <a:r>
              <a:rPr lang="fr-FR" altLang="fr-FR" sz="2000" kern="0" dirty="0" smtClean="0"/>
              <a:t>LIO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000" kern="0" dirty="0" smtClean="0"/>
              <a:t>M. </a:t>
            </a:r>
            <a:r>
              <a:rPr lang="fr-FR" altLang="fr-FR" sz="2000" kern="0" dirty="0" err="1" smtClean="0"/>
              <a:t>Granata</a:t>
            </a:r>
            <a:r>
              <a:rPr lang="fr-FR" altLang="fr-FR" sz="2000" kern="0" dirty="0" smtClean="0"/>
              <a:t> : </a:t>
            </a:r>
            <a:r>
              <a:rPr lang="fr-FR" altLang="fr-FR" sz="2000" kern="0" dirty="0" err="1" smtClean="0"/>
              <a:t>resp</a:t>
            </a:r>
            <a:r>
              <a:rPr lang="fr-FR" altLang="fr-FR" sz="2000" kern="0" dirty="0" smtClean="0"/>
              <a:t>. master projet IN2P3 CMO</a:t>
            </a:r>
            <a:endParaRPr lang="fr-FR" altLang="fr-FR" sz="2000" kern="0" dirty="0" smtClean="0"/>
          </a:p>
          <a:p>
            <a:pPr lvl="1" algn="just">
              <a:lnSpc>
                <a:spcPct val="90000"/>
              </a:lnSpc>
            </a:pPr>
            <a:endParaRPr lang="fr-FR" altLang="fr-FR" sz="2000" kern="0" dirty="0"/>
          </a:p>
          <a:p>
            <a:pPr lvl="1" algn="just">
              <a:lnSpc>
                <a:spcPct val="90000"/>
              </a:lnSpc>
            </a:pPr>
            <a:endParaRPr lang="fr-FR" altLang="fr-FR" sz="2000" kern="0" dirty="0" smtClean="0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 txBox="1">
            <a:spLocks/>
          </p:cNvSpPr>
          <p:nvPr/>
        </p:nvSpPr>
        <p:spPr>
          <a:xfrm>
            <a:off x="457200" y="64120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BBC771F-1429-44C1-B329-2DFC5DD18109}"/>
              </a:ext>
            </a:extLst>
          </p:cNvPr>
          <p:cNvCxnSpPr/>
          <p:nvPr/>
        </p:nvCxnSpPr>
        <p:spPr>
          <a:xfrm>
            <a:off x="1588" y="764704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</p:spTree>
    <p:extLst>
      <p:ext uri="{BB962C8B-B14F-4D97-AF65-F5344CB8AC3E}">
        <p14:creationId xmlns:p14="http://schemas.microsoft.com/office/powerpoint/2010/main" val="40223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DF3-ABDD-4F86-9A2E-FF5DC3DD3508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-1588" y="82550"/>
            <a:ext cx="9144000" cy="6921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Moyens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1D5CAEB-75A2-4D11-A831-5DCC91AAC973}"/>
              </a:ext>
            </a:extLst>
          </p:cNvPr>
          <p:cNvCxnSpPr/>
          <p:nvPr/>
        </p:nvCxnSpPr>
        <p:spPr>
          <a:xfrm>
            <a:off x="1588" y="78740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 txBox="1">
            <a:spLocks/>
          </p:cNvSpPr>
          <p:nvPr/>
        </p:nvSpPr>
        <p:spPr>
          <a:xfrm>
            <a:off x="457200" y="64120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-1588" y="1068291"/>
            <a:ext cx="7772400" cy="48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q"/>
              <a:defRPr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688"/>
              </a:buClr>
              <a:buSzPct val="75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Ion </a:t>
            </a: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Beam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fr-F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Sputtering</a:t>
            </a: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(3 machines)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t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Couches denses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t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Absorption &lt; 1 ppm @1064 nm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t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Diffusion très basse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t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Qualité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Opto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-Mécanique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trèsut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</a:rPr>
              <a:t> élevé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t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Traitement jusqu’à Ø1m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2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688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Ion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Assisted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Deposition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t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Qualité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Opto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-Mécanique élevée, Traitement jusqu’à Ø80 cm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6972749" y="4117106"/>
            <a:ext cx="2112883" cy="2740894"/>
            <a:chOff x="7357282" y="3341854"/>
            <a:chExt cx="1916268" cy="2586962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7282" y="3341854"/>
              <a:ext cx="1916268" cy="2586962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8315416" y="3346645"/>
              <a:ext cx="821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fr-FR" sz="1400" dirty="0" smtClean="0">
                  <a:solidFill>
                    <a:srgbClr val="FFFF00"/>
                  </a:solidFill>
                  <a:latin typeface="Trebuchet MS" pitchFamily="34" charset="0"/>
                  <a:cs typeface="+mn-cs"/>
                </a:rPr>
                <a:t>EVA 32’ </a:t>
              </a:r>
              <a:endParaRPr lang="fr-FR" sz="1400" dirty="0">
                <a:solidFill>
                  <a:srgbClr val="FFFF00"/>
                </a:solidFill>
                <a:latin typeface="Trebuchet MS" pitchFamily="34" charset="0"/>
                <a:cs typeface="+mn-cs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772174" y="1122847"/>
            <a:ext cx="2005150" cy="2604452"/>
            <a:chOff x="3601630" y="1036320"/>
            <a:chExt cx="1546810" cy="1883106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630" y="1036320"/>
              <a:ext cx="1412330" cy="1883106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4353286" y="1054877"/>
              <a:ext cx="795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fr-FR" sz="1400" dirty="0" smtClean="0">
                  <a:solidFill>
                    <a:srgbClr val="FFFF00"/>
                  </a:solidFill>
                  <a:latin typeface="Trebuchet MS" pitchFamily="34" charset="0"/>
                  <a:cs typeface="+mn-cs"/>
                </a:rPr>
                <a:t>DIBS 2’ </a:t>
              </a:r>
              <a:endParaRPr lang="fr-FR" sz="1400" dirty="0">
                <a:solidFill>
                  <a:srgbClr val="FFFF00"/>
                </a:solidFill>
                <a:latin typeface="Trebuchet MS" pitchFamily="34" charset="0"/>
                <a:cs typeface="+mn-cs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844016" y="1122847"/>
            <a:ext cx="1937100" cy="2668572"/>
            <a:chOff x="5154929" y="1036320"/>
            <a:chExt cx="1520191" cy="2026920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4929" y="1036320"/>
              <a:ext cx="1520191" cy="2026920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5519547" y="2822703"/>
              <a:ext cx="981089" cy="233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fr-FR" sz="1400" dirty="0" smtClean="0">
                  <a:solidFill>
                    <a:srgbClr val="FFFF00"/>
                  </a:solidFill>
                  <a:latin typeface="Trebuchet MS" pitchFamily="34" charset="0"/>
                  <a:cs typeface="+mn-cs"/>
                </a:rPr>
                <a:t>SPECTOR 10’ </a:t>
              </a:r>
              <a:endParaRPr lang="fr-FR" sz="1400" dirty="0">
                <a:solidFill>
                  <a:srgbClr val="FFFF00"/>
                </a:solidFill>
                <a:latin typeface="Trebuchet MS" pitchFamily="34" charset="0"/>
                <a:cs typeface="+mn-cs"/>
              </a:endParaRPr>
            </a:p>
          </p:txBody>
        </p:sp>
      </p:grpSp>
      <p:sp>
        <p:nvSpPr>
          <p:cNvPr id="33" name="Flèche courbée vers la gauche 32"/>
          <p:cNvSpPr/>
          <p:nvPr/>
        </p:nvSpPr>
        <p:spPr bwMode="auto">
          <a:xfrm>
            <a:off x="3784060" y="2934580"/>
            <a:ext cx="330740" cy="540156"/>
          </a:xfrm>
          <a:prstGeom prst="curvedLef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sp>
        <p:nvSpPr>
          <p:cNvPr id="34" name="Flèche droite rayée 33"/>
          <p:cNvSpPr/>
          <p:nvPr/>
        </p:nvSpPr>
        <p:spPr bwMode="auto">
          <a:xfrm>
            <a:off x="3784060" y="2425073"/>
            <a:ext cx="787940" cy="188494"/>
          </a:xfrm>
          <a:prstGeom prst="stripedRigh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Trebuchet MS" pitchFamily="34" charset="0"/>
              <a:cs typeface="+mn-cs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27" y="4448272"/>
            <a:ext cx="1693731" cy="8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e 35"/>
          <p:cNvGrpSpPr/>
          <p:nvPr/>
        </p:nvGrpSpPr>
        <p:grpSpPr>
          <a:xfrm>
            <a:off x="141092" y="3204658"/>
            <a:ext cx="3609622" cy="2345890"/>
            <a:chOff x="3784060" y="3781141"/>
            <a:chExt cx="3739848" cy="2494103"/>
          </a:xfrm>
        </p:grpSpPr>
        <p:pic>
          <p:nvPicPr>
            <p:cNvPr id="37" name="Picture 7" descr="Gc9- 20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4060" y="3781141"/>
              <a:ext cx="3739848" cy="2494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ZoneTexte 37"/>
            <p:cNvSpPr txBox="1"/>
            <p:nvPr/>
          </p:nvSpPr>
          <p:spPr>
            <a:xfrm>
              <a:off x="3957073" y="5836382"/>
              <a:ext cx="17731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FF00"/>
                  </a:solidFill>
                </a:rPr>
                <a:t>GRAND COATER 39’ </a:t>
              </a:r>
              <a:endParaRPr lang="fr-FR" sz="1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D4DF3-ABDD-4F86-9A2E-FF5DC3DD3508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-1588" y="82550"/>
            <a:ext cx="9144000" cy="6921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Moyens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 txBox="1">
            <a:spLocks/>
          </p:cNvSpPr>
          <p:nvPr/>
        </p:nvSpPr>
        <p:spPr>
          <a:xfrm>
            <a:off x="457200" y="64120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  <p:sp>
        <p:nvSpPr>
          <p:cNvPr id="39" name="Espace réservé du numéro de diapositive 6"/>
          <p:cNvSpPr txBox="1">
            <a:spLocks/>
          </p:cNvSpPr>
          <p:nvPr/>
        </p:nvSpPr>
        <p:spPr bwMode="auto">
          <a:xfrm>
            <a:off x="7091083" y="635406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48135DB-67BF-46B9-85C4-99B755025BDC}" type="slidenum">
              <a:rPr lang="en-US" smtClean="0">
                <a:solidFill>
                  <a:srgbClr val="009688"/>
                </a:solidFill>
                <a:latin typeface="Helvetica"/>
              </a:rPr>
              <a:pPr>
                <a:defRPr/>
              </a:pPr>
              <a:t>8</a:t>
            </a:fld>
            <a:endParaRPr lang="en-US">
              <a:solidFill>
                <a:srgbClr val="009688"/>
              </a:solidFill>
              <a:latin typeface="Helvetica"/>
            </a:endParaRPr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-1" y="994551"/>
            <a:ext cx="5277677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q"/>
              <a:defRPr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q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688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688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Bancs de caractérisation Optique Uniques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PDS (Photo-thermal </a:t>
            </a:r>
            <a:r>
              <a:rPr kumimoji="0" lang="fr-FR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Deflection</a:t>
            </a:r>
            <a:r>
              <a:rPr kumimoji="0" lang="fr-FR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 System) banc absorption (633 nm, 1064 nm, 1,55µm)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Diffusomètre</a:t>
            </a:r>
            <a:r>
              <a:rPr kumimoji="0" lang="fr-FR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 CASI (633 nm, 1064 nm, 10.6 µm): BRDF, TIS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fr-FR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Profilomètre</a:t>
            </a:r>
            <a:r>
              <a:rPr kumimoji="0" lang="fr-FR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</a:rPr>
              <a:t> Optique MICROMAP, Microrugosité et Mesures de défauts ponctuels sur 400 x 400 mm</a:t>
            </a:r>
          </a:p>
        </p:txBody>
      </p:sp>
      <p:pic>
        <p:nvPicPr>
          <p:cNvPr id="41" name="Picture 2" descr="http://lma.in2p3.fr/Images/casi_2015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8"/>
          <a:stretch/>
        </p:blipFill>
        <p:spPr bwMode="auto">
          <a:xfrm>
            <a:off x="168333" y="3610891"/>
            <a:ext cx="4685771" cy="31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lma.in2p3.fr/Images/rb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78" y="1033463"/>
            <a:ext cx="3745283" cy="28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lma.in2p3.fr/Images/micromap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77" y="3963312"/>
            <a:ext cx="3745283" cy="28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61D5CAEB-75A2-4D11-A831-5DCC91AAC973}"/>
              </a:ext>
            </a:extLst>
          </p:cNvPr>
          <p:cNvCxnSpPr/>
          <p:nvPr/>
        </p:nvCxnSpPr>
        <p:spPr>
          <a:xfrm>
            <a:off x="1588" y="78740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3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76C236B-A2B7-4D15-9BEA-9BB15C3996EE}"/>
              </a:ext>
            </a:extLst>
          </p:cNvPr>
          <p:cNvCxnSpPr/>
          <p:nvPr/>
        </p:nvCxnSpPr>
        <p:spPr>
          <a:xfrm>
            <a:off x="1588" y="836712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itre 4"/>
          <p:cNvSpPr>
            <a:spLocks noGrp="1"/>
          </p:cNvSpPr>
          <p:nvPr>
            <p:ph type="title"/>
          </p:nvPr>
        </p:nvSpPr>
        <p:spPr>
          <a:xfrm>
            <a:off x="1194863" y="73074"/>
            <a:ext cx="7740650" cy="692150"/>
          </a:xfrm>
        </p:spPr>
        <p:txBody>
          <a:bodyPr/>
          <a:lstStyle/>
          <a:p>
            <a:pPr eaLnBrk="1" hangingPunct="1"/>
            <a:r>
              <a:rPr lang="fr-FR" altLang="fr-FR" sz="2800" b="1" dirty="0" smtClean="0">
                <a:solidFill>
                  <a:srgbClr val="E75112"/>
                </a:solidFill>
                <a:latin typeface="Verdana" panose="020B0604030504040204" pitchFamily="34" charset="0"/>
              </a:rPr>
              <a:t>Fonctionnement</a:t>
            </a:r>
          </a:p>
        </p:txBody>
      </p:sp>
      <p:sp>
        <p:nvSpPr>
          <p:cNvPr id="2151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E82364-809E-4636-A5EF-4C0A8EBE29A4}" type="slidenum">
              <a:rPr lang="fr-FR" altLang="fr-FR" sz="12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 smtClean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9003" y="981248"/>
            <a:ext cx="8787134" cy="222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Helvetica" panose="020B0604020202020204" pitchFamily="34" charset="0"/>
              <a:buChar char="●"/>
              <a:defRPr sz="2400">
                <a:solidFill>
                  <a:srgbClr val="00968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Helvetica" panose="020B0604020202020204" pitchFamily="34" charset="0"/>
              <a:buChar char="♦"/>
              <a:defRPr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solidFill>
                  <a:schemeClr val="tx1"/>
                </a:solidFill>
              </a:rPr>
              <a:t>LMA : fonctionnement piloté par le DP, le RP et la DU IP2I suite aux recommandations du CSE et du COPIL. </a:t>
            </a:r>
          </a:p>
          <a:p>
            <a:pPr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solidFill>
                  <a:schemeClr val="tx1"/>
                </a:solidFill>
              </a:rPr>
              <a:t>Interactions avec services IP2I (</a:t>
            </a:r>
            <a:r>
              <a:rPr lang="fr-FR" altLang="fr-FR" sz="2200" kern="0" dirty="0" err="1" smtClean="0">
                <a:solidFill>
                  <a:schemeClr val="tx1"/>
                </a:solidFill>
              </a:rPr>
              <a:t>Méca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, </a:t>
            </a:r>
            <a:r>
              <a:rPr lang="fr-FR" altLang="fr-FR" sz="2200" kern="0" dirty="0" err="1" smtClean="0">
                <a:solidFill>
                  <a:schemeClr val="tx1"/>
                </a:solidFill>
              </a:rPr>
              <a:t>Elec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) en cours de mise en place</a:t>
            </a:r>
          </a:p>
          <a:p>
            <a:pPr lvl="1">
              <a:lnSpc>
                <a:spcPct val="90000"/>
              </a:lnSpc>
              <a:buClr>
                <a:srgbClr val="008896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solidFill>
                  <a:schemeClr val="tx1"/>
                </a:solidFill>
              </a:rPr>
              <a:t>Besoin </a:t>
            </a:r>
            <a:r>
              <a:rPr lang="fr-FR" altLang="fr-FR" sz="2200" kern="0" dirty="0" err="1" smtClean="0">
                <a:solidFill>
                  <a:schemeClr val="tx1"/>
                </a:solidFill>
              </a:rPr>
              <a:t>Méca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 pour les projets</a:t>
            </a:r>
          </a:p>
          <a:p>
            <a:pPr lvl="1">
              <a:lnSpc>
                <a:spcPct val="90000"/>
              </a:lnSpc>
              <a:buClr>
                <a:srgbClr val="008896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solidFill>
                  <a:schemeClr val="tx1"/>
                </a:solidFill>
              </a:rPr>
              <a:t>Besoin nouveau contrôle commande sous </a:t>
            </a:r>
            <a:r>
              <a:rPr lang="fr-FR" altLang="fr-FR" sz="2200" kern="0" dirty="0" err="1" smtClean="0">
                <a:solidFill>
                  <a:schemeClr val="tx1"/>
                </a:solidFill>
              </a:rPr>
              <a:t>Labview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 pour les machines de dépôt (crucial pour la pérennisation)</a:t>
            </a:r>
          </a:p>
          <a:p>
            <a:pPr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solidFill>
                  <a:schemeClr val="tx1"/>
                </a:solidFill>
              </a:rPr>
              <a:t>Liaison étroite avec le </a:t>
            </a:r>
            <a:r>
              <a:rPr lang="fr-FR" altLang="fr-FR" sz="2200" kern="0" dirty="0" err="1" smtClean="0">
                <a:solidFill>
                  <a:schemeClr val="tx1"/>
                </a:solidFill>
              </a:rPr>
              <a:t>Gpe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 OG (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J. </a:t>
            </a:r>
            <a:r>
              <a:rPr lang="fr-FR" altLang="fr-FR" sz="2200" kern="0" dirty="0" err="1" smtClean="0">
                <a:solidFill>
                  <a:schemeClr val="tx1"/>
                </a:solidFill>
              </a:rPr>
              <a:t>Degallaix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 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chef du groupe)</a:t>
            </a:r>
          </a:p>
          <a:p>
            <a:pPr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solidFill>
                  <a:schemeClr val="tx1"/>
                </a:solidFill>
              </a:rPr>
              <a:t>2 services au LMA, réunions de service, réunions G</a:t>
            </a:r>
            <a:r>
              <a:rPr lang="fr-FR" altLang="fr-FR" sz="2200" kern="0" baseline="30000" dirty="0" smtClean="0">
                <a:solidFill>
                  <a:schemeClr val="tx1"/>
                </a:solidFill>
              </a:rPr>
              <a:t>ale</a:t>
            </a:r>
            <a:r>
              <a:rPr lang="fr-FR" altLang="fr-FR" sz="2200" kern="0" dirty="0" smtClean="0">
                <a:solidFill>
                  <a:schemeClr val="tx1"/>
                </a:solidFill>
              </a:rPr>
              <a:t> LMA</a:t>
            </a:r>
          </a:p>
          <a:p>
            <a:pPr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solidFill>
                  <a:schemeClr val="tx1"/>
                </a:solidFill>
              </a:rPr>
              <a:t>DP membre de la direction IP2I – Parfaites relations de confiance et de travail</a:t>
            </a:r>
          </a:p>
          <a:p>
            <a:pPr>
              <a:lnSpc>
                <a:spcPct val="90000"/>
              </a:lnSpc>
              <a:buClr>
                <a:srgbClr val="008896"/>
              </a:buClr>
              <a:buFont typeface="Wingdings" panose="05000000000000000000" pitchFamily="2" charset="2"/>
              <a:buChar char="v"/>
            </a:pPr>
            <a:r>
              <a:rPr lang="fr-FR" altLang="fr-FR" sz="2200" kern="0" dirty="0" smtClean="0">
                <a:solidFill>
                  <a:schemeClr val="tx1"/>
                </a:solidFill>
              </a:rPr>
              <a:t>Participation aux réunions mensuelles CDG/CDS IP2I et aux réunions CDU IN2P3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178" y="0"/>
            <a:ext cx="765224" cy="765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7330"/>
            <a:ext cx="1552450" cy="543358"/>
          </a:xfrm>
          <a:prstGeom prst="rect">
            <a:avLst/>
          </a:prstGeom>
        </p:spPr>
      </p:pic>
      <p:sp>
        <p:nvSpPr>
          <p:cNvPr id="18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518275"/>
            <a:ext cx="37512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Tourniquet Section 01 IP2I – 3 Février 2020</a:t>
            </a:r>
          </a:p>
        </p:txBody>
      </p:sp>
      <p:sp>
        <p:nvSpPr>
          <p:cNvPr id="19" name="Espace réservé de la date 2">
            <a:extLst>
              <a:ext uri="{FF2B5EF4-FFF2-40B4-BE49-F238E27FC236}">
                <a16:creationId xmlns:a16="http://schemas.microsoft.com/office/drawing/2014/main" id="{90CE03D0-A007-48FC-8D96-79D224FDEB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51986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LMA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rniquet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12190</TotalTime>
  <Words>997</Words>
  <Application>Microsoft Office PowerPoint</Application>
  <PresentationFormat>Affichage à l'écran (4:3)</PresentationFormat>
  <Paragraphs>145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</vt:lpstr>
      <vt:lpstr>Symbol</vt:lpstr>
      <vt:lpstr>Trebuchet MS</vt:lpstr>
      <vt:lpstr>Verdana</vt:lpstr>
      <vt:lpstr>Wingdings</vt:lpstr>
      <vt:lpstr>Tourniquet2013</vt:lpstr>
      <vt:lpstr>Laboratoire des Matériaux Avancés Plateforme Nationale de Recherche IN2P3</vt:lpstr>
      <vt:lpstr>Organisation</vt:lpstr>
      <vt:lpstr>Organisation</vt:lpstr>
      <vt:lpstr>Compétences</vt:lpstr>
      <vt:lpstr>Projets et Responsabilités </vt:lpstr>
      <vt:lpstr>Présentation PowerPoint</vt:lpstr>
      <vt:lpstr>Présentation PowerPoint</vt:lpstr>
      <vt:lpstr>Présentation PowerPoint</vt:lpstr>
      <vt:lpstr>Fonctionnement</vt:lpstr>
      <vt:lpstr>Auto analyse</vt:lpstr>
    </vt:vector>
  </TitlesOfParts>
  <Company>section 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tourniquet</dc:title>
  <dc:creator>Laurent Pinard</dc:creator>
  <cp:keywords/>
  <dc:description/>
  <cp:lastModifiedBy>Laurent Pinard</cp:lastModifiedBy>
  <cp:revision>272</cp:revision>
  <cp:lastPrinted>2020-01-22T10:20:18Z</cp:lastPrinted>
  <dcterms:created xsi:type="dcterms:W3CDTF">2010-12-20T20:47:11Z</dcterms:created>
  <dcterms:modified xsi:type="dcterms:W3CDTF">2020-02-03T14:05:24Z</dcterms:modified>
  <cp:category>Section 01</cp:category>
</cp:coreProperties>
</file>