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7"/>
  </p:notesMasterIdLst>
  <p:handoutMasterIdLst>
    <p:handoutMasterId r:id="rId18"/>
  </p:handoutMasterIdLst>
  <p:sldIdLst>
    <p:sldId id="268" r:id="rId2"/>
    <p:sldId id="414" r:id="rId3"/>
    <p:sldId id="448" r:id="rId4"/>
    <p:sldId id="449" r:id="rId5"/>
    <p:sldId id="450" r:id="rId6"/>
    <p:sldId id="434" r:id="rId7"/>
    <p:sldId id="439" r:id="rId8"/>
    <p:sldId id="440" r:id="rId9"/>
    <p:sldId id="442" r:id="rId10"/>
    <p:sldId id="447" r:id="rId11"/>
    <p:sldId id="438" r:id="rId12"/>
    <p:sldId id="441" r:id="rId13"/>
    <p:sldId id="446" r:id="rId14"/>
    <p:sldId id="436" r:id="rId15"/>
    <p:sldId id="437" r:id="rId16"/>
  </p:sldIdLst>
  <p:sldSz cx="9144000" cy="6858000" type="screen4x3"/>
  <p:notesSz cx="6805613" cy="99393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F497D"/>
    <a:srgbClr val="4F81BD"/>
    <a:srgbClr val="4D4D4D"/>
    <a:srgbClr val="E75112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8" autoAdjust="0"/>
    <p:restoredTop sz="87971" autoAdjust="0"/>
  </p:normalViewPr>
  <p:slideViewPr>
    <p:cSldViewPr>
      <p:cViewPr varScale="1">
        <p:scale>
          <a:sx n="72" d="100"/>
          <a:sy n="72" d="100"/>
        </p:scale>
        <p:origin x="-1480" y="-11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8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xmlns="" id="{4F5FD79B-B8B2-4979-8AE8-03425BE854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defTabSz="915816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xmlns="" id="{1D4E6871-7CD5-43CB-98F1-8DC097A344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algn="r" defTabSz="915816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xmlns="" id="{356DAB09-C680-43CF-ABAD-3DB450B5437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defTabSz="915816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Groupe          Evaluation AERES          13-14 janvier 2011</a:t>
            </a:r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xmlns="" id="{7EF95FAD-4913-4CBF-BC47-BFD83BDF0A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46C3D8F-7C8A-8344-847C-8D7ADF09F65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07475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6F6297CF-0082-47B9-B15F-82CC1025E8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defTabSz="915816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B9FE0668-4B36-4FA7-A044-749E99B4D3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algn="r" defTabSz="915816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xmlns="" id="{1AFF2306-94CD-4376-85C0-912BCDB0430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9638"/>
            <a:ext cx="544353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xmlns="" id="{289D813E-A52F-4D29-971C-4608F8907D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defTabSz="915816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Groupe          Evaluation AERES          13-14 janvier 2011</a:t>
            </a:r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xmlns="" id="{223FA716-D191-484F-9528-460F15F248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A5AB10D-11B0-0347-9D9E-565148FC850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632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E1A939-950F-C74C-A4C1-BF43F45A7CDE}" type="slidenum">
              <a:rPr lang="fr-FR"/>
              <a:pPr/>
              <a:t>1</a:t>
            </a:fld>
            <a:endParaRPr lang="fr-F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125" name="Espace réservé du pied de page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/>
            <a:r>
              <a:rPr lang="fr-FR">
                <a:cs typeface="Arial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D54DAEF-A8B7-A847-9D9F-003618BF1CE7}" type="slidenum">
              <a:rPr lang="fr-FR"/>
              <a:pPr algn="r" eaLnBrk="1" hangingPunct="1"/>
              <a:t>10</a:t>
            </a:fld>
            <a:endParaRPr lang="fr-FR"/>
          </a:p>
        </p:txBody>
      </p:sp>
      <p:sp>
        <p:nvSpPr>
          <p:cNvPr id="21509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3556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6C679494-74E4-2142-8D52-3E061D2636B5}" type="slidenum">
              <a:rPr lang="fr-FR"/>
              <a:pPr algn="r" eaLnBrk="1" hangingPunct="1"/>
              <a:t>11</a:t>
            </a:fld>
            <a:endParaRPr lang="fr-FR"/>
          </a:p>
        </p:txBody>
      </p:sp>
      <p:sp>
        <p:nvSpPr>
          <p:cNvPr id="23557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5604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ECBDC3AB-481D-D640-A393-785B9CBC3FD9}" type="slidenum">
              <a:rPr lang="fr-FR"/>
              <a:pPr algn="r" eaLnBrk="1" hangingPunct="1"/>
              <a:t>12</a:t>
            </a:fld>
            <a:endParaRPr lang="fr-FR"/>
          </a:p>
        </p:txBody>
      </p:sp>
      <p:sp>
        <p:nvSpPr>
          <p:cNvPr id="25605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F48A905-BE68-9C46-8F17-A0AB9946FE1E}" type="slidenum">
              <a:rPr lang="fr-FR"/>
              <a:pPr algn="r" eaLnBrk="1" hangingPunct="1"/>
              <a:t>13</a:t>
            </a:fld>
            <a:endParaRPr lang="fr-FR"/>
          </a:p>
        </p:txBody>
      </p:sp>
      <p:sp>
        <p:nvSpPr>
          <p:cNvPr id="27653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9700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B0256607-64C1-D249-B85B-E41238D2BFF0}" type="slidenum">
              <a:rPr lang="fr-FR"/>
              <a:pPr algn="r" eaLnBrk="1" hangingPunct="1"/>
              <a:t>14</a:t>
            </a:fld>
            <a:endParaRPr lang="fr-FR"/>
          </a:p>
        </p:txBody>
      </p:sp>
      <p:sp>
        <p:nvSpPr>
          <p:cNvPr id="29701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1748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94099FE3-F3DE-8C43-ACB3-BFA4AF77B596}" type="slidenum">
              <a:rPr lang="fr-FR"/>
              <a:pPr algn="r" eaLnBrk="1" hangingPunct="1"/>
              <a:t>15</a:t>
            </a:fld>
            <a:endParaRPr lang="fr-FR"/>
          </a:p>
        </p:txBody>
      </p:sp>
      <p:sp>
        <p:nvSpPr>
          <p:cNvPr id="31749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172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1C47F99A-E075-EA47-84E5-DFFDB77D71B8}" type="slidenum">
              <a:rPr lang="fr-FR"/>
              <a:pPr algn="r" eaLnBrk="1" hangingPunct="1"/>
              <a:t>2</a:t>
            </a:fld>
            <a:endParaRPr lang="fr-FR"/>
          </a:p>
        </p:txBody>
      </p:sp>
      <p:sp>
        <p:nvSpPr>
          <p:cNvPr id="7173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220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4D335697-7981-2E40-8AA6-C9A786BD3B91}" type="slidenum">
              <a:rPr lang="fr-FR"/>
              <a:pPr algn="r" eaLnBrk="1" hangingPunct="1"/>
              <a:t>3</a:t>
            </a:fld>
            <a:endParaRPr lang="fr-FR"/>
          </a:p>
        </p:txBody>
      </p:sp>
      <p:sp>
        <p:nvSpPr>
          <p:cNvPr id="9221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1268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814DCE9-8C7C-2E4E-BE42-225BA1A78615}" type="slidenum">
              <a:rPr lang="fr-FR"/>
              <a:pPr algn="r" eaLnBrk="1" hangingPunct="1"/>
              <a:t>4</a:t>
            </a:fld>
            <a:endParaRPr lang="fr-FR"/>
          </a:p>
        </p:txBody>
      </p:sp>
      <p:sp>
        <p:nvSpPr>
          <p:cNvPr id="11269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1268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F814DCE9-8C7C-2E4E-BE42-225BA1A78615}" type="slidenum">
              <a:rPr lang="fr-FR"/>
              <a:pPr algn="r" eaLnBrk="1" hangingPunct="1"/>
              <a:t>5</a:t>
            </a:fld>
            <a:endParaRPr lang="fr-FR"/>
          </a:p>
        </p:txBody>
      </p:sp>
      <p:sp>
        <p:nvSpPr>
          <p:cNvPr id="11269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3316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969EAF34-B366-4A42-97AA-99CB154C4BDA}" type="slidenum">
              <a:rPr lang="fr-FR"/>
              <a:pPr algn="r" eaLnBrk="1" hangingPunct="1"/>
              <a:t>6</a:t>
            </a:fld>
            <a:endParaRPr lang="fr-FR"/>
          </a:p>
        </p:txBody>
      </p:sp>
      <p:sp>
        <p:nvSpPr>
          <p:cNvPr id="13317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5364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6D2BA407-5C3B-E145-8D59-3207DCDF0864}" type="slidenum">
              <a:rPr lang="fr-FR"/>
              <a:pPr algn="r" eaLnBrk="1" hangingPunct="1"/>
              <a:t>7</a:t>
            </a:fld>
            <a:endParaRPr lang="fr-FR"/>
          </a:p>
        </p:txBody>
      </p:sp>
      <p:sp>
        <p:nvSpPr>
          <p:cNvPr id="15365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7412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AE79135-0296-104C-B951-69C887BD48D9}" type="slidenum">
              <a:rPr lang="fr-FR"/>
              <a:pPr algn="r" eaLnBrk="1" hangingPunct="1"/>
              <a:t>8</a:t>
            </a:fld>
            <a:endParaRPr lang="fr-FR"/>
          </a:p>
        </p:txBody>
      </p:sp>
      <p:sp>
        <p:nvSpPr>
          <p:cNvPr id="17413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9460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D725D6F3-D623-E54A-80D0-63C0163769A9}" type="slidenum">
              <a:rPr lang="fr-FR"/>
              <a:pPr algn="r" eaLnBrk="1" hangingPunct="1"/>
              <a:t>9</a:t>
            </a:fld>
            <a:endParaRPr lang="fr-FR"/>
          </a:p>
        </p:txBody>
      </p:sp>
      <p:sp>
        <p:nvSpPr>
          <p:cNvPr id="19461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/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9E624C-9244-8D46-BF5F-F3C1E1B81B8A}" type="datetime1">
              <a:rPr lang="fr-FR" smtClean="0"/>
              <a:t>03/02/20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2EDE4-26F2-304E-9124-1CEE748C745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55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DBA8BE-B9FF-C546-AA4F-D49A780242C7}" type="datetime1">
              <a:rPr lang="fr-FR" smtClean="0"/>
              <a:t>03/02/20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30343-AF4A-7042-8DB4-6F4CC12FA8B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27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2EF436-DACB-AD44-88E6-1C392F8FFA57}" type="datetime1">
              <a:rPr lang="fr-FR" smtClean="0"/>
              <a:t>03/02/20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73005-345A-1A48-8D76-0D147F55074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559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2598E2-B715-B345-9BFE-B3F31DAE30B1}" type="datetime1">
              <a:rPr lang="fr-FR" smtClean="0"/>
              <a:t>03/02/20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1F085-ECF0-E74F-AE2D-D961A85DE72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83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05876A-3277-2C4C-9B7C-015051190AA3}" type="datetime1">
              <a:rPr lang="fr-FR" smtClean="0"/>
              <a:t>03/02/20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F83E2-E17C-DE44-9488-4D47783904B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80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729FDE-99C0-D340-96C9-3132B47316EE}" type="datetime1">
              <a:rPr lang="fr-FR" smtClean="0"/>
              <a:t>03/02/20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43294-4835-8443-AA1B-4E5CEF3ECCD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84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670D7-DE60-B742-B4E0-0950939AD1BB}" type="datetime1">
              <a:rPr lang="fr-FR" smtClean="0"/>
              <a:t>03/02/20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F1D23-6399-3C4C-AA61-D13D8C53905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07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700719-BB54-B64A-AC8F-007F656E2CB0}" type="datetime1">
              <a:rPr lang="fr-FR" smtClean="0"/>
              <a:t>03/02/20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F9296-0889-1640-9F23-63D5C0A25BA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0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1CB54-ECFC-F048-B3F7-5B61415DC15E}" type="datetime1">
              <a:rPr lang="fr-FR" smtClean="0"/>
              <a:t>03/02/20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24D8E-5CB4-3C49-8AFF-0FC0D4180C9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18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0793CC-2B05-2747-964F-48D74CB0E2ED}" type="datetime1">
              <a:rPr lang="fr-FR" smtClean="0"/>
              <a:t>03/02/20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81384-E729-2444-BA63-A3187233E64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50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3F2251-5DAD-2E4C-BAA2-5278F4C08291}" type="datetime1">
              <a:rPr lang="fr-FR" smtClean="0"/>
              <a:t>03/02/20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C8CD6-54F7-CF4A-ADAA-35827FC4F9D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05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15D545-33EA-3A44-AB36-A0F9FFB50EED}" type="datetime1">
              <a:rPr lang="fr-FR" smtClean="0"/>
              <a:t>03/02/20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5F7B4-5295-5743-B8A9-254264B8858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51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F59DA4E-E726-44E7-8306-9B2BA76AC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990FC4-8CF2-F147-94E5-0B1BC509F1CF}" type="datetime1">
              <a:rPr lang="fr-FR" smtClean="0"/>
              <a:t>03/02/20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B40715-1716-4CF6-B6BD-D018C928E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Tourniquet Section 01 du Laboratoire - 3-5 fév. 2020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BA5510-2F2F-44C1-9AFD-3E4CE18DB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EF7B94B-F9DF-C042-B5F7-B51F13E80FC4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>
          <a:xfrm>
            <a:off x="0" y="1989138"/>
            <a:ext cx="4572000" cy="1152525"/>
          </a:xfrm>
        </p:spPr>
        <p:txBody>
          <a:bodyPr/>
          <a:lstStyle/>
          <a:p>
            <a:r>
              <a:rPr lang="fr-FR" sz="2800" b="1" dirty="0">
                <a:solidFill>
                  <a:srgbClr val="E75112"/>
                </a:solidFill>
                <a:latin typeface="Verdana" charset="0"/>
              </a:rPr>
              <a:t>Equipe </a:t>
            </a:r>
            <a:r>
              <a:rPr lang="fr-FR" sz="2800" b="1" dirty="0" smtClean="0">
                <a:solidFill>
                  <a:srgbClr val="E75112"/>
                </a:solidFill>
                <a:latin typeface="Verdana" charset="0"/>
              </a:rPr>
              <a:t>FLC/CALICE</a:t>
            </a:r>
            <a:endParaRPr lang="fr-FR" sz="2800" b="1" dirty="0">
              <a:solidFill>
                <a:srgbClr val="E75112"/>
              </a:solidFill>
              <a:latin typeface="Verdana" charset="0"/>
            </a:endParaRPr>
          </a:p>
        </p:txBody>
      </p:sp>
      <p:pic>
        <p:nvPicPr>
          <p:cNvPr id="4099" name="Picture 19" descr="IN2P3Filaire-Q_SignV copi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6003925"/>
            <a:ext cx="1152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ZoneTexte 9"/>
          <p:cNvSpPr txBox="1">
            <a:spLocks noChangeArrowheads="1"/>
          </p:cNvSpPr>
          <p:nvPr/>
        </p:nvSpPr>
        <p:spPr bwMode="auto">
          <a:xfrm>
            <a:off x="-180528" y="558924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I.Laktineh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4101" name="ZoneTexte 11"/>
          <p:cNvSpPr txBox="1">
            <a:spLocks noChangeArrowheads="1"/>
          </p:cNvSpPr>
          <p:nvPr/>
        </p:nvSpPr>
        <p:spPr bwMode="auto">
          <a:xfrm>
            <a:off x="1619250" y="252413"/>
            <a:ext cx="2324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Tourniquet Section 01</a:t>
            </a:r>
            <a:br>
              <a:rPr lang="fr-FR" sz="1400" dirty="0">
                <a:solidFill>
                  <a:srgbClr val="4D4D4D"/>
                </a:solidFill>
                <a:latin typeface="Verdana" charset="0"/>
              </a:rPr>
            </a:b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3-5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fev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. 2020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4102" name="ZoneTexte 9"/>
          <p:cNvSpPr txBox="1">
            <a:spLocks noChangeArrowheads="1"/>
          </p:cNvSpPr>
          <p:nvPr/>
        </p:nvSpPr>
        <p:spPr bwMode="auto">
          <a:xfrm>
            <a:off x="441325" y="3132138"/>
            <a:ext cx="285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4D4D4D"/>
                </a:solidFill>
                <a:latin typeface="Verdana" charset="0"/>
              </a:rPr>
              <a:t>Bilan 2015-2020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87CAF639-0B27-4016-A091-4C9A35F5A5ED}"/>
              </a:ext>
            </a:extLst>
          </p:cNvPr>
          <p:cNvCxnSpPr/>
          <p:nvPr/>
        </p:nvCxnSpPr>
        <p:spPr>
          <a:xfrm>
            <a:off x="584200" y="2924175"/>
            <a:ext cx="335915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DC1CD48-BA1E-44EF-859D-9D298C32E040}"/>
              </a:ext>
            </a:extLst>
          </p:cNvPr>
          <p:cNvSpPr/>
          <p:nvPr/>
        </p:nvSpPr>
        <p:spPr>
          <a:xfrm>
            <a:off x="0" y="128300"/>
            <a:ext cx="129715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fr-FR" sz="32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Tourniquet Section 01 du Laboratoire - 3-5 fév. 2020</a:t>
            </a:r>
            <a:endParaRPr lang="fr-FR" dirty="0"/>
          </a:p>
        </p:txBody>
      </p:sp>
      <p:pic>
        <p:nvPicPr>
          <p:cNvPr id="11" name="Image 10" descr="Capture d’écran 2017-05-20 à 13.41.01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2204864"/>
            <a:ext cx="4364770" cy="3068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2232025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800" b="1">
                <a:solidFill>
                  <a:srgbClr val="E75112"/>
                </a:solidFill>
                <a:latin typeface="Verdana" charset="0"/>
              </a:rPr>
              <a:t>Annexes</a:t>
            </a:r>
          </a:p>
        </p:txBody>
      </p:sp>
      <p:sp>
        <p:nvSpPr>
          <p:cNvPr id="2048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676C097F-BD2F-CA43-A2D5-A4A93BCF938C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10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BC493240-996B-4320-97A5-4F1FAC4A5B1A}"/>
              </a:ext>
            </a:extLst>
          </p:cNvPr>
          <p:cNvCxnSpPr/>
          <p:nvPr/>
        </p:nvCxnSpPr>
        <p:spPr>
          <a:xfrm>
            <a:off x="1588" y="2924175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7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800" b="1">
                <a:solidFill>
                  <a:srgbClr val="E75112"/>
                </a:solidFill>
                <a:latin typeface="Verdana" charset="0"/>
              </a:rPr>
              <a:t>Visibilité et rayonnement</a:t>
            </a:r>
          </a:p>
        </p:txBody>
      </p:sp>
      <p:sp>
        <p:nvSpPr>
          <p:cNvPr id="22531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EFA2537F-106A-4E4C-B41B-F3E49E0D6694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11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BC493240-996B-4320-97A5-4F1FAC4A5B1A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3" name="Rectangle 3"/>
          <p:cNvSpPr txBox="1">
            <a:spLocks noChangeArrowheads="1"/>
          </p:cNvSpPr>
          <p:nvPr/>
        </p:nvSpPr>
        <p:spPr bwMode="auto">
          <a:xfrm>
            <a:off x="34925" y="1124744"/>
            <a:ext cx="8951913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600" dirty="0">
                <a:solidFill>
                  <a:srgbClr val="0070C0"/>
                </a:solidFill>
                <a:latin typeface="Verdana" charset="0"/>
              </a:rPr>
              <a:t>x présentations à des conférences et séminaires </a:t>
            </a:r>
            <a:r>
              <a:rPr lang="fr-FR" sz="1600" dirty="0">
                <a:solidFill>
                  <a:srgbClr val="4D4D4D"/>
                </a:solidFill>
                <a:latin typeface="Verdana" charset="0"/>
              </a:rPr>
              <a:t>(membres et </a:t>
            </a:r>
            <a:r>
              <a:rPr lang="fr-FR" sz="1600" dirty="0">
                <a:solidFill>
                  <a:srgbClr val="00B050"/>
                </a:solidFill>
                <a:latin typeface="Verdana" charset="0"/>
              </a:rPr>
              <a:t>doctorants</a:t>
            </a:r>
            <a:r>
              <a:rPr lang="fr-FR" sz="1600" dirty="0">
                <a:solidFill>
                  <a:srgbClr val="4D4D4D"/>
                </a:solidFill>
                <a:latin typeface="Verdana" charset="0"/>
              </a:rPr>
              <a:t>):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2016: CALOR (A. Steen),(R. Eté),(</a:t>
            </a:r>
            <a:r>
              <a:rPr lang="fr-FR" sz="1600" dirty="0" err="1" smtClean="0">
                <a:solidFill>
                  <a:srgbClr val="4D4D4D"/>
                </a:solidFill>
                <a:latin typeface="Verdana" charset="0"/>
              </a:rPr>
              <a:t>I.Laktineh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)</a:t>
            </a:r>
            <a:r>
              <a:rPr lang="fr-FR" sz="1600" dirty="0" smtClean="0">
                <a:solidFill>
                  <a:srgbClr val="4D4D4D"/>
                </a:solidFill>
                <a:latin typeface="Verdana"/>
                <a:cs typeface="Verdana"/>
              </a:rPr>
              <a:t>, </a:t>
            </a:r>
            <a:r>
              <a:rPr lang="en-US" sz="1600" dirty="0">
                <a:latin typeface="Verdana"/>
                <a:cs typeface="Verdana"/>
              </a:rPr>
              <a:t>HEP-DAE-DU</a:t>
            </a:r>
            <a:r>
              <a:rPr lang="fr-FR" sz="1600" dirty="0">
                <a:latin typeface="Verdana"/>
                <a:cs typeface="Verdana"/>
              </a:rPr>
              <a:t> </a:t>
            </a:r>
            <a:r>
              <a:rPr lang="fr-FR" sz="1600" dirty="0" smtClean="0">
                <a:latin typeface="Verdana"/>
                <a:cs typeface="Verdana"/>
              </a:rPr>
              <a:t>(I. </a:t>
            </a:r>
            <a:r>
              <a:rPr lang="fr-FR" sz="1600" dirty="0" err="1" smtClean="0">
                <a:latin typeface="Verdana"/>
                <a:cs typeface="Verdana"/>
              </a:rPr>
              <a:t>Laktineh</a:t>
            </a:r>
            <a:r>
              <a:rPr lang="fr-FR" sz="1600" dirty="0" smtClean="0">
                <a:latin typeface="Verdana"/>
                <a:cs typeface="Verdana"/>
              </a:rPr>
              <a:t>)</a:t>
            </a:r>
            <a:endParaRPr lang="fr-FR" sz="1600" dirty="0" smtClean="0">
              <a:solidFill>
                <a:srgbClr val="4D4D4D"/>
              </a:solidFill>
              <a:latin typeface="Verdana"/>
              <a:cs typeface="Verdana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4D4D4D"/>
                </a:solidFill>
                <a:latin typeface="Verdana"/>
                <a:cs typeface="Verdana"/>
              </a:rPr>
              <a:t>2017:  IPRD (L. </a:t>
            </a:r>
            <a:r>
              <a:rPr lang="fr-FR" sz="1600" dirty="0" err="1" smtClean="0">
                <a:solidFill>
                  <a:srgbClr val="4D4D4D"/>
                </a:solidFill>
                <a:latin typeface="Verdana"/>
                <a:cs typeface="Verdana"/>
              </a:rPr>
              <a:t>Mirabito</a:t>
            </a:r>
            <a:r>
              <a:rPr lang="fr-FR" sz="1600" dirty="0" smtClean="0">
                <a:solidFill>
                  <a:srgbClr val="4D4D4D"/>
                </a:solidFill>
                <a:latin typeface="Verdana"/>
                <a:cs typeface="Verdana"/>
              </a:rPr>
              <a:t>), TIPP2017 (</a:t>
            </a:r>
            <a:r>
              <a:rPr lang="fr-FR" sz="1600" dirty="0" err="1" smtClean="0">
                <a:solidFill>
                  <a:srgbClr val="4D4D4D"/>
                </a:solidFill>
                <a:latin typeface="Verdana"/>
                <a:cs typeface="Verdana"/>
              </a:rPr>
              <a:t>I.Laktineh</a:t>
            </a:r>
            <a:r>
              <a:rPr lang="fr-FR" sz="1600" dirty="0" smtClean="0">
                <a:solidFill>
                  <a:srgbClr val="4D4D4D"/>
                </a:solidFill>
                <a:latin typeface="Verdana"/>
                <a:cs typeface="Verdana"/>
              </a:rPr>
              <a:t>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2018: RPC2018 (L. </a:t>
            </a:r>
            <a:r>
              <a:rPr lang="fr-FR" sz="1600" dirty="0" err="1" smtClean="0">
                <a:solidFill>
                  <a:srgbClr val="4D4D4D"/>
                </a:solidFill>
                <a:latin typeface="Verdana" charset="0"/>
              </a:rPr>
              <a:t>Mirabito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),(Ch. </a:t>
            </a:r>
            <a:r>
              <a:rPr lang="fr-FR" sz="1600" dirty="0" err="1" smtClean="0">
                <a:solidFill>
                  <a:srgbClr val="4D4D4D"/>
                </a:solidFill>
                <a:latin typeface="Verdana" charset="0"/>
              </a:rPr>
              <a:t>Combaret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), HEP (G. Grenier), CEPCWS (I. </a:t>
            </a:r>
            <a:r>
              <a:rPr lang="fr-FR" sz="1600" dirty="0" err="1" smtClean="0">
                <a:solidFill>
                  <a:srgbClr val="4D4D4D"/>
                </a:solidFill>
                <a:latin typeface="Verdana" charset="0"/>
              </a:rPr>
              <a:t>Laktineh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)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2019: EPS2019:  (</a:t>
            </a:r>
            <a:r>
              <a:rPr lang="fr-FR" sz="1600" dirty="0" err="1" smtClean="0">
                <a:solidFill>
                  <a:srgbClr val="4D4D4D"/>
                </a:solidFill>
                <a:latin typeface="Verdana" charset="0"/>
              </a:rPr>
              <a:t>I.Laktineh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), CHEF2019 (G. Grenier), B. Liu, LCWS (B. Li),  CEPCWS: (</a:t>
            </a:r>
            <a:r>
              <a:rPr lang="fr-FR" sz="1600" dirty="0" err="1" smtClean="0">
                <a:solidFill>
                  <a:srgbClr val="4D4D4D"/>
                </a:solidFill>
                <a:latin typeface="Verdana" charset="0"/>
              </a:rPr>
              <a:t>I.Laktineh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), (</a:t>
            </a:r>
            <a:r>
              <a:rPr lang="fr-FR" sz="1600" dirty="0" err="1" smtClean="0">
                <a:solidFill>
                  <a:srgbClr val="4D4D4D"/>
                </a:solidFill>
                <a:latin typeface="Verdana" charset="0"/>
              </a:rPr>
              <a:t>B.Liu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1600" dirty="0" smtClean="0">
              <a:solidFill>
                <a:srgbClr val="4D4D4D"/>
              </a:solidFill>
              <a:latin typeface="Verdan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1600" dirty="0">
              <a:solidFill>
                <a:srgbClr val="4D4D4D"/>
              </a:solidFill>
              <a:latin typeface="Verdan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fr-FR" sz="16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22534" name="Rectangle 3"/>
          <p:cNvSpPr txBox="1">
            <a:spLocks noChangeArrowheads="1"/>
          </p:cNvSpPr>
          <p:nvPr/>
        </p:nvSpPr>
        <p:spPr bwMode="auto">
          <a:xfrm>
            <a:off x="0" y="3212976"/>
            <a:ext cx="8986837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Verdana" charset="0"/>
              </a:rPr>
              <a:t>Highlights</a:t>
            </a:r>
            <a:r>
              <a:rPr lang="fr-FR" sz="1600" i="1" dirty="0">
                <a:solidFill>
                  <a:srgbClr val="0070C0"/>
                </a:solidFill>
                <a:latin typeface="Verdana" charset="0"/>
              </a:rPr>
              <a:t> </a:t>
            </a:r>
            <a:r>
              <a:rPr lang="fr-FR" sz="1600" dirty="0">
                <a:solidFill>
                  <a:srgbClr val="0070C0"/>
                </a:solidFill>
                <a:latin typeface="Verdana" charset="0"/>
              </a:rPr>
              <a:t>récents</a:t>
            </a:r>
            <a:r>
              <a:rPr lang="fr-FR" sz="1600" dirty="0" smtClean="0">
                <a:solidFill>
                  <a:srgbClr val="0070C0"/>
                </a:solidFill>
                <a:latin typeface="Verdana" charset="0"/>
              </a:rPr>
              <a:t>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 dirty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en-US" sz="1600" dirty="0" smtClean="0">
                <a:solidFill>
                  <a:srgbClr val="4D4D4D"/>
                </a:solidFill>
                <a:latin typeface="Verdana" charset="0"/>
              </a:rPr>
              <a:t>Nov. 2018 </a:t>
            </a:r>
            <a:r>
              <a:rPr lang="en-US" sz="1600" dirty="0" err="1" smtClean="0">
                <a:solidFill>
                  <a:srgbClr val="4D4D4D"/>
                </a:solidFill>
                <a:latin typeface="Verdana" charset="0"/>
              </a:rPr>
              <a:t>cours</a:t>
            </a:r>
            <a:r>
              <a:rPr lang="en-US" sz="1600" dirty="0" smtClean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en-US" sz="1600" dirty="0" err="1" smtClean="0">
                <a:solidFill>
                  <a:srgbClr val="4D4D4D"/>
                </a:solidFill>
                <a:latin typeface="Verdana" charset="0"/>
              </a:rPr>
              <a:t>donné</a:t>
            </a:r>
            <a:r>
              <a:rPr lang="en-US" sz="1600" dirty="0" smtClean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en-US" sz="1600" dirty="0" err="1" smtClean="0">
                <a:solidFill>
                  <a:srgbClr val="4D4D4D"/>
                </a:solidFill>
                <a:latin typeface="Verdana" charset="0"/>
              </a:rPr>
              <a:t>à</a:t>
            </a:r>
            <a:r>
              <a:rPr lang="en-US" sz="1600" dirty="0" smtClean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en-US" sz="1600" dirty="0" err="1" smtClean="0">
                <a:solidFill>
                  <a:srgbClr val="4D4D4D"/>
                </a:solidFill>
                <a:latin typeface="Verdana" charset="0"/>
              </a:rPr>
              <a:t>l’Université</a:t>
            </a:r>
            <a:r>
              <a:rPr lang="en-US" sz="1600" dirty="0" smtClean="0">
                <a:solidFill>
                  <a:srgbClr val="4D4D4D"/>
                </a:solidFill>
                <a:latin typeface="Verdana" charset="0"/>
              </a:rPr>
              <a:t> Louvain-La-</a:t>
            </a:r>
            <a:r>
              <a:rPr lang="en-US" sz="1600" dirty="0" err="1" smtClean="0">
                <a:solidFill>
                  <a:srgbClr val="4D4D4D"/>
                </a:solidFill>
                <a:latin typeface="Verdana" charset="0"/>
              </a:rPr>
              <a:t>Neuve</a:t>
            </a:r>
            <a:r>
              <a:rPr lang="en-US" sz="1600" dirty="0" smtClean="0">
                <a:solidFill>
                  <a:srgbClr val="4D4D4D"/>
                </a:solidFill>
                <a:latin typeface="Verdana" charset="0"/>
              </a:rPr>
              <a:t> (Novel Gas detectors), I. </a:t>
            </a:r>
            <a:r>
              <a:rPr lang="en-US" sz="1600" dirty="0" err="1" smtClean="0">
                <a:solidFill>
                  <a:srgbClr val="4D4D4D"/>
                </a:solidFill>
                <a:latin typeface="Verdana" charset="0"/>
              </a:rPr>
              <a:t>Laktineh</a:t>
            </a:r>
            <a:endParaRPr lang="fr-FR" sz="16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2124075" y="836712"/>
            <a:ext cx="2122488" cy="276225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>
                <a:solidFill>
                  <a:srgbClr val="4F81BD"/>
                </a:solidFill>
                <a:latin typeface="Verdana" charset="0"/>
              </a:rPr>
              <a:t>* Présentations plénières</a:t>
            </a:r>
          </a:p>
        </p:txBody>
      </p:sp>
      <p:sp>
        <p:nvSpPr>
          <p:cNvPr id="22536" name="Rectangle 3"/>
          <p:cNvSpPr txBox="1">
            <a:spLocks noChangeArrowheads="1"/>
          </p:cNvSpPr>
          <p:nvPr/>
        </p:nvSpPr>
        <p:spPr bwMode="auto">
          <a:xfrm>
            <a:off x="107504" y="4797152"/>
            <a:ext cx="848995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600" dirty="0">
                <a:solidFill>
                  <a:srgbClr val="0070C0"/>
                </a:solidFill>
                <a:latin typeface="Verdana" charset="0"/>
              </a:rPr>
              <a:t>Accueil de la réunion annuelle de la Collaboration xxx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2017: Organisation de la conférence CHEF2017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600" dirty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         Organisation de la réunion de la collaboration ILD </a:t>
            </a:r>
            <a:endParaRPr lang="fr-FR" sz="1600" dirty="0">
              <a:solidFill>
                <a:srgbClr val="4D4D4D"/>
              </a:solidFill>
              <a:latin typeface="Verdan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fr-FR" sz="18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22538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12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800" b="1">
                <a:solidFill>
                  <a:srgbClr val="E75112"/>
                </a:solidFill>
                <a:latin typeface="Verdana" charset="0"/>
              </a:rPr>
              <a:t>Evolution du groupe à venir </a:t>
            </a:r>
            <a:br>
              <a:rPr lang="fr-FR" sz="2800" b="1">
                <a:solidFill>
                  <a:srgbClr val="E75112"/>
                </a:solidFill>
                <a:latin typeface="Verdana" charset="0"/>
              </a:rPr>
            </a:br>
            <a:r>
              <a:rPr lang="fr-FR" sz="1600" b="1">
                <a:solidFill>
                  <a:srgbClr val="E75112"/>
                </a:solidFill>
                <a:latin typeface="Verdana" charset="0"/>
              </a:rPr>
              <a:t>(FTE estimés)</a:t>
            </a:r>
          </a:p>
        </p:txBody>
      </p:sp>
      <p:sp>
        <p:nvSpPr>
          <p:cNvPr id="24579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749F441C-1BCB-CA4B-A377-E7FE477996FF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12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7757871F-8A61-45C7-9616-7CAB4456CD32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39552" y="126876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Actuellement 1.5 FTE physiciens</a:t>
            </a:r>
          </a:p>
          <a:p>
            <a:endParaRPr lang="fr-FR" dirty="0" smtClean="0"/>
          </a:p>
          <a:p>
            <a:r>
              <a:rPr lang="fr-FR" dirty="0" smtClean="0"/>
              <a:t>Mais dans les années à venir et avec les activités montantes CMS on risque de passer à 1 FTE physiciens.</a:t>
            </a:r>
            <a:endParaRPr lang="fr-FR" dirty="0"/>
          </a:p>
        </p:txBody>
      </p:sp>
      <p:sp>
        <p:nvSpPr>
          <p:cNvPr id="8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Production Scientifique  </a:t>
            </a:r>
            <a:br>
              <a:rPr lang="fr-FR" sz="2800" b="1">
                <a:solidFill>
                  <a:srgbClr val="E75112"/>
                </a:solidFill>
                <a:latin typeface="Verdana" charset="0"/>
              </a:rPr>
            </a:br>
            <a:r>
              <a:rPr lang="fr-FR" sz="2800" b="1">
                <a:solidFill>
                  <a:srgbClr val="E75112"/>
                </a:solidFill>
                <a:latin typeface="Verdana" charset="0"/>
              </a:rPr>
              <a:t>- Analyses de Physique -</a:t>
            </a:r>
          </a:p>
        </p:txBody>
      </p:sp>
      <p:sp>
        <p:nvSpPr>
          <p:cNvPr id="26627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89DA2340-8DF4-1B4B-B1A0-B86EA38D0858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13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7780CBE6-EAB3-485C-8FD5-B73FC6B23DA4}"/>
              </a:ext>
            </a:extLst>
          </p:cNvPr>
          <p:cNvCxnSpPr/>
          <p:nvPr/>
        </p:nvCxnSpPr>
        <p:spPr>
          <a:xfrm>
            <a:off x="1588" y="9080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0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95536" y="1268760"/>
            <a:ext cx="6984776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 Etude des gerbes hadroniques et comparaison avec les </a:t>
            </a:r>
          </a:p>
          <a:p>
            <a:r>
              <a:rPr lang="fr-FR" dirty="0"/>
              <a:t> </a:t>
            </a:r>
            <a:r>
              <a:rPr lang="fr-FR" dirty="0" smtClean="0"/>
              <a:t>   modèles de GEANT4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Développement des algorithmes de mesure de l’énergie dans le SDHCAL: Méthodes classiques et MVT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Simulation du SDHCAL dans ILD et CEPC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Etudes des canaux e e </a:t>
            </a:r>
            <a:r>
              <a:rPr lang="fr-FR" dirty="0" smtClean="0">
                <a:sym typeface="Wingdings"/>
              </a:rPr>
              <a:t> Z H à ILD et e e  H nu nu dans CEPC</a:t>
            </a:r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3" name="Image 2" descr="Capture d’écran 2020-01-27 à 20.52.34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3356992"/>
            <a:ext cx="3411466" cy="3169830"/>
          </a:xfrm>
          <a:prstGeom prst="rect">
            <a:avLst/>
          </a:prstGeom>
        </p:spPr>
      </p:pic>
      <p:pic>
        <p:nvPicPr>
          <p:cNvPr id="4" name="Image 3" descr="Capture d’écran 2020-01-27 à 20.55.24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7904" y="3528392"/>
            <a:ext cx="5076056" cy="2636912"/>
          </a:xfrm>
          <a:prstGeom prst="rect">
            <a:avLst/>
          </a:prstGeom>
        </p:spPr>
      </p:pic>
      <p:sp>
        <p:nvSpPr>
          <p:cNvPr id="10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Production Scientifique  </a:t>
            </a:r>
            <a:br>
              <a:rPr lang="fr-FR" sz="2800" b="1">
                <a:solidFill>
                  <a:srgbClr val="E75112"/>
                </a:solidFill>
                <a:latin typeface="Verdana" charset="0"/>
              </a:rPr>
            </a:br>
            <a:r>
              <a:rPr lang="fr-FR" sz="2800" b="1">
                <a:solidFill>
                  <a:srgbClr val="E75112"/>
                </a:solidFill>
                <a:latin typeface="Verdana" charset="0"/>
              </a:rPr>
              <a:t>- Contributions techniques -</a:t>
            </a:r>
          </a:p>
        </p:txBody>
      </p:sp>
      <p:sp>
        <p:nvSpPr>
          <p:cNvPr id="28675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47A0F620-FE42-814F-8FBA-A9E43C043FBC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14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6B1EF4AF-2C56-465C-BD39-771CD5360B13}"/>
              </a:ext>
            </a:extLst>
          </p:cNvPr>
          <p:cNvCxnSpPr/>
          <p:nvPr/>
        </p:nvCxnSpPr>
        <p:spPr>
          <a:xfrm>
            <a:off x="1588" y="9080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8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23528" y="1124744"/>
            <a:ext cx="8316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-Construction des grandes chambres de RPC</a:t>
            </a:r>
          </a:p>
          <a:p>
            <a:r>
              <a:rPr lang="fr-FR" dirty="0" smtClean="0"/>
              <a:t>-Développement d’un nouveau système d’acquisition </a:t>
            </a:r>
            <a:r>
              <a:rPr lang="fr-FR" dirty="0" err="1" smtClean="0"/>
              <a:t>Zdaq</a:t>
            </a:r>
            <a:endParaRPr lang="fr-FR" dirty="0" smtClean="0"/>
          </a:p>
          <a:p>
            <a:r>
              <a:rPr lang="fr-FR" dirty="0" smtClean="0"/>
              <a:t>-Conception de cartes électronique de grande taille équipées </a:t>
            </a:r>
          </a:p>
          <a:p>
            <a:r>
              <a:rPr lang="fr-FR" dirty="0"/>
              <a:t> </a:t>
            </a:r>
            <a:r>
              <a:rPr lang="fr-FR" dirty="0" smtClean="0"/>
              <a:t>de la nouvelle ASIC HR3 pour la lecture des grandes RPC</a:t>
            </a:r>
          </a:p>
          <a:p>
            <a:r>
              <a:rPr lang="fr-FR" dirty="0" smtClean="0"/>
              <a:t>- Conception et réalisation du TOMUVOL avec le LPC</a:t>
            </a:r>
          </a:p>
          <a:p>
            <a:r>
              <a:rPr lang="fr-FR" dirty="0" smtClean="0"/>
              <a:t>-Développement d’une nouveau concept de carte de lecture (Brevet)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Développement d’un nouveau matériau (PEEK chargé) pour être utilisé comme électrodes de RPC </a:t>
            </a:r>
            <a:endParaRPr lang="fr-FR" dirty="0"/>
          </a:p>
        </p:txBody>
      </p:sp>
      <p:pic>
        <p:nvPicPr>
          <p:cNvPr id="10" name="Image 9" descr="Capture d’écran 2019-02-25 à 07.34.5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4755914" y="3737052"/>
            <a:ext cx="2512493" cy="3456383"/>
          </a:xfrm>
          <a:prstGeom prst="rect">
            <a:avLst/>
          </a:prstGeom>
        </p:spPr>
      </p:pic>
      <p:sp>
        <p:nvSpPr>
          <p:cNvPr id="12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4116108"/>
            <a:ext cx="2952328" cy="272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800" b="1">
                <a:solidFill>
                  <a:srgbClr val="E75112"/>
                </a:solidFill>
                <a:latin typeface="Verdana" charset="0"/>
              </a:rPr>
              <a:t>Production scientifique </a:t>
            </a:r>
            <a:br>
              <a:rPr lang="fr-FR" sz="2800" b="1">
                <a:solidFill>
                  <a:srgbClr val="E75112"/>
                </a:solidFill>
                <a:latin typeface="Verdana" charset="0"/>
              </a:rPr>
            </a:br>
            <a:r>
              <a:rPr lang="fr-FR" sz="2000" b="1">
                <a:solidFill>
                  <a:srgbClr val="E75112"/>
                </a:solidFill>
                <a:latin typeface="Verdana" charset="0"/>
              </a:rPr>
              <a:t>- Bilan des Publications 20xx-20yy du groupe XXX</a:t>
            </a:r>
          </a:p>
        </p:txBody>
      </p:sp>
      <p:sp>
        <p:nvSpPr>
          <p:cNvPr id="3072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4D52974D-E600-274D-86A2-F5DC49331DBE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15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A824023A-5EB5-4B2D-8CAE-F5C9368EDD8E}"/>
              </a:ext>
            </a:extLst>
          </p:cNvPr>
          <p:cNvCxnSpPr/>
          <p:nvPr/>
        </p:nvCxnSpPr>
        <p:spPr>
          <a:xfrm>
            <a:off x="1588" y="9080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6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55576" y="980728"/>
            <a:ext cx="7272808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-Conception and construction of a technological prototype of a high-granularity </a:t>
            </a:r>
            <a:r>
              <a:rPr lang="en-US" sz="1500" dirty="0" smtClean="0"/>
              <a:t> 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semi</a:t>
            </a:r>
            <a:r>
              <a:rPr lang="en-US" sz="1500" dirty="0"/>
              <a:t>- </a:t>
            </a:r>
            <a:r>
              <a:rPr lang="en-US" sz="1500" dirty="0" smtClean="0"/>
              <a:t>digital </a:t>
            </a:r>
            <a:r>
              <a:rPr lang="en-US" sz="1500" dirty="0" err="1"/>
              <a:t>hadronic</a:t>
            </a:r>
            <a:r>
              <a:rPr lang="en-US" sz="1500" dirty="0"/>
              <a:t> calorimeter, G. Beaulieu et al,  JINST 10 (2015) </a:t>
            </a:r>
            <a:r>
              <a:rPr lang="en-US" sz="1500" dirty="0" smtClean="0"/>
              <a:t> 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P10039</a:t>
            </a:r>
            <a:r>
              <a:rPr lang="en-US" sz="1500" dirty="0"/>
              <a:t>;  e-print: </a:t>
            </a:r>
            <a:r>
              <a:rPr lang="en-US" sz="1500" dirty="0" smtClean="0"/>
              <a:t>arxiv</a:t>
            </a:r>
            <a:r>
              <a:rPr lang="en-US" sz="1500" dirty="0"/>
              <a:t>:</a:t>
            </a:r>
            <a:r>
              <a:rPr lang="en-US" sz="1500" dirty="0" smtClean="0"/>
              <a:t>1506.05316</a:t>
            </a:r>
          </a:p>
          <a:p>
            <a:r>
              <a:rPr lang="en-US" sz="1500" dirty="0" smtClean="0"/>
              <a:t>-</a:t>
            </a:r>
            <a:r>
              <a:rPr lang="en-US" sz="1500" dirty="0"/>
              <a:t>Joint measurement of the atmospheric </a:t>
            </a:r>
            <a:r>
              <a:rPr lang="en-US" sz="1500" dirty="0" err="1"/>
              <a:t>muon</a:t>
            </a:r>
            <a:r>
              <a:rPr lang="en-US" sz="1500" dirty="0"/>
              <a:t> flux through the </a:t>
            </a:r>
            <a:r>
              <a:rPr lang="en-US" sz="1500" dirty="0" err="1"/>
              <a:t>Puy</a:t>
            </a:r>
            <a:r>
              <a:rPr lang="en-US" sz="1500" dirty="0"/>
              <a:t> de </a:t>
            </a:r>
            <a:r>
              <a:rPr lang="en-US" sz="1500" dirty="0" err="1"/>
              <a:t>Dôme</a:t>
            </a:r>
            <a:r>
              <a:rPr lang="en-US" sz="1500" dirty="0"/>
              <a:t> </a:t>
            </a:r>
            <a:r>
              <a:rPr lang="en-US" sz="1500" dirty="0" smtClean="0"/>
              <a:t> 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volcano </a:t>
            </a:r>
            <a:r>
              <a:rPr lang="en-US" sz="1500" dirty="0"/>
              <a:t>with </a:t>
            </a:r>
            <a:r>
              <a:rPr lang="en-US" sz="1500" dirty="0" smtClean="0"/>
              <a:t>plastic </a:t>
            </a:r>
            <a:r>
              <a:rPr lang="en-US" sz="1500" dirty="0"/>
              <a:t>scintillators and Resistive Plate Chambers detectors, </a:t>
            </a:r>
            <a:endParaRPr lang="en-US" sz="1500" dirty="0" smtClean="0"/>
          </a:p>
          <a:p>
            <a:r>
              <a:rPr lang="en-US" sz="1500" dirty="0"/>
              <a:t> </a:t>
            </a:r>
            <a:r>
              <a:rPr lang="en-US" sz="1500" dirty="0" err="1" smtClean="0"/>
              <a:t>Ambrosino</a:t>
            </a:r>
            <a:r>
              <a:rPr lang="en-US" sz="1500" dirty="0"/>
              <a:t>, F., et </a:t>
            </a:r>
            <a:r>
              <a:rPr lang="en-US" sz="1500" dirty="0" smtClean="0"/>
              <a:t>a </a:t>
            </a:r>
            <a:r>
              <a:rPr lang="en-US" sz="1500" dirty="0"/>
              <a:t>J. </a:t>
            </a:r>
            <a:r>
              <a:rPr lang="en-US" sz="1500" dirty="0" err="1"/>
              <a:t>Geophys</a:t>
            </a:r>
            <a:r>
              <a:rPr lang="en-US" sz="1500" dirty="0"/>
              <a:t>.  Res. Solid Earth, 120, </a:t>
            </a:r>
            <a:r>
              <a:rPr lang="en-US" sz="1500" dirty="0" err="1"/>
              <a:t>doi</a:t>
            </a:r>
            <a:r>
              <a:rPr lang="en-US" sz="1500" dirty="0" smtClean="0"/>
              <a:t>: 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10.1002</a:t>
            </a:r>
            <a:r>
              <a:rPr lang="en-US" sz="1500" dirty="0"/>
              <a:t>/2015JB011969.</a:t>
            </a:r>
            <a:endParaRPr lang="fr-FR" sz="1500" dirty="0"/>
          </a:p>
          <a:p>
            <a:r>
              <a:rPr lang="en-US" sz="1500" dirty="0"/>
              <a:t>-First results of the CALICE SDHCAL technological prototype, Journal of  </a:t>
            </a:r>
            <a:endParaRPr lang="fr-FR" sz="1500" dirty="0"/>
          </a:p>
          <a:p>
            <a:r>
              <a:rPr lang="en-US" sz="1500" dirty="0"/>
              <a:t> Instrumentation, IOP Publishing, 2016, 11, pp.P04001, arXiv:1602.02276, V. </a:t>
            </a:r>
            <a:endParaRPr lang="fr-FR" sz="1500" dirty="0"/>
          </a:p>
          <a:p>
            <a:r>
              <a:rPr lang="en-US" sz="1500" dirty="0"/>
              <a:t>-Resistive Plate Chamber Digitization in a </a:t>
            </a:r>
            <a:r>
              <a:rPr lang="en-US" sz="1500" dirty="0" err="1"/>
              <a:t>Hadronic</a:t>
            </a:r>
            <a:r>
              <a:rPr lang="en-US" sz="1500" dirty="0"/>
              <a:t> Shower Environment, </a:t>
            </a:r>
            <a:r>
              <a:rPr lang="en-US" sz="1500" dirty="0" smtClean="0"/>
              <a:t> 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Journal </a:t>
            </a:r>
            <a:r>
              <a:rPr lang="en-US" sz="1500" dirty="0"/>
              <a:t>of </a:t>
            </a:r>
            <a:r>
              <a:rPr lang="en-US" sz="1500" dirty="0" smtClean="0"/>
              <a:t> </a:t>
            </a:r>
            <a:r>
              <a:rPr lang="en-US" sz="1500" dirty="0"/>
              <a:t>Instrumentation, IOP Publishing, 2016, 11, pp.P06014.</a:t>
            </a:r>
            <a:endParaRPr lang="fr-FR" sz="1500" dirty="0"/>
          </a:p>
          <a:p>
            <a:r>
              <a:rPr lang="en-US" sz="1500" dirty="0"/>
              <a:t>-Tracking within </a:t>
            </a:r>
            <a:r>
              <a:rPr lang="en-US" sz="1500" dirty="0" err="1"/>
              <a:t>Hadronic</a:t>
            </a:r>
            <a:r>
              <a:rPr lang="en-US" sz="1500" dirty="0"/>
              <a:t> Showers in the CALICE SDHCAL prototype using </a:t>
            </a:r>
            <a:r>
              <a:rPr lang="en-US" sz="1500" dirty="0" smtClean="0"/>
              <a:t>a   </a:t>
            </a:r>
          </a:p>
          <a:p>
            <a:r>
              <a:rPr lang="en-US" sz="1500" dirty="0"/>
              <a:t> </a:t>
            </a:r>
            <a:r>
              <a:rPr lang="en-US" sz="1500" dirty="0" smtClean="0"/>
              <a:t>Hough Transform </a:t>
            </a:r>
            <a:r>
              <a:rPr lang="en-US" sz="1500" dirty="0"/>
              <a:t>Technique, Journal of  Instrumentation, IOP Publishing, </a:t>
            </a:r>
            <a:endParaRPr lang="en-US" sz="1500" dirty="0" smtClean="0"/>
          </a:p>
          <a:p>
            <a:r>
              <a:rPr lang="en-US" sz="1500" dirty="0"/>
              <a:t> </a:t>
            </a:r>
            <a:r>
              <a:rPr lang="en-US" sz="1500" dirty="0" smtClean="0"/>
              <a:t>2017</a:t>
            </a:r>
            <a:r>
              <a:rPr lang="en-US" sz="1500" dirty="0"/>
              <a:t>, 12, pp.P05009.</a:t>
            </a:r>
            <a:endParaRPr lang="fr-FR" sz="1500" dirty="0"/>
          </a:p>
          <a:p>
            <a:r>
              <a:rPr lang="en-US" sz="1500" dirty="0"/>
              <a:t>-</a:t>
            </a:r>
            <a:r>
              <a:rPr lang="en-US" sz="1500" dirty="0">
                <a:latin typeface="Verdana"/>
                <a:cs typeface="Verdana"/>
              </a:rPr>
              <a:t>Performance study of a large 1m2 MRPC with 1 cm2 readout pads, NIMA 871 (2017) 113</a:t>
            </a:r>
            <a:r>
              <a:rPr lang="en-US" sz="1500" dirty="0" smtClean="0">
                <a:latin typeface="Verdana"/>
                <a:cs typeface="Verdana"/>
              </a:rPr>
              <a:t>–117.</a:t>
            </a:r>
          </a:p>
          <a:p>
            <a:r>
              <a:rPr lang="en-US" sz="1500" dirty="0" smtClean="0">
                <a:latin typeface="Verdana"/>
                <a:cs typeface="Verdana"/>
              </a:rPr>
              <a:t>-B. Liu et al, </a:t>
            </a:r>
            <a:r>
              <a:rPr lang="en-GB" sz="1500" dirty="0">
                <a:solidFill>
                  <a:prstClr val="black"/>
                </a:solidFill>
                <a:latin typeface="Verdana"/>
                <a:cs typeface="Verdana"/>
              </a:rPr>
              <a:t>Energy reconstruction for a </a:t>
            </a:r>
            <a:r>
              <a:rPr lang="en-GB" sz="1500" dirty="0" err="1">
                <a:solidFill>
                  <a:prstClr val="black"/>
                </a:solidFill>
                <a:latin typeface="Verdana"/>
                <a:cs typeface="Verdana"/>
              </a:rPr>
              <a:t>hadronic</a:t>
            </a:r>
            <a:r>
              <a:rPr lang="en-GB" sz="1500" dirty="0">
                <a:solidFill>
                  <a:prstClr val="black"/>
                </a:solidFill>
                <a:latin typeface="Verdana"/>
                <a:cs typeface="Verdana"/>
              </a:rPr>
              <a:t> calorimeter using </a:t>
            </a:r>
            <a:r>
              <a:rPr lang="en-GB" sz="1500" dirty="0" smtClean="0">
                <a:solidFill>
                  <a:prstClr val="black"/>
                </a:solidFill>
                <a:latin typeface="Verdana"/>
                <a:cs typeface="Verdana"/>
              </a:rPr>
              <a:t> </a:t>
            </a:r>
          </a:p>
          <a:p>
            <a:r>
              <a:rPr lang="en-GB" sz="1500" dirty="0" smtClean="0">
                <a:solidFill>
                  <a:prstClr val="black"/>
                </a:solidFill>
                <a:latin typeface="Verdana"/>
                <a:cs typeface="Verdana"/>
              </a:rPr>
              <a:t> multivariate </a:t>
            </a:r>
            <a:r>
              <a:rPr lang="en-GB" sz="1500" dirty="0">
                <a:solidFill>
                  <a:prstClr val="black"/>
                </a:solidFill>
                <a:latin typeface="Verdana"/>
                <a:cs typeface="Verdana"/>
              </a:rPr>
              <a:t>data analysis </a:t>
            </a:r>
            <a:r>
              <a:rPr lang="en-GB" sz="1500" dirty="0" smtClean="0">
                <a:solidFill>
                  <a:prstClr val="black"/>
                </a:solidFill>
                <a:latin typeface="Verdana"/>
                <a:cs typeface="Verdana"/>
              </a:rPr>
              <a:t>methods, </a:t>
            </a:r>
            <a:r>
              <a:rPr lang="en-US" sz="1500" dirty="0">
                <a:solidFill>
                  <a:prstClr val="black"/>
                </a:solidFill>
                <a:latin typeface="Verdana"/>
                <a:cs typeface="Verdana"/>
              </a:rPr>
              <a:t>JINST_026P_0519</a:t>
            </a:r>
            <a:endParaRPr lang="fr-FR" sz="1500" dirty="0">
              <a:latin typeface="Verdana"/>
              <a:cs typeface="Verdana"/>
            </a:endParaRPr>
          </a:p>
          <a:p>
            <a:r>
              <a:rPr lang="en-US" sz="1500" b="1" dirty="0"/>
              <a:t> </a:t>
            </a:r>
            <a:endParaRPr lang="fr-FR" sz="1500" dirty="0"/>
          </a:p>
          <a:p>
            <a:endParaRPr lang="fr-FR" dirty="0"/>
          </a:p>
        </p:txBody>
      </p:sp>
      <p:sp>
        <p:nvSpPr>
          <p:cNvPr id="9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Composition actuelle de l’équipe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2D74A157-9B5D-481F-9293-ED16574101C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79388" y="908050"/>
            <a:ext cx="8393112" cy="5584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x permanents :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fr-FR" sz="1800" b="1" dirty="0" smtClean="0">
                <a:solidFill>
                  <a:srgbClr val="4D4D4D"/>
                </a:solidFill>
                <a:latin typeface="Verdana" charset="0"/>
              </a:rPr>
              <a:t>Imad </a:t>
            </a:r>
            <a:r>
              <a:rPr lang="fr-FR" sz="1800" b="1" dirty="0" err="1" smtClean="0">
                <a:solidFill>
                  <a:srgbClr val="4D4D4D"/>
                </a:solidFill>
                <a:latin typeface="Verdana" charset="0"/>
              </a:rPr>
              <a:t>Laktineh</a:t>
            </a:r>
            <a:r>
              <a:rPr lang="fr-FR" sz="1800" b="1" dirty="0" smtClean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fr-FR" sz="1800" dirty="0" smtClean="0">
                <a:solidFill>
                  <a:srgbClr val="4D4D4D"/>
                </a:solidFill>
                <a:latin typeface="Verdana" charset="0"/>
              </a:rPr>
              <a:t>(</a:t>
            </a:r>
            <a:r>
              <a:rPr lang="fr-FR" sz="1800" dirty="0">
                <a:solidFill>
                  <a:srgbClr val="4D4D4D"/>
                </a:solidFill>
                <a:latin typeface="Verdana" charset="0"/>
              </a:rPr>
              <a:t>Pr), </a:t>
            </a:r>
            <a:r>
              <a:rPr lang="fr-FR" sz="1800" b="1" dirty="0" smtClean="0">
                <a:solidFill>
                  <a:srgbClr val="4D4D4D"/>
                </a:solidFill>
                <a:latin typeface="Verdana" charset="0"/>
              </a:rPr>
              <a:t>Laurent </a:t>
            </a:r>
            <a:r>
              <a:rPr lang="fr-FR" sz="1800" b="1" dirty="0" err="1" smtClean="0">
                <a:solidFill>
                  <a:srgbClr val="4D4D4D"/>
                </a:solidFill>
                <a:latin typeface="Verdana" charset="0"/>
              </a:rPr>
              <a:t>Mirabito</a:t>
            </a:r>
            <a:r>
              <a:rPr lang="fr-FR" sz="1800" b="1" dirty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fr-FR" sz="1800" dirty="0" smtClean="0">
                <a:solidFill>
                  <a:srgbClr val="4D4D4D"/>
                </a:solidFill>
                <a:latin typeface="Verdana" charset="0"/>
              </a:rPr>
              <a:t>(</a:t>
            </a:r>
            <a:r>
              <a:rPr lang="fr-FR" sz="1800" dirty="0">
                <a:solidFill>
                  <a:srgbClr val="4D4D4D"/>
                </a:solidFill>
                <a:latin typeface="Verdana" charset="0"/>
              </a:rPr>
              <a:t>CR)</a:t>
            </a:r>
            <a:r>
              <a:rPr lang="fr-FR" sz="1800" dirty="0" smtClean="0">
                <a:solidFill>
                  <a:srgbClr val="4D4D4D"/>
                </a:solidFill>
                <a:latin typeface="Verdana" charset="0"/>
              </a:rPr>
              <a:t>, </a:t>
            </a:r>
            <a:r>
              <a:rPr lang="fr-FR" sz="1800" b="1" dirty="0" smtClean="0">
                <a:solidFill>
                  <a:srgbClr val="4D4D4D"/>
                </a:solidFill>
                <a:latin typeface="Verdana" charset="0"/>
              </a:rPr>
              <a:t>Gerald Grenier </a:t>
            </a:r>
            <a:r>
              <a:rPr lang="fr-FR" sz="1800" dirty="0" smtClean="0">
                <a:solidFill>
                  <a:srgbClr val="4D4D4D"/>
                </a:solidFill>
                <a:latin typeface="Verdana" charset="0"/>
              </a:rPr>
              <a:t>(</a:t>
            </a:r>
            <a:r>
              <a:rPr lang="fr-FR" sz="1800" dirty="0" err="1" smtClean="0">
                <a:solidFill>
                  <a:srgbClr val="4D4D4D"/>
                </a:solidFill>
                <a:latin typeface="Verdana" charset="0"/>
              </a:rPr>
              <a:t>MdC</a:t>
            </a:r>
            <a:r>
              <a:rPr lang="fr-FR" sz="1800" dirty="0" smtClean="0">
                <a:solidFill>
                  <a:srgbClr val="4D4D4D"/>
                </a:solidFill>
                <a:latin typeface="Verdana" charset="0"/>
              </a:rPr>
              <a:t>)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endParaRPr lang="fr-FR" sz="1600" dirty="0">
              <a:solidFill>
                <a:srgbClr val="4D4D4D"/>
              </a:solidFill>
              <a:latin typeface="Verdana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x doctorants :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sz="1800" b="1" dirty="0" smtClean="0">
                <a:solidFill>
                  <a:srgbClr val="4D4D4D"/>
                </a:solidFill>
                <a:latin typeface="Verdana" charset="0"/>
              </a:rPr>
              <a:t>Bing Liu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800" dirty="0" smtClean="0"/>
              <a:t>Study of Semi-digital </a:t>
            </a:r>
            <a:r>
              <a:rPr lang="en-US" sz="1800" dirty="0" err="1" smtClean="0"/>
              <a:t>Hadronic</a:t>
            </a:r>
            <a:r>
              <a:rPr lang="en-US" sz="1800" dirty="0" smtClean="0"/>
              <a:t> Calorimeter Performance and Optimization for CEPC Detector, en co-</a:t>
            </a:r>
            <a:r>
              <a:rPr lang="en-US" sz="1800" dirty="0" err="1" smtClean="0"/>
              <a:t>tutelle</a:t>
            </a:r>
            <a:r>
              <a:rPr lang="en-US" sz="1800" dirty="0" smtClean="0"/>
              <a:t> avec </a:t>
            </a:r>
            <a:r>
              <a:rPr lang="en-US" sz="1800" dirty="0" err="1" smtClean="0"/>
              <a:t>H.Yang</a:t>
            </a:r>
            <a:r>
              <a:rPr lang="en-US" sz="1800" dirty="0" smtClean="0"/>
              <a:t> (SJTU, shanghai), </a:t>
            </a:r>
            <a:r>
              <a:rPr lang="en-US" sz="1800" dirty="0" err="1" smtClean="0"/>
              <a:t>soutenance</a:t>
            </a:r>
            <a:r>
              <a:rPr lang="en-US" sz="1800" dirty="0" smtClean="0"/>
              <a:t> </a:t>
            </a:r>
            <a:r>
              <a:rPr lang="en-US" sz="1800" dirty="0" err="1" smtClean="0"/>
              <a:t>prévue</a:t>
            </a:r>
            <a:r>
              <a:rPr lang="en-US" sz="1800" dirty="0" smtClean="0"/>
              <a:t> </a:t>
            </a:r>
            <a:r>
              <a:rPr lang="en-US" sz="1800" dirty="0" err="1" smtClean="0"/>
              <a:t>Septembre</a:t>
            </a:r>
            <a:r>
              <a:rPr lang="en-US" sz="1800" dirty="0" smtClean="0"/>
              <a:t> 2020.</a:t>
            </a:r>
            <a:endParaRPr lang="fr-FR" sz="1800" b="1" dirty="0">
              <a:solidFill>
                <a:srgbClr val="4D4D4D"/>
              </a:solidFill>
              <a:latin typeface="Verdana" charset="0"/>
            </a:endParaRPr>
          </a:p>
          <a:p>
            <a:pPr lvl="2">
              <a:lnSpc>
                <a:spcPct val="90000"/>
              </a:lnSpc>
              <a:buFont typeface="Arial" charset="0"/>
              <a:buNone/>
            </a:pPr>
            <a:endParaRPr lang="fr-FR" sz="1200" dirty="0">
              <a:solidFill>
                <a:srgbClr val="4D4D4D"/>
              </a:solidFill>
              <a:latin typeface="Verdana" charset="0"/>
            </a:endParaRPr>
          </a:p>
          <a:p>
            <a:pPr>
              <a:lnSpc>
                <a:spcPct val="90000"/>
              </a:lnSpc>
            </a:pPr>
            <a:r>
              <a:rPr lang="fr-FR" sz="2000" dirty="0">
                <a:solidFill>
                  <a:srgbClr val="0070C0"/>
                </a:solidFill>
                <a:latin typeface="Verdana" charset="0"/>
                <a:sym typeface="Wingdings" charset="0"/>
              </a:rPr>
              <a:t>x </a:t>
            </a:r>
            <a:r>
              <a:rPr lang="fr-FR" sz="2000" dirty="0" err="1">
                <a:solidFill>
                  <a:srgbClr val="0070C0"/>
                </a:solidFill>
                <a:latin typeface="Verdana" charset="0"/>
                <a:sym typeface="Wingdings" charset="0"/>
              </a:rPr>
              <a:t>postdocs</a:t>
            </a:r>
            <a:r>
              <a:rPr lang="fr-FR" sz="2000" dirty="0">
                <a:solidFill>
                  <a:srgbClr val="0070C0"/>
                </a:solidFill>
                <a:latin typeface="Verdana" charset="0"/>
                <a:sym typeface="Wingdings" charset="0"/>
              </a:rPr>
              <a:t> </a:t>
            </a:r>
            <a:r>
              <a:rPr lang="fr-FR" sz="2000" dirty="0" smtClean="0">
                <a:solidFill>
                  <a:srgbClr val="0070C0"/>
                </a:solidFill>
                <a:latin typeface="Verdana" charset="0"/>
                <a:sym typeface="Wingdings" charset="0"/>
              </a:rPr>
              <a:t>:</a:t>
            </a:r>
            <a:endParaRPr lang="fr-FR" sz="2000" dirty="0">
              <a:solidFill>
                <a:srgbClr val="0070C0"/>
              </a:solidFill>
              <a:latin typeface="Verdana" charset="0"/>
              <a:sym typeface="Wingdings" charset="0"/>
            </a:endParaRPr>
          </a:p>
        </p:txBody>
      </p:sp>
      <p:sp>
        <p:nvSpPr>
          <p:cNvPr id="6148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F5C3682B-C759-FE4C-8A14-2F3661E3D896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2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21AB9DDD-1483-429D-94AE-F9670DBF54DE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  <p:sp>
        <p:nvSpPr>
          <p:cNvPr id="6151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Evolutions récentes:</a:t>
            </a:r>
          </a:p>
        </p:txBody>
      </p:sp>
      <p:sp>
        <p:nvSpPr>
          <p:cNvPr id="8195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0169D307-24BA-1643-BB36-03251DEAAA22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3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F16397A-03F3-4E8A-811D-EFDE600DD59C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Rectangle 3"/>
          <p:cNvSpPr txBox="1">
            <a:spLocks noChangeArrowheads="1"/>
          </p:cNvSpPr>
          <p:nvPr/>
        </p:nvSpPr>
        <p:spPr bwMode="auto">
          <a:xfrm>
            <a:off x="9525" y="765175"/>
            <a:ext cx="92424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x permanents</a:t>
            </a:r>
            <a:r>
              <a:rPr lang="fr-FR" sz="1800" dirty="0">
                <a:solidFill>
                  <a:srgbClr val="0070C0"/>
                </a:solidFill>
                <a:latin typeface="Verdana" charset="0"/>
              </a:rPr>
              <a:t> 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600" b="1" dirty="0" err="1" smtClean="0">
                <a:solidFill>
                  <a:srgbClr val="4D4D4D"/>
                </a:solidFill>
                <a:latin typeface="Verdana" charset="0"/>
                <a:sym typeface="Wingdings" charset="0"/>
              </a:rPr>
              <a:t>I.Laktineh</a:t>
            </a:r>
            <a:r>
              <a:rPr lang="fr-FR" sz="1600" b="1" dirty="0" smtClean="0">
                <a:solidFill>
                  <a:srgbClr val="4D4D4D"/>
                </a:solidFill>
                <a:latin typeface="Verdana" charset="0"/>
                <a:sym typeface="Wingdings" charset="0"/>
              </a:rPr>
              <a:t>, L. </a:t>
            </a:r>
            <a:r>
              <a:rPr lang="fr-FR" sz="1600" b="1" dirty="0" err="1" smtClean="0">
                <a:solidFill>
                  <a:srgbClr val="4D4D4D"/>
                </a:solidFill>
                <a:latin typeface="Verdana" charset="0"/>
                <a:sym typeface="Wingdings" charset="0"/>
              </a:rPr>
              <a:t>Mirabito</a:t>
            </a:r>
            <a:r>
              <a:rPr lang="fr-FR" sz="1600" b="1" dirty="0" smtClean="0">
                <a:solidFill>
                  <a:srgbClr val="4D4D4D"/>
                </a:solidFill>
                <a:latin typeface="Verdana" charset="0"/>
                <a:sym typeface="Wingdings" charset="0"/>
              </a:rPr>
              <a:t>, G. Grenier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  <a:sym typeface="Wingdings" charset="0"/>
              </a:rPr>
              <a:t>ont rejoint CMS-Mu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4D4D4D"/>
                </a:solidFill>
                <a:latin typeface="Verdana" charset="0"/>
                <a:sym typeface="Wingdings" charset="0"/>
              </a:rPr>
              <a:t>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  <a:sym typeface="Wingdings" charset="0"/>
              </a:rPr>
              <a:t>   en 2014 pour contribuer à l’upgrade de HL-LHC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fr-FR" sz="18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8198" name="Rectangle 3"/>
          <p:cNvSpPr>
            <a:spLocks noGrp="1"/>
          </p:cNvSpPr>
          <p:nvPr>
            <p:ph idx="4294967295"/>
          </p:nvPr>
        </p:nvSpPr>
        <p:spPr>
          <a:xfrm>
            <a:off x="-31750" y="1557338"/>
            <a:ext cx="9142413" cy="496800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x thèses soutenues : 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fr-FR" sz="1600" b="1" dirty="0" smtClean="0">
                <a:solidFill>
                  <a:srgbClr val="4D4D4D"/>
                </a:solidFill>
                <a:latin typeface="Verdana" charset="0"/>
              </a:rPr>
              <a:t>Aranud Steen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: encadré par I.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Laktineh&amp;G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. Grenier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Étude des gerbes hadroniques à l'aide du prototype du calorimètre hadronique semi-digital et comparaison avec les modèles théoriques utilisés dans le logiciel GEANT4, thèse soutenue en octobre 2015, actuellement en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postdoc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 à National Taiwan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University</a:t>
            </a:r>
            <a:endParaRPr lang="fr-FR" sz="1400" dirty="0" smtClean="0">
              <a:solidFill>
                <a:srgbClr val="4D4D4D"/>
              </a:solidFill>
              <a:latin typeface="Verdana" charset="0"/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fr-FR" sz="1600" b="1" dirty="0" smtClean="0">
                <a:solidFill>
                  <a:srgbClr val="4D4D4D"/>
                </a:solidFill>
                <a:latin typeface="Verdana" charset="0"/>
              </a:rPr>
              <a:t>Rémi Eté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 :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encadré par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I.Laktineh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Développement d’un algorithme de suivi de particules pour l’ILC : outils de surveillance de qualité de données en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ligne, thèse soutenue en mars 2018, actuellement en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postdoc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 à DESY, Allemagne</a:t>
            </a:r>
            <a:r>
              <a:rPr lang="fr-FR" sz="1600" dirty="0" smtClean="0">
                <a:solidFill>
                  <a:srgbClr val="4D4D4D"/>
                </a:solidFill>
                <a:latin typeface="Verdana" charset="0"/>
              </a:rPr>
              <a:t>.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fr-FR" sz="1600" b="1" dirty="0" smtClean="0">
                <a:solidFill>
                  <a:srgbClr val="4D4D4D"/>
                </a:solidFill>
                <a:latin typeface="Verdana" charset="0"/>
              </a:rPr>
              <a:t>Guillaume </a:t>
            </a:r>
            <a:r>
              <a:rPr lang="fr-FR" sz="1600" b="1" dirty="0" err="1" smtClean="0">
                <a:solidFill>
                  <a:srgbClr val="4D4D4D"/>
                </a:solidFill>
                <a:latin typeface="Verdana" charset="0"/>
              </a:rPr>
              <a:t>Garillot</a:t>
            </a:r>
            <a:r>
              <a:rPr lang="fr-FR" sz="1600" b="1" dirty="0" smtClean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: encadré par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I.Laktineh</a:t>
            </a:r>
            <a:endParaRPr lang="fr-FR" sz="1400" dirty="0" smtClean="0">
              <a:solidFill>
                <a:srgbClr val="4D4D4D"/>
              </a:solidFill>
              <a:latin typeface="Verdana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Étude </a:t>
            </a:r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des gerbes hadroniques dans un calorimètre à grande granularité et étude du canal </a:t>
            </a:r>
            <a:r>
              <a:rPr lang="fr-FR" sz="1400" dirty="0" err="1">
                <a:solidFill>
                  <a:srgbClr val="4D4D4D"/>
                </a:solidFill>
                <a:latin typeface="Verdana" charset="0"/>
              </a:rPr>
              <a:t>e+e</a:t>
            </a:r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- → HZ (Z → </a:t>
            </a:r>
            <a:r>
              <a:rPr lang="fr-FR" sz="1400" dirty="0" err="1">
                <a:solidFill>
                  <a:srgbClr val="4D4D4D"/>
                </a:solidFill>
                <a:latin typeface="Verdana" charset="0"/>
              </a:rPr>
              <a:t>qq</a:t>
            </a:r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) dans les futurs collisionneurs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leptoniques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, thèse soutenue en février 2019, actuellement ingénieur de données dans une boite d’intérim à Lyon</a:t>
            </a:r>
          </a:p>
          <a:p>
            <a:pPr>
              <a:lnSpc>
                <a:spcPct val="90000"/>
              </a:lnSpc>
            </a:pPr>
            <a:r>
              <a:rPr lang="fr-FR" sz="2000" dirty="0" smtClean="0">
                <a:solidFill>
                  <a:srgbClr val="0070C0"/>
                </a:solidFill>
                <a:latin typeface="Verdana" charset="0"/>
                <a:sym typeface="Symbol" charset="0"/>
              </a:rPr>
              <a:t>x </a:t>
            </a:r>
            <a:r>
              <a:rPr lang="fr-FR" sz="2000" dirty="0">
                <a:solidFill>
                  <a:srgbClr val="0070C0"/>
                </a:solidFill>
                <a:latin typeface="Verdana" charset="0"/>
                <a:sym typeface="Symbol" charset="0"/>
              </a:rPr>
              <a:t>HDR : 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fr-FR" sz="1600" b="1" dirty="0" smtClean="0">
                <a:solidFill>
                  <a:srgbClr val="4D4D4D"/>
                </a:solidFill>
                <a:latin typeface="Verdana" charset="0"/>
                <a:sym typeface="Symbol" charset="0"/>
              </a:rPr>
              <a:t>G. Grenier  </a:t>
            </a:r>
            <a:r>
              <a:rPr lang="fr-FR" sz="1400" dirty="0">
                <a:solidFill>
                  <a:srgbClr val="4D4D4D"/>
                </a:solidFill>
                <a:latin typeface="Verdana" charset="0"/>
                <a:sym typeface="Symbol" charset="0"/>
              </a:rPr>
              <a:t>(en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  <a:sym typeface="Symbol" charset="0"/>
              </a:rPr>
              <a:t>mars 2019) </a:t>
            </a:r>
            <a:r>
              <a:rPr lang="fr-FR" sz="1400" dirty="0">
                <a:solidFill>
                  <a:srgbClr val="4D4D4D"/>
                </a:solidFill>
                <a:latin typeface="Verdana" charset="0"/>
                <a:sym typeface="Symbol" charset="0"/>
              </a:rPr>
              <a:t>– Arborescences de particules élémentaires 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  <a:p>
            <a:pPr>
              <a:lnSpc>
                <a:spcPct val="90000"/>
              </a:lnSpc>
            </a:pPr>
            <a:endParaRPr lang="fr-FR" sz="1400" dirty="0">
              <a:solidFill>
                <a:srgbClr val="4D4D4D"/>
              </a:solidFill>
              <a:latin typeface="Verdana" charset="0"/>
            </a:endParaRP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fr-FR" sz="18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8201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87337" y="5301208"/>
            <a:ext cx="8856663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000" dirty="0">
                <a:solidFill>
                  <a:srgbClr val="0070C0"/>
                </a:solidFill>
                <a:latin typeface="Verdana" charset="0"/>
                <a:sym typeface="Wingdings" charset="0"/>
              </a:rPr>
              <a:t>x </a:t>
            </a:r>
            <a:r>
              <a:rPr lang="fr-FR" sz="2000" dirty="0" err="1">
                <a:solidFill>
                  <a:srgbClr val="0070C0"/>
                </a:solidFill>
                <a:latin typeface="Verdana" charset="0"/>
                <a:sym typeface="Wingdings" charset="0"/>
              </a:rPr>
              <a:t>postdoc</a:t>
            </a:r>
            <a:r>
              <a:rPr lang="fr-FR" sz="1800" dirty="0">
                <a:solidFill>
                  <a:srgbClr val="0070C0"/>
                </a:solidFill>
                <a:latin typeface="Verdana" charset="0"/>
                <a:sym typeface="Wingdings" charset="0"/>
              </a:rPr>
              <a:t> </a:t>
            </a:r>
            <a:r>
              <a:rPr lang="fr-FR" sz="1800" dirty="0" smtClean="0">
                <a:solidFill>
                  <a:srgbClr val="0070C0"/>
                </a:solidFill>
                <a:latin typeface="Verdana" charset="0"/>
                <a:sym typeface="Wingdings" charset="0"/>
              </a:rPr>
              <a:t>: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400" b="1" dirty="0">
                <a:solidFill>
                  <a:srgbClr val="4D4D4D"/>
                </a:solidFill>
                <a:latin typeface="Verdana" charset="0"/>
              </a:rPr>
              <a:t>Bo Li </a:t>
            </a:r>
            <a:r>
              <a:rPr lang="fr-FR" sz="1400" dirty="0" err="1">
                <a:solidFill>
                  <a:srgbClr val="4D4D4D"/>
                </a:solidFill>
                <a:latin typeface="Verdana" charset="0"/>
              </a:rPr>
              <a:t>postdoc</a:t>
            </a:r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  (2017-2019) LABEX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LIO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sur </a:t>
            </a:r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le sujet développement d’algorithme de </a:t>
            </a:r>
            <a:r>
              <a:rPr lang="fr-FR" sz="1400" dirty="0" err="1">
                <a:solidFill>
                  <a:srgbClr val="4D4D4D"/>
                </a:solidFill>
                <a:latin typeface="Verdana" charset="0"/>
              </a:rPr>
              <a:t>Particle</a:t>
            </a:r>
            <a:r>
              <a:rPr lang="fr-FR" sz="1400" dirty="0">
                <a:solidFill>
                  <a:srgbClr val="4D4D4D"/>
                </a:solidFill>
                <a:latin typeface="Verdana" charset="0"/>
              </a:rPr>
              <a:t> Flow (PFA)</a:t>
            </a:r>
            <a:r>
              <a:rPr lang="fr-FR" sz="1400" dirty="0">
                <a:solidFill>
                  <a:srgbClr val="4D4D4D"/>
                </a:solidFill>
                <a:latin typeface="Verdana" charset="0"/>
                <a:sym typeface="Wingdings"/>
              </a:rPr>
              <a:t>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  <a:sym typeface="Wingdings"/>
              </a:rPr>
              <a:t>actuellement </a:t>
            </a:r>
            <a:r>
              <a:rPr lang="fr-FR" sz="1400" dirty="0">
                <a:solidFill>
                  <a:srgbClr val="4D4D4D"/>
                </a:solidFill>
                <a:latin typeface="Verdana" charset="0"/>
                <a:sym typeface="Wingdings"/>
              </a:rPr>
              <a:t>en Chine en vue d’obtention d’un poste d’enseignant-chercheur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fr-FR" sz="1800" dirty="0">
              <a:solidFill>
                <a:srgbClr val="4D4D4D"/>
              </a:solidFill>
              <a:latin typeface="Verdana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fr-FR" sz="18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12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5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Production scientifique</a:t>
            </a:r>
          </a:p>
        </p:txBody>
      </p:sp>
      <p:sp>
        <p:nvSpPr>
          <p:cNvPr id="1024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471C95C9-B62D-514C-83D5-928DB1F3460A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4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73184FBE-543D-434D-ACF9-E6686B9D68AC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683568" y="980728"/>
            <a:ext cx="7848872" cy="5755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fr-FR" sz="1600" dirty="0" smtClean="0"/>
              <a:t>Organisation de plusieurs tests sur faisceau du prototype SDHCAL au CERN (2015,16,17 et 18) et l’exploitation des données pour l’étude des gerbes hadroniques 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 smtClean="0"/>
              <a:t>Développement de la simulation complète du prototype SDHCAL ainsi que du SDHCAL dans ILD et CEPC  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 smtClean="0"/>
              <a:t>Conception, construction et exploitation du détecteur TOMUVOL avec le LPC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 smtClean="0"/>
              <a:t>Conception et réalisation des détecteurs RPC de grande taille (2 m2) et une nouvelle électronique de lecture pour le module0 de SDHCAL pour le projet ILD/ILC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/>
              <a:t> </a:t>
            </a:r>
            <a:r>
              <a:rPr lang="fr-FR" sz="1600" dirty="0" smtClean="0"/>
              <a:t>Participation à la rédaction du CDR du projet CEPC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/>
              <a:t> </a:t>
            </a:r>
            <a:r>
              <a:rPr lang="fr-FR" sz="1600" dirty="0" smtClean="0"/>
              <a:t>Conception et réalisation des grandes cartes de lecture pour des chambres RPC pour le projet de l’upgrade des CMS muon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/>
              <a:t> </a:t>
            </a:r>
            <a:r>
              <a:rPr lang="fr-FR" sz="1600" dirty="0" smtClean="0"/>
              <a:t>Conception d’un nouveau système d’acquisition </a:t>
            </a:r>
            <a:r>
              <a:rPr lang="fr-FR" sz="1600" dirty="0" smtClean="0"/>
              <a:t>ZDAQ</a:t>
            </a:r>
            <a:endParaRPr lang="fr-FR" sz="1600" dirty="0"/>
          </a:p>
          <a:p>
            <a:pPr marL="285750" indent="-285750">
              <a:buFont typeface="Wingdings" charset="2"/>
              <a:buChar char="q"/>
            </a:pPr>
            <a:r>
              <a:rPr lang="fr-FR" sz="1600" dirty="0" smtClean="0"/>
              <a:t> </a:t>
            </a:r>
            <a:r>
              <a:rPr lang="fr-FR" sz="1600" dirty="0" smtClean="0"/>
              <a:t>Conception d’une nouvelle carte de lecture des détecteurs à gaz (</a:t>
            </a: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PCT/EP2018/053561-</a:t>
            </a:r>
            <a:r>
              <a:rPr lang="fr-FR" sz="1600" dirty="0" smtClean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FR3062926)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 smtClean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Développement d’algorithmes PFA (</a:t>
            </a:r>
            <a:r>
              <a:rPr lang="fr-FR" sz="1600" dirty="0" err="1" smtClean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ArborPFA</a:t>
            </a:r>
            <a:r>
              <a:rPr lang="fr-FR" sz="1600" dirty="0" smtClean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/APRIL)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 </a:t>
            </a:r>
            <a:r>
              <a:rPr lang="fr-FR" sz="1600" dirty="0" smtClean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Développement d’un nouveau matériau pour les détecteurs RPC permettant d’augmenter leur taux de détection d’un facteur 1000.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 Conception et réalisation d’un système de détection pour la sécurité du territoire pour l’entreprise </a:t>
            </a:r>
            <a:r>
              <a:rPr lang="fr-FR" sz="1600" dirty="0" err="1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Smiths</a:t>
            </a: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Detection</a:t>
            </a: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 basé sur le brevet. Financement par PULSALYS</a:t>
            </a:r>
          </a:p>
          <a:p>
            <a:pPr marL="285750" indent="-285750">
              <a:buFont typeface="Wingdings" charset="2"/>
              <a:buChar char="q"/>
            </a:pPr>
            <a:endParaRPr lang="fr-FR" sz="1600" dirty="0">
              <a:latin typeface="Verdana"/>
              <a:cs typeface="Verdana"/>
            </a:endParaRPr>
          </a:p>
        </p:txBody>
      </p:sp>
      <p:sp>
        <p:nvSpPr>
          <p:cNvPr id="8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664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Production scientifique</a:t>
            </a:r>
          </a:p>
        </p:txBody>
      </p:sp>
      <p:sp>
        <p:nvSpPr>
          <p:cNvPr id="10243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471C95C9-B62D-514C-83D5-928DB1F3460A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5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73184FBE-543D-434D-ACF9-E6686B9D68AC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683568" y="980728"/>
            <a:ext cx="7848872" cy="5755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endParaRPr lang="fr-FR" sz="1600" dirty="0" smtClean="0">
              <a:solidFill>
                <a:srgbClr val="000000"/>
              </a:solidFill>
              <a:latin typeface="Verdana"/>
              <a:ea typeface="Times New Roman" charset="0"/>
              <a:cs typeface="Verdana"/>
            </a:endParaRPr>
          </a:p>
          <a:p>
            <a:pPr marL="285750" indent="-285750">
              <a:buFont typeface="Wingdings" charset="2"/>
              <a:buChar char="q"/>
            </a:pPr>
            <a:r>
              <a:rPr lang="fr-FR" sz="1600" dirty="0" smtClean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 </a:t>
            </a: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Conception et réalisation d’un système de détection pour la sécurité du territoire pour l’entreprise </a:t>
            </a:r>
            <a:r>
              <a:rPr lang="fr-FR" sz="1600" dirty="0" err="1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Smiths</a:t>
            </a: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Detection</a:t>
            </a:r>
            <a:r>
              <a:rPr lang="fr-FR" sz="1600" dirty="0">
                <a:solidFill>
                  <a:srgbClr val="000000"/>
                </a:solidFill>
                <a:latin typeface="Verdana"/>
                <a:ea typeface="Times New Roman" charset="0"/>
                <a:cs typeface="Verdana"/>
              </a:rPr>
              <a:t> basé sur le brevet. Financement par PULSALYS</a:t>
            </a:r>
          </a:p>
          <a:p>
            <a:pPr marL="285750" indent="-285750">
              <a:buFont typeface="Wingdings" charset="2"/>
              <a:buChar char="q"/>
            </a:pPr>
            <a:endParaRPr lang="fr-FR" sz="1600" dirty="0">
              <a:latin typeface="Verdana"/>
              <a:cs typeface="Verdana"/>
            </a:endParaRPr>
          </a:p>
        </p:txBody>
      </p:sp>
      <p:pic>
        <p:nvPicPr>
          <p:cNvPr id="8" name="Image 7" descr="Capture d’écran 2019-07-08 à 09.34.54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1772816"/>
            <a:ext cx="4208038" cy="3165640"/>
          </a:xfrm>
          <a:prstGeom prst="rect">
            <a:avLst/>
          </a:prstGeom>
        </p:spPr>
      </p:pic>
      <p:pic>
        <p:nvPicPr>
          <p:cNvPr id="2" name="Image 1" descr="DSC_0005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772816"/>
            <a:ext cx="3851920" cy="3240360"/>
          </a:xfrm>
          <a:prstGeom prst="rect">
            <a:avLst/>
          </a:prstGeom>
        </p:spPr>
      </p:pic>
      <p:sp>
        <p:nvSpPr>
          <p:cNvPr id="10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500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Organisation-fonctionnement du groupe</a:t>
            </a:r>
            <a:endParaRPr lang="fr-FR" sz="2000" b="1">
              <a:solidFill>
                <a:srgbClr val="E75112"/>
              </a:solidFill>
              <a:latin typeface="Verdana" charset="0"/>
            </a:endParaRPr>
          </a:p>
        </p:txBody>
      </p:sp>
      <p:sp>
        <p:nvSpPr>
          <p:cNvPr id="12291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0BC33D90-870A-9C40-BFA4-B653698F75F4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6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73539928-251F-4DA6-95DF-648496A58913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Rectangle 3"/>
          <p:cNvSpPr txBox="1">
            <a:spLocks noChangeArrowheads="1"/>
          </p:cNvSpPr>
          <p:nvPr/>
        </p:nvSpPr>
        <p:spPr bwMode="auto">
          <a:xfrm>
            <a:off x="134938" y="1125538"/>
            <a:ext cx="8785225" cy="525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dirty="0" smtClean="0">
                <a:latin typeface="Verdana" charset="0"/>
              </a:rPr>
              <a:t>Responsable du groupe : </a:t>
            </a:r>
            <a:r>
              <a:rPr lang="fr-FR" sz="1600" dirty="0" err="1" smtClean="0">
                <a:latin typeface="Verdana" charset="0"/>
              </a:rPr>
              <a:t>I.Laktineh</a:t>
            </a:r>
            <a:endParaRPr lang="fr-FR" sz="1600" dirty="0" smtClean="0"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600" b="1" dirty="0" smtClean="0"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b="1" dirty="0" smtClean="0">
                <a:solidFill>
                  <a:srgbClr val="4F81BD"/>
                </a:solidFill>
                <a:latin typeface="Verdana" charset="0"/>
              </a:rPr>
              <a:t>Répartition des taches :</a:t>
            </a:r>
            <a:endParaRPr lang="fr-FR" sz="1600" b="1" dirty="0">
              <a:solidFill>
                <a:srgbClr val="4F81BD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dirty="0" smtClean="0">
                <a:latin typeface="Verdana" charset="0"/>
              </a:rPr>
              <a:t>Détecteurs (I.L , L.M),  Analyse (I.L, G.G) , DAQ (L.M),  Simulation (G.G)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600" b="1" dirty="0" smtClean="0">
              <a:solidFill>
                <a:srgbClr val="4F81BD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b="1" dirty="0" smtClean="0">
                <a:solidFill>
                  <a:srgbClr val="4F81BD"/>
                </a:solidFill>
                <a:latin typeface="Verdana" charset="0"/>
              </a:rPr>
              <a:t>Relation avec les services</a:t>
            </a:r>
            <a:endParaRPr lang="fr-FR" sz="1600" b="1" dirty="0">
              <a:solidFill>
                <a:srgbClr val="4F81BD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600" dirty="0" smtClean="0">
              <a:latin typeface="Verdana" charset="0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sz="1600" dirty="0" smtClean="0">
                <a:latin typeface="Verdana" charset="0"/>
              </a:rPr>
              <a:t>Service Informatique: </a:t>
            </a:r>
            <a:r>
              <a:rPr lang="fr-FR" sz="1600" b="1" dirty="0" smtClean="0">
                <a:latin typeface="Verdana" charset="0"/>
              </a:rPr>
              <a:t>Ch. </a:t>
            </a:r>
            <a:r>
              <a:rPr lang="fr-FR" sz="1600" b="1" dirty="0" err="1" smtClean="0">
                <a:latin typeface="Verdana" charset="0"/>
              </a:rPr>
              <a:t>Combaret</a:t>
            </a:r>
            <a:r>
              <a:rPr lang="fr-FR" sz="1600" b="1" dirty="0" smtClean="0">
                <a:latin typeface="Verdana" charset="0"/>
              </a:rPr>
              <a:t> </a:t>
            </a:r>
            <a:r>
              <a:rPr lang="fr-FR" sz="1600" dirty="0" smtClean="0">
                <a:latin typeface="Verdana" charset="0"/>
              </a:rPr>
              <a:t>(DAQ), G. Beaulieu (Software),</a:t>
            </a:r>
            <a:r>
              <a:rPr lang="fr-FR" sz="1600" dirty="0" err="1" smtClean="0">
                <a:latin typeface="Verdana" charset="0"/>
              </a:rPr>
              <a:t>T</a:t>
            </a:r>
            <a:r>
              <a:rPr lang="fr-FR" sz="1600" dirty="0" smtClean="0">
                <a:latin typeface="Verdana" charset="0"/>
              </a:rPr>
              <a:t>. </a:t>
            </a:r>
            <a:r>
              <a:rPr lang="fr-FR" sz="1600" dirty="0" err="1" smtClean="0">
                <a:latin typeface="Verdana" charset="0"/>
              </a:rPr>
              <a:t>Kurca</a:t>
            </a:r>
            <a:r>
              <a:rPr lang="fr-FR" sz="1600" dirty="0">
                <a:latin typeface="Verdana" charset="0"/>
              </a:rPr>
              <a:t>  </a:t>
            </a:r>
            <a:r>
              <a:rPr lang="fr-FR" sz="1600" dirty="0" smtClean="0">
                <a:latin typeface="Verdana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dirty="0">
                <a:latin typeface="Verdana" charset="0"/>
              </a:rPr>
              <a:t> </a:t>
            </a:r>
            <a:r>
              <a:rPr lang="fr-FR" sz="1600" dirty="0" smtClean="0">
                <a:latin typeface="Verdana" charset="0"/>
              </a:rPr>
              <a:t>                                   (simulation)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dirty="0" smtClean="0">
                <a:latin typeface="Verdana" charset="0"/>
              </a:rPr>
              <a:t>-  Service Instrumentation:  M. </a:t>
            </a:r>
            <a:r>
              <a:rPr lang="fr-FR" sz="1600" dirty="0" err="1" smtClean="0">
                <a:latin typeface="Verdana" charset="0"/>
              </a:rPr>
              <a:t>Bouhelal</a:t>
            </a:r>
            <a:r>
              <a:rPr lang="fr-FR" sz="1600" dirty="0" smtClean="0">
                <a:latin typeface="Verdana" charset="0"/>
              </a:rPr>
              <a:t> (détecteur)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dirty="0" smtClean="0">
                <a:latin typeface="Verdana" charset="0"/>
              </a:rPr>
              <a:t>-  Service </a:t>
            </a:r>
            <a:r>
              <a:rPr lang="fr-FR" sz="1600" dirty="0">
                <a:latin typeface="Verdana" charset="0"/>
              </a:rPr>
              <a:t>M</a:t>
            </a:r>
            <a:r>
              <a:rPr lang="fr-FR" sz="1600" dirty="0" smtClean="0">
                <a:latin typeface="Verdana" charset="0"/>
              </a:rPr>
              <a:t>écanique: L. </a:t>
            </a:r>
            <a:r>
              <a:rPr lang="fr-FR" sz="1600" dirty="0" err="1" smtClean="0">
                <a:latin typeface="Verdana" charset="0"/>
              </a:rPr>
              <a:t>Germani</a:t>
            </a:r>
            <a:r>
              <a:rPr lang="fr-FR" sz="1600" dirty="0" smtClean="0">
                <a:latin typeface="Verdana" charset="0"/>
              </a:rPr>
              <a:t> (détecteur),  J-C </a:t>
            </a:r>
            <a:r>
              <a:rPr lang="fr-FR" sz="1600" dirty="0" err="1" smtClean="0">
                <a:latin typeface="Verdana" charset="0"/>
              </a:rPr>
              <a:t>Ianigro</a:t>
            </a:r>
            <a:r>
              <a:rPr lang="fr-FR" sz="1600" dirty="0" smtClean="0">
                <a:latin typeface="Verdana" charset="0"/>
              </a:rPr>
              <a:t> (études)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sz="1600" dirty="0" smtClean="0">
                <a:latin typeface="Verdana" charset="0"/>
              </a:rPr>
              <a:t>Service Electronique: D. Delaunay, F. Berthet  (PCB), H. </a:t>
            </a:r>
            <a:r>
              <a:rPr lang="fr-FR" sz="1600" dirty="0" err="1" smtClean="0">
                <a:latin typeface="Verdana" charset="0"/>
              </a:rPr>
              <a:t>Mathez</a:t>
            </a:r>
            <a:r>
              <a:rPr lang="fr-FR" sz="1600" dirty="0" smtClean="0">
                <a:latin typeface="Verdana" charset="0"/>
              </a:rPr>
              <a:t> (µE)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600" dirty="0" smtClean="0">
              <a:solidFill>
                <a:srgbClr val="0070C0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b="1" dirty="0">
                <a:solidFill>
                  <a:srgbClr val="4F81BD"/>
                </a:solidFill>
                <a:latin typeface="Verdana" charset="0"/>
              </a:rPr>
              <a:t>Relation avec les </a:t>
            </a:r>
            <a:r>
              <a:rPr lang="fr-FR" sz="1600" b="1" dirty="0" smtClean="0">
                <a:solidFill>
                  <a:srgbClr val="4F81BD"/>
                </a:solidFill>
                <a:latin typeface="Verdana" charset="0"/>
              </a:rPr>
              <a:t>autres groupes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600" b="1" dirty="0" smtClean="0">
              <a:solidFill>
                <a:srgbClr val="000000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600" b="1" dirty="0" smtClean="0">
                <a:solidFill>
                  <a:srgbClr val="000000"/>
                </a:solidFill>
                <a:latin typeface="Verdana" charset="0"/>
              </a:rPr>
              <a:t>L’expertise du groupe dans le RPC et son électronique de lecture, a été mise au service des autres groupes: CMS et AEGIS</a:t>
            </a:r>
            <a:endParaRPr lang="fr-FR" sz="1600" b="1" dirty="0">
              <a:solidFill>
                <a:srgbClr val="000000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800" b="1" dirty="0">
              <a:solidFill>
                <a:srgbClr val="4F81BD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800" dirty="0">
              <a:solidFill>
                <a:srgbClr val="0070C0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fr-FR" sz="1800" dirty="0" smtClean="0">
              <a:solidFill>
                <a:srgbClr val="0070C0"/>
              </a:solidFill>
              <a:latin typeface="Verdana" charset="0"/>
            </a:endParaRPr>
          </a:p>
        </p:txBody>
      </p:sp>
      <p:sp>
        <p:nvSpPr>
          <p:cNvPr id="12295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8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800" b="1">
                <a:solidFill>
                  <a:srgbClr val="E75112"/>
                </a:solidFill>
                <a:latin typeface="Verdana" charset="0"/>
              </a:rPr>
              <a:t>Responsabilités : recherche, enseignement, </a:t>
            </a:r>
            <a:br>
              <a:rPr lang="fr-FR" sz="2800" b="1">
                <a:solidFill>
                  <a:srgbClr val="E75112"/>
                </a:solidFill>
                <a:latin typeface="Verdana" charset="0"/>
              </a:rPr>
            </a:br>
            <a:r>
              <a:rPr lang="fr-FR" sz="2800" b="1">
                <a:solidFill>
                  <a:srgbClr val="E75112"/>
                </a:solidFill>
                <a:latin typeface="Verdana" charset="0"/>
              </a:rPr>
              <a:t>autres</a:t>
            </a:r>
          </a:p>
        </p:txBody>
      </p:sp>
      <p:sp>
        <p:nvSpPr>
          <p:cNvPr id="14339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ADCD03ED-C5F7-C34C-9A91-EDE037F27C59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7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3E7C5001-6809-4DDF-897A-3C05106F0B19}"/>
              </a:ext>
            </a:extLst>
          </p:cNvPr>
          <p:cNvCxnSpPr/>
          <p:nvPr/>
        </p:nvCxnSpPr>
        <p:spPr>
          <a:xfrm>
            <a:off x="1588" y="1031875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-36513" y="980728"/>
            <a:ext cx="918051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Recherche </a:t>
            </a: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 </a:t>
            </a: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   </a:t>
            </a:r>
            <a:r>
              <a:rPr lang="fr-FR" sz="1400" dirty="0" err="1" smtClean="0">
                <a:solidFill>
                  <a:srgbClr val="000000"/>
                </a:solidFill>
                <a:latin typeface="Verdana" charset="0"/>
              </a:rPr>
              <a:t>I.Laktineh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: Responsable du SDHCAL au sein de la collaboration CALICE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                 Co-</a:t>
            </a:r>
            <a:r>
              <a:rPr lang="fr-FR" sz="1400" dirty="0" err="1" smtClean="0">
                <a:solidFill>
                  <a:srgbClr val="000000"/>
                </a:solidFill>
                <a:latin typeface="Verdana" charset="0"/>
              </a:rPr>
              <a:t>convener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de la calorimétrie de la collaboration ILD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                 Co-responsable du WP </a:t>
            </a:r>
            <a:r>
              <a:rPr lang="fr-FR" sz="1400" i="1" dirty="0" err="1" smtClean="0">
                <a:solidFill>
                  <a:srgbClr val="000000"/>
                </a:solidFill>
                <a:latin typeface="Verdana" charset="0"/>
              </a:rPr>
              <a:t>innovative</a:t>
            </a:r>
            <a:r>
              <a:rPr lang="fr-FR" sz="1400" i="1" dirty="0" smtClean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i="1" dirty="0" err="1" smtClean="0">
                <a:solidFill>
                  <a:srgbClr val="000000"/>
                </a:solidFill>
                <a:latin typeface="Verdana" charset="0"/>
              </a:rPr>
              <a:t>gas</a:t>
            </a:r>
            <a:r>
              <a:rPr lang="fr-FR" sz="1400" i="1" dirty="0" smtClean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i="1" dirty="0" err="1" smtClean="0">
                <a:solidFill>
                  <a:srgbClr val="000000"/>
                </a:solidFill>
                <a:latin typeface="Verdana" charset="0"/>
              </a:rPr>
              <a:t>detecors</a:t>
            </a:r>
            <a:r>
              <a:rPr lang="fr-FR" sz="1400" i="1" dirty="0" smtClean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dans AIDA2020 </a:t>
            </a: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    </a:t>
            </a:r>
            <a:endParaRPr lang="fr-FR" sz="2000" dirty="0">
              <a:solidFill>
                <a:srgbClr val="0070C0"/>
              </a:solidFill>
              <a:latin typeface="Verdan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Enseignements </a:t>
            </a: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 </a:t>
            </a: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70C0"/>
                </a:solidFill>
                <a:latin typeface="Verdana" charset="0"/>
              </a:rPr>
              <a:t>   </a:t>
            </a:r>
            <a:r>
              <a:rPr lang="fr-FR" sz="1400" dirty="0" err="1" smtClean="0">
                <a:solidFill>
                  <a:srgbClr val="000000"/>
                </a:solidFill>
                <a:latin typeface="Verdana" charset="0"/>
              </a:rPr>
              <a:t>I.Laktineh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: Responsable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du parcours de physique subatomique du Master de Physique</a:t>
            </a:r>
            <a:endParaRPr lang="fr-FR" sz="1400" dirty="0">
              <a:solidFill>
                <a:srgbClr val="0070C0"/>
              </a:solidFill>
              <a:latin typeface="Verdan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Implications </a:t>
            </a: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dans la vie de l’Université</a:t>
            </a:r>
            <a:r>
              <a:rPr lang="fr-FR" sz="2000" dirty="0" smtClean="0">
                <a:solidFill>
                  <a:srgbClr val="4D4D4D"/>
                </a:solidFill>
                <a:latin typeface="Verdana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2000" dirty="0">
                <a:solidFill>
                  <a:srgbClr val="4D4D4D"/>
                </a:solidFill>
                <a:latin typeface="Verdana" charset="0"/>
              </a:rPr>
              <a:t> </a:t>
            </a:r>
            <a:r>
              <a:rPr lang="fr-FR" sz="2000" dirty="0" smtClean="0">
                <a:solidFill>
                  <a:srgbClr val="4D4D4D"/>
                </a:solidFill>
                <a:latin typeface="Verdana" charset="0"/>
              </a:rPr>
              <a:t>  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G.Grenier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:  membre </a:t>
            </a:r>
            <a:r>
              <a:rPr lang="fr-FR" sz="1400" dirty="0" err="1" smtClean="0">
                <a:solidFill>
                  <a:srgbClr val="4D4D4D"/>
                </a:solidFill>
                <a:latin typeface="Verdana" charset="0"/>
              </a:rPr>
              <a:t>elu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 du CS de l’université de Lyon1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Implications </a:t>
            </a: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au niveau national</a:t>
            </a: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:</a:t>
            </a:r>
            <a:endParaRPr lang="fr-FR" sz="2000" dirty="0">
              <a:solidFill>
                <a:srgbClr val="0070C0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200" dirty="0" smtClean="0">
                <a:solidFill>
                  <a:srgbClr val="0070C0"/>
                </a:solidFill>
                <a:latin typeface="Verdana" charset="0"/>
              </a:rPr>
              <a:t>      </a:t>
            </a:r>
            <a:r>
              <a:rPr lang="fr-FR" sz="1200" dirty="0" err="1" smtClean="0">
                <a:solidFill>
                  <a:srgbClr val="000000"/>
                </a:solidFill>
                <a:latin typeface="Verdana" charset="0"/>
              </a:rPr>
              <a:t>G.Grenier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: membre du CU 29 ( 2015-2019)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2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                     membre du HCERS en 2019-2020</a:t>
            </a:r>
            <a:endParaRPr lang="fr-FR" sz="1200" dirty="0">
              <a:solidFill>
                <a:srgbClr val="000000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2000" dirty="0" smtClean="0">
                <a:solidFill>
                  <a:srgbClr val="0070C0"/>
                </a:solidFill>
                <a:latin typeface="Verdana" charset="0"/>
              </a:rPr>
              <a:t>    </a:t>
            </a:r>
            <a:r>
              <a:rPr lang="fr-FR" sz="1200" dirty="0" err="1" smtClean="0">
                <a:solidFill>
                  <a:srgbClr val="000000"/>
                </a:solidFill>
                <a:latin typeface="Verdana" charset="0"/>
              </a:rPr>
              <a:t>I.Laktineh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: membre de la commission micro-électronique de l’IN2P3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                       membre du CS du CPPM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2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                      membre du HCERES en 2017-2018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2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                      co-chairman du </a:t>
            </a:r>
            <a:r>
              <a:rPr lang="fr-FR" sz="1200" dirty="0" err="1" smtClean="0">
                <a:solidFill>
                  <a:srgbClr val="000000"/>
                </a:solidFill>
                <a:latin typeface="Verdana" charset="0"/>
              </a:rPr>
              <a:t>steering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200" dirty="0" err="1" smtClean="0">
                <a:solidFill>
                  <a:srgbClr val="000000"/>
                </a:solidFill>
                <a:latin typeface="Verdana" charset="0"/>
              </a:rPr>
              <a:t>board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 du FCPPL</a:t>
            </a:r>
            <a:endParaRPr lang="fr-FR" sz="1200" dirty="0">
              <a:solidFill>
                <a:srgbClr val="000000"/>
              </a:solidFill>
              <a:latin typeface="Verdan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000" dirty="0">
                <a:solidFill>
                  <a:srgbClr val="0070C0"/>
                </a:solidFill>
                <a:latin typeface="Verdana" charset="0"/>
              </a:rPr>
              <a:t>Implications dans la vie du laboratoire: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800" dirty="0" smtClean="0">
                <a:solidFill>
                  <a:srgbClr val="0070C0"/>
                </a:solidFill>
                <a:latin typeface="Verdana" charset="0"/>
              </a:rPr>
              <a:t>  </a:t>
            </a:r>
            <a:r>
              <a:rPr lang="fr-FR" sz="1200" dirty="0" smtClean="0">
                <a:solidFill>
                  <a:srgbClr val="0070C0"/>
                </a:solidFill>
                <a:latin typeface="Verdana" charset="0"/>
              </a:rPr>
              <a:t>  </a:t>
            </a:r>
            <a:r>
              <a:rPr lang="fr-FR" sz="1200" dirty="0" err="1" smtClean="0">
                <a:solidFill>
                  <a:srgbClr val="000000"/>
                </a:solidFill>
                <a:latin typeface="Verdana" charset="0"/>
              </a:rPr>
              <a:t>L.Mirabito</a:t>
            </a:r>
            <a:r>
              <a:rPr lang="fr-FR" sz="1200" dirty="0" smtClean="0">
                <a:solidFill>
                  <a:srgbClr val="000000"/>
                </a:solidFill>
                <a:latin typeface="Verdana" charset="0"/>
              </a:rPr>
              <a:t>: Membre du CS de l’IP2I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1800" dirty="0" smtClean="0">
                <a:solidFill>
                  <a:srgbClr val="0070C0"/>
                </a:solidFill>
                <a:latin typeface="Verdana" charset="0"/>
              </a:rPr>
              <a:t>Demandes </a:t>
            </a:r>
            <a:r>
              <a:rPr lang="fr-FR" sz="1800" dirty="0">
                <a:solidFill>
                  <a:srgbClr val="0070C0"/>
                </a:solidFill>
                <a:latin typeface="Verdana" charset="0"/>
              </a:rPr>
              <a:t>et gestion de supports financiers spécifiques:</a:t>
            </a:r>
            <a:r>
              <a:rPr lang="fr-FR" sz="1800" dirty="0">
                <a:solidFill>
                  <a:srgbClr val="4D4D4D"/>
                </a:solidFill>
                <a:latin typeface="Verdana" charset="0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fr-FR" sz="1400" dirty="0" smtClean="0">
                <a:solidFill>
                  <a:srgbClr val="4D4D4D"/>
                </a:solidFill>
                <a:latin typeface="Verdana" charset="0"/>
              </a:rPr>
              <a:t>AIDA2020, FCPPL</a:t>
            </a:r>
            <a:endParaRPr lang="fr-FR" sz="1800" dirty="0">
              <a:solidFill>
                <a:srgbClr val="4D4D4D"/>
              </a:solidFill>
              <a:latin typeface="Verdana" charset="0"/>
            </a:endParaRPr>
          </a:p>
        </p:txBody>
      </p:sp>
      <p:sp>
        <p:nvSpPr>
          <p:cNvPr id="14343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8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sz="2800" b="1">
                <a:solidFill>
                  <a:srgbClr val="E75112"/>
                </a:solidFill>
                <a:latin typeface="Verdana" charset="0"/>
              </a:rPr>
              <a:t>Projet scientifique, anticipation</a:t>
            </a:r>
          </a:p>
        </p:txBody>
      </p:sp>
      <p:sp>
        <p:nvSpPr>
          <p:cNvPr id="16387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6BC653E7-A0D4-1641-A90A-144F4DAC6A98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8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9FC51FDD-2732-40A0-8BD5-9B72C997283C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2062584"/>
            <a:ext cx="820891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Court terme: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400" dirty="0" smtClean="0"/>
              <a:t>Compléter l’analyse des données du SDHCAL pour l’étude des gerbes hadroniques à  basse et à haute énergie avec et sans les méthodes MVA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400" dirty="0"/>
              <a:t>Compléter et tester le système de détection pour la sécurité du territoire basé sur le </a:t>
            </a:r>
            <a:r>
              <a:rPr lang="fr-FR" sz="1400" dirty="0" smtClean="0"/>
              <a:t>brevet dit « TRICOT »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400" dirty="0" smtClean="0"/>
              <a:t>Valider les nouveaux matériaux pour les électrodes de RPC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400" dirty="0" smtClean="0"/>
              <a:t>Compléter les études de préparation de la physique pour les collisionneurs à électrons(e e </a:t>
            </a:r>
            <a:r>
              <a:rPr lang="fr-FR" sz="1400" dirty="0" smtClean="0">
                <a:sym typeface="Wingdings"/>
              </a:rPr>
              <a:t> H Z, nu nu H)</a:t>
            </a:r>
            <a:endParaRPr lang="fr-FR" sz="1400" dirty="0" smtClean="0"/>
          </a:p>
          <a:p>
            <a:r>
              <a:rPr lang="fr-FR" sz="1400" dirty="0" smtClean="0"/>
              <a:t>   </a:t>
            </a:r>
          </a:p>
          <a:p>
            <a:r>
              <a:rPr lang="fr-FR" sz="1400" b="1" dirty="0" smtClean="0"/>
              <a:t>Moyen terme:</a:t>
            </a:r>
            <a:endParaRPr lang="fr-FR" sz="1400" b="1" dirty="0"/>
          </a:p>
          <a:p>
            <a:pPr marL="285750" indent="-285750">
              <a:buFont typeface="Wingdings" charset="2"/>
              <a:buChar char="q"/>
            </a:pPr>
            <a:r>
              <a:rPr lang="fr-FR" sz="1400" dirty="0" smtClean="0"/>
              <a:t>Compléter le travail dur les algorithmes de PFA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400" dirty="0" smtClean="0"/>
              <a:t>Compléter le la construction du module0 du </a:t>
            </a:r>
            <a:r>
              <a:rPr lang="fr-FR" sz="1400" dirty="0" smtClean="0"/>
              <a:t>ILC/CEPC </a:t>
            </a:r>
            <a:r>
              <a:rPr lang="fr-FR" sz="1400" dirty="0" smtClean="0"/>
              <a:t>(en collaboration avec OMEGA et CIEMAT)</a:t>
            </a:r>
          </a:p>
          <a:p>
            <a:endParaRPr lang="fr-FR" sz="1400" dirty="0" smtClean="0"/>
          </a:p>
          <a:p>
            <a:r>
              <a:rPr lang="fr-FR" sz="1400" b="1" dirty="0" smtClean="0"/>
              <a:t>Long terme:</a:t>
            </a:r>
          </a:p>
          <a:p>
            <a:pPr marL="285750" indent="-285750">
              <a:buFont typeface="Wingdings" charset="2"/>
              <a:buChar char="q"/>
            </a:pPr>
            <a:r>
              <a:rPr lang="fr-FR" sz="1400" dirty="0" smtClean="0"/>
              <a:t>Introduire la mesure du temps dans le concept SDHCAL en utilisant l’expertise acquise de SDHCAL et CMS-mu en collaboration avec (OMEGA, LPC, CIEMAT, GWNU, SJTU) pour améliorer les performance PFA et résoudre des problèmes de PILEUP des collisionneurs tels que FCC</a:t>
            </a:r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755576" y="908720"/>
            <a:ext cx="7632848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Les activités du groupe et son expertise en</a:t>
            </a:r>
            <a:r>
              <a:rPr lang="fr-FR" sz="1600" dirty="0" smtClean="0">
                <a:solidFill>
                  <a:srgbClr val="FF0000"/>
                </a:solidFill>
              </a:rPr>
              <a:t> calorimétrie </a:t>
            </a:r>
            <a:r>
              <a:rPr lang="fr-FR" sz="1600" dirty="0" smtClean="0"/>
              <a:t>et en détection des </a:t>
            </a:r>
            <a:r>
              <a:rPr lang="fr-FR" sz="1600" dirty="0" smtClean="0">
                <a:solidFill>
                  <a:srgbClr val="FF0000"/>
                </a:solidFill>
              </a:rPr>
              <a:t>muons</a:t>
            </a:r>
            <a:r>
              <a:rPr lang="fr-FR" sz="1600" dirty="0" smtClean="0"/>
              <a:t>  sont orientées pour la préparation des expériences auprès des futurs collisionneurs (ILC, CEPC et FCC) ainsi que HL-LHC </a:t>
            </a:r>
            <a:endParaRPr lang="fr-FR" sz="1600" dirty="0"/>
          </a:p>
        </p:txBody>
      </p:sp>
      <p:sp>
        <p:nvSpPr>
          <p:cNvPr id="9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fr-FR" sz="2800" b="1">
                <a:solidFill>
                  <a:srgbClr val="E75112"/>
                </a:solidFill>
                <a:latin typeface="Verdana" charset="0"/>
              </a:rPr>
              <a:t>Auto analyse du groupe</a:t>
            </a:r>
          </a:p>
        </p:txBody>
      </p:sp>
      <p:sp>
        <p:nvSpPr>
          <p:cNvPr id="18435" name="Espace réservé du numéro de diapositive 5"/>
          <p:cNvSpPr txBox="1">
            <a:spLocks noGrp="1"/>
          </p:cNvSpPr>
          <p:nvPr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fld id="{E1AFE6C0-91C1-1A4F-9658-0C22835A83CD}" type="slidenum">
              <a:rPr lang="fr-FR" sz="1200">
                <a:solidFill>
                  <a:srgbClr val="898989"/>
                </a:solidFill>
                <a:latin typeface="Verdana" charset="0"/>
              </a:rPr>
              <a:pPr algn="r" eaLnBrk="1" hangingPunct="1"/>
              <a:t>9</a:t>
            </a:fld>
            <a:endParaRPr lang="fr-FR" sz="1200">
              <a:solidFill>
                <a:srgbClr val="898989"/>
              </a:solidFill>
              <a:latin typeface="Verdana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3F57E5F4-59D0-47FE-91F5-E8AF5F2BBAC0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Rectangle 3"/>
          <p:cNvSpPr txBox="1">
            <a:spLocks noChangeArrowheads="1"/>
          </p:cNvSpPr>
          <p:nvPr/>
        </p:nvSpPr>
        <p:spPr bwMode="auto">
          <a:xfrm>
            <a:off x="827584" y="1124744"/>
            <a:ext cx="7920880" cy="460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>
                <a:solidFill>
                  <a:srgbClr val="0070C0"/>
                </a:solidFill>
                <a:latin typeface="Verdana" charset="0"/>
              </a:rPr>
              <a:t>Points forts</a:t>
            </a:r>
            <a:r>
              <a:rPr lang="fr-FR" sz="2400" dirty="0" smtClean="0">
                <a:solidFill>
                  <a:srgbClr val="0070C0"/>
                </a:solidFill>
                <a:latin typeface="Verdana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-Expertise en calorimétrie et en détecteurs de muons.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En électronique de lecture et DAQ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-Equipe soudé, complémentarité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-investissement dans CMS-mu</a:t>
            </a:r>
            <a:endParaRPr lang="fr-FR" sz="1400" dirty="0">
              <a:solidFill>
                <a:srgbClr val="000000"/>
              </a:solidFill>
              <a:latin typeface="Verdan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>
                <a:solidFill>
                  <a:srgbClr val="0070C0"/>
                </a:solidFill>
                <a:latin typeface="Verdana" charset="0"/>
              </a:rPr>
              <a:t>Opportunités</a:t>
            </a:r>
            <a:r>
              <a:rPr lang="fr-FR" sz="2400" dirty="0" smtClean="0">
                <a:solidFill>
                  <a:srgbClr val="0070C0"/>
                </a:solidFill>
                <a:latin typeface="Verdana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</a:t>
            </a: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-Leadership dans la calorimétrie digitale &amp; détecteurs à muon dans ILD et CEPC.  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Si un des deux projets est validé le groupe peut jouer un rôle au premier plan.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Utiliser cette expertise pour FCC.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Utiliser le développement pour des applications sociétales</a:t>
            </a:r>
            <a:endParaRPr lang="fr-FR" sz="1400" dirty="0">
              <a:solidFill>
                <a:srgbClr val="000000"/>
              </a:solidFill>
              <a:latin typeface="Verdan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 smtClean="0">
                <a:solidFill>
                  <a:srgbClr val="0070C0"/>
                </a:solidFill>
                <a:latin typeface="Verdana" charset="0"/>
              </a:rPr>
              <a:t>Points faibles: 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 -Petit groupe et pas de recrutement pour des thématiques de type R&amp;D,  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     -</a:t>
            </a:r>
            <a:r>
              <a:rPr lang="fr-FR" sz="1400" dirty="0">
                <a:solidFill>
                  <a:srgbClr val="000000"/>
                </a:solidFill>
                <a:latin typeface="Verdana" charset="0"/>
              </a:rPr>
              <a:t>D</a:t>
            </a:r>
            <a:r>
              <a:rPr lang="fr-FR" sz="1400" dirty="0" smtClean="0">
                <a:solidFill>
                  <a:srgbClr val="000000"/>
                </a:solidFill>
                <a:latin typeface="Verdana" charset="0"/>
              </a:rPr>
              <a:t>ispersion entre CMS  et FLC  et applications.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2400" dirty="0" smtClean="0">
                <a:solidFill>
                  <a:srgbClr val="0070C0"/>
                </a:solidFill>
                <a:latin typeface="Verdana" charset="0"/>
                <a:sym typeface="Symbol" charset="0"/>
              </a:rPr>
              <a:t>Risques</a:t>
            </a:r>
            <a:r>
              <a:rPr lang="fr-FR" sz="2400" dirty="0">
                <a:solidFill>
                  <a:srgbClr val="0070C0"/>
                </a:solidFill>
                <a:latin typeface="Verdana" charset="0"/>
                <a:sym typeface="Symbol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fr-FR" sz="1400" dirty="0" smtClean="0">
                <a:solidFill>
                  <a:srgbClr val="4D4D4D"/>
                </a:solidFill>
                <a:latin typeface="Verdana" charset="0"/>
                <a:sym typeface="Symbol" charset="0"/>
              </a:rPr>
              <a:t>-Retard </a:t>
            </a:r>
            <a:r>
              <a:rPr lang="fr-FR" sz="1400" dirty="0">
                <a:solidFill>
                  <a:srgbClr val="4D4D4D"/>
                </a:solidFill>
                <a:latin typeface="Verdana" charset="0"/>
                <a:sym typeface="Symbol" charset="0"/>
              </a:rPr>
              <a:t>de prise de </a:t>
            </a:r>
            <a:r>
              <a:rPr lang="fr-FR" sz="1400" dirty="0" smtClean="0">
                <a:solidFill>
                  <a:srgbClr val="4D4D4D"/>
                </a:solidFill>
                <a:latin typeface="Verdana" charset="0"/>
                <a:sym typeface="Symbol" charset="0"/>
              </a:rPr>
              <a:t>décision pour ILC mais l’expertise sera employée ailleurs.</a:t>
            </a:r>
            <a:endParaRPr lang="fr-FR" sz="1400" dirty="0">
              <a:solidFill>
                <a:srgbClr val="4D4D4D"/>
              </a:solidFill>
              <a:latin typeface="Verdana" charset="0"/>
            </a:endParaRPr>
          </a:p>
        </p:txBody>
      </p:sp>
      <p:cxnSp>
        <p:nvCxnSpPr>
          <p:cNvPr id="14" name="Connecteur droit 10">
            <a:extLst>
              <a:ext uri="{FF2B5EF4-FFF2-40B4-BE49-F238E27FC236}">
                <a16:creationId xmlns:a16="http://schemas.microsoft.com/office/drawing/2014/main" xmlns="" id="{D89838B9-1982-4D2C-8E93-2AB4EF640143}"/>
              </a:ext>
            </a:extLst>
          </p:cNvPr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2916238" y="6518275"/>
            <a:ext cx="37512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fr-FR" sz="1200" smtClean="0">
                <a:solidFill>
                  <a:srgbClr val="898989"/>
                </a:solidFill>
                <a:latin typeface="Verdana" charset="0"/>
                <a:cs typeface="Arial" charset="0"/>
              </a:rPr>
              <a:t>Tourniquet Section 01 du Laboratoire - 3-5 fév. 2020</a:t>
            </a:r>
            <a:endParaRPr lang="fr-FR" sz="1200">
              <a:solidFill>
                <a:srgbClr val="898989"/>
              </a:solidFill>
              <a:latin typeface="Verdana" charset="0"/>
              <a:cs typeface="Arial" charset="0"/>
            </a:endParaRPr>
          </a:p>
        </p:txBody>
      </p:sp>
      <p:sp>
        <p:nvSpPr>
          <p:cNvPr id="9" name="Espace réservé de la date 11"/>
          <p:cNvSpPr txBox="1">
            <a:spLocks noGrp="1"/>
          </p:cNvSpPr>
          <p:nvPr/>
        </p:nvSpPr>
        <p:spPr bwMode="auto">
          <a:xfrm>
            <a:off x="134938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200" dirty="0" smtClean="0">
                <a:solidFill>
                  <a:srgbClr val="898989"/>
                </a:solidFill>
                <a:latin typeface="Verdana" charset="0"/>
              </a:rPr>
              <a:t>Groupe FLC/CALICE</a:t>
            </a:r>
            <a:endParaRPr lang="fr-FR" sz="1200" dirty="0">
              <a:solidFill>
                <a:srgbClr val="89898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7173</TotalTime>
  <Words>1993</Words>
  <Application>Microsoft Macintosh PowerPoint</Application>
  <PresentationFormat>Présentation à l'écran (4:3)</PresentationFormat>
  <Paragraphs>256</Paragraphs>
  <Slides>15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Conception personnalisée</vt:lpstr>
      <vt:lpstr>Equipe FLC/CALICE</vt:lpstr>
      <vt:lpstr>Composition actuelle de l’équipe</vt:lpstr>
      <vt:lpstr>Evolutions récentes:</vt:lpstr>
      <vt:lpstr>Production scientifique</vt:lpstr>
      <vt:lpstr>Production scientifique</vt:lpstr>
      <vt:lpstr>Organisation-fonctionnement du groupe</vt:lpstr>
      <vt:lpstr>Présentation PowerPoint</vt:lpstr>
      <vt:lpstr>Projet scientifique, anticipation</vt:lpstr>
      <vt:lpstr>Présentation PowerPoint</vt:lpstr>
      <vt:lpstr>Présentation PowerPoint</vt:lpstr>
      <vt:lpstr>Présentation PowerPoint</vt:lpstr>
      <vt:lpstr>Présentation PowerPoint</vt:lpstr>
      <vt:lpstr>Production Scientifique   - Analyses de Physique -</vt:lpstr>
      <vt:lpstr>Production Scientifique   - Contributions techniques -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Tourniquet</dc:title>
  <dc:creator/>
  <cp:keywords/>
  <dc:description/>
  <cp:lastModifiedBy>admin admin</cp:lastModifiedBy>
  <cp:revision>278</cp:revision>
  <dcterms:created xsi:type="dcterms:W3CDTF">2010-12-20T20:47:11Z</dcterms:created>
  <dcterms:modified xsi:type="dcterms:W3CDTF">2020-02-03T10:36:50Z</dcterms:modified>
  <cp:category/>
</cp:coreProperties>
</file>