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1"/>
  </p:notesMasterIdLst>
  <p:handoutMasterIdLst>
    <p:handoutMasterId r:id="rId42"/>
  </p:handoutMasterIdLst>
  <p:sldIdLst>
    <p:sldId id="489" r:id="rId3"/>
    <p:sldId id="525" r:id="rId4"/>
    <p:sldId id="503" r:id="rId5"/>
    <p:sldId id="491" r:id="rId6"/>
    <p:sldId id="505" r:id="rId7"/>
    <p:sldId id="504" r:id="rId8"/>
    <p:sldId id="514" r:id="rId9"/>
    <p:sldId id="515" r:id="rId10"/>
    <p:sldId id="516" r:id="rId11"/>
    <p:sldId id="517" r:id="rId12"/>
    <p:sldId id="518" r:id="rId13"/>
    <p:sldId id="519" r:id="rId14"/>
    <p:sldId id="520" r:id="rId15"/>
    <p:sldId id="521" r:id="rId16"/>
    <p:sldId id="494" r:id="rId17"/>
    <p:sldId id="513" r:id="rId18"/>
    <p:sldId id="509" r:id="rId19"/>
    <p:sldId id="536" r:id="rId20"/>
    <p:sldId id="507" r:id="rId21"/>
    <p:sldId id="510" r:id="rId22"/>
    <p:sldId id="496" r:id="rId23"/>
    <p:sldId id="526" r:id="rId24"/>
    <p:sldId id="497" r:id="rId25"/>
    <p:sldId id="498" r:id="rId26"/>
    <p:sldId id="530" r:id="rId27"/>
    <p:sldId id="531" r:id="rId28"/>
    <p:sldId id="532" r:id="rId29"/>
    <p:sldId id="533" r:id="rId30"/>
    <p:sldId id="534" r:id="rId31"/>
    <p:sldId id="535" r:id="rId32"/>
    <p:sldId id="529" r:id="rId33"/>
    <p:sldId id="528" r:id="rId34"/>
    <p:sldId id="527" r:id="rId35"/>
    <p:sldId id="502" r:id="rId36"/>
    <p:sldId id="522" r:id="rId37"/>
    <p:sldId id="523" r:id="rId38"/>
    <p:sldId id="524" r:id="rId39"/>
    <p:sldId id="51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ancois Richard" initials="FR"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D"/>
    <a:srgbClr val="72005E"/>
    <a:srgbClr val="A64D79"/>
    <a:srgbClr val="9A27A9"/>
    <a:srgbClr val="C808BA"/>
    <a:srgbClr val="F5F0F6"/>
    <a:srgbClr val="FC9204"/>
    <a:srgbClr val="03C0ED"/>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47" autoAdjust="0"/>
    <p:restoredTop sz="92230" autoAdjust="0"/>
  </p:normalViewPr>
  <p:slideViewPr>
    <p:cSldViewPr snapToGrid="0">
      <p:cViewPr varScale="1">
        <p:scale>
          <a:sx n="69" d="100"/>
          <a:sy n="69" d="100"/>
        </p:scale>
        <p:origin x="394" y="62"/>
      </p:cViewPr>
      <p:guideLst>
        <p:guide orient="horz" pos="2160"/>
        <p:guide pos="3840"/>
      </p:guideLst>
    </p:cSldViewPr>
  </p:slideViewPr>
  <p:outlineViewPr>
    <p:cViewPr>
      <p:scale>
        <a:sx n="33" d="100"/>
        <a:sy n="33" d="100"/>
      </p:scale>
      <p:origin x="86" y="1435"/>
    </p:cViewPr>
  </p:outlineViewPr>
  <p:notesTextViewPr>
    <p:cViewPr>
      <p:scale>
        <a:sx n="1" d="1"/>
        <a:sy n="1" d="1"/>
      </p:scale>
      <p:origin x="0" y="0"/>
    </p:cViewPr>
  </p:notesTextViewPr>
  <p:notesViewPr>
    <p:cSldViewPr snapToGrid="0">
      <p:cViewPr varScale="1">
        <p:scale>
          <a:sx n="56" d="100"/>
          <a:sy n="56" d="100"/>
        </p:scale>
        <p:origin x="-2290" y="-91"/>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F80AD5A-0816-474A-8F84-24A93FFA0DFF}" type="datetimeFigureOut">
              <a:rPr lang="fr-FR" smtClean="0"/>
              <a:t>31/01/2020</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05B2476-472D-4676-82E9-92B12DAE45D4}" type="slidenum">
              <a:rPr lang="fr-FR" smtClean="0"/>
              <a:t>‹N°›</a:t>
            </a:fld>
            <a:endParaRPr lang="fr-FR"/>
          </a:p>
        </p:txBody>
      </p:sp>
    </p:spTree>
    <p:extLst>
      <p:ext uri="{BB962C8B-B14F-4D97-AF65-F5344CB8AC3E}">
        <p14:creationId xmlns:p14="http://schemas.microsoft.com/office/powerpoint/2010/main" val="2804923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36D2F6-90FE-41C9-9CF3-FEACFBFD6A8A}" type="datetimeFigureOut">
              <a:rPr lang="en-GB" smtClean="0"/>
              <a:t>31/01/2020</a:t>
            </a:fld>
            <a:endParaRPr lang="en-GB"/>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7FFAB0-7E94-4E93-9125-A43D6D89BC62}" type="slidenum">
              <a:rPr lang="en-GB" smtClean="0"/>
              <a:t>‹N°›</a:t>
            </a:fld>
            <a:endParaRPr lang="en-GB"/>
          </a:p>
        </p:txBody>
      </p:sp>
    </p:spTree>
    <p:extLst>
      <p:ext uri="{BB962C8B-B14F-4D97-AF65-F5344CB8AC3E}">
        <p14:creationId xmlns:p14="http://schemas.microsoft.com/office/powerpoint/2010/main" val="1462071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Arial" panose="020B0604020202020204" pitchFamily="34" charset="0"/>
              </a:defRPr>
            </a:lvl1pPr>
            <a:lvl2pPr marL="742950" indent="-285750" defTabSz="912813">
              <a:spcBef>
                <a:spcPct val="30000"/>
              </a:spcBef>
              <a:defRPr sz="1200">
                <a:solidFill>
                  <a:schemeClr val="tx1"/>
                </a:solidFill>
                <a:latin typeface="Arial" panose="020B0604020202020204" pitchFamily="34" charset="0"/>
              </a:defRPr>
            </a:lvl2pPr>
            <a:lvl3pPr marL="1143000" indent="-228600" defTabSz="912813">
              <a:spcBef>
                <a:spcPct val="30000"/>
              </a:spcBef>
              <a:defRPr sz="1200">
                <a:solidFill>
                  <a:schemeClr val="tx1"/>
                </a:solidFill>
                <a:latin typeface="Arial" panose="020B0604020202020204" pitchFamily="34" charset="0"/>
              </a:defRPr>
            </a:lvl3pPr>
            <a:lvl4pPr marL="1600200" indent="-228600" defTabSz="912813">
              <a:spcBef>
                <a:spcPct val="30000"/>
              </a:spcBef>
              <a:defRPr sz="1200">
                <a:solidFill>
                  <a:schemeClr val="tx1"/>
                </a:solidFill>
                <a:latin typeface="Arial" panose="020B0604020202020204" pitchFamily="34" charset="0"/>
              </a:defRPr>
            </a:lvl4pPr>
            <a:lvl5pPr marL="2057400" indent="-228600" defTabSz="912813">
              <a:spcBef>
                <a:spcPct val="30000"/>
              </a:spcBef>
              <a:defRPr sz="1200">
                <a:solidFill>
                  <a:schemeClr val="tx1"/>
                </a:solidFill>
                <a:latin typeface="Arial" panose="020B0604020202020204" pitchFamily="34" charset="0"/>
              </a:defRPr>
            </a:lvl5pPr>
            <a:lvl6pPr marL="2514600" indent="-228600" defTabSz="91281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281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281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28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7FC2988-12C3-4F83-9D07-784FEE88F10C}" type="slidenum">
              <a:rPr lang="fr-FR" altLang="fr-FR" smtClean="0"/>
              <a:pPr>
                <a:spcBef>
                  <a:spcPct val="0"/>
                </a:spcBef>
              </a:pPr>
              <a:t>1</a:t>
            </a:fld>
            <a:endParaRPr lang="fr-FR" altLang="fr-FR" smtClean="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dirty="0" smtClean="0">
              <a:latin typeface="Arial" panose="020B0604020202020204" pitchFamily="34" charset="0"/>
            </a:endParaRPr>
          </a:p>
        </p:txBody>
      </p:sp>
      <p:sp>
        <p:nvSpPr>
          <p:cNvPr id="5125" name="Espace réservé du pied de page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defTabSz="914400">
              <a:spcBef>
                <a:spcPct val="0"/>
              </a:spcBef>
            </a:pPr>
            <a:r>
              <a:rPr lang="fr-FR" altLang="fr-FR" smtClean="0">
                <a:cs typeface="Arial" panose="020B0604020202020204" pitchFamily="34" charset="0"/>
              </a:rPr>
              <a:t>Groupe          Evaluation AERES          13-14 janvier 2011</a:t>
            </a:r>
          </a:p>
        </p:txBody>
      </p:sp>
    </p:spTree>
    <p:extLst>
      <p:ext uri="{BB962C8B-B14F-4D97-AF65-F5344CB8AC3E}">
        <p14:creationId xmlns:p14="http://schemas.microsoft.com/office/powerpoint/2010/main" val="32511003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769ced61e6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8" name="Google Shape;198;g769ced61e6_0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Arial"/>
              <a:ea typeface="Arial"/>
              <a:cs typeface="Arial"/>
              <a:sym typeface="Arial"/>
            </a:endParaRPr>
          </a:p>
        </p:txBody>
      </p:sp>
      <p:sp>
        <p:nvSpPr>
          <p:cNvPr id="199" name="Google Shape;199;g769ced61e6_0_24:notes"/>
          <p:cNvSpPr txBox="1"/>
          <p:nvPr/>
        </p:nvSpPr>
        <p:spPr>
          <a:xfrm>
            <a:off x="3854450" y="9440863"/>
            <a:ext cx="2949600" cy="496800"/>
          </a:xfrm>
          <a:prstGeom prst="rect">
            <a:avLst/>
          </a:prstGeom>
          <a:noFill/>
          <a:ln>
            <a:noFill/>
          </a:ln>
        </p:spPr>
        <p:txBody>
          <a:bodyPr spcFirstLastPara="1" wrap="square" lIns="91500" tIns="45750" rIns="91500" bIns="4575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fr-FR" sz="12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00" name="Google Shape;200;g769ced61e6_0_24:notes"/>
          <p:cNvSpPr txBox="1"/>
          <p:nvPr/>
        </p:nvSpPr>
        <p:spPr>
          <a:xfrm>
            <a:off x="0" y="9440863"/>
            <a:ext cx="2949600" cy="496800"/>
          </a:xfrm>
          <a:prstGeom prst="rect">
            <a:avLst/>
          </a:prstGeom>
          <a:noFill/>
          <a:ln>
            <a:noFill/>
          </a:ln>
        </p:spPr>
        <p:txBody>
          <a:bodyPr spcFirstLastPara="1" wrap="square" lIns="91500" tIns="45750" rIns="91500" bIns="4575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200" b="0" i="0" u="none" strike="noStrike" kern="0" cap="none" spc="0" normalizeH="0" baseline="0" noProof="0">
                <a:ln>
                  <a:noFill/>
                </a:ln>
                <a:solidFill>
                  <a:srgbClr val="000000"/>
                </a:solidFill>
                <a:effectLst/>
                <a:uLnTx/>
                <a:uFillTx/>
                <a:latin typeface="Arial"/>
                <a:ea typeface="Arial"/>
                <a:cs typeface="Arial"/>
                <a:sym typeface="Arial"/>
              </a:rPr>
              <a:t>Groupe          Evaluation AERES          13-14 janvier 2011</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797681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0" name="Google Shape;220;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Arial"/>
              <a:ea typeface="Arial"/>
              <a:cs typeface="Arial"/>
              <a:sym typeface="Arial"/>
            </a:endParaRPr>
          </a:p>
        </p:txBody>
      </p:sp>
      <p:sp>
        <p:nvSpPr>
          <p:cNvPr id="221" name="Google Shape;221;p9:notes"/>
          <p:cNvSpPr txBox="1"/>
          <p:nvPr/>
        </p:nvSpPr>
        <p:spPr>
          <a:xfrm>
            <a:off x="3854450" y="9440863"/>
            <a:ext cx="2949575" cy="496887"/>
          </a:xfrm>
          <a:prstGeom prst="rect">
            <a:avLst/>
          </a:prstGeom>
          <a:noFill/>
          <a:ln>
            <a:noFill/>
          </a:ln>
        </p:spPr>
        <p:txBody>
          <a:bodyPr spcFirstLastPara="1" wrap="square" lIns="91500" tIns="45750" rIns="91500" bIns="4575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fr-FR" sz="12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22" name="Google Shape;222;p9:notes"/>
          <p:cNvSpPr txBox="1"/>
          <p:nvPr/>
        </p:nvSpPr>
        <p:spPr>
          <a:xfrm>
            <a:off x="0" y="9440863"/>
            <a:ext cx="2949575" cy="496887"/>
          </a:xfrm>
          <a:prstGeom prst="rect">
            <a:avLst/>
          </a:prstGeom>
          <a:noFill/>
          <a:ln>
            <a:noFill/>
          </a:ln>
        </p:spPr>
        <p:txBody>
          <a:bodyPr spcFirstLastPara="1" wrap="square" lIns="91500" tIns="45750" rIns="91500" bIns="4575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200" b="0" i="0" u="none" strike="noStrike" kern="0" cap="none" spc="0" normalizeH="0" baseline="0" noProof="0">
                <a:ln>
                  <a:noFill/>
                </a:ln>
                <a:solidFill>
                  <a:srgbClr val="000000"/>
                </a:solidFill>
                <a:effectLst/>
                <a:uLnTx/>
                <a:uFillTx/>
                <a:latin typeface="Arial"/>
                <a:ea typeface="Arial"/>
                <a:cs typeface="Arial"/>
                <a:sym typeface="Arial"/>
              </a:rPr>
              <a:t>Groupe          Evaluation AERES          13-14 janvier 2011</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1409025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8" name="Google Shape;238;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Arial"/>
              <a:ea typeface="Arial"/>
              <a:cs typeface="Arial"/>
              <a:sym typeface="Arial"/>
            </a:endParaRPr>
          </a:p>
        </p:txBody>
      </p:sp>
      <p:sp>
        <p:nvSpPr>
          <p:cNvPr id="239" name="Google Shape;239;p10:notes"/>
          <p:cNvSpPr txBox="1"/>
          <p:nvPr/>
        </p:nvSpPr>
        <p:spPr>
          <a:xfrm>
            <a:off x="3854450" y="9440863"/>
            <a:ext cx="2949575" cy="496887"/>
          </a:xfrm>
          <a:prstGeom prst="rect">
            <a:avLst/>
          </a:prstGeom>
          <a:noFill/>
          <a:ln>
            <a:noFill/>
          </a:ln>
        </p:spPr>
        <p:txBody>
          <a:bodyPr spcFirstLastPara="1" wrap="square" lIns="91500" tIns="45750" rIns="91500" bIns="4575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fr-FR" sz="12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40" name="Google Shape;240;p10:notes"/>
          <p:cNvSpPr txBox="1"/>
          <p:nvPr/>
        </p:nvSpPr>
        <p:spPr>
          <a:xfrm>
            <a:off x="0" y="9440863"/>
            <a:ext cx="2949575" cy="496887"/>
          </a:xfrm>
          <a:prstGeom prst="rect">
            <a:avLst/>
          </a:prstGeom>
          <a:noFill/>
          <a:ln>
            <a:noFill/>
          </a:ln>
        </p:spPr>
        <p:txBody>
          <a:bodyPr spcFirstLastPara="1" wrap="square" lIns="91500" tIns="45750" rIns="91500" bIns="4575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200" b="0" i="0" u="none" strike="noStrike" kern="0" cap="none" spc="0" normalizeH="0" baseline="0" noProof="0">
                <a:ln>
                  <a:noFill/>
                </a:ln>
                <a:solidFill>
                  <a:srgbClr val="000000"/>
                </a:solidFill>
                <a:effectLst/>
                <a:uLnTx/>
                <a:uFillTx/>
                <a:latin typeface="Arial"/>
                <a:ea typeface="Arial"/>
                <a:cs typeface="Arial"/>
                <a:sym typeface="Arial"/>
              </a:rPr>
              <a:t>Groupe          Evaluation AERES          13-14 janvier 2011</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3161377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5" name="Google Shape;255;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Arial"/>
              <a:ea typeface="Arial"/>
              <a:cs typeface="Arial"/>
              <a:sym typeface="Arial"/>
            </a:endParaRPr>
          </a:p>
        </p:txBody>
      </p:sp>
      <p:sp>
        <p:nvSpPr>
          <p:cNvPr id="256" name="Google Shape;256;p11:notes"/>
          <p:cNvSpPr txBox="1"/>
          <p:nvPr/>
        </p:nvSpPr>
        <p:spPr>
          <a:xfrm>
            <a:off x="3854450" y="9440863"/>
            <a:ext cx="2949575" cy="496887"/>
          </a:xfrm>
          <a:prstGeom prst="rect">
            <a:avLst/>
          </a:prstGeom>
          <a:noFill/>
          <a:ln>
            <a:noFill/>
          </a:ln>
        </p:spPr>
        <p:txBody>
          <a:bodyPr spcFirstLastPara="1" wrap="square" lIns="91500" tIns="45750" rIns="91500" bIns="4575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fr-FR" sz="12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57" name="Google Shape;257;p11:notes"/>
          <p:cNvSpPr txBox="1"/>
          <p:nvPr/>
        </p:nvSpPr>
        <p:spPr>
          <a:xfrm>
            <a:off x="0" y="9440863"/>
            <a:ext cx="2949575" cy="496887"/>
          </a:xfrm>
          <a:prstGeom prst="rect">
            <a:avLst/>
          </a:prstGeom>
          <a:noFill/>
          <a:ln>
            <a:noFill/>
          </a:ln>
        </p:spPr>
        <p:txBody>
          <a:bodyPr spcFirstLastPara="1" wrap="square" lIns="91500" tIns="45750" rIns="91500" bIns="4575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200" b="0" i="0" u="none" strike="noStrike" kern="0" cap="none" spc="0" normalizeH="0" baseline="0" noProof="0">
                <a:ln>
                  <a:noFill/>
                </a:ln>
                <a:solidFill>
                  <a:srgbClr val="000000"/>
                </a:solidFill>
                <a:effectLst/>
                <a:uLnTx/>
                <a:uFillTx/>
                <a:latin typeface="Arial"/>
                <a:ea typeface="Arial"/>
                <a:cs typeface="Arial"/>
                <a:sym typeface="Arial"/>
              </a:rPr>
              <a:t>Groupe          Evaluation AERES          13-14 janvier 2011</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812575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PlaceHolder 1"/>
          <p:cNvSpPr>
            <a:spLocks noGrp="1"/>
          </p:cNvSpPr>
          <p:nvPr>
            <p:ph type="body"/>
          </p:nvPr>
        </p:nvSpPr>
        <p:spPr>
          <a:xfrm>
            <a:off x="685800" y="4400640"/>
            <a:ext cx="5485680" cy="3599640"/>
          </a:xfrm>
          <a:prstGeom prst="rect">
            <a:avLst/>
          </a:prstGeom>
        </p:spPr>
        <p:txBody>
          <a:bodyPr lIns="0" tIns="0" rIns="0" bIns="0"/>
          <a:lstStyle/>
          <a:p>
            <a:endParaRPr lang="fr-FR" sz="2000" b="0" strike="noStrike" spc="-1">
              <a:solidFill>
                <a:srgbClr val="000000"/>
              </a:solidFill>
              <a:uFill>
                <a:solidFill>
                  <a:srgbClr val="FFFFFF"/>
                </a:solidFill>
              </a:uFill>
              <a:latin typeface="Arial"/>
            </a:endParaRPr>
          </a:p>
        </p:txBody>
      </p:sp>
      <p:sp>
        <p:nvSpPr>
          <p:cNvPr id="53" name="CustomShape 2"/>
          <p:cNvSpPr/>
          <p:nvPr/>
        </p:nvSpPr>
        <p:spPr>
          <a:xfrm>
            <a:off x="3854520" y="9441000"/>
            <a:ext cx="2948760" cy="496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3333BBCA-A902-4966-B1F5-F4C4109DC78D}" type="slidenum">
              <a:rPr kumimoji="0" lang="fr-FR" sz="1200" b="0" i="0" u="none" strike="noStrike" kern="0" cap="none" spc="-1" normalizeH="0" baseline="0" noProof="0">
                <a:ln>
                  <a:noFill/>
                </a:ln>
                <a:solidFill>
                  <a:srgbClr val="000000"/>
                </a:solidFill>
                <a:effectLst/>
                <a:uLnTx/>
                <a:uFill>
                  <a:solidFill>
                    <a:srgbClr val="FFFFFF"/>
                  </a:solidFill>
                </a:uFill>
                <a:latin typeface="Arial"/>
                <a:ea typeface="+mn-ea"/>
                <a:cs typeface="+mn-cs"/>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lang="fr-FR" sz="1200" b="0" i="0" u="none" strike="noStrike" kern="0" cap="none" spc="-1" normalizeH="0" baseline="0" noProof="0">
              <a:ln>
                <a:noFill/>
              </a:ln>
              <a:solidFill>
                <a:srgbClr val="000000"/>
              </a:solidFill>
              <a:effectLst/>
              <a:uLnTx/>
              <a:uFill>
                <a:solidFill>
                  <a:srgbClr val="FFFFFF"/>
                </a:solidFill>
              </a:uFill>
              <a:latin typeface="Arial"/>
              <a:ea typeface="+mn-ea"/>
              <a:cs typeface="+mn-cs"/>
              <a:sym typeface="Arial"/>
            </a:endParaRPr>
          </a:p>
        </p:txBody>
      </p:sp>
      <p:sp>
        <p:nvSpPr>
          <p:cNvPr id="54" name="CustomShape 3"/>
          <p:cNvSpPr/>
          <p:nvPr/>
        </p:nvSpPr>
        <p:spPr>
          <a:xfrm>
            <a:off x="0" y="9441000"/>
            <a:ext cx="2948760" cy="496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200" b="0" i="0" u="none" strike="noStrike" kern="0" cap="none" spc="-1" normalizeH="0" baseline="0" noProof="0">
                <a:ln>
                  <a:noFill/>
                </a:ln>
                <a:solidFill>
                  <a:srgbClr val="000000"/>
                </a:solidFill>
                <a:effectLst/>
                <a:uLnTx/>
                <a:uFill>
                  <a:solidFill>
                    <a:srgbClr val="FFFFFF"/>
                  </a:solidFill>
                </a:uFill>
                <a:latin typeface="Arial"/>
                <a:ea typeface="+mn-ea"/>
                <a:cs typeface="+mn-cs"/>
                <a:sym typeface="Arial"/>
              </a:rPr>
              <a:t>Groupe          Evaluation AERES          13-14 janvier 2011</a:t>
            </a:r>
          </a:p>
        </p:txBody>
      </p:sp>
    </p:spTree>
    <p:extLst>
      <p:ext uri="{BB962C8B-B14F-4D97-AF65-F5344CB8AC3E}">
        <p14:creationId xmlns:p14="http://schemas.microsoft.com/office/powerpoint/2010/main" val="15361950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ce réservé de l'image des diapositives 1"/>
          <p:cNvSpPr>
            <a:spLocks noGrp="1" noRot="1" noChangeAspect="1" noChangeArrowheads="1" noTextEdit="1"/>
          </p:cNvSpPr>
          <p:nvPr>
            <p:ph type="sldImg"/>
          </p:nvPr>
        </p:nvSpPr>
        <p:spPr>
          <a:ln/>
        </p:spPr>
      </p:sp>
      <p:sp>
        <p:nvSpPr>
          <p:cNvPr id="1536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dirty="0" smtClean="0">
              <a:latin typeface="Arial" panose="020B0604020202020204" pitchFamily="34" charset="0"/>
            </a:endParaRPr>
          </a:p>
        </p:txBody>
      </p:sp>
      <p:sp>
        <p:nvSpPr>
          <p:cNvPr id="15364" name="Espace réservé du numéro de diapositive 3"/>
          <p:cNvSpPr txBox="1">
            <a:spLocks noGrp="1"/>
          </p:cNvSpPr>
          <p:nvPr/>
        </p:nvSpPr>
        <p:spPr bwMode="auto">
          <a:xfrm>
            <a:off x="385445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4" tIns="45761" rIns="91524" bIns="45761" anchor="b"/>
          <a:lstStyle>
            <a:lvl1pPr defTabSz="912813">
              <a:spcBef>
                <a:spcPct val="30000"/>
              </a:spcBef>
              <a:defRPr sz="1200">
                <a:solidFill>
                  <a:schemeClr val="tx1"/>
                </a:solidFill>
                <a:latin typeface="Arial" panose="020B0604020202020204" pitchFamily="34" charset="0"/>
              </a:defRPr>
            </a:lvl1pPr>
            <a:lvl2pPr marL="742950" indent="-285750" defTabSz="912813">
              <a:spcBef>
                <a:spcPct val="30000"/>
              </a:spcBef>
              <a:defRPr sz="1200">
                <a:solidFill>
                  <a:schemeClr val="tx1"/>
                </a:solidFill>
                <a:latin typeface="Arial" panose="020B0604020202020204" pitchFamily="34" charset="0"/>
              </a:defRPr>
            </a:lvl2pPr>
            <a:lvl3pPr marL="1143000" indent="-228600" defTabSz="912813">
              <a:spcBef>
                <a:spcPct val="30000"/>
              </a:spcBef>
              <a:defRPr sz="1200">
                <a:solidFill>
                  <a:schemeClr val="tx1"/>
                </a:solidFill>
                <a:latin typeface="Arial" panose="020B0604020202020204" pitchFamily="34" charset="0"/>
              </a:defRPr>
            </a:lvl3pPr>
            <a:lvl4pPr marL="1600200" indent="-228600" defTabSz="912813">
              <a:spcBef>
                <a:spcPct val="30000"/>
              </a:spcBef>
              <a:defRPr sz="1200">
                <a:solidFill>
                  <a:schemeClr val="tx1"/>
                </a:solidFill>
                <a:latin typeface="Arial" panose="020B0604020202020204" pitchFamily="34" charset="0"/>
              </a:defRPr>
            </a:lvl4pPr>
            <a:lvl5pPr marL="2057400" indent="-228600" defTabSz="912813">
              <a:spcBef>
                <a:spcPct val="30000"/>
              </a:spcBef>
              <a:defRPr sz="1200">
                <a:solidFill>
                  <a:schemeClr val="tx1"/>
                </a:solidFill>
                <a:latin typeface="Arial" panose="020B0604020202020204" pitchFamily="34" charset="0"/>
              </a:defRPr>
            </a:lvl5pPr>
            <a:lvl6pPr marL="2514600" indent="-228600" defTabSz="91281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281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281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2813"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37EEB6F1-BB80-4D00-9920-7BD674CCEA0C}" type="slidenum">
              <a:rPr lang="fr-FR" altLang="fr-FR"/>
              <a:pPr algn="r" eaLnBrk="1" hangingPunct="1">
                <a:spcBef>
                  <a:spcPct val="0"/>
                </a:spcBef>
              </a:pPr>
              <a:t>15</a:t>
            </a:fld>
            <a:endParaRPr lang="fr-FR" altLang="fr-FR"/>
          </a:p>
        </p:txBody>
      </p:sp>
      <p:sp>
        <p:nvSpPr>
          <p:cNvPr id="15365" name="Espace réservé du pied de page 4"/>
          <p:cNvSpPr txBox="1">
            <a:spLocks noGrp="1"/>
          </p:cNvSpPr>
          <p:nvPr/>
        </p:nvSpPr>
        <p:spPr bwMode="auto">
          <a:xfrm>
            <a:off x="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4" tIns="45761" rIns="91524" bIns="45761"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r>
              <a:rPr lang="fr-FR" altLang="fr-FR"/>
              <a:t>Groupe          Evaluation AERES          13-14 janvier 2011</a:t>
            </a:r>
          </a:p>
        </p:txBody>
      </p:sp>
    </p:spTree>
    <p:extLst>
      <p:ext uri="{BB962C8B-B14F-4D97-AF65-F5344CB8AC3E}">
        <p14:creationId xmlns:p14="http://schemas.microsoft.com/office/powerpoint/2010/main" val="18777944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ce réservé de l'image des diapositives 1"/>
          <p:cNvSpPr>
            <a:spLocks noGrp="1" noRot="1" noChangeAspect="1" noChangeArrowheads="1" noTextEdit="1"/>
          </p:cNvSpPr>
          <p:nvPr>
            <p:ph type="sldImg"/>
          </p:nvPr>
        </p:nvSpPr>
        <p:spPr>
          <a:ln/>
        </p:spPr>
      </p:sp>
      <p:sp>
        <p:nvSpPr>
          <p:cNvPr id="1536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dirty="0" smtClean="0">
              <a:latin typeface="Arial" panose="020B0604020202020204" pitchFamily="34" charset="0"/>
            </a:endParaRPr>
          </a:p>
        </p:txBody>
      </p:sp>
      <p:sp>
        <p:nvSpPr>
          <p:cNvPr id="15364" name="Espace réservé du numéro de diapositive 3"/>
          <p:cNvSpPr txBox="1">
            <a:spLocks noGrp="1"/>
          </p:cNvSpPr>
          <p:nvPr/>
        </p:nvSpPr>
        <p:spPr bwMode="auto">
          <a:xfrm>
            <a:off x="385445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4" tIns="45761" rIns="91524" bIns="45761" anchor="b"/>
          <a:lstStyle>
            <a:lvl1pPr defTabSz="912813">
              <a:spcBef>
                <a:spcPct val="30000"/>
              </a:spcBef>
              <a:defRPr sz="1200">
                <a:solidFill>
                  <a:schemeClr val="tx1"/>
                </a:solidFill>
                <a:latin typeface="Arial" panose="020B0604020202020204" pitchFamily="34" charset="0"/>
              </a:defRPr>
            </a:lvl1pPr>
            <a:lvl2pPr marL="742950" indent="-285750" defTabSz="912813">
              <a:spcBef>
                <a:spcPct val="30000"/>
              </a:spcBef>
              <a:defRPr sz="1200">
                <a:solidFill>
                  <a:schemeClr val="tx1"/>
                </a:solidFill>
                <a:latin typeface="Arial" panose="020B0604020202020204" pitchFamily="34" charset="0"/>
              </a:defRPr>
            </a:lvl2pPr>
            <a:lvl3pPr marL="1143000" indent="-228600" defTabSz="912813">
              <a:spcBef>
                <a:spcPct val="30000"/>
              </a:spcBef>
              <a:defRPr sz="1200">
                <a:solidFill>
                  <a:schemeClr val="tx1"/>
                </a:solidFill>
                <a:latin typeface="Arial" panose="020B0604020202020204" pitchFamily="34" charset="0"/>
              </a:defRPr>
            </a:lvl3pPr>
            <a:lvl4pPr marL="1600200" indent="-228600" defTabSz="912813">
              <a:spcBef>
                <a:spcPct val="30000"/>
              </a:spcBef>
              <a:defRPr sz="1200">
                <a:solidFill>
                  <a:schemeClr val="tx1"/>
                </a:solidFill>
                <a:latin typeface="Arial" panose="020B0604020202020204" pitchFamily="34" charset="0"/>
              </a:defRPr>
            </a:lvl4pPr>
            <a:lvl5pPr marL="2057400" indent="-228600" defTabSz="912813">
              <a:spcBef>
                <a:spcPct val="30000"/>
              </a:spcBef>
              <a:defRPr sz="1200">
                <a:solidFill>
                  <a:schemeClr val="tx1"/>
                </a:solidFill>
                <a:latin typeface="Arial" panose="020B0604020202020204" pitchFamily="34" charset="0"/>
              </a:defRPr>
            </a:lvl5pPr>
            <a:lvl6pPr marL="2514600" indent="-228600" defTabSz="91281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281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281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2813"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37EEB6F1-BB80-4D00-9920-7BD674CCEA0C}" type="slidenum">
              <a:rPr lang="fr-FR" altLang="fr-FR"/>
              <a:pPr algn="r" eaLnBrk="1" hangingPunct="1">
                <a:spcBef>
                  <a:spcPct val="0"/>
                </a:spcBef>
              </a:pPr>
              <a:t>16</a:t>
            </a:fld>
            <a:endParaRPr lang="fr-FR" altLang="fr-FR"/>
          </a:p>
        </p:txBody>
      </p:sp>
      <p:sp>
        <p:nvSpPr>
          <p:cNvPr id="15365" name="Espace réservé du pied de page 4"/>
          <p:cNvSpPr txBox="1">
            <a:spLocks noGrp="1"/>
          </p:cNvSpPr>
          <p:nvPr/>
        </p:nvSpPr>
        <p:spPr bwMode="auto">
          <a:xfrm>
            <a:off x="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4" tIns="45761" rIns="91524" bIns="45761"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r>
              <a:rPr lang="fr-FR" altLang="fr-FR"/>
              <a:t>Groupe          Evaluation AERES          13-14 janvier 2011</a:t>
            </a:r>
          </a:p>
        </p:txBody>
      </p:sp>
    </p:spTree>
    <p:extLst>
      <p:ext uri="{BB962C8B-B14F-4D97-AF65-F5344CB8AC3E}">
        <p14:creationId xmlns:p14="http://schemas.microsoft.com/office/powerpoint/2010/main" val="36376098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ce réservé de l'image des diapositives 1"/>
          <p:cNvSpPr>
            <a:spLocks noGrp="1" noRot="1" noChangeAspect="1" noChangeArrowheads="1" noTextEdit="1"/>
          </p:cNvSpPr>
          <p:nvPr>
            <p:ph type="sldImg"/>
          </p:nvPr>
        </p:nvSpPr>
        <p:spPr>
          <a:ln/>
        </p:spPr>
      </p:sp>
      <p:sp>
        <p:nvSpPr>
          <p:cNvPr id="1536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dirty="0" smtClean="0">
              <a:latin typeface="Arial" panose="020B0604020202020204" pitchFamily="34" charset="0"/>
            </a:endParaRPr>
          </a:p>
        </p:txBody>
      </p:sp>
      <p:sp>
        <p:nvSpPr>
          <p:cNvPr id="15364" name="Espace réservé du numéro de diapositive 3"/>
          <p:cNvSpPr txBox="1">
            <a:spLocks noGrp="1"/>
          </p:cNvSpPr>
          <p:nvPr/>
        </p:nvSpPr>
        <p:spPr bwMode="auto">
          <a:xfrm>
            <a:off x="385445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4" tIns="45761" rIns="91524" bIns="45761" anchor="b"/>
          <a:lstStyle>
            <a:lvl1pPr defTabSz="912813">
              <a:spcBef>
                <a:spcPct val="30000"/>
              </a:spcBef>
              <a:defRPr sz="1200">
                <a:solidFill>
                  <a:schemeClr val="tx1"/>
                </a:solidFill>
                <a:latin typeface="Arial" panose="020B0604020202020204" pitchFamily="34" charset="0"/>
              </a:defRPr>
            </a:lvl1pPr>
            <a:lvl2pPr marL="742950" indent="-285750" defTabSz="912813">
              <a:spcBef>
                <a:spcPct val="30000"/>
              </a:spcBef>
              <a:defRPr sz="1200">
                <a:solidFill>
                  <a:schemeClr val="tx1"/>
                </a:solidFill>
                <a:latin typeface="Arial" panose="020B0604020202020204" pitchFamily="34" charset="0"/>
              </a:defRPr>
            </a:lvl2pPr>
            <a:lvl3pPr marL="1143000" indent="-228600" defTabSz="912813">
              <a:spcBef>
                <a:spcPct val="30000"/>
              </a:spcBef>
              <a:defRPr sz="1200">
                <a:solidFill>
                  <a:schemeClr val="tx1"/>
                </a:solidFill>
                <a:latin typeface="Arial" panose="020B0604020202020204" pitchFamily="34" charset="0"/>
              </a:defRPr>
            </a:lvl3pPr>
            <a:lvl4pPr marL="1600200" indent="-228600" defTabSz="912813">
              <a:spcBef>
                <a:spcPct val="30000"/>
              </a:spcBef>
              <a:defRPr sz="1200">
                <a:solidFill>
                  <a:schemeClr val="tx1"/>
                </a:solidFill>
                <a:latin typeface="Arial" panose="020B0604020202020204" pitchFamily="34" charset="0"/>
              </a:defRPr>
            </a:lvl4pPr>
            <a:lvl5pPr marL="2057400" indent="-228600" defTabSz="912813">
              <a:spcBef>
                <a:spcPct val="30000"/>
              </a:spcBef>
              <a:defRPr sz="1200">
                <a:solidFill>
                  <a:schemeClr val="tx1"/>
                </a:solidFill>
                <a:latin typeface="Arial" panose="020B0604020202020204" pitchFamily="34" charset="0"/>
              </a:defRPr>
            </a:lvl5pPr>
            <a:lvl6pPr marL="2514600" indent="-228600" defTabSz="91281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281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281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2813"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37EEB6F1-BB80-4D00-9920-7BD674CCEA0C}" type="slidenum">
              <a:rPr lang="fr-FR" altLang="fr-FR"/>
              <a:pPr algn="r" eaLnBrk="1" hangingPunct="1">
                <a:spcBef>
                  <a:spcPct val="0"/>
                </a:spcBef>
              </a:pPr>
              <a:t>17</a:t>
            </a:fld>
            <a:endParaRPr lang="fr-FR" altLang="fr-FR"/>
          </a:p>
        </p:txBody>
      </p:sp>
      <p:sp>
        <p:nvSpPr>
          <p:cNvPr id="15365" name="Espace réservé du pied de page 4"/>
          <p:cNvSpPr txBox="1">
            <a:spLocks noGrp="1"/>
          </p:cNvSpPr>
          <p:nvPr/>
        </p:nvSpPr>
        <p:spPr bwMode="auto">
          <a:xfrm>
            <a:off x="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4" tIns="45761" rIns="91524" bIns="45761"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r>
              <a:rPr lang="fr-FR" altLang="fr-FR"/>
              <a:t>Groupe          Evaluation AERES          13-14 janvier 2011</a:t>
            </a:r>
          </a:p>
        </p:txBody>
      </p:sp>
    </p:spTree>
    <p:extLst>
      <p:ext uri="{BB962C8B-B14F-4D97-AF65-F5344CB8AC3E}">
        <p14:creationId xmlns:p14="http://schemas.microsoft.com/office/powerpoint/2010/main" val="25136703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ce réservé de l'image des diapositives 1"/>
          <p:cNvSpPr>
            <a:spLocks noGrp="1" noRot="1" noChangeAspect="1" noChangeArrowheads="1" noTextEdit="1"/>
          </p:cNvSpPr>
          <p:nvPr>
            <p:ph type="sldImg"/>
          </p:nvPr>
        </p:nvSpPr>
        <p:spPr>
          <a:ln/>
        </p:spPr>
      </p:sp>
      <p:sp>
        <p:nvSpPr>
          <p:cNvPr id="1536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dirty="0" smtClean="0">
              <a:latin typeface="Arial" panose="020B0604020202020204" pitchFamily="34" charset="0"/>
            </a:endParaRPr>
          </a:p>
        </p:txBody>
      </p:sp>
      <p:sp>
        <p:nvSpPr>
          <p:cNvPr id="15364" name="Espace réservé du numéro de diapositive 3"/>
          <p:cNvSpPr txBox="1">
            <a:spLocks noGrp="1"/>
          </p:cNvSpPr>
          <p:nvPr/>
        </p:nvSpPr>
        <p:spPr bwMode="auto">
          <a:xfrm>
            <a:off x="385445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4" tIns="45761" rIns="91524" bIns="45761" anchor="b"/>
          <a:lstStyle>
            <a:lvl1pPr defTabSz="912813">
              <a:spcBef>
                <a:spcPct val="30000"/>
              </a:spcBef>
              <a:defRPr sz="1200">
                <a:solidFill>
                  <a:schemeClr val="tx1"/>
                </a:solidFill>
                <a:latin typeface="Arial" panose="020B0604020202020204" pitchFamily="34" charset="0"/>
              </a:defRPr>
            </a:lvl1pPr>
            <a:lvl2pPr marL="742950" indent="-285750" defTabSz="912813">
              <a:spcBef>
                <a:spcPct val="30000"/>
              </a:spcBef>
              <a:defRPr sz="1200">
                <a:solidFill>
                  <a:schemeClr val="tx1"/>
                </a:solidFill>
                <a:latin typeface="Arial" panose="020B0604020202020204" pitchFamily="34" charset="0"/>
              </a:defRPr>
            </a:lvl2pPr>
            <a:lvl3pPr marL="1143000" indent="-228600" defTabSz="912813">
              <a:spcBef>
                <a:spcPct val="30000"/>
              </a:spcBef>
              <a:defRPr sz="1200">
                <a:solidFill>
                  <a:schemeClr val="tx1"/>
                </a:solidFill>
                <a:latin typeface="Arial" panose="020B0604020202020204" pitchFamily="34" charset="0"/>
              </a:defRPr>
            </a:lvl3pPr>
            <a:lvl4pPr marL="1600200" indent="-228600" defTabSz="912813">
              <a:spcBef>
                <a:spcPct val="30000"/>
              </a:spcBef>
              <a:defRPr sz="1200">
                <a:solidFill>
                  <a:schemeClr val="tx1"/>
                </a:solidFill>
                <a:latin typeface="Arial" panose="020B0604020202020204" pitchFamily="34" charset="0"/>
              </a:defRPr>
            </a:lvl4pPr>
            <a:lvl5pPr marL="2057400" indent="-228600" defTabSz="912813">
              <a:spcBef>
                <a:spcPct val="30000"/>
              </a:spcBef>
              <a:defRPr sz="1200">
                <a:solidFill>
                  <a:schemeClr val="tx1"/>
                </a:solidFill>
                <a:latin typeface="Arial" panose="020B0604020202020204" pitchFamily="34" charset="0"/>
              </a:defRPr>
            </a:lvl5pPr>
            <a:lvl6pPr marL="2514600" indent="-228600" defTabSz="91281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281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281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2813"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37EEB6F1-BB80-4D00-9920-7BD674CCEA0C}" type="slidenum">
              <a:rPr lang="fr-FR" altLang="fr-FR"/>
              <a:pPr algn="r" eaLnBrk="1" hangingPunct="1">
                <a:spcBef>
                  <a:spcPct val="0"/>
                </a:spcBef>
              </a:pPr>
              <a:t>18</a:t>
            </a:fld>
            <a:endParaRPr lang="fr-FR" altLang="fr-FR"/>
          </a:p>
        </p:txBody>
      </p:sp>
      <p:sp>
        <p:nvSpPr>
          <p:cNvPr id="15365" name="Espace réservé du pied de page 4"/>
          <p:cNvSpPr txBox="1">
            <a:spLocks noGrp="1"/>
          </p:cNvSpPr>
          <p:nvPr/>
        </p:nvSpPr>
        <p:spPr bwMode="auto">
          <a:xfrm>
            <a:off x="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4" tIns="45761" rIns="91524" bIns="45761"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r>
              <a:rPr lang="fr-FR" altLang="fr-FR"/>
              <a:t>Groupe          Evaluation AERES          13-14 janvier 2011</a:t>
            </a:r>
          </a:p>
        </p:txBody>
      </p:sp>
    </p:spTree>
    <p:extLst>
      <p:ext uri="{BB962C8B-B14F-4D97-AF65-F5344CB8AC3E}">
        <p14:creationId xmlns:p14="http://schemas.microsoft.com/office/powerpoint/2010/main" val="24656227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Espace réservé de l'image des diapositives 1"/>
          <p:cNvSpPr>
            <a:spLocks noGrp="1" noRot="1" noChangeAspect="1" noChangeArrowheads="1" noTextEdit="1"/>
          </p:cNvSpPr>
          <p:nvPr>
            <p:ph type="sldImg"/>
          </p:nvPr>
        </p:nvSpPr>
        <p:spPr>
          <a:ln/>
        </p:spPr>
      </p:sp>
      <p:sp>
        <p:nvSpPr>
          <p:cNvPr id="1741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dirty="0" smtClean="0">
              <a:latin typeface="Arial" panose="020B0604020202020204" pitchFamily="34" charset="0"/>
            </a:endParaRPr>
          </a:p>
        </p:txBody>
      </p:sp>
      <p:sp>
        <p:nvSpPr>
          <p:cNvPr id="17412" name="Espace réservé du numéro de diapositive 3"/>
          <p:cNvSpPr txBox="1">
            <a:spLocks noGrp="1"/>
          </p:cNvSpPr>
          <p:nvPr/>
        </p:nvSpPr>
        <p:spPr bwMode="auto">
          <a:xfrm>
            <a:off x="385445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4" tIns="45761" rIns="91524" bIns="45761" anchor="b"/>
          <a:lstStyle>
            <a:lvl1pPr defTabSz="912813">
              <a:spcBef>
                <a:spcPct val="30000"/>
              </a:spcBef>
              <a:defRPr sz="1200">
                <a:solidFill>
                  <a:schemeClr val="tx1"/>
                </a:solidFill>
                <a:latin typeface="Arial" panose="020B0604020202020204" pitchFamily="34" charset="0"/>
              </a:defRPr>
            </a:lvl1pPr>
            <a:lvl2pPr marL="742950" indent="-285750" defTabSz="912813">
              <a:spcBef>
                <a:spcPct val="30000"/>
              </a:spcBef>
              <a:defRPr sz="1200">
                <a:solidFill>
                  <a:schemeClr val="tx1"/>
                </a:solidFill>
                <a:latin typeface="Arial" panose="020B0604020202020204" pitchFamily="34" charset="0"/>
              </a:defRPr>
            </a:lvl2pPr>
            <a:lvl3pPr marL="1143000" indent="-228600" defTabSz="912813">
              <a:spcBef>
                <a:spcPct val="30000"/>
              </a:spcBef>
              <a:defRPr sz="1200">
                <a:solidFill>
                  <a:schemeClr val="tx1"/>
                </a:solidFill>
                <a:latin typeface="Arial" panose="020B0604020202020204" pitchFamily="34" charset="0"/>
              </a:defRPr>
            </a:lvl3pPr>
            <a:lvl4pPr marL="1600200" indent="-228600" defTabSz="912813">
              <a:spcBef>
                <a:spcPct val="30000"/>
              </a:spcBef>
              <a:defRPr sz="1200">
                <a:solidFill>
                  <a:schemeClr val="tx1"/>
                </a:solidFill>
                <a:latin typeface="Arial" panose="020B0604020202020204" pitchFamily="34" charset="0"/>
              </a:defRPr>
            </a:lvl4pPr>
            <a:lvl5pPr marL="2057400" indent="-228600" defTabSz="912813">
              <a:spcBef>
                <a:spcPct val="30000"/>
              </a:spcBef>
              <a:defRPr sz="1200">
                <a:solidFill>
                  <a:schemeClr val="tx1"/>
                </a:solidFill>
                <a:latin typeface="Arial" panose="020B0604020202020204" pitchFamily="34" charset="0"/>
              </a:defRPr>
            </a:lvl5pPr>
            <a:lvl6pPr marL="2514600" indent="-228600" defTabSz="91281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281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281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2813"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2D86DF2A-DB97-4B34-B731-DB54B499E3B3}" type="slidenum">
              <a:rPr lang="fr-FR" altLang="fr-FR"/>
              <a:pPr algn="r" eaLnBrk="1" hangingPunct="1">
                <a:spcBef>
                  <a:spcPct val="0"/>
                </a:spcBef>
              </a:pPr>
              <a:t>19</a:t>
            </a:fld>
            <a:endParaRPr lang="fr-FR" altLang="fr-FR"/>
          </a:p>
        </p:txBody>
      </p:sp>
      <p:sp>
        <p:nvSpPr>
          <p:cNvPr id="17413" name="Espace réservé du pied de page 4"/>
          <p:cNvSpPr txBox="1">
            <a:spLocks noGrp="1"/>
          </p:cNvSpPr>
          <p:nvPr/>
        </p:nvSpPr>
        <p:spPr bwMode="auto">
          <a:xfrm>
            <a:off x="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4" tIns="45761" rIns="91524" bIns="45761"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r>
              <a:rPr lang="fr-FR" altLang="fr-FR"/>
              <a:t>Groupe          Evaluation AERES          13-14 janvier 2011</a:t>
            </a:r>
          </a:p>
        </p:txBody>
      </p:sp>
    </p:spTree>
    <p:extLst>
      <p:ext uri="{BB962C8B-B14F-4D97-AF65-F5344CB8AC3E}">
        <p14:creationId xmlns:p14="http://schemas.microsoft.com/office/powerpoint/2010/main" val="1888663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Arial" panose="020B0604020202020204" pitchFamily="34" charset="0"/>
              </a:defRPr>
            </a:lvl1pPr>
            <a:lvl2pPr marL="742950" indent="-285750" defTabSz="912813">
              <a:spcBef>
                <a:spcPct val="30000"/>
              </a:spcBef>
              <a:defRPr sz="1200">
                <a:solidFill>
                  <a:schemeClr val="tx1"/>
                </a:solidFill>
                <a:latin typeface="Arial" panose="020B0604020202020204" pitchFamily="34" charset="0"/>
              </a:defRPr>
            </a:lvl2pPr>
            <a:lvl3pPr marL="1143000" indent="-228600" defTabSz="912813">
              <a:spcBef>
                <a:spcPct val="30000"/>
              </a:spcBef>
              <a:defRPr sz="1200">
                <a:solidFill>
                  <a:schemeClr val="tx1"/>
                </a:solidFill>
                <a:latin typeface="Arial" panose="020B0604020202020204" pitchFamily="34" charset="0"/>
              </a:defRPr>
            </a:lvl3pPr>
            <a:lvl4pPr marL="1600200" indent="-228600" defTabSz="912813">
              <a:spcBef>
                <a:spcPct val="30000"/>
              </a:spcBef>
              <a:defRPr sz="1200">
                <a:solidFill>
                  <a:schemeClr val="tx1"/>
                </a:solidFill>
                <a:latin typeface="Arial" panose="020B0604020202020204" pitchFamily="34" charset="0"/>
              </a:defRPr>
            </a:lvl4pPr>
            <a:lvl5pPr marL="2057400" indent="-228600" defTabSz="912813">
              <a:spcBef>
                <a:spcPct val="30000"/>
              </a:spcBef>
              <a:defRPr sz="1200">
                <a:solidFill>
                  <a:schemeClr val="tx1"/>
                </a:solidFill>
                <a:latin typeface="Arial" panose="020B0604020202020204" pitchFamily="34" charset="0"/>
              </a:defRPr>
            </a:lvl5pPr>
            <a:lvl6pPr marL="2514600" indent="-228600" defTabSz="91281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281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281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28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7FC2988-12C3-4F83-9D07-784FEE88F10C}" type="slidenum">
              <a:rPr lang="fr-FR" altLang="fr-FR" smtClean="0"/>
              <a:pPr>
                <a:spcBef>
                  <a:spcPct val="0"/>
                </a:spcBef>
              </a:pPr>
              <a:t>2</a:t>
            </a:fld>
            <a:endParaRPr lang="fr-FR" altLang="fr-FR" smtClean="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dirty="0" smtClean="0">
              <a:latin typeface="Arial" panose="020B0604020202020204" pitchFamily="34" charset="0"/>
            </a:endParaRPr>
          </a:p>
        </p:txBody>
      </p:sp>
      <p:sp>
        <p:nvSpPr>
          <p:cNvPr id="5125" name="Espace réservé du pied de page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defTabSz="914400">
              <a:spcBef>
                <a:spcPct val="0"/>
              </a:spcBef>
            </a:pPr>
            <a:r>
              <a:rPr lang="fr-FR" altLang="fr-FR" smtClean="0">
                <a:cs typeface="Arial" panose="020B0604020202020204" pitchFamily="34" charset="0"/>
              </a:rPr>
              <a:t>Groupe          Evaluation AERES          13-14 janvier 2011</a:t>
            </a:r>
          </a:p>
        </p:txBody>
      </p:sp>
    </p:spTree>
    <p:extLst>
      <p:ext uri="{BB962C8B-B14F-4D97-AF65-F5344CB8AC3E}">
        <p14:creationId xmlns:p14="http://schemas.microsoft.com/office/powerpoint/2010/main" val="14974440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Espace réservé de l'image des diapositives 1"/>
          <p:cNvSpPr>
            <a:spLocks noGrp="1" noRot="1" noChangeAspect="1" noChangeArrowheads="1" noTextEdit="1"/>
          </p:cNvSpPr>
          <p:nvPr>
            <p:ph type="sldImg"/>
          </p:nvPr>
        </p:nvSpPr>
        <p:spPr>
          <a:ln/>
        </p:spPr>
      </p:sp>
      <p:sp>
        <p:nvSpPr>
          <p:cNvPr id="1741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dirty="0" smtClean="0">
              <a:latin typeface="Arial" panose="020B0604020202020204" pitchFamily="34" charset="0"/>
            </a:endParaRPr>
          </a:p>
        </p:txBody>
      </p:sp>
      <p:sp>
        <p:nvSpPr>
          <p:cNvPr id="17412" name="Espace réservé du numéro de diapositive 3"/>
          <p:cNvSpPr txBox="1">
            <a:spLocks noGrp="1"/>
          </p:cNvSpPr>
          <p:nvPr/>
        </p:nvSpPr>
        <p:spPr bwMode="auto">
          <a:xfrm>
            <a:off x="385445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4" tIns="45761" rIns="91524" bIns="45761" anchor="b"/>
          <a:lstStyle>
            <a:lvl1pPr defTabSz="912813">
              <a:spcBef>
                <a:spcPct val="30000"/>
              </a:spcBef>
              <a:defRPr sz="1200">
                <a:solidFill>
                  <a:schemeClr val="tx1"/>
                </a:solidFill>
                <a:latin typeface="Arial" panose="020B0604020202020204" pitchFamily="34" charset="0"/>
              </a:defRPr>
            </a:lvl1pPr>
            <a:lvl2pPr marL="742950" indent="-285750" defTabSz="912813">
              <a:spcBef>
                <a:spcPct val="30000"/>
              </a:spcBef>
              <a:defRPr sz="1200">
                <a:solidFill>
                  <a:schemeClr val="tx1"/>
                </a:solidFill>
                <a:latin typeface="Arial" panose="020B0604020202020204" pitchFamily="34" charset="0"/>
              </a:defRPr>
            </a:lvl2pPr>
            <a:lvl3pPr marL="1143000" indent="-228600" defTabSz="912813">
              <a:spcBef>
                <a:spcPct val="30000"/>
              </a:spcBef>
              <a:defRPr sz="1200">
                <a:solidFill>
                  <a:schemeClr val="tx1"/>
                </a:solidFill>
                <a:latin typeface="Arial" panose="020B0604020202020204" pitchFamily="34" charset="0"/>
              </a:defRPr>
            </a:lvl3pPr>
            <a:lvl4pPr marL="1600200" indent="-228600" defTabSz="912813">
              <a:spcBef>
                <a:spcPct val="30000"/>
              </a:spcBef>
              <a:defRPr sz="1200">
                <a:solidFill>
                  <a:schemeClr val="tx1"/>
                </a:solidFill>
                <a:latin typeface="Arial" panose="020B0604020202020204" pitchFamily="34" charset="0"/>
              </a:defRPr>
            </a:lvl4pPr>
            <a:lvl5pPr marL="2057400" indent="-228600" defTabSz="912813">
              <a:spcBef>
                <a:spcPct val="30000"/>
              </a:spcBef>
              <a:defRPr sz="1200">
                <a:solidFill>
                  <a:schemeClr val="tx1"/>
                </a:solidFill>
                <a:latin typeface="Arial" panose="020B0604020202020204" pitchFamily="34" charset="0"/>
              </a:defRPr>
            </a:lvl5pPr>
            <a:lvl6pPr marL="2514600" indent="-228600" defTabSz="91281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281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281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2813"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2D86DF2A-DB97-4B34-B731-DB54B499E3B3}" type="slidenum">
              <a:rPr lang="fr-FR" altLang="fr-FR"/>
              <a:pPr algn="r" eaLnBrk="1" hangingPunct="1">
                <a:spcBef>
                  <a:spcPct val="0"/>
                </a:spcBef>
              </a:pPr>
              <a:t>20</a:t>
            </a:fld>
            <a:endParaRPr lang="fr-FR" altLang="fr-FR"/>
          </a:p>
        </p:txBody>
      </p:sp>
      <p:sp>
        <p:nvSpPr>
          <p:cNvPr id="17413" name="Espace réservé du pied de page 4"/>
          <p:cNvSpPr txBox="1">
            <a:spLocks noGrp="1"/>
          </p:cNvSpPr>
          <p:nvPr/>
        </p:nvSpPr>
        <p:spPr bwMode="auto">
          <a:xfrm>
            <a:off x="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4" tIns="45761" rIns="91524" bIns="45761"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r>
              <a:rPr lang="fr-FR" altLang="fr-FR"/>
              <a:t>Groupe          Evaluation AERES          13-14 janvier 2011</a:t>
            </a:r>
          </a:p>
        </p:txBody>
      </p:sp>
    </p:spTree>
    <p:extLst>
      <p:ext uri="{BB962C8B-B14F-4D97-AF65-F5344CB8AC3E}">
        <p14:creationId xmlns:p14="http://schemas.microsoft.com/office/powerpoint/2010/main" val="39989603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ce réservé de l'image des diapositives 1"/>
          <p:cNvSpPr>
            <a:spLocks noGrp="1" noRot="1" noChangeAspect="1" noChangeArrowheads="1" noTextEdit="1"/>
          </p:cNvSpPr>
          <p:nvPr>
            <p:ph type="sldImg"/>
          </p:nvPr>
        </p:nvSpPr>
        <p:spPr>
          <a:ln/>
        </p:spPr>
      </p:sp>
      <p:sp>
        <p:nvSpPr>
          <p:cNvPr id="1945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dirty="0" smtClean="0">
              <a:latin typeface="Arial" panose="020B0604020202020204" pitchFamily="34" charset="0"/>
            </a:endParaRPr>
          </a:p>
        </p:txBody>
      </p:sp>
      <p:sp>
        <p:nvSpPr>
          <p:cNvPr id="19460" name="Espace réservé du numéro de diapositive 3"/>
          <p:cNvSpPr txBox="1">
            <a:spLocks noGrp="1"/>
          </p:cNvSpPr>
          <p:nvPr/>
        </p:nvSpPr>
        <p:spPr bwMode="auto">
          <a:xfrm>
            <a:off x="385445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4" tIns="45761" rIns="91524" bIns="45761" anchor="b"/>
          <a:lstStyle>
            <a:lvl1pPr defTabSz="912813">
              <a:spcBef>
                <a:spcPct val="30000"/>
              </a:spcBef>
              <a:defRPr sz="1200">
                <a:solidFill>
                  <a:schemeClr val="tx1"/>
                </a:solidFill>
                <a:latin typeface="Arial" panose="020B0604020202020204" pitchFamily="34" charset="0"/>
              </a:defRPr>
            </a:lvl1pPr>
            <a:lvl2pPr marL="742950" indent="-285750" defTabSz="912813">
              <a:spcBef>
                <a:spcPct val="30000"/>
              </a:spcBef>
              <a:defRPr sz="1200">
                <a:solidFill>
                  <a:schemeClr val="tx1"/>
                </a:solidFill>
                <a:latin typeface="Arial" panose="020B0604020202020204" pitchFamily="34" charset="0"/>
              </a:defRPr>
            </a:lvl2pPr>
            <a:lvl3pPr marL="1143000" indent="-228600" defTabSz="912813">
              <a:spcBef>
                <a:spcPct val="30000"/>
              </a:spcBef>
              <a:defRPr sz="1200">
                <a:solidFill>
                  <a:schemeClr val="tx1"/>
                </a:solidFill>
                <a:latin typeface="Arial" panose="020B0604020202020204" pitchFamily="34" charset="0"/>
              </a:defRPr>
            </a:lvl3pPr>
            <a:lvl4pPr marL="1600200" indent="-228600" defTabSz="912813">
              <a:spcBef>
                <a:spcPct val="30000"/>
              </a:spcBef>
              <a:defRPr sz="1200">
                <a:solidFill>
                  <a:schemeClr val="tx1"/>
                </a:solidFill>
                <a:latin typeface="Arial" panose="020B0604020202020204" pitchFamily="34" charset="0"/>
              </a:defRPr>
            </a:lvl4pPr>
            <a:lvl5pPr marL="2057400" indent="-228600" defTabSz="912813">
              <a:spcBef>
                <a:spcPct val="30000"/>
              </a:spcBef>
              <a:defRPr sz="1200">
                <a:solidFill>
                  <a:schemeClr val="tx1"/>
                </a:solidFill>
                <a:latin typeface="Arial" panose="020B0604020202020204" pitchFamily="34" charset="0"/>
              </a:defRPr>
            </a:lvl5pPr>
            <a:lvl6pPr marL="2514600" indent="-228600" defTabSz="91281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281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281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2813"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FD8A30C6-4D45-4F49-B3BA-E986E51018B2}" type="slidenum">
              <a:rPr lang="fr-FR" altLang="fr-FR"/>
              <a:pPr algn="r" eaLnBrk="1" hangingPunct="1">
                <a:spcBef>
                  <a:spcPct val="0"/>
                </a:spcBef>
              </a:pPr>
              <a:t>21</a:t>
            </a:fld>
            <a:endParaRPr lang="fr-FR" altLang="fr-FR"/>
          </a:p>
        </p:txBody>
      </p:sp>
      <p:sp>
        <p:nvSpPr>
          <p:cNvPr id="19461" name="Espace réservé du pied de page 4"/>
          <p:cNvSpPr txBox="1">
            <a:spLocks noGrp="1"/>
          </p:cNvSpPr>
          <p:nvPr/>
        </p:nvSpPr>
        <p:spPr bwMode="auto">
          <a:xfrm>
            <a:off x="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4" tIns="45761" rIns="91524" bIns="45761"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r>
              <a:rPr lang="fr-FR" altLang="fr-FR"/>
              <a:t>Groupe          Evaluation AERES          13-14 janvier 2011</a:t>
            </a:r>
          </a:p>
        </p:txBody>
      </p:sp>
    </p:spTree>
    <p:extLst>
      <p:ext uri="{BB962C8B-B14F-4D97-AF65-F5344CB8AC3E}">
        <p14:creationId xmlns:p14="http://schemas.microsoft.com/office/powerpoint/2010/main" val="21692162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ce réservé de l'image des diapositives 1"/>
          <p:cNvSpPr>
            <a:spLocks noGrp="1" noRot="1" noChangeAspect="1" noChangeArrowheads="1" noTextEdit="1"/>
          </p:cNvSpPr>
          <p:nvPr>
            <p:ph type="sldImg"/>
          </p:nvPr>
        </p:nvSpPr>
        <p:spPr>
          <a:ln/>
        </p:spPr>
      </p:sp>
      <p:sp>
        <p:nvSpPr>
          <p:cNvPr id="2560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smtClean="0">
              <a:latin typeface="Arial" panose="020B0604020202020204" pitchFamily="34" charset="0"/>
            </a:endParaRPr>
          </a:p>
        </p:txBody>
      </p:sp>
      <p:sp>
        <p:nvSpPr>
          <p:cNvPr id="25604" name="Espace réservé du numéro de diapositive 3"/>
          <p:cNvSpPr txBox="1">
            <a:spLocks noGrp="1"/>
          </p:cNvSpPr>
          <p:nvPr/>
        </p:nvSpPr>
        <p:spPr bwMode="auto">
          <a:xfrm>
            <a:off x="385445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4" tIns="45761" rIns="91524" bIns="45761" anchor="b"/>
          <a:lstStyle>
            <a:lvl1pPr defTabSz="912813">
              <a:spcBef>
                <a:spcPct val="30000"/>
              </a:spcBef>
              <a:defRPr sz="1200">
                <a:solidFill>
                  <a:schemeClr val="tx1"/>
                </a:solidFill>
                <a:latin typeface="Arial" panose="020B0604020202020204" pitchFamily="34" charset="0"/>
              </a:defRPr>
            </a:lvl1pPr>
            <a:lvl2pPr marL="742950" indent="-285750" defTabSz="912813">
              <a:spcBef>
                <a:spcPct val="30000"/>
              </a:spcBef>
              <a:defRPr sz="1200">
                <a:solidFill>
                  <a:schemeClr val="tx1"/>
                </a:solidFill>
                <a:latin typeface="Arial" panose="020B0604020202020204" pitchFamily="34" charset="0"/>
              </a:defRPr>
            </a:lvl2pPr>
            <a:lvl3pPr marL="1143000" indent="-228600" defTabSz="912813">
              <a:spcBef>
                <a:spcPct val="30000"/>
              </a:spcBef>
              <a:defRPr sz="1200">
                <a:solidFill>
                  <a:schemeClr val="tx1"/>
                </a:solidFill>
                <a:latin typeface="Arial" panose="020B0604020202020204" pitchFamily="34" charset="0"/>
              </a:defRPr>
            </a:lvl3pPr>
            <a:lvl4pPr marL="1600200" indent="-228600" defTabSz="912813">
              <a:spcBef>
                <a:spcPct val="30000"/>
              </a:spcBef>
              <a:defRPr sz="1200">
                <a:solidFill>
                  <a:schemeClr val="tx1"/>
                </a:solidFill>
                <a:latin typeface="Arial" panose="020B0604020202020204" pitchFamily="34" charset="0"/>
              </a:defRPr>
            </a:lvl4pPr>
            <a:lvl5pPr marL="2057400" indent="-228600" defTabSz="912813">
              <a:spcBef>
                <a:spcPct val="30000"/>
              </a:spcBef>
              <a:defRPr sz="1200">
                <a:solidFill>
                  <a:schemeClr val="tx1"/>
                </a:solidFill>
                <a:latin typeface="Arial" panose="020B0604020202020204" pitchFamily="34" charset="0"/>
              </a:defRPr>
            </a:lvl5pPr>
            <a:lvl6pPr marL="2514600" indent="-228600" defTabSz="91281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281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281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2813"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2813" rtl="0" eaLnBrk="1" fontAlgn="auto" latinLnBrk="0" hangingPunct="1">
              <a:lnSpc>
                <a:spcPct val="100000"/>
              </a:lnSpc>
              <a:spcBef>
                <a:spcPct val="0"/>
              </a:spcBef>
              <a:spcAft>
                <a:spcPts val="0"/>
              </a:spcAft>
              <a:buClrTx/>
              <a:buSzTx/>
              <a:buFontTx/>
              <a:buNone/>
              <a:tabLst/>
              <a:defRPr/>
            </a:pPr>
            <a:fld id="{6AD5D873-9D99-4B48-BF2F-52CA573633ED}" type="slidenum">
              <a:rPr kumimoji="0" lang="fr-FR" altLang="fr-FR"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2813" rtl="0" eaLnBrk="1" fontAlgn="auto" latinLnBrk="0" hangingPunct="1">
                <a:lnSpc>
                  <a:spcPct val="100000"/>
                </a:lnSpc>
                <a:spcBef>
                  <a:spcPct val="0"/>
                </a:spcBef>
                <a:spcAft>
                  <a:spcPts val="0"/>
                </a:spcAft>
                <a:buClrTx/>
                <a:buSzTx/>
                <a:buFontTx/>
                <a:buNone/>
                <a:tabLst/>
                <a:defRPr/>
              </a:pPr>
              <a:t>22</a:t>
            </a:fld>
            <a:endParaRPr kumimoji="0" lang="fr-FR" altLang="fr-FR"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605" name="Espace réservé du pied de page 4"/>
          <p:cNvSpPr txBox="1">
            <a:spLocks noGrp="1"/>
          </p:cNvSpPr>
          <p:nvPr/>
        </p:nvSpPr>
        <p:spPr bwMode="auto">
          <a:xfrm>
            <a:off x="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4" tIns="45761" rIns="91524" bIns="45761"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altLang="fr-FR"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t>Groupe          Evaluation AERES          13-14 janvier 2011</a:t>
            </a:r>
          </a:p>
        </p:txBody>
      </p:sp>
    </p:spTree>
    <p:extLst>
      <p:ext uri="{BB962C8B-B14F-4D97-AF65-F5344CB8AC3E}">
        <p14:creationId xmlns:p14="http://schemas.microsoft.com/office/powerpoint/2010/main" val="28440512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Espace réservé de l'image des diapositives 1"/>
          <p:cNvSpPr>
            <a:spLocks noGrp="1" noRot="1" noChangeAspect="1" noChangeArrowheads="1" noTextEdit="1"/>
          </p:cNvSpPr>
          <p:nvPr>
            <p:ph type="sldImg"/>
          </p:nvPr>
        </p:nvSpPr>
        <p:spPr>
          <a:ln/>
        </p:spPr>
      </p:sp>
      <p:sp>
        <p:nvSpPr>
          <p:cNvPr id="2150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smtClean="0">
              <a:latin typeface="Arial" panose="020B0604020202020204" pitchFamily="34" charset="0"/>
            </a:endParaRPr>
          </a:p>
        </p:txBody>
      </p:sp>
      <p:sp>
        <p:nvSpPr>
          <p:cNvPr id="21508" name="Espace réservé du numéro de diapositive 3"/>
          <p:cNvSpPr txBox="1">
            <a:spLocks noGrp="1"/>
          </p:cNvSpPr>
          <p:nvPr/>
        </p:nvSpPr>
        <p:spPr bwMode="auto">
          <a:xfrm>
            <a:off x="385445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4" tIns="45761" rIns="91524" bIns="45761" anchor="b"/>
          <a:lstStyle>
            <a:lvl1pPr defTabSz="912813">
              <a:spcBef>
                <a:spcPct val="30000"/>
              </a:spcBef>
              <a:defRPr sz="1200">
                <a:solidFill>
                  <a:schemeClr val="tx1"/>
                </a:solidFill>
                <a:latin typeface="Arial" panose="020B0604020202020204" pitchFamily="34" charset="0"/>
              </a:defRPr>
            </a:lvl1pPr>
            <a:lvl2pPr marL="742950" indent="-285750" defTabSz="912813">
              <a:spcBef>
                <a:spcPct val="30000"/>
              </a:spcBef>
              <a:defRPr sz="1200">
                <a:solidFill>
                  <a:schemeClr val="tx1"/>
                </a:solidFill>
                <a:latin typeface="Arial" panose="020B0604020202020204" pitchFamily="34" charset="0"/>
              </a:defRPr>
            </a:lvl2pPr>
            <a:lvl3pPr marL="1143000" indent="-228600" defTabSz="912813">
              <a:spcBef>
                <a:spcPct val="30000"/>
              </a:spcBef>
              <a:defRPr sz="1200">
                <a:solidFill>
                  <a:schemeClr val="tx1"/>
                </a:solidFill>
                <a:latin typeface="Arial" panose="020B0604020202020204" pitchFamily="34" charset="0"/>
              </a:defRPr>
            </a:lvl3pPr>
            <a:lvl4pPr marL="1600200" indent="-228600" defTabSz="912813">
              <a:spcBef>
                <a:spcPct val="30000"/>
              </a:spcBef>
              <a:defRPr sz="1200">
                <a:solidFill>
                  <a:schemeClr val="tx1"/>
                </a:solidFill>
                <a:latin typeface="Arial" panose="020B0604020202020204" pitchFamily="34" charset="0"/>
              </a:defRPr>
            </a:lvl4pPr>
            <a:lvl5pPr marL="2057400" indent="-228600" defTabSz="912813">
              <a:spcBef>
                <a:spcPct val="30000"/>
              </a:spcBef>
              <a:defRPr sz="1200">
                <a:solidFill>
                  <a:schemeClr val="tx1"/>
                </a:solidFill>
                <a:latin typeface="Arial" panose="020B0604020202020204" pitchFamily="34" charset="0"/>
              </a:defRPr>
            </a:lvl5pPr>
            <a:lvl6pPr marL="2514600" indent="-228600" defTabSz="91281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281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281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2813"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6F3B326E-DDF5-4266-9FCD-5D060BC42D6F}" type="slidenum">
              <a:rPr lang="fr-FR" altLang="fr-FR"/>
              <a:pPr algn="r" eaLnBrk="1" hangingPunct="1">
                <a:spcBef>
                  <a:spcPct val="0"/>
                </a:spcBef>
              </a:pPr>
              <a:t>23</a:t>
            </a:fld>
            <a:endParaRPr lang="fr-FR" altLang="fr-FR"/>
          </a:p>
        </p:txBody>
      </p:sp>
      <p:sp>
        <p:nvSpPr>
          <p:cNvPr id="21509" name="Espace réservé du pied de page 4"/>
          <p:cNvSpPr txBox="1">
            <a:spLocks noGrp="1"/>
          </p:cNvSpPr>
          <p:nvPr/>
        </p:nvSpPr>
        <p:spPr bwMode="auto">
          <a:xfrm>
            <a:off x="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4" tIns="45761" rIns="91524" bIns="45761"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r>
              <a:rPr lang="fr-FR" altLang="fr-FR"/>
              <a:t>Groupe          Evaluation AERES          13-14 janvier 2011</a:t>
            </a:r>
          </a:p>
        </p:txBody>
      </p:sp>
    </p:spTree>
    <p:extLst>
      <p:ext uri="{BB962C8B-B14F-4D97-AF65-F5344CB8AC3E}">
        <p14:creationId xmlns:p14="http://schemas.microsoft.com/office/powerpoint/2010/main" val="37769160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ce réservé de l'image des diapositives 1"/>
          <p:cNvSpPr>
            <a:spLocks noGrp="1" noRot="1" noChangeAspect="1" noChangeArrowheads="1" noTextEdit="1"/>
          </p:cNvSpPr>
          <p:nvPr>
            <p:ph type="sldImg"/>
          </p:nvPr>
        </p:nvSpPr>
        <p:spPr>
          <a:ln/>
        </p:spPr>
      </p:sp>
      <p:sp>
        <p:nvSpPr>
          <p:cNvPr id="23555"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dirty="0" smtClean="0">
              <a:latin typeface="Arial" panose="020B0604020202020204" pitchFamily="34" charset="0"/>
            </a:endParaRPr>
          </a:p>
        </p:txBody>
      </p:sp>
      <p:sp>
        <p:nvSpPr>
          <p:cNvPr id="23556" name="Espace réservé du numéro de diapositive 3"/>
          <p:cNvSpPr txBox="1">
            <a:spLocks noGrp="1"/>
          </p:cNvSpPr>
          <p:nvPr/>
        </p:nvSpPr>
        <p:spPr bwMode="auto">
          <a:xfrm>
            <a:off x="385445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4" tIns="45761" rIns="91524" bIns="45761" anchor="b"/>
          <a:lstStyle>
            <a:lvl1pPr defTabSz="912813">
              <a:spcBef>
                <a:spcPct val="30000"/>
              </a:spcBef>
              <a:defRPr sz="1200">
                <a:solidFill>
                  <a:schemeClr val="tx1"/>
                </a:solidFill>
                <a:latin typeface="Arial" panose="020B0604020202020204" pitchFamily="34" charset="0"/>
              </a:defRPr>
            </a:lvl1pPr>
            <a:lvl2pPr marL="742950" indent="-285750" defTabSz="912813">
              <a:spcBef>
                <a:spcPct val="30000"/>
              </a:spcBef>
              <a:defRPr sz="1200">
                <a:solidFill>
                  <a:schemeClr val="tx1"/>
                </a:solidFill>
                <a:latin typeface="Arial" panose="020B0604020202020204" pitchFamily="34" charset="0"/>
              </a:defRPr>
            </a:lvl2pPr>
            <a:lvl3pPr marL="1143000" indent="-228600" defTabSz="912813">
              <a:spcBef>
                <a:spcPct val="30000"/>
              </a:spcBef>
              <a:defRPr sz="1200">
                <a:solidFill>
                  <a:schemeClr val="tx1"/>
                </a:solidFill>
                <a:latin typeface="Arial" panose="020B0604020202020204" pitchFamily="34" charset="0"/>
              </a:defRPr>
            </a:lvl3pPr>
            <a:lvl4pPr marL="1600200" indent="-228600" defTabSz="912813">
              <a:spcBef>
                <a:spcPct val="30000"/>
              </a:spcBef>
              <a:defRPr sz="1200">
                <a:solidFill>
                  <a:schemeClr val="tx1"/>
                </a:solidFill>
                <a:latin typeface="Arial" panose="020B0604020202020204" pitchFamily="34" charset="0"/>
              </a:defRPr>
            </a:lvl4pPr>
            <a:lvl5pPr marL="2057400" indent="-228600" defTabSz="912813">
              <a:spcBef>
                <a:spcPct val="30000"/>
              </a:spcBef>
              <a:defRPr sz="1200">
                <a:solidFill>
                  <a:schemeClr val="tx1"/>
                </a:solidFill>
                <a:latin typeface="Arial" panose="020B0604020202020204" pitchFamily="34" charset="0"/>
              </a:defRPr>
            </a:lvl5pPr>
            <a:lvl6pPr marL="2514600" indent="-228600" defTabSz="91281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281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281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2813"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157CDDE1-7BAB-4501-9645-92513F57DB10}" type="slidenum">
              <a:rPr lang="fr-FR" altLang="fr-FR"/>
              <a:pPr algn="r" eaLnBrk="1" hangingPunct="1">
                <a:spcBef>
                  <a:spcPct val="0"/>
                </a:spcBef>
              </a:pPr>
              <a:t>24</a:t>
            </a:fld>
            <a:endParaRPr lang="fr-FR" altLang="fr-FR"/>
          </a:p>
        </p:txBody>
      </p:sp>
      <p:sp>
        <p:nvSpPr>
          <p:cNvPr id="23557" name="Espace réservé du pied de page 4"/>
          <p:cNvSpPr txBox="1">
            <a:spLocks noGrp="1"/>
          </p:cNvSpPr>
          <p:nvPr/>
        </p:nvSpPr>
        <p:spPr bwMode="auto">
          <a:xfrm>
            <a:off x="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4" tIns="45761" rIns="91524" bIns="45761"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r>
              <a:rPr lang="fr-FR" altLang="fr-FR"/>
              <a:t>Groupe          Evaluation AERES          13-14 janvier 2011</a:t>
            </a:r>
          </a:p>
        </p:txBody>
      </p:sp>
    </p:spTree>
    <p:extLst>
      <p:ext uri="{BB962C8B-B14F-4D97-AF65-F5344CB8AC3E}">
        <p14:creationId xmlns:p14="http://schemas.microsoft.com/office/powerpoint/2010/main" val="5820827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ce réservé de l'image des diapositives 1"/>
          <p:cNvSpPr>
            <a:spLocks noGrp="1" noRot="1" noChangeAspect="1" noChangeArrowheads="1" noTextEdit="1"/>
          </p:cNvSpPr>
          <p:nvPr>
            <p:ph type="sldImg"/>
          </p:nvPr>
        </p:nvSpPr>
        <p:spPr>
          <a:ln/>
        </p:spPr>
      </p:sp>
      <p:sp>
        <p:nvSpPr>
          <p:cNvPr id="23555"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dirty="0" smtClean="0">
              <a:latin typeface="Arial" panose="020B0604020202020204" pitchFamily="34" charset="0"/>
            </a:endParaRPr>
          </a:p>
        </p:txBody>
      </p:sp>
      <p:sp>
        <p:nvSpPr>
          <p:cNvPr id="23556" name="Espace réservé du numéro de diapositive 3"/>
          <p:cNvSpPr txBox="1">
            <a:spLocks noGrp="1"/>
          </p:cNvSpPr>
          <p:nvPr/>
        </p:nvSpPr>
        <p:spPr bwMode="auto">
          <a:xfrm>
            <a:off x="385445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4" tIns="45761" rIns="91524" bIns="45761" anchor="b"/>
          <a:lstStyle>
            <a:lvl1pPr defTabSz="912813">
              <a:spcBef>
                <a:spcPct val="30000"/>
              </a:spcBef>
              <a:defRPr sz="1200">
                <a:solidFill>
                  <a:schemeClr val="tx1"/>
                </a:solidFill>
                <a:latin typeface="Arial" panose="020B0604020202020204" pitchFamily="34" charset="0"/>
              </a:defRPr>
            </a:lvl1pPr>
            <a:lvl2pPr marL="742950" indent="-285750" defTabSz="912813">
              <a:spcBef>
                <a:spcPct val="30000"/>
              </a:spcBef>
              <a:defRPr sz="1200">
                <a:solidFill>
                  <a:schemeClr val="tx1"/>
                </a:solidFill>
                <a:latin typeface="Arial" panose="020B0604020202020204" pitchFamily="34" charset="0"/>
              </a:defRPr>
            </a:lvl2pPr>
            <a:lvl3pPr marL="1143000" indent="-228600" defTabSz="912813">
              <a:spcBef>
                <a:spcPct val="30000"/>
              </a:spcBef>
              <a:defRPr sz="1200">
                <a:solidFill>
                  <a:schemeClr val="tx1"/>
                </a:solidFill>
                <a:latin typeface="Arial" panose="020B0604020202020204" pitchFamily="34" charset="0"/>
              </a:defRPr>
            </a:lvl3pPr>
            <a:lvl4pPr marL="1600200" indent="-228600" defTabSz="912813">
              <a:spcBef>
                <a:spcPct val="30000"/>
              </a:spcBef>
              <a:defRPr sz="1200">
                <a:solidFill>
                  <a:schemeClr val="tx1"/>
                </a:solidFill>
                <a:latin typeface="Arial" panose="020B0604020202020204" pitchFamily="34" charset="0"/>
              </a:defRPr>
            </a:lvl4pPr>
            <a:lvl5pPr marL="2057400" indent="-228600" defTabSz="912813">
              <a:spcBef>
                <a:spcPct val="30000"/>
              </a:spcBef>
              <a:defRPr sz="1200">
                <a:solidFill>
                  <a:schemeClr val="tx1"/>
                </a:solidFill>
                <a:latin typeface="Arial" panose="020B0604020202020204" pitchFamily="34" charset="0"/>
              </a:defRPr>
            </a:lvl5pPr>
            <a:lvl6pPr marL="2514600" indent="-228600" defTabSz="91281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281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281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2813"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157CDDE1-7BAB-4501-9645-92513F57DB10}" type="slidenum">
              <a:rPr lang="fr-FR" altLang="fr-FR"/>
              <a:pPr algn="r" eaLnBrk="1" hangingPunct="1">
                <a:spcBef>
                  <a:spcPct val="0"/>
                </a:spcBef>
              </a:pPr>
              <a:t>25</a:t>
            </a:fld>
            <a:endParaRPr lang="fr-FR" altLang="fr-FR"/>
          </a:p>
        </p:txBody>
      </p:sp>
      <p:sp>
        <p:nvSpPr>
          <p:cNvPr id="23557" name="Espace réservé du pied de page 4"/>
          <p:cNvSpPr txBox="1">
            <a:spLocks noGrp="1"/>
          </p:cNvSpPr>
          <p:nvPr/>
        </p:nvSpPr>
        <p:spPr bwMode="auto">
          <a:xfrm>
            <a:off x="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4" tIns="45761" rIns="91524" bIns="45761"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r>
              <a:rPr lang="fr-FR" altLang="fr-FR"/>
              <a:t>Groupe          Evaluation AERES          13-14 janvier 2011</a:t>
            </a:r>
          </a:p>
        </p:txBody>
      </p:sp>
    </p:spTree>
    <p:extLst>
      <p:ext uri="{BB962C8B-B14F-4D97-AF65-F5344CB8AC3E}">
        <p14:creationId xmlns:p14="http://schemas.microsoft.com/office/powerpoint/2010/main" val="41478189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ce réservé de l'image des diapositives 1"/>
          <p:cNvSpPr>
            <a:spLocks noGrp="1" noRot="1" noChangeAspect="1" noChangeArrowheads="1" noTextEdit="1"/>
          </p:cNvSpPr>
          <p:nvPr>
            <p:ph type="sldImg"/>
          </p:nvPr>
        </p:nvSpPr>
        <p:spPr>
          <a:ln/>
        </p:spPr>
      </p:sp>
      <p:sp>
        <p:nvSpPr>
          <p:cNvPr id="23555"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dirty="0" smtClean="0">
              <a:latin typeface="Arial" panose="020B0604020202020204" pitchFamily="34" charset="0"/>
            </a:endParaRPr>
          </a:p>
        </p:txBody>
      </p:sp>
      <p:sp>
        <p:nvSpPr>
          <p:cNvPr id="23556" name="Espace réservé du numéro de diapositive 3"/>
          <p:cNvSpPr txBox="1">
            <a:spLocks noGrp="1"/>
          </p:cNvSpPr>
          <p:nvPr/>
        </p:nvSpPr>
        <p:spPr bwMode="auto">
          <a:xfrm>
            <a:off x="385445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4" tIns="45761" rIns="91524" bIns="45761" anchor="b"/>
          <a:lstStyle>
            <a:lvl1pPr defTabSz="912813">
              <a:spcBef>
                <a:spcPct val="30000"/>
              </a:spcBef>
              <a:defRPr sz="1200">
                <a:solidFill>
                  <a:schemeClr val="tx1"/>
                </a:solidFill>
                <a:latin typeface="Arial" panose="020B0604020202020204" pitchFamily="34" charset="0"/>
              </a:defRPr>
            </a:lvl1pPr>
            <a:lvl2pPr marL="742950" indent="-285750" defTabSz="912813">
              <a:spcBef>
                <a:spcPct val="30000"/>
              </a:spcBef>
              <a:defRPr sz="1200">
                <a:solidFill>
                  <a:schemeClr val="tx1"/>
                </a:solidFill>
                <a:latin typeface="Arial" panose="020B0604020202020204" pitchFamily="34" charset="0"/>
              </a:defRPr>
            </a:lvl2pPr>
            <a:lvl3pPr marL="1143000" indent="-228600" defTabSz="912813">
              <a:spcBef>
                <a:spcPct val="30000"/>
              </a:spcBef>
              <a:defRPr sz="1200">
                <a:solidFill>
                  <a:schemeClr val="tx1"/>
                </a:solidFill>
                <a:latin typeface="Arial" panose="020B0604020202020204" pitchFamily="34" charset="0"/>
              </a:defRPr>
            </a:lvl3pPr>
            <a:lvl4pPr marL="1600200" indent="-228600" defTabSz="912813">
              <a:spcBef>
                <a:spcPct val="30000"/>
              </a:spcBef>
              <a:defRPr sz="1200">
                <a:solidFill>
                  <a:schemeClr val="tx1"/>
                </a:solidFill>
                <a:latin typeface="Arial" panose="020B0604020202020204" pitchFamily="34" charset="0"/>
              </a:defRPr>
            </a:lvl4pPr>
            <a:lvl5pPr marL="2057400" indent="-228600" defTabSz="912813">
              <a:spcBef>
                <a:spcPct val="30000"/>
              </a:spcBef>
              <a:defRPr sz="1200">
                <a:solidFill>
                  <a:schemeClr val="tx1"/>
                </a:solidFill>
                <a:latin typeface="Arial" panose="020B0604020202020204" pitchFamily="34" charset="0"/>
              </a:defRPr>
            </a:lvl5pPr>
            <a:lvl6pPr marL="2514600" indent="-228600" defTabSz="91281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281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281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2813"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157CDDE1-7BAB-4501-9645-92513F57DB10}" type="slidenum">
              <a:rPr lang="fr-FR" altLang="fr-FR"/>
              <a:pPr algn="r" eaLnBrk="1" hangingPunct="1">
                <a:spcBef>
                  <a:spcPct val="0"/>
                </a:spcBef>
              </a:pPr>
              <a:t>26</a:t>
            </a:fld>
            <a:endParaRPr lang="fr-FR" altLang="fr-FR"/>
          </a:p>
        </p:txBody>
      </p:sp>
      <p:sp>
        <p:nvSpPr>
          <p:cNvPr id="23557" name="Espace réservé du pied de page 4"/>
          <p:cNvSpPr txBox="1">
            <a:spLocks noGrp="1"/>
          </p:cNvSpPr>
          <p:nvPr/>
        </p:nvSpPr>
        <p:spPr bwMode="auto">
          <a:xfrm>
            <a:off x="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4" tIns="45761" rIns="91524" bIns="45761"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r>
              <a:rPr lang="fr-FR" altLang="fr-FR"/>
              <a:t>Groupe          Evaluation AERES          13-14 janvier 2011</a:t>
            </a:r>
          </a:p>
        </p:txBody>
      </p:sp>
    </p:spTree>
    <p:extLst>
      <p:ext uri="{BB962C8B-B14F-4D97-AF65-F5344CB8AC3E}">
        <p14:creationId xmlns:p14="http://schemas.microsoft.com/office/powerpoint/2010/main" val="29285061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ce réservé de l'image des diapositives 1"/>
          <p:cNvSpPr>
            <a:spLocks noGrp="1" noRot="1" noChangeAspect="1" noChangeArrowheads="1" noTextEdit="1"/>
          </p:cNvSpPr>
          <p:nvPr>
            <p:ph type="sldImg"/>
          </p:nvPr>
        </p:nvSpPr>
        <p:spPr>
          <a:ln/>
        </p:spPr>
      </p:sp>
      <p:sp>
        <p:nvSpPr>
          <p:cNvPr id="23555"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dirty="0" smtClean="0">
              <a:latin typeface="Arial" panose="020B0604020202020204" pitchFamily="34" charset="0"/>
            </a:endParaRPr>
          </a:p>
        </p:txBody>
      </p:sp>
      <p:sp>
        <p:nvSpPr>
          <p:cNvPr id="23556" name="Espace réservé du numéro de diapositive 3"/>
          <p:cNvSpPr txBox="1">
            <a:spLocks noGrp="1"/>
          </p:cNvSpPr>
          <p:nvPr/>
        </p:nvSpPr>
        <p:spPr bwMode="auto">
          <a:xfrm>
            <a:off x="385445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4" tIns="45761" rIns="91524" bIns="45761" anchor="b"/>
          <a:lstStyle>
            <a:lvl1pPr defTabSz="912813">
              <a:spcBef>
                <a:spcPct val="30000"/>
              </a:spcBef>
              <a:defRPr sz="1200">
                <a:solidFill>
                  <a:schemeClr val="tx1"/>
                </a:solidFill>
                <a:latin typeface="Arial" panose="020B0604020202020204" pitchFamily="34" charset="0"/>
              </a:defRPr>
            </a:lvl1pPr>
            <a:lvl2pPr marL="742950" indent="-285750" defTabSz="912813">
              <a:spcBef>
                <a:spcPct val="30000"/>
              </a:spcBef>
              <a:defRPr sz="1200">
                <a:solidFill>
                  <a:schemeClr val="tx1"/>
                </a:solidFill>
                <a:latin typeface="Arial" panose="020B0604020202020204" pitchFamily="34" charset="0"/>
              </a:defRPr>
            </a:lvl2pPr>
            <a:lvl3pPr marL="1143000" indent="-228600" defTabSz="912813">
              <a:spcBef>
                <a:spcPct val="30000"/>
              </a:spcBef>
              <a:defRPr sz="1200">
                <a:solidFill>
                  <a:schemeClr val="tx1"/>
                </a:solidFill>
                <a:latin typeface="Arial" panose="020B0604020202020204" pitchFamily="34" charset="0"/>
              </a:defRPr>
            </a:lvl3pPr>
            <a:lvl4pPr marL="1600200" indent="-228600" defTabSz="912813">
              <a:spcBef>
                <a:spcPct val="30000"/>
              </a:spcBef>
              <a:defRPr sz="1200">
                <a:solidFill>
                  <a:schemeClr val="tx1"/>
                </a:solidFill>
                <a:latin typeface="Arial" panose="020B0604020202020204" pitchFamily="34" charset="0"/>
              </a:defRPr>
            </a:lvl4pPr>
            <a:lvl5pPr marL="2057400" indent="-228600" defTabSz="912813">
              <a:spcBef>
                <a:spcPct val="30000"/>
              </a:spcBef>
              <a:defRPr sz="1200">
                <a:solidFill>
                  <a:schemeClr val="tx1"/>
                </a:solidFill>
                <a:latin typeface="Arial" panose="020B0604020202020204" pitchFamily="34" charset="0"/>
              </a:defRPr>
            </a:lvl5pPr>
            <a:lvl6pPr marL="2514600" indent="-228600" defTabSz="91281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281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281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2813"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157CDDE1-7BAB-4501-9645-92513F57DB10}" type="slidenum">
              <a:rPr lang="fr-FR" altLang="fr-FR"/>
              <a:pPr algn="r" eaLnBrk="1" hangingPunct="1">
                <a:spcBef>
                  <a:spcPct val="0"/>
                </a:spcBef>
              </a:pPr>
              <a:t>27</a:t>
            </a:fld>
            <a:endParaRPr lang="fr-FR" altLang="fr-FR"/>
          </a:p>
        </p:txBody>
      </p:sp>
      <p:sp>
        <p:nvSpPr>
          <p:cNvPr id="23557" name="Espace réservé du pied de page 4"/>
          <p:cNvSpPr txBox="1">
            <a:spLocks noGrp="1"/>
          </p:cNvSpPr>
          <p:nvPr/>
        </p:nvSpPr>
        <p:spPr bwMode="auto">
          <a:xfrm>
            <a:off x="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4" tIns="45761" rIns="91524" bIns="45761"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r>
              <a:rPr lang="fr-FR" altLang="fr-FR"/>
              <a:t>Groupe          Evaluation AERES          13-14 janvier 2011</a:t>
            </a:r>
          </a:p>
        </p:txBody>
      </p:sp>
    </p:spTree>
    <p:extLst>
      <p:ext uri="{BB962C8B-B14F-4D97-AF65-F5344CB8AC3E}">
        <p14:creationId xmlns:p14="http://schemas.microsoft.com/office/powerpoint/2010/main" val="4987787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ce réservé de l'image des diapositives 1"/>
          <p:cNvSpPr>
            <a:spLocks noGrp="1" noRot="1" noChangeAspect="1" noChangeArrowheads="1" noTextEdit="1"/>
          </p:cNvSpPr>
          <p:nvPr>
            <p:ph type="sldImg"/>
          </p:nvPr>
        </p:nvSpPr>
        <p:spPr>
          <a:ln/>
        </p:spPr>
      </p:sp>
      <p:sp>
        <p:nvSpPr>
          <p:cNvPr id="23555"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dirty="0" smtClean="0">
              <a:latin typeface="Arial" panose="020B0604020202020204" pitchFamily="34" charset="0"/>
            </a:endParaRPr>
          </a:p>
        </p:txBody>
      </p:sp>
      <p:sp>
        <p:nvSpPr>
          <p:cNvPr id="23556" name="Espace réservé du numéro de diapositive 3"/>
          <p:cNvSpPr txBox="1">
            <a:spLocks noGrp="1"/>
          </p:cNvSpPr>
          <p:nvPr/>
        </p:nvSpPr>
        <p:spPr bwMode="auto">
          <a:xfrm>
            <a:off x="385445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4" tIns="45761" rIns="91524" bIns="45761" anchor="b"/>
          <a:lstStyle>
            <a:lvl1pPr defTabSz="912813">
              <a:spcBef>
                <a:spcPct val="30000"/>
              </a:spcBef>
              <a:defRPr sz="1200">
                <a:solidFill>
                  <a:schemeClr val="tx1"/>
                </a:solidFill>
                <a:latin typeface="Arial" panose="020B0604020202020204" pitchFamily="34" charset="0"/>
              </a:defRPr>
            </a:lvl1pPr>
            <a:lvl2pPr marL="742950" indent="-285750" defTabSz="912813">
              <a:spcBef>
                <a:spcPct val="30000"/>
              </a:spcBef>
              <a:defRPr sz="1200">
                <a:solidFill>
                  <a:schemeClr val="tx1"/>
                </a:solidFill>
                <a:latin typeface="Arial" panose="020B0604020202020204" pitchFamily="34" charset="0"/>
              </a:defRPr>
            </a:lvl2pPr>
            <a:lvl3pPr marL="1143000" indent="-228600" defTabSz="912813">
              <a:spcBef>
                <a:spcPct val="30000"/>
              </a:spcBef>
              <a:defRPr sz="1200">
                <a:solidFill>
                  <a:schemeClr val="tx1"/>
                </a:solidFill>
                <a:latin typeface="Arial" panose="020B0604020202020204" pitchFamily="34" charset="0"/>
              </a:defRPr>
            </a:lvl3pPr>
            <a:lvl4pPr marL="1600200" indent="-228600" defTabSz="912813">
              <a:spcBef>
                <a:spcPct val="30000"/>
              </a:spcBef>
              <a:defRPr sz="1200">
                <a:solidFill>
                  <a:schemeClr val="tx1"/>
                </a:solidFill>
                <a:latin typeface="Arial" panose="020B0604020202020204" pitchFamily="34" charset="0"/>
              </a:defRPr>
            </a:lvl4pPr>
            <a:lvl5pPr marL="2057400" indent="-228600" defTabSz="912813">
              <a:spcBef>
                <a:spcPct val="30000"/>
              </a:spcBef>
              <a:defRPr sz="1200">
                <a:solidFill>
                  <a:schemeClr val="tx1"/>
                </a:solidFill>
                <a:latin typeface="Arial" panose="020B0604020202020204" pitchFamily="34" charset="0"/>
              </a:defRPr>
            </a:lvl5pPr>
            <a:lvl6pPr marL="2514600" indent="-228600" defTabSz="91281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281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281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2813"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157CDDE1-7BAB-4501-9645-92513F57DB10}" type="slidenum">
              <a:rPr lang="fr-FR" altLang="fr-FR"/>
              <a:pPr algn="r" eaLnBrk="1" hangingPunct="1">
                <a:spcBef>
                  <a:spcPct val="0"/>
                </a:spcBef>
              </a:pPr>
              <a:t>28</a:t>
            </a:fld>
            <a:endParaRPr lang="fr-FR" altLang="fr-FR"/>
          </a:p>
        </p:txBody>
      </p:sp>
      <p:sp>
        <p:nvSpPr>
          <p:cNvPr id="23557" name="Espace réservé du pied de page 4"/>
          <p:cNvSpPr txBox="1">
            <a:spLocks noGrp="1"/>
          </p:cNvSpPr>
          <p:nvPr/>
        </p:nvSpPr>
        <p:spPr bwMode="auto">
          <a:xfrm>
            <a:off x="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4" tIns="45761" rIns="91524" bIns="45761"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r>
              <a:rPr lang="fr-FR" altLang="fr-FR"/>
              <a:t>Groupe          Evaluation AERES          13-14 janvier 2011</a:t>
            </a:r>
          </a:p>
        </p:txBody>
      </p:sp>
    </p:spTree>
    <p:extLst>
      <p:ext uri="{BB962C8B-B14F-4D97-AF65-F5344CB8AC3E}">
        <p14:creationId xmlns:p14="http://schemas.microsoft.com/office/powerpoint/2010/main" val="23353606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ce réservé de l'image des diapositives 1"/>
          <p:cNvSpPr>
            <a:spLocks noGrp="1" noRot="1" noChangeAspect="1" noChangeArrowheads="1" noTextEdit="1"/>
          </p:cNvSpPr>
          <p:nvPr>
            <p:ph type="sldImg"/>
          </p:nvPr>
        </p:nvSpPr>
        <p:spPr>
          <a:ln/>
        </p:spPr>
      </p:sp>
      <p:sp>
        <p:nvSpPr>
          <p:cNvPr id="23555"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dirty="0" smtClean="0">
              <a:latin typeface="Arial" panose="020B0604020202020204" pitchFamily="34" charset="0"/>
            </a:endParaRPr>
          </a:p>
        </p:txBody>
      </p:sp>
      <p:sp>
        <p:nvSpPr>
          <p:cNvPr id="23556" name="Espace réservé du numéro de diapositive 3"/>
          <p:cNvSpPr txBox="1">
            <a:spLocks noGrp="1"/>
          </p:cNvSpPr>
          <p:nvPr/>
        </p:nvSpPr>
        <p:spPr bwMode="auto">
          <a:xfrm>
            <a:off x="385445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4" tIns="45761" rIns="91524" bIns="45761" anchor="b"/>
          <a:lstStyle>
            <a:lvl1pPr defTabSz="912813">
              <a:spcBef>
                <a:spcPct val="30000"/>
              </a:spcBef>
              <a:defRPr sz="1200">
                <a:solidFill>
                  <a:schemeClr val="tx1"/>
                </a:solidFill>
                <a:latin typeface="Arial" panose="020B0604020202020204" pitchFamily="34" charset="0"/>
              </a:defRPr>
            </a:lvl1pPr>
            <a:lvl2pPr marL="742950" indent="-285750" defTabSz="912813">
              <a:spcBef>
                <a:spcPct val="30000"/>
              </a:spcBef>
              <a:defRPr sz="1200">
                <a:solidFill>
                  <a:schemeClr val="tx1"/>
                </a:solidFill>
                <a:latin typeface="Arial" panose="020B0604020202020204" pitchFamily="34" charset="0"/>
              </a:defRPr>
            </a:lvl2pPr>
            <a:lvl3pPr marL="1143000" indent="-228600" defTabSz="912813">
              <a:spcBef>
                <a:spcPct val="30000"/>
              </a:spcBef>
              <a:defRPr sz="1200">
                <a:solidFill>
                  <a:schemeClr val="tx1"/>
                </a:solidFill>
                <a:latin typeface="Arial" panose="020B0604020202020204" pitchFamily="34" charset="0"/>
              </a:defRPr>
            </a:lvl3pPr>
            <a:lvl4pPr marL="1600200" indent="-228600" defTabSz="912813">
              <a:spcBef>
                <a:spcPct val="30000"/>
              </a:spcBef>
              <a:defRPr sz="1200">
                <a:solidFill>
                  <a:schemeClr val="tx1"/>
                </a:solidFill>
                <a:latin typeface="Arial" panose="020B0604020202020204" pitchFamily="34" charset="0"/>
              </a:defRPr>
            </a:lvl4pPr>
            <a:lvl5pPr marL="2057400" indent="-228600" defTabSz="912813">
              <a:spcBef>
                <a:spcPct val="30000"/>
              </a:spcBef>
              <a:defRPr sz="1200">
                <a:solidFill>
                  <a:schemeClr val="tx1"/>
                </a:solidFill>
                <a:latin typeface="Arial" panose="020B0604020202020204" pitchFamily="34" charset="0"/>
              </a:defRPr>
            </a:lvl5pPr>
            <a:lvl6pPr marL="2514600" indent="-228600" defTabSz="91281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281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281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2813"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157CDDE1-7BAB-4501-9645-92513F57DB10}" type="slidenum">
              <a:rPr lang="fr-FR" altLang="fr-FR"/>
              <a:pPr algn="r" eaLnBrk="1" hangingPunct="1">
                <a:spcBef>
                  <a:spcPct val="0"/>
                </a:spcBef>
              </a:pPr>
              <a:t>29</a:t>
            </a:fld>
            <a:endParaRPr lang="fr-FR" altLang="fr-FR"/>
          </a:p>
        </p:txBody>
      </p:sp>
      <p:sp>
        <p:nvSpPr>
          <p:cNvPr id="23557" name="Espace réservé du pied de page 4"/>
          <p:cNvSpPr txBox="1">
            <a:spLocks noGrp="1"/>
          </p:cNvSpPr>
          <p:nvPr/>
        </p:nvSpPr>
        <p:spPr bwMode="auto">
          <a:xfrm>
            <a:off x="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4" tIns="45761" rIns="91524" bIns="45761"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r>
              <a:rPr lang="fr-FR" altLang="fr-FR"/>
              <a:t>Groupe          Evaluation AERES          13-14 janvier 2011</a:t>
            </a:r>
          </a:p>
        </p:txBody>
      </p:sp>
    </p:spTree>
    <p:extLst>
      <p:ext uri="{BB962C8B-B14F-4D97-AF65-F5344CB8AC3E}">
        <p14:creationId xmlns:p14="http://schemas.microsoft.com/office/powerpoint/2010/main" val="720522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Espace réservé de l'image des diapositives 1"/>
          <p:cNvSpPr>
            <a:spLocks noGrp="1" noRot="1" noChangeAspect="1" noChangeArrowheads="1" noTextEdit="1"/>
          </p:cNvSpPr>
          <p:nvPr>
            <p:ph type="sldImg"/>
          </p:nvPr>
        </p:nvSpPr>
        <p:spPr>
          <a:ln/>
        </p:spPr>
      </p:sp>
      <p:sp>
        <p:nvSpPr>
          <p:cNvPr id="717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fr-FR" baseline="0" dirty="0" smtClean="0">
                <a:latin typeface="Arial" panose="020B0604020202020204" pitchFamily="34" charset="0"/>
              </a:rPr>
              <a:t>, </a:t>
            </a:r>
            <a:endParaRPr lang="en-US" altLang="fr-FR" dirty="0" smtClean="0">
              <a:latin typeface="Arial" panose="020B0604020202020204" pitchFamily="34" charset="0"/>
            </a:endParaRPr>
          </a:p>
        </p:txBody>
      </p:sp>
      <p:sp>
        <p:nvSpPr>
          <p:cNvPr id="7172" name="Espace réservé du numéro de diapositive 3"/>
          <p:cNvSpPr txBox="1">
            <a:spLocks noGrp="1"/>
          </p:cNvSpPr>
          <p:nvPr/>
        </p:nvSpPr>
        <p:spPr bwMode="auto">
          <a:xfrm>
            <a:off x="385445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4" tIns="45761" rIns="91524" bIns="45761" anchor="b"/>
          <a:lstStyle>
            <a:lvl1pPr defTabSz="912813">
              <a:spcBef>
                <a:spcPct val="30000"/>
              </a:spcBef>
              <a:defRPr sz="1200">
                <a:solidFill>
                  <a:schemeClr val="tx1"/>
                </a:solidFill>
                <a:latin typeface="Arial" panose="020B0604020202020204" pitchFamily="34" charset="0"/>
              </a:defRPr>
            </a:lvl1pPr>
            <a:lvl2pPr marL="742950" indent="-285750" defTabSz="912813">
              <a:spcBef>
                <a:spcPct val="30000"/>
              </a:spcBef>
              <a:defRPr sz="1200">
                <a:solidFill>
                  <a:schemeClr val="tx1"/>
                </a:solidFill>
                <a:latin typeface="Arial" panose="020B0604020202020204" pitchFamily="34" charset="0"/>
              </a:defRPr>
            </a:lvl2pPr>
            <a:lvl3pPr marL="1143000" indent="-228600" defTabSz="912813">
              <a:spcBef>
                <a:spcPct val="30000"/>
              </a:spcBef>
              <a:defRPr sz="1200">
                <a:solidFill>
                  <a:schemeClr val="tx1"/>
                </a:solidFill>
                <a:latin typeface="Arial" panose="020B0604020202020204" pitchFamily="34" charset="0"/>
              </a:defRPr>
            </a:lvl3pPr>
            <a:lvl4pPr marL="1600200" indent="-228600" defTabSz="912813">
              <a:spcBef>
                <a:spcPct val="30000"/>
              </a:spcBef>
              <a:defRPr sz="1200">
                <a:solidFill>
                  <a:schemeClr val="tx1"/>
                </a:solidFill>
                <a:latin typeface="Arial" panose="020B0604020202020204" pitchFamily="34" charset="0"/>
              </a:defRPr>
            </a:lvl4pPr>
            <a:lvl5pPr marL="2057400" indent="-228600" defTabSz="912813">
              <a:spcBef>
                <a:spcPct val="30000"/>
              </a:spcBef>
              <a:defRPr sz="1200">
                <a:solidFill>
                  <a:schemeClr val="tx1"/>
                </a:solidFill>
                <a:latin typeface="Arial" panose="020B0604020202020204" pitchFamily="34" charset="0"/>
              </a:defRPr>
            </a:lvl5pPr>
            <a:lvl6pPr marL="2514600" indent="-228600" defTabSz="91281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281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281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2813"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762A127C-0C1A-45F9-B301-4AAEE7A08BAD}" type="slidenum">
              <a:rPr lang="fr-FR" altLang="fr-FR"/>
              <a:pPr algn="r" eaLnBrk="1" hangingPunct="1">
                <a:spcBef>
                  <a:spcPct val="0"/>
                </a:spcBef>
              </a:pPr>
              <a:t>3</a:t>
            </a:fld>
            <a:endParaRPr lang="fr-FR" altLang="fr-FR"/>
          </a:p>
        </p:txBody>
      </p:sp>
      <p:sp>
        <p:nvSpPr>
          <p:cNvPr id="7173" name="Espace réservé du pied de page 4"/>
          <p:cNvSpPr txBox="1">
            <a:spLocks noGrp="1"/>
          </p:cNvSpPr>
          <p:nvPr/>
        </p:nvSpPr>
        <p:spPr bwMode="auto">
          <a:xfrm>
            <a:off x="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4" tIns="45761" rIns="91524" bIns="45761"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r>
              <a:rPr lang="fr-FR" altLang="fr-FR"/>
              <a:t>Groupe          Evaluation AERES          13-14 janvier 2011</a:t>
            </a:r>
          </a:p>
        </p:txBody>
      </p:sp>
    </p:spTree>
    <p:extLst>
      <p:ext uri="{BB962C8B-B14F-4D97-AF65-F5344CB8AC3E}">
        <p14:creationId xmlns:p14="http://schemas.microsoft.com/office/powerpoint/2010/main" val="27687938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ce réservé de l'image des diapositives 1"/>
          <p:cNvSpPr>
            <a:spLocks noGrp="1" noRot="1" noChangeAspect="1" noChangeArrowheads="1" noTextEdit="1"/>
          </p:cNvSpPr>
          <p:nvPr>
            <p:ph type="sldImg"/>
          </p:nvPr>
        </p:nvSpPr>
        <p:spPr>
          <a:ln/>
        </p:spPr>
      </p:sp>
      <p:sp>
        <p:nvSpPr>
          <p:cNvPr id="23555"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dirty="0" smtClean="0">
              <a:latin typeface="Arial" panose="020B0604020202020204" pitchFamily="34" charset="0"/>
            </a:endParaRPr>
          </a:p>
        </p:txBody>
      </p:sp>
      <p:sp>
        <p:nvSpPr>
          <p:cNvPr id="23556" name="Espace réservé du numéro de diapositive 3"/>
          <p:cNvSpPr txBox="1">
            <a:spLocks noGrp="1"/>
          </p:cNvSpPr>
          <p:nvPr/>
        </p:nvSpPr>
        <p:spPr bwMode="auto">
          <a:xfrm>
            <a:off x="385445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4" tIns="45761" rIns="91524" bIns="45761" anchor="b"/>
          <a:lstStyle>
            <a:lvl1pPr defTabSz="912813">
              <a:spcBef>
                <a:spcPct val="30000"/>
              </a:spcBef>
              <a:defRPr sz="1200">
                <a:solidFill>
                  <a:schemeClr val="tx1"/>
                </a:solidFill>
                <a:latin typeface="Arial" panose="020B0604020202020204" pitchFamily="34" charset="0"/>
              </a:defRPr>
            </a:lvl1pPr>
            <a:lvl2pPr marL="742950" indent="-285750" defTabSz="912813">
              <a:spcBef>
                <a:spcPct val="30000"/>
              </a:spcBef>
              <a:defRPr sz="1200">
                <a:solidFill>
                  <a:schemeClr val="tx1"/>
                </a:solidFill>
                <a:latin typeface="Arial" panose="020B0604020202020204" pitchFamily="34" charset="0"/>
              </a:defRPr>
            </a:lvl2pPr>
            <a:lvl3pPr marL="1143000" indent="-228600" defTabSz="912813">
              <a:spcBef>
                <a:spcPct val="30000"/>
              </a:spcBef>
              <a:defRPr sz="1200">
                <a:solidFill>
                  <a:schemeClr val="tx1"/>
                </a:solidFill>
                <a:latin typeface="Arial" panose="020B0604020202020204" pitchFamily="34" charset="0"/>
              </a:defRPr>
            </a:lvl3pPr>
            <a:lvl4pPr marL="1600200" indent="-228600" defTabSz="912813">
              <a:spcBef>
                <a:spcPct val="30000"/>
              </a:spcBef>
              <a:defRPr sz="1200">
                <a:solidFill>
                  <a:schemeClr val="tx1"/>
                </a:solidFill>
                <a:latin typeface="Arial" panose="020B0604020202020204" pitchFamily="34" charset="0"/>
              </a:defRPr>
            </a:lvl4pPr>
            <a:lvl5pPr marL="2057400" indent="-228600" defTabSz="912813">
              <a:spcBef>
                <a:spcPct val="30000"/>
              </a:spcBef>
              <a:defRPr sz="1200">
                <a:solidFill>
                  <a:schemeClr val="tx1"/>
                </a:solidFill>
                <a:latin typeface="Arial" panose="020B0604020202020204" pitchFamily="34" charset="0"/>
              </a:defRPr>
            </a:lvl5pPr>
            <a:lvl6pPr marL="2514600" indent="-228600" defTabSz="91281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281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281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2813"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157CDDE1-7BAB-4501-9645-92513F57DB10}" type="slidenum">
              <a:rPr lang="fr-FR" altLang="fr-FR"/>
              <a:pPr algn="r" eaLnBrk="1" hangingPunct="1">
                <a:spcBef>
                  <a:spcPct val="0"/>
                </a:spcBef>
              </a:pPr>
              <a:t>30</a:t>
            </a:fld>
            <a:endParaRPr lang="fr-FR" altLang="fr-FR"/>
          </a:p>
        </p:txBody>
      </p:sp>
      <p:sp>
        <p:nvSpPr>
          <p:cNvPr id="23557" name="Espace réservé du pied de page 4"/>
          <p:cNvSpPr txBox="1">
            <a:spLocks noGrp="1"/>
          </p:cNvSpPr>
          <p:nvPr/>
        </p:nvSpPr>
        <p:spPr bwMode="auto">
          <a:xfrm>
            <a:off x="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4" tIns="45761" rIns="91524" bIns="45761"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r>
              <a:rPr lang="fr-FR" altLang="fr-FR"/>
              <a:t>Groupe          Evaluation AERES          13-14 janvier 2011</a:t>
            </a:r>
          </a:p>
        </p:txBody>
      </p:sp>
    </p:spTree>
    <p:extLst>
      <p:ext uri="{BB962C8B-B14F-4D97-AF65-F5344CB8AC3E}">
        <p14:creationId xmlns:p14="http://schemas.microsoft.com/office/powerpoint/2010/main" val="11338988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ce réservé de l'image des diapositives 1"/>
          <p:cNvSpPr>
            <a:spLocks noGrp="1" noRot="1" noChangeAspect="1" noChangeArrowheads="1" noTextEdit="1"/>
          </p:cNvSpPr>
          <p:nvPr>
            <p:ph type="sldImg"/>
          </p:nvPr>
        </p:nvSpPr>
        <p:spPr>
          <a:ln/>
        </p:spPr>
      </p:sp>
      <p:sp>
        <p:nvSpPr>
          <p:cNvPr id="23555"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dirty="0" smtClean="0">
              <a:latin typeface="Arial" panose="020B0604020202020204" pitchFamily="34" charset="0"/>
            </a:endParaRPr>
          </a:p>
        </p:txBody>
      </p:sp>
      <p:sp>
        <p:nvSpPr>
          <p:cNvPr id="23556" name="Espace réservé du numéro de diapositive 3"/>
          <p:cNvSpPr txBox="1">
            <a:spLocks noGrp="1"/>
          </p:cNvSpPr>
          <p:nvPr/>
        </p:nvSpPr>
        <p:spPr bwMode="auto">
          <a:xfrm>
            <a:off x="385445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4" tIns="45761" rIns="91524" bIns="45761" anchor="b"/>
          <a:lstStyle>
            <a:lvl1pPr defTabSz="912813">
              <a:spcBef>
                <a:spcPct val="30000"/>
              </a:spcBef>
              <a:defRPr sz="1200">
                <a:solidFill>
                  <a:schemeClr val="tx1"/>
                </a:solidFill>
                <a:latin typeface="Arial" panose="020B0604020202020204" pitchFamily="34" charset="0"/>
              </a:defRPr>
            </a:lvl1pPr>
            <a:lvl2pPr marL="742950" indent="-285750" defTabSz="912813">
              <a:spcBef>
                <a:spcPct val="30000"/>
              </a:spcBef>
              <a:defRPr sz="1200">
                <a:solidFill>
                  <a:schemeClr val="tx1"/>
                </a:solidFill>
                <a:latin typeface="Arial" panose="020B0604020202020204" pitchFamily="34" charset="0"/>
              </a:defRPr>
            </a:lvl2pPr>
            <a:lvl3pPr marL="1143000" indent="-228600" defTabSz="912813">
              <a:spcBef>
                <a:spcPct val="30000"/>
              </a:spcBef>
              <a:defRPr sz="1200">
                <a:solidFill>
                  <a:schemeClr val="tx1"/>
                </a:solidFill>
                <a:latin typeface="Arial" panose="020B0604020202020204" pitchFamily="34" charset="0"/>
              </a:defRPr>
            </a:lvl3pPr>
            <a:lvl4pPr marL="1600200" indent="-228600" defTabSz="912813">
              <a:spcBef>
                <a:spcPct val="30000"/>
              </a:spcBef>
              <a:defRPr sz="1200">
                <a:solidFill>
                  <a:schemeClr val="tx1"/>
                </a:solidFill>
                <a:latin typeface="Arial" panose="020B0604020202020204" pitchFamily="34" charset="0"/>
              </a:defRPr>
            </a:lvl4pPr>
            <a:lvl5pPr marL="2057400" indent="-228600" defTabSz="912813">
              <a:spcBef>
                <a:spcPct val="30000"/>
              </a:spcBef>
              <a:defRPr sz="1200">
                <a:solidFill>
                  <a:schemeClr val="tx1"/>
                </a:solidFill>
                <a:latin typeface="Arial" panose="020B0604020202020204" pitchFamily="34" charset="0"/>
              </a:defRPr>
            </a:lvl5pPr>
            <a:lvl6pPr marL="2514600" indent="-228600" defTabSz="91281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281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281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2813"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157CDDE1-7BAB-4501-9645-92513F57DB10}" type="slidenum">
              <a:rPr lang="fr-FR" altLang="fr-FR"/>
              <a:pPr algn="r" eaLnBrk="1" hangingPunct="1">
                <a:spcBef>
                  <a:spcPct val="0"/>
                </a:spcBef>
              </a:pPr>
              <a:t>31</a:t>
            </a:fld>
            <a:endParaRPr lang="fr-FR" altLang="fr-FR"/>
          </a:p>
        </p:txBody>
      </p:sp>
      <p:sp>
        <p:nvSpPr>
          <p:cNvPr id="23557" name="Espace réservé du pied de page 4"/>
          <p:cNvSpPr txBox="1">
            <a:spLocks noGrp="1"/>
          </p:cNvSpPr>
          <p:nvPr/>
        </p:nvSpPr>
        <p:spPr bwMode="auto">
          <a:xfrm>
            <a:off x="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4" tIns="45761" rIns="91524" bIns="45761"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r>
              <a:rPr lang="fr-FR" altLang="fr-FR"/>
              <a:t>Groupe          Evaluation AERES          13-14 janvier 2011</a:t>
            </a:r>
          </a:p>
        </p:txBody>
      </p:sp>
    </p:spTree>
    <p:extLst>
      <p:ext uri="{BB962C8B-B14F-4D97-AF65-F5344CB8AC3E}">
        <p14:creationId xmlns:p14="http://schemas.microsoft.com/office/powerpoint/2010/main" val="29112143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ce réservé de l'image des diapositives 1"/>
          <p:cNvSpPr>
            <a:spLocks noGrp="1" noRot="1" noChangeAspect="1" noChangeArrowheads="1" noTextEdit="1"/>
          </p:cNvSpPr>
          <p:nvPr>
            <p:ph type="sldImg"/>
          </p:nvPr>
        </p:nvSpPr>
        <p:spPr>
          <a:ln/>
        </p:spPr>
      </p:sp>
      <p:sp>
        <p:nvSpPr>
          <p:cNvPr id="23555"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dirty="0" smtClean="0">
              <a:latin typeface="Arial" panose="020B0604020202020204" pitchFamily="34" charset="0"/>
            </a:endParaRPr>
          </a:p>
        </p:txBody>
      </p:sp>
      <p:sp>
        <p:nvSpPr>
          <p:cNvPr id="23556" name="Espace réservé du numéro de diapositive 3"/>
          <p:cNvSpPr txBox="1">
            <a:spLocks noGrp="1"/>
          </p:cNvSpPr>
          <p:nvPr/>
        </p:nvSpPr>
        <p:spPr bwMode="auto">
          <a:xfrm>
            <a:off x="385445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4" tIns="45761" rIns="91524" bIns="45761" anchor="b"/>
          <a:lstStyle>
            <a:lvl1pPr defTabSz="912813">
              <a:spcBef>
                <a:spcPct val="30000"/>
              </a:spcBef>
              <a:defRPr sz="1200">
                <a:solidFill>
                  <a:schemeClr val="tx1"/>
                </a:solidFill>
                <a:latin typeface="Arial" panose="020B0604020202020204" pitchFamily="34" charset="0"/>
              </a:defRPr>
            </a:lvl1pPr>
            <a:lvl2pPr marL="742950" indent="-285750" defTabSz="912813">
              <a:spcBef>
                <a:spcPct val="30000"/>
              </a:spcBef>
              <a:defRPr sz="1200">
                <a:solidFill>
                  <a:schemeClr val="tx1"/>
                </a:solidFill>
                <a:latin typeface="Arial" panose="020B0604020202020204" pitchFamily="34" charset="0"/>
              </a:defRPr>
            </a:lvl2pPr>
            <a:lvl3pPr marL="1143000" indent="-228600" defTabSz="912813">
              <a:spcBef>
                <a:spcPct val="30000"/>
              </a:spcBef>
              <a:defRPr sz="1200">
                <a:solidFill>
                  <a:schemeClr val="tx1"/>
                </a:solidFill>
                <a:latin typeface="Arial" panose="020B0604020202020204" pitchFamily="34" charset="0"/>
              </a:defRPr>
            </a:lvl3pPr>
            <a:lvl4pPr marL="1600200" indent="-228600" defTabSz="912813">
              <a:spcBef>
                <a:spcPct val="30000"/>
              </a:spcBef>
              <a:defRPr sz="1200">
                <a:solidFill>
                  <a:schemeClr val="tx1"/>
                </a:solidFill>
                <a:latin typeface="Arial" panose="020B0604020202020204" pitchFamily="34" charset="0"/>
              </a:defRPr>
            </a:lvl4pPr>
            <a:lvl5pPr marL="2057400" indent="-228600" defTabSz="912813">
              <a:spcBef>
                <a:spcPct val="30000"/>
              </a:spcBef>
              <a:defRPr sz="1200">
                <a:solidFill>
                  <a:schemeClr val="tx1"/>
                </a:solidFill>
                <a:latin typeface="Arial" panose="020B0604020202020204" pitchFamily="34" charset="0"/>
              </a:defRPr>
            </a:lvl5pPr>
            <a:lvl6pPr marL="2514600" indent="-228600" defTabSz="91281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281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281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2813"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157CDDE1-7BAB-4501-9645-92513F57DB10}" type="slidenum">
              <a:rPr lang="fr-FR" altLang="fr-FR"/>
              <a:pPr algn="r" eaLnBrk="1" hangingPunct="1">
                <a:spcBef>
                  <a:spcPct val="0"/>
                </a:spcBef>
              </a:pPr>
              <a:t>32</a:t>
            </a:fld>
            <a:endParaRPr lang="fr-FR" altLang="fr-FR"/>
          </a:p>
        </p:txBody>
      </p:sp>
      <p:sp>
        <p:nvSpPr>
          <p:cNvPr id="23557" name="Espace réservé du pied de page 4"/>
          <p:cNvSpPr txBox="1">
            <a:spLocks noGrp="1"/>
          </p:cNvSpPr>
          <p:nvPr/>
        </p:nvSpPr>
        <p:spPr bwMode="auto">
          <a:xfrm>
            <a:off x="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4" tIns="45761" rIns="91524" bIns="45761"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r>
              <a:rPr lang="fr-FR" altLang="fr-FR"/>
              <a:t>Groupe          Evaluation AERES          13-14 janvier 2011</a:t>
            </a:r>
          </a:p>
        </p:txBody>
      </p:sp>
    </p:spTree>
    <p:extLst>
      <p:ext uri="{BB962C8B-B14F-4D97-AF65-F5344CB8AC3E}">
        <p14:creationId xmlns:p14="http://schemas.microsoft.com/office/powerpoint/2010/main" val="7776623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ce réservé de l'image des diapositives 1"/>
          <p:cNvSpPr>
            <a:spLocks noGrp="1" noRot="1" noChangeAspect="1" noChangeArrowheads="1" noTextEdit="1"/>
          </p:cNvSpPr>
          <p:nvPr>
            <p:ph type="sldImg"/>
          </p:nvPr>
        </p:nvSpPr>
        <p:spPr>
          <a:ln/>
        </p:spPr>
      </p:sp>
      <p:sp>
        <p:nvSpPr>
          <p:cNvPr id="23555"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dirty="0" smtClean="0">
              <a:latin typeface="Arial" panose="020B0604020202020204" pitchFamily="34" charset="0"/>
            </a:endParaRPr>
          </a:p>
        </p:txBody>
      </p:sp>
      <p:sp>
        <p:nvSpPr>
          <p:cNvPr id="23556" name="Espace réservé du numéro de diapositive 3"/>
          <p:cNvSpPr txBox="1">
            <a:spLocks noGrp="1"/>
          </p:cNvSpPr>
          <p:nvPr/>
        </p:nvSpPr>
        <p:spPr bwMode="auto">
          <a:xfrm>
            <a:off x="385445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4" tIns="45761" rIns="91524" bIns="45761" anchor="b"/>
          <a:lstStyle>
            <a:lvl1pPr defTabSz="912813">
              <a:spcBef>
                <a:spcPct val="30000"/>
              </a:spcBef>
              <a:defRPr sz="1200">
                <a:solidFill>
                  <a:schemeClr val="tx1"/>
                </a:solidFill>
                <a:latin typeface="Arial" panose="020B0604020202020204" pitchFamily="34" charset="0"/>
              </a:defRPr>
            </a:lvl1pPr>
            <a:lvl2pPr marL="742950" indent="-285750" defTabSz="912813">
              <a:spcBef>
                <a:spcPct val="30000"/>
              </a:spcBef>
              <a:defRPr sz="1200">
                <a:solidFill>
                  <a:schemeClr val="tx1"/>
                </a:solidFill>
                <a:latin typeface="Arial" panose="020B0604020202020204" pitchFamily="34" charset="0"/>
              </a:defRPr>
            </a:lvl2pPr>
            <a:lvl3pPr marL="1143000" indent="-228600" defTabSz="912813">
              <a:spcBef>
                <a:spcPct val="30000"/>
              </a:spcBef>
              <a:defRPr sz="1200">
                <a:solidFill>
                  <a:schemeClr val="tx1"/>
                </a:solidFill>
                <a:latin typeface="Arial" panose="020B0604020202020204" pitchFamily="34" charset="0"/>
              </a:defRPr>
            </a:lvl3pPr>
            <a:lvl4pPr marL="1600200" indent="-228600" defTabSz="912813">
              <a:spcBef>
                <a:spcPct val="30000"/>
              </a:spcBef>
              <a:defRPr sz="1200">
                <a:solidFill>
                  <a:schemeClr val="tx1"/>
                </a:solidFill>
                <a:latin typeface="Arial" panose="020B0604020202020204" pitchFamily="34" charset="0"/>
              </a:defRPr>
            </a:lvl4pPr>
            <a:lvl5pPr marL="2057400" indent="-228600" defTabSz="912813">
              <a:spcBef>
                <a:spcPct val="30000"/>
              </a:spcBef>
              <a:defRPr sz="1200">
                <a:solidFill>
                  <a:schemeClr val="tx1"/>
                </a:solidFill>
                <a:latin typeface="Arial" panose="020B0604020202020204" pitchFamily="34" charset="0"/>
              </a:defRPr>
            </a:lvl5pPr>
            <a:lvl6pPr marL="2514600" indent="-228600" defTabSz="91281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281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281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2813"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157CDDE1-7BAB-4501-9645-92513F57DB10}" type="slidenum">
              <a:rPr lang="fr-FR" altLang="fr-FR"/>
              <a:pPr algn="r" eaLnBrk="1" hangingPunct="1">
                <a:spcBef>
                  <a:spcPct val="0"/>
                </a:spcBef>
              </a:pPr>
              <a:t>33</a:t>
            </a:fld>
            <a:endParaRPr lang="fr-FR" altLang="fr-FR"/>
          </a:p>
        </p:txBody>
      </p:sp>
      <p:sp>
        <p:nvSpPr>
          <p:cNvPr id="23557" name="Espace réservé du pied de page 4"/>
          <p:cNvSpPr txBox="1">
            <a:spLocks noGrp="1"/>
          </p:cNvSpPr>
          <p:nvPr/>
        </p:nvSpPr>
        <p:spPr bwMode="auto">
          <a:xfrm>
            <a:off x="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4" tIns="45761" rIns="91524" bIns="45761"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r>
              <a:rPr lang="fr-FR" altLang="fr-FR"/>
              <a:t>Groupe          Evaluation AERES          13-14 janvier 2011</a:t>
            </a:r>
          </a:p>
        </p:txBody>
      </p:sp>
    </p:spTree>
    <p:extLst>
      <p:ext uri="{BB962C8B-B14F-4D97-AF65-F5344CB8AC3E}">
        <p14:creationId xmlns:p14="http://schemas.microsoft.com/office/powerpoint/2010/main" val="26277806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e l'image des diapositives 1"/>
          <p:cNvSpPr>
            <a:spLocks noGrp="1" noRot="1" noChangeAspect="1" noChangeArrowheads="1" noTextEdit="1"/>
          </p:cNvSpPr>
          <p:nvPr>
            <p:ph type="sldImg"/>
          </p:nvPr>
        </p:nvSpPr>
        <p:spPr>
          <a:ln/>
        </p:spPr>
      </p:sp>
      <p:sp>
        <p:nvSpPr>
          <p:cNvPr id="3174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dirty="0" smtClean="0">
              <a:latin typeface="Arial" panose="020B0604020202020204" pitchFamily="34" charset="0"/>
            </a:endParaRPr>
          </a:p>
        </p:txBody>
      </p:sp>
      <p:sp>
        <p:nvSpPr>
          <p:cNvPr id="31748" name="Espace réservé du numéro de diapositive 3"/>
          <p:cNvSpPr txBox="1">
            <a:spLocks noGrp="1"/>
          </p:cNvSpPr>
          <p:nvPr/>
        </p:nvSpPr>
        <p:spPr bwMode="auto">
          <a:xfrm>
            <a:off x="385445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4" tIns="45761" rIns="91524" bIns="45761" anchor="b"/>
          <a:lstStyle>
            <a:lvl1pPr defTabSz="912813">
              <a:spcBef>
                <a:spcPct val="30000"/>
              </a:spcBef>
              <a:defRPr sz="1200">
                <a:solidFill>
                  <a:schemeClr val="tx1"/>
                </a:solidFill>
                <a:latin typeface="Arial" panose="020B0604020202020204" pitchFamily="34" charset="0"/>
              </a:defRPr>
            </a:lvl1pPr>
            <a:lvl2pPr marL="742950" indent="-285750" defTabSz="912813">
              <a:spcBef>
                <a:spcPct val="30000"/>
              </a:spcBef>
              <a:defRPr sz="1200">
                <a:solidFill>
                  <a:schemeClr val="tx1"/>
                </a:solidFill>
                <a:latin typeface="Arial" panose="020B0604020202020204" pitchFamily="34" charset="0"/>
              </a:defRPr>
            </a:lvl2pPr>
            <a:lvl3pPr marL="1143000" indent="-228600" defTabSz="912813">
              <a:spcBef>
                <a:spcPct val="30000"/>
              </a:spcBef>
              <a:defRPr sz="1200">
                <a:solidFill>
                  <a:schemeClr val="tx1"/>
                </a:solidFill>
                <a:latin typeface="Arial" panose="020B0604020202020204" pitchFamily="34" charset="0"/>
              </a:defRPr>
            </a:lvl3pPr>
            <a:lvl4pPr marL="1600200" indent="-228600" defTabSz="912813">
              <a:spcBef>
                <a:spcPct val="30000"/>
              </a:spcBef>
              <a:defRPr sz="1200">
                <a:solidFill>
                  <a:schemeClr val="tx1"/>
                </a:solidFill>
                <a:latin typeface="Arial" panose="020B0604020202020204" pitchFamily="34" charset="0"/>
              </a:defRPr>
            </a:lvl4pPr>
            <a:lvl5pPr marL="2057400" indent="-228600" defTabSz="912813">
              <a:spcBef>
                <a:spcPct val="30000"/>
              </a:spcBef>
              <a:defRPr sz="1200">
                <a:solidFill>
                  <a:schemeClr val="tx1"/>
                </a:solidFill>
                <a:latin typeface="Arial" panose="020B0604020202020204" pitchFamily="34" charset="0"/>
              </a:defRPr>
            </a:lvl5pPr>
            <a:lvl6pPr marL="2514600" indent="-228600" defTabSz="91281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281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281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2813"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0ACD4266-2A19-434E-9533-4169B6E877E1}" type="slidenum">
              <a:rPr lang="fr-FR" altLang="fr-FR"/>
              <a:pPr algn="r" eaLnBrk="1" hangingPunct="1">
                <a:spcBef>
                  <a:spcPct val="0"/>
                </a:spcBef>
              </a:pPr>
              <a:t>34</a:t>
            </a:fld>
            <a:endParaRPr lang="fr-FR" altLang="fr-FR"/>
          </a:p>
        </p:txBody>
      </p:sp>
      <p:sp>
        <p:nvSpPr>
          <p:cNvPr id="31749" name="Espace réservé du pied de page 4"/>
          <p:cNvSpPr txBox="1">
            <a:spLocks noGrp="1"/>
          </p:cNvSpPr>
          <p:nvPr/>
        </p:nvSpPr>
        <p:spPr bwMode="auto">
          <a:xfrm>
            <a:off x="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4" tIns="45761" rIns="91524" bIns="45761"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r>
              <a:rPr lang="fr-FR" altLang="fr-FR"/>
              <a:t>Groupe          Evaluation AERES          13-14 janvier 2011</a:t>
            </a:r>
          </a:p>
        </p:txBody>
      </p:sp>
    </p:spTree>
    <p:extLst>
      <p:ext uri="{BB962C8B-B14F-4D97-AF65-F5344CB8AC3E}">
        <p14:creationId xmlns:p14="http://schemas.microsoft.com/office/powerpoint/2010/main" val="41085636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e l'image des diapositives 1"/>
          <p:cNvSpPr>
            <a:spLocks noGrp="1" noRot="1" noChangeAspect="1" noChangeArrowheads="1" noTextEdit="1"/>
          </p:cNvSpPr>
          <p:nvPr>
            <p:ph type="sldImg"/>
          </p:nvPr>
        </p:nvSpPr>
        <p:spPr>
          <a:ln/>
        </p:spPr>
      </p:sp>
      <p:sp>
        <p:nvSpPr>
          <p:cNvPr id="3174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dirty="0" smtClean="0">
              <a:latin typeface="Arial" panose="020B0604020202020204" pitchFamily="34" charset="0"/>
            </a:endParaRPr>
          </a:p>
        </p:txBody>
      </p:sp>
      <p:sp>
        <p:nvSpPr>
          <p:cNvPr id="31748" name="Espace réservé du numéro de diapositive 3"/>
          <p:cNvSpPr txBox="1">
            <a:spLocks noGrp="1"/>
          </p:cNvSpPr>
          <p:nvPr/>
        </p:nvSpPr>
        <p:spPr bwMode="auto">
          <a:xfrm>
            <a:off x="385445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4" tIns="45761" rIns="91524" bIns="45761" anchor="b"/>
          <a:lstStyle>
            <a:lvl1pPr defTabSz="912813">
              <a:spcBef>
                <a:spcPct val="30000"/>
              </a:spcBef>
              <a:defRPr sz="1200">
                <a:solidFill>
                  <a:schemeClr val="tx1"/>
                </a:solidFill>
                <a:latin typeface="Arial" panose="020B0604020202020204" pitchFamily="34" charset="0"/>
              </a:defRPr>
            </a:lvl1pPr>
            <a:lvl2pPr marL="742950" indent="-285750" defTabSz="912813">
              <a:spcBef>
                <a:spcPct val="30000"/>
              </a:spcBef>
              <a:defRPr sz="1200">
                <a:solidFill>
                  <a:schemeClr val="tx1"/>
                </a:solidFill>
                <a:latin typeface="Arial" panose="020B0604020202020204" pitchFamily="34" charset="0"/>
              </a:defRPr>
            </a:lvl2pPr>
            <a:lvl3pPr marL="1143000" indent="-228600" defTabSz="912813">
              <a:spcBef>
                <a:spcPct val="30000"/>
              </a:spcBef>
              <a:defRPr sz="1200">
                <a:solidFill>
                  <a:schemeClr val="tx1"/>
                </a:solidFill>
                <a:latin typeface="Arial" panose="020B0604020202020204" pitchFamily="34" charset="0"/>
              </a:defRPr>
            </a:lvl3pPr>
            <a:lvl4pPr marL="1600200" indent="-228600" defTabSz="912813">
              <a:spcBef>
                <a:spcPct val="30000"/>
              </a:spcBef>
              <a:defRPr sz="1200">
                <a:solidFill>
                  <a:schemeClr val="tx1"/>
                </a:solidFill>
                <a:latin typeface="Arial" panose="020B0604020202020204" pitchFamily="34" charset="0"/>
              </a:defRPr>
            </a:lvl4pPr>
            <a:lvl5pPr marL="2057400" indent="-228600" defTabSz="912813">
              <a:spcBef>
                <a:spcPct val="30000"/>
              </a:spcBef>
              <a:defRPr sz="1200">
                <a:solidFill>
                  <a:schemeClr val="tx1"/>
                </a:solidFill>
                <a:latin typeface="Arial" panose="020B0604020202020204" pitchFamily="34" charset="0"/>
              </a:defRPr>
            </a:lvl5pPr>
            <a:lvl6pPr marL="2514600" indent="-228600" defTabSz="91281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281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281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2813"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0ACD4266-2A19-434E-9533-4169B6E877E1}" type="slidenum">
              <a:rPr lang="fr-FR" altLang="fr-FR"/>
              <a:pPr algn="r" eaLnBrk="1" hangingPunct="1">
                <a:spcBef>
                  <a:spcPct val="0"/>
                </a:spcBef>
              </a:pPr>
              <a:t>35</a:t>
            </a:fld>
            <a:endParaRPr lang="fr-FR" altLang="fr-FR"/>
          </a:p>
        </p:txBody>
      </p:sp>
      <p:sp>
        <p:nvSpPr>
          <p:cNvPr id="31749" name="Espace réservé du pied de page 4"/>
          <p:cNvSpPr txBox="1">
            <a:spLocks noGrp="1"/>
          </p:cNvSpPr>
          <p:nvPr/>
        </p:nvSpPr>
        <p:spPr bwMode="auto">
          <a:xfrm>
            <a:off x="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4" tIns="45761" rIns="91524" bIns="45761"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r>
              <a:rPr lang="fr-FR" altLang="fr-FR"/>
              <a:t>Groupe          Evaluation AERES          13-14 janvier 2011</a:t>
            </a:r>
          </a:p>
        </p:txBody>
      </p:sp>
    </p:spTree>
    <p:extLst>
      <p:ext uri="{BB962C8B-B14F-4D97-AF65-F5344CB8AC3E}">
        <p14:creationId xmlns:p14="http://schemas.microsoft.com/office/powerpoint/2010/main" val="143866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e l'image des diapositives 1"/>
          <p:cNvSpPr>
            <a:spLocks noGrp="1" noRot="1" noChangeAspect="1" noChangeArrowheads="1" noTextEdit="1"/>
          </p:cNvSpPr>
          <p:nvPr>
            <p:ph type="sldImg"/>
          </p:nvPr>
        </p:nvSpPr>
        <p:spPr>
          <a:ln/>
        </p:spPr>
      </p:sp>
      <p:sp>
        <p:nvSpPr>
          <p:cNvPr id="3174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dirty="0" smtClean="0">
              <a:latin typeface="Arial" panose="020B0604020202020204" pitchFamily="34" charset="0"/>
            </a:endParaRPr>
          </a:p>
        </p:txBody>
      </p:sp>
      <p:sp>
        <p:nvSpPr>
          <p:cNvPr id="31748" name="Espace réservé du numéro de diapositive 3"/>
          <p:cNvSpPr txBox="1">
            <a:spLocks noGrp="1"/>
          </p:cNvSpPr>
          <p:nvPr/>
        </p:nvSpPr>
        <p:spPr bwMode="auto">
          <a:xfrm>
            <a:off x="385445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4" tIns="45761" rIns="91524" bIns="45761" anchor="b"/>
          <a:lstStyle>
            <a:lvl1pPr defTabSz="912813">
              <a:spcBef>
                <a:spcPct val="30000"/>
              </a:spcBef>
              <a:defRPr sz="1200">
                <a:solidFill>
                  <a:schemeClr val="tx1"/>
                </a:solidFill>
                <a:latin typeface="Arial" panose="020B0604020202020204" pitchFamily="34" charset="0"/>
              </a:defRPr>
            </a:lvl1pPr>
            <a:lvl2pPr marL="742950" indent="-285750" defTabSz="912813">
              <a:spcBef>
                <a:spcPct val="30000"/>
              </a:spcBef>
              <a:defRPr sz="1200">
                <a:solidFill>
                  <a:schemeClr val="tx1"/>
                </a:solidFill>
                <a:latin typeface="Arial" panose="020B0604020202020204" pitchFamily="34" charset="0"/>
              </a:defRPr>
            </a:lvl2pPr>
            <a:lvl3pPr marL="1143000" indent="-228600" defTabSz="912813">
              <a:spcBef>
                <a:spcPct val="30000"/>
              </a:spcBef>
              <a:defRPr sz="1200">
                <a:solidFill>
                  <a:schemeClr val="tx1"/>
                </a:solidFill>
                <a:latin typeface="Arial" panose="020B0604020202020204" pitchFamily="34" charset="0"/>
              </a:defRPr>
            </a:lvl3pPr>
            <a:lvl4pPr marL="1600200" indent="-228600" defTabSz="912813">
              <a:spcBef>
                <a:spcPct val="30000"/>
              </a:spcBef>
              <a:defRPr sz="1200">
                <a:solidFill>
                  <a:schemeClr val="tx1"/>
                </a:solidFill>
                <a:latin typeface="Arial" panose="020B0604020202020204" pitchFamily="34" charset="0"/>
              </a:defRPr>
            </a:lvl4pPr>
            <a:lvl5pPr marL="2057400" indent="-228600" defTabSz="912813">
              <a:spcBef>
                <a:spcPct val="30000"/>
              </a:spcBef>
              <a:defRPr sz="1200">
                <a:solidFill>
                  <a:schemeClr val="tx1"/>
                </a:solidFill>
                <a:latin typeface="Arial" panose="020B0604020202020204" pitchFamily="34" charset="0"/>
              </a:defRPr>
            </a:lvl5pPr>
            <a:lvl6pPr marL="2514600" indent="-228600" defTabSz="91281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281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281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2813"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0ACD4266-2A19-434E-9533-4169B6E877E1}" type="slidenum">
              <a:rPr lang="fr-FR" altLang="fr-FR"/>
              <a:pPr algn="r" eaLnBrk="1" hangingPunct="1">
                <a:spcBef>
                  <a:spcPct val="0"/>
                </a:spcBef>
              </a:pPr>
              <a:t>36</a:t>
            </a:fld>
            <a:endParaRPr lang="fr-FR" altLang="fr-FR"/>
          </a:p>
        </p:txBody>
      </p:sp>
      <p:sp>
        <p:nvSpPr>
          <p:cNvPr id="31749" name="Espace réservé du pied de page 4"/>
          <p:cNvSpPr txBox="1">
            <a:spLocks noGrp="1"/>
          </p:cNvSpPr>
          <p:nvPr/>
        </p:nvSpPr>
        <p:spPr bwMode="auto">
          <a:xfrm>
            <a:off x="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4" tIns="45761" rIns="91524" bIns="45761"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r>
              <a:rPr lang="fr-FR" altLang="fr-FR"/>
              <a:t>Groupe          Evaluation AERES          13-14 janvier 2011</a:t>
            </a:r>
          </a:p>
        </p:txBody>
      </p:sp>
    </p:spTree>
    <p:extLst>
      <p:ext uri="{BB962C8B-B14F-4D97-AF65-F5344CB8AC3E}">
        <p14:creationId xmlns:p14="http://schemas.microsoft.com/office/powerpoint/2010/main" val="31707814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e l'image des diapositives 1"/>
          <p:cNvSpPr>
            <a:spLocks noGrp="1" noRot="1" noChangeAspect="1" noChangeArrowheads="1" noTextEdit="1"/>
          </p:cNvSpPr>
          <p:nvPr>
            <p:ph type="sldImg"/>
          </p:nvPr>
        </p:nvSpPr>
        <p:spPr>
          <a:ln/>
        </p:spPr>
      </p:sp>
      <p:sp>
        <p:nvSpPr>
          <p:cNvPr id="3174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dirty="0" smtClean="0">
              <a:latin typeface="Arial" panose="020B0604020202020204" pitchFamily="34" charset="0"/>
            </a:endParaRPr>
          </a:p>
        </p:txBody>
      </p:sp>
      <p:sp>
        <p:nvSpPr>
          <p:cNvPr id="31748" name="Espace réservé du numéro de diapositive 3"/>
          <p:cNvSpPr txBox="1">
            <a:spLocks noGrp="1"/>
          </p:cNvSpPr>
          <p:nvPr/>
        </p:nvSpPr>
        <p:spPr bwMode="auto">
          <a:xfrm>
            <a:off x="385445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4" tIns="45761" rIns="91524" bIns="45761" anchor="b"/>
          <a:lstStyle>
            <a:lvl1pPr defTabSz="912813">
              <a:spcBef>
                <a:spcPct val="30000"/>
              </a:spcBef>
              <a:defRPr sz="1200">
                <a:solidFill>
                  <a:schemeClr val="tx1"/>
                </a:solidFill>
                <a:latin typeface="Arial" panose="020B0604020202020204" pitchFamily="34" charset="0"/>
              </a:defRPr>
            </a:lvl1pPr>
            <a:lvl2pPr marL="742950" indent="-285750" defTabSz="912813">
              <a:spcBef>
                <a:spcPct val="30000"/>
              </a:spcBef>
              <a:defRPr sz="1200">
                <a:solidFill>
                  <a:schemeClr val="tx1"/>
                </a:solidFill>
                <a:latin typeface="Arial" panose="020B0604020202020204" pitchFamily="34" charset="0"/>
              </a:defRPr>
            </a:lvl2pPr>
            <a:lvl3pPr marL="1143000" indent="-228600" defTabSz="912813">
              <a:spcBef>
                <a:spcPct val="30000"/>
              </a:spcBef>
              <a:defRPr sz="1200">
                <a:solidFill>
                  <a:schemeClr val="tx1"/>
                </a:solidFill>
                <a:latin typeface="Arial" panose="020B0604020202020204" pitchFamily="34" charset="0"/>
              </a:defRPr>
            </a:lvl3pPr>
            <a:lvl4pPr marL="1600200" indent="-228600" defTabSz="912813">
              <a:spcBef>
                <a:spcPct val="30000"/>
              </a:spcBef>
              <a:defRPr sz="1200">
                <a:solidFill>
                  <a:schemeClr val="tx1"/>
                </a:solidFill>
                <a:latin typeface="Arial" panose="020B0604020202020204" pitchFamily="34" charset="0"/>
              </a:defRPr>
            </a:lvl4pPr>
            <a:lvl5pPr marL="2057400" indent="-228600" defTabSz="912813">
              <a:spcBef>
                <a:spcPct val="30000"/>
              </a:spcBef>
              <a:defRPr sz="1200">
                <a:solidFill>
                  <a:schemeClr val="tx1"/>
                </a:solidFill>
                <a:latin typeface="Arial" panose="020B0604020202020204" pitchFamily="34" charset="0"/>
              </a:defRPr>
            </a:lvl5pPr>
            <a:lvl6pPr marL="2514600" indent="-228600" defTabSz="91281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281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281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2813"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0ACD4266-2A19-434E-9533-4169B6E877E1}" type="slidenum">
              <a:rPr lang="fr-FR" altLang="fr-FR"/>
              <a:pPr algn="r" eaLnBrk="1" hangingPunct="1">
                <a:spcBef>
                  <a:spcPct val="0"/>
                </a:spcBef>
              </a:pPr>
              <a:t>37</a:t>
            </a:fld>
            <a:endParaRPr lang="fr-FR" altLang="fr-FR"/>
          </a:p>
        </p:txBody>
      </p:sp>
      <p:sp>
        <p:nvSpPr>
          <p:cNvPr id="31749" name="Espace réservé du pied de page 4"/>
          <p:cNvSpPr txBox="1">
            <a:spLocks noGrp="1"/>
          </p:cNvSpPr>
          <p:nvPr/>
        </p:nvSpPr>
        <p:spPr bwMode="auto">
          <a:xfrm>
            <a:off x="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4" tIns="45761" rIns="91524" bIns="45761"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r>
              <a:rPr lang="fr-FR" altLang="fr-FR"/>
              <a:t>Groupe          Evaluation AERES          13-14 janvier 2011</a:t>
            </a:r>
          </a:p>
        </p:txBody>
      </p:sp>
    </p:spTree>
    <p:extLst>
      <p:ext uri="{BB962C8B-B14F-4D97-AF65-F5344CB8AC3E}">
        <p14:creationId xmlns:p14="http://schemas.microsoft.com/office/powerpoint/2010/main" val="14651567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Espace réservé de l'image des diapositives 1"/>
          <p:cNvSpPr>
            <a:spLocks noGrp="1" noRot="1" noChangeAspect="1" noChangeArrowheads="1" noTextEdit="1"/>
          </p:cNvSpPr>
          <p:nvPr>
            <p:ph type="sldImg"/>
          </p:nvPr>
        </p:nvSpPr>
        <p:spPr>
          <a:ln/>
        </p:spPr>
      </p:sp>
      <p:sp>
        <p:nvSpPr>
          <p:cNvPr id="1741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dirty="0" smtClean="0">
              <a:latin typeface="Arial" panose="020B0604020202020204" pitchFamily="34" charset="0"/>
            </a:endParaRPr>
          </a:p>
        </p:txBody>
      </p:sp>
      <p:sp>
        <p:nvSpPr>
          <p:cNvPr id="17412" name="Espace réservé du numéro de diapositive 3"/>
          <p:cNvSpPr txBox="1">
            <a:spLocks noGrp="1"/>
          </p:cNvSpPr>
          <p:nvPr/>
        </p:nvSpPr>
        <p:spPr bwMode="auto">
          <a:xfrm>
            <a:off x="385445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4" tIns="45761" rIns="91524" bIns="45761" anchor="b"/>
          <a:lstStyle>
            <a:lvl1pPr defTabSz="912813">
              <a:spcBef>
                <a:spcPct val="30000"/>
              </a:spcBef>
              <a:defRPr sz="1200">
                <a:solidFill>
                  <a:schemeClr val="tx1"/>
                </a:solidFill>
                <a:latin typeface="Arial" panose="020B0604020202020204" pitchFamily="34" charset="0"/>
              </a:defRPr>
            </a:lvl1pPr>
            <a:lvl2pPr marL="742950" indent="-285750" defTabSz="912813">
              <a:spcBef>
                <a:spcPct val="30000"/>
              </a:spcBef>
              <a:defRPr sz="1200">
                <a:solidFill>
                  <a:schemeClr val="tx1"/>
                </a:solidFill>
                <a:latin typeface="Arial" panose="020B0604020202020204" pitchFamily="34" charset="0"/>
              </a:defRPr>
            </a:lvl2pPr>
            <a:lvl3pPr marL="1143000" indent="-228600" defTabSz="912813">
              <a:spcBef>
                <a:spcPct val="30000"/>
              </a:spcBef>
              <a:defRPr sz="1200">
                <a:solidFill>
                  <a:schemeClr val="tx1"/>
                </a:solidFill>
                <a:latin typeface="Arial" panose="020B0604020202020204" pitchFamily="34" charset="0"/>
              </a:defRPr>
            </a:lvl3pPr>
            <a:lvl4pPr marL="1600200" indent="-228600" defTabSz="912813">
              <a:spcBef>
                <a:spcPct val="30000"/>
              </a:spcBef>
              <a:defRPr sz="1200">
                <a:solidFill>
                  <a:schemeClr val="tx1"/>
                </a:solidFill>
                <a:latin typeface="Arial" panose="020B0604020202020204" pitchFamily="34" charset="0"/>
              </a:defRPr>
            </a:lvl4pPr>
            <a:lvl5pPr marL="2057400" indent="-228600" defTabSz="912813">
              <a:spcBef>
                <a:spcPct val="30000"/>
              </a:spcBef>
              <a:defRPr sz="1200">
                <a:solidFill>
                  <a:schemeClr val="tx1"/>
                </a:solidFill>
                <a:latin typeface="Arial" panose="020B0604020202020204" pitchFamily="34" charset="0"/>
              </a:defRPr>
            </a:lvl5pPr>
            <a:lvl6pPr marL="2514600" indent="-228600" defTabSz="91281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281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281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2813"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2813" rtl="0" eaLnBrk="1" fontAlgn="auto" latinLnBrk="0" hangingPunct="1">
              <a:lnSpc>
                <a:spcPct val="100000"/>
              </a:lnSpc>
              <a:spcBef>
                <a:spcPct val="0"/>
              </a:spcBef>
              <a:spcAft>
                <a:spcPts val="0"/>
              </a:spcAft>
              <a:buClrTx/>
              <a:buSzTx/>
              <a:buFontTx/>
              <a:buNone/>
              <a:tabLst/>
              <a:defRPr/>
            </a:pPr>
            <a:fld id="{2D86DF2A-DB97-4B34-B731-DB54B499E3B3}" type="slidenum">
              <a:rPr kumimoji="0" lang="fr-FR" altLang="fr-FR"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2813" rtl="0" eaLnBrk="1" fontAlgn="auto" latinLnBrk="0" hangingPunct="1">
                <a:lnSpc>
                  <a:spcPct val="100000"/>
                </a:lnSpc>
                <a:spcBef>
                  <a:spcPct val="0"/>
                </a:spcBef>
                <a:spcAft>
                  <a:spcPts val="0"/>
                </a:spcAft>
                <a:buClrTx/>
                <a:buSzTx/>
                <a:buFontTx/>
                <a:buNone/>
                <a:tabLst/>
                <a:defRPr/>
              </a:pPr>
              <a:t>38</a:t>
            </a:fld>
            <a:endParaRPr kumimoji="0" lang="fr-FR" altLang="fr-FR"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7413" name="Espace réservé du pied de page 4"/>
          <p:cNvSpPr txBox="1">
            <a:spLocks noGrp="1"/>
          </p:cNvSpPr>
          <p:nvPr/>
        </p:nvSpPr>
        <p:spPr bwMode="auto">
          <a:xfrm>
            <a:off x="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4" tIns="45761" rIns="91524" bIns="45761"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altLang="fr-FR"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t>Groupe          Evaluation AERES          13-14 janvier 2011</a:t>
            </a:r>
          </a:p>
        </p:txBody>
      </p:sp>
    </p:spTree>
    <p:extLst>
      <p:ext uri="{BB962C8B-B14F-4D97-AF65-F5344CB8AC3E}">
        <p14:creationId xmlns:p14="http://schemas.microsoft.com/office/powerpoint/2010/main" val="947610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e l'image des diapositives 1"/>
          <p:cNvSpPr>
            <a:spLocks noGrp="1" noRot="1" noChangeAspect="1" noChangeArrowheads="1" noTextEdit="1"/>
          </p:cNvSpPr>
          <p:nvPr>
            <p:ph type="sldImg"/>
          </p:nvPr>
        </p:nvSpPr>
        <p:spPr>
          <a:ln/>
        </p:spPr>
      </p:sp>
      <p:sp>
        <p:nvSpPr>
          <p:cNvPr id="921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dirty="0" smtClean="0">
              <a:latin typeface="Arial" panose="020B0604020202020204" pitchFamily="34" charset="0"/>
            </a:endParaRPr>
          </a:p>
        </p:txBody>
      </p:sp>
      <p:sp>
        <p:nvSpPr>
          <p:cNvPr id="9220" name="Espace réservé du numéro de diapositive 3"/>
          <p:cNvSpPr txBox="1">
            <a:spLocks noGrp="1"/>
          </p:cNvSpPr>
          <p:nvPr/>
        </p:nvSpPr>
        <p:spPr bwMode="auto">
          <a:xfrm>
            <a:off x="385445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4" tIns="45761" rIns="91524" bIns="45761" anchor="b"/>
          <a:lstStyle>
            <a:lvl1pPr defTabSz="912813">
              <a:spcBef>
                <a:spcPct val="30000"/>
              </a:spcBef>
              <a:defRPr sz="1200">
                <a:solidFill>
                  <a:schemeClr val="tx1"/>
                </a:solidFill>
                <a:latin typeface="Arial" panose="020B0604020202020204" pitchFamily="34" charset="0"/>
              </a:defRPr>
            </a:lvl1pPr>
            <a:lvl2pPr marL="742950" indent="-285750" defTabSz="912813">
              <a:spcBef>
                <a:spcPct val="30000"/>
              </a:spcBef>
              <a:defRPr sz="1200">
                <a:solidFill>
                  <a:schemeClr val="tx1"/>
                </a:solidFill>
                <a:latin typeface="Arial" panose="020B0604020202020204" pitchFamily="34" charset="0"/>
              </a:defRPr>
            </a:lvl2pPr>
            <a:lvl3pPr marL="1143000" indent="-228600" defTabSz="912813">
              <a:spcBef>
                <a:spcPct val="30000"/>
              </a:spcBef>
              <a:defRPr sz="1200">
                <a:solidFill>
                  <a:schemeClr val="tx1"/>
                </a:solidFill>
                <a:latin typeface="Arial" panose="020B0604020202020204" pitchFamily="34" charset="0"/>
              </a:defRPr>
            </a:lvl3pPr>
            <a:lvl4pPr marL="1600200" indent="-228600" defTabSz="912813">
              <a:spcBef>
                <a:spcPct val="30000"/>
              </a:spcBef>
              <a:defRPr sz="1200">
                <a:solidFill>
                  <a:schemeClr val="tx1"/>
                </a:solidFill>
                <a:latin typeface="Arial" panose="020B0604020202020204" pitchFamily="34" charset="0"/>
              </a:defRPr>
            </a:lvl4pPr>
            <a:lvl5pPr marL="2057400" indent="-228600" defTabSz="912813">
              <a:spcBef>
                <a:spcPct val="30000"/>
              </a:spcBef>
              <a:defRPr sz="1200">
                <a:solidFill>
                  <a:schemeClr val="tx1"/>
                </a:solidFill>
                <a:latin typeface="Arial" panose="020B0604020202020204" pitchFamily="34" charset="0"/>
              </a:defRPr>
            </a:lvl5pPr>
            <a:lvl6pPr marL="2514600" indent="-228600" defTabSz="91281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281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281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2813"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592E560E-9B37-44B1-AC86-EAB87877D326}" type="slidenum">
              <a:rPr lang="fr-FR" altLang="fr-FR"/>
              <a:pPr algn="r" eaLnBrk="1" hangingPunct="1">
                <a:spcBef>
                  <a:spcPct val="0"/>
                </a:spcBef>
              </a:pPr>
              <a:t>4</a:t>
            </a:fld>
            <a:endParaRPr lang="fr-FR" altLang="fr-FR"/>
          </a:p>
        </p:txBody>
      </p:sp>
      <p:sp>
        <p:nvSpPr>
          <p:cNvPr id="9221" name="Espace réservé du pied de page 4"/>
          <p:cNvSpPr txBox="1">
            <a:spLocks noGrp="1"/>
          </p:cNvSpPr>
          <p:nvPr/>
        </p:nvSpPr>
        <p:spPr bwMode="auto">
          <a:xfrm>
            <a:off x="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4" tIns="45761" rIns="91524" bIns="45761"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r>
              <a:rPr lang="fr-FR" altLang="fr-FR"/>
              <a:t>Groupe          Evaluation AERES          13-14 janvier 2011</a:t>
            </a:r>
          </a:p>
        </p:txBody>
      </p:sp>
    </p:spTree>
    <p:extLst>
      <p:ext uri="{BB962C8B-B14F-4D97-AF65-F5344CB8AC3E}">
        <p14:creationId xmlns:p14="http://schemas.microsoft.com/office/powerpoint/2010/main" val="3627056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e l'image des diapositives 1"/>
          <p:cNvSpPr>
            <a:spLocks noGrp="1" noRot="1" noChangeAspect="1" noChangeArrowheads="1" noTextEdit="1"/>
          </p:cNvSpPr>
          <p:nvPr>
            <p:ph type="sldImg"/>
          </p:nvPr>
        </p:nvSpPr>
        <p:spPr>
          <a:ln/>
        </p:spPr>
      </p:sp>
      <p:sp>
        <p:nvSpPr>
          <p:cNvPr id="921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dirty="0" smtClean="0">
              <a:latin typeface="Arial" panose="020B0604020202020204" pitchFamily="34" charset="0"/>
            </a:endParaRPr>
          </a:p>
        </p:txBody>
      </p:sp>
      <p:sp>
        <p:nvSpPr>
          <p:cNvPr id="9220" name="Espace réservé du numéro de diapositive 3"/>
          <p:cNvSpPr txBox="1">
            <a:spLocks noGrp="1"/>
          </p:cNvSpPr>
          <p:nvPr/>
        </p:nvSpPr>
        <p:spPr bwMode="auto">
          <a:xfrm>
            <a:off x="385445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4" tIns="45761" rIns="91524" bIns="45761" anchor="b"/>
          <a:lstStyle>
            <a:lvl1pPr defTabSz="912813">
              <a:spcBef>
                <a:spcPct val="30000"/>
              </a:spcBef>
              <a:defRPr sz="1200">
                <a:solidFill>
                  <a:schemeClr val="tx1"/>
                </a:solidFill>
                <a:latin typeface="Arial" panose="020B0604020202020204" pitchFamily="34" charset="0"/>
              </a:defRPr>
            </a:lvl1pPr>
            <a:lvl2pPr marL="742950" indent="-285750" defTabSz="912813">
              <a:spcBef>
                <a:spcPct val="30000"/>
              </a:spcBef>
              <a:defRPr sz="1200">
                <a:solidFill>
                  <a:schemeClr val="tx1"/>
                </a:solidFill>
                <a:latin typeface="Arial" panose="020B0604020202020204" pitchFamily="34" charset="0"/>
              </a:defRPr>
            </a:lvl2pPr>
            <a:lvl3pPr marL="1143000" indent="-228600" defTabSz="912813">
              <a:spcBef>
                <a:spcPct val="30000"/>
              </a:spcBef>
              <a:defRPr sz="1200">
                <a:solidFill>
                  <a:schemeClr val="tx1"/>
                </a:solidFill>
                <a:latin typeface="Arial" panose="020B0604020202020204" pitchFamily="34" charset="0"/>
              </a:defRPr>
            </a:lvl3pPr>
            <a:lvl4pPr marL="1600200" indent="-228600" defTabSz="912813">
              <a:spcBef>
                <a:spcPct val="30000"/>
              </a:spcBef>
              <a:defRPr sz="1200">
                <a:solidFill>
                  <a:schemeClr val="tx1"/>
                </a:solidFill>
                <a:latin typeface="Arial" panose="020B0604020202020204" pitchFamily="34" charset="0"/>
              </a:defRPr>
            </a:lvl4pPr>
            <a:lvl5pPr marL="2057400" indent="-228600" defTabSz="912813">
              <a:spcBef>
                <a:spcPct val="30000"/>
              </a:spcBef>
              <a:defRPr sz="1200">
                <a:solidFill>
                  <a:schemeClr val="tx1"/>
                </a:solidFill>
                <a:latin typeface="Arial" panose="020B0604020202020204" pitchFamily="34" charset="0"/>
              </a:defRPr>
            </a:lvl5pPr>
            <a:lvl6pPr marL="2514600" indent="-228600" defTabSz="91281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281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281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2813"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592E560E-9B37-44B1-AC86-EAB87877D326}" type="slidenum">
              <a:rPr lang="fr-FR" altLang="fr-FR"/>
              <a:pPr algn="r" eaLnBrk="1" hangingPunct="1">
                <a:spcBef>
                  <a:spcPct val="0"/>
                </a:spcBef>
              </a:pPr>
              <a:t>5</a:t>
            </a:fld>
            <a:endParaRPr lang="fr-FR" altLang="fr-FR"/>
          </a:p>
        </p:txBody>
      </p:sp>
      <p:sp>
        <p:nvSpPr>
          <p:cNvPr id="9221" name="Espace réservé du pied de page 4"/>
          <p:cNvSpPr txBox="1">
            <a:spLocks noGrp="1"/>
          </p:cNvSpPr>
          <p:nvPr/>
        </p:nvSpPr>
        <p:spPr bwMode="auto">
          <a:xfrm>
            <a:off x="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4" tIns="45761" rIns="91524" bIns="45761"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r>
              <a:rPr lang="fr-FR" altLang="fr-FR"/>
              <a:t>Groupe          Evaluation AERES          13-14 janvier 2011</a:t>
            </a:r>
          </a:p>
        </p:txBody>
      </p:sp>
    </p:spTree>
    <p:extLst>
      <p:ext uri="{BB962C8B-B14F-4D97-AF65-F5344CB8AC3E}">
        <p14:creationId xmlns:p14="http://schemas.microsoft.com/office/powerpoint/2010/main" val="35110902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e l'image des diapositives 1"/>
          <p:cNvSpPr>
            <a:spLocks noGrp="1" noRot="1" noChangeAspect="1" noChangeArrowheads="1" noTextEdit="1"/>
          </p:cNvSpPr>
          <p:nvPr>
            <p:ph type="sldImg"/>
          </p:nvPr>
        </p:nvSpPr>
        <p:spPr>
          <a:ln/>
        </p:spPr>
      </p:sp>
      <p:sp>
        <p:nvSpPr>
          <p:cNvPr id="13315"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dirty="0" smtClean="0">
              <a:latin typeface="Arial" panose="020B0604020202020204" pitchFamily="34" charset="0"/>
            </a:endParaRPr>
          </a:p>
        </p:txBody>
      </p:sp>
      <p:sp>
        <p:nvSpPr>
          <p:cNvPr id="13316" name="Espace réservé du numéro de diapositive 3"/>
          <p:cNvSpPr txBox="1">
            <a:spLocks noGrp="1"/>
          </p:cNvSpPr>
          <p:nvPr/>
        </p:nvSpPr>
        <p:spPr bwMode="auto">
          <a:xfrm>
            <a:off x="385445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4" tIns="45761" rIns="91524" bIns="45761" anchor="b"/>
          <a:lstStyle>
            <a:lvl1pPr defTabSz="912813">
              <a:spcBef>
                <a:spcPct val="30000"/>
              </a:spcBef>
              <a:defRPr sz="1200">
                <a:solidFill>
                  <a:schemeClr val="tx1"/>
                </a:solidFill>
                <a:latin typeface="Arial" panose="020B0604020202020204" pitchFamily="34" charset="0"/>
              </a:defRPr>
            </a:lvl1pPr>
            <a:lvl2pPr marL="742950" indent="-285750" defTabSz="912813">
              <a:spcBef>
                <a:spcPct val="30000"/>
              </a:spcBef>
              <a:defRPr sz="1200">
                <a:solidFill>
                  <a:schemeClr val="tx1"/>
                </a:solidFill>
                <a:latin typeface="Arial" panose="020B0604020202020204" pitchFamily="34" charset="0"/>
              </a:defRPr>
            </a:lvl2pPr>
            <a:lvl3pPr marL="1143000" indent="-228600" defTabSz="912813">
              <a:spcBef>
                <a:spcPct val="30000"/>
              </a:spcBef>
              <a:defRPr sz="1200">
                <a:solidFill>
                  <a:schemeClr val="tx1"/>
                </a:solidFill>
                <a:latin typeface="Arial" panose="020B0604020202020204" pitchFamily="34" charset="0"/>
              </a:defRPr>
            </a:lvl3pPr>
            <a:lvl4pPr marL="1600200" indent="-228600" defTabSz="912813">
              <a:spcBef>
                <a:spcPct val="30000"/>
              </a:spcBef>
              <a:defRPr sz="1200">
                <a:solidFill>
                  <a:schemeClr val="tx1"/>
                </a:solidFill>
                <a:latin typeface="Arial" panose="020B0604020202020204" pitchFamily="34" charset="0"/>
              </a:defRPr>
            </a:lvl4pPr>
            <a:lvl5pPr marL="2057400" indent="-228600" defTabSz="912813">
              <a:spcBef>
                <a:spcPct val="30000"/>
              </a:spcBef>
              <a:defRPr sz="1200">
                <a:solidFill>
                  <a:schemeClr val="tx1"/>
                </a:solidFill>
                <a:latin typeface="Arial" panose="020B0604020202020204" pitchFamily="34" charset="0"/>
              </a:defRPr>
            </a:lvl5pPr>
            <a:lvl6pPr marL="2514600" indent="-228600" defTabSz="91281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281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281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2813"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455293BA-D4C0-4EF4-B34E-467613569AAB}" type="slidenum">
              <a:rPr lang="fr-FR" altLang="fr-FR"/>
              <a:pPr algn="r" eaLnBrk="1" hangingPunct="1">
                <a:spcBef>
                  <a:spcPct val="0"/>
                </a:spcBef>
              </a:pPr>
              <a:t>6</a:t>
            </a:fld>
            <a:endParaRPr lang="fr-FR" altLang="fr-FR"/>
          </a:p>
        </p:txBody>
      </p:sp>
      <p:sp>
        <p:nvSpPr>
          <p:cNvPr id="13317" name="Espace réservé du pied de page 4"/>
          <p:cNvSpPr txBox="1">
            <a:spLocks noGrp="1"/>
          </p:cNvSpPr>
          <p:nvPr/>
        </p:nvSpPr>
        <p:spPr bwMode="auto">
          <a:xfrm>
            <a:off x="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4" tIns="45761" rIns="91524" bIns="45761"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r>
              <a:rPr lang="fr-FR" altLang="fr-FR"/>
              <a:t>Groupe          Evaluation AERES          13-14 janvier 2011</a:t>
            </a:r>
          </a:p>
        </p:txBody>
      </p:sp>
    </p:spTree>
    <p:extLst>
      <p:ext uri="{BB962C8B-B14F-4D97-AF65-F5344CB8AC3E}">
        <p14:creationId xmlns:p14="http://schemas.microsoft.com/office/powerpoint/2010/main" val="1409572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4" name="Google Shape;14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Arial"/>
              <a:ea typeface="Arial"/>
              <a:cs typeface="Arial"/>
              <a:sym typeface="Arial"/>
            </a:endParaRPr>
          </a:p>
        </p:txBody>
      </p:sp>
      <p:sp>
        <p:nvSpPr>
          <p:cNvPr id="145" name="Google Shape;145;p5:notes"/>
          <p:cNvSpPr txBox="1"/>
          <p:nvPr/>
        </p:nvSpPr>
        <p:spPr>
          <a:xfrm>
            <a:off x="3854450" y="9440863"/>
            <a:ext cx="2949575" cy="496887"/>
          </a:xfrm>
          <a:prstGeom prst="rect">
            <a:avLst/>
          </a:prstGeom>
          <a:noFill/>
          <a:ln>
            <a:noFill/>
          </a:ln>
        </p:spPr>
        <p:txBody>
          <a:bodyPr spcFirstLastPara="1" wrap="square" lIns="91500" tIns="45750" rIns="91500" bIns="4575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fr-FR" sz="12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6" name="Google Shape;146;p5:notes"/>
          <p:cNvSpPr txBox="1"/>
          <p:nvPr/>
        </p:nvSpPr>
        <p:spPr>
          <a:xfrm>
            <a:off x="0" y="9440863"/>
            <a:ext cx="2949575" cy="496887"/>
          </a:xfrm>
          <a:prstGeom prst="rect">
            <a:avLst/>
          </a:prstGeom>
          <a:noFill/>
          <a:ln>
            <a:noFill/>
          </a:ln>
        </p:spPr>
        <p:txBody>
          <a:bodyPr spcFirstLastPara="1" wrap="square" lIns="91500" tIns="45750" rIns="91500" bIns="4575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200" b="0" i="0" u="none" strike="noStrike" kern="0" cap="none" spc="0" normalizeH="0" baseline="0" noProof="0">
                <a:ln>
                  <a:noFill/>
                </a:ln>
                <a:solidFill>
                  <a:srgbClr val="000000"/>
                </a:solidFill>
                <a:effectLst/>
                <a:uLnTx/>
                <a:uFillTx/>
                <a:latin typeface="Arial"/>
                <a:ea typeface="Arial"/>
                <a:cs typeface="Arial"/>
                <a:sym typeface="Arial"/>
              </a:rPr>
              <a:t>Groupe          Evaluation AERES          13-14 janvier 2011</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64467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Espace réservé de l'image des diapositives 1"/>
          <p:cNvSpPr>
            <a:spLocks noGrp="1" noRot="1" noChangeAspect="1" noChangeArrowheads="1" noTextEdit="1"/>
          </p:cNvSpPr>
          <p:nvPr>
            <p:ph type="sldImg"/>
          </p:nvPr>
        </p:nvSpPr>
        <p:spPr>
          <a:ln/>
        </p:spPr>
      </p:sp>
      <p:sp>
        <p:nvSpPr>
          <p:cNvPr id="1126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dirty="0" smtClean="0">
              <a:latin typeface="Arial" panose="020B0604020202020204" pitchFamily="34" charset="0"/>
            </a:endParaRPr>
          </a:p>
        </p:txBody>
      </p:sp>
      <p:sp>
        <p:nvSpPr>
          <p:cNvPr id="11268" name="Espace réservé du numéro de diapositive 3"/>
          <p:cNvSpPr txBox="1">
            <a:spLocks noGrp="1"/>
          </p:cNvSpPr>
          <p:nvPr/>
        </p:nvSpPr>
        <p:spPr bwMode="auto">
          <a:xfrm>
            <a:off x="385445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4" tIns="45761" rIns="91524" bIns="45761" anchor="b"/>
          <a:lstStyle>
            <a:lvl1pPr defTabSz="912813">
              <a:spcBef>
                <a:spcPct val="30000"/>
              </a:spcBef>
              <a:defRPr sz="1200">
                <a:solidFill>
                  <a:schemeClr val="tx1"/>
                </a:solidFill>
                <a:latin typeface="Arial" panose="020B0604020202020204" pitchFamily="34" charset="0"/>
              </a:defRPr>
            </a:lvl1pPr>
            <a:lvl2pPr marL="742950" indent="-285750" defTabSz="912813">
              <a:spcBef>
                <a:spcPct val="30000"/>
              </a:spcBef>
              <a:defRPr sz="1200">
                <a:solidFill>
                  <a:schemeClr val="tx1"/>
                </a:solidFill>
                <a:latin typeface="Arial" panose="020B0604020202020204" pitchFamily="34" charset="0"/>
              </a:defRPr>
            </a:lvl2pPr>
            <a:lvl3pPr marL="1143000" indent="-228600" defTabSz="912813">
              <a:spcBef>
                <a:spcPct val="30000"/>
              </a:spcBef>
              <a:defRPr sz="1200">
                <a:solidFill>
                  <a:schemeClr val="tx1"/>
                </a:solidFill>
                <a:latin typeface="Arial" panose="020B0604020202020204" pitchFamily="34" charset="0"/>
              </a:defRPr>
            </a:lvl3pPr>
            <a:lvl4pPr marL="1600200" indent="-228600" defTabSz="912813">
              <a:spcBef>
                <a:spcPct val="30000"/>
              </a:spcBef>
              <a:defRPr sz="1200">
                <a:solidFill>
                  <a:schemeClr val="tx1"/>
                </a:solidFill>
                <a:latin typeface="Arial" panose="020B0604020202020204" pitchFamily="34" charset="0"/>
              </a:defRPr>
            </a:lvl4pPr>
            <a:lvl5pPr marL="2057400" indent="-228600" defTabSz="912813">
              <a:spcBef>
                <a:spcPct val="30000"/>
              </a:spcBef>
              <a:defRPr sz="1200">
                <a:solidFill>
                  <a:schemeClr val="tx1"/>
                </a:solidFill>
                <a:latin typeface="Arial" panose="020B0604020202020204" pitchFamily="34" charset="0"/>
              </a:defRPr>
            </a:lvl5pPr>
            <a:lvl6pPr marL="2514600" indent="-228600" defTabSz="91281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281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281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2813"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2813" rtl="0" eaLnBrk="1" fontAlgn="auto" latinLnBrk="0" hangingPunct="1">
              <a:lnSpc>
                <a:spcPct val="100000"/>
              </a:lnSpc>
              <a:spcBef>
                <a:spcPct val="0"/>
              </a:spcBef>
              <a:spcAft>
                <a:spcPts val="0"/>
              </a:spcAft>
              <a:buClrTx/>
              <a:buSzTx/>
              <a:buFontTx/>
              <a:buNone/>
              <a:tabLst/>
              <a:defRPr/>
            </a:pPr>
            <a:fld id="{76B41DD2-ECCE-403A-A054-B0713F2491EF}" type="slidenum">
              <a:rPr kumimoji="0" lang="fr-FR" altLang="fr-FR" sz="1200" b="0" i="0" u="none" strike="noStrike" kern="1200" cap="none" spc="0" normalizeH="0" baseline="0" noProof="0">
                <a:ln>
                  <a:noFill/>
                </a:ln>
                <a:solidFill>
                  <a:prstClr val="black"/>
                </a:solidFill>
                <a:effectLst/>
                <a:uLnTx/>
                <a:uFillTx/>
                <a:latin typeface="Arial" panose="020B0604020202020204" pitchFamily="34" charset="0"/>
                <a:ea typeface="+mn-ea"/>
                <a:cs typeface="Arial"/>
                <a:sym typeface="Arial"/>
              </a:rPr>
              <a:pPr marL="0" marR="0" lvl="0" indent="0" algn="r" defTabSz="912813" rtl="0" eaLnBrk="1" fontAlgn="auto" latinLnBrk="0" hangingPunct="1">
                <a:lnSpc>
                  <a:spcPct val="100000"/>
                </a:lnSpc>
                <a:spcBef>
                  <a:spcPct val="0"/>
                </a:spcBef>
                <a:spcAft>
                  <a:spcPts val="0"/>
                </a:spcAft>
                <a:buClrTx/>
                <a:buSzTx/>
                <a:buFontTx/>
                <a:buNone/>
                <a:tabLst/>
                <a:defRPr/>
              </a:pPr>
              <a:t>8</a:t>
            </a:fld>
            <a:endParaRPr kumimoji="0" lang="fr-FR" altLang="fr-FR" sz="1200" b="0" i="0" u="none" strike="noStrike" kern="1200" cap="none" spc="0" normalizeH="0" baseline="0" noProof="0">
              <a:ln>
                <a:noFill/>
              </a:ln>
              <a:solidFill>
                <a:prstClr val="black"/>
              </a:solidFill>
              <a:effectLst/>
              <a:uLnTx/>
              <a:uFillTx/>
              <a:latin typeface="Arial" panose="020B0604020202020204" pitchFamily="34" charset="0"/>
              <a:ea typeface="+mn-ea"/>
              <a:cs typeface="Arial"/>
              <a:sym typeface="Arial"/>
            </a:endParaRPr>
          </a:p>
        </p:txBody>
      </p:sp>
      <p:sp>
        <p:nvSpPr>
          <p:cNvPr id="11269" name="Espace réservé du pied de page 4"/>
          <p:cNvSpPr txBox="1">
            <a:spLocks noGrp="1"/>
          </p:cNvSpPr>
          <p:nvPr/>
        </p:nvSpPr>
        <p:spPr bwMode="auto">
          <a:xfrm>
            <a:off x="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4" tIns="45761" rIns="91524" bIns="45761"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altLang="fr-FR" sz="1200" b="0" i="0" u="none" strike="noStrike" kern="1200" cap="none" spc="0" normalizeH="0" baseline="0" noProof="0">
                <a:ln>
                  <a:noFill/>
                </a:ln>
                <a:solidFill>
                  <a:prstClr val="black"/>
                </a:solidFill>
                <a:effectLst/>
                <a:uLnTx/>
                <a:uFillTx/>
                <a:latin typeface="Arial" panose="020B0604020202020204" pitchFamily="34" charset="0"/>
                <a:ea typeface="+mn-ea"/>
                <a:cs typeface="Arial"/>
                <a:sym typeface="Arial"/>
              </a:rPr>
              <a:t>Groupe          Evaluation AERES          13-14 janvier 2011</a:t>
            </a:r>
          </a:p>
        </p:txBody>
      </p:sp>
    </p:spTree>
    <p:extLst>
      <p:ext uri="{BB962C8B-B14F-4D97-AF65-F5344CB8AC3E}">
        <p14:creationId xmlns:p14="http://schemas.microsoft.com/office/powerpoint/2010/main" val="2552326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1" name="Google Shape;18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Arial"/>
              <a:ea typeface="Arial"/>
              <a:cs typeface="Arial"/>
              <a:sym typeface="Arial"/>
            </a:endParaRPr>
          </a:p>
        </p:txBody>
      </p:sp>
      <p:sp>
        <p:nvSpPr>
          <p:cNvPr id="182" name="Google Shape;182;p7:notes"/>
          <p:cNvSpPr txBox="1"/>
          <p:nvPr/>
        </p:nvSpPr>
        <p:spPr>
          <a:xfrm>
            <a:off x="3854450" y="9440863"/>
            <a:ext cx="2949575" cy="496887"/>
          </a:xfrm>
          <a:prstGeom prst="rect">
            <a:avLst/>
          </a:prstGeom>
          <a:noFill/>
          <a:ln>
            <a:noFill/>
          </a:ln>
        </p:spPr>
        <p:txBody>
          <a:bodyPr spcFirstLastPara="1" wrap="square" lIns="91500" tIns="45750" rIns="91500" bIns="4575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fr-FR" sz="12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83" name="Google Shape;183;p7:notes"/>
          <p:cNvSpPr txBox="1"/>
          <p:nvPr/>
        </p:nvSpPr>
        <p:spPr>
          <a:xfrm>
            <a:off x="0" y="9440863"/>
            <a:ext cx="2949575" cy="496887"/>
          </a:xfrm>
          <a:prstGeom prst="rect">
            <a:avLst/>
          </a:prstGeom>
          <a:noFill/>
          <a:ln>
            <a:noFill/>
          </a:ln>
        </p:spPr>
        <p:txBody>
          <a:bodyPr spcFirstLastPara="1" wrap="square" lIns="91500" tIns="45750" rIns="91500" bIns="4575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200" b="0" i="0" u="none" strike="noStrike" kern="0" cap="none" spc="0" normalizeH="0" baseline="0" noProof="0">
                <a:ln>
                  <a:noFill/>
                </a:ln>
                <a:solidFill>
                  <a:srgbClr val="000000"/>
                </a:solidFill>
                <a:effectLst/>
                <a:uLnTx/>
                <a:uFillTx/>
                <a:latin typeface="Arial"/>
                <a:ea typeface="Arial"/>
                <a:cs typeface="Arial"/>
                <a:sym typeface="Arial"/>
              </a:rPr>
              <a:t>Groupe          Evaluation AERES          13-14 janvier 2011</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994544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3" y="1122363"/>
            <a:ext cx="9144000" cy="2387600"/>
          </a:xfrm>
        </p:spPr>
        <p:txBody>
          <a:bodyPr anchor="b"/>
          <a:lstStyle>
            <a:lvl1pPr algn="ctr">
              <a:defRPr sz="6000"/>
            </a:lvl1pPr>
          </a:lstStyle>
          <a:p>
            <a:r>
              <a:rPr lang="fr-FR" smtClean="0"/>
              <a:t>Modifiez le style du titre</a:t>
            </a:r>
            <a:endParaRPr lang="en-GB"/>
          </a:p>
        </p:txBody>
      </p:sp>
      <p:sp>
        <p:nvSpPr>
          <p:cNvPr id="3" name="Sous-titre 2"/>
          <p:cNvSpPr>
            <a:spLocks noGrp="1"/>
          </p:cNvSpPr>
          <p:nvPr>
            <p:ph type="subTitle" idx="1"/>
          </p:nvPr>
        </p:nvSpPr>
        <p:spPr>
          <a:xfrm>
            <a:off x="1524003" y="360204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GB"/>
          </a:p>
        </p:txBody>
      </p:sp>
      <p:sp>
        <p:nvSpPr>
          <p:cNvPr id="4" name="Espace réservé de la date 3"/>
          <p:cNvSpPr>
            <a:spLocks noGrp="1"/>
          </p:cNvSpPr>
          <p:nvPr>
            <p:ph type="dt" sz="half" idx="10"/>
          </p:nvPr>
        </p:nvSpPr>
        <p:spPr/>
        <p:txBody>
          <a:bodyPr/>
          <a:lstStyle/>
          <a:p>
            <a:r>
              <a:rPr lang="en-GB" dirty="0" smtClean="0"/>
              <a:t>11/03/2016</a:t>
            </a:r>
            <a:endParaRPr lang="en-GB" dirty="0"/>
          </a:p>
        </p:txBody>
      </p:sp>
      <p:sp>
        <p:nvSpPr>
          <p:cNvPr id="5" name="Espace réservé du pied de page 4"/>
          <p:cNvSpPr>
            <a:spLocks noGrp="1"/>
          </p:cNvSpPr>
          <p:nvPr>
            <p:ph type="ftr" sz="quarter" idx="11"/>
          </p:nvPr>
        </p:nvSpPr>
        <p:spPr>
          <a:xfrm>
            <a:off x="3820899" y="6356361"/>
            <a:ext cx="4669971" cy="365125"/>
          </a:xfrm>
        </p:spPr>
        <p:txBody>
          <a:bodyPr/>
          <a:lstStyle/>
          <a:p>
            <a:r>
              <a:rPr lang="nl-NL" dirty="0" smtClean="0"/>
              <a:t>S. GASCON-SHOTKIN  Les Rencontres de </a:t>
            </a:r>
            <a:r>
              <a:rPr lang="nl-NL" dirty="0" err="1" smtClean="0"/>
              <a:t>physique</a:t>
            </a:r>
            <a:r>
              <a:rPr lang="nl-NL" dirty="0" smtClean="0"/>
              <a:t> de la </a:t>
            </a:r>
            <a:r>
              <a:rPr lang="nl-NL" dirty="0" err="1" smtClean="0"/>
              <a:t>Vallee</a:t>
            </a:r>
            <a:r>
              <a:rPr lang="nl-NL" dirty="0" smtClean="0"/>
              <a:t> </a:t>
            </a:r>
            <a:r>
              <a:rPr lang="nl-NL" dirty="0" err="1" smtClean="0"/>
              <a:t>d’Aoste</a:t>
            </a:r>
            <a:endParaRPr lang="en-GB" dirty="0"/>
          </a:p>
        </p:txBody>
      </p:sp>
      <p:sp>
        <p:nvSpPr>
          <p:cNvPr id="6" name="Espace réservé du numéro de diapositive 5"/>
          <p:cNvSpPr>
            <a:spLocks noGrp="1"/>
          </p:cNvSpPr>
          <p:nvPr>
            <p:ph type="sldNum" sz="quarter" idx="12"/>
          </p:nvPr>
        </p:nvSpPr>
        <p:spPr/>
        <p:txBody>
          <a:bodyPr/>
          <a:lstStyle/>
          <a:p>
            <a:fld id="{4D9BCC52-54C2-4A43-AB59-DB8B18261A9B}" type="slidenum">
              <a:rPr lang="en-GB" smtClean="0"/>
              <a:t>‹N°›</a:t>
            </a:fld>
            <a:endParaRPr lang="en-GB"/>
          </a:p>
        </p:txBody>
      </p:sp>
    </p:spTree>
    <p:extLst>
      <p:ext uri="{BB962C8B-B14F-4D97-AF65-F5344CB8AC3E}">
        <p14:creationId xmlns:p14="http://schemas.microsoft.com/office/powerpoint/2010/main" val="2459968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GB"/>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e la date 3"/>
          <p:cNvSpPr>
            <a:spLocks noGrp="1"/>
          </p:cNvSpPr>
          <p:nvPr>
            <p:ph type="dt" sz="half" idx="10"/>
          </p:nvPr>
        </p:nvSpPr>
        <p:spPr/>
        <p:txBody>
          <a:bodyPr/>
          <a:lstStyle/>
          <a:p>
            <a:fld id="{C978C8B1-B8E5-4FBE-B394-B1AEA705DF8D}" type="datetime1">
              <a:rPr lang="en-GB" smtClean="0"/>
              <a:t>31/01/2020</a:t>
            </a:fld>
            <a:endParaRPr lang="en-GB"/>
          </a:p>
        </p:txBody>
      </p:sp>
      <p:sp>
        <p:nvSpPr>
          <p:cNvPr id="5" name="Espace réservé du pied de page 4"/>
          <p:cNvSpPr>
            <a:spLocks noGrp="1"/>
          </p:cNvSpPr>
          <p:nvPr>
            <p:ph type="ftr" sz="quarter" idx="11"/>
          </p:nvPr>
        </p:nvSpPr>
        <p:spPr/>
        <p:txBody>
          <a:bodyPr/>
          <a:lstStyle/>
          <a:p>
            <a:r>
              <a:rPr lang="nl-NL" smtClean="0"/>
              <a:t>F. Richard GDR November 2015</a:t>
            </a:r>
            <a:endParaRPr lang="en-GB"/>
          </a:p>
        </p:txBody>
      </p:sp>
      <p:sp>
        <p:nvSpPr>
          <p:cNvPr id="6" name="Espace réservé du numéro de diapositive 5"/>
          <p:cNvSpPr>
            <a:spLocks noGrp="1"/>
          </p:cNvSpPr>
          <p:nvPr>
            <p:ph type="sldNum" sz="quarter" idx="12"/>
          </p:nvPr>
        </p:nvSpPr>
        <p:spPr/>
        <p:txBody>
          <a:bodyPr/>
          <a:lstStyle/>
          <a:p>
            <a:fld id="{4D9BCC52-54C2-4A43-AB59-DB8B18261A9B}" type="slidenum">
              <a:rPr lang="en-GB" smtClean="0"/>
              <a:t>‹N°›</a:t>
            </a:fld>
            <a:endParaRPr lang="en-GB"/>
          </a:p>
        </p:txBody>
      </p:sp>
    </p:spTree>
    <p:extLst>
      <p:ext uri="{BB962C8B-B14F-4D97-AF65-F5344CB8AC3E}">
        <p14:creationId xmlns:p14="http://schemas.microsoft.com/office/powerpoint/2010/main" val="4076991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7"/>
            <a:ext cx="2628900" cy="5811838"/>
          </a:xfrm>
        </p:spPr>
        <p:txBody>
          <a:bodyPr vert="eaVert"/>
          <a:lstStyle/>
          <a:p>
            <a:r>
              <a:rPr lang="fr-FR" smtClean="0"/>
              <a:t>Modifiez le style du titre</a:t>
            </a:r>
            <a:endParaRPr lang="en-GB"/>
          </a:p>
        </p:txBody>
      </p:sp>
      <p:sp>
        <p:nvSpPr>
          <p:cNvPr id="3" name="Espace réservé du texte vertical 2"/>
          <p:cNvSpPr>
            <a:spLocks noGrp="1"/>
          </p:cNvSpPr>
          <p:nvPr>
            <p:ph type="body" orient="vert" idx="1"/>
          </p:nvPr>
        </p:nvSpPr>
        <p:spPr>
          <a:xfrm>
            <a:off x="838200" y="365127"/>
            <a:ext cx="7734299"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e la date 3"/>
          <p:cNvSpPr>
            <a:spLocks noGrp="1"/>
          </p:cNvSpPr>
          <p:nvPr>
            <p:ph type="dt" sz="half" idx="10"/>
          </p:nvPr>
        </p:nvSpPr>
        <p:spPr/>
        <p:txBody>
          <a:bodyPr/>
          <a:lstStyle/>
          <a:p>
            <a:fld id="{EF5E8BFF-0959-4D6C-B2EF-FDB3ABDF8CE4}" type="datetime1">
              <a:rPr lang="en-GB" smtClean="0"/>
              <a:t>31/01/2020</a:t>
            </a:fld>
            <a:endParaRPr lang="en-GB"/>
          </a:p>
        </p:txBody>
      </p:sp>
      <p:sp>
        <p:nvSpPr>
          <p:cNvPr id="5" name="Espace réservé du pied de page 4"/>
          <p:cNvSpPr>
            <a:spLocks noGrp="1"/>
          </p:cNvSpPr>
          <p:nvPr>
            <p:ph type="ftr" sz="quarter" idx="11"/>
          </p:nvPr>
        </p:nvSpPr>
        <p:spPr/>
        <p:txBody>
          <a:bodyPr/>
          <a:lstStyle/>
          <a:p>
            <a:r>
              <a:rPr lang="nl-NL" smtClean="0"/>
              <a:t>F. Richard GDR November 2015</a:t>
            </a:r>
            <a:endParaRPr lang="en-GB"/>
          </a:p>
        </p:txBody>
      </p:sp>
      <p:sp>
        <p:nvSpPr>
          <p:cNvPr id="6" name="Espace réservé du numéro de diapositive 5"/>
          <p:cNvSpPr>
            <a:spLocks noGrp="1"/>
          </p:cNvSpPr>
          <p:nvPr>
            <p:ph type="sldNum" sz="quarter" idx="12"/>
          </p:nvPr>
        </p:nvSpPr>
        <p:spPr/>
        <p:txBody>
          <a:bodyPr/>
          <a:lstStyle/>
          <a:p>
            <a:fld id="{4D9BCC52-54C2-4A43-AB59-DB8B18261A9B}" type="slidenum">
              <a:rPr lang="en-GB" smtClean="0"/>
              <a:t>‹N°›</a:t>
            </a:fld>
            <a:endParaRPr lang="en-GB"/>
          </a:p>
        </p:txBody>
      </p:sp>
    </p:spTree>
    <p:extLst>
      <p:ext uri="{BB962C8B-B14F-4D97-AF65-F5344CB8AC3E}">
        <p14:creationId xmlns:p14="http://schemas.microsoft.com/office/powerpoint/2010/main" val="33176157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ide" type="blank">
  <p:cSld name="Vide">
    <p:spTree>
      <p:nvGrpSpPr>
        <p:cNvPr id="1" name="Shape 15"/>
        <p:cNvGrpSpPr/>
        <p:nvPr/>
      </p:nvGrpSpPr>
      <p:grpSpPr>
        <a:xfrm>
          <a:off x="0" y="0"/>
          <a:ext cx="0" cy="0"/>
          <a:chOff x="0" y="0"/>
          <a:chExt cx="0" cy="0"/>
        </a:xfrm>
      </p:grpSpPr>
      <p:sp>
        <p:nvSpPr>
          <p:cNvPr id="16" name="Google Shape;16;p19"/>
          <p:cNvSpPr txBox="1">
            <a:spLocks noGrp="1"/>
          </p:cNvSpPr>
          <p:nvPr>
            <p:ph type="dt" idx="10"/>
          </p:nvPr>
        </p:nvSpPr>
        <p:spPr>
          <a:xfrm>
            <a:off x="838202" y="635636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9"/>
          <p:cNvSpPr txBox="1">
            <a:spLocks noGrp="1"/>
          </p:cNvSpPr>
          <p:nvPr>
            <p:ph type="ftr" idx="11"/>
          </p:nvPr>
        </p:nvSpPr>
        <p:spPr>
          <a:xfrm>
            <a:off x="4038603" y="635636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9"/>
          <p:cNvSpPr txBox="1">
            <a:spLocks noGrp="1"/>
          </p:cNvSpPr>
          <p:nvPr>
            <p:ph type="sldNum" idx="12"/>
          </p:nvPr>
        </p:nvSpPr>
        <p:spPr>
          <a:xfrm>
            <a:off x="8610600" y="635636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extLst>
      <p:ext uri="{BB962C8B-B14F-4D97-AF65-F5344CB8AC3E}">
        <p14:creationId xmlns:p14="http://schemas.microsoft.com/office/powerpoint/2010/main" val="7042842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Diapositive de titre" type="title">
  <p:cSld name="Diapositive de titre">
    <p:spTree>
      <p:nvGrpSpPr>
        <p:cNvPr id="1" name="Shape 19"/>
        <p:cNvGrpSpPr/>
        <p:nvPr/>
      </p:nvGrpSpPr>
      <p:grpSpPr>
        <a:xfrm>
          <a:off x="0" y="0"/>
          <a:ext cx="0" cy="0"/>
          <a:chOff x="0" y="0"/>
          <a:chExt cx="0" cy="0"/>
        </a:xfrm>
      </p:grpSpPr>
      <p:sp>
        <p:nvSpPr>
          <p:cNvPr id="20" name="Google Shape;20;p20"/>
          <p:cNvSpPr txBox="1">
            <a:spLocks noGrp="1"/>
          </p:cNvSpPr>
          <p:nvPr>
            <p:ph type="ctrTitle"/>
          </p:nvPr>
        </p:nvSpPr>
        <p:spPr>
          <a:xfrm>
            <a:off x="1524003"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20"/>
          <p:cNvSpPr txBox="1">
            <a:spLocks noGrp="1"/>
          </p:cNvSpPr>
          <p:nvPr>
            <p:ph type="subTitle" idx="1"/>
          </p:nvPr>
        </p:nvSpPr>
        <p:spPr>
          <a:xfrm>
            <a:off x="1524003" y="3602040"/>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20"/>
          <p:cNvSpPr txBox="1">
            <a:spLocks noGrp="1"/>
          </p:cNvSpPr>
          <p:nvPr>
            <p:ph type="dt" idx="10"/>
          </p:nvPr>
        </p:nvSpPr>
        <p:spPr>
          <a:xfrm>
            <a:off x="838202" y="635636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0"/>
          <p:cNvSpPr txBox="1">
            <a:spLocks noGrp="1"/>
          </p:cNvSpPr>
          <p:nvPr>
            <p:ph type="ftr" idx="11"/>
          </p:nvPr>
        </p:nvSpPr>
        <p:spPr>
          <a:xfrm>
            <a:off x="3820899" y="6356361"/>
            <a:ext cx="4669971"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0"/>
          <p:cNvSpPr txBox="1">
            <a:spLocks noGrp="1"/>
          </p:cNvSpPr>
          <p:nvPr>
            <p:ph type="sldNum" idx="12"/>
          </p:nvPr>
        </p:nvSpPr>
        <p:spPr>
          <a:xfrm>
            <a:off x="8610600" y="635636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extLst>
      <p:ext uri="{BB962C8B-B14F-4D97-AF65-F5344CB8AC3E}">
        <p14:creationId xmlns:p14="http://schemas.microsoft.com/office/powerpoint/2010/main" val="27790191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re et contenu" type="obj">
  <p:cSld name="Titre et contenu">
    <p:spTree>
      <p:nvGrpSpPr>
        <p:cNvPr id="1" name="Shape 25"/>
        <p:cNvGrpSpPr/>
        <p:nvPr/>
      </p:nvGrpSpPr>
      <p:grpSpPr>
        <a:xfrm>
          <a:off x="0" y="0"/>
          <a:ext cx="0" cy="0"/>
          <a:chOff x="0" y="0"/>
          <a:chExt cx="0" cy="0"/>
        </a:xfrm>
      </p:grpSpPr>
      <p:sp>
        <p:nvSpPr>
          <p:cNvPr id="26" name="Google Shape;26;p21"/>
          <p:cNvSpPr txBox="1">
            <a:spLocks noGrp="1"/>
          </p:cNvSpPr>
          <p:nvPr>
            <p:ph type="title"/>
          </p:nvPr>
        </p:nvSpPr>
        <p:spPr>
          <a:xfrm>
            <a:off x="83820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1"/>
          <p:cNvSpPr txBox="1">
            <a:spLocks noGrp="1"/>
          </p:cNvSpPr>
          <p:nvPr>
            <p:ph type="body" idx="1"/>
          </p:nvPr>
        </p:nvSpPr>
        <p:spPr>
          <a:xfrm>
            <a:off x="838203"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21"/>
          <p:cNvSpPr txBox="1">
            <a:spLocks noGrp="1"/>
          </p:cNvSpPr>
          <p:nvPr>
            <p:ph type="dt" idx="10"/>
          </p:nvPr>
        </p:nvSpPr>
        <p:spPr>
          <a:xfrm>
            <a:off x="838202" y="635636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1"/>
          <p:cNvSpPr txBox="1">
            <a:spLocks noGrp="1"/>
          </p:cNvSpPr>
          <p:nvPr>
            <p:ph type="ftr" idx="11"/>
          </p:nvPr>
        </p:nvSpPr>
        <p:spPr>
          <a:xfrm>
            <a:off x="4038603" y="635636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1"/>
          <p:cNvSpPr txBox="1">
            <a:spLocks noGrp="1"/>
          </p:cNvSpPr>
          <p:nvPr>
            <p:ph type="sldNum" idx="12"/>
          </p:nvPr>
        </p:nvSpPr>
        <p:spPr>
          <a:xfrm>
            <a:off x="8610600" y="635636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extLst>
      <p:ext uri="{BB962C8B-B14F-4D97-AF65-F5344CB8AC3E}">
        <p14:creationId xmlns:p14="http://schemas.microsoft.com/office/powerpoint/2010/main" val="14231192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re de section" type="secHead">
  <p:cSld name="Titre de section">
    <p:spTree>
      <p:nvGrpSpPr>
        <p:cNvPr id="1" name="Shape 31"/>
        <p:cNvGrpSpPr/>
        <p:nvPr/>
      </p:nvGrpSpPr>
      <p:grpSpPr>
        <a:xfrm>
          <a:off x="0" y="0"/>
          <a:ext cx="0" cy="0"/>
          <a:chOff x="0" y="0"/>
          <a:chExt cx="0" cy="0"/>
        </a:xfrm>
      </p:grpSpPr>
      <p:sp>
        <p:nvSpPr>
          <p:cNvPr id="32" name="Google Shape;32;p22"/>
          <p:cNvSpPr txBox="1">
            <a:spLocks noGrp="1"/>
          </p:cNvSpPr>
          <p:nvPr>
            <p:ph type="title"/>
          </p:nvPr>
        </p:nvSpPr>
        <p:spPr>
          <a:xfrm>
            <a:off x="831852"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2"/>
          <p:cNvSpPr txBox="1">
            <a:spLocks noGrp="1"/>
          </p:cNvSpPr>
          <p:nvPr>
            <p:ph type="body" idx="1"/>
          </p:nvPr>
        </p:nvSpPr>
        <p:spPr>
          <a:xfrm>
            <a:off x="831852" y="4589466"/>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22"/>
          <p:cNvSpPr txBox="1">
            <a:spLocks noGrp="1"/>
          </p:cNvSpPr>
          <p:nvPr>
            <p:ph type="dt" idx="10"/>
          </p:nvPr>
        </p:nvSpPr>
        <p:spPr>
          <a:xfrm>
            <a:off x="838202" y="635636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2"/>
          <p:cNvSpPr txBox="1">
            <a:spLocks noGrp="1"/>
          </p:cNvSpPr>
          <p:nvPr>
            <p:ph type="ftr" idx="11"/>
          </p:nvPr>
        </p:nvSpPr>
        <p:spPr>
          <a:xfrm>
            <a:off x="4038603" y="635636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2"/>
          <p:cNvSpPr txBox="1">
            <a:spLocks noGrp="1"/>
          </p:cNvSpPr>
          <p:nvPr>
            <p:ph type="sldNum" idx="12"/>
          </p:nvPr>
        </p:nvSpPr>
        <p:spPr>
          <a:xfrm>
            <a:off x="8610600" y="635636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extLst>
      <p:ext uri="{BB962C8B-B14F-4D97-AF65-F5344CB8AC3E}">
        <p14:creationId xmlns:p14="http://schemas.microsoft.com/office/powerpoint/2010/main" val="37556874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Deux contenus" type="twoObj">
  <p:cSld name="Deux contenus">
    <p:spTree>
      <p:nvGrpSpPr>
        <p:cNvPr id="1" name="Shape 37"/>
        <p:cNvGrpSpPr/>
        <p:nvPr/>
      </p:nvGrpSpPr>
      <p:grpSpPr>
        <a:xfrm>
          <a:off x="0" y="0"/>
          <a:ext cx="0" cy="0"/>
          <a:chOff x="0" y="0"/>
          <a:chExt cx="0" cy="0"/>
        </a:xfrm>
      </p:grpSpPr>
      <p:sp>
        <p:nvSpPr>
          <p:cNvPr id="38" name="Google Shape;38;p23"/>
          <p:cNvSpPr txBox="1">
            <a:spLocks noGrp="1"/>
          </p:cNvSpPr>
          <p:nvPr>
            <p:ph type="title"/>
          </p:nvPr>
        </p:nvSpPr>
        <p:spPr>
          <a:xfrm>
            <a:off x="83820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3"/>
          <p:cNvSpPr txBox="1">
            <a:spLocks noGrp="1"/>
          </p:cNvSpPr>
          <p:nvPr>
            <p:ph type="dt" idx="10"/>
          </p:nvPr>
        </p:nvSpPr>
        <p:spPr>
          <a:xfrm>
            <a:off x="838202" y="635636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3"/>
          <p:cNvSpPr txBox="1">
            <a:spLocks noGrp="1"/>
          </p:cNvSpPr>
          <p:nvPr>
            <p:ph type="ftr" idx="11"/>
          </p:nvPr>
        </p:nvSpPr>
        <p:spPr>
          <a:xfrm>
            <a:off x="4038603" y="635636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3"/>
          <p:cNvSpPr txBox="1">
            <a:spLocks noGrp="1"/>
          </p:cNvSpPr>
          <p:nvPr>
            <p:ph type="sldNum" idx="12"/>
          </p:nvPr>
        </p:nvSpPr>
        <p:spPr>
          <a:xfrm>
            <a:off x="8610600" y="635636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extLst>
      <p:ext uri="{BB962C8B-B14F-4D97-AF65-F5344CB8AC3E}">
        <p14:creationId xmlns:p14="http://schemas.microsoft.com/office/powerpoint/2010/main" val="16018654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aison" type="twoTxTwoObj">
  <p:cSld name="Comparaison">
    <p:spTree>
      <p:nvGrpSpPr>
        <p:cNvPr id="1" name="Shape 44"/>
        <p:cNvGrpSpPr/>
        <p:nvPr/>
      </p:nvGrpSpPr>
      <p:grpSpPr>
        <a:xfrm>
          <a:off x="0" y="0"/>
          <a:ext cx="0" cy="0"/>
          <a:chOff x="0" y="0"/>
          <a:chExt cx="0" cy="0"/>
        </a:xfrm>
      </p:grpSpPr>
      <p:sp>
        <p:nvSpPr>
          <p:cNvPr id="45" name="Google Shape;45;p24"/>
          <p:cNvSpPr txBox="1">
            <a:spLocks noGrp="1"/>
          </p:cNvSpPr>
          <p:nvPr>
            <p:ph type="title"/>
          </p:nvPr>
        </p:nvSpPr>
        <p:spPr>
          <a:xfrm>
            <a:off x="839791"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4"/>
          <p:cNvSpPr txBox="1">
            <a:spLocks noGrp="1"/>
          </p:cNvSpPr>
          <p:nvPr>
            <p:ph type="body" idx="1"/>
          </p:nvPr>
        </p:nvSpPr>
        <p:spPr>
          <a:xfrm>
            <a:off x="839789" y="1681163"/>
            <a:ext cx="5157786"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24"/>
          <p:cNvSpPr txBox="1">
            <a:spLocks noGrp="1"/>
          </p:cNvSpPr>
          <p:nvPr>
            <p:ph type="body" idx="2"/>
          </p:nvPr>
        </p:nvSpPr>
        <p:spPr>
          <a:xfrm>
            <a:off x="839789" y="2505075"/>
            <a:ext cx="5157786"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2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24"/>
          <p:cNvSpPr txBox="1">
            <a:spLocks noGrp="1"/>
          </p:cNvSpPr>
          <p:nvPr>
            <p:ph type="dt" idx="10"/>
          </p:nvPr>
        </p:nvSpPr>
        <p:spPr>
          <a:xfrm>
            <a:off x="838202" y="635636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4"/>
          <p:cNvSpPr txBox="1">
            <a:spLocks noGrp="1"/>
          </p:cNvSpPr>
          <p:nvPr>
            <p:ph type="ftr" idx="11"/>
          </p:nvPr>
        </p:nvSpPr>
        <p:spPr>
          <a:xfrm>
            <a:off x="4038603" y="635636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4"/>
          <p:cNvSpPr txBox="1">
            <a:spLocks noGrp="1"/>
          </p:cNvSpPr>
          <p:nvPr>
            <p:ph type="sldNum" idx="12"/>
          </p:nvPr>
        </p:nvSpPr>
        <p:spPr>
          <a:xfrm>
            <a:off x="8610600" y="635636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extLst>
      <p:ext uri="{BB962C8B-B14F-4D97-AF65-F5344CB8AC3E}">
        <p14:creationId xmlns:p14="http://schemas.microsoft.com/office/powerpoint/2010/main" val="24110597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re seul" type="titleOnly">
  <p:cSld name="Titre seul">
    <p:spTree>
      <p:nvGrpSpPr>
        <p:cNvPr id="1" name="Shape 53"/>
        <p:cNvGrpSpPr/>
        <p:nvPr/>
      </p:nvGrpSpPr>
      <p:grpSpPr>
        <a:xfrm>
          <a:off x="0" y="0"/>
          <a:ext cx="0" cy="0"/>
          <a:chOff x="0" y="0"/>
          <a:chExt cx="0" cy="0"/>
        </a:xfrm>
      </p:grpSpPr>
      <p:sp>
        <p:nvSpPr>
          <p:cNvPr id="54" name="Google Shape;54;p25"/>
          <p:cNvSpPr txBox="1">
            <a:spLocks noGrp="1"/>
          </p:cNvSpPr>
          <p:nvPr>
            <p:ph type="title"/>
          </p:nvPr>
        </p:nvSpPr>
        <p:spPr>
          <a:xfrm>
            <a:off x="83820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5"/>
          <p:cNvSpPr txBox="1">
            <a:spLocks noGrp="1"/>
          </p:cNvSpPr>
          <p:nvPr>
            <p:ph type="dt" idx="10"/>
          </p:nvPr>
        </p:nvSpPr>
        <p:spPr>
          <a:xfrm>
            <a:off x="838202" y="635636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5"/>
          <p:cNvSpPr txBox="1">
            <a:spLocks noGrp="1"/>
          </p:cNvSpPr>
          <p:nvPr>
            <p:ph type="ftr" idx="11"/>
          </p:nvPr>
        </p:nvSpPr>
        <p:spPr>
          <a:xfrm>
            <a:off x="4038603" y="635636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5"/>
          <p:cNvSpPr txBox="1">
            <a:spLocks noGrp="1"/>
          </p:cNvSpPr>
          <p:nvPr>
            <p:ph type="sldNum" idx="12"/>
          </p:nvPr>
        </p:nvSpPr>
        <p:spPr>
          <a:xfrm>
            <a:off x="8610600" y="635636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extLst>
      <p:ext uri="{BB962C8B-B14F-4D97-AF65-F5344CB8AC3E}">
        <p14:creationId xmlns:p14="http://schemas.microsoft.com/office/powerpoint/2010/main" val="41210715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u avec légende" type="objTx">
  <p:cSld name="Contenu avec légende">
    <p:spTree>
      <p:nvGrpSpPr>
        <p:cNvPr id="1" name="Shape 58"/>
        <p:cNvGrpSpPr/>
        <p:nvPr/>
      </p:nvGrpSpPr>
      <p:grpSpPr>
        <a:xfrm>
          <a:off x="0" y="0"/>
          <a:ext cx="0" cy="0"/>
          <a:chOff x="0" y="0"/>
          <a:chExt cx="0" cy="0"/>
        </a:xfrm>
      </p:grpSpPr>
      <p:sp>
        <p:nvSpPr>
          <p:cNvPr id="59" name="Google Shape;59;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6"/>
          <p:cNvSpPr txBox="1">
            <a:spLocks noGrp="1"/>
          </p:cNvSpPr>
          <p:nvPr>
            <p:ph type="body" idx="1"/>
          </p:nvPr>
        </p:nvSpPr>
        <p:spPr>
          <a:xfrm>
            <a:off x="5183188" y="987436"/>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6"/>
          <p:cNvSpPr txBox="1">
            <a:spLocks noGrp="1"/>
          </p:cNvSpPr>
          <p:nvPr>
            <p:ph type="dt" idx="10"/>
          </p:nvPr>
        </p:nvSpPr>
        <p:spPr>
          <a:xfrm>
            <a:off x="838202" y="635636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6"/>
          <p:cNvSpPr txBox="1">
            <a:spLocks noGrp="1"/>
          </p:cNvSpPr>
          <p:nvPr>
            <p:ph type="ftr" idx="11"/>
          </p:nvPr>
        </p:nvSpPr>
        <p:spPr>
          <a:xfrm>
            <a:off x="4038603" y="635636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6"/>
          <p:cNvSpPr txBox="1">
            <a:spLocks noGrp="1"/>
          </p:cNvSpPr>
          <p:nvPr>
            <p:ph type="sldNum" idx="12"/>
          </p:nvPr>
        </p:nvSpPr>
        <p:spPr>
          <a:xfrm>
            <a:off x="8610600" y="635636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extLst>
      <p:ext uri="{BB962C8B-B14F-4D97-AF65-F5344CB8AC3E}">
        <p14:creationId xmlns:p14="http://schemas.microsoft.com/office/powerpoint/2010/main" val="582959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GB"/>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e la date 3"/>
          <p:cNvSpPr>
            <a:spLocks noGrp="1"/>
          </p:cNvSpPr>
          <p:nvPr>
            <p:ph type="dt" sz="half" idx="10"/>
          </p:nvPr>
        </p:nvSpPr>
        <p:spPr/>
        <p:txBody>
          <a:bodyPr/>
          <a:lstStyle/>
          <a:p>
            <a:fld id="{2A07387F-FC61-418B-A55D-B926B60270EA}" type="datetime1">
              <a:rPr lang="en-GB" smtClean="0"/>
              <a:t>31/01/2020</a:t>
            </a:fld>
            <a:endParaRPr lang="en-GB"/>
          </a:p>
        </p:txBody>
      </p:sp>
      <p:sp>
        <p:nvSpPr>
          <p:cNvPr id="5" name="Espace réservé du pied de page 4"/>
          <p:cNvSpPr>
            <a:spLocks noGrp="1"/>
          </p:cNvSpPr>
          <p:nvPr>
            <p:ph type="ftr" sz="quarter" idx="11"/>
          </p:nvPr>
        </p:nvSpPr>
        <p:spPr/>
        <p:txBody>
          <a:bodyPr/>
          <a:lstStyle/>
          <a:p>
            <a:r>
              <a:rPr lang="nl-NL" smtClean="0"/>
              <a:t>F. Richard GDR November 2015</a:t>
            </a:r>
            <a:endParaRPr lang="en-GB"/>
          </a:p>
        </p:txBody>
      </p:sp>
      <p:sp>
        <p:nvSpPr>
          <p:cNvPr id="6" name="Espace réservé du numéro de diapositive 5"/>
          <p:cNvSpPr>
            <a:spLocks noGrp="1"/>
          </p:cNvSpPr>
          <p:nvPr>
            <p:ph type="sldNum" sz="quarter" idx="12"/>
          </p:nvPr>
        </p:nvSpPr>
        <p:spPr/>
        <p:txBody>
          <a:bodyPr/>
          <a:lstStyle/>
          <a:p>
            <a:fld id="{4D9BCC52-54C2-4A43-AB59-DB8B18261A9B}" type="slidenum">
              <a:rPr lang="en-GB" smtClean="0"/>
              <a:t>‹N°›</a:t>
            </a:fld>
            <a:endParaRPr lang="en-GB"/>
          </a:p>
        </p:txBody>
      </p:sp>
    </p:spTree>
    <p:extLst>
      <p:ext uri="{BB962C8B-B14F-4D97-AF65-F5344CB8AC3E}">
        <p14:creationId xmlns:p14="http://schemas.microsoft.com/office/powerpoint/2010/main" val="38159060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Image avec légende" type="picTx">
  <p:cSld name="Image avec légende">
    <p:spTree>
      <p:nvGrpSpPr>
        <p:cNvPr id="1" name="Shape 65"/>
        <p:cNvGrpSpPr/>
        <p:nvPr/>
      </p:nvGrpSpPr>
      <p:grpSpPr>
        <a:xfrm>
          <a:off x="0" y="0"/>
          <a:ext cx="0" cy="0"/>
          <a:chOff x="0" y="0"/>
          <a:chExt cx="0" cy="0"/>
        </a:xfrm>
      </p:grpSpPr>
      <p:sp>
        <p:nvSpPr>
          <p:cNvPr id="66" name="Google Shape;66;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7"/>
          <p:cNvSpPr>
            <a:spLocks noGrp="1"/>
          </p:cNvSpPr>
          <p:nvPr>
            <p:ph type="pic" idx="2"/>
          </p:nvPr>
        </p:nvSpPr>
        <p:spPr>
          <a:xfrm>
            <a:off x="5183188" y="987436"/>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2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7"/>
          <p:cNvSpPr txBox="1">
            <a:spLocks noGrp="1"/>
          </p:cNvSpPr>
          <p:nvPr>
            <p:ph type="dt" idx="10"/>
          </p:nvPr>
        </p:nvSpPr>
        <p:spPr>
          <a:xfrm>
            <a:off x="838202" y="635636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7"/>
          <p:cNvSpPr txBox="1">
            <a:spLocks noGrp="1"/>
          </p:cNvSpPr>
          <p:nvPr>
            <p:ph type="ftr" idx="11"/>
          </p:nvPr>
        </p:nvSpPr>
        <p:spPr>
          <a:xfrm>
            <a:off x="4038603" y="635636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7"/>
          <p:cNvSpPr txBox="1">
            <a:spLocks noGrp="1"/>
          </p:cNvSpPr>
          <p:nvPr>
            <p:ph type="sldNum" idx="12"/>
          </p:nvPr>
        </p:nvSpPr>
        <p:spPr>
          <a:xfrm>
            <a:off x="8610600" y="635636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extLst>
      <p:ext uri="{BB962C8B-B14F-4D97-AF65-F5344CB8AC3E}">
        <p14:creationId xmlns:p14="http://schemas.microsoft.com/office/powerpoint/2010/main" val="15219431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re et texte vertical" type="vertTx">
  <p:cSld name="Titre et texte vertical">
    <p:spTree>
      <p:nvGrpSpPr>
        <p:cNvPr id="1" name="Shape 72"/>
        <p:cNvGrpSpPr/>
        <p:nvPr/>
      </p:nvGrpSpPr>
      <p:grpSpPr>
        <a:xfrm>
          <a:off x="0" y="0"/>
          <a:ext cx="0" cy="0"/>
          <a:chOff x="0" y="0"/>
          <a:chExt cx="0" cy="0"/>
        </a:xfrm>
      </p:grpSpPr>
      <p:sp>
        <p:nvSpPr>
          <p:cNvPr id="73" name="Google Shape;73;p28"/>
          <p:cNvSpPr txBox="1">
            <a:spLocks noGrp="1"/>
          </p:cNvSpPr>
          <p:nvPr>
            <p:ph type="title"/>
          </p:nvPr>
        </p:nvSpPr>
        <p:spPr>
          <a:xfrm>
            <a:off x="83820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8"/>
          <p:cNvSpPr txBox="1">
            <a:spLocks noGrp="1"/>
          </p:cNvSpPr>
          <p:nvPr>
            <p:ph type="body" idx="1"/>
          </p:nvPr>
        </p:nvSpPr>
        <p:spPr>
          <a:xfrm rot="5400000">
            <a:off x="3920334"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8"/>
          <p:cNvSpPr txBox="1">
            <a:spLocks noGrp="1"/>
          </p:cNvSpPr>
          <p:nvPr>
            <p:ph type="dt" idx="10"/>
          </p:nvPr>
        </p:nvSpPr>
        <p:spPr>
          <a:xfrm>
            <a:off x="838202" y="635636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8"/>
          <p:cNvSpPr txBox="1">
            <a:spLocks noGrp="1"/>
          </p:cNvSpPr>
          <p:nvPr>
            <p:ph type="ftr" idx="11"/>
          </p:nvPr>
        </p:nvSpPr>
        <p:spPr>
          <a:xfrm>
            <a:off x="4038603" y="635636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8"/>
          <p:cNvSpPr txBox="1">
            <a:spLocks noGrp="1"/>
          </p:cNvSpPr>
          <p:nvPr>
            <p:ph type="sldNum" idx="12"/>
          </p:nvPr>
        </p:nvSpPr>
        <p:spPr>
          <a:xfrm>
            <a:off x="8610600" y="635636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extLst>
      <p:ext uri="{BB962C8B-B14F-4D97-AF65-F5344CB8AC3E}">
        <p14:creationId xmlns:p14="http://schemas.microsoft.com/office/powerpoint/2010/main" val="6224084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Titre vertical et texte">
    <p:spTree>
      <p:nvGrpSpPr>
        <p:cNvPr id="1" name="Shape 78"/>
        <p:cNvGrpSpPr/>
        <p:nvPr/>
      </p:nvGrpSpPr>
      <p:grpSpPr>
        <a:xfrm>
          <a:off x="0" y="0"/>
          <a:ext cx="0" cy="0"/>
          <a:chOff x="0" y="0"/>
          <a:chExt cx="0" cy="0"/>
        </a:xfrm>
      </p:grpSpPr>
      <p:sp>
        <p:nvSpPr>
          <p:cNvPr id="79" name="Google Shape;79;p29"/>
          <p:cNvSpPr txBox="1">
            <a:spLocks noGrp="1"/>
          </p:cNvSpPr>
          <p:nvPr>
            <p:ph type="title"/>
          </p:nvPr>
        </p:nvSpPr>
        <p:spPr>
          <a:xfrm rot="5400000">
            <a:off x="7133431" y="1956596"/>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9"/>
          <p:cNvSpPr txBox="1">
            <a:spLocks noGrp="1"/>
          </p:cNvSpPr>
          <p:nvPr>
            <p:ph type="body" idx="1"/>
          </p:nvPr>
        </p:nvSpPr>
        <p:spPr>
          <a:xfrm rot="5400000">
            <a:off x="1799431" y="-596104"/>
            <a:ext cx="5811838" cy="773429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9"/>
          <p:cNvSpPr txBox="1">
            <a:spLocks noGrp="1"/>
          </p:cNvSpPr>
          <p:nvPr>
            <p:ph type="dt" idx="10"/>
          </p:nvPr>
        </p:nvSpPr>
        <p:spPr>
          <a:xfrm>
            <a:off x="838202" y="635636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9"/>
          <p:cNvSpPr txBox="1">
            <a:spLocks noGrp="1"/>
          </p:cNvSpPr>
          <p:nvPr>
            <p:ph type="ftr" idx="11"/>
          </p:nvPr>
        </p:nvSpPr>
        <p:spPr>
          <a:xfrm>
            <a:off x="4038603" y="635636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9"/>
          <p:cNvSpPr txBox="1">
            <a:spLocks noGrp="1"/>
          </p:cNvSpPr>
          <p:nvPr>
            <p:ph type="sldNum" idx="12"/>
          </p:nvPr>
        </p:nvSpPr>
        <p:spPr>
          <a:xfrm>
            <a:off x="8610600" y="635636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extLst>
      <p:ext uri="{BB962C8B-B14F-4D97-AF65-F5344CB8AC3E}">
        <p14:creationId xmlns:p14="http://schemas.microsoft.com/office/powerpoint/2010/main" val="1454543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2" y="1709738"/>
            <a:ext cx="10515600" cy="2852737"/>
          </a:xfrm>
        </p:spPr>
        <p:txBody>
          <a:bodyPr anchor="b"/>
          <a:lstStyle>
            <a:lvl1pPr>
              <a:defRPr sz="6000"/>
            </a:lvl1pPr>
          </a:lstStyle>
          <a:p>
            <a:r>
              <a:rPr lang="fr-FR" smtClean="0"/>
              <a:t>Modifiez le style du titre</a:t>
            </a:r>
            <a:endParaRPr lang="en-GB"/>
          </a:p>
        </p:txBody>
      </p:sp>
      <p:sp>
        <p:nvSpPr>
          <p:cNvPr id="3" name="Espace réservé du texte 2"/>
          <p:cNvSpPr>
            <a:spLocks noGrp="1"/>
          </p:cNvSpPr>
          <p:nvPr>
            <p:ph type="body" idx="1"/>
          </p:nvPr>
        </p:nvSpPr>
        <p:spPr>
          <a:xfrm>
            <a:off x="831852" y="4589466"/>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2F0F12D9-7EA0-4E50-AE8D-82D2F662D210}" type="datetime1">
              <a:rPr lang="en-GB" smtClean="0"/>
              <a:t>31/01/2020</a:t>
            </a:fld>
            <a:endParaRPr lang="en-GB"/>
          </a:p>
        </p:txBody>
      </p:sp>
      <p:sp>
        <p:nvSpPr>
          <p:cNvPr id="5" name="Espace réservé du pied de page 4"/>
          <p:cNvSpPr>
            <a:spLocks noGrp="1"/>
          </p:cNvSpPr>
          <p:nvPr>
            <p:ph type="ftr" sz="quarter" idx="11"/>
          </p:nvPr>
        </p:nvSpPr>
        <p:spPr/>
        <p:txBody>
          <a:bodyPr/>
          <a:lstStyle/>
          <a:p>
            <a:r>
              <a:rPr lang="nl-NL" smtClean="0"/>
              <a:t>F. Richard GDR November 2015</a:t>
            </a:r>
            <a:endParaRPr lang="en-GB"/>
          </a:p>
        </p:txBody>
      </p:sp>
      <p:sp>
        <p:nvSpPr>
          <p:cNvPr id="6" name="Espace réservé du numéro de diapositive 5"/>
          <p:cNvSpPr>
            <a:spLocks noGrp="1"/>
          </p:cNvSpPr>
          <p:nvPr>
            <p:ph type="sldNum" sz="quarter" idx="12"/>
          </p:nvPr>
        </p:nvSpPr>
        <p:spPr/>
        <p:txBody>
          <a:bodyPr/>
          <a:lstStyle/>
          <a:p>
            <a:fld id="{4D9BCC52-54C2-4A43-AB59-DB8B18261A9B}" type="slidenum">
              <a:rPr lang="en-GB" smtClean="0"/>
              <a:t>‹N°›</a:t>
            </a:fld>
            <a:endParaRPr lang="en-GB"/>
          </a:p>
        </p:txBody>
      </p:sp>
    </p:spTree>
    <p:extLst>
      <p:ext uri="{BB962C8B-B14F-4D97-AF65-F5344CB8AC3E}">
        <p14:creationId xmlns:p14="http://schemas.microsoft.com/office/powerpoint/2010/main" val="2690220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GB"/>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5" name="Espace réservé de la date 4"/>
          <p:cNvSpPr>
            <a:spLocks noGrp="1"/>
          </p:cNvSpPr>
          <p:nvPr>
            <p:ph type="dt" sz="half" idx="10"/>
          </p:nvPr>
        </p:nvSpPr>
        <p:spPr/>
        <p:txBody>
          <a:bodyPr/>
          <a:lstStyle/>
          <a:p>
            <a:fld id="{9E9C6A47-7E7F-463A-8D8A-13DF6A9E4D80}" type="datetime1">
              <a:rPr lang="en-GB" smtClean="0"/>
              <a:t>31/01/2020</a:t>
            </a:fld>
            <a:endParaRPr lang="en-GB"/>
          </a:p>
        </p:txBody>
      </p:sp>
      <p:sp>
        <p:nvSpPr>
          <p:cNvPr id="6" name="Espace réservé du pied de page 5"/>
          <p:cNvSpPr>
            <a:spLocks noGrp="1"/>
          </p:cNvSpPr>
          <p:nvPr>
            <p:ph type="ftr" sz="quarter" idx="11"/>
          </p:nvPr>
        </p:nvSpPr>
        <p:spPr/>
        <p:txBody>
          <a:bodyPr/>
          <a:lstStyle/>
          <a:p>
            <a:r>
              <a:rPr lang="nl-NL" smtClean="0"/>
              <a:t>F. Richard GDR November 2015</a:t>
            </a:r>
            <a:endParaRPr lang="en-GB"/>
          </a:p>
        </p:txBody>
      </p:sp>
      <p:sp>
        <p:nvSpPr>
          <p:cNvPr id="7" name="Espace réservé du numéro de diapositive 6"/>
          <p:cNvSpPr>
            <a:spLocks noGrp="1"/>
          </p:cNvSpPr>
          <p:nvPr>
            <p:ph type="sldNum" sz="quarter" idx="12"/>
          </p:nvPr>
        </p:nvSpPr>
        <p:spPr/>
        <p:txBody>
          <a:bodyPr/>
          <a:lstStyle/>
          <a:p>
            <a:fld id="{4D9BCC52-54C2-4A43-AB59-DB8B18261A9B}" type="slidenum">
              <a:rPr lang="en-GB" smtClean="0"/>
              <a:t>‹N°›</a:t>
            </a:fld>
            <a:endParaRPr lang="en-GB"/>
          </a:p>
        </p:txBody>
      </p:sp>
    </p:spTree>
    <p:extLst>
      <p:ext uri="{BB962C8B-B14F-4D97-AF65-F5344CB8AC3E}">
        <p14:creationId xmlns:p14="http://schemas.microsoft.com/office/powerpoint/2010/main" val="2008595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91" y="365125"/>
            <a:ext cx="10515600" cy="1325563"/>
          </a:xfrm>
        </p:spPr>
        <p:txBody>
          <a:bodyPr/>
          <a:lstStyle/>
          <a:p>
            <a:r>
              <a:rPr lang="fr-FR" smtClean="0"/>
              <a:t>Modifiez le style du titre</a:t>
            </a:r>
            <a:endParaRPr lang="en-GB"/>
          </a:p>
        </p:txBody>
      </p:sp>
      <p:sp>
        <p:nvSpPr>
          <p:cNvPr id="3" name="Espace réservé du texte 2"/>
          <p:cNvSpPr>
            <a:spLocks noGrp="1"/>
          </p:cNvSpPr>
          <p:nvPr>
            <p:ph type="body" idx="1"/>
          </p:nvPr>
        </p:nvSpPr>
        <p:spPr>
          <a:xfrm>
            <a:off x="839789" y="1681163"/>
            <a:ext cx="515778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9" y="2505075"/>
            <a:ext cx="5157786"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7" name="Espace réservé de la date 6"/>
          <p:cNvSpPr>
            <a:spLocks noGrp="1"/>
          </p:cNvSpPr>
          <p:nvPr>
            <p:ph type="dt" sz="half" idx="10"/>
          </p:nvPr>
        </p:nvSpPr>
        <p:spPr/>
        <p:txBody>
          <a:bodyPr/>
          <a:lstStyle/>
          <a:p>
            <a:fld id="{2783B2A7-A88B-4FD3-8A5F-91F77016A80A}" type="datetime1">
              <a:rPr lang="en-GB" smtClean="0"/>
              <a:t>31/01/2020</a:t>
            </a:fld>
            <a:endParaRPr lang="en-GB"/>
          </a:p>
        </p:txBody>
      </p:sp>
      <p:sp>
        <p:nvSpPr>
          <p:cNvPr id="8" name="Espace réservé du pied de page 7"/>
          <p:cNvSpPr>
            <a:spLocks noGrp="1"/>
          </p:cNvSpPr>
          <p:nvPr>
            <p:ph type="ftr" sz="quarter" idx="11"/>
          </p:nvPr>
        </p:nvSpPr>
        <p:spPr/>
        <p:txBody>
          <a:bodyPr/>
          <a:lstStyle/>
          <a:p>
            <a:r>
              <a:rPr lang="nl-NL" smtClean="0"/>
              <a:t>F. Richard GDR November 2015</a:t>
            </a:r>
            <a:endParaRPr lang="en-GB"/>
          </a:p>
        </p:txBody>
      </p:sp>
      <p:sp>
        <p:nvSpPr>
          <p:cNvPr id="9" name="Espace réservé du numéro de diapositive 8"/>
          <p:cNvSpPr>
            <a:spLocks noGrp="1"/>
          </p:cNvSpPr>
          <p:nvPr>
            <p:ph type="sldNum" sz="quarter" idx="12"/>
          </p:nvPr>
        </p:nvSpPr>
        <p:spPr/>
        <p:txBody>
          <a:bodyPr/>
          <a:lstStyle/>
          <a:p>
            <a:fld id="{4D9BCC52-54C2-4A43-AB59-DB8B18261A9B}" type="slidenum">
              <a:rPr lang="en-GB" smtClean="0"/>
              <a:t>‹N°›</a:t>
            </a:fld>
            <a:endParaRPr lang="en-GB"/>
          </a:p>
        </p:txBody>
      </p:sp>
    </p:spTree>
    <p:extLst>
      <p:ext uri="{BB962C8B-B14F-4D97-AF65-F5344CB8AC3E}">
        <p14:creationId xmlns:p14="http://schemas.microsoft.com/office/powerpoint/2010/main" val="2310743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GB"/>
          </a:p>
        </p:txBody>
      </p:sp>
      <p:sp>
        <p:nvSpPr>
          <p:cNvPr id="3" name="Espace réservé de la date 2"/>
          <p:cNvSpPr>
            <a:spLocks noGrp="1"/>
          </p:cNvSpPr>
          <p:nvPr>
            <p:ph type="dt" sz="half" idx="10"/>
          </p:nvPr>
        </p:nvSpPr>
        <p:spPr/>
        <p:txBody>
          <a:bodyPr/>
          <a:lstStyle/>
          <a:p>
            <a:fld id="{1E527CE3-CFDE-43F2-A5A8-6A7530A1BA6C}" type="datetime1">
              <a:rPr lang="en-GB" smtClean="0"/>
              <a:t>31/01/2020</a:t>
            </a:fld>
            <a:endParaRPr lang="en-GB"/>
          </a:p>
        </p:txBody>
      </p:sp>
      <p:sp>
        <p:nvSpPr>
          <p:cNvPr id="4" name="Espace réservé du pied de page 3"/>
          <p:cNvSpPr>
            <a:spLocks noGrp="1"/>
          </p:cNvSpPr>
          <p:nvPr>
            <p:ph type="ftr" sz="quarter" idx="11"/>
          </p:nvPr>
        </p:nvSpPr>
        <p:spPr/>
        <p:txBody>
          <a:bodyPr/>
          <a:lstStyle/>
          <a:p>
            <a:r>
              <a:rPr lang="nl-NL" smtClean="0"/>
              <a:t>F. Richard GDR November 2015</a:t>
            </a:r>
            <a:endParaRPr lang="en-GB"/>
          </a:p>
        </p:txBody>
      </p:sp>
      <p:sp>
        <p:nvSpPr>
          <p:cNvPr id="5" name="Espace réservé du numéro de diapositive 4"/>
          <p:cNvSpPr>
            <a:spLocks noGrp="1"/>
          </p:cNvSpPr>
          <p:nvPr>
            <p:ph type="sldNum" sz="quarter" idx="12"/>
          </p:nvPr>
        </p:nvSpPr>
        <p:spPr/>
        <p:txBody>
          <a:bodyPr/>
          <a:lstStyle/>
          <a:p>
            <a:fld id="{4D9BCC52-54C2-4A43-AB59-DB8B18261A9B}" type="slidenum">
              <a:rPr lang="en-GB" smtClean="0"/>
              <a:t>‹N°›</a:t>
            </a:fld>
            <a:endParaRPr lang="en-GB"/>
          </a:p>
        </p:txBody>
      </p:sp>
    </p:spTree>
    <p:extLst>
      <p:ext uri="{BB962C8B-B14F-4D97-AF65-F5344CB8AC3E}">
        <p14:creationId xmlns:p14="http://schemas.microsoft.com/office/powerpoint/2010/main" val="2691681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4965690-9102-4C66-9F30-02345EFA8F96}" type="datetime1">
              <a:rPr lang="en-GB" smtClean="0"/>
              <a:t>31/01/2020</a:t>
            </a:fld>
            <a:endParaRPr lang="en-GB"/>
          </a:p>
        </p:txBody>
      </p:sp>
      <p:sp>
        <p:nvSpPr>
          <p:cNvPr id="3" name="Espace réservé du pied de page 2"/>
          <p:cNvSpPr>
            <a:spLocks noGrp="1"/>
          </p:cNvSpPr>
          <p:nvPr>
            <p:ph type="ftr" sz="quarter" idx="11"/>
          </p:nvPr>
        </p:nvSpPr>
        <p:spPr/>
        <p:txBody>
          <a:bodyPr/>
          <a:lstStyle/>
          <a:p>
            <a:r>
              <a:rPr lang="nl-NL" smtClean="0"/>
              <a:t>F. Richard GDR November 2015</a:t>
            </a:r>
            <a:endParaRPr lang="en-GB"/>
          </a:p>
        </p:txBody>
      </p:sp>
      <p:sp>
        <p:nvSpPr>
          <p:cNvPr id="4" name="Espace réservé du numéro de diapositive 3"/>
          <p:cNvSpPr>
            <a:spLocks noGrp="1"/>
          </p:cNvSpPr>
          <p:nvPr>
            <p:ph type="sldNum" sz="quarter" idx="12"/>
          </p:nvPr>
        </p:nvSpPr>
        <p:spPr/>
        <p:txBody>
          <a:bodyPr/>
          <a:lstStyle/>
          <a:p>
            <a:fld id="{4D9BCC52-54C2-4A43-AB59-DB8B18261A9B}" type="slidenum">
              <a:rPr lang="en-GB" smtClean="0"/>
              <a:t>‹N°›</a:t>
            </a:fld>
            <a:endParaRPr lang="en-GB"/>
          </a:p>
        </p:txBody>
      </p:sp>
    </p:spTree>
    <p:extLst>
      <p:ext uri="{BB962C8B-B14F-4D97-AF65-F5344CB8AC3E}">
        <p14:creationId xmlns:p14="http://schemas.microsoft.com/office/powerpoint/2010/main" val="3253238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en-GB"/>
          </a:p>
        </p:txBody>
      </p:sp>
      <p:sp>
        <p:nvSpPr>
          <p:cNvPr id="3" name="Espace réservé du contenu 2"/>
          <p:cNvSpPr>
            <a:spLocks noGrp="1"/>
          </p:cNvSpPr>
          <p:nvPr>
            <p:ph idx="1"/>
          </p:nvPr>
        </p:nvSpPr>
        <p:spPr>
          <a:xfrm>
            <a:off x="5183188" y="98743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8F9A0331-3957-400A-A439-6BAE15BE238A}" type="datetime1">
              <a:rPr lang="en-GB" smtClean="0"/>
              <a:t>31/01/2020</a:t>
            </a:fld>
            <a:endParaRPr lang="en-GB"/>
          </a:p>
        </p:txBody>
      </p:sp>
      <p:sp>
        <p:nvSpPr>
          <p:cNvPr id="6" name="Espace réservé du pied de page 5"/>
          <p:cNvSpPr>
            <a:spLocks noGrp="1"/>
          </p:cNvSpPr>
          <p:nvPr>
            <p:ph type="ftr" sz="quarter" idx="11"/>
          </p:nvPr>
        </p:nvSpPr>
        <p:spPr/>
        <p:txBody>
          <a:bodyPr/>
          <a:lstStyle/>
          <a:p>
            <a:r>
              <a:rPr lang="nl-NL" smtClean="0"/>
              <a:t>F. Richard GDR November 2015</a:t>
            </a:r>
            <a:endParaRPr lang="en-GB"/>
          </a:p>
        </p:txBody>
      </p:sp>
      <p:sp>
        <p:nvSpPr>
          <p:cNvPr id="7" name="Espace réservé du numéro de diapositive 6"/>
          <p:cNvSpPr>
            <a:spLocks noGrp="1"/>
          </p:cNvSpPr>
          <p:nvPr>
            <p:ph type="sldNum" sz="quarter" idx="12"/>
          </p:nvPr>
        </p:nvSpPr>
        <p:spPr/>
        <p:txBody>
          <a:bodyPr/>
          <a:lstStyle/>
          <a:p>
            <a:fld id="{4D9BCC52-54C2-4A43-AB59-DB8B18261A9B}" type="slidenum">
              <a:rPr lang="en-GB" smtClean="0"/>
              <a:t>‹N°›</a:t>
            </a:fld>
            <a:endParaRPr lang="en-GB"/>
          </a:p>
        </p:txBody>
      </p:sp>
    </p:spTree>
    <p:extLst>
      <p:ext uri="{BB962C8B-B14F-4D97-AF65-F5344CB8AC3E}">
        <p14:creationId xmlns:p14="http://schemas.microsoft.com/office/powerpoint/2010/main" val="3727140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en-GB"/>
          </a:p>
        </p:txBody>
      </p:sp>
      <p:sp>
        <p:nvSpPr>
          <p:cNvPr id="3" name="Espace réservé pour une image  2"/>
          <p:cNvSpPr>
            <a:spLocks noGrp="1"/>
          </p:cNvSpPr>
          <p:nvPr>
            <p:ph type="pic" idx="1"/>
          </p:nvPr>
        </p:nvSpPr>
        <p:spPr>
          <a:xfrm>
            <a:off x="5183188" y="98743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B8B49635-C6F9-40C9-A19A-EE90661253D9}" type="datetime1">
              <a:rPr lang="en-GB" smtClean="0"/>
              <a:t>31/01/2020</a:t>
            </a:fld>
            <a:endParaRPr lang="en-GB"/>
          </a:p>
        </p:txBody>
      </p:sp>
      <p:sp>
        <p:nvSpPr>
          <p:cNvPr id="6" name="Espace réservé du pied de page 5"/>
          <p:cNvSpPr>
            <a:spLocks noGrp="1"/>
          </p:cNvSpPr>
          <p:nvPr>
            <p:ph type="ftr" sz="quarter" idx="11"/>
          </p:nvPr>
        </p:nvSpPr>
        <p:spPr/>
        <p:txBody>
          <a:bodyPr/>
          <a:lstStyle/>
          <a:p>
            <a:r>
              <a:rPr lang="nl-NL" smtClean="0"/>
              <a:t>F. Richard GDR November 2015</a:t>
            </a:r>
            <a:endParaRPr lang="en-GB"/>
          </a:p>
        </p:txBody>
      </p:sp>
      <p:sp>
        <p:nvSpPr>
          <p:cNvPr id="7" name="Espace réservé du numéro de diapositive 6"/>
          <p:cNvSpPr>
            <a:spLocks noGrp="1"/>
          </p:cNvSpPr>
          <p:nvPr>
            <p:ph type="sldNum" sz="quarter" idx="12"/>
          </p:nvPr>
        </p:nvSpPr>
        <p:spPr/>
        <p:txBody>
          <a:bodyPr/>
          <a:lstStyle/>
          <a:p>
            <a:fld id="{4D9BCC52-54C2-4A43-AB59-DB8B18261A9B}" type="slidenum">
              <a:rPr lang="en-GB" smtClean="0"/>
              <a:t>‹N°›</a:t>
            </a:fld>
            <a:endParaRPr lang="en-GB"/>
          </a:p>
        </p:txBody>
      </p:sp>
    </p:spTree>
    <p:extLst>
      <p:ext uri="{BB962C8B-B14F-4D97-AF65-F5344CB8AC3E}">
        <p14:creationId xmlns:p14="http://schemas.microsoft.com/office/powerpoint/2010/main" val="3902171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3" y="365125"/>
            <a:ext cx="10515600" cy="1325563"/>
          </a:xfrm>
          <a:prstGeom prst="rect">
            <a:avLst/>
          </a:prstGeom>
        </p:spPr>
        <p:txBody>
          <a:bodyPr vert="horz" lIns="91440" tIns="45720" rIns="91440" bIns="45720" rtlCol="0" anchor="ctr">
            <a:normAutofit/>
          </a:bodyPr>
          <a:lstStyle/>
          <a:p>
            <a:r>
              <a:rPr lang="fr-FR" smtClean="0"/>
              <a:t>Modifiez le style du titre</a:t>
            </a:r>
            <a:endParaRPr lang="en-GB"/>
          </a:p>
        </p:txBody>
      </p:sp>
      <p:sp>
        <p:nvSpPr>
          <p:cNvPr id="3" name="Espace réservé du texte 2"/>
          <p:cNvSpPr>
            <a:spLocks noGrp="1"/>
          </p:cNvSpPr>
          <p:nvPr>
            <p:ph type="body" idx="1"/>
          </p:nvPr>
        </p:nvSpPr>
        <p:spPr>
          <a:xfrm>
            <a:off x="838203"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e la date 3"/>
          <p:cNvSpPr>
            <a:spLocks noGrp="1"/>
          </p:cNvSpPr>
          <p:nvPr>
            <p:ph type="dt" sz="half" idx="2"/>
          </p:nvPr>
        </p:nvSpPr>
        <p:spPr>
          <a:xfrm>
            <a:off x="838202" y="635636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6AD095-515A-4F7B-9471-E63BE18AB8CA}" type="datetime1">
              <a:rPr lang="en-GB" smtClean="0"/>
              <a:t>31/01/2020</a:t>
            </a:fld>
            <a:endParaRPr lang="en-GB"/>
          </a:p>
        </p:txBody>
      </p:sp>
      <p:sp>
        <p:nvSpPr>
          <p:cNvPr id="5" name="Espace réservé du pied de page 4"/>
          <p:cNvSpPr>
            <a:spLocks noGrp="1"/>
          </p:cNvSpPr>
          <p:nvPr>
            <p:ph type="ftr" sz="quarter" idx="3"/>
          </p:nvPr>
        </p:nvSpPr>
        <p:spPr>
          <a:xfrm>
            <a:off x="4038603" y="635636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smtClean="0"/>
              <a:t>F. Richard GDR November 2015</a:t>
            </a:r>
            <a:endParaRPr lang="en-GB"/>
          </a:p>
        </p:txBody>
      </p:sp>
      <p:sp>
        <p:nvSpPr>
          <p:cNvPr id="6" name="Espace réservé du numéro de diapositive 5"/>
          <p:cNvSpPr>
            <a:spLocks noGrp="1"/>
          </p:cNvSpPr>
          <p:nvPr>
            <p:ph type="sldNum" sz="quarter" idx="4"/>
          </p:nvPr>
        </p:nvSpPr>
        <p:spPr>
          <a:xfrm>
            <a:off x="8610600" y="635636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9BCC52-54C2-4A43-AB59-DB8B18261A9B}" type="slidenum">
              <a:rPr lang="en-GB" smtClean="0"/>
              <a:t>‹N°›</a:t>
            </a:fld>
            <a:endParaRPr lang="en-GB"/>
          </a:p>
        </p:txBody>
      </p:sp>
    </p:spTree>
    <p:extLst>
      <p:ext uri="{BB962C8B-B14F-4D97-AF65-F5344CB8AC3E}">
        <p14:creationId xmlns:p14="http://schemas.microsoft.com/office/powerpoint/2010/main" val="35863601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8"/>
          <p:cNvSpPr txBox="1">
            <a:spLocks noGrp="1"/>
          </p:cNvSpPr>
          <p:nvPr>
            <p:ph type="title"/>
          </p:nvPr>
        </p:nvSpPr>
        <p:spPr>
          <a:xfrm>
            <a:off x="838203"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8"/>
          <p:cNvSpPr txBox="1">
            <a:spLocks noGrp="1"/>
          </p:cNvSpPr>
          <p:nvPr>
            <p:ph type="body" idx="1"/>
          </p:nvPr>
        </p:nvSpPr>
        <p:spPr>
          <a:xfrm>
            <a:off x="838203"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8"/>
          <p:cNvSpPr txBox="1">
            <a:spLocks noGrp="1"/>
          </p:cNvSpPr>
          <p:nvPr>
            <p:ph type="dt" idx="10"/>
          </p:nvPr>
        </p:nvSpPr>
        <p:spPr>
          <a:xfrm>
            <a:off x="838202" y="6356361"/>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8"/>
          <p:cNvSpPr txBox="1">
            <a:spLocks noGrp="1"/>
          </p:cNvSpPr>
          <p:nvPr>
            <p:ph type="ftr" idx="11"/>
          </p:nvPr>
        </p:nvSpPr>
        <p:spPr>
          <a:xfrm>
            <a:off x="4038603" y="6356361"/>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8"/>
          <p:cNvSpPr txBox="1">
            <a:spLocks noGrp="1"/>
          </p:cNvSpPr>
          <p:nvPr>
            <p:ph type="sldNum" idx="12"/>
          </p:nvPr>
        </p:nvSpPr>
        <p:spPr>
          <a:xfrm>
            <a:off x="8610600" y="6356361"/>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extLst>
      <p:ext uri="{BB962C8B-B14F-4D97-AF65-F5344CB8AC3E}">
        <p14:creationId xmlns:p14="http://schemas.microsoft.com/office/powerpoint/2010/main" val="2339650802"/>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5.emf"/><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p:cNvSpPr>
          <p:nvPr>
            <p:ph type="title" idx="4294967295"/>
          </p:nvPr>
        </p:nvSpPr>
        <p:spPr>
          <a:xfrm>
            <a:off x="1524001" y="1989139"/>
            <a:ext cx="5378604" cy="1152525"/>
          </a:xfrm>
        </p:spPr>
        <p:txBody>
          <a:bodyPr>
            <a:normAutofit fontScale="90000"/>
          </a:bodyPr>
          <a:lstStyle/>
          <a:p>
            <a:r>
              <a:rPr lang="en-US" altLang="fr-FR" sz="3100" b="1" dirty="0" smtClean="0">
                <a:solidFill>
                  <a:srgbClr val="E75112"/>
                </a:solidFill>
                <a:latin typeface="Verdana" panose="020B0604030504040204" pitchFamily="34" charset="0"/>
              </a:rPr>
              <a:t>Theme Quarks et Leptons</a:t>
            </a:r>
            <a:r>
              <a:rPr lang="fr-FR" altLang="fr-FR" sz="2800" b="1" dirty="0">
                <a:solidFill>
                  <a:srgbClr val="4F81BD"/>
                </a:solidFill>
                <a:latin typeface="Verdana" panose="020B0604030504040204" pitchFamily="34" charset="0"/>
                <a:ea typeface="MS PGothic" pitchFamily="34" charset="-128"/>
              </a:rPr>
              <a:t/>
            </a:r>
            <a:br>
              <a:rPr lang="fr-FR" altLang="fr-FR" sz="2800" b="1" dirty="0">
                <a:solidFill>
                  <a:srgbClr val="4F81BD"/>
                </a:solidFill>
                <a:latin typeface="Verdana" panose="020B0604030504040204" pitchFamily="34" charset="0"/>
                <a:ea typeface="MS PGothic" pitchFamily="34" charset="-128"/>
              </a:rPr>
            </a:br>
            <a:r>
              <a:rPr lang="fr-FR" altLang="fr-FR" sz="2800" b="1" dirty="0" smtClean="0">
                <a:solidFill>
                  <a:srgbClr val="4F81BD"/>
                </a:solidFill>
                <a:latin typeface="Verdana" panose="020B0604030504040204" pitchFamily="34" charset="0"/>
                <a:ea typeface="MS PGothic" pitchFamily="34" charset="-128"/>
              </a:rPr>
              <a:t>        </a:t>
            </a:r>
            <a:r>
              <a:rPr lang="fr-FR" altLang="fr-FR" sz="3100" b="1" dirty="0" smtClean="0">
                <a:solidFill>
                  <a:srgbClr val="4F81BD"/>
                </a:solidFill>
                <a:latin typeface="Verdana" panose="020B0604030504040204" pitchFamily="34" charset="0"/>
                <a:ea typeface="MS PGothic" pitchFamily="34" charset="-128"/>
              </a:rPr>
              <a:t>CMS</a:t>
            </a:r>
            <a:r>
              <a:rPr lang="fr-FR" altLang="fr-FR" sz="3100" b="1" dirty="0">
                <a:solidFill>
                  <a:srgbClr val="4F81BD"/>
                </a:solidFill>
                <a:latin typeface="Verdana" panose="020B0604030504040204" pitchFamily="34" charset="0"/>
                <a:ea typeface="MS PGothic" pitchFamily="34" charset="-128"/>
              </a:rPr>
              <a:t/>
            </a:r>
            <a:br>
              <a:rPr lang="fr-FR" altLang="fr-FR" sz="3100" b="1" dirty="0">
                <a:solidFill>
                  <a:srgbClr val="4F81BD"/>
                </a:solidFill>
                <a:latin typeface="Verdana" panose="020B0604030504040204" pitchFamily="34" charset="0"/>
                <a:ea typeface="MS PGothic" pitchFamily="34" charset="-128"/>
              </a:rPr>
            </a:br>
            <a:r>
              <a:rPr lang="fr-FR" altLang="fr-FR" sz="3100" b="1" dirty="0" smtClean="0">
                <a:solidFill>
                  <a:srgbClr val="4F81BD"/>
                </a:solidFill>
                <a:latin typeface="Verdana" panose="020B0604030504040204" pitchFamily="34" charset="0"/>
                <a:ea typeface="MS PGothic" pitchFamily="34" charset="-128"/>
              </a:rPr>
              <a:t>       FLC</a:t>
            </a:r>
            <a:r>
              <a:rPr lang="fr-FR" altLang="fr-FR" sz="3100" b="1" dirty="0">
                <a:solidFill>
                  <a:srgbClr val="4F81BD"/>
                </a:solidFill>
                <a:latin typeface="Verdana" panose="020B0604030504040204" pitchFamily="34" charset="0"/>
                <a:ea typeface="MS PGothic" pitchFamily="34" charset="-128"/>
              </a:rPr>
              <a:t/>
            </a:r>
            <a:br>
              <a:rPr lang="fr-FR" altLang="fr-FR" sz="3100" b="1" dirty="0">
                <a:solidFill>
                  <a:srgbClr val="4F81BD"/>
                </a:solidFill>
                <a:latin typeface="Verdana" panose="020B0604030504040204" pitchFamily="34" charset="0"/>
                <a:ea typeface="MS PGothic" pitchFamily="34" charset="-128"/>
              </a:rPr>
            </a:br>
            <a:r>
              <a:rPr lang="fr-FR" altLang="fr-FR" sz="3100" b="1" dirty="0">
                <a:solidFill>
                  <a:srgbClr val="4F81BD"/>
                </a:solidFill>
                <a:latin typeface="Verdana" panose="020B0604030504040204" pitchFamily="34" charset="0"/>
                <a:ea typeface="MS PGothic" pitchFamily="34" charset="-128"/>
              </a:rPr>
              <a:t> </a:t>
            </a:r>
            <a:r>
              <a:rPr lang="fr-FR" altLang="fr-FR" sz="3100" b="1" dirty="0" smtClean="0">
                <a:solidFill>
                  <a:srgbClr val="4F81BD"/>
                </a:solidFill>
                <a:latin typeface="Verdana" panose="020B0604030504040204" pitchFamily="34" charset="0"/>
                <a:ea typeface="MS PGothic" pitchFamily="34" charset="-128"/>
              </a:rPr>
              <a:t>      AEgIS</a:t>
            </a:r>
            <a:endParaRPr lang="fr-FR" altLang="fr-FR" sz="3100" b="1" dirty="0">
              <a:solidFill>
                <a:srgbClr val="E75112"/>
              </a:solidFill>
              <a:latin typeface="Verdana" panose="020B0604030504040204" pitchFamily="34" charset="0"/>
            </a:endParaRPr>
          </a:p>
        </p:txBody>
      </p:sp>
      <p:pic>
        <p:nvPicPr>
          <p:cNvPr id="4099" name="Picture 19" descr="IN2P3Filaire-Q_SignV cop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3389" y="6003925"/>
            <a:ext cx="1152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ZoneTexte 9"/>
          <p:cNvSpPr txBox="1">
            <a:spLocks noChangeArrowheads="1"/>
          </p:cNvSpPr>
          <p:nvPr/>
        </p:nvSpPr>
        <p:spPr bwMode="auto">
          <a:xfrm>
            <a:off x="1524000" y="638175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400" dirty="0" smtClean="0">
                <a:solidFill>
                  <a:srgbClr val="4D4D4D"/>
                </a:solidFill>
                <a:latin typeface="Verdana" panose="020B0604030504040204" pitchFamily="34" charset="0"/>
              </a:rPr>
              <a:t>Nicolas CHANON, Imad LAKTINEH, Patrick NEDELEC</a:t>
            </a:r>
            <a:endParaRPr lang="fr-FR" altLang="fr-FR" sz="1400" dirty="0">
              <a:solidFill>
                <a:srgbClr val="4D4D4D"/>
              </a:solidFill>
              <a:latin typeface="Verdana" panose="020B0604030504040204" pitchFamily="34" charset="0"/>
            </a:endParaRPr>
          </a:p>
        </p:txBody>
      </p:sp>
      <p:sp>
        <p:nvSpPr>
          <p:cNvPr id="4101" name="ZoneTexte 11"/>
          <p:cNvSpPr txBox="1">
            <a:spLocks noChangeArrowheads="1"/>
          </p:cNvSpPr>
          <p:nvPr/>
        </p:nvSpPr>
        <p:spPr bwMode="auto">
          <a:xfrm>
            <a:off x="3143250" y="252414"/>
            <a:ext cx="23241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400" dirty="0">
                <a:solidFill>
                  <a:srgbClr val="4D4D4D"/>
                </a:solidFill>
                <a:latin typeface="Verdana" panose="020B0604030504040204" pitchFamily="34" charset="0"/>
              </a:rPr>
              <a:t>Tourniquet Section 01</a:t>
            </a:r>
            <a:br>
              <a:rPr lang="fr-FR" altLang="fr-FR" sz="1400" dirty="0">
                <a:solidFill>
                  <a:srgbClr val="4D4D4D"/>
                </a:solidFill>
                <a:latin typeface="Verdana" panose="020B0604030504040204" pitchFamily="34" charset="0"/>
              </a:rPr>
            </a:br>
            <a:r>
              <a:rPr lang="fr-FR" altLang="fr-FR" sz="1400" dirty="0" smtClean="0">
                <a:solidFill>
                  <a:srgbClr val="4D4D4D"/>
                </a:solidFill>
                <a:latin typeface="Verdana" panose="020B0604030504040204" pitchFamily="34" charset="0"/>
              </a:rPr>
              <a:t>3/2/2020</a:t>
            </a:r>
            <a:endParaRPr lang="fr-FR" altLang="fr-FR" sz="1400" dirty="0">
              <a:solidFill>
                <a:srgbClr val="4D4D4D"/>
              </a:solidFill>
              <a:latin typeface="Verdana" panose="020B0604030504040204" pitchFamily="34" charset="0"/>
            </a:endParaRPr>
          </a:p>
        </p:txBody>
      </p:sp>
      <p:sp>
        <p:nvSpPr>
          <p:cNvPr id="4102" name="ZoneTexte 9"/>
          <p:cNvSpPr txBox="1">
            <a:spLocks noChangeArrowheads="1"/>
          </p:cNvSpPr>
          <p:nvPr/>
        </p:nvSpPr>
        <p:spPr bwMode="auto">
          <a:xfrm>
            <a:off x="1965325" y="3600493"/>
            <a:ext cx="285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dirty="0">
                <a:solidFill>
                  <a:srgbClr val="4D4D4D"/>
                </a:solidFill>
                <a:latin typeface="Verdana" panose="020B0604030504040204" pitchFamily="34" charset="0"/>
              </a:rPr>
              <a:t>Bilan 2015-2020</a:t>
            </a:r>
          </a:p>
        </p:txBody>
      </p:sp>
      <p:cxnSp>
        <p:nvCxnSpPr>
          <p:cNvPr id="3" name="Straight Connector 2">
            <a:extLst>
              <a:ext uri="{FF2B5EF4-FFF2-40B4-BE49-F238E27FC236}">
                <a16:creationId xmlns:a16="http://schemas.microsoft.com/office/drawing/2014/main" id="{87CAF639-0B27-4016-A091-4C9A35F5A5ED}"/>
              </a:ext>
            </a:extLst>
          </p:cNvPr>
          <p:cNvCxnSpPr/>
          <p:nvPr/>
        </p:nvCxnSpPr>
        <p:spPr>
          <a:xfrm>
            <a:off x="2108200" y="3392530"/>
            <a:ext cx="3359150" cy="0"/>
          </a:xfrm>
          <a:prstGeom prst="line">
            <a:avLst/>
          </a:prstGeom>
          <a:ln w="222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2" name="Image 1"/>
          <p:cNvPicPr>
            <a:picLocks noChangeAspect="1"/>
          </p:cNvPicPr>
          <p:nvPr/>
        </p:nvPicPr>
        <p:blipFill>
          <a:blip r:embed="rId4"/>
          <a:stretch>
            <a:fillRect/>
          </a:stretch>
        </p:blipFill>
        <p:spPr>
          <a:xfrm>
            <a:off x="1870257" y="159255"/>
            <a:ext cx="1161000" cy="1196600"/>
          </a:xfrm>
          <a:prstGeom prst="rect">
            <a:avLst/>
          </a:prstGeom>
        </p:spPr>
      </p:pic>
      <p:pic>
        <p:nvPicPr>
          <p:cNvPr id="5" name="Imag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4159" y="795249"/>
            <a:ext cx="891428" cy="571428"/>
          </a:xfrm>
          <a:prstGeom prst="rect">
            <a:avLst/>
          </a:prstGeom>
        </p:spPr>
      </p:pic>
      <p:pic>
        <p:nvPicPr>
          <p:cNvPr id="6" name="Imag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7208" y="298511"/>
            <a:ext cx="857143" cy="571428"/>
          </a:xfrm>
          <a:prstGeom prst="rect">
            <a:avLst/>
          </a:prstGeom>
        </p:spPr>
      </p:pic>
      <p:sp>
        <p:nvSpPr>
          <p:cNvPr id="12" name="Oval 22"/>
          <p:cNvSpPr>
            <a:spLocks noChangeArrowheads="1"/>
          </p:cNvSpPr>
          <p:nvPr/>
        </p:nvSpPr>
        <p:spPr bwMode="auto">
          <a:xfrm>
            <a:off x="8334838" y="1851368"/>
            <a:ext cx="1800225" cy="1800225"/>
          </a:xfrm>
          <a:prstGeom prst="ellipse">
            <a:avLst/>
          </a:prstGeom>
          <a:solidFill>
            <a:srgbClr val="FAC090"/>
          </a:solidFill>
          <a:ln w="9525">
            <a:solidFill>
              <a:srgbClr val="FAC090"/>
            </a:solidFill>
            <a:round/>
            <a:headEnd/>
            <a:tailEnd/>
          </a:ln>
          <a:effectLst>
            <a:outerShdw blurRad="40000" dist="23000" dir="5400000" rotWithShape="0">
              <a:srgbClr val="808080">
                <a:alpha val="34999"/>
              </a:srgbClr>
            </a:outerShdw>
          </a:effectLst>
        </p:spPr>
        <p:txBody>
          <a:bodyPr anchor="ctr"/>
          <a:lstStyle/>
          <a:p>
            <a:pPr algn="ctr" eaLnBrk="1" hangingPunct="1">
              <a:defRPr/>
            </a:pPr>
            <a:endParaRPr lang="en-US">
              <a:solidFill>
                <a:schemeClr val="lt1"/>
              </a:solidFill>
              <a:latin typeface="+mn-lt"/>
              <a:ea typeface="+mn-ea"/>
            </a:endParaRPr>
          </a:p>
        </p:txBody>
      </p:sp>
      <p:sp>
        <p:nvSpPr>
          <p:cNvPr id="13" name="Oval 23"/>
          <p:cNvSpPr>
            <a:spLocks noChangeArrowheads="1"/>
          </p:cNvSpPr>
          <p:nvPr/>
        </p:nvSpPr>
        <p:spPr bwMode="auto">
          <a:xfrm>
            <a:off x="9774701" y="1851368"/>
            <a:ext cx="863600" cy="863600"/>
          </a:xfrm>
          <a:prstGeom prst="ellipse">
            <a:avLst/>
          </a:prstGeom>
          <a:solidFill>
            <a:srgbClr val="C3D69B">
              <a:alpha val="69019"/>
            </a:srgbClr>
          </a:solidFill>
          <a:ln w="9525">
            <a:solidFill>
              <a:srgbClr val="C3D69B"/>
            </a:solidFill>
            <a:round/>
            <a:headEnd/>
            <a:tailEnd/>
          </a:ln>
          <a:effectLst>
            <a:outerShdw blurRad="40000" dist="23000" dir="5400000" rotWithShape="0">
              <a:srgbClr val="808080">
                <a:alpha val="34999"/>
              </a:srgbClr>
            </a:outerShdw>
          </a:effectLst>
        </p:spPr>
        <p:txBody>
          <a:bodyPr anchor="ctr"/>
          <a:lstStyle/>
          <a:p>
            <a:pPr algn="ctr" eaLnBrk="1" hangingPunct="1">
              <a:defRPr/>
            </a:pPr>
            <a:endParaRPr lang="en-US">
              <a:solidFill>
                <a:schemeClr val="accent3">
                  <a:lumMod val="75000"/>
                </a:schemeClr>
              </a:solidFill>
              <a:latin typeface="+mn-lt"/>
              <a:ea typeface="+mn-ea"/>
            </a:endParaRPr>
          </a:p>
        </p:txBody>
      </p:sp>
      <p:sp>
        <p:nvSpPr>
          <p:cNvPr id="14" name="Oval 24"/>
          <p:cNvSpPr>
            <a:spLocks noChangeArrowheads="1"/>
          </p:cNvSpPr>
          <p:nvPr/>
        </p:nvSpPr>
        <p:spPr bwMode="auto">
          <a:xfrm>
            <a:off x="9487363" y="3075330"/>
            <a:ext cx="719138" cy="720725"/>
          </a:xfrm>
          <a:prstGeom prst="ellipse">
            <a:avLst/>
          </a:prstGeom>
          <a:gradFill rotWithShape="1">
            <a:gsLst>
              <a:gs pos="0">
                <a:srgbClr val="3A7CCB">
                  <a:alpha val="64999"/>
                </a:srgbClr>
              </a:gs>
              <a:gs pos="20000">
                <a:srgbClr val="3C7BC7">
                  <a:alpha val="64999"/>
                </a:srgbClr>
              </a:gs>
              <a:gs pos="100000">
                <a:srgbClr val="2C5D98">
                  <a:alpha val="64999"/>
                </a:srgbClr>
              </a:gs>
            </a:gsLst>
            <a:lin ang="5400000"/>
          </a:gra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eaLnBrk="1" hangingPunct="1">
              <a:defRPr/>
            </a:pPr>
            <a:endParaRPr lang="en-US" dirty="0">
              <a:solidFill>
                <a:schemeClr val="lt1"/>
              </a:solidFill>
              <a:latin typeface="+mn-lt"/>
              <a:ea typeface="+mn-ea"/>
            </a:endParaRPr>
          </a:p>
        </p:txBody>
      </p:sp>
      <p:sp>
        <p:nvSpPr>
          <p:cNvPr id="15" name="TextBox 25"/>
          <p:cNvSpPr txBox="1">
            <a:spLocks noChangeArrowheads="1"/>
          </p:cNvSpPr>
          <p:nvPr/>
        </p:nvSpPr>
        <p:spPr bwMode="auto">
          <a:xfrm>
            <a:off x="8694754" y="2499597"/>
            <a:ext cx="1151732" cy="400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fr-FR" sz="2000" dirty="0" smtClean="0">
                <a:cs typeface="Calibri" panose="020F0502020204030204" pitchFamily="34" charset="0"/>
              </a:rPr>
              <a:t>CMS</a:t>
            </a:r>
            <a:endParaRPr lang="en-US" altLang="fr-FR" sz="2000" dirty="0">
              <a:cs typeface="Calibri" panose="020F0502020204030204" pitchFamily="34" charset="0"/>
            </a:endParaRPr>
          </a:p>
        </p:txBody>
      </p:sp>
      <p:sp>
        <p:nvSpPr>
          <p:cNvPr id="16" name="TextBox 26"/>
          <p:cNvSpPr txBox="1">
            <a:spLocks noChangeArrowheads="1"/>
          </p:cNvSpPr>
          <p:nvPr/>
        </p:nvSpPr>
        <p:spPr bwMode="auto">
          <a:xfrm>
            <a:off x="9990452" y="2067444"/>
            <a:ext cx="575866" cy="400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fr-FR" sz="2000" dirty="0" smtClean="0">
                <a:cs typeface="Calibri" panose="020F0502020204030204" pitchFamily="34" charset="0"/>
              </a:rPr>
              <a:t>FLC</a:t>
            </a:r>
            <a:endParaRPr lang="en-US" altLang="fr-FR" sz="2000" dirty="0">
              <a:cs typeface="Calibri" panose="020F0502020204030204" pitchFamily="34" charset="0"/>
            </a:endParaRPr>
          </a:p>
        </p:txBody>
      </p:sp>
      <p:sp>
        <p:nvSpPr>
          <p:cNvPr id="17" name="TextBox 27"/>
          <p:cNvSpPr txBox="1">
            <a:spLocks noChangeArrowheads="1"/>
          </p:cNvSpPr>
          <p:nvPr/>
        </p:nvSpPr>
        <p:spPr bwMode="auto">
          <a:xfrm>
            <a:off x="9486570" y="3219851"/>
            <a:ext cx="1007765" cy="400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fr-FR" sz="2000" dirty="0" err="1">
                <a:cs typeface="Calibri" panose="020F0502020204030204" pitchFamily="34" charset="0"/>
              </a:rPr>
              <a:t>AEgIS</a:t>
            </a:r>
            <a:endParaRPr lang="en-US" altLang="fr-FR" sz="2000" dirty="0">
              <a:cs typeface="Calibri" panose="020F0502020204030204" pitchFamily="34" charset="0"/>
            </a:endParaRPr>
          </a:p>
        </p:txBody>
      </p:sp>
    </p:spTree>
    <p:extLst>
      <p:ext uri="{BB962C8B-B14F-4D97-AF65-F5344CB8AC3E}">
        <p14:creationId xmlns:p14="http://schemas.microsoft.com/office/powerpoint/2010/main" val="29925931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g769ced61e6_0_24"/>
          <p:cNvSpPr txBox="1">
            <a:spLocks noGrp="1"/>
          </p:cNvSpPr>
          <p:nvPr>
            <p:ph type="title" idx="4294967295"/>
          </p:nvPr>
        </p:nvSpPr>
        <p:spPr>
          <a:xfrm>
            <a:off x="1524000" y="0"/>
            <a:ext cx="9563100" cy="692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E75112"/>
              </a:buClr>
              <a:buSzPts val="2800"/>
              <a:buFont typeface="Verdana"/>
              <a:buNone/>
            </a:pPr>
            <a:r>
              <a:rPr lang="fr-FR" sz="2800" b="1">
                <a:solidFill>
                  <a:srgbClr val="E75112"/>
                </a:solidFill>
                <a:latin typeface="Verdana"/>
                <a:ea typeface="Verdana"/>
                <a:cs typeface="Verdana"/>
                <a:sym typeface="Verdana"/>
              </a:rPr>
              <a:t>Production scientifique: Top + Higgs BSM</a:t>
            </a:r>
            <a:endParaRPr sz="2800" b="1">
              <a:solidFill>
                <a:srgbClr val="E75112"/>
              </a:solidFill>
              <a:latin typeface="Verdana"/>
              <a:ea typeface="Verdana"/>
              <a:cs typeface="Verdana"/>
              <a:sym typeface="Verdana"/>
            </a:endParaRPr>
          </a:p>
        </p:txBody>
      </p:sp>
      <p:sp>
        <p:nvSpPr>
          <p:cNvPr id="203" name="Google Shape;203;g769ced61e6_0_24"/>
          <p:cNvSpPr txBox="1"/>
          <p:nvPr/>
        </p:nvSpPr>
        <p:spPr>
          <a:xfrm>
            <a:off x="8401050" y="6492876"/>
            <a:ext cx="2133600" cy="365100"/>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898989"/>
              </a:buClr>
              <a:buSzPts val="1200"/>
              <a:buFont typeface="Arial"/>
              <a:buNone/>
              <a:tabLst/>
              <a:defRPr/>
            </a:pPr>
            <a:fld id="{00000000-1234-1234-1234-123412341234}" type="slidenum">
              <a:rPr kumimoji="0" lang="fr-FR" sz="1200" b="0" i="0" u="none" strike="noStrike" kern="0" cap="none" spc="0" normalizeH="0" baseline="0" noProof="0">
                <a:ln>
                  <a:noFill/>
                </a:ln>
                <a:solidFill>
                  <a:srgbClr val="898989"/>
                </a:solidFill>
                <a:effectLst/>
                <a:uLnTx/>
                <a:uFillTx/>
                <a:latin typeface="Verdana"/>
                <a:ea typeface="Verdana"/>
                <a:cs typeface="Verdana"/>
                <a:sym typeface="Verdana"/>
              </a:rPr>
              <a:pPr marL="0" marR="0" lvl="0" indent="0" algn="r" defTabSz="914400" rtl="0" eaLnBrk="1" fontAlgn="auto" latinLnBrk="0" hangingPunct="1">
                <a:lnSpc>
                  <a:spcPct val="100000"/>
                </a:lnSpc>
                <a:spcBef>
                  <a:spcPts val="0"/>
                </a:spcBef>
                <a:spcAft>
                  <a:spcPts val="0"/>
                </a:spcAft>
                <a:buClr>
                  <a:srgbClr val="898989"/>
                </a:buClr>
                <a:buSzPts val="1200"/>
                <a:buFont typeface="Arial"/>
                <a:buNone/>
                <a:tabLst/>
                <a:defRPr/>
              </a:pPr>
              <a:t>10</a:t>
            </a:fld>
            <a:endParaRPr kumimoji="0" sz="1200" b="0" i="0" u="none" strike="noStrike" kern="0" cap="none" spc="0" normalizeH="0" baseline="0" noProof="0">
              <a:ln>
                <a:noFill/>
              </a:ln>
              <a:solidFill>
                <a:srgbClr val="898989"/>
              </a:solidFill>
              <a:effectLst/>
              <a:uLnTx/>
              <a:uFillTx/>
              <a:latin typeface="Verdana"/>
              <a:ea typeface="Verdana"/>
              <a:cs typeface="Verdana"/>
              <a:sym typeface="Verdana"/>
            </a:endParaRPr>
          </a:p>
        </p:txBody>
      </p:sp>
      <p:cxnSp>
        <p:nvCxnSpPr>
          <p:cNvPr id="204" name="Google Shape;204;g769ced61e6_0_24"/>
          <p:cNvCxnSpPr/>
          <p:nvPr/>
        </p:nvCxnSpPr>
        <p:spPr>
          <a:xfrm>
            <a:off x="1525588" y="692150"/>
            <a:ext cx="9142500" cy="0"/>
          </a:xfrm>
          <a:prstGeom prst="straightConnector1">
            <a:avLst/>
          </a:prstGeom>
          <a:noFill/>
          <a:ln w="9525" cap="flat" cmpd="sng">
            <a:solidFill>
              <a:srgbClr val="E75112"/>
            </a:solidFill>
            <a:prstDash val="solid"/>
            <a:miter lim="800000"/>
            <a:headEnd type="none" w="sm" len="sm"/>
            <a:tailEnd type="none" w="sm" len="sm"/>
          </a:ln>
        </p:spPr>
      </p:cxnSp>
      <p:sp>
        <p:nvSpPr>
          <p:cNvPr id="205" name="Google Shape;205;g769ced61e6_0_24"/>
          <p:cNvSpPr txBox="1">
            <a:spLocks noGrp="1"/>
          </p:cNvSpPr>
          <p:nvPr>
            <p:ph type="ftr" idx="11"/>
          </p:nvPr>
        </p:nvSpPr>
        <p:spPr>
          <a:xfrm>
            <a:off x="4440238" y="6574222"/>
            <a:ext cx="4075112" cy="309154"/>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898989"/>
              </a:buClr>
              <a:buSzPts val="1200"/>
              <a:buFont typeface="Arial"/>
              <a:buNone/>
              <a:tabLst/>
              <a:defRPr/>
            </a:pPr>
            <a:r>
              <a:rPr kumimoji="0" lang="fr-FR" sz="1200" b="0" i="0" u="none" strike="noStrike" kern="0" cap="none" spc="0" normalizeH="0" baseline="0" noProof="0" dirty="0">
                <a:ln>
                  <a:noFill/>
                </a:ln>
                <a:solidFill>
                  <a:srgbClr val="898989"/>
                </a:solidFill>
                <a:effectLst/>
                <a:uLnTx/>
                <a:uFillTx/>
                <a:latin typeface="Verdana"/>
                <a:ea typeface="Verdana"/>
                <a:cs typeface="Verdana"/>
                <a:sym typeface="Verdana"/>
              </a:rPr>
              <a:t>Tourniquet Section 01 du Laboratoire </a:t>
            </a:r>
            <a:r>
              <a:rPr kumimoji="0" lang="fr-FR" sz="1200" b="0" i="0" u="none" strike="noStrike" kern="0" cap="none" spc="0" normalizeH="0" baseline="0" noProof="0" dirty="0" smtClean="0">
                <a:ln>
                  <a:noFill/>
                </a:ln>
                <a:solidFill>
                  <a:srgbClr val="898989"/>
                </a:solidFill>
                <a:effectLst/>
                <a:uLnTx/>
                <a:uFillTx/>
                <a:latin typeface="Verdana"/>
                <a:ea typeface="Verdana"/>
                <a:cs typeface="Verdana"/>
                <a:sym typeface="Verdana"/>
              </a:rPr>
              <a:t>–</a:t>
            </a:r>
            <a:r>
              <a:rPr kumimoji="0" lang="fr-FR" sz="1200" b="0" i="0" u="none" strike="noStrike" kern="0" cap="none" spc="0" normalizeH="0" noProof="0" dirty="0" smtClean="0">
                <a:ln>
                  <a:noFill/>
                </a:ln>
                <a:solidFill>
                  <a:srgbClr val="898989"/>
                </a:solidFill>
                <a:effectLst/>
                <a:uLnTx/>
                <a:uFillTx/>
                <a:latin typeface="Verdana"/>
                <a:ea typeface="Verdana"/>
                <a:cs typeface="Verdana"/>
                <a:sym typeface="Verdana"/>
              </a:rPr>
              <a:t> 3/2/2020</a:t>
            </a:r>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pic>
        <p:nvPicPr>
          <p:cNvPr id="206" name="Google Shape;206;g769ced61e6_0_24"/>
          <p:cNvPicPr preferRelativeResize="0"/>
          <p:nvPr/>
        </p:nvPicPr>
        <p:blipFill rotWithShape="1">
          <a:blip r:embed="rId3">
            <a:alphaModFix/>
          </a:blip>
          <a:srcRect/>
          <a:stretch/>
        </p:blipFill>
        <p:spPr>
          <a:xfrm>
            <a:off x="65883" y="789783"/>
            <a:ext cx="3059103" cy="3167348"/>
          </a:xfrm>
          <a:prstGeom prst="rect">
            <a:avLst/>
          </a:prstGeom>
          <a:noFill/>
          <a:ln>
            <a:noFill/>
          </a:ln>
        </p:spPr>
      </p:pic>
      <p:sp>
        <p:nvSpPr>
          <p:cNvPr id="207" name="Google Shape;207;g769ced61e6_0_24"/>
          <p:cNvSpPr/>
          <p:nvPr/>
        </p:nvSpPr>
        <p:spPr>
          <a:xfrm>
            <a:off x="744873" y="1922567"/>
            <a:ext cx="1841100" cy="6198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600" b="0" i="0" u="none" strike="noStrike" kern="0" cap="none" spc="0" normalizeH="0" baseline="0" noProof="0">
                <a:ln>
                  <a:noFill/>
                </a:ln>
                <a:solidFill>
                  <a:srgbClr val="FFFFFF"/>
                </a:solidFill>
                <a:effectLst/>
                <a:uLnTx/>
                <a:uFillTx/>
                <a:latin typeface="Calibri"/>
                <a:ea typeface="Calibri"/>
                <a:cs typeface="Calibri"/>
                <a:sym typeface="Calibri"/>
              </a:rPr>
              <a:t>ArXiv:1908.01115 Submitted to JHEP</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8" name="Google Shape;208;g769ced61e6_0_24"/>
          <p:cNvSpPr/>
          <p:nvPr/>
        </p:nvSpPr>
        <p:spPr>
          <a:xfrm>
            <a:off x="3203401" y="859975"/>
            <a:ext cx="6251100" cy="28623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800" b="1" i="0" u="none" strike="noStrike" kern="0" cap="none" spc="0" normalizeH="0" baseline="0" noProof="0" dirty="0">
                <a:ln>
                  <a:noFill/>
                </a:ln>
                <a:solidFill>
                  <a:srgbClr val="000000"/>
                </a:solidFill>
                <a:effectLst/>
                <a:uLnTx/>
                <a:uFillTx/>
                <a:latin typeface="Tahoma"/>
                <a:ea typeface="Tahoma"/>
                <a:cs typeface="Tahoma"/>
                <a:sym typeface="Tahoma"/>
              </a:rPr>
              <a:t>Recherche d’un </a:t>
            </a:r>
            <a:r>
              <a:rPr kumimoji="0" lang="fr-FR" sz="1800" b="1" i="0" u="none" strike="noStrike" kern="0" cap="none" spc="0" normalizeH="0" baseline="0" noProof="0" dirty="0" err="1">
                <a:ln>
                  <a:noFill/>
                </a:ln>
                <a:solidFill>
                  <a:srgbClr val="000000"/>
                </a:solidFill>
                <a:effectLst/>
                <a:uLnTx/>
                <a:uFillTx/>
                <a:latin typeface="Tahoma"/>
                <a:ea typeface="Tahoma"/>
                <a:cs typeface="Tahoma"/>
                <a:sym typeface="Tahoma"/>
              </a:rPr>
              <a:t>Higgs</a:t>
            </a:r>
            <a:r>
              <a:rPr kumimoji="0" lang="fr-FR" sz="1800" b="1" i="0" u="none" strike="noStrike" kern="0" cap="none" spc="0" normalizeH="0" baseline="0" noProof="0" dirty="0">
                <a:ln>
                  <a:noFill/>
                </a:ln>
                <a:solidFill>
                  <a:srgbClr val="000000"/>
                </a:solidFill>
                <a:effectLst/>
                <a:uLnTx/>
                <a:uFillTx/>
                <a:latin typeface="Tahoma"/>
                <a:ea typeface="Tahoma"/>
                <a:cs typeface="Tahoma"/>
                <a:sym typeface="Tahoma"/>
              </a:rPr>
              <a:t> lourd se désintégrant en </a:t>
            </a:r>
            <a:r>
              <a:rPr kumimoji="0" lang="fr-FR" sz="1800" b="1" i="0" u="none" strike="noStrike" kern="0" cap="none" spc="0" normalizeH="0" baseline="0" noProof="0" dirty="0" err="1">
                <a:ln>
                  <a:noFill/>
                </a:ln>
                <a:solidFill>
                  <a:srgbClr val="000000"/>
                </a:solidFill>
                <a:effectLst/>
                <a:uLnTx/>
                <a:uFillTx/>
                <a:latin typeface="Tahoma"/>
                <a:ea typeface="Tahoma"/>
                <a:cs typeface="Tahoma"/>
                <a:sym typeface="Tahoma"/>
              </a:rPr>
              <a:t>ttbar</a:t>
            </a:r>
            <a:r>
              <a:rPr kumimoji="0" lang="fr-FR" sz="1800" b="1" i="0" u="none" strike="noStrike" kern="0" cap="none" spc="0" normalizeH="0" baseline="0" noProof="0" dirty="0">
                <a:ln>
                  <a:noFill/>
                </a:ln>
                <a:solidFill>
                  <a:srgbClr val="000000"/>
                </a:solidFill>
                <a:effectLst/>
                <a:uLnTx/>
                <a:uFillTx/>
                <a:latin typeface="Tahoma"/>
                <a:ea typeface="Tahoma"/>
                <a:cs typeface="Tahoma"/>
                <a:sym typeface="Tahoma"/>
              </a:rPr>
              <a:t> (bas tanβ</a:t>
            </a:r>
            <a:r>
              <a:rPr kumimoji="0" lang="fr-FR" sz="1800" b="1" i="0" u="none" strike="noStrike" kern="0" cap="none" spc="0" normalizeH="0" baseline="0" noProof="0" dirty="0" smtClean="0">
                <a:ln>
                  <a:noFill/>
                </a:ln>
                <a:solidFill>
                  <a:srgbClr val="000000"/>
                </a:solidFill>
                <a:effectLst/>
                <a:uLnTx/>
                <a:uFillTx/>
                <a:latin typeface="Tahoma"/>
                <a:ea typeface="Tahoma"/>
                <a:cs typeface="Tahoma"/>
                <a:sym typeface="Tahoma"/>
              </a:rPr>
              <a:t>)</a:t>
            </a:r>
            <a:r>
              <a:rPr kumimoji="0" lang="fr-FR" sz="1800" b="0" i="0" u="none" strike="noStrike" kern="0" cap="none" spc="0" normalizeH="0" baseline="0" noProof="0" dirty="0" smtClean="0">
                <a:ln>
                  <a:noFill/>
                </a:ln>
                <a:solidFill>
                  <a:srgbClr val="000000"/>
                </a:solidFill>
                <a:effectLst/>
                <a:uLnTx/>
                <a:uFillTx/>
                <a:latin typeface="Tahoma"/>
                <a:ea typeface="Tahoma"/>
                <a:cs typeface="Tahoma"/>
                <a:sym typeface="Tahoma"/>
              </a:rPr>
              <a:t> de 2015 à 2018</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800" b="0" i="0" u="none" strike="noStrike" kern="0" cap="none" spc="0" normalizeH="0" baseline="0" noProof="0" dirty="0">
                <a:ln>
                  <a:noFill/>
                </a:ln>
                <a:solidFill>
                  <a:srgbClr val="660066"/>
                </a:solidFill>
                <a:effectLst/>
                <a:uLnTx/>
                <a:uFillTx/>
                <a:latin typeface="Tahoma"/>
                <a:ea typeface="Tahoma"/>
                <a:cs typeface="Tahoma"/>
                <a:sym typeface="Tahoma"/>
              </a:rPr>
              <a:t>S. </a:t>
            </a:r>
            <a:r>
              <a:rPr kumimoji="0" lang="fr-FR" sz="1800" b="0" i="0" u="none" strike="noStrike" kern="0" cap="none" spc="0" normalizeH="0" baseline="0" noProof="0" dirty="0" err="1">
                <a:ln>
                  <a:noFill/>
                </a:ln>
                <a:solidFill>
                  <a:srgbClr val="660066"/>
                </a:solidFill>
                <a:effectLst/>
                <a:uLnTx/>
                <a:uFillTx/>
                <a:latin typeface="Tahoma"/>
                <a:ea typeface="Tahoma"/>
                <a:cs typeface="Tahoma"/>
                <a:sym typeface="Tahoma"/>
              </a:rPr>
              <a:t>Perriès</a:t>
            </a:r>
            <a:r>
              <a:rPr kumimoji="0" lang="fr-FR" sz="1800" b="0" i="0" u="none" strike="noStrike" kern="0" cap="none" spc="0" normalizeH="0" baseline="0" noProof="0" dirty="0">
                <a:ln>
                  <a:noFill/>
                </a:ln>
                <a:solidFill>
                  <a:srgbClr val="660066"/>
                </a:solidFill>
                <a:effectLst/>
                <a:uLnTx/>
                <a:uFillTx/>
                <a:latin typeface="Tahoma"/>
                <a:ea typeface="Tahoma"/>
                <a:cs typeface="Tahoma"/>
                <a:sym typeface="Tahoma"/>
              </a:rPr>
              <a:t>, V. </a:t>
            </a:r>
            <a:r>
              <a:rPr kumimoji="0" lang="fr-FR" sz="1800" b="0" i="0" u="none" strike="noStrike" kern="0" cap="none" spc="0" normalizeH="0" baseline="0" noProof="0" dirty="0" err="1">
                <a:ln>
                  <a:noFill/>
                </a:ln>
                <a:solidFill>
                  <a:srgbClr val="660066"/>
                </a:solidFill>
                <a:effectLst/>
                <a:uLnTx/>
                <a:uFillTx/>
                <a:latin typeface="Tahoma"/>
                <a:ea typeface="Tahoma"/>
                <a:cs typeface="Tahoma"/>
                <a:sym typeface="Tahoma"/>
              </a:rPr>
              <a:t>Sordini</a:t>
            </a:r>
            <a:r>
              <a:rPr kumimoji="0" lang="fr-FR" sz="1800" b="0" i="0" u="none" strike="noStrike" kern="0" cap="none" spc="0" normalizeH="0" baseline="0" noProof="0" dirty="0">
                <a:ln>
                  <a:noFill/>
                </a:ln>
                <a:solidFill>
                  <a:srgbClr val="660066"/>
                </a:solidFill>
                <a:effectLst/>
                <a:uLnTx/>
                <a:uFillTx/>
                <a:latin typeface="Tahoma"/>
                <a:ea typeface="Tahoma"/>
                <a:cs typeface="Tahoma"/>
                <a:sym typeface="Tahoma"/>
              </a:rPr>
              <a:t>, 1 </a:t>
            </a:r>
            <a:r>
              <a:rPr lang="fr-FR" kern="0" dirty="0" err="1" smtClean="0">
                <a:solidFill>
                  <a:srgbClr val="660066"/>
                </a:solidFill>
                <a:latin typeface="Tahoma"/>
                <a:ea typeface="Tahoma"/>
                <a:cs typeface="Tahoma"/>
                <a:sym typeface="Tahoma"/>
              </a:rPr>
              <a:t>postdoctorant</a:t>
            </a:r>
            <a:r>
              <a:rPr kumimoji="0" lang="fr-FR" sz="1800" b="0" i="0" u="none" strike="noStrike" kern="0" cap="none" spc="0" normalizeH="0" baseline="0" noProof="0" dirty="0" smtClean="0">
                <a:ln>
                  <a:noFill/>
                </a:ln>
                <a:solidFill>
                  <a:srgbClr val="660066"/>
                </a:solidFill>
                <a:effectLst/>
                <a:uLnTx/>
                <a:uFillTx/>
                <a:latin typeface="Tahoma"/>
                <a:ea typeface="Tahoma"/>
                <a:cs typeface="Tahoma"/>
                <a:sym typeface="Tahoma"/>
              </a:rPr>
              <a:t> </a:t>
            </a:r>
            <a:r>
              <a:rPr kumimoji="0" lang="fr-FR" sz="1800" b="0" i="0" u="none" strike="noStrike" kern="0" cap="none" spc="0" normalizeH="0" baseline="0" noProof="0" dirty="0">
                <a:ln>
                  <a:noFill/>
                </a:ln>
                <a:solidFill>
                  <a:srgbClr val="660066"/>
                </a:solidFill>
                <a:effectLst/>
                <a:uLnTx/>
                <a:uFillTx/>
                <a:latin typeface="Tahoma"/>
                <a:ea typeface="Tahoma"/>
                <a:cs typeface="Tahoma"/>
                <a:sym typeface="Tahoma"/>
              </a:rPr>
              <a:t>(A. Popov 2015-2018)</a:t>
            </a:r>
            <a:r>
              <a:rPr kumimoji="0" lang="fr-FR" sz="1800" b="0" i="0" u="none" strike="noStrike" kern="0" cap="none" spc="0" normalizeH="0" baseline="0" noProof="0" dirty="0">
                <a:ln>
                  <a:noFill/>
                </a:ln>
                <a:solidFill>
                  <a:srgbClr val="FF0000"/>
                </a:solidFill>
                <a:effectLst/>
                <a:uLnTx/>
                <a:uFillTx/>
                <a:latin typeface="Tahoma"/>
                <a:ea typeface="Tahoma"/>
                <a:cs typeface="Tahoma"/>
                <a:sym typeface="Tahoma"/>
              </a:rPr>
              <a:t>, 1 doctorant (H. </a:t>
            </a:r>
            <a:r>
              <a:rPr kumimoji="0" lang="fr-FR" sz="1800" b="0" i="0" u="none" strike="noStrike" kern="0" cap="none" spc="0" normalizeH="0" baseline="0" noProof="0" dirty="0" err="1">
                <a:ln>
                  <a:noFill/>
                </a:ln>
                <a:solidFill>
                  <a:srgbClr val="FF0000"/>
                </a:solidFill>
                <a:effectLst/>
                <a:uLnTx/>
                <a:uFillTx/>
                <a:latin typeface="Tahoma"/>
                <a:ea typeface="Tahoma"/>
                <a:cs typeface="Tahoma"/>
                <a:sym typeface="Tahoma"/>
              </a:rPr>
              <a:t>Lattaud</a:t>
            </a:r>
            <a:r>
              <a:rPr kumimoji="0" lang="fr-FR" sz="1800" b="0" i="0" u="none" strike="noStrike" kern="0" cap="none" spc="0" normalizeH="0" baseline="0" noProof="0" dirty="0">
                <a:ln>
                  <a:noFill/>
                </a:ln>
                <a:solidFill>
                  <a:srgbClr val="FF0000"/>
                </a:solidFill>
                <a:effectLst/>
                <a:uLnTx/>
                <a:uFillTx/>
                <a:latin typeface="Tahoma"/>
                <a:ea typeface="Tahoma"/>
                <a:cs typeface="Tahoma"/>
                <a:sym typeface="Tahoma"/>
              </a:rPr>
              <a:t> 2016-2019)</a:t>
            </a:r>
            <a:endParaRPr kumimoji="0" sz="1800" b="0" i="0" u="none" strike="noStrike" kern="0" cap="none" spc="0" normalizeH="0" baseline="0" noProof="0" dirty="0">
              <a:ln>
                <a:noFill/>
              </a:ln>
              <a:solidFill>
                <a:srgbClr val="FF0000"/>
              </a:solidFill>
              <a:effectLst/>
              <a:uLnTx/>
              <a:uFillTx/>
              <a:latin typeface="Tahoma"/>
              <a:ea typeface="Tahoma"/>
              <a:cs typeface="Tahoma"/>
              <a:sym typeface="Tahoma"/>
            </a:endParaRPr>
          </a:p>
          <a:p>
            <a:pPr marL="285750" marR="0" lvl="0" indent="-285750" algn="l" defTabSz="914400" rtl="0" eaLnBrk="1" fontAlgn="auto" latinLnBrk="0" hangingPunct="1">
              <a:lnSpc>
                <a:spcPct val="100000"/>
              </a:lnSpc>
              <a:spcBef>
                <a:spcPts val="0"/>
              </a:spcBef>
              <a:spcAft>
                <a:spcPts val="0"/>
              </a:spcAft>
              <a:buClr>
                <a:srgbClr val="0070C0"/>
              </a:buClr>
              <a:buSzPts val="1800"/>
              <a:buFont typeface="Wingdings" panose="05000000000000000000" pitchFamily="2" charset="2"/>
              <a:buChar char="Ø"/>
              <a:tabLst/>
              <a:defRPr/>
            </a:pPr>
            <a:r>
              <a:rPr kumimoji="0" lang="fr-FR" sz="1800" b="0" i="0" u="none" strike="noStrike" kern="0" cap="none" spc="0" normalizeH="0" baseline="0" noProof="0" dirty="0">
                <a:ln>
                  <a:noFill/>
                </a:ln>
                <a:solidFill>
                  <a:srgbClr val="0070C0"/>
                </a:solidFill>
                <a:effectLst/>
                <a:uLnTx/>
                <a:uFillTx/>
                <a:latin typeface="Tahoma"/>
                <a:ea typeface="Tahoma"/>
                <a:cs typeface="Tahoma"/>
                <a:sym typeface="Tahoma"/>
              </a:rPr>
              <a:t>Méthode innovante de génération MC du signal et d’analyse statistique pour tenir compte des interférences. </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70C0"/>
              </a:buClr>
              <a:buSzPts val="1800"/>
              <a:buFont typeface="Wingdings" panose="05000000000000000000" pitchFamily="2" charset="2"/>
              <a:buChar char="Ø"/>
              <a:tabLst/>
              <a:defRPr/>
            </a:pPr>
            <a:r>
              <a:rPr kumimoji="0" lang="fr-FR" sz="1800" b="0" i="0" u="none" strike="noStrike" kern="0" cap="none" spc="0" normalizeH="0" baseline="0" noProof="0" dirty="0">
                <a:ln>
                  <a:noFill/>
                </a:ln>
                <a:solidFill>
                  <a:srgbClr val="0070C0"/>
                </a:solidFill>
                <a:effectLst/>
                <a:uLnTx/>
                <a:uFillTx/>
                <a:latin typeface="Tahoma"/>
                <a:ea typeface="Tahoma"/>
                <a:cs typeface="Tahoma"/>
                <a:sym typeface="Tahoma"/>
              </a:rPr>
              <a:t>Limites posées de façon indépendante du modèle de NP et dans le </a:t>
            </a:r>
            <a:r>
              <a:rPr kumimoji="0" lang="fr-FR" sz="1800" b="0" i="0" u="none" strike="noStrike" kern="0" cap="none" spc="0" normalizeH="0" baseline="0" noProof="0" dirty="0" err="1">
                <a:ln>
                  <a:noFill/>
                </a:ln>
                <a:solidFill>
                  <a:srgbClr val="0070C0"/>
                </a:solidFill>
                <a:effectLst/>
                <a:uLnTx/>
                <a:uFillTx/>
                <a:latin typeface="Tahoma"/>
                <a:ea typeface="Tahoma"/>
                <a:cs typeface="Tahoma"/>
                <a:sym typeface="Tahoma"/>
              </a:rPr>
              <a:t>hMSSM</a:t>
            </a:r>
            <a:endParaRPr kumimoji="0" sz="1800" b="0" i="0" u="none" strike="noStrike" kern="0" cap="none" spc="0" normalizeH="0" baseline="0" noProof="0" dirty="0">
              <a:ln>
                <a:noFill/>
              </a:ln>
              <a:solidFill>
                <a:srgbClr val="0070C0"/>
              </a:solidFill>
              <a:effectLst/>
              <a:uLnTx/>
              <a:uFillTx/>
              <a:latin typeface="Tahoma"/>
              <a:ea typeface="Tahoma"/>
              <a:cs typeface="Tahoma"/>
              <a:sym typeface="Tahoma"/>
            </a:endParaRPr>
          </a:p>
          <a:p>
            <a:pPr marL="285750" marR="0" lvl="0" indent="-285750" algn="l" defTabSz="914400" rtl="0" eaLnBrk="1" fontAlgn="auto" latinLnBrk="0" hangingPunct="1">
              <a:lnSpc>
                <a:spcPct val="100000"/>
              </a:lnSpc>
              <a:spcBef>
                <a:spcPts val="0"/>
              </a:spcBef>
              <a:spcAft>
                <a:spcPts val="0"/>
              </a:spcAft>
              <a:buClr>
                <a:srgbClr val="0070C0"/>
              </a:buClr>
              <a:buSzPts val="1800"/>
              <a:buFont typeface="Wingdings" panose="05000000000000000000" pitchFamily="2" charset="2"/>
              <a:buChar char="Ø"/>
              <a:tabLst/>
              <a:defRPr/>
            </a:pPr>
            <a:r>
              <a:rPr kumimoji="0" lang="fr-FR" sz="1800" b="0" i="0" u="none" strike="noStrike" kern="0" cap="none" spc="0" normalizeH="0" baseline="0" noProof="0" dirty="0">
                <a:ln>
                  <a:noFill/>
                </a:ln>
                <a:solidFill>
                  <a:srgbClr val="0070C0"/>
                </a:solidFill>
                <a:effectLst/>
                <a:uLnTx/>
                <a:uFillTx/>
                <a:latin typeface="Tahoma"/>
                <a:ea typeface="Tahoma"/>
                <a:cs typeface="Tahoma"/>
                <a:sym typeface="Tahoma"/>
              </a:rPr>
              <a:t>Contributions majeures à la JES. </a:t>
            </a:r>
            <a:endParaRPr kumimoji="0" sz="1800" b="0" i="0" u="none" strike="noStrike" kern="0" cap="none" spc="0" normalizeH="0" baseline="0" noProof="0" dirty="0">
              <a:ln>
                <a:noFill/>
              </a:ln>
              <a:solidFill>
                <a:srgbClr val="0070C0"/>
              </a:solidFill>
              <a:effectLst/>
              <a:uLnTx/>
              <a:uFillTx/>
              <a:latin typeface="Tahoma"/>
              <a:ea typeface="Tahoma"/>
              <a:cs typeface="Tahoma"/>
              <a:sym typeface="Tahoma"/>
            </a:endParaRPr>
          </a:p>
          <a:p>
            <a:pPr marL="285750" marR="0" lvl="0" indent="-285750" algn="l" defTabSz="914400" rtl="0" eaLnBrk="1" fontAlgn="auto" latinLnBrk="0" hangingPunct="1">
              <a:lnSpc>
                <a:spcPct val="100000"/>
              </a:lnSpc>
              <a:spcBef>
                <a:spcPts val="0"/>
              </a:spcBef>
              <a:spcAft>
                <a:spcPts val="0"/>
              </a:spcAft>
              <a:buClr>
                <a:srgbClr val="0070C0"/>
              </a:buClr>
              <a:buSzPts val="1800"/>
              <a:buFont typeface="Wingdings" panose="05000000000000000000" pitchFamily="2" charset="2"/>
              <a:buChar char="Ø"/>
              <a:tabLst/>
              <a:defRPr/>
            </a:pPr>
            <a:r>
              <a:rPr kumimoji="0" lang="fr-FR" sz="1800" b="0" i="0" u="none" strike="noStrike" kern="0" cap="none" spc="0" normalizeH="0" baseline="0" noProof="0" dirty="0">
                <a:ln>
                  <a:noFill/>
                </a:ln>
                <a:solidFill>
                  <a:schemeClr val="accent2">
                    <a:lumMod val="75000"/>
                  </a:schemeClr>
                </a:solidFill>
                <a:effectLst/>
                <a:uLnTx/>
                <a:uFillTx/>
                <a:latin typeface="Tahoma"/>
                <a:ea typeface="Tahoma"/>
                <a:cs typeface="Tahoma"/>
                <a:sym typeface="Tahoma"/>
              </a:rPr>
              <a:t>Pas de suite car départ des physiciens concernés.</a:t>
            </a:r>
            <a:endParaRPr kumimoji="0" sz="1800" b="0" i="0" u="none" strike="noStrike" kern="0" cap="none" spc="0" normalizeH="0" baseline="0" noProof="0" dirty="0">
              <a:ln>
                <a:noFill/>
              </a:ln>
              <a:solidFill>
                <a:schemeClr val="accent2">
                  <a:lumMod val="75000"/>
                </a:schemeClr>
              </a:solidFill>
              <a:effectLst/>
              <a:uLnTx/>
              <a:uFillTx/>
              <a:latin typeface="Tahoma"/>
              <a:ea typeface="Tahoma"/>
              <a:cs typeface="Tahoma"/>
              <a:sym typeface="Tahoma"/>
            </a:endParaRPr>
          </a:p>
        </p:txBody>
      </p:sp>
      <p:sp>
        <p:nvSpPr>
          <p:cNvPr id="209" name="Google Shape;209;g769ced61e6_0_24"/>
          <p:cNvSpPr/>
          <p:nvPr/>
        </p:nvSpPr>
        <p:spPr>
          <a:xfrm>
            <a:off x="105830" y="3988822"/>
            <a:ext cx="9246900" cy="2585400"/>
          </a:xfrm>
          <a:prstGeom prst="rect">
            <a:avLst/>
          </a:prstGeom>
          <a:noFill/>
          <a:ln>
            <a:noFill/>
          </a:ln>
        </p:spPr>
        <p:txBody>
          <a:bodyPr spcFirstLastPara="1" wrap="square" lIns="91425" tIns="45700" rIns="91425" bIns="45700" anchor="t" anchorCtr="0">
            <a:noAutofit/>
          </a:bodyPr>
          <a:lstStyle/>
          <a:p>
            <a:pPr lvl="0">
              <a:buClr>
                <a:srgbClr val="000000"/>
              </a:buClr>
              <a:buSzPts val="1800"/>
              <a:defRPr/>
            </a:pPr>
            <a:r>
              <a:rPr kumimoji="0" lang="fr-FR" sz="1800" b="1" i="0" u="none" strike="noStrike" kern="0" cap="none" spc="0" normalizeH="0" baseline="0" noProof="0" dirty="0">
                <a:ln>
                  <a:noFill/>
                </a:ln>
                <a:solidFill>
                  <a:srgbClr val="000000"/>
                </a:solidFill>
                <a:effectLst/>
                <a:uLnTx/>
                <a:uFillTx/>
                <a:latin typeface="Tahoma"/>
                <a:ea typeface="Tahoma"/>
                <a:cs typeface="Tahoma"/>
                <a:sym typeface="Tahoma"/>
              </a:rPr>
              <a:t>Recherche de </a:t>
            </a:r>
            <a:r>
              <a:rPr kumimoji="0" lang="fr-FR" sz="1800" b="1" i="0" u="none" strike="noStrike" kern="0" cap="none" spc="0" normalizeH="0" baseline="0" noProof="0" dirty="0" err="1">
                <a:ln>
                  <a:noFill/>
                </a:ln>
                <a:solidFill>
                  <a:srgbClr val="000000"/>
                </a:solidFill>
                <a:effectLst/>
                <a:uLnTx/>
                <a:uFillTx/>
                <a:latin typeface="Tahoma"/>
                <a:ea typeface="Tahoma"/>
                <a:cs typeface="Tahoma"/>
                <a:sym typeface="Tahoma"/>
              </a:rPr>
              <a:t>Vector-Like</a:t>
            </a:r>
            <a:r>
              <a:rPr kumimoji="0" lang="fr-FR" sz="1800" b="1" i="0" u="none" strike="noStrike" kern="0" cap="none" spc="0" normalizeH="0" baseline="0" noProof="0" dirty="0">
                <a:ln>
                  <a:noFill/>
                </a:ln>
                <a:solidFill>
                  <a:srgbClr val="000000"/>
                </a:solidFill>
                <a:effectLst/>
                <a:uLnTx/>
                <a:uFillTx/>
                <a:latin typeface="Tahoma"/>
                <a:ea typeface="Tahoma"/>
                <a:cs typeface="Tahoma"/>
                <a:sym typeface="Tahoma"/>
              </a:rPr>
              <a:t> Quark célibataire se désintégrant en top + </a:t>
            </a:r>
            <a:r>
              <a:rPr kumimoji="0" lang="fr-FR" sz="1800" b="1" i="0" u="none" strike="noStrike" kern="0" cap="none" spc="0" normalizeH="0" baseline="0" noProof="0" dirty="0" err="1" smtClean="0">
                <a:ln>
                  <a:noFill/>
                </a:ln>
                <a:solidFill>
                  <a:srgbClr val="000000"/>
                </a:solidFill>
                <a:effectLst/>
                <a:uLnTx/>
                <a:uFillTx/>
                <a:latin typeface="Tahoma"/>
                <a:ea typeface="Tahoma"/>
                <a:cs typeface="Tahoma"/>
                <a:sym typeface="Tahoma"/>
              </a:rPr>
              <a:t>Higgs</a:t>
            </a:r>
            <a:r>
              <a:rPr kumimoji="0" lang="fr-FR" sz="1800" b="1" i="0" u="none" strike="noStrike" kern="0" cap="none" spc="0" normalizeH="0" baseline="0" noProof="0" dirty="0" smtClean="0">
                <a:ln>
                  <a:noFill/>
                </a:ln>
                <a:solidFill>
                  <a:srgbClr val="000000"/>
                </a:solidFill>
                <a:effectLst/>
                <a:uLnTx/>
                <a:uFillTx/>
                <a:latin typeface="Tahoma"/>
                <a:ea typeface="Tahoma"/>
                <a:cs typeface="Tahoma"/>
                <a:sym typeface="Tahoma"/>
              </a:rPr>
              <a:t>, </a:t>
            </a:r>
            <a:r>
              <a:rPr lang="fr-FR" kern="0" dirty="0">
                <a:solidFill>
                  <a:srgbClr val="FF0000"/>
                </a:solidFill>
                <a:latin typeface="Tahoma"/>
                <a:ea typeface="Tahoma"/>
                <a:cs typeface="Tahoma"/>
                <a:sym typeface="Tahoma"/>
              </a:rPr>
              <a:t>IP2I </a:t>
            </a:r>
            <a:r>
              <a:rPr lang="fr-FR" kern="0" dirty="0" smtClean="0">
                <a:solidFill>
                  <a:srgbClr val="FF0000"/>
                </a:solidFill>
                <a:latin typeface="Tahoma"/>
                <a:ea typeface="Tahoma"/>
                <a:cs typeface="Tahoma"/>
                <a:sym typeface="Tahoma"/>
              </a:rPr>
              <a:t>initiateur </a:t>
            </a:r>
            <a:r>
              <a:rPr kumimoji="0" lang="fr-FR" sz="1800" b="0" i="0" u="none" strike="noStrike" kern="0" cap="none" spc="0" normalizeH="0" baseline="0" noProof="0" dirty="0" smtClean="0">
                <a:ln>
                  <a:noFill/>
                </a:ln>
                <a:solidFill>
                  <a:srgbClr val="000000"/>
                </a:solidFill>
                <a:effectLst/>
                <a:uLnTx/>
                <a:uFillTx/>
                <a:latin typeface="Tahoma"/>
                <a:ea typeface="Tahoma"/>
                <a:cs typeface="Tahoma"/>
                <a:sym typeface="Tahoma"/>
              </a:rPr>
              <a:t>depuis 2012:</a:t>
            </a:r>
            <a:r>
              <a:rPr kumimoji="0" lang="fr-FR" sz="1800" b="0" i="0" u="none" strike="noStrike" kern="0" cap="none" spc="0" normalizeH="0" baseline="0" noProof="0" dirty="0">
                <a:ln>
                  <a:noFill/>
                </a:ln>
                <a:solidFill>
                  <a:srgbClr val="000000"/>
                </a:solidFill>
                <a:effectLst/>
                <a:uLnTx/>
                <a:uFillTx/>
                <a:latin typeface="Tahoma"/>
                <a:ea typeface="Tahoma"/>
                <a:cs typeface="Tahoma"/>
                <a:sym typeface="Tahoma"/>
              </a:rPr>
              <a:t> </a:t>
            </a:r>
            <a:r>
              <a:rPr kumimoji="0" lang="fr-FR" sz="1800" b="0" i="0" u="none" strike="noStrike" kern="0" cap="none" spc="0" normalizeH="0" baseline="0" noProof="0" dirty="0" smtClean="0">
                <a:ln>
                  <a:noFill/>
                </a:ln>
                <a:solidFill>
                  <a:srgbClr val="660066"/>
                </a:solidFill>
                <a:effectLst/>
                <a:uLnTx/>
                <a:uFillTx/>
                <a:latin typeface="Tahoma"/>
                <a:ea typeface="Tahoma"/>
                <a:cs typeface="Tahoma"/>
                <a:sym typeface="Tahoma"/>
              </a:rPr>
              <a:t>S</a:t>
            </a:r>
            <a:r>
              <a:rPr kumimoji="0" lang="fr-FR" sz="1800" b="0" i="0" u="none" strike="noStrike" kern="0" cap="none" spc="0" normalizeH="0" baseline="0" noProof="0" dirty="0">
                <a:ln>
                  <a:noFill/>
                </a:ln>
                <a:solidFill>
                  <a:srgbClr val="660066"/>
                </a:solidFill>
                <a:effectLst/>
                <a:uLnTx/>
                <a:uFillTx/>
                <a:latin typeface="Tahoma"/>
                <a:ea typeface="Tahoma"/>
                <a:cs typeface="Tahoma"/>
                <a:sym typeface="Tahoma"/>
              </a:rPr>
              <a:t>. Beauceron + </a:t>
            </a:r>
            <a:r>
              <a:rPr kumimoji="0" lang="fr-FR" sz="1800" b="0" i="0" u="none" strike="noStrike" kern="0" cap="none" spc="0" normalizeH="0" baseline="0" noProof="0" dirty="0">
                <a:ln>
                  <a:noFill/>
                </a:ln>
                <a:solidFill>
                  <a:srgbClr val="FF0000"/>
                </a:solidFill>
                <a:effectLst/>
                <a:uLnTx/>
                <a:uFillTx/>
                <a:latin typeface="Tahoma"/>
                <a:ea typeface="Tahoma"/>
                <a:cs typeface="Tahoma"/>
                <a:sym typeface="Tahoma"/>
              </a:rPr>
              <a:t>1 doctorant (J. Alvarez, 2012-2015</a:t>
            </a:r>
            <a:r>
              <a:rPr kumimoji="0" lang="fr-FR" sz="1800" b="0" i="0" u="none" strike="noStrike" kern="0" cap="none" spc="0" normalizeH="0" baseline="0" noProof="0" dirty="0" smtClean="0">
                <a:ln>
                  <a:noFill/>
                </a:ln>
                <a:solidFill>
                  <a:srgbClr val="FF0000"/>
                </a:solidFill>
                <a:effectLst/>
                <a:uLnTx/>
                <a:uFillTx/>
                <a:latin typeface="Tahoma"/>
                <a:ea typeface="Tahoma"/>
                <a:cs typeface="Tahoma"/>
                <a:sym typeface="Tahoma"/>
              </a:rPr>
              <a:t>)</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800" b="0" i="0" u="none" strike="noStrike" kern="0" cap="none" spc="0" normalizeH="0" baseline="0" noProof="0" dirty="0">
                <a:ln>
                  <a:noFill/>
                </a:ln>
                <a:solidFill>
                  <a:srgbClr val="0070C0"/>
                </a:solidFill>
                <a:effectLst/>
                <a:uLnTx/>
                <a:uFillTx/>
                <a:latin typeface="Tahoma"/>
                <a:ea typeface="Tahoma"/>
                <a:cs typeface="Tahoma"/>
                <a:sym typeface="Tahoma"/>
              </a:rPr>
              <a:t>Mode « all </a:t>
            </a:r>
            <a:r>
              <a:rPr kumimoji="0" lang="fr-FR" sz="1800" b="0" i="0" u="none" strike="noStrike" kern="0" cap="none" spc="0" normalizeH="0" baseline="0" noProof="0" dirty="0" err="1">
                <a:ln>
                  <a:noFill/>
                </a:ln>
                <a:solidFill>
                  <a:srgbClr val="0070C0"/>
                </a:solidFill>
                <a:effectLst/>
                <a:uLnTx/>
                <a:uFillTx/>
                <a:latin typeface="Tahoma"/>
                <a:ea typeface="Tahoma"/>
                <a:cs typeface="Tahoma"/>
                <a:sym typeface="Tahoma"/>
              </a:rPr>
              <a:t>hadronic</a:t>
            </a:r>
            <a:r>
              <a:rPr kumimoji="0" lang="fr-FR" sz="1800" b="0" i="0" u="none" strike="noStrike" kern="0" cap="none" spc="0" normalizeH="0" baseline="0" noProof="0" dirty="0">
                <a:ln>
                  <a:noFill/>
                </a:ln>
                <a:solidFill>
                  <a:srgbClr val="0070C0"/>
                </a:solidFill>
                <a:effectLst/>
                <a:uLnTx/>
                <a:uFillTx/>
                <a:latin typeface="Tahoma"/>
                <a:ea typeface="Tahoma"/>
                <a:cs typeface="Tahoma"/>
                <a:sym typeface="Tahoma"/>
              </a:rPr>
              <a:t> </a:t>
            </a:r>
            <a:r>
              <a:rPr kumimoji="0" lang="fr-FR" sz="1800" b="0" i="0" u="none" strike="noStrike" kern="0" cap="none" spc="0" normalizeH="0" baseline="0" noProof="0" dirty="0" err="1">
                <a:ln>
                  <a:noFill/>
                </a:ln>
                <a:solidFill>
                  <a:srgbClr val="0070C0"/>
                </a:solidFill>
                <a:effectLst/>
                <a:uLnTx/>
                <a:uFillTx/>
                <a:latin typeface="Tahoma"/>
                <a:ea typeface="Tahoma"/>
                <a:cs typeface="Tahoma"/>
                <a:sym typeface="Tahoma"/>
              </a:rPr>
              <a:t>resolve</a:t>
            </a:r>
            <a:r>
              <a:rPr kumimoji="0" lang="fr-FR" sz="1800" b="0" i="0" u="none" strike="noStrike" kern="0" cap="none" spc="0" normalizeH="0" baseline="0" noProof="0" dirty="0">
                <a:ln>
                  <a:noFill/>
                </a:ln>
                <a:solidFill>
                  <a:srgbClr val="0070C0"/>
                </a:solidFill>
                <a:effectLst/>
                <a:uLnTx/>
                <a:uFillTx/>
                <a:latin typeface="Tahoma"/>
                <a:ea typeface="Tahoma"/>
                <a:cs typeface="Tahoma"/>
                <a:sym typeface="Tahoma"/>
              </a:rPr>
              <a:t> (ak4 jets) »: top + H (</a:t>
            </a:r>
            <a:r>
              <a:rPr kumimoji="0" lang="fr-FR" sz="1800" b="1" i="0" u="none" strike="noStrike" kern="0" cap="none" spc="0" normalizeH="0" baseline="0" noProof="0" dirty="0">
                <a:ln>
                  <a:noFill/>
                </a:ln>
                <a:solidFill>
                  <a:srgbClr val="4A86E8"/>
                </a:solidFill>
                <a:effectLst/>
                <a:uLnTx/>
                <a:uFillTx/>
                <a:latin typeface="Tahoma"/>
                <a:ea typeface="Tahoma"/>
                <a:cs typeface="Tahoma"/>
                <a:sym typeface="Tahoma"/>
              </a:rPr>
              <a:t>→</a:t>
            </a:r>
            <a:r>
              <a:rPr kumimoji="0" lang="fr-FR" sz="1800" b="0" i="0" u="none" strike="noStrike" kern="0" cap="none" spc="0" normalizeH="0" baseline="0" noProof="0" dirty="0" err="1">
                <a:ln>
                  <a:noFill/>
                </a:ln>
                <a:solidFill>
                  <a:srgbClr val="0070C0"/>
                </a:solidFill>
                <a:effectLst/>
                <a:uLnTx/>
                <a:uFillTx/>
                <a:latin typeface="Tahoma"/>
                <a:ea typeface="Tahoma"/>
                <a:cs typeface="Tahoma"/>
                <a:sym typeface="Tahoma"/>
              </a:rPr>
              <a:t>jjb+bb</a:t>
            </a:r>
            <a:r>
              <a:rPr kumimoji="0" lang="fr-FR" sz="1800" b="0" i="0" u="none" strike="noStrike" kern="0" cap="none" spc="0" normalizeH="0" baseline="0" noProof="0" dirty="0">
                <a:ln>
                  <a:noFill/>
                </a:ln>
                <a:solidFill>
                  <a:srgbClr val="0070C0"/>
                </a:solidFill>
                <a:effectLst/>
                <a:uLnTx/>
                <a:uFillTx/>
                <a:latin typeface="Tahoma"/>
                <a:ea typeface="Tahoma"/>
                <a:cs typeface="Tahoma"/>
                <a:sym typeface="Tahoma"/>
              </a:rPr>
              <a:t>), </a:t>
            </a:r>
            <a:r>
              <a:rPr kumimoji="0" lang="fr-FR" sz="1800" b="0" i="0" u="none" strike="noStrike" kern="0" cap="none" spc="0" normalizeH="0" baseline="0" noProof="0" dirty="0" err="1">
                <a:ln>
                  <a:noFill/>
                </a:ln>
                <a:solidFill>
                  <a:srgbClr val="0070C0"/>
                </a:solidFill>
                <a:effectLst/>
                <a:uLnTx/>
                <a:uFillTx/>
                <a:latin typeface="Tahoma"/>
                <a:ea typeface="Tahoma"/>
                <a:cs typeface="Tahoma"/>
                <a:sym typeface="Tahoma"/>
              </a:rPr>
              <a:t>cuts</a:t>
            </a:r>
            <a:r>
              <a:rPr kumimoji="0" lang="fr-FR" sz="1800" b="0" i="0" u="none" strike="noStrike" kern="0" cap="none" spc="0" normalizeH="0" baseline="0" noProof="0" dirty="0">
                <a:ln>
                  <a:noFill/>
                </a:ln>
                <a:solidFill>
                  <a:srgbClr val="0070C0"/>
                </a:solidFill>
                <a:effectLst/>
                <a:uLnTx/>
                <a:uFillTx/>
                <a:latin typeface="Tahoma"/>
                <a:ea typeface="Tahoma"/>
                <a:cs typeface="Tahoma"/>
                <a:sym typeface="Tahoma"/>
              </a:rPr>
              <a:t> </a:t>
            </a:r>
            <a:r>
              <a:rPr kumimoji="0" lang="fr-FR" sz="1800" b="0" i="0" u="none" strike="noStrike" kern="0" cap="none" spc="0" normalizeH="0" baseline="0" noProof="0" dirty="0" err="1">
                <a:ln>
                  <a:noFill/>
                </a:ln>
                <a:solidFill>
                  <a:srgbClr val="0070C0"/>
                </a:solidFill>
                <a:effectLst/>
                <a:uLnTx/>
                <a:uFillTx/>
                <a:latin typeface="Tahoma"/>
                <a:ea typeface="Tahoma"/>
                <a:cs typeface="Tahoma"/>
                <a:sym typeface="Tahoma"/>
              </a:rPr>
              <a:t>based</a:t>
            </a:r>
            <a:endParaRPr kumimoji="0" sz="1800" b="0" i="0" u="none" strike="noStrike" kern="0" cap="none" spc="0" normalizeH="0" baseline="0" noProof="0" dirty="0">
              <a:ln>
                <a:noFill/>
              </a:ln>
              <a:solidFill>
                <a:srgbClr val="0070C0"/>
              </a:solidFill>
              <a:effectLst/>
              <a:uLnTx/>
              <a:uFillTx/>
              <a:latin typeface="Tahoma"/>
              <a:ea typeface="Tahoma"/>
              <a:cs typeface="Tahoma"/>
              <a:sym typeface="Tahoma"/>
            </a:endParaRPr>
          </a:p>
          <a:p>
            <a:pPr marL="0" marR="0" lvl="0" indent="0" algn="l" defTabSz="914400" rtl="0" eaLnBrk="1" fontAlgn="auto" latinLnBrk="0" hangingPunct="1">
              <a:lnSpc>
                <a:spcPct val="100000"/>
              </a:lnSpc>
              <a:spcBef>
                <a:spcPts val="0"/>
              </a:spcBef>
              <a:spcAft>
                <a:spcPts val="0"/>
              </a:spcAft>
              <a:buClr>
                <a:srgbClr val="0070C0"/>
              </a:buClr>
              <a:buSzPts val="1800"/>
              <a:buFont typeface="Tahoma"/>
              <a:buNone/>
              <a:tabLst/>
              <a:defRPr/>
            </a:pPr>
            <a:r>
              <a:rPr kumimoji="0" lang="fr-FR" sz="1800" b="1" i="0" u="none" strike="noStrike" kern="0" cap="none" spc="0" normalizeH="0" baseline="0" noProof="0" dirty="0">
                <a:ln>
                  <a:noFill/>
                </a:ln>
                <a:solidFill>
                  <a:srgbClr val="0070C0"/>
                </a:solidFill>
                <a:effectLst/>
                <a:uLnTx/>
                <a:uFillTx/>
                <a:latin typeface="Tahoma"/>
                <a:ea typeface="Tahoma"/>
                <a:cs typeface="Tahoma"/>
                <a:sym typeface="Tahoma"/>
              </a:rPr>
              <a:t>Nouvelle idée: </a:t>
            </a:r>
            <a:r>
              <a:rPr kumimoji="0" lang="fr-FR" sz="1800" b="0" i="0" u="none" strike="noStrike" kern="0" cap="none" spc="0" normalizeH="0" baseline="0" noProof="0" dirty="0">
                <a:ln>
                  <a:noFill/>
                </a:ln>
                <a:solidFill>
                  <a:srgbClr val="0070C0"/>
                </a:solidFill>
                <a:effectLst/>
                <a:uLnTx/>
                <a:uFillTx/>
                <a:latin typeface="Tahoma"/>
                <a:ea typeface="Tahoma"/>
                <a:cs typeface="Tahoma"/>
                <a:sym typeface="Tahoma"/>
              </a:rPr>
              <a:t>déterminer tout le bruit de fond d’un coup en utilisant différentes régions de b-</a:t>
            </a:r>
            <a:r>
              <a:rPr kumimoji="0" lang="fr-FR" sz="1800" b="0" i="0" u="none" strike="noStrike" kern="0" cap="none" spc="0" normalizeH="0" baseline="0" noProof="0" dirty="0" err="1">
                <a:ln>
                  <a:noFill/>
                </a:ln>
                <a:solidFill>
                  <a:srgbClr val="0070C0"/>
                </a:solidFill>
                <a:effectLst/>
                <a:uLnTx/>
                <a:uFillTx/>
                <a:latin typeface="Tahoma"/>
                <a:ea typeface="Tahoma"/>
                <a:cs typeface="Tahoma"/>
                <a:sym typeface="Tahoma"/>
              </a:rPr>
              <a:t>tagging</a:t>
            </a:r>
            <a:r>
              <a:rPr kumimoji="0" lang="fr-FR" sz="1800" b="0" i="0" u="none" strike="noStrike" kern="0" cap="none" spc="0" normalizeH="0" baseline="0" noProof="0" dirty="0">
                <a:ln>
                  <a:noFill/>
                </a:ln>
                <a:solidFill>
                  <a:srgbClr val="0070C0"/>
                </a:solidFill>
                <a:effectLst/>
                <a:uLnTx/>
                <a:uFillTx/>
                <a:latin typeface="Tahoma"/>
                <a:ea typeface="Tahoma"/>
                <a:cs typeface="Tahoma"/>
                <a:sym typeface="Tahoma"/>
              </a:rPr>
              <a:t> (3 </a:t>
            </a:r>
            <a:r>
              <a:rPr kumimoji="0" lang="fr-FR" sz="1800" b="0" i="0" u="none" strike="noStrike" kern="0" cap="none" spc="0" normalizeH="0" baseline="0" noProof="0" dirty="0" err="1">
                <a:ln>
                  <a:noFill/>
                </a:ln>
                <a:solidFill>
                  <a:srgbClr val="0070C0"/>
                </a:solidFill>
                <a:effectLst/>
                <a:uLnTx/>
                <a:uFillTx/>
                <a:latin typeface="Tahoma"/>
                <a:ea typeface="Tahoma"/>
                <a:cs typeface="Tahoma"/>
                <a:sym typeface="Tahoma"/>
              </a:rPr>
              <a:t>Tight</a:t>
            </a:r>
            <a:r>
              <a:rPr kumimoji="0" lang="fr-FR" sz="1800" b="0" i="0" u="none" strike="noStrike" kern="0" cap="none" spc="0" normalizeH="0" baseline="0" noProof="0" dirty="0">
                <a:ln>
                  <a:noFill/>
                </a:ln>
                <a:solidFill>
                  <a:srgbClr val="0070C0"/>
                </a:solidFill>
                <a:effectLst/>
                <a:uLnTx/>
                <a:uFillTx/>
                <a:latin typeface="Tahoma"/>
                <a:ea typeface="Tahoma"/>
                <a:cs typeface="Tahoma"/>
                <a:sym typeface="Tahoma"/>
              </a:rPr>
              <a:t>: signal dominant)</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70C0"/>
              </a:buClr>
              <a:buSzPts val="1800"/>
              <a:buFont typeface="Wingdings" panose="05000000000000000000" pitchFamily="2" charset="2"/>
              <a:buChar char="Ø"/>
              <a:tabLst/>
              <a:defRPr/>
            </a:pPr>
            <a:r>
              <a:rPr kumimoji="0" lang="fr-FR" sz="1800" b="0" i="0" u="none" strike="noStrike" kern="0" cap="none" spc="0" normalizeH="0" baseline="0" noProof="0" dirty="0" smtClean="0">
                <a:ln>
                  <a:noFill/>
                </a:ln>
                <a:solidFill>
                  <a:srgbClr val="0070C0"/>
                </a:solidFill>
                <a:effectLst/>
                <a:uLnTx/>
                <a:uFillTx/>
                <a:latin typeface="Tahoma"/>
                <a:ea typeface="Tahoma"/>
                <a:cs typeface="Tahoma"/>
                <a:sym typeface="Tahoma"/>
              </a:rPr>
              <a:t>Données </a:t>
            </a:r>
            <a:r>
              <a:rPr kumimoji="0" lang="fr-FR" sz="1800" b="0" i="0" u="none" strike="noStrike" kern="0" cap="none" spc="0" normalizeH="0" baseline="0" noProof="0" dirty="0">
                <a:ln>
                  <a:noFill/>
                </a:ln>
                <a:solidFill>
                  <a:srgbClr val="0070C0"/>
                </a:solidFill>
                <a:effectLst/>
                <a:uLnTx/>
                <a:uFillTx/>
                <a:latin typeface="Tahoma"/>
                <a:ea typeface="Tahoma"/>
                <a:cs typeface="Tahoma"/>
                <a:sym typeface="Tahoma"/>
              </a:rPr>
              <a:t>2016: </a:t>
            </a:r>
            <a:r>
              <a:rPr kumimoji="0" lang="fr-FR" sz="1800" b="0" i="0" u="none" strike="noStrike" kern="0" cap="none" spc="0" normalizeH="0" baseline="0" noProof="0" dirty="0" err="1">
                <a:ln>
                  <a:noFill/>
                </a:ln>
                <a:solidFill>
                  <a:srgbClr val="0070C0"/>
                </a:solidFill>
                <a:effectLst/>
                <a:uLnTx/>
                <a:uFillTx/>
                <a:latin typeface="Tahoma"/>
                <a:ea typeface="Tahoma"/>
                <a:cs typeface="Tahoma"/>
                <a:sym typeface="Tahoma"/>
              </a:rPr>
              <a:t>significance</a:t>
            </a:r>
            <a:r>
              <a:rPr kumimoji="0" lang="fr-FR" sz="1800" b="0" i="0" u="none" strike="noStrike" kern="0" cap="none" spc="0" normalizeH="0" baseline="0" noProof="0" dirty="0">
                <a:ln>
                  <a:noFill/>
                </a:ln>
                <a:solidFill>
                  <a:srgbClr val="0070C0"/>
                </a:solidFill>
                <a:effectLst/>
                <a:uLnTx/>
                <a:uFillTx/>
                <a:latin typeface="Tahoma"/>
                <a:ea typeface="Tahoma"/>
                <a:cs typeface="Tahoma"/>
                <a:sym typeface="Tahoma"/>
              </a:rPr>
              <a:t> </a:t>
            </a:r>
            <a:r>
              <a:rPr kumimoji="0" lang="fr-FR" sz="1800" b="0" i="0" u="none" strike="noStrike" kern="0" cap="none" spc="0" normalizeH="0" baseline="0" noProof="0" dirty="0" smtClean="0">
                <a:ln>
                  <a:noFill/>
                </a:ln>
                <a:solidFill>
                  <a:srgbClr val="0070C0"/>
                </a:solidFill>
                <a:effectLst/>
                <a:uLnTx/>
                <a:uFillTx/>
                <a:latin typeface="Tahoma"/>
                <a:ea typeface="Tahoma"/>
                <a:cs typeface="Tahoma"/>
                <a:sym typeface="Tahoma"/>
              </a:rPr>
              <a:t>3σ </a:t>
            </a:r>
            <a:r>
              <a:rPr kumimoji="0" lang="fr-FR" sz="1800" b="0" i="0" u="none" strike="noStrike" kern="0" cap="none" spc="0" normalizeH="0" baseline="0" noProof="0" dirty="0">
                <a:ln>
                  <a:noFill/>
                </a:ln>
                <a:solidFill>
                  <a:srgbClr val="0070C0"/>
                </a:solidFill>
                <a:effectLst/>
                <a:uLnTx/>
                <a:uFillTx/>
                <a:latin typeface="Tahoma"/>
                <a:ea typeface="Tahoma"/>
                <a:cs typeface="Tahoma"/>
                <a:sym typeface="Tahoma"/>
              </a:rPr>
              <a:t>locaux en </a:t>
            </a:r>
            <a:r>
              <a:rPr kumimoji="0" lang="fr-FR" sz="1800" b="0" i="0" u="none" strike="noStrike" kern="0" cap="none" spc="0" normalizeH="0" baseline="0" noProof="0" dirty="0" err="1">
                <a:ln>
                  <a:noFill/>
                </a:ln>
                <a:solidFill>
                  <a:srgbClr val="0070C0"/>
                </a:solidFill>
                <a:effectLst/>
                <a:uLnTx/>
                <a:uFillTx/>
                <a:latin typeface="Tahoma"/>
                <a:ea typeface="Tahoma"/>
                <a:cs typeface="Tahoma"/>
                <a:sym typeface="Tahoma"/>
              </a:rPr>
              <a:t>top+H</a:t>
            </a:r>
            <a:r>
              <a:rPr kumimoji="0" lang="fr-FR" sz="1800" b="0" i="0" u="none" strike="noStrike" kern="0" cap="none" spc="0" normalizeH="0" baseline="0" noProof="0" dirty="0">
                <a:ln>
                  <a:noFill/>
                </a:ln>
                <a:solidFill>
                  <a:srgbClr val="0070C0"/>
                </a:solidFill>
                <a:effectLst/>
                <a:uLnTx/>
                <a:uFillTx/>
                <a:latin typeface="Tahoma"/>
                <a:ea typeface="Tahoma"/>
                <a:cs typeface="Tahoma"/>
                <a:sym typeface="Tahoma"/>
              </a:rPr>
              <a:t>, rien en </a:t>
            </a:r>
            <a:r>
              <a:rPr kumimoji="0" lang="fr-FR" sz="1800" b="0" i="0" u="none" strike="noStrike" kern="0" cap="none" spc="0" normalizeH="0" baseline="0" noProof="0" dirty="0" err="1">
                <a:ln>
                  <a:noFill/>
                </a:ln>
                <a:solidFill>
                  <a:srgbClr val="0070C0"/>
                </a:solidFill>
                <a:effectLst/>
                <a:uLnTx/>
                <a:uFillTx/>
                <a:latin typeface="Tahoma"/>
                <a:ea typeface="Tahoma"/>
                <a:cs typeface="Tahoma"/>
                <a:sym typeface="Tahoma"/>
              </a:rPr>
              <a:t>top+Z</a:t>
            </a:r>
            <a:r>
              <a:rPr kumimoji="0" lang="fr-FR" sz="1800" b="0" i="0" u="none" strike="noStrike" kern="0" cap="none" spc="0" normalizeH="0" baseline="0" noProof="0" dirty="0">
                <a:ln>
                  <a:noFill/>
                </a:ln>
                <a:solidFill>
                  <a:srgbClr val="0070C0"/>
                </a:solidFill>
                <a:effectLst/>
                <a:uLnTx/>
                <a:uFillTx/>
                <a:latin typeface="Tahoma"/>
                <a:ea typeface="Tahoma"/>
                <a:cs typeface="Tahoma"/>
                <a:sym typeface="Tahoma"/>
              </a:rPr>
              <a:t> </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285750" lvl="0" indent="-285750">
              <a:buClr>
                <a:srgbClr val="0070C0"/>
              </a:buClr>
              <a:buSzPts val="1800"/>
              <a:buFont typeface="Wingdings" panose="05000000000000000000" pitchFamily="2" charset="2"/>
              <a:buChar char="Ø"/>
              <a:defRPr/>
            </a:pPr>
            <a:r>
              <a:rPr kumimoji="0" lang="fr-FR" sz="1800" b="0" i="0" u="none" strike="noStrike" kern="0" cap="none" spc="0" normalizeH="0" baseline="0" noProof="0" dirty="0" smtClean="0">
                <a:ln>
                  <a:noFill/>
                </a:ln>
                <a:solidFill>
                  <a:srgbClr val="0070C0"/>
                </a:solidFill>
                <a:effectLst/>
                <a:uLnTx/>
                <a:uFillTx/>
                <a:latin typeface="Tahoma"/>
                <a:ea typeface="Tahoma"/>
                <a:cs typeface="Tahoma"/>
                <a:sym typeface="Tahoma"/>
              </a:rPr>
              <a:t>Publié </a:t>
            </a:r>
            <a:r>
              <a:rPr kumimoji="0" lang="fr-FR" sz="1800" b="0" i="0" u="none" strike="noStrike" kern="0" cap="none" spc="0" normalizeH="0" baseline="0" noProof="0" dirty="0">
                <a:ln>
                  <a:noFill/>
                </a:ln>
                <a:solidFill>
                  <a:srgbClr val="0070C0"/>
                </a:solidFill>
                <a:effectLst/>
                <a:uLnTx/>
                <a:uFillTx/>
                <a:latin typeface="Tahoma"/>
                <a:ea typeface="Tahoma"/>
                <a:cs typeface="Tahoma"/>
                <a:sym typeface="Tahoma"/>
              </a:rPr>
              <a:t>: </a:t>
            </a:r>
            <a:r>
              <a:rPr kumimoji="0" lang="fr-FR" sz="1800" b="0" i="0" u="none" strike="noStrike" kern="0" cap="none" spc="0" normalizeH="0" baseline="0" noProof="0" dirty="0" smtClean="0">
                <a:ln>
                  <a:noFill/>
                </a:ln>
                <a:solidFill>
                  <a:srgbClr val="0070C0"/>
                </a:solidFill>
                <a:effectLst/>
                <a:uLnTx/>
                <a:uFillTx/>
                <a:latin typeface="Tahoma"/>
                <a:ea typeface="Tahoma"/>
                <a:cs typeface="Tahoma"/>
                <a:sym typeface="Tahoma"/>
              </a:rPr>
              <a:t>10.1007/JHEP01(2020)036</a:t>
            </a:r>
            <a:r>
              <a:rPr lang="en-US" kern="0" dirty="0">
                <a:solidFill>
                  <a:srgbClr val="0070C0"/>
                </a:solidFill>
                <a:latin typeface="Tahoma"/>
                <a:ea typeface="Tahoma"/>
                <a:cs typeface="Tahoma"/>
                <a:sym typeface="Tahoma"/>
              </a:rPr>
              <a:t> </a:t>
            </a:r>
            <a:r>
              <a:rPr lang="fr-FR" kern="0" dirty="0">
                <a:solidFill>
                  <a:srgbClr val="0070C0"/>
                </a:solidFill>
                <a:latin typeface="Tahoma"/>
                <a:ea typeface="Tahoma"/>
                <a:cs typeface="Tahoma"/>
                <a:sym typeface="Tahoma"/>
              </a:rPr>
              <a:t> </a:t>
            </a:r>
            <a:r>
              <a:rPr lang="fr-FR" kern="0" dirty="0" smtClean="0">
                <a:solidFill>
                  <a:srgbClr val="0070C0"/>
                </a:solidFill>
                <a:latin typeface="Tahoma"/>
                <a:ea typeface="Tahoma"/>
                <a:cs typeface="Tahoma"/>
                <a:sym typeface="Tahoma"/>
              </a:rPr>
              <a:t>1</a:t>
            </a:r>
            <a:r>
              <a:rPr lang="fr-FR" kern="0" baseline="30000" dirty="0" smtClean="0">
                <a:solidFill>
                  <a:srgbClr val="0070C0"/>
                </a:solidFill>
                <a:latin typeface="Tahoma"/>
                <a:ea typeface="Tahoma"/>
                <a:cs typeface="Tahoma"/>
                <a:sym typeface="Tahoma"/>
              </a:rPr>
              <a:t>ères</a:t>
            </a:r>
            <a:r>
              <a:rPr lang="fr-FR" kern="0" dirty="0" smtClean="0">
                <a:solidFill>
                  <a:srgbClr val="0070C0"/>
                </a:solidFill>
                <a:latin typeface="Tahoma"/>
                <a:ea typeface="Tahoma"/>
                <a:cs typeface="Tahoma"/>
                <a:sym typeface="Tahoma"/>
              </a:rPr>
              <a:t> </a:t>
            </a:r>
            <a:r>
              <a:rPr lang="fr-FR" kern="0" dirty="0">
                <a:solidFill>
                  <a:srgbClr val="0070C0"/>
                </a:solidFill>
                <a:latin typeface="Tahoma"/>
                <a:ea typeface="Tahoma"/>
                <a:cs typeface="Tahoma"/>
                <a:sym typeface="Tahoma"/>
              </a:rPr>
              <a:t>exclusions de VLQ de </a:t>
            </a:r>
            <a:r>
              <a:rPr lang="fr-FR" kern="0" dirty="0" smtClean="0">
                <a:solidFill>
                  <a:srgbClr val="0070C0"/>
                </a:solidFill>
                <a:latin typeface="Tahoma"/>
                <a:ea typeface="Tahoma"/>
                <a:cs typeface="Tahoma"/>
                <a:sym typeface="Tahoma"/>
              </a:rPr>
              <a:t>grande largeur</a:t>
            </a:r>
            <a:endParaRPr kumimoji="0" sz="1800" b="0" i="0" u="none" strike="noStrike" kern="0" cap="none" spc="0" normalizeH="0" baseline="0" noProof="0" dirty="0">
              <a:ln>
                <a:noFill/>
              </a:ln>
              <a:solidFill>
                <a:srgbClr val="0070C0"/>
              </a:solidFill>
              <a:effectLst/>
              <a:uLnTx/>
              <a:uFillTx/>
              <a:latin typeface="Tahoma"/>
              <a:ea typeface="Tahoma"/>
              <a:cs typeface="Tahoma"/>
              <a:sym typeface="Tahoma"/>
            </a:endParaRPr>
          </a:p>
          <a:p>
            <a:pPr marL="285750" marR="0" lvl="0" indent="-285750" algn="l" defTabSz="914400" rtl="0" eaLnBrk="1" fontAlgn="auto" latinLnBrk="0" hangingPunct="1">
              <a:lnSpc>
                <a:spcPct val="100000"/>
              </a:lnSpc>
              <a:spcBef>
                <a:spcPts val="0"/>
              </a:spcBef>
              <a:spcAft>
                <a:spcPts val="0"/>
              </a:spcAft>
              <a:buClr>
                <a:srgbClr val="0070C0"/>
              </a:buClr>
              <a:buSzPts val="1800"/>
              <a:buFont typeface="Wingdings" panose="05000000000000000000" pitchFamily="2" charset="2"/>
              <a:buChar char="Ø"/>
              <a:tabLst/>
              <a:defRPr/>
            </a:pPr>
            <a:r>
              <a:rPr kumimoji="0" lang="fr-FR" sz="1800" b="0" i="0" u="none" strike="noStrike" kern="0" cap="none" spc="0" normalizeH="0" baseline="0" noProof="0" dirty="0" smtClean="0">
                <a:ln>
                  <a:noFill/>
                </a:ln>
                <a:solidFill>
                  <a:srgbClr val="0070C0"/>
                </a:solidFill>
                <a:effectLst/>
                <a:uLnTx/>
                <a:uFillTx/>
                <a:latin typeface="Tahoma"/>
                <a:ea typeface="Tahoma"/>
                <a:cs typeface="Tahoma"/>
                <a:sym typeface="Tahoma"/>
              </a:rPr>
              <a:t>L’analyse </a:t>
            </a:r>
            <a:r>
              <a:rPr kumimoji="0" lang="fr-FR" sz="1800" b="0" i="0" u="none" strike="noStrike" kern="0" cap="none" spc="0" normalizeH="0" baseline="0" noProof="0" dirty="0">
                <a:ln>
                  <a:noFill/>
                </a:ln>
                <a:solidFill>
                  <a:srgbClr val="0070C0"/>
                </a:solidFill>
                <a:effectLst/>
                <a:uLnTx/>
                <a:uFillTx/>
                <a:latin typeface="Tahoma"/>
                <a:ea typeface="Tahoma"/>
                <a:cs typeface="Tahoma"/>
                <a:sym typeface="Tahoma"/>
              </a:rPr>
              <a:t>Run2 est en cours. Second papier en préparation + discussions avec des théoriciens et papier de phénoménologie.</a:t>
            </a:r>
            <a:endParaRPr kumimoji="0" sz="1800" b="0" i="0" u="none" strike="noStrike" kern="0" cap="none" spc="0" normalizeH="0" baseline="0" noProof="0" dirty="0">
              <a:ln>
                <a:noFill/>
              </a:ln>
              <a:solidFill>
                <a:srgbClr val="0070C0"/>
              </a:solidFill>
              <a:effectLst/>
              <a:uLnTx/>
              <a:uFillTx/>
              <a:latin typeface="Tahoma"/>
              <a:ea typeface="Tahoma"/>
              <a:cs typeface="Tahoma"/>
              <a:sym typeface="Tahoma"/>
            </a:endParaRPr>
          </a:p>
        </p:txBody>
      </p:sp>
      <p:sp>
        <p:nvSpPr>
          <p:cNvPr id="210" name="Google Shape;210;g769ced61e6_0_24"/>
          <p:cNvSpPr txBox="1"/>
          <p:nvPr/>
        </p:nvSpPr>
        <p:spPr>
          <a:xfrm>
            <a:off x="1658938" y="6453189"/>
            <a:ext cx="2133600" cy="365100"/>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898989"/>
              </a:buClr>
              <a:buSzPts val="1200"/>
              <a:buFont typeface="Arial"/>
              <a:buNone/>
              <a:tabLst/>
              <a:defRPr/>
            </a:pPr>
            <a:r>
              <a:rPr kumimoji="0" lang="fr-FR" sz="1200" b="0" i="0" u="none" strike="noStrike" kern="0" cap="none" spc="0" normalizeH="0" baseline="0" noProof="0">
                <a:ln>
                  <a:noFill/>
                </a:ln>
                <a:solidFill>
                  <a:srgbClr val="898989"/>
                </a:solidFill>
                <a:effectLst/>
                <a:uLnTx/>
                <a:uFillTx/>
                <a:latin typeface="Verdana"/>
                <a:ea typeface="Verdana"/>
                <a:cs typeface="Verdana"/>
                <a:sym typeface="Verdana"/>
              </a:rPr>
              <a:t>Groupe CMS</a:t>
            </a: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211" name="Google Shape;211;g769ced61e6_0_24"/>
          <p:cNvPicPr preferRelativeResize="0"/>
          <p:nvPr/>
        </p:nvPicPr>
        <p:blipFill rotWithShape="1">
          <a:blip r:embed="rId4">
            <a:alphaModFix/>
          </a:blip>
          <a:srcRect l="52178" t="66118" b="258"/>
          <a:stretch/>
        </p:blipFill>
        <p:spPr>
          <a:xfrm>
            <a:off x="9600708" y="4340900"/>
            <a:ext cx="2553630" cy="1954307"/>
          </a:xfrm>
          <a:prstGeom prst="rect">
            <a:avLst/>
          </a:prstGeom>
          <a:noFill/>
          <a:ln>
            <a:noFill/>
          </a:ln>
        </p:spPr>
      </p:pic>
      <p:pic>
        <p:nvPicPr>
          <p:cNvPr id="212" name="Google Shape;212;g769ced61e6_0_24"/>
          <p:cNvPicPr preferRelativeResize="0"/>
          <p:nvPr/>
        </p:nvPicPr>
        <p:blipFill rotWithShape="1">
          <a:blip r:embed="rId4">
            <a:alphaModFix/>
          </a:blip>
          <a:srcRect t="66119" r="49811" b="438"/>
          <a:stretch/>
        </p:blipFill>
        <p:spPr>
          <a:xfrm>
            <a:off x="9454621" y="2419715"/>
            <a:ext cx="2679980" cy="1943846"/>
          </a:xfrm>
          <a:prstGeom prst="rect">
            <a:avLst/>
          </a:prstGeom>
          <a:noFill/>
          <a:ln>
            <a:noFill/>
          </a:ln>
        </p:spPr>
      </p:pic>
      <p:sp>
        <p:nvSpPr>
          <p:cNvPr id="213" name="Google Shape;213;g769ced61e6_0_24"/>
          <p:cNvSpPr txBox="1"/>
          <p:nvPr/>
        </p:nvSpPr>
        <p:spPr>
          <a:xfrm>
            <a:off x="10400063" y="3092943"/>
            <a:ext cx="1779300" cy="2559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80000"/>
              </a:lnSpc>
              <a:spcBef>
                <a:spcPts val="0"/>
              </a:spcBef>
              <a:spcAft>
                <a:spcPts val="0"/>
              </a:spcAft>
              <a:buClr>
                <a:srgbClr val="00B0F0"/>
              </a:buClr>
              <a:buSzPts val="1190"/>
              <a:buFont typeface="Arial"/>
              <a:buNone/>
              <a:tabLst/>
              <a:defRPr/>
            </a:pPr>
            <a:r>
              <a:rPr kumimoji="0" lang="fr-FR" sz="1190" b="0" i="0" u="none" strike="noStrike" kern="0" cap="none" spc="0" normalizeH="0" baseline="0" noProof="0">
                <a:ln>
                  <a:noFill/>
                </a:ln>
                <a:solidFill>
                  <a:srgbClr val="00B0F0"/>
                </a:solidFill>
                <a:effectLst/>
                <a:uLnTx/>
                <a:uFillTx/>
                <a:latin typeface="Calibri"/>
                <a:ea typeface="Calibri"/>
                <a:cs typeface="Calibri"/>
                <a:sym typeface="Calibri"/>
              </a:rPr>
              <a:t>Post-Fit background only</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4" name="Google Shape;214;g769ced61e6_0_24"/>
          <p:cNvSpPr txBox="1"/>
          <p:nvPr/>
        </p:nvSpPr>
        <p:spPr>
          <a:xfrm>
            <a:off x="10418802" y="2335629"/>
            <a:ext cx="948900" cy="307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600" b="1" i="0" u="none" strike="noStrike" kern="0" cap="none" spc="0" normalizeH="0" baseline="0" noProof="0">
                <a:ln>
                  <a:noFill/>
                </a:ln>
                <a:solidFill>
                  <a:srgbClr val="D419FE"/>
                </a:solidFill>
                <a:effectLst/>
                <a:uLnTx/>
                <a:uFillTx/>
                <a:latin typeface="Tahoma"/>
                <a:ea typeface="Tahoma"/>
                <a:cs typeface="Tahoma"/>
                <a:sym typeface="Tahoma"/>
              </a:rPr>
              <a:t>Top+Z</a:t>
            </a:r>
            <a:endParaRPr kumimoji="0" sz="1600" b="1" i="0" u="none" strike="noStrike" kern="0" cap="none" spc="0" normalizeH="0" baseline="0" noProof="0">
              <a:ln>
                <a:noFill/>
              </a:ln>
              <a:solidFill>
                <a:srgbClr val="D419FE"/>
              </a:solidFill>
              <a:effectLst/>
              <a:uLnTx/>
              <a:uFillTx/>
              <a:latin typeface="Tahoma"/>
              <a:ea typeface="Tahoma"/>
              <a:cs typeface="Tahoma"/>
              <a:sym typeface="Tahoma"/>
            </a:endParaRPr>
          </a:p>
        </p:txBody>
      </p:sp>
      <p:sp>
        <p:nvSpPr>
          <p:cNvPr id="215" name="Google Shape;215;g769ced61e6_0_24"/>
          <p:cNvSpPr txBox="1"/>
          <p:nvPr/>
        </p:nvSpPr>
        <p:spPr>
          <a:xfrm>
            <a:off x="10383691" y="4209674"/>
            <a:ext cx="980700" cy="307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600" b="1" i="0" u="none" strike="noStrike" kern="0" cap="none" spc="0" normalizeH="0" baseline="0" noProof="0">
                <a:ln>
                  <a:noFill/>
                </a:ln>
                <a:solidFill>
                  <a:srgbClr val="D419FE"/>
                </a:solidFill>
                <a:effectLst/>
                <a:uLnTx/>
                <a:uFillTx/>
                <a:latin typeface="Tahoma"/>
                <a:ea typeface="Tahoma"/>
                <a:cs typeface="Tahoma"/>
                <a:sym typeface="Tahoma"/>
              </a:rPr>
              <a:t>Top+H</a:t>
            </a:r>
            <a:endParaRPr kumimoji="0" sz="1600" b="1" i="0" u="none" strike="noStrike" kern="0" cap="none" spc="0" normalizeH="0" baseline="0" noProof="0">
              <a:ln>
                <a:noFill/>
              </a:ln>
              <a:solidFill>
                <a:srgbClr val="D419FE"/>
              </a:solidFill>
              <a:effectLst/>
              <a:uLnTx/>
              <a:uFillTx/>
              <a:latin typeface="Tahoma"/>
              <a:ea typeface="Tahoma"/>
              <a:cs typeface="Tahoma"/>
              <a:sym typeface="Tahoma"/>
            </a:endParaRPr>
          </a:p>
        </p:txBody>
      </p:sp>
      <p:sp>
        <p:nvSpPr>
          <p:cNvPr id="216" name="Google Shape;216;g769ced61e6_0_24"/>
          <p:cNvSpPr/>
          <p:nvPr/>
        </p:nvSpPr>
        <p:spPr>
          <a:xfrm>
            <a:off x="10503015" y="4892979"/>
            <a:ext cx="405000" cy="658500"/>
          </a:xfrm>
          <a:prstGeom prst="ellipse">
            <a:avLst/>
          </a:prstGeom>
          <a:noFill/>
          <a:ln w="28575"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8" name="Google Shape;155;p5"/>
          <p:cNvSpPr/>
          <p:nvPr/>
        </p:nvSpPr>
        <p:spPr>
          <a:xfrm>
            <a:off x="9838962" y="1835270"/>
            <a:ext cx="2138106" cy="531232"/>
          </a:xfrm>
          <a:prstGeom prst="rect">
            <a:avLst/>
          </a:prstGeom>
          <a:solidFill>
            <a:schemeClr val="accent1"/>
          </a:solidFill>
          <a:ln>
            <a:noFill/>
          </a:ln>
        </p:spPr>
        <p:txBody>
          <a:bodyPr spcFirstLastPara="1" wrap="square" lIns="91425" tIns="45700" rIns="91425" bIns="45700" anchor="ctr" anchorCtr="0">
            <a:noAutofit/>
          </a:bodyPr>
          <a:lstStyle/>
          <a:p>
            <a:pPr lvl="0" algn="ctr">
              <a:buClr>
                <a:srgbClr val="000000"/>
              </a:buClr>
              <a:defRPr/>
            </a:pPr>
            <a:r>
              <a:rPr lang="fr-FR" sz="1600" kern="0" dirty="0" smtClean="0">
                <a:solidFill>
                  <a:srgbClr val="FFFFFF"/>
                </a:solidFill>
                <a:latin typeface="Calibri"/>
                <a:ea typeface="Calibri"/>
                <a:cs typeface="Calibri"/>
                <a:sym typeface="Calibri"/>
              </a:rPr>
              <a:t>JHEP01(2020)036</a:t>
            </a:r>
            <a:endParaRPr lang="fr-FR" sz="1600" kern="0"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7211995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9"/>
          <p:cNvSpPr txBox="1">
            <a:spLocks noGrp="1"/>
          </p:cNvSpPr>
          <p:nvPr>
            <p:ph type="title" idx="4294967295"/>
          </p:nvPr>
        </p:nvSpPr>
        <p:spPr>
          <a:xfrm>
            <a:off x="1524000" y="0"/>
            <a:ext cx="9563100" cy="69215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75112"/>
              </a:buClr>
              <a:buSzPts val="2800"/>
              <a:buFont typeface="Verdana"/>
              <a:buNone/>
            </a:pPr>
            <a:r>
              <a:rPr lang="fr-FR" sz="2800" b="1">
                <a:solidFill>
                  <a:srgbClr val="E75112"/>
                </a:solidFill>
                <a:latin typeface="Verdana"/>
                <a:ea typeface="Verdana"/>
                <a:cs typeface="Verdana"/>
                <a:sym typeface="Verdana"/>
              </a:rPr>
              <a:t>Production scientifique: top+Higgs et top BSM</a:t>
            </a:r>
            <a:endParaRPr sz="2800" b="1">
              <a:solidFill>
                <a:srgbClr val="E75112"/>
              </a:solidFill>
              <a:latin typeface="Verdana"/>
              <a:ea typeface="Verdana"/>
              <a:cs typeface="Verdana"/>
              <a:sym typeface="Verdana"/>
            </a:endParaRPr>
          </a:p>
        </p:txBody>
      </p:sp>
      <p:sp>
        <p:nvSpPr>
          <p:cNvPr id="225" name="Google Shape;225;p9"/>
          <p:cNvSpPr txBox="1"/>
          <p:nvPr/>
        </p:nvSpPr>
        <p:spPr>
          <a:xfrm>
            <a:off x="8401050" y="6492876"/>
            <a:ext cx="21336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898989"/>
              </a:buClr>
              <a:buSzPts val="1200"/>
              <a:buFont typeface="Arial"/>
              <a:buNone/>
              <a:tabLst/>
              <a:defRPr/>
            </a:pPr>
            <a:fld id="{00000000-1234-1234-1234-123412341234}" type="slidenum">
              <a:rPr kumimoji="0" lang="fr-FR" sz="1200" b="0" i="0" u="none" strike="noStrike" kern="0" cap="none" spc="0" normalizeH="0" baseline="0" noProof="0">
                <a:ln>
                  <a:noFill/>
                </a:ln>
                <a:solidFill>
                  <a:srgbClr val="898989"/>
                </a:solidFill>
                <a:effectLst/>
                <a:uLnTx/>
                <a:uFillTx/>
                <a:latin typeface="Verdana"/>
                <a:ea typeface="Verdana"/>
                <a:cs typeface="Verdana"/>
                <a:sym typeface="Verdana"/>
              </a:rPr>
              <a:pPr marL="0" marR="0" lvl="0" indent="0" algn="r" defTabSz="914400" rtl="0" eaLnBrk="1" fontAlgn="auto" latinLnBrk="0" hangingPunct="1">
                <a:lnSpc>
                  <a:spcPct val="100000"/>
                </a:lnSpc>
                <a:spcBef>
                  <a:spcPts val="0"/>
                </a:spcBef>
                <a:spcAft>
                  <a:spcPts val="0"/>
                </a:spcAft>
                <a:buClr>
                  <a:srgbClr val="898989"/>
                </a:buClr>
                <a:buSzPts val="1200"/>
                <a:buFont typeface="Arial"/>
                <a:buNone/>
                <a:tabLst/>
                <a:defRPr/>
              </a:pPr>
              <a:t>11</a:t>
            </a:fld>
            <a:endParaRPr kumimoji="0" sz="1200" b="0" i="0" u="none" strike="noStrike" kern="0" cap="none" spc="0" normalizeH="0" baseline="0" noProof="0">
              <a:ln>
                <a:noFill/>
              </a:ln>
              <a:solidFill>
                <a:srgbClr val="898989"/>
              </a:solidFill>
              <a:effectLst/>
              <a:uLnTx/>
              <a:uFillTx/>
              <a:latin typeface="Verdana"/>
              <a:ea typeface="Verdana"/>
              <a:cs typeface="Verdana"/>
              <a:sym typeface="Verdana"/>
            </a:endParaRPr>
          </a:p>
        </p:txBody>
      </p:sp>
      <p:cxnSp>
        <p:nvCxnSpPr>
          <p:cNvPr id="226" name="Google Shape;226;p9"/>
          <p:cNvCxnSpPr/>
          <p:nvPr/>
        </p:nvCxnSpPr>
        <p:spPr>
          <a:xfrm>
            <a:off x="1525588" y="692150"/>
            <a:ext cx="9142412" cy="0"/>
          </a:xfrm>
          <a:prstGeom prst="straightConnector1">
            <a:avLst/>
          </a:prstGeom>
          <a:noFill/>
          <a:ln w="9525" cap="flat" cmpd="sng">
            <a:solidFill>
              <a:srgbClr val="E75112"/>
            </a:solidFill>
            <a:prstDash val="solid"/>
            <a:miter lim="800000"/>
            <a:headEnd type="none" w="sm" len="sm"/>
            <a:tailEnd type="none" w="sm" len="sm"/>
          </a:ln>
        </p:spPr>
      </p:cxnSp>
      <p:sp>
        <p:nvSpPr>
          <p:cNvPr id="227" name="Google Shape;227;p9"/>
          <p:cNvSpPr txBox="1">
            <a:spLocks noGrp="1"/>
          </p:cNvSpPr>
          <p:nvPr>
            <p:ph type="ftr" idx="11"/>
          </p:nvPr>
        </p:nvSpPr>
        <p:spPr>
          <a:xfrm>
            <a:off x="4085114" y="6476685"/>
            <a:ext cx="4440872" cy="430212"/>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898989"/>
              </a:buClr>
              <a:buSzPts val="1200"/>
              <a:buFont typeface="Arial"/>
              <a:buNone/>
              <a:tabLst/>
              <a:defRPr/>
            </a:pPr>
            <a:r>
              <a:rPr kumimoji="0" lang="fr-FR" sz="1200" b="0" i="0" u="none" strike="noStrike" kern="0" cap="none" spc="0" normalizeH="0" baseline="0" noProof="0" dirty="0">
                <a:ln>
                  <a:noFill/>
                </a:ln>
                <a:solidFill>
                  <a:srgbClr val="898989"/>
                </a:solidFill>
                <a:effectLst/>
                <a:uLnTx/>
                <a:uFillTx/>
                <a:latin typeface="Verdana"/>
                <a:ea typeface="Verdana"/>
                <a:cs typeface="Verdana"/>
                <a:sym typeface="Verdana"/>
              </a:rPr>
              <a:t>Tourniquet Section 01 du Laboratoire </a:t>
            </a:r>
            <a:r>
              <a:rPr kumimoji="0" lang="fr-FR" sz="1200" b="0" i="0" u="none" strike="noStrike" kern="0" cap="none" spc="0" normalizeH="0" baseline="0" noProof="0" dirty="0" smtClean="0">
                <a:ln>
                  <a:noFill/>
                </a:ln>
                <a:solidFill>
                  <a:srgbClr val="898989"/>
                </a:solidFill>
                <a:effectLst/>
                <a:uLnTx/>
                <a:uFillTx/>
                <a:latin typeface="Verdana"/>
                <a:ea typeface="Verdana"/>
                <a:cs typeface="Verdana"/>
                <a:sym typeface="Verdana"/>
              </a:rPr>
              <a:t>– </a:t>
            </a:r>
            <a:r>
              <a:rPr lang="fr-FR" kern="0" dirty="0" smtClean="0">
                <a:solidFill>
                  <a:srgbClr val="898989"/>
                </a:solidFill>
                <a:latin typeface="Verdana"/>
                <a:ea typeface="Verdana"/>
                <a:cs typeface="Verdana"/>
                <a:sym typeface="Verdana"/>
              </a:rPr>
              <a:t>3/2/2020</a:t>
            </a:r>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
        <p:nvSpPr>
          <p:cNvPr id="228" name="Google Shape;228;p9"/>
          <p:cNvSpPr/>
          <p:nvPr/>
        </p:nvSpPr>
        <p:spPr>
          <a:xfrm>
            <a:off x="391662" y="4058438"/>
            <a:ext cx="8864577" cy="23083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800" b="1" i="0" u="none" strike="noStrike" kern="0" cap="none" spc="0" normalizeH="0" baseline="0" noProof="0" dirty="0">
                <a:ln>
                  <a:noFill/>
                </a:ln>
                <a:solidFill>
                  <a:srgbClr val="000000"/>
                </a:solidFill>
                <a:effectLst/>
                <a:uLnTx/>
                <a:uFillTx/>
                <a:latin typeface="Tahoma"/>
                <a:ea typeface="Tahoma"/>
                <a:cs typeface="Tahoma"/>
                <a:sym typeface="Tahoma"/>
              </a:rPr>
              <a:t>Recherches de violation de Lorentz avec </a:t>
            </a:r>
            <a:r>
              <a:rPr kumimoji="0" lang="fr-FR" sz="1800" b="1" i="0" u="none" strike="noStrike" kern="0" cap="none" spc="0" normalizeH="0" baseline="0" noProof="0" dirty="0" err="1" smtClean="0">
                <a:ln>
                  <a:noFill/>
                </a:ln>
                <a:solidFill>
                  <a:srgbClr val="000000"/>
                </a:solidFill>
                <a:effectLst/>
                <a:uLnTx/>
                <a:uFillTx/>
                <a:latin typeface="Tahoma"/>
                <a:ea typeface="Tahoma"/>
                <a:cs typeface="Tahoma"/>
                <a:sym typeface="Tahoma"/>
              </a:rPr>
              <a:t>ttbar</a:t>
            </a:r>
            <a:r>
              <a:rPr kumimoji="0" lang="fr-FR" sz="1800" b="0" i="0" u="none" strike="noStrike" kern="0" cap="none" spc="0" normalizeH="0" baseline="0" noProof="0" dirty="0" smtClean="0">
                <a:ln>
                  <a:noFill/>
                </a:ln>
                <a:solidFill>
                  <a:srgbClr val="000000"/>
                </a:solidFill>
                <a:effectLst/>
                <a:uLnTx/>
                <a:uFillTx/>
                <a:latin typeface="Tahoma"/>
                <a:ea typeface="Tahoma"/>
                <a:cs typeface="Tahoma"/>
                <a:sym typeface="Tahoma"/>
              </a:rPr>
              <a:t>, depuis 2018</a:t>
            </a: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800" b="0" i="0" u="none" strike="noStrike" kern="0" cap="none" spc="0" normalizeH="0" baseline="0" noProof="0" dirty="0">
                <a:ln>
                  <a:noFill/>
                </a:ln>
                <a:solidFill>
                  <a:srgbClr val="FF0000"/>
                </a:solidFill>
                <a:effectLst/>
                <a:uLnTx/>
                <a:uFillTx/>
                <a:latin typeface="Tahoma"/>
                <a:ea typeface="Tahoma"/>
                <a:cs typeface="Tahoma"/>
                <a:sym typeface="Tahoma"/>
              </a:rPr>
              <a:t>1 Doctorant (A. Carle, 2018-2021) </a:t>
            </a:r>
            <a:r>
              <a:rPr kumimoji="0" lang="fr-FR" sz="1800" b="0" i="0" u="none" strike="noStrike" kern="0" cap="none" spc="0" normalizeH="0" baseline="0" noProof="0" dirty="0">
                <a:ln>
                  <a:noFill/>
                </a:ln>
                <a:solidFill>
                  <a:srgbClr val="00007F"/>
                </a:solidFill>
                <a:effectLst/>
                <a:uLnTx/>
                <a:uFillTx/>
                <a:latin typeface="Tahoma"/>
                <a:ea typeface="Tahoma"/>
                <a:cs typeface="Tahoma"/>
                <a:sym typeface="Tahoma"/>
              </a:rPr>
              <a:t>+ </a:t>
            </a:r>
            <a:r>
              <a:rPr kumimoji="0" lang="fr-FR" sz="1800" b="0" i="0" u="none" strike="noStrike" kern="0" cap="none" spc="0" normalizeH="0" baseline="0" noProof="0" dirty="0">
                <a:ln>
                  <a:noFill/>
                </a:ln>
                <a:solidFill>
                  <a:srgbClr val="72005E"/>
                </a:solidFill>
                <a:effectLst/>
                <a:uLnTx/>
                <a:uFillTx/>
                <a:latin typeface="Tahoma"/>
                <a:ea typeface="Tahoma"/>
                <a:cs typeface="Tahoma"/>
                <a:sym typeface="Tahoma"/>
              </a:rPr>
              <a:t>N. Chanon/S. </a:t>
            </a:r>
            <a:r>
              <a:rPr kumimoji="0" lang="fr-FR" sz="1800" b="0" i="0" u="none" strike="noStrike" kern="0" cap="none" spc="0" normalizeH="0" baseline="0" noProof="0" dirty="0" err="1">
                <a:ln>
                  <a:noFill/>
                </a:ln>
                <a:solidFill>
                  <a:srgbClr val="72005E"/>
                </a:solidFill>
                <a:effectLst/>
                <a:uLnTx/>
                <a:uFillTx/>
                <a:latin typeface="Tahoma"/>
                <a:ea typeface="Tahoma"/>
                <a:cs typeface="Tahoma"/>
                <a:sym typeface="Tahoma"/>
              </a:rPr>
              <a:t>Perriès</a:t>
            </a:r>
            <a:r>
              <a:rPr kumimoji="0" lang="fr-FR" sz="1800" b="0" i="0" u="none" strike="noStrike" kern="0" cap="none" spc="0" normalizeH="0" baseline="0" noProof="0" dirty="0">
                <a:ln>
                  <a:noFill/>
                </a:ln>
                <a:solidFill>
                  <a:srgbClr val="72005E"/>
                </a:solidFill>
                <a:effectLst/>
                <a:uLnTx/>
                <a:uFillTx/>
                <a:latin typeface="Tahoma"/>
                <a:ea typeface="Tahoma"/>
                <a:cs typeface="Tahoma"/>
                <a:sym typeface="Tahoma"/>
              </a:rPr>
              <a:t/>
            </a:r>
            <a:br>
              <a:rPr kumimoji="0" lang="fr-FR" sz="1800" b="0" i="0" u="none" strike="noStrike" kern="0" cap="none" spc="0" normalizeH="0" baseline="0" noProof="0" dirty="0">
                <a:ln>
                  <a:noFill/>
                </a:ln>
                <a:solidFill>
                  <a:srgbClr val="72005E"/>
                </a:solidFill>
                <a:effectLst/>
                <a:uLnTx/>
                <a:uFillTx/>
                <a:latin typeface="Tahoma"/>
                <a:ea typeface="Tahoma"/>
                <a:cs typeface="Tahoma"/>
                <a:sym typeface="Tahoma"/>
              </a:rPr>
            </a:br>
            <a:r>
              <a:rPr kumimoji="0" lang="fr-FR" sz="1800" b="0" i="0" u="none" strike="noStrike" kern="0" cap="none" spc="0" normalizeH="0" baseline="0" noProof="0" dirty="0">
                <a:ln>
                  <a:noFill/>
                </a:ln>
                <a:solidFill>
                  <a:srgbClr val="72005E"/>
                </a:solidFill>
                <a:effectLst/>
                <a:uLnTx/>
                <a:uFillTx/>
                <a:latin typeface="Tahoma"/>
                <a:ea typeface="Tahoma"/>
                <a:cs typeface="Tahoma"/>
                <a:sym typeface="Tahoma"/>
              </a:rPr>
              <a:t>- </a:t>
            </a:r>
            <a:r>
              <a:rPr kumimoji="0" lang="fr-FR" sz="1800" b="0" i="0" u="none" strike="noStrike" kern="0" cap="none" spc="0" normalizeH="0" baseline="0" noProof="0" dirty="0" err="1">
                <a:ln>
                  <a:noFill/>
                </a:ln>
                <a:solidFill>
                  <a:srgbClr val="001691"/>
                </a:solidFill>
                <a:effectLst/>
                <a:uLnTx/>
                <a:uFillTx/>
                <a:latin typeface="Tahoma"/>
                <a:ea typeface="Tahoma"/>
                <a:cs typeface="Tahoma"/>
                <a:sym typeface="Tahoma"/>
              </a:rPr>
              <a:t>Idée</a:t>
            </a:r>
            <a:r>
              <a:rPr kumimoji="0" lang="fr-FR" sz="1800" b="0" i="0" u="none" strike="noStrike" kern="0" cap="none" spc="0" normalizeH="0" baseline="0" noProof="0" dirty="0">
                <a:ln>
                  <a:noFill/>
                </a:ln>
                <a:solidFill>
                  <a:srgbClr val="001691"/>
                </a:solidFill>
                <a:effectLst/>
                <a:uLnTx/>
                <a:uFillTx/>
                <a:latin typeface="Tahoma"/>
                <a:ea typeface="Tahoma"/>
                <a:cs typeface="Tahoma"/>
                <a:sym typeface="Tahoma"/>
              </a:rPr>
              <a:t>: variation de la section efficace </a:t>
            </a:r>
            <a:r>
              <a:rPr kumimoji="0" lang="fr-FR" sz="1800" b="0" i="0" u="none" strike="noStrike" kern="0" cap="none" spc="0" normalizeH="0" baseline="0" noProof="0" dirty="0" err="1">
                <a:ln>
                  <a:noFill/>
                </a:ln>
                <a:solidFill>
                  <a:srgbClr val="001691"/>
                </a:solidFill>
                <a:effectLst/>
                <a:uLnTx/>
                <a:uFillTx/>
                <a:latin typeface="Tahoma"/>
                <a:ea typeface="Tahoma"/>
                <a:cs typeface="Tahoma"/>
                <a:sym typeface="Tahoma"/>
              </a:rPr>
              <a:t>ttbar</a:t>
            </a:r>
            <a:r>
              <a:rPr kumimoji="0" lang="fr-FR" sz="1800" b="0" i="0" u="none" strike="noStrike" kern="0" cap="none" spc="0" normalizeH="0" baseline="0" noProof="0" dirty="0">
                <a:ln>
                  <a:noFill/>
                </a:ln>
                <a:solidFill>
                  <a:srgbClr val="001691"/>
                </a:solidFill>
                <a:effectLst/>
                <a:uLnTx/>
                <a:uFillTx/>
                <a:latin typeface="Tahoma"/>
                <a:ea typeface="Tahoma"/>
                <a:cs typeface="Tahoma"/>
                <a:sym typeface="Tahoma"/>
              </a:rPr>
              <a:t> en fonction du temps</a:t>
            </a:r>
            <a:br>
              <a:rPr kumimoji="0" lang="fr-FR" sz="1800" b="0" i="0" u="none" strike="noStrike" kern="0" cap="none" spc="0" normalizeH="0" baseline="0" noProof="0" dirty="0">
                <a:ln>
                  <a:noFill/>
                </a:ln>
                <a:solidFill>
                  <a:srgbClr val="001691"/>
                </a:solidFill>
                <a:effectLst/>
                <a:uLnTx/>
                <a:uFillTx/>
                <a:latin typeface="Tahoma"/>
                <a:ea typeface="Tahoma"/>
                <a:cs typeface="Tahoma"/>
                <a:sym typeface="Tahoma"/>
              </a:rPr>
            </a:br>
            <a:r>
              <a:rPr kumimoji="0" lang="fr-FR" sz="1800" b="0" i="0" u="none" strike="noStrike" kern="0" cap="none" spc="0" normalizeH="0" baseline="0" noProof="0" dirty="0">
                <a:ln>
                  <a:noFill/>
                </a:ln>
                <a:solidFill>
                  <a:srgbClr val="001691"/>
                </a:solidFill>
                <a:effectLst/>
                <a:uLnTx/>
                <a:uFillTx/>
                <a:latin typeface="Tahoma"/>
                <a:ea typeface="Tahoma"/>
                <a:cs typeface="Tahoma"/>
                <a:sym typeface="Tahoma"/>
              </a:rPr>
              <a:t>- 1 papier de </a:t>
            </a:r>
            <a:r>
              <a:rPr kumimoji="0" lang="fr-FR" sz="1800" b="0" i="0" u="none" strike="noStrike" kern="0" cap="none" spc="0" normalizeH="0" baseline="0" noProof="0" dirty="0" err="1">
                <a:ln>
                  <a:noFill/>
                </a:ln>
                <a:solidFill>
                  <a:srgbClr val="001691"/>
                </a:solidFill>
                <a:effectLst/>
                <a:uLnTx/>
                <a:uFillTx/>
                <a:latin typeface="Tahoma"/>
                <a:ea typeface="Tahoma"/>
                <a:cs typeface="Tahoma"/>
                <a:sym typeface="Tahoma"/>
              </a:rPr>
              <a:t>phénoménologie</a:t>
            </a:r>
            <a:r>
              <a:rPr kumimoji="0" lang="fr-FR" sz="1800" b="0" i="0" u="none" strike="noStrike" kern="0" cap="none" spc="0" normalizeH="0" baseline="0" noProof="0" dirty="0">
                <a:ln>
                  <a:noFill/>
                </a:ln>
                <a:solidFill>
                  <a:srgbClr val="001691"/>
                </a:solidFill>
                <a:effectLst/>
                <a:uLnTx/>
                <a:uFillTx/>
                <a:latin typeface="Tahoma"/>
                <a:ea typeface="Tahoma"/>
                <a:cs typeface="Tahoma"/>
                <a:sym typeface="Tahoma"/>
              </a:rPr>
              <a:t> hors CMS: </a:t>
            </a:r>
            <a:r>
              <a:rPr kumimoji="0" lang="fr-FR" sz="1800" b="0" i="0" u="none" strike="noStrike" kern="0" cap="none" spc="0" normalizeH="0" baseline="0" noProof="0" dirty="0">
                <a:ln>
                  <a:noFill/>
                </a:ln>
                <a:solidFill>
                  <a:srgbClr val="00AFEF"/>
                </a:solidFill>
                <a:effectLst/>
                <a:uLnTx/>
                <a:uFillTx/>
                <a:latin typeface="Tahoma"/>
                <a:ea typeface="Tahoma"/>
                <a:cs typeface="Tahoma"/>
                <a:sym typeface="Tahoma"/>
              </a:rPr>
              <a:t>arXiv:1908.11256 </a:t>
            </a:r>
            <a:r>
              <a:rPr kumimoji="0" lang="fr-FR" sz="1800" b="0" i="0" u="none" strike="noStrike" kern="0" cap="none" spc="0" normalizeH="0" baseline="0" noProof="0" dirty="0">
                <a:ln>
                  <a:noFill/>
                </a:ln>
                <a:solidFill>
                  <a:srgbClr val="001691"/>
                </a:solidFill>
                <a:effectLst/>
                <a:uLnTx/>
                <a:uFillTx/>
                <a:latin typeface="Tahoma"/>
                <a:ea typeface="Tahoma"/>
                <a:cs typeface="Tahoma"/>
                <a:sym typeface="Tahoma"/>
              </a:rPr>
              <a:t>en cours de publication (EPJC)</a:t>
            </a:r>
            <a:br>
              <a:rPr kumimoji="0" lang="fr-FR" sz="1800" b="0" i="0" u="none" strike="noStrike" kern="0" cap="none" spc="0" normalizeH="0" baseline="0" noProof="0" dirty="0">
                <a:ln>
                  <a:noFill/>
                </a:ln>
                <a:solidFill>
                  <a:srgbClr val="001691"/>
                </a:solidFill>
                <a:effectLst/>
                <a:uLnTx/>
                <a:uFillTx/>
                <a:latin typeface="Tahoma"/>
                <a:ea typeface="Tahoma"/>
                <a:cs typeface="Tahoma"/>
                <a:sym typeface="Tahoma"/>
              </a:rPr>
            </a:br>
            <a:r>
              <a:rPr kumimoji="0" lang="fr-FR" sz="1800" b="0" i="0" u="none" strike="noStrike" kern="0" cap="none" spc="0" normalizeH="0" baseline="0" noProof="0" dirty="0">
                <a:ln>
                  <a:noFill/>
                </a:ln>
                <a:solidFill>
                  <a:srgbClr val="001691"/>
                </a:solidFill>
                <a:effectLst/>
                <a:uLnTx/>
                <a:uFillTx/>
                <a:latin typeface="Tahoma"/>
                <a:ea typeface="Tahoma"/>
                <a:cs typeface="Tahoma"/>
                <a:sym typeface="Tahoma"/>
              </a:rPr>
              <a:t>- </a:t>
            </a:r>
            <a:r>
              <a:rPr kumimoji="0" lang="fr-FR" sz="1800" b="0" i="0" u="none" strike="noStrike" kern="0" cap="none" spc="0" normalizeH="0" baseline="0" noProof="0" dirty="0" err="1">
                <a:ln>
                  <a:noFill/>
                </a:ln>
                <a:solidFill>
                  <a:srgbClr val="001691"/>
                </a:solidFill>
                <a:effectLst/>
                <a:uLnTx/>
                <a:uFillTx/>
                <a:latin typeface="Tahoma"/>
                <a:ea typeface="Tahoma"/>
                <a:cs typeface="Tahoma"/>
                <a:sym typeface="Tahoma"/>
              </a:rPr>
              <a:t>Résultats</a:t>
            </a:r>
            <a:r>
              <a:rPr kumimoji="0" lang="fr-FR" sz="1800" b="0" i="0" u="none" strike="noStrike" kern="0" cap="none" spc="0" normalizeH="0" baseline="0" noProof="0" dirty="0">
                <a:ln>
                  <a:noFill/>
                </a:ln>
                <a:solidFill>
                  <a:srgbClr val="001691"/>
                </a:solidFill>
                <a:effectLst/>
                <a:uLnTx/>
                <a:uFillTx/>
                <a:latin typeface="Tahoma"/>
                <a:ea typeface="Tahoma"/>
                <a:cs typeface="Tahoma"/>
                <a:sym typeface="Tahoma"/>
              </a:rPr>
              <a:t> </a:t>
            </a:r>
            <a:r>
              <a:rPr kumimoji="0" lang="fr-FR" sz="1800" b="0" i="0" u="none" strike="noStrike" kern="0" cap="none" spc="0" normalizeH="0" baseline="0" noProof="0" dirty="0" err="1">
                <a:ln>
                  <a:noFill/>
                </a:ln>
                <a:solidFill>
                  <a:srgbClr val="001691"/>
                </a:solidFill>
                <a:effectLst/>
                <a:uLnTx/>
                <a:uFillTx/>
                <a:latin typeface="Tahoma"/>
                <a:ea typeface="Tahoma"/>
                <a:cs typeface="Tahoma"/>
                <a:sym typeface="Tahoma"/>
              </a:rPr>
              <a:t>présentés</a:t>
            </a:r>
            <a:r>
              <a:rPr kumimoji="0" lang="fr-FR" sz="1800" b="0" i="0" u="none" strike="noStrike" kern="0" cap="none" spc="0" normalizeH="0" baseline="0" noProof="0" dirty="0">
                <a:ln>
                  <a:noFill/>
                </a:ln>
                <a:solidFill>
                  <a:srgbClr val="001691"/>
                </a:solidFill>
                <a:effectLst/>
                <a:uLnTx/>
                <a:uFillTx/>
                <a:latin typeface="Tahoma"/>
                <a:ea typeface="Tahoma"/>
                <a:cs typeface="Tahoma"/>
                <a:sym typeface="Tahoma"/>
              </a:rPr>
              <a:t> à la </a:t>
            </a:r>
            <a:r>
              <a:rPr kumimoji="0" lang="fr-FR" sz="1800" b="0" i="0" u="none" strike="noStrike" kern="0" cap="none" spc="0" normalizeH="0" baseline="0" noProof="0" dirty="0" err="1">
                <a:ln>
                  <a:noFill/>
                </a:ln>
                <a:solidFill>
                  <a:srgbClr val="001691"/>
                </a:solidFill>
                <a:effectLst/>
                <a:uLnTx/>
                <a:uFillTx/>
                <a:latin typeface="Tahoma"/>
                <a:ea typeface="Tahoma"/>
                <a:cs typeface="Tahoma"/>
                <a:sym typeface="Tahoma"/>
              </a:rPr>
              <a:t>conférence</a:t>
            </a:r>
            <a:r>
              <a:rPr kumimoji="0" lang="fr-FR" sz="1800" b="0" i="0" u="none" strike="noStrike" kern="0" cap="none" spc="0" normalizeH="0" baseline="0" noProof="0" dirty="0">
                <a:ln>
                  <a:noFill/>
                </a:ln>
                <a:solidFill>
                  <a:srgbClr val="001691"/>
                </a:solidFill>
                <a:effectLst/>
                <a:uLnTx/>
                <a:uFillTx/>
                <a:latin typeface="Tahoma"/>
                <a:ea typeface="Tahoma"/>
                <a:cs typeface="Tahoma"/>
                <a:sym typeface="Tahoma"/>
              </a:rPr>
              <a:t> CPT’19 (Indiana): 1 talk + 1 poster, 2 </a:t>
            </a:r>
            <a:r>
              <a:rPr kumimoji="0" lang="fr-FR" sz="1800" b="0" i="0" u="none" strike="noStrike" kern="0" cap="none" spc="0" normalizeH="0" baseline="0" noProof="0" dirty="0" err="1">
                <a:ln>
                  <a:noFill/>
                </a:ln>
                <a:solidFill>
                  <a:srgbClr val="001691"/>
                </a:solidFill>
                <a:effectLst/>
                <a:uLnTx/>
                <a:uFillTx/>
                <a:latin typeface="Tahoma"/>
                <a:ea typeface="Tahoma"/>
                <a:cs typeface="Tahoma"/>
                <a:sym typeface="Tahoma"/>
              </a:rPr>
              <a:t>proceedings</a:t>
            </a:r>
            <a:r>
              <a:rPr kumimoji="0" lang="fr-FR" sz="1800" b="0" i="0" u="none" strike="noStrike" kern="0" cap="none" spc="0" normalizeH="0" baseline="0" noProof="0" dirty="0">
                <a:ln>
                  <a:noFill/>
                </a:ln>
                <a:solidFill>
                  <a:srgbClr val="001691"/>
                </a:solidFill>
                <a:effectLst/>
                <a:uLnTx/>
                <a:uFillTx/>
                <a:latin typeface="Tahoma"/>
                <a:ea typeface="Tahoma"/>
                <a:cs typeface="Tahoma"/>
                <a:sym typeface="Tahoma"/>
              </a:rPr>
              <a:t> </a:t>
            </a: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800" b="0" i="0" u="none" strike="noStrike" kern="0" cap="none" spc="0" normalizeH="0" baseline="0" noProof="0" dirty="0">
                <a:ln>
                  <a:noFill/>
                </a:ln>
                <a:solidFill>
                  <a:srgbClr val="001691"/>
                </a:solidFill>
                <a:effectLst/>
                <a:uLnTx/>
                <a:uFillTx/>
                <a:latin typeface="Tahoma"/>
                <a:ea typeface="Tahoma"/>
                <a:cs typeface="Tahoma"/>
                <a:sym typeface="Tahoma"/>
              </a:rPr>
              <a:t>- Analyse en cours sur les </a:t>
            </a:r>
            <a:r>
              <a:rPr kumimoji="0" lang="fr-FR" sz="1800" b="0" i="0" u="none" strike="noStrike" kern="0" cap="none" spc="0" normalizeH="0" baseline="0" noProof="0" dirty="0" err="1">
                <a:ln>
                  <a:noFill/>
                </a:ln>
                <a:solidFill>
                  <a:srgbClr val="001691"/>
                </a:solidFill>
                <a:effectLst/>
                <a:uLnTx/>
                <a:uFillTx/>
                <a:latin typeface="Tahoma"/>
                <a:ea typeface="Tahoma"/>
                <a:cs typeface="Tahoma"/>
                <a:sym typeface="Tahoma"/>
              </a:rPr>
              <a:t>données</a:t>
            </a:r>
            <a:r>
              <a:rPr kumimoji="0" lang="fr-FR" sz="1800" b="0" i="0" u="none" strike="noStrike" kern="0" cap="none" spc="0" normalizeH="0" baseline="0" noProof="0" dirty="0">
                <a:ln>
                  <a:noFill/>
                </a:ln>
                <a:solidFill>
                  <a:srgbClr val="001691"/>
                </a:solidFill>
                <a:effectLst/>
                <a:uLnTx/>
                <a:uFillTx/>
                <a:latin typeface="Tahoma"/>
                <a:ea typeface="Tahoma"/>
                <a:cs typeface="Tahoma"/>
                <a:sym typeface="Tahoma"/>
              </a:rPr>
              <a:t> CMS du </a:t>
            </a:r>
            <a:r>
              <a:rPr kumimoji="0" lang="fr-FR" sz="1800" b="0" i="0" u="none" strike="noStrike" kern="0" cap="none" spc="0" normalizeH="0" baseline="0" noProof="0" dirty="0" err="1">
                <a:ln>
                  <a:noFill/>
                </a:ln>
                <a:solidFill>
                  <a:srgbClr val="001691"/>
                </a:solidFill>
                <a:effectLst/>
                <a:uLnTx/>
                <a:uFillTx/>
                <a:latin typeface="Tahoma"/>
                <a:ea typeface="Tahoma"/>
                <a:cs typeface="Tahoma"/>
                <a:sym typeface="Tahoma"/>
              </a:rPr>
              <a:t>Run</a:t>
            </a:r>
            <a:r>
              <a:rPr kumimoji="0" lang="fr-FR" sz="1800" b="0" i="0" u="none" strike="noStrike" kern="0" cap="none" spc="0" normalizeH="0" baseline="0" noProof="0" dirty="0">
                <a:ln>
                  <a:noFill/>
                </a:ln>
                <a:solidFill>
                  <a:srgbClr val="001691"/>
                </a:solidFill>
                <a:effectLst/>
                <a:uLnTx/>
                <a:uFillTx/>
                <a:latin typeface="Tahoma"/>
                <a:ea typeface="Tahoma"/>
                <a:cs typeface="Tahoma"/>
                <a:sym typeface="Tahoma"/>
              </a:rPr>
              <a:t> 2 </a:t>
            </a: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pic>
        <p:nvPicPr>
          <p:cNvPr id="229" name="Google Shape;229;p9" descr="LHC13TeVXXsignal.pdf"/>
          <p:cNvPicPr preferRelativeResize="0"/>
          <p:nvPr/>
        </p:nvPicPr>
        <p:blipFill rotWithShape="1">
          <a:blip r:embed="rId3">
            <a:alphaModFix/>
          </a:blip>
          <a:srcRect/>
          <a:stretch/>
        </p:blipFill>
        <p:spPr>
          <a:xfrm>
            <a:off x="9068288" y="3921086"/>
            <a:ext cx="3006812" cy="2960000"/>
          </a:xfrm>
          <a:prstGeom prst="rect">
            <a:avLst/>
          </a:prstGeom>
          <a:noFill/>
          <a:ln>
            <a:noFill/>
          </a:ln>
        </p:spPr>
      </p:pic>
      <p:sp>
        <p:nvSpPr>
          <p:cNvPr id="230" name="Google Shape;230;p9"/>
          <p:cNvSpPr/>
          <p:nvPr/>
        </p:nvSpPr>
        <p:spPr>
          <a:xfrm>
            <a:off x="185204" y="660463"/>
            <a:ext cx="8217543" cy="2862323"/>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800" b="1" i="0" u="none" strike="noStrike" kern="0" cap="none" spc="0" normalizeH="0" baseline="0" noProof="0" dirty="0">
                <a:ln>
                  <a:noFill/>
                </a:ln>
                <a:solidFill>
                  <a:srgbClr val="000000"/>
                </a:solidFill>
                <a:effectLst/>
                <a:uLnTx/>
                <a:uFillTx/>
                <a:latin typeface="Tahoma"/>
                <a:ea typeface="Tahoma"/>
                <a:cs typeface="Tahoma"/>
                <a:sym typeface="Tahoma"/>
              </a:rPr>
              <a:t>Couplage top-</a:t>
            </a:r>
            <a:r>
              <a:rPr kumimoji="0" lang="fr-FR" sz="1800" b="1" i="0" u="none" strike="noStrike" kern="0" cap="none" spc="0" normalizeH="0" baseline="0" noProof="0" dirty="0" err="1">
                <a:ln>
                  <a:noFill/>
                </a:ln>
                <a:solidFill>
                  <a:srgbClr val="000000"/>
                </a:solidFill>
                <a:effectLst/>
                <a:uLnTx/>
                <a:uFillTx/>
                <a:latin typeface="Tahoma"/>
                <a:ea typeface="Tahoma"/>
                <a:cs typeface="Tahoma"/>
                <a:sym typeface="Tahoma"/>
              </a:rPr>
              <a:t>Higgs</a:t>
            </a:r>
            <a:r>
              <a:rPr kumimoji="0" lang="fr-FR" sz="1800" b="1" i="0" u="none" strike="noStrike" kern="0" cap="none" spc="0" normalizeH="0" baseline="0" noProof="0" dirty="0">
                <a:ln>
                  <a:noFill/>
                </a:ln>
                <a:solidFill>
                  <a:srgbClr val="000000"/>
                </a:solidFill>
                <a:effectLst/>
                <a:uLnTx/>
                <a:uFillTx/>
                <a:latin typeface="Tahoma"/>
                <a:ea typeface="Tahoma"/>
                <a:cs typeface="Tahoma"/>
                <a:sym typeface="Tahoma"/>
              </a:rPr>
              <a:t> (canal </a:t>
            </a:r>
            <a:r>
              <a:rPr kumimoji="0" lang="fr-FR" sz="1800" b="1" i="0" u="none" strike="noStrike" kern="0" cap="none" spc="0" normalizeH="0" baseline="0" noProof="0" dirty="0" err="1">
                <a:ln>
                  <a:noFill/>
                </a:ln>
                <a:solidFill>
                  <a:srgbClr val="000000"/>
                </a:solidFill>
                <a:effectLst/>
                <a:uLnTx/>
                <a:uFillTx/>
                <a:latin typeface="Tahoma"/>
                <a:ea typeface="Tahoma"/>
                <a:cs typeface="Tahoma"/>
                <a:sym typeface="Tahoma"/>
              </a:rPr>
              <a:t>multilepton</a:t>
            </a:r>
            <a:r>
              <a:rPr kumimoji="0" lang="fr-FR" sz="1800" b="1" i="0" u="none" strike="noStrike" kern="0" cap="none" spc="0" normalizeH="0" baseline="0" noProof="0" dirty="0" smtClean="0">
                <a:ln>
                  <a:noFill/>
                </a:ln>
                <a:solidFill>
                  <a:srgbClr val="000000"/>
                </a:solidFill>
                <a:effectLst/>
                <a:uLnTx/>
                <a:uFillTx/>
                <a:latin typeface="Tahoma"/>
                <a:ea typeface="Tahoma"/>
                <a:cs typeface="Tahoma"/>
                <a:sym typeface="Tahoma"/>
              </a:rPr>
              <a:t>)</a:t>
            </a:r>
            <a:r>
              <a:rPr kumimoji="0" lang="fr-FR" sz="1800" b="0" i="0" u="none" strike="noStrike" kern="0" cap="none" spc="0" normalizeH="0" baseline="0" noProof="0" dirty="0" smtClean="0">
                <a:ln>
                  <a:noFill/>
                </a:ln>
                <a:solidFill>
                  <a:srgbClr val="000000"/>
                </a:solidFill>
                <a:effectLst/>
                <a:uLnTx/>
                <a:uFillTx/>
                <a:latin typeface="Tahoma"/>
                <a:ea typeface="Tahoma"/>
                <a:cs typeface="Tahoma"/>
                <a:sym typeface="Tahoma"/>
              </a:rPr>
              <a:t>, depuis 2017</a:t>
            </a: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800" b="0" i="0" u="none" strike="noStrike" kern="0" cap="none" spc="0" normalizeH="0" baseline="0" noProof="0" dirty="0">
                <a:ln>
                  <a:noFill/>
                </a:ln>
                <a:solidFill>
                  <a:srgbClr val="FF0000"/>
                </a:solidFill>
                <a:effectLst/>
                <a:uLnTx/>
                <a:uFillTx/>
                <a:latin typeface="Tahoma"/>
                <a:ea typeface="Tahoma"/>
                <a:cs typeface="Tahoma"/>
                <a:sym typeface="Tahoma"/>
              </a:rPr>
              <a:t>1 Doctorant (</a:t>
            </a:r>
            <a:r>
              <a:rPr kumimoji="0" lang="fr-FR" sz="1800" b="0" i="0" u="none" strike="noStrike" kern="0" cap="none" spc="0" normalizeH="0" baseline="0" noProof="0" dirty="0" err="1">
                <a:ln>
                  <a:noFill/>
                </a:ln>
                <a:solidFill>
                  <a:srgbClr val="FF0000"/>
                </a:solidFill>
                <a:effectLst/>
                <a:uLnTx/>
                <a:uFillTx/>
                <a:latin typeface="Tahoma"/>
                <a:ea typeface="Tahoma"/>
                <a:cs typeface="Tahoma"/>
                <a:sym typeface="Tahoma"/>
              </a:rPr>
              <a:t>N.Tonon</a:t>
            </a:r>
            <a:r>
              <a:rPr kumimoji="0" lang="fr-FR" sz="1800" b="0" i="0" u="none" strike="noStrike" kern="0" cap="none" spc="0" normalizeH="0" baseline="0" noProof="0" dirty="0">
                <a:ln>
                  <a:noFill/>
                </a:ln>
                <a:solidFill>
                  <a:srgbClr val="FF0000"/>
                </a:solidFill>
                <a:effectLst/>
                <a:uLnTx/>
                <a:uFillTx/>
                <a:latin typeface="Tahoma"/>
                <a:ea typeface="Tahoma"/>
                <a:cs typeface="Tahoma"/>
                <a:sym typeface="Tahoma"/>
              </a:rPr>
              <a:t>, 2016-2019, IPHC) </a:t>
            </a:r>
            <a:r>
              <a:rPr kumimoji="0" lang="fr-FR" sz="1800" b="0" i="0" u="none" strike="noStrike" kern="0" cap="none" spc="0" normalizeH="0" baseline="0" noProof="0" dirty="0">
                <a:ln>
                  <a:noFill/>
                </a:ln>
                <a:solidFill>
                  <a:srgbClr val="00007F"/>
                </a:solidFill>
                <a:effectLst/>
                <a:uLnTx/>
                <a:uFillTx/>
                <a:latin typeface="Tahoma"/>
                <a:ea typeface="Tahoma"/>
                <a:cs typeface="Tahoma"/>
                <a:sym typeface="Tahoma"/>
              </a:rPr>
              <a:t>+ </a:t>
            </a:r>
            <a:r>
              <a:rPr kumimoji="0" lang="fr-FR" sz="1800" b="0" i="0" u="none" strike="noStrike" kern="0" cap="none" spc="0" normalizeH="0" baseline="0" noProof="0" dirty="0">
                <a:ln>
                  <a:noFill/>
                </a:ln>
                <a:solidFill>
                  <a:srgbClr val="72005E"/>
                </a:solidFill>
                <a:effectLst/>
                <a:uLnTx/>
                <a:uFillTx/>
                <a:latin typeface="Tahoma"/>
                <a:ea typeface="Tahoma"/>
                <a:cs typeface="Tahoma"/>
                <a:sym typeface="Tahoma"/>
              </a:rPr>
              <a:t>N. Chanon/IPHC (J. Andrea/J.L. Agram) </a:t>
            </a:r>
            <a:r>
              <a:rPr kumimoji="0" lang="fr-FR" sz="1800" b="0" i="0" u="none" strike="noStrike" kern="0" cap="none" spc="0" normalizeH="0" baseline="0" noProof="0" dirty="0">
                <a:ln>
                  <a:noFill/>
                </a:ln>
                <a:solidFill>
                  <a:srgbClr val="00AF4F"/>
                </a:solidFill>
                <a:effectLst/>
                <a:uLnTx/>
                <a:uFillTx/>
                <a:latin typeface="Tahoma"/>
                <a:ea typeface="Tahoma"/>
                <a:cs typeface="Tahoma"/>
                <a:sym typeface="Tahoma"/>
              </a:rPr>
              <a:t>Collaboration IPHC</a:t>
            </a:r>
            <a:br>
              <a:rPr kumimoji="0" lang="fr-FR" sz="1800" b="0" i="0" u="none" strike="noStrike" kern="0" cap="none" spc="0" normalizeH="0" baseline="0" noProof="0" dirty="0">
                <a:ln>
                  <a:noFill/>
                </a:ln>
                <a:solidFill>
                  <a:srgbClr val="00AF4F"/>
                </a:solidFill>
                <a:effectLst/>
                <a:uLnTx/>
                <a:uFillTx/>
                <a:latin typeface="Tahoma"/>
                <a:ea typeface="Tahoma"/>
                <a:cs typeface="Tahoma"/>
                <a:sym typeface="Tahoma"/>
              </a:rPr>
            </a:br>
            <a:r>
              <a:rPr kumimoji="0" lang="fr-FR" sz="1800" b="0" i="0" u="none" strike="noStrike" kern="0" cap="none" spc="0" normalizeH="0" baseline="0" noProof="0" dirty="0">
                <a:ln>
                  <a:noFill/>
                </a:ln>
                <a:solidFill>
                  <a:srgbClr val="000090"/>
                </a:solidFill>
                <a:effectLst/>
                <a:uLnTx/>
                <a:uFillTx/>
                <a:latin typeface="Tahoma"/>
                <a:ea typeface="Tahoma"/>
                <a:cs typeface="Tahoma"/>
                <a:sym typeface="Tahoma"/>
              </a:rPr>
              <a:t>- Matrix </a:t>
            </a:r>
            <a:r>
              <a:rPr kumimoji="0" lang="fr-FR" sz="1800" b="0" i="0" u="none" strike="noStrike" kern="0" cap="none" spc="0" normalizeH="0" baseline="0" noProof="0" dirty="0" err="1">
                <a:ln>
                  <a:noFill/>
                </a:ln>
                <a:solidFill>
                  <a:srgbClr val="000090"/>
                </a:solidFill>
                <a:effectLst/>
                <a:uLnTx/>
                <a:uFillTx/>
                <a:latin typeface="Tahoma"/>
                <a:ea typeface="Tahoma"/>
                <a:cs typeface="Tahoma"/>
                <a:sym typeface="Tahoma"/>
              </a:rPr>
              <a:t>Element</a:t>
            </a:r>
            <a:r>
              <a:rPr kumimoji="0" lang="fr-FR" sz="1800" b="0" i="0" u="none" strike="noStrike" kern="0" cap="none" spc="0" normalizeH="0" baseline="0" noProof="0" dirty="0">
                <a:ln>
                  <a:noFill/>
                </a:ln>
                <a:solidFill>
                  <a:srgbClr val="000090"/>
                </a:solidFill>
                <a:effectLst/>
                <a:uLnTx/>
                <a:uFillTx/>
                <a:latin typeface="Tahoma"/>
                <a:ea typeface="Tahoma"/>
                <a:cs typeface="Tahoma"/>
                <a:sym typeface="Tahoma"/>
              </a:rPr>
              <a:t> </a:t>
            </a:r>
            <a:r>
              <a:rPr kumimoji="0" lang="fr-FR" sz="1800" b="0" i="0" u="none" strike="noStrike" kern="0" cap="none" spc="0" normalizeH="0" baseline="0" noProof="0" dirty="0" err="1">
                <a:ln>
                  <a:noFill/>
                </a:ln>
                <a:solidFill>
                  <a:srgbClr val="000090"/>
                </a:solidFill>
                <a:effectLst/>
                <a:uLnTx/>
                <a:uFillTx/>
                <a:latin typeface="Tahoma"/>
                <a:ea typeface="Tahoma"/>
                <a:cs typeface="Tahoma"/>
                <a:sym typeface="Tahoma"/>
              </a:rPr>
              <a:t>Method</a:t>
            </a:r>
            <a:r>
              <a:rPr kumimoji="0" lang="fr-FR" sz="1800" b="0" i="0" u="none" strike="noStrike" kern="0" cap="none" spc="0" normalizeH="0" baseline="0" noProof="0" dirty="0">
                <a:ln>
                  <a:noFill/>
                </a:ln>
                <a:solidFill>
                  <a:srgbClr val="000090"/>
                </a:solidFill>
                <a:effectLst/>
                <a:uLnTx/>
                <a:uFillTx/>
                <a:latin typeface="Tahoma"/>
                <a:ea typeface="Tahoma"/>
                <a:cs typeface="Tahoma"/>
                <a:sym typeface="Tahoma"/>
              </a:rPr>
              <a:t> introduite par N. Chanon incluse dans les analyses </a:t>
            </a:r>
            <a:r>
              <a:rPr kumimoji="0" lang="fr-FR" sz="1800" b="0" i="0" u="none" strike="noStrike" kern="0" cap="none" spc="0" normalizeH="0" baseline="0" noProof="0" dirty="0" err="1">
                <a:ln>
                  <a:noFill/>
                </a:ln>
                <a:solidFill>
                  <a:srgbClr val="001691"/>
                </a:solidFill>
                <a:effectLst/>
                <a:uLnTx/>
                <a:uFillTx/>
                <a:latin typeface="Tahoma"/>
                <a:ea typeface="Tahoma"/>
                <a:cs typeface="Tahoma"/>
                <a:sym typeface="Tahoma"/>
              </a:rPr>
              <a:t>ttH</a:t>
            </a:r>
            <a:r>
              <a:rPr kumimoji="0" lang="fr-FR" sz="1800" b="0" i="0" u="none" strike="noStrike" kern="0" cap="none" spc="0" normalizeH="0" baseline="0" noProof="0" dirty="0">
                <a:ln>
                  <a:noFill/>
                </a:ln>
                <a:solidFill>
                  <a:srgbClr val="001691"/>
                </a:solidFill>
                <a:effectLst/>
                <a:uLnTx/>
                <a:uFillTx/>
                <a:latin typeface="Tahoma"/>
                <a:ea typeface="Tahoma"/>
                <a:cs typeface="Tahoma"/>
                <a:sym typeface="Tahoma"/>
              </a:rPr>
              <a:t> sur données 2016, 2017 =&gt; </a:t>
            </a:r>
            <a:r>
              <a:rPr kumimoji="0" lang="fr-FR" sz="1800" b="0" i="0" u="none" strike="noStrike" kern="0" cap="none" spc="0" normalizeH="0" baseline="0" noProof="0" dirty="0" smtClean="0">
                <a:ln>
                  <a:noFill/>
                </a:ln>
                <a:solidFill>
                  <a:srgbClr val="001691"/>
                </a:solidFill>
                <a:effectLst/>
                <a:uLnTx/>
                <a:uFillTx/>
                <a:latin typeface="Tahoma"/>
                <a:ea typeface="Tahoma"/>
                <a:cs typeface="Tahoma"/>
                <a:sym typeface="Tahoma"/>
              </a:rPr>
              <a:t>évidence </a:t>
            </a:r>
            <a:r>
              <a:rPr kumimoji="0" lang="fr-FR" sz="1800" b="0" i="0" u="none" strike="noStrike" kern="0" cap="none" spc="0" normalizeH="0" baseline="0" noProof="0" dirty="0" err="1">
                <a:ln>
                  <a:noFill/>
                </a:ln>
                <a:solidFill>
                  <a:srgbClr val="001691"/>
                </a:solidFill>
                <a:effectLst/>
                <a:uLnTx/>
                <a:uFillTx/>
                <a:latin typeface="Tahoma"/>
                <a:ea typeface="Tahoma"/>
                <a:cs typeface="Tahoma"/>
                <a:sym typeface="Tahoma"/>
              </a:rPr>
              <a:t>ttH</a:t>
            </a:r>
            <a:r>
              <a:rPr kumimoji="0" lang="fr-FR" sz="1800" b="0" i="0" u="none" strike="noStrike" kern="0" cap="none" spc="0" normalizeH="0" baseline="0" noProof="0" dirty="0">
                <a:ln>
                  <a:noFill/>
                </a:ln>
                <a:solidFill>
                  <a:srgbClr val="001691"/>
                </a:solidFill>
                <a:effectLst/>
                <a:uLnTx/>
                <a:uFillTx/>
                <a:latin typeface="Tahoma"/>
                <a:ea typeface="Tahoma"/>
                <a:cs typeface="Tahoma"/>
                <a:sym typeface="Tahoma"/>
              </a:rPr>
              <a:t> </a:t>
            </a:r>
            <a:r>
              <a:rPr kumimoji="0" lang="fr-FR" sz="1800" b="0" i="0" u="none" strike="noStrike" kern="0" cap="none" spc="0" normalizeH="0" baseline="0" noProof="0" dirty="0" err="1">
                <a:ln>
                  <a:noFill/>
                </a:ln>
                <a:solidFill>
                  <a:srgbClr val="001691"/>
                </a:solidFill>
                <a:effectLst/>
                <a:uLnTx/>
                <a:uFillTx/>
                <a:latin typeface="Tahoma"/>
                <a:ea typeface="Tahoma"/>
                <a:cs typeface="Tahoma"/>
                <a:sym typeface="Tahoma"/>
              </a:rPr>
              <a:t>multilepton</a:t>
            </a:r>
            <a:r>
              <a:rPr kumimoji="0" lang="fr-FR" sz="1800" b="0" i="0" u="none" strike="noStrike" kern="0" cap="none" spc="0" normalizeH="0" baseline="0" noProof="0" dirty="0">
                <a:ln>
                  <a:noFill/>
                </a:ln>
                <a:solidFill>
                  <a:srgbClr val="001691"/>
                </a:solidFill>
                <a:effectLst/>
                <a:uLnTx/>
                <a:uFillTx/>
                <a:latin typeface="Tahoma"/>
                <a:ea typeface="Tahoma"/>
                <a:cs typeface="Tahoma"/>
                <a:sym typeface="Tahoma"/>
              </a:rPr>
              <a:t>, observation </a:t>
            </a:r>
            <a:r>
              <a:rPr kumimoji="0" lang="fr-FR" sz="1800" b="0" i="0" u="none" strike="noStrike" kern="0" cap="none" spc="0" normalizeH="0" baseline="0" noProof="0" dirty="0" err="1">
                <a:ln>
                  <a:noFill/>
                </a:ln>
                <a:solidFill>
                  <a:srgbClr val="001691"/>
                </a:solidFill>
                <a:effectLst/>
                <a:uLnTx/>
                <a:uFillTx/>
                <a:latin typeface="Tahoma"/>
                <a:ea typeface="Tahoma"/>
                <a:cs typeface="Tahoma"/>
                <a:sym typeface="Tahoma"/>
              </a:rPr>
              <a:t>ttH</a:t>
            </a:r>
            <a:endParaRPr kumimoji="0" sz="1800" b="0" i="0" u="none" strike="noStrike" kern="0" cap="none" spc="0" normalizeH="0" baseline="0" noProof="0" dirty="0">
              <a:ln>
                <a:noFill/>
              </a:ln>
              <a:solidFill>
                <a:srgbClr val="000090"/>
              </a:solidFill>
              <a:effectLst/>
              <a:uLnTx/>
              <a:uFillTx/>
              <a:latin typeface="Tahoma"/>
              <a:ea typeface="Tahoma"/>
              <a:cs typeface="Tahoma"/>
              <a:sym typeface="Tahoma"/>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800" b="0" i="0" u="none" strike="noStrike" kern="0" cap="none" spc="0" normalizeH="0" baseline="0" noProof="0" dirty="0">
                <a:ln>
                  <a:noFill/>
                </a:ln>
                <a:solidFill>
                  <a:srgbClr val="00AF4F"/>
                </a:solidFill>
                <a:effectLst/>
                <a:uLnTx/>
                <a:uFillTx/>
                <a:latin typeface="Tahoma"/>
                <a:ea typeface="Tahoma"/>
                <a:cs typeface="Tahoma"/>
                <a:sym typeface="Tahoma"/>
              </a:rPr>
              <a:t>- </a:t>
            </a:r>
            <a:r>
              <a:rPr kumimoji="0" lang="fr-FR" sz="1800" b="0" i="0" u="none" strike="noStrike" kern="0" cap="none" spc="0" normalizeH="0" baseline="0" noProof="0" dirty="0">
                <a:ln>
                  <a:noFill/>
                </a:ln>
                <a:solidFill>
                  <a:srgbClr val="001691"/>
                </a:solidFill>
                <a:effectLst/>
                <a:uLnTx/>
                <a:uFillTx/>
                <a:latin typeface="Tahoma"/>
                <a:ea typeface="Tahoma"/>
                <a:cs typeface="Tahoma"/>
                <a:sym typeface="Tahoma"/>
              </a:rPr>
              <a:t>Contribution à l’analyse </a:t>
            </a:r>
            <a:r>
              <a:rPr kumimoji="0" lang="fr-FR" sz="1800" b="0" i="0" u="none" strike="noStrike" kern="0" cap="none" spc="0" normalizeH="0" baseline="0" noProof="0" dirty="0" err="1">
                <a:ln>
                  <a:noFill/>
                </a:ln>
                <a:solidFill>
                  <a:srgbClr val="001691"/>
                </a:solidFill>
                <a:effectLst/>
                <a:uLnTx/>
                <a:uFillTx/>
                <a:latin typeface="Tahoma"/>
                <a:ea typeface="Tahoma"/>
                <a:cs typeface="Tahoma"/>
                <a:sym typeface="Tahoma"/>
              </a:rPr>
              <a:t>tHq+ttH</a:t>
            </a:r>
            <a:r>
              <a:rPr kumimoji="0" lang="fr-FR" sz="1800" b="0" i="0" u="none" strike="noStrike" kern="0" cap="none" spc="0" normalizeH="0" baseline="0" noProof="0" dirty="0">
                <a:ln>
                  <a:noFill/>
                </a:ln>
                <a:solidFill>
                  <a:srgbClr val="001691"/>
                </a:solidFill>
                <a:effectLst/>
                <a:uLnTx/>
                <a:uFillTx/>
                <a:latin typeface="Tahoma"/>
                <a:ea typeface="Tahoma"/>
                <a:cs typeface="Tahoma"/>
                <a:sym typeface="Tahoma"/>
              </a:rPr>
              <a:t> SM </a:t>
            </a:r>
            <a:r>
              <a:rPr kumimoji="0" lang="fr-FR" sz="1800" b="0" i="0" u="none" strike="noStrike" kern="0" cap="none" spc="0" normalizeH="0" baseline="0" noProof="0" dirty="0" err="1">
                <a:ln>
                  <a:noFill/>
                </a:ln>
                <a:solidFill>
                  <a:srgbClr val="001691"/>
                </a:solidFill>
                <a:effectLst/>
                <a:uLnTx/>
                <a:uFillTx/>
                <a:latin typeface="Tahoma"/>
                <a:ea typeface="Tahoma"/>
                <a:cs typeface="Tahoma"/>
                <a:sym typeface="Tahoma"/>
              </a:rPr>
              <a:t>Run</a:t>
            </a:r>
            <a:r>
              <a:rPr kumimoji="0" lang="fr-FR" sz="1800" b="0" i="0" u="none" strike="noStrike" kern="0" cap="none" spc="0" normalizeH="0" baseline="0" noProof="0" dirty="0">
                <a:ln>
                  <a:noFill/>
                </a:ln>
                <a:solidFill>
                  <a:srgbClr val="001691"/>
                </a:solidFill>
                <a:effectLst/>
                <a:uLnTx/>
                <a:uFillTx/>
                <a:latin typeface="Tahoma"/>
                <a:ea typeface="Tahoma"/>
                <a:cs typeface="Tahoma"/>
                <a:sym typeface="Tahoma"/>
              </a:rPr>
              <a:t> 2 </a:t>
            </a:r>
            <a:r>
              <a:rPr kumimoji="0" lang="fr-FR" sz="1800" b="0" i="0" u="none" strike="noStrike" kern="0" cap="none" spc="0" normalizeH="0" baseline="0" noProof="0" dirty="0" err="1">
                <a:ln>
                  <a:noFill/>
                </a:ln>
                <a:solidFill>
                  <a:srgbClr val="001691"/>
                </a:solidFill>
                <a:effectLst/>
                <a:uLnTx/>
                <a:uFillTx/>
                <a:latin typeface="Tahoma"/>
                <a:ea typeface="Tahoma"/>
                <a:cs typeface="Tahoma"/>
                <a:sym typeface="Tahoma"/>
              </a:rPr>
              <a:t>legacy</a:t>
            </a:r>
            <a:r>
              <a:rPr kumimoji="0" lang="fr-FR" sz="1800" b="0" i="0" u="none" strike="noStrike" kern="0" cap="none" spc="0" normalizeH="0" baseline="0" noProof="0" dirty="0">
                <a:ln>
                  <a:noFill/>
                </a:ln>
                <a:solidFill>
                  <a:srgbClr val="001691"/>
                </a:solidFill>
                <a:effectLst/>
                <a:uLnTx/>
                <a:uFillTx/>
                <a:latin typeface="Tahoma"/>
                <a:ea typeface="Tahoma"/>
                <a:cs typeface="Tahoma"/>
                <a:sym typeface="Tahoma"/>
              </a:rPr>
              <a:t> en cours : </a:t>
            </a:r>
            <a:r>
              <a:rPr kumimoji="0" lang="fr-FR" sz="1800" b="0" i="0" u="none" strike="noStrike" kern="0" cap="none" spc="0" normalizeH="0" baseline="0" noProof="0" dirty="0" err="1">
                <a:ln>
                  <a:noFill/>
                </a:ln>
                <a:solidFill>
                  <a:srgbClr val="001691"/>
                </a:solidFill>
                <a:effectLst/>
                <a:uLnTx/>
                <a:uFillTx/>
                <a:latin typeface="Tahoma"/>
                <a:ea typeface="Tahoma"/>
                <a:cs typeface="Tahoma"/>
                <a:sym typeface="Tahoma"/>
              </a:rPr>
              <a:t>sélection</a:t>
            </a:r>
            <a:r>
              <a:rPr kumimoji="0" lang="fr-FR" sz="1800" b="0" i="0" u="none" strike="noStrike" kern="0" cap="none" spc="0" normalizeH="0" baseline="0" noProof="0" dirty="0">
                <a:ln>
                  <a:noFill/>
                </a:ln>
                <a:solidFill>
                  <a:srgbClr val="001691"/>
                </a:solidFill>
                <a:effectLst/>
                <a:uLnTx/>
                <a:uFillTx/>
                <a:latin typeface="Tahoma"/>
                <a:ea typeface="Tahoma"/>
                <a:cs typeface="Tahoma"/>
                <a:sym typeface="Tahoma"/>
              </a:rPr>
              <a:t> </a:t>
            </a:r>
            <a:r>
              <a:rPr kumimoji="0" lang="fr-FR" sz="1800" b="0" i="0" u="none" strike="noStrike" kern="0" cap="none" spc="0" normalizeH="0" baseline="0" noProof="0" dirty="0" err="1">
                <a:ln>
                  <a:noFill/>
                </a:ln>
                <a:solidFill>
                  <a:srgbClr val="001691"/>
                </a:solidFill>
                <a:effectLst/>
                <a:uLnTx/>
                <a:uFillTx/>
                <a:latin typeface="Tahoma"/>
                <a:ea typeface="Tahoma"/>
                <a:cs typeface="Tahoma"/>
                <a:sym typeface="Tahoma"/>
              </a:rPr>
              <a:t>tH</a:t>
            </a:r>
            <a:r>
              <a:rPr kumimoji="0" lang="fr-FR" sz="1800" b="0" i="0" u="none" strike="noStrike" kern="0" cap="none" spc="0" normalizeH="0" baseline="0" noProof="0" dirty="0">
                <a:ln>
                  <a:noFill/>
                </a:ln>
                <a:solidFill>
                  <a:srgbClr val="001691"/>
                </a:solidFill>
                <a:effectLst/>
                <a:uLnTx/>
                <a:uFillTx/>
                <a:latin typeface="Tahoma"/>
                <a:ea typeface="Tahoma"/>
                <a:cs typeface="Tahoma"/>
                <a:sym typeface="Tahoma"/>
              </a:rPr>
              <a:t>, Matrix </a:t>
            </a:r>
            <a:r>
              <a:rPr kumimoji="0" lang="fr-FR" sz="1800" b="0" i="0" u="none" strike="noStrike" kern="0" cap="none" spc="0" normalizeH="0" baseline="0" noProof="0" dirty="0" err="1">
                <a:ln>
                  <a:noFill/>
                </a:ln>
                <a:solidFill>
                  <a:srgbClr val="001691"/>
                </a:solidFill>
                <a:effectLst/>
                <a:uLnTx/>
                <a:uFillTx/>
                <a:latin typeface="Tahoma"/>
                <a:ea typeface="Tahoma"/>
                <a:cs typeface="Tahoma"/>
                <a:sym typeface="Tahoma"/>
              </a:rPr>
              <a:t>Element</a:t>
            </a:r>
            <a:r>
              <a:rPr kumimoji="0" lang="fr-FR" sz="1800" b="0" i="0" u="none" strike="noStrike" kern="0" cap="none" spc="0" normalizeH="0" baseline="0" noProof="0" dirty="0">
                <a:ln>
                  <a:noFill/>
                </a:ln>
                <a:solidFill>
                  <a:srgbClr val="001691"/>
                </a:solidFill>
                <a:effectLst/>
                <a:uLnTx/>
                <a:uFillTx/>
                <a:latin typeface="Tahoma"/>
                <a:ea typeface="Tahoma"/>
                <a:cs typeface="Tahoma"/>
                <a:sym typeface="Tahoma"/>
              </a:rPr>
              <a:t> </a:t>
            </a:r>
            <a:r>
              <a:rPr kumimoji="0" lang="fr-FR" sz="1800" b="0" i="0" u="none" strike="noStrike" kern="0" cap="none" spc="0" normalizeH="0" baseline="0" noProof="0" dirty="0" err="1">
                <a:ln>
                  <a:noFill/>
                </a:ln>
                <a:solidFill>
                  <a:srgbClr val="001691"/>
                </a:solidFill>
                <a:effectLst/>
                <a:uLnTx/>
                <a:uFillTx/>
                <a:latin typeface="Tahoma"/>
                <a:ea typeface="Tahoma"/>
                <a:cs typeface="Tahoma"/>
                <a:sym typeface="Tahoma"/>
              </a:rPr>
              <a:t>Method</a:t>
            </a:r>
            <a:r>
              <a:rPr kumimoji="0" lang="fr-FR" sz="1800" b="0" i="0" u="none" strike="noStrike" kern="0" cap="none" spc="0" normalizeH="0" baseline="0" noProof="0" dirty="0">
                <a:ln>
                  <a:noFill/>
                </a:ln>
                <a:solidFill>
                  <a:srgbClr val="001691"/>
                </a:solidFill>
                <a:effectLst/>
                <a:uLnTx/>
                <a:uFillTx/>
                <a:latin typeface="Tahoma"/>
                <a:ea typeface="Tahoma"/>
                <a:cs typeface="Tahoma"/>
                <a:sym typeface="Tahoma"/>
              </a:rPr>
              <a:t> (FCPPL) </a:t>
            </a: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800" b="0" i="0" u="none" strike="noStrike" kern="0" cap="none" spc="0" normalizeH="0" baseline="0" noProof="0" dirty="0">
                <a:ln>
                  <a:noFill/>
                </a:ln>
                <a:solidFill>
                  <a:srgbClr val="001691"/>
                </a:solidFill>
                <a:effectLst/>
                <a:uLnTx/>
                <a:uFillTx/>
                <a:latin typeface="Tahoma"/>
                <a:ea typeface="Tahoma"/>
                <a:cs typeface="Tahoma"/>
                <a:sym typeface="Tahoma"/>
              </a:rPr>
              <a:t>Analyse </a:t>
            </a:r>
            <a:r>
              <a:rPr kumimoji="0" lang="fr-FR" sz="1800" b="0" i="0" u="none" strike="noStrike" kern="0" cap="none" spc="0" normalizeH="0" baseline="0" noProof="0" dirty="0" err="1">
                <a:ln>
                  <a:noFill/>
                </a:ln>
                <a:solidFill>
                  <a:srgbClr val="001691"/>
                </a:solidFill>
                <a:effectLst/>
                <a:uLnTx/>
                <a:uFillTx/>
                <a:latin typeface="Tahoma"/>
                <a:ea typeface="Tahoma"/>
                <a:cs typeface="Tahoma"/>
                <a:sym typeface="Tahoma"/>
              </a:rPr>
              <a:t>tHq</a:t>
            </a:r>
            <a:r>
              <a:rPr kumimoji="0" lang="fr-FR" sz="1800" b="0" i="0" u="none" strike="noStrike" kern="0" cap="none" spc="0" normalizeH="0" baseline="0" noProof="0" dirty="0">
                <a:ln>
                  <a:noFill/>
                </a:ln>
                <a:solidFill>
                  <a:srgbClr val="001691"/>
                </a:solidFill>
                <a:effectLst/>
                <a:uLnTx/>
                <a:uFillTx/>
                <a:latin typeface="Tahoma"/>
                <a:ea typeface="Tahoma"/>
                <a:cs typeface="Tahoma"/>
                <a:sym typeface="Tahoma"/>
              </a:rPr>
              <a:t> </a:t>
            </a:r>
            <a:r>
              <a:rPr kumimoji="0" lang="fr-FR" sz="1800" b="0" i="0" u="none" strike="noStrike" kern="0" cap="none" spc="0" normalizeH="0" baseline="0" noProof="0" dirty="0" err="1">
                <a:ln>
                  <a:noFill/>
                </a:ln>
                <a:solidFill>
                  <a:srgbClr val="001691"/>
                </a:solidFill>
                <a:effectLst/>
                <a:uLnTx/>
                <a:uFillTx/>
                <a:latin typeface="Tahoma"/>
                <a:ea typeface="Tahoma"/>
                <a:cs typeface="Tahoma"/>
                <a:sym typeface="Tahoma"/>
              </a:rPr>
              <a:t>multilepton</a:t>
            </a:r>
            <a:r>
              <a:rPr kumimoji="0" lang="fr-FR" sz="1800" b="0" i="0" u="none" strike="noStrike" kern="0" cap="none" spc="0" normalizeH="0" baseline="0" noProof="0" dirty="0">
                <a:ln>
                  <a:noFill/>
                </a:ln>
                <a:solidFill>
                  <a:srgbClr val="001691"/>
                </a:solidFill>
                <a:effectLst/>
                <a:uLnTx/>
                <a:uFillTx/>
                <a:latin typeface="Tahoma"/>
                <a:ea typeface="Tahoma"/>
                <a:cs typeface="Tahoma"/>
                <a:sym typeface="Tahoma"/>
              </a:rPr>
              <a:t>, </a:t>
            </a:r>
            <a:r>
              <a:rPr kumimoji="0" lang="fr-FR" sz="1800" b="0" i="0" u="none" strike="noStrike" kern="0" cap="none" spc="0" normalizeH="0" baseline="0" noProof="0" dirty="0" err="1">
                <a:ln>
                  <a:noFill/>
                </a:ln>
                <a:solidFill>
                  <a:srgbClr val="001691"/>
                </a:solidFill>
                <a:effectLst/>
                <a:uLnTx/>
                <a:uFillTx/>
                <a:latin typeface="Tahoma"/>
                <a:ea typeface="Tahoma"/>
                <a:cs typeface="Tahoma"/>
                <a:sym typeface="Tahoma"/>
              </a:rPr>
              <a:t>données</a:t>
            </a:r>
            <a:r>
              <a:rPr kumimoji="0" lang="fr-FR" sz="1800" b="0" i="0" u="none" strike="noStrike" kern="0" cap="none" spc="0" normalizeH="0" baseline="0" noProof="0" dirty="0">
                <a:ln>
                  <a:noFill/>
                </a:ln>
                <a:solidFill>
                  <a:srgbClr val="001691"/>
                </a:solidFill>
                <a:effectLst/>
                <a:uLnTx/>
                <a:uFillTx/>
                <a:latin typeface="Tahoma"/>
                <a:ea typeface="Tahoma"/>
                <a:cs typeface="Tahoma"/>
                <a:sym typeface="Tahoma"/>
              </a:rPr>
              <a:t> 2017 (CMS </a:t>
            </a:r>
            <a:r>
              <a:rPr kumimoji="0" lang="fr-FR" sz="1800" b="0" i="0" u="none" strike="noStrike" kern="0" cap="none" spc="0" normalizeH="0" baseline="0" noProof="0" dirty="0" err="1">
                <a:ln>
                  <a:noFill/>
                </a:ln>
                <a:solidFill>
                  <a:srgbClr val="001691"/>
                </a:solidFill>
                <a:effectLst/>
                <a:uLnTx/>
                <a:uFillTx/>
                <a:latin typeface="Tahoma"/>
                <a:ea typeface="Tahoma"/>
                <a:cs typeface="Tahoma"/>
                <a:sym typeface="Tahoma"/>
              </a:rPr>
              <a:t>endorsement</a:t>
            </a:r>
            <a:r>
              <a:rPr kumimoji="0" lang="fr-FR" sz="1800" b="0" i="0" u="none" strike="noStrike" kern="0" cap="none" spc="0" normalizeH="0" baseline="0" noProof="0" dirty="0">
                <a:ln>
                  <a:noFill/>
                </a:ln>
                <a:solidFill>
                  <a:srgbClr val="001691"/>
                </a:solidFill>
                <a:effectLst/>
                <a:uLnTx/>
                <a:uFillTx/>
                <a:latin typeface="Tahoma"/>
                <a:ea typeface="Tahoma"/>
                <a:cs typeface="Tahoma"/>
                <a:sym typeface="Tahoma"/>
              </a:rPr>
              <a:t>) Analyse </a:t>
            </a:r>
            <a:r>
              <a:rPr kumimoji="0" lang="fr-FR" sz="1800" b="0" i="0" u="none" strike="noStrike" kern="0" cap="none" spc="0" normalizeH="0" baseline="0" noProof="0" dirty="0" err="1">
                <a:ln>
                  <a:noFill/>
                </a:ln>
                <a:solidFill>
                  <a:srgbClr val="001691"/>
                </a:solidFill>
                <a:effectLst/>
                <a:uLnTx/>
                <a:uFillTx/>
                <a:latin typeface="Tahoma"/>
                <a:ea typeface="Tahoma"/>
                <a:cs typeface="Tahoma"/>
                <a:sym typeface="Tahoma"/>
              </a:rPr>
              <a:t>tH</a:t>
            </a:r>
            <a:r>
              <a:rPr kumimoji="0" lang="fr-FR" sz="1800" b="0" i="0" u="none" strike="noStrike" kern="0" cap="none" spc="0" normalizeH="0" baseline="0" noProof="0" dirty="0">
                <a:ln>
                  <a:noFill/>
                </a:ln>
                <a:solidFill>
                  <a:srgbClr val="001691"/>
                </a:solidFill>
                <a:effectLst/>
                <a:uLnTx/>
                <a:uFillTx/>
                <a:latin typeface="Tahoma"/>
                <a:ea typeface="Tahoma"/>
                <a:cs typeface="Tahoma"/>
                <a:sym typeface="Tahoma"/>
              </a:rPr>
              <a:t> FCNC </a:t>
            </a:r>
            <a:r>
              <a:rPr kumimoji="0" lang="fr-FR" sz="1800" b="0" i="0" u="none" strike="noStrike" kern="0" cap="none" spc="0" normalizeH="0" baseline="0" noProof="0" dirty="0" err="1">
                <a:ln>
                  <a:noFill/>
                </a:ln>
                <a:solidFill>
                  <a:srgbClr val="001691"/>
                </a:solidFill>
                <a:effectLst/>
                <a:uLnTx/>
                <a:uFillTx/>
                <a:latin typeface="Tahoma"/>
                <a:ea typeface="Tahoma"/>
                <a:cs typeface="Tahoma"/>
                <a:sym typeface="Tahoma"/>
              </a:rPr>
              <a:t>multilepton</a:t>
            </a:r>
            <a:r>
              <a:rPr kumimoji="0" lang="fr-FR" sz="1800" b="0" i="0" u="none" strike="noStrike" kern="0" cap="none" spc="0" normalizeH="0" baseline="0" noProof="0" dirty="0">
                <a:ln>
                  <a:noFill/>
                </a:ln>
                <a:solidFill>
                  <a:srgbClr val="001691"/>
                </a:solidFill>
                <a:effectLst/>
                <a:uLnTx/>
                <a:uFillTx/>
                <a:latin typeface="Tahoma"/>
                <a:ea typeface="Tahoma"/>
                <a:cs typeface="Tahoma"/>
                <a:sym typeface="Tahoma"/>
              </a:rPr>
              <a:t>, </a:t>
            </a:r>
            <a:r>
              <a:rPr kumimoji="0" lang="fr-FR" sz="1800" b="0" i="0" u="none" strike="noStrike" kern="0" cap="none" spc="0" normalizeH="0" baseline="0" noProof="0" dirty="0" err="1">
                <a:ln>
                  <a:noFill/>
                </a:ln>
                <a:solidFill>
                  <a:srgbClr val="001691"/>
                </a:solidFill>
                <a:effectLst/>
                <a:uLnTx/>
                <a:uFillTx/>
                <a:latin typeface="Tahoma"/>
                <a:ea typeface="Tahoma"/>
                <a:cs typeface="Tahoma"/>
                <a:sym typeface="Tahoma"/>
              </a:rPr>
              <a:t>données</a:t>
            </a:r>
            <a:r>
              <a:rPr kumimoji="0" lang="fr-FR" sz="1800" b="0" i="0" u="none" strike="noStrike" kern="0" cap="none" spc="0" normalizeH="0" baseline="0" noProof="0" dirty="0">
                <a:ln>
                  <a:noFill/>
                </a:ln>
                <a:solidFill>
                  <a:srgbClr val="001691"/>
                </a:solidFill>
                <a:effectLst/>
                <a:uLnTx/>
                <a:uFillTx/>
                <a:latin typeface="Tahoma"/>
                <a:ea typeface="Tahoma"/>
                <a:cs typeface="Tahoma"/>
                <a:sym typeface="Tahoma"/>
              </a:rPr>
              <a:t> 2017 (CMS </a:t>
            </a:r>
            <a:r>
              <a:rPr kumimoji="0" lang="fr-FR" sz="1800" b="0" i="0" u="none" strike="noStrike" kern="0" cap="none" spc="0" normalizeH="0" baseline="0" noProof="0" dirty="0" err="1">
                <a:ln>
                  <a:noFill/>
                </a:ln>
                <a:solidFill>
                  <a:srgbClr val="001691"/>
                </a:solidFill>
                <a:effectLst/>
                <a:uLnTx/>
                <a:uFillTx/>
                <a:latin typeface="Tahoma"/>
                <a:ea typeface="Tahoma"/>
                <a:cs typeface="Tahoma"/>
                <a:sym typeface="Tahoma"/>
              </a:rPr>
              <a:t>endorsement</a:t>
            </a:r>
            <a:r>
              <a:rPr kumimoji="0" lang="fr-FR" sz="1800" b="0" i="0" u="none" strike="noStrike" kern="0" cap="none" spc="0" normalizeH="0" baseline="0" noProof="0" dirty="0">
                <a:ln>
                  <a:noFill/>
                </a:ln>
                <a:solidFill>
                  <a:srgbClr val="001691"/>
                </a:solidFill>
                <a:effectLst/>
                <a:uLnTx/>
                <a:uFillTx/>
                <a:latin typeface="Tahoma"/>
                <a:ea typeface="Tahoma"/>
                <a:cs typeface="Tahoma"/>
                <a:sym typeface="Tahoma"/>
              </a:rPr>
              <a:t>). Analyse Run2 en cours</a:t>
            </a:r>
            <a:endParaRPr kumimoji="0" sz="1800" b="0" i="0" u="none" strike="noStrike" kern="0" cap="none" spc="0" normalizeH="0" baseline="0" noProof="0" dirty="0">
              <a:ln>
                <a:noFill/>
              </a:ln>
              <a:solidFill>
                <a:srgbClr val="001691"/>
              </a:solidFill>
              <a:effectLst/>
              <a:uLnTx/>
              <a:uFillTx/>
              <a:latin typeface="Tahoma"/>
              <a:ea typeface="Tahoma"/>
              <a:cs typeface="Tahoma"/>
              <a:sym typeface="Tahoma"/>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800" b="0" i="0" u="none" strike="noStrike" kern="0" cap="none" spc="0" normalizeH="0" baseline="0" noProof="0" dirty="0">
                <a:ln>
                  <a:noFill/>
                </a:ln>
                <a:solidFill>
                  <a:srgbClr val="008000"/>
                </a:solidFill>
                <a:effectLst/>
                <a:uLnTx/>
                <a:uFillTx/>
                <a:latin typeface="Tahoma"/>
                <a:ea typeface="Tahoma"/>
                <a:cs typeface="Tahoma"/>
                <a:sym typeface="Tahoma"/>
              </a:rPr>
              <a:t>Soutien du FCPPL: chaque année un doctorant chinois au labo, 1-3 mois</a:t>
            </a:r>
            <a:endParaRPr kumimoji="0" sz="1800" b="0" i="0" u="none" strike="noStrike" kern="0" cap="none" spc="0" normalizeH="0" baseline="0" noProof="0" dirty="0">
              <a:ln>
                <a:noFill/>
              </a:ln>
              <a:solidFill>
                <a:srgbClr val="008000"/>
              </a:solidFill>
              <a:effectLst/>
              <a:uLnTx/>
              <a:uFillTx/>
              <a:latin typeface="Calibri"/>
              <a:ea typeface="Calibri"/>
              <a:cs typeface="Calibri"/>
              <a:sym typeface="Calibri"/>
            </a:endParaRPr>
          </a:p>
        </p:txBody>
      </p:sp>
      <p:pic>
        <p:nvPicPr>
          <p:cNvPr id="231" name="Google Shape;231;p9" descr="CMS-HIG-17-035_Figure_002.pdf"/>
          <p:cNvPicPr preferRelativeResize="0"/>
          <p:nvPr/>
        </p:nvPicPr>
        <p:blipFill>
          <a:blip r:embed="rId4">
            <a:alphaModFix/>
          </a:blip>
          <a:stretch>
            <a:fillRect/>
          </a:stretch>
        </p:blipFill>
        <p:spPr>
          <a:xfrm>
            <a:off x="8972592" y="938786"/>
            <a:ext cx="3102509" cy="2960000"/>
          </a:xfrm>
          <a:prstGeom prst="rect">
            <a:avLst/>
          </a:prstGeom>
          <a:noFill/>
          <a:ln>
            <a:noFill/>
          </a:ln>
        </p:spPr>
      </p:pic>
      <p:sp>
        <p:nvSpPr>
          <p:cNvPr id="233" name="Google Shape;233;p9"/>
          <p:cNvSpPr txBox="1"/>
          <p:nvPr/>
        </p:nvSpPr>
        <p:spPr>
          <a:xfrm>
            <a:off x="9686025" y="1687375"/>
            <a:ext cx="2195100" cy="5910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5" name="Google Shape;235;p9"/>
          <p:cNvSpPr txBox="1"/>
          <p:nvPr/>
        </p:nvSpPr>
        <p:spPr>
          <a:xfrm>
            <a:off x="1658938" y="6453189"/>
            <a:ext cx="2133600" cy="365100"/>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898989"/>
              </a:buClr>
              <a:buSzPts val="1200"/>
              <a:buFont typeface="Arial"/>
              <a:buNone/>
              <a:tabLst/>
              <a:defRPr/>
            </a:pPr>
            <a:r>
              <a:rPr kumimoji="0" lang="fr-FR" sz="1200" b="0" i="0" u="none" strike="noStrike" kern="0" cap="none" spc="0" normalizeH="0" baseline="0" noProof="0">
                <a:ln>
                  <a:noFill/>
                </a:ln>
                <a:solidFill>
                  <a:srgbClr val="898989"/>
                </a:solidFill>
                <a:effectLst/>
                <a:uLnTx/>
                <a:uFillTx/>
                <a:latin typeface="Verdana"/>
                <a:ea typeface="Verdana"/>
                <a:cs typeface="Verdana"/>
                <a:sym typeface="Verdana"/>
              </a:rPr>
              <a:t>Groupe CMS</a:t>
            </a: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4" name="Google Shape;155;p5"/>
          <p:cNvSpPr/>
          <p:nvPr/>
        </p:nvSpPr>
        <p:spPr>
          <a:xfrm>
            <a:off x="10086363" y="633300"/>
            <a:ext cx="1922021" cy="290752"/>
          </a:xfrm>
          <a:prstGeom prst="rect">
            <a:avLst/>
          </a:prstGeom>
          <a:solidFill>
            <a:schemeClr val="accent1"/>
          </a:solidFill>
          <a:ln>
            <a:noFill/>
          </a:ln>
        </p:spPr>
        <p:txBody>
          <a:bodyPr spcFirstLastPara="1" wrap="square" lIns="91425" tIns="45700" rIns="91425" bIns="45700" anchor="ctr" anchorCtr="0">
            <a:noAutofit/>
          </a:bodyPr>
          <a:lstStyle/>
          <a:p>
            <a:pPr lvl="0" algn="ctr">
              <a:buClr>
                <a:srgbClr val="000000"/>
              </a:buClr>
              <a:defRPr/>
            </a:pPr>
            <a:r>
              <a:rPr lang="fr-FR" sz="1200" kern="0" dirty="0" smtClean="0">
                <a:solidFill>
                  <a:srgbClr val="FFFFFF"/>
                </a:solidFill>
                <a:latin typeface="Calibri"/>
                <a:ea typeface="Calibri"/>
                <a:cs typeface="Calibri"/>
                <a:sym typeface="Calibri"/>
              </a:rPr>
              <a:t>PhysRevLett.120.231801</a:t>
            </a:r>
            <a:endParaRPr lang="fr-FR" sz="1200" kern="0" dirty="0">
              <a:solidFill>
                <a:srgbClr val="FFFFFF"/>
              </a:solidFill>
              <a:latin typeface="Calibri"/>
              <a:ea typeface="Calibri"/>
              <a:cs typeface="Calibri"/>
              <a:sym typeface="Calibri"/>
            </a:endParaRPr>
          </a:p>
        </p:txBody>
      </p:sp>
      <p:sp>
        <p:nvSpPr>
          <p:cNvPr id="15" name="Google Shape;155;p5"/>
          <p:cNvSpPr/>
          <p:nvPr/>
        </p:nvSpPr>
        <p:spPr>
          <a:xfrm>
            <a:off x="9745124" y="5581677"/>
            <a:ext cx="1922021" cy="290752"/>
          </a:xfrm>
          <a:prstGeom prst="rect">
            <a:avLst/>
          </a:prstGeom>
          <a:solidFill>
            <a:schemeClr val="accent1"/>
          </a:solidFill>
          <a:ln>
            <a:noFill/>
          </a:ln>
        </p:spPr>
        <p:txBody>
          <a:bodyPr spcFirstLastPara="1" wrap="square" lIns="91425" tIns="45700" rIns="91425" bIns="45700" anchor="ctr" anchorCtr="0">
            <a:noAutofit/>
          </a:bodyPr>
          <a:lstStyle/>
          <a:p>
            <a:pPr lvl="0" algn="ctr">
              <a:buClr>
                <a:srgbClr val="000000"/>
              </a:buClr>
              <a:defRPr/>
            </a:pPr>
            <a:r>
              <a:rPr lang="fr-FR" sz="1200" kern="0">
                <a:solidFill>
                  <a:srgbClr val="FFFFFF"/>
                </a:solidFill>
                <a:latin typeface="Calibri"/>
                <a:ea typeface="Calibri"/>
                <a:cs typeface="Calibri"/>
                <a:sym typeface="Calibri"/>
              </a:rPr>
              <a:t>arXiv:1908.11256</a:t>
            </a:r>
            <a:endParaRPr lang="fr-FR" sz="1200" kern="0"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36994873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0"/>
          <p:cNvSpPr txBox="1">
            <a:spLocks noGrp="1"/>
          </p:cNvSpPr>
          <p:nvPr>
            <p:ph type="title" idx="4294967295"/>
          </p:nvPr>
        </p:nvSpPr>
        <p:spPr>
          <a:xfrm>
            <a:off x="1524000" y="0"/>
            <a:ext cx="9563100" cy="69215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75112"/>
              </a:buClr>
              <a:buSzPts val="2800"/>
              <a:buFont typeface="Verdana"/>
              <a:buNone/>
            </a:pPr>
            <a:r>
              <a:rPr lang="fr-FR" sz="2800" b="1">
                <a:solidFill>
                  <a:srgbClr val="E75112"/>
                </a:solidFill>
                <a:latin typeface="Verdana"/>
                <a:ea typeface="Verdana"/>
                <a:cs typeface="Verdana"/>
                <a:sym typeface="Verdana"/>
              </a:rPr>
              <a:t>Production scientifique: projet upgrade CIC</a:t>
            </a:r>
            <a:endParaRPr sz="2800" b="1">
              <a:solidFill>
                <a:srgbClr val="E75112"/>
              </a:solidFill>
              <a:latin typeface="Verdana"/>
              <a:ea typeface="Verdana"/>
              <a:cs typeface="Verdana"/>
              <a:sym typeface="Verdana"/>
            </a:endParaRPr>
          </a:p>
        </p:txBody>
      </p:sp>
      <p:sp>
        <p:nvSpPr>
          <p:cNvPr id="243" name="Google Shape;243;p10"/>
          <p:cNvSpPr txBox="1"/>
          <p:nvPr/>
        </p:nvSpPr>
        <p:spPr>
          <a:xfrm>
            <a:off x="8401050" y="6492876"/>
            <a:ext cx="21336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898989"/>
              </a:buClr>
              <a:buSzPts val="1200"/>
              <a:buFont typeface="Arial"/>
              <a:buNone/>
              <a:tabLst/>
              <a:defRPr/>
            </a:pPr>
            <a:fld id="{00000000-1234-1234-1234-123412341234}" type="slidenum">
              <a:rPr kumimoji="0" lang="fr-FR" sz="1200" b="0" i="0" u="none" strike="noStrike" kern="0" cap="none" spc="0" normalizeH="0" baseline="0" noProof="0">
                <a:ln>
                  <a:noFill/>
                </a:ln>
                <a:solidFill>
                  <a:srgbClr val="898989"/>
                </a:solidFill>
                <a:effectLst/>
                <a:uLnTx/>
                <a:uFillTx/>
                <a:latin typeface="Verdana"/>
                <a:ea typeface="Verdana"/>
                <a:cs typeface="Verdana"/>
                <a:sym typeface="Verdana"/>
              </a:rPr>
              <a:pPr marL="0" marR="0" lvl="0" indent="0" algn="r" defTabSz="914400" rtl="0" eaLnBrk="1" fontAlgn="auto" latinLnBrk="0" hangingPunct="1">
                <a:lnSpc>
                  <a:spcPct val="100000"/>
                </a:lnSpc>
                <a:spcBef>
                  <a:spcPts val="0"/>
                </a:spcBef>
                <a:spcAft>
                  <a:spcPts val="0"/>
                </a:spcAft>
                <a:buClr>
                  <a:srgbClr val="898989"/>
                </a:buClr>
                <a:buSzPts val="1200"/>
                <a:buFont typeface="Arial"/>
                <a:buNone/>
                <a:tabLst/>
                <a:defRPr/>
              </a:pPr>
              <a:t>12</a:t>
            </a:fld>
            <a:endParaRPr kumimoji="0" sz="1200" b="0" i="0" u="none" strike="noStrike" kern="0" cap="none" spc="0" normalizeH="0" baseline="0" noProof="0">
              <a:ln>
                <a:noFill/>
              </a:ln>
              <a:solidFill>
                <a:srgbClr val="898989"/>
              </a:solidFill>
              <a:effectLst/>
              <a:uLnTx/>
              <a:uFillTx/>
              <a:latin typeface="Verdana"/>
              <a:ea typeface="Verdana"/>
              <a:cs typeface="Verdana"/>
              <a:sym typeface="Verdana"/>
            </a:endParaRPr>
          </a:p>
        </p:txBody>
      </p:sp>
      <p:cxnSp>
        <p:nvCxnSpPr>
          <p:cNvPr id="244" name="Google Shape;244;p10"/>
          <p:cNvCxnSpPr/>
          <p:nvPr/>
        </p:nvCxnSpPr>
        <p:spPr>
          <a:xfrm>
            <a:off x="1525588" y="692150"/>
            <a:ext cx="9142412" cy="0"/>
          </a:xfrm>
          <a:prstGeom prst="straightConnector1">
            <a:avLst/>
          </a:prstGeom>
          <a:noFill/>
          <a:ln w="9525" cap="flat" cmpd="sng">
            <a:solidFill>
              <a:srgbClr val="E75112"/>
            </a:solidFill>
            <a:prstDash val="solid"/>
            <a:miter lim="800000"/>
            <a:headEnd type="none" w="sm" len="sm"/>
            <a:tailEnd type="none" w="sm" len="sm"/>
          </a:ln>
        </p:spPr>
      </p:cxnSp>
      <p:sp>
        <p:nvSpPr>
          <p:cNvPr id="245" name="Google Shape;245;p10"/>
          <p:cNvSpPr txBox="1">
            <a:spLocks noGrp="1"/>
          </p:cNvSpPr>
          <p:nvPr>
            <p:ph type="ftr" idx="11"/>
          </p:nvPr>
        </p:nvSpPr>
        <p:spPr>
          <a:xfrm>
            <a:off x="4440238" y="6482676"/>
            <a:ext cx="4395152" cy="400726"/>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898989"/>
              </a:buClr>
              <a:buSzPts val="1200"/>
              <a:buFont typeface="Arial"/>
              <a:buNone/>
              <a:tabLst/>
              <a:defRPr/>
            </a:pPr>
            <a:r>
              <a:rPr kumimoji="0" lang="fr-FR" sz="1200" b="0" i="0" u="none" strike="noStrike" kern="0" cap="none" spc="0" normalizeH="0" baseline="0" noProof="0" dirty="0">
                <a:ln>
                  <a:noFill/>
                </a:ln>
                <a:solidFill>
                  <a:srgbClr val="898989"/>
                </a:solidFill>
                <a:effectLst/>
                <a:uLnTx/>
                <a:uFillTx/>
                <a:latin typeface="Verdana"/>
                <a:ea typeface="Verdana"/>
                <a:cs typeface="Verdana"/>
                <a:sym typeface="Verdana"/>
              </a:rPr>
              <a:t>Tourniquet Section 01 du Laboratoire </a:t>
            </a:r>
            <a:r>
              <a:rPr kumimoji="0" lang="fr-FR" sz="1200" b="0" i="0" u="none" strike="noStrike" kern="0" cap="none" spc="0" normalizeH="0" baseline="0" noProof="0" dirty="0" smtClean="0">
                <a:ln>
                  <a:noFill/>
                </a:ln>
                <a:solidFill>
                  <a:srgbClr val="898989"/>
                </a:solidFill>
                <a:effectLst/>
                <a:uLnTx/>
                <a:uFillTx/>
                <a:latin typeface="Verdana"/>
                <a:ea typeface="Verdana"/>
                <a:cs typeface="Verdana"/>
                <a:sym typeface="Verdana"/>
              </a:rPr>
              <a:t>–</a:t>
            </a:r>
            <a:r>
              <a:rPr kumimoji="0" lang="fr-FR" sz="1200" b="0" i="0" u="none" strike="noStrike" kern="0" cap="none" spc="0" normalizeH="0" noProof="0" dirty="0" smtClean="0">
                <a:ln>
                  <a:noFill/>
                </a:ln>
                <a:solidFill>
                  <a:srgbClr val="898989"/>
                </a:solidFill>
                <a:effectLst/>
                <a:uLnTx/>
                <a:uFillTx/>
                <a:latin typeface="Verdana"/>
                <a:ea typeface="Verdana"/>
                <a:cs typeface="Verdana"/>
                <a:sym typeface="Verdana"/>
              </a:rPr>
              <a:t> 3/2/2020</a:t>
            </a:r>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
        <p:nvSpPr>
          <p:cNvPr id="246" name="Google Shape;246;p10"/>
          <p:cNvSpPr/>
          <p:nvPr/>
        </p:nvSpPr>
        <p:spPr>
          <a:xfrm>
            <a:off x="4442340" y="2222918"/>
            <a:ext cx="7513962" cy="3970278"/>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800" b="0" i="0" u="none" strike="noStrike" kern="0" cap="none" spc="0" normalizeH="0" baseline="0" noProof="0" dirty="0">
                <a:ln>
                  <a:noFill/>
                </a:ln>
                <a:solidFill>
                  <a:srgbClr val="000090"/>
                </a:solidFill>
                <a:effectLst/>
                <a:uLnTx/>
                <a:uFillTx/>
                <a:latin typeface="Tahoma"/>
                <a:ea typeface="Tahoma"/>
                <a:cs typeface="Tahoma"/>
                <a:sym typeface="Tahoma"/>
              </a:rPr>
              <a:t>Le concentrateur (CIC) est un élément clé de la chaine d’extraction des données du futur </a:t>
            </a:r>
            <a:r>
              <a:rPr kumimoji="0" lang="fr-FR" sz="1800" b="0" i="0" u="none" strike="noStrike" kern="0" cap="none" spc="0" normalizeH="0" baseline="0" noProof="0" dirty="0" err="1">
                <a:ln>
                  <a:noFill/>
                </a:ln>
                <a:solidFill>
                  <a:srgbClr val="000090"/>
                </a:solidFill>
                <a:effectLst/>
                <a:uLnTx/>
                <a:uFillTx/>
                <a:latin typeface="Tahoma"/>
                <a:ea typeface="Tahoma"/>
                <a:cs typeface="Tahoma"/>
                <a:sym typeface="Tahoma"/>
              </a:rPr>
              <a:t>trajectographe</a:t>
            </a:r>
            <a:r>
              <a:rPr kumimoji="0" lang="fr-FR" sz="1800" b="0" i="0" u="none" strike="noStrike" kern="0" cap="none" spc="0" normalizeH="0" baseline="0" noProof="0" dirty="0">
                <a:ln>
                  <a:noFill/>
                </a:ln>
                <a:solidFill>
                  <a:srgbClr val="000090"/>
                </a:solidFill>
                <a:effectLst/>
                <a:uLnTx/>
                <a:uFillTx/>
                <a:latin typeface="Tahoma"/>
                <a:ea typeface="Tahoma"/>
                <a:cs typeface="Tahoma"/>
                <a:sym typeface="Tahoma"/>
              </a:rPr>
              <a:t>. </a:t>
            </a:r>
            <a:endParaRPr kumimoji="0" lang="fr-FR" sz="1800" b="0" i="0" u="none" strike="noStrike" kern="0" cap="none" spc="0" normalizeH="0" baseline="0" noProof="0" dirty="0" smtClean="0">
              <a:ln>
                <a:noFill/>
              </a:ln>
              <a:solidFill>
                <a:srgbClr val="000090"/>
              </a:solidFill>
              <a:effectLst/>
              <a:uLnTx/>
              <a:uFillTx/>
              <a:latin typeface="Tahoma"/>
              <a:ea typeface="Tahoma"/>
              <a:cs typeface="Tahoma"/>
              <a:sym typeface="Tahoma"/>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fr-FR" sz="1800" b="0" i="0" u="none" strike="noStrike" kern="0" cap="none" spc="0" normalizeH="0" baseline="0" noProof="0" dirty="0">
              <a:ln>
                <a:noFill/>
              </a:ln>
              <a:solidFill>
                <a:srgbClr val="000090"/>
              </a:solidFill>
              <a:effectLst/>
              <a:uLnTx/>
              <a:uFillTx/>
              <a:latin typeface="Tahoma"/>
              <a:ea typeface="Tahoma"/>
              <a:cs typeface="Tahoma"/>
              <a:sym typeface="Tahoma"/>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800" b="0" i="0" u="none" strike="noStrike" kern="0" cap="none" spc="0" normalizeH="0" baseline="0" noProof="0" dirty="0" smtClean="0">
                <a:ln>
                  <a:noFill/>
                </a:ln>
                <a:solidFill>
                  <a:srgbClr val="000090"/>
                </a:solidFill>
                <a:effectLst/>
                <a:uLnTx/>
                <a:uFillTx/>
                <a:latin typeface="Tahoma"/>
                <a:ea typeface="Tahoma"/>
                <a:cs typeface="Tahoma"/>
                <a:sym typeface="Tahoma"/>
              </a:rPr>
              <a:t>Ce </a:t>
            </a:r>
            <a:r>
              <a:rPr kumimoji="0" lang="fr-FR" sz="1800" b="0" i="0" u="none" strike="noStrike" kern="0" cap="none" spc="0" normalizeH="0" baseline="0" noProof="0" dirty="0">
                <a:ln>
                  <a:noFill/>
                </a:ln>
                <a:solidFill>
                  <a:srgbClr val="000090"/>
                </a:solidFill>
                <a:effectLst/>
                <a:uLnTx/>
                <a:uFillTx/>
                <a:latin typeface="Tahoma"/>
                <a:ea typeface="Tahoma"/>
                <a:cs typeface="Tahoma"/>
                <a:sym typeface="Tahoma"/>
              </a:rPr>
              <a:t>projet est sous </a:t>
            </a:r>
            <a:r>
              <a:rPr kumimoji="0" lang="fr-FR" sz="1800" b="0" i="0" u="none" strike="noStrike" kern="0" cap="none" spc="0" normalizeH="0" baseline="0" noProof="0" dirty="0" smtClean="0">
                <a:ln>
                  <a:noFill/>
                </a:ln>
                <a:solidFill>
                  <a:srgbClr val="000090"/>
                </a:solidFill>
                <a:effectLst/>
                <a:uLnTx/>
                <a:uFillTx/>
                <a:latin typeface="Tahoma"/>
                <a:ea typeface="Tahoma"/>
                <a:cs typeface="Tahoma"/>
                <a:sym typeface="Tahoma"/>
              </a:rPr>
              <a:t>l’entière </a:t>
            </a:r>
            <a:r>
              <a:rPr kumimoji="0" lang="fr-FR" sz="1800" b="0" i="0" u="none" strike="noStrike" kern="0" cap="none" spc="0" normalizeH="0" baseline="0" noProof="0" dirty="0">
                <a:ln>
                  <a:noFill/>
                </a:ln>
                <a:solidFill>
                  <a:srgbClr val="000090"/>
                </a:solidFill>
                <a:effectLst/>
                <a:uLnTx/>
                <a:uFillTx/>
                <a:latin typeface="Tahoma"/>
                <a:ea typeface="Tahoma"/>
                <a:cs typeface="Tahoma"/>
                <a:sym typeface="Tahoma"/>
              </a:rPr>
              <a:t>responsabilité du groupe CMS de </a:t>
            </a:r>
            <a:r>
              <a:rPr kumimoji="0" lang="fr-FR" sz="1800" b="0" i="0" u="none" strike="noStrike" kern="0" cap="none" spc="0" normalizeH="0" baseline="0" noProof="0" dirty="0" smtClean="0">
                <a:ln>
                  <a:noFill/>
                </a:ln>
                <a:solidFill>
                  <a:srgbClr val="000090"/>
                </a:solidFill>
                <a:effectLst/>
                <a:uLnTx/>
                <a:uFillTx/>
                <a:latin typeface="Tahoma"/>
                <a:ea typeface="Tahoma"/>
                <a:cs typeface="Tahoma"/>
                <a:sym typeface="Tahoma"/>
              </a:rPr>
              <a:t>l’IP2I qui joue un rôle pilote, en partenariat avec le CERN (depuis 2019). </a:t>
            </a:r>
            <a:endParaRPr kumimoji="0" sz="1800" b="0" i="0" u="none" strike="noStrike" kern="0" cap="none" spc="0" normalizeH="0" baseline="0" noProof="0" dirty="0">
              <a:ln>
                <a:noFill/>
              </a:ln>
              <a:solidFill>
                <a:srgbClr val="000090"/>
              </a:solidFill>
              <a:effectLst/>
              <a:uLnTx/>
              <a:uFillTx/>
              <a:latin typeface="Tahoma"/>
              <a:ea typeface="Tahoma"/>
              <a:cs typeface="Tahoma"/>
              <a:sym typeface="Tahoma"/>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000090"/>
              </a:solidFill>
              <a:effectLst/>
              <a:uLnTx/>
              <a:uFillTx/>
              <a:latin typeface="Tahoma"/>
              <a:ea typeface="Tahoma"/>
              <a:cs typeface="Tahoma"/>
              <a:sym typeface="Tahoma"/>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800" b="0" i="0" u="none" strike="noStrike" kern="0" cap="none" spc="0" normalizeH="0" baseline="0" noProof="0" dirty="0">
                <a:ln>
                  <a:noFill/>
                </a:ln>
                <a:solidFill>
                  <a:srgbClr val="000090"/>
                </a:solidFill>
                <a:effectLst/>
                <a:uLnTx/>
                <a:uFillTx/>
                <a:latin typeface="Tahoma"/>
                <a:ea typeface="Tahoma"/>
                <a:cs typeface="Tahoma"/>
                <a:sym typeface="Tahoma"/>
              </a:rPr>
              <a:t>→ CIC1 testé avec succès en Février 2019 à l’IP2I. </a:t>
            </a:r>
            <a:r>
              <a:rPr kumimoji="0" lang="fr-FR" sz="1800" b="1" i="0" u="none" strike="noStrike" kern="0" cap="none" spc="0" normalizeH="0" baseline="0" noProof="0" dirty="0">
                <a:ln>
                  <a:noFill/>
                </a:ln>
                <a:solidFill>
                  <a:srgbClr val="000090"/>
                </a:solidFill>
                <a:effectLst/>
                <a:uLnTx/>
                <a:uFillTx/>
                <a:latin typeface="Tahoma"/>
                <a:ea typeface="Tahoma"/>
                <a:cs typeface="Tahoma"/>
                <a:sym typeface="Tahoma"/>
              </a:rPr>
              <a:t>Premier système complet en technologie 65nm mis au point à l’IN2P3.</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800" b="0" i="0" u="none" strike="noStrike" kern="0" cap="none" spc="0" normalizeH="0" baseline="0" noProof="0" dirty="0">
                <a:ln>
                  <a:noFill/>
                </a:ln>
                <a:solidFill>
                  <a:srgbClr val="000090"/>
                </a:solidFill>
                <a:effectLst/>
                <a:uLnTx/>
                <a:uFillTx/>
                <a:latin typeface="Tahoma"/>
                <a:ea typeface="Tahoma"/>
                <a:cs typeface="Tahoma"/>
                <a:sym typeface="Tahoma"/>
              </a:rPr>
              <a:t>→ Une seconde itération, qui préfigure l’ASIC final, est en cours de tests. </a:t>
            </a:r>
            <a:endParaRPr kumimoji="0" sz="1800" b="1" i="0" u="none" strike="noStrike" kern="0" cap="none" spc="0" normalizeH="0" baseline="0" noProof="0" dirty="0">
              <a:ln>
                <a:noFill/>
              </a:ln>
              <a:solidFill>
                <a:srgbClr val="000090"/>
              </a:solidFill>
              <a:effectLst/>
              <a:uLnTx/>
              <a:uFillTx/>
              <a:latin typeface="Tahoma"/>
              <a:ea typeface="Tahoma"/>
              <a:cs typeface="Tahoma"/>
              <a:sym typeface="Tahoma"/>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800" b="0" i="0" u="none" strike="noStrike" kern="0" cap="none" spc="0" normalizeH="0" baseline="0" noProof="0" dirty="0">
                <a:ln>
                  <a:noFill/>
                </a:ln>
                <a:solidFill>
                  <a:srgbClr val="000090"/>
                </a:solidFill>
                <a:effectLst/>
                <a:uLnTx/>
                <a:uFillTx/>
                <a:latin typeface="Tahoma"/>
                <a:ea typeface="Tahoma"/>
                <a:cs typeface="Tahoma"/>
                <a:sym typeface="Tahoma"/>
              </a:rPr>
              <a:t>→ La communication CIC-CBC (Front-End) a également été testée avec succès dès Mai 2019. </a:t>
            </a:r>
            <a:r>
              <a:rPr kumimoji="0" lang="fr-FR" sz="1800" b="1" i="0" u="none" strike="noStrike" kern="0" cap="none" spc="0" normalizeH="0" baseline="0" noProof="0" dirty="0">
                <a:ln>
                  <a:noFill/>
                </a:ln>
                <a:solidFill>
                  <a:srgbClr val="000090"/>
                </a:solidFill>
                <a:effectLst/>
                <a:uLnTx/>
                <a:uFillTx/>
                <a:latin typeface="Tahoma"/>
                <a:ea typeface="Tahoma"/>
                <a:cs typeface="Tahoma"/>
                <a:sym typeface="Tahoma"/>
              </a:rPr>
              <a:t>C’est une étape majeure pour le projet</a:t>
            </a:r>
            <a:r>
              <a:rPr kumimoji="0" lang="fr-FR" sz="1800" b="1" i="0" u="none" strike="noStrike" kern="0" cap="none" spc="0" normalizeH="0" baseline="0" noProof="0" dirty="0" smtClean="0">
                <a:ln>
                  <a:noFill/>
                </a:ln>
                <a:solidFill>
                  <a:srgbClr val="000090"/>
                </a:solidFill>
                <a:effectLst/>
                <a:uLnTx/>
                <a:uFillTx/>
                <a:latin typeface="Tahoma"/>
                <a:ea typeface="Tahoma"/>
                <a:cs typeface="Tahoma"/>
                <a:sym typeface="Tahoma"/>
              </a:rPr>
              <a:t>.</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fr-FR" sz="1800" b="1" i="0" u="none" strike="noStrike" kern="0" cap="none" spc="0" normalizeH="0" baseline="0" noProof="0" dirty="0">
              <a:ln>
                <a:noFill/>
              </a:ln>
              <a:solidFill>
                <a:srgbClr val="000090"/>
              </a:solidFill>
              <a:effectLst/>
              <a:uLnTx/>
              <a:uFillTx/>
              <a:latin typeface="Tahoma"/>
              <a:ea typeface="Tahoma"/>
              <a:cs typeface="Tahoma"/>
              <a:sym typeface="Tahoma"/>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800" b="1" i="0" u="none" strike="noStrike" kern="0" cap="none" spc="0" normalizeH="0" baseline="0" noProof="0" dirty="0" smtClean="0">
                <a:ln>
                  <a:noFill/>
                </a:ln>
                <a:solidFill>
                  <a:srgbClr val="000090"/>
                </a:solidFill>
                <a:effectLst/>
                <a:uLnTx/>
                <a:uFillTx/>
                <a:latin typeface="Tahoma"/>
                <a:ea typeface="Tahoma"/>
                <a:cs typeface="Tahoma"/>
                <a:sym typeface="Tahoma"/>
              </a:rPr>
              <a:t>Échéance 2020: Lancement de la </a:t>
            </a:r>
            <a:r>
              <a:rPr kumimoji="0" lang="fr-FR" sz="1800" b="1" i="0" u="none" strike="noStrike" kern="0" cap="none" spc="0" normalizeH="0" baseline="0" noProof="0" dirty="0">
                <a:ln>
                  <a:noFill/>
                </a:ln>
                <a:solidFill>
                  <a:srgbClr val="000090"/>
                </a:solidFill>
                <a:effectLst/>
                <a:uLnTx/>
                <a:uFillTx/>
                <a:latin typeface="Tahoma"/>
                <a:ea typeface="Tahoma"/>
                <a:cs typeface="Tahoma"/>
                <a:sym typeface="Tahoma"/>
              </a:rPr>
              <a:t>p</a:t>
            </a:r>
            <a:r>
              <a:rPr kumimoji="0" lang="fr-FR" sz="1800" b="1" i="0" u="none" strike="noStrike" kern="0" cap="none" spc="0" normalizeH="0" baseline="0" noProof="0" dirty="0" smtClean="0">
                <a:ln>
                  <a:noFill/>
                </a:ln>
                <a:solidFill>
                  <a:srgbClr val="000090"/>
                </a:solidFill>
                <a:effectLst/>
                <a:uLnTx/>
                <a:uFillTx/>
                <a:latin typeface="Tahoma"/>
                <a:ea typeface="Tahoma"/>
                <a:cs typeface="Tahoma"/>
                <a:sym typeface="Tahoma"/>
              </a:rPr>
              <a:t>roduction </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47" name="Google Shape;247;p10"/>
          <p:cNvSpPr/>
          <p:nvPr/>
        </p:nvSpPr>
        <p:spPr>
          <a:xfrm>
            <a:off x="269950" y="1010150"/>
            <a:ext cx="11795384" cy="92328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800" b="1" i="0" u="none" strike="noStrike" kern="0" cap="none" spc="0" normalizeH="0" baseline="0" noProof="0" dirty="0">
                <a:ln>
                  <a:noFill/>
                </a:ln>
                <a:solidFill>
                  <a:srgbClr val="000000"/>
                </a:solidFill>
                <a:effectLst/>
                <a:uLnTx/>
                <a:uFillTx/>
                <a:latin typeface="Tahoma"/>
                <a:ea typeface="Tahoma"/>
                <a:cs typeface="Tahoma"/>
                <a:sym typeface="Tahoma"/>
              </a:rPr>
              <a:t>CIC: concentrateur de données  pour le futur </a:t>
            </a:r>
            <a:r>
              <a:rPr kumimoji="0" lang="fr-FR" sz="1800" b="1" i="0" u="none" strike="noStrike" kern="0" cap="none" spc="0" normalizeH="0" baseline="0" noProof="0" dirty="0" err="1">
                <a:ln>
                  <a:noFill/>
                </a:ln>
                <a:solidFill>
                  <a:srgbClr val="000000"/>
                </a:solidFill>
                <a:effectLst/>
                <a:uLnTx/>
                <a:uFillTx/>
                <a:latin typeface="Tahoma"/>
                <a:ea typeface="Tahoma"/>
                <a:cs typeface="Tahoma"/>
                <a:sym typeface="Tahoma"/>
              </a:rPr>
              <a:t>trajectographe</a:t>
            </a:r>
            <a:r>
              <a:rPr kumimoji="0" lang="fr-FR" sz="1800" b="1" i="0" u="none" strike="noStrike" kern="0" cap="none" spc="0" normalizeH="0" baseline="0" noProof="0" dirty="0">
                <a:ln>
                  <a:noFill/>
                </a:ln>
                <a:solidFill>
                  <a:srgbClr val="000000"/>
                </a:solidFill>
                <a:effectLst/>
                <a:uLnTx/>
                <a:uFillTx/>
                <a:latin typeface="Tahoma"/>
                <a:ea typeface="Tahoma"/>
                <a:cs typeface="Tahoma"/>
                <a:sym typeface="Tahoma"/>
              </a:rPr>
              <a:t> de CMS au HL-</a:t>
            </a:r>
            <a:r>
              <a:rPr kumimoji="0" lang="fr-FR" sz="1800" b="1" i="0" u="none" strike="noStrike" kern="0" cap="none" spc="0" normalizeH="0" baseline="0" noProof="0" dirty="0" smtClean="0">
                <a:ln>
                  <a:noFill/>
                </a:ln>
                <a:solidFill>
                  <a:srgbClr val="000000"/>
                </a:solidFill>
                <a:effectLst/>
                <a:uLnTx/>
                <a:uFillTx/>
                <a:latin typeface="Tahoma"/>
                <a:ea typeface="Tahoma"/>
                <a:cs typeface="Tahoma"/>
                <a:sym typeface="Tahoma"/>
              </a:rPr>
              <a:t>LHC</a:t>
            </a:r>
            <a:r>
              <a:rPr kumimoji="0" lang="fr-FR" sz="1800" b="0" i="0" u="none" strike="noStrike" kern="0" cap="none" spc="0" normalizeH="0" baseline="0" noProof="0" dirty="0" smtClean="0">
                <a:ln>
                  <a:noFill/>
                </a:ln>
                <a:solidFill>
                  <a:srgbClr val="000000"/>
                </a:solidFill>
                <a:effectLst/>
                <a:uLnTx/>
                <a:uFillTx/>
                <a:latin typeface="Tahoma"/>
                <a:ea typeface="Tahoma"/>
                <a:cs typeface="Tahoma"/>
                <a:sym typeface="Tahoma"/>
              </a:rPr>
              <a:t>, depuis 2012</a:t>
            </a: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800" b="0" i="0" u="none" strike="noStrike" kern="0" cap="none" spc="0" normalizeH="0" baseline="0" noProof="0" dirty="0">
                <a:ln>
                  <a:noFill/>
                </a:ln>
                <a:solidFill>
                  <a:srgbClr val="660066"/>
                </a:solidFill>
                <a:effectLst/>
                <a:uLnTx/>
                <a:uFillTx/>
                <a:latin typeface="Tahoma"/>
                <a:ea typeface="Tahoma"/>
                <a:cs typeface="Tahoma"/>
                <a:sym typeface="Tahoma"/>
              </a:rPr>
              <a:t>3 FTE ingénieurs/techniciens (2 permanents et 1 CDD</a:t>
            </a:r>
            <a:r>
              <a:rPr kumimoji="0" lang="fr-FR" sz="1800" b="0" i="0" u="none" strike="noStrike" kern="0" cap="none" spc="0" normalizeH="0" baseline="0" noProof="0" dirty="0" smtClean="0">
                <a:ln>
                  <a:noFill/>
                </a:ln>
                <a:solidFill>
                  <a:srgbClr val="660066"/>
                </a:solidFill>
                <a:effectLst/>
                <a:uLnTx/>
                <a:uFillTx/>
                <a:latin typeface="Tahoma"/>
                <a:ea typeface="Tahoma"/>
                <a:cs typeface="Tahoma"/>
                <a:sym typeface="Tahoma"/>
              </a:rPr>
              <a:t>),</a:t>
            </a:r>
            <a:r>
              <a:rPr kumimoji="0" lang="fr-FR" sz="1800" b="0" i="0" u="none" strike="noStrike" kern="0" cap="none" spc="0" normalizeH="0" noProof="0" dirty="0" smtClean="0">
                <a:ln>
                  <a:noFill/>
                </a:ln>
                <a:solidFill>
                  <a:srgbClr val="660066"/>
                </a:solidFill>
                <a:effectLst/>
                <a:uLnTx/>
                <a:uFillTx/>
                <a:latin typeface="Tahoma"/>
                <a:ea typeface="Tahoma"/>
                <a:cs typeface="Tahoma"/>
                <a:sym typeface="Tahoma"/>
              </a:rPr>
              <a:t> Service </a:t>
            </a:r>
            <a:r>
              <a:rPr kumimoji="0" lang="fr-FR" sz="1800" b="0" i="0" u="none" strike="noStrike" kern="0" cap="none" spc="0" normalizeH="0" noProof="0" dirty="0" err="1" smtClean="0">
                <a:ln>
                  <a:noFill/>
                </a:ln>
                <a:solidFill>
                  <a:srgbClr val="660066"/>
                </a:solidFill>
                <a:effectLst/>
                <a:uLnTx/>
                <a:uFillTx/>
                <a:latin typeface="Tahoma"/>
                <a:ea typeface="Tahoma"/>
                <a:cs typeface="Tahoma"/>
                <a:sym typeface="Tahoma"/>
              </a:rPr>
              <a:t>MicroElectronique</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800" b="0" i="0" u="none" strike="noStrike" kern="0" cap="none" spc="0" normalizeH="0" baseline="0" noProof="0" dirty="0">
                <a:ln>
                  <a:noFill/>
                </a:ln>
                <a:solidFill>
                  <a:srgbClr val="660066"/>
                </a:solidFill>
                <a:effectLst/>
                <a:uLnTx/>
                <a:uFillTx/>
                <a:latin typeface="Tahoma"/>
                <a:ea typeface="Tahoma"/>
                <a:cs typeface="Tahoma"/>
                <a:sym typeface="Tahoma"/>
              </a:rPr>
              <a:t>+ 2 physiciens : S. Viret (responsable </a:t>
            </a:r>
            <a:r>
              <a:rPr kumimoji="0" lang="fr-FR" sz="1800" b="0" i="0" u="none" strike="noStrike" kern="0" cap="none" spc="0" normalizeH="0" baseline="0" noProof="0" dirty="0" smtClean="0">
                <a:ln>
                  <a:noFill/>
                </a:ln>
                <a:solidFill>
                  <a:srgbClr val="660066"/>
                </a:solidFill>
                <a:effectLst/>
                <a:uLnTx/>
                <a:uFillTx/>
                <a:latin typeface="Tahoma"/>
                <a:ea typeface="Tahoma"/>
                <a:cs typeface="Tahoma"/>
                <a:sym typeface="Tahoma"/>
              </a:rPr>
              <a:t>scientifique depuis 2013) </a:t>
            </a:r>
            <a:r>
              <a:rPr kumimoji="0" lang="fr-FR" sz="1800" b="0" i="0" u="none" strike="noStrike" kern="0" cap="none" spc="0" normalizeH="0" baseline="0" noProof="0" dirty="0">
                <a:ln>
                  <a:noFill/>
                </a:ln>
                <a:solidFill>
                  <a:srgbClr val="660066"/>
                </a:solidFill>
                <a:effectLst/>
                <a:uLnTx/>
                <a:uFillTx/>
                <a:latin typeface="Tahoma"/>
                <a:ea typeface="Tahoma"/>
                <a:cs typeface="Tahoma"/>
                <a:sym typeface="Tahoma"/>
              </a:rPr>
              <a:t>et S. Jain (CDD post-doc 2019-2020)</a:t>
            </a:r>
            <a:endParaRPr kumimoji="0" sz="1800" b="0" i="0" u="none" strike="noStrike" kern="0" cap="none" spc="0" normalizeH="0" baseline="0" noProof="0" dirty="0">
              <a:ln>
                <a:noFill/>
              </a:ln>
              <a:solidFill>
                <a:srgbClr val="660066"/>
              </a:solidFill>
              <a:effectLst/>
              <a:uLnTx/>
              <a:uFillTx/>
              <a:latin typeface="Tahoma"/>
              <a:ea typeface="Tahoma"/>
              <a:cs typeface="Tahoma"/>
              <a:sym typeface="Tahoma"/>
            </a:endParaRPr>
          </a:p>
        </p:txBody>
      </p:sp>
      <p:pic>
        <p:nvPicPr>
          <p:cNvPr id="248" name="Google Shape;248;p10"/>
          <p:cNvPicPr preferRelativeResize="0"/>
          <p:nvPr/>
        </p:nvPicPr>
        <p:blipFill rotWithShape="1">
          <a:blip r:embed="rId3">
            <a:alphaModFix/>
          </a:blip>
          <a:srcRect/>
          <a:stretch/>
        </p:blipFill>
        <p:spPr>
          <a:xfrm>
            <a:off x="291408" y="2086855"/>
            <a:ext cx="3943350" cy="1800225"/>
          </a:xfrm>
          <a:prstGeom prst="rect">
            <a:avLst/>
          </a:prstGeom>
          <a:noFill/>
          <a:ln w="19050" cap="flat" cmpd="sng">
            <a:solidFill>
              <a:srgbClr val="000000"/>
            </a:solidFill>
            <a:prstDash val="solid"/>
            <a:miter lim="800000"/>
            <a:headEnd type="none" w="sm" len="sm"/>
            <a:tailEnd type="none" w="sm" len="sm"/>
          </a:ln>
        </p:spPr>
      </p:pic>
      <p:pic>
        <p:nvPicPr>
          <p:cNvPr id="249" name="Google Shape;249;p10" descr="Capture d’écran 2019-09-23 à 09.18.23.png"/>
          <p:cNvPicPr preferRelativeResize="0"/>
          <p:nvPr/>
        </p:nvPicPr>
        <p:blipFill rotWithShape="1">
          <a:blip r:embed="rId4">
            <a:alphaModFix/>
          </a:blip>
          <a:srcRect/>
          <a:stretch/>
        </p:blipFill>
        <p:spPr>
          <a:xfrm>
            <a:off x="351446" y="4123542"/>
            <a:ext cx="3802400" cy="2348540"/>
          </a:xfrm>
          <a:prstGeom prst="rect">
            <a:avLst/>
          </a:prstGeom>
          <a:noFill/>
          <a:ln w="28575" cap="flat" cmpd="sng">
            <a:solidFill>
              <a:srgbClr val="000000"/>
            </a:solidFill>
            <a:prstDash val="solid"/>
            <a:round/>
            <a:headEnd type="none" w="sm" len="sm"/>
            <a:tailEnd type="none" w="sm" len="sm"/>
          </a:ln>
        </p:spPr>
      </p:pic>
      <p:sp>
        <p:nvSpPr>
          <p:cNvPr id="250" name="Google Shape;250;p10"/>
          <p:cNvSpPr txBox="1"/>
          <p:nvPr/>
        </p:nvSpPr>
        <p:spPr>
          <a:xfrm>
            <a:off x="0" y="4125191"/>
            <a:ext cx="1512168" cy="246221"/>
          </a:xfrm>
          <a:prstGeom prst="rect">
            <a:avLst/>
          </a:prstGeom>
          <a:solidFill>
            <a:schemeClr val="dk1"/>
          </a:solidFill>
          <a:ln w="38100"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000" b="1" i="1" u="none" strike="noStrike" kern="0" cap="none" spc="0" normalizeH="0" baseline="0" noProof="0">
                <a:ln>
                  <a:noFill/>
                </a:ln>
                <a:solidFill>
                  <a:srgbClr val="FFFF00"/>
                </a:solidFill>
                <a:effectLst/>
                <a:uLnTx/>
                <a:uFillTx/>
                <a:latin typeface="Arial Rounded"/>
                <a:ea typeface="Arial Rounded"/>
                <a:cs typeface="Arial Rounded"/>
                <a:sym typeface="Arial Rounded"/>
              </a:rPr>
              <a:t>Module 2S complet</a:t>
            </a:r>
            <a:endParaRPr kumimoji="0" sz="1000" b="1" i="1" u="none" strike="noStrike" kern="0" cap="none" spc="0" normalizeH="0" baseline="0" noProof="0">
              <a:ln>
                <a:noFill/>
              </a:ln>
              <a:solidFill>
                <a:srgbClr val="FFFF00"/>
              </a:solidFill>
              <a:effectLst/>
              <a:uLnTx/>
              <a:uFillTx/>
              <a:latin typeface="Arial Rounded"/>
              <a:ea typeface="Arial Rounded"/>
              <a:cs typeface="Arial Rounded"/>
              <a:sym typeface="Arial Rounded"/>
            </a:endParaRPr>
          </a:p>
        </p:txBody>
      </p:sp>
      <p:sp>
        <p:nvSpPr>
          <p:cNvPr id="251" name="Google Shape;251;p10"/>
          <p:cNvSpPr txBox="1"/>
          <p:nvPr/>
        </p:nvSpPr>
        <p:spPr>
          <a:xfrm>
            <a:off x="2294202" y="3633082"/>
            <a:ext cx="1944216" cy="246221"/>
          </a:xfrm>
          <a:prstGeom prst="rect">
            <a:avLst/>
          </a:prstGeom>
          <a:solidFill>
            <a:schemeClr val="dk1"/>
          </a:solidFill>
          <a:ln w="38100"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000" b="1" i="1" u="none" strike="noStrike" kern="0" cap="none" spc="0" normalizeH="0" baseline="0" noProof="0">
                <a:ln>
                  <a:noFill/>
                </a:ln>
                <a:solidFill>
                  <a:srgbClr val="FFFF00"/>
                </a:solidFill>
                <a:effectLst/>
                <a:uLnTx/>
                <a:uFillTx/>
                <a:latin typeface="Arial Rounded"/>
                <a:ea typeface="Arial Rounded"/>
                <a:cs typeface="Arial Rounded"/>
                <a:sym typeface="Arial Rounded"/>
              </a:rPr>
              <a:t>CIC1 sur sa carte de test</a:t>
            </a:r>
            <a:endParaRPr kumimoji="0" sz="1000" b="1" i="1" u="none" strike="noStrike" kern="0" cap="none" spc="0" normalizeH="0" baseline="0" noProof="0">
              <a:ln>
                <a:noFill/>
              </a:ln>
              <a:solidFill>
                <a:srgbClr val="FFFF00"/>
              </a:solidFill>
              <a:effectLst/>
              <a:uLnTx/>
              <a:uFillTx/>
              <a:latin typeface="Arial Rounded"/>
              <a:ea typeface="Arial Rounded"/>
              <a:cs typeface="Arial Rounded"/>
              <a:sym typeface="Arial Rounded"/>
            </a:endParaRPr>
          </a:p>
        </p:txBody>
      </p:sp>
      <p:sp>
        <p:nvSpPr>
          <p:cNvPr id="252" name="Google Shape;252;p10"/>
          <p:cNvSpPr txBox="1"/>
          <p:nvPr/>
        </p:nvSpPr>
        <p:spPr>
          <a:xfrm>
            <a:off x="1658938" y="6453189"/>
            <a:ext cx="2133600" cy="365100"/>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898989"/>
              </a:buClr>
              <a:buSzPts val="1200"/>
              <a:buFont typeface="Arial"/>
              <a:buNone/>
              <a:tabLst/>
              <a:defRPr/>
            </a:pPr>
            <a:r>
              <a:rPr kumimoji="0" lang="fr-FR" sz="1200" b="0" i="0" u="none" strike="noStrike" kern="0" cap="none" spc="0" normalizeH="0" baseline="0" noProof="0">
                <a:ln>
                  <a:noFill/>
                </a:ln>
                <a:solidFill>
                  <a:srgbClr val="898989"/>
                </a:solidFill>
                <a:effectLst/>
                <a:uLnTx/>
                <a:uFillTx/>
                <a:latin typeface="Verdana"/>
                <a:ea typeface="Verdana"/>
                <a:cs typeface="Verdana"/>
                <a:sym typeface="Verdana"/>
              </a:rPr>
              <a:t>Groupe CMS</a:t>
            </a: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7709028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11"/>
          <p:cNvSpPr txBox="1">
            <a:spLocks noGrp="1"/>
          </p:cNvSpPr>
          <p:nvPr>
            <p:ph type="title" idx="4294967295"/>
          </p:nvPr>
        </p:nvSpPr>
        <p:spPr>
          <a:xfrm>
            <a:off x="1524000" y="0"/>
            <a:ext cx="9563100" cy="69215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75112"/>
              </a:buClr>
              <a:buSzPts val="2800"/>
              <a:buFont typeface="Verdana"/>
              <a:buNone/>
            </a:pPr>
            <a:r>
              <a:rPr lang="fr-FR" sz="2800" b="1">
                <a:solidFill>
                  <a:srgbClr val="E75112"/>
                </a:solidFill>
                <a:latin typeface="Verdana"/>
                <a:ea typeface="Verdana"/>
                <a:cs typeface="Verdana"/>
                <a:sym typeface="Verdana"/>
              </a:rPr>
              <a:t>Production scientifique: projet upgrade TEDD</a:t>
            </a:r>
            <a:endParaRPr sz="2800" b="1">
              <a:solidFill>
                <a:srgbClr val="E75112"/>
              </a:solidFill>
              <a:latin typeface="Verdana"/>
              <a:ea typeface="Verdana"/>
              <a:cs typeface="Verdana"/>
              <a:sym typeface="Verdana"/>
            </a:endParaRPr>
          </a:p>
        </p:txBody>
      </p:sp>
      <p:sp>
        <p:nvSpPr>
          <p:cNvPr id="260" name="Google Shape;260;p11"/>
          <p:cNvSpPr txBox="1"/>
          <p:nvPr/>
        </p:nvSpPr>
        <p:spPr>
          <a:xfrm>
            <a:off x="8401050" y="6492876"/>
            <a:ext cx="21336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898989"/>
              </a:buClr>
              <a:buSzPts val="1200"/>
              <a:buFont typeface="Arial"/>
              <a:buNone/>
              <a:tabLst/>
              <a:defRPr/>
            </a:pPr>
            <a:fld id="{00000000-1234-1234-1234-123412341234}" type="slidenum">
              <a:rPr kumimoji="0" lang="fr-FR" sz="1200" b="0" i="0" u="none" strike="noStrike" kern="0" cap="none" spc="0" normalizeH="0" baseline="0" noProof="0">
                <a:ln>
                  <a:noFill/>
                </a:ln>
                <a:solidFill>
                  <a:srgbClr val="898989"/>
                </a:solidFill>
                <a:effectLst/>
                <a:uLnTx/>
                <a:uFillTx/>
                <a:latin typeface="Verdana"/>
                <a:ea typeface="Verdana"/>
                <a:cs typeface="Verdana"/>
                <a:sym typeface="Verdana"/>
              </a:rPr>
              <a:pPr marL="0" marR="0" lvl="0" indent="0" algn="r" defTabSz="914400" rtl="0" eaLnBrk="1" fontAlgn="auto" latinLnBrk="0" hangingPunct="1">
                <a:lnSpc>
                  <a:spcPct val="100000"/>
                </a:lnSpc>
                <a:spcBef>
                  <a:spcPts val="0"/>
                </a:spcBef>
                <a:spcAft>
                  <a:spcPts val="0"/>
                </a:spcAft>
                <a:buClr>
                  <a:srgbClr val="898989"/>
                </a:buClr>
                <a:buSzPts val="1200"/>
                <a:buFont typeface="Arial"/>
                <a:buNone/>
                <a:tabLst/>
                <a:defRPr/>
              </a:pPr>
              <a:t>13</a:t>
            </a:fld>
            <a:endParaRPr kumimoji="0" sz="1200" b="0" i="0" u="none" strike="noStrike" kern="0" cap="none" spc="0" normalizeH="0" baseline="0" noProof="0">
              <a:ln>
                <a:noFill/>
              </a:ln>
              <a:solidFill>
                <a:srgbClr val="898989"/>
              </a:solidFill>
              <a:effectLst/>
              <a:uLnTx/>
              <a:uFillTx/>
              <a:latin typeface="Verdana"/>
              <a:ea typeface="Verdana"/>
              <a:cs typeface="Verdana"/>
              <a:sym typeface="Verdana"/>
            </a:endParaRPr>
          </a:p>
        </p:txBody>
      </p:sp>
      <p:cxnSp>
        <p:nvCxnSpPr>
          <p:cNvPr id="261" name="Google Shape;261;p11"/>
          <p:cNvCxnSpPr/>
          <p:nvPr/>
        </p:nvCxnSpPr>
        <p:spPr>
          <a:xfrm>
            <a:off x="1525588" y="692150"/>
            <a:ext cx="9142412" cy="0"/>
          </a:xfrm>
          <a:prstGeom prst="straightConnector1">
            <a:avLst/>
          </a:prstGeom>
          <a:noFill/>
          <a:ln w="9525" cap="flat" cmpd="sng">
            <a:solidFill>
              <a:srgbClr val="E75112"/>
            </a:solidFill>
            <a:prstDash val="solid"/>
            <a:miter lim="800000"/>
            <a:headEnd type="none" w="sm" len="sm"/>
            <a:tailEnd type="none" w="sm" len="sm"/>
          </a:ln>
        </p:spPr>
      </p:cxnSp>
      <p:sp>
        <p:nvSpPr>
          <p:cNvPr id="262" name="Google Shape;262;p11"/>
          <p:cNvSpPr txBox="1">
            <a:spLocks noGrp="1"/>
          </p:cNvSpPr>
          <p:nvPr>
            <p:ph type="ftr" idx="11"/>
          </p:nvPr>
        </p:nvSpPr>
        <p:spPr>
          <a:xfrm>
            <a:off x="4440237" y="6604701"/>
            <a:ext cx="4264317" cy="278700"/>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898989"/>
              </a:buClr>
              <a:buSzPts val="1200"/>
              <a:buFont typeface="Arial"/>
              <a:buNone/>
              <a:tabLst/>
              <a:defRPr/>
            </a:pPr>
            <a:r>
              <a:rPr kumimoji="0" lang="fr-FR" sz="1200" b="0" i="0" u="none" strike="noStrike" kern="0" cap="none" spc="0" normalizeH="0" baseline="0" noProof="0" dirty="0">
                <a:ln>
                  <a:noFill/>
                </a:ln>
                <a:solidFill>
                  <a:srgbClr val="898989"/>
                </a:solidFill>
                <a:effectLst/>
                <a:uLnTx/>
                <a:uFillTx/>
                <a:latin typeface="Verdana"/>
                <a:ea typeface="Verdana"/>
                <a:cs typeface="Verdana"/>
                <a:sym typeface="Verdana"/>
              </a:rPr>
              <a:t>Tourniquet Section 01 du Laboratoire </a:t>
            </a:r>
            <a:r>
              <a:rPr kumimoji="0" lang="fr-FR" sz="1200" b="0" i="0" u="none" strike="noStrike" kern="0" cap="none" spc="0" normalizeH="0" baseline="0" noProof="0" dirty="0" smtClean="0">
                <a:ln>
                  <a:noFill/>
                </a:ln>
                <a:solidFill>
                  <a:srgbClr val="898989"/>
                </a:solidFill>
                <a:effectLst/>
                <a:uLnTx/>
                <a:uFillTx/>
                <a:latin typeface="Verdana"/>
                <a:ea typeface="Verdana"/>
                <a:cs typeface="Verdana"/>
                <a:sym typeface="Verdana"/>
              </a:rPr>
              <a:t>– </a:t>
            </a:r>
            <a:r>
              <a:rPr lang="fr-FR" kern="0" dirty="0" smtClean="0">
                <a:solidFill>
                  <a:srgbClr val="898989"/>
                </a:solidFill>
                <a:latin typeface="Verdana"/>
                <a:ea typeface="Verdana"/>
                <a:cs typeface="Verdana"/>
                <a:sym typeface="Verdana"/>
              </a:rPr>
              <a:t>3/2/2020</a:t>
            </a:r>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
        <p:nvSpPr>
          <p:cNvPr id="263" name="Google Shape;263;p11"/>
          <p:cNvSpPr/>
          <p:nvPr/>
        </p:nvSpPr>
        <p:spPr>
          <a:xfrm>
            <a:off x="286259" y="2716218"/>
            <a:ext cx="7677911" cy="341632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800" b="1" i="0" u="none" strike="noStrike" kern="0" cap="none" spc="0" normalizeH="0" baseline="0" noProof="0" dirty="0">
                <a:ln>
                  <a:noFill/>
                </a:ln>
                <a:solidFill>
                  <a:srgbClr val="000090"/>
                </a:solidFill>
                <a:effectLst/>
                <a:uLnTx/>
                <a:uFillTx/>
                <a:latin typeface="Tahoma"/>
                <a:ea typeface="Tahoma"/>
                <a:cs typeface="Tahoma"/>
                <a:sym typeface="Tahoma"/>
              </a:rPr>
              <a:t>Responsabilités de l’IP2I: </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90"/>
              </a:buClr>
              <a:buSzPts val="1800"/>
              <a:buFont typeface="Tahoma"/>
              <a:buChar char="-"/>
              <a:tabLst/>
              <a:defRPr/>
            </a:pPr>
            <a:r>
              <a:rPr kumimoji="0" lang="fr-FR" sz="1800" b="0" i="0" u="none" strike="noStrike" kern="0" cap="none" spc="0" normalizeH="0" baseline="0" noProof="0" dirty="0">
                <a:ln>
                  <a:noFill/>
                </a:ln>
                <a:solidFill>
                  <a:srgbClr val="000090"/>
                </a:solidFill>
                <a:effectLst/>
                <a:uLnTx/>
                <a:uFillTx/>
                <a:latin typeface="Tahoma"/>
                <a:ea typeface="Tahoma"/>
                <a:cs typeface="Tahoma"/>
                <a:sym typeface="Tahoma"/>
              </a:rPr>
              <a:t>Design de tous les </a:t>
            </a:r>
            <a:r>
              <a:rPr kumimoji="0" lang="fr-FR" sz="1800" b="0" i="0" u="none" strike="noStrike" kern="0" cap="none" spc="0" normalizeH="0" baseline="0" noProof="0" dirty="0" err="1">
                <a:ln>
                  <a:noFill/>
                </a:ln>
                <a:solidFill>
                  <a:srgbClr val="000090"/>
                </a:solidFill>
                <a:effectLst/>
                <a:uLnTx/>
                <a:uFillTx/>
                <a:latin typeface="Tahoma"/>
                <a:ea typeface="Tahoma"/>
                <a:cs typeface="Tahoma"/>
                <a:sym typeface="Tahoma"/>
              </a:rPr>
              <a:t>Dees</a:t>
            </a:r>
            <a:r>
              <a:rPr kumimoji="0" lang="fr-FR" sz="1800" b="0" i="0" u="none" strike="noStrike" kern="0" cap="none" spc="0" normalizeH="0" baseline="0" noProof="0" dirty="0">
                <a:ln>
                  <a:noFill/>
                </a:ln>
                <a:solidFill>
                  <a:srgbClr val="000090"/>
                </a:solidFill>
                <a:effectLst/>
                <a:uLnTx/>
                <a:uFillTx/>
                <a:latin typeface="Tahoma"/>
                <a:ea typeface="Tahoma"/>
                <a:cs typeface="Tahoma"/>
                <a:sym typeface="Tahoma"/>
              </a:rPr>
              <a:t> (délivré en 2019)</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90"/>
              </a:buClr>
              <a:buSzPts val="1800"/>
              <a:buFont typeface="Tahoma"/>
              <a:buChar char="-"/>
              <a:tabLst/>
              <a:defRPr/>
            </a:pPr>
            <a:r>
              <a:rPr kumimoji="0" lang="fr-FR" sz="1800" b="0" i="0" u="none" strike="noStrike" kern="0" cap="none" spc="0" normalizeH="0" baseline="0" noProof="0" dirty="0">
                <a:ln>
                  <a:noFill/>
                </a:ln>
                <a:solidFill>
                  <a:srgbClr val="000090"/>
                </a:solidFill>
                <a:effectLst/>
                <a:uLnTx/>
                <a:uFillTx/>
                <a:latin typeface="Tahoma"/>
                <a:ea typeface="Tahoma"/>
                <a:cs typeface="Tahoma"/>
                <a:sym typeface="Tahoma"/>
              </a:rPr>
              <a:t>Design mécanique de la superstructure du TEDD (finalisation 2020)</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90"/>
              </a:buClr>
              <a:buSzPts val="1800"/>
              <a:buFont typeface="Tahoma"/>
              <a:buChar char="-"/>
              <a:tabLst/>
              <a:defRPr/>
            </a:pPr>
            <a:r>
              <a:rPr kumimoji="0" lang="fr-FR" sz="1800" b="0" i="0" u="none" strike="noStrike" kern="0" cap="none" spc="0" normalizeH="0" baseline="0" noProof="0" dirty="0" err="1">
                <a:ln>
                  <a:noFill/>
                </a:ln>
                <a:solidFill>
                  <a:srgbClr val="000090"/>
                </a:solidFill>
                <a:effectLst/>
                <a:uLnTx/>
                <a:uFillTx/>
                <a:latin typeface="Tahoma"/>
                <a:ea typeface="Tahoma"/>
                <a:cs typeface="Tahoma"/>
                <a:sym typeface="Tahoma"/>
              </a:rPr>
              <a:t>Préproduction</a:t>
            </a:r>
            <a:r>
              <a:rPr kumimoji="0" lang="fr-FR" sz="1800" b="0" i="0" u="none" strike="noStrike" kern="0" cap="none" spc="0" normalizeH="0" baseline="0" noProof="0" dirty="0">
                <a:ln>
                  <a:noFill/>
                </a:ln>
                <a:solidFill>
                  <a:srgbClr val="000090"/>
                </a:solidFill>
                <a:effectLst/>
                <a:uLnTx/>
                <a:uFillTx/>
                <a:latin typeface="Tahoma"/>
                <a:ea typeface="Tahoma"/>
                <a:cs typeface="Tahoma"/>
                <a:sym typeface="Tahoma"/>
              </a:rPr>
              <a:t> de 4 </a:t>
            </a:r>
            <a:r>
              <a:rPr kumimoji="0" lang="fr-FR" sz="1800" b="0" i="0" u="none" strike="noStrike" kern="0" cap="none" spc="0" normalizeH="0" baseline="0" noProof="0" dirty="0" err="1">
                <a:ln>
                  <a:noFill/>
                </a:ln>
                <a:solidFill>
                  <a:srgbClr val="000090"/>
                </a:solidFill>
                <a:effectLst/>
                <a:uLnTx/>
                <a:uFillTx/>
                <a:latin typeface="Tahoma"/>
                <a:ea typeface="Tahoma"/>
                <a:cs typeface="Tahoma"/>
                <a:sym typeface="Tahoma"/>
              </a:rPr>
              <a:t>Dees</a:t>
            </a:r>
            <a:r>
              <a:rPr kumimoji="0" lang="fr-FR" sz="1800" b="0" i="0" u="none" strike="noStrike" kern="0" cap="none" spc="0" normalizeH="0" baseline="0" noProof="0" dirty="0">
                <a:ln>
                  <a:noFill/>
                </a:ln>
                <a:solidFill>
                  <a:srgbClr val="000090"/>
                </a:solidFill>
                <a:effectLst/>
                <a:uLnTx/>
                <a:uFillTx/>
                <a:latin typeface="Tahoma"/>
                <a:ea typeface="Tahoma"/>
                <a:cs typeface="Tahoma"/>
                <a:sym typeface="Tahoma"/>
              </a:rPr>
              <a:t> (2020) + production de 24 </a:t>
            </a:r>
            <a:r>
              <a:rPr kumimoji="0" lang="fr-FR" sz="1800" b="0" i="0" u="none" strike="noStrike" kern="0" cap="none" spc="0" normalizeH="0" baseline="0" noProof="0" dirty="0" err="1">
                <a:ln>
                  <a:noFill/>
                </a:ln>
                <a:solidFill>
                  <a:srgbClr val="000090"/>
                </a:solidFill>
                <a:effectLst/>
                <a:uLnTx/>
                <a:uFillTx/>
                <a:latin typeface="Tahoma"/>
                <a:ea typeface="Tahoma"/>
                <a:cs typeface="Tahoma"/>
                <a:sym typeface="Tahoma"/>
              </a:rPr>
              <a:t>Dees</a:t>
            </a:r>
            <a:r>
              <a:rPr kumimoji="0" lang="fr-FR" sz="1800" b="0" i="0" u="none" strike="noStrike" kern="0" cap="none" spc="0" normalizeH="0" baseline="0" noProof="0" dirty="0">
                <a:ln>
                  <a:noFill/>
                </a:ln>
                <a:solidFill>
                  <a:srgbClr val="000090"/>
                </a:solidFill>
                <a:effectLst/>
                <a:uLnTx/>
                <a:uFillTx/>
                <a:latin typeface="Tahoma"/>
                <a:ea typeface="Tahoma"/>
                <a:cs typeface="Tahoma"/>
                <a:sym typeface="Tahoma"/>
              </a:rPr>
              <a:t> (2021-2023)</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90"/>
              </a:buClr>
              <a:buSzPts val="1800"/>
              <a:buFont typeface="Tahoma"/>
              <a:buChar char="-"/>
              <a:tabLst/>
              <a:defRPr/>
            </a:pPr>
            <a:r>
              <a:rPr kumimoji="0" lang="fr-FR" sz="1800" b="0" i="0" u="none" strike="noStrike" kern="0" cap="none" spc="0" normalizeH="0" baseline="0" noProof="0" dirty="0">
                <a:ln>
                  <a:noFill/>
                </a:ln>
                <a:solidFill>
                  <a:srgbClr val="000090"/>
                </a:solidFill>
                <a:effectLst/>
                <a:uLnTx/>
                <a:uFillTx/>
                <a:latin typeface="Tahoma"/>
                <a:ea typeface="Tahoma"/>
                <a:cs typeface="Tahoma"/>
                <a:sym typeface="Tahoma"/>
              </a:rPr>
              <a:t> Intégration des modules sur 12 de ces </a:t>
            </a:r>
            <a:r>
              <a:rPr kumimoji="0" lang="fr-FR" sz="1800" b="0" i="0" u="none" strike="noStrike" kern="0" cap="none" spc="0" normalizeH="0" baseline="0" noProof="0" dirty="0" err="1">
                <a:ln>
                  <a:noFill/>
                </a:ln>
                <a:solidFill>
                  <a:srgbClr val="000090"/>
                </a:solidFill>
                <a:effectLst/>
                <a:uLnTx/>
                <a:uFillTx/>
                <a:latin typeface="Tahoma"/>
                <a:ea typeface="Tahoma"/>
                <a:cs typeface="Tahoma"/>
                <a:sym typeface="Tahoma"/>
              </a:rPr>
              <a:t>Dees</a:t>
            </a:r>
            <a:r>
              <a:rPr kumimoji="0" lang="fr-FR" sz="1800" b="0" i="0" u="none" strike="noStrike" kern="0" cap="none" spc="0" normalizeH="0" baseline="0" noProof="0" dirty="0">
                <a:ln>
                  <a:noFill/>
                </a:ln>
                <a:solidFill>
                  <a:srgbClr val="000090"/>
                </a:solidFill>
                <a:effectLst/>
                <a:uLnTx/>
                <a:uFillTx/>
                <a:latin typeface="Tahoma"/>
                <a:ea typeface="Tahoma"/>
                <a:cs typeface="Tahoma"/>
                <a:sym typeface="Tahoma"/>
              </a:rPr>
              <a:t> (2022-2024)</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000090"/>
              </a:solidFill>
              <a:effectLst/>
              <a:uLnTx/>
              <a:uFillTx/>
              <a:latin typeface="Tahoma"/>
              <a:ea typeface="Tahoma"/>
              <a:cs typeface="Tahoma"/>
              <a:sym typeface="Tahoma"/>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800" b="1" i="0" u="none" strike="noStrike" kern="0" cap="none" spc="0" normalizeH="0" baseline="0" noProof="0" dirty="0">
                <a:ln>
                  <a:noFill/>
                </a:ln>
                <a:solidFill>
                  <a:srgbClr val="000090"/>
                </a:solidFill>
                <a:effectLst/>
                <a:uLnTx/>
                <a:uFillTx/>
                <a:latin typeface="Tahoma"/>
                <a:ea typeface="Tahoma"/>
                <a:cs typeface="Tahoma"/>
                <a:sym typeface="Tahoma"/>
              </a:rPr>
              <a:t>Quelques réalisations sur 2015-2019:</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90"/>
              </a:buClr>
              <a:buSzPts val="1800"/>
              <a:buFont typeface="Tahoma"/>
              <a:buChar char="-"/>
              <a:tabLst/>
              <a:defRPr/>
            </a:pPr>
            <a:r>
              <a:rPr kumimoji="0" lang="fr-FR" sz="1800" b="0" i="0" u="none" strike="noStrike" kern="0" cap="none" spc="0" normalizeH="0" baseline="0" noProof="0" dirty="0" smtClean="0">
                <a:ln>
                  <a:noFill/>
                </a:ln>
                <a:solidFill>
                  <a:srgbClr val="000090"/>
                </a:solidFill>
                <a:effectLst/>
                <a:uLnTx/>
                <a:uFillTx/>
                <a:latin typeface="Tahoma"/>
                <a:ea typeface="Tahoma"/>
                <a:cs typeface="Tahoma"/>
                <a:sym typeface="Tahoma"/>
              </a:rPr>
              <a:t>Construction de </a:t>
            </a:r>
            <a:r>
              <a:rPr kumimoji="0" lang="fr-FR" sz="1800" b="0" i="0" u="none" strike="noStrike" kern="0" cap="none" spc="0" normalizeH="0" baseline="0" noProof="0" dirty="0">
                <a:ln>
                  <a:noFill/>
                </a:ln>
                <a:solidFill>
                  <a:srgbClr val="000090"/>
                </a:solidFill>
                <a:effectLst/>
                <a:uLnTx/>
                <a:uFillTx/>
                <a:latin typeface="Tahoma"/>
                <a:ea typeface="Tahoma"/>
                <a:cs typeface="Tahoma"/>
                <a:sym typeface="Tahoma"/>
              </a:rPr>
              <a:t>2 prototypes à 40% (le dernier respectant les spécifications), 1 </a:t>
            </a:r>
            <a:r>
              <a:rPr kumimoji="0" lang="fr-FR" sz="1800" b="0" i="0" u="none" strike="noStrike" kern="0" cap="none" spc="0" normalizeH="0" baseline="0" noProof="0" dirty="0" err="1">
                <a:ln>
                  <a:noFill/>
                </a:ln>
                <a:solidFill>
                  <a:srgbClr val="000090"/>
                </a:solidFill>
                <a:effectLst/>
                <a:uLnTx/>
                <a:uFillTx/>
                <a:latin typeface="Tahoma"/>
                <a:ea typeface="Tahoma"/>
                <a:cs typeface="Tahoma"/>
                <a:sym typeface="Tahoma"/>
              </a:rPr>
              <a:t>protototype</a:t>
            </a:r>
            <a:r>
              <a:rPr kumimoji="0" lang="fr-FR" sz="1800" b="0" i="0" u="none" strike="noStrike" kern="0" cap="none" spc="0" normalizeH="0" baseline="0" noProof="0" dirty="0">
                <a:ln>
                  <a:noFill/>
                </a:ln>
                <a:solidFill>
                  <a:srgbClr val="000090"/>
                </a:solidFill>
                <a:effectLst/>
                <a:uLnTx/>
                <a:uFillTx/>
                <a:latin typeface="Tahoma"/>
                <a:ea typeface="Tahoma"/>
                <a:cs typeface="Tahoma"/>
                <a:sym typeface="Tahoma"/>
              </a:rPr>
              <a:t> full-size</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90"/>
              </a:buClr>
              <a:buSzPts val="1800"/>
              <a:buFont typeface="Tahoma"/>
              <a:buChar char="-"/>
              <a:tabLst/>
              <a:defRPr/>
            </a:pPr>
            <a:r>
              <a:rPr kumimoji="0" lang="fr-FR" sz="1800" b="0" i="0" u="none" strike="noStrike" kern="0" cap="none" spc="0" normalizeH="0" baseline="0" noProof="0" dirty="0">
                <a:ln>
                  <a:noFill/>
                </a:ln>
                <a:solidFill>
                  <a:srgbClr val="000090"/>
                </a:solidFill>
                <a:effectLst/>
                <a:uLnTx/>
                <a:uFillTx/>
                <a:latin typeface="Tahoma"/>
                <a:ea typeface="Tahoma"/>
                <a:cs typeface="Tahoma"/>
                <a:sym typeface="Tahoma"/>
              </a:rPr>
              <a:t>Aménagement d’une salle propre avec le soutien du </a:t>
            </a:r>
            <a:r>
              <a:rPr kumimoji="0" lang="fr-FR" sz="1800" b="0" i="0" u="none" strike="noStrike" kern="0" cap="none" spc="0" normalizeH="0" baseline="0" noProof="0" dirty="0" err="1">
                <a:ln>
                  <a:noFill/>
                </a:ln>
                <a:solidFill>
                  <a:srgbClr val="000090"/>
                </a:solidFill>
                <a:effectLst/>
                <a:uLnTx/>
                <a:uFillTx/>
                <a:latin typeface="Tahoma"/>
                <a:ea typeface="Tahoma"/>
                <a:cs typeface="Tahoma"/>
                <a:sym typeface="Tahoma"/>
              </a:rPr>
              <a:t>labex</a:t>
            </a:r>
            <a:r>
              <a:rPr kumimoji="0" lang="fr-FR" sz="1800" b="0" i="0" u="none" strike="noStrike" kern="0" cap="none" spc="0" normalizeH="0" baseline="0" noProof="0" dirty="0">
                <a:ln>
                  <a:noFill/>
                </a:ln>
                <a:solidFill>
                  <a:srgbClr val="000090"/>
                </a:solidFill>
                <a:effectLst/>
                <a:uLnTx/>
                <a:uFillTx/>
                <a:latin typeface="Tahoma"/>
                <a:ea typeface="Tahoma"/>
                <a:cs typeface="Tahoma"/>
                <a:sym typeface="Tahoma"/>
              </a:rPr>
              <a:t> LIO</a:t>
            </a:r>
            <a:endParaRPr kumimoji="0" sz="1800" b="0" i="0" u="none" strike="noStrike" kern="0" cap="none" spc="0" normalizeH="0" baseline="0" noProof="0" dirty="0">
              <a:ln>
                <a:noFill/>
              </a:ln>
              <a:solidFill>
                <a:srgbClr val="000090"/>
              </a:solidFill>
              <a:effectLst/>
              <a:uLnTx/>
              <a:uFillTx/>
              <a:latin typeface="Calibri"/>
              <a:ea typeface="Calibri"/>
              <a:cs typeface="Calibri"/>
              <a:sym typeface="Calibri"/>
            </a:endParaRPr>
          </a:p>
          <a:p>
            <a:pPr marL="285750" marR="0" lvl="0" indent="-285750" algn="l" defTabSz="914400" rtl="0" eaLnBrk="1" fontAlgn="auto" latinLnBrk="0" hangingPunct="1">
              <a:lnSpc>
                <a:spcPct val="100000"/>
              </a:lnSpc>
              <a:spcBef>
                <a:spcPts val="0"/>
              </a:spcBef>
              <a:spcAft>
                <a:spcPts val="0"/>
              </a:spcAft>
              <a:buClr>
                <a:srgbClr val="000090"/>
              </a:buClr>
              <a:buSzPts val="1800"/>
              <a:buFont typeface="Tahoma"/>
              <a:buChar char="-"/>
              <a:tabLst/>
              <a:defRPr/>
            </a:pPr>
            <a:r>
              <a:rPr kumimoji="0" lang="fr-FR" sz="1800" b="0" i="0" u="none" strike="noStrike" kern="0" cap="none" spc="0" normalizeH="0" baseline="0" noProof="0" dirty="0">
                <a:ln>
                  <a:noFill/>
                </a:ln>
                <a:solidFill>
                  <a:srgbClr val="000090"/>
                </a:solidFill>
                <a:effectLst/>
                <a:uLnTx/>
                <a:uFillTx/>
                <a:latin typeface="Tahoma"/>
                <a:ea typeface="Tahoma"/>
                <a:cs typeface="Tahoma"/>
                <a:sym typeface="Tahoma"/>
              </a:rPr>
              <a:t>Préparations de l’intégration avec un banc de test des modules mis en place en 2019</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264" name="Google Shape;264;p11" descr="DeeProtoFullSize_Septembre2019.pdf"/>
          <p:cNvPicPr preferRelativeResize="0"/>
          <p:nvPr/>
        </p:nvPicPr>
        <p:blipFill rotWithShape="1">
          <a:blip r:embed="rId3">
            <a:alphaModFix/>
          </a:blip>
          <a:srcRect/>
          <a:stretch/>
        </p:blipFill>
        <p:spPr>
          <a:xfrm>
            <a:off x="8139835" y="3849873"/>
            <a:ext cx="3834975" cy="2677380"/>
          </a:xfrm>
          <a:prstGeom prst="rect">
            <a:avLst/>
          </a:prstGeom>
          <a:noFill/>
          <a:ln>
            <a:noFill/>
          </a:ln>
        </p:spPr>
      </p:pic>
      <p:pic>
        <p:nvPicPr>
          <p:cNvPr id="265" name="Google Shape;265;p11"/>
          <p:cNvPicPr preferRelativeResize="0"/>
          <p:nvPr/>
        </p:nvPicPr>
        <p:blipFill rotWithShape="1">
          <a:blip r:embed="rId4">
            <a:alphaModFix/>
          </a:blip>
          <a:srcRect/>
          <a:stretch/>
        </p:blipFill>
        <p:spPr>
          <a:xfrm>
            <a:off x="8704555" y="1008470"/>
            <a:ext cx="3358763" cy="2103468"/>
          </a:xfrm>
          <a:prstGeom prst="rect">
            <a:avLst/>
          </a:prstGeom>
          <a:noFill/>
          <a:ln>
            <a:noFill/>
          </a:ln>
        </p:spPr>
      </p:pic>
      <p:sp>
        <p:nvSpPr>
          <p:cNvPr id="266" name="Google Shape;266;p11"/>
          <p:cNvSpPr/>
          <p:nvPr/>
        </p:nvSpPr>
        <p:spPr>
          <a:xfrm>
            <a:off x="269950" y="1010150"/>
            <a:ext cx="8593351" cy="147728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800" b="1" i="0" u="none" strike="noStrike" kern="0" cap="none" spc="0" normalizeH="0" baseline="0" noProof="0" dirty="0" err="1">
                <a:ln>
                  <a:noFill/>
                </a:ln>
                <a:solidFill>
                  <a:srgbClr val="000000"/>
                </a:solidFill>
                <a:effectLst/>
                <a:uLnTx/>
                <a:uFillTx/>
                <a:latin typeface="Tahoma"/>
                <a:ea typeface="Tahoma"/>
                <a:cs typeface="Tahoma"/>
                <a:sym typeface="Tahoma"/>
              </a:rPr>
              <a:t>Tracker</a:t>
            </a:r>
            <a:r>
              <a:rPr kumimoji="0" lang="fr-FR" sz="1800" b="1" i="0" u="none" strike="noStrike" kern="0" cap="none" spc="0" normalizeH="0" baseline="0" noProof="0" dirty="0">
                <a:ln>
                  <a:noFill/>
                </a:ln>
                <a:solidFill>
                  <a:srgbClr val="000000"/>
                </a:solidFill>
                <a:effectLst/>
                <a:uLnTx/>
                <a:uFillTx/>
                <a:latin typeface="Tahoma"/>
                <a:ea typeface="Tahoma"/>
                <a:cs typeface="Tahoma"/>
                <a:sym typeface="Tahoma"/>
              </a:rPr>
              <a:t> </a:t>
            </a:r>
            <a:r>
              <a:rPr kumimoji="0" lang="fr-FR" sz="1800" b="1" i="0" u="none" strike="noStrike" kern="0" cap="none" spc="0" normalizeH="0" baseline="0" noProof="0" dirty="0" err="1">
                <a:ln>
                  <a:noFill/>
                </a:ln>
                <a:solidFill>
                  <a:srgbClr val="000000"/>
                </a:solidFill>
                <a:effectLst/>
                <a:uLnTx/>
                <a:uFillTx/>
                <a:latin typeface="Tahoma"/>
                <a:ea typeface="Tahoma"/>
                <a:cs typeface="Tahoma"/>
                <a:sym typeface="Tahoma"/>
              </a:rPr>
              <a:t>Endcap</a:t>
            </a:r>
            <a:r>
              <a:rPr kumimoji="0" lang="fr-FR" sz="1800" b="1" i="0" u="none" strike="noStrike" kern="0" cap="none" spc="0" normalizeH="0" baseline="0" noProof="0" dirty="0">
                <a:ln>
                  <a:noFill/>
                </a:ln>
                <a:solidFill>
                  <a:srgbClr val="000000"/>
                </a:solidFill>
                <a:effectLst/>
                <a:uLnTx/>
                <a:uFillTx/>
                <a:latin typeface="Tahoma"/>
                <a:ea typeface="Tahoma"/>
                <a:cs typeface="Tahoma"/>
                <a:sym typeface="Tahoma"/>
              </a:rPr>
              <a:t> Double-</a:t>
            </a:r>
            <a:r>
              <a:rPr kumimoji="0" lang="fr-FR" sz="1800" b="1" i="0" u="none" strike="noStrike" kern="0" cap="none" spc="0" normalizeH="0" baseline="0" noProof="0" dirty="0" err="1" smtClean="0">
                <a:ln>
                  <a:noFill/>
                </a:ln>
                <a:solidFill>
                  <a:srgbClr val="000000"/>
                </a:solidFill>
                <a:effectLst/>
                <a:uLnTx/>
                <a:uFillTx/>
                <a:latin typeface="Tahoma"/>
                <a:ea typeface="Tahoma"/>
                <a:cs typeface="Tahoma"/>
                <a:sym typeface="Tahoma"/>
              </a:rPr>
              <a:t>Disk</a:t>
            </a:r>
            <a:r>
              <a:rPr kumimoji="0" lang="fr-FR" sz="1800" b="0" i="0" u="none" strike="noStrike" kern="0" cap="none" spc="0" normalizeH="0" baseline="0" noProof="0" dirty="0" smtClean="0">
                <a:ln>
                  <a:noFill/>
                </a:ln>
                <a:solidFill>
                  <a:srgbClr val="000000"/>
                </a:solidFill>
                <a:effectLst/>
                <a:uLnTx/>
                <a:uFillTx/>
                <a:latin typeface="Tahoma"/>
                <a:ea typeface="Tahoma"/>
                <a:cs typeface="Tahoma"/>
                <a:sym typeface="Tahoma"/>
              </a:rPr>
              <a:t>, depuis 2012</a:t>
            </a:r>
            <a:endParaRPr kumimoji="0" sz="1800" b="0" i="0" u="none" strike="noStrike" kern="0" cap="none" spc="0" normalizeH="0" baseline="0" noProof="0" dirty="0">
              <a:ln>
                <a:noFill/>
              </a:ln>
              <a:solidFill>
                <a:srgbClr val="000000"/>
              </a:solidFill>
              <a:effectLst/>
              <a:uLnTx/>
              <a:uFillTx/>
              <a:latin typeface="Tahoma"/>
              <a:ea typeface="Tahoma"/>
              <a:cs typeface="Tahoma"/>
              <a:sym typeface="Tahoma"/>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800" b="1" i="0" u="none" strike="noStrike" kern="0" cap="none" spc="0" normalizeH="0" baseline="0" noProof="0" dirty="0">
                <a:ln>
                  <a:noFill/>
                </a:ln>
                <a:solidFill>
                  <a:srgbClr val="000000"/>
                </a:solidFill>
                <a:effectLst/>
                <a:uLnTx/>
                <a:uFillTx/>
                <a:latin typeface="Tahoma"/>
                <a:ea typeface="Tahoma"/>
                <a:cs typeface="Tahoma"/>
                <a:sym typeface="Tahoma"/>
              </a:rPr>
              <a:t>bouchons du futur </a:t>
            </a:r>
            <a:r>
              <a:rPr kumimoji="0" lang="fr-FR" sz="1800" b="1" i="0" u="none" strike="noStrike" kern="0" cap="none" spc="0" normalizeH="0" baseline="0" noProof="0" dirty="0" err="1">
                <a:ln>
                  <a:noFill/>
                </a:ln>
                <a:solidFill>
                  <a:srgbClr val="000000"/>
                </a:solidFill>
                <a:effectLst/>
                <a:uLnTx/>
                <a:uFillTx/>
                <a:latin typeface="Tahoma"/>
                <a:ea typeface="Tahoma"/>
                <a:cs typeface="Tahoma"/>
                <a:sym typeface="Tahoma"/>
              </a:rPr>
              <a:t>trajectographe</a:t>
            </a:r>
            <a:r>
              <a:rPr kumimoji="0" lang="fr-FR" sz="1800" b="1" i="0" u="none" strike="noStrike" kern="0" cap="none" spc="0" normalizeH="0" baseline="0" noProof="0" dirty="0">
                <a:ln>
                  <a:noFill/>
                </a:ln>
                <a:solidFill>
                  <a:srgbClr val="000000"/>
                </a:solidFill>
                <a:effectLst/>
                <a:uLnTx/>
                <a:uFillTx/>
                <a:latin typeface="Tahoma"/>
                <a:ea typeface="Tahoma"/>
                <a:cs typeface="Tahoma"/>
                <a:sym typeface="Tahoma"/>
              </a:rPr>
              <a:t> de CMS au HL-LHC</a:t>
            </a:r>
            <a:endParaRPr kumimoji="0" sz="1800" b="1"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800" b="0" i="0" u="none" strike="noStrike" kern="0" cap="none" spc="0" normalizeH="0" baseline="0" noProof="0" dirty="0">
                <a:ln>
                  <a:noFill/>
                </a:ln>
                <a:solidFill>
                  <a:srgbClr val="660066"/>
                </a:solidFill>
                <a:effectLst/>
                <a:uLnTx/>
                <a:uFillTx/>
                <a:latin typeface="Tahoma"/>
                <a:ea typeface="Tahoma"/>
                <a:cs typeface="Tahoma"/>
                <a:sym typeface="Tahoma"/>
              </a:rPr>
              <a:t>5 FTE ingénieurs/techniciens </a:t>
            </a:r>
            <a:r>
              <a:rPr kumimoji="0" lang="fr-FR" sz="1800" b="0" i="0" u="none" strike="noStrike" kern="0" cap="none" spc="0" normalizeH="0" baseline="0" noProof="0" dirty="0" smtClean="0">
                <a:ln>
                  <a:noFill/>
                </a:ln>
                <a:solidFill>
                  <a:srgbClr val="660066"/>
                </a:solidFill>
                <a:effectLst/>
                <a:uLnTx/>
                <a:uFillTx/>
                <a:latin typeface="Tahoma"/>
                <a:ea typeface="Tahoma"/>
                <a:cs typeface="Tahoma"/>
                <a:sym typeface="Tahoma"/>
              </a:rPr>
              <a:t>(Services Instrumentation,</a:t>
            </a:r>
            <a:r>
              <a:rPr kumimoji="0" lang="fr-FR" sz="1800" b="0" i="0" u="none" strike="noStrike" kern="0" cap="none" spc="0" normalizeH="0" noProof="0" dirty="0" smtClean="0">
                <a:ln>
                  <a:noFill/>
                </a:ln>
                <a:solidFill>
                  <a:srgbClr val="660066"/>
                </a:solidFill>
                <a:effectLst/>
                <a:uLnTx/>
                <a:uFillTx/>
                <a:latin typeface="Tahoma"/>
                <a:ea typeface="Tahoma"/>
                <a:cs typeface="Tahoma"/>
                <a:sym typeface="Tahoma"/>
              </a:rPr>
              <a:t> Mécanique</a:t>
            </a:r>
            <a:r>
              <a:rPr kumimoji="0" lang="fr-FR" sz="1800" b="0" i="0" u="none" strike="noStrike" kern="0" cap="none" spc="0" normalizeH="0" baseline="0" noProof="0" dirty="0" smtClean="0">
                <a:ln>
                  <a:noFill/>
                </a:ln>
                <a:solidFill>
                  <a:srgbClr val="660066"/>
                </a:solidFill>
                <a:effectLst/>
                <a:uLnTx/>
                <a:uFillTx/>
                <a:latin typeface="Tahoma"/>
                <a:ea typeface="Tahoma"/>
                <a:cs typeface="Tahoma"/>
                <a:sym typeface="Tahoma"/>
              </a:rPr>
              <a:t>)+ </a:t>
            </a:r>
            <a:r>
              <a:rPr kumimoji="0" lang="fr-FR" sz="1800" b="0" i="0" u="none" strike="noStrike" kern="0" cap="none" spc="0" normalizeH="0" baseline="0" noProof="0" dirty="0">
                <a:ln>
                  <a:noFill/>
                </a:ln>
                <a:solidFill>
                  <a:srgbClr val="660066"/>
                </a:solidFill>
                <a:effectLst/>
                <a:uLnTx/>
                <a:uFillTx/>
                <a:latin typeface="Tahoma"/>
                <a:ea typeface="Tahoma"/>
                <a:cs typeface="Tahoma"/>
                <a:sym typeface="Tahoma"/>
              </a:rPr>
              <a:t>3 physiciens : N. Chanon (responsable </a:t>
            </a:r>
            <a:r>
              <a:rPr kumimoji="0" lang="fr-FR" sz="1800" b="0" i="0" u="none" strike="noStrike" kern="0" cap="none" spc="0" normalizeH="0" baseline="0" noProof="0" dirty="0" smtClean="0">
                <a:ln>
                  <a:noFill/>
                </a:ln>
                <a:solidFill>
                  <a:srgbClr val="660066"/>
                </a:solidFill>
                <a:effectLst/>
                <a:uLnTx/>
                <a:uFillTx/>
                <a:latin typeface="Tahoma"/>
                <a:ea typeface="Tahoma"/>
                <a:cs typeface="Tahoma"/>
                <a:sym typeface="Tahoma"/>
              </a:rPr>
              <a:t>scientifique depuis 2018)</a:t>
            </a:r>
            <a:r>
              <a:rPr kumimoji="0" lang="fr-FR" sz="1800" b="0" i="0" u="none" strike="noStrike" kern="0" cap="none" spc="0" normalizeH="0" baseline="0" noProof="0" dirty="0">
                <a:ln>
                  <a:noFill/>
                </a:ln>
                <a:solidFill>
                  <a:srgbClr val="660066"/>
                </a:solidFill>
                <a:effectLst/>
                <a:uLnTx/>
                <a:uFillTx/>
                <a:latin typeface="Tahoma"/>
                <a:ea typeface="Tahoma"/>
                <a:cs typeface="Tahoma"/>
                <a:sym typeface="Tahoma"/>
              </a:rPr>
              <a:t>, C. </a:t>
            </a:r>
            <a:r>
              <a:rPr kumimoji="0" lang="fr-FR" sz="1800" b="0" i="0" u="none" strike="noStrike" kern="0" cap="none" spc="0" normalizeH="0" baseline="0" noProof="0" dirty="0" err="1">
                <a:ln>
                  <a:noFill/>
                </a:ln>
                <a:solidFill>
                  <a:srgbClr val="660066"/>
                </a:solidFill>
                <a:effectLst/>
                <a:uLnTx/>
                <a:uFillTx/>
                <a:latin typeface="Tahoma"/>
                <a:ea typeface="Tahoma"/>
                <a:cs typeface="Tahoma"/>
                <a:sym typeface="Tahoma"/>
              </a:rPr>
              <a:t>Bernet</a:t>
            </a:r>
            <a:r>
              <a:rPr kumimoji="0" lang="fr-FR" sz="1800" b="0" i="0" u="none" strike="noStrike" kern="0" cap="none" spc="0" normalizeH="0" baseline="0" noProof="0" dirty="0">
                <a:ln>
                  <a:noFill/>
                </a:ln>
                <a:solidFill>
                  <a:srgbClr val="660066"/>
                </a:solidFill>
                <a:effectLst/>
                <a:uLnTx/>
                <a:uFillTx/>
                <a:latin typeface="Tahoma"/>
                <a:ea typeface="Tahoma"/>
                <a:cs typeface="Tahoma"/>
                <a:sym typeface="Tahoma"/>
              </a:rPr>
              <a:t>, M. Vander </a:t>
            </a:r>
            <a:r>
              <a:rPr kumimoji="0" lang="fr-FR" sz="1800" b="0" i="0" u="none" strike="noStrike" kern="0" cap="none" spc="0" normalizeH="0" baseline="0" noProof="0" dirty="0" err="1" smtClean="0">
                <a:ln>
                  <a:noFill/>
                </a:ln>
                <a:solidFill>
                  <a:srgbClr val="660066"/>
                </a:solidFill>
                <a:effectLst/>
                <a:uLnTx/>
                <a:uFillTx/>
                <a:latin typeface="Tahoma"/>
                <a:ea typeface="Tahoma"/>
                <a:cs typeface="Tahoma"/>
                <a:sym typeface="Tahoma"/>
              </a:rPr>
              <a:t>Donckt</a:t>
            </a:r>
            <a:r>
              <a:rPr kumimoji="0" lang="fr-FR" sz="1800" b="0" i="0" u="none" strike="noStrike" kern="0" cap="none" spc="0" normalizeH="0" baseline="0" noProof="0" dirty="0" smtClean="0">
                <a:ln>
                  <a:noFill/>
                </a:ln>
                <a:solidFill>
                  <a:srgbClr val="660066"/>
                </a:solidFill>
                <a:effectLst/>
                <a:uLnTx/>
                <a:uFillTx/>
                <a:latin typeface="Tahoma"/>
                <a:ea typeface="Tahoma"/>
                <a:cs typeface="Tahoma"/>
                <a:sym typeface="Tahoma"/>
              </a:rPr>
              <a:t>, précédemment P. Verdier (</a:t>
            </a:r>
            <a:r>
              <a:rPr kumimoji="0" lang="fr-FR" sz="1800" b="0" i="0" u="none" strike="noStrike" kern="0" cap="none" spc="0" normalizeH="0" baseline="0" noProof="0" dirty="0" err="1" smtClean="0">
                <a:ln>
                  <a:noFill/>
                </a:ln>
                <a:solidFill>
                  <a:srgbClr val="660066"/>
                </a:solidFill>
                <a:effectLst/>
                <a:uLnTx/>
                <a:uFillTx/>
                <a:latin typeface="Tahoma"/>
                <a:ea typeface="Tahoma"/>
                <a:cs typeface="Tahoma"/>
                <a:sym typeface="Tahoma"/>
              </a:rPr>
              <a:t>resp</a:t>
            </a:r>
            <a:r>
              <a:rPr kumimoji="0" lang="fr-FR" sz="1800" b="0" i="0" u="none" strike="noStrike" kern="0" cap="none" spc="0" normalizeH="0" baseline="0" noProof="0" dirty="0" smtClean="0">
                <a:ln>
                  <a:noFill/>
                </a:ln>
                <a:solidFill>
                  <a:srgbClr val="660066"/>
                </a:solidFill>
                <a:effectLst/>
                <a:uLnTx/>
                <a:uFillTx/>
                <a:latin typeface="Tahoma"/>
                <a:ea typeface="Tahoma"/>
                <a:cs typeface="Tahoma"/>
                <a:sym typeface="Tahoma"/>
              </a:rPr>
              <a:t>. scientifique 2012-2015)</a:t>
            </a:r>
            <a:r>
              <a:rPr kumimoji="0" lang="fr-FR" sz="1800" b="0" i="0" u="none" strike="noStrike" kern="0" cap="none" spc="0" normalizeH="0" baseline="0" noProof="0" dirty="0">
                <a:ln>
                  <a:noFill/>
                </a:ln>
                <a:solidFill>
                  <a:srgbClr val="660066"/>
                </a:solidFill>
                <a:effectLst/>
                <a:uLnTx/>
                <a:uFillTx/>
                <a:latin typeface="Tahoma"/>
                <a:ea typeface="Tahoma"/>
                <a:cs typeface="Tahoma"/>
                <a:sym typeface="Tahoma"/>
              </a:rPr>
              <a:t> </a:t>
            </a:r>
            <a:r>
              <a:rPr kumimoji="0" lang="fr-FR" sz="1800" b="0" i="0" u="none" strike="noStrike" kern="0" cap="none" spc="0" normalizeH="0" baseline="0" noProof="0" dirty="0" smtClean="0">
                <a:ln>
                  <a:noFill/>
                </a:ln>
                <a:solidFill>
                  <a:srgbClr val="660066"/>
                </a:solidFill>
                <a:effectLst/>
                <a:uLnTx/>
                <a:uFillTx/>
                <a:latin typeface="Tahoma"/>
                <a:ea typeface="Tahoma"/>
                <a:cs typeface="Tahoma"/>
                <a:sym typeface="Tahoma"/>
              </a:rPr>
              <a:t>et S. Viret (2016-2017)</a:t>
            </a:r>
            <a:endParaRPr kumimoji="0" sz="1800" b="0" i="0" u="none" strike="noStrike" kern="0" cap="none" spc="0" normalizeH="0" baseline="0" noProof="0" dirty="0">
              <a:ln>
                <a:noFill/>
              </a:ln>
              <a:solidFill>
                <a:srgbClr val="660066"/>
              </a:solidFill>
              <a:effectLst/>
              <a:uLnTx/>
              <a:uFillTx/>
              <a:latin typeface="Tahoma"/>
              <a:ea typeface="Tahoma"/>
              <a:cs typeface="Tahoma"/>
              <a:sym typeface="Tahoma"/>
            </a:endParaRPr>
          </a:p>
        </p:txBody>
      </p:sp>
      <p:sp>
        <p:nvSpPr>
          <p:cNvPr id="267" name="Google Shape;267;p11"/>
          <p:cNvSpPr/>
          <p:nvPr/>
        </p:nvSpPr>
        <p:spPr>
          <a:xfrm>
            <a:off x="8530427" y="3403093"/>
            <a:ext cx="3197773"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800" b="0" i="0" u="none" strike="noStrike" kern="0" cap="none" spc="0" normalizeH="0" baseline="0" noProof="0">
                <a:ln>
                  <a:noFill/>
                </a:ln>
                <a:solidFill>
                  <a:srgbClr val="000090"/>
                </a:solidFill>
                <a:effectLst/>
                <a:uLnTx/>
                <a:uFillTx/>
                <a:latin typeface="Tahoma"/>
                <a:ea typeface="Tahoma"/>
                <a:cs typeface="Tahoma"/>
                <a:sym typeface="Tahoma"/>
              </a:rPr>
              <a:t>1er prototype full-size de Dee </a:t>
            </a: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68" name="Google Shape;268;p11"/>
          <p:cNvSpPr txBox="1"/>
          <p:nvPr/>
        </p:nvSpPr>
        <p:spPr>
          <a:xfrm>
            <a:off x="1658938" y="6453189"/>
            <a:ext cx="2133600" cy="365100"/>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898989"/>
              </a:buClr>
              <a:buSzPts val="1200"/>
              <a:buFont typeface="Arial"/>
              <a:buNone/>
              <a:tabLst/>
              <a:defRPr/>
            </a:pPr>
            <a:r>
              <a:rPr kumimoji="0" lang="fr-FR" sz="1200" b="0" i="0" u="none" strike="noStrike" kern="0" cap="none" spc="0" normalizeH="0" baseline="0" noProof="0">
                <a:ln>
                  <a:noFill/>
                </a:ln>
                <a:solidFill>
                  <a:srgbClr val="898989"/>
                </a:solidFill>
                <a:effectLst/>
                <a:uLnTx/>
                <a:uFillTx/>
                <a:latin typeface="Verdana"/>
                <a:ea typeface="Verdana"/>
                <a:cs typeface="Verdana"/>
                <a:sym typeface="Verdana"/>
              </a:rPr>
              <a:t>Groupe CMS</a:t>
            </a: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8502669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CustomShape 1"/>
          <p:cNvSpPr/>
          <p:nvPr/>
        </p:nvSpPr>
        <p:spPr>
          <a:xfrm>
            <a:off x="1523880" y="0"/>
            <a:ext cx="9562320" cy="691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fr-FR" sz="2800" b="1" i="0" u="none" strike="noStrike" kern="0" cap="none" spc="-1" normalizeH="0" baseline="0" noProof="0">
                <a:ln>
                  <a:noFill/>
                </a:ln>
                <a:solidFill>
                  <a:srgbClr val="E75112"/>
                </a:solidFill>
                <a:effectLst/>
                <a:uLnTx/>
                <a:uFill>
                  <a:solidFill>
                    <a:srgbClr val="FFFFFF"/>
                  </a:solidFill>
                </a:uFill>
                <a:latin typeface="Verdana"/>
                <a:ea typeface="+mn-ea"/>
                <a:cs typeface="+mn-cs"/>
                <a:sym typeface="Arial"/>
              </a:rPr>
              <a:t>Production scientifique: projet upgrade iRPC</a:t>
            </a:r>
            <a:endParaRPr kumimoji="0" lang="fr-FR" sz="2800" b="0" i="0" u="none" strike="noStrike" kern="0" cap="none" spc="-1" normalizeH="0" baseline="0" noProof="0">
              <a:ln>
                <a:noFill/>
              </a:ln>
              <a:solidFill>
                <a:srgbClr val="000000"/>
              </a:solidFill>
              <a:effectLst/>
              <a:uLnTx/>
              <a:uFill>
                <a:solidFill>
                  <a:srgbClr val="FFFFFF"/>
                </a:solidFill>
              </a:uFill>
              <a:latin typeface="Arial"/>
              <a:ea typeface="+mn-ea"/>
              <a:cs typeface="+mn-cs"/>
              <a:sym typeface="Arial"/>
            </a:endParaRPr>
          </a:p>
        </p:txBody>
      </p:sp>
      <p:sp>
        <p:nvSpPr>
          <p:cNvPr id="42" name="CustomShape 2"/>
          <p:cNvSpPr/>
          <p:nvPr/>
        </p:nvSpPr>
        <p:spPr>
          <a:xfrm>
            <a:off x="8400960" y="6492960"/>
            <a:ext cx="213300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A63FBA8D-79A3-431F-9F21-321A5B5D9C58}" type="slidenum">
              <a:rPr kumimoji="0" lang="fr-FR" sz="1200" b="0" i="0" u="none" strike="noStrike" kern="0" cap="none" spc="-1" normalizeH="0" baseline="0" noProof="0">
                <a:ln>
                  <a:noFill/>
                </a:ln>
                <a:solidFill>
                  <a:srgbClr val="898989"/>
                </a:solidFill>
                <a:effectLst/>
                <a:uLnTx/>
                <a:uFill>
                  <a:solidFill>
                    <a:srgbClr val="FFFFFF"/>
                  </a:solidFill>
                </a:uFill>
                <a:latin typeface="Verdana"/>
                <a:ea typeface="DejaVu Sans"/>
                <a:cs typeface="+mn-cs"/>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lang="fr-FR" sz="1200" b="0" i="0" u="none" strike="noStrike" kern="0" cap="none" spc="-1" normalizeH="0" baseline="0" noProof="0">
              <a:ln>
                <a:noFill/>
              </a:ln>
              <a:solidFill>
                <a:srgbClr val="000000"/>
              </a:solidFill>
              <a:effectLst/>
              <a:uLnTx/>
              <a:uFill>
                <a:solidFill>
                  <a:srgbClr val="FFFFFF"/>
                </a:solidFill>
              </a:uFill>
              <a:latin typeface="Arial"/>
              <a:ea typeface="+mn-ea"/>
              <a:cs typeface="+mn-cs"/>
              <a:sym typeface="Arial"/>
            </a:endParaRPr>
          </a:p>
        </p:txBody>
      </p:sp>
      <p:sp>
        <p:nvSpPr>
          <p:cNvPr id="43" name="Line 3"/>
          <p:cNvSpPr/>
          <p:nvPr/>
        </p:nvSpPr>
        <p:spPr>
          <a:xfrm>
            <a:off x="1525320" y="691920"/>
            <a:ext cx="9142560" cy="360"/>
          </a:xfrm>
          <a:prstGeom prst="line">
            <a:avLst/>
          </a:prstGeom>
          <a:ln>
            <a:solidFill>
              <a:srgbClr val="E75112"/>
            </a:solidFill>
            <a:round/>
          </a:ln>
        </p:spPr>
        <p:style>
          <a:lnRef idx="1">
            <a:schemeClr val="accent1"/>
          </a:lnRef>
          <a:fillRef idx="0">
            <a:schemeClr val="accent1"/>
          </a:fillRef>
          <a:effectRef idx="0">
            <a:schemeClr val="accent1"/>
          </a:effectRef>
          <a:fontRef idx="minor"/>
        </p:style>
      </p:sp>
      <p:sp>
        <p:nvSpPr>
          <p:cNvPr id="44" name="CustomShape 4"/>
          <p:cNvSpPr/>
          <p:nvPr/>
        </p:nvSpPr>
        <p:spPr>
          <a:xfrm>
            <a:off x="1658880" y="6453360"/>
            <a:ext cx="213300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200" b="0" i="0" u="none" strike="noStrike" kern="0" cap="none" spc="-1" normalizeH="0" baseline="0" noProof="0" dirty="0">
                <a:ln>
                  <a:noFill/>
                </a:ln>
                <a:solidFill>
                  <a:srgbClr val="898989"/>
                </a:solidFill>
                <a:effectLst/>
                <a:uLnTx/>
                <a:uFill>
                  <a:solidFill>
                    <a:srgbClr val="FFFFFF"/>
                  </a:solidFill>
                </a:uFill>
                <a:latin typeface="Verdana"/>
                <a:ea typeface="DejaVu Sans"/>
                <a:cs typeface="+mn-cs"/>
                <a:sym typeface="Arial"/>
              </a:rPr>
              <a:t>Groupe </a:t>
            </a:r>
            <a:r>
              <a:rPr lang="fr-FR" sz="1200" kern="0" spc="-1" dirty="0" smtClean="0">
                <a:solidFill>
                  <a:srgbClr val="898989"/>
                </a:solidFill>
                <a:uFill>
                  <a:solidFill>
                    <a:srgbClr val="FFFFFF"/>
                  </a:solidFill>
                </a:uFill>
                <a:latin typeface="Verdana"/>
                <a:ea typeface="DejaVu Sans"/>
                <a:sym typeface="Arial"/>
              </a:rPr>
              <a:t>CMS</a:t>
            </a:r>
            <a:endParaRPr kumimoji="0" lang="fr-FR" sz="1200" b="0" i="0" u="none" strike="noStrike" kern="0" cap="none" spc="-1" normalizeH="0" baseline="0" noProof="0" dirty="0">
              <a:ln>
                <a:noFill/>
              </a:ln>
              <a:solidFill>
                <a:srgbClr val="000000"/>
              </a:solidFill>
              <a:effectLst/>
              <a:uLnTx/>
              <a:uFill>
                <a:solidFill>
                  <a:srgbClr val="FFFFFF"/>
                </a:solidFill>
              </a:uFill>
              <a:latin typeface="Arial"/>
              <a:ea typeface="+mn-ea"/>
              <a:cs typeface="+mn-cs"/>
              <a:sym typeface="Arial"/>
            </a:endParaRPr>
          </a:p>
        </p:txBody>
      </p:sp>
      <p:sp>
        <p:nvSpPr>
          <p:cNvPr id="45" name="CustomShape 5"/>
          <p:cNvSpPr/>
          <p:nvPr/>
        </p:nvSpPr>
        <p:spPr>
          <a:xfrm>
            <a:off x="4053330" y="6506794"/>
            <a:ext cx="4086540" cy="25045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200" b="0" i="0" u="none" strike="noStrike" kern="0" cap="none" spc="-1" normalizeH="0" baseline="0" noProof="0" dirty="0">
                <a:ln>
                  <a:noFill/>
                </a:ln>
                <a:solidFill>
                  <a:srgbClr val="898989"/>
                </a:solidFill>
                <a:effectLst/>
                <a:uLnTx/>
                <a:uFill>
                  <a:solidFill>
                    <a:srgbClr val="FFFFFF"/>
                  </a:solidFill>
                </a:uFill>
                <a:latin typeface="Verdana"/>
                <a:ea typeface="+mn-ea"/>
                <a:cs typeface="+mn-cs"/>
                <a:sym typeface="Arial"/>
              </a:rPr>
              <a:t>Tourniquet Section 01 du Laboratoire </a:t>
            </a:r>
            <a:r>
              <a:rPr kumimoji="0" lang="fr-FR" sz="1200" b="0" i="0" u="none" strike="noStrike" kern="0" cap="none" spc="-1" normalizeH="0" baseline="0" noProof="0" dirty="0" smtClean="0">
                <a:ln>
                  <a:noFill/>
                </a:ln>
                <a:solidFill>
                  <a:srgbClr val="898989"/>
                </a:solidFill>
                <a:effectLst/>
                <a:uLnTx/>
                <a:uFill>
                  <a:solidFill>
                    <a:srgbClr val="FFFFFF"/>
                  </a:solidFill>
                </a:uFill>
                <a:latin typeface="Verdana"/>
                <a:ea typeface="+mn-ea"/>
                <a:cs typeface="+mn-cs"/>
                <a:sym typeface="Arial"/>
              </a:rPr>
              <a:t>– </a:t>
            </a:r>
            <a:r>
              <a:rPr lang="fr-FR" sz="1200" kern="0" spc="-1" dirty="0" smtClean="0">
                <a:solidFill>
                  <a:srgbClr val="898989"/>
                </a:solidFill>
                <a:uFill>
                  <a:solidFill>
                    <a:srgbClr val="FFFFFF"/>
                  </a:solidFill>
                </a:uFill>
                <a:latin typeface="Verdana"/>
                <a:sym typeface="Arial"/>
              </a:rPr>
              <a:t>3/2/2020</a:t>
            </a:r>
            <a:endParaRPr kumimoji="0" lang="fr-FR" sz="1200" b="0" i="0" u="none" strike="noStrike" kern="0" cap="none" spc="-1" normalizeH="0" baseline="0" noProof="0" dirty="0">
              <a:ln>
                <a:noFill/>
              </a:ln>
              <a:solidFill>
                <a:srgbClr val="000000"/>
              </a:solidFill>
              <a:effectLst/>
              <a:uLnTx/>
              <a:uFill>
                <a:solidFill>
                  <a:srgbClr val="FFFFFF"/>
                </a:solidFill>
              </a:uFill>
              <a:latin typeface="Arial"/>
              <a:ea typeface="+mn-ea"/>
              <a:cs typeface="+mn-cs"/>
              <a:sym typeface="Arial"/>
            </a:endParaRPr>
          </a:p>
        </p:txBody>
      </p:sp>
      <p:sp>
        <p:nvSpPr>
          <p:cNvPr id="46" name="CustomShape 6"/>
          <p:cNvSpPr/>
          <p:nvPr/>
        </p:nvSpPr>
        <p:spPr>
          <a:xfrm>
            <a:off x="2874912" y="2401207"/>
            <a:ext cx="6366330" cy="380380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800" b="0" i="0" u="none" strike="noStrike" kern="0" cap="none" spc="-1" normalizeH="0" baseline="0" noProof="0" dirty="0">
                <a:ln>
                  <a:noFill/>
                </a:ln>
                <a:solidFill>
                  <a:srgbClr val="000090"/>
                </a:solidFill>
                <a:effectLst/>
                <a:uLnTx/>
                <a:uFill>
                  <a:solidFill>
                    <a:srgbClr val="FFFFFF"/>
                  </a:solidFill>
                </a:uFill>
                <a:latin typeface="Tahoma"/>
                <a:ea typeface="DejaVu Sans"/>
                <a:cs typeface="+mn-cs"/>
                <a:sym typeface="Arial"/>
              </a:rPr>
              <a:t>IP2I est responsable pour l’électronique d’acquisition frontale (FEB) des chambres </a:t>
            </a:r>
            <a:r>
              <a:rPr kumimoji="0" lang="fr-FR" sz="1800" b="0" i="0" u="none" strike="noStrike" kern="0" cap="none" spc="-1" normalizeH="0" baseline="0" noProof="0" dirty="0" err="1">
                <a:ln>
                  <a:noFill/>
                </a:ln>
                <a:solidFill>
                  <a:srgbClr val="000090"/>
                </a:solidFill>
                <a:effectLst/>
                <a:uLnTx/>
                <a:uFill>
                  <a:solidFill>
                    <a:srgbClr val="FFFFFF"/>
                  </a:solidFill>
                </a:uFill>
                <a:latin typeface="Tahoma"/>
                <a:ea typeface="DejaVu Sans"/>
                <a:cs typeface="+mn-cs"/>
                <a:sym typeface="Arial"/>
              </a:rPr>
              <a:t>iRPC</a:t>
            </a:r>
            <a:r>
              <a:rPr kumimoji="0" lang="fr-FR" sz="1800" b="0" i="0" u="none" strike="noStrike" kern="0" cap="none" spc="-1" normalizeH="0" baseline="0" noProof="0" dirty="0">
                <a:ln>
                  <a:noFill/>
                </a:ln>
                <a:solidFill>
                  <a:srgbClr val="000090"/>
                </a:solidFill>
                <a:effectLst/>
                <a:uLnTx/>
                <a:uFill>
                  <a:solidFill>
                    <a:srgbClr val="FFFFFF"/>
                  </a:solidFill>
                </a:uFill>
                <a:latin typeface="Tahoma"/>
                <a:ea typeface="DejaVu Sans"/>
                <a:cs typeface="+mn-cs"/>
                <a:sym typeface="Arial"/>
              </a:rPr>
              <a:t> et pour le </a:t>
            </a:r>
            <a:r>
              <a:rPr kumimoji="0" lang="fr-FR" sz="1800" b="0" i="0" u="none" strike="noStrike" kern="0" cap="none" spc="-1" normalizeH="0" baseline="0" noProof="0" dirty="0" smtClean="0">
                <a:ln>
                  <a:noFill/>
                </a:ln>
                <a:solidFill>
                  <a:srgbClr val="000090"/>
                </a:solidFill>
                <a:effectLst/>
                <a:uLnTx/>
                <a:uFill>
                  <a:solidFill>
                    <a:srgbClr val="FFFFFF"/>
                  </a:solidFill>
                </a:uFill>
                <a:latin typeface="Tahoma"/>
                <a:ea typeface="DejaVu Sans"/>
                <a:cs typeface="+mn-cs"/>
                <a:sym typeface="Arial"/>
              </a:rPr>
              <a:t>PCB avec </a:t>
            </a:r>
            <a:r>
              <a:rPr kumimoji="0" lang="fr-FR" sz="1800" b="0" i="0" u="none" strike="noStrike" kern="0" cap="none" spc="-1" normalizeH="0" baseline="0" noProof="0" dirty="0">
                <a:ln>
                  <a:noFill/>
                </a:ln>
                <a:solidFill>
                  <a:srgbClr val="000090"/>
                </a:solidFill>
                <a:effectLst/>
                <a:uLnTx/>
                <a:uFill>
                  <a:solidFill>
                    <a:srgbClr val="FFFFFF"/>
                  </a:solidFill>
                </a:uFill>
                <a:latin typeface="Tahoma"/>
                <a:ea typeface="DejaVu Sans"/>
                <a:cs typeface="+mn-cs"/>
                <a:sym typeface="Arial"/>
              </a:rPr>
              <a:t>les </a:t>
            </a:r>
            <a:r>
              <a:rPr kumimoji="0" lang="fr-FR" sz="1800" b="0" i="0" u="none" strike="noStrike" kern="0" cap="none" spc="-1" normalizeH="0" baseline="0" noProof="0" dirty="0" err="1">
                <a:ln>
                  <a:noFill/>
                </a:ln>
                <a:solidFill>
                  <a:srgbClr val="000090"/>
                </a:solidFill>
                <a:effectLst/>
                <a:uLnTx/>
                <a:uFill>
                  <a:solidFill>
                    <a:srgbClr val="FFFFFF"/>
                  </a:solidFill>
                </a:uFill>
                <a:latin typeface="Tahoma"/>
                <a:ea typeface="DejaVu Sans"/>
                <a:cs typeface="+mn-cs"/>
                <a:sym typeface="Arial"/>
              </a:rPr>
              <a:t>strips</a:t>
            </a:r>
            <a:r>
              <a:rPr kumimoji="0" lang="fr-FR" sz="1800" b="0" i="0" u="none" strike="noStrike" kern="0" cap="none" spc="-1" normalizeH="0" baseline="0" noProof="0" dirty="0">
                <a:ln>
                  <a:noFill/>
                </a:ln>
                <a:solidFill>
                  <a:srgbClr val="000090"/>
                </a:solidFill>
                <a:effectLst/>
                <a:uLnTx/>
                <a:uFill>
                  <a:solidFill>
                    <a:srgbClr val="FFFFFF"/>
                  </a:solidFill>
                </a:uFill>
                <a:latin typeface="Tahoma"/>
                <a:ea typeface="DejaVu Sans"/>
                <a:cs typeface="+mn-cs"/>
                <a:sym typeface="Arial"/>
              </a:rPr>
              <a:t> de lecture</a:t>
            </a:r>
            <a:r>
              <a:rPr kumimoji="0" lang="fr-FR" sz="1800" b="0" i="0" u="none" strike="noStrike" kern="0" cap="none" spc="-1" normalizeH="0" baseline="0" noProof="0" dirty="0" smtClean="0">
                <a:ln>
                  <a:noFill/>
                </a:ln>
                <a:solidFill>
                  <a:srgbClr val="000090"/>
                </a:solidFill>
                <a:effectLst/>
                <a:uLnTx/>
                <a:uFill>
                  <a:solidFill>
                    <a:srgbClr val="FFFFFF"/>
                  </a:solidFill>
                </a:uFill>
                <a:latin typeface="Tahoma"/>
                <a:ea typeface="DejaVu Sans"/>
                <a:cs typeface="+mn-cs"/>
                <a:sym typeface="Arial"/>
              </a:rPr>
              <a:t>.</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fr-FR" sz="1800" b="0" i="0" u="none" strike="noStrike" kern="0" cap="none" spc="-1" normalizeH="0" baseline="0" noProof="0" dirty="0">
              <a:ln>
                <a:noFill/>
              </a:ln>
              <a:solidFill>
                <a:srgbClr val="000000"/>
              </a:solidFill>
              <a:effectLst/>
              <a:uLnTx/>
              <a:uFill>
                <a:solidFill>
                  <a:srgbClr val="FFFFFF"/>
                </a:solidFill>
              </a:uFill>
              <a:latin typeface="Arial"/>
              <a:ea typeface="+mn-ea"/>
              <a:cs typeface="+mn-cs"/>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800" b="0" i="0" u="none" strike="noStrike" kern="0" cap="none" spc="-1" normalizeH="0" baseline="0" noProof="0" dirty="0">
                <a:ln>
                  <a:noFill/>
                </a:ln>
                <a:solidFill>
                  <a:srgbClr val="000090"/>
                </a:solidFill>
                <a:effectLst/>
                <a:uLnTx/>
                <a:uFill>
                  <a:solidFill>
                    <a:srgbClr val="FFFFFF"/>
                  </a:solidFill>
                </a:uFill>
                <a:latin typeface="Tahoma"/>
                <a:ea typeface="DejaVu Sans"/>
                <a:cs typeface="+mn-cs"/>
                <a:sym typeface="Arial"/>
              </a:rPr>
              <a:t>→ Principe validé en 2017.</a:t>
            </a:r>
            <a:endParaRPr kumimoji="0" lang="fr-FR" sz="1800" b="0" i="0" u="none" strike="noStrike" kern="0" cap="none" spc="-1" normalizeH="0" baseline="0" noProof="0" dirty="0">
              <a:ln>
                <a:noFill/>
              </a:ln>
              <a:solidFill>
                <a:srgbClr val="000000"/>
              </a:solidFill>
              <a:effectLst/>
              <a:uLnTx/>
              <a:uFill>
                <a:solidFill>
                  <a:srgbClr val="FFFFFF"/>
                </a:solidFill>
              </a:uFill>
              <a:latin typeface="Arial"/>
              <a:ea typeface="+mn-ea"/>
              <a:cs typeface="+mn-cs"/>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800" b="0" i="0" u="none" strike="noStrike" kern="0" cap="none" spc="-1" normalizeH="0" baseline="0" noProof="0" dirty="0">
                <a:ln>
                  <a:noFill/>
                </a:ln>
                <a:solidFill>
                  <a:srgbClr val="000090"/>
                </a:solidFill>
                <a:effectLst/>
                <a:uLnTx/>
                <a:uFill>
                  <a:solidFill>
                    <a:srgbClr val="FFFFFF"/>
                  </a:solidFill>
                </a:uFill>
                <a:latin typeface="Tahoma"/>
                <a:ea typeface="DejaVu Sans"/>
                <a:cs typeface="+mn-cs"/>
                <a:sym typeface="Arial"/>
              </a:rPr>
              <a:t>→ FEBv0 avec FPGA </a:t>
            </a:r>
            <a:r>
              <a:rPr kumimoji="0" lang="fr-FR" sz="1800" b="0" i="0" u="none" strike="noStrike" kern="0" cap="none" spc="-1" normalizeH="0" baseline="0" noProof="0" dirty="0" err="1">
                <a:ln>
                  <a:noFill/>
                </a:ln>
                <a:solidFill>
                  <a:srgbClr val="000090"/>
                </a:solidFill>
                <a:effectLst/>
                <a:uLnTx/>
                <a:uFill>
                  <a:solidFill>
                    <a:srgbClr val="FFFFFF"/>
                  </a:solidFill>
                </a:uFill>
                <a:latin typeface="Tahoma"/>
                <a:ea typeface="DejaVu Sans"/>
                <a:cs typeface="+mn-cs"/>
                <a:sym typeface="Arial"/>
              </a:rPr>
              <a:t>Cycl</a:t>
            </a:r>
            <a:r>
              <a:rPr kumimoji="0" lang="fr-FR" sz="1800" b="0" i="0" u="none" strike="noStrike" kern="0" cap="none" spc="-1" normalizeH="0" baseline="0" noProof="0" dirty="0">
                <a:ln>
                  <a:noFill/>
                </a:ln>
                <a:solidFill>
                  <a:srgbClr val="000090"/>
                </a:solidFill>
                <a:effectLst/>
                <a:uLnTx/>
                <a:uFill>
                  <a:solidFill>
                    <a:srgbClr val="FFFFFF"/>
                  </a:solidFill>
                </a:uFill>
                <a:latin typeface="Tahoma"/>
                <a:ea typeface="DejaVu Sans"/>
                <a:cs typeface="+mn-cs"/>
                <a:sym typeface="Arial"/>
              </a:rPr>
              <a:t>. II + ASIC PETIROC: premier prototype validé en 2018</a:t>
            </a:r>
            <a:endParaRPr kumimoji="0" lang="fr-FR" sz="1800" b="0" i="0" u="none" strike="noStrike" kern="0" cap="none" spc="-1" normalizeH="0" baseline="0" noProof="0" dirty="0">
              <a:ln>
                <a:noFill/>
              </a:ln>
              <a:solidFill>
                <a:srgbClr val="000000"/>
              </a:solidFill>
              <a:effectLst/>
              <a:uLnTx/>
              <a:uFill>
                <a:solidFill>
                  <a:srgbClr val="FFFFFF"/>
                </a:solidFill>
              </a:uFill>
              <a:latin typeface="Arial"/>
              <a:ea typeface="+mn-ea"/>
              <a:cs typeface="+mn-cs"/>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800" b="0" i="0" u="none" strike="noStrike" kern="0" cap="none" spc="-1" normalizeH="0" baseline="0" noProof="0" dirty="0">
                <a:ln>
                  <a:noFill/>
                </a:ln>
                <a:solidFill>
                  <a:srgbClr val="000090"/>
                </a:solidFill>
                <a:effectLst/>
                <a:uLnTx/>
                <a:uFill>
                  <a:solidFill>
                    <a:srgbClr val="FFFFFF"/>
                  </a:solidFill>
                </a:uFill>
                <a:latin typeface="Tahoma"/>
                <a:ea typeface="DejaVu Sans"/>
                <a:cs typeface="+mn-cs"/>
                <a:sym typeface="Arial"/>
              </a:rPr>
              <a:t>→ FEBv1 avec FPGA </a:t>
            </a:r>
            <a:r>
              <a:rPr kumimoji="0" lang="fr-FR" sz="1800" b="0" i="0" u="none" strike="noStrike" kern="0" cap="none" spc="-1" normalizeH="0" baseline="0" noProof="0" dirty="0" err="1">
                <a:ln>
                  <a:noFill/>
                </a:ln>
                <a:solidFill>
                  <a:srgbClr val="000090"/>
                </a:solidFill>
                <a:effectLst/>
                <a:uLnTx/>
                <a:uFill>
                  <a:solidFill>
                    <a:srgbClr val="FFFFFF"/>
                  </a:solidFill>
                </a:uFill>
                <a:latin typeface="Tahoma"/>
                <a:ea typeface="DejaVu Sans"/>
                <a:cs typeface="+mn-cs"/>
                <a:sym typeface="Arial"/>
              </a:rPr>
              <a:t>Cycl</a:t>
            </a:r>
            <a:r>
              <a:rPr kumimoji="0" lang="fr-FR" sz="1800" b="0" i="0" u="none" strike="noStrike" kern="0" cap="none" spc="-1" normalizeH="0" baseline="0" noProof="0" dirty="0">
                <a:ln>
                  <a:noFill/>
                </a:ln>
                <a:solidFill>
                  <a:srgbClr val="000090"/>
                </a:solidFill>
                <a:effectLst/>
                <a:uLnTx/>
                <a:uFill>
                  <a:solidFill>
                    <a:srgbClr val="FFFFFF"/>
                  </a:solidFill>
                </a:uFill>
                <a:latin typeface="Tahoma"/>
                <a:ea typeface="DejaVu Sans"/>
                <a:cs typeface="+mn-cs"/>
                <a:sym typeface="Arial"/>
              </a:rPr>
              <a:t>. 5 et ASIC PETIROC : validé en 2019.</a:t>
            </a:r>
            <a:endParaRPr kumimoji="0" lang="fr-FR" sz="1800" b="0" i="0" u="none" strike="noStrike" kern="0" cap="none" spc="-1" normalizeH="0" baseline="0" noProof="0" dirty="0">
              <a:ln>
                <a:noFill/>
              </a:ln>
              <a:solidFill>
                <a:srgbClr val="000000"/>
              </a:solidFill>
              <a:effectLst/>
              <a:uLnTx/>
              <a:uFill>
                <a:solidFill>
                  <a:srgbClr val="FFFFFF"/>
                </a:solidFill>
              </a:uFill>
              <a:latin typeface="Arial"/>
              <a:ea typeface="+mn-ea"/>
              <a:cs typeface="+mn-cs"/>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800" b="0" i="0" u="none" strike="noStrike" kern="0" cap="none" spc="-1" normalizeH="0" baseline="0" noProof="0" dirty="0">
                <a:ln>
                  <a:noFill/>
                </a:ln>
                <a:solidFill>
                  <a:srgbClr val="000090"/>
                </a:solidFill>
                <a:effectLst/>
                <a:uLnTx/>
                <a:uFill>
                  <a:solidFill>
                    <a:srgbClr val="FFFFFF"/>
                  </a:solidFill>
                </a:uFill>
                <a:latin typeface="Tahoma"/>
                <a:ea typeface="DejaVu Sans"/>
                <a:cs typeface="+mn-cs"/>
                <a:sym typeface="Arial"/>
              </a:rPr>
              <a:t>→ PCB à </a:t>
            </a:r>
            <a:r>
              <a:rPr kumimoji="0" lang="fr-FR" sz="1800" b="0" i="0" u="none" strike="noStrike" kern="0" cap="none" spc="-1" normalizeH="0" baseline="0" noProof="0" dirty="0" err="1">
                <a:ln>
                  <a:noFill/>
                </a:ln>
                <a:solidFill>
                  <a:srgbClr val="000090"/>
                </a:solidFill>
                <a:effectLst/>
                <a:uLnTx/>
                <a:uFill>
                  <a:solidFill>
                    <a:srgbClr val="FFFFFF"/>
                  </a:solidFill>
                </a:uFill>
                <a:latin typeface="Tahoma"/>
                <a:ea typeface="DejaVu Sans"/>
                <a:cs typeface="+mn-cs"/>
                <a:sym typeface="Arial"/>
              </a:rPr>
              <a:t>strip</a:t>
            </a:r>
            <a:r>
              <a:rPr kumimoji="0" lang="fr-FR" sz="1800" b="0" i="0" u="none" strike="noStrike" kern="0" cap="none" spc="-1" normalizeH="0" baseline="0" noProof="0" dirty="0">
                <a:ln>
                  <a:noFill/>
                </a:ln>
                <a:solidFill>
                  <a:srgbClr val="000090"/>
                </a:solidFill>
                <a:effectLst/>
                <a:uLnTx/>
                <a:uFill>
                  <a:solidFill>
                    <a:srgbClr val="FFFFFF"/>
                  </a:solidFill>
                </a:uFill>
                <a:latin typeface="Tahoma"/>
                <a:ea typeface="DejaVu Sans"/>
                <a:cs typeface="+mn-cs"/>
                <a:sym typeface="Arial"/>
              </a:rPr>
              <a:t> prototype final produit fin 2019.</a:t>
            </a:r>
            <a:endParaRPr kumimoji="0" lang="fr-FR" sz="1800" b="0" i="0" u="none" strike="noStrike" kern="0" cap="none" spc="-1" normalizeH="0" baseline="0" noProof="0" dirty="0">
              <a:ln>
                <a:noFill/>
              </a:ln>
              <a:solidFill>
                <a:srgbClr val="000000"/>
              </a:solidFill>
              <a:effectLst/>
              <a:uLnTx/>
              <a:uFill>
                <a:solidFill>
                  <a:srgbClr val="FFFFFF"/>
                </a:solidFill>
              </a:uFill>
              <a:latin typeface="Arial"/>
              <a:ea typeface="+mn-ea"/>
              <a:cs typeface="+mn-cs"/>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fr-FR" sz="1800" b="0" i="0" u="none" strike="noStrike" kern="0" cap="none" spc="-1" normalizeH="0" baseline="0" noProof="0" dirty="0">
              <a:ln>
                <a:noFill/>
              </a:ln>
              <a:solidFill>
                <a:srgbClr val="000000"/>
              </a:solidFill>
              <a:effectLst/>
              <a:uLnTx/>
              <a:uFill>
                <a:solidFill>
                  <a:srgbClr val="FFFFFF"/>
                </a:solidFill>
              </a:uFill>
              <a:latin typeface="Arial"/>
              <a:ea typeface="+mn-ea"/>
              <a:cs typeface="+mn-cs"/>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800" b="0" i="0" u="none" strike="noStrike" kern="0" cap="none" spc="-1" normalizeH="0" baseline="0" noProof="0" dirty="0">
                <a:ln>
                  <a:noFill/>
                </a:ln>
                <a:solidFill>
                  <a:srgbClr val="000090"/>
                </a:solidFill>
                <a:effectLst/>
                <a:uLnTx/>
                <a:uFill>
                  <a:solidFill>
                    <a:srgbClr val="FFFFFF"/>
                  </a:solidFill>
                </a:uFill>
                <a:latin typeface="Tahoma"/>
                <a:ea typeface="DejaVu Sans"/>
                <a:cs typeface="+mn-cs"/>
                <a:sym typeface="Arial"/>
              </a:rPr>
              <a:t>En 2020 prototype final FEBv2 attendu, suivi en 2021 d’une version résistante à la radiation.</a:t>
            </a:r>
            <a:r>
              <a:rPr kumimoji="0" lang="fr-FR" sz="1800" b="1" i="0" u="none" strike="noStrike" kern="0" cap="none" spc="-1" normalizeH="0" baseline="0" noProof="0" dirty="0">
                <a:ln>
                  <a:noFill/>
                </a:ln>
                <a:solidFill>
                  <a:srgbClr val="000090"/>
                </a:solidFill>
                <a:effectLst/>
                <a:uLnTx/>
                <a:uFill>
                  <a:solidFill>
                    <a:srgbClr val="FFFFFF"/>
                  </a:solidFill>
                </a:uFill>
                <a:latin typeface="Tahoma"/>
                <a:ea typeface="DejaVu Sans"/>
                <a:cs typeface="+mn-cs"/>
                <a:sym typeface="Arial"/>
              </a:rPr>
              <a:t> </a:t>
            </a:r>
            <a:endParaRPr kumimoji="0" lang="fr-FR" sz="1800" b="0" i="0" u="none" strike="noStrike" kern="0" cap="none" spc="-1" normalizeH="0" baseline="0" noProof="0" dirty="0">
              <a:ln>
                <a:noFill/>
              </a:ln>
              <a:solidFill>
                <a:srgbClr val="000000"/>
              </a:solidFill>
              <a:effectLst/>
              <a:uLnTx/>
              <a:uFill>
                <a:solidFill>
                  <a:srgbClr val="FFFFFF"/>
                </a:solidFill>
              </a:uFill>
              <a:latin typeface="Arial"/>
              <a:ea typeface="+mn-ea"/>
              <a:cs typeface="+mn-cs"/>
              <a:sym typeface="Arial"/>
            </a:endParaRPr>
          </a:p>
        </p:txBody>
      </p:sp>
      <p:sp>
        <p:nvSpPr>
          <p:cNvPr id="47" name="CustomShape 7"/>
          <p:cNvSpPr/>
          <p:nvPr/>
        </p:nvSpPr>
        <p:spPr>
          <a:xfrm>
            <a:off x="216860" y="776916"/>
            <a:ext cx="11975139" cy="13395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800" b="1" i="0" u="none" strike="noStrike" kern="0" cap="none" spc="-1" normalizeH="0" baseline="0" noProof="0" dirty="0" smtClean="0">
                <a:ln>
                  <a:noFill/>
                </a:ln>
                <a:solidFill>
                  <a:srgbClr val="000000"/>
                </a:solidFill>
                <a:effectLst/>
                <a:uLnTx/>
                <a:uFill>
                  <a:solidFill>
                    <a:srgbClr val="FFFFFF"/>
                  </a:solidFill>
                </a:uFill>
                <a:latin typeface="Tahoma"/>
                <a:ea typeface="DejaVu Sans"/>
                <a:cs typeface="+mn-cs"/>
                <a:sym typeface="Arial"/>
              </a:rPr>
              <a:t>Electronique de lecture pour les </a:t>
            </a:r>
            <a:r>
              <a:rPr kumimoji="0" lang="fr-FR" sz="1800" b="1" i="0" u="none" strike="noStrike" kern="0" cap="none" spc="-1" normalizeH="0" baseline="0" noProof="0" dirty="0" err="1" smtClean="0">
                <a:ln>
                  <a:noFill/>
                </a:ln>
                <a:solidFill>
                  <a:srgbClr val="000000"/>
                </a:solidFill>
                <a:effectLst/>
                <a:uLnTx/>
                <a:uFill>
                  <a:solidFill>
                    <a:srgbClr val="FFFFFF"/>
                  </a:solidFill>
                </a:uFill>
                <a:latin typeface="Tahoma"/>
                <a:ea typeface="DejaVu Sans"/>
                <a:cs typeface="+mn-cs"/>
                <a:sym typeface="Arial"/>
              </a:rPr>
              <a:t>iRPC</a:t>
            </a:r>
            <a:r>
              <a:rPr kumimoji="0" lang="fr-FR" sz="1800" b="1" i="0" u="none" strike="noStrike" kern="0" cap="none" spc="-1" normalizeH="0" baseline="0" noProof="0" dirty="0">
                <a:ln>
                  <a:noFill/>
                </a:ln>
                <a:solidFill>
                  <a:srgbClr val="000000"/>
                </a:solidFill>
                <a:effectLst/>
                <a:uLnTx/>
                <a:uFill>
                  <a:solidFill>
                    <a:srgbClr val="FFFFFF"/>
                  </a:solidFill>
                </a:uFill>
                <a:latin typeface="Tahoma"/>
                <a:ea typeface="DejaVu Sans"/>
                <a:cs typeface="+mn-cs"/>
                <a:sym typeface="Arial"/>
              </a:rPr>
              <a:t>: </a:t>
            </a:r>
            <a:r>
              <a:rPr kumimoji="0" lang="fr-FR" sz="1800" b="1" i="0" u="none" strike="noStrike" kern="0" cap="none" spc="-1" normalizeH="0" baseline="0" noProof="0" dirty="0" smtClean="0">
                <a:ln>
                  <a:noFill/>
                </a:ln>
                <a:solidFill>
                  <a:srgbClr val="000000"/>
                </a:solidFill>
                <a:effectLst/>
                <a:uLnTx/>
                <a:uFill>
                  <a:solidFill>
                    <a:srgbClr val="FFFFFF"/>
                  </a:solidFill>
                </a:uFill>
                <a:latin typeface="Tahoma"/>
                <a:ea typeface="DejaVu Sans"/>
                <a:cs typeface="+mn-cs"/>
                <a:sym typeface="Arial"/>
              </a:rPr>
              <a:t>Chambres RPC améliorées pour les 2 stations les plus externes </a:t>
            </a:r>
            <a:r>
              <a:rPr kumimoji="0" lang="fr-FR" sz="1800" b="1" i="0" u="none" strike="noStrike" kern="0" cap="none" spc="-1" normalizeH="0" baseline="0" noProof="0" dirty="0">
                <a:ln>
                  <a:noFill/>
                </a:ln>
                <a:solidFill>
                  <a:srgbClr val="000000"/>
                </a:solidFill>
                <a:effectLst/>
                <a:uLnTx/>
                <a:uFill>
                  <a:solidFill>
                    <a:srgbClr val="FFFFFF"/>
                  </a:solidFill>
                </a:uFill>
                <a:latin typeface="Tahoma"/>
                <a:ea typeface="DejaVu Sans"/>
                <a:cs typeface="+mn-cs"/>
                <a:sym typeface="Arial"/>
              </a:rPr>
              <a:t>du </a:t>
            </a:r>
            <a:r>
              <a:rPr kumimoji="0" lang="fr-FR" sz="1800" b="1" i="0" u="none" strike="noStrike" kern="0" cap="none" spc="-1" normalizeH="0" baseline="0" noProof="0" dirty="0" smtClean="0">
                <a:ln>
                  <a:noFill/>
                </a:ln>
                <a:solidFill>
                  <a:srgbClr val="000000"/>
                </a:solidFill>
                <a:effectLst/>
                <a:uLnTx/>
                <a:uFill>
                  <a:solidFill>
                    <a:srgbClr val="FFFFFF"/>
                  </a:solidFill>
                </a:uFill>
                <a:latin typeface="Tahoma"/>
                <a:ea typeface="DejaVu Sans"/>
                <a:cs typeface="+mn-cs"/>
                <a:sym typeface="Arial"/>
              </a:rPr>
              <a:t>spectromètre à Muons</a:t>
            </a:r>
            <a:r>
              <a:rPr kumimoji="0" lang="fr-FR" sz="1800" b="0" i="0" u="none" strike="noStrike" kern="0" cap="none" spc="-1" normalizeH="0" baseline="0" noProof="0" dirty="0" smtClean="0">
                <a:ln>
                  <a:noFill/>
                </a:ln>
                <a:solidFill>
                  <a:srgbClr val="000000"/>
                </a:solidFill>
                <a:effectLst/>
                <a:uLnTx/>
                <a:uFill>
                  <a:solidFill>
                    <a:srgbClr val="FFFFFF"/>
                  </a:solidFill>
                </a:uFill>
                <a:latin typeface="Tahoma"/>
                <a:ea typeface="DejaVu Sans"/>
                <a:cs typeface="+mn-cs"/>
                <a:sym typeface="Arial"/>
              </a:rPr>
              <a:t>, depuis 2014</a:t>
            </a:r>
            <a:endParaRPr kumimoji="0" lang="fr-FR" sz="1800" b="0" i="0" u="none" strike="noStrike" kern="0" cap="none" spc="-1" normalizeH="0" baseline="0" noProof="0" dirty="0">
              <a:ln>
                <a:noFill/>
              </a:ln>
              <a:solidFill>
                <a:srgbClr val="000000"/>
              </a:solidFill>
              <a:effectLst/>
              <a:uLnTx/>
              <a:uFill>
                <a:solidFill>
                  <a:srgbClr val="FFFFFF"/>
                </a:solidFill>
              </a:uFill>
              <a:latin typeface="Arial"/>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800" b="0" i="0" u="none" strike="noStrike" kern="0" cap="none" spc="-1" normalizeH="0" baseline="0" noProof="0" dirty="0">
                <a:ln>
                  <a:noFill/>
                </a:ln>
                <a:solidFill>
                  <a:srgbClr val="660066"/>
                </a:solidFill>
                <a:effectLst/>
                <a:uLnTx/>
                <a:uFill>
                  <a:solidFill>
                    <a:srgbClr val="FFFFFF"/>
                  </a:solidFill>
                </a:uFill>
                <a:latin typeface="Tahoma"/>
                <a:ea typeface="DejaVu Sans"/>
                <a:cs typeface="+mn-cs"/>
                <a:sym typeface="Arial"/>
              </a:rPr>
              <a:t>5 FTE ingénieurs/techniciens (7 permanents et 1 CDD </a:t>
            </a:r>
            <a:r>
              <a:rPr kumimoji="0" lang="fr-FR" sz="1800" b="0" i="0" u="none" strike="noStrike" kern="0" cap="none" spc="-1" normalizeH="0" baseline="0" noProof="0" dirty="0" smtClean="0">
                <a:ln>
                  <a:noFill/>
                </a:ln>
                <a:solidFill>
                  <a:srgbClr val="660066"/>
                </a:solidFill>
                <a:effectLst/>
                <a:uLnTx/>
                <a:uFill>
                  <a:solidFill>
                    <a:srgbClr val="FFFFFF"/>
                  </a:solidFill>
                </a:uFill>
                <a:latin typeface="Tahoma"/>
                <a:ea typeface="DejaVu Sans"/>
                <a:cs typeface="+mn-cs"/>
                <a:sym typeface="Arial"/>
              </a:rPr>
              <a:t>à </a:t>
            </a:r>
            <a:r>
              <a:rPr kumimoji="0" lang="fr-FR" sz="1800" b="0" i="0" u="none" strike="noStrike" kern="0" cap="none" spc="-1" normalizeH="0" baseline="0" noProof="0" dirty="0">
                <a:ln>
                  <a:noFill/>
                </a:ln>
                <a:solidFill>
                  <a:srgbClr val="660066"/>
                </a:solidFill>
                <a:effectLst/>
                <a:uLnTx/>
                <a:uFill>
                  <a:solidFill>
                    <a:srgbClr val="FFFFFF"/>
                  </a:solidFill>
                </a:uFill>
                <a:latin typeface="Tahoma"/>
                <a:ea typeface="DejaVu Sans"/>
                <a:cs typeface="+mn-cs"/>
                <a:sym typeface="Arial"/>
              </a:rPr>
              <a:t>venir</a:t>
            </a:r>
            <a:r>
              <a:rPr kumimoji="0" lang="fr-FR" sz="1800" b="0" i="0" u="none" strike="noStrike" kern="0" cap="none" spc="-1" normalizeH="0" baseline="0" noProof="0" dirty="0" smtClean="0">
                <a:ln>
                  <a:noFill/>
                </a:ln>
                <a:solidFill>
                  <a:srgbClr val="660066"/>
                </a:solidFill>
                <a:effectLst/>
                <a:uLnTx/>
                <a:uFill>
                  <a:solidFill>
                    <a:srgbClr val="FFFFFF"/>
                  </a:solidFill>
                </a:uFill>
                <a:latin typeface="Tahoma"/>
                <a:ea typeface="DejaVu Sans"/>
                <a:cs typeface="+mn-cs"/>
                <a:sym typeface="Arial"/>
              </a:rPr>
              <a:t>), Services</a:t>
            </a:r>
            <a:r>
              <a:rPr kumimoji="0" lang="fr-FR" sz="1800" b="0" i="0" u="none" strike="noStrike" kern="0" cap="none" spc="-1" normalizeH="0" noProof="0" dirty="0" smtClean="0">
                <a:ln>
                  <a:noFill/>
                </a:ln>
                <a:solidFill>
                  <a:srgbClr val="660066"/>
                </a:solidFill>
                <a:effectLst/>
                <a:uLnTx/>
                <a:uFill>
                  <a:solidFill>
                    <a:srgbClr val="FFFFFF"/>
                  </a:solidFill>
                </a:uFill>
                <a:latin typeface="Tahoma"/>
                <a:ea typeface="DejaVu Sans"/>
                <a:cs typeface="+mn-cs"/>
                <a:sym typeface="Arial"/>
              </a:rPr>
              <a:t> </a:t>
            </a:r>
            <a:r>
              <a:rPr kumimoji="0" lang="fr-FR" sz="1800" b="0" i="0" u="none" strike="noStrike" kern="0" cap="none" spc="-1" normalizeH="0" noProof="0" dirty="0" err="1" smtClean="0">
                <a:ln>
                  <a:noFill/>
                </a:ln>
                <a:solidFill>
                  <a:srgbClr val="660066"/>
                </a:solidFill>
                <a:effectLst/>
                <a:uLnTx/>
                <a:uFill>
                  <a:solidFill>
                    <a:srgbClr val="FFFFFF"/>
                  </a:solidFill>
                </a:uFill>
                <a:latin typeface="Tahoma"/>
                <a:ea typeface="DejaVu Sans"/>
                <a:cs typeface="+mn-cs"/>
                <a:sym typeface="Arial"/>
              </a:rPr>
              <a:t>eDAQ</a:t>
            </a:r>
            <a:r>
              <a:rPr kumimoji="0" lang="fr-FR" sz="1800" b="0" i="0" u="none" strike="noStrike" kern="0" cap="none" spc="-1" normalizeH="0" noProof="0" dirty="0" smtClean="0">
                <a:ln>
                  <a:noFill/>
                </a:ln>
                <a:solidFill>
                  <a:srgbClr val="660066"/>
                </a:solidFill>
                <a:effectLst/>
                <a:uLnTx/>
                <a:uFill>
                  <a:solidFill>
                    <a:srgbClr val="FFFFFF"/>
                  </a:solidFill>
                </a:uFill>
                <a:latin typeface="Tahoma"/>
                <a:ea typeface="DejaVu Sans"/>
                <a:cs typeface="+mn-cs"/>
                <a:sym typeface="Arial"/>
              </a:rPr>
              <a:t>, Informatique </a:t>
            </a:r>
            <a:r>
              <a:rPr kumimoji="0" lang="fr-FR" sz="1800" b="0" i="0" u="none" strike="noStrike" kern="0" cap="none" spc="-1" normalizeH="0" baseline="0" noProof="0" dirty="0" smtClean="0">
                <a:ln>
                  <a:noFill/>
                </a:ln>
                <a:solidFill>
                  <a:srgbClr val="660066"/>
                </a:solidFill>
                <a:effectLst/>
                <a:uLnTx/>
                <a:uFill>
                  <a:solidFill>
                    <a:srgbClr val="FFFFFF"/>
                  </a:solidFill>
                </a:uFill>
                <a:latin typeface="Tahoma"/>
                <a:ea typeface="DejaVu Sans"/>
                <a:cs typeface="+mn-cs"/>
                <a:sym typeface="Arial"/>
              </a:rPr>
              <a:t> </a:t>
            </a:r>
            <a:endParaRPr kumimoji="0" lang="fr-FR" sz="1800" b="0" i="0" u="none" strike="noStrike" kern="0" cap="none" spc="-1" normalizeH="0" baseline="0" noProof="0" dirty="0">
              <a:ln>
                <a:noFill/>
              </a:ln>
              <a:solidFill>
                <a:srgbClr val="000000"/>
              </a:solidFill>
              <a:effectLst/>
              <a:uLnTx/>
              <a:uFill>
                <a:solidFill>
                  <a:srgbClr val="FFFFFF"/>
                </a:solidFill>
              </a:uFill>
              <a:latin typeface="Arial"/>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800" b="0" i="0" u="none" strike="noStrike" kern="0" cap="none" spc="-1" normalizeH="0" baseline="0" noProof="0" dirty="0">
                <a:ln>
                  <a:noFill/>
                </a:ln>
                <a:solidFill>
                  <a:srgbClr val="660066"/>
                </a:solidFill>
                <a:effectLst/>
                <a:uLnTx/>
                <a:uFill>
                  <a:solidFill>
                    <a:srgbClr val="FFFFFF"/>
                  </a:solidFill>
                </a:uFill>
                <a:latin typeface="Tahoma"/>
                <a:ea typeface="DejaVu Sans"/>
                <a:cs typeface="+mn-cs"/>
                <a:sym typeface="Arial"/>
              </a:rPr>
              <a:t>3 FTE physiciens : </a:t>
            </a:r>
            <a:r>
              <a:rPr kumimoji="0" lang="fr-FR" sz="1800" b="0" i="0" u="none" strike="noStrike" kern="0" cap="none" spc="-1" normalizeH="0" baseline="0" noProof="0" dirty="0" smtClean="0">
                <a:ln>
                  <a:noFill/>
                </a:ln>
                <a:solidFill>
                  <a:srgbClr val="660066"/>
                </a:solidFill>
                <a:effectLst/>
                <a:uLnTx/>
                <a:uFill>
                  <a:solidFill>
                    <a:srgbClr val="FFFFFF"/>
                  </a:solidFill>
                </a:uFill>
                <a:latin typeface="Tahoma"/>
                <a:ea typeface="DejaVu Sans"/>
                <a:cs typeface="+mn-cs"/>
                <a:sym typeface="Arial"/>
              </a:rPr>
              <a:t>M. </a:t>
            </a:r>
            <a:r>
              <a:rPr kumimoji="0" lang="fr-FR" sz="1800" b="0" i="0" u="none" strike="noStrike" kern="0" cap="none" spc="-1" normalizeH="0" baseline="0" noProof="0" dirty="0" err="1" smtClean="0">
                <a:ln>
                  <a:noFill/>
                </a:ln>
                <a:solidFill>
                  <a:srgbClr val="660066"/>
                </a:solidFill>
                <a:effectLst/>
                <a:uLnTx/>
                <a:uFill>
                  <a:solidFill>
                    <a:srgbClr val="FFFFFF"/>
                  </a:solidFill>
                </a:uFill>
                <a:latin typeface="Tahoma"/>
                <a:ea typeface="DejaVu Sans"/>
                <a:cs typeface="+mn-cs"/>
                <a:sym typeface="Arial"/>
              </a:rPr>
              <a:t>Gouzevitch</a:t>
            </a:r>
            <a:r>
              <a:rPr kumimoji="0" lang="fr-FR" sz="1800" b="0" i="0" u="none" strike="noStrike" kern="0" cap="none" spc="-1" normalizeH="0" baseline="0" noProof="0" dirty="0" smtClean="0">
                <a:ln>
                  <a:noFill/>
                </a:ln>
                <a:solidFill>
                  <a:srgbClr val="660066"/>
                </a:solidFill>
                <a:effectLst/>
                <a:uLnTx/>
                <a:uFill>
                  <a:solidFill>
                    <a:srgbClr val="FFFFFF"/>
                  </a:solidFill>
                </a:uFill>
                <a:latin typeface="Tahoma"/>
                <a:ea typeface="DejaVu Sans"/>
                <a:cs typeface="+mn-cs"/>
                <a:sym typeface="Arial"/>
              </a:rPr>
              <a:t> et G. Grenier (</a:t>
            </a:r>
            <a:r>
              <a:rPr kumimoji="0" lang="fr-FR" sz="1800" b="0" i="0" u="none" strike="noStrike" kern="0" cap="none" spc="-1" normalizeH="0" baseline="0" noProof="0" dirty="0" err="1" smtClean="0">
                <a:ln>
                  <a:noFill/>
                </a:ln>
                <a:solidFill>
                  <a:srgbClr val="660066"/>
                </a:solidFill>
                <a:effectLst/>
                <a:uLnTx/>
                <a:uFill>
                  <a:solidFill>
                    <a:srgbClr val="FFFFFF"/>
                  </a:solidFill>
                </a:uFill>
                <a:latin typeface="Tahoma"/>
                <a:ea typeface="DejaVu Sans"/>
                <a:cs typeface="+mn-cs"/>
                <a:sym typeface="Arial"/>
              </a:rPr>
              <a:t>resp</a:t>
            </a:r>
            <a:r>
              <a:rPr kumimoji="0" lang="fr-FR" sz="1800" b="0" i="0" u="none" strike="noStrike" kern="0" cap="none" spc="-1" normalizeH="0" baseline="0" noProof="0" dirty="0" smtClean="0">
                <a:ln>
                  <a:noFill/>
                </a:ln>
                <a:solidFill>
                  <a:srgbClr val="660066"/>
                </a:solidFill>
                <a:effectLst/>
                <a:uLnTx/>
                <a:uFill>
                  <a:solidFill>
                    <a:srgbClr val="FFFFFF"/>
                  </a:solidFill>
                </a:uFill>
                <a:latin typeface="Tahoma"/>
                <a:ea typeface="DejaVu Sans"/>
                <a:cs typeface="+mn-cs"/>
                <a:sym typeface="Arial"/>
              </a:rPr>
              <a:t>. scientifique 2020-), I. </a:t>
            </a:r>
            <a:r>
              <a:rPr kumimoji="0" lang="fr-FR" sz="1800" b="0" i="0" u="none" strike="noStrike" kern="0" cap="none" spc="-1" normalizeH="0" baseline="0" noProof="0" dirty="0" err="1" smtClean="0">
                <a:ln>
                  <a:noFill/>
                </a:ln>
                <a:solidFill>
                  <a:srgbClr val="660066"/>
                </a:solidFill>
                <a:effectLst/>
                <a:uLnTx/>
                <a:uFill>
                  <a:solidFill>
                    <a:srgbClr val="FFFFFF"/>
                  </a:solidFill>
                </a:uFill>
                <a:latin typeface="Tahoma"/>
                <a:ea typeface="DejaVu Sans"/>
                <a:cs typeface="+mn-cs"/>
                <a:sym typeface="Arial"/>
              </a:rPr>
              <a:t>Laktineh</a:t>
            </a:r>
            <a:r>
              <a:rPr kumimoji="0" lang="fr-FR" sz="1800" b="0" i="0" u="none" strike="noStrike" kern="0" cap="none" spc="-1" normalizeH="0" baseline="0" noProof="0" dirty="0" smtClean="0">
                <a:ln>
                  <a:noFill/>
                </a:ln>
                <a:solidFill>
                  <a:srgbClr val="660066"/>
                </a:solidFill>
                <a:effectLst/>
                <a:uLnTx/>
                <a:uFill>
                  <a:solidFill>
                    <a:srgbClr val="FFFFFF"/>
                  </a:solidFill>
                </a:uFill>
                <a:latin typeface="Tahoma"/>
                <a:ea typeface="DejaVu Sans"/>
                <a:cs typeface="+mn-cs"/>
                <a:sym typeface="Arial"/>
              </a:rPr>
              <a:t> </a:t>
            </a:r>
            <a:r>
              <a:rPr kumimoji="0" lang="fr-FR" sz="1800" b="0" i="0" u="none" strike="noStrike" kern="0" cap="none" spc="-1" normalizeH="0" baseline="0" noProof="0" dirty="0">
                <a:ln>
                  <a:noFill/>
                </a:ln>
                <a:solidFill>
                  <a:srgbClr val="660066"/>
                </a:solidFill>
                <a:effectLst/>
                <a:uLnTx/>
                <a:uFill>
                  <a:solidFill>
                    <a:srgbClr val="FFFFFF"/>
                  </a:solidFill>
                </a:uFill>
                <a:latin typeface="Tahoma"/>
                <a:ea typeface="DejaVu Sans"/>
                <a:cs typeface="+mn-cs"/>
                <a:sym typeface="Arial"/>
              </a:rPr>
              <a:t>(</a:t>
            </a:r>
            <a:r>
              <a:rPr kumimoji="0" lang="fr-FR" sz="1800" b="0" i="0" u="none" strike="noStrike" kern="0" cap="none" spc="-1" normalizeH="0" baseline="0" noProof="0" dirty="0" err="1">
                <a:ln>
                  <a:noFill/>
                </a:ln>
                <a:solidFill>
                  <a:srgbClr val="660066"/>
                </a:solidFill>
                <a:effectLst/>
                <a:uLnTx/>
                <a:uFill>
                  <a:solidFill>
                    <a:srgbClr val="FFFFFF"/>
                  </a:solidFill>
                </a:uFill>
                <a:latin typeface="Tahoma"/>
                <a:ea typeface="DejaVu Sans"/>
                <a:cs typeface="+mn-cs"/>
                <a:sym typeface="Arial"/>
              </a:rPr>
              <a:t>resp</a:t>
            </a:r>
            <a:r>
              <a:rPr kumimoji="0" lang="fr-FR" sz="1800" b="0" i="0" u="none" strike="noStrike" kern="0" cap="none" spc="-1" normalizeH="0" baseline="0" noProof="0" dirty="0">
                <a:ln>
                  <a:noFill/>
                </a:ln>
                <a:solidFill>
                  <a:srgbClr val="660066"/>
                </a:solidFill>
                <a:effectLst/>
                <a:uLnTx/>
                <a:uFill>
                  <a:solidFill>
                    <a:srgbClr val="FFFFFF"/>
                  </a:solidFill>
                </a:uFill>
                <a:latin typeface="Tahoma"/>
                <a:ea typeface="DejaVu Sans"/>
                <a:cs typeface="+mn-cs"/>
                <a:sym typeface="Arial"/>
              </a:rPr>
              <a:t>. scientifique </a:t>
            </a:r>
            <a:r>
              <a:rPr kumimoji="0" lang="fr-FR" sz="1800" b="0" i="0" u="none" strike="noStrike" kern="0" cap="none" spc="-1" normalizeH="0" baseline="0" noProof="0" dirty="0" smtClean="0">
                <a:ln>
                  <a:noFill/>
                </a:ln>
                <a:solidFill>
                  <a:srgbClr val="660066"/>
                </a:solidFill>
                <a:effectLst/>
                <a:uLnTx/>
                <a:uFill>
                  <a:solidFill>
                    <a:srgbClr val="FFFFFF"/>
                  </a:solidFill>
                </a:uFill>
                <a:latin typeface="Tahoma"/>
                <a:ea typeface="DejaVu Sans"/>
                <a:cs typeface="+mn-cs"/>
                <a:sym typeface="Arial"/>
              </a:rPr>
              <a:t>2014-2019), </a:t>
            </a:r>
            <a:r>
              <a:rPr kumimoji="0" lang="fr-FR" sz="1800" b="0" i="0" u="none" strike="noStrike" kern="0" cap="none" spc="-1" normalizeH="0" baseline="0" noProof="0" dirty="0">
                <a:ln>
                  <a:noFill/>
                </a:ln>
                <a:solidFill>
                  <a:srgbClr val="660066"/>
                </a:solidFill>
                <a:effectLst/>
                <a:uLnTx/>
                <a:uFill>
                  <a:solidFill>
                    <a:srgbClr val="FFFFFF"/>
                  </a:solidFill>
                </a:uFill>
                <a:latin typeface="Tahoma"/>
                <a:ea typeface="DejaVu Sans"/>
                <a:cs typeface="+mn-cs"/>
                <a:sym typeface="Arial"/>
              </a:rPr>
              <a:t>L. </a:t>
            </a:r>
            <a:r>
              <a:rPr kumimoji="0" lang="fr-FR" sz="1800" b="0" i="0" u="none" strike="noStrike" kern="0" cap="none" spc="-1" normalizeH="0" baseline="0" noProof="0" dirty="0" err="1" smtClean="0">
                <a:ln>
                  <a:noFill/>
                </a:ln>
                <a:solidFill>
                  <a:srgbClr val="660066"/>
                </a:solidFill>
                <a:effectLst/>
                <a:uLnTx/>
                <a:uFill>
                  <a:solidFill>
                    <a:srgbClr val="FFFFFF"/>
                  </a:solidFill>
                </a:uFill>
                <a:latin typeface="Tahoma"/>
                <a:ea typeface="DejaVu Sans"/>
                <a:cs typeface="+mn-cs"/>
                <a:sym typeface="Arial"/>
              </a:rPr>
              <a:t>Mirabito</a:t>
            </a:r>
            <a:r>
              <a:rPr kumimoji="0" lang="fr-FR" sz="1800" b="0" i="0" u="none" strike="noStrike" kern="0" cap="none" spc="-1" normalizeH="0" baseline="0" noProof="0" dirty="0" smtClean="0">
                <a:ln>
                  <a:noFill/>
                </a:ln>
                <a:solidFill>
                  <a:srgbClr val="660066"/>
                </a:solidFill>
                <a:effectLst/>
                <a:uLnTx/>
                <a:uFill>
                  <a:solidFill>
                    <a:srgbClr val="FFFFFF"/>
                  </a:solidFill>
                </a:uFill>
                <a:latin typeface="Tahoma"/>
                <a:ea typeface="DejaVu Sans"/>
                <a:cs typeface="+mn-cs"/>
                <a:sym typeface="Arial"/>
              </a:rPr>
              <a:t>, P. Depasse + </a:t>
            </a:r>
            <a:r>
              <a:rPr kumimoji="0" lang="fr-FR" sz="1800" b="0" i="0" u="none" strike="noStrike" kern="0" cap="none" spc="-1" normalizeH="0" baseline="0" noProof="0" dirty="0">
                <a:ln>
                  <a:noFill/>
                </a:ln>
                <a:solidFill>
                  <a:srgbClr val="660066"/>
                </a:solidFill>
                <a:effectLst/>
                <a:uLnTx/>
                <a:uFill>
                  <a:solidFill>
                    <a:srgbClr val="FFFFFF"/>
                  </a:solidFill>
                </a:uFill>
                <a:latin typeface="Tahoma"/>
                <a:ea typeface="DejaVu Sans"/>
                <a:cs typeface="+mn-cs"/>
                <a:sym typeface="Arial"/>
              </a:rPr>
              <a:t>1 </a:t>
            </a:r>
            <a:r>
              <a:rPr kumimoji="0" lang="fr-FR" sz="1800" b="0" i="0" u="none" strike="noStrike" kern="0" cap="none" spc="-1" normalizeH="0" baseline="0" noProof="0" dirty="0" err="1" smtClean="0">
                <a:ln>
                  <a:noFill/>
                </a:ln>
                <a:solidFill>
                  <a:srgbClr val="660066"/>
                </a:solidFill>
                <a:effectLst/>
                <a:uLnTx/>
                <a:uFill>
                  <a:solidFill>
                    <a:srgbClr val="FFFFFF"/>
                  </a:solidFill>
                </a:uFill>
                <a:latin typeface="Tahoma"/>
                <a:ea typeface="DejaVu Sans"/>
                <a:cs typeface="+mn-cs"/>
                <a:sym typeface="Arial"/>
              </a:rPr>
              <a:t>Postdoc</a:t>
            </a:r>
            <a:r>
              <a:rPr kumimoji="0" lang="fr-FR" sz="1800" b="0" i="0" u="none" strike="noStrike" kern="0" cap="none" spc="-1" normalizeH="0" baseline="0" noProof="0" dirty="0" smtClean="0">
                <a:ln>
                  <a:noFill/>
                </a:ln>
                <a:solidFill>
                  <a:srgbClr val="660066"/>
                </a:solidFill>
                <a:effectLst/>
                <a:uLnTx/>
                <a:uFill>
                  <a:solidFill>
                    <a:srgbClr val="FFFFFF"/>
                  </a:solidFill>
                </a:uFill>
                <a:latin typeface="Tahoma"/>
                <a:ea typeface="DejaVu Sans"/>
                <a:cs typeface="+mn-cs"/>
                <a:sym typeface="Arial"/>
              </a:rPr>
              <a:t> </a:t>
            </a:r>
            <a:r>
              <a:rPr kumimoji="0" lang="fr-FR" sz="1800" b="0" i="0" u="none" strike="noStrike" kern="0" cap="none" spc="-1" normalizeH="0" baseline="0" noProof="0" dirty="0">
                <a:ln>
                  <a:noFill/>
                </a:ln>
                <a:solidFill>
                  <a:srgbClr val="660066"/>
                </a:solidFill>
                <a:effectLst/>
                <a:uLnTx/>
                <a:uFill>
                  <a:solidFill>
                    <a:srgbClr val="FFFFFF"/>
                  </a:solidFill>
                </a:uFill>
                <a:latin typeface="Tahoma"/>
                <a:ea typeface="DejaVu Sans"/>
                <a:cs typeface="+mn-cs"/>
                <a:sym typeface="Arial"/>
              </a:rPr>
              <a:t>(</a:t>
            </a:r>
            <a:r>
              <a:rPr kumimoji="0" lang="fr-FR" sz="1800" b="0" i="0" u="none" strike="noStrike" kern="0" cap="none" spc="-1" normalizeH="0" baseline="0" noProof="0" dirty="0" err="1" smtClean="0">
                <a:ln>
                  <a:noFill/>
                </a:ln>
                <a:solidFill>
                  <a:srgbClr val="660066"/>
                </a:solidFill>
                <a:effectLst/>
                <a:uLnTx/>
                <a:uFill>
                  <a:solidFill>
                    <a:srgbClr val="FFFFFF"/>
                  </a:solidFill>
                </a:uFill>
                <a:latin typeface="Tahoma"/>
                <a:ea typeface="DejaVu Sans"/>
                <a:cs typeface="+mn-cs"/>
                <a:sym typeface="Arial"/>
              </a:rPr>
              <a:t>Ece</a:t>
            </a:r>
            <a:r>
              <a:rPr kumimoji="0" lang="fr-FR" sz="1800" b="0" i="0" u="none" strike="noStrike" kern="0" cap="none" spc="-1" normalizeH="0" baseline="0" noProof="0" dirty="0" smtClean="0">
                <a:ln>
                  <a:noFill/>
                </a:ln>
                <a:solidFill>
                  <a:srgbClr val="660066"/>
                </a:solidFill>
                <a:effectLst/>
                <a:uLnTx/>
                <a:uFill>
                  <a:solidFill>
                    <a:srgbClr val="FFFFFF"/>
                  </a:solidFill>
                </a:uFill>
                <a:latin typeface="Tahoma"/>
                <a:ea typeface="DejaVu Sans"/>
                <a:cs typeface="+mn-cs"/>
                <a:sym typeface="Arial"/>
              </a:rPr>
              <a:t> </a:t>
            </a:r>
            <a:r>
              <a:rPr kumimoji="0" lang="fr-FR" sz="1800" b="0" i="0" u="none" strike="noStrike" kern="0" cap="none" spc="-1" normalizeH="0" baseline="0" noProof="0" dirty="0" err="1">
                <a:ln>
                  <a:noFill/>
                </a:ln>
                <a:solidFill>
                  <a:srgbClr val="660066"/>
                </a:solidFill>
                <a:effectLst/>
                <a:uLnTx/>
                <a:uFill>
                  <a:solidFill>
                    <a:srgbClr val="FFFFFF"/>
                  </a:solidFill>
                </a:uFill>
                <a:latin typeface="Tahoma"/>
                <a:ea typeface="DejaVu Sans"/>
                <a:cs typeface="+mn-cs"/>
                <a:sym typeface="Arial"/>
              </a:rPr>
              <a:t>Asilar</a:t>
            </a:r>
            <a:r>
              <a:rPr kumimoji="0" lang="fr-FR" sz="1800" b="0" i="0" u="none" strike="noStrike" kern="0" cap="none" spc="-1" normalizeH="0" baseline="0" noProof="0" dirty="0">
                <a:ln>
                  <a:noFill/>
                </a:ln>
                <a:solidFill>
                  <a:srgbClr val="660066"/>
                </a:solidFill>
                <a:effectLst/>
                <a:uLnTx/>
                <a:uFill>
                  <a:solidFill>
                    <a:srgbClr val="FFFFFF"/>
                  </a:solidFill>
                </a:uFill>
                <a:latin typeface="Tahoma"/>
                <a:ea typeface="DejaVu Sans"/>
                <a:cs typeface="+mn-cs"/>
                <a:sym typeface="Arial"/>
              </a:rPr>
              <a:t> - 2019-2021) :</a:t>
            </a:r>
            <a:endParaRPr kumimoji="0" lang="fr-FR" sz="1800" b="0" i="0" u="none" strike="noStrike" kern="0" cap="none" spc="-1" normalizeH="0" baseline="0" noProof="0" dirty="0">
              <a:ln>
                <a:noFill/>
              </a:ln>
              <a:solidFill>
                <a:srgbClr val="000000"/>
              </a:solidFill>
              <a:effectLst/>
              <a:uLnTx/>
              <a:uFill>
                <a:solidFill>
                  <a:srgbClr val="FFFFFF"/>
                </a:solidFill>
              </a:uFill>
              <a:latin typeface="Arial"/>
              <a:ea typeface="+mn-ea"/>
              <a:cs typeface="+mn-cs"/>
              <a:sym typeface="Arial"/>
            </a:endParaRPr>
          </a:p>
        </p:txBody>
      </p:sp>
      <p:sp>
        <p:nvSpPr>
          <p:cNvPr id="48" name="CustomShape 8"/>
          <p:cNvSpPr/>
          <p:nvPr/>
        </p:nvSpPr>
        <p:spPr>
          <a:xfrm>
            <a:off x="10174714" y="3715225"/>
            <a:ext cx="1511280" cy="242280"/>
          </a:xfrm>
          <a:prstGeom prst="rect">
            <a:avLst/>
          </a:prstGeom>
          <a:solidFill>
            <a:schemeClr val="tx1"/>
          </a:solidFill>
          <a:ln w="38160">
            <a:solidFill>
              <a:schemeClr val="tx1"/>
            </a:solidFill>
            <a:miter/>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000" b="0" i="1" u="none" strike="noStrike" kern="0" cap="none" spc="-1" normalizeH="0" baseline="0" noProof="0" dirty="0">
                <a:ln>
                  <a:noFill/>
                </a:ln>
                <a:solidFill>
                  <a:srgbClr val="FFFF00"/>
                </a:solidFill>
                <a:effectLst/>
                <a:uLnTx/>
                <a:uFill>
                  <a:solidFill>
                    <a:srgbClr val="FFFFFF"/>
                  </a:solidFill>
                </a:uFill>
                <a:latin typeface="Arial Rounded MT Bold"/>
                <a:ea typeface="DejaVu Sans"/>
                <a:cs typeface="+mn-cs"/>
                <a:sym typeface="Arial"/>
              </a:rPr>
              <a:t>PCB </a:t>
            </a:r>
            <a:endParaRPr kumimoji="0" lang="fr-FR" sz="1000" b="0" i="0" u="none" strike="noStrike" kern="0" cap="none" spc="-1" normalizeH="0" baseline="0" noProof="0" dirty="0">
              <a:ln>
                <a:noFill/>
              </a:ln>
              <a:solidFill>
                <a:srgbClr val="000000"/>
              </a:solidFill>
              <a:effectLst/>
              <a:uLnTx/>
              <a:uFill>
                <a:solidFill>
                  <a:srgbClr val="FFFFFF"/>
                </a:solidFill>
              </a:uFill>
              <a:latin typeface="Arial"/>
              <a:ea typeface="+mn-ea"/>
              <a:cs typeface="+mn-cs"/>
              <a:sym typeface="Arial"/>
            </a:endParaRPr>
          </a:p>
        </p:txBody>
      </p:sp>
      <p:sp>
        <p:nvSpPr>
          <p:cNvPr id="49" name="CustomShape 9"/>
          <p:cNvSpPr/>
          <p:nvPr/>
        </p:nvSpPr>
        <p:spPr>
          <a:xfrm>
            <a:off x="520194" y="4635368"/>
            <a:ext cx="1943640" cy="242281"/>
          </a:xfrm>
          <a:prstGeom prst="rect">
            <a:avLst/>
          </a:prstGeom>
          <a:solidFill>
            <a:schemeClr val="tx1"/>
          </a:solidFill>
          <a:ln w="38160">
            <a:solidFill>
              <a:schemeClr val="tx1"/>
            </a:solidFill>
            <a:miter/>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000" b="0" i="1" u="none" strike="noStrike" kern="0" cap="none" spc="-1" normalizeH="0" baseline="0" noProof="0">
                <a:ln>
                  <a:noFill/>
                </a:ln>
                <a:solidFill>
                  <a:srgbClr val="FFFF00"/>
                </a:solidFill>
                <a:effectLst/>
                <a:uLnTx/>
                <a:uFill>
                  <a:solidFill>
                    <a:srgbClr val="FFFFFF"/>
                  </a:solidFill>
                </a:uFill>
                <a:latin typeface="Arial Rounded MT Bold"/>
                <a:ea typeface="DejaVu Sans"/>
                <a:cs typeface="+mn-cs"/>
                <a:sym typeface="Arial"/>
              </a:rPr>
              <a:t>FEBv1</a:t>
            </a:r>
            <a:endParaRPr kumimoji="0" lang="fr-FR" sz="1000" b="0" i="0" u="none" strike="noStrike" kern="0" cap="none" spc="-1" normalizeH="0" baseline="0" noProof="0">
              <a:ln>
                <a:noFill/>
              </a:ln>
              <a:solidFill>
                <a:srgbClr val="000000"/>
              </a:solidFill>
              <a:effectLst/>
              <a:uLnTx/>
              <a:uFill>
                <a:solidFill>
                  <a:srgbClr val="FFFFFF"/>
                </a:solidFill>
              </a:uFill>
              <a:latin typeface="Arial"/>
              <a:ea typeface="+mn-ea"/>
              <a:cs typeface="+mn-cs"/>
              <a:sym typeface="Arial"/>
            </a:endParaRPr>
          </a:p>
        </p:txBody>
      </p:sp>
      <p:pic>
        <p:nvPicPr>
          <p:cNvPr id="50" name="Picture 49"/>
          <p:cNvPicPr/>
          <p:nvPr/>
        </p:nvPicPr>
        <p:blipFill>
          <a:blip r:embed="rId3"/>
          <a:srcRect l="44961" t="19497" r="16463" b="18556"/>
          <a:stretch/>
        </p:blipFill>
        <p:spPr>
          <a:xfrm rot="16140000">
            <a:off x="435709" y="2244832"/>
            <a:ext cx="2066040" cy="2487960"/>
          </a:xfrm>
          <a:prstGeom prst="rect">
            <a:avLst/>
          </a:prstGeom>
          <a:ln>
            <a:noFill/>
          </a:ln>
        </p:spPr>
      </p:pic>
      <p:pic>
        <p:nvPicPr>
          <p:cNvPr id="51" name="Picture 50"/>
          <p:cNvPicPr/>
          <p:nvPr/>
        </p:nvPicPr>
        <p:blipFill>
          <a:blip r:embed="rId4"/>
          <a:srcRect t="18582"/>
          <a:stretch/>
        </p:blipFill>
        <p:spPr>
          <a:xfrm rot="5340600">
            <a:off x="9516360" y="4021618"/>
            <a:ext cx="2481120" cy="2693520"/>
          </a:xfrm>
          <a:prstGeom prst="rect">
            <a:avLst/>
          </a:prstGeom>
          <a:ln>
            <a:noFill/>
          </a:ln>
        </p:spPr>
      </p:pic>
    </p:spTree>
    <p:extLst>
      <p:ext uri="{BB962C8B-B14F-4D97-AF65-F5344CB8AC3E}">
        <p14:creationId xmlns:p14="http://schemas.microsoft.com/office/powerpoint/2010/main" val="50438652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txBox="1">
            <a:spLocks noChangeArrowheads="1"/>
          </p:cNvSpPr>
          <p:nvPr/>
        </p:nvSpPr>
        <p:spPr bwMode="auto">
          <a:xfrm>
            <a:off x="-1" y="-247426"/>
            <a:ext cx="12274475"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fr-FR" altLang="fr-FR" sz="2800" b="1" dirty="0">
                <a:solidFill>
                  <a:srgbClr val="E75112"/>
                </a:solidFill>
                <a:latin typeface="Verdana" panose="020B0604030504040204" pitchFamily="34" charset="0"/>
              </a:rPr>
              <a:t>Responsabilités : recherche, </a:t>
            </a:r>
            <a:r>
              <a:rPr lang="fr-FR" altLang="fr-FR" sz="2800" b="1" dirty="0" smtClean="0">
                <a:solidFill>
                  <a:srgbClr val="E75112"/>
                </a:solidFill>
                <a:latin typeface="Verdana" panose="020B0604030504040204" pitchFamily="34" charset="0"/>
              </a:rPr>
              <a:t>enseignement, autres (1)</a:t>
            </a:r>
            <a:endParaRPr lang="fr-FR" altLang="fr-FR" sz="2800" b="1" dirty="0">
              <a:solidFill>
                <a:srgbClr val="E75112"/>
              </a:solidFill>
              <a:latin typeface="Verdana" panose="020B0604030504040204" pitchFamily="34" charset="0"/>
            </a:endParaRPr>
          </a:p>
        </p:txBody>
      </p:sp>
      <p:sp>
        <p:nvSpPr>
          <p:cNvPr id="14339" name="Espace réservé du numéro de diapositive 5"/>
          <p:cNvSpPr txBox="1">
            <a:spLocks noGrp="1"/>
          </p:cNvSpPr>
          <p:nvPr/>
        </p:nvSpPr>
        <p:spPr bwMode="auto">
          <a:xfrm>
            <a:off x="8401050" y="6492876"/>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6D23950A-6E04-4B43-87A0-649A8E67D08C}" type="slidenum">
              <a:rPr lang="fr-FR" altLang="fr-FR" sz="1200">
                <a:solidFill>
                  <a:srgbClr val="898989"/>
                </a:solidFill>
                <a:latin typeface="Verdana" panose="020B0604030504040204" pitchFamily="34" charset="0"/>
              </a:rPr>
              <a:pPr algn="r" eaLnBrk="1" hangingPunct="1">
                <a:spcBef>
                  <a:spcPct val="0"/>
                </a:spcBef>
                <a:buFontTx/>
                <a:buNone/>
              </a:pPr>
              <a:t>15</a:t>
            </a:fld>
            <a:endParaRPr lang="fr-FR" altLang="fr-FR" sz="1200">
              <a:solidFill>
                <a:srgbClr val="898989"/>
              </a:solidFill>
              <a:latin typeface="Verdana" panose="020B0604030504040204" pitchFamily="34" charset="0"/>
            </a:endParaRPr>
          </a:p>
        </p:txBody>
      </p:sp>
      <p:cxnSp>
        <p:nvCxnSpPr>
          <p:cNvPr id="11" name="Connecteur droit 10">
            <a:extLst>
              <a:ext uri="{FF2B5EF4-FFF2-40B4-BE49-F238E27FC236}">
                <a16:creationId xmlns:a16="http://schemas.microsoft.com/office/drawing/2014/main" id="{3E7C5001-6809-4DDF-897A-3C05106F0B19}"/>
              </a:ext>
            </a:extLst>
          </p:cNvPr>
          <p:cNvCxnSpPr/>
          <p:nvPr/>
        </p:nvCxnSpPr>
        <p:spPr>
          <a:xfrm>
            <a:off x="1525588" y="590810"/>
            <a:ext cx="9142412" cy="0"/>
          </a:xfrm>
          <a:prstGeom prst="line">
            <a:avLst/>
          </a:prstGeom>
          <a:ln>
            <a:solidFill>
              <a:srgbClr val="E75112"/>
            </a:solidFill>
          </a:ln>
        </p:spPr>
        <p:style>
          <a:lnRef idx="1">
            <a:schemeClr val="accent1"/>
          </a:lnRef>
          <a:fillRef idx="0">
            <a:schemeClr val="accent1"/>
          </a:fillRef>
          <a:effectRef idx="0">
            <a:schemeClr val="accent1"/>
          </a:effectRef>
          <a:fontRef idx="minor">
            <a:schemeClr val="tx1"/>
          </a:fontRef>
        </p:style>
      </p:cxnSp>
      <p:sp>
        <p:nvSpPr>
          <p:cNvPr id="14341" name="Rectangle 3"/>
          <p:cNvSpPr txBox="1">
            <a:spLocks noChangeArrowheads="1"/>
          </p:cNvSpPr>
          <p:nvPr/>
        </p:nvSpPr>
        <p:spPr bwMode="auto">
          <a:xfrm>
            <a:off x="0" y="709011"/>
            <a:ext cx="12091595"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buFont typeface="Wingdings" panose="05000000000000000000" pitchFamily="2" charset="2"/>
              <a:buChar char="Ø"/>
            </a:pPr>
            <a:r>
              <a:rPr lang="fr-FR" altLang="fr-FR" sz="2000" dirty="0" smtClean="0">
                <a:solidFill>
                  <a:srgbClr val="0070C0"/>
                </a:solidFill>
                <a:latin typeface="Verdana" panose="020B0604030504040204" pitchFamily="34" charset="0"/>
                <a:ea typeface="Verdana" panose="020B0604030504040204" pitchFamily="34" charset="0"/>
                <a:cs typeface="Tahoma" panose="020B0604030504040204" pitchFamily="34" charset="0"/>
              </a:rPr>
              <a:t>Recherche :</a:t>
            </a:r>
          </a:p>
          <a:p>
            <a:pPr lvl="1">
              <a:lnSpc>
                <a:spcPct val="90000"/>
              </a:lnSpc>
              <a:buFont typeface="Wingdings" panose="05000000000000000000" pitchFamily="2" charset="2"/>
              <a:buChar char="Ø"/>
            </a:pPr>
            <a:r>
              <a:rPr lang="fr-FR" altLang="fr-FR" sz="1600" dirty="0" smtClean="0">
                <a:latin typeface="Verdana" panose="020B0604030504040204" pitchFamily="34" charset="0"/>
                <a:ea typeface="Verdana" panose="020B0604030504040204" pitchFamily="34" charset="0"/>
                <a:cs typeface="Tahoma" panose="020B0604030504040204" pitchFamily="34" charset="0"/>
              </a:rPr>
              <a:t>P. Verdier: Directeur Adjoint IP2I (2011-2015), Responsable CMS-IP2I (2013-2015), DAS Q+L (2016-2018) puis DA IN2P3 (2019-….)</a:t>
            </a:r>
          </a:p>
          <a:p>
            <a:pPr lvl="1">
              <a:lnSpc>
                <a:spcPct val="90000"/>
              </a:lnSpc>
              <a:buFont typeface="Wingdings" panose="05000000000000000000" pitchFamily="2" charset="2"/>
              <a:buChar char="Ø"/>
            </a:pPr>
            <a:r>
              <a:rPr lang="fr-FR" altLang="fr-FR" sz="1600" dirty="0" smtClean="0">
                <a:latin typeface="Verdana" panose="020B0604030504040204" pitchFamily="34" charset="0"/>
                <a:ea typeface="Verdana" panose="020B0604030504040204" pitchFamily="34" charset="0"/>
                <a:cs typeface="Tahoma" panose="020B0604030504040204" pitchFamily="34" charset="0"/>
              </a:rPr>
              <a:t>D. Contardo:  L1 Coordination des Upgrades de CMS (2012-2019), chef de projet CMS-IN2P3 et représentant CMS France (2018-…)</a:t>
            </a:r>
          </a:p>
          <a:p>
            <a:pPr lvl="1">
              <a:lnSpc>
                <a:spcPct val="90000"/>
              </a:lnSpc>
              <a:buFont typeface="Wingdings" panose="05000000000000000000" pitchFamily="2" charset="2"/>
              <a:buChar char="Ø"/>
            </a:pPr>
            <a:r>
              <a:rPr lang="fr-FR" altLang="fr-FR" sz="1600" dirty="0" smtClean="0">
                <a:latin typeface="Verdana" panose="020B0604030504040204" pitchFamily="34" charset="0"/>
                <a:ea typeface="Verdana" panose="020B0604030504040204" pitchFamily="34" charset="0"/>
                <a:cs typeface="Tahoma" panose="020B0604030504040204" pitchFamily="34" charset="0"/>
              </a:rPr>
              <a:t>J. </a:t>
            </a:r>
            <a:r>
              <a:rPr lang="fr-FR" altLang="fr-FR" sz="1600" dirty="0" err="1" smtClean="0">
                <a:latin typeface="Verdana" panose="020B0604030504040204" pitchFamily="34" charset="0"/>
                <a:ea typeface="Verdana" panose="020B0604030504040204" pitchFamily="34" charset="0"/>
                <a:cs typeface="Tahoma" panose="020B0604030504040204" pitchFamily="34" charset="0"/>
              </a:rPr>
              <a:t>Fay</a:t>
            </a:r>
            <a:r>
              <a:rPr lang="fr-FR" altLang="fr-FR" sz="1600" dirty="0" smtClean="0">
                <a:latin typeface="Verdana" panose="020B0604030504040204" pitchFamily="34" charset="0"/>
                <a:ea typeface="Verdana" panose="020B0604030504040204" pitchFamily="34" charset="0"/>
                <a:cs typeface="Tahoma" panose="020B0604030504040204" pitchFamily="34" charset="0"/>
              </a:rPr>
              <a:t>:  EC</a:t>
            </a:r>
            <a:r>
              <a:rPr lang="en-US" altLang="fr-FR" sz="1600" dirty="0" smtClean="0">
                <a:latin typeface="Verdana" panose="020B0604030504040204" pitchFamily="34" charset="0"/>
                <a:ea typeface="Verdana" panose="020B0604030504040204" pitchFamily="34" charset="0"/>
                <a:cs typeface="Tahoma" panose="020B0604030504040204" pitchFamily="34" charset="0"/>
              </a:rPr>
              <a:t>AL resource manager (2008-2018), </a:t>
            </a:r>
            <a:r>
              <a:rPr lang="fr-FR" altLang="fr-FR" sz="1600" dirty="0" smtClean="0">
                <a:latin typeface="Verdana" panose="020B0604030504040204" pitchFamily="34" charset="0"/>
                <a:ea typeface="Verdana" panose="020B0604030504040204" pitchFamily="34" charset="0"/>
                <a:cs typeface="Tahoma" panose="020B0604030504040204" pitchFamily="34" charset="0"/>
              </a:rPr>
              <a:t>ECAL </a:t>
            </a:r>
            <a:r>
              <a:rPr lang="fr-FR" altLang="fr-FR" sz="1600" dirty="0" err="1" smtClean="0">
                <a:latin typeface="Verdana" panose="020B0604030504040204" pitchFamily="34" charset="0"/>
                <a:ea typeface="Verdana" panose="020B0604030504040204" pitchFamily="34" charset="0"/>
                <a:cs typeface="Tahoma" panose="020B0604030504040204" pitchFamily="34" charset="0"/>
              </a:rPr>
              <a:t>deputy</a:t>
            </a:r>
            <a:r>
              <a:rPr lang="fr-FR" altLang="fr-FR" sz="1600" dirty="0" smtClean="0">
                <a:latin typeface="Verdana" panose="020B0604030504040204" pitchFamily="34" charset="0"/>
                <a:ea typeface="Verdana" panose="020B0604030504040204" pitchFamily="34" charset="0"/>
                <a:cs typeface="Tahoma" panose="020B0604030504040204" pitchFamily="34" charset="0"/>
              </a:rPr>
              <a:t> </a:t>
            </a:r>
            <a:r>
              <a:rPr lang="fr-FR" altLang="fr-FR" sz="1600" dirty="0" err="1" smtClean="0">
                <a:latin typeface="Verdana" panose="020B0604030504040204" pitchFamily="34" charset="0"/>
                <a:ea typeface="Verdana" panose="020B0604030504040204" pitchFamily="34" charset="0"/>
                <a:cs typeface="Tahoma" panose="020B0604030504040204" pitchFamily="34" charset="0"/>
              </a:rPr>
              <a:t>technical</a:t>
            </a:r>
            <a:r>
              <a:rPr lang="fr-FR" altLang="fr-FR" sz="1600" dirty="0" smtClean="0">
                <a:latin typeface="Verdana" panose="020B0604030504040204" pitchFamily="34" charset="0"/>
                <a:ea typeface="Verdana" panose="020B0604030504040204" pitchFamily="34" charset="0"/>
                <a:cs typeface="Tahoma" panose="020B0604030504040204" pitchFamily="34" charset="0"/>
              </a:rPr>
              <a:t> </a:t>
            </a:r>
            <a:r>
              <a:rPr lang="fr-FR" altLang="fr-FR" sz="1600" dirty="0" err="1" smtClean="0">
                <a:latin typeface="Verdana" panose="020B0604030504040204" pitchFamily="34" charset="0"/>
                <a:ea typeface="Verdana" panose="020B0604030504040204" pitchFamily="34" charset="0"/>
                <a:cs typeface="Tahoma" panose="020B0604030504040204" pitchFamily="34" charset="0"/>
              </a:rPr>
              <a:t>coordinator</a:t>
            </a:r>
            <a:r>
              <a:rPr lang="fr-FR" altLang="fr-FR" sz="1600" dirty="0" smtClean="0">
                <a:latin typeface="Verdana" panose="020B0604030504040204" pitchFamily="34" charset="0"/>
                <a:ea typeface="Verdana" panose="020B0604030504040204" pitchFamily="34" charset="0"/>
                <a:cs typeface="Tahoma" panose="020B0604030504040204" pitchFamily="34" charset="0"/>
              </a:rPr>
              <a:t> (2014-…)</a:t>
            </a:r>
          </a:p>
          <a:p>
            <a:pPr lvl="1">
              <a:lnSpc>
                <a:spcPct val="90000"/>
              </a:lnSpc>
              <a:buFont typeface="Wingdings" panose="05000000000000000000" pitchFamily="2" charset="2"/>
              <a:buChar char="Ø"/>
            </a:pPr>
            <a:r>
              <a:rPr lang="fr-FR" altLang="fr-FR" sz="1600" dirty="0" smtClean="0">
                <a:latin typeface="Verdana" panose="020B0604030504040204" pitchFamily="34" charset="0"/>
                <a:ea typeface="Verdana" panose="020B0604030504040204" pitchFamily="34" charset="0"/>
                <a:cs typeface="Tahoma" panose="020B0604030504040204" pitchFamily="34" charset="0"/>
              </a:rPr>
              <a:t>G. </a:t>
            </a:r>
            <a:r>
              <a:rPr lang="fr-FR" altLang="fr-FR" sz="1600" dirty="0" err="1" smtClean="0">
                <a:latin typeface="Verdana" panose="020B0604030504040204" pitchFamily="34" charset="0"/>
                <a:ea typeface="Verdana" panose="020B0604030504040204" pitchFamily="34" charset="0"/>
                <a:cs typeface="Tahoma" panose="020B0604030504040204" pitchFamily="34" charset="0"/>
              </a:rPr>
              <a:t>Boudoul</a:t>
            </a:r>
            <a:r>
              <a:rPr lang="fr-FR" altLang="fr-FR" sz="1600" dirty="0" smtClean="0">
                <a:latin typeface="Verdana" panose="020B0604030504040204" pitchFamily="34" charset="0"/>
                <a:ea typeface="Verdana" panose="020B0604030504040204" pitchFamily="34" charset="0"/>
                <a:cs typeface="Tahoma" panose="020B0604030504040204" pitchFamily="34" charset="0"/>
              </a:rPr>
              <a:t>: </a:t>
            </a:r>
            <a:r>
              <a:rPr lang="fr-FR" altLang="fr-FR" sz="1600" dirty="0">
                <a:latin typeface="Verdana" panose="020B0604030504040204" pitchFamily="34" charset="0"/>
                <a:ea typeface="Verdana" panose="020B0604030504040204" pitchFamily="34" charset="0"/>
                <a:cs typeface="Tahoma" panose="020B0604030504040204" pitchFamily="34" charset="0"/>
              </a:rPr>
              <a:t>PPD/</a:t>
            </a:r>
            <a:r>
              <a:rPr lang="fr-FR" altLang="fr-FR" sz="1600" dirty="0" err="1">
                <a:latin typeface="Verdana" panose="020B0604030504040204" pitchFamily="34" charset="0"/>
                <a:ea typeface="Verdana" panose="020B0604030504040204" pitchFamily="34" charset="0"/>
                <a:cs typeface="Tahoma" panose="020B0604030504040204" pitchFamily="34" charset="0"/>
              </a:rPr>
              <a:t>PdmV</a:t>
            </a:r>
            <a:r>
              <a:rPr lang="fr-FR" altLang="fr-FR" sz="1600" dirty="0">
                <a:latin typeface="Verdana" panose="020B0604030504040204" pitchFamily="34" charset="0"/>
                <a:ea typeface="Verdana" panose="020B0604030504040204" pitchFamily="34" charset="0"/>
                <a:cs typeface="Tahoma" panose="020B0604030504040204" pitchFamily="34" charset="0"/>
              </a:rPr>
              <a:t> L2 </a:t>
            </a:r>
            <a:r>
              <a:rPr lang="fr-FR" altLang="fr-FR" sz="1600" dirty="0" err="1">
                <a:latin typeface="Verdana" panose="020B0604030504040204" pitchFamily="34" charset="0"/>
                <a:ea typeface="Verdana" panose="020B0604030504040204" pitchFamily="34" charset="0"/>
                <a:cs typeface="Tahoma" panose="020B0604030504040204" pitchFamily="34" charset="0"/>
              </a:rPr>
              <a:t>convener</a:t>
            </a:r>
            <a:r>
              <a:rPr lang="fr-FR" altLang="fr-FR" sz="1600">
                <a:latin typeface="Verdana" panose="020B0604030504040204" pitchFamily="34" charset="0"/>
                <a:ea typeface="Verdana" panose="020B0604030504040204" pitchFamily="34" charset="0"/>
                <a:cs typeface="Tahoma" panose="020B0604030504040204" pitchFamily="34" charset="0"/>
              </a:rPr>
              <a:t> (</a:t>
            </a:r>
            <a:r>
              <a:rPr lang="fr-FR" altLang="fr-FR" sz="1600" smtClean="0">
                <a:latin typeface="Verdana" panose="020B0604030504040204" pitchFamily="34" charset="0"/>
                <a:ea typeface="Verdana" panose="020B0604030504040204" pitchFamily="34" charset="0"/>
                <a:cs typeface="Tahoma" panose="020B0604030504040204" pitchFamily="34" charset="0"/>
              </a:rPr>
              <a:t>2012-2015), L2 </a:t>
            </a:r>
            <a:r>
              <a:rPr lang="fr-FR" altLang="fr-FR" sz="1600" dirty="0" err="1" smtClean="0">
                <a:latin typeface="Verdana" panose="020B0604030504040204" pitchFamily="34" charset="0"/>
                <a:ea typeface="Verdana" panose="020B0604030504040204" pitchFamily="34" charset="0"/>
                <a:cs typeface="Tahoma" panose="020B0604030504040204" pitchFamily="34" charset="0"/>
              </a:rPr>
              <a:t>Tracker</a:t>
            </a:r>
            <a:r>
              <a:rPr lang="fr-FR" altLang="fr-FR" sz="1600" dirty="0" smtClean="0">
                <a:latin typeface="Verdana" panose="020B0604030504040204" pitchFamily="34" charset="0"/>
                <a:ea typeface="Verdana" panose="020B0604030504040204" pitchFamily="34" charset="0"/>
                <a:cs typeface="Tahoma" panose="020B0604030504040204" pitchFamily="34" charset="0"/>
              </a:rPr>
              <a:t> DPG </a:t>
            </a:r>
            <a:r>
              <a:rPr lang="fr-FR" altLang="fr-FR" sz="1600" dirty="0" err="1" smtClean="0">
                <a:latin typeface="Verdana" panose="020B0604030504040204" pitchFamily="34" charset="0"/>
                <a:ea typeface="Verdana" panose="020B0604030504040204" pitchFamily="34" charset="0"/>
                <a:cs typeface="Tahoma" panose="020B0604030504040204" pitchFamily="34" charset="0"/>
              </a:rPr>
              <a:t>Convener</a:t>
            </a:r>
            <a:r>
              <a:rPr lang="fr-FR" altLang="fr-FR" sz="1600" dirty="0" smtClean="0">
                <a:latin typeface="Verdana" panose="020B0604030504040204" pitchFamily="34" charset="0"/>
                <a:ea typeface="Verdana" panose="020B0604030504040204" pitchFamily="34" charset="0"/>
                <a:cs typeface="Tahoma" panose="020B0604030504040204" pitchFamily="34" charset="0"/>
              </a:rPr>
              <a:t> (2015-2018), L1 CMS </a:t>
            </a:r>
            <a:r>
              <a:rPr lang="fr-FR" altLang="fr-FR" sz="1600" dirty="0" err="1" smtClean="0">
                <a:latin typeface="Verdana" panose="020B0604030504040204" pitchFamily="34" charset="0"/>
                <a:ea typeface="Verdana" panose="020B0604030504040204" pitchFamily="34" charset="0"/>
                <a:cs typeface="Tahoma" panose="020B0604030504040204" pitchFamily="34" charset="0"/>
              </a:rPr>
              <a:t>Run</a:t>
            </a:r>
            <a:r>
              <a:rPr lang="fr-FR" altLang="fr-FR" sz="1600" dirty="0" smtClean="0">
                <a:latin typeface="Verdana" panose="020B0604030504040204" pitchFamily="34" charset="0"/>
                <a:ea typeface="Verdana" panose="020B0604030504040204" pitchFamily="34" charset="0"/>
                <a:cs typeface="Tahoma" panose="020B0604030504040204" pitchFamily="34" charset="0"/>
              </a:rPr>
              <a:t> Coordination </a:t>
            </a:r>
            <a:r>
              <a:rPr lang="fr-FR" altLang="fr-FR" sz="1600" dirty="0" err="1" smtClean="0">
                <a:latin typeface="Verdana" panose="020B0604030504040204" pitchFamily="34" charset="0"/>
                <a:ea typeface="Verdana" panose="020B0604030504040204" pitchFamily="34" charset="0"/>
                <a:cs typeface="Tahoma" panose="020B0604030504040204" pitchFamily="34" charset="0"/>
              </a:rPr>
              <a:t>Deputy</a:t>
            </a:r>
            <a:r>
              <a:rPr lang="fr-FR" altLang="fr-FR" sz="1600" dirty="0" smtClean="0">
                <a:latin typeface="Verdana" panose="020B0604030504040204" pitchFamily="34" charset="0"/>
                <a:ea typeface="Verdana" panose="020B0604030504040204" pitchFamily="34" charset="0"/>
                <a:cs typeface="Tahoma" panose="020B0604030504040204" pitchFamily="34" charset="0"/>
              </a:rPr>
              <a:t>-DPG </a:t>
            </a:r>
            <a:r>
              <a:rPr lang="fr-FR" altLang="fr-FR" sz="1600" dirty="0" err="1" smtClean="0">
                <a:latin typeface="Verdana" panose="020B0604030504040204" pitchFamily="34" charset="0"/>
                <a:ea typeface="Verdana" panose="020B0604030504040204" pitchFamily="34" charset="0"/>
                <a:cs typeface="Tahoma" panose="020B0604030504040204" pitchFamily="34" charset="0"/>
              </a:rPr>
              <a:t>Coordinator</a:t>
            </a:r>
            <a:r>
              <a:rPr lang="fr-FR" altLang="fr-FR" sz="1600" dirty="0" smtClean="0">
                <a:latin typeface="Verdana" panose="020B0604030504040204" pitchFamily="34" charset="0"/>
                <a:ea typeface="Verdana" panose="020B0604030504040204" pitchFamily="34" charset="0"/>
                <a:cs typeface="Tahoma" panose="020B0604030504040204" pitchFamily="34" charset="0"/>
              </a:rPr>
              <a:t> (2018-…)</a:t>
            </a:r>
          </a:p>
          <a:p>
            <a:pPr lvl="1">
              <a:lnSpc>
                <a:spcPct val="90000"/>
              </a:lnSpc>
              <a:buFont typeface="Wingdings" panose="05000000000000000000" pitchFamily="2" charset="2"/>
              <a:buChar char="Ø"/>
            </a:pPr>
            <a:r>
              <a:rPr lang="fr-FR" altLang="fr-FR" sz="1600" dirty="0" smtClean="0">
                <a:latin typeface="Verdana" panose="020B0604030504040204" pitchFamily="34" charset="0"/>
                <a:ea typeface="Verdana" panose="020B0604030504040204" pitchFamily="34" charset="0"/>
                <a:cs typeface="Tahoma" panose="020B0604030504040204" pitchFamily="34" charset="0"/>
              </a:rPr>
              <a:t>N. </a:t>
            </a:r>
            <a:r>
              <a:rPr lang="fr-FR" altLang="fr-FR" sz="1600" dirty="0" err="1" smtClean="0">
                <a:latin typeface="Verdana" panose="020B0604030504040204" pitchFamily="34" charset="0"/>
                <a:ea typeface="Verdana" panose="020B0604030504040204" pitchFamily="34" charset="0"/>
                <a:cs typeface="Tahoma" panose="020B0604030504040204" pitchFamily="34" charset="0"/>
              </a:rPr>
              <a:t>Chanon</a:t>
            </a:r>
            <a:r>
              <a:rPr lang="fr-FR" altLang="fr-FR" sz="1600" dirty="0" smtClean="0">
                <a:latin typeface="Verdana" panose="020B0604030504040204" pitchFamily="34" charset="0"/>
                <a:ea typeface="Verdana" panose="020B0604030504040204" pitchFamily="34" charset="0"/>
                <a:cs typeface="Tahoma" panose="020B0604030504040204" pitchFamily="34" charset="0"/>
              </a:rPr>
              <a:t>: Chef de projet IP2I-CMS </a:t>
            </a:r>
            <a:r>
              <a:rPr lang="fr-FR" altLang="fr-FR" sz="1600" dirty="0" err="1" smtClean="0">
                <a:latin typeface="Verdana" panose="020B0604030504040204" pitchFamily="34" charset="0"/>
                <a:ea typeface="Verdana" panose="020B0604030504040204" pitchFamily="34" charset="0"/>
                <a:cs typeface="Tahoma" panose="020B0604030504040204" pitchFamily="34" charset="0"/>
              </a:rPr>
              <a:t>Tracker</a:t>
            </a:r>
            <a:r>
              <a:rPr lang="fr-FR" altLang="fr-FR" sz="1600" dirty="0" smtClean="0">
                <a:latin typeface="Verdana" panose="020B0604030504040204" pitchFamily="34" charset="0"/>
                <a:ea typeface="Verdana" panose="020B0604030504040204" pitchFamily="34" charset="0"/>
                <a:cs typeface="Tahoma" panose="020B0604030504040204" pitchFamily="34" charset="0"/>
              </a:rPr>
              <a:t> TEDD (2018-…), </a:t>
            </a:r>
            <a:r>
              <a:rPr lang="fr-FR" altLang="fr-FR" sz="1600" dirty="0" err="1" smtClean="0">
                <a:latin typeface="Verdana" panose="020B0604030504040204" pitchFamily="34" charset="0"/>
                <a:ea typeface="Verdana" panose="020B0604030504040204" pitchFamily="34" charset="0"/>
                <a:cs typeface="Tahoma" panose="020B0604030504040204" pitchFamily="34" charset="0"/>
              </a:rPr>
              <a:t>Convener</a:t>
            </a:r>
            <a:r>
              <a:rPr lang="fr-FR" altLang="fr-FR" sz="1600" dirty="0" smtClean="0">
                <a:latin typeface="Verdana" panose="020B0604030504040204" pitchFamily="34" charset="0"/>
                <a:ea typeface="Verdana" panose="020B0604030504040204" pitchFamily="34" charset="0"/>
                <a:cs typeface="Tahoma" panose="020B0604030504040204" pitchFamily="34" charset="0"/>
              </a:rPr>
              <a:t> sous groupe single top (2019-…)</a:t>
            </a:r>
          </a:p>
          <a:p>
            <a:pPr lvl="1">
              <a:lnSpc>
                <a:spcPct val="90000"/>
              </a:lnSpc>
              <a:buFont typeface="Wingdings" panose="05000000000000000000" pitchFamily="2" charset="2"/>
              <a:buChar char="Ø"/>
            </a:pPr>
            <a:r>
              <a:rPr lang="fr-FR" altLang="fr-FR" sz="1600" dirty="0" smtClean="0">
                <a:latin typeface="Verdana" panose="020B0604030504040204" pitchFamily="34" charset="0"/>
                <a:ea typeface="Verdana" panose="020B0604030504040204" pitchFamily="34" charset="0"/>
                <a:cs typeface="Tahoma" panose="020B0604030504040204" pitchFamily="34" charset="0"/>
              </a:rPr>
              <a:t>P. Depasse: ECAL coordinateur base de données (2016-…)</a:t>
            </a:r>
          </a:p>
          <a:p>
            <a:pPr lvl="1">
              <a:lnSpc>
                <a:spcPct val="90000"/>
              </a:lnSpc>
              <a:buFont typeface="Wingdings" panose="05000000000000000000" pitchFamily="2" charset="2"/>
              <a:buChar char="Ø"/>
            </a:pPr>
            <a:r>
              <a:rPr lang="fr-FR" altLang="fr-FR" sz="1600" dirty="0" smtClean="0">
                <a:latin typeface="Verdana" panose="020B0604030504040204" pitchFamily="34" charset="0"/>
                <a:ea typeface="Verdana" panose="020B0604030504040204" pitchFamily="34" charset="0"/>
                <a:cs typeface="Tahoma" panose="020B0604030504040204" pitchFamily="34" charset="0"/>
              </a:rPr>
              <a:t>S. Beauceron: Top-Trigger </a:t>
            </a:r>
            <a:r>
              <a:rPr lang="fr-FR" altLang="fr-FR" sz="1600" dirty="0" err="1" smtClean="0">
                <a:latin typeface="Verdana" panose="020B0604030504040204" pitchFamily="34" charset="0"/>
                <a:ea typeface="Verdana" panose="020B0604030504040204" pitchFamily="34" charset="0"/>
                <a:cs typeface="Tahoma" panose="020B0604030504040204" pitchFamily="34" charset="0"/>
              </a:rPr>
              <a:t>Convener</a:t>
            </a:r>
            <a:r>
              <a:rPr lang="fr-FR" altLang="fr-FR" sz="1600" dirty="0" smtClean="0">
                <a:latin typeface="Verdana" panose="020B0604030504040204" pitchFamily="34" charset="0"/>
                <a:ea typeface="Verdana" panose="020B0604030504040204" pitchFamily="34" charset="0"/>
                <a:cs typeface="Tahoma" panose="020B0604030504040204" pitchFamily="34" charset="0"/>
              </a:rPr>
              <a:t> (2012-2015), </a:t>
            </a:r>
            <a:r>
              <a:rPr lang="fr-FR" altLang="fr-FR" sz="1600" dirty="0" err="1" smtClean="0">
                <a:latin typeface="Verdana" panose="020B0604030504040204" pitchFamily="34" charset="0"/>
                <a:ea typeface="Verdana" panose="020B0604030504040204" pitchFamily="34" charset="0"/>
                <a:cs typeface="Tahoma" panose="020B0604030504040204" pitchFamily="34" charset="0"/>
              </a:rPr>
              <a:t>Convener</a:t>
            </a:r>
            <a:r>
              <a:rPr lang="fr-FR" altLang="fr-FR" sz="1600" dirty="0" smtClean="0">
                <a:latin typeface="Verdana" panose="020B0604030504040204" pitchFamily="34" charset="0"/>
                <a:ea typeface="Verdana" panose="020B0604030504040204" pitchFamily="34" charset="0"/>
                <a:cs typeface="Tahoma" panose="020B0604030504040204" pitchFamily="34" charset="0"/>
              </a:rPr>
              <a:t> sous groupe ‘</a:t>
            </a:r>
            <a:r>
              <a:rPr lang="fr-FR" altLang="fr-FR" sz="1600" dirty="0" err="1" smtClean="0">
                <a:latin typeface="Verdana" panose="020B0604030504040204" pitchFamily="34" charset="0"/>
                <a:ea typeface="Verdana" panose="020B0604030504040204" pitchFamily="34" charset="0"/>
                <a:cs typeface="Tahoma" panose="020B0604030504040204" pitchFamily="34" charset="0"/>
              </a:rPr>
              <a:t>Very</a:t>
            </a:r>
            <a:r>
              <a:rPr lang="fr-FR" altLang="fr-FR" sz="1600" dirty="0" smtClean="0">
                <a:latin typeface="Verdana" panose="020B0604030504040204" pitchFamily="34" charset="0"/>
                <a:ea typeface="Verdana" panose="020B0604030504040204" pitchFamily="34" charset="0"/>
                <a:cs typeface="Tahoma" panose="020B0604030504040204" pitchFamily="34" charset="0"/>
              </a:rPr>
              <a:t> Heavy Fermions’ (2016-2018), </a:t>
            </a:r>
            <a:r>
              <a:rPr lang="fr-FR" altLang="fr-FR" sz="1600" dirty="0" err="1" smtClean="0">
                <a:latin typeface="Verdana" panose="020B0604030504040204" pitchFamily="34" charset="0"/>
                <a:ea typeface="Verdana" panose="020B0604030504040204" pitchFamily="34" charset="0"/>
                <a:cs typeface="Tahoma" panose="020B0604030504040204" pitchFamily="34" charset="0"/>
              </a:rPr>
              <a:t>member</a:t>
            </a:r>
            <a:r>
              <a:rPr lang="fr-FR" altLang="fr-FR" sz="1600" dirty="0" smtClean="0">
                <a:latin typeface="Verdana" panose="020B0604030504040204" pitchFamily="34" charset="0"/>
                <a:ea typeface="Verdana" panose="020B0604030504040204" pitchFamily="34" charset="0"/>
                <a:cs typeface="Tahoma" panose="020B0604030504040204" pitchFamily="34" charset="0"/>
              </a:rPr>
              <a:t> du SUSY Publication </a:t>
            </a:r>
            <a:r>
              <a:rPr lang="fr-FR" altLang="fr-FR" sz="1600" dirty="0" err="1" smtClean="0">
                <a:latin typeface="Verdana" panose="020B0604030504040204" pitchFamily="34" charset="0"/>
                <a:ea typeface="Verdana" panose="020B0604030504040204" pitchFamily="34" charset="0"/>
                <a:cs typeface="Tahoma" panose="020B0604030504040204" pitchFamily="34" charset="0"/>
              </a:rPr>
              <a:t>Committee</a:t>
            </a:r>
            <a:r>
              <a:rPr lang="fr-FR" altLang="fr-FR" sz="1600" dirty="0" smtClean="0">
                <a:latin typeface="Verdana" panose="020B0604030504040204" pitchFamily="34" charset="0"/>
                <a:ea typeface="Verdana" panose="020B0604030504040204" pitchFamily="34" charset="0"/>
                <a:cs typeface="Tahoma" panose="020B0604030504040204" pitchFamily="34" charset="0"/>
              </a:rPr>
              <a:t> (2016-…)</a:t>
            </a:r>
          </a:p>
          <a:p>
            <a:pPr lvl="1">
              <a:lnSpc>
                <a:spcPct val="90000"/>
              </a:lnSpc>
              <a:buFont typeface="Wingdings" panose="05000000000000000000" pitchFamily="2" charset="2"/>
              <a:buChar char="Ø"/>
            </a:pPr>
            <a:r>
              <a:rPr lang="fr-FR" altLang="fr-FR" sz="1600" dirty="0" smtClean="0">
                <a:latin typeface="Verdana" panose="020B0604030504040204" pitchFamily="34" charset="0"/>
                <a:ea typeface="Verdana" panose="020B0604030504040204" pitchFamily="34" charset="0"/>
                <a:cs typeface="Tahoma" panose="020B0604030504040204" pitchFamily="34" charset="0"/>
              </a:rPr>
              <a:t>S. Gascon: Photon contact for Standard Model </a:t>
            </a:r>
            <a:r>
              <a:rPr lang="fr-FR" altLang="fr-FR" sz="1600" dirty="0" err="1" smtClean="0">
                <a:latin typeface="Verdana" panose="020B0604030504040204" pitchFamily="34" charset="0"/>
                <a:ea typeface="Verdana" panose="020B0604030504040204" pitchFamily="34" charset="0"/>
                <a:cs typeface="Tahoma" panose="020B0604030504040204" pitchFamily="34" charset="0"/>
              </a:rPr>
              <a:t>Processes</a:t>
            </a:r>
            <a:r>
              <a:rPr lang="fr-FR" altLang="fr-FR" sz="1600" dirty="0" smtClean="0">
                <a:latin typeface="Verdana" panose="020B0604030504040204" pitchFamily="34" charset="0"/>
                <a:ea typeface="Verdana" panose="020B0604030504040204" pitchFamily="34" charset="0"/>
                <a:cs typeface="Tahoma" panose="020B0604030504040204" pitchFamily="34" charset="0"/>
              </a:rPr>
              <a:t> (2011-2019), Responsable CMS-IP2I (2020-…)</a:t>
            </a:r>
          </a:p>
          <a:p>
            <a:pPr lvl="1">
              <a:lnSpc>
                <a:spcPct val="90000"/>
              </a:lnSpc>
              <a:buFont typeface="Wingdings" panose="05000000000000000000" pitchFamily="2" charset="2"/>
              <a:buChar char="Ø"/>
            </a:pPr>
            <a:r>
              <a:rPr lang="fr-FR" altLang="fr-FR" sz="1600" dirty="0" smtClean="0">
                <a:latin typeface="Verdana" panose="020B0604030504040204" pitchFamily="34" charset="0"/>
                <a:ea typeface="Verdana" panose="020B0604030504040204" pitchFamily="34" charset="0"/>
                <a:cs typeface="Tahoma" panose="020B0604030504040204" pitchFamily="34" charset="0"/>
              </a:rPr>
              <a:t>V. </a:t>
            </a:r>
            <a:r>
              <a:rPr lang="fr-FR" altLang="fr-FR" sz="1600" dirty="0" err="1" smtClean="0">
                <a:latin typeface="Verdana" panose="020B0604030504040204" pitchFamily="34" charset="0"/>
                <a:ea typeface="Verdana" panose="020B0604030504040204" pitchFamily="34" charset="0"/>
                <a:cs typeface="Tahoma" panose="020B0604030504040204" pitchFamily="34" charset="0"/>
              </a:rPr>
              <a:t>Sordini</a:t>
            </a:r>
            <a:r>
              <a:rPr lang="fr-FR" altLang="fr-FR" sz="1600" dirty="0" smtClean="0">
                <a:latin typeface="Verdana" panose="020B0604030504040204" pitchFamily="34" charset="0"/>
                <a:ea typeface="Verdana" panose="020B0604030504040204" pitchFamily="34" charset="0"/>
                <a:cs typeface="Tahoma" panose="020B0604030504040204" pitchFamily="34" charset="0"/>
              </a:rPr>
              <a:t>: </a:t>
            </a:r>
            <a:r>
              <a:rPr lang="fr-FR" altLang="fr-FR" sz="1600" dirty="0" err="1" smtClean="0">
                <a:latin typeface="Verdana" panose="020B0604030504040204" pitchFamily="34" charset="0"/>
                <a:ea typeface="Verdana" panose="020B0604030504040204" pitchFamily="34" charset="0"/>
                <a:cs typeface="Tahoma" panose="020B0604030504040204" pitchFamily="34" charset="0"/>
              </a:rPr>
              <a:t>Convener</a:t>
            </a:r>
            <a:r>
              <a:rPr lang="fr-FR" altLang="fr-FR" sz="1600" dirty="0" smtClean="0">
                <a:latin typeface="Verdana" panose="020B0604030504040204" pitchFamily="34" charset="0"/>
                <a:ea typeface="Verdana" panose="020B0604030504040204" pitchFamily="34" charset="0"/>
                <a:cs typeface="Tahoma" panose="020B0604030504040204" pitchFamily="34" charset="0"/>
              </a:rPr>
              <a:t> Jet </a:t>
            </a:r>
            <a:r>
              <a:rPr lang="fr-FR" altLang="fr-FR" sz="1600" dirty="0" err="1" smtClean="0">
                <a:latin typeface="Verdana" panose="020B0604030504040204" pitchFamily="34" charset="0"/>
                <a:ea typeface="Verdana" panose="020B0604030504040204" pitchFamily="34" charset="0"/>
                <a:cs typeface="Tahoma" panose="020B0604030504040204" pitchFamily="34" charset="0"/>
              </a:rPr>
              <a:t>Energy</a:t>
            </a:r>
            <a:r>
              <a:rPr lang="fr-FR" altLang="fr-FR" sz="1600" dirty="0" smtClean="0">
                <a:latin typeface="Verdana" panose="020B0604030504040204" pitchFamily="34" charset="0"/>
                <a:ea typeface="Verdana" panose="020B0604030504040204" pitchFamily="34" charset="0"/>
                <a:cs typeface="Tahoma" panose="020B0604030504040204" pitchFamily="34" charset="0"/>
              </a:rPr>
              <a:t> Corrections and </a:t>
            </a:r>
            <a:r>
              <a:rPr lang="fr-FR" altLang="fr-FR" sz="1600" dirty="0" err="1" smtClean="0">
                <a:latin typeface="Verdana" panose="020B0604030504040204" pitchFamily="34" charset="0"/>
                <a:ea typeface="Verdana" panose="020B0604030504040204" pitchFamily="34" charset="0"/>
                <a:cs typeface="Tahoma" panose="020B0604030504040204" pitchFamily="34" charset="0"/>
              </a:rPr>
              <a:t>Resolution</a:t>
            </a:r>
            <a:r>
              <a:rPr lang="fr-FR" altLang="fr-FR" sz="1600" dirty="0" smtClean="0">
                <a:latin typeface="Verdana" panose="020B0604030504040204" pitchFamily="34" charset="0"/>
                <a:ea typeface="Verdana" panose="020B0604030504040204" pitchFamily="34" charset="0"/>
                <a:cs typeface="Tahoma" panose="020B0604030504040204" pitchFamily="34" charset="0"/>
              </a:rPr>
              <a:t> (2015-2017)</a:t>
            </a:r>
          </a:p>
          <a:p>
            <a:pPr lvl="1">
              <a:lnSpc>
                <a:spcPct val="90000"/>
              </a:lnSpc>
              <a:buFont typeface="Wingdings" panose="05000000000000000000" pitchFamily="2" charset="2"/>
              <a:buChar char="Ø"/>
            </a:pPr>
            <a:r>
              <a:rPr lang="fr-FR" altLang="fr-FR" sz="1600" dirty="0" smtClean="0">
                <a:latin typeface="Verdana" panose="020B0604030504040204" pitchFamily="34" charset="0"/>
                <a:ea typeface="Verdana" panose="020B0604030504040204" pitchFamily="34" charset="0"/>
                <a:cs typeface="Tahoma" panose="020B0604030504040204" pitchFamily="34" charset="0"/>
              </a:rPr>
              <a:t>C. </a:t>
            </a:r>
            <a:r>
              <a:rPr lang="fr-FR" altLang="fr-FR" sz="1600" dirty="0" err="1" smtClean="0">
                <a:latin typeface="Verdana" panose="020B0604030504040204" pitchFamily="34" charset="0"/>
                <a:ea typeface="Verdana" panose="020B0604030504040204" pitchFamily="34" charset="0"/>
                <a:cs typeface="Tahoma" panose="020B0604030504040204" pitchFamily="34" charset="0"/>
              </a:rPr>
              <a:t>Bernet</a:t>
            </a:r>
            <a:r>
              <a:rPr lang="fr-FR" altLang="fr-FR" sz="1600" dirty="0" smtClean="0">
                <a:latin typeface="Verdana" panose="020B0604030504040204" pitchFamily="34" charset="0"/>
                <a:ea typeface="Verdana" panose="020B0604030504040204" pitchFamily="34" charset="0"/>
                <a:cs typeface="Tahoma" panose="020B0604030504040204" pitchFamily="34" charset="0"/>
              </a:rPr>
              <a:t>: </a:t>
            </a:r>
            <a:r>
              <a:rPr lang="fr-FR" altLang="fr-FR" sz="1600" dirty="0" err="1" smtClean="0">
                <a:latin typeface="Verdana" panose="020B0604030504040204" pitchFamily="34" charset="0"/>
                <a:ea typeface="Verdana" panose="020B0604030504040204" pitchFamily="34" charset="0"/>
                <a:cs typeface="Tahoma" panose="020B0604030504040204" pitchFamily="34" charset="0"/>
              </a:rPr>
              <a:t>Convener</a:t>
            </a:r>
            <a:r>
              <a:rPr lang="fr-FR" altLang="fr-FR" sz="1600" dirty="0" smtClean="0">
                <a:latin typeface="Verdana" panose="020B0604030504040204" pitchFamily="34" charset="0"/>
                <a:ea typeface="Verdana" panose="020B0604030504040204" pitchFamily="34" charset="0"/>
                <a:cs typeface="Tahoma" panose="020B0604030504040204" pitchFamily="34" charset="0"/>
              </a:rPr>
              <a:t> FCC Software, Referee JINST, Responsable CMS-IP2I (2018-2019)</a:t>
            </a:r>
          </a:p>
          <a:p>
            <a:pPr lvl="1">
              <a:lnSpc>
                <a:spcPct val="90000"/>
              </a:lnSpc>
              <a:buFont typeface="Wingdings" panose="05000000000000000000" pitchFamily="2" charset="2"/>
              <a:buChar char="Ø"/>
            </a:pPr>
            <a:r>
              <a:rPr lang="fr-FR" altLang="fr-FR" sz="1600" dirty="0" smtClean="0">
                <a:latin typeface="Verdana" panose="020B0604030504040204" pitchFamily="34" charset="0"/>
                <a:ea typeface="Verdana" panose="020B0604030504040204" pitchFamily="34" charset="0"/>
                <a:cs typeface="Tahoma" panose="020B0604030504040204" pitchFamily="34" charset="0"/>
              </a:rPr>
              <a:t>I. </a:t>
            </a:r>
            <a:r>
              <a:rPr lang="fr-FR" altLang="fr-FR" sz="1600" dirty="0" err="1" smtClean="0">
                <a:latin typeface="Verdana" panose="020B0604030504040204" pitchFamily="34" charset="0"/>
                <a:ea typeface="Verdana" panose="020B0604030504040204" pitchFamily="34" charset="0"/>
                <a:cs typeface="Tahoma" panose="020B0604030504040204" pitchFamily="34" charset="0"/>
              </a:rPr>
              <a:t>Laktineh</a:t>
            </a:r>
            <a:r>
              <a:rPr lang="fr-FR" altLang="fr-FR" sz="1600" dirty="0" smtClean="0">
                <a:latin typeface="Verdana" panose="020B0604030504040204" pitchFamily="34" charset="0"/>
                <a:ea typeface="Verdana" panose="020B0604030504040204" pitchFamily="34" charset="0"/>
                <a:cs typeface="Tahoma" panose="020B0604030504040204" pitchFamily="34" charset="0"/>
              </a:rPr>
              <a:t>: Chef de projet IP2I-CMS Muons (2014-2019) Chair, CMS RPC Institution </a:t>
            </a:r>
            <a:r>
              <a:rPr lang="fr-FR" altLang="fr-FR" sz="1600" dirty="0" err="1" smtClean="0">
                <a:latin typeface="Verdana" panose="020B0604030504040204" pitchFamily="34" charset="0"/>
                <a:ea typeface="Verdana" panose="020B0604030504040204" pitchFamily="34" charset="0"/>
                <a:cs typeface="Tahoma" panose="020B0604030504040204" pitchFamily="34" charset="0"/>
              </a:rPr>
              <a:t>Board</a:t>
            </a:r>
            <a:r>
              <a:rPr lang="fr-FR" altLang="fr-FR" sz="1600" dirty="0" smtClean="0">
                <a:latin typeface="Verdana" panose="020B0604030504040204" pitchFamily="34" charset="0"/>
                <a:ea typeface="Verdana" panose="020B0604030504040204" pitchFamily="34" charset="0"/>
                <a:cs typeface="Tahoma" panose="020B0604030504040204" pitchFamily="34" charset="0"/>
              </a:rPr>
              <a:t> (2016-2019), Referee JINST et NIM A</a:t>
            </a:r>
          </a:p>
          <a:p>
            <a:pPr lvl="1">
              <a:lnSpc>
                <a:spcPct val="90000"/>
              </a:lnSpc>
              <a:buFont typeface="Wingdings" panose="05000000000000000000" pitchFamily="2" charset="2"/>
              <a:buChar char="Ø"/>
            </a:pPr>
            <a:r>
              <a:rPr lang="fr-FR" altLang="fr-FR" sz="1600" dirty="0" smtClean="0">
                <a:latin typeface="Verdana" panose="020B0604030504040204" pitchFamily="34" charset="0"/>
                <a:ea typeface="Verdana" panose="020B0604030504040204" pitchFamily="34" charset="0"/>
                <a:cs typeface="Tahoma" panose="020B0604030504040204" pitchFamily="34" charset="0"/>
              </a:rPr>
              <a:t>M. </a:t>
            </a:r>
            <a:r>
              <a:rPr lang="fr-FR" altLang="fr-FR" sz="1600" dirty="0" err="1" smtClean="0">
                <a:latin typeface="Verdana" panose="020B0604030504040204" pitchFamily="34" charset="0"/>
                <a:ea typeface="Verdana" panose="020B0604030504040204" pitchFamily="34" charset="0"/>
                <a:cs typeface="Tahoma" panose="020B0604030504040204" pitchFamily="34" charset="0"/>
              </a:rPr>
              <a:t>Gouzevitch</a:t>
            </a:r>
            <a:r>
              <a:rPr lang="fr-FR" altLang="fr-FR" sz="1600" dirty="0" smtClean="0">
                <a:latin typeface="Verdana" panose="020B0604030504040204" pitchFamily="34" charset="0"/>
                <a:ea typeface="Verdana" panose="020B0604030504040204" pitchFamily="34" charset="0"/>
                <a:cs typeface="Tahoma" panose="020B0604030504040204" pitchFamily="34" charset="0"/>
              </a:rPr>
              <a:t>: LHC-</a:t>
            </a:r>
            <a:r>
              <a:rPr lang="fr-FR" altLang="fr-FR" sz="1600" dirty="0" err="1" smtClean="0">
                <a:latin typeface="Verdana" panose="020B0604030504040204" pitchFamily="34" charset="0"/>
                <a:ea typeface="Verdana" panose="020B0604030504040204" pitchFamily="34" charset="0"/>
                <a:cs typeface="Tahoma" panose="020B0604030504040204" pitchFamily="34" charset="0"/>
              </a:rPr>
              <a:t>Higgs</a:t>
            </a:r>
            <a:r>
              <a:rPr lang="fr-FR" altLang="fr-FR" sz="1600" dirty="0" smtClean="0">
                <a:latin typeface="Verdana" panose="020B0604030504040204" pitchFamily="34" charset="0"/>
                <a:ea typeface="Verdana" panose="020B0604030504040204" pitchFamily="34" charset="0"/>
                <a:cs typeface="Tahoma" panose="020B0604030504040204" pitchFamily="34" charset="0"/>
              </a:rPr>
              <a:t> Cross Section </a:t>
            </a:r>
            <a:r>
              <a:rPr lang="fr-FR" altLang="fr-FR" sz="1600" dirty="0" err="1" smtClean="0">
                <a:latin typeface="Verdana" panose="020B0604030504040204" pitchFamily="34" charset="0"/>
                <a:ea typeface="Verdana" panose="020B0604030504040204" pitchFamily="34" charset="0"/>
                <a:cs typeface="Tahoma" panose="020B0604030504040204" pitchFamily="34" charset="0"/>
              </a:rPr>
              <a:t>Working</a:t>
            </a:r>
            <a:r>
              <a:rPr lang="fr-FR" altLang="fr-FR" sz="1600" dirty="0" smtClean="0">
                <a:latin typeface="Verdana" panose="020B0604030504040204" pitchFamily="34" charset="0"/>
                <a:ea typeface="Verdana" panose="020B0604030504040204" pitchFamily="34" charset="0"/>
                <a:cs typeface="Tahoma" panose="020B0604030504040204" pitchFamily="34" charset="0"/>
              </a:rPr>
              <a:t> Group(2014-2019),Responsable adjoint CMS-IP2I (2018-…), Chef de projet IP2I-CMS Muons (2019-…)  </a:t>
            </a:r>
          </a:p>
          <a:p>
            <a:pPr lvl="1">
              <a:lnSpc>
                <a:spcPct val="90000"/>
              </a:lnSpc>
              <a:buFont typeface="Wingdings" panose="05000000000000000000" pitchFamily="2" charset="2"/>
              <a:buChar char="Ø"/>
            </a:pPr>
            <a:r>
              <a:rPr lang="fr-FR" altLang="fr-FR" sz="1600" dirty="0" smtClean="0">
                <a:latin typeface="Verdana" panose="020B0604030504040204" pitchFamily="34" charset="0"/>
                <a:ea typeface="Verdana" panose="020B0604030504040204" pitchFamily="34" charset="0"/>
                <a:cs typeface="Tahoma" panose="020B0604030504040204" pitchFamily="34" charset="0"/>
              </a:rPr>
              <a:t>S. Viret:  Chef de projet IP2I-CMS-CiC (</a:t>
            </a:r>
            <a:r>
              <a:rPr lang="en-US" altLang="fr-FR" sz="1600" dirty="0" smtClean="0">
                <a:latin typeface="Verdana" panose="020B0604030504040204" pitchFamily="34" charset="0"/>
                <a:ea typeface="Verdana" panose="020B0604030504040204" pitchFamily="34" charset="0"/>
                <a:cs typeface="Tahoma" panose="020B0604030504040204" pitchFamily="34" charset="0"/>
              </a:rPr>
              <a:t>2013</a:t>
            </a:r>
            <a:r>
              <a:rPr lang="fr-FR" altLang="fr-FR" sz="1600" dirty="0" smtClean="0">
                <a:latin typeface="Verdana" panose="020B0604030504040204" pitchFamily="34" charset="0"/>
                <a:ea typeface="Verdana" panose="020B0604030504040204" pitchFamily="34" charset="0"/>
                <a:cs typeface="Tahoma" panose="020B0604030504040204" pitchFamily="34" charset="0"/>
              </a:rPr>
              <a:t>-2020), Responsable adjoint CMS-IP2I (2016-…)</a:t>
            </a:r>
          </a:p>
          <a:p>
            <a:pPr lvl="1">
              <a:lnSpc>
                <a:spcPct val="90000"/>
              </a:lnSpc>
              <a:buFont typeface="Wingdings" panose="05000000000000000000" pitchFamily="2" charset="2"/>
              <a:buChar char="Ø"/>
            </a:pPr>
            <a:r>
              <a:rPr lang="fr-FR" altLang="fr-FR" sz="1600" dirty="0" smtClean="0">
                <a:latin typeface="Verdana" panose="020B0604030504040204" pitchFamily="34" charset="0"/>
                <a:ea typeface="Verdana" panose="020B0604030504040204" pitchFamily="34" charset="0"/>
                <a:cs typeface="Tahoma" panose="020B0604030504040204" pitchFamily="34" charset="0"/>
              </a:rPr>
              <a:t>S. Jain:  L3 </a:t>
            </a:r>
            <a:r>
              <a:rPr lang="fr-FR" altLang="fr-FR" sz="1600" dirty="0" err="1" smtClean="0">
                <a:latin typeface="Verdana" panose="020B0604030504040204" pitchFamily="34" charset="0"/>
                <a:ea typeface="Verdana" panose="020B0604030504040204" pitchFamily="34" charset="0"/>
                <a:cs typeface="Tahoma" panose="020B0604030504040204" pitchFamily="34" charset="0"/>
              </a:rPr>
              <a:t>convener</a:t>
            </a:r>
            <a:r>
              <a:rPr lang="fr-FR" altLang="fr-FR" sz="1600" dirty="0" smtClean="0">
                <a:latin typeface="Verdana" panose="020B0604030504040204" pitchFamily="34" charset="0"/>
                <a:ea typeface="Verdana" panose="020B0604030504040204" pitchFamily="34" charset="0"/>
                <a:cs typeface="Tahoma" panose="020B0604030504040204" pitchFamily="34" charset="0"/>
              </a:rPr>
              <a:t> for Reconstruction, Tools and benchmarks (RTB) </a:t>
            </a:r>
            <a:r>
              <a:rPr lang="fr-FR" altLang="fr-FR" sz="1600" dirty="0" err="1" smtClean="0">
                <a:latin typeface="Verdana" panose="020B0604030504040204" pitchFamily="34" charset="0"/>
                <a:ea typeface="Verdana" panose="020B0604030504040204" pitchFamily="34" charset="0"/>
                <a:cs typeface="Tahoma" panose="020B0604030504040204" pitchFamily="34" charset="0"/>
              </a:rPr>
              <a:t>sub</a:t>
            </a:r>
            <a:r>
              <a:rPr lang="fr-FR" altLang="fr-FR" sz="1600" dirty="0" smtClean="0">
                <a:latin typeface="Verdana" panose="020B0604030504040204" pitchFamily="34" charset="0"/>
                <a:ea typeface="Verdana" panose="020B0604030504040204" pitchFamily="34" charset="0"/>
                <a:cs typeface="Tahoma" panose="020B0604030504040204" pitchFamily="34" charset="0"/>
              </a:rPr>
              <a:t>-group of Upgrade Performance and Software group (2019-…) </a:t>
            </a:r>
          </a:p>
          <a:p>
            <a:pPr lvl="1">
              <a:lnSpc>
                <a:spcPct val="90000"/>
              </a:lnSpc>
              <a:buFont typeface="Wingdings" panose="05000000000000000000" pitchFamily="2" charset="2"/>
              <a:buChar char="Ø"/>
            </a:pPr>
            <a:r>
              <a:rPr lang="en-US" altLang="fr-FR" sz="1600" dirty="0" smtClean="0">
                <a:latin typeface="Verdana" panose="020B0604030504040204" pitchFamily="34" charset="0"/>
                <a:ea typeface="Verdana" panose="020B0604030504040204" pitchFamily="34" charset="0"/>
                <a:cs typeface="Tahoma" panose="020B0604030504040204" pitchFamily="34" charset="0"/>
              </a:rPr>
              <a:t>E. </a:t>
            </a:r>
            <a:r>
              <a:rPr lang="en-US" altLang="fr-FR" sz="1600" dirty="0" err="1" smtClean="0">
                <a:latin typeface="Verdana" panose="020B0604030504040204" pitchFamily="34" charset="0"/>
                <a:ea typeface="Verdana" panose="020B0604030504040204" pitchFamily="34" charset="0"/>
                <a:cs typeface="Tahoma" panose="020B0604030504040204" pitchFamily="34" charset="0"/>
              </a:rPr>
              <a:t>Asilar</a:t>
            </a:r>
            <a:r>
              <a:rPr lang="en-US" altLang="fr-FR" sz="1600" dirty="0" smtClean="0">
                <a:latin typeface="Verdana" panose="020B0604030504040204" pitchFamily="34" charset="0"/>
                <a:ea typeface="Verdana" panose="020B0604030504040204" pitchFamily="34" charset="0"/>
                <a:cs typeface="Tahoma" panose="020B0604030504040204" pitchFamily="34" charset="0"/>
              </a:rPr>
              <a:t>:  </a:t>
            </a:r>
            <a:r>
              <a:rPr lang="en-US" altLang="fr-FR" sz="1600" b="1" dirty="0" smtClean="0">
                <a:latin typeface="Symbol" panose="05050102010706020507" pitchFamily="18" charset="2"/>
                <a:ea typeface="Verdana" panose="020B0604030504040204" pitchFamily="34" charset="0"/>
                <a:cs typeface="Tahoma" panose="020B0604030504040204" pitchFamily="34" charset="0"/>
              </a:rPr>
              <a:t>t-</a:t>
            </a:r>
            <a:r>
              <a:rPr lang="en-US" altLang="fr-FR" sz="1600" dirty="0" smtClean="0">
                <a:latin typeface="Verdana" panose="020B0604030504040204" pitchFamily="34" charset="0"/>
                <a:ea typeface="Verdana" panose="020B0604030504040204" pitchFamily="34" charset="0"/>
                <a:cs typeface="Tahoma" panose="020B0604030504040204" pitchFamily="34" charset="0"/>
              </a:rPr>
              <a:t>DQM contact (2019-…)</a:t>
            </a:r>
            <a:endParaRPr lang="fr-FR" altLang="fr-FR" sz="2000" dirty="0">
              <a:latin typeface="Verdana" panose="020B0604030504040204" pitchFamily="34" charset="0"/>
              <a:ea typeface="Verdana" panose="020B0604030504040204" pitchFamily="34" charset="0"/>
              <a:cs typeface="Tahoma" panose="020B0604030504040204" pitchFamily="34" charset="0"/>
            </a:endParaRPr>
          </a:p>
        </p:txBody>
      </p:sp>
      <p:sp>
        <p:nvSpPr>
          <p:cNvPr id="14343" name="Espace réservé du pied de page 1"/>
          <p:cNvSpPr>
            <a:spLocks noGrp="1"/>
          </p:cNvSpPr>
          <p:nvPr>
            <p:ph type="ftr" sz="quarter" idx="11"/>
          </p:nvPr>
        </p:nvSpPr>
        <p:spPr bwMode="auto">
          <a:xfrm>
            <a:off x="4440238" y="6583680"/>
            <a:ext cx="4189412" cy="29972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FR" altLang="fr-FR" sz="1200" dirty="0">
                <a:solidFill>
                  <a:srgbClr val="898989"/>
                </a:solidFill>
                <a:latin typeface="Verdana" panose="020B0604030504040204" pitchFamily="34" charset="0"/>
                <a:cs typeface="Arial" panose="020B0604020202020204" pitchFamily="34" charset="0"/>
              </a:rPr>
              <a:t>Tourniquet Section 01 du Laboratoire </a:t>
            </a:r>
            <a:r>
              <a:rPr lang="fr-FR" altLang="fr-FR" sz="1200" dirty="0" smtClean="0">
                <a:solidFill>
                  <a:srgbClr val="898989"/>
                </a:solidFill>
                <a:latin typeface="Verdana" panose="020B0604030504040204" pitchFamily="34" charset="0"/>
                <a:cs typeface="Arial" panose="020B0604020202020204" pitchFamily="34" charset="0"/>
              </a:rPr>
              <a:t>– 3/2/2020</a:t>
            </a:r>
            <a:endParaRPr lang="fr-FR" altLang="fr-FR" sz="1200" dirty="0">
              <a:solidFill>
                <a:srgbClr val="898989"/>
              </a:solidFill>
              <a:latin typeface="Verdana" panose="020B0604030504040204" pitchFamily="34" charset="0"/>
              <a:cs typeface="Arial" panose="020B0604020202020204" pitchFamily="34" charset="0"/>
            </a:endParaRPr>
          </a:p>
        </p:txBody>
      </p:sp>
      <p:sp>
        <p:nvSpPr>
          <p:cNvPr id="8" name="Espace réservé de la date 11"/>
          <p:cNvSpPr txBox="1">
            <a:spLocks noGrp="1"/>
          </p:cNvSpPr>
          <p:nvPr/>
        </p:nvSpPr>
        <p:spPr bwMode="auto">
          <a:xfrm>
            <a:off x="1658938" y="6510339"/>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200" dirty="0">
                <a:solidFill>
                  <a:srgbClr val="898989"/>
                </a:solidFill>
                <a:latin typeface="Verdana" panose="020B0604030504040204" pitchFamily="34" charset="0"/>
              </a:rPr>
              <a:t>Groupe </a:t>
            </a:r>
            <a:r>
              <a:rPr lang="fr-FR" altLang="fr-FR" sz="1200" dirty="0" smtClean="0">
                <a:solidFill>
                  <a:srgbClr val="898989"/>
                </a:solidFill>
                <a:latin typeface="Verdana" panose="020B0604030504040204" pitchFamily="34" charset="0"/>
              </a:rPr>
              <a:t>CMS</a:t>
            </a:r>
            <a:endParaRPr lang="fr-FR" altLang="fr-FR" sz="1200" dirty="0">
              <a:solidFill>
                <a:srgbClr val="898989"/>
              </a:solidFill>
              <a:latin typeface="Verdana" panose="020B0604030504040204" pitchFamily="34" charset="0"/>
            </a:endParaRPr>
          </a:p>
        </p:txBody>
      </p:sp>
    </p:spTree>
    <p:extLst>
      <p:ext uri="{BB962C8B-B14F-4D97-AF65-F5344CB8AC3E}">
        <p14:creationId xmlns:p14="http://schemas.microsoft.com/office/powerpoint/2010/main" val="9394373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e la date 11"/>
          <p:cNvSpPr txBox="1">
            <a:spLocks noGrp="1"/>
          </p:cNvSpPr>
          <p:nvPr/>
        </p:nvSpPr>
        <p:spPr bwMode="auto">
          <a:xfrm>
            <a:off x="1658938" y="6544629"/>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200" dirty="0" smtClean="0">
                <a:solidFill>
                  <a:srgbClr val="898989"/>
                </a:solidFill>
                <a:latin typeface="Verdana" panose="020B0604030504040204" pitchFamily="34" charset="0"/>
              </a:rPr>
              <a:t>Groupe CMS</a:t>
            </a:r>
            <a:endParaRPr lang="fr-FR" altLang="fr-FR" sz="1200" dirty="0">
              <a:solidFill>
                <a:srgbClr val="898989"/>
              </a:solidFill>
              <a:latin typeface="Verdana" panose="020B0604030504040204" pitchFamily="34" charset="0"/>
            </a:endParaRPr>
          </a:p>
        </p:txBody>
      </p:sp>
      <p:sp>
        <p:nvSpPr>
          <p:cNvPr id="14338" name="Rectangle 2"/>
          <p:cNvSpPr txBox="1">
            <a:spLocks noChangeArrowheads="1"/>
          </p:cNvSpPr>
          <p:nvPr/>
        </p:nvSpPr>
        <p:spPr bwMode="auto">
          <a:xfrm>
            <a:off x="-1" y="-247426"/>
            <a:ext cx="12274475"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fr-FR" altLang="fr-FR" sz="2800" b="1" dirty="0">
                <a:solidFill>
                  <a:srgbClr val="E75112"/>
                </a:solidFill>
                <a:latin typeface="Verdana" panose="020B0604030504040204" pitchFamily="34" charset="0"/>
              </a:rPr>
              <a:t>Responsabilités : recherche, </a:t>
            </a:r>
            <a:r>
              <a:rPr lang="fr-FR" altLang="fr-FR" sz="2800" b="1" dirty="0" smtClean="0">
                <a:solidFill>
                  <a:srgbClr val="E75112"/>
                </a:solidFill>
                <a:latin typeface="Verdana" panose="020B0604030504040204" pitchFamily="34" charset="0"/>
              </a:rPr>
              <a:t>enseignement, autres (2)</a:t>
            </a:r>
            <a:endParaRPr lang="fr-FR" altLang="fr-FR" sz="2800" b="1" dirty="0">
              <a:solidFill>
                <a:srgbClr val="E75112"/>
              </a:solidFill>
              <a:latin typeface="Verdana" panose="020B0604030504040204" pitchFamily="34" charset="0"/>
            </a:endParaRPr>
          </a:p>
        </p:txBody>
      </p:sp>
      <p:sp>
        <p:nvSpPr>
          <p:cNvPr id="14339" name="Espace réservé du numéro de diapositive 5"/>
          <p:cNvSpPr txBox="1">
            <a:spLocks noGrp="1"/>
          </p:cNvSpPr>
          <p:nvPr/>
        </p:nvSpPr>
        <p:spPr bwMode="auto">
          <a:xfrm>
            <a:off x="8401050" y="6492876"/>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6D23950A-6E04-4B43-87A0-649A8E67D08C}" type="slidenum">
              <a:rPr lang="fr-FR" altLang="fr-FR" sz="1200">
                <a:solidFill>
                  <a:srgbClr val="898989"/>
                </a:solidFill>
                <a:latin typeface="Verdana" panose="020B0604030504040204" pitchFamily="34" charset="0"/>
              </a:rPr>
              <a:pPr algn="r" eaLnBrk="1" hangingPunct="1">
                <a:spcBef>
                  <a:spcPct val="0"/>
                </a:spcBef>
                <a:buFontTx/>
                <a:buNone/>
              </a:pPr>
              <a:t>16</a:t>
            </a:fld>
            <a:endParaRPr lang="fr-FR" altLang="fr-FR" sz="1200">
              <a:solidFill>
                <a:srgbClr val="898989"/>
              </a:solidFill>
              <a:latin typeface="Verdana" panose="020B0604030504040204" pitchFamily="34" charset="0"/>
            </a:endParaRPr>
          </a:p>
        </p:txBody>
      </p:sp>
      <p:cxnSp>
        <p:nvCxnSpPr>
          <p:cNvPr id="11" name="Connecteur droit 10">
            <a:extLst>
              <a:ext uri="{FF2B5EF4-FFF2-40B4-BE49-F238E27FC236}">
                <a16:creationId xmlns:a16="http://schemas.microsoft.com/office/drawing/2014/main" id="{3E7C5001-6809-4DDF-897A-3C05106F0B19}"/>
              </a:ext>
            </a:extLst>
          </p:cNvPr>
          <p:cNvCxnSpPr/>
          <p:nvPr/>
        </p:nvCxnSpPr>
        <p:spPr>
          <a:xfrm>
            <a:off x="1525588" y="590810"/>
            <a:ext cx="9142412" cy="0"/>
          </a:xfrm>
          <a:prstGeom prst="line">
            <a:avLst/>
          </a:prstGeom>
          <a:ln>
            <a:solidFill>
              <a:srgbClr val="E75112"/>
            </a:solidFill>
          </a:ln>
        </p:spPr>
        <p:style>
          <a:lnRef idx="1">
            <a:schemeClr val="accent1"/>
          </a:lnRef>
          <a:fillRef idx="0">
            <a:schemeClr val="accent1"/>
          </a:fillRef>
          <a:effectRef idx="0">
            <a:schemeClr val="accent1"/>
          </a:effectRef>
          <a:fontRef idx="minor">
            <a:schemeClr val="tx1"/>
          </a:fontRef>
        </p:style>
      </p:cxnSp>
      <p:sp>
        <p:nvSpPr>
          <p:cNvPr id="14341" name="Rectangle 3"/>
          <p:cNvSpPr txBox="1">
            <a:spLocks noChangeArrowheads="1"/>
          </p:cNvSpPr>
          <p:nvPr/>
        </p:nvSpPr>
        <p:spPr bwMode="auto">
          <a:xfrm>
            <a:off x="-1" y="436267"/>
            <a:ext cx="12192001"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lnSpc>
                <a:spcPct val="90000"/>
              </a:lnSpc>
              <a:buNone/>
            </a:pPr>
            <a:endParaRPr lang="fr-FR" altLang="fr-FR" sz="2000" dirty="0" smtClean="0">
              <a:solidFill>
                <a:srgbClr val="0070C0"/>
              </a:solidFill>
              <a:latin typeface="Verdana" panose="020B0604030504040204" pitchFamily="34" charset="0"/>
              <a:ea typeface="Verdana" panose="020B0604030504040204" pitchFamily="34" charset="0"/>
              <a:cs typeface="Tahoma" panose="020B0604030504040204" pitchFamily="34" charset="0"/>
            </a:endParaRPr>
          </a:p>
          <a:p>
            <a:pPr marL="0" lvl="0" indent="0">
              <a:lnSpc>
                <a:spcPct val="90000"/>
              </a:lnSpc>
              <a:spcBef>
                <a:spcPts val="0"/>
              </a:spcBef>
              <a:buFont typeface="Wingdings" panose="05000000000000000000" pitchFamily="2" charset="2"/>
              <a:buChar char="Ø"/>
            </a:pPr>
            <a:r>
              <a:rPr lang="fr-FR" altLang="fr-FR" sz="2000" dirty="0" smtClean="0">
                <a:solidFill>
                  <a:srgbClr val="0070C0"/>
                </a:solidFill>
                <a:latin typeface="Verdana" panose="020B0604030504040204" pitchFamily="34" charset="0"/>
                <a:ea typeface="Verdana" panose="020B0604030504040204" pitchFamily="34" charset="0"/>
                <a:cs typeface="Tahoma" panose="020B0604030504040204" pitchFamily="34" charset="0"/>
              </a:rPr>
              <a:t>Enseignements :</a:t>
            </a:r>
          </a:p>
          <a:p>
            <a:pPr marL="457200" lvl="1" indent="0">
              <a:spcBef>
                <a:spcPts val="0"/>
              </a:spcBef>
              <a:buFont typeface="Wingdings" panose="05000000000000000000" pitchFamily="2" charset="2"/>
              <a:buChar char="Ø"/>
            </a:pPr>
            <a:r>
              <a:rPr lang="fr-FR" altLang="fr-FR" sz="1600" dirty="0" smtClean="0">
                <a:solidFill>
                  <a:prstClr val="black"/>
                </a:solidFill>
                <a:latin typeface="Verdana" panose="020B0604030504040204" pitchFamily="34" charset="0"/>
                <a:ea typeface="Verdana" panose="020B0604030504040204" pitchFamily="34" charset="0"/>
                <a:cs typeface="Tahoma" panose="020B0604030504040204" pitchFamily="34" charset="0"/>
              </a:rPr>
              <a:t> I. </a:t>
            </a:r>
            <a:r>
              <a:rPr lang="fr-FR" altLang="fr-FR" sz="1600" dirty="0" err="1" smtClean="0">
                <a:solidFill>
                  <a:prstClr val="black"/>
                </a:solidFill>
                <a:latin typeface="Verdana" panose="020B0604030504040204" pitchFamily="34" charset="0"/>
                <a:ea typeface="Verdana" panose="020B0604030504040204" pitchFamily="34" charset="0"/>
                <a:cs typeface="Tahoma" panose="020B0604030504040204" pitchFamily="34" charset="0"/>
              </a:rPr>
              <a:t>Laktineh</a:t>
            </a:r>
            <a:r>
              <a:rPr lang="fr-FR" altLang="fr-FR" sz="1600" dirty="0" smtClean="0">
                <a:solidFill>
                  <a:prstClr val="black"/>
                </a:solidFill>
                <a:latin typeface="Verdana" panose="020B0604030504040204" pitchFamily="34" charset="0"/>
                <a:ea typeface="Verdana" panose="020B0604030504040204" pitchFamily="34" charset="0"/>
                <a:cs typeface="Tahoma" panose="020B0604030504040204" pitchFamily="34" charset="0"/>
              </a:rPr>
              <a:t>: Responsable du parcours de physique subatomique du Master M2 de physique à l’UCBL (2011-…)</a:t>
            </a:r>
          </a:p>
          <a:p>
            <a:pPr marL="457200" lvl="1" indent="0">
              <a:spcBef>
                <a:spcPts val="0"/>
              </a:spcBef>
              <a:buFont typeface="Wingdings" panose="05000000000000000000" pitchFamily="2" charset="2"/>
              <a:buChar char="Ø"/>
            </a:pPr>
            <a:r>
              <a:rPr lang="fr-FR" altLang="fr-FR" sz="1600" dirty="0" smtClean="0">
                <a:solidFill>
                  <a:prstClr val="black"/>
                </a:solidFill>
                <a:latin typeface="Verdana" panose="020B0604030504040204" pitchFamily="34" charset="0"/>
                <a:ea typeface="Verdana" panose="020B0604030504040204" pitchFamily="34" charset="0"/>
                <a:cs typeface="Tahoma" panose="020B0604030504040204" pitchFamily="34" charset="0"/>
              </a:rPr>
              <a:t> S. </a:t>
            </a:r>
            <a:r>
              <a:rPr lang="fr-FR" altLang="fr-FR" sz="1600" dirty="0" err="1" smtClean="0">
                <a:solidFill>
                  <a:prstClr val="black"/>
                </a:solidFill>
                <a:latin typeface="Verdana" panose="020B0604030504040204" pitchFamily="34" charset="0"/>
                <a:ea typeface="Verdana" panose="020B0604030504040204" pitchFamily="34" charset="0"/>
                <a:cs typeface="Tahoma" panose="020B0604030504040204" pitchFamily="34" charset="0"/>
              </a:rPr>
              <a:t>Perriès</a:t>
            </a:r>
            <a:r>
              <a:rPr lang="fr-FR" altLang="fr-FR" sz="1600" dirty="0" smtClean="0">
                <a:solidFill>
                  <a:prstClr val="black"/>
                </a:solidFill>
                <a:latin typeface="Verdana" panose="020B0604030504040204" pitchFamily="34" charset="0"/>
                <a:ea typeface="Verdana" panose="020B0604030504040204" pitchFamily="34" charset="0"/>
                <a:cs typeface="Tahoma" panose="020B0604030504040204" pitchFamily="34" charset="0"/>
              </a:rPr>
              <a:t>: Coordonnateur du Master M1 de physique à l’UCBL</a:t>
            </a:r>
          </a:p>
          <a:p>
            <a:pPr marL="457200" lvl="1" indent="0">
              <a:spcBef>
                <a:spcPts val="0"/>
              </a:spcBef>
              <a:buFont typeface="Wingdings" panose="05000000000000000000" pitchFamily="2" charset="2"/>
              <a:buChar char="Ø"/>
            </a:pPr>
            <a:r>
              <a:rPr lang="fr-FR" altLang="fr-FR" sz="1600" dirty="0" smtClean="0">
                <a:solidFill>
                  <a:prstClr val="black"/>
                </a:solidFill>
                <a:latin typeface="Verdana" panose="020B0604030504040204" pitchFamily="34" charset="0"/>
                <a:ea typeface="Verdana" panose="020B0604030504040204" pitchFamily="34" charset="0"/>
                <a:cs typeface="Tahoma" panose="020B0604030504040204" pitchFamily="34" charset="0"/>
              </a:rPr>
              <a:t> G. Grenier: Membre de la commission d'admission en L2/L3 de la licence de physique (2017-…)</a:t>
            </a:r>
          </a:p>
          <a:p>
            <a:pPr marL="457200" lvl="1" indent="0">
              <a:spcBef>
                <a:spcPts val="0"/>
              </a:spcBef>
              <a:buFont typeface="Wingdings" panose="05000000000000000000" pitchFamily="2" charset="2"/>
              <a:buChar char="Ø"/>
            </a:pPr>
            <a:r>
              <a:rPr lang="fr-FR" altLang="fr-FR" sz="1600" dirty="0" smtClean="0">
                <a:solidFill>
                  <a:prstClr val="black"/>
                </a:solidFill>
                <a:latin typeface="Verdana" panose="020B0604030504040204" pitchFamily="34" charset="0"/>
                <a:ea typeface="Verdana" panose="020B0604030504040204" pitchFamily="34" charset="0"/>
                <a:cs typeface="Tahoma" panose="020B0604030504040204" pitchFamily="34" charset="0"/>
              </a:rPr>
              <a:t> H. El </a:t>
            </a:r>
            <a:r>
              <a:rPr lang="fr-FR" altLang="fr-FR" sz="1600" dirty="0" err="1" smtClean="0">
                <a:solidFill>
                  <a:prstClr val="black"/>
                </a:solidFill>
                <a:latin typeface="Verdana" panose="020B0604030504040204" pitchFamily="34" charset="0"/>
                <a:ea typeface="Verdana" panose="020B0604030504040204" pitchFamily="34" charset="0"/>
                <a:cs typeface="Tahoma" panose="020B0604030504040204" pitchFamily="34" charset="0"/>
              </a:rPr>
              <a:t>Mamouni</a:t>
            </a:r>
            <a:r>
              <a:rPr lang="fr-FR" altLang="fr-FR" sz="1600" dirty="0" smtClean="0">
                <a:solidFill>
                  <a:prstClr val="black"/>
                </a:solidFill>
                <a:latin typeface="Verdana" panose="020B0604030504040204" pitchFamily="34" charset="0"/>
                <a:ea typeface="Verdana" panose="020B0604030504040204" pitchFamily="34" charset="0"/>
                <a:cs typeface="Tahoma" panose="020B0604030504040204" pitchFamily="34" charset="0"/>
              </a:rPr>
              <a:t>: </a:t>
            </a:r>
            <a:r>
              <a:rPr lang="fr-FR" altLang="fr-FR" sz="1600" dirty="0" smtClean="0">
                <a:solidFill>
                  <a:prstClr val="black"/>
                </a:solidFill>
                <a:latin typeface="Verdana" panose="020B0604030504040204" pitchFamily="34" charset="0"/>
                <a:ea typeface="Verdana" panose="020B0604030504040204" pitchFamily="34" charset="0"/>
                <a:cs typeface="Tahoma" panose="020B0604030504040204" pitchFamily="34" charset="0"/>
              </a:rPr>
              <a:t>Responsable d'une UE de L1 (~600 étudiants et ~15 EC)</a:t>
            </a:r>
            <a:r>
              <a:rPr lang="fr-FR" altLang="fr-FR" sz="1600" dirty="0" smtClean="0">
                <a:solidFill>
                  <a:prstClr val="black"/>
                </a:solidFill>
                <a:latin typeface="Verdana" panose="020B0604030504040204" pitchFamily="34" charset="0"/>
                <a:ea typeface="Verdana" panose="020B0604030504040204" pitchFamily="34" charset="0"/>
                <a:cs typeface="Tahoma" panose="020B0604030504040204" pitchFamily="34" charset="0"/>
              </a:rPr>
              <a:t> </a:t>
            </a:r>
            <a:endParaRPr lang="fr-FR" altLang="fr-FR" sz="2000" dirty="0" smtClean="0">
              <a:solidFill>
                <a:srgbClr val="0070C0"/>
              </a:solidFill>
              <a:latin typeface="Verdana" panose="020B0604030504040204" pitchFamily="34" charset="0"/>
              <a:ea typeface="Verdana" panose="020B0604030504040204" pitchFamily="34" charset="0"/>
              <a:cs typeface="Tahoma" panose="020B0604030504040204" pitchFamily="34" charset="0"/>
            </a:endParaRPr>
          </a:p>
          <a:p>
            <a:pPr marL="0" lvl="0" indent="0">
              <a:lnSpc>
                <a:spcPct val="90000"/>
              </a:lnSpc>
              <a:spcBef>
                <a:spcPts val="0"/>
              </a:spcBef>
              <a:buFont typeface="Wingdings" panose="05000000000000000000" pitchFamily="2" charset="2"/>
              <a:buChar char="Ø"/>
            </a:pPr>
            <a:r>
              <a:rPr lang="fr-FR" altLang="fr-FR" sz="2000" dirty="0" smtClean="0">
                <a:solidFill>
                  <a:srgbClr val="0070C0"/>
                </a:solidFill>
                <a:latin typeface="Verdana" panose="020B0604030504040204" pitchFamily="34" charset="0"/>
                <a:ea typeface="Verdana" panose="020B0604030504040204" pitchFamily="34" charset="0"/>
                <a:cs typeface="Tahoma" panose="020B0604030504040204" pitchFamily="34" charset="0"/>
              </a:rPr>
              <a:t>Implications dans la vie de l’Université</a:t>
            </a:r>
            <a:r>
              <a:rPr lang="fr-FR" altLang="fr-FR" sz="2000" dirty="0" smtClean="0">
                <a:solidFill>
                  <a:srgbClr val="4D4D4D"/>
                </a:solidFill>
                <a:latin typeface="Verdana" panose="020B0604030504040204" pitchFamily="34" charset="0"/>
                <a:ea typeface="Verdana" panose="020B0604030504040204" pitchFamily="34" charset="0"/>
                <a:cs typeface="Tahoma" panose="020B0604030504040204" pitchFamily="34" charset="0"/>
              </a:rPr>
              <a:t>:</a:t>
            </a:r>
          </a:p>
          <a:p>
            <a:pPr marL="457200" lvl="1" indent="0">
              <a:spcBef>
                <a:spcPts val="0"/>
              </a:spcBef>
              <a:buFont typeface="Wingdings" panose="05000000000000000000" pitchFamily="2" charset="2"/>
              <a:buChar char="Ø"/>
            </a:pPr>
            <a:r>
              <a:rPr lang="fr-FR" altLang="fr-FR" sz="1600" dirty="0" smtClean="0">
                <a:solidFill>
                  <a:prstClr val="black"/>
                </a:solidFill>
                <a:latin typeface="Verdana" panose="020B0604030504040204" pitchFamily="34" charset="0"/>
                <a:ea typeface="Verdana" panose="020B0604030504040204" pitchFamily="34" charset="0"/>
                <a:cs typeface="Tahoma" panose="020B0604030504040204" pitchFamily="34" charset="0"/>
              </a:rPr>
              <a:t> P. Verdier: Membre du comite exécutif et du CS, </a:t>
            </a:r>
            <a:r>
              <a:rPr lang="fr-FR" altLang="fr-FR" sz="1600" dirty="0" err="1" smtClean="0">
                <a:solidFill>
                  <a:prstClr val="black"/>
                </a:solidFill>
                <a:latin typeface="Verdana" panose="020B0604030504040204" pitchFamily="34" charset="0"/>
                <a:ea typeface="Verdana" panose="020B0604030504040204" pitchFamily="34" charset="0"/>
                <a:cs typeface="Tahoma" panose="020B0604030504040204" pitchFamily="34" charset="0"/>
              </a:rPr>
              <a:t>Labex</a:t>
            </a:r>
            <a:r>
              <a:rPr lang="fr-FR" altLang="fr-FR" sz="1600" dirty="0" smtClean="0">
                <a:solidFill>
                  <a:prstClr val="black"/>
                </a:solidFill>
                <a:latin typeface="Verdana" panose="020B0604030504040204" pitchFamily="34" charset="0"/>
                <a:ea typeface="Verdana" panose="020B0604030504040204" pitchFamily="34" charset="0"/>
                <a:cs typeface="Tahoma" panose="020B0604030504040204" pitchFamily="34" charset="0"/>
              </a:rPr>
              <a:t> LIO (2011-2015)</a:t>
            </a:r>
          </a:p>
          <a:p>
            <a:pPr marL="457200" lvl="1" indent="0">
              <a:spcBef>
                <a:spcPts val="0"/>
              </a:spcBef>
              <a:buFont typeface="Wingdings" panose="05000000000000000000" pitchFamily="2" charset="2"/>
              <a:buChar char="Ø"/>
            </a:pPr>
            <a:r>
              <a:rPr lang="fr-FR" altLang="fr-FR" sz="1600" dirty="0" smtClean="0">
                <a:solidFill>
                  <a:prstClr val="black"/>
                </a:solidFill>
                <a:latin typeface="Verdana" panose="020B0604030504040204" pitchFamily="34" charset="0"/>
                <a:ea typeface="Verdana" panose="020B0604030504040204" pitchFamily="34" charset="0"/>
                <a:cs typeface="Tahoma" panose="020B0604030504040204" pitchFamily="34" charset="0"/>
              </a:rPr>
              <a:t> G. </a:t>
            </a:r>
            <a:r>
              <a:rPr lang="fr-FR" altLang="fr-FR" sz="1600" dirty="0" err="1" smtClean="0">
                <a:solidFill>
                  <a:prstClr val="black"/>
                </a:solidFill>
                <a:latin typeface="Verdana" panose="020B0604030504040204" pitchFamily="34" charset="0"/>
                <a:ea typeface="Verdana" panose="020B0604030504040204" pitchFamily="34" charset="0"/>
                <a:cs typeface="Tahoma" panose="020B0604030504040204" pitchFamily="34" charset="0"/>
              </a:rPr>
              <a:t>Boudoul</a:t>
            </a:r>
            <a:r>
              <a:rPr lang="fr-FR" altLang="fr-FR" sz="1600" dirty="0" smtClean="0">
                <a:solidFill>
                  <a:prstClr val="black"/>
                </a:solidFill>
                <a:latin typeface="Verdana" panose="020B0604030504040204" pitchFamily="34" charset="0"/>
                <a:ea typeface="Verdana" panose="020B0604030504040204" pitchFamily="34" charset="0"/>
                <a:cs typeface="Tahoma" panose="020B0604030504040204" pitchFamily="34" charset="0"/>
              </a:rPr>
              <a:t>: Membre du CS LABEX LIO (2018-…)</a:t>
            </a:r>
          </a:p>
          <a:p>
            <a:pPr marL="457200" lvl="1" indent="0">
              <a:spcBef>
                <a:spcPts val="0"/>
              </a:spcBef>
              <a:buFont typeface="Wingdings" panose="05000000000000000000" pitchFamily="2" charset="2"/>
              <a:buChar char="Ø"/>
            </a:pPr>
            <a:r>
              <a:rPr lang="fr-FR" altLang="fr-FR" sz="1600" dirty="0" smtClean="0">
                <a:solidFill>
                  <a:prstClr val="black"/>
                </a:solidFill>
                <a:latin typeface="Verdana" panose="020B0604030504040204" pitchFamily="34" charset="0"/>
                <a:ea typeface="Verdana" panose="020B0604030504040204" pitchFamily="34" charset="0"/>
                <a:cs typeface="Tahoma" panose="020B0604030504040204" pitchFamily="34" charset="0"/>
              </a:rPr>
              <a:t> G. Grenier:  Membre des commissions des personnels du département de physique et de la FST (2014-2018), du commission Recherche de l'université (2016-2019) et du conseil de la Faculté de Science (2019-…). Membre du conseil et co-responsable de la thématique matière et univers de l'Université Ouverte (2015-…) </a:t>
            </a:r>
          </a:p>
          <a:p>
            <a:pPr marL="457200" lvl="1" indent="0">
              <a:spcBef>
                <a:spcPts val="0"/>
              </a:spcBef>
              <a:buFont typeface="Wingdings" panose="05000000000000000000" pitchFamily="2" charset="2"/>
              <a:buChar char="Ø"/>
            </a:pPr>
            <a:r>
              <a:rPr lang="fr-FR" altLang="fr-FR" sz="1600" dirty="0" smtClean="0">
                <a:solidFill>
                  <a:prstClr val="black"/>
                </a:solidFill>
                <a:latin typeface="Verdana" panose="020B0604030504040204" pitchFamily="34" charset="0"/>
                <a:ea typeface="Verdana" panose="020B0604030504040204" pitchFamily="34" charset="0"/>
                <a:cs typeface="Tahoma" panose="020B0604030504040204" pitchFamily="34" charset="0"/>
              </a:rPr>
              <a:t> H. El </a:t>
            </a:r>
            <a:r>
              <a:rPr lang="fr-FR" altLang="fr-FR" sz="1600" dirty="0" err="1" smtClean="0">
                <a:solidFill>
                  <a:prstClr val="black"/>
                </a:solidFill>
                <a:latin typeface="Verdana" panose="020B0604030504040204" pitchFamily="34" charset="0"/>
                <a:ea typeface="Verdana" panose="020B0604030504040204" pitchFamily="34" charset="0"/>
                <a:cs typeface="Tahoma" panose="020B0604030504040204" pitchFamily="34" charset="0"/>
              </a:rPr>
              <a:t>Mamouni</a:t>
            </a:r>
            <a:r>
              <a:rPr lang="fr-FR" altLang="fr-FR" sz="1600" dirty="0" smtClean="0">
                <a:solidFill>
                  <a:prstClr val="black"/>
                </a:solidFill>
                <a:latin typeface="Verdana" panose="020B0604030504040204" pitchFamily="34" charset="0"/>
                <a:ea typeface="Verdana" panose="020B0604030504040204" pitchFamily="34" charset="0"/>
                <a:cs typeface="Tahoma" panose="020B0604030504040204" pitchFamily="34" charset="0"/>
              </a:rPr>
              <a:t>:  Membre élu du conseil du département de  physique</a:t>
            </a:r>
            <a:endParaRPr lang="fr-FR" altLang="fr-FR" sz="1600" dirty="0" smtClean="0">
              <a:solidFill>
                <a:prstClr val="black"/>
              </a:solidFill>
              <a:latin typeface="Verdana" panose="020B0604030504040204" pitchFamily="34" charset="0"/>
              <a:ea typeface="Verdana" panose="020B0604030504040204" pitchFamily="34" charset="0"/>
              <a:cs typeface="Tahoma" panose="020B0604030504040204" pitchFamily="34" charset="0"/>
            </a:endParaRPr>
          </a:p>
          <a:p>
            <a:pPr>
              <a:lnSpc>
                <a:spcPct val="90000"/>
              </a:lnSpc>
              <a:buFont typeface="Wingdings" panose="05000000000000000000" pitchFamily="2" charset="2"/>
              <a:buChar char="Ø"/>
            </a:pPr>
            <a:r>
              <a:rPr lang="fr-FR" altLang="fr-FR" sz="2000" dirty="0" smtClean="0">
                <a:solidFill>
                  <a:srgbClr val="0070C0"/>
                </a:solidFill>
                <a:latin typeface="Verdana" panose="020B0604030504040204" pitchFamily="34" charset="0"/>
                <a:ea typeface="Verdana" panose="020B0604030504040204" pitchFamily="34" charset="0"/>
                <a:cs typeface="Tahoma" panose="020B0604030504040204" pitchFamily="34" charset="0"/>
              </a:rPr>
              <a:t>Implications au niveau national:</a:t>
            </a:r>
          </a:p>
          <a:p>
            <a:pPr lvl="1">
              <a:lnSpc>
                <a:spcPct val="90000"/>
              </a:lnSpc>
              <a:buFont typeface="Wingdings" panose="05000000000000000000" pitchFamily="2" charset="2"/>
              <a:buChar char="Ø"/>
            </a:pPr>
            <a:r>
              <a:rPr lang="fr-FR" altLang="fr-FR" sz="1600" dirty="0" smtClean="0">
                <a:latin typeface="Verdana" panose="020B0604030504040204" pitchFamily="34" charset="0"/>
                <a:ea typeface="Verdana" panose="020B0604030504040204" pitchFamily="34" charset="0"/>
                <a:cs typeface="Tahoma" panose="020B0604030504040204" pitchFamily="34" charset="0"/>
              </a:rPr>
              <a:t>S. Gascon: Comite de pilotage GDR/IRN </a:t>
            </a:r>
            <a:r>
              <a:rPr lang="fr-FR" altLang="fr-FR" sz="1600" dirty="0" err="1" smtClean="0">
                <a:latin typeface="Verdana" panose="020B0604030504040204" pitchFamily="34" charset="0"/>
                <a:ea typeface="Verdana" panose="020B0604030504040204" pitchFamily="34" charset="0"/>
                <a:cs typeface="Tahoma" panose="020B0604030504040204" pitchFamily="34" charset="0"/>
              </a:rPr>
              <a:t>Terascale</a:t>
            </a:r>
            <a:r>
              <a:rPr lang="fr-FR" altLang="fr-FR" sz="1600" dirty="0" smtClean="0">
                <a:latin typeface="Verdana" panose="020B0604030504040204" pitchFamily="34" charset="0"/>
                <a:ea typeface="Verdana" panose="020B0604030504040204" pitchFamily="34" charset="0"/>
                <a:cs typeface="Tahoma" panose="020B0604030504040204" pitchFamily="34" charset="0"/>
              </a:rPr>
              <a:t> (2007-…)</a:t>
            </a:r>
          </a:p>
          <a:p>
            <a:pPr lvl="1">
              <a:lnSpc>
                <a:spcPct val="90000"/>
              </a:lnSpc>
              <a:buFont typeface="Wingdings" panose="05000000000000000000" pitchFamily="2" charset="2"/>
              <a:buChar char="Ø"/>
            </a:pPr>
            <a:r>
              <a:rPr lang="fr-FR" altLang="fr-FR" sz="1600" dirty="0" smtClean="0">
                <a:latin typeface="Verdana" panose="020B0604030504040204" pitchFamily="34" charset="0"/>
                <a:ea typeface="Verdana" panose="020B0604030504040204" pitchFamily="34" charset="0"/>
                <a:cs typeface="Tahoma" panose="020B0604030504040204" pitchFamily="34" charset="0"/>
              </a:rPr>
              <a:t>P. Verdier: Co-</a:t>
            </a:r>
            <a:r>
              <a:rPr lang="fr-FR" altLang="fr-FR" sz="1600" dirty="0" err="1" smtClean="0">
                <a:latin typeface="Verdana" panose="020B0604030504040204" pitchFamily="34" charset="0"/>
                <a:ea typeface="Verdana" panose="020B0604030504040204" pitchFamily="34" charset="0"/>
                <a:cs typeface="Tahoma" panose="020B0604030504040204" pitchFamily="34" charset="0"/>
              </a:rPr>
              <a:t>convener</a:t>
            </a:r>
            <a:r>
              <a:rPr lang="fr-FR" altLang="fr-FR" sz="1600" dirty="0" smtClean="0">
                <a:latin typeface="Verdana" panose="020B0604030504040204" pitchFamily="34" charset="0"/>
                <a:ea typeface="Verdana" panose="020B0604030504040204" pitchFamily="34" charset="0"/>
                <a:cs typeface="Tahoma" panose="020B0604030504040204" pitchFamily="34" charset="0"/>
              </a:rPr>
              <a:t> groupe “</a:t>
            </a:r>
            <a:r>
              <a:rPr lang="fr-FR" altLang="fr-FR" sz="1600" dirty="0" err="1" smtClean="0">
                <a:latin typeface="Verdana" panose="020B0604030504040204" pitchFamily="34" charset="0"/>
                <a:ea typeface="Verdana" panose="020B0604030504040204" pitchFamily="34" charset="0"/>
                <a:cs typeface="Tahoma" panose="020B0604030504040204" pitchFamily="34" charset="0"/>
              </a:rPr>
              <a:t>Higgs</a:t>
            </a:r>
            <a:r>
              <a:rPr lang="fr-FR" altLang="fr-FR" sz="1600" dirty="0" smtClean="0">
                <a:latin typeface="Verdana" panose="020B0604030504040204" pitchFamily="34" charset="0"/>
                <a:ea typeface="Verdana" panose="020B0604030504040204" pitchFamily="34" charset="0"/>
                <a:cs typeface="Tahoma" panose="020B0604030504040204" pitchFamily="34" charset="0"/>
              </a:rPr>
              <a:t> and </a:t>
            </a:r>
            <a:r>
              <a:rPr lang="fr-FR" altLang="fr-FR" sz="1600" dirty="0" err="1" smtClean="0">
                <a:latin typeface="Verdana" panose="020B0604030504040204" pitchFamily="34" charset="0"/>
                <a:ea typeface="Verdana" panose="020B0604030504040204" pitchFamily="34" charset="0"/>
                <a:cs typeface="Tahoma" panose="020B0604030504040204" pitchFamily="34" charset="0"/>
              </a:rPr>
              <a:t>Supersymmetry</a:t>
            </a:r>
            <a:r>
              <a:rPr lang="fr-FR" altLang="fr-FR" sz="1600" dirty="0" smtClean="0">
                <a:latin typeface="Verdana" panose="020B0604030504040204" pitchFamily="34" charset="0"/>
                <a:ea typeface="Verdana" panose="020B0604030504040204" pitchFamily="34" charset="0"/>
                <a:cs typeface="Tahoma" panose="020B0604030504040204" pitchFamily="34" charset="0"/>
              </a:rPr>
              <a:t>” GDR </a:t>
            </a:r>
            <a:r>
              <a:rPr lang="fr-FR" altLang="fr-FR" sz="1600" dirty="0" err="1" smtClean="0">
                <a:latin typeface="Verdana" panose="020B0604030504040204" pitchFamily="34" charset="0"/>
                <a:ea typeface="Verdana" panose="020B0604030504040204" pitchFamily="34" charset="0"/>
                <a:cs typeface="Tahoma" panose="020B0604030504040204" pitchFamily="34" charset="0"/>
              </a:rPr>
              <a:t>Terascale</a:t>
            </a:r>
            <a:r>
              <a:rPr lang="fr-FR" altLang="fr-FR" sz="1600" dirty="0" smtClean="0">
                <a:latin typeface="Verdana" panose="020B0604030504040204" pitchFamily="34" charset="0"/>
                <a:ea typeface="Verdana" panose="020B0604030504040204" pitchFamily="34" charset="0"/>
                <a:cs typeface="Tahoma" panose="020B0604030504040204" pitchFamily="34" charset="0"/>
              </a:rPr>
              <a:t> (2009-2015)</a:t>
            </a:r>
          </a:p>
          <a:p>
            <a:pPr lvl="1">
              <a:lnSpc>
                <a:spcPct val="90000"/>
              </a:lnSpc>
              <a:buFont typeface="Wingdings" panose="05000000000000000000" pitchFamily="2" charset="2"/>
              <a:buChar char="Ø"/>
            </a:pPr>
            <a:r>
              <a:rPr lang="fr-FR" altLang="fr-FR" sz="1600" dirty="0" smtClean="0">
                <a:latin typeface="Verdana" panose="020B0604030504040204" pitchFamily="34" charset="0"/>
                <a:ea typeface="Verdana" panose="020B0604030504040204" pitchFamily="34" charset="0"/>
                <a:cs typeface="Tahoma" panose="020B0604030504040204" pitchFamily="34" charset="0"/>
              </a:rPr>
              <a:t>C. </a:t>
            </a:r>
            <a:r>
              <a:rPr lang="fr-FR" altLang="fr-FR" sz="1600" dirty="0" err="1" smtClean="0">
                <a:latin typeface="Verdana" panose="020B0604030504040204" pitchFamily="34" charset="0"/>
                <a:ea typeface="Verdana" panose="020B0604030504040204" pitchFamily="34" charset="0"/>
                <a:cs typeface="Tahoma" panose="020B0604030504040204" pitchFamily="34" charset="0"/>
              </a:rPr>
              <a:t>Bernet</a:t>
            </a:r>
            <a:r>
              <a:rPr lang="fr-FR" altLang="fr-FR" sz="1600" dirty="0" smtClean="0">
                <a:latin typeface="Verdana" panose="020B0604030504040204" pitchFamily="34" charset="0"/>
                <a:ea typeface="Verdana" panose="020B0604030504040204" pitchFamily="34" charset="0"/>
                <a:cs typeface="Tahoma" panose="020B0604030504040204" pitchFamily="34" charset="0"/>
              </a:rPr>
              <a:t>: Comité de classement des </a:t>
            </a:r>
            <a:r>
              <a:rPr lang="fr-FR" altLang="fr-FR" sz="1600" dirty="0" err="1" smtClean="0">
                <a:latin typeface="Verdana" panose="020B0604030504040204" pitchFamily="34" charset="0"/>
                <a:ea typeface="Verdana" panose="020B0604030504040204" pitchFamily="34" charset="0"/>
                <a:cs typeface="Tahoma" panose="020B0604030504040204" pitchFamily="34" charset="0"/>
              </a:rPr>
              <a:t>fellows</a:t>
            </a:r>
            <a:r>
              <a:rPr lang="fr-FR" altLang="fr-FR" sz="1600" dirty="0" smtClean="0">
                <a:latin typeface="Verdana" panose="020B0604030504040204" pitchFamily="34" charset="0"/>
                <a:ea typeface="Verdana" panose="020B0604030504040204" pitchFamily="34" charset="0"/>
                <a:cs typeface="Tahoma" panose="020B0604030504040204" pitchFamily="34" charset="0"/>
              </a:rPr>
              <a:t> du CERN pour la France</a:t>
            </a:r>
          </a:p>
          <a:p>
            <a:pPr lvl="1">
              <a:lnSpc>
                <a:spcPct val="90000"/>
              </a:lnSpc>
              <a:buFont typeface="Wingdings" panose="05000000000000000000" pitchFamily="2" charset="2"/>
              <a:buChar char="Ø"/>
            </a:pPr>
            <a:r>
              <a:rPr lang="fr-FR" altLang="fr-FR" sz="1600" dirty="0" smtClean="0">
                <a:latin typeface="Verdana" panose="020B0604030504040204" pitchFamily="34" charset="0"/>
                <a:ea typeface="Verdana" panose="020B0604030504040204" pitchFamily="34" charset="0"/>
                <a:cs typeface="Tahoma" panose="020B0604030504040204" pitchFamily="34" charset="0"/>
              </a:rPr>
              <a:t>N. </a:t>
            </a:r>
            <a:r>
              <a:rPr lang="fr-FR" altLang="fr-FR" sz="1600" dirty="0" err="1" smtClean="0">
                <a:latin typeface="Verdana" panose="020B0604030504040204" pitchFamily="34" charset="0"/>
                <a:ea typeface="Verdana" panose="020B0604030504040204" pitchFamily="34" charset="0"/>
                <a:cs typeface="Tahoma" panose="020B0604030504040204" pitchFamily="34" charset="0"/>
              </a:rPr>
              <a:t>Chanon</a:t>
            </a:r>
            <a:r>
              <a:rPr lang="fr-FR" altLang="fr-FR" sz="1600" dirty="0" smtClean="0">
                <a:latin typeface="Verdana" panose="020B0604030504040204" pitchFamily="34" charset="0"/>
                <a:ea typeface="Verdana" panose="020B0604030504040204" pitchFamily="34" charset="0"/>
                <a:cs typeface="Tahoma" panose="020B0604030504040204" pitchFamily="34" charset="0"/>
              </a:rPr>
              <a:t>: Secrétaire scientifique du CSI IN2P3 (2019-2023)</a:t>
            </a:r>
          </a:p>
          <a:p>
            <a:pPr lvl="1">
              <a:lnSpc>
                <a:spcPct val="90000"/>
              </a:lnSpc>
              <a:buFont typeface="Wingdings" panose="05000000000000000000" pitchFamily="2" charset="2"/>
              <a:buChar char="Ø"/>
            </a:pPr>
            <a:r>
              <a:rPr lang="fr-FR" altLang="fr-FR" sz="1600" dirty="0" smtClean="0">
                <a:latin typeface="Verdana" panose="020B0604030504040204" pitchFamily="34" charset="0"/>
                <a:ea typeface="Verdana" panose="020B0604030504040204" pitchFamily="34" charset="0"/>
                <a:cs typeface="Tahoma" panose="020B0604030504040204" pitchFamily="34" charset="0"/>
              </a:rPr>
              <a:t>G. Grenier: Comité de visite HCERES au LAPP (2019)</a:t>
            </a:r>
          </a:p>
          <a:p>
            <a:pPr>
              <a:lnSpc>
                <a:spcPct val="90000"/>
              </a:lnSpc>
              <a:buFont typeface="Wingdings" panose="05000000000000000000" pitchFamily="2" charset="2"/>
              <a:buChar char="Ø"/>
            </a:pPr>
            <a:r>
              <a:rPr lang="fr-FR" altLang="fr-FR" sz="2000" dirty="0" smtClean="0">
                <a:solidFill>
                  <a:srgbClr val="0070C0"/>
                </a:solidFill>
                <a:latin typeface="Verdana" panose="020B0604030504040204" pitchFamily="34" charset="0"/>
                <a:ea typeface="Verdana" panose="020B0604030504040204" pitchFamily="34" charset="0"/>
                <a:cs typeface="Tahoma" panose="020B0604030504040204" pitchFamily="34" charset="0"/>
              </a:rPr>
              <a:t>Implications au niveau international:</a:t>
            </a:r>
          </a:p>
          <a:p>
            <a:pPr lvl="1">
              <a:lnSpc>
                <a:spcPct val="90000"/>
              </a:lnSpc>
              <a:buFont typeface="Wingdings" panose="05000000000000000000" pitchFamily="2" charset="2"/>
              <a:buChar char="Ø"/>
            </a:pPr>
            <a:r>
              <a:rPr lang="fr-FR" altLang="fr-FR" sz="1600" dirty="0" smtClean="0">
                <a:latin typeface="Verdana" panose="020B0604030504040204" pitchFamily="34" charset="0"/>
                <a:ea typeface="Verdana" panose="020B0604030504040204" pitchFamily="34" charset="0"/>
                <a:cs typeface="Tahoma" panose="020B0604030504040204" pitchFamily="34" charset="0"/>
              </a:rPr>
              <a:t>S. Gascon, Représentante ECFA plénière (2007-2019)</a:t>
            </a:r>
          </a:p>
          <a:p>
            <a:pPr lvl="1">
              <a:lnSpc>
                <a:spcPct val="90000"/>
              </a:lnSpc>
              <a:buFont typeface="Wingdings" panose="05000000000000000000" pitchFamily="2" charset="2"/>
              <a:buChar char="Ø"/>
            </a:pPr>
            <a:r>
              <a:rPr lang="fr-FR" altLang="fr-FR" sz="1600" dirty="0" smtClean="0">
                <a:latin typeface="Verdana" panose="020B0604030504040204" pitchFamily="34" charset="0"/>
                <a:ea typeface="Verdana" panose="020B0604030504040204" pitchFamily="34" charset="0"/>
                <a:cs typeface="Tahoma" panose="020B0604030504040204" pitchFamily="34" charset="0"/>
              </a:rPr>
              <a:t>D. </a:t>
            </a:r>
            <a:r>
              <a:rPr lang="fr-FR" altLang="fr-FR" sz="1600" dirty="0" err="1" smtClean="0">
                <a:latin typeface="Verdana" panose="020B0604030504040204" pitchFamily="34" charset="0"/>
                <a:ea typeface="Verdana" panose="020B0604030504040204" pitchFamily="34" charset="0"/>
                <a:cs typeface="Tahoma" panose="020B0604030504040204" pitchFamily="34" charset="0"/>
              </a:rPr>
              <a:t>Contardo</a:t>
            </a:r>
            <a:r>
              <a:rPr lang="fr-FR" altLang="fr-FR" sz="1600" dirty="0" smtClean="0">
                <a:latin typeface="Verdana" panose="020B0604030504040204" pitchFamily="34" charset="0"/>
                <a:ea typeface="Verdana" panose="020B0604030504040204" pitchFamily="34" charset="0"/>
                <a:cs typeface="Tahoma" panose="020B0604030504040204" pitchFamily="34" charset="0"/>
              </a:rPr>
              <a:t>, Représentant ECFA plénière (2020-…) et membre du Panel ‘Innovation and </a:t>
            </a:r>
            <a:r>
              <a:rPr lang="fr-FR" altLang="fr-FR" sz="1600" dirty="0" err="1" smtClean="0">
                <a:latin typeface="Verdana" panose="020B0604030504040204" pitchFamily="34" charset="0"/>
                <a:ea typeface="Verdana" panose="020B0604030504040204" pitchFamily="34" charset="0"/>
                <a:cs typeface="Tahoma" panose="020B0604030504040204" pitchFamily="34" charset="0"/>
              </a:rPr>
              <a:t>Development</a:t>
            </a:r>
            <a:r>
              <a:rPr lang="fr-FR" altLang="fr-FR" sz="1600" dirty="0" smtClean="0">
                <a:latin typeface="Verdana" panose="020B0604030504040204" pitchFamily="34" charset="0"/>
                <a:ea typeface="Verdana" panose="020B0604030504040204" pitchFamily="34" charset="0"/>
                <a:cs typeface="Tahoma" panose="020B0604030504040204" pitchFamily="34" charset="0"/>
              </a:rPr>
              <a:t>’ de l’ICFA (2020-…) </a:t>
            </a:r>
          </a:p>
          <a:p>
            <a:pPr>
              <a:lnSpc>
                <a:spcPct val="90000"/>
              </a:lnSpc>
              <a:buFont typeface="Wingdings" panose="05000000000000000000" pitchFamily="2" charset="2"/>
              <a:buChar char="Ø"/>
            </a:pPr>
            <a:endParaRPr lang="fr-FR" altLang="fr-FR" sz="1800" dirty="0">
              <a:solidFill>
                <a:srgbClr val="0070C0"/>
              </a:solidFill>
              <a:latin typeface="Verdana" panose="020B0604030504040204" pitchFamily="34" charset="0"/>
              <a:ea typeface="Verdana" panose="020B0604030504040204" pitchFamily="34" charset="0"/>
              <a:cs typeface="Tahoma" panose="020B0604030504040204" pitchFamily="34" charset="0"/>
            </a:endParaRPr>
          </a:p>
        </p:txBody>
      </p:sp>
      <p:sp>
        <p:nvSpPr>
          <p:cNvPr id="14343" name="Espace réservé du pied de page 1"/>
          <p:cNvSpPr>
            <a:spLocks noGrp="1"/>
          </p:cNvSpPr>
          <p:nvPr>
            <p:ph type="ftr" sz="quarter" idx="11"/>
          </p:nvPr>
        </p:nvSpPr>
        <p:spPr bwMode="auto">
          <a:xfrm>
            <a:off x="4440238" y="6606540"/>
            <a:ext cx="3960812" cy="27686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FR" altLang="fr-FR" sz="1200" dirty="0" err="1" smtClean="0">
                <a:solidFill>
                  <a:srgbClr val="898989"/>
                </a:solidFill>
                <a:latin typeface="Verdana" panose="020B0604030504040204" pitchFamily="34" charset="0"/>
                <a:cs typeface="Arial" panose="020B0604020202020204" pitchFamily="34" charset="0"/>
              </a:rPr>
              <a:t>Tourniqut</a:t>
            </a:r>
            <a:r>
              <a:rPr lang="fr-FR" altLang="fr-FR" sz="1200" dirty="0" smtClean="0">
                <a:solidFill>
                  <a:srgbClr val="898989"/>
                </a:solidFill>
                <a:latin typeface="Verdana" panose="020B0604030504040204" pitchFamily="34" charset="0"/>
                <a:cs typeface="Arial" panose="020B0604020202020204" pitchFamily="34" charset="0"/>
              </a:rPr>
              <a:t> </a:t>
            </a:r>
            <a:r>
              <a:rPr lang="fr-FR" altLang="fr-FR" sz="1200" dirty="0">
                <a:solidFill>
                  <a:srgbClr val="898989"/>
                </a:solidFill>
                <a:latin typeface="Verdana" panose="020B0604030504040204" pitchFamily="34" charset="0"/>
                <a:cs typeface="Arial" panose="020B0604020202020204" pitchFamily="34" charset="0"/>
              </a:rPr>
              <a:t>Section 01 du Laboratoire </a:t>
            </a:r>
            <a:r>
              <a:rPr lang="fr-FR" altLang="fr-FR" sz="1200" dirty="0" smtClean="0">
                <a:solidFill>
                  <a:srgbClr val="898989"/>
                </a:solidFill>
                <a:latin typeface="Verdana" panose="020B0604030504040204" pitchFamily="34" charset="0"/>
                <a:cs typeface="Arial" panose="020B0604020202020204" pitchFamily="34" charset="0"/>
              </a:rPr>
              <a:t>– 3/2/2020</a:t>
            </a:r>
            <a:endParaRPr lang="fr-FR" altLang="fr-FR" sz="1200" dirty="0">
              <a:solidFill>
                <a:srgbClr val="898989"/>
              </a:solidFill>
              <a:latin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7598666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txBox="1">
            <a:spLocks noChangeArrowheads="1"/>
          </p:cNvSpPr>
          <p:nvPr/>
        </p:nvSpPr>
        <p:spPr bwMode="auto">
          <a:xfrm>
            <a:off x="-1" y="-247426"/>
            <a:ext cx="12274475"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fr-FR" altLang="fr-FR" sz="2800" b="1" dirty="0">
                <a:solidFill>
                  <a:srgbClr val="E75112"/>
                </a:solidFill>
                <a:latin typeface="Verdana" panose="020B0604030504040204" pitchFamily="34" charset="0"/>
              </a:rPr>
              <a:t>Responsabilités : recherche, </a:t>
            </a:r>
            <a:r>
              <a:rPr lang="fr-FR" altLang="fr-FR" sz="2800" b="1" dirty="0" smtClean="0">
                <a:solidFill>
                  <a:srgbClr val="E75112"/>
                </a:solidFill>
                <a:latin typeface="Verdana" panose="020B0604030504040204" pitchFamily="34" charset="0"/>
              </a:rPr>
              <a:t>enseignement, autres (3)</a:t>
            </a:r>
            <a:endParaRPr lang="fr-FR" altLang="fr-FR" sz="2800" b="1" dirty="0">
              <a:solidFill>
                <a:srgbClr val="E75112"/>
              </a:solidFill>
              <a:latin typeface="Verdana" panose="020B0604030504040204" pitchFamily="34" charset="0"/>
            </a:endParaRPr>
          </a:p>
        </p:txBody>
      </p:sp>
      <p:sp>
        <p:nvSpPr>
          <p:cNvPr id="14339" name="Espace réservé du numéro de diapositive 5"/>
          <p:cNvSpPr txBox="1">
            <a:spLocks noGrp="1"/>
          </p:cNvSpPr>
          <p:nvPr/>
        </p:nvSpPr>
        <p:spPr bwMode="auto">
          <a:xfrm>
            <a:off x="8401050" y="6492876"/>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6D23950A-6E04-4B43-87A0-649A8E67D08C}" type="slidenum">
              <a:rPr lang="fr-FR" altLang="fr-FR" sz="1200">
                <a:solidFill>
                  <a:srgbClr val="898989"/>
                </a:solidFill>
                <a:latin typeface="Verdana" panose="020B0604030504040204" pitchFamily="34" charset="0"/>
              </a:rPr>
              <a:pPr algn="r" eaLnBrk="1" hangingPunct="1">
                <a:spcBef>
                  <a:spcPct val="0"/>
                </a:spcBef>
                <a:buFontTx/>
                <a:buNone/>
              </a:pPr>
              <a:t>17</a:t>
            </a:fld>
            <a:endParaRPr lang="fr-FR" altLang="fr-FR" sz="1200">
              <a:solidFill>
                <a:srgbClr val="898989"/>
              </a:solidFill>
              <a:latin typeface="Verdana" panose="020B0604030504040204" pitchFamily="34" charset="0"/>
            </a:endParaRPr>
          </a:p>
        </p:txBody>
      </p:sp>
      <p:cxnSp>
        <p:nvCxnSpPr>
          <p:cNvPr id="11" name="Connecteur droit 10">
            <a:extLst>
              <a:ext uri="{FF2B5EF4-FFF2-40B4-BE49-F238E27FC236}">
                <a16:creationId xmlns:a16="http://schemas.microsoft.com/office/drawing/2014/main" id="{3E7C5001-6809-4DDF-897A-3C05106F0B19}"/>
              </a:ext>
            </a:extLst>
          </p:cNvPr>
          <p:cNvCxnSpPr/>
          <p:nvPr/>
        </p:nvCxnSpPr>
        <p:spPr>
          <a:xfrm>
            <a:off x="1525588" y="590810"/>
            <a:ext cx="9142412" cy="0"/>
          </a:xfrm>
          <a:prstGeom prst="line">
            <a:avLst/>
          </a:prstGeom>
          <a:ln>
            <a:solidFill>
              <a:srgbClr val="E75112"/>
            </a:solidFill>
          </a:ln>
        </p:spPr>
        <p:style>
          <a:lnRef idx="1">
            <a:schemeClr val="accent1"/>
          </a:lnRef>
          <a:fillRef idx="0">
            <a:schemeClr val="accent1"/>
          </a:fillRef>
          <a:effectRef idx="0">
            <a:schemeClr val="accent1"/>
          </a:effectRef>
          <a:fontRef idx="minor">
            <a:schemeClr val="tx1"/>
          </a:fontRef>
        </p:style>
      </p:cxnSp>
      <p:sp>
        <p:nvSpPr>
          <p:cNvPr id="14341" name="Rectangle 3"/>
          <p:cNvSpPr txBox="1">
            <a:spLocks noChangeArrowheads="1"/>
          </p:cNvSpPr>
          <p:nvPr/>
        </p:nvSpPr>
        <p:spPr bwMode="auto">
          <a:xfrm>
            <a:off x="-91440" y="1070117"/>
            <a:ext cx="12504420"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lvl="0" indent="0">
              <a:lnSpc>
                <a:spcPct val="90000"/>
              </a:lnSpc>
              <a:spcBef>
                <a:spcPts val="0"/>
              </a:spcBef>
              <a:buFont typeface="Wingdings" panose="05000000000000000000" pitchFamily="2" charset="2"/>
              <a:buChar char="Ø"/>
            </a:pPr>
            <a:r>
              <a:rPr lang="fr-FR" altLang="fr-FR" sz="2000" dirty="0" smtClean="0">
                <a:solidFill>
                  <a:srgbClr val="0070C0"/>
                </a:solidFill>
                <a:latin typeface="Verdana" panose="020B0604030504040204" pitchFamily="34" charset="0"/>
                <a:ea typeface="Verdana" panose="020B0604030504040204" pitchFamily="34" charset="0"/>
                <a:cs typeface="Tahoma" panose="020B0604030504040204" pitchFamily="34" charset="0"/>
              </a:rPr>
              <a:t>Implications dans la vie du laboratoire:</a:t>
            </a:r>
          </a:p>
          <a:p>
            <a:pPr marL="457200" lvl="1" indent="0">
              <a:spcBef>
                <a:spcPts val="0"/>
              </a:spcBef>
              <a:buFont typeface="Wingdings" panose="05000000000000000000" pitchFamily="2" charset="2"/>
              <a:buChar char="Ø"/>
            </a:pPr>
            <a:r>
              <a:rPr lang="fr-FR" sz="1600" dirty="0" smtClean="0">
                <a:solidFill>
                  <a:prstClr val="black"/>
                </a:solidFill>
                <a:highlight>
                  <a:srgbClr val="FFFFFF"/>
                </a:highlight>
                <a:latin typeface="Verdana" panose="020B0604030504040204" pitchFamily="34" charset="0"/>
                <a:ea typeface="Verdana" panose="020B0604030504040204" pitchFamily="34" charset="0"/>
              </a:rPr>
              <a:t> G. </a:t>
            </a:r>
            <a:r>
              <a:rPr lang="fr-FR" sz="1600" dirty="0" err="1" smtClean="0">
                <a:solidFill>
                  <a:prstClr val="black"/>
                </a:solidFill>
                <a:highlight>
                  <a:srgbClr val="FFFFFF"/>
                </a:highlight>
                <a:latin typeface="Verdana" panose="020B0604030504040204" pitchFamily="34" charset="0"/>
                <a:ea typeface="Verdana" panose="020B0604030504040204" pitchFamily="34" charset="0"/>
              </a:rPr>
              <a:t>Boudoul</a:t>
            </a:r>
            <a:r>
              <a:rPr lang="fr-FR" sz="1600" dirty="0" smtClean="0">
                <a:solidFill>
                  <a:prstClr val="black"/>
                </a:solidFill>
                <a:highlight>
                  <a:srgbClr val="FFFFFF"/>
                </a:highlight>
                <a:latin typeface="Verdana" panose="020B0604030504040204" pitchFamily="34" charset="0"/>
                <a:ea typeface="Verdana" panose="020B0604030504040204" pitchFamily="34" charset="0"/>
              </a:rPr>
              <a:t>, S. Gascon (2019-…), S. Viret, P. Depasse (2017-2019): Membres élus du CU IP2I</a:t>
            </a:r>
          </a:p>
          <a:p>
            <a:pPr marL="457200" lvl="1" indent="0">
              <a:spcBef>
                <a:spcPts val="0"/>
              </a:spcBef>
              <a:buFont typeface="Wingdings" panose="05000000000000000000" pitchFamily="2" charset="2"/>
              <a:buChar char="Ø"/>
            </a:pPr>
            <a:r>
              <a:rPr lang="fr-FR" sz="1600" dirty="0" smtClean="0">
                <a:solidFill>
                  <a:prstClr val="black"/>
                </a:solidFill>
                <a:highlight>
                  <a:srgbClr val="FFFFFF"/>
                </a:highlight>
                <a:latin typeface="Verdana" panose="020B0604030504040204" pitchFamily="34" charset="0"/>
                <a:ea typeface="Verdana" panose="020B0604030504040204" pitchFamily="34" charset="0"/>
              </a:rPr>
              <a:t> L. </a:t>
            </a:r>
            <a:r>
              <a:rPr lang="fr-FR" sz="1600" dirty="0" err="1" smtClean="0">
                <a:solidFill>
                  <a:prstClr val="black"/>
                </a:solidFill>
                <a:highlight>
                  <a:srgbClr val="FFFFFF"/>
                </a:highlight>
                <a:latin typeface="Verdana" panose="020B0604030504040204" pitchFamily="34" charset="0"/>
                <a:ea typeface="Verdana" panose="020B0604030504040204" pitchFamily="34" charset="0"/>
              </a:rPr>
              <a:t>Mirabito</a:t>
            </a:r>
            <a:r>
              <a:rPr lang="fr-FR" sz="1600" dirty="0" smtClean="0">
                <a:solidFill>
                  <a:prstClr val="black"/>
                </a:solidFill>
                <a:highlight>
                  <a:srgbClr val="FFFFFF"/>
                </a:highlight>
                <a:latin typeface="Verdana" panose="020B0604030504040204" pitchFamily="34" charset="0"/>
                <a:ea typeface="Verdana" panose="020B0604030504040204" pitchFamily="34" charset="0"/>
              </a:rPr>
              <a:t>: Membre du CS IP2I  (2016-….)</a:t>
            </a:r>
          </a:p>
          <a:p>
            <a:pPr marL="457200" lvl="1" indent="0">
              <a:spcBef>
                <a:spcPts val="0"/>
              </a:spcBef>
              <a:buFont typeface="Wingdings" panose="05000000000000000000" pitchFamily="2" charset="2"/>
              <a:buChar char="Ø"/>
            </a:pPr>
            <a:r>
              <a:rPr lang="fr-FR" sz="1600" dirty="0" smtClean="0">
                <a:solidFill>
                  <a:prstClr val="black"/>
                </a:solidFill>
                <a:highlight>
                  <a:srgbClr val="FFFFFF"/>
                </a:highlight>
                <a:latin typeface="Verdana" panose="020B0604030504040204" pitchFamily="34" charset="0"/>
                <a:ea typeface="Verdana" panose="020B0604030504040204" pitchFamily="34" charset="0"/>
              </a:rPr>
              <a:t> C. </a:t>
            </a:r>
            <a:r>
              <a:rPr lang="fr-FR" sz="1600" dirty="0" err="1" smtClean="0">
                <a:solidFill>
                  <a:prstClr val="black"/>
                </a:solidFill>
                <a:highlight>
                  <a:srgbClr val="FFFFFF"/>
                </a:highlight>
                <a:latin typeface="Verdana" panose="020B0604030504040204" pitchFamily="34" charset="0"/>
                <a:ea typeface="Verdana" panose="020B0604030504040204" pitchFamily="34" charset="0"/>
              </a:rPr>
              <a:t>Bernet</a:t>
            </a:r>
            <a:r>
              <a:rPr lang="fr-FR" sz="1600" dirty="0" smtClean="0">
                <a:solidFill>
                  <a:prstClr val="black"/>
                </a:solidFill>
                <a:highlight>
                  <a:srgbClr val="FFFFFF"/>
                </a:highlight>
                <a:latin typeface="Verdana" panose="020B0604030504040204" pitchFamily="34" charset="0"/>
                <a:ea typeface="Verdana" panose="020B0604030504040204" pitchFamily="34" charset="0"/>
              </a:rPr>
              <a:t>: Mission calcul/machine </a:t>
            </a:r>
            <a:r>
              <a:rPr lang="fr-FR" sz="1600" dirty="0" err="1" smtClean="0">
                <a:solidFill>
                  <a:prstClr val="black"/>
                </a:solidFill>
                <a:highlight>
                  <a:srgbClr val="FFFFFF"/>
                </a:highlight>
                <a:latin typeface="Verdana" panose="020B0604030504040204" pitchFamily="34" charset="0"/>
                <a:ea typeface="Verdana" panose="020B0604030504040204" pitchFamily="34" charset="0"/>
              </a:rPr>
              <a:t>learning</a:t>
            </a:r>
            <a:r>
              <a:rPr lang="fr-FR" sz="1600" dirty="0" smtClean="0">
                <a:solidFill>
                  <a:prstClr val="black"/>
                </a:solidFill>
                <a:highlight>
                  <a:srgbClr val="FFFFFF"/>
                </a:highlight>
                <a:latin typeface="Verdana" panose="020B0604030504040204" pitchFamily="34" charset="0"/>
                <a:ea typeface="Verdana" panose="020B0604030504040204" pitchFamily="34" charset="0"/>
              </a:rPr>
              <a:t> IP2I </a:t>
            </a:r>
          </a:p>
          <a:p>
            <a:pPr marL="457200" lvl="1" indent="0">
              <a:spcBef>
                <a:spcPts val="0"/>
              </a:spcBef>
              <a:buFont typeface="Wingdings" panose="05000000000000000000" pitchFamily="2" charset="2"/>
              <a:buChar char="Ø"/>
            </a:pPr>
            <a:r>
              <a:rPr lang="fr-FR" altLang="fr-FR" sz="1600" dirty="0" smtClean="0">
                <a:solidFill>
                  <a:prstClr val="black"/>
                </a:solidFill>
                <a:highlight>
                  <a:srgbClr val="FFFFFF"/>
                </a:highlight>
                <a:latin typeface="Verdana" panose="020B0604030504040204" pitchFamily="34" charset="0"/>
                <a:ea typeface="Verdana" panose="020B0604030504040204" pitchFamily="34" charset="0"/>
                <a:cs typeface="Tahoma" panose="020B0604030504040204" pitchFamily="34" charset="0"/>
              </a:rPr>
              <a:t> M. </a:t>
            </a:r>
            <a:r>
              <a:rPr lang="fr-FR" altLang="fr-FR" sz="1600" dirty="0" err="1" smtClean="0">
                <a:solidFill>
                  <a:prstClr val="black"/>
                </a:solidFill>
                <a:highlight>
                  <a:srgbClr val="FFFFFF"/>
                </a:highlight>
                <a:latin typeface="Verdana" panose="020B0604030504040204" pitchFamily="34" charset="0"/>
                <a:ea typeface="Verdana" panose="020B0604030504040204" pitchFamily="34" charset="0"/>
                <a:cs typeface="Tahoma" panose="020B0604030504040204" pitchFamily="34" charset="0"/>
              </a:rPr>
              <a:t>Gouzevitch</a:t>
            </a:r>
            <a:r>
              <a:rPr lang="fr-FR" altLang="fr-FR" sz="1600" dirty="0" smtClean="0">
                <a:solidFill>
                  <a:prstClr val="black"/>
                </a:solidFill>
                <a:highlight>
                  <a:srgbClr val="FFFFFF"/>
                </a:highlight>
                <a:latin typeface="Verdana" panose="020B0604030504040204" pitchFamily="34" charset="0"/>
                <a:ea typeface="Verdana" panose="020B0604030504040204" pitchFamily="34" charset="0"/>
                <a:cs typeface="Tahoma" panose="020B0604030504040204" pitchFamily="34" charset="0"/>
              </a:rPr>
              <a:t>: Mission prospectives en physique des particules (2019)</a:t>
            </a:r>
          </a:p>
          <a:p>
            <a:pPr marL="457200" lvl="1" indent="0">
              <a:spcBef>
                <a:spcPts val="0"/>
              </a:spcBef>
              <a:buFont typeface="Wingdings" panose="05000000000000000000" pitchFamily="2" charset="2"/>
              <a:buChar char="Ø"/>
            </a:pPr>
            <a:r>
              <a:rPr lang="fr-FR" altLang="fr-FR" sz="1600" dirty="0" smtClean="0">
                <a:solidFill>
                  <a:prstClr val="black"/>
                </a:solidFill>
                <a:highlight>
                  <a:srgbClr val="FFFFFF"/>
                </a:highlight>
                <a:latin typeface="Verdana" panose="020B0604030504040204" pitchFamily="34" charset="0"/>
                <a:ea typeface="Verdana" panose="020B0604030504040204" pitchFamily="34" charset="0"/>
                <a:cs typeface="Tahoma" panose="020B0604030504040204" pitchFamily="34" charset="0"/>
              </a:rPr>
              <a:t> N. </a:t>
            </a:r>
            <a:r>
              <a:rPr lang="fr-FR" altLang="fr-FR" sz="1600" dirty="0" err="1" smtClean="0">
                <a:solidFill>
                  <a:prstClr val="black"/>
                </a:solidFill>
                <a:highlight>
                  <a:srgbClr val="FFFFFF"/>
                </a:highlight>
                <a:latin typeface="Verdana" panose="020B0604030504040204" pitchFamily="34" charset="0"/>
                <a:ea typeface="Verdana" panose="020B0604030504040204" pitchFamily="34" charset="0"/>
                <a:cs typeface="Tahoma" panose="020B0604030504040204" pitchFamily="34" charset="0"/>
              </a:rPr>
              <a:t>Chanon</a:t>
            </a:r>
            <a:r>
              <a:rPr lang="fr-FR" altLang="fr-FR" sz="1600" dirty="0" smtClean="0">
                <a:solidFill>
                  <a:prstClr val="black"/>
                </a:solidFill>
                <a:highlight>
                  <a:srgbClr val="FFFFFF"/>
                </a:highlight>
                <a:latin typeface="Verdana" panose="020B0604030504040204" pitchFamily="34" charset="0"/>
                <a:ea typeface="Verdana" panose="020B0604030504040204" pitchFamily="34" charset="0"/>
                <a:cs typeface="Tahoma" panose="020B0604030504040204" pitchFamily="34" charset="0"/>
              </a:rPr>
              <a:t>: mission prospectives détecteurs innovants (2019)</a:t>
            </a:r>
          </a:p>
          <a:p>
            <a:pPr marL="457200" lvl="1" indent="0">
              <a:spcBef>
                <a:spcPts val="0"/>
              </a:spcBef>
              <a:buFont typeface="Wingdings" panose="05000000000000000000" pitchFamily="2" charset="2"/>
              <a:buChar char="Ø"/>
            </a:pPr>
            <a:r>
              <a:rPr lang="fr-FR" altLang="fr-FR" sz="1600" dirty="0" smtClean="0">
                <a:solidFill>
                  <a:prstClr val="black"/>
                </a:solidFill>
                <a:highlight>
                  <a:srgbClr val="FFFFFF"/>
                </a:highlight>
                <a:latin typeface="Verdana" panose="020B0604030504040204" pitchFamily="34" charset="0"/>
                <a:ea typeface="Verdana" panose="020B0604030504040204" pitchFamily="34" charset="0"/>
                <a:cs typeface="Tahoma" panose="020B0604030504040204" pitchFamily="34" charset="0"/>
              </a:rPr>
              <a:t> N. </a:t>
            </a:r>
            <a:r>
              <a:rPr lang="fr-FR" altLang="fr-FR" sz="1600" dirty="0" err="1" smtClean="0">
                <a:solidFill>
                  <a:prstClr val="black"/>
                </a:solidFill>
                <a:highlight>
                  <a:srgbClr val="FFFFFF"/>
                </a:highlight>
                <a:latin typeface="Verdana" panose="020B0604030504040204" pitchFamily="34" charset="0"/>
                <a:ea typeface="Verdana" panose="020B0604030504040204" pitchFamily="34" charset="0"/>
                <a:cs typeface="Tahoma" panose="020B0604030504040204" pitchFamily="34" charset="0"/>
              </a:rPr>
              <a:t>Chanon</a:t>
            </a:r>
            <a:r>
              <a:rPr lang="fr-FR" altLang="fr-FR" sz="1600" dirty="0" smtClean="0">
                <a:solidFill>
                  <a:prstClr val="black"/>
                </a:solidFill>
                <a:highlight>
                  <a:srgbClr val="FFFFFF"/>
                </a:highlight>
                <a:latin typeface="Verdana" panose="020B0604030504040204" pitchFamily="34" charset="0"/>
                <a:ea typeface="Verdana" panose="020B0604030504040204" pitchFamily="34" charset="0"/>
                <a:cs typeface="Tahoma" panose="020B0604030504040204" pitchFamily="34" charset="0"/>
              </a:rPr>
              <a:t>: Equipe séminaires</a:t>
            </a:r>
            <a:endParaRPr lang="fr-FR" altLang="fr-FR" sz="1600" dirty="0" smtClean="0">
              <a:latin typeface="Verdana" panose="020B0604030504040204" pitchFamily="34" charset="0"/>
              <a:ea typeface="Verdana" panose="020B0604030504040204" pitchFamily="34" charset="0"/>
              <a:cs typeface="Tahoma" panose="020B0604030504040204" pitchFamily="34" charset="0"/>
            </a:endParaRPr>
          </a:p>
          <a:p>
            <a:pPr>
              <a:lnSpc>
                <a:spcPct val="90000"/>
              </a:lnSpc>
              <a:buFont typeface="Wingdings" panose="05000000000000000000" pitchFamily="2" charset="2"/>
              <a:buChar char="Ø"/>
            </a:pPr>
            <a:r>
              <a:rPr lang="fr-FR" altLang="fr-FR" sz="2000" dirty="0" smtClean="0">
                <a:solidFill>
                  <a:srgbClr val="0070C0"/>
                </a:solidFill>
                <a:latin typeface="Verdana" panose="020B0604030504040204" pitchFamily="34" charset="0"/>
                <a:ea typeface="Verdana" panose="020B0604030504040204" pitchFamily="34" charset="0"/>
                <a:cs typeface="Tahoma" panose="020B0604030504040204" pitchFamily="34" charset="0"/>
              </a:rPr>
              <a:t>Demandes et gestion de supports financiers spécifiques:</a:t>
            </a:r>
            <a:r>
              <a:rPr lang="fr-FR" altLang="fr-FR" sz="2000" dirty="0" smtClean="0">
                <a:solidFill>
                  <a:srgbClr val="4D4D4D"/>
                </a:solidFill>
                <a:latin typeface="Verdana" panose="020B0604030504040204" pitchFamily="34" charset="0"/>
                <a:ea typeface="Verdana" panose="020B0604030504040204" pitchFamily="34" charset="0"/>
                <a:cs typeface="Tahoma" panose="020B0604030504040204" pitchFamily="34" charset="0"/>
              </a:rPr>
              <a:t> </a:t>
            </a:r>
          </a:p>
          <a:p>
            <a:pPr marL="514350" indent="-304800">
              <a:spcBef>
                <a:spcPts val="0"/>
              </a:spcBef>
              <a:buClr>
                <a:srgbClr val="0070C0"/>
              </a:buClr>
              <a:buSzPts val="1200"/>
              <a:buFont typeface="Wingdings" panose="05000000000000000000" pitchFamily="2" charset="2"/>
              <a:buChar char="Ø"/>
            </a:pPr>
            <a:r>
              <a:rPr lang="fr-FR" sz="1600" dirty="0" smtClean="0">
                <a:solidFill>
                  <a:schemeClr val="bg1">
                    <a:lumMod val="65000"/>
                  </a:schemeClr>
                </a:solidFill>
                <a:highlight>
                  <a:srgbClr val="FFFFFF"/>
                </a:highlight>
                <a:latin typeface="Verdana" panose="020B0604030504040204" pitchFamily="34" charset="0"/>
                <a:ea typeface="Verdana" panose="020B0604030504040204" pitchFamily="34" charset="0"/>
              </a:rPr>
              <a:t>N. </a:t>
            </a:r>
            <a:r>
              <a:rPr lang="fr-FR" sz="1600" dirty="0" err="1" smtClean="0">
                <a:solidFill>
                  <a:schemeClr val="bg1">
                    <a:lumMod val="65000"/>
                  </a:schemeClr>
                </a:solidFill>
                <a:highlight>
                  <a:srgbClr val="FFFFFF"/>
                </a:highlight>
                <a:latin typeface="Verdana" panose="020B0604030504040204" pitchFamily="34" charset="0"/>
                <a:ea typeface="Verdana" panose="020B0604030504040204" pitchFamily="34" charset="0"/>
              </a:rPr>
              <a:t>Chanon</a:t>
            </a:r>
            <a:r>
              <a:rPr lang="fr-FR" sz="1600" dirty="0" smtClean="0">
                <a:solidFill>
                  <a:schemeClr val="bg1">
                    <a:lumMod val="65000"/>
                  </a:schemeClr>
                </a:solidFill>
                <a:highlight>
                  <a:srgbClr val="FFFFFF"/>
                </a:highlight>
                <a:latin typeface="Verdana" panose="020B0604030504040204" pitchFamily="34" charset="0"/>
                <a:ea typeface="Verdana" panose="020B0604030504040204" pitchFamily="34" charset="0"/>
              </a:rPr>
              <a:t>: ANR JCJC 3 essais sur top BSM (2017,2018 sur violation de Lorentz et CPT; 2019 sur violation de CP) </a:t>
            </a:r>
          </a:p>
          <a:p>
            <a:pPr marL="514350" indent="-304800">
              <a:spcBef>
                <a:spcPts val="0"/>
              </a:spcBef>
              <a:buClr>
                <a:srgbClr val="0070C0"/>
              </a:buClr>
              <a:buSzPts val="1200"/>
              <a:buFont typeface="Wingdings" panose="05000000000000000000" pitchFamily="2" charset="2"/>
              <a:buChar char="Ø"/>
            </a:pPr>
            <a:r>
              <a:rPr lang="fr-FR" sz="1600" dirty="0" smtClean="0">
                <a:solidFill>
                  <a:schemeClr val="bg1">
                    <a:lumMod val="65000"/>
                  </a:schemeClr>
                </a:solidFill>
                <a:highlight>
                  <a:schemeClr val="lt1"/>
                </a:highlight>
                <a:latin typeface="Verdana" panose="020B0604030504040204" pitchFamily="34" charset="0"/>
                <a:ea typeface="Verdana" panose="020B0604030504040204" pitchFamily="34" charset="0"/>
              </a:rPr>
              <a:t>S. Beauceron, N. </a:t>
            </a:r>
            <a:r>
              <a:rPr lang="fr-FR" sz="1600" dirty="0" err="1" smtClean="0">
                <a:solidFill>
                  <a:schemeClr val="bg1">
                    <a:lumMod val="65000"/>
                  </a:schemeClr>
                </a:solidFill>
                <a:highlight>
                  <a:schemeClr val="lt1"/>
                </a:highlight>
                <a:latin typeface="Verdana" panose="020B0604030504040204" pitchFamily="34" charset="0"/>
                <a:ea typeface="Verdana" panose="020B0604030504040204" pitchFamily="34" charset="0"/>
              </a:rPr>
              <a:t>Chanon</a:t>
            </a:r>
            <a:r>
              <a:rPr lang="fr-FR" sz="1600" dirty="0" smtClean="0">
                <a:solidFill>
                  <a:schemeClr val="bg1">
                    <a:lumMod val="65000"/>
                  </a:schemeClr>
                </a:solidFill>
                <a:highlight>
                  <a:schemeClr val="lt1"/>
                </a:highlight>
                <a:latin typeface="Verdana" panose="020B0604030504040204" pitchFamily="34" charset="0"/>
                <a:ea typeface="Verdana" panose="020B0604030504040204" pitchFamily="34" charset="0"/>
              </a:rPr>
              <a:t>, V. </a:t>
            </a:r>
            <a:r>
              <a:rPr lang="fr-FR" sz="1600" dirty="0" err="1" smtClean="0">
                <a:solidFill>
                  <a:schemeClr val="bg1">
                    <a:lumMod val="65000"/>
                  </a:schemeClr>
                </a:solidFill>
                <a:highlight>
                  <a:schemeClr val="lt1"/>
                </a:highlight>
                <a:latin typeface="Verdana" panose="020B0604030504040204" pitchFamily="34" charset="0"/>
                <a:ea typeface="Verdana" panose="020B0604030504040204" pitchFamily="34" charset="0"/>
              </a:rPr>
              <a:t>Sordini</a:t>
            </a:r>
            <a:r>
              <a:rPr lang="fr-FR" sz="1600" dirty="0" smtClean="0">
                <a:solidFill>
                  <a:schemeClr val="bg1">
                    <a:lumMod val="65000"/>
                  </a:schemeClr>
                </a:solidFill>
                <a:highlight>
                  <a:schemeClr val="lt1"/>
                </a:highlight>
                <a:latin typeface="Verdana" panose="020B0604030504040204" pitchFamily="34" charset="0"/>
                <a:ea typeface="Verdana" panose="020B0604030504040204" pitchFamily="34" charset="0"/>
              </a:rPr>
              <a:t> : tentative ANR MYTHIC (2017), </a:t>
            </a:r>
            <a:r>
              <a:rPr lang="fr-FR" sz="1600" dirty="0" err="1" smtClean="0">
                <a:solidFill>
                  <a:schemeClr val="bg1">
                    <a:lumMod val="65000"/>
                  </a:schemeClr>
                </a:solidFill>
                <a:highlight>
                  <a:schemeClr val="lt1"/>
                </a:highlight>
                <a:latin typeface="Verdana" panose="020B0604030504040204" pitchFamily="34" charset="0"/>
                <a:ea typeface="Verdana" panose="020B0604030504040204" pitchFamily="34" charset="0"/>
              </a:rPr>
              <a:t>ttH</a:t>
            </a:r>
            <a:r>
              <a:rPr lang="fr-FR" sz="1600" dirty="0" smtClean="0">
                <a:solidFill>
                  <a:schemeClr val="bg1">
                    <a:lumMod val="65000"/>
                  </a:schemeClr>
                </a:solidFill>
                <a:highlight>
                  <a:schemeClr val="lt1"/>
                </a:highlight>
                <a:latin typeface="Verdana" panose="020B0604030504040204" pitchFamily="34" charset="0"/>
                <a:ea typeface="Verdana" panose="020B0604030504040204" pitchFamily="34" charset="0"/>
              </a:rPr>
              <a:t> CMS France </a:t>
            </a:r>
            <a:endParaRPr lang="fr-FR" sz="1600" dirty="0" smtClean="0">
              <a:solidFill>
                <a:schemeClr val="bg1">
                  <a:lumMod val="65000"/>
                </a:schemeClr>
              </a:solidFill>
              <a:highlight>
                <a:srgbClr val="FFFFFF"/>
              </a:highlight>
              <a:latin typeface="Verdana" panose="020B0604030504040204" pitchFamily="34" charset="0"/>
              <a:ea typeface="Verdana" panose="020B0604030504040204" pitchFamily="34" charset="0"/>
            </a:endParaRPr>
          </a:p>
          <a:p>
            <a:pPr marL="514350" indent="-304800">
              <a:spcBef>
                <a:spcPts val="0"/>
              </a:spcBef>
              <a:buClr>
                <a:schemeClr val="dk1"/>
              </a:buClr>
              <a:buSzPts val="1200"/>
              <a:buFont typeface="Wingdings" panose="05000000000000000000" pitchFamily="2" charset="2"/>
              <a:buChar char="Ø"/>
            </a:pPr>
            <a:r>
              <a:rPr lang="fr-FR" sz="1600" dirty="0" smtClean="0">
                <a:solidFill>
                  <a:schemeClr val="bg1">
                    <a:lumMod val="65000"/>
                  </a:schemeClr>
                </a:solidFill>
                <a:highlight>
                  <a:srgbClr val="FFFFFF"/>
                </a:highlight>
                <a:latin typeface="Verdana" panose="020B0604030504040204" pitchFamily="34" charset="0"/>
                <a:ea typeface="Verdana" panose="020B0604030504040204" pitchFamily="34" charset="0"/>
              </a:rPr>
              <a:t>C. </a:t>
            </a:r>
            <a:r>
              <a:rPr lang="fr-FR" sz="1600" dirty="0" err="1" smtClean="0">
                <a:solidFill>
                  <a:schemeClr val="bg1">
                    <a:lumMod val="65000"/>
                  </a:schemeClr>
                </a:solidFill>
                <a:highlight>
                  <a:srgbClr val="FFFFFF"/>
                </a:highlight>
                <a:latin typeface="Verdana" panose="020B0604030504040204" pitchFamily="34" charset="0"/>
                <a:ea typeface="Verdana" panose="020B0604030504040204" pitchFamily="34" charset="0"/>
              </a:rPr>
              <a:t>Bernet</a:t>
            </a:r>
            <a:r>
              <a:rPr lang="fr-FR" sz="1600" dirty="0" smtClean="0">
                <a:solidFill>
                  <a:schemeClr val="bg1">
                    <a:lumMod val="65000"/>
                  </a:schemeClr>
                </a:solidFill>
                <a:highlight>
                  <a:srgbClr val="FFFFFF"/>
                </a:highlight>
                <a:latin typeface="Verdana" panose="020B0604030504040204" pitchFamily="34" charset="0"/>
                <a:ea typeface="Verdana" panose="020B0604030504040204" pitchFamily="34" charset="0"/>
              </a:rPr>
              <a:t>: </a:t>
            </a:r>
            <a:r>
              <a:rPr lang="fr-FR" sz="1600" dirty="0" err="1" smtClean="0">
                <a:solidFill>
                  <a:schemeClr val="bg1">
                    <a:lumMod val="65000"/>
                  </a:schemeClr>
                </a:solidFill>
                <a:latin typeface="Verdana" panose="020B0604030504040204" pitchFamily="34" charset="0"/>
                <a:ea typeface="Verdana" panose="020B0604030504040204" pitchFamily="34" charset="0"/>
              </a:rPr>
              <a:t>Deep</a:t>
            </a:r>
            <a:r>
              <a:rPr lang="fr-FR" sz="1600" dirty="0" smtClean="0">
                <a:solidFill>
                  <a:schemeClr val="bg1">
                    <a:lumMod val="65000"/>
                  </a:schemeClr>
                </a:solidFill>
                <a:latin typeface="Verdana" panose="020B0604030504040204" pitchFamily="34" charset="0"/>
                <a:ea typeface="Verdana" panose="020B0604030504040204" pitchFamily="34" charset="0"/>
              </a:rPr>
              <a:t> </a:t>
            </a:r>
            <a:r>
              <a:rPr lang="fr-FR" sz="1600" dirty="0" err="1" smtClean="0">
                <a:solidFill>
                  <a:schemeClr val="bg1">
                    <a:lumMod val="65000"/>
                  </a:schemeClr>
                </a:solidFill>
                <a:latin typeface="Verdana" panose="020B0604030504040204" pitchFamily="34" charset="0"/>
                <a:ea typeface="Verdana" panose="020B0604030504040204" pitchFamily="34" charset="0"/>
              </a:rPr>
              <a:t>learning</a:t>
            </a:r>
            <a:r>
              <a:rPr lang="fr-FR" sz="1600" dirty="0" smtClean="0">
                <a:solidFill>
                  <a:schemeClr val="bg1">
                    <a:lumMod val="65000"/>
                  </a:schemeClr>
                </a:solidFill>
                <a:latin typeface="Verdana" panose="020B0604030504040204" pitchFamily="34" charset="0"/>
                <a:ea typeface="Verdana" panose="020B0604030504040204" pitchFamily="34" charset="0"/>
              </a:rPr>
              <a:t> for </a:t>
            </a:r>
            <a:r>
              <a:rPr lang="fr-FR" sz="1600" dirty="0" err="1" smtClean="0">
                <a:solidFill>
                  <a:schemeClr val="bg1">
                    <a:lumMod val="65000"/>
                  </a:schemeClr>
                </a:solidFill>
                <a:latin typeface="Verdana" panose="020B0604030504040204" pitchFamily="34" charset="0"/>
                <a:ea typeface="Verdana" panose="020B0604030504040204" pitchFamily="34" charset="0"/>
              </a:rPr>
              <a:t>pileup</a:t>
            </a:r>
            <a:r>
              <a:rPr lang="fr-FR" sz="1600" dirty="0" smtClean="0">
                <a:solidFill>
                  <a:schemeClr val="bg1">
                    <a:lumMod val="65000"/>
                  </a:schemeClr>
                </a:solidFill>
                <a:latin typeface="Verdana" panose="020B0604030504040204" pitchFamily="34" charset="0"/>
                <a:ea typeface="Verdana" panose="020B0604030504040204" pitchFamily="34" charset="0"/>
              </a:rPr>
              <a:t> mitigation in CMS at HL-LHC. </a:t>
            </a:r>
            <a:r>
              <a:rPr lang="fr-FR" sz="1600" dirty="0" smtClean="0">
                <a:solidFill>
                  <a:schemeClr val="bg1">
                    <a:lumMod val="65000"/>
                  </a:schemeClr>
                </a:solidFill>
                <a:highlight>
                  <a:srgbClr val="FFFFFF"/>
                </a:highlight>
                <a:latin typeface="Verdana" panose="020B0604030504040204" pitchFamily="34" charset="0"/>
                <a:ea typeface="Verdana" panose="020B0604030504040204" pitchFamily="34" charset="0"/>
              </a:rPr>
              <a:t>Demande financement thèse ITN Marie Curie BEST4HEP (avec N. </a:t>
            </a:r>
            <a:r>
              <a:rPr lang="fr-FR" sz="1600" dirty="0" err="1" smtClean="0">
                <a:solidFill>
                  <a:schemeClr val="bg1">
                    <a:lumMod val="65000"/>
                  </a:schemeClr>
                </a:solidFill>
                <a:highlight>
                  <a:srgbClr val="FFFFFF"/>
                </a:highlight>
                <a:latin typeface="Verdana" panose="020B0604030504040204" pitchFamily="34" charset="0"/>
                <a:ea typeface="Verdana" panose="020B0604030504040204" pitchFamily="34" charset="0"/>
              </a:rPr>
              <a:t>Chanon</a:t>
            </a:r>
            <a:r>
              <a:rPr lang="fr-FR" sz="1600" dirty="0" smtClean="0">
                <a:solidFill>
                  <a:schemeClr val="bg1">
                    <a:lumMod val="65000"/>
                  </a:schemeClr>
                </a:solidFill>
                <a:highlight>
                  <a:srgbClr val="FFFFFF"/>
                </a:highlight>
                <a:latin typeface="Verdana" panose="020B0604030504040204" pitchFamily="34" charset="0"/>
                <a:ea typeface="Verdana" panose="020B0604030504040204" pitchFamily="34" charset="0"/>
              </a:rPr>
              <a:t>, D. Rousseau du LAL et d’autres instituts internationaux, 2019)</a:t>
            </a:r>
          </a:p>
          <a:p>
            <a:pPr marL="514350" indent="-304800">
              <a:spcBef>
                <a:spcPts val="0"/>
              </a:spcBef>
              <a:buClr>
                <a:schemeClr val="dk1"/>
              </a:buClr>
              <a:buSzPts val="1200"/>
              <a:buFont typeface="Wingdings" panose="05000000000000000000" pitchFamily="2" charset="2"/>
              <a:buChar char="Ø"/>
            </a:pPr>
            <a:r>
              <a:rPr lang="fr-FR" sz="1600" dirty="0" smtClean="0">
                <a:solidFill>
                  <a:schemeClr val="dk1"/>
                </a:solidFill>
                <a:highlight>
                  <a:srgbClr val="FFFFFF"/>
                </a:highlight>
                <a:latin typeface="Verdana" panose="020B0604030504040204" pitchFamily="34" charset="0"/>
                <a:ea typeface="Verdana" panose="020B0604030504040204" pitchFamily="34" charset="0"/>
              </a:rPr>
              <a:t>S. Gascon, N. </a:t>
            </a:r>
            <a:r>
              <a:rPr lang="fr-FR" sz="1600" dirty="0" err="1" smtClean="0">
                <a:solidFill>
                  <a:schemeClr val="dk1"/>
                </a:solidFill>
                <a:highlight>
                  <a:srgbClr val="FFFFFF"/>
                </a:highlight>
                <a:latin typeface="Verdana" panose="020B0604030504040204" pitchFamily="34" charset="0"/>
                <a:ea typeface="Verdana" panose="020B0604030504040204" pitchFamily="34" charset="0"/>
              </a:rPr>
              <a:t>Chanon</a:t>
            </a:r>
            <a:r>
              <a:rPr lang="fr-FR" sz="1600" dirty="0" smtClean="0">
                <a:solidFill>
                  <a:schemeClr val="dk1"/>
                </a:solidFill>
                <a:highlight>
                  <a:srgbClr val="FFFFFF"/>
                </a:highlight>
                <a:latin typeface="Verdana" panose="020B0604030504040204" pitchFamily="34" charset="0"/>
                <a:ea typeface="Verdana" panose="020B0604030504040204" pitchFamily="34" charset="0"/>
              </a:rPr>
              <a:t>, I. </a:t>
            </a:r>
            <a:r>
              <a:rPr lang="fr-FR" sz="1600" dirty="0" err="1" smtClean="0">
                <a:solidFill>
                  <a:schemeClr val="dk1"/>
                </a:solidFill>
                <a:highlight>
                  <a:srgbClr val="FFFFFF"/>
                </a:highlight>
                <a:latin typeface="Verdana" panose="020B0604030504040204" pitchFamily="34" charset="0"/>
                <a:ea typeface="Verdana" panose="020B0604030504040204" pitchFamily="34" charset="0"/>
              </a:rPr>
              <a:t>Laktineh</a:t>
            </a:r>
            <a:r>
              <a:rPr lang="fr-FR" sz="1600" dirty="0" smtClean="0">
                <a:solidFill>
                  <a:schemeClr val="dk1"/>
                </a:solidFill>
                <a:highlight>
                  <a:srgbClr val="FFFFFF"/>
                </a:highlight>
                <a:latin typeface="Verdana" panose="020B0604030504040204" pitchFamily="34" charset="0"/>
                <a:ea typeface="Verdana" panose="020B0604030504040204" pitchFamily="34" charset="0"/>
              </a:rPr>
              <a:t>: LIA-FCPPL (France-China </a:t>
            </a:r>
            <a:r>
              <a:rPr lang="fr-FR" sz="1600" dirty="0" err="1" smtClean="0">
                <a:solidFill>
                  <a:schemeClr val="dk1"/>
                </a:solidFill>
                <a:highlight>
                  <a:srgbClr val="FFFFFF"/>
                </a:highlight>
                <a:latin typeface="Verdana" panose="020B0604030504040204" pitchFamily="34" charset="0"/>
                <a:ea typeface="Verdana" panose="020B0604030504040204" pitchFamily="34" charset="0"/>
              </a:rPr>
              <a:t>Particle</a:t>
            </a:r>
            <a:r>
              <a:rPr lang="fr-FR" sz="1600" dirty="0" smtClean="0">
                <a:solidFill>
                  <a:schemeClr val="dk1"/>
                </a:solidFill>
                <a:highlight>
                  <a:srgbClr val="FFFFFF"/>
                </a:highlight>
                <a:latin typeface="Verdana" panose="020B0604030504040204" pitchFamily="34" charset="0"/>
                <a:ea typeface="Verdana" panose="020B0604030504040204" pitchFamily="34" charset="0"/>
              </a:rPr>
              <a:t> </a:t>
            </a:r>
            <a:r>
              <a:rPr lang="fr-FR" sz="1600" dirty="0" err="1" smtClean="0">
                <a:solidFill>
                  <a:schemeClr val="dk1"/>
                </a:solidFill>
                <a:highlight>
                  <a:srgbClr val="FFFFFF"/>
                </a:highlight>
                <a:latin typeface="Verdana" panose="020B0604030504040204" pitchFamily="34" charset="0"/>
                <a:ea typeface="Verdana" panose="020B0604030504040204" pitchFamily="34" charset="0"/>
              </a:rPr>
              <a:t>Physics</a:t>
            </a:r>
            <a:r>
              <a:rPr lang="fr-FR" sz="1600" dirty="0" smtClean="0">
                <a:solidFill>
                  <a:schemeClr val="dk1"/>
                </a:solidFill>
                <a:highlight>
                  <a:srgbClr val="FFFFFF"/>
                </a:highlight>
                <a:latin typeface="Verdana" panose="020B0604030504040204" pitchFamily="34" charset="0"/>
                <a:ea typeface="Verdana" panose="020B0604030504040204" pitchFamily="34" charset="0"/>
              </a:rPr>
              <a:t> </a:t>
            </a:r>
            <a:r>
              <a:rPr lang="fr-FR" sz="1600" dirty="0" err="1" smtClean="0">
                <a:solidFill>
                  <a:schemeClr val="dk1"/>
                </a:solidFill>
                <a:highlight>
                  <a:srgbClr val="FFFFFF"/>
                </a:highlight>
                <a:latin typeface="Verdana" panose="020B0604030504040204" pitchFamily="34" charset="0"/>
                <a:ea typeface="Verdana" panose="020B0604030504040204" pitchFamily="34" charset="0"/>
              </a:rPr>
              <a:t>Laboratory</a:t>
            </a:r>
            <a:r>
              <a:rPr lang="fr-FR" sz="1600" dirty="0" smtClean="0">
                <a:solidFill>
                  <a:schemeClr val="dk1"/>
                </a:solidFill>
                <a:highlight>
                  <a:srgbClr val="FFFFFF"/>
                </a:highlight>
                <a:latin typeface="Verdana" panose="020B0604030504040204" pitchFamily="34" charset="0"/>
                <a:ea typeface="Verdana" panose="020B0604030504040204" pitchFamily="34" charset="0"/>
              </a:rPr>
              <a:t>), demande annuelle</a:t>
            </a:r>
          </a:p>
          <a:p>
            <a:pPr marL="514350" indent="-304800">
              <a:spcBef>
                <a:spcPts val="0"/>
              </a:spcBef>
              <a:buClr>
                <a:schemeClr val="dk1"/>
              </a:buClr>
              <a:buSzPts val="1200"/>
              <a:buFont typeface="Wingdings" panose="05000000000000000000" pitchFamily="2" charset="2"/>
              <a:buChar char="Ø"/>
            </a:pPr>
            <a:r>
              <a:rPr lang="fr-FR" sz="1600" dirty="0" smtClean="0">
                <a:solidFill>
                  <a:schemeClr val="dk1"/>
                </a:solidFill>
                <a:highlight>
                  <a:srgbClr val="FFFFFF"/>
                </a:highlight>
                <a:latin typeface="Verdana" panose="020B0604030504040204" pitchFamily="34" charset="0"/>
                <a:ea typeface="Verdana" panose="020B0604030504040204" pitchFamily="34" charset="0"/>
              </a:rPr>
              <a:t>M. </a:t>
            </a:r>
            <a:r>
              <a:rPr lang="fr-FR" sz="1600" dirty="0" err="1" smtClean="0">
                <a:solidFill>
                  <a:schemeClr val="dk1"/>
                </a:solidFill>
                <a:highlight>
                  <a:srgbClr val="FFFFFF"/>
                </a:highlight>
                <a:latin typeface="Verdana" panose="020B0604030504040204" pitchFamily="34" charset="0"/>
                <a:ea typeface="Verdana" panose="020B0604030504040204" pitchFamily="34" charset="0"/>
              </a:rPr>
              <a:t>Gouzevitch</a:t>
            </a:r>
            <a:r>
              <a:rPr lang="fr-FR" sz="1600" dirty="0" smtClean="0">
                <a:solidFill>
                  <a:schemeClr val="dk1"/>
                </a:solidFill>
                <a:highlight>
                  <a:srgbClr val="FFFFFF"/>
                </a:highlight>
                <a:latin typeface="Verdana" panose="020B0604030504040204" pitchFamily="34" charset="0"/>
                <a:ea typeface="Verdana" panose="020B0604030504040204" pitchFamily="34" charset="0"/>
              </a:rPr>
              <a:t>: LIA-FKPPL (France-</a:t>
            </a:r>
            <a:r>
              <a:rPr lang="fr-FR" sz="1600" dirty="0" err="1" smtClean="0">
                <a:solidFill>
                  <a:schemeClr val="dk1"/>
                </a:solidFill>
                <a:highlight>
                  <a:srgbClr val="FFFFFF"/>
                </a:highlight>
                <a:latin typeface="Verdana" panose="020B0604030504040204" pitchFamily="34" charset="0"/>
                <a:ea typeface="Verdana" panose="020B0604030504040204" pitchFamily="34" charset="0"/>
              </a:rPr>
              <a:t>Korea</a:t>
            </a:r>
            <a:r>
              <a:rPr lang="fr-FR" sz="1600" dirty="0" smtClean="0">
                <a:solidFill>
                  <a:schemeClr val="dk1"/>
                </a:solidFill>
                <a:highlight>
                  <a:srgbClr val="FFFFFF"/>
                </a:highlight>
                <a:latin typeface="Verdana" panose="020B0604030504040204" pitchFamily="34" charset="0"/>
                <a:ea typeface="Verdana" panose="020B0604030504040204" pitchFamily="34" charset="0"/>
              </a:rPr>
              <a:t> </a:t>
            </a:r>
            <a:r>
              <a:rPr lang="fr-FR" sz="1600" dirty="0" err="1" smtClean="0">
                <a:solidFill>
                  <a:schemeClr val="dk1"/>
                </a:solidFill>
                <a:highlight>
                  <a:srgbClr val="FFFFFF"/>
                </a:highlight>
                <a:latin typeface="Verdana" panose="020B0604030504040204" pitchFamily="34" charset="0"/>
                <a:ea typeface="Verdana" panose="020B0604030504040204" pitchFamily="34" charset="0"/>
              </a:rPr>
              <a:t>Particle</a:t>
            </a:r>
            <a:r>
              <a:rPr lang="fr-FR" sz="1600" dirty="0" smtClean="0">
                <a:solidFill>
                  <a:schemeClr val="dk1"/>
                </a:solidFill>
                <a:highlight>
                  <a:srgbClr val="FFFFFF"/>
                </a:highlight>
                <a:latin typeface="Verdana" panose="020B0604030504040204" pitchFamily="34" charset="0"/>
                <a:ea typeface="Verdana" panose="020B0604030504040204" pitchFamily="34" charset="0"/>
              </a:rPr>
              <a:t> </a:t>
            </a:r>
            <a:r>
              <a:rPr lang="fr-FR" sz="1600" dirty="0" err="1" smtClean="0">
                <a:solidFill>
                  <a:schemeClr val="dk1"/>
                </a:solidFill>
                <a:highlight>
                  <a:srgbClr val="FFFFFF"/>
                </a:highlight>
                <a:latin typeface="Verdana" panose="020B0604030504040204" pitchFamily="34" charset="0"/>
                <a:ea typeface="Verdana" panose="020B0604030504040204" pitchFamily="34" charset="0"/>
              </a:rPr>
              <a:t>Physics</a:t>
            </a:r>
            <a:r>
              <a:rPr lang="fr-FR" sz="1600" dirty="0" smtClean="0">
                <a:solidFill>
                  <a:schemeClr val="dk1"/>
                </a:solidFill>
                <a:highlight>
                  <a:srgbClr val="FFFFFF"/>
                </a:highlight>
                <a:latin typeface="Verdana" panose="020B0604030504040204" pitchFamily="34" charset="0"/>
                <a:ea typeface="Verdana" panose="020B0604030504040204" pitchFamily="34" charset="0"/>
              </a:rPr>
              <a:t> </a:t>
            </a:r>
            <a:r>
              <a:rPr lang="fr-FR" sz="1600" dirty="0" err="1" smtClean="0">
                <a:solidFill>
                  <a:schemeClr val="dk1"/>
                </a:solidFill>
                <a:highlight>
                  <a:srgbClr val="FFFFFF"/>
                </a:highlight>
                <a:latin typeface="Verdana" panose="020B0604030504040204" pitchFamily="34" charset="0"/>
                <a:ea typeface="Verdana" panose="020B0604030504040204" pitchFamily="34" charset="0"/>
              </a:rPr>
              <a:t>Laboratory</a:t>
            </a:r>
            <a:r>
              <a:rPr lang="fr-FR" sz="1600" dirty="0" smtClean="0">
                <a:solidFill>
                  <a:schemeClr val="dk1"/>
                </a:solidFill>
                <a:highlight>
                  <a:srgbClr val="FFFFFF"/>
                </a:highlight>
                <a:latin typeface="Verdana" panose="020B0604030504040204" pitchFamily="34" charset="0"/>
                <a:ea typeface="Verdana" panose="020B0604030504040204" pitchFamily="34" charset="0"/>
              </a:rPr>
              <a:t>)</a:t>
            </a:r>
          </a:p>
          <a:p>
            <a:pPr marL="514350" indent="-304800">
              <a:spcBef>
                <a:spcPts val="0"/>
              </a:spcBef>
              <a:buClr>
                <a:schemeClr val="dk1"/>
              </a:buClr>
              <a:buSzPts val="1200"/>
              <a:buFont typeface="Wingdings" panose="05000000000000000000" pitchFamily="2" charset="2"/>
              <a:buChar char="Ø"/>
            </a:pPr>
            <a:r>
              <a:rPr lang="fr-FR" sz="1600" dirty="0" smtClean="0">
                <a:solidFill>
                  <a:schemeClr val="dk1"/>
                </a:solidFill>
                <a:highlight>
                  <a:srgbClr val="FFFFFF"/>
                </a:highlight>
                <a:latin typeface="Verdana" panose="020B0604030504040204" pitchFamily="34" charset="0"/>
                <a:ea typeface="Verdana" panose="020B0604030504040204" pitchFamily="34" charset="0"/>
              </a:rPr>
              <a:t>S. Gascon, M. </a:t>
            </a:r>
            <a:r>
              <a:rPr lang="fr-FR" sz="1600" dirty="0" err="1" smtClean="0">
                <a:solidFill>
                  <a:schemeClr val="dk1"/>
                </a:solidFill>
                <a:highlight>
                  <a:srgbClr val="FFFFFF"/>
                </a:highlight>
                <a:latin typeface="Verdana" panose="020B0604030504040204" pitchFamily="34" charset="0"/>
                <a:ea typeface="Verdana" panose="020B0604030504040204" pitchFamily="34" charset="0"/>
              </a:rPr>
              <a:t>Gouzevitch</a:t>
            </a:r>
            <a:r>
              <a:rPr lang="fr-FR" sz="1600" dirty="0" smtClean="0">
                <a:solidFill>
                  <a:schemeClr val="dk1"/>
                </a:solidFill>
                <a:highlight>
                  <a:srgbClr val="FFFFFF"/>
                </a:highlight>
                <a:latin typeface="Verdana" panose="020B0604030504040204" pitchFamily="34" charset="0"/>
                <a:ea typeface="Verdana" panose="020B0604030504040204" pitchFamily="34" charset="0"/>
              </a:rPr>
              <a:t>, N. </a:t>
            </a:r>
            <a:r>
              <a:rPr lang="fr-FR" sz="1600" dirty="0" err="1" smtClean="0">
                <a:solidFill>
                  <a:schemeClr val="dk1"/>
                </a:solidFill>
                <a:highlight>
                  <a:srgbClr val="FFFFFF"/>
                </a:highlight>
                <a:latin typeface="Verdana" panose="020B0604030504040204" pitchFamily="34" charset="0"/>
                <a:ea typeface="Verdana" panose="020B0604030504040204" pitchFamily="34" charset="0"/>
              </a:rPr>
              <a:t>Chanon</a:t>
            </a:r>
            <a:r>
              <a:rPr lang="fr-FR" sz="1600" dirty="0" smtClean="0">
                <a:solidFill>
                  <a:schemeClr val="dk1"/>
                </a:solidFill>
                <a:highlight>
                  <a:srgbClr val="FFFFFF"/>
                </a:highlight>
                <a:latin typeface="Verdana" panose="020B0604030504040204" pitchFamily="34" charset="0"/>
                <a:ea typeface="Verdana" panose="020B0604030504040204" pitchFamily="34" charset="0"/>
              </a:rPr>
              <a:t>: CEFIPRA/IFCPAR (Indo-French Centre for the Promotion of Advanced </a:t>
            </a:r>
            <a:r>
              <a:rPr lang="fr-FR" sz="1600" dirty="0" err="1" smtClean="0">
                <a:solidFill>
                  <a:schemeClr val="dk1"/>
                </a:solidFill>
                <a:highlight>
                  <a:srgbClr val="FFFFFF"/>
                </a:highlight>
                <a:latin typeface="Verdana" panose="020B0604030504040204" pitchFamily="34" charset="0"/>
                <a:ea typeface="Verdana" panose="020B0604030504040204" pitchFamily="34" charset="0"/>
              </a:rPr>
              <a:t>Research</a:t>
            </a:r>
            <a:r>
              <a:rPr lang="fr-FR" sz="1600" dirty="0" smtClean="0">
                <a:solidFill>
                  <a:schemeClr val="dk1"/>
                </a:solidFill>
                <a:highlight>
                  <a:srgbClr val="FFFFFF"/>
                </a:highlight>
                <a:latin typeface="Verdana" panose="020B0604030504040204" pitchFamily="34" charset="0"/>
                <a:ea typeface="Verdana" panose="020B0604030504040204" pitchFamily="34" charset="0"/>
              </a:rPr>
              <a:t>) (2016-2018)</a:t>
            </a:r>
            <a:endParaRPr lang="fr-FR" altLang="fr-FR" sz="1600" dirty="0" smtClean="0">
              <a:solidFill>
                <a:srgbClr val="4D4D4D"/>
              </a:solidFill>
              <a:latin typeface="Verdana" panose="020B0604030504040204" pitchFamily="34" charset="0"/>
              <a:ea typeface="Verdana" panose="020B0604030504040204" pitchFamily="34" charset="0"/>
              <a:cs typeface="Tahoma" panose="020B0604030504040204" pitchFamily="34" charset="0"/>
            </a:endParaRPr>
          </a:p>
        </p:txBody>
      </p:sp>
      <p:sp>
        <p:nvSpPr>
          <p:cNvPr id="14343" name="Espace réservé du pied de page 1"/>
          <p:cNvSpPr>
            <a:spLocks noGrp="1"/>
          </p:cNvSpPr>
          <p:nvPr>
            <p:ph type="ftr" sz="quarter" idx="11"/>
          </p:nvPr>
        </p:nvSpPr>
        <p:spPr bwMode="auto">
          <a:xfrm>
            <a:off x="4440238" y="6640830"/>
            <a:ext cx="3960812" cy="24257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FR" altLang="fr-FR" sz="1200" dirty="0">
                <a:solidFill>
                  <a:srgbClr val="898989"/>
                </a:solidFill>
                <a:latin typeface="Verdana" panose="020B0604030504040204" pitchFamily="34" charset="0"/>
                <a:cs typeface="Arial" panose="020B0604020202020204" pitchFamily="34" charset="0"/>
              </a:rPr>
              <a:t>Tourniquet Section 01 du Laboratoire </a:t>
            </a:r>
            <a:r>
              <a:rPr lang="fr-FR" altLang="fr-FR" sz="1200" dirty="0" smtClean="0">
                <a:solidFill>
                  <a:srgbClr val="898989"/>
                </a:solidFill>
                <a:latin typeface="Verdana" panose="020B0604030504040204" pitchFamily="34" charset="0"/>
                <a:cs typeface="Arial" panose="020B0604020202020204" pitchFamily="34" charset="0"/>
              </a:rPr>
              <a:t>– 3/2/2020</a:t>
            </a:r>
            <a:endParaRPr lang="fr-FR" altLang="fr-FR" sz="1200" dirty="0">
              <a:solidFill>
                <a:srgbClr val="898989"/>
              </a:solidFill>
              <a:latin typeface="Verdana" panose="020B0604030504040204" pitchFamily="34" charset="0"/>
              <a:cs typeface="Arial" panose="020B0604020202020204" pitchFamily="34" charset="0"/>
            </a:endParaRPr>
          </a:p>
        </p:txBody>
      </p:sp>
      <p:sp>
        <p:nvSpPr>
          <p:cNvPr id="8" name="Espace réservé de la date 11"/>
          <p:cNvSpPr txBox="1">
            <a:spLocks noGrp="1"/>
          </p:cNvSpPr>
          <p:nvPr/>
        </p:nvSpPr>
        <p:spPr bwMode="auto">
          <a:xfrm>
            <a:off x="1658938" y="6567489"/>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200" dirty="0">
                <a:solidFill>
                  <a:srgbClr val="898989"/>
                </a:solidFill>
                <a:latin typeface="Verdana" panose="020B0604030504040204" pitchFamily="34" charset="0"/>
              </a:rPr>
              <a:t>Groupe </a:t>
            </a:r>
            <a:r>
              <a:rPr lang="fr-FR" altLang="fr-FR" sz="1200" dirty="0" smtClean="0">
                <a:solidFill>
                  <a:srgbClr val="898989"/>
                </a:solidFill>
                <a:latin typeface="Verdana" panose="020B0604030504040204" pitchFamily="34" charset="0"/>
              </a:rPr>
              <a:t>CMS</a:t>
            </a:r>
            <a:endParaRPr lang="fr-FR" altLang="fr-FR" sz="1200" dirty="0">
              <a:solidFill>
                <a:srgbClr val="898989"/>
              </a:solidFill>
              <a:latin typeface="Verdana" panose="020B0604030504040204" pitchFamily="34" charset="0"/>
            </a:endParaRPr>
          </a:p>
        </p:txBody>
      </p:sp>
    </p:spTree>
    <p:extLst>
      <p:ext uri="{BB962C8B-B14F-4D97-AF65-F5344CB8AC3E}">
        <p14:creationId xmlns:p14="http://schemas.microsoft.com/office/powerpoint/2010/main" val="39044748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txBox="1">
            <a:spLocks noChangeArrowheads="1"/>
          </p:cNvSpPr>
          <p:nvPr/>
        </p:nvSpPr>
        <p:spPr bwMode="auto">
          <a:xfrm>
            <a:off x="-1" y="-247426"/>
            <a:ext cx="12274475"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fr-FR" altLang="fr-FR" sz="2800" b="1" dirty="0">
                <a:solidFill>
                  <a:srgbClr val="E75112"/>
                </a:solidFill>
                <a:latin typeface="Verdana" panose="020B0604030504040204" pitchFamily="34" charset="0"/>
              </a:rPr>
              <a:t>Responsabilités : recherche, </a:t>
            </a:r>
            <a:r>
              <a:rPr lang="fr-FR" altLang="fr-FR" sz="2800" b="1" dirty="0" smtClean="0">
                <a:solidFill>
                  <a:srgbClr val="E75112"/>
                </a:solidFill>
                <a:latin typeface="Verdana" panose="020B0604030504040204" pitchFamily="34" charset="0"/>
              </a:rPr>
              <a:t>enseignement, autres (3)</a:t>
            </a:r>
            <a:endParaRPr lang="fr-FR" altLang="fr-FR" sz="2800" b="1" dirty="0">
              <a:solidFill>
                <a:srgbClr val="E75112"/>
              </a:solidFill>
              <a:latin typeface="Verdana" panose="020B0604030504040204" pitchFamily="34" charset="0"/>
            </a:endParaRPr>
          </a:p>
        </p:txBody>
      </p:sp>
      <p:sp>
        <p:nvSpPr>
          <p:cNvPr id="14339" name="Espace réservé du numéro de diapositive 5"/>
          <p:cNvSpPr txBox="1">
            <a:spLocks noGrp="1"/>
          </p:cNvSpPr>
          <p:nvPr/>
        </p:nvSpPr>
        <p:spPr bwMode="auto">
          <a:xfrm>
            <a:off x="8401050" y="6492876"/>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6D23950A-6E04-4B43-87A0-649A8E67D08C}" type="slidenum">
              <a:rPr lang="fr-FR" altLang="fr-FR" sz="1200">
                <a:solidFill>
                  <a:srgbClr val="898989"/>
                </a:solidFill>
                <a:latin typeface="Verdana" panose="020B0604030504040204" pitchFamily="34" charset="0"/>
              </a:rPr>
              <a:pPr algn="r" eaLnBrk="1" hangingPunct="1">
                <a:spcBef>
                  <a:spcPct val="0"/>
                </a:spcBef>
                <a:buFontTx/>
                <a:buNone/>
              </a:pPr>
              <a:t>18</a:t>
            </a:fld>
            <a:endParaRPr lang="fr-FR" altLang="fr-FR" sz="1200">
              <a:solidFill>
                <a:srgbClr val="898989"/>
              </a:solidFill>
              <a:latin typeface="Verdana" panose="020B0604030504040204" pitchFamily="34" charset="0"/>
            </a:endParaRPr>
          </a:p>
        </p:txBody>
      </p:sp>
      <p:cxnSp>
        <p:nvCxnSpPr>
          <p:cNvPr id="11" name="Connecteur droit 10">
            <a:extLst>
              <a:ext uri="{FF2B5EF4-FFF2-40B4-BE49-F238E27FC236}">
                <a16:creationId xmlns:a16="http://schemas.microsoft.com/office/drawing/2014/main" id="{3E7C5001-6809-4DDF-897A-3C05106F0B19}"/>
              </a:ext>
            </a:extLst>
          </p:cNvPr>
          <p:cNvCxnSpPr/>
          <p:nvPr/>
        </p:nvCxnSpPr>
        <p:spPr>
          <a:xfrm>
            <a:off x="1525588" y="590810"/>
            <a:ext cx="9142412" cy="0"/>
          </a:xfrm>
          <a:prstGeom prst="line">
            <a:avLst/>
          </a:prstGeom>
          <a:ln>
            <a:solidFill>
              <a:srgbClr val="E75112"/>
            </a:solidFill>
          </a:ln>
        </p:spPr>
        <p:style>
          <a:lnRef idx="1">
            <a:schemeClr val="accent1"/>
          </a:lnRef>
          <a:fillRef idx="0">
            <a:schemeClr val="accent1"/>
          </a:fillRef>
          <a:effectRef idx="0">
            <a:schemeClr val="accent1"/>
          </a:effectRef>
          <a:fontRef idx="minor">
            <a:schemeClr val="tx1"/>
          </a:fontRef>
        </p:style>
      </p:cxnSp>
      <p:sp>
        <p:nvSpPr>
          <p:cNvPr id="14341" name="Rectangle 3"/>
          <p:cNvSpPr txBox="1">
            <a:spLocks noChangeArrowheads="1"/>
          </p:cNvSpPr>
          <p:nvPr/>
        </p:nvSpPr>
        <p:spPr bwMode="auto">
          <a:xfrm>
            <a:off x="-91440" y="523709"/>
            <a:ext cx="12504420"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buFont typeface="Wingdings" panose="05000000000000000000" pitchFamily="2" charset="2"/>
              <a:buChar char="Ø"/>
            </a:pPr>
            <a:endParaRPr lang="fr-FR" altLang="fr-FR" sz="1900" dirty="0" smtClean="0">
              <a:solidFill>
                <a:srgbClr val="0070C0"/>
              </a:solidFill>
              <a:latin typeface="Verdana" panose="020B0604030504040204" pitchFamily="34" charset="0"/>
              <a:ea typeface="Verdana" panose="020B0604030504040204" pitchFamily="34" charset="0"/>
              <a:cs typeface="Tahoma" panose="020B0604030504040204" pitchFamily="34" charset="0"/>
            </a:endParaRPr>
          </a:p>
          <a:p>
            <a:pPr>
              <a:lnSpc>
                <a:spcPct val="90000"/>
              </a:lnSpc>
              <a:buFont typeface="Wingdings" panose="05000000000000000000" pitchFamily="2" charset="2"/>
              <a:buChar char="Ø"/>
            </a:pPr>
            <a:r>
              <a:rPr lang="fr-FR" altLang="fr-FR" sz="2000" dirty="0" smtClean="0">
                <a:solidFill>
                  <a:srgbClr val="0070C0"/>
                </a:solidFill>
                <a:latin typeface="Verdana" panose="020B0604030504040204" pitchFamily="34" charset="0"/>
                <a:ea typeface="Verdana" panose="020B0604030504040204" pitchFamily="34" charset="0"/>
                <a:cs typeface="Tahoma" panose="020B0604030504040204" pitchFamily="34" charset="0"/>
              </a:rPr>
              <a:t>Communication, vulgarisation:</a:t>
            </a:r>
          </a:p>
          <a:p>
            <a:pPr lvl="1">
              <a:lnSpc>
                <a:spcPct val="90000"/>
              </a:lnSpc>
              <a:buFont typeface="Wingdings" panose="05000000000000000000" pitchFamily="2" charset="2"/>
              <a:buChar char="Ø"/>
            </a:pPr>
            <a:r>
              <a:rPr lang="fr-FR" sz="1600" dirty="0" smtClean="0">
                <a:solidFill>
                  <a:prstClr val="black"/>
                </a:solidFill>
                <a:highlight>
                  <a:prstClr val="white"/>
                </a:highlight>
                <a:latin typeface="Verdana" panose="020B0604030504040204" pitchFamily="34" charset="0"/>
                <a:ea typeface="Verdana" panose="020B0604030504040204" pitchFamily="34" charset="0"/>
              </a:rPr>
              <a:t>Master Classes (IP2I &amp; CERN):   M. Van der </a:t>
            </a:r>
            <a:r>
              <a:rPr lang="fr-FR" sz="1600" dirty="0" err="1" smtClean="0">
                <a:solidFill>
                  <a:prstClr val="black"/>
                </a:solidFill>
                <a:highlight>
                  <a:prstClr val="white"/>
                </a:highlight>
                <a:latin typeface="Verdana" panose="020B0604030504040204" pitchFamily="34" charset="0"/>
                <a:ea typeface="Verdana" panose="020B0604030504040204" pitchFamily="34" charset="0"/>
              </a:rPr>
              <a:t>Donckt</a:t>
            </a:r>
            <a:r>
              <a:rPr lang="fr-FR" sz="1600" dirty="0" smtClean="0">
                <a:solidFill>
                  <a:prstClr val="black"/>
                </a:solidFill>
                <a:highlight>
                  <a:prstClr val="white"/>
                </a:highlight>
                <a:latin typeface="Verdana" panose="020B0604030504040204" pitchFamily="34" charset="0"/>
                <a:ea typeface="Verdana" panose="020B0604030504040204" pitchFamily="34" charset="0"/>
              </a:rPr>
              <a:t>, P. Depasse, S. </a:t>
            </a:r>
            <a:r>
              <a:rPr lang="fr-FR" sz="1600" dirty="0" err="1" smtClean="0">
                <a:solidFill>
                  <a:prstClr val="black"/>
                </a:solidFill>
                <a:highlight>
                  <a:prstClr val="white"/>
                </a:highlight>
                <a:latin typeface="Verdana" panose="020B0604030504040204" pitchFamily="34" charset="0"/>
                <a:ea typeface="Verdana" panose="020B0604030504040204" pitchFamily="34" charset="0"/>
              </a:rPr>
              <a:t>Perriès</a:t>
            </a:r>
            <a:r>
              <a:rPr lang="fr-FR" sz="1600" dirty="0" smtClean="0">
                <a:solidFill>
                  <a:prstClr val="black"/>
                </a:solidFill>
                <a:highlight>
                  <a:prstClr val="white"/>
                </a:highlight>
                <a:latin typeface="Verdana" panose="020B0604030504040204" pitchFamily="34" charset="0"/>
                <a:ea typeface="Verdana" panose="020B0604030504040204" pitchFamily="34" charset="0"/>
              </a:rPr>
              <a:t>, S. Viret,  S. Beauceron, </a:t>
            </a:r>
            <a:r>
              <a:rPr lang="fr-FR" sz="1600" dirty="0" err="1" smtClean="0">
                <a:solidFill>
                  <a:prstClr val="black"/>
                </a:solidFill>
                <a:highlight>
                  <a:prstClr val="white"/>
                </a:highlight>
                <a:latin typeface="Verdana" panose="020B0604030504040204" pitchFamily="34" charset="0"/>
                <a:ea typeface="Verdana" panose="020B0604030504040204" pitchFamily="34" charset="0"/>
              </a:rPr>
              <a:t>N.Chanon</a:t>
            </a:r>
            <a:endParaRPr lang="fr-FR" sz="1600" dirty="0" smtClean="0">
              <a:solidFill>
                <a:prstClr val="black"/>
              </a:solidFill>
              <a:highlight>
                <a:prstClr val="white"/>
              </a:highlight>
              <a:latin typeface="Verdana" panose="020B0604030504040204" pitchFamily="34" charset="0"/>
              <a:ea typeface="Verdana" panose="020B0604030504040204" pitchFamily="34" charset="0"/>
            </a:endParaRPr>
          </a:p>
          <a:p>
            <a:pPr lvl="1">
              <a:lnSpc>
                <a:spcPct val="90000"/>
              </a:lnSpc>
              <a:buFont typeface="Wingdings" panose="05000000000000000000" pitchFamily="2" charset="2"/>
              <a:buChar char="Ø"/>
            </a:pPr>
            <a:r>
              <a:rPr lang="fr-FR" altLang="fr-FR" sz="1600" dirty="0" smtClean="0">
                <a:solidFill>
                  <a:prstClr val="black"/>
                </a:solidFill>
                <a:highlight>
                  <a:prstClr val="white"/>
                </a:highlight>
                <a:latin typeface="Verdana" panose="020B0604030504040204" pitchFamily="34" charset="0"/>
                <a:ea typeface="Verdana" panose="020B0604030504040204" pitchFamily="34" charset="0"/>
                <a:cs typeface="Tahoma" panose="020B0604030504040204" pitchFamily="34" charset="0"/>
              </a:rPr>
              <a:t>Guides au CERN/CMS: S. Beauceron, J. </a:t>
            </a:r>
            <a:r>
              <a:rPr lang="fr-FR" altLang="fr-FR" sz="1600" dirty="0" err="1" smtClean="0">
                <a:solidFill>
                  <a:prstClr val="black"/>
                </a:solidFill>
                <a:highlight>
                  <a:prstClr val="white"/>
                </a:highlight>
                <a:latin typeface="Verdana" panose="020B0604030504040204" pitchFamily="34" charset="0"/>
                <a:ea typeface="Verdana" panose="020B0604030504040204" pitchFamily="34" charset="0"/>
                <a:cs typeface="Tahoma" panose="020B0604030504040204" pitchFamily="34" charset="0"/>
              </a:rPr>
              <a:t>Fay</a:t>
            </a:r>
            <a:r>
              <a:rPr lang="fr-FR" altLang="fr-FR" sz="1600" dirty="0" smtClean="0">
                <a:solidFill>
                  <a:prstClr val="black"/>
                </a:solidFill>
                <a:highlight>
                  <a:prstClr val="white"/>
                </a:highlight>
                <a:latin typeface="Verdana" panose="020B0604030504040204" pitchFamily="34" charset="0"/>
                <a:ea typeface="Verdana" panose="020B0604030504040204" pitchFamily="34" charset="0"/>
                <a:cs typeface="Tahoma" panose="020B0604030504040204" pitchFamily="34" charset="0"/>
              </a:rPr>
              <a:t>, M. </a:t>
            </a:r>
            <a:r>
              <a:rPr lang="fr-FR" altLang="fr-FR" sz="1600" dirty="0" err="1" smtClean="0">
                <a:solidFill>
                  <a:prstClr val="black"/>
                </a:solidFill>
                <a:highlight>
                  <a:prstClr val="white"/>
                </a:highlight>
                <a:latin typeface="Verdana" panose="020B0604030504040204" pitchFamily="34" charset="0"/>
                <a:ea typeface="Verdana" panose="020B0604030504040204" pitchFamily="34" charset="0"/>
                <a:cs typeface="Tahoma" panose="020B0604030504040204" pitchFamily="34" charset="0"/>
              </a:rPr>
              <a:t>Gouzevitch</a:t>
            </a:r>
            <a:r>
              <a:rPr lang="fr-FR" altLang="fr-FR" sz="1600" dirty="0" smtClean="0">
                <a:solidFill>
                  <a:prstClr val="black"/>
                </a:solidFill>
                <a:highlight>
                  <a:prstClr val="white"/>
                </a:highlight>
                <a:latin typeface="Verdana" panose="020B0604030504040204" pitchFamily="34" charset="0"/>
                <a:ea typeface="Verdana" panose="020B0604030504040204" pitchFamily="34" charset="0"/>
                <a:cs typeface="Tahoma" panose="020B0604030504040204" pitchFamily="34" charset="0"/>
              </a:rPr>
              <a:t>, L. </a:t>
            </a:r>
            <a:r>
              <a:rPr lang="fr-FR" altLang="fr-FR" sz="1600" dirty="0" err="1" smtClean="0">
                <a:solidFill>
                  <a:prstClr val="black"/>
                </a:solidFill>
                <a:highlight>
                  <a:prstClr val="white"/>
                </a:highlight>
                <a:latin typeface="Verdana" panose="020B0604030504040204" pitchFamily="34" charset="0"/>
                <a:ea typeface="Verdana" panose="020B0604030504040204" pitchFamily="34" charset="0"/>
                <a:cs typeface="Tahoma" panose="020B0604030504040204" pitchFamily="34" charset="0"/>
              </a:rPr>
              <a:t>Torterotot</a:t>
            </a:r>
            <a:endParaRPr lang="fr-FR" altLang="fr-FR" sz="1600" dirty="0" smtClean="0">
              <a:solidFill>
                <a:prstClr val="black"/>
              </a:solidFill>
              <a:highlight>
                <a:prstClr val="white"/>
              </a:highlight>
              <a:latin typeface="Verdana" panose="020B0604030504040204" pitchFamily="34" charset="0"/>
              <a:ea typeface="Verdana" panose="020B0604030504040204" pitchFamily="34" charset="0"/>
              <a:cs typeface="Tahoma" panose="020B0604030504040204" pitchFamily="34" charset="0"/>
            </a:endParaRPr>
          </a:p>
          <a:p>
            <a:pPr lvl="1">
              <a:lnSpc>
                <a:spcPct val="90000"/>
              </a:lnSpc>
              <a:buFont typeface="Wingdings" panose="05000000000000000000" pitchFamily="2" charset="2"/>
              <a:buChar char="Ø"/>
            </a:pPr>
            <a:r>
              <a:rPr lang="fr-FR" altLang="fr-FR" sz="1600" dirty="0" smtClean="0">
                <a:solidFill>
                  <a:prstClr val="black"/>
                </a:solidFill>
                <a:highlight>
                  <a:prstClr val="white"/>
                </a:highlight>
                <a:latin typeface="Verdana" panose="020B0604030504040204" pitchFamily="34" charset="0"/>
                <a:ea typeface="Verdana" panose="020B0604030504040204" pitchFamily="34" charset="0"/>
                <a:cs typeface="Tahoma" panose="020B0604030504040204" pitchFamily="34" charset="0"/>
              </a:rPr>
              <a:t>Programme ‘Sciences à l'Ecole (French Teacher Programme)− IN2P3−CERN’: G. </a:t>
            </a:r>
            <a:r>
              <a:rPr lang="fr-FR" altLang="fr-FR" sz="1600" dirty="0" err="1" smtClean="0">
                <a:solidFill>
                  <a:prstClr val="black"/>
                </a:solidFill>
                <a:highlight>
                  <a:prstClr val="white"/>
                </a:highlight>
                <a:latin typeface="Verdana" panose="020B0604030504040204" pitchFamily="34" charset="0"/>
                <a:ea typeface="Verdana" panose="020B0604030504040204" pitchFamily="34" charset="0"/>
                <a:cs typeface="Tahoma" panose="020B0604030504040204" pitchFamily="34" charset="0"/>
              </a:rPr>
              <a:t>Boudoul</a:t>
            </a:r>
            <a:endParaRPr lang="fr-FR" altLang="fr-FR" sz="1600" dirty="0" smtClean="0">
              <a:solidFill>
                <a:prstClr val="black"/>
              </a:solidFill>
              <a:highlight>
                <a:prstClr val="white"/>
              </a:highlight>
              <a:latin typeface="Verdana" panose="020B0604030504040204" pitchFamily="34" charset="0"/>
              <a:ea typeface="Verdana" panose="020B0604030504040204" pitchFamily="34" charset="0"/>
              <a:cs typeface="Tahoma" panose="020B0604030504040204" pitchFamily="34" charset="0"/>
            </a:endParaRPr>
          </a:p>
          <a:p>
            <a:pPr lvl="1">
              <a:lnSpc>
                <a:spcPct val="90000"/>
              </a:lnSpc>
              <a:buFont typeface="Wingdings" panose="05000000000000000000" pitchFamily="2" charset="2"/>
              <a:buChar char="Ø"/>
            </a:pPr>
            <a:r>
              <a:rPr lang="fr-FR" altLang="fr-FR" sz="1600" dirty="0" smtClean="0">
                <a:solidFill>
                  <a:prstClr val="black"/>
                </a:solidFill>
                <a:highlight>
                  <a:prstClr val="white"/>
                </a:highlight>
                <a:latin typeface="Verdana" panose="020B0604030504040204" pitchFamily="34" charset="0"/>
                <a:ea typeface="Verdana" panose="020B0604030504040204" pitchFamily="34" charset="0"/>
                <a:cs typeface="Tahoma" panose="020B0604030504040204" pitchFamily="34" charset="0"/>
              </a:rPr>
              <a:t>Conférences-débats lors de la projection du film: ‘La fièvre des particules’ S. Gascon (2015, 2018)</a:t>
            </a:r>
          </a:p>
          <a:p>
            <a:pPr lvl="1">
              <a:lnSpc>
                <a:spcPct val="90000"/>
              </a:lnSpc>
              <a:buFont typeface="Wingdings" panose="05000000000000000000" pitchFamily="2" charset="2"/>
              <a:buChar char="Ø"/>
            </a:pPr>
            <a:r>
              <a:rPr lang="fr-FR" altLang="fr-FR" sz="1600" dirty="0" smtClean="0">
                <a:solidFill>
                  <a:prstClr val="black"/>
                </a:solidFill>
                <a:highlight>
                  <a:prstClr val="white"/>
                </a:highlight>
                <a:latin typeface="Verdana" panose="020B0604030504040204" pitchFamily="34" charset="0"/>
                <a:ea typeface="Verdana" panose="020B0604030504040204" pitchFamily="34" charset="0"/>
                <a:cs typeface="Tahoma" panose="020B0604030504040204" pitchFamily="34" charset="0"/>
              </a:rPr>
              <a:t>Emissions radiophoniques: N. </a:t>
            </a:r>
            <a:r>
              <a:rPr lang="fr-FR" altLang="fr-FR" sz="1600" dirty="0" err="1" smtClean="0">
                <a:solidFill>
                  <a:prstClr val="black"/>
                </a:solidFill>
                <a:highlight>
                  <a:prstClr val="white"/>
                </a:highlight>
                <a:latin typeface="Verdana" panose="020B0604030504040204" pitchFamily="34" charset="0"/>
                <a:ea typeface="Verdana" panose="020B0604030504040204" pitchFamily="34" charset="0"/>
                <a:cs typeface="Tahoma" panose="020B0604030504040204" pitchFamily="34" charset="0"/>
              </a:rPr>
              <a:t>Chanon</a:t>
            </a:r>
            <a:r>
              <a:rPr lang="fr-FR" altLang="fr-FR" sz="1600" dirty="0" smtClean="0">
                <a:solidFill>
                  <a:prstClr val="black"/>
                </a:solidFill>
                <a:highlight>
                  <a:prstClr val="white"/>
                </a:highlight>
                <a:latin typeface="Verdana" panose="020B0604030504040204" pitchFamily="34" charset="0"/>
                <a:ea typeface="Verdana" panose="020B0604030504040204" pitchFamily="34" charset="0"/>
                <a:cs typeface="Tahoma" panose="020B0604030504040204" pitchFamily="34" charset="0"/>
              </a:rPr>
              <a:t> (RCF, 2018), S. Beauceron (France Culture, 2016), G. </a:t>
            </a:r>
            <a:r>
              <a:rPr lang="fr-FR" altLang="fr-FR" sz="1600" dirty="0" err="1" smtClean="0">
                <a:solidFill>
                  <a:prstClr val="black"/>
                </a:solidFill>
                <a:highlight>
                  <a:prstClr val="white"/>
                </a:highlight>
                <a:latin typeface="Verdana" panose="020B0604030504040204" pitchFamily="34" charset="0"/>
                <a:ea typeface="Verdana" panose="020B0604030504040204" pitchFamily="34" charset="0"/>
                <a:cs typeface="Tahoma" panose="020B0604030504040204" pitchFamily="34" charset="0"/>
              </a:rPr>
              <a:t>Boudoul</a:t>
            </a:r>
            <a:r>
              <a:rPr lang="fr-FR" altLang="fr-FR" sz="1600" dirty="0" smtClean="0">
                <a:solidFill>
                  <a:prstClr val="black"/>
                </a:solidFill>
                <a:highlight>
                  <a:prstClr val="white"/>
                </a:highlight>
                <a:latin typeface="Verdana" panose="020B0604030504040204" pitchFamily="34" charset="0"/>
                <a:ea typeface="Verdana" panose="020B0604030504040204" pitchFamily="34" charset="0"/>
                <a:cs typeface="Tahoma" panose="020B0604030504040204" pitchFamily="34" charset="0"/>
              </a:rPr>
              <a:t> (RTS,2019)</a:t>
            </a:r>
          </a:p>
          <a:p>
            <a:pPr lvl="1">
              <a:lnSpc>
                <a:spcPct val="90000"/>
              </a:lnSpc>
              <a:buFont typeface="Wingdings" panose="05000000000000000000" pitchFamily="2" charset="2"/>
              <a:buChar char="Ø"/>
            </a:pPr>
            <a:r>
              <a:rPr lang="fr-FR" altLang="fr-FR" sz="1600" dirty="0" smtClean="0">
                <a:solidFill>
                  <a:prstClr val="black"/>
                </a:solidFill>
                <a:highlight>
                  <a:prstClr val="white"/>
                </a:highlight>
                <a:latin typeface="Verdana" panose="020B0604030504040204" pitchFamily="34" charset="0"/>
                <a:ea typeface="Verdana" panose="020B0604030504040204" pitchFamily="34" charset="0"/>
                <a:cs typeface="Tahoma" panose="020B0604030504040204" pitchFamily="34" charset="0"/>
              </a:rPr>
              <a:t>Interview: S. Beauceron, Bilan Magazine (2017)</a:t>
            </a:r>
          </a:p>
          <a:p>
            <a:pPr lvl="1">
              <a:lnSpc>
                <a:spcPct val="90000"/>
              </a:lnSpc>
              <a:buFont typeface="Wingdings" panose="05000000000000000000" pitchFamily="2" charset="2"/>
              <a:buChar char="Ø"/>
            </a:pPr>
            <a:r>
              <a:rPr lang="fr-FR" altLang="fr-FR" sz="1600" dirty="0" smtClean="0">
                <a:solidFill>
                  <a:prstClr val="black"/>
                </a:solidFill>
                <a:highlight>
                  <a:prstClr val="white"/>
                </a:highlight>
                <a:latin typeface="Verdana" panose="020B0604030504040204" pitchFamily="34" charset="0"/>
                <a:ea typeface="Verdana" panose="020B0604030504040204" pitchFamily="34" charset="0"/>
                <a:cs typeface="Tahoma" panose="020B0604030504040204" pitchFamily="34" charset="0"/>
              </a:rPr>
              <a:t>Stand à l’exposition: ‘Geek &amp; </a:t>
            </a:r>
            <a:r>
              <a:rPr lang="fr-FR" altLang="fr-FR" sz="1600" dirty="0" err="1" smtClean="0">
                <a:solidFill>
                  <a:prstClr val="black"/>
                </a:solidFill>
                <a:highlight>
                  <a:prstClr val="white"/>
                </a:highlight>
                <a:latin typeface="Verdana" panose="020B0604030504040204" pitchFamily="34" charset="0"/>
                <a:ea typeface="Verdana" panose="020B0604030504040204" pitchFamily="34" charset="0"/>
                <a:cs typeface="Tahoma" panose="020B0604030504040204" pitchFamily="34" charset="0"/>
              </a:rPr>
              <a:t>Japan</a:t>
            </a:r>
            <a:r>
              <a:rPr lang="fr-FR" altLang="fr-FR" sz="1600" dirty="0" smtClean="0">
                <a:solidFill>
                  <a:prstClr val="black"/>
                </a:solidFill>
                <a:highlight>
                  <a:prstClr val="white"/>
                </a:highlight>
                <a:latin typeface="Verdana" panose="020B0604030504040204" pitchFamily="34" charset="0"/>
                <a:ea typeface="Verdana" panose="020B0604030504040204" pitchFamily="34" charset="0"/>
                <a:cs typeface="Tahoma" panose="020B0604030504040204" pitchFamily="34" charset="0"/>
              </a:rPr>
              <a:t> </a:t>
            </a:r>
            <a:r>
              <a:rPr lang="fr-FR" altLang="fr-FR" sz="1600" dirty="0" err="1" smtClean="0">
                <a:solidFill>
                  <a:prstClr val="black"/>
                </a:solidFill>
                <a:highlight>
                  <a:prstClr val="white"/>
                </a:highlight>
                <a:latin typeface="Verdana" panose="020B0604030504040204" pitchFamily="34" charset="0"/>
                <a:ea typeface="Verdana" panose="020B0604030504040204" pitchFamily="34" charset="0"/>
                <a:cs typeface="Tahoma" panose="020B0604030504040204" pitchFamily="34" charset="0"/>
              </a:rPr>
              <a:t>Touch</a:t>
            </a:r>
            <a:r>
              <a:rPr lang="fr-FR" altLang="fr-FR" sz="1600" dirty="0" smtClean="0">
                <a:solidFill>
                  <a:prstClr val="black"/>
                </a:solidFill>
                <a:highlight>
                  <a:prstClr val="white"/>
                </a:highlight>
                <a:latin typeface="Verdana" panose="020B0604030504040204" pitchFamily="34" charset="0"/>
                <a:ea typeface="Verdana" panose="020B0604030504040204" pitchFamily="34" charset="0"/>
                <a:cs typeface="Tahoma" panose="020B0604030504040204" pitchFamily="34" charset="0"/>
              </a:rPr>
              <a:t>’: S. Beauceron (2017, 2019)</a:t>
            </a:r>
            <a:endParaRPr lang="fr-FR" altLang="fr-FR" sz="1600" dirty="0" smtClean="0">
              <a:latin typeface="Verdana" panose="020B0604030504040204" pitchFamily="34" charset="0"/>
              <a:ea typeface="Verdana" panose="020B0604030504040204" pitchFamily="34" charset="0"/>
              <a:cs typeface="Tahoma" panose="020B0604030504040204" pitchFamily="34" charset="0"/>
            </a:endParaRPr>
          </a:p>
          <a:p>
            <a:pPr lvl="1">
              <a:lnSpc>
                <a:spcPct val="90000"/>
              </a:lnSpc>
              <a:buFont typeface="Wingdings" panose="05000000000000000000" pitchFamily="2" charset="2"/>
              <a:buChar char="Ø"/>
            </a:pPr>
            <a:endParaRPr lang="fr-FR" altLang="fr-FR" sz="1600" dirty="0" smtClean="0">
              <a:latin typeface="Verdana" panose="020B0604030504040204" pitchFamily="34" charset="0"/>
              <a:ea typeface="Verdana" panose="020B0604030504040204" pitchFamily="34" charset="0"/>
              <a:cs typeface="Tahoma" panose="020B0604030504040204" pitchFamily="34" charset="0"/>
            </a:endParaRPr>
          </a:p>
          <a:p>
            <a:pPr>
              <a:lnSpc>
                <a:spcPct val="90000"/>
              </a:lnSpc>
              <a:buFont typeface="Wingdings" panose="05000000000000000000" pitchFamily="2" charset="2"/>
              <a:buChar char="Ø"/>
            </a:pPr>
            <a:endParaRPr lang="fr-FR" altLang="fr-FR" sz="1800" dirty="0">
              <a:solidFill>
                <a:srgbClr val="0070C0"/>
              </a:solidFill>
              <a:latin typeface="Verdana" panose="020B0604030504040204" pitchFamily="34" charset="0"/>
              <a:ea typeface="Verdana" panose="020B0604030504040204" pitchFamily="34" charset="0"/>
              <a:cs typeface="Tahoma" panose="020B0604030504040204" pitchFamily="34" charset="0"/>
            </a:endParaRPr>
          </a:p>
        </p:txBody>
      </p:sp>
      <p:sp>
        <p:nvSpPr>
          <p:cNvPr id="14343" name="Espace réservé du pied de page 1"/>
          <p:cNvSpPr>
            <a:spLocks noGrp="1"/>
          </p:cNvSpPr>
          <p:nvPr>
            <p:ph type="ftr" sz="quarter" idx="11"/>
          </p:nvPr>
        </p:nvSpPr>
        <p:spPr bwMode="auto">
          <a:xfrm>
            <a:off x="4440238" y="6640830"/>
            <a:ext cx="3960812" cy="24257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FR" altLang="fr-FR" sz="1200" dirty="0">
                <a:solidFill>
                  <a:srgbClr val="898989"/>
                </a:solidFill>
                <a:latin typeface="Verdana" panose="020B0604030504040204" pitchFamily="34" charset="0"/>
                <a:cs typeface="Arial" panose="020B0604020202020204" pitchFamily="34" charset="0"/>
              </a:rPr>
              <a:t>Tourniquet Section 01 du Laboratoire </a:t>
            </a:r>
            <a:r>
              <a:rPr lang="fr-FR" altLang="fr-FR" sz="1200" dirty="0" smtClean="0">
                <a:solidFill>
                  <a:srgbClr val="898989"/>
                </a:solidFill>
                <a:latin typeface="Verdana" panose="020B0604030504040204" pitchFamily="34" charset="0"/>
                <a:cs typeface="Arial" panose="020B0604020202020204" pitchFamily="34" charset="0"/>
              </a:rPr>
              <a:t>– 3/2/2020</a:t>
            </a:r>
            <a:endParaRPr lang="fr-FR" altLang="fr-FR" sz="1200" dirty="0">
              <a:solidFill>
                <a:srgbClr val="898989"/>
              </a:solidFill>
              <a:latin typeface="Verdana" panose="020B0604030504040204" pitchFamily="34" charset="0"/>
              <a:cs typeface="Arial" panose="020B0604020202020204" pitchFamily="34" charset="0"/>
            </a:endParaRPr>
          </a:p>
        </p:txBody>
      </p:sp>
      <p:sp>
        <p:nvSpPr>
          <p:cNvPr id="8" name="Espace réservé de la date 11"/>
          <p:cNvSpPr txBox="1">
            <a:spLocks noGrp="1"/>
          </p:cNvSpPr>
          <p:nvPr/>
        </p:nvSpPr>
        <p:spPr bwMode="auto">
          <a:xfrm>
            <a:off x="1658938" y="6567489"/>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200" dirty="0">
                <a:solidFill>
                  <a:srgbClr val="898989"/>
                </a:solidFill>
                <a:latin typeface="Verdana" panose="020B0604030504040204" pitchFamily="34" charset="0"/>
              </a:rPr>
              <a:t>Groupe </a:t>
            </a:r>
            <a:r>
              <a:rPr lang="fr-FR" altLang="fr-FR" sz="1200" dirty="0" smtClean="0">
                <a:solidFill>
                  <a:srgbClr val="898989"/>
                </a:solidFill>
                <a:latin typeface="Verdana" panose="020B0604030504040204" pitchFamily="34" charset="0"/>
              </a:rPr>
              <a:t>CMS</a:t>
            </a:r>
            <a:endParaRPr lang="fr-FR" altLang="fr-FR" sz="1200" dirty="0">
              <a:solidFill>
                <a:srgbClr val="898989"/>
              </a:solidFill>
              <a:latin typeface="Verdana" panose="020B0604030504040204" pitchFamily="34" charset="0"/>
            </a:endParaRPr>
          </a:p>
        </p:txBody>
      </p:sp>
    </p:spTree>
    <p:extLst>
      <p:ext uri="{BB962C8B-B14F-4D97-AF65-F5344CB8AC3E}">
        <p14:creationId xmlns:p14="http://schemas.microsoft.com/office/powerpoint/2010/main" val="12313657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idx="4294967295"/>
          </p:nvPr>
        </p:nvSpPr>
        <p:spPr>
          <a:xfrm>
            <a:off x="1524000" y="0"/>
            <a:ext cx="9144000" cy="692150"/>
          </a:xfrm>
        </p:spPr>
        <p:txBody>
          <a:bodyPr/>
          <a:lstStyle/>
          <a:p>
            <a:pPr algn="ctr"/>
            <a:r>
              <a:rPr lang="fr-FR" altLang="fr-FR" sz="2800" b="1" dirty="0">
                <a:solidFill>
                  <a:srgbClr val="E75112"/>
                </a:solidFill>
                <a:latin typeface="Verdana" panose="020B0604030504040204" pitchFamily="34" charset="0"/>
              </a:rPr>
              <a:t>Projet scientifique, </a:t>
            </a:r>
            <a:r>
              <a:rPr lang="fr-FR" altLang="fr-FR" sz="2800" b="1" dirty="0" smtClean="0">
                <a:solidFill>
                  <a:srgbClr val="E75112"/>
                </a:solidFill>
                <a:latin typeface="Verdana" panose="020B0604030504040204" pitchFamily="34" charset="0"/>
              </a:rPr>
              <a:t>anticipation (1)</a:t>
            </a:r>
            <a:endParaRPr lang="fr-FR" altLang="fr-FR" sz="2800" b="1" dirty="0">
              <a:solidFill>
                <a:srgbClr val="E75112"/>
              </a:solidFill>
              <a:latin typeface="Verdana" panose="020B0604030504040204" pitchFamily="34" charset="0"/>
            </a:endParaRPr>
          </a:p>
        </p:txBody>
      </p:sp>
      <p:sp>
        <p:nvSpPr>
          <p:cNvPr id="16387" name="Espace réservé du numéro de diapositive 5"/>
          <p:cNvSpPr txBox="1">
            <a:spLocks noGrp="1"/>
          </p:cNvSpPr>
          <p:nvPr/>
        </p:nvSpPr>
        <p:spPr bwMode="auto">
          <a:xfrm>
            <a:off x="8401050" y="6492876"/>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13B59B20-D7ED-4F11-AB0F-ECC8F5EB3735}" type="slidenum">
              <a:rPr lang="fr-FR" altLang="fr-FR" sz="1200">
                <a:solidFill>
                  <a:srgbClr val="898989"/>
                </a:solidFill>
                <a:latin typeface="Verdana" panose="020B0604030504040204" pitchFamily="34" charset="0"/>
              </a:rPr>
              <a:pPr algn="r" eaLnBrk="1" hangingPunct="1">
                <a:spcBef>
                  <a:spcPct val="0"/>
                </a:spcBef>
                <a:buFontTx/>
                <a:buNone/>
              </a:pPr>
              <a:t>19</a:t>
            </a:fld>
            <a:endParaRPr lang="fr-FR" altLang="fr-FR" sz="1200">
              <a:solidFill>
                <a:srgbClr val="898989"/>
              </a:solidFill>
              <a:latin typeface="Verdana" panose="020B0604030504040204" pitchFamily="34" charset="0"/>
            </a:endParaRPr>
          </a:p>
        </p:txBody>
      </p:sp>
      <p:cxnSp>
        <p:nvCxnSpPr>
          <p:cNvPr id="11" name="Connecteur droit 10">
            <a:extLst>
              <a:ext uri="{FF2B5EF4-FFF2-40B4-BE49-F238E27FC236}">
                <a16:creationId xmlns:a16="http://schemas.microsoft.com/office/drawing/2014/main" id="{9FC51FDD-2732-40A0-8BD5-9B72C997283C}"/>
              </a:ext>
            </a:extLst>
          </p:cNvPr>
          <p:cNvCxnSpPr/>
          <p:nvPr/>
        </p:nvCxnSpPr>
        <p:spPr>
          <a:xfrm>
            <a:off x="1525588" y="692150"/>
            <a:ext cx="9142412" cy="0"/>
          </a:xfrm>
          <a:prstGeom prst="line">
            <a:avLst/>
          </a:prstGeom>
          <a:ln>
            <a:solidFill>
              <a:srgbClr val="E75112"/>
            </a:solidFill>
          </a:ln>
        </p:spPr>
        <p:style>
          <a:lnRef idx="1">
            <a:schemeClr val="accent1"/>
          </a:lnRef>
          <a:fillRef idx="0">
            <a:schemeClr val="accent1"/>
          </a:fillRef>
          <a:effectRef idx="0">
            <a:schemeClr val="accent1"/>
          </a:effectRef>
          <a:fontRef idx="minor">
            <a:schemeClr val="tx1"/>
          </a:fontRef>
        </p:style>
      </p:cxnSp>
      <p:sp>
        <p:nvSpPr>
          <p:cNvPr id="16390" name="Espace réservé du pied de page 1"/>
          <p:cNvSpPr>
            <a:spLocks noGrp="1"/>
          </p:cNvSpPr>
          <p:nvPr>
            <p:ph type="ftr" sz="quarter" idx="11"/>
          </p:nvPr>
        </p:nvSpPr>
        <p:spPr bwMode="auto">
          <a:xfrm>
            <a:off x="4440238" y="6535892"/>
            <a:ext cx="3960812" cy="34750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FR" altLang="fr-FR" sz="1200" dirty="0">
                <a:solidFill>
                  <a:srgbClr val="898989"/>
                </a:solidFill>
                <a:latin typeface="Verdana" panose="020B0604030504040204" pitchFamily="34" charset="0"/>
                <a:cs typeface="Arial" panose="020B0604020202020204" pitchFamily="34" charset="0"/>
              </a:rPr>
              <a:t>Tourniquet Section 01 du Laboratoire </a:t>
            </a:r>
            <a:r>
              <a:rPr lang="fr-FR" altLang="fr-FR" sz="1200" dirty="0" smtClean="0">
                <a:solidFill>
                  <a:srgbClr val="898989"/>
                </a:solidFill>
                <a:latin typeface="Verdana" panose="020B0604030504040204" pitchFamily="34" charset="0"/>
                <a:cs typeface="Arial" panose="020B0604020202020204" pitchFamily="34" charset="0"/>
              </a:rPr>
              <a:t>– 3/2/2020</a:t>
            </a:r>
            <a:endParaRPr lang="fr-FR" altLang="fr-FR" sz="1200" dirty="0">
              <a:solidFill>
                <a:srgbClr val="898989"/>
              </a:solidFill>
              <a:latin typeface="Verdana" panose="020B0604030504040204" pitchFamily="34" charset="0"/>
              <a:cs typeface="Arial" panose="020B0604020202020204" pitchFamily="34" charset="0"/>
            </a:endParaRPr>
          </a:p>
        </p:txBody>
      </p:sp>
      <p:pic>
        <p:nvPicPr>
          <p:cNvPr id="2" name="Image 1"/>
          <p:cNvPicPr>
            <a:picLocks noChangeAspect="1"/>
          </p:cNvPicPr>
          <p:nvPr/>
        </p:nvPicPr>
        <p:blipFill rotWithShape="1">
          <a:blip r:embed="rId3">
            <a:extLst>
              <a:ext uri="{28A0092B-C50C-407E-A947-70E740481C1C}">
                <a14:useLocalDpi xmlns:a14="http://schemas.microsoft.com/office/drawing/2010/main" val="0"/>
              </a:ext>
            </a:extLst>
          </a:blip>
          <a:srcRect l="41647" t="21819" r="20324"/>
          <a:stretch/>
        </p:blipFill>
        <p:spPr>
          <a:xfrm>
            <a:off x="122368" y="1710465"/>
            <a:ext cx="4636546" cy="4666325"/>
          </a:xfrm>
          <a:prstGeom prst="rect">
            <a:avLst/>
          </a:prstGeom>
        </p:spPr>
      </p:pic>
      <p:pic>
        <p:nvPicPr>
          <p:cNvPr id="8" name="Image 7"/>
          <p:cNvPicPr>
            <a:picLocks noChangeAspect="1"/>
          </p:cNvPicPr>
          <p:nvPr/>
        </p:nvPicPr>
        <p:blipFill rotWithShape="1">
          <a:blip r:embed="rId3">
            <a:extLst>
              <a:ext uri="{28A0092B-C50C-407E-A947-70E740481C1C}">
                <a14:useLocalDpi xmlns:a14="http://schemas.microsoft.com/office/drawing/2010/main" val="0"/>
              </a:ext>
            </a:extLst>
          </a:blip>
          <a:srcRect l="75882" r="5324" b="79263"/>
          <a:stretch/>
        </p:blipFill>
        <p:spPr>
          <a:xfrm>
            <a:off x="33188" y="768549"/>
            <a:ext cx="2291379" cy="1237686"/>
          </a:xfrm>
          <a:prstGeom prst="rect">
            <a:avLst/>
          </a:prstGeom>
        </p:spPr>
      </p:pic>
      <p:sp>
        <p:nvSpPr>
          <p:cNvPr id="9" name="Rectangle 3"/>
          <p:cNvSpPr txBox="1">
            <a:spLocks noChangeArrowheads="1"/>
          </p:cNvSpPr>
          <p:nvPr/>
        </p:nvSpPr>
        <p:spPr bwMode="auto">
          <a:xfrm>
            <a:off x="4980767" y="1354476"/>
            <a:ext cx="7211233" cy="423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buFont typeface="Wingdings" panose="05000000000000000000" pitchFamily="2" charset="2"/>
              <a:buChar char="Ø"/>
            </a:pPr>
            <a:r>
              <a:rPr lang="fr-FR" altLang="fr-FR" sz="2000" dirty="0" smtClean="0">
                <a:solidFill>
                  <a:srgbClr val="FF0000"/>
                </a:solidFill>
                <a:latin typeface="Verdana" panose="020B0604030504040204" pitchFamily="34" charset="0"/>
                <a:ea typeface="Verdana" panose="020B0604030504040204" pitchFamily="34" charset="0"/>
                <a:cs typeface="Tahoma" panose="020B0604030504040204" pitchFamily="34" charset="0"/>
              </a:rPr>
              <a:t>Physique: </a:t>
            </a:r>
            <a:r>
              <a:rPr lang="fr-FR" altLang="fr-FR" sz="2000" dirty="0" smtClean="0">
                <a:solidFill>
                  <a:srgbClr val="0070C0"/>
                </a:solidFill>
                <a:latin typeface="Verdana" panose="020B0604030504040204" pitchFamily="34" charset="0"/>
                <a:ea typeface="Verdana" panose="020B0604030504040204" pitchFamily="34" charset="0"/>
                <a:cs typeface="Tahoma" panose="020B0604030504040204" pitchFamily="34" charset="0"/>
              </a:rPr>
              <a:t>‘Queue’ d'analyses du </a:t>
            </a:r>
            <a:r>
              <a:rPr lang="fr-FR" altLang="fr-FR" sz="2000" dirty="0" err="1" smtClean="0">
                <a:solidFill>
                  <a:srgbClr val="FF0000"/>
                </a:solidFill>
                <a:latin typeface="Verdana" panose="020B0604030504040204" pitchFamily="34" charset="0"/>
                <a:ea typeface="Verdana" panose="020B0604030504040204" pitchFamily="34" charset="0"/>
                <a:cs typeface="Tahoma" panose="020B0604030504040204" pitchFamily="34" charset="0"/>
              </a:rPr>
              <a:t>Run</a:t>
            </a:r>
            <a:r>
              <a:rPr lang="fr-FR" altLang="fr-FR" sz="2000" dirty="0" smtClean="0">
                <a:solidFill>
                  <a:srgbClr val="FF0000"/>
                </a:solidFill>
                <a:latin typeface="Verdana" panose="020B0604030504040204" pitchFamily="34" charset="0"/>
                <a:ea typeface="Verdana" panose="020B0604030504040204" pitchFamily="34" charset="0"/>
                <a:cs typeface="Tahoma" panose="020B0604030504040204" pitchFamily="34" charset="0"/>
              </a:rPr>
              <a:t> 2</a:t>
            </a:r>
            <a:r>
              <a:rPr lang="fr-FR" altLang="fr-FR" sz="2000" dirty="0" smtClean="0">
                <a:solidFill>
                  <a:srgbClr val="0070C0"/>
                </a:solidFill>
                <a:latin typeface="Verdana" panose="020B0604030504040204" pitchFamily="34" charset="0"/>
                <a:ea typeface="Verdana" panose="020B0604030504040204" pitchFamily="34" charset="0"/>
                <a:cs typeface="Tahoma" panose="020B0604030504040204" pitchFamily="34" charset="0"/>
              </a:rPr>
              <a:t>,  préparation &amp; exploitation du </a:t>
            </a:r>
            <a:r>
              <a:rPr lang="fr-FR" altLang="fr-FR" sz="2000" dirty="0" err="1" smtClean="0">
                <a:solidFill>
                  <a:srgbClr val="FF0000"/>
                </a:solidFill>
                <a:latin typeface="Verdana" panose="020B0604030504040204" pitchFamily="34" charset="0"/>
                <a:ea typeface="Verdana" panose="020B0604030504040204" pitchFamily="34" charset="0"/>
                <a:cs typeface="Tahoma" panose="020B0604030504040204" pitchFamily="34" charset="0"/>
              </a:rPr>
              <a:t>Run</a:t>
            </a:r>
            <a:r>
              <a:rPr lang="fr-FR" altLang="fr-FR" sz="2000" dirty="0" smtClean="0">
                <a:solidFill>
                  <a:srgbClr val="FF0000"/>
                </a:solidFill>
                <a:latin typeface="Verdana" panose="020B0604030504040204" pitchFamily="34" charset="0"/>
                <a:ea typeface="Verdana" panose="020B0604030504040204" pitchFamily="34" charset="0"/>
                <a:cs typeface="Tahoma" panose="020B0604030504040204" pitchFamily="34" charset="0"/>
              </a:rPr>
              <a:t> 3</a:t>
            </a:r>
            <a:r>
              <a:rPr lang="fr-FR" altLang="fr-FR" sz="2000" dirty="0" smtClean="0">
                <a:solidFill>
                  <a:srgbClr val="0070C0"/>
                </a:solidFill>
                <a:latin typeface="Verdana" panose="020B0604030504040204" pitchFamily="34" charset="0"/>
                <a:ea typeface="Verdana" panose="020B0604030504040204" pitchFamily="34" charset="0"/>
                <a:cs typeface="Tahoma" panose="020B0604030504040204" pitchFamily="34" charset="0"/>
              </a:rPr>
              <a:t> (2021-202</a:t>
            </a:r>
            <a:r>
              <a:rPr lang="fr-FR" altLang="fr-FR" sz="2000" b="1" dirty="0" smtClean="0">
                <a:solidFill>
                  <a:srgbClr val="FF0000"/>
                </a:solidFill>
                <a:latin typeface="Verdana" panose="020B0604030504040204" pitchFamily="34" charset="0"/>
                <a:ea typeface="Verdana" panose="020B0604030504040204" pitchFamily="34" charset="0"/>
                <a:cs typeface="Tahoma" panose="020B0604030504040204" pitchFamily="34" charset="0"/>
              </a:rPr>
              <a:t>4</a:t>
            </a:r>
            <a:r>
              <a:rPr lang="fr-FR" altLang="fr-FR" sz="2000" dirty="0" smtClean="0">
                <a:solidFill>
                  <a:srgbClr val="0070C0"/>
                </a:solidFill>
                <a:latin typeface="Verdana" panose="020B0604030504040204" pitchFamily="34" charset="0"/>
                <a:ea typeface="Verdana" panose="020B0604030504040204" pitchFamily="34" charset="0"/>
                <a:cs typeface="Tahoma" panose="020B0604030504040204" pitchFamily="34" charset="0"/>
              </a:rPr>
              <a:t>), 2-3x </a:t>
            </a:r>
            <a:r>
              <a:rPr lang="fr-FR" altLang="fr-FR" sz="2000" dirty="0" err="1" smtClean="0">
                <a:solidFill>
                  <a:srgbClr val="0070C0"/>
                </a:solidFill>
                <a:latin typeface="Verdana" panose="020B0604030504040204" pitchFamily="34" charset="0"/>
                <a:ea typeface="Verdana" panose="020B0604030504040204" pitchFamily="34" charset="0"/>
                <a:cs typeface="Tahoma" panose="020B0604030504040204" pitchFamily="34" charset="0"/>
              </a:rPr>
              <a:t>lumi</a:t>
            </a:r>
            <a:r>
              <a:rPr lang="fr-FR" altLang="fr-FR" sz="2000" dirty="0" smtClean="0">
                <a:solidFill>
                  <a:srgbClr val="0070C0"/>
                </a:solidFill>
                <a:latin typeface="Verdana" panose="020B0604030504040204" pitchFamily="34" charset="0"/>
                <a:ea typeface="Verdana" panose="020B0604030504040204" pitchFamily="34" charset="0"/>
                <a:cs typeface="Tahoma" panose="020B0604030504040204" pitchFamily="34" charset="0"/>
              </a:rPr>
              <a:t> intégrée, </a:t>
            </a:r>
            <a:r>
              <a:rPr lang="fr-FR" altLang="fr-FR" sz="2000" dirty="0" err="1" smtClean="0">
                <a:solidFill>
                  <a:srgbClr val="0070C0"/>
                </a:solidFill>
                <a:latin typeface="Verdana" panose="020B0604030504040204" pitchFamily="34" charset="0"/>
                <a:ea typeface="Verdana" panose="020B0604030504040204" pitchFamily="34" charset="0"/>
                <a:cs typeface="Tahoma" panose="020B0604030504040204" pitchFamily="34" charset="0"/>
              </a:rPr>
              <a:t>sqrt</a:t>
            </a:r>
            <a:r>
              <a:rPr lang="fr-FR" altLang="fr-FR" sz="2000" dirty="0" smtClean="0">
                <a:solidFill>
                  <a:srgbClr val="0070C0"/>
                </a:solidFill>
                <a:latin typeface="Verdana" panose="020B0604030504040204" pitchFamily="34" charset="0"/>
                <a:ea typeface="Verdana" panose="020B0604030504040204" pitchFamily="34" charset="0"/>
                <a:cs typeface="Tahoma" panose="020B0604030504040204" pitchFamily="34" charset="0"/>
              </a:rPr>
              <a:t>(s)</a:t>
            </a:r>
            <a:r>
              <a:rPr lang="fr-FR" altLang="fr-FR" sz="2000" dirty="0" smtClean="0">
                <a:solidFill>
                  <a:srgbClr val="0070C0"/>
                </a:solidFill>
                <a:latin typeface="Verdana" panose="020B0604030504040204" pitchFamily="34" charset="0"/>
                <a:ea typeface="Verdana" panose="020B0604030504040204" pitchFamily="34" charset="0"/>
                <a:cs typeface="Tahoma" panose="020B0604030504040204" pitchFamily="34" charset="0"/>
                <a:sym typeface="Wingdings" panose="05000000000000000000" pitchFamily="2" charset="2"/>
              </a:rPr>
              <a:t></a:t>
            </a:r>
            <a:r>
              <a:rPr lang="fr-FR" altLang="fr-FR" sz="2000" dirty="0" smtClean="0">
                <a:solidFill>
                  <a:srgbClr val="0070C0"/>
                </a:solidFill>
                <a:latin typeface="Verdana" panose="020B0604030504040204" pitchFamily="34" charset="0"/>
                <a:ea typeface="Verdana" panose="020B0604030504040204" pitchFamily="34" charset="0"/>
                <a:cs typeface="Tahoma" panose="020B0604030504040204" pitchFamily="34" charset="0"/>
              </a:rPr>
              <a:t>14 </a:t>
            </a:r>
            <a:r>
              <a:rPr lang="fr-FR" altLang="fr-FR" sz="2000" dirty="0" err="1" smtClean="0">
                <a:solidFill>
                  <a:srgbClr val="0070C0"/>
                </a:solidFill>
                <a:latin typeface="Verdana" panose="020B0604030504040204" pitchFamily="34" charset="0"/>
                <a:ea typeface="Verdana" panose="020B0604030504040204" pitchFamily="34" charset="0"/>
                <a:cs typeface="Tahoma" panose="020B0604030504040204" pitchFamily="34" charset="0"/>
              </a:rPr>
              <a:t>TeV</a:t>
            </a:r>
            <a:endParaRPr lang="fr-FR" altLang="fr-FR" sz="2000" dirty="0" smtClean="0">
              <a:solidFill>
                <a:srgbClr val="0070C0"/>
              </a:solidFill>
              <a:latin typeface="Verdana" panose="020B0604030504040204" pitchFamily="34" charset="0"/>
              <a:ea typeface="Verdana" panose="020B0604030504040204" pitchFamily="34" charset="0"/>
              <a:cs typeface="Tahoma" panose="020B0604030504040204" pitchFamily="34" charset="0"/>
            </a:endParaRPr>
          </a:p>
          <a:p>
            <a:pPr lvl="1">
              <a:lnSpc>
                <a:spcPct val="90000"/>
              </a:lnSpc>
              <a:buFont typeface="Wingdings" panose="05000000000000000000" pitchFamily="2" charset="2"/>
              <a:buChar char="Ø"/>
            </a:pPr>
            <a:r>
              <a:rPr lang="fr-FR" altLang="fr-FR" sz="1800" dirty="0" smtClean="0">
                <a:solidFill>
                  <a:srgbClr val="0070C0"/>
                </a:solidFill>
                <a:latin typeface="Verdana" panose="020B0604030504040204" pitchFamily="34" charset="0"/>
                <a:ea typeface="Verdana" panose="020B0604030504040204" pitchFamily="34" charset="0"/>
                <a:cs typeface="Tahoma" panose="020B0604030504040204" pitchFamily="34" charset="0"/>
              </a:rPr>
              <a:t>Suite des recherches de H additionnels: basses (</a:t>
            </a:r>
            <a:r>
              <a:rPr lang="fr-FR" altLang="fr-FR" sz="1800" dirty="0" err="1" smtClean="0">
                <a:solidFill>
                  <a:srgbClr val="0070C0"/>
                </a:solidFill>
                <a:latin typeface="Verdana" panose="020B0604030504040204" pitchFamily="34" charset="0"/>
                <a:ea typeface="Verdana" panose="020B0604030504040204" pitchFamily="34" charset="0"/>
                <a:cs typeface="Tahoma" panose="020B0604030504040204" pitchFamily="34" charset="0"/>
              </a:rPr>
              <a:t>H</a:t>
            </a:r>
            <a:r>
              <a:rPr lang="fr-FR" altLang="fr-FR" sz="1800" dirty="0" err="1" smtClean="0">
                <a:solidFill>
                  <a:srgbClr val="0070C0"/>
                </a:solidFill>
                <a:latin typeface="Verdana" panose="020B0604030504040204" pitchFamily="34" charset="0"/>
                <a:ea typeface="Verdana" panose="020B0604030504040204" pitchFamily="34" charset="0"/>
                <a:cs typeface="Tahoma" panose="020B0604030504040204" pitchFamily="34" charset="0"/>
                <a:sym typeface="Wingdings" panose="05000000000000000000" pitchFamily="2" charset="2"/>
              </a:rPr>
              <a:t></a:t>
            </a:r>
            <a:r>
              <a:rPr lang="fr-FR" altLang="fr-FR" sz="1800" dirty="0" err="1" smtClean="0">
                <a:solidFill>
                  <a:srgbClr val="0070C0"/>
                </a:solidFill>
                <a:latin typeface="Symbol" panose="05050102010706020507" pitchFamily="18" charset="2"/>
                <a:ea typeface="Verdana" panose="020B0604030504040204" pitchFamily="34" charset="0"/>
                <a:cs typeface="Tahoma" panose="020B0604030504040204" pitchFamily="34" charset="0"/>
                <a:sym typeface="Wingdings" panose="05000000000000000000" pitchFamily="2" charset="2"/>
              </a:rPr>
              <a:t>gg</a:t>
            </a:r>
            <a:r>
              <a:rPr lang="fr-FR" altLang="fr-FR" sz="1800" dirty="0" smtClean="0">
                <a:solidFill>
                  <a:srgbClr val="0070C0"/>
                </a:solidFill>
                <a:latin typeface="Verdana" panose="020B0604030504040204" pitchFamily="34" charset="0"/>
                <a:ea typeface="Verdana" panose="020B0604030504040204" pitchFamily="34" charset="0"/>
                <a:cs typeface="Tahoma" panose="020B0604030504040204" pitchFamily="34" charset="0"/>
              </a:rPr>
              <a:t>) et hautes (</a:t>
            </a:r>
            <a:r>
              <a:rPr lang="fr-FR" altLang="fr-FR" sz="1800" dirty="0" err="1" smtClean="0">
                <a:solidFill>
                  <a:srgbClr val="0070C0"/>
                </a:solidFill>
                <a:latin typeface="Verdana" panose="020B0604030504040204" pitchFamily="34" charset="0"/>
                <a:ea typeface="Verdana" panose="020B0604030504040204" pitchFamily="34" charset="0"/>
                <a:cs typeface="Tahoma" panose="020B0604030504040204" pitchFamily="34" charset="0"/>
              </a:rPr>
              <a:t>H</a:t>
            </a:r>
            <a:r>
              <a:rPr lang="fr-FR" altLang="fr-FR" sz="1800" dirty="0" err="1" smtClean="0">
                <a:solidFill>
                  <a:srgbClr val="0070C0"/>
                </a:solidFill>
                <a:latin typeface="Verdana" panose="020B0604030504040204" pitchFamily="34" charset="0"/>
                <a:ea typeface="Verdana" panose="020B0604030504040204" pitchFamily="34" charset="0"/>
                <a:cs typeface="Tahoma" panose="020B0604030504040204" pitchFamily="34" charset="0"/>
                <a:sym typeface="Wingdings" panose="05000000000000000000" pitchFamily="2" charset="2"/>
              </a:rPr>
              <a:t></a:t>
            </a:r>
            <a:r>
              <a:rPr lang="fr-FR" altLang="fr-FR" sz="1800" dirty="0" err="1" smtClean="0">
                <a:solidFill>
                  <a:srgbClr val="0070C0"/>
                </a:solidFill>
                <a:latin typeface="Symbol" panose="05050102010706020507" pitchFamily="18" charset="2"/>
                <a:ea typeface="Verdana" panose="020B0604030504040204" pitchFamily="34" charset="0"/>
                <a:cs typeface="Tahoma" panose="020B0604030504040204" pitchFamily="34" charset="0"/>
                <a:sym typeface="Wingdings" panose="05000000000000000000" pitchFamily="2" charset="2"/>
              </a:rPr>
              <a:t>tt</a:t>
            </a:r>
            <a:r>
              <a:rPr lang="fr-FR" altLang="fr-FR" sz="1800" dirty="0" smtClean="0">
                <a:solidFill>
                  <a:srgbClr val="0070C0"/>
                </a:solidFill>
                <a:latin typeface="Verdana" panose="020B0604030504040204" pitchFamily="34" charset="0"/>
                <a:ea typeface="Verdana" panose="020B0604030504040204" pitchFamily="34" charset="0"/>
                <a:cs typeface="Tahoma" panose="020B0604030504040204" pitchFamily="34" charset="0"/>
              </a:rPr>
              <a:t>)masses, VLQ: T‘</a:t>
            </a:r>
            <a:r>
              <a:rPr lang="fr-FR" altLang="fr-FR" sz="1800" dirty="0" smtClean="0">
                <a:solidFill>
                  <a:srgbClr val="0070C0"/>
                </a:solidFill>
                <a:latin typeface="Verdana" panose="020B0604030504040204" pitchFamily="34" charset="0"/>
                <a:ea typeface="Verdana" panose="020B0604030504040204" pitchFamily="34" charset="0"/>
                <a:cs typeface="Tahoma" panose="020B0604030504040204" pitchFamily="34" charset="0"/>
                <a:sym typeface="Wingdings" panose="05000000000000000000" pitchFamily="2" charset="2"/>
              </a:rPr>
              <a:t></a:t>
            </a:r>
            <a:r>
              <a:rPr lang="fr-FR" altLang="fr-FR" sz="1800" dirty="0" err="1" smtClean="0">
                <a:solidFill>
                  <a:srgbClr val="0070C0"/>
                </a:solidFill>
                <a:latin typeface="Verdana" panose="020B0604030504040204" pitchFamily="34" charset="0"/>
                <a:ea typeface="Verdana" panose="020B0604030504040204" pitchFamily="34" charset="0"/>
                <a:cs typeface="Tahoma" panose="020B0604030504040204" pitchFamily="34" charset="0"/>
              </a:rPr>
              <a:t>tH</a:t>
            </a:r>
            <a:r>
              <a:rPr lang="fr-FR" altLang="fr-FR" sz="1800" dirty="0" smtClean="0">
                <a:solidFill>
                  <a:srgbClr val="0070C0"/>
                </a:solidFill>
                <a:latin typeface="Verdana" panose="020B0604030504040204" pitchFamily="34" charset="0"/>
                <a:ea typeface="Verdana" panose="020B0604030504040204" pitchFamily="34" charset="0"/>
                <a:cs typeface="Tahoma" panose="020B0604030504040204" pitchFamily="34" charset="0"/>
              </a:rPr>
              <a:t> et test de Lorenz par mesure de </a:t>
            </a:r>
            <a:r>
              <a:rPr lang="fr-FR" altLang="fr-FR" sz="1800" dirty="0" smtClean="0">
                <a:solidFill>
                  <a:srgbClr val="0070C0"/>
                </a:solidFill>
                <a:latin typeface="Symbol" panose="05050102010706020507" pitchFamily="18" charset="2"/>
                <a:ea typeface="Verdana" panose="020B0604030504040204" pitchFamily="34" charset="0"/>
                <a:cs typeface="Tahoma" panose="020B0604030504040204" pitchFamily="34" charset="0"/>
              </a:rPr>
              <a:t>s</a:t>
            </a:r>
            <a:r>
              <a:rPr lang="fr-FR" altLang="fr-FR" sz="1800" dirty="0" smtClean="0">
                <a:solidFill>
                  <a:srgbClr val="0070C0"/>
                </a:solidFill>
                <a:latin typeface="Verdana" panose="020B0604030504040204" pitchFamily="34" charset="0"/>
                <a:ea typeface="Verdana" panose="020B0604030504040204" pitchFamily="34" charset="0"/>
                <a:cs typeface="Tahoma" panose="020B0604030504040204" pitchFamily="34" charset="0"/>
              </a:rPr>
              <a:t>(</a:t>
            </a:r>
            <a:r>
              <a:rPr lang="fr-FR" altLang="fr-FR" sz="1800" dirty="0" err="1" smtClean="0">
                <a:solidFill>
                  <a:srgbClr val="0070C0"/>
                </a:solidFill>
                <a:latin typeface="Verdana" panose="020B0604030504040204" pitchFamily="34" charset="0"/>
                <a:ea typeface="Verdana" panose="020B0604030504040204" pitchFamily="34" charset="0"/>
                <a:cs typeface="Tahoma" panose="020B0604030504040204" pitchFamily="34" charset="0"/>
              </a:rPr>
              <a:t>ttbar</a:t>
            </a:r>
            <a:r>
              <a:rPr lang="fr-FR" altLang="fr-FR" sz="1800" dirty="0" smtClean="0">
                <a:solidFill>
                  <a:srgbClr val="0070C0"/>
                </a:solidFill>
                <a:latin typeface="Verdana" panose="020B0604030504040204" pitchFamily="34" charset="0"/>
                <a:ea typeface="Verdana" panose="020B0604030504040204" pitchFamily="34" charset="0"/>
                <a:cs typeface="Tahoma" panose="020B0604030504040204" pitchFamily="34" charset="0"/>
              </a:rPr>
              <a:t>)</a:t>
            </a:r>
          </a:p>
          <a:p>
            <a:pPr lvl="1">
              <a:lnSpc>
                <a:spcPct val="90000"/>
              </a:lnSpc>
              <a:buFont typeface="Wingdings" panose="05000000000000000000" pitchFamily="2" charset="2"/>
              <a:buChar char="Ø"/>
            </a:pPr>
            <a:r>
              <a:rPr lang="fr-FR" altLang="fr-FR" sz="1800" dirty="0" err="1" smtClean="0">
                <a:solidFill>
                  <a:srgbClr val="0070C0"/>
                </a:solidFill>
                <a:latin typeface="Verdana" panose="020B0604030504040204" pitchFamily="34" charset="0"/>
                <a:ea typeface="Verdana" panose="020B0604030504040204" pitchFamily="34" charset="0"/>
                <a:cs typeface="Tahoma" panose="020B0604030504040204" pitchFamily="34" charset="0"/>
              </a:rPr>
              <a:t>HH</a:t>
            </a:r>
            <a:r>
              <a:rPr lang="fr-FR" altLang="fr-FR" sz="1800" dirty="0" err="1" smtClean="0">
                <a:solidFill>
                  <a:srgbClr val="0070C0"/>
                </a:solidFill>
                <a:latin typeface="Verdana" panose="020B0604030504040204" pitchFamily="34" charset="0"/>
                <a:ea typeface="Verdana" panose="020B0604030504040204" pitchFamily="34" charset="0"/>
                <a:cs typeface="Tahoma" panose="020B0604030504040204" pitchFamily="34" charset="0"/>
                <a:sym typeface="Wingdings" panose="05000000000000000000" pitchFamily="2" charset="2"/>
              </a:rPr>
              <a:t></a:t>
            </a:r>
            <a:r>
              <a:rPr lang="fr-FR" altLang="fr-FR" sz="1800" dirty="0" err="1" smtClean="0">
                <a:solidFill>
                  <a:srgbClr val="0070C0"/>
                </a:solidFill>
                <a:latin typeface="Verdana" panose="020B0604030504040204" pitchFamily="34" charset="0"/>
                <a:ea typeface="Verdana" panose="020B0604030504040204" pitchFamily="34" charset="0"/>
                <a:cs typeface="Tahoma" panose="020B0604030504040204" pitchFamily="34" charset="0"/>
              </a:rPr>
              <a:t>bb</a:t>
            </a:r>
            <a:r>
              <a:rPr lang="fr-FR" altLang="fr-FR" sz="1800" dirty="0" err="1" smtClean="0">
                <a:solidFill>
                  <a:srgbClr val="0070C0"/>
                </a:solidFill>
                <a:latin typeface="Symbol" panose="05050102010706020507" pitchFamily="18" charset="2"/>
                <a:ea typeface="Verdana" panose="020B0604030504040204" pitchFamily="34" charset="0"/>
                <a:cs typeface="Tahoma" panose="020B0604030504040204" pitchFamily="34" charset="0"/>
              </a:rPr>
              <a:t>gg</a:t>
            </a:r>
            <a:r>
              <a:rPr lang="fr-FR" altLang="fr-FR" sz="1800" dirty="0" smtClean="0">
                <a:solidFill>
                  <a:srgbClr val="0070C0"/>
                </a:solidFill>
                <a:latin typeface="Verdana" panose="020B0604030504040204" pitchFamily="34" charset="0"/>
                <a:ea typeface="Verdana" panose="020B0604030504040204" pitchFamily="34" charset="0"/>
                <a:cs typeface="Tahoma" panose="020B0604030504040204" pitchFamily="34" charset="0"/>
              </a:rPr>
              <a:t>: Combinaison avec d'autres canaux, vise sensibilité 2xSM</a:t>
            </a:r>
          </a:p>
          <a:p>
            <a:pPr lvl="1">
              <a:lnSpc>
                <a:spcPct val="90000"/>
              </a:lnSpc>
              <a:buFont typeface="Wingdings" panose="05000000000000000000" pitchFamily="2" charset="2"/>
              <a:buChar char="Ø"/>
            </a:pPr>
            <a:r>
              <a:rPr lang="fr-FR" altLang="fr-FR" sz="1800" dirty="0" err="1" smtClean="0">
                <a:solidFill>
                  <a:schemeClr val="accent2">
                    <a:lumMod val="75000"/>
                  </a:schemeClr>
                </a:solidFill>
                <a:latin typeface="Verdana" panose="020B0604030504040204" pitchFamily="34" charset="0"/>
                <a:ea typeface="Verdana" panose="020B0604030504040204" pitchFamily="34" charset="0"/>
                <a:cs typeface="Tahoma" panose="020B0604030504040204" pitchFamily="34" charset="0"/>
              </a:rPr>
              <a:t>H</a:t>
            </a:r>
            <a:r>
              <a:rPr lang="fr-FR" altLang="fr-FR" sz="1800" dirty="0" err="1" smtClean="0">
                <a:solidFill>
                  <a:schemeClr val="accent2">
                    <a:lumMod val="75000"/>
                  </a:schemeClr>
                </a:solidFill>
                <a:latin typeface="Verdana" panose="020B0604030504040204" pitchFamily="34" charset="0"/>
                <a:ea typeface="Verdana" panose="020B0604030504040204" pitchFamily="34" charset="0"/>
                <a:cs typeface="Tahoma" panose="020B0604030504040204" pitchFamily="34" charset="0"/>
                <a:sym typeface="Wingdings" panose="05000000000000000000" pitchFamily="2" charset="2"/>
              </a:rPr>
              <a:t>ttbar</a:t>
            </a:r>
            <a:r>
              <a:rPr lang="fr-FR" altLang="fr-FR" sz="1800" dirty="0" smtClean="0">
                <a:solidFill>
                  <a:schemeClr val="accent2">
                    <a:lumMod val="75000"/>
                  </a:schemeClr>
                </a:solidFill>
                <a:latin typeface="Verdana" panose="020B0604030504040204" pitchFamily="34" charset="0"/>
                <a:ea typeface="Verdana" panose="020B0604030504040204" pitchFamily="34" charset="0"/>
                <a:cs typeface="Tahoma" panose="020B0604030504040204" pitchFamily="34" charset="0"/>
                <a:sym typeface="Wingdings" panose="05000000000000000000" pitchFamily="2" charset="2"/>
              </a:rPr>
              <a:t>: </a:t>
            </a:r>
            <a:r>
              <a:rPr lang="fr-FR" altLang="fr-FR" sz="1800" dirty="0" smtClean="0">
                <a:solidFill>
                  <a:schemeClr val="accent2">
                    <a:lumMod val="75000"/>
                  </a:schemeClr>
                </a:solidFill>
                <a:latin typeface="Verdana" panose="020B0604030504040204" pitchFamily="34" charset="0"/>
                <a:ea typeface="Verdana" panose="020B0604030504040204" pitchFamily="34" charset="0"/>
                <a:cs typeface="Tahoma" panose="020B0604030504040204" pitchFamily="34" charset="0"/>
              </a:rPr>
              <a:t>Pas </a:t>
            </a:r>
            <a:r>
              <a:rPr lang="fr-FR" altLang="fr-FR" sz="1800" dirty="0">
                <a:solidFill>
                  <a:schemeClr val="accent2">
                    <a:lumMod val="75000"/>
                  </a:schemeClr>
                </a:solidFill>
                <a:latin typeface="Verdana" panose="020B0604030504040204" pitchFamily="34" charset="0"/>
                <a:ea typeface="Verdana" panose="020B0604030504040204" pitchFamily="34" charset="0"/>
                <a:cs typeface="Tahoma" panose="020B0604030504040204" pitchFamily="34" charset="0"/>
              </a:rPr>
              <a:t>de </a:t>
            </a:r>
            <a:r>
              <a:rPr lang="fr-FR" altLang="fr-FR" sz="1800" dirty="0" smtClean="0">
                <a:solidFill>
                  <a:schemeClr val="accent2">
                    <a:lumMod val="75000"/>
                  </a:schemeClr>
                </a:solidFill>
                <a:latin typeface="Verdana" panose="020B0604030504040204" pitchFamily="34" charset="0"/>
                <a:ea typeface="Verdana" panose="020B0604030504040204" pitchFamily="34" charset="0"/>
                <a:cs typeface="Tahoma" panose="020B0604030504040204" pitchFamily="34" charset="0"/>
              </a:rPr>
              <a:t>suite du au </a:t>
            </a:r>
            <a:r>
              <a:rPr lang="fr-FR" altLang="fr-FR" sz="1800" dirty="0">
                <a:solidFill>
                  <a:schemeClr val="accent2">
                    <a:lumMod val="75000"/>
                  </a:schemeClr>
                </a:solidFill>
                <a:latin typeface="Verdana" panose="020B0604030504040204" pitchFamily="34" charset="0"/>
                <a:ea typeface="Verdana" panose="020B0604030504040204" pitchFamily="34" charset="0"/>
                <a:cs typeface="Tahoma" panose="020B0604030504040204" pitchFamily="34" charset="0"/>
              </a:rPr>
              <a:t>départ des physiciens concernés.</a:t>
            </a:r>
          </a:p>
          <a:p>
            <a:pPr marL="457200" lvl="1" indent="0">
              <a:lnSpc>
                <a:spcPct val="90000"/>
              </a:lnSpc>
              <a:buNone/>
            </a:pPr>
            <a:endParaRPr lang="fr-FR" altLang="fr-FR" sz="1800" dirty="0" smtClean="0">
              <a:solidFill>
                <a:srgbClr val="0070C0"/>
              </a:solidFill>
              <a:latin typeface="Verdana" panose="020B0604030504040204" pitchFamily="34" charset="0"/>
              <a:ea typeface="Verdana" panose="020B0604030504040204" pitchFamily="34" charset="0"/>
              <a:cs typeface="Tahoma" panose="020B0604030504040204" pitchFamily="34" charset="0"/>
            </a:endParaRPr>
          </a:p>
          <a:p>
            <a:pPr>
              <a:lnSpc>
                <a:spcPct val="90000"/>
              </a:lnSpc>
              <a:buFont typeface="Wingdings" panose="05000000000000000000" pitchFamily="2" charset="2"/>
              <a:buChar char="Ø"/>
            </a:pPr>
            <a:r>
              <a:rPr lang="fr-FR" altLang="fr-FR" sz="2000" dirty="0" smtClean="0">
                <a:solidFill>
                  <a:srgbClr val="FF0000"/>
                </a:solidFill>
                <a:latin typeface="Verdana" panose="020B0604030504040204" pitchFamily="34" charset="0"/>
                <a:ea typeface="Verdana" panose="020B0604030504040204" pitchFamily="34" charset="0"/>
                <a:cs typeface="Tahoma" panose="020B0604030504040204" pitchFamily="34" charset="0"/>
              </a:rPr>
              <a:t>Evolution</a:t>
            </a:r>
            <a:r>
              <a:rPr lang="fr-FR" altLang="fr-FR" sz="2000" dirty="0" smtClean="0">
                <a:solidFill>
                  <a:srgbClr val="0070C0"/>
                </a:solidFill>
                <a:latin typeface="Verdana" panose="020B0604030504040204" pitchFamily="34" charset="0"/>
                <a:ea typeface="Verdana" panose="020B0604030504040204" pitchFamily="34" charset="0"/>
                <a:cs typeface="Tahoma" panose="020B0604030504040204" pitchFamily="34" charset="0"/>
              </a:rPr>
              <a:t> pour le </a:t>
            </a:r>
            <a:r>
              <a:rPr lang="fr-FR" altLang="fr-FR" sz="2000" dirty="0" err="1" smtClean="0">
                <a:solidFill>
                  <a:srgbClr val="FF0000"/>
                </a:solidFill>
                <a:latin typeface="Verdana" panose="020B0604030504040204" pitchFamily="34" charset="0"/>
                <a:ea typeface="Verdana" panose="020B0604030504040204" pitchFamily="34" charset="0"/>
                <a:cs typeface="Tahoma" panose="020B0604030504040204" pitchFamily="34" charset="0"/>
              </a:rPr>
              <a:t>Run</a:t>
            </a:r>
            <a:r>
              <a:rPr lang="fr-FR" altLang="fr-FR" sz="2000" dirty="0" smtClean="0">
                <a:solidFill>
                  <a:srgbClr val="FF0000"/>
                </a:solidFill>
                <a:latin typeface="Verdana" panose="020B0604030504040204" pitchFamily="34" charset="0"/>
                <a:ea typeface="Verdana" panose="020B0604030504040204" pitchFamily="34" charset="0"/>
                <a:cs typeface="Tahoma" panose="020B0604030504040204" pitchFamily="34" charset="0"/>
              </a:rPr>
              <a:t> 3</a:t>
            </a:r>
            <a:r>
              <a:rPr lang="fr-FR" altLang="fr-FR" sz="2000" dirty="0" smtClean="0">
                <a:solidFill>
                  <a:srgbClr val="0070C0"/>
                </a:solidFill>
                <a:latin typeface="Verdana" panose="020B0604030504040204" pitchFamily="34" charset="0"/>
                <a:ea typeface="Verdana" panose="020B0604030504040204" pitchFamily="34" charset="0"/>
                <a:cs typeface="Tahoma" panose="020B0604030504040204" pitchFamily="34" charset="0"/>
              </a:rPr>
              <a:t>:</a:t>
            </a:r>
          </a:p>
          <a:p>
            <a:pPr lvl="1">
              <a:lnSpc>
                <a:spcPct val="90000"/>
              </a:lnSpc>
              <a:buFont typeface="Wingdings" panose="05000000000000000000" pitchFamily="2" charset="2"/>
              <a:buChar char="Ø"/>
            </a:pPr>
            <a:r>
              <a:rPr lang="fr-FR" altLang="fr-FR" sz="1800" dirty="0" err="1" smtClean="0">
                <a:solidFill>
                  <a:srgbClr val="0070C0"/>
                </a:solidFill>
                <a:latin typeface="Verdana" panose="020B0604030504040204" pitchFamily="34" charset="0"/>
                <a:ea typeface="Verdana" panose="020B0604030504040204" pitchFamily="34" charset="0"/>
                <a:cs typeface="Tahoma" panose="020B0604030504040204" pitchFamily="34" charset="0"/>
              </a:rPr>
              <a:t>H</a:t>
            </a:r>
            <a:r>
              <a:rPr lang="fr-FR" altLang="fr-FR" sz="1800" dirty="0" err="1" smtClean="0">
                <a:solidFill>
                  <a:srgbClr val="0070C0"/>
                </a:solidFill>
                <a:latin typeface="Verdana" panose="020B0604030504040204" pitchFamily="34" charset="0"/>
                <a:ea typeface="Verdana" panose="020B0604030504040204" pitchFamily="34" charset="0"/>
                <a:cs typeface="Tahoma" panose="020B0604030504040204" pitchFamily="34" charset="0"/>
                <a:sym typeface="Wingdings" panose="05000000000000000000" pitchFamily="2" charset="2"/>
              </a:rPr>
              <a:t></a:t>
            </a:r>
            <a:r>
              <a:rPr lang="fr-FR" altLang="fr-FR" sz="1800" dirty="0" err="1" smtClean="0">
                <a:solidFill>
                  <a:srgbClr val="0070C0"/>
                </a:solidFill>
                <a:latin typeface="Symbol" panose="05050102010706020507" pitchFamily="18" charset="2"/>
                <a:ea typeface="Verdana" panose="020B0604030504040204" pitchFamily="34" charset="0"/>
                <a:cs typeface="Tahoma" panose="020B0604030504040204" pitchFamily="34" charset="0"/>
                <a:sym typeface="Wingdings" panose="05000000000000000000" pitchFamily="2" charset="2"/>
              </a:rPr>
              <a:t>gg</a:t>
            </a:r>
            <a:r>
              <a:rPr lang="fr-FR" altLang="fr-FR" sz="1800" dirty="0" smtClean="0">
                <a:solidFill>
                  <a:srgbClr val="0070C0"/>
                </a:solidFill>
                <a:latin typeface="Verdana" panose="020B0604030504040204" pitchFamily="34" charset="0"/>
                <a:ea typeface="Verdana" panose="020B0604030504040204" pitchFamily="34" charset="0"/>
                <a:cs typeface="Tahoma" panose="020B0604030504040204" pitchFamily="34" charset="0"/>
              </a:rPr>
              <a:t>: contrainte de la largeur de H</a:t>
            </a:r>
            <a:r>
              <a:rPr lang="fr-FR" altLang="fr-FR" sz="1800" baseline="-25000" dirty="0" smtClean="0">
                <a:solidFill>
                  <a:srgbClr val="0070C0"/>
                </a:solidFill>
                <a:latin typeface="Verdana" panose="020B0604030504040204" pitchFamily="34" charset="0"/>
                <a:ea typeface="Verdana" panose="020B0604030504040204" pitchFamily="34" charset="0"/>
                <a:cs typeface="Tahoma" panose="020B0604030504040204" pitchFamily="34" charset="0"/>
              </a:rPr>
              <a:t>125</a:t>
            </a:r>
            <a:r>
              <a:rPr lang="fr-FR" altLang="fr-FR" sz="1800" dirty="0" smtClean="0">
                <a:solidFill>
                  <a:srgbClr val="0070C0"/>
                </a:solidFill>
                <a:latin typeface="Verdana" panose="020B0604030504040204" pitchFamily="34" charset="0"/>
                <a:ea typeface="Verdana" panose="020B0604030504040204" pitchFamily="34" charset="0"/>
                <a:cs typeface="Tahoma" panose="020B0604030504040204" pitchFamily="34" charset="0"/>
              </a:rPr>
              <a:t> par interférence</a:t>
            </a:r>
          </a:p>
          <a:p>
            <a:pPr lvl="1">
              <a:lnSpc>
                <a:spcPct val="90000"/>
              </a:lnSpc>
              <a:buFont typeface="Wingdings" panose="05000000000000000000" pitchFamily="2" charset="2"/>
              <a:buChar char="Ø"/>
            </a:pPr>
            <a:r>
              <a:rPr lang="fr-FR" altLang="fr-FR" sz="1800" dirty="0" smtClean="0">
                <a:solidFill>
                  <a:srgbClr val="0070C0"/>
                </a:solidFill>
                <a:latin typeface="Verdana" panose="020B0604030504040204" pitchFamily="34" charset="0"/>
                <a:ea typeface="Verdana" panose="020B0604030504040204" pitchFamily="34" charset="0"/>
                <a:cs typeface="Tahoma" panose="020B0604030504040204" pitchFamily="34" charset="0"/>
              </a:rPr>
              <a:t>H</a:t>
            </a:r>
            <a:r>
              <a:rPr lang="fr-FR" altLang="fr-FR" sz="1800" baseline="-25000" dirty="0" smtClean="0">
                <a:solidFill>
                  <a:srgbClr val="0070C0"/>
                </a:solidFill>
                <a:latin typeface="Verdana" panose="020B0604030504040204" pitchFamily="34" charset="0"/>
                <a:ea typeface="Verdana" panose="020B0604030504040204" pitchFamily="34" charset="0"/>
                <a:cs typeface="Tahoma" panose="020B0604030504040204" pitchFamily="34" charset="0"/>
              </a:rPr>
              <a:t>125</a:t>
            </a:r>
            <a:r>
              <a:rPr lang="fr-FR" altLang="fr-FR" sz="1800" dirty="0" smtClean="0">
                <a:solidFill>
                  <a:srgbClr val="0070C0"/>
                </a:solidFill>
                <a:latin typeface="Verdana" panose="020B0604030504040204" pitchFamily="34" charset="0"/>
                <a:ea typeface="Verdana" panose="020B0604030504040204" pitchFamily="34" charset="0"/>
                <a:cs typeface="Tahoma" panose="020B0604030504040204" pitchFamily="34" charset="0"/>
                <a:sym typeface="Wingdings" panose="05000000000000000000" pitchFamily="2" charset="2"/>
              </a:rPr>
              <a:t></a:t>
            </a:r>
            <a:r>
              <a:rPr lang="fr-FR" altLang="fr-FR" sz="1800" dirty="0" smtClean="0">
                <a:solidFill>
                  <a:srgbClr val="0070C0"/>
                </a:solidFill>
                <a:latin typeface="Verdana" panose="020B0604030504040204" pitchFamily="34" charset="0"/>
                <a:ea typeface="Verdana" panose="020B0604030504040204" pitchFamily="34" charset="0"/>
                <a:cs typeface="Tahoma" panose="020B0604030504040204" pitchFamily="34" charset="0"/>
              </a:rPr>
              <a:t>,HH</a:t>
            </a:r>
            <a:r>
              <a:rPr lang="fr-FR" altLang="fr-FR" sz="1800" dirty="0" smtClean="0">
                <a:solidFill>
                  <a:srgbClr val="0070C0"/>
                </a:solidFill>
                <a:latin typeface="Verdana" panose="020B0604030504040204" pitchFamily="34" charset="0"/>
                <a:ea typeface="Verdana" panose="020B0604030504040204" pitchFamily="34" charset="0"/>
                <a:cs typeface="Tahoma" panose="020B0604030504040204" pitchFamily="34" charset="0"/>
                <a:sym typeface="Wingdings" panose="05000000000000000000" pitchFamily="2" charset="2"/>
              </a:rPr>
              <a:t></a:t>
            </a:r>
            <a:r>
              <a:rPr lang="fr-FR" altLang="fr-FR" sz="1800" dirty="0" smtClean="0">
                <a:solidFill>
                  <a:srgbClr val="0070C0"/>
                </a:solidFill>
                <a:latin typeface="Symbol" panose="05050102010706020507" pitchFamily="18" charset="2"/>
                <a:ea typeface="Verdana" panose="020B0604030504040204" pitchFamily="34" charset="0"/>
                <a:cs typeface="Tahoma" panose="020B0604030504040204" pitchFamily="34" charset="0"/>
                <a:sym typeface="Wingdings" panose="05000000000000000000" pitchFamily="2" charset="2"/>
              </a:rPr>
              <a:t>gg</a:t>
            </a:r>
            <a:r>
              <a:rPr lang="fr-FR" altLang="fr-FR" sz="1800" dirty="0" smtClean="0">
                <a:solidFill>
                  <a:srgbClr val="0070C0"/>
                </a:solidFill>
                <a:latin typeface="Verdana" panose="020B0604030504040204" pitchFamily="34" charset="0"/>
                <a:ea typeface="Verdana" panose="020B0604030504040204" pitchFamily="34" charset="0"/>
                <a:cs typeface="Tahoma" panose="020B0604030504040204" pitchFamily="34" charset="0"/>
              </a:rPr>
              <a:t>bb: contrainte sur </a:t>
            </a:r>
            <a:r>
              <a:rPr lang="fr-FR" altLang="fr-FR" sz="1800" dirty="0" smtClean="0">
                <a:solidFill>
                  <a:srgbClr val="0070C0"/>
                </a:solidFill>
                <a:latin typeface="Symbol" panose="05050102010706020507" pitchFamily="18" charset="2"/>
                <a:ea typeface="Verdana" panose="020B0604030504040204" pitchFamily="34" charset="0"/>
                <a:cs typeface="Tahoma" panose="020B0604030504040204" pitchFamily="34" charset="0"/>
              </a:rPr>
              <a:t>l</a:t>
            </a:r>
            <a:r>
              <a:rPr lang="fr-FR" altLang="fr-FR" sz="1800" dirty="0" smtClean="0">
                <a:solidFill>
                  <a:srgbClr val="0070C0"/>
                </a:solidFill>
                <a:latin typeface="Verdana" panose="020B0604030504040204" pitchFamily="34" charset="0"/>
                <a:ea typeface="Verdana" panose="020B0604030504040204" pitchFamily="34" charset="0"/>
                <a:cs typeface="Tahoma" panose="020B0604030504040204" pitchFamily="34" charset="0"/>
              </a:rPr>
              <a:t> </a:t>
            </a:r>
          </a:p>
          <a:p>
            <a:pPr lvl="1">
              <a:lnSpc>
                <a:spcPct val="90000"/>
              </a:lnSpc>
              <a:buFont typeface="Wingdings" panose="05000000000000000000" pitchFamily="2" charset="2"/>
              <a:buChar char="Ø"/>
            </a:pPr>
            <a:r>
              <a:rPr lang="fr-FR" altLang="fr-FR" sz="1800" dirty="0" smtClean="0">
                <a:solidFill>
                  <a:srgbClr val="0070C0"/>
                </a:solidFill>
                <a:latin typeface="Verdana" panose="020B0604030504040204" pitchFamily="34" charset="0"/>
                <a:ea typeface="Verdana" panose="020B0604030504040204" pitchFamily="34" charset="0"/>
                <a:cs typeface="Tahoma" panose="020B0604030504040204" pitchFamily="34" charset="0"/>
              </a:rPr>
              <a:t>T'--&gt;</a:t>
            </a:r>
            <a:r>
              <a:rPr lang="fr-FR" altLang="fr-FR" sz="1800" dirty="0" err="1" smtClean="0">
                <a:solidFill>
                  <a:srgbClr val="0070C0"/>
                </a:solidFill>
                <a:latin typeface="Verdana" panose="020B0604030504040204" pitchFamily="34" charset="0"/>
                <a:ea typeface="Verdana" panose="020B0604030504040204" pitchFamily="34" charset="0"/>
                <a:cs typeface="Tahoma" panose="020B0604030504040204" pitchFamily="34" charset="0"/>
              </a:rPr>
              <a:t>tH</a:t>
            </a:r>
            <a:r>
              <a:rPr lang="fr-FR" altLang="fr-FR" sz="1800" dirty="0" smtClean="0">
                <a:solidFill>
                  <a:srgbClr val="0070C0"/>
                </a:solidFill>
                <a:latin typeface="Verdana" panose="020B0604030504040204" pitchFamily="34" charset="0"/>
                <a:ea typeface="Verdana" panose="020B0604030504040204" pitchFamily="34" charset="0"/>
                <a:cs typeface="Tahoma" panose="020B0604030504040204" pitchFamily="34" charset="0"/>
              </a:rPr>
              <a:t> étude d’états finals additionnels, contraintes de modèles</a:t>
            </a:r>
          </a:p>
          <a:p>
            <a:pPr lvl="1">
              <a:lnSpc>
                <a:spcPct val="90000"/>
              </a:lnSpc>
              <a:buFont typeface="Wingdings" panose="05000000000000000000" pitchFamily="2" charset="2"/>
              <a:buChar char="Ø"/>
            </a:pPr>
            <a:r>
              <a:rPr lang="fr-FR" altLang="fr-FR" sz="1800" dirty="0" smtClean="0">
                <a:solidFill>
                  <a:srgbClr val="0070C0"/>
                </a:solidFill>
                <a:latin typeface="Verdana" panose="020B0604030504040204" pitchFamily="34" charset="0"/>
                <a:ea typeface="Verdana" panose="020B0604030504040204" pitchFamily="34" charset="0"/>
                <a:cs typeface="Tahoma" panose="020B0604030504040204" pitchFamily="34" charset="0"/>
              </a:rPr>
              <a:t>Violation </a:t>
            </a:r>
            <a:r>
              <a:rPr lang="fr-FR" altLang="fr-FR" sz="1800" dirty="0">
                <a:solidFill>
                  <a:srgbClr val="0070C0"/>
                </a:solidFill>
                <a:latin typeface="Verdana" panose="020B0604030504040204" pitchFamily="34" charset="0"/>
                <a:ea typeface="Verdana" panose="020B0604030504040204" pitchFamily="34" charset="0"/>
                <a:cs typeface="Tahoma" panose="020B0604030504040204" pitchFamily="34" charset="0"/>
              </a:rPr>
              <a:t>de CP en mesure de </a:t>
            </a:r>
            <a:r>
              <a:rPr lang="fr-FR" altLang="fr-FR" sz="1800" dirty="0" smtClean="0">
                <a:solidFill>
                  <a:srgbClr val="0070C0"/>
                </a:solidFill>
                <a:latin typeface="Verdana" panose="020B0604030504040204" pitchFamily="34" charset="0"/>
                <a:ea typeface="Verdana" panose="020B0604030504040204" pitchFamily="34" charset="0"/>
                <a:cs typeface="Tahoma" panose="020B0604030504040204" pitchFamily="34" charset="0"/>
              </a:rPr>
              <a:t>précision </a:t>
            </a:r>
            <a:r>
              <a:rPr lang="fr-FR" altLang="fr-FR" sz="1800" dirty="0">
                <a:solidFill>
                  <a:srgbClr val="0070C0"/>
                </a:solidFill>
                <a:latin typeface="Verdana" panose="020B0604030504040204" pitchFamily="34" charset="0"/>
                <a:ea typeface="Verdana" panose="020B0604030504040204" pitchFamily="34" charset="0"/>
                <a:cs typeface="Tahoma" panose="020B0604030504040204" pitchFamily="34" charset="0"/>
              </a:rPr>
              <a:t>du top</a:t>
            </a:r>
            <a:endParaRPr lang="fr-FR" altLang="fr-FR" sz="1400" dirty="0" smtClean="0">
              <a:solidFill>
                <a:srgbClr val="0070C0"/>
              </a:solidFill>
              <a:latin typeface="Verdana" panose="020B0604030504040204" pitchFamily="34" charset="0"/>
              <a:ea typeface="Verdana" panose="020B0604030504040204" pitchFamily="34" charset="0"/>
              <a:cs typeface="Tahoma" panose="020B0604030504040204" pitchFamily="34" charset="0"/>
            </a:endParaRPr>
          </a:p>
        </p:txBody>
      </p:sp>
      <p:sp>
        <p:nvSpPr>
          <p:cNvPr id="3" name="Rectangle 2"/>
          <p:cNvSpPr/>
          <p:nvPr/>
        </p:nvSpPr>
        <p:spPr>
          <a:xfrm>
            <a:off x="2120689" y="1184245"/>
            <a:ext cx="2860078" cy="400110"/>
          </a:xfrm>
          <a:prstGeom prst="rect">
            <a:avLst/>
          </a:prstGeom>
        </p:spPr>
        <p:txBody>
          <a:bodyPr wrap="none">
            <a:spAutoFit/>
          </a:bodyPr>
          <a:lstStyle/>
          <a:p>
            <a:r>
              <a:rPr lang="fr-FR" altLang="fr-FR" sz="2000" dirty="0" smtClean="0">
                <a:solidFill>
                  <a:srgbClr val="0070C0"/>
                </a:solidFill>
                <a:latin typeface="Verdana" panose="020B0604030504040204" pitchFamily="34" charset="0"/>
                <a:ea typeface="Verdana" panose="020B0604030504040204" pitchFamily="34" charset="0"/>
                <a:cs typeface="Tahoma" panose="020B0604030504040204" pitchFamily="34" charset="0"/>
              </a:rPr>
              <a:t>Période 2020-2024: </a:t>
            </a:r>
            <a:endParaRPr lang="fr-FR" dirty="0"/>
          </a:p>
        </p:txBody>
      </p:sp>
      <p:sp>
        <p:nvSpPr>
          <p:cNvPr id="4" name="Accolade fermante 3"/>
          <p:cNvSpPr>
            <a:spLocks noChangeAspect="1"/>
          </p:cNvSpPr>
          <p:nvPr/>
        </p:nvSpPr>
        <p:spPr>
          <a:xfrm rot="16200000">
            <a:off x="2079895" y="384221"/>
            <a:ext cx="97969" cy="2920279"/>
          </a:xfrm>
          <a:prstGeom prst="rightBrace">
            <a:avLst/>
          </a:prstGeom>
          <a:ln w="412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2" name="Rectangle 11"/>
          <p:cNvSpPr/>
          <p:nvPr/>
        </p:nvSpPr>
        <p:spPr>
          <a:xfrm>
            <a:off x="2663453" y="1493339"/>
            <a:ext cx="1088760" cy="246221"/>
          </a:xfrm>
          <a:prstGeom prst="rect">
            <a:avLst/>
          </a:prstGeom>
        </p:spPr>
        <p:txBody>
          <a:bodyPr wrap="none">
            <a:spAutoFit/>
          </a:bodyPr>
          <a:lstStyle/>
          <a:p>
            <a:r>
              <a:rPr lang="en-US" sz="1000" dirty="0" smtClean="0">
                <a:solidFill>
                  <a:srgbClr val="FF0000"/>
                </a:solidFill>
                <a:ea typeface="MS PGothic" panose="020B0600070205080204" pitchFamily="34" charset="-128"/>
              </a:rPr>
              <a:t>M</a:t>
            </a:r>
            <a:r>
              <a:rPr lang="fr-FR" sz="1000" dirty="0" smtClean="0">
                <a:solidFill>
                  <a:srgbClr val="FF0000"/>
                </a:solidFill>
                <a:ea typeface="MS PGothic" panose="020B0600070205080204" pitchFamily="34" charset="-128"/>
              </a:rPr>
              <a:t>à</a:t>
            </a:r>
            <a:r>
              <a:rPr lang="en-US" sz="1000" dirty="0" smtClean="0">
                <a:solidFill>
                  <a:srgbClr val="FF0000"/>
                </a:solidFill>
                <a:ea typeface="MS PGothic" panose="020B0600070205080204" pitchFamily="34" charset="-128"/>
              </a:rPr>
              <a:t>j </a:t>
            </a:r>
            <a:r>
              <a:rPr lang="en-US" sz="1000" dirty="0" err="1" smtClean="0">
                <a:solidFill>
                  <a:srgbClr val="FF0000"/>
                </a:solidFill>
                <a:ea typeface="MS PGothic" panose="020B0600070205080204" pitchFamily="34" charset="-128"/>
              </a:rPr>
              <a:t>janvier</a:t>
            </a:r>
            <a:r>
              <a:rPr lang="en-US" sz="1000" dirty="0" smtClean="0">
                <a:solidFill>
                  <a:srgbClr val="FF0000"/>
                </a:solidFill>
                <a:ea typeface="MS PGothic" panose="020B0600070205080204" pitchFamily="34" charset="-128"/>
              </a:rPr>
              <a:t> 2020 </a:t>
            </a:r>
            <a:endParaRPr lang="fr-FR" dirty="0"/>
          </a:p>
        </p:txBody>
      </p:sp>
      <p:sp>
        <p:nvSpPr>
          <p:cNvPr id="13" name="Espace réservé de la date 11"/>
          <p:cNvSpPr txBox="1">
            <a:spLocks noGrp="1"/>
          </p:cNvSpPr>
          <p:nvPr/>
        </p:nvSpPr>
        <p:spPr bwMode="auto">
          <a:xfrm>
            <a:off x="1658938" y="6521769"/>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200" dirty="0">
                <a:solidFill>
                  <a:srgbClr val="898989"/>
                </a:solidFill>
                <a:latin typeface="Verdana" panose="020B0604030504040204" pitchFamily="34" charset="0"/>
              </a:rPr>
              <a:t>Groupe </a:t>
            </a:r>
            <a:r>
              <a:rPr lang="fr-FR" altLang="fr-FR" sz="1200" dirty="0" smtClean="0">
                <a:solidFill>
                  <a:srgbClr val="898989"/>
                </a:solidFill>
                <a:latin typeface="Verdana" panose="020B0604030504040204" pitchFamily="34" charset="0"/>
              </a:rPr>
              <a:t>CMS</a:t>
            </a:r>
            <a:endParaRPr lang="fr-FR" altLang="fr-FR" sz="1200" dirty="0">
              <a:solidFill>
                <a:srgbClr val="898989"/>
              </a:solidFill>
              <a:latin typeface="Verdana" panose="020B0604030504040204" pitchFamily="34" charset="0"/>
            </a:endParaRPr>
          </a:p>
        </p:txBody>
      </p:sp>
    </p:spTree>
    <p:extLst>
      <p:ext uri="{BB962C8B-B14F-4D97-AF65-F5344CB8AC3E}">
        <p14:creationId xmlns:p14="http://schemas.microsoft.com/office/powerpoint/2010/main" val="35838320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p:cNvSpPr>
          <p:nvPr>
            <p:ph type="title" idx="4294967295"/>
          </p:nvPr>
        </p:nvSpPr>
        <p:spPr>
          <a:xfrm>
            <a:off x="1524001" y="1989139"/>
            <a:ext cx="3294063" cy="1152525"/>
          </a:xfrm>
        </p:spPr>
        <p:txBody>
          <a:bodyPr/>
          <a:lstStyle/>
          <a:p>
            <a:r>
              <a:rPr lang="fr-FR" altLang="fr-FR" sz="2800" b="1" dirty="0">
                <a:solidFill>
                  <a:srgbClr val="E75112"/>
                </a:solidFill>
                <a:latin typeface="Verdana" panose="020B0604030504040204" pitchFamily="34" charset="0"/>
              </a:rPr>
              <a:t>Equipe </a:t>
            </a:r>
            <a:r>
              <a:rPr lang="fr-FR" altLang="fr-FR" sz="2800" b="1" dirty="0" smtClean="0">
                <a:solidFill>
                  <a:srgbClr val="E75112"/>
                </a:solidFill>
                <a:latin typeface="Verdana" panose="020B0604030504040204" pitchFamily="34" charset="0"/>
              </a:rPr>
              <a:t>CMS</a:t>
            </a:r>
            <a:endParaRPr lang="fr-FR" altLang="fr-FR" sz="2800" b="1" dirty="0">
              <a:solidFill>
                <a:srgbClr val="E75112"/>
              </a:solidFill>
              <a:latin typeface="Verdana" panose="020B0604030504040204" pitchFamily="34" charset="0"/>
            </a:endParaRPr>
          </a:p>
        </p:txBody>
      </p:sp>
      <p:pic>
        <p:nvPicPr>
          <p:cNvPr id="4099" name="Picture 19" descr="IN2P3Filaire-Q_SignV cop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3389" y="6003925"/>
            <a:ext cx="1152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ZoneTexte 9"/>
          <p:cNvSpPr txBox="1">
            <a:spLocks noChangeArrowheads="1"/>
          </p:cNvSpPr>
          <p:nvPr/>
        </p:nvSpPr>
        <p:spPr bwMode="auto">
          <a:xfrm>
            <a:off x="1524000" y="638175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400" dirty="0" smtClean="0">
                <a:solidFill>
                  <a:srgbClr val="4D4D4D"/>
                </a:solidFill>
                <a:latin typeface="Verdana" panose="020B0604030504040204" pitchFamily="34" charset="0"/>
              </a:rPr>
              <a:t>Nicolas CHANON</a:t>
            </a:r>
            <a:endParaRPr lang="fr-FR" altLang="fr-FR" sz="1400" dirty="0">
              <a:solidFill>
                <a:srgbClr val="4D4D4D"/>
              </a:solidFill>
              <a:latin typeface="Verdana" panose="020B0604030504040204" pitchFamily="34" charset="0"/>
            </a:endParaRPr>
          </a:p>
        </p:txBody>
      </p:sp>
      <p:sp>
        <p:nvSpPr>
          <p:cNvPr id="4101" name="ZoneTexte 11"/>
          <p:cNvSpPr txBox="1">
            <a:spLocks noChangeArrowheads="1"/>
          </p:cNvSpPr>
          <p:nvPr/>
        </p:nvSpPr>
        <p:spPr bwMode="auto">
          <a:xfrm>
            <a:off x="3143250" y="252414"/>
            <a:ext cx="23241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400" dirty="0">
                <a:solidFill>
                  <a:srgbClr val="4D4D4D"/>
                </a:solidFill>
                <a:latin typeface="Verdana" panose="020B0604030504040204" pitchFamily="34" charset="0"/>
              </a:rPr>
              <a:t>Tourniquet Section 01</a:t>
            </a:r>
            <a:br>
              <a:rPr lang="fr-FR" altLang="fr-FR" sz="1400" dirty="0">
                <a:solidFill>
                  <a:srgbClr val="4D4D4D"/>
                </a:solidFill>
                <a:latin typeface="Verdana" panose="020B0604030504040204" pitchFamily="34" charset="0"/>
              </a:rPr>
            </a:br>
            <a:r>
              <a:rPr lang="fr-FR" altLang="fr-FR" sz="1400" dirty="0" smtClean="0">
                <a:solidFill>
                  <a:srgbClr val="4D4D4D"/>
                </a:solidFill>
                <a:latin typeface="Verdana" panose="020B0604030504040204" pitchFamily="34" charset="0"/>
              </a:rPr>
              <a:t>3/2/2020</a:t>
            </a:r>
            <a:endParaRPr lang="fr-FR" altLang="fr-FR" sz="1400" dirty="0">
              <a:solidFill>
                <a:srgbClr val="4D4D4D"/>
              </a:solidFill>
              <a:latin typeface="Verdana" panose="020B0604030504040204" pitchFamily="34" charset="0"/>
            </a:endParaRPr>
          </a:p>
        </p:txBody>
      </p:sp>
      <p:sp>
        <p:nvSpPr>
          <p:cNvPr id="4102" name="ZoneTexte 9"/>
          <p:cNvSpPr txBox="1">
            <a:spLocks noChangeArrowheads="1"/>
          </p:cNvSpPr>
          <p:nvPr/>
        </p:nvSpPr>
        <p:spPr bwMode="auto">
          <a:xfrm>
            <a:off x="1965325" y="3132138"/>
            <a:ext cx="285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4D4D4D"/>
                </a:solidFill>
                <a:latin typeface="Verdana" panose="020B0604030504040204" pitchFamily="34" charset="0"/>
              </a:rPr>
              <a:t>Bilan 2015-2020</a:t>
            </a:r>
          </a:p>
        </p:txBody>
      </p:sp>
      <p:cxnSp>
        <p:nvCxnSpPr>
          <p:cNvPr id="3" name="Straight Connector 2">
            <a:extLst>
              <a:ext uri="{FF2B5EF4-FFF2-40B4-BE49-F238E27FC236}">
                <a16:creationId xmlns:a16="http://schemas.microsoft.com/office/drawing/2014/main" id="{87CAF639-0B27-4016-A091-4C9A35F5A5ED}"/>
              </a:ext>
            </a:extLst>
          </p:cNvPr>
          <p:cNvCxnSpPr/>
          <p:nvPr/>
        </p:nvCxnSpPr>
        <p:spPr>
          <a:xfrm>
            <a:off x="2108200" y="2924175"/>
            <a:ext cx="3359150" cy="0"/>
          </a:xfrm>
          <a:prstGeom prst="line">
            <a:avLst/>
          </a:prstGeom>
          <a:ln w="222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2" name="Image 1"/>
          <p:cNvPicPr>
            <a:picLocks noChangeAspect="1"/>
          </p:cNvPicPr>
          <p:nvPr/>
        </p:nvPicPr>
        <p:blipFill>
          <a:blip r:embed="rId4"/>
          <a:stretch>
            <a:fillRect/>
          </a:stretch>
        </p:blipFill>
        <p:spPr>
          <a:xfrm>
            <a:off x="1870257" y="159255"/>
            <a:ext cx="1161000" cy="1196600"/>
          </a:xfrm>
          <a:prstGeom prst="rect">
            <a:avLst/>
          </a:prstGeom>
        </p:spPr>
      </p:pic>
      <p:pic>
        <p:nvPicPr>
          <p:cNvPr id="4" name="Image 3"/>
          <p:cNvPicPr>
            <a:picLocks noChangeAspect="1"/>
          </p:cNvPicPr>
          <p:nvPr/>
        </p:nvPicPr>
        <p:blipFill>
          <a:blip r:embed="rId5"/>
          <a:stretch>
            <a:fillRect/>
          </a:stretch>
        </p:blipFill>
        <p:spPr>
          <a:xfrm>
            <a:off x="4445670" y="1875078"/>
            <a:ext cx="1021680" cy="1011320"/>
          </a:xfrm>
          <a:prstGeom prst="rect">
            <a:avLst/>
          </a:prstGeom>
          <a:ln w="22225">
            <a:solidFill>
              <a:schemeClr val="tx1"/>
            </a:solidFill>
          </a:ln>
        </p:spPr>
      </p:pic>
      <p:pic>
        <p:nvPicPr>
          <p:cNvPr id="5" name="Imag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4159" y="795249"/>
            <a:ext cx="891428" cy="571428"/>
          </a:xfrm>
          <a:prstGeom prst="rect">
            <a:avLst/>
          </a:prstGeom>
        </p:spPr>
      </p:pic>
      <p:pic>
        <p:nvPicPr>
          <p:cNvPr id="6" name="Imag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7208" y="298511"/>
            <a:ext cx="857143" cy="571428"/>
          </a:xfrm>
          <a:prstGeom prst="rect">
            <a:avLst/>
          </a:prstGeom>
        </p:spPr>
      </p:pic>
    </p:spTree>
    <p:extLst>
      <p:ext uri="{BB962C8B-B14F-4D97-AF65-F5344CB8AC3E}">
        <p14:creationId xmlns:p14="http://schemas.microsoft.com/office/powerpoint/2010/main" val="18862995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bwMode="auto">
          <a:xfrm>
            <a:off x="4549140" y="771546"/>
            <a:ext cx="7749539" cy="423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buFont typeface="Wingdings" panose="05000000000000000000" pitchFamily="2" charset="2"/>
              <a:buChar char="Ø"/>
            </a:pPr>
            <a:r>
              <a:rPr lang="fr-FR" altLang="fr-FR" sz="2000" dirty="0" smtClean="0">
                <a:solidFill>
                  <a:srgbClr val="FF0000"/>
                </a:solidFill>
                <a:latin typeface="Verdana" panose="020B0604030504040204" pitchFamily="34" charset="0"/>
                <a:ea typeface="Verdana" panose="020B0604030504040204" pitchFamily="34" charset="0"/>
                <a:cs typeface="Tahoma" panose="020B0604030504040204" pitchFamily="34" charset="0"/>
              </a:rPr>
              <a:t>Upgrades:</a:t>
            </a:r>
            <a:r>
              <a:rPr lang="fr-FR" altLang="fr-FR" sz="2000" dirty="0" smtClean="0">
                <a:solidFill>
                  <a:srgbClr val="0070C0"/>
                </a:solidFill>
                <a:latin typeface="Verdana" panose="020B0604030504040204" pitchFamily="34" charset="0"/>
                <a:ea typeface="Verdana" panose="020B0604030504040204" pitchFamily="34" charset="0"/>
                <a:cs typeface="Tahoma" panose="020B0604030504040204" pitchFamily="34" charset="0"/>
              </a:rPr>
              <a:t> période de construction</a:t>
            </a:r>
          </a:p>
          <a:p>
            <a:pPr lvl="1">
              <a:lnSpc>
                <a:spcPct val="90000"/>
              </a:lnSpc>
              <a:buFont typeface="Wingdings" panose="05000000000000000000" pitchFamily="2" charset="2"/>
              <a:buChar char="Ø"/>
            </a:pPr>
            <a:r>
              <a:rPr lang="fr-FR" altLang="fr-FR" sz="1800" dirty="0" err="1" smtClean="0">
                <a:solidFill>
                  <a:srgbClr val="0070C0"/>
                </a:solidFill>
                <a:latin typeface="Verdana" panose="020B0604030504040204" pitchFamily="34" charset="0"/>
                <a:ea typeface="Verdana" panose="020B0604030504040204" pitchFamily="34" charset="0"/>
                <a:cs typeface="Tahoma" panose="020B0604030504040204" pitchFamily="34" charset="0"/>
              </a:rPr>
              <a:t>Tracker-CiC</a:t>
            </a:r>
            <a:r>
              <a:rPr lang="fr-FR" altLang="fr-FR" sz="1800" dirty="0" smtClean="0">
                <a:solidFill>
                  <a:srgbClr val="0070C0"/>
                </a:solidFill>
                <a:latin typeface="Verdana" panose="020B0604030504040204" pitchFamily="34" charset="0"/>
                <a:ea typeface="Verdana" panose="020B0604030504040204" pitchFamily="34" charset="0"/>
                <a:cs typeface="Tahoma" panose="020B0604030504040204" pitchFamily="34" charset="0"/>
              </a:rPr>
              <a:t>: Production avec tests en 2020, livraison 2022 </a:t>
            </a:r>
          </a:p>
          <a:p>
            <a:pPr lvl="1">
              <a:lnSpc>
                <a:spcPct val="90000"/>
              </a:lnSpc>
              <a:buFont typeface="Wingdings" panose="05000000000000000000" pitchFamily="2" charset="2"/>
              <a:buChar char="Ø"/>
            </a:pPr>
            <a:r>
              <a:rPr lang="fr-FR" altLang="fr-FR" sz="1800" dirty="0" err="1" smtClean="0">
                <a:solidFill>
                  <a:srgbClr val="0070C0"/>
                </a:solidFill>
                <a:latin typeface="Verdana" panose="020B0604030504040204" pitchFamily="34" charset="0"/>
                <a:ea typeface="Verdana" panose="020B0604030504040204" pitchFamily="34" charset="0"/>
                <a:cs typeface="Tahoma" panose="020B0604030504040204" pitchFamily="34" charset="0"/>
              </a:rPr>
              <a:t>Tracker</a:t>
            </a:r>
            <a:r>
              <a:rPr lang="fr-FR" altLang="fr-FR" sz="1800" dirty="0" smtClean="0">
                <a:solidFill>
                  <a:srgbClr val="0070C0"/>
                </a:solidFill>
                <a:latin typeface="Verdana" panose="020B0604030504040204" pitchFamily="34" charset="0"/>
                <a:ea typeface="Verdana" panose="020B0604030504040204" pitchFamily="34" charset="0"/>
                <a:cs typeface="Tahoma" panose="020B0604030504040204" pitchFamily="34" charset="0"/>
              </a:rPr>
              <a:t>-TEDD: Finalisation conception mécanique /</a:t>
            </a:r>
            <a:r>
              <a:rPr lang="fr-FR" altLang="fr-FR" sz="1800" dirty="0" err="1" smtClean="0">
                <a:solidFill>
                  <a:srgbClr val="0070C0"/>
                </a:solidFill>
                <a:latin typeface="Verdana" panose="020B0604030504040204" pitchFamily="34" charset="0"/>
                <a:ea typeface="Verdana" panose="020B0604030504040204" pitchFamily="34" charset="0"/>
                <a:cs typeface="Tahoma" panose="020B0604030504040204" pitchFamily="34" charset="0"/>
              </a:rPr>
              <a:t>préproduction</a:t>
            </a:r>
            <a:r>
              <a:rPr lang="fr-FR" altLang="fr-FR" sz="1800" dirty="0" smtClean="0">
                <a:solidFill>
                  <a:srgbClr val="0070C0"/>
                </a:solidFill>
                <a:latin typeface="Verdana" panose="020B0604030504040204" pitchFamily="34" charset="0"/>
                <a:ea typeface="Verdana" panose="020B0604030504040204" pitchFamily="34" charset="0"/>
                <a:cs typeface="Tahoma" panose="020B0604030504040204" pitchFamily="34" charset="0"/>
              </a:rPr>
              <a:t> 4 </a:t>
            </a:r>
            <a:r>
              <a:rPr lang="fr-FR" altLang="fr-FR" sz="1800" dirty="0" err="1" smtClean="0">
                <a:solidFill>
                  <a:srgbClr val="0070C0"/>
                </a:solidFill>
                <a:latin typeface="Verdana" panose="020B0604030504040204" pitchFamily="34" charset="0"/>
                <a:ea typeface="Verdana" panose="020B0604030504040204" pitchFamily="34" charset="0"/>
                <a:cs typeface="Tahoma" panose="020B0604030504040204" pitchFamily="34" charset="0"/>
              </a:rPr>
              <a:t>Dees</a:t>
            </a:r>
            <a:r>
              <a:rPr lang="fr-FR" altLang="fr-FR" sz="1800" dirty="0" smtClean="0">
                <a:solidFill>
                  <a:srgbClr val="0070C0"/>
                </a:solidFill>
                <a:latin typeface="Verdana" panose="020B0604030504040204" pitchFamily="34" charset="0"/>
                <a:ea typeface="Verdana" panose="020B0604030504040204" pitchFamily="34" charset="0"/>
                <a:cs typeface="Tahoma" panose="020B0604030504040204" pitchFamily="34" charset="0"/>
              </a:rPr>
              <a:t> (2020), production de 24 </a:t>
            </a:r>
            <a:r>
              <a:rPr lang="fr-FR" altLang="fr-FR" sz="1800" dirty="0" err="1" smtClean="0">
                <a:solidFill>
                  <a:srgbClr val="0070C0"/>
                </a:solidFill>
                <a:latin typeface="Verdana" panose="020B0604030504040204" pitchFamily="34" charset="0"/>
                <a:ea typeface="Verdana" panose="020B0604030504040204" pitchFamily="34" charset="0"/>
                <a:cs typeface="Tahoma" panose="020B0604030504040204" pitchFamily="34" charset="0"/>
              </a:rPr>
              <a:t>Dees</a:t>
            </a:r>
            <a:r>
              <a:rPr lang="fr-FR" altLang="fr-FR" sz="1800" dirty="0" smtClean="0">
                <a:solidFill>
                  <a:srgbClr val="0070C0"/>
                </a:solidFill>
                <a:latin typeface="Verdana" panose="020B0604030504040204" pitchFamily="34" charset="0"/>
                <a:ea typeface="Verdana" panose="020B0604030504040204" pitchFamily="34" charset="0"/>
                <a:cs typeface="Tahoma" panose="020B0604030504040204" pitchFamily="34" charset="0"/>
              </a:rPr>
              <a:t> (2021-2023),intégration de 12 </a:t>
            </a:r>
            <a:r>
              <a:rPr lang="fr-FR" altLang="fr-FR" sz="1800" dirty="0" err="1" smtClean="0">
                <a:solidFill>
                  <a:srgbClr val="0070C0"/>
                </a:solidFill>
                <a:latin typeface="Verdana" panose="020B0604030504040204" pitchFamily="34" charset="0"/>
                <a:ea typeface="Verdana" panose="020B0604030504040204" pitchFamily="34" charset="0"/>
                <a:cs typeface="Tahoma" panose="020B0604030504040204" pitchFamily="34" charset="0"/>
              </a:rPr>
              <a:t>Dees</a:t>
            </a:r>
            <a:r>
              <a:rPr lang="fr-FR" altLang="fr-FR" sz="1800" dirty="0" smtClean="0">
                <a:solidFill>
                  <a:srgbClr val="0070C0"/>
                </a:solidFill>
                <a:latin typeface="Verdana" panose="020B0604030504040204" pitchFamily="34" charset="0"/>
                <a:ea typeface="Verdana" panose="020B0604030504040204" pitchFamily="34" charset="0"/>
                <a:cs typeface="Tahoma" panose="020B0604030504040204" pitchFamily="34" charset="0"/>
              </a:rPr>
              <a:t> avec opération de bancs tests (2022-2024)</a:t>
            </a:r>
          </a:p>
          <a:p>
            <a:pPr lvl="1">
              <a:lnSpc>
                <a:spcPct val="90000"/>
              </a:lnSpc>
              <a:buFont typeface="Wingdings" panose="05000000000000000000" pitchFamily="2" charset="2"/>
              <a:buChar char="Ø"/>
            </a:pPr>
            <a:r>
              <a:rPr lang="fr-FR" altLang="fr-FR" sz="1800" dirty="0" smtClean="0">
                <a:solidFill>
                  <a:srgbClr val="0070C0"/>
                </a:solidFill>
                <a:latin typeface="Verdana" panose="020B0604030504040204" pitchFamily="34" charset="0"/>
                <a:ea typeface="Verdana" panose="020B0604030504040204" pitchFamily="34" charset="0"/>
                <a:cs typeface="Tahoma" panose="020B0604030504040204" pitchFamily="34" charset="0"/>
              </a:rPr>
              <a:t>Muon RPC: Tests des FEB (2020), début de l'installation des chambres+ mise en service de l‘électronique de lecture (fin 2021 )</a:t>
            </a:r>
          </a:p>
          <a:p>
            <a:pPr>
              <a:lnSpc>
                <a:spcPct val="90000"/>
              </a:lnSpc>
              <a:buFont typeface="Wingdings" panose="05000000000000000000" pitchFamily="2" charset="2"/>
              <a:buChar char="Ø"/>
            </a:pPr>
            <a:r>
              <a:rPr lang="fr-FR" altLang="fr-FR" sz="1800" dirty="0" smtClean="0">
                <a:solidFill>
                  <a:srgbClr val="0070C0"/>
                </a:solidFill>
                <a:latin typeface="Verdana" panose="020B0604030504040204" pitchFamily="34" charset="0"/>
                <a:ea typeface="Verdana" panose="020B0604030504040204" pitchFamily="34" charset="0"/>
                <a:cs typeface="Tahoma" panose="020B0604030504040204" pitchFamily="34" charset="0"/>
              </a:rPr>
              <a:t> </a:t>
            </a:r>
            <a:r>
              <a:rPr lang="fr-FR" altLang="fr-FR" sz="2000" dirty="0" smtClean="0">
                <a:solidFill>
                  <a:srgbClr val="FF0000"/>
                </a:solidFill>
                <a:latin typeface="Verdana" panose="020B0604030504040204" pitchFamily="34" charset="0"/>
                <a:ea typeface="Verdana" panose="020B0604030504040204" pitchFamily="34" charset="0"/>
                <a:cs typeface="Tahoma" panose="020B0604030504040204" pitchFamily="34" charset="0"/>
              </a:rPr>
              <a:t>Anticipation sur période&gt;2024</a:t>
            </a:r>
            <a:r>
              <a:rPr lang="fr-FR" altLang="fr-FR" sz="2000" dirty="0" smtClean="0">
                <a:solidFill>
                  <a:srgbClr val="0070C0"/>
                </a:solidFill>
                <a:latin typeface="Verdana" panose="020B0604030504040204" pitchFamily="34" charset="0"/>
                <a:ea typeface="Verdana" panose="020B0604030504040204" pitchFamily="34" charset="0"/>
                <a:cs typeface="Tahoma" panose="020B0604030504040204" pitchFamily="34" charset="0"/>
              </a:rPr>
              <a:t>:</a:t>
            </a:r>
          </a:p>
          <a:p>
            <a:pPr lvl="1">
              <a:lnSpc>
                <a:spcPct val="90000"/>
              </a:lnSpc>
              <a:buFont typeface="Wingdings" panose="05000000000000000000" pitchFamily="2" charset="2"/>
              <a:buChar char="Ø"/>
            </a:pPr>
            <a:r>
              <a:rPr lang="fr-FR" altLang="fr-FR" sz="1800" dirty="0" smtClean="0">
                <a:solidFill>
                  <a:srgbClr val="0070C0"/>
                </a:solidFill>
                <a:latin typeface="Verdana" panose="020B0604030504040204" pitchFamily="34" charset="0"/>
                <a:ea typeface="Verdana" panose="020B0604030504040204" pitchFamily="34" charset="0"/>
                <a:cs typeface="Tahoma" panose="020B0604030504040204" pitchFamily="34" charset="0"/>
              </a:rPr>
              <a:t>HL-LHC:</a:t>
            </a:r>
          </a:p>
          <a:p>
            <a:pPr lvl="2">
              <a:lnSpc>
                <a:spcPct val="90000"/>
              </a:lnSpc>
              <a:buFont typeface="Wingdings" panose="05000000000000000000" pitchFamily="2" charset="2"/>
              <a:buChar char="Ø"/>
            </a:pPr>
            <a:r>
              <a:rPr lang="fr-FR" altLang="fr-FR" sz="1600" dirty="0" smtClean="0">
                <a:solidFill>
                  <a:srgbClr val="0070C0"/>
                </a:solidFill>
                <a:latin typeface="Verdana" panose="020B0604030504040204" pitchFamily="34" charset="0"/>
                <a:ea typeface="Verdana" panose="020B0604030504040204" pitchFamily="34" charset="0"/>
                <a:cs typeface="Tahoma" panose="020B0604030504040204" pitchFamily="34" charset="0"/>
              </a:rPr>
              <a:t>Upgrades: période d'installation/mise en service 2025-2027</a:t>
            </a:r>
          </a:p>
          <a:p>
            <a:pPr lvl="2">
              <a:lnSpc>
                <a:spcPct val="90000"/>
              </a:lnSpc>
              <a:buFont typeface="Wingdings" panose="05000000000000000000" pitchFamily="2" charset="2"/>
              <a:buChar char="Ø"/>
            </a:pPr>
            <a:r>
              <a:rPr lang="fr-FR" altLang="fr-FR" sz="1600" dirty="0" smtClean="0">
                <a:solidFill>
                  <a:srgbClr val="0070C0"/>
                </a:solidFill>
                <a:latin typeface="Verdana" panose="020B0604030504040204" pitchFamily="34" charset="0"/>
                <a:ea typeface="Verdana" panose="020B0604030504040204" pitchFamily="34" charset="0"/>
                <a:cs typeface="Tahoma" panose="020B0604030504040204" pitchFamily="34" charset="0"/>
              </a:rPr>
              <a:t>Physique: préparation des analyses en vue du démarrage du HL-LHC en mi-2027</a:t>
            </a:r>
          </a:p>
          <a:p>
            <a:pPr lvl="1">
              <a:lnSpc>
                <a:spcPct val="90000"/>
              </a:lnSpc>
              <a:buFont typeface="Wingdings" panose="05000000000000000000" pitchFamily="2" charset="2"/>
              <a:buChar char="Ø"/>
            </a:pPr>
            <a:r>
              <a:rPr lang="fr-FR" altLang="fr-FR" sz="1800" dirty="0" smtClean="0">
                <a:solidFill>
                  <a:srgbClr val="0070C0"/>
                </a:solidFill>
                <a:latin typeface="Verdana" panose="020B0604030504040204" pitchFamily="34" charset="0"/>
                <a:ea typeface="Verdana" panose="020B0604030504040204" pitchFamily="34" charset="0"/>
                <a:cs typeface="Tahoma" panose="020B0604030504040204" pitchFamily="34" charset="0"/>
              </a:rPr>
              <a:t>Projets Futurs: réflexions en cours (recherche/technologie)</a:t>
            </a:r>
          </a:p>
          <a:p>
            <a:pPr lvl="2">
              <a:lnSpc>
                <a:spcPct val="90000"/>
              </a:lnSpc>
              <a:buFont typeface="Wingdings" panose="05000000000000000000" pitchFamily="2" charset="2"/>
              <a:buChar char="Ø"/>
            </a:pPr>
            <a:r>
              <a:rPr lang="fr-FR" altLang="fr-FR" sz="1600" dirty="0" smtClean="0">
                <a:solidFill>
                  <a:srgbClr val="0070C0"/>
                </a:solidFill>
                <a:latin typeface="Verdana" panose="020B0604030504040204" pitchFamily="34" charset="0"/>
                <a:ea typeface="Verdana" panose="020B0604030504040204" pitchFamily="34" charset="0"/>
                <a:cs typeface="Tahoma" panose="020B0604030504040204" pitchFamily="34" charset="0"/>
              </a:rPr>
              <a:t>ESPP:  D. Contardo participant au ‘briefing book’: partie 'futurs détecteurs et R&amp;D' </a:t>
            </a:r>
          </a:p>
          <a:p>
            <a:pPr lvl="2">
              <a:lnSpc>
                <a:spcPct val="90000"/>
              </a:lnSpc>
              <a:buFont typeface="Wingdings" panose="05000000000000000000" pitchFamily="2" charset="2"/>
              <a:buChar char="Ø"/>
            </a:pPr>
            <a:r>
              <a:rPr lang="fr-FR" altLang="fr-FR" sz="1600" dirty="0" smtClean="0">
                <a:solidFill>
                  <a:srgbClr val="0070C0"/>
                </a:solidFill>
                <a:latin typeface="Verdana" panose="020B0604030504040204" pitchFamily="34" charset="0"/>
                <a:ea typeface="Verdana" panose="020B0604030504040204" pitchFamily="34" charset="0"/>
                <a:cs typeface="Tahoma" panose="020B0604030504040204" pitchFamily="34" charset="0"/>
              </a:rPr>
              <a:t>ILC: voir présentation du groupe, 3 membres aussi dans l‘équipe CMS </a:t>
            </a:r>
          </a:p>
          <a:p>
            <a:pPr lvl="2">
              <a:lnSpc>
                <a:spcPct val="90000"/>
              </a:lnSpc>
              <a:buFont typeface="Wingdings" panose="05000000000000000000" pitchFamily="2" charset="2"/>
              <a:buChar char="Ø"/>
            </a:pPr>
            <a:r>
              <a:rPr lang="fr-FR" altLang="fr-FR" sz="1600" dirty="0" smtClean="0">
                <a:solidFill>
                  <a:srgbClr val="0070C0"/>
                </a:solidFill>
                <a:latin typeface="Verdana" panose="020B0604030504040204" pitchFamily="34" charset="0"/>
                <a:ea typeface="Verdana" panose="020B0604030504040204" pitchFamily="34" charset="0"/>
                <a:cs typeface="Tahoma" panose="020B0604030504040204" pitchFamily="34" charset="0"/>
              </a:rPr>
              <a:t>FCC (</a:t>
            </a:r>
            <a:r>
              <a:rPr lang="fr-FR" altLang="fr-FR" sz="1600" dirty="0" err="1" smtClean="0">
                <a:solidFill>
                  <a:srgbClr val="0070C0"/>
                </a:solidFill>
                <a:latin typeface="Verdana" panose="020B0604030504040204" pitchFamily="34" charset="0"/>
                <a:ea typeface="Verdana" panose="020B0604030504040204" pitchFamily="34" charset="0"/>
                <a:cs typeface="Tahoma" panose="020B0604030504040204" pitchFamily="34" charset="0"/>
              </a:rPr>
              <a:t>ee,hh</a:t>
            </a:r>
            <a:r>
              <a:rPr lang="fr-FR" altLang="fr-FR" sz="1600" dirty="0" smtClean="0">
                <a:solidFill>
                  <a:srgbClr val="0070C0"/>
                </a:solidFill>
                <a:latin typeface="Verdana" panose="020B0604030504040204" pitchFamily="34" charset="0"/>
                <a:ea typeface="Verdana" panose="020B0604030504040204" pitchFamily="34" charset="0"/>
                <a:cs typeface="Tahoma" panose="020B0604030504040204" pitchFamily="34" charset="0"/>
              </a:rPr>
              <a:t>): C. </a:t>
            </a:r>
            <a:r>
              <a:rPr lang="fr-FR" altLang="fr-FR" sz="1600" dirty="0" err="1" smtClean="0">
                <a:solidFill>
                  <a:srgbClr val="0070C0"/>
                </a:solidFill>
                <a:latin typeface="Verdana" panose="020B0604030504040204" pitchFamily="34" charset="0"/>
                <a:ea typeface="Verdana" panose="020B0604030504040204" pitchFamily="34" charset="0"/>
                <a:cs typeface="Tahoma" panose="020B0604030504040204" pitchFamily="34" charset="0"/>
              </a:rPr>
              <a:t>Bernet</a:t>
            </a:r>
            <a:r>
              <a:rPr lang="fr-FR" altLang="fr-FR" sz="1600" dirty="0" smtClean="0">
                <a:solidFill>
                  <a:srgbClr val="0070C0"/>
                </a:solidFill>
                <a:latin typeface="Verdana" panose="020B0604030504040204" pitchFamily="34" charset="0"/>
                <a:ea typeface="Verdana" panose="020B0604030504040204" pitchFamily="34" charset="0"/>
                <a:cs typeface="Tahoma" panose="020B0604030504040204" pitchFamily="34" charset="0"/>
              </a:rPr>
              <a:t> responsable plateforme software (2014-2019), Participation (G. </a:t>
            </a:r>
            <a:r>
              <a:rPr lang="fr-FR" altLang="fr-FR" sz="1600" dirty="0" err="1" smtClean="0">
                <a:solidFill>
                  <a:srgbClr val="0070C0"/>
                </a:solidFill>
                <a:latin typeface="Verdana" panose="020B0604030504040204" pitchFamily="34" charset="0"/>
                <a:ea typeface="Verdana" panose="020B0604030504040204" pitchFamily="34" charset="0"/>
                <a:cs typeface="Tahoma" panose="020B0604030504040204" pitchFamily="34" charset="0"/>
              </a:rPr>
              <a:t>Boudoul</a:t>
            </a:r>
            <a:r>
              <a:rPr lang="fr-FR" altLang="fr-FR" sz="1600" dirty="0" smtClean="0">
                <a:solidFill>
                  <a:srgbClr val="0070C0"/>
                </a:solidFill>
                <a:latin typeface="Verdana" panose="020B0604030504040204" pitchFamily="34" charset="0"/>
                <a:ea typeface="Verdana" panose="020B0604030504040204" pitchFamily="34" charset="0"/>
                <a:cs typeface="Tahoma" panose="020B0604030504040204" pitchFamily="34" charset="0"/>
              </a:rPr>
              <a:t>, D. Contardo, S. Gascon) à la première réunion FCC-France (</a:t>
            </a:r>
            <a:r>
              <a:rPr lang="fr-FR" altLang="fr-FR" sz="1600" dirty="0" err="1" smtClean="0">
                <a:solidFill>
                  <a:srgbClr val="0070C0"/>
                </a:solidFill>
                <a:latin typeface="Verdana" panose="020B0604030504040204" pitchFamily="34" charset="0"/>
                <a:ea typeface="Verdana" panose="020B0604030504040204" pitchFamily="34" charset="0"/>
                <a:cs typeface="Tahoma" panose="020B0604030504040204" pitchFamily="34" charset="0"/>
              </a:rPr>
              <a:t>nov</a:t>
            </a:r>
            <a:r>
              <a:rPr lang="fr-FR" altLang="fr-FR" sz="1600" dirty="0" smtClean="0">
                <a:solidFill>
                  <a:srgbClr val="0070C0"/>
                </a:solidFill>
                <a:latin typeface="Verdana" panose="020B0604030504040204" pitchFamily="34" charset="0"/>
                <a:ea typeface="Verdana" panose="020B0604030504040204" pitchFamily="34" charset="0"/>
                <a:cs typeface="Tahoma" panose="020B0604030504040204" pitchFamily="34" charset="0"/>
              </a:rPr>
              <a:t> 2019)</a:t>
            </a:r>
          </a:p>
          <a:p>
            <a:pPr marL="914400" lvl="2" indent="0">
              <a:lnSpc>
                <a:spcPct val="90000"/>
              </a:lnSpc>
              <a:buNone/>
            </a:pPr>
            <a:endParaRPr lang="fr-FR" altLang="fr-FR" sz="1600" dirty="0" smtClean="0">
              <a:solidFill>
                <a:srgbClr val="0070C0"/>
              </a:solidFill>
              <a:latin typeface="Verdana" panose="020B0604030504040204" pitchFamily="34" charset="0"/>
              <a:ea typeface="Verdana" panose="020B0604030504040204" pitchFamily="34" charset="0"/>
              <a:cs typeface="Tahoma" panose="020B0604030504040204" pitchFamily="34" charset="0"/>
            </a:endParaRPr>
          </a:p>
          <a:p>
            <a:pPr lvl="1">
              <a:lnSpc>
                <a:spcPct val="90000"/>
              </a:lnSpc>
              <a:buFont typeface="Wingdings" panose="05000000000000000000" pitchFamily="2" charset="2"/>
              <a:buChar char="Ø"/>
            </a:pPr>
            <a:endParaRPr lang="fr-FR" altLang="fr-FR" sz="1600" dirty="0" smtClean="0">
              <a:solidFill>
                <a:srgbClr val="0070C0"/>
              </a:solidFill>
              <a:latin typeface="Verdana" panose="020B0604030504040204" pitchFamily="34" charset="0"/>
              <a:ea typeface="Verdana" panose="020B0604030504040204" pitchFamily="34" charset="0"/>
              <a:cs typeface="Tahoma" panose="020B0604030504040204" pitchFamily="34" charset="0"/>
            </a:endParaRPr>
          </a:p>
          <a:p>
            <a:pPr lvl="1">
              <a:lnSpc>
                <a:spcPct val="90000"/>
              </a:lnSpc>
              <a:buFont typeface="Wingdings" panose="05000000000000000000" pitchFamily="2" charset="2"/>
              <a:buChar char="Ø"/>
            </a:pPr>
            <a:endParaRPr lang="fr-FR" altLang="fr-FR" sz="1800" dirty="0">
              <a:solidFill>
                <a:srgbClr val="4D4D4D"/>
              </a:solidFill>
              <a:latin typeface="Verdana" panose="020B0604030504040204" pitchFamily="34" charset="0"/>
              <a:ea typeface="Verdana" panose="020B0604030504040204" pitchFamily="34" charset="0"/>
              <a:cs typeface="Tahoma" panose="020B0604030504040204" pitchFamily="34" charset="0"/>
            </a:endParaRPr>
          </a:p>
        </p:txBody>
      </p:sp>
      <p:sp>
        <p:nvSpPr>
          <p:cNvPr id="16386" name="Rectangle 2"/>
          <p:cNvSpPr>
            <a:spLocks noGrp="1"/>
          </p:cNvSpPr>
          <p:nvPr>
            <p:ph type="title" idx="4294967295"/>
          </p:nvPr>
        </p:nvSpPr>
        <p:spPr>
          <a:xfrm>
            <a:off x="1524000" y="0"/>
            <a:ext cx="9144000" cy="692150"/>
          </a:xfrm>
        </p:spPr>
        <p:txBody>
          <a:bodyPr/>
          <a:lstStyle/>
          <a:p>
            <a:pPr algn="ctr"/>
            <a:r>
              <a:rPr lang="fr-FR" altLang="fr-FR" sz="2800" b="1" dirty="0">
                <a:solidFill>
                  <a:srgbClr val="E75112"/>
                </a:solidFill>
                <a:latin typeface="Verdana" panose="020B0604030504040204" pitchFamily="34" charset="0"/>
              </a:rPr>
              <a:t>Projet scientifique, </a:t>
            </a:r>
            <a:r>
              <a:rPr lang="fr-FR" altLang="fr-FR" sz="2800" b="1" dirty="0" smtClean="0">
                <a:solidFill>
                  <a:srgbClr val="E75112"/>
                </a:solidFill>
                <a:latin typeface="Verdana" panose="020B0604030504040204" pitchFamily="34" charset="0"/>
              </a:rPr>
              <a:t>anticipation (2)</a:t>
            </a:r>
            <a:endParaRPr lang="fr-FR" altLang="fr-FR" sz="2800" b="1" dirty="0">
              <a:solidFill>
                <a:srgbClr val="E75112"/>
              </a:solidFill>
              <a:latin typeface="Verdana" panose="020B0604030504040204" pitchFamily="34" charset="0"/>
            </a:endParaRPr>
          </a:p>
        </p:txBody>
      </p:sp>
      <p:sp>
        <p:nvSpPr>
          <p:cNvPr id="16387" name="Espace réservé du numéro de diapositive 5"/>
          <p:cNvSpPr txBox="1">
            <a:spLocks noGrp="1"/>
          </p:cNvSpPr>
          <p:nvPr/>
        </p:nvSpPr>
        <p:spPr bwMode="auto">
          <a:xfrm>
            <a:off x="8401050" y="6492876"/>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13B59B20-D7ED-4F11-AB0F-ECC8F5EB3735}" type="slidenum">
              <a:rPr lang="fr-FR" altLang="fr-FR" sz="1200">
                <a:solidFill>
                  <a:srgbClr val="898989"/>
                </a:solidFill>
                <a:latin typeface="Verdana" panose="020B0604030504040204" pitchFamily="34" charset="0"/>
              </a:rPr>
              <a:pPr algn="r" eaLnBrk="1" hangingPunct="1">
                <a:spcBef>
                  <a:spcPct val="0"/>
                </a:spcBef>
                <a:buFontTx/>
                <a:buNone/>
              </a:pPr>
              <a:t>20</a:t>
            </a:fld>
            <a:endParaRPr lang="fr-FR" altLang="fr-FR" sz="1200">
              <a:solidFill>
                <a:srgbClr val="898989"/>
              </a:solidFill>
              <a:latin typeface="Verdana" panose="020B0604030504040204" pitchFamily="34" charset="0"/>
            </a:endParaRPr>
          </a:p>
        </p:txBody>
      </p:sp>
      <p:cxnSp>
        <p:nvCxnSpPr>
          <p:cNvPr id="11" name="Connecteur droit 10">
            <a:extLst>
              <a:ext uri="{FF2B5EF4-FFF2-40B4-BE49-F238E27FC236}">
                <a16:creationId xmlns:a16="http://schemas.microsoft.com/office/drawing/2014/main" id="{9FC51FDD-2732-40A0-8BD5-9B72C997283C}"/>
              </a:ext>
            </a:extLst>
          </p:cNvPr>
          <p:cNvCxnSpPr/>
          <p:nvPr/>
        </p:nvCxnSpPr>
        <p:spPr>
          <a:xfrm>
            <a:off x="1525588" y="692150"/>
            <a:ext cx="9142412" cy="0"/>
          </a:xfrm>
          <a:prstGeom prst="line">
            <a:avLst/>
          </a:prstGeom>
          <a:ln>
            <a:solidFill>
              <a:srgbClr val="E75112"/>
            </a:solidFill>
          </a:ln>
        </p:spPr>
        <p:style>
          <a:lnRef idx="1">
            <a:schemeClr val="accent1"/>
          </a:lnRef>
          <a:fillRef idx="0">
            <a:schemeClr val="accent1"/>
          </a:fillRef>
          <a:effectRef idx="0">
            <a:schemeClr val="accent1"/>
          </a:effectRef>
          <a:fontRef idx="minor">
            <a:schemeClr val="tx1"/>
          </a:fontRef>
        </p:style>
      </p:cxnSp>
      <p:sp>
        <p:nvSpPr>
          <p:cNvPr id="16390" name="Espace réservé du pied de page 1"/>
          <p:cNvSpPr>
            <a:spLocks noGrp="1"/>
          </p:cNvSpPr>
          <p:nvPr>
            <p:ph type="ftr" sz="quarter" idx="11"/>
          </p:nvPr>
        </p:nvSpPr>
        <p:spPr bwMode="auto">
          <a:xfrm>
            <a:off x="4440238" y="6640830"/>
            <a:ext cx="4052252" cy="24257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FR" altLang="fr-FR" sz="1200" dirty="0">
                <a:solidFill>
                  <a:srgbClr val="898989"/>
                </a:solidFill>
                <a:latin typeface="Verdana" panose="020B0604030504040204" pitchFamily="34" charset="0"/>
                <a:cs typeface="Arial" panose="020B0604020202020204" pitchFamily="34" charset="0"/>
              </a:rPr>
              <a:t>Tourniquet Section 01 du Laboratoire </a:t>
            </a:r>
            <a:r>
              <a:rPr lang="fr-FR" altLang="fr-FR" sz="1200" dirty="0" smtClean="0">
                <a:solidFill>
                  <a:srgbClr val="898989"/>
                </a:solidFill>
                <a:latin typeface="Verdana" panose="020B0604030504040204" pitchFamily="34" charset="0"/>
                <a:cs typeface="Arial" panose="020B0604020202020204" pitchFamily="34" charset="0"/>
              </a:rPr>
              <a:t>– 3/2/2020</a:t>
            </a:r>
            <a:endParaRPr lang="fr-FR" altLang="fr-FR" sz="1200" dirty="0">
              <a:solidFill>
                <a:srgbClr val="898989"/>
              </a:solidFill>
              <a:latin typeface="Verdana" panose="020B0604030504040204" pitchFamily="34" charset="0"/>
              <a:cs typeface="Arial" panose="020B0604020202020204" pitchFamily="34" charset="0"/>
            </a:endParaRPr>
          </a:p>
        </p:txBody>
      </p:sp>
      <p:pic>
        <p:nvPicPr>
          <p:cNvPr id="2" name="Image 1"/>
          <p:cNvPicPr>
            <a:picLocks noChangeAspect="1"/>
          </p:cNvPicPr>
          <p:nvPr/>
        </p:nvPicPr>
        <p:blipFill rotWithShape="1">
          <a:blip r:embed="rId3">
            <a:extLst>
              <a:ext uri="{28A0092B-C50C-407E-A947-70E740481C1C}">
                <a14:useLocalDpi xmlns:a14="http://schemas.microsoft.com/office/drawing/2010/main" val="0"/>
              </a:ext>
            </a:extLst>
          </a:blip>
          <a:srcRect l="41647" t="21819" r="20324"/>
          <a:stretch/>
        </p:blipFill>
        <p:spPr>
          <a:xfrm>
            <a:off x="19498" y="1710465"/>
            <a:ext cx="4636546" cy="4666325"/>
          </a:xfrm>
          <a:prstGeom prst="rect">
            <a:avLst/>
          </a:prstGeom>
        </p:spPr>
      </p:pic>
      <p:pic>
        <p:nvPicPr>
          <p:cNvPr id="8" name="Image 7"/>
          <p:cNvPicPr>
            <a:picLocks noChangeAspect="1"/>
          </p:cNvPicPr>
          <p:nvPr/>
        </p:nvPicPr>
        <p:blipFill rotWithShape="1">
          <a:blip r:embed="rId3">
            <a:extLst>
              <a:ext uri="{28A0092B-C50C-407E-A947-70E740481C1C}">
                <a14:useLocalDpi xmlns:a14="http://schemas.microsoft.com/office/drawing/2010/main" val="0"/>
              </a:ext>
            </a:extLst>
          </a:blip>
          <a:srcRect l="75882" r="5324" b="79263"/>
          <a:stretch/>
        </p:blipFill>
        <p:spPr>
          <a:xfrm>
            <a:off x="-69682" y="768549"/>
            <a:ext cx="2291379" cy="1237686"/>
          </a:xfrm>
          <a:prstGeom prst="rect">
            <a:avLst/>
          </a:prstGeom>
        </p:spPr>
      </p:pic>
      <p:sp>
        <p:nvSpPr>
          <p:cNvPr id="3" name="Rectangle 2"/>
          <p:cNvSpPr/>
          <p:nvPr/>
        </p:nvSpPr>
        <p:spPr>
          <a:xfrm>
            <a:off x="2017819" y="1184245"/>
            <a:ext cx="2860078" cy="400110"/>
          </a:xfrm>
          <a:prstGeom prst="rect">
            <a:avLst/>
          </a:prstGeom>
        </p:spPr>
        <p:txBody>
          <a:bodyPr wrap="none">
            <a:spAutoFit/>
          </a:bodyPr>
          <a:lstStyle/>
          <a:p>
            <a:r>
              <a:rPr lang="fr-FR" altLang="fr-FR" sz="2000" dirty="0" smtClean="0">
                <a:solidFill>
                  <a:srgbClr val="0070C0"/>
                </a:solidFill>
                <a:latin typeface="Verdana" panose="020B0604030504040204" pitchFamily="34" charset="0"/>
                <a:ea typeface="Verdana" panose="020B0604030504040204" pitchFamily="34" charset="0"/>
                <a:cs typeface="Tahoma" panose="020B0604030504040204" pitchFamily="34" charset="0"/>
              </a:rPr>
              <a:t>Période 2020-2024: </a:t>
            </a:r>
            <a:endParaRPr lang="fr-FR" dirty="0"/>
          </a:p>
        </p:txBody>
      </p:sp>
      <p:sp>
        <p:nvSpPr>
          <p:cNvPr id="4" name="Accolade fermante 3"/>
          <p:cNvSpPr>
            <a:spLocks noChangeAspect="1"/>
          </p:cNvSpPr>
          <p:nvPr/>
        </p:nvSpPr>
        <p:spPr>
          <a:xfrm rot="16200000">
            <a:off x="1977025" y="384221"/>
            <a:ext cx="97969" cy="2920279"/>
          </a:xfrm>
          <a:prstGeom prst="rightBrace">
            <a:avLst/>
          </a:prstGeom>
          <a:ln w="412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2" name="Espace réservé de la date 11"/>
          <p:cNvSpPr txBox="1">
            <a:spLocks noGrp="1"/>
          </p:cNvSpPr>
          <p:nvPr/>
        </p:nvSpPr>
        <p:spPr bwMode="auto">
          <a:xfrm>
            <a:off x="1658938" y="6544629"/>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200" dirty="0">
                <a:solidFill>
                  <a:srgbClr val="898989"/>
                </a:solidFill>
                <a:latin typeface="Verdana" panose="020B0604030504040204" pitchFamily="34" charset="0"/>
              </a:rPr>
              <a:t>Groupe </a:t>
            </a:r>
            <a:r>
              <a:rPr lang="fr-FR" altLang="fr-FR" sz="1200" dirty="0" smtClean="0">
                <a:solidFill>
                  <a:srgbClr val="898989"/>
                </a:solidFill>
                <a:latin typeface="Verdana" panose="020B0604030504040204" pitchFamily="34" charset="0"/>
              </a:rPr>
              <a:t>CMS</a:t>
            </a:r>
            <a:endParaRPr lang="fr-FR" altLang="fr-FR" sz="1200" dirty="0">
              <a:solidFill>
                <a:srgbClr val="898989"/>
              </a:solidFill>
              <a:latin typeface="Verdana" panose="020B0604030504040204" pitchFamily="34" charset="0"/>
            </a:endParaRPr>
          </a:p>
        </p:txBody>
      </p:sp>
      <p:sp>
        <p:nvSpPr>
          <p:cNvPr id="13" name="Rectangle 12"/>
          <p:cNvSpPr/>
          <p:nvPr/>
        </p:nvSpPr>
        <p:spPr>
          <a:xfrm>
            <a:off x="2663453" y="1493339"/>
            <a:ext cx="1088760" cy="246221"/>
          </a:xfrm>
          <a:prstGeom prst="rect">
            <a:avLst/>
          </a:prstGeom>
        </p:spPr>
        <p:txBody>
          <a:bodyPr wrap="none">
            <a:spAutoFit/>
          </a:bodyPr>
          <a:lstStyle/>
          <a:p>
            <a:r>
              <a:rPr lang="en-US" sz="1000" dirty="0" smtClean="0">
                <a:solidFill>
                  <a:srgbClr val="FF0000"/>
                </a:solidFill>
                <a:ea typeface="MS PGothic" panose="020B0600070205080204" pitchFamily="34" charset="-128"/>
              </a:rPr>
              <a:t>M</a:t>
            </a:r>
            <a:r>
              <a:rPr lang="fr-FR" sz="1000" dirty="0" smtClean="0">
                <a:solidFill>
                  <a:srgbClr val="FF0000"/>
                </a:solidFill>
                <a:ea typeface="MS PGothic" panose="020B0600070205080204" pitchFamily="34" charset="-128"/>
              </a:rPr>
              <a:t>à</a:t>
            </a:r>
            <a:r>
              <a:rPr lang="en-US" sz="1000" dirty="0" smtClean="0">
                <a:solidFill>
                  <a:srgbClr val="FF0000"/>
                </a:solidFill>
                <a:ea typeface="MS PGothic" panose="020B0600070205080204" pitchFamily="34" charset="-128"/>
              </a:rPr>
              <a:t>j </a:t>
            </a:r>
            <a:r>
              <a:rPr lang="en-US" sz="1000" dirty="0" err="1" smtClean="0">
                <a:solidFill>
                  <a:srgbClr val="FF0000"/>
                </a:solidFill>
                <a:ea typeface="MS PGothic" panose="020B0600070205080204" pitchFamily="34" charset="-128"/>
              </a:rPr>
              <a:t>janvier</a:t>
            </a:r>
            <a:r>
              <a:rPr lang="en-US" sz="1000" dirty="0" smtClean="0">
                <a:solidFill>
                  <a:srgbClr val="FF0000"/>
                </a:solidFill>
                <a:ea typeface="MS PGothic" panose="020B0600070205080204" pitchFamily="34" charset="-128"/>
              </a:rPr>
              <a:t> 2020 </a:t>
            </a:r>
            <a:endParaRPr lang="fr-FR" dirty="0"/>
          </a:p>
        </p:txBody>
      </p:sp>
    </p:spTree>
    <p:extLst>
      <p:ext uri="{BB962C8B-B14F-4D97-AF65-F5344CB8AC3E}">
        <p14:creationId xmlns:p14="http://schemas.microsoft.com/office/powerpoint/2010/main" val="30482843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noChangeArrowheads="1"/>
          </p:cNvSpPr>
          <p:nvPr/>
        </p:nvSpPr>
        <p:spPr bwMode="auto">
          <a:xfrm>
            <a:off x="5507991" y="760729"/>
            <a:ext cx="6684009" cy="2163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buFont typeface="Wingdings" panose="05000000000000000000" pitchFamily="2" charset="2"/>
              <a:buChar char="Ø"/>
            </a:pPr>
            <a:r>
              <a:rPr lang="fr-FR" altLang="fr-FR" sz="1400" dirty="0" smtClean="0">
                <a:solidFill>
                  <a:srgbClr val="FF0000"/>
                </a:solidFill>
                <a:latin typeface="Verdana" panose="020B0604030504040204" pitchFamily="34" charset="0"/>
                <a:ea typeface="Verdana" panose="020B0604030504040204" pitchFamily="34" charset="0"/>
              </a:rPr>
              <a:t>Points faibles (</a:t>
            </a:r>
            <a:r>
              <a:rPr lang="fr-FR" altLang="fr-FR" sz="1400" dirty="0" err="1" smtClean="0">
                <a:solidFill>
                  <a:srgbClr val="FF0000"/>
                </a:solidFill>
                <a:latin typeface="Verdana" panose="020B0604030504040204" pitchFamily="34" charset="0"/>
                <a:ea typeface="Verdana" panose="020B0604030504040204" pitchFamily="34" charset="0"/>
              </a:rPr>
              <a:t>Weaknesses</a:t>
            </a:r>
            <a:r>
              <a:rPr lang="fr-FR" altLang="fr-FR" sz="1400" dirty="0" smtClean="0">
                <a:solidFill>
                  <a:srgbClr val="FF0000"/>
                </a:solidFill>
                <a:latin typeface="Verdana" panose="020B0604030504040204" pitchFamily="34" charset="0"/>
                <a:ea typeface="Verdana" panose="020B0604030504040204" pitchFamily="34" charset="0"/>
              </a:rPr>
              <a:t>):</a:t>
            </a:r>
          </a:p>
          <a:p>
            <a:pPr lvl="1" fontAlgn="base">
              <a:buFont typeface="Wingdings" panose="05000000000000000000" pitchFamily="2" charset="2"/>
              <a:buChar char="Ø"/>
            </a:pPr>
            <a:r>
              <a:rPr lang="en-US" sz="1200" dirty="0" smtClean="0">
                <a:latin typeface="Verdana" panose="020B0604030504040204" pitchFamily="34" charset="0"/>
                <a:ea typeface="Verdana" panose="020B0604030504040204" pitchFamily="34" charset="0"/>
              </a:rPr>
              <a:t>Team </a:t>
            </a:r>
            <a:r>
              <a:rPr lang="en-US" sz="1200" dirty="0">
                <a:latin typeface="Verdana" panose="020B0604030504040204" pitchFamily="34" charset="0"/>
                <a:ea typeface="Verdana" panose="020B0604030504040204" pitchFamily="34" charset="0"/>
              </a:rPr>
              <a:t>has a critical size for substantial contribution in the context of a large international collaboration, </a:t>
            </a:r>
            <a:r>
              <a:rPr lang="en-US" sz="1200" dirty="0" smtClean="0">
                <a:latin typeface="Verdana" panose="020B0604030504040204" pitchFamily="34" charset="0"/>
                <a:ea typeface="Verdana" panose="020B0604030504040204" pitchFamily="34" charset="0"/>
              </a:rPr>
              <a:t>but project </a:t>
            </a:r>
            <a:r>
              <a:rPr lang="en-US" sz="1200" dirty="0">
                <a:latin typeface="Verdana" panose="020B0604030504040204" pitchFamily="34" charset="0"/>
                <a:ea typeface="Verdana" panose="020B0604030504040204" pitchFamily="34" charset="0"/>
              </a:rPr>
              <a:t>has long timescales and needs renewal of personnel. </a:t>
            </a:r>
            <a:r>
              <a:rPr lang="en-US" sz="1200" dirty="0" smtClean="0">
                <a:latin typeface="Verdana" panose="020B0604030504040204" pitchFamily="34" charset="0"/>
                <a:ea typeface="Verdana" panose="020B0604030504040204" pitchFamily="34" charset="0"/>
              </a:rPr>
              <a:t>3 researchers have left since 2015 and 3 more will leave by 2022, total loss of one analysis (</a:t>
            </a:r>
            <a:r>
              <a:rPr lang="en-US" sz="1200" dirty="0" err="1" smtClean="0">
                <a:latin typeface="Verdana" panose="020B0604030504040204" pitchFamily="34" charset="0"/>
                <a:ea typeface="Verdana" panose="020B0604030504040204" pitchFamily="34" charset="0"/>
              </a:rPr>
              <a:t>H</a:t>
            </a:r>
            <a:r>
              <a:rPr lang="en-US" sz="1200" dirty="0" err="1" smtClean="0">
                <a:latin typeface="Verdana" panose="020B0604030504040204" pitchFamily="34" charset="0"/>
                <a:ea typeface="Verdana" panose="020B0604030504040204" pitchFamily="34" charset="0"/>
                <a:sym typeface="Wingdings" panose="05000000000000000000" pitchFamily="2" charset="2"/>
              </a:rPr>
              <a:t>ttbar</a:t>
            </a:r>
            <a:r>
              <a:rPr lang="en-US" sz="1200" dirty="0" smtClean="0">
                <a:latin typeface="Verdana" panose="020B0604030504040204" pitchFamily="34" charset="0"/>
                <a:ea typeface="Verdana" panose="020B0604030504040204" pitchFamily="34" charset="0"/>
                <a:sym typeface="Wingdings" panose="05000000000000000000" pitchFamily="2" charset="2"/>
              </a:rPr>
              <a:t>)</a:t>
            </a:r>
            <a:endParaRPr lang="en-US" sz="1200" dirty="0" smtClean="0">
              <a:latin typeface="Verdana" panose="020B0604030504040204" pitchFamily="34" charset="0"/>
              <a:ea typeface="Verdana" panose="020B0604030504040204" pitchFamily="34" charset="0"/>
            </a:endParaRPr>
          </a:p>
          <a:p>
            <a:pPr lvl="1" fontAlgn="base">
              <a:buFont typeface="Wingdings" panose="05000000000000000000" pitchFamily="2" charset="2"/>
              <a:buChar char="Ø"/>
            </a:pPr>
            <a:r>
              <a:rPr lang="en-US" sz="1200" dirty="0" smtClean="0">
                <a:latin typeface="Verdana" panose="020B0604030504040204" pitchFamily="34" charset="0"/>
                <a:ea typeface="Verdana" panose="020B0604030504040204" pitchFamily="34" charset="0"/>
              </a:rPr>
              <a:t>Three </a:t>
            </a:r>
            <a:r>
              <a:rPr lang="en-US" sz="1200" dirty="0">
                <a:latin typeface="Verdana" panose="020B0604030504040204" pitchFamily="34" charset="0"/>
                <a:ea typeface="Verdana" panose="020B0604030504040204" pitchFamily="34" charset="0"/>
              </a:rPr>
              <a:t>upgrade </a:t>
            </a:r>
            <a:r>
              <a:rPr lang="en-US" sz="1200" dirty="0" err="1" smtClean="0">
                <a:latin typeface="Verdana" panose="020B0604030504040204" pitchFamily="34" charset="0"/>
                <a:ea typeface="Verdana" panose="020B0604030504040204" pitchFamily="34" charset="0"/>
              </a:rPr>
              <a:t>projects</a:t>
            </a:r>
            <a:r>
              <a:rPr lang="en-US" sz="1200" dirty="0" err="1" smtClean="0">
                <a:latin typeface="Verdana" panose="020B0604030504040204" pitchFamily="34" charset="0"/>
                <a:ea typeface="Verdana" panose="020B0604030504040204" pitchFamily="34" charset="0"/>
                <a:sym typeface="Wingdings" panose="05000000000000000000" pitchFamily="2" charset="2"/>
              </a:rPr>
              <a:t></a:t>
            </a:r>
            <a:r>
              <a:rPr lang="en-US" sz="1200" dirty="0" err="1" smtClean="0">
                <a:latin typeface="Verdana" panose="020B0604030504040204" pitchFamily="34" charset="0"/>
                <a:ea typeface="Verdana" panose="020B0604030504040204" pitchFamily="34" charset="0"/>
              </a:rPr>
              <a:t>diversity</a:t>
            </a:r>
            <a:r>
              <a:rPr lang="en-US" sz="1200" dirty="0" smtClean="0">
                <a:latin typeface="Verdana" panose="020B0604030504040204" pitchFamily="34" charset="0"/>
                <a:ea typeface="Verdana" panose="020B0604030504040204" pitchFamily="34" charset="0"/>
              </a:rPr>
              <a:t> </a:t>
            </a:r>
            <a:r>
              <a:rPr lang="en-US" sz="1200" dirty="0">
                <a:latin typeface="Verdana" panose="020B0604030504040204" pitchFamily="34" charset="0"/>
                <a:ea typeface="Verdana" panose="020B0604030504040204" pitchFamily="34" charset="0"/>
              </a:rPr>
              <a:t>of competences and </a:t>
            </a:r>
            <a:r>
              <a:rPr lang="en-US" sz="1200" dirty="0" smtClean="0">
                <a:latin typeface="Verdana" panose="020B0604030504040204" pitchFamily="34" charset="0"/>
                <a:ea typeface="Verdana" panose="020B0604030504040204" pitchFamily="34" charset="0"/>
              </a:rPr>
              <a:t>increased impact </a:t>
            </a:r>
            <a:r>
              <a:rPr lang="en-US" sz="1200" dirty="0">
                <a:latin typeface="Verdana" panose="020B0604030504040204" pitchFamily="34" charset="0"/>
                <a:ea typeface="Verdana" panose="020B0604030504040204" pitchFamily="34" charset="0"/>
              </a:rPr>
              <a:t>in the collaboration, but </a:t>
            </a:r>
            <a:r>
              <a:rPr lang="en-US" sz="1200" dirty="0" smtClean="0">
                <a:latin typeface="Verdana" panose="020B0604030504040204" pitchFamily="34" charset="0"/>
                <a:ea typeface="Verdana" panose="020B0604030504040204" pitchFamily="34" charset="0"/>
              </a:rPr>
              <a:t>dispersion of manpower.</a:t>
            </a:r>
            <a:r>
              <a:rPr lang="en-US" sz="1200" dirty="0">
                <a:latin typeface="Verdana" panose="020B0604030504040204" pitchFamily="34" charset="0"/>
                <a:ea typeface="Verdana" panose="020B0604030504040204" pitchFamily="34" charset="0"/>
              </a:rPr>
              <a:t> </a:t>
            </a:r>
          </a:p>
          <a:p>
            <a:pPr lvl="1" fontAlgn="base">
              <a:buFont typeface="Wingdings" panose="05000000000000000000" pitchFamily="2" charset="2"/>
              <a:buChar char="Ø"/>
            </a:pPr>
            <a:r>
              <a:rPr lang="en-US" sz="1200" dirty="0">
                <a:latin typeface="Verdana" panose="020B0604030504040204" pitchFamily="34" charset="0"/>
                <a:ea typeface="Verdana" panose="020B0604030504040204" pitchFamily="34" charset="0"/>
              </a:rPr>
              <a:t>Several physics topics, not </a:t>
            </a:r>
            <a:r>
              <a:rPr lang="en-US" sz="1200" dirty="0" smtClean="0">
                <a:latin typeface="Verdana" panose="020B0604030504040204" pitchFamily="34" charset="0"/>
                <a:ea typeface="Verdana" panose="020B0604030504040204" pitchFamily="34" charset="0"/>
              </a:rPr>
              <a:t>enough </a:t>
            </a:r>
            <a:r>
              <a:rPr lang="en-US" sz="1200" dirty="0">
                <a:latin typeface="Verdana" panose="020B0604030504040204" pitchFamily="34" charset="0"/>
                <a:ea typeface="Verdana" panose="020B0604030504040204" pitchFamily="34" charset="0"/>
              </a:rPr>
              <a:t>collaboration between analysis teams</a:t>
            </a:r>
          </a:p>
          <a:p>
            <a:pPr lvl="1" fontAlgn="base">
              <a:buFont typeface="Wingdings" panose="05000000000000000000" pitchFamily="2" charset="2"/>
              <a:buChar char="Ø"/>
            </a:pPr>
            <a:r>
              <a:rPr lang="en-US" sz="1200" dirty="0">
                <a:latin typeface="Verdana" panose="020B0604030504040204" pitchFamily="34" charset="0"/>
                <a:ea typeface="Verdana" panose="020B0604030504040204" pitchFamily="34" charset="0"/>
              </a:rPr>
              <a:t>A</a:t>
            </a:r>
            <a:r>
              <a:rPr lang="en-US" sz="1200" dirty="0" smtClean="0">
                <a:latin typeface="Verdana" panose="020B0604030504040204" pitchFamily="34" charset="0"/>
                <a:ea typeface="Verdana" panose="020B0604030504040204" pitchFamily="34" charset="0"/>
              </a:rPr>
              <a:t>lmost </a:t>
            </a:r>
            <a:r>
              <a:rPr lang="en-US" sz="1200" dirty="0">
                <a:latin typeface="Verdana" panose="020B0604030504040204" pitchFamily="34" charset="0"/>
                <a:ea typeface="Verdana" panose="020B0604030504040204" pitchFamily="34" charset="0"/>
              </a:rPr>
              <a:t>one third of the group </a:t>
            </a:r>
            <a:r>
              <a:rPr lang="en-US" sz="1200" dirty="0" smtClean="0">
                <a:latin typeface="Verdana" panose="020B0604030504040204" pitchFamily="34" charset="0"/>
                <a:ea typeface="Verdana" panose="020B0604030504040204" pitchFamily="34" charset="0"/>
              </a:rPr>
              <a:t>based at CERN</a:t>
            </a:r>
            <a:r>
              <a:rPr lang="en-US" sz="1200" dirty="0" smtClean="0">
                <a:latin typeface="Verdana" panose="020B0604030504040204" pitchFamily="34" charset="0"/>
                <a:ea typeface="Verdana" panose="020B0604030504040204" pitchFamily="34" charset="0"/>
                <a:sym typeface="Wingdings" panose="05000000000000000000" pitchFamily="2" charset="2"/>
              </a:rPr>
              <a:t></a:t>
            </a:r>
            <a:r>
              <a:rPr lang="en-US" sz="1200" dirty="0" smtClean="0">
                <a:latin typeface="Verdana" panose="020B0604030504040204" pitchFamily="34" charset="0"/>
                <a:ea typeface="Verdana" panose="020B0604030504040204" pitchFamily="34" charset="0"/>
              </a:rPr>
              <a:t> </a:t>
            </a:r>
            <a:r>
              <a:rPr lang="en-US" sz="1200" dirty="0">
                <a:latin typeface="Verdana" panose="020B0604030504040204" pitchFamily="34" charset="0"/>
                <a:ea typeface="Verdana" panose="020B0604030504040204" pitchFamily="34" charset="0"/>
              </a:rPr>
              <a:t>Direct involvement in local upgrade projects and local management activities </a:t>
            </a:r>
            <a:r>
              <a:rPr lang="en-US" sz="1200" dirty="0" smtClean="0">
                <a:latin typeface="Verdana" panose="020B0604030504040204" pitchFamily="34" charset="0"/>
                <a:ea typeface="Verdana" panose="020B0604030504040204" pitchFamily="34" charset="0"/>
              </a:rPr>
              <a:t>more challenging</a:t>
            </a:r>
            <a:r>
              <a:rPr lang="en-US" sz="1200" dirty="0">
                <a:latin typeface="Verdana" panose="020B0604030504040204" pitchFamily="34" charset="0"/>
                <a:ea typeface="Verdana" panose="020B0604030504040204" pitchFamily="34" charset="0"/>
              </a:rPr>
              <a:t>. </a:t>
            </a:r>
          </a:p>
          <a:p>
            <a:pPr>
              <a:lnSpc>
                <a:spcPct val="90000"/>
              </a:lnSpc>
              <a:buFont typeface="Wingdings" panose="05000000000000000000" pitchFamily="2" charset="2"/>
              <a:buChar char="Ø"/>
            </a:pPr>
            <a:endParaRPr lang="fr-FR" altLang="fr-FR" sz="2000" dirty="0">
              <a:solidFill>
                <a:srgbClr val="0070C0"/>
              </a:solidFill>
              <a:latin typeface="Verdana" panose="020B0604030504040204" pitchFamily="34" charset="0"/>
              <a:ea typeface="Verdana" panose="020B0604030504040204" pitchFamily="34" charset="0"/>
            </a:endParaRPr>
          </a:p>
        </p:txBody>
      </p:sp>
      <p:sp>
        <p:nvSpPr>
          <p:cNvPr id="18437" name="Rectangle 3"/>
          <p:cNvSpPr txBox="1">
            <a:spLocks noChangeArrowheads="1"/>
          </p:cNvSpPr>
          <p:nvPr/>
        </p:nvSpPr>
        <p:spPr bwMode="auto">
          <a:xfrm>
            <a:off x="1270" y="692150"/>
            <a:ext cx="5565140" cy="2793172"/>
          </a:xfrm>
          <a:prstGeom prst="rect">
            <a:avLst/>
          </a:prstGeom>
          <a:solidFill>
            <a:schemeClr val="bg1"/>
          </a:solidFill>
          <a:ln>
            <a:noFill/>
          </a:ln>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buFont typeface="Wingdings" panose="05000000000000000000" pitchFamily="2" charset="2"/>
              <a:buChar char="Ø"/>
            </a:pPr>
            <a:r>
              <a:rPr lang="fr-FR" altLang="fr-FR" sz="1400" dirty="0">
                <a:solidFill>
                  <a:srgbClr val="00B050"/>
                </a:solidFill>
                <a:latin typeface="Verdana" panose="020B0604030504040204" pitchFamily="34" charset="0"/>
              </a:rPr>
              <a:t>Points </a:t>
            </a:r>
            <a:r>
              <a:rPr lang="fr-FR" altLang="fr-FR" sz="1400" dirty="0" smtClean="0">
                <a:solidFill>
                  <a:srgbClr val="00B050"/>
                </a:solidFill>
                <a:latin typeface="Verdana" panose="020B0604030504040204" pitchFamily="34" charset="0"/>
              </a:rPr>
              <a:t>forts (</a:t>
            </a:r>
            <a:r>
              <a:rPr lang="fr-FR" altLang="fr-FR" sz="1400" dirty="0" err="1" smtClean="0">
                <a:solidFill>
                  <a:srgbClr val="00B050"/>
                </a:solidFill>
                <a:latin typeface="Verdana" panose="020B0604030504040204" pitchFamily="34" charset="0"/>
              </a:rPr>
              <a:t>Strengths</a:t>
            </a:r>
            <a:r>
              <a:rPr lang="fr-FR" altLang="fr-FR" sz="1400" dirty="0" smtClean="0">
                <a:solidFill>
                  <a:srgbClr val="00B050"/>
                </a:solidFill>
                <a:latin typeface="Verdana" panose="020B0604030504040204" pitchFamily="34" charset="0"/>
              </a:rPr>
              <a:t>):</a:t>
            </a:r>
            <a:endParaRPr lang="fr-FR" altLang="fr-FR" sz="1400" dirty="0">
              <a:solidFill>
                <a:srgbClr val="00B050"/>
              </a:solidFill>
              <a:latin typeface="Verdana" panose="020B0604030504040204" pitchFamily="34" charset="0"/>
            </a:endParaRPr>
          </a:p>
          <a:p>
            <a:pPr lvl="1">
              <a:lnSpc>
                <a:spcPct val="90000"/>
              </a:lnSpc>
              <a:buFont typeface="Wingdings" panose="05000000000000000000" pitchFamily="2" charset="2"/>
              <a:buChar char="Ø"/>
            </a:pPr>
            <a:r>
              <a:rPr lang="en-US" altLang="fr-FR" sz="1200" dirty="0">
                <a:solidFill>
                  <a:srgbClr val="4D4D4D"/>
                </a:solidFill>
                <a:latin typeface="Verdana" panose="020B0604030504040204" pitchFamily="34" charset="0"/>
              </a:rPr>
              <a:t>Participation in the experiment since the design phase, with major contributions to the construction of the tracker and the ECAL.</a:t>
            </a:r>
          </a:p>
          <a:p>
            <a:pPr lvl="1">
              <a:lnSpc>
                <a:spcPct val="90000"/>
              </a:lnSpc>
              <a:buFont typeface="Wingdings" panose="05000000000000000000" pitchFamily="2" charset="2"/>
              <a:buChar char="Ø"/>
            </a:pPr>
            <a:r>
              <a:rPr lang="en-US" altLang="fr-FR" sz="1200" dirty="0" smtClean="0">
                <a:solidFill>
                  <a:srgbClr val="4D4D4D"/>
                </a:solidFill>
                <a:latin typeface="Verdana" panose="020B0604030504040204" pitchFamily="34" charset="0"/>
              </a:rPr>
              <a:t>Well-recognized </a:t>
            </a:r>
            <a:r>
              <a:rPr lang="en-US" altLang="fr-FR" sz="1200" dirty="0">
                <a:solidFill>
                  <a:srgbClr val="4D4D4D"/>
                </a:solidFill>
                <a:latin typeface="Verdana" panose="020B0604030504040204" pitchFamily="34" charset="0"/>
              </a:rPr>
              <a:t>expertise and contributions from the detector to analysis: detector operation, trigger, event reconstruction (particle flow, jets, photons), physics in the SM and beyond in the Higgs and top sectors.</a:t>
            </a:r>
          </a:p>
          <a:p>
            <a:pPr lvl="1">
              <a:lnSpc>
                <a:spcPct val="90000"/>
              </a:lnSpc>
              <a:buFont typeface="Wingdings" panose="05000000000000000000" pitchFamily="2" charset="2"/>
              <a:buChar char="Ø"/>
            </a:pPr>
            <a:r>
              <a:rPr lang="en-US" altLang="fr-FR" sz="1200" dirty="0">
                <a:solidFill>
                  <a:srgbClr val="4D4D4D"/>
                </a:solidFill>
                <a:latin typeface="Verdana" panose="020B0604030504040204" pitchFamily="34" charset="0"/>
              </a:rPr>
              <a:t>Started to work on upgrades for the HL-LHC (Phase-2) at an early stage, based on past experience, as well as new ideas and innovative techniques: CIC ASIC for the tracker, tracker end-caps design and integration, muon RPC PCB and electronics.</a:t>
            </a:r>
          </a:p>
          <a:p>
            <a:pPr lvl="1">
              <a:lnSpc>
                <a:spcPct val="90000"/>
              </a:lnSpc>
              <a:buFont typeface="Wingdings" panose="05000000000000000000" pitchFamily="2" charset="2"/>
              <a:buChar char="Ø"/>
            </a:pPr>
            <a:r>
              <a:rPr lang="en-US" altLang="fr-FR" sz="1200" dirty="0">
                <a:solidFill>
                  <a:srgbClr val="4D4D4D"/>
                </a:solidFill>
                <a:latin typeface="Verdana" panose="020B0604030504040204" pitchFamily="34" charset="0"/>
              </a:rPr>
              <a:t>Strong presence at CERN and participation in the top CMS management </a:t>
            </a:r>
          </a:p>
          <a:p>
            <a:pPr lvl="1">
              <a:lnSpc>
                <a:spcPct val="90000"/>
              </a:lnSpc>
              <a:buFont typeface="Wingdings" panose="05000000000000000000" pitchFamily="2" charset="2"/>
              <a:buChar char="Ø"/>
            </a:pPr>
            <a:endParaRPr lang="fr-FR" altLang="fr-FR" sz="1800" dirty="0">
              <a:solidFill>
                <a:srgbClr val="4D4D4D"/>
              </a:solidFill>
              <a:latin typeface="Verdana" panose="020B0604030504040204" pitchFamily="34" charset="0"/>
            </a:endParaRPr>
          </a:p>
        </p:txBody>
      </p:sp>
      <p:sp>
        <p:nvSpPr>
          <p:cNvPr id="12" name="Rectangle 3"/>
          <p:cNvSpPr txBox="1">
            <a:spLocks noChangeArrowheads="1"/>
          </p:cNvSpPr>
          <p:nvPr/>
        </p:nvSpPr>
        <p:spPr bwMode="auto">
          <a:xfrm>
            <a:off x="78960" y="3180522"/>
            <a:ext cx="5884518" cy="2754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457200" lvl="1" indent="0">
              <a:lnSpc>
                <a:spcPct val="90000"/>
              </a:lnSpc>
              <a:buNone/>
            </a:pPr>
            <a:endParaRPr lang="fr-FR" altLang="fr-FR" sz="2000" dirty="0">
              <a:solidFill>
                <a:srgbClr val="4D4D4D"/>
              </a:solidFill>
              <a:latin typeface="Verdana" panose="020B0604030504040204" pitchFamily="34" charset="0"/>
            </a:endParaRPr>
          </a:p>
          <a:p>
            <a:pPr>
              <a:lnSpc>
                <a:spcPct val="90000"/>
              </a:lnSpc>
              <a:buFont typeface="Wingdings" panose="05000000000000000000" pitchFamily="2" charset="2"/>
              <a:buChar char="Ø"/>
            </a:pPr>
            <a:r>
              <a:rPr lang="fr-FR" altLang="fr-FR" sz="1400" dirty="0" smtClean="0">
                <a:solidFill>
                  <a:srgbClr val="00B050"/>
                </a:solidFill>
                <a:latin typeface="Verdana" panose="020B0604030504040204" pitchFamily="34" charset="0"/>
              </a:rPr>
              <a:t>Opportunités (</a:t>
            </a:r>
            <a:r>
              <a:rPr lang="fr-FR" altLang="fr-FR" sz="1400" dirty="0" err="1" smtClean="0">
                <a:solidFill>
                  <a:srgbClr val="00B050"/>
                </a:solidFill>
                <a:latin typeface="Verdana" panose="020B0604030504040204" pitchFamily="34" charset="0"/>
              </a:rPr>
              <a:t>Opportunities</a:t>
            </a:r>
            <a:r>
              <a:rPr lang="fr-FR" altLang="fr-FR" sz="1400" dirty="0" smtClean="0">
                <a:solidFill>
                  <a:srgbClr val="00B050"/>
                </a:solidFill>
                <a:latin typeface="Verdana" panose="020B0604030504040204" pitchFamily="34" charset="0"/>
              </a:rPr>
              <a:t>):</a:t>
            </a:r>
          </a:p>
          <a:p>
            <a:pPr lvl="1" fontAlgn="base">
              <a:spcBef>
                <a:spcPts val="0"/>
              </a:spcBef>
              <a:buFont typeface="Wingdings" panose="05000000000000000000" pitchFamily="2" charset="2"/>
              <a:buChar char="Ø"/>
            </a:pPr>
            <a:r>
              <a:rPr lang="en-US" sz="1200" dirty="0">
                <a:solidFill>
                  <a:srgbClr val="000000"/>
                </a:solidFill>
                <a:latin typeface="Verdana" panose="020B0604030504040204" pitchFamily="34" charset="0"/>
                <a:ea typeface="Verdana" panose="020B0604030504040204" pitchFamily="34" charset="0"/>
              </a:rPr>
              <a:t>U</a:t>
            </a:r>
            <a:r>
              <a:rPr lang="en-US" sz="1200" dirty="0" smtClean="0">
                <a:solidFill>
                  <a:srgbClr val="000000"/>
                </a:solidFill>
                <a:latin typeface="Verdana" panose="020B0604030504040204" pitchFamily="34" charset="0"/>
                <a:ea typeface="Verdana" panose="020B0604030504040204" pitchFamily="34" charset="0"/>
              </a:rPr>
              <a:t>pgrade </a:t>
            </a:r>
            <a:r>
              <a:rPr lang="en-US" sz="1200" dirty="0">
                <a:solidFill>
                  <a:srgbClr val="000000"/>
                </a:solidFill>
                <a:latin typeface="Verdana" panose="020B0604030504040204" pitchFamily="34" charset="0"/>
                <a:ea typeface="Verdana" panose="020B0604030504040204" pitchFamily="34" charset="0"/>
              </a:rPr>
              <a:t>projects </a:t>
            </a:r>
            <a:r>
              <a:rPr lang="en-US" sz="1200" dirty="0" smtClean="0">
                <a:solidFill>
                  <a:srgbClr val="000000"/>
                </a:solidFill>
                <a:latin typeface="Verdana" panose="020B0604030504040204" pitchFamily="34" charset="0"/>
                <a:ea typeface="Verdana" panose="020B0604030504040204" pitchFamily="34" charset="0"/>
              </a:rPr>
              <a:t>well-funded </a:t>
            </a:r>
            <a:r>
              <a:rPr lang="en-US" sz="1200" dirty="0">
                <a:solidFill>
                  <a:srgbClr val="000000"/>
                </a:solidFill>
                <a:latin typeface="Verdana" panose="020B0604030504040204" pitchFamily="34" charset="0"/>
                <a:ea typeface="Verdana" panose="020B0604030504040204" pitchFamily="34" charset="0"/>
              </a:rPr>
              <a:t>by </a:t>
            </a:r>
            <a:r>
              <a:rPr lang="en-US" sz="1200" dirty="0" smtClean="0">
                <a:solidFill>
                  <a:srgbClr val="000000"/>
                </a:solidFill>
                <a:latin typeface="Verdana" panose="020B0604030504040204" pitchFamily="34" charset="0"/>
                <a:ea typeface="Verdana" panose="020B0604030504040204" pitchFamily="34" charset="0"/>
              </a:rPr>
              <a:t>TGIR </a:t>
            </a:r>
            <a:r>
              <a:rPr lang="en-US" sz="1200" dirty="0" err="1">
                <a:solidFill>
                  <a:srgbClr val="000000"/>
                </a:solidFill>
                <a:latin typeface="Verdana" panose="020B0604030504040204" pitchFamily="34" charset="0"/>
                <a:ea typeface="Verdana" panose="020B0604030504040204" pitchFamily="34" charset="0"/>
              </a:rPr>
              <a:t>programme</a:t>
            </a:r>
            <a:r>
              <a:rPr lang="en-US" sz="1200" dirty="0">
                <a:solidFill>
                  <a:srgbClr val="000000"/>
                </a:solidFill>
                <a:latin typeface="Verdana" panose="020B0604030504040204" pitchFamily="34" charset="0"/>
                <a:ea typeface="Verdana" panose="020B0604030504040204" pitchFamily="34" charset="0"/>
              </a:rPr>
              <a:t>.</a:t>
            </a:r>
          </a:p>
          <a:p>
            <a:pPr lvl="1" fontAlgn="base">
              <a:spcBef>
                <a:spcPts val="0"/>
              </a:spcBef>
              <a:buFont typeface="Wingdings" panose="05000000000000000000" pitchFamily="2" charset="2"/>
              <a:buChar char="Ø"/>
            </a:pPr>
            <a:r>
              <a:rPr lang="en-US" sz="1200" dirty="0">
                <a:solidFill>
                  <a:srgbClr val="000000"/>
                </a:solidFill>
                <a:latin typeface="Verdana" panose="020B0604030504040204" pitchFamily="34" charset="0"/>
                <a:ea typeface="Verdana" panose="020B0604030504040204" pitchFamily="34" charset="0"/>
              </a:rPr>
              <a:t>T</a:t>
            </a:r>
            <a:r>
              <a:rPr lang="en-US" sz="1200" dirty="0" smtClean="0">
                <a:solidFill>
                  <a:srgbClr val="000000"/>
                </a:solidFill>
                <a:latin typeface="Verdana" panose="020B0604030504040204" pitchFamily="34" charset="0"/>
                <a:ea typeface="Verdana" panose="020B0604030504040204" pitchFamily="34" charset="0"/>
              </a:rPr>
              <a:t>echnical </a:t>
            </a:r>
            <a:r>
              <a:rPr lang="en-US" sz="1200" dirty="0">
                <a:solidFill>
                  <a:srgbClr val="000000"/>
                </a:solidFill>
                <a:latin typeface="Verdana" panose="020B0604030504040204" pitchFamily="34" charset="0"/>
                <a:ea typeface="Verdana" panose="020B0604030504040204" pitchFamily="34" charset="0"/>
              </a:rPr>
              <a:t>expertise exists </a:t>
            </a:r>
            <a:r>
              <a:rPr lang="en-US" sz="1200" dirty="0" smtClean="0">
                <a:solidFill>
                  <a:srgbClr val="000000"/>
                </a:solidFill>
                <a:latin typeface="Verdana" panose="020B0604030504040204" pitchFamily="34" charset="0"/>
                <a:ea typeface="Verdana" panose="020B0604030504040204" pitchFamily="34" charset="0"/>
              </a:rPr>
              <a:t>in-house </a:t>
            </a:r>
            <a:r>
              <a:rPr lang="en-US" sz="1200" dirty="0">
                <a:solidFill>
                  <a:srgbClr val="000000"/>
                </a:solidFill>
                <a:latin typeface="Verdana" panose="020B0604030504040204" pitchFamily="34" charset="0"/>
                <a:ea typeface="Verdana" panose="020B0604030504040204" pitchFamily="34" charset="0"/>
              </a:rPr>
              <a:t>to support </a:t>
            </a:r>
            <a:r>
              <a:rPr lang="en-US" sz="1200" dirty="0" smtClean="0">
                <a:solidFill>
                  <a:srgbClr val="000000"/>
                </a:solidFill>
                <a:latin typeface="Verdana" panose="020B0604030504040204" pitchFamily="34" charset="0"/>
                <a:ea typeface="Verdana" panose="020B0604030504040204" pitchFamily="34" charset="0"/>
              </a:rPr>
              <a:t>upgrade </a:t>
            </a:r>
            <a:r>
              <a:rPr lang="en-US" sz="1200" dirty="0">
                <a:solidFill>
                  <a:srgbClr val="000000"/>
                </a:solidFill>
                <a:latin typeface="Verdana" panose="020B0604030504040204" pitchFamily="34" charset="0"/>
                <a:ea typeface="Verdana" panose="020B0604030504040204" pitchFamily="34" charset="0"/>
              </a:rPr>
              <a:t>projects. </a:t>
            </a:r>
          </a:p>
          <a:p>
            <a:pPr lvl="1" fontAlgn="base">
              <a:spcBef>
                <a:spcPts val="0"/>
              </a:spcBef>
              <a:buFont typeface="Wingdings" panose="05000000000000000000" pitchFamily="2" charset="2"/>
              <a:buChar char="Ø"/>
            </a:pPr>
            <a:r>
              <a:rPr lang="en-US" sz="1200" dirty="0">
                <a:solidFill>
                  <a:srgbClr val="000000"/>
                </a:solidFill>
                <a:latin typeface="Verdana" panose="020B0604030504040204" pitchFamily="34" charset="0"/>
                <a:ea typeface="Verdana" panose="020B0604030504040204" pitchFamily="34" charset="0"/>
              </a:rPr>
              <a:t>U</a:t>
            </a:r>
            <a:r>
              <a:rPr lang="en-US" sz="1200" dirty="0" smtClean="0">
                <a:solidFill>
                  <a:srgbClr val="000000"/>
                </a:solidFill>
                <a:latin typeface="Verdana" panose="020B0604030504040204" pitchFamily="34" charset="0"/>
                <a:ea typeface="Verdana" panose="020B0604030504040204" pitchFamily="34" charset="0"/>
              </a:rPr>
              <a:t>pgrade </a:t>
            </a:r>
            <a:r>
              <a:rPr lang="en-US" sz="1200" dirty="0">
                <a:solidFill>
                  <a:srgbClr val="000000"/>
                </a:solidFill>
                <a:latin typeface="Verdana" panose="020B0604030504040204" pitchFamily="34" charset="0"/>
                <a:ea typeface="Verdana" panose="020B0604030504040204" pitchFamily="34" charset="0"/>
              </a:rPr>
              <a:t>projects </a:t>
            </a:r>
            <a:r>
              <a:rPr lang="en-US" sz="1200" dirty="0" smtClean="0">
                <a:solidFill>
                  <a:srgbClr val="000000"/>
                </a:solidFill>
                <a:latin typeface="Verdana" panose="020B0604030504040204" pitchFamily="34" charset="0"/>
                <a:ea typeface="Verdana" panose="020B0604030504040204" pitchFamily="34" charset="0"/>
              </a:rPr>
              <a:t>an </a:t>
            </a:r>
            <a:r>
              <a:rPr lang="en-US" sz="1200" dirty="0">
                <a:solidFill>
                  <a:srgbClr val="000000"/>
                </a:solidFill>
                <a:latin typeface="Verdana" panose="020B0604030504040204" pitchFamily="34" charset="0"/>
                <a:ea typeface="Verdana" panose="020B0604030504040204" pitchFamily="34" charset="0"/>
              </a:rPr>
              <a:t>excellent opportunity to develop new expertise </a:t>
            </a:r>
            <a:r>
              <a:rPr lang="en-US" sz="1200" dirty="0" smtClean="0">
                <a:solidFill>
                  <a:srgbClr val="000000"/>
                </a:solidFill>
                <a:latin typeface="Verdana" panose="020B0604030504040204" pitchFamily="34" charset="0"/>
                <a:ea typeface="Verdana" panose="020B0604030504040204" pitchFamily="34" charset="0"/>
              </a:rPr>
              <a:t>that </a:t>
            </a:r>
            <a:r>
              <a:rPr lang="en-US" sz="1200" dirty="0">
                <a:solidFill>
                  <a:srgbClr val="000000"/>
                </a:solidFill>
                <a:latin typeface="Verdana" panose="020B0604030504040204" pitchFamily="34" charset="0"/>
                <a:ea typeface="Verdana" panose="020B0604030504040204" pitchFamily="34" charset="0"/>
              </a:rPr>
              <a:t>will be of interest in future projects (e.g. ASIC in 65 nm technology)</a:t>
            </a:r>
          </a:p>
          <a:p>
            <a:pPr lvl="1" fontAlgn="base">
              <a:spcBef>
                <a:spcPts val="0"/>
              </a:spcBef>
              <a:buFont typeface="Wingdings" panose="05000000000000000000" pitchFamily="2" charset="2"/>
              <a:buChar char="Ø"/>
            </a:pPr>
            <a:r>
              <a:rPr lang="en-US" sz="1200" dirty="0">
                <a:solidFill>
                  <a:srgbClr val="000000"/>
                </a:solidFill>
                <a:latin typeface="Verdana" panose="020B0604030504040204" pitchFamily="34" charset="0"/>
                <a:ea typeface="Verdana" panose="020B0604030504040204" pitchFamily="34" charset="0"/>
              </a:rPr>
              <a:t>Tight links with the theory and </a:t>
            </a:r>
            <a:r>
              <a:rPr lang="en-US" sz="1200" dirty="0" smtClean="0">
                <a:solidFill>
                  <a:srgbClr val="000000"/>
                </a:solidFill>
                <a:latin typeface="Verdana" panose="020B0604030504040204" pitchFamily="34" charset="0"/>
                <a:ea typeface="Verdana" panose="020B0604030504040204" pitchFamily="34" charset="0"/>
              </a:rPr>
              <a:t>IT </a:t>
            </a:r>
            <a:r>
              <a:rPr lang="en-US" sz="1200" dirty="0">
                <a:solidFill>
                  <a:srgbClr val="000000"/>
                </a:solidFill>
                <a:latin typeface="Verdana" panose="020B0604030504040204" pitchFamily="34" charset="0"/>
                <a:ea typeface="Verdana" panose="020B0604030504040204" pitchFamily="34" charset="0"/>
              </a:rPr>
              <a:t>groups of IP2I Lyon for physics analysis and interpretation.</a:t>
            </a:r>
          </a:p>
          <a:p>
            <a:pPr lvl="1" fontAlgn="base">
              <a:spcBef>
                <a:spcPts val="0"/>
              </a:spcBef>
              <a:buFont typeface="Wingdings" panose="05000000000000000000" pitchFamily="2" charset="2"/>
              <a:buChar char="Ø"/>
            </a:pPr>
            <a:r>
              <a:rPr lang="en-US" sz="1200" dirty="0" smtClean="0">
                <a:solidFill>
                  <a:srgbClr val="000000"/>
                </a:solidFill>
                <a:latin typeface="Verdana" panose="020B0604030504040204" pitchFamily="34" charset="0"/>
                <a:ea typeface="Verdana" panose="020B0604030504040204" pitchFamily="34" charset="0"/>
              </a:rPr>
              <a:t>High-quality </a:t>
            </a:r>
            <a:r>
              <a:rPr lang="en-US" sz="1200" dirty="0">
                <a:solidFill>
                  <a:srgbClr val="000000"/>
                </a:solidFill>
                <a:latin typeface="Verdana" panose="020B0604030504040204" pitchFamily="34" charset="0"/>
                <a:ea typeface="Verdana" panose="020B0604030504040204" pitchFamily="34" charset="0"/>
              </a:rPr>
              <a:t>academic environment: </a:t>
            </a:r>
            <a:r>
              <a:rPr lang="en-US" sz="1200" dirty="0" smtClean="0">
                <a:solidFill>
                  <a:srgbClr val="000000"/>
                </a:solidFill>
                <a:latin typeface="Verdana" panose="020B0604030504040204" pitchFamily="34" charset="0"/>
                <a:ea typeface="Verdana" panose="020B0604030504040204" pitchFamily="34" charset="0"/>
              </a:rPr>
              <a:t>UCBL+ ENS </a:t>
            </a:r>
            <a:r>
              <a:rPr lang="en-US" sz="1200" dirty="0">
                <a:solidFill>
                  <a:srgbClr val="000000"/>
                </a:solidFill>
                <a:latin typeface="Verdana" panose="020B0604030504040204" pitchFamily="34" charset="0"/>
                <a:ea typeface="Verdana" panose="020B0604030504040204" pitchFamily="34" charset="0"/>
              </a:rPr>
              <a:t>Lyon provide excellent students, </a:t>
            </a:r>
            <a:r>
              <a:rPr lang="en-US" sz="1200" dirty="0" smtClean="0">
                <a:solidFill>
                  <a:srgbClr val="000000"/>
                </a:solidFill>
                <a:latin typeface="Verdana" panose="020B0604030504040204" pitchFamily="34" charset="0"/>
                <a:ea typeface="Verdana" panose="020B0604030504040204" pitchFamily="34" charset="0"/>
              </a:rPr>
              <a:t>able </a:t>
            </a:r>
            <a:r>
              <a:rPr lang="en-US" sz="1200" dirty="0">
                <a:solidFill>
                  <a:srgbClr val="000000"/>
                </a:solidFill>
                <a:latin typeface="Verdana" panose="020B0604030504040204" pitchFamily="34" charset="0"/>
                <a:ea typeface="Verdana" panose="020B0604030504040204" pitchFamily="34" charset="0"/>
              </a:rPr>
              <a:t>to attract them for PhD theses.</a:t>
            </a:r>
          </a:p>
          <a:p>
            <a:pPr lvl="1" fontAlgn="base">
              <a:spcBef>
                <a:spcPts val="0"/>
              </a:spcBef>
              <a:buFont typeface="Wingdings" panose="05000000000000000000" pitchFamily="2" charset="2"/>
              <a:buChar char="Ø"/>
            </a:pPr>
            <a:r>
              <a:rPr lang="en-US" sz="1200" dirty="0">
                <a:solidFill>
                  <a:srgbClr val="000000"/>
                </a:solidFill>
                <a:latin typeface="Verdana" panose="020B0604030504040204" pitchFamily="34" charset="0"/>
                <a:ea typeface="Verdana" panose="020B0604030504040204" pitchFamily="34" charset="0"/>
              </a:rPr>
              <a:t>Opportunities for interdisciplinary projects (machine learning, quantum computing</a:t>
            </a:r>
            <a:r>
              <a:rPr lang="en-US" sz="1200" b="1" dirty="0">
                <a:solidFill>
                  <a:srgbClr val="000000"/>
                </a:solidFill>
                <a:latin typeface="Verdana" panose="020B0604030504040204" pitchFamily="34" charset="0"/>
                <a:ea typeface="Verdana" panose="020B0604030504040204" pitchFamily="34" charset="0"/>
              </a:rPr>
              <a:t>, </a:t>
            </a:r>
            <a:r>
              <a:rPr lang="en-US" sz="1200" dirty="0">
                <a:solidFill>
                  <a:srgbClr val="000000"/>
                </a:solidFill>
                <a:latin typeface="Verdana" panose="020B0604030504040204" pitchFamily="34" charset="0"/>
                <a:ea typeface="Verdana" panose="020B0604030504040204" pitchFamily="34" charset="0"/>
              </a:rPr>
              <a:t>detector </a:t>
            </a:r>
            <a:r>
              <a:rPr lang="en-US" sz="1200" dirty="0" smtClean="0">
                <a:solidFill>
                  <a:srgbClr val="000000"/>
                </a:solidFill>
                <a:latin typeface="Verdana" panose="020B0604030504040204" pitchFamily="34" charset="0"/>
                <a:ea typeface="Verdana" panose="020B0604030504040204" pitchFamily="34" charset="0"/>
              </a:rPr>
              <a:t>R&amp;D incl. with other physics labs on campus)</a:t>
            </a:r>
            <a:endParaRPr lang="en-US" sz="1200" dirty="0">
              <a:solidFill>
                <a:srgbClr val="000000"/>
              </a:solidFill>
              <a:latin typeface="Verdana" panose="020B0604030504040204" pitchFamily="34" charset="0"/>
              <a:ea typeface="Verdana" panose="020B0604030504040204" pitchFamily="34" charset="0"/>
            </a:endParaRPr>
          </a:p>
          <a:p>
            <a:pPr lvl="1" fontAlgn="base">
              <a:spcBef>
                <a:spcPts val="0"/>
              </a:spcBef>
              <a:buFont typeface="Wingdings" panose="05000000000000000000" pitchFamily="2" charset="2"/>
              <a:buChar char="Ø"/>
            </a:pPr>
            <a:r>
              <a:rPr lang="en-US" sz="1200" dirty="0">
                <a:solidFill>
                  <a:srgbClr val="000000"/>
                </a:solidFill>
                <a:latin typeface="Verdana" panose="020B0604030504040204" pitchFamily="34" charset="0"/>
                <a:ea typeface="Verdana" panose="020B0604030504040204" pitchFamily="34" charset="0"/>
              </a:rPr>
              <a:t>IP2I located in a large and attractive city close to CERN.</a:t>
            </a:r>
          </a:p>
          <a:p>
            <a:pPr marL="0" indent="0">
              <a:buNone/>
            </a:pPr>
            <a:r>
              <a:rPr lang="en-US" sz="1200" dirty="0"/>
              <a:t/>
            </a:r>
            <a:br>
              <a:rPr lang="en-US" sz="1200" dirty="0"/>
            </a:br>
            <a:endParaRPr lang="fr-FR" altLang="fr-FR" sz="1200" dirty="0">
              <a:solidFill>
                <a:srgbClr val="0070C0"/>
              </a:solidFill>
              <a:latin typeface="Verdana" panose="020B0604030504040204" pitchFamily="34" charset="0"/>
            </a:endParaRPr>
          </a:p>
        </p:txBody>
      </p:sp>
      <p:sp>
        <p:nvSpPr>
          <p:cNvPr id="13" name="Rectangle 3"/>
          <p:cNvSpPr txBox="1">
            <a:spLocks noChangeArrowheads="1"/>
          </p:cNvSpPr>
          <p:nvPr/>
        </p:nvSpPr>
        <p:spPr bwMode="auto">
          <a:xfrm>
            <a:off x="5520372" y="2923858"/>
            <a:ext cx="6755448" cy="367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buFont typeface="Wingdings" panose="05000000000000000000" pitchFamily="2" charset="2"/>
              <a:buChar char="Ø"/>
            </a:pPr>
            <a:r>
              <a:rPr lang="fr-FR" altLang="fr-FR" sz="1400" dirty="0" smtClean="0">
                <a:solidFill>
                  <a:srgbClr val="FF0000"/>
                </a:solidFill>
                <a:latin typeface="Verdana" panose="020B0604030504040204" pitchFamily="34" charset="0"/>
                <a:ea typeface="Verdana" panose="020B0604030504040204" pitchFamily="34" charset="0"/>
                <a:sym typeface="Symbol" panose="05050102010706020507" pitchFamily="18" charset="2"/>
              </a:rPr>
              <a:t>Risques (</a:t>
            </a:r>
            <a:r>
              <a:rPr lang="fr-FR" altLang="fr-FR" sz="1400" dirty="0" err="1" smtClean="0">
                <a:solidFill>
                  <a:srgbClr val="FF0000"/>
                </a:solidFill>
                <a:latin typeface="Verdana" panose="020B0604030504040204" pitchFamily="34" charset="0"/>
                <a:ea typeface="Verdana" panose="020B0604030504040204" pitchFamily="34" charset="0"/>
                <a:sym typeface="Symbol" panose="05050102010706020507" pitchFamily="18" charset="2"/>
              </a:rPr>
              <a:t>Threats</a:t>
            </a:r>
            <a:r>
              <a:rPr lang="fr-FR" altLang="fr-FR" sz="1400" dirty="0" smtClean="0">
                <a:solidFill>
                  <a:srgbClr val="FF0000"/>
                </a:solidFill>
                <a:latin typeface="Verdana" panose="020B0604030504040204" pitchFamily="34" charset="0"/>
                <a:ea typeface="Verdana" panose="020B0604030504040204" pitchFamily="34" charset="0"/>
                <a:sym typeface="Symbol" panose="05050102010706020507" pitchFamily="18" charset="2"/>
              </a:rPr>
              <a:t>):</a:t>
            </a:r>
          </a:p>
          <a:p>
            <a:pPr lvl="1" fontAlgn="base">
              <a:buFont typeface="Wingdings" panose="05000000000000000000" pitchFamily="2" charset="2"/>
              <a:buChar char="Ø"/>
            </a:pPr>
            <a:r>
              <a:rPr lang="en-US" sz="1200" dirty="0" smtClean="0">
                <a:latin typeface="Verdana" panose="020B0604030504040204" pitchFamily="34" charset="0"/>
                <a:ea typeface="Verdana" panose="020B0604030504040204" pitchFamily="34" charset="0"/>
              </a:rPr>
              <a:t>Without CNRS recruitments in the very near future, strong risk that IP2I Lyon can't fulfil all its engagements.</a:t>
            </a:r>
          </a:p>
          <a:p>
            <a:pPr lvl="1" fontAlgn="base">
              <a:buFont typeface="Wingdings" panose="05000000000000000000" pitchFamily="2" charset="2"/>
              <a:buChar char="Ø"/>
            </a:pPr>
            <a:r>
              <a:rPr lang="en-US" sz="1200" dirty="0" smtClean="0">
                <a:latin typeface="Verdana" panose="020B0604030504040204" pitchFamily="34" charset="0"/>
                <a:ea typeface="Verdana" panose="020B0604030504040204" pitchFamily="34" charset="0"/>
              </a:rPr>
              <a:t>Situation not sufficiently compensated </a:t>
            </a:r>
            <a:r>
              <a:rPr lang="en-US" sz="1200" dirty="0" smtClean="0">
                <a:latin typeface="Verdana" panose="020B0604030504040204" pitchFamily="34" charset="0"/>
                <a:ea typeface="Verdana" panose="020B0604030504040204" pitchFamily="34" charset="0"/>
              </a:rPr>
              <a:t>by the </a:t>
            </a:r>
            <a:r>
              <a:rPr lang="en-US" sz="1200" dirty="0" smtClean="0">
                <a:latin typeface="Verdana" panose="020B0604030504040204" pitchFamily="34" charset="0"/>
                <a:ea typeface="Verdana" panose="020B0604030504040204" pitchFamily="34" charset="0"/>
              </a:rPr>
              <a:t>allocation of post-docs, much lower level </a:t>
            </a:r>
            <a:r>
              <a:rPr lang="en-US" sz="1200" dirty="0" err="1" smtClean="0">
                <a:latin typeface="Verdana" panose="020B0604030504040204" pitchFamily="34" charset="0"/>
                <a:ea typeface="Verdana" panose="020B0604030504040204" pitchFamily="34" charset="0"/>
              </a:rPr>
              <a:t>wrt</a:t>
            </a:r>
            <a:r>
              <a:rPr lang="en-US" sz="1200" dirty="0" smtClean="0">
                <a:latin typeface="Verdana" panose="020B0604030504040204" pitchFamily="34" charset="0"/>
                <a:ea typeface="Verdana" panose="020B0604030504040204" pitchFamily="34" charset="0"/>
              </a:rPr>
              <a:t> other institutions in the CMS collaboration (USA,DE..)</a:t>
            </a:r>
          </a:p>
          <a:p>
            <a:pPr lvl="1" fontAlgn="base">
              <a:buFont typeface="Wingdings" panose="05000000000000000000" pitchFamily="2" charset="2"/>
              <a:buChar char="Ø"/>
            </a:pPr>
            <a:r>
              <a:rPr lang="en-US" sz="1200" dirty="0" smtClean="0">
                <a:latin typeface="Verdana" panose="020B0604030504040204" pitchFamily="34" charset="0"/>
                <a:ea typeface="Verdana" panose="020B0604030504040204" pitchFamily="34" charset="0"/>
              </a:rPr>
              <a:t>Efforts of most team members already spread between analysis of LHC run 2 data, CMS operation, upgrade projects, teaching, and management responsibilities. The situation will get even more difficult in the next couple years, with the endcap tracker upgrade project ramping up, and potential delays in the other upgrade projects. </a:t>
            </a:r>
          </a:p>
          <a:p>
            <a:pPr lvl="1" fontAlgn="base">
              <a:buFont typeface="Wingdings" panose="05000000000000000000" pitchFamily="2" charset="2"/>
              <a:buChar char="Ø"/>
            </a:pPr>
            <a:r>
              <a:rPr lang="en-US" sz="1200" dirty="0" smtClean="0">
                <a:latin typeface="Verdana" panose="020B0604030504040204" pitchFamily="34" charset="0"/>
                <a:ea typeface="Verdana" panose="020B0604030504040204" pitchFamily="34" charset="0"/>
              </a:rPr>
              <a:t>LABEX LIO has been renewed, but targeting life sciences and regional infrastructures</a:t>
            </a:r>
          </a:p>
          <a:p>
            <a:pPr lvl="1" fontAlgn="base">
              <a:buFont typeface="Wingdings" panose="05000000000000000000" pitchFamily="2" charset="2"/>
              <a:buChar char="Ø"/>
            </a:pPr>
            <a:r>
              <a:rPr lang="en-US" sz="1200" dirty="0" smtClean="0">
                <a:latin typeface="Verdana" panose="020B0604030504040204" pitchFamily="34" charset="0"/>
                <a:ea typeface="Verdana" panose="020B0604030504040204" pitchFamily="34" charset="0"/>
              </a:rPr>
              <a:t>Technical support manpower is at critical level (need for experienced, long term, engineers in instrumentation, numerical electronics)</a:t>
            </a:r>
            <a:r>
              <a:rPr lang="en-US" sz="1200" dirty="0" smtClean="0">
                <a:latin typeface="Verdana" panose="020B0604030504040204" pitchFamily="34" charset="0"/>
                <a:ea typeface="Verdana" panose="020B0604030504040204" pitchFamily="34" charset="0"/>
                <a:sym typeface="Wingdings" panose="05000000000000000000" pitchFamily="2" charset="2"/>
              </a:rPr>
              <a:t>difficulty to </a:t>
            </a:r>
            <a:r>
              <a:rPr lang="en-US" sz="1200" dirty="0" smtClean="0">
                <a:latin typeface="Verdana" panose="020B0604030504040204" pitchFamily="34" charset="0"/>
                <a:ea typeface="Verdana" panose="020B0604030504040204" pitchFamily="34" charset="0"/>
              </a:rPr>
              <a:t>get integrated in big CERN projects and follow the pace.</a:t>
            </a:r>
          </a:p>
          <a:p>
            <a:pPr lvl="1" fontAlgn="base">
              <a:buFont typeface="Wingdings" panose="05000000000000000000" pitchFamily="2" charset="2"/>
              <a:buChar char="Ø"/>
            </a:pPr>
            <a:r>
              <a:rPr lang="en-US" sz="1200" dirty="0" smtClean="0">
                <a:latin typeface="Verdana" panose="020B0604030504040204" pitchFamily="34" charset="0"/>
                <a:ea typeface="Verdana" panose="020B0604030504040204" pitchFamily="34" charset="0"/>
              </a:rPr>
              <a:t>The (HL-)LHC physics </a:t>
            </a:r>
            <a:r>
              <a:rPr lang="en-US" sz="1200" dirty="0" err="1" smtClean="0">
                <a:latin typeface="Verdana" panose="020B0604030504040204" pitchFamily="34" charset="0"/>
                <a:ea typeface="Verdana" panose="020B0604030504040204" pitchFamily="34" charset="0"/>
              </a:rPr>
              <a:t>programme</a:t>
            </a:r>
            <a:r>
              <a:rPr lang="en-US" sz="1200" dirty="0" smtClean="0">
                <a:latin typeface="Verdana" panose="020B0604030504040204" pitchFamily="34" charset="0"/>
                <a:ea typeface="Verdana" panose="020B0604030504040204" pitchFamily="34" charset="0"/>
              </a:rPr>
              <a:t> not as attractive as in the past for students and young research staff (long time scales, tight timetables, very large collaboration with </a:t>
            </a:r>
            <a:r>
              <a:rPr lang="en-US" sz="1200" dirty="0">
                <a:latin typeface="Verdana" panose="020B0604030504040204" pitchFamily="34" charset="0"/>
                <a:ea typeface="Verdana" panose="020B0604030504040204" pitchFamily="34" charset="0"/>
              </a:rPr>
              <a:t>less visibility/opportunities for those not based at CERN , </a:t>
            </a:r>
            <a:r>
              <a:rPr lang="en-US" sz="1200" dirty="0" smtClean="0">
                <a:latin typeface="Verdana" panose="020B0604030504040204" pitchFamily="34" charset="0"/>
                <a:ea typeface="Verdana" panose="020B0604030504040204" pitchFamily="34" charset="0"/>
              </a:rPr>
              <a:t>no new physics yet)</a:t>
            </a:r>
          </a:p>
          <a:p>
            <a:pPr>
              <a:lnSpc>
                <a:spcPct val="90000"/>
              </a:lnSpc>
              <a:buFont typeface="Wingdings" panose="05000000000000000000" pitchFamily="2" charset="2"/>
              <a:buChar char="Ø"/>
            </a:pPr>
            <a:endParaRPr lang="fr-FR" altLang="fr-FR" sz="1400" dirty="0" smtClean="0">
              <a:solidFill>
                <a:srgbClr val="0070C0"/>
              </a:solidFill>
              <a:latin typeface="Verdana" panose="020B0604030504040204" pitchFamily="34" charset="0"/>
              <a:ea typeface="Verdana" panose="020B0604030504040204" pitchFamily="34" charset="0"/>
              <a:sym typeface="Symbol" panose="05050102010706020507" pitchFamily="18" charset="2"/>
            </a:endParaRPr>
          </a:p>
          <a:p>
            <a:pPr>
              <a:lnSpc>
                <a:spcPct val="90000"/>
              </a:lnSpc>
              <a:buFont typeface="Wingdings" panose="05000000000000000000" pitchFamily="2" charset="2"/>
              <a:buChar char="Ø"/>
            </a:pPr>
            <a:endParaRPr lang="fr-FR" altLang="fr-FR" sz="1400" dirty="0" smtClean="0">
              <a:solidFill>
                <a:srgbClr val="0070C0"/>
              </a:solidFill>
              <a:latin typeface="Verdana" panose="020B0604030504040204" pitchFamily="34" charset="0"/>
              <a:ea typeface="Verdana" panose="020B0604030504040204" pitchFamily="34" charset="0"/>
              <a:sym typeface="Symbol" panose="05050102010706020507" pitchFamily="18" charset="2"/>
            </a:endParaRPr>
          </a:p>
          <a:p>
            <a:pPr lvl="1">
              <a:lnSpc>
                <a:spcPct val="90000"/>
              </a:lnSpc>
              <a:buFont typeface="Wingdings" panose="05000000000000000000" pitchFamily="2" charset="2"/>
              <a:buChar char="Ø"/>
            </a:pPr>
            <a:endParaRPr lang="fr-FR" altLang="fr-FR" sz="1400" dirty="0">
              <a:solidFill>
                <a:srgbClr val="4D4D4D"/>
              </a:solidFill>
              <a:latin typeface="Verdana" panose="020B0604030504040204" pitchFamily="34" charset="0"/>
              <a:ea typeface="Verdana" panose="020B0604030504040204" pitchFamily="34" charset="0"/>
            </a:endParaRPr>
          </a:p>
        </p:txBody>
      </p:sp>
      <p:sp>
        <p:nvSpPr>
          <p:cNvPr id="18434" name="Rectangle 2"/>
          <p:cNvSpPr txBox="1">
            <a:spLocks noChangeArrowheads="1"/>
          </p:cNvSpPr>
          <p:nvPr/>
        </p:nvSpPr>
        <p:spPr bwMode="auto">
          <a:xfrm>
            <a:off x="1524000" y="0"/>
            <a:ext cx="91440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fr-FR" altLang="fr-FR" sz="2800" b="1" dirty="0">
                <a:solidFill>
                  <a:srgbClr val="E75112"/>
                </a:solidFill>
                <a:latin typeface="Verdana" panose="020B0604030504040204" pitchFamily="34" charset="0"/>
              </a:rPr>
              <a:t>Auto analyse du </a:t>
            </a:r>
            <a:r>
              <a:rPr lang="fr-FR" altLang="fr-FR" sz="2800" b="1" dirty="0" smtClean="0">
                <a:solidFill>
                  <a:srgbClr val="E75112"/>
                </a:solidFill>
                <a:latin typeface="Verdana" panose="020B0604030504040204" pitchFamily="34" charset="0"/>
              </a:rPr>
              <a:t>groupe</a:t>
            </a:r>
            <a:endParaRPr lang="fr-FR" altLang="fr-FR" sz="2800" b="1" dirty="0">
              <a:solidFill>
                <a:srgbClr val="E75112"/>
              </a:solidFill>
              <a:latin typeface="Verdana" panose="020B0604030504040204" pitchFamily="34" charset="0"/>
            </a:endParaRPr>
          </a:p>
        </p:txBody>
      </p:sp>
      <p:sp>
        <p:nvSpPr>
          <p:cNvPr id="18435" name="Espace réservé du numéro de diapositive 5"/>
          <p:cNvSpPr txBox="1">
            <a:spLocks noGrp="1"/>
          </p:cNvSpPr>
          <p:nvPr/>
        </p:nvSpPr>
        <p:spPr bwMode="auto">
          <a:xfrm>
            <a:off x="8401050" y="6492876"/>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D72D051C-32A9-4E54-A81F-324C1273DDFC}" type="slidenum">
              <a:rPr lang="fr-FR" altLang="fr-FR" sz="1200">
                <a:solidFill>
                  <a:srgbClr val="898989"/>
                </a:solidFill>
                <a:latin typeface="Verdana" panose="020B0604030504040204" pitchFamily="34" charset="0"/>
              </a:rPr>
              <a:pPr algn="r" eaLnBrk="1" hangingPunct="1">
                <a:spcBef>
                  <a:spcPct val="0"/>
                </a:spcBef>
                <a:buFontTx/>
                <a:buNone/>
              </a:pPr>
              <a:t>21</a:t>
            </a:fld>
            <a:endParaRPr lang="fr-FR" altLang="fr-FR" sz="1200">
              <a:solidFill>
                <a:srgbClr val="898989"/>
              </a:solidFill>
              <a:latin typeface="Verdana" panose="020B0604030504040204" pitchFamily="34" charset="0"/>
            </a:endParaRPr>
          </a:p>
        </p:txBody>
      </p:sp>
      <p:cxnSp>
        <p:nvCxnSpPr>
          <p:cNvPr id="11" name="Connecteur droit 10">
            <a:extLst>
              <a:ext uri="{FF2B5EF4-FFF2-40B4-BE49-F238E27FC236}">
                <a16:creationId xmlns:a16="http://schemas.microsoft.com/office/drawing/2014/main" id="{3F57E5F4-59D0-47FE-91F5-E8AF5F2BBAC0}"/>
              </a:ext>
            </a:extLst>
          </p:cNvPr>
          <p:cNvCxnSpPr/>
          <p:nvPr/>
        </p:nvCxnSpPr>
        <p:spPr>
          <a:xfrm>
            <a:off x="1525588" y="692150"/>
            <a:ext cx="9142412" cy="0"/>
          </a:xfrm>
          <a:prstGeom prst="line">
            <a:avLst/>
          </a:prstGeom>
          <a:ln>
            <a:solidFill>
              <a:srgbClr val="E75112"/>
            </a:solidFill>
          </a:ln>
        </p:spPr>
        <p:style>
          <a:lnRef idx="1">
            <a:schemeClr val="accent1"/>
          </a:lnRef>
          <a:fillRef idx="0">
            <a:schemeClr val="accent1"/>
          </a:fillRef>
          <a:effectRef idx="0">
            <a:schemeClr val="accent1"/>
          </a:effectRef>
          <a:fontRef idx="minor">
            <a:schemeClr val="tx1"/>
          </a:fontRef>
        </p:style>
      </p:cxnSp>
      <p:cxnSp>
        <p:nvCxnSpPr>
          <p:cNvPr id="14" name="Connecteur droit 10">
            <a:extLst>
              <a:ext uri="{FF2B5EF4-FFF2-40B4-BE49-F238E27FC236}">
                <a16:creationId xmlns:a16="http://schemas.microsoft.com/office/drawing/2014/main" id="{D89838B9-1982-4D2C-8E93-2AB4EF640143}"/>
              </a:ext>
            </a:extLst>
          </p:cNvPr>
          <p:cNvCxnSpPr/>
          <p:nvPr/>
        </p:nvCxnSpPr>
        <p:spPr>
          <a:xfrm>
            <a:off x="1525588" y="692150"/>
            <a:ext cx="9142412" cy="0"/>
          </a:xfrm>
          <a:prstGeom prst="line">
            <a:avLst/>
          </a:prstGeom>
          <a:ln>
            <a:solidFill>
              <a:srgbClr val="E75112"/>
            </a:solidFill>
          </a:ln>
        </p:spPr>
        <p:style>
          <a:lnRef idx="1">
            <a:schemeClr val="accent1"/>
          </a:lnRef>
          <a:fillRef idx="0">
            <a:schemeClr val="accent1"/>
          </a:fillRef>
          <a:effectRef idx="0">
            <a:schemeClr val="accent1"/>
          </a:effectRef>
          <a:fontRef idx="minor">
            <a:schemeClr val="tx1"/>
          </a:fontRef>
        </p:style>
      </p:cxnSp>
      <p:sp>
        <p:nvSpPr>
          <p:cNvPr id="18440" name="Espace réservé du pied de page 1"/>
          <p:cNvSpPr>
            <a:spLocks noGrp="1"/>
          </p:cNvSpPr>
          <p:nvPr>
            <p:ph type="ftr" sz="quarter" idx="11"/>
          </p:nvPr>
        </p:nvSpPr>
        <p:spPr bwMode="auto">
          <a:xfrm>
            <a:off x="4440238" y="6595746"/>
            <a:ext cx="3960812" cy="28765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FR" altLang="fr-FR" sz="1200" dirty="0">
                <a:solidFill>
                  <a:srgbClr val="898989"/>
                </a:solidFill>
                <a:latin typeface="Verdana" panose="020B0604030504040204" pitchFamily="34" charset="0"/>
                <a:cs typeface="Arial" panose="020B0604020202020204" pitchFamily="34" charset="0"/>
              </a:rPr>
              <a:t>Tourniquet Section 01 du Laboratoire </a:t>
            </a:r>
            <a:r>
              <a:rPr lang="fr-FR" altLang="fr-FR" sz="1200" dirty="0" smtClean="0">
                <a:solidFill>
                  <a:srgbClr val="898989"/>
                </a:solidFill>
                <a:latin typeface="Verdana" panose="020B0604030504040204" pitchFamily="34" charset="0"/>
                <a:cs typeface="Arial" panose="020B0604020202020204" pitchFamily="34" charset="0"/>
              </a:rPr>
              <a:t>– 3/2/2020</a:t>
            </a:r>
            <a:endParaRPr lang="fr-FR" altLang="fr-FR" sz="1200" dirty="0">
              <a:solidFill>
                <a:srgbClr val="898989"/>
              </a:solidFill>
              <a:latin typeface="Verdana" panose="020B0604030504040204" pitchFamily="34" charset="0"/>
              <a:cs typeface="Arial" panose="020B0604020202020204" pitchFamily="34" charset="0"/>
            </a:endParaRPr>
          </a:p>
        </p:txBody>
      </p:sp>
      <p:sp>
        <p:nvSpPr>
          <p:cNvPr id="15" name="Espace réservé de la date 11"/>
          <p:cNvSpPr txBox="1">
            <a:spLocks noGrp="1"/>
          </p:cNvSpPr>
          <p:nvPr/>
        </p:nvSpPr>
        <p:spPr bwMode="auto">
          <a:xfrm>
            <a:off x="1658938" y="6533199"/>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200" dirty="0">
                <a:solidFill>
                  <a:srgbClr val="898989"/>
                </a:solidFill>
                <a:latin typeface="Verdana" panose="020B0604030504040204" pitchFamily="34" charset="0"/>
              </a:rPr>
              <a:t>Groupe </a:t>
            </a:r>
            <a:r>
              <a:rPr lang="fr-FR" altLang="fr-FR" sz="1200" dirty="0" smtClean="0">
                <a:solidFill>
                  <a:srgbClr val="898989"/>
                </a:solidFill>
                <a:latin typeface="Verdana" panose="020B0604030504040204" pitchFamily="34" charset="0"/>
              </a:rPr>
              <a:t>CMS</a:t>
            </a:r>
            <a:endParaRPr lang="fr-FR" altLang="fr-FR" sz="1200" dirty="0">
              <a:solidFill>
                <a:srgbClr val="898989"/>
              </a:solidFill>
              <a:latin typeface="Verdana" panose="020B0604030504040204" pitchFamily="34" charset="0"/>
            </a:endParaRPr>
          </a:p>
        </p:txBody>
      </p:sp>
    </p:spTree>
    <p:extLst>
      <p:ext uri="{BB962C8B-B14F-4D97-AF65-F5344CB8AC3E}">
        <p14:creationId xmlns:p14="http://schemas.microsoft.com/office/powerpoint/2010/main" val="39014627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txBox="1">
            <a:spLocks noChangeArrowheads="1"/>
          </p:cNvSpPr>
          <p:nvPr/>
        </p:nvSpPr>
        <p:spPr bwMode="auto">
          <a:xfrm>
            <a:off x="1524000" y="0"/>
            <a:ext cx="91440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altLang="fr-FR" sz="2800" b="1" i="0" u="none" strike="noStrike" kern="1200" cap="none" spc="0" normalizeH="0" baseline="0" noProof="0">
                <a:ln>
                  <a:noFill/>
                </a:ln>
                <a:solidFill>
                  <a:srgbClr val="E75112"/>
                </a:solidFill>
                <a:effectLst/>
                <a:uLnTx/>
                <a:uFillTx/>
                <a:latin typeface="Verdana" panose="020B0604030504040204" pitchFamily="34" charset="0"/>
                <a:ea typeface="+mn-ea"/>
                <a:cs typeface="+mn-cs"/>
              </a:rPr>
              <a:t>Evolution du groupe à venir </a:t>
            </a:r>
            <a:br>
              <a:rPr kumimoji="0" lang="fr-FR" altLang="fr-FR" sz="2800" b="1" i="0" u="none" strike="noStrike" kern="1200" cap="none" spc="0" normalizeH="0" baseline="0" noProof="0">
                <a:ln>
                  <a:noFill/>
                </a:ln>
                <a:solidFill>
                  <a:srgbClr val="E75112"/>
                </a:solidFill>
                <a:effectLst/>
                <a:uLnTx/>
                <a:uFillTx/>
                <a:latin typeface="Verdana" panose="020B0604030504040204" pitchFamily="34" charset="0"/>
                <a:ea typeface="+mn-ea"/>
                <a:cs typeface="+mn-cs"/>
              </a:rPr>
            </a:br>
            <a:r>
              <a:rPr kumimoji="0" lang="fr-FR" altLang="fr-FR" sz="1600" b="1" i="0" u="none" strike="noStrike" kern="1200" cap="none" spc="0" normalizeH="0" baseline="0" noProof="0">
                <a:ln>
                  <a:noFill/>
                </a:ln>
                <a:solidFill>
                  <a:srgbClr val="E75112"/>
                </a:solidFill>
                <a:effectLst/>
                <a:uLnTx/>
                <a:uFillTx/>
                <a:latin typeface="Verdana" panose="020B0604030504040204" pitchFamily="34" charset="0"/>
                <a:ea typeface="+mn-ea"/>
                <a:cs typeface="+mn-cs"/>
              </a:rPr>
              <a:t>(FTE estimés)</a:t>
            </a:r>
          </a:p>
        </p:txBody>
      </p:sp>
      <p:sp>
        <p:nvSpPr>
          <p:cNvPr id="24579" name="Espace réservé du numéro de diapositive 5"/>
          <p:cNvSpPr txBox="1">
            <a:spLocks noGrp="1"/>
          </p:cNvSpPr>
          <p:nvPr/>
        </p:nvSpPr>
        <p:spPr bwMode="auto">
          <a:xfrm>
            <a:off x="8401050" y="6492876"/>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8274526A-9793-4545-8D84-F2ACF57ADA91}" type="slidenum">
              <a:rPr kumimoji="0" lang="fr-FR" altLang="fr-FR" sz="1200" b="0" i="0" u="none" strike="noStrike" kern="1200" cap="none" spc="0" normalizeH="0" baseline="0" noProof="0">
                <a:ln>
                  <a:noFill/>
                </a:ln>
                <a:solidFill>
                  <a:srgbClr val="898989"/>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22</a:t>
            </a:fld>
            <a:endParaRPr kumimoji="0" lang="fr-FR" altLang="fr-FR" sz="1200" b="0" i="0" u="none" strike="noStrike" kern="1200" cap="none" spc="0" normalizeH="0" baseline="0" noProof="0">
              <a:ln>
                <a:noFill/>
              </a:ln>
              <a:solidFill>
                <a:srgbClr val="898989"/>
              </a:solidFill>
              <a:effectLst/>
              <a:uLnTx/>
              <a:uFillTx/>
              <a:latin typeface="Verdana" panose="020B0604030504040204" pitchFamily="34" charset="0"/>
              <a:ea typeface="+mn-ea"/>
              <a:cs typeface="+mn-cs"/>
            </a:endParaRPr>
          </a:p>
        </p:txBody>
      </p:sp>
      <p:cxnSp>
        <p:nvCxnSpPr>
          <p:cNvPr id="11" name="Connecteur droit 10">
            <a:extLst>
              <a:ext uri="{FF2B5EF4-FFF2-40B4-BE49-F238E27FC236}">
                <a16:creationId xmlns:a16="http://schemas.microsoft.com/office/drawing/2014/main" id="{7757871F-8A61-45C7-9616-7CAB4456CD32}"/>
              </a:ext>
            </a:extLst>
          </p:cNvPr>
          <p:cNvCxnSpPr/>
          <p:nvPr/>
        </p:nvCxnSpPr>
        <p:spPr>
          <a:xfrm>
            <a:off x="1525588" y="692150"/>
            <a:ext cx="9142412" cy="0"/>
          </a:xfrm>
          <a:prstGeom prst="line">
            <a:avLst/>
          </a:prstGeom>
          <a:ln>
            <a:solidFill>
              <a:srgbClr val="E75112"/>
            </a:solidFill>
          </a:ln>
        </p:spPr>
        <p:style>
          <a:lnRef idx="1">
            <a:schemeClr val="accent1"/>
          </a:lnRef>
          <a:fillRef idx="0">
            <a:schemeClr val="accent1"/>
          </a:fillRef>
          <a:effectRef idx="0">
            <a:schemeClr val="accent1"/>
          </a:effectRef>
          <a:fontRef idx="minor">
            <a:schemeClr val="tx1"/>
          </a:fontRef>
        </p:style>
      </p:cxnSp>
      <p:sp>
        <p:nvSpPr>
          <p:cNvPr id="24582" name="Espace réservé du pied de page 1"/>
          <p:cNvSpPr>
            <a:spLocks noGrp="1"/>
          </p:cNvSpPr>
          <p:nvPr>
            <p:ph type="ftr" sz="quarter" idx="11"/>
          </p:nvPr>
        </p:nvSpPr>
        <p:spPr bwMode="auto">
          <a:xfrm>
            <a:off x="4440238" y="6640830"/>
            <a:ext cx="3960812" cy="24257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altLang="fr-FR" sz="1200" b="0" i="0" u="none" strike="noStrike" kern="1200" cap="none" spc="0" normalizeH="0" baseline="0" noProof="0" dirty="0">
                <a:ln>
                  <a:noFill/>
                </a:ln>
                <a:solidFill>
                  <a:srgbClr val="898989"/>
                </a:solidFill>
                <a:effectLst/>
                <a:uLnTx/>
                <a:uFillTx/>
                <a:latin typeface="Verdana" panose="020B0604030504040204" pitchFamily="34" charset="0"/>
                <a:ea typeface="+mn-ea"/>
                <a:cs typeface="Arial" panose="020B0604020202020204" pitchFamily="34" charset="0"/>
              </a:rPr>
              <a:t>Tourniquet Section 01 du Laboratoire </a:t>
            </a:r>
            <a:r>
              <a:rPr kumimoji="0" lang="fr-FR" altLang="fr-FR" sz="1200" b="0" i="0" u="none" strike="noStrike" kern="1200" cap="none" spc="0" normalizeH="0" baseline="0" noProof="0" dirty="0" smtClean="0">
                <a:ln>
                  <a:noFill/>
                </a:ln>
                <a:solidFill>
                  <a:srgbClr val="898989"/>
                </a:solidFill>
                <a:effectLst/>
                <a:uLnTx/>
                <a:uFillTx/>
                <a:latin typeface="Verdana" panose="020B0604030504040204" pitchFamily="34" charset="0"/>
                <a:ea typeface="+mn-ea"/>
                <a:cs typeface="Arial" panose="020B0604020202020204" pitchFamily="34" charset="0"/>
              </a:rPr>
              <a:t>– 3/2/2020</a:t>
            </a:r>
            <a:endParaRPr kumimoji="0" lang="fr-FR" altLang="fr-FR" sz="1200" b="0" i="0" u="none" strike="noStrike" kern="1200" cap="none" spc="0" normalizeH="0" baseline="0" noProof="0" dirty="0">
              <a:ln>
                <a:noFill/>
              </a:ln>
              <a:solidFill>
                <a:srgbClr val="898989"/>
              </a:solidFill>
              <a:effectLst/>
              <a:uLnTx/>
              <a:uFillTx/>
              <a:latin typeface="Verdana" panose="020B0604030504040204" pitchFamily="34" charset="0"/>
              <a:ea typeface="+mn-ea"/>
              <a:cs typeface="Arial" panose="020B0604020202020204" pitchFamily="34" charset="0"/>
            </a:endParaRPr>
          </a:p>
        </p:txBody>
      </p:sp>
      <p:sp>
        <p:nvSpPr>
          <p:cNvPr id="7" name="Espace réservé de la date 11"/>
          <p:cNvSpPr txBox="1">
            <a:spLocks noGrp="1"/>
          </p:cNvSpPr>
          <p:nvPr/>
        </p:nvSpPr>
        <p:spPr bwMode="auto">
          <a:xfrm>
            <a:off x="1658938" y="6544629"/>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altLang="fr-FR" sz="1200" b="0" i="0" u="none" strike="noStrike" kern="1200" cap="none" spc="0" normalizeH="0" baseline="0" noProof="0" dirty="0">
                <a:ln>
                  <a:noFill/>
                </a:ln>
                <a:solidFill>
                  <a:srgbClr val="898989"/>
                </a:solidFill>
                <a:effectLst/>
                <a:uLnTx/>
                <a:uFillTx/>
                <a:latin typeface="Verdana" panose="020B0604030504040204" pitchFamily="34" charset="0"/>
                <a:ea typeface="+mn-ea"/>
                <a:cs typeface="+mn-cs"/>
              </a:rPr>
              <a:t>Groupe </a:t>
            </a:r>
            <a:r>
              <a:rPr kumimoji="0" lang="fr-FR" altLang="fr-FR" sz="1200" b="0" i="0" u="none" strike="noStrike" kern="1200" cap="none" spc="0" normalizeH="0" baseline="0" noProof="0" dirty="0" smtClean="0">
                <a:ln>
                  <a:noFill/>
                </a:ln>
                <a:solidFill>
                  <a:srgbClr val="898989"/>
                </a:solidFill>
                <a:effectLst/>
                <a:uLnTx/>
                <a:uFillTx/>
                <a:latin typeface="Verdana" panose="020B0604030504040204" pitchFamily="34" charset="0"/>
                <a:ea typeface="+mn-ea"/>
                <a:cs typeface="+mn-cs"/>
              </a:rPr>
              <a:t>CMS</a:t>
            </a:r>
            <a:endParaRPr kumimoji="0" lang="fr-FR" altLang="fr-FR" sz="1200" b="0" i="0" u="none" strike="noStrike" kern="1200" cap="none" spc="0" normalizeH="0" baseline="0" noProof="0" dirty="0">
              <a:ln>
                <a:noFill/>
              </a:ln>
              <a:solidFill>
                <a:srgbClr val="898989"/>
              </a:solidFill>
              <a:effectLst/>
              <a:uLnTx/>
              <a:uFillTx/>
              <a:latin typeface="Verdana" panose="020B0604030504040204" pitchFamily="34" charset="0"/>
              <a:ea typeface="+mn-ea"/>
              <a:cs typeface="+mn-cs"/>
            </a:endParaRPr>
          </a:p>
        </p:txBody>
      </p:sp>
      <p:sp>
        <p:nvSpPr>
          <p:cNvPr id="8" name="Rectangle 3"/>
          <p:cNvSpPr txBox="1">
            <a:spLocks noChangeArrowheads="1"/>
          </p:cNvSpPr>
          <p:nvPr/>
        </p:nvSpPr>
        <p:spPr bwMode="auto">
          <a:xfrm>
            <a:off x="211874" y="1407165"/>
            <a:ext cx="11530361" cy="423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buFont typeface="Wingdings" panose="05000000000000000000" pitchFamily="2" charset="2"/>
              <a:buChar char="Ø"/>
            </a:pPr>
            <a:r>
              <a:rPr lang="fr-FR" altLang="fr-FR" sz="2400" dirty="0" smtClean="0">
                <a:solidFill>
                  <a:srgbClr val="00B050"/>
                </a:solidFill>
                <a:latin typeface="Verdana" panose="020B0604030504040204" pitchFamily="34" charset="0"/>
                <a:ea typeface="Verdana" panose="020B0604030504040204" pitchFamily="34" charset="0"/>
                <a:cs typeface="Tahoma" panose="020B0604030504040204" pitchFamily="34" charset="0"/>
              </a:rPr>
              <a:t>Le groupe fait preuve de dynamisme et, avec les services techniques, est capable pour l'instant de réaliser ses engagements sur les upgrades et analyses en dépit du départ de 3 permanents  (tous HDR)</a:t>
            </a:r>
          </a:p>
          <a:p>
            <a:pPr>
              <a:lnSpc>
                <a:spcPct val="90000"/>
              </a:lnSpc>
              <a:buFont typeface="Wingdings" panose="05000000000000000000" pitchFamily="2" charset="2"/>
              <a:buChar char="Ø"/>
            </a:pPr>
            <a:endParaRPr lang="fr-FR" altLang="fr-FR" sz="2400" dirty="0" smtClean="0">
              <a:solidFill>
                <a:srgbClr val="00B050"/>
              </a:solidFill>
              <a:latin typeface="Verdana" panose="020B0604030504040204" pitchFamily="34" charset="0"/>
              <a:ea typeface="Verdana" panose="020B0604030504040204" pitchFamily="34" charset="0"/>
              <a:cs typeface="Tahoma" panose="020B0604030504040204" pitchFamily="34" charset="0"/>
            </a:endParaRPr>
          </a:p>
          <a:p>
            <a:pPr>
              <a:lnSpc>
                <a:spcPct val="90000"/>
              </a:lnSpc>
              <a:buFont typeface="Wingdings" panose="05000000000000000000" pitchFamily="2" charset="2"/>
              <a:buChar char="Ø"/>
            </a:pPr>
            <a:r>
              <a:rPr lang="fr-FR" altLang="fr-FR" sz="2400" dirty="0" smtClean="0">
                <a:solidFill>
                  <a:srgbClr val="FF0000"/>
                </a:solidFill>
                <a:latin typeface="Verdana" panose="020B0604030504040204" pitchFamily="34" charset="0"/>
                <a:ea typeface="Verdana" panose="020B0604030504040204" pitchFamily="34" charset="0"/>
                <a:cs typeface="Tahoma" panose="020B0604030504040204" pitchFamily="34" charset="0"/>
              </a:rPr>
              <a:t>Avec le départ d'encore 3 permanents (dont 2 HDR déjà) avant  2022, sans renfort du CNRS on aura un problème surtout pour la construction des upgrades de la phase 2, mais aussi pour nos implications dans notre programme d'analyses pendant la période du </a:t>
            </a:r>
            <a:r>
              <a:rPr lang="fr-FR" altLang="fr-FR" sz="2400" dirty="0" err="1" smtClean="0">
                <a:solidFill>
                  <a:srgbClr val="FF0000"/>
                </a:solidFill>
                <a:latin typeface="Verdana" panose="020B0604030504040204" pitchFamily="34" charset="0"/>
                <a:ea typeface="Verdana" panose="020B0604030504040204" pitchFamily="34" charset="0"/>
                <a:cs typeface="Tahoma" panose="020B0604030504040204" pitchFamily="34" charset="0"/>
              </a:rPr>
              <a:t>Run</a:t>
            </a:r>
            <a:r>
              <a:rPr lang="fr-FR" altLang="fr-FR" sz="2400" dirty="0" smtClean="0">
                <a:solidFill>
                  <a:srgbClr val="FF0000"/>
                </a:solidFill>
                <a:latin typeface="Verdana" panose="020B0604030504040204" pitchFamily="34" charset="0"/>
                <a:ea typeface="Verdana" panose="020B0604030504040204" pitchFamily="34" charset="0"/>
                <a:cs typeface="Tahoma" panose="020B0604030504040204" pitchFamily="34" charset="0"/>
              </a:rPr>
              <a:t> 3.</a:t>
            </a:r>
          </a:p>
          <a:p>
            <a:pPr>
              <a:lnSpc>
                <a:spcPct val="90000"/>
              </a:lnSpc>
              <a:buFont typeface="Wingdings" panose="05000000000000000000" pitchFamily="2" charset="2"/>
              <a:buChar char="Ø"/>
            </a:pPr>
            <a:endParaRPr lang="fr-FR" altLang="fr-FR" sz="2400" dirty="0" smtClean="0">
              <a:solidFill>
                <a:srgbClr val="FF0000"/>
              </a:solidFill>
              <a:latin typeface="Verdana" panose="020B0604030504040204" pitchFamily="34" charset="0"/>
              <a:ea typeface="Verdana" panose="020B0604030504040204" pitchFamily="34" charset="0"/>
              <a:cs typeface="Tahoma" panose="020B0604030504040204" pitchFamily="34" charset="0"/>
            </a:endParaRPr>
          </a:p>
          <a:p>
            <a:pPr>
              <a:lnSpc>
                <a:spcPct val="90000"/>
              </a:lnSpc>
              <a:buFont typeface="Wingdings" panose="05000000000000000000" pitchFamily="2" charset="2"/>
              <a:buChar char="Ø"/>
            </a:pPr>
            <a:r>
              <a:rPr lang="fr-FR" altLang="fr-FR" sz="2400" dirty="0" smtClean="0">
                <a:solidFill>
                  <a:srgbClr val="002060"/>
                </a:solidFill>
                <a:latin typeface="Verdana" panose="020B0604030504040204" pitchFamily="34" charset="0"/>
                <a:ea typeface="Verdana" panose="020B0604030504040204" pitchFamily="34" charset="0"/>
                <a:cs typeface="Tahoma" panose="020B0604030504040204" pitchFamily="34" charset="0"/>
              </a:rPr>
              <a:t>Dernière entrée d'un chercheur CNRS </a:t>
            </a:r>
            <a:r>
              <a:rPr lang="fr-FR" altLang="fr-FR" sz="2400" dirty="0" smtClean="0">
                <a:solidFill>
                  <a:srgbClr val="002060"/>
                </a:solidFill>
                <a:latin typeface="Verdana" panose="020B0604030504040204" pitchFamily="34" charset="0"/>
                <a:ea typeface="Verdana" panose="020B0604030504040204" pitchFamily="34" charset="0"/>
                <a:cs typeface="Tahoma" panose="020B0604030504040204" pitchFamily="34" charset="0"/>
              </a:rPr>
              <a:t>2017(mutation)</a:t>
            </a:r>
            <a:r>
              <a:rPr lang="fr-FR" altLang="fr-FR" sz="2400" dirty="0" smtClean="0">
                <a:solidFill>
                  <a:srgbClr val="002060"/>
                </a:solidFill>
                <a:latin typeface="Verdana" panose="020B0604030504040204" pitchFamily="34" charset="0"/>
                <a:ea typeface="Verdana" panose="020B0604030504040204" pitchFamily="34" charset="0"/>
                <a:cs typeface="Tahoma" panose="020B0604030504040204" pitchFamily="34" charset="0"/>
                <a:sym typeface="Wingdings" panose="05000000000000000000" pitchFamily="2" charset="2"/>
              </a:rPr>
              <a:t></a:t>
            </a:r>
            <a:r>
              <a:rPr lang="fr-FR" altLang="fr-FR" sz="2400" dirty="0" smtClean="0">
                <a:solidFill>
                  <a:srgbClr val="002060"/>
                </a:solidFill>
                <a:latin typeface="Verdana" panose="020B0604030504040204" pitchFamily="34" charset="0"/>
                <a:ea typeface="Verdana" panose="020B0604030504040204" pitchFamily="34" charset="0"/>
                <a:cs typeface="Tahoma" panose="020B0604030504040204" pitchFamily="34" charset="0"/>
              </a:rPr>
              <a:t>le </a:t>
            </a:r>
            <a:r>
              <a:rPr lang="fr-FR" altLang="fr-FR" sz="2400" dirty="0" smtClean="0">
                <a:solidFill>
                  <a:srgbClr val="002060"/>
                </a:solidFill>
                <a:latin typeface="Verdana" panose="020B0604030504040204" pitchFamily="34" charset="0"/>
                <a:ea typeface="Verdana" panose="020B0604030504040204" pitchFamily="34" charset="0"/>
                <a:cs typeface="Tahoma" panose="020B0604030504040204" pitchFamily="34" charset="0"/>
              </a:rPr>
              <a:t>groupe aura besoin d'au moins une voire 2 entrées CNRS pendant la période 2021-2024.</a:t>
            </a:r>
          </a:p>
          <a:p>
            <a:pPr>
              <a:lnSpc>
                <a:spcPct val="90000"/>
              </a:lnSpc>
              <a:buFont typeface="Wingdings" panose="05000000000000000000" pitchFamily="2" charset="2"/>
              <a:buChar char="Ø"/>
            </a:pPr>
            <a:endParaRPr lang="fr-FR" altLang="fr-FR" sz="2400" dirty="0" smtClean="0">
              <a:solidFill>
                <a:srgbClr val="FF0000"/>
              </a:solidFill>
              <a:latin typeface="Verdana" panose="020B0604030504040204" pitchFamily="34" charset="0"/>
              <a:ea typeface="Verdana" panose="020B0604030504040204" pitchFamily="34" charset="0"/>
              <a:cs typeface="Tahoma" panose="020B0604030504040204" pitchFamily="34" charset="0"/>
            </a:endParaRPr>
          </a:p>
          <a:p>
            <a:pPr>
              <a:lnSpc>
                <a:spcPct val="90000"/>
              </a:lnSpc>
              <a:buFont typeface="Wingdings" panose="05000000000000000000" pitchFamily="2" charset="2"/>
              <a:buChar char="Ø"/>
            </a:pPr>
            <a:endParaRPr lang="fr-FR" altLang="fr-FR" sz="2400" dirty="0" smtClean="0">
              <a:solidFill>
                <a:srgbClr val="00B050"/>
              </a:solidFill>
              <a:latin typeface="Verdana" panose="020B0604030504040204" pitchFamily="34" charset="0"/>
              <a:ea typeface="Verdana" panose="020B0604030504040204" pitchFamily="34" charset="0"/>
              <a:cs typeface="Tahoma" panose="020B0604030504040204" pitchFamily="34" charset="0"/>
            </a:endParaRPr>
          </a:p>
          <a:p>
            <a:pPr lvl="1">
              <a:lnSpc>
                <a:spcPct val="90000"/>
              </a:lnSpc>
              <a:buFont typeface="Wingdings" panose="05000000000000000000" pitchFamily="2" charset="2"/>
              <a:buChar char="Ø"/>
            </a:pPr>
            <a:endParaRPr lang="fr-FR" altLang="fr-FR" sz="1800" dirty="0" smtClean="0">
              <a:solidFill>
                <a:srgbClr val="0070C0"/>
              </a:solidFill>
              <a:latin typeface="Verdana" panose="020B0604030504040204" pitchFamily="34" charset="0"/>
              <a:ea typeface="Verdana" panose="020B0604030504040204" pitchFamily="34" charset="0"/>
              <a:cs typeface="Tahoma" panose="020B0604030504040204" pitchFamily="34" charset="0"/>
            </a:endParaRPr>
          </a:p>
          <a:p>
            <a:pPr>
              <a:lnSpc>
                <a:spcPct val="90000"/>
              </a:lnSpc>
              <a:buFont typeface="Wingdings" panose="05000000000000000000" pitchFamily="2" charset="2"/>
              <a:buChar char="Ø"/>
            </a:pPr>
            <a:endParaRPr lang="fr-FR" altLang="fr-FR" sz="1600" dirty="0" smtClean="0">
              <a:solidFill>
                <a:srgbClr val="0070C0"/>
              </a:solidFill>
              <a:latin typeface="Verdana" panose="020B0604030504040204" pitchFamily="34" charset="0"/>
              <a:ea typeface="Verdana" panose="020B0604030504040204" pitchFamily="34" charset="0"/>
              <a:cs typeface="Tahoma" panose="020B0604030504040204" pitchFamily="34" charset="0"/>
            </a:endParaRPr>
          </a:p>
          <a:p>
            <a:pPr lvl="1">
              <a:lnSpc>
                <a:spcPct val="90000"/>
              </a:lnSpc>
              <a:buFont typeface="Wingdings" panose="05000000000000000000" pitchFamily="2" charset="2"/>
              <a:buChar char="Ø"/>
            </a:pPr>
            <a:endParaRPr lang="fr-FR" altLang="fr-FR" sz="1600" dirty="0" smtClean="0">
              <a:solidFill>
                <a:srgbClr val="0070C0"/>
              </a:solidFill>
              <a:latin typeface="Verdana" panose="020B0604030504040204" pitchFamily="34" charset="0"/>
              <a:ea typeface="Verdana" panose="020B0604030504040204" pitchFamily="34" charset="0"/>
              <a:cs typeface="Tahoma" panose="020B0604030504040204" pitchFamily="34" charset="0"/>
            </a:endParaRPr>
          </a:p>
          <a:p>
            <a:pPr lvl="1">
              <a:lnSpc>
                <a:spcPct val="90000"/>
              </a:lnSpc>
              <a:buFont typeface="Wingdings" panose="05000000000000000000" pitchFamily="2" charset="2"/>
              <a:buChar char="Ø"/>
            </a:pPr>
            <a:endParaRPr lang="fr-FR" altLang="fr-FR" sz="1800" dirty="0">
              <a:solidFill>
                <a:srgbClr val="4D4D4D"/>
              </a:solidFill>
              <a:latin typeface="Verdana" panose="020B0604030504040204" pitchFamily="34" charset="0"/>
              <a:ea typeface="Verdana" panose="020B0604030504040204" pitchFamily="34" charset="0"/>
              <a:cs typeface="Tahoma" panose="020B0604030504040204" pitchFamily="34" charset="0"/>
            </a:endParaRPr>
          </a:p>
        </p:txBody>
      </p:sp>
    </p:spTree>
    <p:extLst>
      <p:ext uri="{BB962C8B-B14F-4D97-AF65-F5344CB8AC3E}">
        <p14:creationId xmlns:p14="http://schemas.microsoft.com/office/powerpoint/2010/main" val="7924831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txBox="1">
            <a:spLocks noChangeArrowheads="1"/>
          </p:cNvSpPr>
          <p:nvPr/>
        </p:nvSpPr>
        <p:spPr bwMode="auto">
          <a:xfrm>
            <a:off x="1524000" y="2232025"/>
            <a:ext cx="91440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fr-FR" altLang="fr-FR" sz="2800" b="1">
                <a:solidFill>
                  <a:srgbClr val="E75112"/>
                </a:solidFill>
                <a:latin typeface="Verdana" panose="020B0604030504040204" pitchFamily="34" charset="0"/>
              </a:rPr>
              <a:t>Annexes</a:t>
            </a:r>
          </a:p>
        </p:txBody>
      </p:sp>
      <p:sp>
        <p:nvSpPr>
          <p:cNvPr id="20483" name="Espace réservé du numéro de diapositive 5"/>
          <p:cNvSpPr txBox="1">
            <a:spLocks noGrp="1"/>
          </p:cNvSpPr>
          <p:nvPr/>
        </p:nvSpPr>
        <p:spPr bwMode="auto">
          <a:xfrm>
            <a:off x="8401050" y="6492876"/>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32833242-C295-4455-9E8E-B0AB39E3DEEC}" type="slidenum">
              <a:rPr lang="fr-FR" altLang="fr-FR" sz="1200">
                <a:solidFill>
                  <a:srgbClr val="898989"/>
                </a:solidFill>
                <a:latin typeface="Verdana" panose="020B0604030504040204" pitchFamily="34" charset="0"/>
              </a:rPr>
              <a:pPr algn="r" eaLnBrk="1" hangingPunct="1">
                <a:spcBef>
                  <a:spcPct val="0"/>
                </a:spcBef>
                <a:buFontTx/>
                <a:buNone/>
              </a:pPr>
              <a:t>23</a:t>
            </a:fld>
            <a:endParaRPr lang="fr-FR" altLang="fr-FR" sz="1200">
              <a:solidFill>
                <a:srgbClr val="898989"/>
              </a:solidFill>
              <a:latin typeface="Verdana" panose="020B0604030504040204" pitchFamily="34" charset="0"/>
            </a:endParaRPr>
          </a:p>
        </p:txBody>
      </p:sp>
      <p:cxnSp>
        <p:nvCxnSpPr>
          <p:cNvPr id="11" name="Connecteur droit 10">
            <a:extLst>
              <a:ext uri="{FF2B5EF4-FFF2-40B4-BE49-F238E27FC236}">
                <a16:creationId xmlns:a16="http://schemas.microsoft.com/office/drawing/2014/main" id="{BC493240-996B-4320-97A5-4F1FAC4A5B1A}"/>
              </a:ext>
            </a:extLst>
          </p:cNvPr>
          <p:cNvCxnSpPr/>
          <p:nvPr/>
        </p:nvCxnSpPr>
        <p:spPr>
          <a:xfrm>
            <a:off x="1525588" y="2924175"/>
            <a:ext cx="9142412" cy="0"/>
          </a:xfrm>
          <a:prstGeom prst="line">
            <a:avLst/>
          </a:prstGeom>
          <a:ln>
            <a:solidFill>
              <a:srgbClr val="E75112"/>
            </a:solidFill>
          </a:ln>
        </p:spPr>
        <p:style>
          <a:lnRef idx="1">
            <a:schemeClr val="accent1"/>
          </a:lnRef>
          <a:fillRef idx="0">
            <a:schemeClr val="accent1"/>
          </a:fillRef>
          <a:effectRef idx="0">
            <a:schemeClr val="accent1"/>
          </a:effectRef>
          <a:fontRef idx="minor">
            <a:schemeClr val="tx1"/>
          </a:fontRef>
        </p:style>
      </p:cxnSp>
      <p:sp>
        <p:nvSpPr>
          <p:cNvPr id="20486" name="Espace réservé du pied de page 1"/>
          <p:cNvSpPr>
            <a:spLocks noGrp="1"/>
          </p:cNvSpPr>
          <p:nvPr>
            <p:ph type="ftr" sz="quarter" idx="11"/>
          </p:nvPr>
        </p:nvSpPr>
        <p:spPr bwMode="auto">
          <a:xfrm>
            <a:off x="4440238" y="6492876"/>
            <a:ext cx="4052252" cy="390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FR" altLang="fr-FR" sz="1200" dirty="0">
                <a:solidFill>
                  <a:srgbClr val="898989"/>
                </a:solidFill>
                <a:latin typeface="Verdana" panose="020B0604030504040204" pitchFamily="34" charset="0"/>
                <a:cs typeface="Arial" panose="020B0604020202020204" pitchFamily="34" charset="0"/>
              </a:rPr>
              <a:t>Tourniquet Section 01 du Laboratoire </a:t>
            </a:r>
            <a:r>
              <a:rPr lang="fr-FR" altLang="fr-FR" sz="1200" dirty="0" smtClean="0">
                <a:solidFill>
                  <a:srgbClr val="898989"/>
                </a:solidFill>
                <a:latin typeface="Verdana" panose="020B0604030504040204" pitchFamily="34" charset="0"/>
                <a:cs typeface="Arial" panose="020B0604020202020204" pitchFamily="34" charset="0"/>
              </a:rPr>
              <a:t>– 3/2/2020</a:t>
            </a:r>
            <a:endParaRPr lang="fr-FR" altLang="fr-FR" sz="1200" dirty="0">
              <a:solidFill>
                <a:srgbClr val="898989"/>
              </a:solidFill>
              <a:latin typeface="Verdana" panose="020B0604030504040204" pitchFamily="34" charset="0"/>
              <a:cs typeface="Arial" panose="020B0604020202020204" pitchFamily="34" charset="0"/>
            </a:endParaRPr>
          </a:p>
        </p:txBody>
      </p:sp>
      <p:sp>
        <p:nvSpPr>
          <p:cNvPr id="7" name="Espace réservé de la date 11"/>
          <p:cNvSpPr txBox="1">
            <a:spLocks noGrp="1"/>
          </p:cNvSpPr>
          <p:nvPr/>
        </p:nvSpPr>
        <p:spPr bwMode="auto">
          <a:xfrm>
            <a:off x="1658938" y="6544629"/>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200" dirty="0">
                <a:solidFill>
                  <a:srgbClr val="898989"/>
                </a:solidFill>
                <a:latin typeface="Verdana" panose="020B0604030504040204" pitchFamily="34" charset="0"/>
              </a:rPr>
              <a:t>Groupe </a:t>
            </a:r>
            <a:r>
              <a:rPr lang="fr-FR" altLang="fr-FR" sz="1200" dirty="0" smtClean="0">
                <a:solidFill>
                  <a:srgbClr val="898989"/>
                </a:solidFill>
                <a:latin typeface="Verdana" panose="020B0604030504040204" pitchFamily="34" charset="0"/>
              </a:rPr>
              <a:t>CMS</a:t>
            </a:r>
            <a:endParaRPr lang="fr-FR" altLang="fr-FR" sz="1200" dirty="0">
              <a:solidFill>
                <a:srgbClr val="898989"/>
              </a:solidFill>
              <a:latin typeface="Verdana" panose="020B0604030504040204" pitchFamily="34" charset="0"/>
            </a:endParaRPr>
          </a:p>
        </p:txBody>
      </p:sp>
    </p:spTree>
    <p:extLst>
      <p:ext uri="{BB962C8B-B14F-4D97-AF65-F5344CB8AC3E}">
        <p14:creationId xmlns:p14="http://schemas.microsoft.com/office/powerpoint/2010/main" val="30378531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txBox="1">
            <a:spLocks noChangeArrowheads="1"/>
          </p:cNvSpPr>
          <p:nvPr/>
        </p:nvSpPr>
        <p:spPr bwMode="auto">
          <a:xfrm>
            <a:off x="1524000" y="0"/>
            <a:ext cx="91440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fr-FR" altLang="fr-FR" sz="2800" b="1" dirty="0">
                <a:solidFill>
                  <a:srgbClr val="E75112"/>
                </a:solidFill>
                <a:latin typeface="Verdana" panose="020B0604030504040204" pitchFamily="34" charset="0"/>
              </a:rPr>
              <a:t>Visibilité et </a:t>
            </a:r>
            <a:r>
              <a:rPr lang="fr-FR" altLang="fr-FR" sz="2800" b="1" dirty="0" smtClean="0">
                <a:solidFill>
                  <a:srgbClr val="E75112"/>
                </a:solidFill>
                <a:latin typeface="Verdana" panose="020B0604030504040204" pitchFamily="34" charset="0"/>
              </a:rPr>
              <a:t>rayonnement (1)</a:t>
            </a:r>
            <a:endParaRPr lang="fr-FR" altLang="fr-FR" sz="2800" b="1" dirty="0">
              <a:solidFill>
                <a:srgbClr val="E75112"/>
              </a:solidFill>
              <a:latin typeface="Verdana" panose="020B0604030504040204" pitchFamily="34" charset="0"/>
            </a:endParaRPr>
          </a:p>
        </p:txBody>
      </p:sp>
      <p:sp>
        <p:nvSpPr>
          <p:cNvPr id="22531" name="Espace réservé du numéro de diapositive 5"/>
          <p:cNvSpPr txBox="1">
            <a:spLocks noGrp="1"/>
          </p:cNvSpPr>
          <p:nvPr/>
        </p:nvSpPr>
        <p:spPr bwMode="auto">
          <a:xfrm>
            <a:off x="8401050" y="6492876"/>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43AC80B2-6D44-4AB2-9AB7-B983EA82E7CE}" type="slidenum">
              <a:rPr lang="fr-FR" altLang="fr-FR" sz="1200">
                <a:solidFill>
                  <a:srgbClr val="898989"/>
                </a:solidFill>
                <a:latin typeface="Verdana" panose="020B0604030504040204" pitchFamily="34" charset="0"/>
              </a:rPr>
              <a:pPr algn="r" eaLnBrk="1" hangingPunct="1">
                <a:spcBef>
                  <a:spcPct val="0"/>
                </a:spcBef>
                <a:buFontTx/>
                <a:buNone/>
              </a:pPr>
              <a:t>24</a:t>
            </a:fld>
            <a:endParaRPr lang="fr-FR" altLang="fr-FR" sz="1200">
              <a:solidFill>
                <a:srgbClr val="898989"/>
              </a:solidFill>
              <a:latin typeface="Verdana" panose="020B0604030504040204" pitchFamily="34" charset="0"/>
            </a:endParaRPr>
          </a:p>
        </p:txBody>
      </p:sp>
      <p:cxnSp>
        <p:nvCxnSpPr>
          <p:cNvPr id="11" name="Connecteur droit 10">
            <a:extLst>
              <a:ext uri="{FF2B5EF4-FFF2-40B4-BE49-F238E27FC236}">
                <a16:creationId xmlns:a16="http://schemas.microsoft.com/office/drawing/2014/main" id="{BC493240-996B-4320-97A5-4F1FAC4A5B1A}"/>
              </a:ext>
            </a:extLst>
          </p:cNvPr>
          <p:cNvCxnSpPr/>
          <p:nvPr/>
        </p:nvCxnSpPr>
        <p:spPr>
          <a:xfrm>
            <a:off x="1525588" y="692150"/>
            <a:ext cx="9142412" cy="0"/>
          </a:xfrm>
          <a:prstGeom prst="line">
            <a:avLst/>
          </a:prstGeom>
          <a:ln>
            <a:solidFill>
              <a:srgbClr val="E75112"/>
            </a:solidFill>
          </a:ln>
        </p:spPr>
        <p:style>
          <a:lnRef idx="1">
            <a:schemeClr val="accent1"/>
          </a:lnRef>
          <a:fillRef idx="0">
            <a:schemeClr val="accent1"/>
          </a:fillRef>
          <a:effectRef idx="0">
            <a:schemeClr val="accent1"/>
          </a:effectRef>
          <a:fontRef idx="minor">
            <a:schemeClr val="tx1"/>
          </a:fontRef>
        </p:style>
      </p:cxnSp>
      <p:sp>
        <p:nvSpPr>
          <p:cNvPr id="22533" name="Rectangle 3"/>
          <p:cNvSpPr txBox="1">
            <a:spLocks noChangeArrowheads="1"/>
          </p:cNvSpPr>
          <p:nvPr/>
        </p:nvSpPr>
        <p:spPr bwMode="auto">
          <a:xfrm>
            <a:off x="0" y="836614"/>
            <a:ext cx="12192000"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pPr>
            <a:r>
              <a:rPr lang="fr-FR" altLang="fr-FR" sz="2000" dirty="0" smtClean="0">
                <a:solidFill>
                  <a:srgbClr val="0070C0"/>
                </a:solidFill>
                <a:latin typeface="Verdana" panose="020B0604030504040204" pitchFamily="34" charset="0"/>
              </a:rPr>
              <a:t>102 présentations </a:t>
            </a:r>
            <a:r>
              <a:rPr lang="fr-FR" altLang="fr-FR" sz="2000" dirty="0">
                <a:solidFill>
                  <a:srgbClr val="0070C0"/>
                </a:solidFill>
                <a:latin typeface="Verdana" panose="020B0604030504040204" pitchFamily="34" charset="0"/>
              </a:rPr>
              <a:t>à des conférences et séminaires </a:t>
            </a:r>
            <a:r>
              <a:rPr lang="fr-FR" altLang="fr-FR" sz="2000" dirty="0">
                <a:solidFill>
                  <a:srgbClr val="4D4D4D"/>
                </a:solidFill>
                <a:latin typeface="Verdana" panose="020B0604030504040204" pitchFamily="34" charset="0"/>
              </a:rPr>
              <a:t>(membres et </a:t>
            </a:r>
            <a:r>
              <a:rPr lang="fr-FR" altLang="fr-FR" sz="2000" dirty="0">
                <a:solidFill>
                  <a:srgbClr val="00B050"/>
                </a:solidFill>
                <a:latin typeface="Verdana" panose="020B0604030504040204" pitchFamily="34" charset="0"/>
              </a:rPr>
              <a:t>doctorants</a:t>
            </a:r>
            <a:r>
              <a:rPr lang="fr-FR" altLang="fr-FR" sz="2000" dirty="0">
                <a:solidFill>
                  <a:srgbClr val="4D4D4D"/>
                </a:solidFill>
                <a:latin typeface="Verdana" panose="020B0604030504040204" pitchFamily="34" charset="0"/>
              </a:rPr>
              <a:t>):</a:t>
            </a:r>
          </a:p>
          <a:p>
            <a:pPr lvl="1">
              <a:lnSpc>
                <a:spcPct val="90000"/>
              </a:lnSpc>
              <a:buFont typeface="Arial" panose="020B0604020202020204" pitchFamily="34" charset="0"/>
              <a:buChar char="•"/>
            </a:pPr>
            <a:r>
              <a:rPr lang="fr-FR" altLang="fr-FR" sz="1800" dirty="0" smtClean="0">
                <a:solidFill>
                  <a:srgbClr val="4D4D4D"/>
                </a:solidFill>
                <a:latin typeface="Verdana" panose="020B0604030504040204" pitchFamily="34" charset="0"/>
              </a:rPr>
              <a:t>2015: </a:t>
            </a:r>
          </a:p>
          <a:p>
            <a:pPr lvl="2">
              <a:lnSpc>
                <a:spcPct val="90000"/>
              </a:lnSpc>
            </a:pPr>
            <a:r>
              <a:rPr lang="fr-FR" altLang="fr-FR" sz="1400" dirty="0" err="1" smtClean="0">
                <a:solidFill>
                  <a:srgbClr val="4D4D4D"/>
                </a:solidFill>
                <a:latin typeface="Verdana" panose="020B0604030504040204" pitchFamily="34" charset="0"/>
              </a:rPr>
              <a:t>Boudoul</a:t>
            </a:r>
            <a:r>
              <a:rPr lang="fr-FR" altLang="fr-FR" sz="1400" dirty="0" smtClean="0">
                <a:solidFill>
                  <a:srgbClr val="4D4D4D"/>
                </a:solidFill>
                <a:latin typeface="Verdana" panose="020B0604030504040204" pitchFamily="34" charset="0"/>
              </a:rPr>
              <a:t> </a:t>
            </a:r>
            <a:r>
              <a:rPr lang="fr-FR" altLang="fr-FR" sz="1400" dirty="0">
                <a:solidFill>
                  <a:srgbClr val="4D4D4D"/>
                </a:solidFill>
                <a:latin typeface="Verdana" panose="020B0604030504040204" pitchFamily="34" charset="0"/>
              </a:rPr>
              <a:t>G.,  </a:t>
            </a:r>
            <a:r>
              <a:rPr lang="fr-FR" altLang="fr-FR" sz="1400" dirty="0" err="1">
                <a:solidFill>
                  <a:srgbClr val="4D4D4D"/>
                </a:solidFill>
                <a:latin typeface="Verdana" panose="020B0604030504040204" pitchFamily="34" charset="0"/>
              </a:rPr>
              <a:t>Tracker</a:t>
            </a:r>
            <a:r>
              <a:rPr lang="fr-FR" altLang="fr-FR" sz="1400" dirty="0">
                <a:solidFill>
                  <a:srgbClr val="4D4D4D"/>
                </a:solidFill>
                <a:latin typeface="Verdana" panose="020B0604030504040204" pitchFamily="34" charset="0"/>
              </a:rPr>
              <a:t> software for Phase-II CMS, 21st International </a:t>
            </a:r>
            <a:r>
              <a:rPr lang="fr-FR" altLang="fr-FR" sz="1400" dirty="0" err="1">
                <a:solidFill>
                  <a:srgbClr val="4D4D4D"/>
                </a:solidFill>
                <a:latin typeface="Verdana" panose="020B0604030504040204" pitchFamily="34" charset="0"/>
              </a:rPr>
              <a:t>Conference</a:t>
            </a:r>
            <a:r>
              <a:rPr lang="fr-FR" altLang="fr-FR" sz="1400" dirty="0">
                <a:solidFill>
                  <a:srgbClr val="4D4D4D"/>
                </a:solidFill>
                <a:latin typeface="Verdana" panose="020B0604030504040204" pitchFamily="34" charset="0"/>
              </a:rPr>
              <a:t> on </a:t>
            </a:r>
            <a:r>
              <a:rPr lang="fr-FR" altLang="fr-FR" sz="1400" dirty="0" err="1">
                <a:solidFill>
                  <a:srgbClr val="4D4D4D"/>
                </a:solidFill>
                <a:latin typeface="Verdana" panose="020B0604030504040204" pitchFamily="34" charset="0"/>
              </a:rPr>
              <a:t>Computing</a:t>
            </a:r>
            <a:r>
              <a:rPr lang="fr-FR" altLang="fr-FR" sz="1400" dirty="0">
                <a:solidFill>
                  <a:srgbClr val="4D4D4D"/>
                </a:solidFill>
                <a:latin typeface="Verdana" panose="020B0604030504040204" pitchFamily="34" charset="0"/>
              </a:rPr>
              <a:t> in High </a:t>
            </a:r>
            <a:r>
              <a:rPr lang="fr-FR" altLang="fr-FR" sz="1400" dirty="0" err="1">
                <a:solidFill>
                  <a:srgbClr val="4D4D4D"/>
                </a:solidFill>
                <a:latin typeface="Verdana" panose="020B0604030504040204" pitchFamily="34" charset="0"/>
              </a:rPr>
              <a:t>Energy</a:t>
            </a:r>
            <a:r>
              <a:rPr lang="fr-FR" altLang="fr-FR" sz="1400" dirty="0">
                <a:solidFill>
                  <a:srgbClr val="4D4D4D"/>
                </a:solidFill>
                <a:latin typeface="Verdana" panose="020B0604030504040204" pitchFamily="34" charset="0"/>
              </a:rPr>
              <a:t> and </a:t>
            </a:r>
            <a:r>
              <a:rPr lang="fr-FR" altLang="fr-FR" sz="1400" dirty="0" err="1">
                <a:solidFill>
                  <a:srgbClr val="4D4D4D"/>
                </a:solidFill>
                <a:latin typeface="Verdana" panose="020B0604030504040204" pitchFamily="34" charset="0"/>
              </a:rPr>
              <a:t>Nuclear</a:t>
            </a:r>
            <a:r>
              <a:rPr lang="fr-FR" altLang="fr-FR" sz="1400" dirty="0">
                <a:solidFill>
                  <a:srgbClr val="4D4D4D"/>
                </a:solidFill>
                <a:latin typeface="Verdana" panose="020B0604030504040204" pitchFamily="34" charset="0"/>
              </a:rPr>
              <a:t> </a:t>
            </a:r>
            <a:r>
              <a:rPr lang="fr-FR" altLang="fr-FR" sz="1400" dirty="0" err="1">
                <a:solidFill>
                  <a:srgbClr val="4D4D4D"/>
                </a:solidFill>
                <a:latin typeface="Verdana" panose="020B0604030504040204" pitchFamily="34" charset="0"/>
              </a:rPr>
              <a:t>Physics</a:t>
            </a:r>
            <a:r>
              <a:rPr lang="fr-FR" altLang="fr-FR" sz="1400" dirty="0">
                <a:solidFill>
                  <a:srgbClr val="4D4D4D"/>
                </a:solidFill>
                <a:latin typeface="Verdana" panose="020B0604030504040204" pitchFamily="34" charset="0"/>
              </a:rPr>
              <a:t> (CHEP 2015), 13-17/04/2015, Okinawa (Japon).</a:t>
            </a:r>
          </a:p>
          <a:p>
            <a:pPr lvl="2">
              <a:lnSpc>
                <a:spcPct val="90000"/>
              </a:lnSpc>
            </a:pPr>
            <a:r>
              <a:rPr lang="fr-FR" altLang="fr-FR" sz="1400" dirty="0" err="1" smtClean="0">
                <a:solidFill>
                  <a:srgbClr val="4D4D4D"/>
                </a:solidFill>
                <a:latin typeface="Verdana" panose="020B0604030504040204" pitchFamily="34" charset="0"/>
              </a:rPr>
              <a:t>Boudoul</a:t>
            </a:r>
            <a:r>
              <a:rPr lang="fr-FR" altLang="fr-FR" sz="1400" dirty="0" smtClean="0">
                <a:solidFill>
                  <a:srgbClr val="4D4D4D"/>
                </a:solidFill>
                <a:latin typeface="Verdana" panose="020B0604030504040204" pitchFamily="34" charset="0"/>
              </a:rPr>
              <a:t> </a:t>
            </a:r>
            <a:r>
              <a:rPr lang="fr-FR" altLang="fr-FR" sz="1400" dirty="0">
                <a:solidFill>
                  <a:srgbClr val="4D4D4D"/>
                </a:solidFill>
                <a:latin typeface="Verdana" panose="020B0604030504040204" pitchFamily="34" charset="0"/>
              </a:rPr>
              <a:t>G.,  CMS Detector Description for </a:t>
            </a:r>
            <a:r>
              <a:rPr lang="fr-FR" altLang="fr-FR" sz="1400" dirty="0" err="1">
                <a:solidFill>
                  <a:srgbClr val="4D4D4D"/>
                </a:solidFill>
                <a:latin typeface="Verdana" panose="020B0604030504040204" pitchFamily="34" charset="0"/>
              </a:rPr>
              <a:t>Run</a:t>
            </a:r>
            <a:r>
              <a:rPr lang="fr-FR" altLang="fr-FR" sz="1400" dirty="0">
                <a:solidFill>
                  <a:srgbClr val="4D4D4D"/>
                </a:solidFill>
                <a:latin typeface="Verdana" panose="020B0604030504040204" pitchFamily="34" charset="0"/>
              </a:rPr>
              <a:t> II and Beyond, 21st International </a:t>
            </a:r>
            <a:r>
              <a:rPr lang="fr-FR" altLang="fr-FR" sz="1400" dirty="0" err="1">
                <a:solidFill>
                  <a:srgbClr val="4D4D4D"/>
                </a:solidFill>
                <a:latin typeface="Verdana" panose="020B0604030504040204" pitchFamily="34" charset="0"/>
              </a:rPr>
              <a:t>Conference</a:t>
            </a:r>
            <a:r>
              <a:rPr lang="fr-FR" altLang="fr-FR" sz="1400" dirty="0">
                <a:solidFill>
                  <a:srgbClr val="4D4D4D"/>
                </a:solidFill>
                <a:latin typeface="Verdana" panose="020B0604030504040204" pitchFamily="34" charset="0"/>
              </a:rPr>
              <a:t> on </a:t>
            </a:r>
            <a:r>
              <a:rPr lang="fr-FR" altLang="fr-FR" sz="1400" dirty="0" err="1">
                <a:solidFill>
                  <a:srgbClr val="4D4D4D"/>
                </a:solidFill>
                <a:latin typeface="Verdana" panose="020B0604030504040204" pitchFamily="34" charset="0"/>
              </a:rPr>
              <a:t>Computing</a:t>
            </a:r>
            <a:r>
              <a:rPr lang="fr-FR" altLang="fr-FR" sz="1400" dirty="0">
                <a:solidFill>
                  <a:srgbClr val="4D4D4D"/>
                </a:solidFill>
                <a:latin typeface="Verdana" panose="020B0604030504040204" pitchFamily="34" charset="0"/>
              </a:rPr>
              <a:t> in High </a:t>
            </a:r>
            <a:r>
              <a:rPr lang="fr-FR" altLang="fr-FR" sz="1400" dirty="0" err="1">
                <a:solidFill>
                  <a:srgbClr val="4D4D4D"/>
                </a:solidFill>
                <a:latin typeface="Verdana" panose="020B0604030504040204" pitchFamily="34" charset="0"/>
              </a:rPr>
              <a:t>Energy</a:t>
            </a:r>
            <a:r>
              <a:rPr lang="fr-FR" altLang="fr-FR" sz="1400" dirty="0">
                <a:solidFill>
                  <a:srgbClr val="4D4D4D"/>
                </a:solidFill>
                <a:latin typeface="Verdana" panose="020B0604030504040204" pitchFamily="34" charset="0"/>
              </a:rPr>
              <a:t> and </a:t>
            </a:r>
            <a:r>
              <a:rPr lang="fr-FR" altLang="fr-FR" sz="1400" dirty="0" err="1">
                <a:solidFill>
                  <a:srgbClr val="4D4D4D"/>
                </a:solidFill>
                <a:latin typeface="Verdana" panose="020B0604030504040204" pitchFamily="34" charset="0"/>
              </a:rPr>
              <a:t>Nuclear</a:t>
            </a:r>
            <a:r>
              <a:rPr lang="fr-FR" altLang="fr-FR" sz="1400" dirty="0">
                <a:solidFill>
                  <a:srgbClr val="4D4D4D"/>
                </a:solidFill>
                <a:latin typeface="Verdana" panose="020B0604030504040204" pitchFamily="34" charset="0"/>
              </a:rPr>
              <a:t> </a:t>
            </a:r>
            <a:r>
              <a:rPr lang="fr-FR" altLang="fr-FR" sz="1400" dirty="0" err="1">
                <a:solidFill>
                  <a:srgbClr val="4D4D4D"/>
                </a:solidFill>
                <a:latin typeface="Verdana" panose="020B0604030504040204" pitchFamily="34" charset="0"/>
              </a:rPr>
              <a:t>Physics</a:t>
            </a:r>
            <a:r>
              <a:rPr lang="fr-FR" altLang="fr-FR" sz="1400" dirty="0">
                <a:solidFill>
                  <a:srgbClr val="4D4D4D"/>
                </a:solidFill>
                <a:latin typeface="Verdana" panose="020B0604030504040204" pitchFamily="34" charset="0"/>
              </a:rPr>
              <a:t> (CHEP2015), 13-17/04/2015, Okinawa (Japon).</a:t>
            </a:r>
          </a:p>
          <a:p>
            <a:pPr lvl="2">
              <a:lnSpc>
                <a:spcPct val="90000"/>
              </a:lnSpc>
            </a:pPr>
            <a:r>
              <a:rPr lang="fr-FR" altLang="fr-FR" sz="1400" dirty="0" smtClean="0">
                <a:solidFill>
                  <a:srgbClr val="4D4D4D"/>
                </a:solidFill>
                <a:latin typeface="Verdana" panose="020B0604030504040204" pitchFamily="34" charset="0"/>
              </a:rPr>
              <a:t>Carrillo </a:t>
            </a:r>
            <a:r>
              <a:rPr lang="fr-FR" altLang="fr-FR" sz="1400" dirty="0">
                <a:solidFill>
                  <a:srgbClr val="4D4D4D"/>
                </a:solidFill>
                <a:latin typeface="Verdana" panose="020B0604030504040204" pitchFamily="34" charset="0"/>
              </a:rPr>
              <a:t>Montoya C.,  </a:t>
            </a:r>
            <a:r>
              <a:rPr lang="fr-FR" altLang="fr-FR" sz="1400" dirty="0" err="1">
                <a:solidFill>
                  <a:srgbClr val="4D4D4D"/>
                </a:solidFill>
                <a:latin typeface="Verdana" panose="020B0604030504040204" pitchFamily="34" charset="0"/>
              </a:rPr>
              <a:t>Higgs</a:t>
            </a:r>
            <a:r>
              <a:rPr lang="fr-FR" altLang="fr-FR" sz="1400" dirty="0">
                <a:solidFill>
                  <a:srgbClr val="4D4D4D"/>
                </a:solidFill>
                <a:latin typeface="Verdana" panose="020B0604030504040204" pitchFamily="34" charset="0"/>
              </a:rPr>
              <a:t> boson </a:t>
            </a:r>
            <a:r>
              <a:rPr lang="fr-FR" altLang="fr-FR" sz="1400" dirty="0" err="1">
                <a:solidFill>
                  <a:srgbClr val="4D4D4D"/>
                </a:solidFill>
                <a:latin typeface="Verdana" panose="020B0604030504040204" pitchFamily="34" charset="0"/>
              </a:rPr>
              <a:t>studies</a:t>
            </a:r>
            <a:r>
              <a:rPr lang="fr-FR" altLang="fr-FR" sz="1400" dirty="0">
                <a:solidFill>
                  <a:srgbClr val="4D4D4D"/>
                </a:solidFill>
                <a:latin typeface="Verdana" panose="020B0604030504040204" pitchFamily="34" charset="0"/>
              </a:rPr>
              <a:t> in CMS, 7th High-</a:t>
            </a:r>
            <a:r>
              <a:rPr lang="fr-FR" altLang="fr-FR" sz="1400" dirty="0" err="1">
                <a:solidFill>
                  <a:srgbClr val="4D4D4D"/>
                </a:solidFill>
                <a:latin typeface="Verdana" panose="020B0604030504040204" pitchFamily="34" charset="0"/>
              </a:rPr>
              <a:t>Energy</a:t>
            </a:r>
            <a:r>
              <a:rPr lang="fr-FR" altLang="fr-FR" sz="1400" dirty="0">
                <a:solidFill>
                  <a:srgbClr val="4D4D4D"/>
                </a:solidFill>
                <a:latin typeface="Verdana" panose="020B0604030504040204" pitchFamily="34" charset="0"/>
              </a:rPr>
              <a:t> </a:t>
            </a:r>
            <a:r>
              <a:rPr lang="fr-FR" altLang="fr-FR" sz="1400" dirty="0" err="1">
                <a:solidFill>
                  <a:srgbClr val="4D4D4D"/>
                </a:solidFill>
                <a:latin typeface="Verdana" panose="020B0604030504040204" pitchFamily="34" charset="0"/>
              </a:rPr>
              <a:t>Physics</a:t>
            </a:r>
            <a:r>
              <a:rPr lang="fr-FR" altLang="fr-FR" sz="1400" dirty="0">
                <a:solidFill>
                  <a:srgbClr val="4D4D4D"/>
                </a:solidFill>
                <a:latin typeface="Verdana" panose="020B0604030504040204" pitchFamily="34" charset="0"/>
              </a:rPr>
              <a:t> International </a:t>
            </a:r>
            <a:r>
              <a:rPr lang="fr-FR" altLang="fr-FR" sz="1400" dirty="0" err="1">
                <a:solidFill>
                  <a:srgbClr val="4D4D4D"/>
                </a:solidFill>
                <a:latin typeface="Verdana" panose="020B0604030504040204" pitchFamily="34" charset="0"/>
              </a:rPr>
              <a:t>Conference</a:t>
            </a:r>
            <a:r>
              <a:rPr lang="fr-FR" altLang="fr-FR" sz="1400" dirty="0">
                <a:solidFill>
                  <a:srgbClr val="4D4D4D"/>
                </a:solidFill>
                <a:latin typeface="Verdana" panose="020B0604030504040204" pitchFamily="34" charset="0"/>
              </a:rPr>
              <a:t>, 17-22/09/2015, Antananarivo (Madagascar).</a:t>
            </a:r>
          </a:p>
          <a:p>
            <a:pPr lvl="2">
              <a:lnSpc>
                <a:spcPct val="90000"/>
              </a:lnSpc>
            </a:pPr>
            <a:r>
              <a:rPr lang="fr-FR" altLang="fr-FR" sz="1400" dirty="0" smtClean="0">
                <a:solidFill>
                  <a:srgbClr val="4D4D4D"/>
                </a:solidFill>
                <a:latin typeface="Verdana" panose="020B0604030504040204" pitchFamily="34" charset="0"/>
              </a:rPr>
              <a:t>Carrillo </a:t>
            </a:r>
            <a:r>
              <a:rPr lang="fr-FR" altLang="fr-FR" sz="1400" dirty="0">
                <a:solidFill>
                  <a:srgbClr val="4D4D4D"/>
                </a:solidFill>
                <a:latin typeface="Verdana" panose="020B0604030504040204" pitchFamily="34" charset="0"/>
              </a:rPr>
              <a:t>Montoya C.,  ATLAS/CMS </a:t>
            </a:r>
            <a:r>
              <a:rPr lang="fr-FR" altLang="fr-FR" sz="1400" dirty="0" err="1">
                <a:solidFill>
                  <a:srgbClr val="4D4D4D"/>
                </a:solidFill>
                <a:latin typeface="Verdana" panose="020B0604030504040204" pitchFamily="34" charset="0"/>
              </a:rPr>
              <a:t>selected</a:t>
            </a:r>
            <a:r>
              <a:rPr lang="fr-FR" altLang="fr-FR" sz="1400" dirty="0">
                <a:solidFill>
                  <a:srgbClr val="4D4D4D"/>
                </a:solidFill>
                <a:latin typeface="Verdana" panose="020B0604030504040204" pitchFamily="34" charset="0"/>
              </a:rPr>
              <a:t> </a:t>
            </a:r>
            <a:r>
              <a:rPr lang="fr-FR" altLang="fr-FR" sz="1400" dirty="0" err="1">
                <a:solidFill>
                  <a:srgbClr val="4D4D4D"/>
                </a:solidFill>
                <a:latin typeface="Verdana" panose="020B0604030504040204" pitchFamily="34" charset="0"/>
              </a:rPr>
              <a:t>Higgs</a:t>
            </a:r>
            <a:r>
              <a:rPr lang="fr-FR" altLang="fr-FR" sz="1400" dirty="0">
                <a:solidFill>
                  <a:srgbClr val="4D4D4D"/>
                </a:solidFill>
                <a:latin typeface="Verdana" panose="020B0604030504040204" pitchFamily="34" charset="0"/>
              </a:rPr>
              <a:t> </a:t>
            </a:r>
            <a:r>
              <a:rPr lang="fr-FR" altLang="fr-FR" sz="1400" dirty="0" err="1">
                <a:solidFill>
                  <a:srgbClr val="4D4D4D"/>
                </a:solidFill>
                <a:latin typeface="Verdana" panose="020B0604030504040204" pitchFamily="34" charset="0"/>
              </a:rPr>
              <a:t>results</a:t>
            </a:r>
            <a:r>
              <a:rPr lang="fr-FR" altLang="fr-FR" sz="1400" dirty="0">
                <a:solidFill>
                  <a:srgbClr val="4D4D4D"/>
                </a:solidFill>
                <a:latin typeface="Verdana" panose="020B0604030504040204" pitchFamily="34" charset="0"/>
              </a:rPr>
              <a:t> and </a:t>
            </a:r>
            <a:r>
              <a:rPr lang="fr-FR" altLang="fr-FR" sz="1400" dirty="0" err="1">
                <a:solidFill>
                  <a:srgbClr val="4D4D4D"/>
                </a:solidFill>
                <a:latin typeface="Verdana" panose="020B0604030504040204" pitchFamily="34" charset="0"/>
              </a:rPr>
              <a:t>Run</a:t>
            </a:r>
            <a:r>
              <a:rPr lang="fr-FR" altLang="fr-FR" sz="1400" dirty="0">
                <a:solidFill>
                  <a:srgbClr val="4D4D4D"/>
                </a:solidFill>
                <a:latin typeface="Verdana" panose="020B0604030504040204" pitchFamily="34" charset="0"/>
              </a:rPr>
              <a:t> 2 perspective, 7th France China </a:t>
            </a:r>
            <a:r>
              <a:rPr lang="fr-FR" altLang="fr-FR" sz="1400" dirty="0" err="1">
                <a:solidFill>
                  <a:srgbClr val="4D4D4D"/>
                </a:solidFill>
                <a:latin typeface="Verdana" panose="020B0604030504040204" pitchFamily="34" charset="0"/>
              </a:rPr>
              <a:t>Particle</a:t>
            </a:r>
            <a:r>
              <a:rPr lang="fr-FR" altLang="fr-FR" sz="1400" dirty="0">
                <a:solidFill>
                  <a:srgbClr val="4D4D4D"/>
                </a:solidFill>
                <a:latin typeface="Verdana" panose="020B0604030504040204" pitchFamily="34" charset="0"/>
              </a:rPr>
              <a:t> </a:t>
            </a:r>
            <a:r>
              <a:rPr lang="fr-FR" altLang="fr-FR" sz="1400" dirty="0" err="1">
                <a:solidFill>
                  <a:srgbClr val="4D4D4D"/>
                </a:solidFill>
                <a:latin typeface="Verdana" panose="020B0604030504040204" pitchFamily="34" charset="0"/>
              </a:rPr>
              <a:t>Physics</a:t>
            </a:r>
            <a:r>
              <a:rPr lang="fr-FR" altLang="fr-FR" sz="1400" dirty="0">
                <a:solidFill>
                  <a:srgbClr val="4D4D4D"/>
                </a:solidFill>
                <a:latin typeface="Verdana" panose="020B0604030504040204" pitchFamily="34" charset="0"/>
              </a:rPr>
              <a:t> </a:t>
            </a:r>
            <a:r>
              <a:rPr lang="fr-FR" altLang="fr-FR" sz="1400" dirty="0" err="1">
                <a:solidFill>
                  <a:srgbClr val="4D4D4D"/>
                </a:solidFill>
                <a:latin typeface="Verdana" panose="020B0604030504040204" pitchFamily="34" charset="0"/>
              </a:rPr>
              <a:t>Laboratory</a:t>
            </a:r>
            <a:r>
              <a:rPr lang="fr-FR" altLang="fr-FR" sz="1400" dirty="0">
                <a:solidFill>
                  <a:srgbClr val="4D4D4D"/>
                </a:solidFill>
                <a:latin typeface="Verdana" panose="020B0604030504040204" pitchFamily="34" charset="0"/>
              </a:rPr>
              <a:t> (FCPPL 2015), 8-10/04/2015, Hefei (Chine).</a:t>
            </a:r>
          </a:p>
          <a:p>
            <a:pPr lvl="2">
              <a:lnSpc>
                <a:spcPct val="90000"/>
              </a:lnSpc>
            </a:pPr>
            <a:r>
              <a:rPr lang="fr-FR" altLang="fr-FR" sz="1400" dirty="0" smtClean="0">
                <a:solidFill>
                  <a:srgbClr val="4D4D4D"/>
                </a:solidFill>
                <a:latin typeface="Verdana" panose="020B0604030504040204" pitchFamily="34" charset="0"/>
              </a:rPr>
              <a:t>Contardo </a:t>
            </a:r>
            <a:r>
              <a:rPr lang="fr-FR" altLang="fr-FR" sz="1400" dirty="0">
                <a:solidFill>
                  <a:srgbClr val="4D4D4D"/>
                </a:solidFill>
                <a:latin typeface="Verdana" panose="020B0604030504040204" pitchFamily="34" charset="0"/>
              </a:rPr>
              <a:t>D.,  Detector R&amp;D for the HL-LHC upgrade, </a:t>
            </a:r>
            <a:r>
              <a:rPr lang="fr-FR" altLang="fr-FR" sz="1400" dirty="0" err="1">
                <a:solidFill>
                  <a:srgbClr val="4D4D4D"/>
                </a:solidFill>
                <a:latin typeface="Verdana" panose="020B0604030504040204" pitchFamily="34" charset="0"/>
              </a:rPr>
              <a:t>European</a:t>
            </a:r>
            <a:r>
              <a:rPr lang="fr-FR" altLang="fr-FR" sz="1400" dirty="0">
                <a:solidFill>
                  <a:srgbClr val="4D4D4D"/>
                </a:solidFill>
                <a:latin typeface="Verdana" panose="020B0604030504040204" pitchFamily="34" charset="0"/>
              </a:rPr>
              <a:t> Physical Society </a:t>
            </a:r>
            <a:r>
              <a:rPr lang="fr-FR" altLang="fr-FR" sz="1400" dirty="0" err="1">
                <a:solidFill>
                  <a:srgbClr val="4D4D4D"/>
                </a:solidFill>
                <a:latin typeface="Verdana" panose="020B0604030504040204" pitchFamily="34" charset="0"/>
              </a:rPr>
              <a:t>Conference</a:t>
            </a:r>
            <a:r>
              <a:rPr lang="fr-FR" altLang="fr-FR" sz="1400" dirty="0">
                <a:solidFill>
                  <a:srgbClr val="4D4D4D"/>
                </a:solidFill>
                <a:latin typeface="Verdana" panose="020B0604030504040204" pitchFamily="34" charset="0"/>
              </a:rPr>
              <a:t> on High </a:t>
            </a:r>
            <a:r>
              <a:rPr lang="fr-FR" altLang="fr-FR" sz="1400" dirty="0" err="1">
                <a:solidFill>
                  <a:srgbClr val="4D4D4D"/>
                </a:solidFill>
                <a:latin typeface="Verdana" panose="020B0604030504040204" pitchFamily="34" charset="0"/>
              </a:rPr>
              <a:t>Physics</a:t>
            </a:r>
            <a:r>
              <a:rPr lang="fr-FR" altLang="fr-FR" sz="1400" dirty="0">
                <a:solidFill>
                  <a:srgbClr val="4D4D4D"/>
                </a:solidFill>
                <a:latin typeface="Verdana" panose="020B0604030504040204" pitchFamily="34" charset="0"/>
              </a:rPr>
              <a:t> (EPS-HEP), 22-29/07/2015, Vienne (Autriche). 2015 018.</a:t>
            </a:r>
          </a:p>
          <a:p>
            <a:pPr lvl="2">
              <a:lnSpc>
                <a:spcPct val="90000"/>
              </a:lnSpc>
            </a:pPr>
            <a:r>
              <a:rPr lang="fr-FR" altLang="fr-FR" sz="1400" dirty="0" smtClean="0">
                <a:solidFill>
                  <a:srgbClr val="4D4D4D"/>
                </a:solidFill>
                <a:latin typeface="Verdana" panose="020B0604030504040204" pitchFamily="34" charset="0"/>
              </a:rPr>
              <a:t>Contardo </a:t>
            </a:r>
            <a:r>
              <a:rPr lang="fr-FR" altLang="fr-FR" sz="1400" dirty="0">
                <a:solidFill>
                  <a:srgbClr val="4D4D4D"/>
                </a:solidFill>
                <a:latin typeface="Verdana" panose="020B0604030504040204" pitchFamily="34" charset="0"/>
              </a:rPr>
              <a:t>D.,  The CMS Phase-II Upgrade for the HL-LHC, METU-IPM </a:t>
            </a:r>
            <a:r>
              <a:rPr lang="fr-FR" altLang="fr-FR" sz="1400" dirty="0" err="1">
                <a:solidFill>
                  <a:srgbClr val="4D4D4D"/>
                </a:solidFill>
                <a:latin typeface="Verdana" panose="020B0604030504040204" pitchFamily="34" charset="0"/>
              </a:rPr>
              <a:t>Conference</a:t>
            </a:r>
            <a:r>
              <a:rPr lang="fr-FR" altLang="fr-FR" sz="1400" dirty="0">
                <a:solidFill>
                  <a:srgbClr val="4D4D4D"/>
                </a:solidFill>
                <a:latin typeface="Verdana" panose="020B0604030504040204" pitchFamily="34" charset="0"/>
              </a:rPr>
              <a:t> on LHC </a:t>
            </a:r>
            <a:r>
              <a:rPr lang="fr-FR" altLang="fr-FR" sz="1400" dirty="0" err="1">
                <a:solidFill>
                  <a:srgbClr val="4D4D4D"/>
                </a:solidFill>
                <a:latin typeface="Verdana" panose="020B0604030504040204" pitchFamily="34" charset="0"/>
              </a:rPr>
              <a:t>Physics</a:t>
            </a:r>
            <a:r>
              <a:rPr lang="fr-FR" altLang="fr-FR" sz="1400" dirty="0">
                <a:solidFill>
                  <a:srgbClr val="4D4D4D"/>
                </a:solidFill>
                <a:latin typeface="Verdana" panose="020B0604030504040204" pitchFamily="34" charset="0"/>
              </a:rPr>
              <a:t> Programme, 29/09/2015 - 3/10/2015, Izmir (Turquie).</a:t>
            </a:r>
          </a:p>
          <a:p>
            <a:pPr lvl="2">
              <a:lnSpc>
                <a:spcPct val="90000"/>
              </a:lnSpc>
            </a:pPr>
            <a:r>
              <a:rPr lang="fr-FR" altLang="fr-FR" sz="1400" dirty="0" err="1" smtClean="0">
                <a:solidFill>
                  <a:srgbClr val="4D4D4D"/>
                </a:solidFill>
                <a:latin typeface="Verdana" panose="020B0604030504040204" pitchFamily="34" charset="0"/>
              </a:rPr>
              <a:t>Courbon</a:t>
            </a:r>
            <a:r>
              <a:rPr lang="fr-FR" altLang="fr-FR" sz="1400" dirty="0" smtClean="0">
                <a:solidFill>
                  <a:srgbClr val="4D4D4D"/>
                </a:solidFill>
                <a:latin typeface="Verdana" panose="020B0604030504040204" pitchFamily="34" charset="0"/>
              </a:rPr>
              <a:t> </a:t>
            </a:r>
            <a:r>
              <a:rPr lang="fr-FR" altLang="fr-FR" sz="1400" dirty="0">
                <a:solidFill>
                  <a:srgbClr val="4D4D4D"/>
                </a:solidFill>
                <a:latin typeface="Verdana" panose="020B0604030504040204" pitchFamily="34" charset="0"/>
              </a:rPr>
              <a:t>B.,  </a:t>
            </a:r>
            <a:r>
              <a:rPr lang="fr-FR" altLang="fr-FR" sz="1400" dirty="0" err="1">
                <a:solidFill>
                  <a:srgbClr val="4D4D4D"/>
                </a:solidFill>
                <a:latin typeface="Verdana" panose="020B0604030504040204" pitchFamily="34" charset="0"/>
              </a:rPr>
              <a:t>Search</a:t>
            </a:r>
            <a:r>
              <a:rPr lang="fr-FR" altLang="fr-FR" sz="1400" dirty="0">
                <a:solidFill>
                  <a:srgbClr val="4D4D4D"/>
                </a:solidFill>
                <a:latin typeface="Verdana" panose="020B0604030504040204" pitchFamily="34" charset="0"/>
              </a:rPr>
              <a:t> for a </a:t>
            </a:r>
            <a:r>
              <a:rPr lang="fr-FR" altLang="fr-FR" sz="1400" dirty="0" err="1">
                <a:solidFill>
                  <a:srgbClr val="4D4D4D"/>
                </a:solidFill>
                <a:latin typeface="Verdana" panose="020B0604030504040204" pitchFamily="34" charset="0"/>
              </a:rPr>
              <a:t>low</a:t>
            </a:r>
            <a:r>
              <a:rPr lang="fr-FR" altLang="fr-FR" sz="1400" dirty="0">
                <a:solidFill>
                  <a:srgbClr val="4D4D4D"/>
                </a:solidFill>
                <a:latin typeface="Verdana" panose="020B0604030504040204" pitchFamily="34" charset="0"/>
              </a:rPr>
              <a:t> mass </a:t>
            </a:r>
            <a:r>
              <a:rPr lang="fr-FR" altLang="fr-FR" sz="1400" dirty="0" err="1">
                <a:solidFill>
                  <a:srgbClr val="4D4D4D"/>
                </a:solidFill>
                <a:latin typeface="Verdana" panose="020B0604030504040204" pitchFamily="34" charset="0"/>
              </a:rPr>
              <a:t>Higgs</a:t>
            </a:r>
            <a:r>
              <a:rPr lang="fr-FR" altLang="fr-FR" sz="1400" dirty="0">
                <a:solidFill>
                  <a:srgbClr val="4D4D4D"/>
                </a:solidFill>
                <a:latin typeface="Verdana" panose="020B0604030504040204" pitchFamily="34" charset="0"/>
              </a:rPr>
              <a:t> Boson </a:t>
            </a:r>
            <a:r>
              <a:rPr lang="fr-FR" altLang="fr-FR" sz="1400" dirty="0" err="1">
                <a:solidFill>
                  <a:srgbClr val="4D4D4D"/>
                </a:solidFill>
                <a:latin typeface="Verdana" panose="020B0604030504040204" pitchFamily="34" charset="0"/>
              </a:rPr>
              <a:t>decaying</a:t>
            </a:r>
            <a:r>
              <a:rPr lang="fr-FR" altLang="fr-FR" sz="1400" dirty="0">
                <a:solidFill>
                  <a:srgbClr val="4D4D4D"/>
                </a:solidFill>
                <a:latin typeface="Verdana" panose="020B0604030504040204" pitchFamily="34" charset="0"/>
              </a:rPr>
              <a:t> </a:t>
            </a:r>
            <a:r>
              <a:rPr lang="fr-FR" altLang="fr-FR" sz="1400" dirty="0" err="1">
                <a:solidFill>
                  <a:srgbClr val="4D4D4D"/>
                </a:solidFill>
                <a:latin typeface="Verdana" panose="020B0604030504040204" pitchFamily="34" charset="0"/>
              </a:rPr>
              <a:t>into</a:t>
            </a:r>
            <a:r>
              <a:rPr lang="fr-FR" altLang="fr-FR" sz="1400" dirty="0">
                <a:solidFill>
                  <a:srgbClr val="4D4D4D"/>
                </a:solidFill>
                <a:latin typeface="Verdana" panose="020B0604030504040204" pitchFamily="34" charset="0"/>
              </a:rPr>
              <a:t> </a:t>
            </a:r>
            <a:r>
              <a:rPr lang="fr-FR" altLang="fr-FR" sz="1400" dirty="0" err="1">
                <a:solidFill>
                  <a:srgbClr val="4D4D4D"/>
                </a:solidFill>
                <a:latin typeface="Verdana" panose="020B0604030504040204" pitchFamily="34" charset="0"/>
              </a:rPr>
              <a:t>two</a:t>
            </a:r>
            <a:r>
              <a:rPr lang="fr-FR" altLang="fr-FR" sz="1400" dirty="0">
                <a:solidFill>
                  <a:srgbClr val="4D4D4D"/>
                </a:solidFill>
                <a:latin typeface="Verdana" panose="020B0604030504040204" pitchFamily="34" charset="0"/>
              </a:rPr>
              <a:t> photons in CMS, GDR Grenoble: GDR </a:t>
            </a:r>
            <a:r>
              <a:rPr lang="fr-FR" altLang="fr-FR" sz="1400" dirty="0" err="1">
                <a:solidFill>
                  <a:srgbClr val="4D4D4D"/>
                </a:solidFill>
                <a:latin typeface="Verdana" panose="020B0604030504040204" pitchFamily="34" charset="0"/>
              </a:rPr>
              <a:t>Terascale@Grenoble</a:t>
            </a:r>
            <a:r>
              <a:rPr lang="fr-FR" altLang="fr-FR" sz="1400" dirty="0">
                <a:solidFill>
                  <a:srgbClr val="4D4D4D"/>
                </a:solidFill>
                <a:latin typeface="Verdana" panose="020B0604030504040204" pitchFamily="34" charset="0"/>
              </a:rPr>
              <a:t> 2015, 23-25/11/2015, Grenoble (France).</a:t>
            </a:r>
          </a:p>
          <a:p>
            <a:pPr lvl="2">
              <a:lnSpc>
                <a:spcPct val="90000"/>
              </a:lnSpc>
            </a:pPr>
            <a:r>
              <a:rPr lang="fr-FR" altLang="fr-FR" sz="1400" dirty="0" err="1" smtClean="0">
                <a:solidFill>
                  <a:srgbClr val="4D4D4D"/>
                </a:solidFill>
                <a:latin typeface="Verdana" panose="020B0604030504040204" pitchFamily="34" charset="0"/>
              </a:rPr>
              <a:t>Courbon</a:t>
            </a:r>
            <a:r>
              <a:rPr lang="fr-FR" altLang="fr-FR" sz="1400" dirty="0" smtClean="0">
                <a:solidFill>
                  <a:srgbClr val="4D4D4D"/>
                </a:solidFill>
                <a:latin typeface="Verdana" panose="020B0604030504040204" pitchFamily="34" charset="0"/>
              </a:rPr>
              <a:t> </a:t>
            </a:r>
            <a:r>
              <a:rPr lang="fr-FR" altLang="fr-FR" sz="1400" dirty="0">
                <a:solidFill>
                  <a:srgbClr val="4D4D4D"/>
                </a:solidFill>
                <a:latin typeface="Verdana" panose="020B0604030504040204" pitchFamily="34" charset="0"/>
              </a:rPr>
              <a:t>B.,  Young </a:t>
            </a:r>
            <a:r>
              <a:rPr lang="fr-FR" altLang="fr-FR" sz="1400" dirty="0" err="1">
                <a:solidFill>
                  <a:srgbClr val="4D4D4D"/>
                </a:solidFill>
                <a:latin typeface="Verdana" panose="020B0604030504040204" pitchFamily="34" charset="0"/>
              </a:rPr>
              <a:t>Scientist</a:t>
            </a:r>
            <a:r>
              <a:rPr lang="fr-FR" altLang="fr-FR" sz="1400" dirty="0">
                <a:solidFill>
                  <a:srgbClr val="4D4D4D"/>
                </a:solidFill>
                <a:latin typeface="Verdana" panose="020B0604030504040204" pitchFamily="34" charset="0"/>
              </a:rPr>
              <a:t> Forum: Observation and </a:t>
            </a:r>
            <a:r>
              <a:rPr lang="fr-FR" altLang="fr-FR" sz="1400" dirty="0" err="1">
                <a:solidFill>
                  <a:srgbClr val="4D4D4D"/>
                </a:solidFill>
                <a:latin typeface="Verdana" panose="020B0604030504040204" pitchFamily="34" charset="0"/>
              </a:rPr>
              <a:t>properties</a:t>
            </a:r>
            <a:r>
              <a:rPr lang="fr-FR" altLang="fr-FR" sz="1400" dirty="0">
                <a:solidFill>
                  <a:srgbClr val="4D4D4D"/>
                </a:solidFill>
                <a:latin typeface="Verdana" panose="020B0604030504040204" pitchFamily="34" charset="0"/>
              </a:rPr>
              <a:t> of a </a:t>
            </a:r>
            <a:r>
              <a:rPr lang="fr-FR" altLang="fr-FR" sz="1400" dirty="0" err="1">
                <a:solidFill>
                  <a:srgbClr val="4D4D4D"/>
                </a:solidFill>
                <a:latin typeface="Verdana" panose="020B0604030504040204" pitchFamily="34" charset="0"/>
              </a:rPr>
              <a:t>Higgs</a:t>
            </a:r>
            <a:r>
              <a:rPr lang="fr-FR" altLang="fr-FR" sz="1400" dirty="0">
                <a:solidFill>
                  <a:srgbClr val="4D4D4D"/>
                </a:solidFill>
                <a:latin typeface="Verdana" panose="020B0604030504040204" pitchFamily="34" charset="0"/>
              </a:rPr>
              <a:t> Boson in the </a:t>
            </a:r>
            <a:r>
              <a:rPr lang="fr-FR" altLang="fr-FR" sz="1400" dirty="0" err="1">
                <a:solidFill>
                  <a:srgbClr val="4D4D4D"/>
                </a:solidFill>
                <a:latin typeface="Verdana" panose="020B0604030504040204" pitchFamily="34" charset="0"/>
              </a:rPr>
              <a:t>Two</a:t>
            </a:r>
            <a:r>
              <a:rPr lang="fr-FR" altLang="fr-FR" sz="1400" dirty="0">
                <a:solidFill>
                  <a:srgbClr val="4D4D4D"/>
                </a:solidFill>
                <a:latin typeface="Verdana" panose="020B0604030504040204" pitchFamily="34" charset="0"/>
              </a:rPr>
              <a:t>-Photon </a:t>
            </a:r>
            <a:r>
              <a:rPr lang="fr-FR" altLang="fr-FR" sz="1400" dirty="0" err="1">
                <a:solidFill>
                  <a:srgbClr val="4D4D4D"/>
                </a:solidFill>
                <a:latin typeface="Verdana" panose="020B0604030504040204" pitchFamily="34" charset="0"/>
              </a:rPr>
              <a:t>Decay</a:t>
            </a:r>
            <a:r>
              <a:rPr lang="fr-FR" altLang="fr-FR" sz="1400" dirty="0">
                <a:solidFill>
                  <a:srgbClr val="4D4D4D"/>
                </a:solidFill>
                <a:latin typeface="Verdana" panose="020B0604030504040204" pitchFamily="34" charset="0"/>
              </a:rPr>
              <a:t> Channel </a:t>
            </a:r>
            <a:r>
              <a:rPr lang="fr-FR" altLang="fr-FR" sz="1400" dirty="0" err="1">
                <a:solidFill>
                  <a:srgbClr val="4D4D4D"/>
                </a:solidFill>
                <a:latin typeface="Verdana" panose="020B0604030504040204" pitchFamily="34" charset="0"/>
              </a:rPr>
              <a:t>with</a:t>
            </a:r>
            <a:r>
              <a:rPr lang="fr-FR" altLang="fr-FR" sz="1400" dirty="0">
                <a:solidFill>
                  <a:srgbClr val="4D4D4D"/>
                </a:solidFill>
                <a:latin typeface="Verdana" panose="020B0604030504040204" pitchFamily="34" charset="0"/>
              </a:rPr>
              <a:t> CMS, HH2015: </a:t>
            </a:r>
            <a:r>
              <a:rPr lang="fr-FR" altLang="fr-FR" sz="1400" dirty="0" err="1">
                <a:solidFill>
                  <a:srgbClr val="4D4D4D"/>
                </a:solidFill>
                <a:latin typeface="Verdana" panose="020B0604030504040204" pitchFamily="34" charset="0"/>
              </a:rPr>
              <a:t>Higgs</a:t>
            </a:r>
            <a:r>
              <a:rPr lang="fr-FR" altLang="fr-FR" sz="1400" dirty="0">
                <a:solidFill>
                  <a:srgbClr val="4D4D4D"/>
                </a:solidFill>
                <a:latin typeface="Verdana" panose="020B0604030504040204" pitchFamily="34" charset="0"/>
              </a:rPr>
              <a:t> </a:t>
            </a:r>
            <a:r>
              <a:rPr lang="fr-FR" altLang="fr-FR" sz="1400" dirty="0" err="1">
                <a:solidFill>
                  <a:srgbClr val="4D4D4D"/>
                </a:solidFill>
                <a:latin typeface="Verdana" panose="020B0604030504040204" pitchFamily="34" charset="0"/>
              </a:rPr>
              <a:t>Hunting</a:t>
            </a:r>
            <a:r>
              <a:rPr lang="fr-FR" altLang="fr-FR" sz="1400" dirty="0">
                <a:solidFill>
                  <a:srgbClr val="4D4D4D"/>
                </a:solidFill>
                <a:latin typeface="Verdana" panose="020B0604030504040204" pitchFamily="34" charset="0"/>
              </a:rPr>
              <a:t> 2015, 30/07-1/08/2015 Orsay (France).</a:t>
            </a:r>
          </a:p>
          <a:p>
            <a:pPr lvl="2">
              <a:lnSpc>
                <a:spcPct val="90000"/>
              </a:lnSpc>
            </a:pPr>
            <a:r>
              <a:rPr lang="fr-FR" altLang="fr-FR" sz="1400" dirty="0" smtClean="0">
                <a:solidFill>
                  <a:srgbClr val="4D4D4D"/>
                </a:solidFill>
                <a:latin typeface="Verdana" panose="020B0604030504040204" pitchFamily="34" charset="0"/>
              </a:rPr>
              <a:t>Fan </a:t>
            </a:r>
            <a:r>
              <a:rPr lang="fr-FR" altLang="fr-FR" sz="1400" dirty="0">
                <a:solidFill>
                  <a:srgbClr val="4D4D4D"/>
                </a:solidFill>
                <a:latin typeface="Verdana" panose="020B0604030504040204" pitchFamily="34" charset="0"/>
              </a:rPr>
              <a:t>J.,  The h(125 </a:t>
            </a:r>
            <a:r>
              <a:rPr lang="fr-FR" altLang="fr-FR" sz="1400" dirty="0" err="1">
                <a:solidFill>
                  <a:srgbClr val="4D4D4D"/>
                </a:solidFill>
                <a:latin typeface="Verdana" panose="020B0604030504040204" pitchFamily="34" charset="0"/>
              </a:rPr>
              <a:t>GeV</a:t>
            </a:r>
            <a:r>
              <a:rPr lang="fr-FR" altLang="fr-FR" sz="1400" dirty="0">
                <a:solidFill>
                  <a:srgbClr val="4D4D4D"/>
                </a:solidFill>
                <a:latin typeface="Verdana" panose="020B0604030504040204" pitchFamily="34" charset="0"/>
              </a:rPr>
              <a:t>) as the h2 of the NMSSM and prospects for h1 </a:t>
            </a:r>
            <a:r>
              <a:rPr lang="fr-FR" altLang="fr-FR" sz="1400" dirty="0" err="1">
                <a:solidFill>
                  <a:srgbClr val="4D4D4D"/>
                </a:solidFill>
                <a:latin typeface="Verdana" panose="020B0604030504040204" pitchFamily="34" charset="0"/>
              </a:rPr>
              <a:t>detection</a:t>
            </a:r>
            <a:r>
              <a:rPr lang="fr-FR" altLang="fr-FR" sz="1400" dirty="0">
                <a:solidFill>
                  <a:srgbClr val="4D4D4D"/>
                </a:solidFill>
                <a:latin typeface="Verdana" panose="020B0604030504040204" pitchFamily="34" charset="0"/>
              </a:rPr>
              <a:t> in the </a:t>
            </a:r>
            <a:r>
              <a:rPr lang="fr-FR" altLang="fr-FR" sz="1400" dirty="0" err="1">
                <a:solidFill>
                  <a:srgbClr val="4D4D4D"/>
                </a:solidFill>
                <a:latin typeface="Verdana" panose="020B0604030504040204" pitchFamily="34" charset="0"/>
              </a:rPr>
              <a:t>diphoton</a:t>
            </a:r>
            <a:r>
              <a:rPr lang="fr-FR" altLang="fr-FR" sz="1400" dirty="0">
                <a:solidFill>
                  <a:srgbClr val="4D4D4D"/>
                </a:solidFill>
                <a:latin typeface="Verdana" panose="020B0604030504040204" pitchFamily="34" charset="0"/>
              </a:rPr>
              <a:t> mode, 8th France China </a:t>
            </a:r>
            <a:r>
              <a:rPr lang="fr-FR" altLang="fr-FR" sz="1400" dirty="0" err="1">
                <a:solidFill>
                  <a:srgbClr val="4D4D4D"/>
                </a:solidFill>
                <a:latin typeface="Verdana" panose="020B0604030504040204" pitchFamily="34" charset="0"/>
              </a:rPr>
              <a:t>Particle</a:t>
            </a:r>
            <a:r>
              <a:rPr lang="fr-FR" altLang="fr-FR" sz="1400" dirty="0">
                <a:solidFill>
                  <a:srgbClr val="4D4D4D"/>
                </a:solidFill>
                <a:latin typeface="Verdana" panose="020B0604030504040204" pitchFamily="34" charset="0"/>
              </a:rPr>
              <a:t> </a:t>
            </a:r>
            <a:r>
              <a:rPr lang="fr-FR" altLang="fr-FR" sz="1400" dirty="0" err="1">
                <a:solidFill>
                  <a:srgbClr val="4D4D4D"/>
                </a:solidFill>
                <a:latin typeface="Verdana" panose="020B0604030504040204" pitchFamily="34" charset="0"/>
              </a:rPr>
              <a:t>Physics</a:t>
            </a:r>
            <a:r>
              <a:rPr lang="fr-FR" altLang="fr-FR" sz="1400" dirty="0">
                <a:solidFill>
                  <a:srgbClr val="4D4D4D"/>
                </a:solidFill>
                <a:latin typeface="Verdana" panose="020B0604030504040204" pitchFamily="34" charset="0"/>
              </a:rPr>
              <a:t> </a:t>
            </a:r>
            <a:r>
              <a:rPr lang="fr-FR" altLang="fr-FR" sz="1400" dirty="0" err="1">
                <a:solidFill>
                  <a:srgbClr val="4D4D4D"/>
                </a:solidFill>
                <a:latin typeface="Verdana" panose="020B0604030504040204" pitchFamily="34" charset="0"/>
              </a:rPr>
              <a:t>Laboratory</a:t>
            </a:r>
            <a:r>
              <a:rPr lang="fr-FR" altLang="fr-FR" sz="1400" dirty="0">
                <a:solidFill>
                  <a:srgbClr val="4D4D4D"/>
                </a:solidFill>
                <a:latin typeface="Verdana" panose="020B0604030504040204" pitchFamily="34" charset="0"/>
              </a:rPr>
              <a:t> workshop (FCPPL 2015), 8-10/04/2015, Hefei (Chine).</a:t>
            </a:r>
          </a:p>
          <a:p>
            <a:pPr lvl="2">
              <a:lnSpc>
                <a:spcPct val="90000"/>
              </a:lnSpc>
            </a:pPr>
            <a:r>
              <a:rPr lang="fr-FR" altLang="fr-FR" sz="1400" dirty="0" err="1" smtClean="0">
                <a:solidFill>
                  <a:srgbClr val="4D4D4D"/>
                </a:solidFill>
                <a:latin typeface="Verdana" panose="020B0604030504040204" pitchFamily="34" charset="0"/>
              </a:rPr>
              <a:t>Gouzevitch</a:t>
            </a:r>
            <a:r>
              <a:rPr lang="fr-FR" altLang="fr-FR" sz="1400" dirty="0" smtClean="0">
                <a:solidFill>
                  <a:srgbClr val="4D4D4D"/>
                </a:solidFill>
                <a:latin typeface="Verdana" panose="020B0604030504040204" pitchFamily="34" charset="0"/>
              </a:rPr>
              <a:t> </a:t>
            </a:r>
            <a:r>
              <a:rPr lang="fr-FR" altLang="fr-FR" sz="1400" dirty="0">
                <a:solidFill>
                  <a:srgbClr val="4D4D4D"/>
                </a:solidFill>
                <a:latin typeface="Verdana" panose="020B0604030504040204" pitchFamily="34" charset="0"/>
              </a:rPr>
              <a:t>M.,  </a:t>
            </a:r>
            <a:r>
              <a:rPr lang="fr-FR" altLang="fr-FR" sz="1400" dirty="0" err="1">
                <a:solidFill>
                  <a:srgbClr val="4D4D4D"/>
                </a:solidFill>
                <a:latin typeface="Verdana" panose="020B0604030504040204" pitchFamily="34" charset="0"/>
              </a:rPr>
              <a:t>Electroweak</a:t>
            </a:r>
            <a:r>
              <a:rPr lang="fr-FR" altLang="fr-FR" sz="1400" dirty="0">
                <a:solidFill>
                  <a:srgbClr val="4D4D4D"/>
                </a:solidFill>
                <a:latin typeface="Verdana" panose="020B0604030504040204" pitchFamily="34" charset="0"/>
              </a:rPr>
              <a:t> </a:t>
            </a:r>
            <a:r>
              <a:rPr lang="fr-FR" altLang="fr-FR" sz="1400" dirty="0" err="1">
                <a:solidFill>
                  <a:srgbClr val="4D4D4D"/>
                </a:solidFill>
                <a:latin typeface="Verdana" panose="020B0604030504040204" pitchFamily="34" charset="0"/>
              </a:rPr>
              <a:t>physics</a:t>
            </a:r>
            <a:r>
              <a:rPr lang="fr-FR" altLang="fr-FR" sz="1400" dirty="0">
                <a:solidFill>
                  <a:srgbClr val="4D4D4D"/>
                </a:solidFill>
                <a:latin typeface="Verdana" panose="020B0604030504040204" pitchFamily="34" charset="0"/>
              </a:rPr>
              <a:t> (</a:t>
            </a:r>
            <a:r>
              <a:rPr lang="fr-FR" altLang="fr-FR" sz="1400" dirty="0" err="1">
                <a:solidFill>
                  <a:srgbClr val="4D4D4D"/>
                </a:solidFill>
                <a:latin typeface="Verdana" panose="020B0604030504040204" pitchFamily="34" charset="0"/>
              </a:rPr>
              <a:t>experimental</a:t>
            </a:r>
            <a:r>
              <a:rPr lang="fr-FR" altLang="fr-FR" sz="1400" dirty="0">
                <a:solidFill>
                  <a:srgbClr val="4D4D4D"/>
                </a:solidFill>
                <a:latin typeface="Verdana" panose="020B0604030504040204" pitchFamily="34" charset="0"/>
              </a:rPr>
              <a:t>), </a:t>
            </a:r>
            <a:r>
              <a:rPr lang="fr-FR" altLang="fr-FR" sz="1400" dirty="0" err="1">
                <a:solidFill>
                  <a:srgbClr val="4D4D4D"/>
                </a:solidFill>
                <a:latin typeface="Verdana" panose="020B0604030504040204" pitchFamily="34" charset="0"/>
              </a:rPr>
              <a:t>European</a:t>
            </a:r>
            <a:r>
              <a:rPr lang="fr-FR" altLang="fr-FR" sz="1400" dirty="0">
                <a:solidFill>
                  <a:srgbClr val="4D4D4D"/>
                </a:solidFill>
                <a:latin typeface="Verdana" panose="020B0604030504040204" pitchFamily="34" charset="0"/>
              </a:rPr>
              <a:t> Physical Society </a:t>
            </a:r>
            <a:r>
              <a:rPr lang="fr-FR" altLang="fr-FR" sz="1400" dirty="0" err="1">
                <a:solidFill>
                  <a:srgbClr val="4D4D4D"/>
                </a:solidFill>
                <a:latin typeface="Verdana" panose="020B0604030504040204" pitchFamily="34" charset="0"/>
              </a:rPr>
              <a:t>Conference</a:t>
            </a:r>
            <a:r>
              <a:rPr lang="fr-FR" altLang="fr-FR" sz="1400" dirty="0">
                <a:solidFill>
                  <a:srgbClr val="4D4D4D"/>
                </a:solidFill>
                <a:latin typeface="Verdana" panose="020B0604030504040204" pitchFamily="34" charset="0"/>
              </a:rPr>
              <a:t> on High </a:t>
            </a:r>
            <a:r>
              <a:rPr lang="fr-FR" altLang="fr-FR" sz="1400" dirty="0" err="1">
                <a:solidFill>
                  <a:srgbClr val="4D4D4D"/>
                </a:solidFill>
                <a:latin typeface="Verdana" panose="020B0604030504040204" pitchFamily="34" charset="0"/>
              </a:rPr>
              <a:t>Physics</a:t>
            </a:r>
            <a:r>
              <a:rPr lang="fr-FR" altLang="fr-FR" sz="1400" dirty="0">
                <a:solidFill>
                  <a:srgbClr val="4D4D4D"/>
                </a:solidFill>
                <a:latin typeface="Verdana" panose="020B0604030504040204" pitchFamily="34" charset="0"/>
              </a:rPr>
              <a:t> (EPS-HEP), 22-29/07/2015, Vienne (Autriche). </a:t>
            </a:r>
            <a:r>
              <a:rPr lang="fr-FR" altLang="fr-FR" sz="1400" dirty="0" smtClean="0">
                <a:solidFill>
                  <a:srgbClr val="4D4D4D"/>
                </a:solidFill>
                <a:latin typeface="Verdana" panose="020B0604030504040204" pitchFamily="34" charset="0"/>
              </a:rPr>
              <a:t>2015 006.</a:t>
            </a:r>
          </a:p>
          <a:p>
            <a:pPr lvl="2">
              <a:lnSpc>
                <a:spcPct val="90000"/>
              </a:lnSpc>
            </a:pPr>
            <a:r>
              <a:rPr lang="fr-FR" altLang="fr-FR" sz="1400" dirty="0" err="1" smtClean="0">
                <a:solidFill>
                  <a:srgbClr val="4D4D4D"/>
                </a:solidFill>
                <a:latin typeface="Verdana" panose="020B0604030504040204" pitchFamily="34" charset="0"/>
              </a:rPr>
              <a:t>Gouzevitch</a:t>
            </a:r>
            <a:r>
              <a:rPr lang="fr-FR" altLang="fr-FR" sz="1400" dirty="0" smtClean="0">
                <a:solidFill>
                  <a:srgbClr val="4D4D4D"/>
                </a:solidFill>
                <a:latin typeface="Verdana" panose="020B0604030504040204" pitchFamily="34" charset="0"/>
              </a:rPr>
              <a:t> M.,  Plans for PDF </a:t>
            </a:r>
            <a:r>
              <a:rPr lang="fr-FR" altLang="fr-FR" sz="1400" dirty="0" err="1" smtClean="0">
                <a:solidFill>
                  <a:srgbClr val="4D4D4D"/>
                </a:solidFill>
                <a:latin typeface="Verdana" panose="020B0604030504040204" pitchFamily="34" charset="0"/>
              </a:rPr>
              <a:t>measurements</a:t>
            </a:r>
            <a:r>
              <a:rPr lang="fr-FR" altLang="fr-FR" sz="1400" dirty="0" smtClean="0">
                <a:solidFill>
                  <a:srgbClr val="4D4D4D"/>
                </a:solidFill>
                <a:latin typeface="Verdana" panose="020B0604030504040204" pitchFamily="34" charset="0"/>
              </a:rPr>
              <a:t> at </a:t>
            </a:r>
            <a:r>
              <a:rPr lang="fr-FR" altLang="fr-FR" sz="1400" dirty="0" err="1" smtClean="0">
                <a:solidFill>
                  <a:srgbClr val="4D4D4D"/>
                </a:solidFill>
                <a:latin typeface="Verdana" panose="020B0604030504040204" pitchFamily="34" charset="0"/>
              </a:rPr>
              <a:t>Run</a:t>
            </a:r>
            <a:r>
              <a:rPr lang="fr-FR" altLang="fr-FR" sz="1400" dirty="0" smtClean="0">
                <a:solidFill>
                  <a:srgbClr val="4D4D4D"/>
                </a:solidFill>
                <a:latin typeface="Verdana" panose="020B0604030504040204" pitchFamily="34" charset="0"/>
              </a:rPr>
              <a:t> II in CMS, Parton Distributions for the LHC, 15-21/02/2015, </a:t>
            </a:r>
            <a:r>
              <a:rPr lang="fr-FR" altLang="fr-FR" sz="1400" dirty="0" err="1" smtClean="0">
                <a:solidFill>
                  <a:srgbClr val="4D4D4D"/>
                </a:solidFill>
                <a:latin typeface="Verdana" panose="020B0604030504040204" pitchFamily="34" charset="0"/>
              </a:rPr>
              <a:t>Benasque</a:t>
            </a:r>
            <a:r>
              <a:rPr lang="fr-FR" altLang="fr-FR" sz="1400" dirty="0" smtClean="0">
                <a:solidFill>
                  <a:srgbClr val="4D4D4D"/>
                </a:solidFill>
                <a:latin typeface="Verdana" panose="020B0604030504040204" pitchFamily="34" charset="0"/>
              </a:rPr>
              <a:t> (Espagne).</a:t>
            </a:r>
          </a:p>
          <a:p>
            <a:pPr lvl="2">
              <a:lnSpc>
                <a:spcPct val="90000"/>
              </a:lnSpc>
            </a:pPr>
            <a:r>
              <a:rPr lang="fr-FR" altLang="fr-FR" sz="1400" dirty="0" err="1" smtClean="0">
                <a:solidFill>
                  <a:srgbClr val="4D4D4D"/>
                </a:solidFill>
                <a:latin typeface="Verdana" panose="020B0604030504040204" pitchFamily="34" charset="0"/>
              </a:rPr>
              <a:t>Gouzevitch</a:t>
            </a:r>
            <a:r>
              <a:rPr lang="fr-FR" altLang="fr-FR" sz="1400" dirty="0" smtClean="0">
                <a:solidFill>
                  <a:srgbClr val="4D4D4D"/>
                </a:solidFill>
                <a:latin typeface="Verdana" panose="020B0604030504040204" pitchFamily="34" charset="0"/>
              </a:rPr>
              <a:t> </a:t>
            </a:r>
            <a:r>
              <a:rPr lang="fr-FR" altLang="fr-FR" sz="1400" dirty="0">
                <a:solidFill>
                  <a:srgbClr val="4D4D4D"/>
                </a:solidFill>
                <a:latin typeface="Verdana" panose="020B0604030504040204" pitchFamily="34" charset="0"/>
              </a:rPr>
              <a:t>M.,  </a:t>
            </a:r>
            <a:r>
              <a:rPr lang="fr-FR" altLang="fr-FR" sz="1400" dirty="0" err="1">
                <a:solidFill>
                  <a:srgbClr val="4D4D4D"/>
                </a:solidFill>
                <a:latin typeface="Verdana" panose="020B0604030504040204" pitchFamily="34" charset="0"/>
              </a:rPr>
              <a:t>Experimental</a:t>
            </a:r>
            <a:r>
              <a:rPr lang="fr-FR" altLang="fr-FR" sz="1400" dirty="0">
                <a:solidFill>
                  <a:srgbClr val="4D4D4D"/>
                </a:solidFill>
                <a:latin typeface="Verdana" panose="020B0604030504040204" pitchFamily="34" charset="0"/>
              </a:rPr>
              <a:t> Signatures, </a:t>
            </a:r>
            <a:r>
              <a:rPr lang="fr-FR" altLang="fr-FR" sz="1400" dirty="0" err="1">
                <a:solidFill>
                  <a:srgbClr val="4D4D4D"/>
                </a:solidFill>
                <a:latin typeface="Verdana" panose="020B0604030504040204" pitchFamily="34" charset="0"/>
              </a:rPr>
              <a:t>Higgs</a:t>
            </a:r>
            <a:r>
              <a:rPr lang="fr-FR" altLang="fr-FR" sz="1400" dirty="0">
                <a:solidFill>
                  <a:srgbClr val="4D4D4D"/>
                </a:solidFill>
                <a:latin typeface="Verdana" panose="020B0604030504040204" pitchFamily="34" charset="0"/>
              </a:rPr>
              <a:t> Pair Production at </a:t>
            </a:r>
            <a:r>
              <a:rPr lang="fr-FR" altLang="fr-FR" sz="1400" dirty="0" err="1">
                <a:solidFill>
                  <a:srgbClr val="4D4D4D"/>
                </a:solidFill>
                <a:latin typeface="Verdana" panose="020B0604030504040204" pitchFamily="34" charset="0"/>
              </a:rPr>
              <a:t>Colliders</a:t>
            </a:r>
            <a:r>
              <a:rPr lang="fr-FR" altLang="fr-FR" sz="1400" dirty="0">
                <a:solidFill>
                  <a:srgbClr val="4D4D4D"/>
                </a:solidFill>
                <a:latin typeface="Verdana" panose="020B0604030504040204" pitchFamily="34" charset="0"/>
              </a:rPr>
              <a:t>, 25-30/04/2015, Mainz (Allemagne).</a:t>
            </a:r>
          </a:p>
          <a:p>
            <a:pPr lvl="1">
              <a:lnSpc>
                <a:spcPct val="90000"/>
              </a:lnSpc>
              <a:buFont typeface="Arial" panose="020B0604020202020204" pitchFamily="34" charset="0"/>
              <a:buChar char="•"/>
            </a:pPr>
            <a:endParaRPr lang="fr-FR" altLang="fr-FR" sz="1800" dirty="0">
              <a:solidFill>
                <a:srgbClr val="4D4D4D"/>
              </a:solidFill>
              <a:latin typeface="Verdana" panose="020B0604030504040204" pitchFamily="34" charset="0"/>
            </a:endParaRPr>
          </a:p>
        </p:txBody>
      </p:sp>
      <p:sp>
        <p:nvSpPr>
          <p:cNvPr id="22535" name="TextBox 1"/>
          <p:cNvSpPr txBox="1">
            <a:spLocks noChangeArrowheads="1"/>
          </p:cNvSpPr>
          <p:nvPr/>
        </p:nvSpPr>
        <p:spPr bwMode="auto">
          <a:xfrm>
            <a:off x="3648075" y="1125539"/>
            <a:ext cx="2122488" cy="276225"/>
          </a:xfrm>
          <a:prstGeom prst="rect">
            <a:avLst/>
          </a:prstGeom>
          <a:noFill/>
          <a:ln w="9525">
            <a:solidFill>
              <a:srgbClr val="4F81BD"/>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200">
                <a:solidFill>
                  <a:srgbClr val="4F81BD"/>
                </a:solidFill>
                <a:latin typeface="Verdana" panose="020B0604030504040204" pitchFamily="34" charset="0"/>
              </a:rPr>
              <a:t>* Présentations plénières</a:t>
            </a:r>
          </a:p>
        </p:txBody>
      </p:sp>
      <p:sp>
        <p:nvSpPr>
          <p:cNvPr id="22538" name="Espace réservé du pied de page 1"/>
          <p:cNvSpPr>
            <a:spLocks noGrp="1"/>
          </p:cNvSpPr>
          <p:nvPr>
            <p:ph type="ftr" sz="quarter" idx="11"/>
          </p:nvPr>
        </p:nvSpPr>
        <p:spPr bwMode="auto">
          <a:xfrm>
            <a:off x="4440238" y="6594474"/>
            <a:ext cx="3960812" cy="28892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FR" altLang="fr-FR" sz="1200" dirty="0">
                <a:solidFill>
                  <a:srgbClr val="898989"/>
                </a:solidFill>
                <a:latin typeface="Verdana" panose="020B0604030504040204" pitchFamily="34" charset="0"/>
                <a:cs typeface="Arial" panose="020B0604020202020204" pitchFamily="34" charset="0"/>
              </a:rPr>
              <a:t>Tourniquet Section 01 du Laboratoire </a:t>
            </a:r>
            <a:r>
              <a:rPr lang="fr-FR" altLang="fr-FR" sz="1200" dirty="0" smtClean="0">
                <a:solidFill>
                  <a:srgbClr val="898989"/>
                </a:solidFill>
                <a:latin typeface="Verdana" panose="020B0604030504040204" pitchFamily="34" charset="0"/>
                <a:cs typeface="Arial" panose="020B0604020202020204" pitchFamily="34" charset="0"/>
              </a:rPr>
              <a:t>– 3/2/2020</a:t>
            </a:r>
            <a:endParaRPr lang="fr-FR" altLang="fr-FR" sz="1200" dirty="0">
              <a:solidFill>
                <a:srgbClr val="898989"/>
              </a:solidFill>
              <a:latin typeface="Verdana" panose="020B0604030504040204" pitchFamily="34" charset="0"/>
              <a:cs typeface="Arial" panose="020B0604020202020204" pitchFamily="34" charset="0"/>
            </a:endParaRPr>
          </a:p>
        </p:txBody>
      </p:sp>
      <p:sp>
        <p:nvSpPr>
          <p:cNvPr id="13" name="Espace réservé de la date 11"/>
          <p:cNvSpPr txBox="1">
            <a:spLocks noGrp="1"/>
          </p:cNvSpPr>
          <p:nvPr/>
        </p:nvSpPr>
        <p:spPr bwMode="auto">
          <a:xfrm>
            <a:off x="1658938" y="6544629"/>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200" dirty="0">
                <a:solidFill>
                  <a:srgbClr val="898989"/>
                </a:solidFill>
                <a:latin typeface="Verdana" panose="020B0604030504040204" pitchFamily="34" charset="0"/>
              </a:rPr>
              <a:t>Groupe </a:t>
            </a:r>
            <a:r>
              <a:rPr lang="fr-FR" altLang="fr-FR" sz="1200" dirty="0" smtClean="0">
                <a:solidFill>
                  <a:srgbClr val="898989"/>
                </a:solidFill>
                <a:latin typeface="Verdana" panose="020B0604030504040204" pitchFamily="34" charset="0"/>
              </a:rPr>
              <a:t>CMS</a:t>
            </a:r>
            <a:endParaRPr lang="fr-FR" altLang="fr-FR" sz="1200" dirty="0">
              <a:solidFill>
                <a:srgbClr val="898989"/>
              </a:solidFill>
              <a:latin typeface="Verdana" panose="020B0604030504040204" pitchFamily="34" charset="0"/>
            </a:endParaRPr>
          </a:p>
        </p:txBody>
      </p:sp>
    </p:spTree>
    <p:extLst>
      <p:ext uri="{BB962C8B-B14F-4D97-AF65-F5344CB8AC3E}">
        <p14:creationId xmlns:p14="http://schemas.microsoft.com/office/powerpoint/2010/main" val="28545856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txBox="1">
            <a:spLocks noChangeArrowheads="1"/>
          </p:cNvSpPr>
          <p:nvPr/>
        </p:nvSpPr>
        <p:spPr bwMode="auto">
          <a:xfrm>
            <a:off x="1524000" y="0"/>
            <a:ext cx="91440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fr-FR" altLang="fr-FR" sz="2800" b="1" dirty="0">
                <a:solidFill>
                  <a:srgbClr val="E75112"/>
                </a:solidFill>
                <a:latin typeface="Verdana" panose="020B0604030504040204" pitchFamily="34" charset="0"/>
              </a:rPr>
              <a:t>Visibilité et </a:t>
            </a:r>
            <a:r>
              <a:rPr lang="fr-FR" altLang="fr-FR" sz="2800" b="1" dirty="0" smtClean="0">
                <a:solidFill>
                  <a:srgbClr val="E75112"/>
                </a:solidFill>
                <a:latin typeface="Verdana" panose="020B0604030504040204" pitchFamily="34" charset="0"/>
              </a:rPr>
              <a:t>rayonnement (2)</a:t>
            </a:r>
            <a:endParaRPr lang="fr-FR" altLang="fr-FR" sz="2800" b="1" dirty="0">
              <a:solidFill>
                <a:srgbClr val="E75112"/>
              </a:solidFill>
              <a:latin typeface="Verdana" panose="020B0604030504040204" pitchFamily="34" charset="0"/>
            </a:endParaRPr>
          </a:p>
        </p:txBody>
      </p:sp>
      <p:sp>
        <p:nvSpPr>
          <p:cNvPr id="22531" name="Espace réservé du numéro de diapositive 5"/>
          <p:cNvSpPr txBox="1">
            <a:spLocks noGrp="1"/>
          </p:cNvSpPr>
          <p:nvPr/>
        </p:nvSpPr>
        <p:spPr bwMode="auto">
          <a:xfrm>
            <a:off x="8401050" y="6492876"/>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43AC80B2-6D44-4AB2-9AB7-B983EA82E7CE}" type="slidenum">
              <a:rPr lang="fr-FR" altLang="fr-FR" sz="1200">
                <a:solidFill>
                  <a:srgbClr val="898989"/>
                </a:solidFill>
                <a:latin typeface="Verdana" panose="020B0604030504040204" pitchFamily="34" charset="0"/>
              </a:rPr>
              <a:pPr algn="r" eaLnBrk="1" hangingPunct="1">
                <a:spcBef>
                  <a:spcPct val="0"/>
                </a:spcBef>
                <a:buFontTx/>
                <a:buNone/>
              </a:pPr>
              <a:t>25</a:t>
            </a:fld>
            <a:endParaRPr lang="fr-FR" altLang="fr-FR" sz="1200">
              <a:solidFill>
                <a:srgbClr val="898989"/>
              </a:solidFill>
              <a:latin typeface="Verdana" panose="020B0604030504040204" pitchFamily="34" charset="0"/>
            </a:endParaRPr>
          </a:p>
        </p:txBody>
      </p:sp>
      <p:cxnSp>
        <p:nvCxnSpPr>
          <p:cNvPr id="11" name="Connecteur droit 10">
            <a:extLst>
              <a:ext uri="{FF2B5EF4-FFF2-40B4-BE49-F238E27FC236}">
                <a16:creationId xmlns:a16="http://schemas.microsoft.com/office/drawing/2014/main" id="{BC493240-996B-4320-97A5-4F1FAC4A5B1A}"/>
              </a:ext>
            </a:extLst>
          </p:cNvPr>
          <p:cNvCxnSpPr/>
          <p:nvPr/>
        </p:nvCxnSpPr>
        <p:spPr>
          <a:xfrm>
            <a:off x="1525588" y="692150"/>
            <a:ext cx="9142412" cy="0"/>
          </a:xfrm>
          <a:prstGeom prst="line">
            <a:avLst/>
          </a:prstGeom>
          <a:ln>
            <a:solidFill>
              <a:srgbClr val="E75112"/>
            </a:solidFill>
          </a:ln>
        </p:spPr>
        <p:style>
          <a:lnRef idx="1">
            <a:schemeClr val="accent1"/>
          </a:lnRef>
          <a:fillRef idx="0">
            <a:schemeClr val="accent1"/>
          </a:fillRef>
          <a:effectRef idx="0">
            <a:schemeClr val="accent1"/>
          </a:effectRef>
          <a:fontRef idx="minor">
            <a:schemeClr val="tx1"/>
          </a:fontRef>
        </p:style>
      </p:cxnSp>
      <p:sp>
        <p:nvSpPr>
          <p:cNvPr id="22533" name="Rectangle 3"/>
          <p:cNvSpPr txBox="1">
            <a:spLocks noChangeArrowheads="1"/>
          </p:cNvSpPr>
          <p:nvPr/>
        </p:nvSpPr>
        <p:spPr bwMode="auto">
          <a:xfrm>
            <a:off x="-256474" y="713953"/>
            <a:ext cx="12192000"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lnSpc>
                <a:spcPct val="90000"/>
              </a:lnSpc>
              <a:buFont typeface="Arial" panose="020B0604020202020204" pitchFamily="34" charset="0"/>
              <a:buChar char="•"/>
            </a:pPr>
            <a:r>
              <a:rPr lang="fr-FR" altLang="fr-FR" sz="1800" dirty="0" smtClean="0">
                <a:solidFill>
                  <a:srgbClr val="4D4D4D"/>
                </a:solidFill>
                <a:latin typeface="Verdana" panose="020B0604030504040204" pitchFamily="34" charset="0"/>
              </a:rPr>
              <a:t>2015: </a:t>
            </a:r>
          </a:p>
          <a:p>
            <a:pPr lvl="2">
              <a:lnSpc>
                <a:spcPct val="90000"/>
              </a:lnSpc>
            </a:pPr>
            <a:r>
              <a:rPr lang="fr-FR" altLang="fr-FR" sz="1400" dirty="0" err="1" smtClean="0">
                <a:solidFill>
                  <a:srgbClr val="4D4D4D"/>
                </a:solidFill>
                <a:latin typeface="Verdana" panose="020B0604030504040204" pitchFamily="34" charset="0"/>
              </a:rPr>
              <a:t>Gouzevitch</a:t>
            </a:r>
            <a:r>
              <a:rPr lang="fr-FR" altLang="fr-FR" sz="1400" dirty="0" smtClean="0">
                <a:solidFill>
                  <a:srgbClr val="4D4D4D"/>
                </a:solidFill>
                <a:latin typeface="Verdana" panose="020B0604030504040204" pitchFamily="34" charset="0"/>
              </a:rPr>
              <a:t> </a:t>
            </a:r>
            <a:r>
              <a:rPr lang="fr-FR" altLang="fr-FR" sz="1400" dirty="0">
                <a:solidFill>
                  <a:srgbClr val="4D4D4D"/>
                </a:solidFill>
                <a:latin typeface="Verdana" panose="020B0604030504040204" pitchFamily="34" charset="0"/>
              </a:rPr>
              <a:t>M.,  </a:t>
            </a:r>
            <a:r>
              <a:rPr lang="fr-FR" altLang="fr-FR" sz="1400" dirty="0" err="1">
                <a:solidFill>
                  <a:srgbClr val="4D4D4D"/>
                </a:solidFill>
                <a:latin typeface="Verdana" panose="020B0604030504040204" pitchFamily="34" charset="0"/>
              </a:rPr>
              <a:t>Overview</a:t>
            </a:r>
            <a:r>
              <a:rPr lang="fr-FR" altLang="fr-FR" sz="1400" dirty="0">
                <a:solidFill>
                  <a:srgbClr val="4D4D4D"/>
                </a:solidFill>
                <a:latin typeface="Verdana" panose="020B0604030504040204" pitchFamily="34" charset="0"/>
              </a:rPr>
              <a:t> of PDF-sensitive </a:t>
            </a:r>
            <a:r>
              <a:rPr lang="fr-FR" altLang="fr-FR" sz="1400" dirty="0" err="1">
                <a:solidFill>
                  <a:srgbClr val="4D4D4D"/>
                </a:solidFill>
                <a:latin typeface="Verdana" panose="020B0604030504040204" pitchFamily="34" charset="0"/>
              </a:rPr>
              <a:t>measurements</a:t>
            </a:r>
            <a:r>
              <a:rPr lang="fr-FR" altLang="fr-FR" sz="1400" dirty="0">
                <a:solidFill>
                  <a:srgbClr val="4D4D4D"/>
                </a:solidFill>
                <a:latin typeface="Verdana" panose="020B0604030504040204" pitchFamily="34" charset="0"/>
              </a:rPr>
              <a:t> </a:t>
            </a:r>
            <a:r>
              <a:rPr lang="fr-FR" altLang="fr-FR" sz="1400" dirty="0" err="1">
                <a:solidFill>
                  <a:srgbClr val="4D4D4D"/>
                </a:solidFill>
                <a:latin typeface="Verdana" panose="020B0604030504040204" pitchFamily="34" charset="0"/>
              </a:rPr>
              <a:t>from</a:t>
            </a:r>
            <a:r>
              <a:rPr lang="fr-FR" altLang="fr-FR" sz="1400" dirty="0">
                <a:solidFill>
                  <a:srgbClr val="4D4D4D"/>
                </a:solidFill>
                <a:latin typeface="Verdana" panose="020B0604030504040204" pitchFamily="34" charset="0"/>
              </a:rPr>
              <a:t> </a:t>
            </a:r>
            <a:r>
              <a:rPr lang="fr-FR" altLang="fr-FR" sz="1400" dirty="0" err="1">
                <a:solidFill>
                  <a:srgbClr val="4D4D4D"/>
                </a:solidFill>
                <a:latin typeface="Verdana" panose="020B0604030504040204" pitchFamily="34" charset="0"/>
              </a:rPr>
              <a:t>Run</a:t>
            </a:r>
            <a:r>
              <a:rPr lang="fr-FR" altLang="fr-FR" sz="1400" dirty="0">
                <a:solidFill>
                  <a:srgbClr val="4D4D4D"/>
                </a:solidFill>
                <a:latin typeface="Verdana" panose="020B0604030504040204" pitchFamily="34" charset="0"/>
              </a:rPr>
              <a:t> I in CMS, Parton Distributions for the LHC, 15-21/02/2015, </a:t>
            </a:r>
            <a:r>
              <a:rPr lang="fr-FR" altLang="fr-FR" sz="1400" dirty="0" err="1">
                <a:solidFill>
                  <a:srgbClr val="4D4D4D"/>
                </a:solidFill>
                <a:latin typeface="Verdana" panose="020B0604030504040204" pitchFamily="34" charset="0"/>
              </a:rPr>
              <a:t>Benasque</a:t>
            </a:r>
            <a:r>
              <a:rPr lang="fr-FR" altLang="fr-FR" sz="1400" dirty="0">
                <a:solidFill>
                  <a:srgbClr val="4D4D4D"/>
                </a:solidFill>
                <a:latin typeface="Verdana" panose="020B0604030504040204" pitchFamily="34" charset="0"/>
              </a:rPr>
              <a:t> (Espagne).</a:t>
            </a:r>
          </a:p>
          <a:p>
            <a:pPr lvl="2">
              <a:lnSpc>
                <a:spcPct val="90000"/>
              </a:lnSpc>
            </a:pPr>
            <a:r>
              <a:rPr lang="fr-FR" altLang="fr-FR" sz="1400" dirty="0" err="1" smtClean="0">
                <a:solidFill>
                  <a:srgbClr val="4D4D4D"/>
                </a:solidFill>
                <a:latin typeface="Verdana" panose="020B0604030504040204" pitchFamily="34" charset="0"/>
              </a:rPr>
              <a:t>Gouzevitch</a:t>
            </a:r>
            <a:r>
              <a:rPr lang="fr-FR" altLang="fr-FR" sz="1400" dirty="0" smtClean="0">
                <a:solidFill>
                  <a:srgbClr val="4D4D4D"/>
                </a:solidFill>
                <a:latin typeface="Verdana" panose="020B0604030504040204" pitchFamily="34" charset="0"/>
              </a:rPr>
              <a:t> </a:t>
            </a:r>
            <a:r>
              <a:rPr lang="fr-FR" altLang="fr-FR" sz="1400" dirty="0">
                <a:solidFill>
                  <a:srgbClr val="4D4D4D"/>
                </a:solidFill>
                <a:latin typeface="Verdana" panose="020B0604030504040204" pitchFamily="34" charset="0"/>
              </a:rPr>
              <a:t>M.,  </a:t>
            </a:r>
            <a:r>
              <a:rPr lang="fr-FR" altLang="fr-FR" sz="1400" dirty="0" err="1">
                <a:solidFill>
                  <a:srgbClr val="4D4D4D"/>
                </a:solidFill>
                <a:latin typeface="Verdana" panose="020B0604030504040204" pitchFamily="34" charset="0"/>
              </a:rPr>
              <a:t>Electroweak</a:t>
            </a:r>
            <a:r>
              <a:rPr lang="fr-FR" altLang="fr-FR" sz="1400" dirty="0">
                <a:solidFill>
                  <a:srgbClr val="4D4D4D"/>
                </a:solidFill>
                <a:latin typeface="Verdana" panose="020B0604030504040204" pitchFamily="34" charset="0"/>
              </a:rPr>
              <a:t> </a:t>
            </a:r>
            <a:r>
              <a:rPr lang="fr-FR" altLang="fr-FR" sz="1400" dirty="0" err="1">
                <a:solidFill>
                  <a:srgbClr val="4D4D4D"/>
                </a:solidFill>
                <a:latin typeface="Verdana" panose="020B0604030504040204" pitchFamily="34" charset="0"/>
              </a:rPr>
              <a:t>physics</a:t>
            </a:r>
            <a:r>
              <a:rPr lang="fr-FR" altLang="fr-FR" sz="1400" dirty="0">
                <a:solidFill>
                  <a:srgbClr val="4D4D4D"/>
                </a:solidFill>
                <a:latin typeface="Verdana" panose="020B0604030504040204" pitchFamily="34" charset="0"/>
              </a:rPr>
              <a:t> (</a:t>
            </a:r>
            <a:r>
              <a:rPr lang="fr-FR" altLang="fr-FR" sz="1400" dirty="0" err="1">
                <a:solidFill>
                  <a:srgbClr val="4D4D4D"/>
                </a:solidFill>
                <a:latin typeface="Verdana" panose="020B0604030504040204" pitchFamily="34" charset="0"/>
              </a:rPr>
              <a:t>experimental</a:t>
            </a:r>
            <a:r>
              <a:rPr lang="fr-FR" altLang="fr-FR" sz="1400" dirty="0">
                <a:solidFill>
                  <a:srgbClr val="4D4D4D"/>
                </a:solidFill>
                <a:latin typeface="Verdana" panose="020B0604030504040204" pitchFamily="34" charset="0"/>
              </a:rPr>
              <a:t>), 2015 </a:t>
            </a:r>
            <a:r>
              <a:rPr lang="fr-FR" altLang="fr-FR" sz="1400" dirty="0" err="1">
                <a:solidFill>
                  <a:srgbClr val="4D4D4D"/>
                </a:solidFill>
                <a:latin typeface="Verdana" panose="020B0604030504040204" pitchFamily="34" charset="0"/>
              </a:rPr>
              <a:t>European</a:t>
            </a:r>
            <a:r>
              <a:rPr lang="fr-FR" altLang="fr-FR" sz="1400" dirty="0">
                <a:solidFill>
                  <a:srgbClr val="4D4D4D"/>
                </a:solidFill>
                <a:latin typeface="Verdana" panose="020B0604030504040204" pitchFamily="34" charset="0"/>
              </a:rPr>
              <a:t> Physical Society </a:t>
            </a:r>
            <a:r>
              <a:rPr lang="fr-FR" altLang="fr-FR" sz="1400" dirty="0" err="1">
                <a:solidFill>
                  <a:srgbClr val="4D4D4D"/>
                </a:solidFill>
                <a:latin typeface="Verdana" panose="020B0604030504040204" pitchFamily="34" charset="0"/>
              </a:rPr>
              <a:t>Conference</a:t>
            </a:r>
            <a:r>
              <a:rPr lang="fr-FR" altLang="fr-FR" sz="1400" dirty="0">
                <a:solidFill>
                  <a:srgbClr val="4D4D4D"/>
                </a:solidFill>
                <a:latin typeface="Verdana" panose="020B0604030504040204" pitchFamily="34" charset="0"/>
              </a:rPr>
              <a:t> on High </a:t>
            </a:r>
            <a:r>
              <a:rPr lang="fr-FR" altLang="fr-FR" sz="1400" dirty="0" err="1">
                <a:solidFill>
                  <a:srgbClr val="4D4D4D"/>
                </a:solidFill>
                <a:latin typeface="Verdana" panose="020B0604030504040204" pitchFamily="34" charset="0"/>
              </a:rPr>
              <a:t>Energy</a:t>
            </a:r>
            <a:r>
              <a:rPr lang="fr-FR" altLang="fr-FR" sz="1400" dirty="0">
                <a:solidFill>
                  <a:srgbClr val="4D4D4D"/>
                </a:solidFill>
                <a:latin typeface="Verdana" panose="020B0604030504040204" pitchFamily="34" charset="0"/>
              </a:rPr>
              <a:t> </a:t>
            </a:r>
            <a:r>
              <a:rPr lang="fr-FR" altLang="fr-FR" sz="1400" dirty="0" err="1">
                <a:solidFill>
                  <a:srgbClr val="4D4D4D"/>
                </a:solidFill>
                <a:latin typeface="Verdana" panose="020B0604030504040204" pitchFamily="34" charset="0"/>
              </a:rPr>
              <a:t>Physics</a:t>
            </a:r>
            <a:r>
              <a:rPr lang="fr-FR" altLang="fr-FR" sz="1400" dirty="0">
                <a:solidFill>
                  <a:srgbClr val="4D4D4D"/>
                </a:solidFill>
                <a:latin typeface="Verdana" panose="020B0604030504040204" pitchFamily="34" charset="0"/>
              </a:rPr>
              <a:t> (EPS-HEP 2015), 22-29/07/2015, Vienne (Autriche).</a:t>
            </a:r>
          </a:p>
          <a:p>
            <a:pPr lvl="2">
              <a:lnSpc>
                <a:spcPct val="90000"/>
              </a:lnSpc>
            </a:pPr>
            <a:r>
              <a:rPr lang="fr-FR" altLang="fr-FR" sz="1400" dirty="0" err="1" smtClean="0">
                <a:solidFill>
                  <a:srgbClr val="4D4D4D"/>
                </a:solidFill>
                <a:latin typeface="Verdana" panose="020B0604030504040204" pitchFamily="34" charset="0"/>
              </a:rPr>
              <a:t>Gouzevitch</a:t>
            </a:r>
            <a:r>
              <a:rPr lang="fr-FR" altLang="fr-FR" sz="1400" dirty="0" smtClean="0">
                <a:solidFill>
                  <a:srgbClr val="4D4D4D"/>
                </a:solidFill>
                <a:latin typeface="Verdana" panose="020B0604030504040204" pitchFamily="34" charset="0"/>
              </a:rPr>
              <a:t> </a:t>
            </a:r>
            <a:r>
              <a:rPr lang="fr-FR" altLang="fr-FR" sz="1400" dirty="0">
                <a:solidFill>
                  <a:srgbClr val="4D4D4D"/>
                </a:solidFill>
                <a:latin typeface="Verdana" panose="020B0604030504040204" pitchFamily="34" charset="0"/>
              </a:rPr>
              <a:t>M.,  Di−</a:t>
            </a:r>
            <a:r>
              <a:rPr lang="fr-FR" altLang="fr-FR" sz="1400" dirty="0" err="1">
                <a:solidFill>
                  <a:srgbClr val="4D4D4D"/>
                </a:solidFill>
                <a:latin typeface="Verdana" panose="020B0604030504040204" pitchFamily="34" charset="0"/>
              </a:rPr>
              <a:t>higgs</a:t>
            </a:r>
            <a:r>
              <a:rPr lang="fr-FR" altLang="fr-FR" sz="1400" dirty="0">
                <a:solidFill>
                  <a:srgbClr val="4D4D4D"/>
                </a:solidFill>
                <a:latin typeface="Verdana" panose="020B0604030504040204" pitchFamily="34" charset="0"/>
              </a:rPr>
              <a:t> </a:t>
            </a:r>
            <a:r>
              <a:rPr lang="fr-FR" altLang="fr-FR" sz="1400" dirty="0" err="1">
                <a:solidFill>
                  <a:srgbClr val="4D4D4D"/>
                </a:solidFill>
                <a:latin typeface="Verdana" panose="020B0604030504040204" pitchFamily="34" charset="0"/>
              </a:rPr>
              <a:t>status</a:t>
            </a:r>
            <a:r>
              <a:rPr lang="fr-FR" altLang="fr-FR" sz="1400" dirty="0">
                <a:solidFill>
                  <a:srgbClr val="4D4D4D"/>
                </a:solidFill>
                <a:latin typeface="Verdana" panose="020B0604030504040204" pitchFamily="34" charset="0"/>
              </a:rPr>
              <a:t> and prospects in ATLAS and CMS, GDR </a:t>
            </a:r>
            <a:r>
              <a:rPr lang="fr-FR" altLang="fr-FR" sz="1400" dirty="0" err="1">
                <a:solidFill>
                  <a:srgbClr val="4D4D4D"/>
                </a:solidFill>
                <a:latin typeface="Verdana" panose="020B0604030504040204" pitchFamily="34" charset="0"/>
              </a:rPr>
              <a:t>Terascale@Saclay</a:t>
            </a:r>
            <a:r>
              <a:rPr lang="fr-FR" altLang="fr-FR" sz="1400" dirty="0">
                <a:solidFill>
                  <a:srgbClr val="4D4D4D"/>
                </a:solidFill>
                <a:latin typeface="Verdana" panose="020B0604030504040204" pitchFamily="34" charset="0"/>
              </a:rPr>
              <a:t>, 30/03-1/04/2015, Saclay (France).</a:t>
            </a:r>
          </a:p>
          <a:p>
            <a:pPr lvl="2">
              <a:lnSpc>
                <a:spcPct val="90000"/>
              </a:lnSpc>
            </a:pPr>
            <a:r>
              <a:rPr lang="fr-FR" altLang="fr-FR" sz="1400" dirty="0" smtClean="0">
                <a:solidFill>
                  <a:srgbClr val="4D4D4D"/>
                </a:solidFill>
                <a:latin typeface="Verdana" panose="020B0604030504040204" pitchFamily="34" charset="0"/>
              </a:rPr>
              <a:t>Ruiz </a:t>
            </a:r>
            <a:r>
              <a:rPr lang="fr-FR" altLang="fr-FR" sz="1400" dirty="0">
                <a:solidFill>
                  <a:srgbClr val="4D4D4D"/>
                </a:solidFill>
                <a:latin typeface="Verdana" panose="020B0604030504040204" pitchFamily="34" charset="0"/>
              </a:rPr>
              <a:t>Alvarez J.D.,  </a:t>
            </a:r>
            <a:r>
              <a:rPr lang="fr-FR" altLang="fr-FR" sz="1400" dirty="0" err="1">
                <a:solidFill>
                  <a:srgbClr val="4D4D4D"/>
                </a:solidFill>
                <a:latin typeface="Verdana" panose="020B0604030504040204" pitchFamily="34" charset="0"/>
              </a:rPr>
              <a:t>Search</a:t>
            </a:r>
            <a:r>
              <a:rPr lang="fr-FR" altLang="fr-FR" sz="1400" dirty="0">
                <a:solidFill>
                  <a:srgbClr val="4D4D4D"/>
                </a:solidFill>
                <a:latin typeface="Verdana" panose="020B0604030504040204" pitchFamily="34" charset="0"/>
              </a:rPr>
              <a:t> for </a:t>
            </a:r>
            <a:r>
              <a:rPr lang="fr-FR" altLang="fr-FR" sz="1400" dirty="0" err="1">
                <a:solidFill>
                  <a:srgbClr val="4D4D4D"/>
                </a:solidFill>
                <a:latin typeface="Verdana" panose="020B0604030504040204" pitchFamily="34" charset="0"/>
              </a:rPr>
              <a:t>heavy</a:t>
            </a:r>
            <a:r>
              <a:rPr lang="fr-FR" altLang="fr-FR" sz="1400" dirty="0">
                <a:solidFill>
                  <a:srgbClr val="4D4D4D"/>
                </a:solidFill>
                <a:latin typeface="Verdana" panose="020B0604030504040204" pitchFamily="34" charset="0"/>
              </a:rPr>
              <a:t> T' </a:t>
            </a:r>
            <a:r>
              <a:rPr lang="fr-FR" altLang="fr-FR" sz="1400" dirty="0" err="1">
                <a:solidFill>
                  <a:srgbClr val="4D4D4D"/>
                </a:solidFill>
                <a:latin typeface="Verdana" panose="020B0604030504040204" pitchFamily="34" charset="0"/>
              </a:rPr>
              <a:t>partners</a:t>
            </a:r>
            <a:r>
              <a:rPr lang="fr-FR" altLang="fr-FR" sz="1400" dirty="0">
                <a:solidFill>
                  <a:srgbClr val="4D4D4D"/>
                </a:solidFill>
                <a:latin typeface="Verdana" panose="020B0604030504040204" pitchFamily="34" charset="0"/>
              </a:rPr>
              <a:t>, TOP LHC France 2015, 18-19/05/2015, Lyon (France).</a:t>
            </a:r>
          </a:p>
          <a:p>
            <a:pPr lvl="2">
              <a:lnSpc>
                <a:spcPct val="90000"/>
              </a:lnSpc>
            </a:pPr>
            <a:r>
              <a:rPr lang="fr-FR" altLang="fr-FR" sz="1400" dirty="0" err="1" smtClean="0">
                <a:solidFill>
                  <a:srgbClr val="4D4D4D"/>
                </a:solidFill>
                <a:latin typeface="Verdana" panose="020B0604030504040204" pitchFamily="34" charset="0"/>
              </a:rPr>
              <a:t>Sabes</a:t>
            </a:r>
            <a:r>
              <a:rPr lang="fr-FR" altLang="fr-FR" sz="1400" dirty="0" smtClean="0">
                <a:solidFill>
                  <a:srgbClr val="4D4D4D"/>
                </a:solidFill>
                <a:latin typeface="Verdana" panose="020B0604030504040204" pitchFamily="34" charset="0"/>
              </a:rPr>
              <a:t> </a:t>
            </a:r>
            <a:r>
              <a:rPr lang="fr-FR" altLang="fr-FR" sz="1400" dirty="0">
                <a:solidFill>
                  <a:srgbClr val="4D4D4D"/>
                </a:solidFill>
                <a:latin typeface="Verdana" panose="020B0604030504040204" pitchFamily="34" charset="0"/>
              </a:rPr>
              <a:t>D.,  </a:t>
            </a:r>
            <a:r>
              <a:rPr lang="fr-FR" altLang="fr-FR" sz="1400" dirty="0" err="1">
                <a:solidFill>
                  <a:srgbClr val="4D4D4D"/>
                </a:solidFill>
                <a:latin typeface="Verdana" panose="020B0604030504040204" pitchFamily="34" charset="0"/>
              </a:rPr>
              <a:t>Searches</a:t>
            </a:r>
            <a:r>
              <a:rPr lang="fr-FR" altLang="fr-FR" sz="1400" dirty="0">
                <a:solidFill>
                  <a:srgbClr val="4D4D4D"/>
                </a:solidFill>
                <a:latin typeface="Verdana" panose="020B0604030504040204" pitchFamily="34" charset="0"/>
              </a:rPr>
              <a:t> in photon final states in CMS, GDR </a:t>
            </a:r>
            <a:r>
              <a:rPr lang="fr-FR" altLang="fr-FR" sz="1400" dirty="0" err="1">
                <a:solidFill>
                  <a:srgbClr val="4D4D4D"/>
                </a:solidFill>
                <a:latin typeface="Verdana" panose="020B0604030504040204" pitchFamily="34" charset="0"/>
              </a:rPr>
              <a:t>Terascale@Saclay</a:t>
            </a:r>
            <a:r>
              <a:rPr lang="fr-FR" altLang="fr-FR" sz="1400" dirty="0">
                <a:solidFill>
                  <a:srgbClr val="4D4D4D"/>
                </a:solidFill>
                <a:latin typeface="Verdana" panose="020B0604030504040204" pitchFamily="34" charset="0"/>
              </a:rPr>
              <a:t>, 30/03-1/04/2015 Saclay (France).</a:t>
            </a:r>
          </a:p>
          <a:p>
            <a:pPr lvl="2">
              <a:lnSpc>
                <a:spcPct val="90000"/>
              </a:lnSpc>
            </a:pPr>
            <a:endParaRPr lang="fr-FR" altLang="fr-FR" sz="1400" dirty="0" smtClean="0">
              <a:solidFill>
                <a:srgbClr val="4D4D4D"/>
              </a:solidFill>
              <a:latin typeface="Verdana" panose="020B0604030504040204" pitchFamily="34" charset="0"/>
            </a:endParaRPr>
          </a:p>
          <a:p>
            <a:pPr lvl="1">
              <a:lnSpc>
                <a:spcPct val="90000"/>
              </a:lnSpc>
              <a:buFont typeface="Arial" panose="020B0604020202020204" pitchFamily="34" charset="0"/>
              <a:buChar char="•"/>
            </a:pPr>
            <a:r>
              <a:rPr lang="fr-FR" altLang="fr-FR" sz="1800" dirty="0" smtClean="0">
                <a:solidFill>
                  <a:srgbClr val="4D4D4D"/>
                </a:solidFill>
                <a:latin typeface="Verdana" panose="020B0604030504040204" pitchFamily="34" charset="0"/>
              </a:rPr>
              <a:t>2016:</a:t>
            </a:r>
          </a:p>
          <a:p>
            <a:pPr lvl="2">
              <a:lnSpc>
                <a:spcPct val="90000"/>
              </a:lnSpc>
            </a:pPr>
            <a:r>
              <a:rPr lang="fr-FR" altLang="fr-FR" sz="1400" dirty="0" err="1" smtClean="0">
                <a:solidFill>
                  <a:srgbClr val="4D4D4D"/>
                </a:solidFill>
                <a:latin typeface="Verdana" panose="020B0604030504040204" pitchFamily="34" charset="0"/>
              </a:rPr>
              <a:t>Boudoul</a:t>
            </a:r>
            <a:r>
              <a:rPr lang="fr-FR" altLang="fr-FR" sz="1400" dirty="0" smtClean="0">
                <a:solidFill>
                  <a:srgbClr val="4D4D4D"/>
                </a:solidFill>
                <a:latin typeface="Verdana" panose="020B0604030504040204" pitchFamily="34" charset="0"/>
              </a:rPr>
              <a:t> </a:t>
            </a:r>
            <a:r>
              <a:rPr lang="fr-FR" altLang="fr-FR" sz="1400" dirty="0">
                <a:solidFill>
                  <a:srgbClr val="4D4D4D"/>
                </a:solidFill>
                <a:latin typeface="Verdana" panose="020B0604030504040204" pitchFamily="34" charset="0"/>
              </a:rPr>
              <a:t>G.,  Outer </a:t>
            </a:r>
            <a:r>
              <a:rPr lang="fr-FR" altLang="fr-FR" sz="1400" dirty="0" err="1">
                <a:solidFill>
                  <a:srgbClr val="4D4D4D"/>
                </a:solidFill>
                <a:latin typeface="Verdana" panose="020B0604030504040204" pitchFamily="34" charset="0"/>
              </a:rPr>
              <a:t>Tracker</a:t>
            </a:r>
            <a:r>
              <a:rPr lang="fr-FR" altLang="fr-FR" sz="1400" dirty="0">
                <a:solidFill>
                  <a:srgbClr val="4D4D4D"/>
                </a:solidFill>
                <a:latin typeface="Verdana" panose="020B0604030504040204" pitchFamily="34" charset="0"/>
              </a:rPr>
              <a:t> Simulation &amp; Local Reconstruction, 2016, LPC Advanced </a:t>
            </a:r>
            <a:r>
              <a:rPr lang="fr-FR" altLang="fr-FR" sz="1400" dirty="0" err="1">
                <a:solidFill>
                  <a:srgbClr val="4D4D4D"/>
                </a:solidFill>
                <a:latin typeface="Verdana" panose="020B0604030504040204" pitchFamily="34" charset="0"/>
              </a:rPr>
              <a:t>Physics</a:t>
            </a:r>
            <a:r>
              <a:rPr lang="fr-FR" altLang="fr-FR" sz="1400" dirty="0">
                <a:solidFill>
                  <a:srgbClr val="4D4D4D"/>
                </a:solidFill>
                <a:latin typeface="Verdana" panose="020B0604030504040204" pitchFamily="34" charset="0"/>
              </a:rPr>
              <a:t> Workshop:  Phase 2 </a:t>
            </a:r>
            <a:r>
              <a:rPr lang="fr-FR" altLang="fr-FR" sz="1400" dirty="0" err="1">
                <a:solidFill>
                  <a:srgbClr val="4D4D4D"/>
                </a:solidFill>
                <a:latin typeface="Verdana" panose="020B0604030504040204" pitchFamily="34" charset="0"/>
              </a:rPr>
              <a:t>Readiness</a:t>
            </a:r>
            <a:r>
              <a:rPr lang="fr-FR" altLang="fr-FR" sz="1400" dirty="0">
                <a:solidFill>
                  <a:srgbClr val="4D4D4D"/>
                </a:solidFill>
                <a:latin typeface="Verdana" panose="020B0604030504040204" pitchFamily="34" charset="0"/>
              </a:rPr>
              <a:t> for </a:t>
            </a:r>
            <a:r>
              <a:rPr lang="fr-FR" altLang="fr-FR" sz="1400" dirty="0" err="1">
                <a:solidFill>
                  <a:srgbClr val="4D4D4D"/>
                </a:solidFill>
                <a:latin typeface="Verdana" panose="020B0604030504040204" pitchFamily="34" charset="0"/>
              </a:rPr>
              <a:t>Physics</a:t>
            </a:r>
            <a:r>
              <a:rPr lang="fr-FR" altLang="fr-FR" sz="1400" dirty="0">
                <a:solidFill>
                  <a:srgbClr val="4D4D4D"/>
                </a:solidFill>
                <a:latin typeface="Verdana" panose="020B0604030504040204" pitchFamily="34" charset="0"/>
              </a:rPr>
              <a:t> </a:t>
            </a:r>
            <a:r>
              <a:rPr lang="fr-FR" altLang="fr-FR" sz="1400" dirty="0" err="1">
                <a:solidFill>
                  <a:srgbClr val="4D4D4D"/>
                </a:solidFill>
                <a:latin typeface="Verdana" panose="020B0604030504040204" pitchFamily="34" charset="0"/>
              </a:rPr>
              <a:t>with</a:t>
            </a:r>
            <a:r>
              <a:rPr lang="fr-FR" altLang="fr-FR" sz="1400" dirty="0">
                <a:solidFill>
                  <a:srgbClr val="4D4D4D"/>
                </a:solidFill>
                <a:latin typeface="Verdana" panose="020B0604030504040204" pitchFamily="34" charset="0"/>
              </a:rPr>
              <a:t> Full Simulation Event, 27-28/10/2016, Batavia (États-Unis).</a:t>
            </a:r>
          </a:p>
          <a:p>
            <a:pPr lvl="2">
              <a:lnSpc>
                <a:spcPct val="90000"/>
              </a:lnSpc>
            </a:pPr>
            <a:r>
              <a:rPr lang="fr-FR" altLang="fr-FR" sz="1400" dirty="0" smtClean="0">
                <a:solidFill>
                  <a:srgbClr val="4D4D4D"/>
                </a:solidFill>
                <a:latin typeface="Verdana" panose="020B0604030504040204" pitchFamily="34" charset="0"/>
              </a:rPr>
              <a:t>Bouvier </a:t>
            </a:r>
            <a:r>
              <a:rPr lang="fr-FR" altLang="fr-FR" sz="1400" dirty="0">
                <a:solidFill>
                  <a:srgbClr val="4D4D4D"/>
                </a:solidFill>
                <a:latin typeface="Verdana" panose="020B0604030504040204" pitchFamily="34" charset="0"/>
              </a:rPr>
              <a:t>E.,  Top mass </a:t>
            </a:r>
            <a:r>
              <a:rPr lang="fr-FR" altLang="fr-FR" sz="1400" dirty="0" err="1">
                <a:solidFill>
                  <a:srgbClr val="4D4D4D"/>
                </a:solidFill>
                <a:latin typeface="Verdana" panose="020B0604030504040204" pitchFamily="34" charset="0"/>
              </a:rPr>
              <a:t>measurements</a:t>
            </a:r>
            <a:r>
              <a:rPr lang="fr-FR" altLang="fr-FR" sz="1400" dirty="0">
                <a:solidFill>
                  <a:srgbClr val="4D4D4D"/>
                </a:solidFill>
                <a:latin typeface="Verdana" panose="020B0604030504040204" pitchFamily="34" charset="0"/>
              </a:rPr>
              <a:t> at CMS, 2016, 38th International </a:t>
            </a:r>
            <a:r>
              <a:rPr lang="fr-FR" altLang="fr-FR" sz="1400" dirty="0" err="1">
                <a:solidFill>
                  <a:srgbClr val="4D4D4D"/>
                </a:solidFill>
                <a:latin typeface="Verdana" panose="020B0604030504040204" pitchFamily="34" charset="0"/>
              </a:rPr>
              <a:t>Conference</a:t>
            </a:r>
            <a:r>
              <a:rPr lang="fr-FR" altLang="fr-FR" sz="1400" dirty="0">
                <a:solidFill>
                  <a:srgbClr val="4D4D4D"/>
                </a:solidFill>
                <a:latin typeface="Verdana" panose="020B0604030504040204" pitchFamily="34" charset="0"/>
              </a:rPr>
              <a:t> on High </a:t>
            </a:r>
            <a:r>
              <a:rPr lang="fr-FR" altLang="fr-FR" sz="1400" dirty="0" err="1">
                <a:solidFill>
                  <a:srgbClr val="4D4D4D"/>
                </a:solidFill>
                <a:latin typeface="Verdana" panose="020B0604030504040204" pitchFamily="34" charset="0"/>
              </a:rPr>
              <a:t>Energy</a:t>
            </a:r>
            <a:r>
              <a:rPr lang="fr-FR" altLang="fr-FR" sz="1400" dirty="0">
                <a:solidFill>
                  <a:srgbClr val="4D4D4D"/>
                </a:solidFill>
                <a:latin typeface="Verdana" panose="020B0604030504040204" pitchFamily="34" charset="0"/>
              </a:rPr>
              <a:t> </a:t>
            </a:r>
            <a:r>
              <a:rPr lang="fr-FR" altLang="fr-FR" sz="1400" dirty="0" err="1">
                <a:solidFill>
                  <a:srgbClr val="4D4D4D"/>
                </a:solidFill>
                <a:latin typeface="Verdana" panose="020B0604030504040204" pitchFamily="34" charset="0"/>
              </a:rPr>
              <a:t>Physics</a:t>
            </a:r>
            <a:r>
              <a:rPr lang="fr-FR" altLang="fr-FR" sz="1400" dirty="0">
                <a:solidFill>
                  <a:srgbClr val="4D4D4D"/>
                </a:solidFill>
                <a:latin typeface="Verdana" panose="020B0604030504040204" pitchFamily="34" charset="0"/>
              </a:rPr>
              <a:t> - 38th ICHEP 2016, 3-10/08/2016, Chicago (États-Unis).</a:t>
            </a:r>
          </a:p>
          <a:p>
            <a:pPr lvl="2">
              <a:lnSpc>
                <a:spcPct val="90000"/>
              </a:lnSpc>
            </a:pPr>
            <a:r>
              <a:rPr lang="fr-FR" altLang="fr-FR" sz="1400" dirty="0" smtClean="0">
                <a:solidFill>
                  <a:srgbClr val="4D4D4D"/>
                </a:solidFill>
                <a:latin typeface="Verdana" panose="020B0604030504040204" pitchFamily="34" charset="0"/>
              </a:rPr>
              <a:t>Carrillo </a:t>
            </a:r>
            <a:r>
              <a:rPr lang="fr-FR" altLang="fr-FR" sz="1400" dirty="0">
                <a:solidFill>
                  <a:srgbClr val="4D4D4D"/>
                </a:solidFill>
                <a:latin typeface="Verdana" panose="020B0604030504040204" pitchFamily="34" charset="0"/>
              </a:rPr>
              <a:t>Montoya C.,  13TeV </a:t>
            </a:r>
            <a:r>
              <a:rPr lang="fr-FR" altLang="fr-FR" sz="1400" dirty="0" err="1">
                <a:solidFill>
                  <a:srgbClr val="4D4D4D"/>
                </a:solidFill>
                <a:latin typeface="Verdana" panose="020B0604030504040204" pitchFamily="34" charset="0"/>
              </a:rPr>
              <a:t>Higgs</a:t>
            </a:r>
            <a:r>
              <a:rPr lang="fr-FR" altLang="fr-FR" sz="1400" dirty="0">
                <a:solidFill>
                  <a:srgbClr val="4D4D4D"/>
                </a:solidFill>
                <a:latin typeface="Verdana" panose="020B0604030504040204" pitchFamily="34" charset="0"/>
              </a:rPr>
              <a:t> to gamma </a:t>
            </a:r>
            <a:r>
              <a:rPr lang="fr-FR" altLang="fr-FR" sz="1400" dirty="0" err="1">
                <a:solidFill>
                  <a:srgbClr val="4D4D4D"/>
                </a:solidFill>
                <a:latin typeface="Verdana" panose="020B0604030504040204" pitchFamily="34" charset="0"/>
              </a:rPr>
              <a:t>gamma</a:t>
            </a:r>
            <a:r>
              <a:rPr lang="fr-FR" altLang="fr-FR" sz="1400" dirty="0">
                <a:solidFill>
                  <a:srgbClr val="4D4D4D"/>
                </a:solidFill>
                <a:latin typeface="Verdana" panose="020B0604030504040204" pitchFamily="34" charset="0"/>
              </a:rPr>
              <a:t>, 2016, 9th France China </a:t>
            </a:r>
            <a:r>
              <a:rPr lang="fr-FR" altLang="fr-FR" sz="1400" dirty="0" err="1">
                <a:solidFill>
                  <a:srgbClr val="4D4D4D"/>
                </a:solidFill>
                <a:latin typeface="Verdana" panose="020B0604030504040204" pitchFamily="34" charset="0"/>
              </a:rPr>
              <a:t>Particle</a:t>
            </a:r>
            <a:r>
              <a:rPr lang="fr-FR" altLang="fr-FR" sz="1400" dirty="0">
                <a:solidFill>
                  <a:srgbClr val="4D4D4D"/>
                </a:solidFill>
                <a:latin typeface="Verdana" panose="020B0604030504040204" pitchFamily="34" charset="0"/>
              </a:rPr>
              <a:t> </a:t>
            </a:r>
            <a:r>
              <a:rPr lang="fr-FR" altLang="fr-FR" sz="1400" dirty="0" err="1">
                <a:solidFill>
                  <a:srgbClr val="4D4D4D"/>
                </a:solidFill>
                <a:latin typeface="Verdana" panose="020B0604030504040204" pitchFamily="34" charset="0"/>
              </a:rPr>
              <a:t>Physics</a:t>
            </a:r>
            <a:r>
              <a:rPr lang="fr-FR" altLang="fr-FR" sz="1400" dirty="0">
                <a:solidFill>
                  <a:srgbClr val="4D4D4D"/>
                </a:solidFill>
                <a:latin typeface="Verdana" panose="020B0604030504040204" pitchFamily="34" charset="0"/>
              </a:rPr>
              <a:t> </a:t>
            </a:r>
            <a:r>
              <a:rPr lang="fr-FR" altLang="fr-FR" sz="1400" dirty="0" err="1">
                <a:solidFill>
                  <a:srgbClr val="4D4D4D"/>
                </a:solidFill>
                <a:latin typeface="Verdana" panose="020B0604030504040204" pitchFamily="34" charset="0"/>
              </a:rPr>
              <a:t>Laboratory</a:t>
            </a:r>
            <a:r>
              <a:rPr lang="fr-FR" altLang="fr-FR" sz="1400" dirty="0">
                <a:solidFill>
                  <a:srgbClr val="4D4D4D"/>
                </a:solidFill>
                <a:latin typeface="Verdana" panose="020B0604030504040204" pitchFamily="34" charset="0"/>
              </a:rPr>
              <a:t> Workshop (FCPPL 2016), 30/03-1/04/2016 , Strasbourg (France).</a:t>
            </a:r>
          </a:p>
          <a:p>
            <a:pPr lvl="2">
              <a:lnSpc>
                <a:spcPct val="90000"/>
              </a:lnSpc>
            </a:pPr>
            <a:r>
              <a:rPr lang="fr-FR" altLang="fr-FR" sz="1400" dirty="0" smtClean="0">
                <a:solidFill>
                  <a:srgbClr val="4D4D4D"/>
                </a:solidFill>
                <a:latin typeface="Verdana" panose="020B0604030504040204" pitchFamily="34" charset="0"/>
              </a:rPr>
              <a:t>Contardo </a:t>
            </a:r>
            <a:r>
              <a:rPr lang="fr-FR" altLang="fr-FR" sz="1400" dirty="0">
                <a:solidFill>
                  <a:srgbClr val="4D4D4D"/>
                </a:solidFill>
                <a:latin typeface="Verdana" panose="020B0604030504040204" pitchFamily="34" charset="0"/>
              </a:rPr>
              <a:t>D.,  Detector concepts for future </a:t>
            </a:r>
            <a:r>
              <a:rPr lang="fr-FR" altLang="fr-FR" sz="1400" dirty="0" err="1">
                <a:solidFill>
                  <a:srgbClr val="4D4D4D"/>
                </a:solidFill>
                <a:latin typeface="Verdana" panose="020B0604030504040204" pitchFamily="34" charset="0"/>
              </a:rPr>
              <a:t>colliders</a:t>
            </a:r>
            <a:r>
              <a:rPr lang="fr-FR" altLang="fr-FR" sz="1400" dirty="0">
                <a:solidFill>
                  <a:srgbClr val="4D4D4D"/>
                </a:solidFill>
                <a:latin typeface="Verdana" panose="020B0604030504040204" pitchFamily="34" charset="0"/>
              </a:rPr>
              <a:t>, 2016, Strategic Workshop on High </a:t>
            </a:r>
            <a:r>
              <a:rPr lang="fr-FR" altLang="fr-FR" sz="1400" dirty="0" err="1">
                <a:solidFill>
                  <a:srgbClr val="4D4D4D"/>
                </a:solidFill>
                <a:latin typeface="Verdana" panose="020B0604030504040204" pitchFamily="34" charset="0"/>
              </a:rPr>
              <a:t>Energy</a:t>
            </a:r>
            <a:r>
              <a:rPr lang="fr-FR" altLang="fr-FR" sz="1400" dirty="0">
                <a:solidFill>
                  <a:srgbClr val="4D4D4D"/>
                </a:solidFill>
                <a:latin typeface="Verdana" panose="020B0604030504040204" pitchFamily="34" charset="0"/>
              </a:rPr>
              <a:t> </a:t>
            </a:r>
            <a:r>
              <a:rPr lang="fr-FR" altLang="fr-FR" sz="1400" dirty="0" err="1">
                <a:solidFill>
                  <a:srgbClr val="4D4D4D"/>
                </a:solidFill>
                <a:latin typeface="Verdana" panose="020B0604030504040204" pitchFamily="34" charset="0"/>
              </a:rPr>
              <a:t>Particle</a:t>
            </a:r>
            <a:r>
              <a:rPr lang="fr-FR" altLang="fr-FR" sz="1400" dirty="0">
                <a:solidFill>
                  <a:srgbClr val="4D4D4D"/>
                </a:solidFill>
                <a:latin typeface="Verdana" panose="020B0604030504040204" pitchFamily="34" charset="0"/>
              </a:rPr>
              <a:t> </a:t>
            </a:r>
            <a:r>
              <a:rPr lang="fr-FR" altLang="fr-FR" sz="1400" dirty="0" err="1">
                <a:solidFill>
                  <a:srgbClr val="4D4D4D"/>
                </a:solidFill>
                <a:latin typeface="Verdana" panose="020B0604030504040204" pitchFamily="34" charset="0"/>
              </a:rPr>
              <a:t>Physics</a:t>
            </a:r>
            <a:r>
              <a:rPr lang="fr-FR" altLang="fr-FR" sz="1400" dirty="0">
                <a:solidFill>
                  <a:srgbClr val="4D4D4D"/>
                </a:solidFill>
                <a:latin typeface="Verdana" panose="020B0604030504040204" pitchFamily="34" charset="0"/>
              </a:rPr>
              <a:t> in </a:t>
            </a:r>
            <a:r>
              <a:rPr lang="fr-FR" altLang="fr-FR" sz="1400" dirty="0" err="1">
                <a:solidFill>
                  <a:srgbClr val="4D4D4D"/>
                </a:solidFill>
                <a:latin typeface="Verdana" panose="020B0604030504040204" pitchFamily="34" charset="0"/>
              </a:rPr>
              <a:t>Switzerland</a:t>
            </a:r>
            <a:r>
              <a:rPr lang="fr-FR" altLang="fr-FR" sz="1400" dirty="0">
                <a:solidFill>
                  <a:srgbClr val="4D4D4D"/>
                </a:solidFill>
                <a:latin typeface="Verdana" panose="020B0604030504040204" pitchFamily="34" charset="0"/>
              </a:rPr>
              <a:t>, 7-9/06/2016, Lake </a:t>
            </a:r>
            <a:r>
              <a:rPr lang="fr-FR" altLang="fr-FR" sz="1400" dirty="0" err="1">
                <a:solidFill>
                  <a:srgbClr val="4D4D4D"/>
                </a:solidFill>
                <a:latin typeface="Verdana" panose="020B0604030504040204" pitchFamily="34" charset="0"/>
              </a:rPr>
              <a:t>Aegeri</a:t>
            </a:r>
            <a:r>
              <a:rPr lang="fr-FR" altLang="fr-FR" sz="1400" dirty="0">
                <a:solidFill>
                  <a:srgbClr val="4D4D4D"/>
                </a:solidFill>
                <a:latin typeface="Verdana" panose="020B0604030504040204" pitchFamily="34" charset="0"/>
              </a:rPr>
              <a:t> (Suisse).</a:t>
            </a:r>
          </a:p>
          <a:p>
            <a:pPr lvl="2">
              <a:lnSpc>
                <a:spcPct val="90000"/>
              </a:lnSpc>
            </a:pPr>
            <a:r>
              <a:rPr lang="fr-FR" altLang="fr-FR" sz="1400" dirty="0" smtClean="0">
                <a:solidFill>
                  <a:srgbClr val="4D4D4D"/>
                </a:solidFill>
                <a:latin typeface="Verdana" panose="020B0604030504040204" pitchFamily="34" charset="0"/>
              </a:rPr>
              <a:t>Contardo </a:t>
            </a:r>
            <a:r>
              <a:rPr lang="fr-FR" altLang="fr-FR" sz="1400" dirty="0">
                <a:solidFill>
                  <a:srgbClr val="4D4D4D"/>
                </a:solidFill>
                <a:latin typeface="Verdana" panose="020B0604030504040204" pitchFamily="34" charset="0"/>
              </a:rPr>
              <a:t>D.,  The CMS Phase-II Upgrade for the HL-LHC, 2016, </a:t>
            </a:r>
            <a:r>
              <a:rPr lang="fr-FR" altLang="fr-FR" sz="1400" dirty="0" err="1">
                <a:solidFill>
                  <a:srgbClr val="4D4D4D"/>
                </a:solidFill>
                <a:latin typeface="Verdana" panose="020B0604030504040204" pitchFamily="34" charset="0"/>
              </a:rPr>
              <a:t>Fifth</a:t>
            </a:r>
            <a:r>
              <a:rPr lang="fr-FR" altLang="fr-FR" sz="1400" dirty="0">
                <a:solidFill>
                  <a:srgbClr val="4D4D4D"/>
                </a:solidFill>
                <a:latin typeface="Verdana" panose="020B0604030504040204" pitchFamily="34" charset="0"/>
              </a:rPr>
              <a:t> Common ATLAS CMS Electronics Workshop for LHC Upgrades (ACES) Workshop, 7-10/03/2016, Genève (Suisse).</a:t>
            </a:r>
          </a:p>
          <a:p>
            <a:pPr lvl="2">
              <a:lnSpc>
                <a:spcPct val="90000"/>
              </a:lnSpc>
            </a:pPr>
            <a:r>
              <a:rPr lang="fr-FR" altLang="fr-FR" sz="1400" dirty="0" err="1" smtClean="0">
                <a:solidFill>
                  <a:srgbClr val="4D4D4D"/>
                </a:solidFill>
                <a:latin typeface="Verdana" panose="020B0604030504040204" pitchFamily="34" charset="0"/>
              </a:rPr>
              <a:t>Courbon</a:t>
            </a:r>
            <a:r>
              <a:rPr lang="fr-FR" altLang="fr-FR" sz="1400" dirty="0" smtClean="0">
                <a:solidFill>
                  <a:srgbClr val="4D4D4D"/>
                </a:solidFill>
                <a:latin typeface="Verdana" panose="020B0604030504040204" pitchFamily="34" charset="0"/>
              </a:rPr>
              <a:t> </a:t>
            </a:r>
            <a:r>
              <a:rPr lang="fr-FR" altLang="fr-FR" sz="1400" dirty="0">
                <a:solidFill>
                  <a:srgbClr val="4D4D4D"/>
                </a:solidFill>
                <a:latin typeface="Verdana" panose="020B0604030504040204" pitchFamily="34" charset="0"/>
              </a:rPr>
              <a:t>B.,  </a:t>
            </a:r>
            <a:r>
              <a:rPr lang="fr-FR" altLang="fr-FR" sz="1400" dirty="0" err="1">
                <a:solidFill>
                  <a:srgbClr val="4D4D4D"/>
                </a:solidFill>
                <a:latin typeface="Verdana" panose="020B0604030504040204" pitchFamily="34" charset="0"/>
              </a:rPr>
              <a:t>Search</a:t>
            </a:r>
            <a:r>
              <a:rPr lang="fr-FR" altLang="fr-FR" sz="1400" dirty="0">
                <a:solidFill>
                  <a:srgbClr val="4D4D4D"/>
                </a:solidFill>
                <a:latin typeface="Verdana" panose="020B0604030504040204" pitchFamily="34" charset="0"/>
              </a:rPr>
              <a:t> for </a:t>
            </a:r>
            <a:r>
              <a:rPr lang="fr-FR" altLang="fr-FR" sz="1400" dirty="0" err="1">
                <a:solidFill>
                  <a:srgbClr val="4D4D4D"/>
                </a:solidFill>
                <a:latin typeface="Verdana" panose="020B0604030504040204" pitchFamily="34" charset="0"/>
              </a:rPr>
              <a:t>low</a:t>
            </a:r>
            <a:r>
              <a:rPr lang="fr-FR" altLang="fr-FR" sz="1400" dirty="0">
                <a:solidFill>
                  <a:srgbClr val="4D4D4D"/>
                </a:solidFill>
                <a:latin typeface="Verdana" panose="020B0604030504040204" pitchFamily="34" charset="0"/>
              </a:rPr>
              <a:t> mass </a:t>
            </a:r>
            <a:r>
              <a:rPr lang="fr-FR" altLang="fr-FR" sz="1400" dirty="0" err="1">
                <a:solidFill>
                  <a:srgbClr val="4D4D4D"/>
                </a:solidFill>
                <a:latin typeface="Verdana" panose="020B0604030504040204" pitchFamily="34" charset="0"/>
              </a:rPr>
              <a:t>Higgs</a:t>
            </a:r>
            <a:r>
              <a:rPr lang="fr-FR" altLang="fr-FR" sz="1400" dirty="0">
                <a:solidFill>
                  <a:srgbClr val="4D4D4D"/>
                </a:solidFill>
                <a:latin typeface="Verdana" panose="020B0604030504040204" pitchFamily="34" charset="0"/>
              </a:rPr>
              <a:t>-boson </a:t>
            </a:r>
            <a:r>
              <a:rPr lang="fr-FR" altLang="fr-FR" sz="1400" dirty="0" err="1">
                <a:solidFill>
                  <a:srgbClr val="4D4D4D"/>
                </a:solidFill>
                <a:latin typeface="Verdana" panose="020B0604030504040204" pitchFamily="34" charset="0"/>
              </a:rPr>
              <a:t>like</a:t>
            </a:r>
            <a:r>
              <a:rPr lang="fr-FR" altLang="fr-FR" sz="1400" dirty="0">
                <a:solidFill>
                  <a:srgbClr val="4D4D4D"/>
                </a:solidFill>
                <a:latin typeface="Verdana" panose="020B0604030504040204" pitchFamily="34" charset="0"/>
              </a:rPr>
              <a:t> </a:t>
            </a:r>
            <a:r>
              <a:rPr lang="fr-FR" altLang="fr-FR" sz="1400" dirty="0" err="1">
                <a:solidFill>
                  <a:srgbClr val="4D4D4D"/>
                </a:solidFill>
                <a:latin typeface="Verdana" panose="020B0604030504040204" pitchFamily="34" charset="0"/>
              </a:rPr>
              <a:t>resonances</a:t>
            </a:r>
            <a:r>
              <a:rPr lang="fr-FR" altLang="fr-FR" sz="1400" dirty="0">
                <a:solidFill>
                  <a:srgbClr val="4D4D4D"/>
                </a:solidFill>
                <a:latin typeface="Verdana" panose="020B0604030504040204" pitchFamily="34" charset="0"/>
              </a:rPr>
              <a:t> at CMS, 2016, XXIV International Workshop on </a:t>
            </a:r>
            <a:r>
              <a:rPr lang="fr-FR" altLang="fr-FR" sz="1400" dirty="0" err="1">
                <a:solidFill>
                  <a:srgbClr val="4D4D4D"/>
                </a:solidFill>
                <a:latin typeface="Verdana" panose="020B0604030504040204" pitchFamily="34" charset="0"/>
              </a:rPr>
              <a:t>Deep-Inelastic</a:t>
            </a:r>
            <a:r>
              <a:rPr lang="fr-FR" altLang="fr-FR" sz="1400" dirty="0">
                <a:solidFill>
                  <a:srgbClr val="4D4D4D"/>
                </a:solidFill>
                <a:latin typeface="Verdana" panose="020B0604030504040204" pitchFamily="34" charset="0"/>
              </a:rPr>
              <a:t> </a:t>
            </a:r>
            <a:r>
              <a:rPr lang="fr-FR" altLang="fr-FR" sz="1400" dirty="0" err="1">
                <a:solidFill>
                  <a:srgbClr val="4D4D4D"/>
                </a:solidFill>
                <a:latin typeface="Verdana" panose="020B0604030504040204" pitchFamily="34" charset="0"/>
              </a:rPr>
              <a:t>Scattering</a:t>
            </a:r>
            <a:r>
              <a:rPr lang="fr-FR" altLang="fr-FR" sz="1400" dirty="0">
                <a:solidFill>
                  <a:srgbClr val="4D4D4D"/>
                </a:solidFill>
                <a:latin typeface="Verdana" panose="020B0604030504040204" pitchFamily="34" charset="0"/>
              </a:rPr>
              <a:t> and </a:t>
            </a:r>
            <a:r>
              <a:rPr lang="fr-FR" altLang="fr-FR" sz="1400" dirty="0" err="1">
                <a:solidFill>
                  <a:srgbClr val="4D4D4D"/>
                </a:solidFill>
                <a:latin typeface="Verdana" panose="020B0604030504040204" pitchFamily="34" charset="0"/>
              </a:rPr>
              <a:t>Related</a:t>
            </a:r>
            <a:r>
              <a:rPr lang="fr-FR" altLang="fr-FR" sz="1400" dirty="0">
                <a:solidFill>
                  <a:srgbClr val="4D4D4D"/>
                </a:solidFill>
                <a:latin typeface="Verdana" panose="020B0604030504040204" pitchFamily="34" charset="0"/>
              </a:rPr>
              <a:t> </a:t>
            </a:r>
            <a:r>
              <a:rPr lang="fr-FR" altLang="fr-FR" sz="1400" dirty="0" err="1">
                <a:solidFill>
                  <a:srgbClr val="4D4D4D"/>
                </a:solidFill>
                <a:latin typeface="Verdana" panose="020B0604030504040204" pitchFamily="34" charset="0"/>
              </a:rPr>
              <a:t>Subjects</a:t>
            </a:r>
            <a:r>
              <a:rPr lang="fr-FR" altLang="fr-FR" sz="1400" dirty="0">
                <a:solidFill>
                  <a:srgbClr val="4D4D4D"/>
                </a:solidFill>
                <a:latin typeface="Verdana" panose="020B0604030504040204" pitchFamily="34" charset="0"/>
              </a:rPr>
              <a:t>, 11-15/04/2016, </a:t>
            </a:r>
            <a:r>
              <a:rPr lang="fr-FR" altLang="fr-FR" sz="1400" dirty="0" err="1">
                <a:solidFill>
                  <a:srgbClr val="4D4D4D"/>
                </a:solidFill>
                <a:latin typeface="Verdana" panose="020B0604030504040204" pitchFamily="34" charset="0"/>
              </a:rPr>
              <a:t>Hamburg</a:t>
            </a:r>
            <a:r>
              <a:rPr lang="fr-FR" altLang="fr-FR" sz="1400" dirty="0">
                <a:solidFill>
                  <a:srgbClr val="4D4D4D"/>
                </a:solidFill>
                <a:latin typeface="Verdana" panose="020B0604030504040204" pitchFamily="34" charset="0"/>
              </a:rPr>
              <a:t> (Allemagne).</a:t>
            </a:r>
          </a:p>
          <a:p>
            <a:pPr lvl="2">
              <a:lnSpc>
                <a:spcPct val="90000"/>
              </a:lnSpc>
            </a:pPr>
            <a:r>
              <a:rPr lang="fr-FR" altLang="fr-FR" sz="1400" dirty="0" smtClean="0">
                <a:solidFill>
                  <a:srgbClr val="4D4D4D"/>
                </a:solidFill>
                <a:latin typeface="Verdana" panose="020B0604030504040204" pitchFamily="34" charset="0"/>
              </a:rPr>
              <a:t>Gascon-</a:t>
            </a:r>
            <a:r>
              <a:rPr lang="fr-FR" altLang="fr-FR" sz="1400" dirty="0" err="1" smtClean="0">
                <a:solidFill>
                  <a:srgbClr val="4D4D4D"/>
                </a:solidFill>
                <a:latin typeface="Verdana" panose="020B0604030504040204" pitchFamily="34" charset="0"/>
              </a:rPr>
              <a:t>Shotkin</a:t>
            </a:r>
            <a:r>
              <a:rPr lang="fr-FR" altLang="fr-FR" sz="1400" dirty="0" smtClean="0">
                <a:solidFill>
                  <a:srgbClr val="4D4D4D"/>
                </a:solidFill>
                <a:latin typeface="Verdana" panose="020B0604030504040204" pitchFamily="34" charset="0"/>
              </a:rPr>
              <a:t> </a:t>
            </a:r>
            <a:r>
              <a:rPr lang="fr-FR" altLang="fr-FR" sz="1400" dirty="0">
                <a:solidFill>
                  <a:srgbClr val="4D4D4D"/>
                </a:solidFill>
                <a:latin typeface="Verdana" panose="020B0604030504040204" pitchFamily="34" charset="0"/>
              </a:rPr>
              <a:t>S., </a:t>
            </a:r>
            <a:r>
              <a:rPr lang="fr-FR" altLang="fr-FR" sz="1400" dirty="0" err="1">
                <a:solidFill>
                  <a:srgbClr val="4D4D4D"/>
                </a:solidFill>
                <a:latin typeface="Verdana" panose="020B0604030504040204" pitchFamily="34" charset="0"/>
              </a:rPr>
              <a:t>Measurement</a:t>
            </a:r>
            <a:r>
              <a:rPr lang="fr-FR" altLang="fr-FR" sz="1400" dirty="0">
                <a:solidFill>
                  <a:srgbClr val="4D4D4D"/>
                </a:solidFill>
                <a:latin typeface="Verdana" panose="020B0604030504040204" pitchFamily="34" charset="0"/>
              </a:rPr>
              <a:t> of </a:t>
            </a:r>
            <a:r>
              <a:rPr lang="fr-FR" altLang="fr-FR" sz="1400" dirty="0" err="1">
                <a:solidFill>
                  <a:srgbClr val="4D4D4D"/>
                </a:solidFill>
                <a:latin typeface="Verdana" panose="020B0604030504040204" pitchFamily="34" charset="0"/>
              </a:rPr>
              <a:t>Higgs</a:t>
            </a:r>
            <a:r>
              <a:rPr lang="fr-FR" altLang="fr-FR" sz="1400" dirty="0">
                <a:solidFill>
                  <a:srgbClr val="4D4D4D"/>
                </a:solidFill>
                <a:latin typeface="Verdana" panose="020B0604030504040204" pitchFamily="34" charset="0"/>
              </a:rPr>
              <a:t> mass and </a:t>
            </a:r>
            <a:r>
              <a:rPr lang="fr-FR" altLang="fr-FR" sz="1400" dirty="0" err="1">
                <a:solidFill>
                  <a:srgbClr val="4D4D4D"/>
                </a:solidFill>
                <a:latin typeface="Verdana" panose="020B0604030504040204" pitchFamily="34" charset="0"/>
              </a:rPr>
              <a:t>couplings</a:t>
            </a:r>
            <a:r>
              <a:rPr lang="fr-FR" altLang="fr-FR" sz="1400" dirty="0">
                <a:solidFill>
                  <a:srgbClr val="4D4D4D"/>
                </a:solidFill>
                <a:latin typeface="Verdana" panose="020B0604030504040204" pitchFamily="34" charset="0"/>
              </a:rPr>
              <a:t>: </a:t>
            </a:r>
            <a:r>
              <a:rPr lang="fr-FR" altLang="fr-FR" sz="1400" dirty="0" err="1">
                <a:solidFill>
                  <a:srgbClr val="4D4D4D"/>
                </a:solidFill>
                <a:latin typeface="Verdana" panose="020B0604030504040204" pitchFamily="34" charset="0"/>
              </a:rPr>
              <a:t>combination</a:t>
            </a:r>
            <a:r>
              <a:rPr lang="fr-FR" altLang="fr-FR" sz="1400" dirty="0">
                <a:solidFill>
                  <a:srgbClr val="4D4D4D"/>
                </a:solidFill>
                <a:latin typeface="Verdana" panose="020B0604030504040204" pitchFamily="34" charset="0"/>
              </a:rPr>
              <a:t> of LHC </a:t>
            </a:r>
            <a:r>
              <a:rPr lang="fr-FR" altLang="fr-FR" sz="1400" dirty="0" err="1">
                <a:solidFill>
                  <a:srgbClr val="4D4D4D"/>
                </a:solidFill>
                <a:latin typeface="Verdana" panose="020B0604030504040204" pitchFamily="34" charset="0"/>
              </a:rPr>
              <a:t>results</a:t>
            </a:r>
            <a:r>
              <a:rPr lang="fr-FR" altLang="fr-FR" sz="1400" dirty="0">
                <a:solidFill>
                  <a:srgbClr val="4D4D4D"/>
                </a:solidFill>
                <a:latin typeface="Verdana" panose="020B0604030504040204" pitchFamily="34" charset="0"/>
              </a:rPr>
              <a:t>, </a:t>
            </a:r>
            <a:r>
              <a:rPr lang="fr-FR" altLang="fr-FR" sz="1400" dirty="0" err="1">
                <a:solidFill>
                  <a:srgbClr val="4D4D4D"/>
                </a:solidFill>
                <a:latin typeface="Verdana" panose="020B0604030504040204" pitchFamily="34" charset="0"/>
              </a:rPr>
              <a:t>LaThuile</a:t>
            </a:r>
            <a:r>
              <a:rPr lang="fr-FR" altLang="fr-FR" sz="1400" dirty="0">
                <a:solidFill>
                  <a:srgbClr val="4D4D4D"/>
                </a:solidFill>
                <a:latin typeface="Verdana" panose="020B0604030504040204" pitchFamily="34" charset="0"/>
              </a:rPr>
              <a:t> 2016: Les Rencontres de Physique de la </a:t>
            </a:r>
            <a:r>
              <a:rPr lang="fr-FR" altLang="fr-FR" sz="1400" dirty="0" err="1">
                <a:solidFill>
                  <a:srgbClr val="4D4D4D"/>
                </a:solidFill>
                <a:latin typeface="Verdana" panose="020B0604030504040204" pitchFamily="34" charset="0"/>
              </a:rPr>
              <a:t>Vallee</a:t>
            </a:r>
            <a:r>
              <a:rPr lang="fr-FR" altLang="fr-FR" sz="1400" dirty="0">
                <a:solidFill>
                  <a:srgbClr val="4D4D4D"/>
                </a:solidFill>
                <a:latin typeface="Verdana" panose="020B0604030504040204" pitchFamily="34" charset="0"/>
              </a:rPr>
              <a:t> d'Aoste, 6-12/03/2016, La </a:t>
            </a:r>
            <a:r>
              <a:rPr lang="fr-FR" altLang="fr-FR" sz="1400" dirty="0" err="1">
                <a:solidFill>
                  <a:srgbClr val="4D4D4D"/>
                </a:solidFill>
                <a:latin typeface="Verdana" panose="020B0604030504040204" pitchFamily="34" charset="0"/>
              </a:rPr>
              <a:t>Thuile</a:t>
            </a:r>
            <a:r>
              <a:rPr lang="fr-FR" altLang="fr-FR" sz="1400" dirty="0">
                <a:solidFill>
                  <a:srgbClr val="4D4D4D"/>
                </a:solidFill>
                <a:latin typeface="Verdana" panose="020B0604030504040204" pitchFamily="34" charset="0"/>
              </a:rPr>
              <a:t> (Italie)</a:t>
            </a:r>
          </a:p>
          <a:p>
            <a:pPr lvl="1">
              <a:lnSpc>
                <a:spcPct val="90000"/>
              </a:lnSpc>
              <a:buFont typeface="Arial" panose="020B0604020202020204" pitchFamily="34" charset="0"/>
              <a:buChar char="•"/>
            </a:pPr>
            <a:endParaRPr lang="fr-FR" altLang="fr-FR" sz="1800" dirty="0">
              <a:solidFill>
                <a:srgbClr val="4D4D4D"/>
              </a:solidFill>
              <a:latin typeface="Verdana" panose="020B0604030504040204" pitchFamily="34" charset="0"/>
            </a:endParaRPr>
          </a:p>
        </p:txBody>
      </p:sp>
      <p:sp>
        <p:nvSpPr>
          <p:cNvPr id="22538" name="Espace réservé du pied de page 1"/>
          <p:cNvSpPr>
            <a:spLocks noGrp="1"/>
          </p:cNvSpPr>
          <p:nvPr>
            <p:ph type="ftr" sz="quarter" idx="11"/>
          </p:nvPr>
        </p:nvSpPr>
        <p:spPr bwMode="auto">
          <a:xfrm>
            <a:off x="4440238" y="6594474"/>
            <a:ext cx="3960812" cy="28892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FR" altLang="fr-FR" sz="1200" dirty="0">
                <a:solidFill>
                  <a:srgbClr val="898989"/>
                </a:solidFill>
                <a:latin typeface="Verdana" panose="020B0604030504040204" pitchFamily="34" charset="0"/>
                <a:cs typeface="Arial" panose="020B0604020202020204" pitchFamily="34" charset="0"/>
              </a:rPr>
              <a:t>Tourniquet Section 01 du Laboratoire </a:t>
            </a:r>
            <a:r>
              <a:rPr lang="fr-FR" altLang="fr-FR" sz="1200" dirty="0" smtClean="0">
                <a:solidFill>
                  <a:srgbClr val="898989"/>
                </a:solidFill>
                <a:latin typeface="Verdana" panose="020B0604030504040204" pitchFamily="34" charset="0"/>
                <a:cs typeface="Arial" panose="020B0604020202020204" pitchFamily="34" charset="0"/>
              </a:rPr>
              <a:t>– 3/2/2020</a:t>
            </a:r>
            <a:endParaRPr lang="fr-FR" altLang="fr-FR" sz="1200" dirty="0">
              <a:solidFill>
                <a:srgbClr val="898989"/>
              </a:solidFill>
              <a:latin typeface="Verdana" panose="020B0604030504040204" pitchFamily="34" charset="0"/>
              <a:cs typeface="Arial" panose="020B0604020202020204" pitchFamily="34" charset="0"/>
            </a:endParaRPr>
          </a:p>
        </p:txBody>
      </p:sp>
      <p:sp>
        <p:nvSpPr>
          <p:cNvPr id="13" name="Espace réservé de la date 11"/>
          <p:cNvSpPr txBox="1">
            <a:spLocks noGrp="1"/>
          </p:cNvSpPr>
          <p:nvPr/>
        </p:nvSpPr>
        <p:spPr bwMode="auto">
          <a:xfrm>
            <a:off x="1658938" y="6544629"/>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200" dirty="0">
                <a:solidFill>
                  <a:srgbClr val="898989"/>
                </a:solidFill>
                <a:latin typeface="Verdana" panose="020B0604030504040204" pitchFamily="34" charset="0"/>
              </a:rPr>
              <a:t>Groupe </a:t>
            </a:r>
            <a:r>
              <a:rPr lang="fr-FR" altLang="fr-FR" sz="1200" dirty="0" smtClean="0">
                <a:solidFill>
                  <a:srgbClr val="898989"/>
                </a:solidFill>
                <a:latin typeface="Verdana" panose="020B0604030504040204" pitchFamily="34" charset="0"/>
              </a:rPr>
              <a:t>CMS</a:t>
            </a:r>
            <a:endParaRPr lang="fr-FR" altLang="fr-FR" sz="1200" dirty="0">
              <a:solidFill>
                <a:srgbClr val="898989"/>
              </a:solidFill>
              <a:latin typeface="Verdana" panose="020B0604030504040204" pitchFamily="34" charset="0"/>
            </a:endParaRPr>
          </a:p>
        </p:txBody>
      </p:sp>
    </p:spTree>
    <p:extLst>
      <p:ext uri="{BB962C8B-B14F-4D97-AF65-F5344CB8AC3E}">
        <p14:creationId xmlns:p14="http://schemas.microsoft.com/office/powerpoint/2010/main" val="17772974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txBox="1">
            <a:spLocks noChangeArrowheads="1"/>
          </p:cNvSpPr>
          <p:nvPr/>
        </p:nvSpPr>
        <p:spPr bwMode="auto">
          <a:xfrm>
            <a:off x="1524000" y="0"/>
            <a:ext cx="91440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fr-FR" altLang="fr-FR" sz="2800" b="1" dirty="0">
                <a:solidFill>
                  <a:srgbClr val="E75112"/>
                </a:solidFill>
                <a:latin typeface="Verdana" panose="020B0604030504040204" pitchFamily="34" charset="0"/>
              </a:rPr>
              <a:t>Visibilité et </a:t>
            </a:r>
            <a:r>
              <a:rPr lang="fr-FR" altLang="fr-FR" sz="2800" b="1" dirty="0" smtClean="0">
                <a:solidFill>
                  <a:srgbClr val="E75112"/>
                </a:solidFill>
                <a:latin typeface="Verdana" panose="020B0604030504040204" pitchFamily="34" charset="0"/>
              </a:rPr>
              <a:t>rayonnement (3)</a:t>
            </a:r>
            <a:endParaRPr lang="fr-FR" altLang="fr-FR" sz="2800" b="1" dirty="0">
              <a:solidFill>
                <a:srgbClr val="E75112"/>
              </a:solidFill>
              <a:latin typeface="Verdana" panose="020B0604030504040204" pitchFamily="34" charset="0"/>
            </a:endParaRPr>
          </a:p>
        </p:txBody>
      </p:sp>
      <p:sp>
        <p:nvSpPr>
          <p:cNvPr id="22531" name="Espace réservé du numéro de diapositive 5"/>
          <p:cNvSpPr txBox="1">
            <a:spLocks noGrp="1"/>
          </p:cNvSpPr>
          <p:nvPr/>
        </p:nvSpPr>
        <p:spPr bwMode="auto">
          <a:xfrm>
            <a:off x="8401050" y="6492876"/>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43AC80B2-6D44-4AB2-9AB7-B983EA82E7CE}" type="slidenum">
              <a:rPr lang="fr-FR" altLang="fr-FR" sz="1200">
                <a:solidFill>
                  <a:srgbClr val="898989"/>
                </a:solidFill>
                <a:latin typeface="Verdana" panose="020B0604030504040204" pitchFamily="34" charset="0"/>
              </a:rPr>
              <a:pPr algn="r" eaLnBrk="1" hangingPunct="1">
                <a:spcBef>
                  <a:spcPct val="0"/>
                </a:spcBef>
                <a:buFontTx/>
                <a:buNone/>
              </a:pPr>
              <a:t>26</a:t>
            </a:fld>
            <a:endParaRPr lang="fr-FR" altLang="fr-FR" sz="1200">
              <a:solidFill>
                <a:srgbClr val="898989"/>
              </a:solidFill>
              <a:latin typeface="Verdana" panose="020B0604030504040204" pitchFamily="34" charset="0"/>
            </a:endParaRPr>
          </a:p>
        </p:txBody>
      </p:sp>
      <p:cxnSp>
        <p:nvCxnSpPr>
          <p:cNvPr id="11" name="Connecteur droit 10">
            <a:extLst>
              <a:ext uri="{FF2B5EF4-FFF2-40B4-BE49-F238E27FC236}">
                <a16:creationId xmlns:a16="http://schemas.microsoft.com/office/drawing/2014/main" id="{BC493240-996B-4320-97A5-4F1FAC4A5B1A}"/>
              </a:ext>
            </a:extLst>
          </p:cNvPr>
          <p:cNvCxnSpPr/>
          <p:nvPr/>
        </p:nvCxnSpPr>
        <p:spPr>
          <a:xfrm>
            <a:off x="1525588" y="692150"/>
            <a:ext cx="9142412" cy="0"/>
          </a:xfrm>
          <a:prstGeom prst="line">
            <a:avLst/>
          </a:prstGeom>
          <a:ln>
            <a:solidFill>
              <a:srgbClr val="E75112"/>
            </a:solidFill>
          </a:ln>
        </p:spPr>
        <p:style>
          <a:lnRef idx="1">
            <a:schemeClr val="accent1"/>
          </a:lnRef>
          <a:fillRef idx="0">
            <a:schemeClr val="accent1"/>
          </a:fillRef>
          <a:effectRef idx="0">
            <a:schemeClr val="accent1"/>
          </a:effectRef>
          <a:fontRef idx="minor">
            <a:schemeClr val="tx1"/>
          </a:fontRef>
        </p:style>
      </p:cxnSp>
      <p:sp>
        <p:nvSpPr>
          <p:cNvPr id="22533" name="Rectangle 3"/>
          <p:cNvSpPr txBox="1">
            <a:spLocks noChangeArrowheads="1"/>
          </p:cNvSpPr>
          <p:nvPr/>
        </p:nvSpPr>
        <p:spPr bwMode="auto">
          <a:xfrm>
            <a:off x="-345689" y="490933"/>
            <a:ext cx="12192000"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914400" lvl="2" indent="0">
              <a:lnSpc>
                <a:spcPct val="90000"/>
              </a:lnSpc>
              <a:buNone/>
            </a:pPr>
            <a:endParaRPr lang="fr-FR" altLang="fr-FR" sz="1400" dirty="0" smtClean="0">
              <a:solidFill>
                <a:srgbClr val="4D4D4D"/>
              </a:solidFill>
              <a:latin typeface="Verdana" panose="020B0604030504040204" pitchFamily="34" charset="0"/>
            </a:endParaRPr>
          </a:p>
          <a:p>
            <a:pPr lvl="1">
              <a:lnSpc>
                <a:spcPct val="90000"/>
              </a:lnSpc>
              <a:buFont typeface="Arial" panose="020B0604020202020204" pitchFamily="34" charset="0"/>
              <a:buChar char="•"/>
            </a:pPr>
            <a:r>
              <a:rPr lang="fr-FR" altLang="fr-FR" sz="1800" dirty="0" smtClean="0">
                <a:solidFill>
                  <a:srgbClr val="4D4D4D"/>
                </a:solidFill>
                <a:latin typeface="Verdana" panose="020B0604030504040204" pitchFamily="34" charset="0"/>
              </a:rPr>
              <a:t>2016:</a:t>
            </a:r>
          </a:p>
          <a:p>
            <a:pPr lvl="2">
              <a:lnSpc>
                <a:spcPct val="90000"/>
              </a:lnSpc>
            </a:pPr>
            <a:r>
              <a:rPr lang="fr-FR" altLang="fr-FR" sz="1400" dirty="0" smtClean="0">
                <a:solidFill>
                  <a:srgbClr val="4D4D4D"/>
                </a:solidFill>
                <a:latin typeface="Verdana" panose="020B0604030504040204" pitchFamily="34" charset="0"/>
              </a:rPr>
              <a:t>Gascon-</a:t>
            </a:r>
            <a:r>
              <a:rPr lang="fr-FR" altLang="fr-FR" sz="1400" dirty="0" err="1" smtClean="0">
                <a:solidFill>
                  <a:srgbClr val="4D4D4D"/>
                </a:solidFill>
                <a:latin typeface="Verdana" panose="020B0604030504040204" pitchFamily="34" charset="0"/>
              </a:rPr>
              <a:t>Shotkin</a:t>
            </a:r>
            <a:r>
              <a:rPr lang="fr-FR" altLang="fr-FR" sz="1400" dirty="0" smtClean="0">
                <a:solidFill>
                  <a:srgbClr val="4D4D4D"/>
                </a:solidFill>
                <a:latin typeface="Verdana" panose="020B0604030504040204" pitchFamily="34" charset="0"/>
              </a:rPr>
              <a:t> </a:t>
            </a:r>
            <a:r>
              <a:rPr lang="fr-FR" altLang="fr-FR" sz="1400" dirty="0">
                <a:solidFill>
                  <a:srgbClr val="4D4D4D"/>
                </a:solidFill>
                <a:latin typeface="Verdana" panose="020B0604030504040204" pitchFamily="34" charset="0"/>
              </a:rPr>
              <a:t>S., </a:t>
            </a:r>
            <a:r>
              <a:rPr lang="fr-FR" altLang="fr-FR" sz="1400" dirty="0" err="1">
                <a:solidFill>
                  <a:srgbClr val="4D4D4D"/>
                </a:solidFill>
                <a:latin typeface="Verdana" panose="020B0604030504040204" pitchFamily="34" charset="0"/>
              </a:rPr>
              <a:t>Search</a:t>
            </a:r>
            <a:r>
              <a:rPr lang="fr-FR" altLang="fr-FR" sz="1400" dirty="0">
                <a:solidFill>
                  <a:srgbClr val="4D4D4D"/>
                </a:solidFill>
                <a:latin typeface="Verdana" panose="020B0604030504040204" pitchFamily="34" charset="0"/>
              </a:rPr>
              <a:t> for high-mass </a:t>
            </a:r>
            <a:r>
              <a:rPr lang="fr-FR" altLang="fr-FR" sz="1400" dirty="0" err="1">
                <a:solidFill>
                  <a:srgbClr val="4D4D4D"/>
                </a:solidFill>
                <a:latin typeface="Verdana" panose="020B0604030504040204" pitchFamily="34" charset="0"/>
              </a:rPr>
              <a:t>diphoton</a:t>
            </a:r>
            <a:r>
              <a:rPr lang="fr-FR" altLang="fr-FR" sz="1400" dirty="0">
                <a:solidFill>
                  <a:srgbClr val="4D4D4D"/>
                </a:solidFill>
                <a:latin typeface="Verdana" panose="020B0604030504040204" pitchFamily="34" charset="0"/>
              </a:rPr>
              <a:t> </a:t>
            </a:r>
            <a:r>
              <a:rPr lang="fr-FR" altLang="fr-FR" sz="1400" dirty="0" err="1">
                <a:solidFill>
                  <a:srgbClr val="4D4D4D"/>
                </a:solidFill>
                <a:latin typeface="Verdana" panose="020B0604030504040204" pitchFamily="34" charset="0"/>
              </a:rPr>
              <a:t>resonances</a:t>
            </a:r>
            <a:r>
              <a:rPr lang="fr-FR" altLang="fr-FR" sz="1400" dirty="0">
                <a:solidFill>
                  <a:srgbClr val="4D4D4D"/>
                </a:solidFill>
                <a:latin typeface="Verdana" panose="020B0604030504040204" pitchFamily="34" charset="0"/>
              </a:rPr>
              <a:t> </a:t>
            </a:r>
            <a:r>
              <a:rPr lang="fr-FR" altLang="fr-FR" sz="1400" dirty="0" err="1">
                <a:solidFill>
                  <a:srgbClr val="4D4D4D"/>
                </a:solidFill>
                <a:latin typeface="Verdana" panose="020B0604030504040204" pitchFamily="34" charset="0"/>
              </a:rPr>
              <a:t>with</a:t>
            </a:r>
            <a:r>
              <a:rPr lang="fr-FR" altLang="fr-FR" sz="1400" dirty="0">
                <a:solidFill>
                  <a:srgbClr val="4D4D4D"/>
                </a:solidFill>
                <a:latin typeface="Verdana" panose="020B0604030504040204" pitchFamily="34" charset="0"/>
              </a:rPr>
              <a:t> the CMS </a:t>
            </a:r>
            <a:r>
              <a:rPr lang="fr-FR" altLang="fr-FR" sz="1400" dirty="0" err="1">
                <a:solidFill>
                  <a:srgbClr val="4D4D4D"/>
                </a:solidFill>
                <a:latin typeface="Verdana" panose="020B0604030504040204" pitchFamily="34" charset="0"/>
              </a:rPr>
              <a:t>experiment</a:t>
            </a:r>
            <a:r>
              <a:rPr lang="fr-FR" altLang="fr-FR" sz="1400" dirty="0">
                <a:solidFill>
                  <a:srgbClr val="4D4D4D"/>
                </a:solidFill>
                <a:latin typeface="Verdana" panose="020B0604030504040204" pitchFamily="34" charset="0"/>
              </a:rPr>
              <a:t> at the LHC, Indo-French LIA THEP and CEFIPRA INFRE-HEPNET Kick Off Meeting, 2-4/05/2016, </a:t>
            </a:r>
            <a:r>
              <a:rPr lang="fr-FR" altLang="fr-FR" sz="1400" dirty="0" err="1">
                <a:solidFill>
                  <a:srgbClr val="4D4D4D"/>
                </a:solidFill>
                <a:latin typeface="Verdana" panose="020B0604030504040204" pitchFamily="34" charset="0"/>
              </a:rPr>
              <a:t>Bengaluru</a:t>
            </a:r>
            <a:r>
              <a:rPr lang="fr-FR" altLang="fr-FR" sz="1400" dirty="0">
                <a:solidFill>
                  <a:srgbClr val="4D4D4D"/>
                </a:solidFill>
                <a:latin typeface="Verdana" panose="020B0604030504040204" pitchFamily="34" charset="0"/>
              </a:rPr>
              <a:t> (Inde)</a:t>
            </a:r>
          </a:p>
          <a:p>
            <a:pPr lvl="2">
              <a:lnSpc>
                <a:spcPct val="90000"/>
              </a:lnSpc>
            </a:pPr>
            <a:r>
              <a:rPr lang="fr-FR" altLang="fr-FR" sz="1400" dirty="0" smtClean="0">
                <a:solidFill>
                  <a:srgbClr val="4D4D4D"/>
                </a:solidFill>
                <a:latin typeface="Verdana" panose="020B0604030504040204" pitchFamily="34" charset="0"/>
              </a:rPr>
              <a:t>Gascon-</a:t>
            </a:r>
            <a:r>
              <a:rPr lang="fr-FR" altLang="fr-FR" sz="1400" dirty="0" err="1" smtClean="0">
                <a:solidFill>
                  <a:srgbClr val="4D4D4D"/>
                </a:solidFill>
                <a:latin typeface="Verdana" panose="020B0604030504040204" pitchFamily="34" charset="0"/>
              </a:rPr>
              <a:t>Shotkin</a:t>
            </a:r>
            <a:r>
              <a:rPr lang="fr-FR" altLang="fr-FR" sz="1400" dirty="0" smtClean="0">
                <a:solidFill>
                  <a:srgbClr val="4D4D4D"/>
                </a:solidFill>
                <a:latin typeface="Verdana" panose="020B0604030504040204" pitchFamily="34" charset="0"/>
              </a:rPr>
              <a:t> </a:t>
            </a:r>
            <a:r>
              <a:rPr lang="fr-FR" altLang="fr-FR" sz="1400" dirty="0">
                <a:solidFill>
                  <a:srgbClr val="4D4D4D"/>
                </a:solidFill>
                <a:latin typeface="Verdana" panose="020B0604030504040204" pitchFamily="34" charset="0"/>
              </a:rPr>
              <a:t>S., </a:t>
            </a:r>
            <a:r>
              <a:rPr lang="fr-FR" altLang="fr-FR" sz="1400" dirty="0" err="1">
                <a:solidFill>
                  <a:srgbClr val="4D4D4D"/>
                </a:solidFill>
                <a:latin typeface="Verdana" panose="020B0604030504040204" pitchFamily="34" charset="0"/>
              </a:rPr>
              <a:t>Searches</a:t>
            </a:r>
            <a:r>
              <a:rPr lang="fr-FR" altLang="fr-FR" sz="1400" dirty="0">
                <a:solidFill>
                  <a:srgbClr val="4D4D4D"/>
                </a:solidFill>
                <a:latin typeface="Verdana" panose="020B0604030504040204" pitchFamily="34" charset="0"/>
              </a:rPr>
              <a:t> for light </a:t>
            </a:r>
            <a:r>
              <a:rPr lang="fr-FR" altLang="fr-FR" sz="1400" dirty="0" err="1">
                <a:solidFill>
                  <a:srgbClr val="4D4D4D"/>
                </a:solidFill>
                <a:latin typeface="Verdana" panose="020B0604030504040204" pitchFamily="34" charset="0"/>
              </a:rPr>
              <a:t>extended</a:t>
            </a:r>
            <a:r>
              <a:rPr lang="fr-FR" altLang="fr-FR" sz="1400" dirty="0">
                <a:solidFill>
                  <a:srgbClr val="4D4D4D"/>
                </a:solidFill>
                <a:latin typeface="Verdana" panose="020B0604030504040204" pitchFamily="34" charset="0"/>
              </a:rPr>
              <a:t> </a:t>
            </a:r>
            <a:r>
              <a:rPr lang="fr-FR" altLang="fr-FR" sz="1400" dirty="0" err="1">
                <a:solidFill>
                  <a:srgbClr val="4D4D4D"/>
                </a:solidFill>
                <a:latin typeface="Verdana" panose="020B0604030504040204" pitchFamily="34" charset="0"/>
              </a:rPr>
              <a:t>Higgs</a:t>
            </a:r>
            <a:r>
              <a:rPr lang="fr-FR" altLang="fr-FR" sz="1400" dirty="0">
                <a:solidFill>
                  <a:srgbClr val="4D4D4D"/>
                </a:solidFill>
                <a:latin typeface="Verdana" panose="020B0604030504040204" pitchFamily="34" charset="0"/>
              </a:rPr>
              <a:t> </a:t>
            </a:r>
            <a:r>
              <a:rPr lang="fr-FR" altLang="fr-FR" sz="1400" dirty="0" err="1">
                <a:solidFill>
                  <a:srgbClr val="4D4D4D"/>
                </a:solidFill>
                <a:latin typeface="Verdana" panose="020B0604030504040204" pitchFamily="34" charset="0"/>
              </a:rPr>
              <a:t>sector</a:t>
            </a:r>
            <a:r>
              <a:rPr lang="fr-FR" altLang="fr-FR" sz="1400" dirty="0">
                <a:solidFill>
                  <a:srgbClr val="4D4D4D"/>
                </a:solidFill>
                <a:latin typeface="Verdana" panose="020B0604030504040204" pitchFamily="34" charset="0"/>
              </a:rPr>
              <a:t> and investigations of </a:t>
            </a:r>
            <a:r>
              <a:rPr lang="fr-FR" altLang="fr-FR" sz="1400" dirty="0" err="1">
                <a:solidFill>
                  <a:srgbClr val="4D4D4D"/>
                </a:solidFill>
                <a:latin typeface="Verdana" panose="020B0604030504040204" pitchFamily="34" charset="0"/>
              </a:rPr>
              <a:t>Higgs</a:t>
            </a:r>
            <a:r>
              <a:rPr lang="fr-FR" altLang="fr-FR" sz="1400" dirty="0">
                <a:solidFill>
                  <a:srgbClr val="4D4D4D"/>
                </a:solidFill>
                <a:latin typeface="Verdana" panose="020B0604030504040204" pitchFamily="34" charset="0"/>
              </a:rPr>
              <a:t> </a:t>
            </a:r>
            <a:r>
              <a:rPr lang="fr-FR" altLang="fr-FR" sz="1400" dirty="0" err="1">
                <a:solidFill>
                  <a:srgbClr val="4D4D4D"/>
                </a:solidFill>
                <a:latin typeface="Verdana" panose="020B0604030504040204" pitchFamily="34" charset="0"/>
              </a:rPr>
              <a:t>couplings</a:t>
            </a:r>
            <a:r>
              <a:rPr lang="fr-FR" altLang="fr-FR" sz="1400" dirty="0">
                <a:solidFill>
                  <a:srgbClr val="4D4D4D"/>
                </a:solidFill>
                <a:latin typeface="Verdana" panose="020B0604030504040204" pitchFamily="34" charset="0"/>
              </a:rPr>
              <a:t> (</a:t>
            </a:r>
            <a:r>
              <a:rPr lang="fr-FR" altLang="fr-FR" sz="1400" dirty="0" err="1">
                <a:solidFill>
                  <a:srgbClr val="4D4D4D"/>
                </a:solidFill>
                <a:latin typeface="Verdana" panose="020B0604030504040204" pitchFamily="34" charset="0"/>
              </a:rPr>
              <a:t>summary</a:t>
            </a:r>
            <a:r>
              <a:rPr lang="fr-FR" altLang="fr-FR" sz="1400" dirty="0">
                <a:solidFill>
                  <a:srgbClr val="4D4D4D"/>
                </a:solidFill>
                <a:latin typeface="Verdana" panose="020B0604030504040204" pitchFamily="34" charset="0"/>
              </a:rPr>
              <a:t> of the Mini-workshop on BSM </a:t>
            </a:r>
            <a:r>
              <a:rPr lang="fr-FR" altLang="fr-FR" sz="1400" dirty="0" err="1">
                <a:solidFill>
                  <a:srgbClr val="4D4D4D"/>
                </a:solidFill>
                <a:latin typeface="Verdana" panose="020B0604030504040204" pitchFamily="34" charset="0"/>
              </a:rPr>
              <a:t>Higgs</a:t>
            </a:r>
            <a:r>
              <a:rPr lang="fr-FR" altLang="fr-FR" sz="1400" dirty="0">
                <a:solidFill>
                  <a:srgbClr val="4D4D4D"/>
                </a:solidFill>
                <a:latin typeface="Verdana" panose="020B0604030504040204" pitchFamily="34" charset="0"/>
              </a:rPr>
              <a:t>) (</a:t>
            </a:r>
            <a:r>
              <a:rPr lang="fr-FR" altLang="fr-FR" sz="1400" dirty="0" err="1">
                <a:solidFill>
                  <a:srgbClr val="4D4D4D"/>
                </a:solidFill>
                <a:latin typeface="Verdana" panose="020B0604030504040204" pitchFamily="34" charset="0"/>
              </a:rPr>
              <a:t>Invited</a:t>
            </a:r>
            <a:r>
              <a:rPr lang="fr-FR" altLang="fr-FR" sz="1400" dirty="0">
                <a:solidFill>
                  <a:srgbClr val="4D4D4D"/>
                </a:solidFill>
                <a:latin typeface="Verdana" panose="020B0604030504040204" pitchFamily="34" charset="0"/>
              </a:rPr>
              <a:t>), ICNFP2016: 5th International </a:t>
            </a:r>
            <a:r>
              <a:rPr lang="fr-FR" altLang="fr-FR" sz="1400" dirty="0" err="1">
                <a:solidFill>
                  <a:srgbClr val="4D4D4D"/>
                </a:solidFill>
                <a:latin typeface="Verdana" panose="020B0604030504040204" pitchFamily="34" charset="0"/>
              </a:rPr>
              <a:t>Conference</a:t>
            </a:r>
            <a:r>
              <a:rPr lang="fr-FR" altLang="fr-FR" sz="1400" dirty="0">
                <a:solidFill>
                  <a:srgbClr val="4D4D4D"/>
                </a:solidFill>
                <a:latin typeface="Verdana" panose="020B0604030504040204" pitchFamily="34" charset="0"/>
              </a:rPr>
              <a:t> on New </a:t>
            </a:r>
            <a:r>
              <a:rPr lang="fr-FR" altLang="fr-FR" sz="1400" dirty="0" err="1">
                <a:solidFill>
                  <a:srgbClr val="4D4D4D"/>
                </a:solidFill>
                <a:latin typeface="Verdana" panose="020B0604030504040204" pitchFamily="34" charset="0"/>
              </a:rPr>
              <a:t>Frontiers</a:t>
            </a:r>
            <a:r>
              <a:rPr lang="fr-FR" altLang="fr-FR" sz="1400" dirty="0">
                <a:solidFill>
                  <a:srgbClr val="4D4D4D"/>
                </a:solidFill>
                <a:latin typeface="Verdana" panose="020B0604030504040204" pitchFamily="34" charset="0"/>
              </a:rPr>
              <a:t> in </a:t>
            </a:r>
            <a:r>
              <a:rPr lang="fr-FR" altLang="fr-FR" sz="1400" dirty="0" err="1">
                <a:solidFill>
                  <a:srgbClr val="4D4D4D"/>
                </a:solidFill>
                <a:latin typeface="Verdana" panose="020B0604030504040204" pitchFamily="34" charset="0"/>
              </a:rPr>
              <a:t>Physics</a:t>
            </a:r>
            <a:r>
              <a:rPr lang="fr-FR" altLang="fr-FR" sz="1400" dirty="0">
                <a:solidFill>
                  <a:srgbClr val="4D4D4D"/>
                </a:solidFill>
                <a:latin typeface="Verdana" panose="020B0604030504040204" pitchFamily="34" charset="0"/>
              </a:rPr>
              <a:t>, 6-14/07/2016, </a:t>
            </a:r>
            <a:r>
              <a:rPr lang="fr-FR" altLang="fr-FR" sz="1400" dirty="0" err="1">
                <a:solidFill>
                  <a:srgbClr val="4D4D4D"/>
                </a:solidFill>
                <a:latin typeface="Verdana" panose="020B0604030504040204" pitchFamily="34" charset="0"/>
              </a:rPr>
              <a:t>Orthodox</a:t>
            </a:r>
            <a:r>
              <a:rPr lang="fr-FR" altLang="fr-FR" sz="1400" dirty="0">
                <a:solidFill>
                  <a:srgbClr val="4D4D4D"/>
                </a:solidFill>
                <a:latin typeface="Verdana" panose="020B0604030504040204" pitchFamily="34" charset="0"/>
              </a:rPr>
              <a:t> </a:t>
            </a:r>
            <a:r>
              <a:rPr lang="fr-FR" altLang="fr-FR" sz="1400" dirty="0" err="1">
                <a:solidFill>
                  <a:srgbClr val="4D4D4D"/>
                </a:solidFill>
                <a:latin typeface="Verdana" panose="020B0604030504040204" pitchFamily="34" charset="0"/>
              </a:rPr>
              <a:t>Academy</a:t>
            </a:r>
            <a:r>
              <a:rPr lang="fr-FR" altLang="fr-FR" sz="1400" dirty="0">
                <a:solidFill>
                  <a:srgbClr val="4D4D4D"/>
                </a:solidFill>
                <a:latin typeface="Verdana" panose="020B0604030504040204" pitchFamily="34" charset="0"/>
              </a:rPr>
              <a:t> of </a:t>
            </a:r>
            <a:r>
              <a:rPr lang="fr-FR" altLang="fr-FR" sz="1400" dirty="0" err="1">
                <a:solidFill>
                  <a:srgbClr val="4D4D4D"/>
                </a:solidFill>
                <a:latin typeface="Verdana" panose="020B0604030504040204" pitchFamily="34" charset="0"/>
              </a:rPr>
              <a:t>Crete</a:t>
            </a:r>
            <a:r>
              <a:rPr lang="fr-FR" altLang="fr-FR" sz="1400" dirty="0">
                <a:solidFill>
                  <a:srgbClr val="4D4D4D"/>
                </a:solidFill>
                <a:latin typeface="Verdana" panose="020B0604030504040204" pitchFamily="34" charset="0"/>
              </a:rPr>
              <a:t>, </a:t>
            </a:r>
            <a:r>
              <a:rPr lang="fr-FR" altLang="fr-FR" sz="1400" dirty="0" err="1">
                <a:solidFill>
                  <a:srgbClr val="4D4D4D"/>
                </a:solidFill>
                <a:latin typeface="Verdana" panose="020B0604030504040204" pitchFamily="34" charset="0"/>
              </a:rPr>
              <a:t>Kolymbari</a:t>
            </a:r>
            <a:r>
              <a:rPr lang="fr-FR" altLang="fr-FR" sz="1400" dirty="0">
                <a:solidFill>
                  <a:srgbClr val="4D4D4D"/>
                </a:solidFill>
                <a:latin typeface="Verdana" panose="020B0604030504040204" pitchFamily="34" charset="0"/>
              </a:rPr>
              <a:t> (Grèce)</a:t>
            </a:r>
          </a:p>
          <a:p>
            <a:pPr lvl="2">
              <a:lnSpc>
                <a:spcPct val="90000"/>
              </a:lnSpc>
            </a:pPr>
            <a:r>
              <a:rPr lang="fr-FR" altLang="fr-FR" sz="1400" dirty="0" smtClean="0">
                <a:solidFill>
                  <a:srgbClr val="4D4D4D"/>
                </a:solidFill>
                <a:latin typeface="Verdana" panose="020B0604030504040204" pitchFamily="34" charset="0"/>
              </a:rPr>
              <a:t>Gascon-</a:t>
            </a:r>
            <a:r>
              <a:rPr lang="fr-FR" altLang="fr-FR" sz="1400" dirty="0" err="1" smtClean="0">
                <a:solidFill>
                  <a:srgbClr val="4D4D4D"/>
                </a:solidFill>
                <a:latin typeface="Verdana" panose="020B0604030504040204" pitchFamily="34" charset="0"/>
              </a:rPr>
              <a:t>Shotkin</a:t>
            </a:r>
            <a:r>
              <a:rPr lang="fr-FR" altLang="fr-FR" sz="1400" dirty="0" smtClean="0">
                <a:solidFill>
                  <a:srgbClr val="4D4D4D"/>
                </a:solidFill>
                <a:latin typeface="Verdana" panose="020B0604030504040204" pitchFamily="34" charset="0"/>
              </a:rPr>
              <a:t> </a:t>
            </a:r>
            <a:r>
              <a:rPr lang="fr-FR" altLang="fr-FR" sz="1400" dirty="0">
                <a:solidFill>
                  <a:srgbClr val="4D4D4D"/>
                </a:solidFill>
                <a:latin typeface="Verdana" panose="020B0604030504040204" pitchFamily="34" charset="0"/>
              </a:rPr>
              <a:t>S., LHC </a:t>
            </a:r>
            <a:r>
              <a:rPr lang="fr-FR" altLang="fr-FR" sz="1400" dirty="0" err="1">
                <a:solidFill>
                  <a:srgbClr val="4D4D4D"/>
                </a:solidFill>
                <a:latin typeface="Verdana" panose="020B0604030504040204" pitchFamily="34" charset="0"/>
              </a:rPr>
              <a:t>results</a:t>
            </a:r>
            <a:r>
              <a:rPr lang="fr-FR" altLang="fr-FR" sz="1400" dirty="0">
                <a:solidFill>
                  <a:srgbClr val="4D4D4D"/>
                </a:solidFill>
                <a:latin typeface="Verdana" panose="020B0604030504040204" pitchFamily="34" charset="0"/>
              </a:rPr>
              <a:t> on extra </a:t>
            </a:r>
            <a:r>
              <a:rPr lang="fr-FR" altLang="fr-FR" sz="1400" dirty="0" err="1">
                <a:solidFill>
                  <a:srgbClr val="4D4D4D"/>
                </a:solidFill>
                <a:latin typeface="Verdana" panose="020B0604030504040204" pitchFamily="34" charset="0"/>
              </a:rPr>
              <a:t>Higgs</a:t>
            </a:r>
            <a:r>
              <a:rPr lang="fr-FR" altLang="fr-FR" sz="1400" dirty="0">
                <a:solidFill>
                  <a:srgbClr val="4D4D4D"/>
                </a:solidFill>
                <a:latin typeface="Verdana" panose="020B0604030504040204" pitchFamily="34" charset="0"/>
              </a:rPr>
              <a:t> </a:t>
            </a:r>
            <a:r>
              <a:rPr lang="fr-FR" altLang="fr-FR" sz="1400" dirty="0" err="1">
                <a:solidFill>
                  <a:srgbClr val="4D4D4D"/>
                </a:solidFill>
                <a:latin typeface="Verdana" panose="020B0604030504040204" pitchFamily="34" charset="0"/>
              </a:rPr>
              <a:t>searches</a:t>
            </a:r>
            <a:r>
              <a:rPr lang="fr-FR" altLang="fr-FR" sz="1400" dirty="0">
                <a:solidFill>
                  <a:srgbClr val="4D4D4D"/>
                </a:solidFill>
                <a:latin typeface="Verdana" panose="020B0604030504040204" pitchFamily="34" charset="0"/>
              </a:rPr>
              <a:t> (</a:t>
            </a:r>
            <a:r>
              <a:rPr lang="fr-FR" altLang="fr-FR" sz="1400" dirty="0" err="1">
                <a:solidFill>
                  <a:srgbClr val="4D4D4D"/>
                </a:solidFill>
                <a:latin typeface="Verdana" panose="020B0604030504040204" pitchFamily="34" charset="0"/>
              </a:rPr>
              <a:t>Invited</a:t>
            </a:r>
            <a:r>
              <a:rPr lang="fr-FR" altLang="fr-FR" sz="1400" dirty="0">
                <a:solidFill>
                  <a:srgbClr val="4D4D4D"/>
                </a:solidFill>
                <a:latin typeface="Verdana" panose="020B0604030504040204" pitchFamily="34" charset="0"/>
              </a:rPr>
              <a:t>), TLF2016: </a:t>
            </a:r>
            <a:r>
              <a:rPr lang="fr-FR" altLang="fr-FR" sz="1400" dirty="0" err="1">
                <a:solidFill>
                  <a:srgbClr val="4D4D4D"/>
                </a:solidFill>
                <a:latin typeface="Verdana" panose="020B0604030504040204" pitchFamily="34" charset="0"/>
              </a:rPr>
              <a:t>Theorie</a:t>
            </a:r>
            <a:r>
              <a:rPr lang="fr-FR" altLang="fr-FR" sz="1400" dirty="0">
                <a:solidFill>
                  <a:srgbClr val="4D4D4D"/>
                </a:solidFill>
                <a:latin typeface="Verdana" panose="020B0604030504040204" pitchFamily="34" charset="0"/>
              </a:rPr>
              <a:t> LHC France workshop 2016, 7-9/11/2016, IPN Orsay , Orsay (France)</a:t>
            </a:r>
          </a:p>
          <a:p>
            <a:pPr lvl="2">
              <a:lnSpc>
                <a:spcPct val="90000"/>
              </a:lnSpc>
            </a:pPr>
            <a:r>
              <a:rPr lang="fr-FR" altLang="fr-FR" sz="1400" dirty="0" smtClean="0">
                <a:solidFill>
                  <a:srgbClr val="4D4D4D"/>
                </a:solidFill>
                <a:latin typeface="Verdana" panose="020B0604030504040204" pitchFamily="34" charset="0"/>
              </a:rPr>
              <a:t>Gascon-</a:t>
            </a:r>
            <a:r>
              <a:rPr lang="fr-FR" altLang="fr-FR" sz="1400" dirty="0" err="1" smtClean="0">
                <a:solidFill>
                  <a:srgbClr val="4D4D4D"/>
                </a:solidFill>
                <a:latin typeface="Verdana" panose="020B0604030504040204" pitchFamily="34" charset="0"/>
              </a:rPr>
              <a:t>Shotkin</a:t>
            </a:r>
            <a:r>
              <a:rPr lang="fr-FR" altLang="fr-FR" sz="1400" dirty="0" smtClean="0">
                <a:solidFill>
                  <a:srgbClr val="4D4D4D"/>
                </a:solidFill>
                <a:latin typeface="Verdana" panose="020B0604030504040204" pitchFamily="34" charset="0"/>
              </a:rPr>
              <a:t> </a:t>
            </a:r>
            <a:r>
              <a:rPr lang="fr-FR" altLang="fr-FR" sz="1400" dirty="0">
                <a:solidFill>
                  <a:srgbClr val="4D4D4D"/>
                </a:solidFill>
                <a:latin typeface="Verdana" panose="020B0604030504040204" pitchFamily="34" charset="0"/>
              </a:rPr>
              <a:t>S., </a:t>
            </a:r>
            <a:r>
              <a:rPr lang="fr-FR" altLang="fr-FR" sz="1400" dirty="0" err="1">
                <a:solidFill>
                  <a:srgbClr val="4D4D4D"/>
                </a:solidFill>
                <a:latin typeface="Verdana" panose="020B0604030504040204" pitchFamily="34" charset="0"/>
              </a:rPr>
              <a:t>Higgs</a:t>
            </a:r>
            <a:r>
              <a:rPr lang="fr-FR" altLang="fr-FR" sz="1400" dirty="0">
                <a:solidFill>
                  <a:srgbClr val="4D4D4D"/>
                </a:solidFill>
                <a:latin typeface="Verdana" panose="020B0604030504040204" pitchFamily="34" charset="0"/>
              </a:rPr>
              <a:t> boson </a:t>
            </a:r>
            <a:r>
              <a:rPr lang="fr-FR" altLang="fr-FR" sz="1400" dirty="0" err="1">
                <a:solidFill>
                  <a:srgbClr val="4D4D4D"/>
                </a:solidFill>
                <a:latin typeface="Verdana" panose="020B0604030504040204" pitchFamily="34" charset="0"/>
              </a:rPr>
              <a:t>searches</a:t>
            </a:r>
            <a:r>
              <a:rPr lang="fr-FR" altLang="fr-FR" sz="1400" dirty="0">
                <a:solidFill>
                  <a:srgbClr val="4D4D4D"/>
                </a:solidFill>
                <a:latin typeface="Verdana" panose="020B0604030504040204" pitchFamily="34" charset="0"/>
              </a:rPr>
              <a:t> </a:t>
            </a:r>
            <a:r>
              <a:rPr lang="fr-FR" altLang="fr-FR" sz="1400" dirty="0" err="1">
                <a:solidFill>
                  <a:srgbClr val="4D4D4D"/>
                </a:solidFill>
                <a:latin typeface="Verdana" panose="020B0604030504040204" pitchFamily="34" charset="0"/>
              </a:rPr>
              <a:t>below</a:t>
            </a:r>
            <a:r>
              <a:rPr lang="fr-FR" altLang="fr-FR" sz="1400" dirty="0">
                <a:solidFill>
                  <a:srgbClr val="4D4D4D"/>
                </a:solidFill>
                <a:latin typeface="Verdana" panose="020B0604030504040204" pitchFamily="34" charset="0"/>
              </a:rPr>
              <a:t> 125 </a:t>
            </a:r>
            <a:r>
              <a:rPr lang="fr-FR" altLang="fr-FR" sz="1400" dirty="0" err="1">
                <a:solidFill>
                  <a:srgbClr val="4D4D4D"/>
                </a:solidFill>
                <a:latin typeface="Verdana" panose="020B0604030504040204" pitchFamily="34" charset="0"/>
              </a:rPr>
              <a:t>GeV</a:t>
            </a:r>
            <a:r>
              <a:rPr lang="fr-FR" altLang="fr-FR" sz="1400" dirty="0">
                <a:solidFill>
                  <a:srgbClr val="4D4D4D"/>
                </a:solidFill>
                <a:latin typeface="Verdana" panose="020B0604030504040204" pitchFamily="34" charset="0"/>
              </a:rPr>
              <a:t> at the LHC (</a:t>
            </a:r>
            <a:r>
              <a:rPr lang="fr-FR" altLang="fr-FR" sz="1400" dirty="0" err="1">
                <a:solidFill>
                  <a:srgbClr val="4D4D4D"/>
                </a:solidFill>
                <a:latin typeface="Verdana" panose="020B0604030504040204" pitchFamily="34" charset="0"/>
              </a:rPr>
              <a:t>Invited</a:t>
            </a:r>
            <a:r>
              <a:rPr lang="fr-FR" altLang="fr-FR" sz="1400" dirty="0">
                <a:solidFill>
                  <a:srgbClr val="4D4D4D"/>
                </a:solidFill>
                <a:latin typeface="Verdana" panose="020B0604030504040204" pitchFamily="34" charset="0"/>
              </a:rPr>
              <a:t>), Santander 2016: </a:t>
            </a:r>
            <a:r>
              <a:rPr lang="fr-FR" altLang="fr-FR" sz="1400" dirty="0" err="1">
                <a:solidFill>
                  <a:srgbClr val="4D4D4D"/>
                </a:solidFill>
                <a:latin typeface="Verdana" panose="020B0604030504040204" pitchFamily="34" charset="0"/>
              </a:rPr>
              <a:t>Higgs</a:t>
            </a:r>
            <a:r>
              <a:rPr lang="fr-FR" altLang="fr-FR" sz="1400" dirty="0">
                <a:solidFill>
                  <a:srgbClr val="4D4D4D"/>
                </a:solidFill>
                <a:latin typeface="Verdana" panose="020B0604030504040204" pitchFamily="34" charset="0"/>
              </a:rPr>
              <a:t> </a:t>
            </a:r>
            <a:r>
              <a:rPr lang="fr-FR" altLang="fr-FR" sz="1400" dirty="0" err="1">
                <a:solidFill>
                  <a:srgbClr val="4D4D4D"/>
                </a:solidFill>
                <a:latin typeface="Verdana" panose="020B0604030504040204" pitchFamily="34" charset="0"/>
              </a:rPr>
              <a:t>Days</a:t>
            </a:r>
            <a:r>
              <a:rPr lang="fr-FR" altLang="fr-FR" sz="1400" dirty="0">
                <a:solidFill>
                  <a:srgbClr val="4D4D4D"/>
                </a:solidFill>
                <a:latin typeface="Verdana" panose="020B0604030504040204" pitchFamily="34" charset="0"/>
              </a:rPr>
              <a:t> at Santander 2016, 19-23/09/2016, Santander (Espagne)</a:t>
            </a:r>
          </a:p>
          <a:p>
            <a:pPr lvl="2">
              <a:lnSpc>
                <a:spcPct val="90000"/>
              </a:lnSpc>
            </a:pPr>
            <a:r>
              <a:rPr lang="fr-FR" altLang="fr-FR" sz="1400" dirty="0" err="1" smtClean="0">
                <a:solidFill>
                  <a:srgbClr val="4D4D4D"/>
                </a:solidFill>
                <a:latin typeface="Verdana" panose="020B0604030504040204" pitchFamily="34" charset="0"/>
              </a:rPr>
              <a:t>Mirabito</a:t>
            </a:r>
            <a:r>
              <a:rPr lang="fr-FR" altLang="fr-FR" sz="1400" dirty="0" smtClean="0">
                <a:solidFill>
                  <a:srgbClr val="4D4D4D"/>
                </a:solidFill>
                <a:latin typeface="Verdana" panose="020B0604030504040204" pitchFamily="34" charset="0"/>
              </a:rPr>
              <a:t> </a:t>
            </a:r>
            <a:r>
              <a:rPr lang="fr-FR" altLang="fr-FR" sz="1400" dirty="0">
                <a:solidFill>
                  <a:srgbClr val="4D4D4D"/>
                </a:solidFill>
                <a:latin typeface="Verdana" panose="020B0604030504040204" pitchFamily="34" charset="0"/>
              </a:rPr>
              <a:t>L.,  High-Rate </a:t>
            </a:r>
            <a:r>
              <a:rPr lang="fr-FR" altLang="fr-FR" sz="1400" dirty="0" err="1">
                <a:solidFill>
                  <a:srgbClr val="4D4D4D"/>
                </a:solidFill>
                <a:latin typeface="Verdana" panose="020B0604030504040204" pitchFamily="34" charset="0"/>
              </a:rPr>
              <a:t>Fast</a:t>
            </a:r>
            <a:r>
              <a:rPr lang="fr-FR" altLang="fr-FR" sz="1400" dirty="0">
                <a:solidFill>
                  <a:srgbClr val="4D4D4D"/>
                </a:solidFill>
                <a:latin typeface="Verdana" panose="020B0604030504040204" pitchFamily="34" charset="0"/>
              </a:rPr>
              <a:t>-Time GRPC for the high </a:t>
            </a:r>
            <a:r>
              <a:rPr lang="fr-FR" altLang="fr-FR" sz="1400" dirty="0" err="1">
                <a:solidFill>
                  <a:srgbClr val="4D4D4D"/>
                </a:solidFill>
                <a:latin typeface="Verdana" panose="020B0604030504040204" pitchFamily="34" charset="0"/>
              </a:rPr>
              <a:t>eta</a:t>
            </a:r>
            <a:r>
              <a:rPr lang="fr-FR" altLang="fr-FR" sz="1400" dirty="0">
                <a:solidFill>
                  <a:srgbClr val="4D4D4D"/>
                </a:solidFill>
                <a:latin typeface="Verdana" panose="020B0604030504040204" pitchFamily="34" charset="0"/>
              </a:rPr>
              <a:t> CMS muon detectors, 2016, 38th International </a:t>
            </a:r>
            <a:r>
              <a:rPr lang="fr-FR" altLang="fr-FR" sz="1400" dirty="0" err="1">
                <a:solidFill>
                  <a:srgbClr val="4D4D4D"/>
                </a:solidFill>
                <a:latin typeface="Verdana" panose="020B0604030504040204" pitchFamily="34" charset="0"/>
              </a:rPr>
              <a:t>Conference</a:t>
            </a:r>
            <a:r>
              <a:rPr lang="fr-FR" altLang="fr-FR" sz="1400" dirty="0">
                <a:solidFill>
                  <a:srgbClr val="4D4D4D"/>
                </a:solidFill>
                <a:latin typeface="Verdana" panose="020B0604030504040204" pitchFamily="34" charset="0"/>
              </a:rPr>
              <a:t> on High </a:t>
            </a:r>
            <a:r>
              <a:rPr lang="fr-FR" altLang="fr-FR" sz="1400" dirty="0" err="1">
                <a:solidFill>
                  <a:srgbClr val="4D4D4D"/>
                </a:solidFill>
                <a:latin typeface="Verdana" panose="020B0604030504040204" pitchFamily="34" charset="0"/>
              </a:rPr>
              <a:t>Energy</a:t>
            </a:r>
            <a:r>
              <a:rPr lang="fr-FR" altLang="fr-FR" sz="1400" dirty="0">
                <a:solidFill>
                  <a:srgbClr val="4D4D4D"/>
                </a:solidFill>
                <a:latin typeface="Verdana" panose="020B0604030504040204" pitchFamily="34" charset="0"/>
              </a:rPr>
              <a:t> </a:t>
            </a:r>
            <a:r>
              <a:rPr lang="fr-FR" altLang="fr-FR" sz="1400" dirty="0" err="1">
                <a:solidFill>
                  <a:srgbClr val="4D4D4D"/>
                </a:solidFill>
                <a:latin typeface="Verdana" panose="020B0604030504040204" pitchFamily="34" charset="0"/>
              </a:rPr>
              <a:t>Physics</a:t>
            </a:r>
            <a:r>
              <a:rPr lang="fr-FR" altLang="fr-FR" sz="1400" dirty="0">
                <a:solidFill>
                  <a:srgbClr val="4D4D4D"/>
                </a:solidFill>
                <a:latin typeface="Verdana" panose="020B0604030504040204" pitchFamily="34" charset="0"/>
              </a:rPr>
              <a:t> - 38th ICHEP 2016, 3-10/08/2016, Chicago (États-Unis).</a:t>
            </a:r>
          </a:p>
          <a:p>
            <a:pPr lvl="2">
              <a:lnSpc>
                <a:spcPct val="90000"/>
              </a:lnSpc>
            </a:pPr>
            <a:r>
              <a:rPr lang="fr-FR" altLang="fr-FR" sz="1400" dirty="0" err="1" smtClean="0">
                <a:solidFill>
                  <a:srgbClr val="4D4D4D"/>
                </a:solidFill>
                <a:latin typeface="Verdana" panose="020B0604030504040204" pitchFamily="34" charset="0"/>
              </a:rPr>
              <a:t>Pequegnot</a:t>
            </a:r>
            <a:r>
              <a:rPr lang="fr-FR" altLang="fr-FR" sz="1400" dirty="0" smtClean="0">
                <a:solidFill>
                  <a:srgbClr val="4D4D4D"/>
                </a:solidFill>
                <a:latin typeface="Verdana" panose="020B0604030504040204" pitchFamily="34" charset="0"/>
              </a:rPr>
              <a:t> </a:t>
            </a:r>
            <a:r>
              <a:rPr lang="fr-FR" altLang="fr-FR" sz="1400" dirty="0">
                <a:solidFill>
                  <a:srgbClr val="4D4D4D"/>
                </a:solidFill>
                <a:latin typeface="Verdana" panose="020B0604030504040204" pitchFamily="34" charset="0"/>
              </a:rPr>
              <a:t>A.L.,  Recherche de résonances </a:t>
            </a:r>
            <a:r>
              <a:rPr lang="fr-FR" altLang="fr-FR" sz="1400" dirty="0" err="1">
                <a:solidFill>
                  <a:srgbClr val="4D4D4D"/>
                </a:solidFill>
                <a:latin typeface="Verdana" panose="020B0604030504040204" pitchFamily="34" charset="0"/>
              </a:rPr>
              <a:t>ttbar</a:t>
            </a:r>
            <a:r>
              <a:rPr lang="fr-FR" altLang="fr-FR" sz="1400" dirty="0">
                <a:solidFill>
                  <a:srgbClr val="4D4D4D"/>
                </a:solidFill>
                <a:latin typeface="Verdana" panose="020B0604030504040204" pitchFamily="34" charset="0"/>
              </a:rPr>
              <a:t> dans CMS, 2016, Top LHC France 2016, 19-20/05/2016, Clermont-Ferrand (France).</a:t>
            </a:r>
          </a:p>
          <a:p>
            <a:pPr lvl="2">
              <a:lnSpc>
                <a:spcPct val="90000"/>
              </a:lnSpc>
            </a:pPr>
            <a:r>
              <a:rPr lang="fr-FR" altLang="fr-FR" sz="1400" dirty="0" err="1" smtClean="0">
                <a:solidFill>
                  <a:srgbClr val="4D4D4D"/>
                </a:solidFill>
                <a:latin typeface="Verdana" panose="020B0604030504040204" pitchFamily="34" charset="0"/>
              </a:rPr>
              <a:t>Sordini</a:t>
            </a:r>
            <a:r>
              <a:rPr lang="fr-FR" altLang="fr-FR" sz="1400" dirty="0" smtClean="0">
                <a:solidFill>
                  <a:srgbClr val="4D4D4D"/>
                </a:solidFill>
                <a:latin typeface="Verdana" panose="020B0604030504040204" pitchFamily="34" charset="0"/>
              </a:rPr>
              <a:t> </a:t>
            </a:r>
            <a:r>
              <a:rPr lang="fr-FR" altLang="fr-FR" sz="1400" dirty="0">
                <a:solidFill>
                  <a:srgbClr val="4D4D4D"/>
                </a:solidFill>
                <a:latin typeface="Verdana" panose="020B0604030504040204" pitchFamily="34" charset="0"/>
              </a:rPr>
              <a:t>V.,  Correction en </a:t>
            </a:r>
            <a:r>
              <a:rPr lang="fr-FR" altLang="fr-FR" sz="1400" dirty="0" err="1">
                <a:solidFill>
                  <a:srgbClr val="4D4D4D"/>
                </a:solidFill>
                <a:latin typeface="Verdana" panose="020B0604030504040204" pitchFamily="34" charset="0"/>
              </a:rPr>
              <a:t>énergie</a:t>
            </a:r>
            <a:r>
              <a:rPr lang="fr-FR" altLang="fr-FR" sz="1400" dirty="0">
                <a:solidFill>
                  <a:srgbClr val="4D4D4D"/>
                </a:solidFill>
                <a:latin typeface="Verdana" panose="020B0604030504040204" pitchFamily="34" charset="0"/>
              </a:rPr>
              <a:t> des jets, CMS </a:t>
            </a:r>
            <a:r>
              <a:rPr lang="fr-FR" altLang="fr-FR" sz="1400" dirty="0" err="1">
                <a:solidFill>
                  <a:srgbClr val="4D4D4D"/>
                </a:solidFill>
                <a:latin typeface="Verdana" panose="020B0604030504040204" pitchFamily="34" charset="0"/>
              </a:rPr>
              <a:t>overview</a:t>
            </a:r>
            <a:r>
              <a:rPr lang="fr-FR" altLang="fr-FR" sz="1400" dirty="0">
                <a:solidFill>
                  <a:srgbClr val="4D4D4D"/>
                </a:solidFill>
                <a:latin typeface="Verdana" panose="020B0604030504040204" pitchFamily="34" charset="0"/>
              </a:rPr>
              <a:t>, 2016, Top LHC France 2016, 19-20/05/2016, Clermont-Ferrand (France).</a:t>
            </a:r>
          </a:p>
          <a:p>
            <a:pPr lvl="2">
              <a:lnSpc>
                <a:spcPct val="90000"/>
              </a:lnSpc>
            </a:pPr>
            <a:r>
              <a:rPr lang="fr-FR" altLang="fr-FR" sz="1400" dirty="0" smtClean="0">
                <a:solidFill>
                  <a:srgbClr val="4D4D4D"/>
                </a:solidFill>
                <a:latin typeface="Verdana" panose="020B0604030504040204" pitchFamily="34" charset="0"/>
              </a:rPr>
              <a:t>Zhang </a:t>
            </a:r>
            <a:r>
              <a:rPr lang="fr-FR" altLang="fr-FR" sz="1400" dirty="0">
                <a:solidFill>
                  <a:srgbClr val="4D4D4D"/>
                </a:solidFill>
                <a:latin typeface="Verdana" panose="020B0604030504040204" pitchFamily="34" charset="0"/>
              </a:rPr>
              <a:t>S.,  8 </a:t>
            </a:r>
            <a:r>
              <a:rPr lang="fr-FR" altLang="fr-FR" sz="1400" dirty="0" err="1">
                <a:solidFill>
                  <a:srgbClr val="4D4D4D"/>
                </a:solidFill>
                <a:latin typeface="Verdana" panose="020B0604030504040204" pitchFamily="34" charset="0"/>
              </a:rPr>
              <a:t>TeV</a:t>
            </a:r>
            <a:r>
              <a:rPr lang="fr-FR" altLang="fr-FR" sz="1400" dirty="0">
                <a:solidFill>
                  <a:srgbClr val="4D4D4D"/>
                </a:solidFill>
                <a:latin typeface="Verdana" panose="020B0604030504040204" pitchFamily="34" charset="0"/>
              </a:rPr>
              <a:t> </a:t>
            </a:r>
            <a:r>
              <a:rPr lang="fr-FR" altLang="fr-FR" sz="1400" dirty="0" err="1">
                <a:solidFill>
                  <a:srgbClr val="4D4D4D"/>
                </a:solidFill>
                <a:latin typeface="Verdana" panose="020B0604030504040204" pitchFamily="34" charset="0"/>
              </a:rPr>
              <a:t>additional</a:t>
            </a:r>
            <a:r>
              <a:rPr lang="fr-FR" altLang="fr-FR" sz="1400" dirty="0">
                <a:solidFill>
                  <a:srgbClr val="4D4D4D"/>
                </a:solidFill>
                <a:latin typeface="Verdana" panose="020B0604030504040204" pitchFamily="34" charset="0"/>
              </a:rPr>
              <a:t> </a:t>
            </a:r>
            <a:r>
              <a:rPr lang="fr-FR" altLang="fr-FR" sz="1400" dirty="0" err="1">
                <a:solidFill>
                  <a:srgbClr val="4D4D4D"/>
                </a:solidFill>
                <a:latin typeface="Verdana" panose="020B0604030504040204" pitchFamily="34" charset="0"/>
              </a:rPr>
              <a:t>low</a:t>
            </a:r>
            <a:r>
              <a:rPr lang="fr-FR" altLang="fr-FR" sz="1400" dirty="0">
                <a:solidFill>
                  <a:srgbClr val="4D4D4D"/>
                </a:solidFill>
                <a:latin typeface="Verdana" panose="020B0604030504040204" pitchFamily="34" charset="0"/>
              </a:rPr>
              <a:t>-mass </a:t>
            </a:r>
            <a:r>
              <a:rPr lang="fr-FR" altLang="fr-FR" sz="1400" dirty="0" err="1">
                <a:solidFill>
                  <a:srgbClr val="4D4D4D"/>
                </a:solidFill>
                <a:latin typeface="Verdana" panose="020B0604030504040204" pitchFamily="34" charset="0"/>
              </a:rPr>
              <a:t>Higgs</a:t>
            </a:r>
            <a:r>
              <a:rPr lang="fr-FR" altLang="fr-FR" sz="1400" dirty="0">
                <a:solidFill>
                  <a:srgbClr val="4D4D4D"/>
                </a:solidFill>
                <a:latin typeface="Verdana" panose="020B0604030504040204" pitchFamily="34" charset="0"/>
              </a:rPr>
              <a:t> </a:t>
            </a:r>
            <a:r>
              <a:rPr lang="fr-FR" altLang="fr-FR" sz="1400" dirty="0" err="1">
                <a:solidFill>
                  <a:srgbClr val="4D4D4D"/>
                </a:solidFill>
                <a:latin typeface="Verdana" panose="020B0604030504040204" pitchFamily="34" charset="0"/>
              </a:rPr>
              <a:t>search</a:t>
            </a:r>
            <a:r>
              <a:rPr lang="fr-FR" altLang="fr-FR" sz="1400" dirty="0">
                <a:solidFill>
                  <a:srgbClr val="4D4D4D"/>
                </a:solidFill>
                <a:latin typeface="Verdana" panose="020B0604030504040204" pitchFamily="34" charset="0"/>
              </a:rPr>
              <a:t>, 2016, 9th France China </a:t>
            </a:r>
            <a:r>
              <a:rPr lang="fr-FR" altLang="fr-FR" sz="1400" dirty="0" err="1">
                <a:solidFill>
                  <a:srgbClr val="4D4D4D"/>
                </a:solidFill>
                <a:latin typeface="Verdana" panose="020B0604030504040204" pitchFamily="34" charset="0"/>
              </a:rPr>
              <a:t>Particle</a:t>
            </a:r>
            <a:r>
              <a:rPr lang="fr-FR" altLang="fr-FR" sz="1400" dirty="0">
                <a:solidFill>
                  <a:srgbClr val="4D4D4D"/>
                </a:solidFill>
                <a:latin typeface="Verdana" panose="020B0604030504040204" pitchFamily="34" charset="0"/>
              </a:rPr>
              <a:t> </a:t>
            </a:r>
            <a:r>
              <a:rPr lang="fr-FR" altLang="fr-FR" sz="1400" dirty="0" err="1">
                <a:solidFill>
                  <a:srgbClr val="4D4D4D"/>
                </a:solidFill>
                <a:latin typeface="Verdana" panose="020B0604030504040204" pitchFamily="34" charset="0"/>
              </a:rPr>
              <a:t>Physics</a:t>
            </a:r>
            <a:r>
              <a:rPr lang="fr-FR" altLang="fr-FR" sz="1400" dirty="0">
                <a:solidFill>
                  <a:srgbClr val="4D4D4D"/>
                </a:solidFill>
                <a:latin typeface="Verdana" panose="020B0604030504040204" pitchFamily="34" charset="0"/>
              </a:rPr>
              <a:t> </a:t>
            </a:r>
            <a:r>
              <a:rPr lang="fr-FR" altLang="fr-FR" sz="1400" dirty="0" err="1">
                <a:solidFill>
                  <a:srgbClr val="4D4D4D"/>
                </a:solidFill>
                <a:latin typeface="Verdana" panose="020B0604030504040204" pitchFamily="34" charset="0"/>
              </a:rPr>
              <a:t>Laboratory</a:t>
            </a:r>
            <a:r>
              <a:rPr lang="fr-FR" altLang="fr-FR" sz="1400" dirty="0">
                <a:solidFill>
                  <a:srgbClr val="4D4D4D"/>
                </a:solidFill>
                <a:latin typeface="Verdana" panose="020B0604030504040204" pitchFamily="34" charset="0"/>
              </a:rPr>
              <a:t> Workshop (FCPPL 2016), 30/03-1/04/2016, Strasbourg (France).</a:t>
            </a:r>
          </a:p>
          <a:p>
            <a:pPr lvl="2">
              <a:lnSpc>
                <a:spcPct val="90000"/>
              </a:lnSpc>
            </a:pPr>
            <a:endParaRPr lang="fr-FR" altLang="fr-FR" sz="1400" dirty="0">
              <a:solidFill>
                <a:srgbClr val="4D4D4D"/>
              </a:solidFill>
              <a:latin typeface="Verdana" panose="020B0604030504040204" pitchFamily="34" charset="0"/>
            </a:endParaRPr>
          </a:p>
          <a:p>
            <a:pPr lvl="1">
              <a:lnSpc>
                <a:spcPct val="90000"/>
              </a:lnSpc>
              <a:buFont typeface="Arial" panose="020B0604020202020204" pitchFamily="34" charset="0"/>
              <a:buChar char="•"/>
            </a:pPr>
            <a:r>
              <a:rPr lang="fr-FR" altLang="fr-FR" sz="1800" dirty="0" smtClean="0">
                <a:solidFill>
                  <a:srgbClr val="4D4D4D"/>
                </a:solidFill>
                <a:latin typeface="Verdana" panose="020B0604030504040204" pitchFamily="34" charset="0"/>
              </a:rPr>
              <a:t>2017:</a:t>
            </a:r>
          </a:p>
          <a:p>
            <a:pPr lvl="2">
              <a:lnSpc>
                <a:spcPct val="90000"/>
              </a:lnSpc>
            </a:pPr>
            <a:r>
              <a:rPr lang="fr-FR" altLang="fr-FR" sz="1400" dirty="0" smtClean="0">
                <a:solidFill>
                  <a:srgbClr val="4D4D4D"/>
                </a:solidFill>
                <a:latin typeface="Verdana" panose="020B0604030504040204" pitchFamily="34" charset="0"/>
              </a:rPr>
              <a:t>Beauceron </a:t>
            </a:r>
            <a:r>
              <a:rPr lang="fr-FR" altLang="fr-FR" sz="1400" dirty="0">
                <a:solidFill>
                  <a:srgbClr val="4D4D4D"/>
                </a:solidFill>
                <a:latin typeface="Verdana" panose="020B0604030504040204" pitchFamily="34" charset="0"/>
              </a:rPr>
              <a:t>S.,  Plans for VHF, 2017, B2G Winter Workshop 2017, 16-17/11/2017, Genève (Suisse).</a:t>
            </a:r>
          </a:p>
          <a:p>
            <a:pPr lvl="2">
              <a:lnSpc>
                <a:spcPct val="90000"/>
              </a:lnSpc>
            </a:pPr>
            <a:r>
              <a:rPr lang="fr-FR" altLang="fr-FR" sz="1400" dirty="0" smtClean="0">
                <a:solidFill>
                  <a:srgbClr val="4D4D4D"/>
                </a:solidFill>
                <a:latin typeface="Verdana" panose="020B0604030504040204" pitchFamily="34" charset="0"/>
              </a:rPr>
              <a:t>Beauceron </a:t>
            </a:r>
            <a:r>
              <a:rPr lang="fr-FR" altLang="fr-FR" sz="1400" dirty="0">
                <a:solidFill>
                  <a:srgbClr val="4D4D4D"/>
                </a:solidFill>
                <a:latin typeface="Verdana" panose="020B0604030504040204" pitchFamily="34" charset="0"/>
              </a:rPr>
              <a:t>S.,  </a:t>
            </a:r>
            <a:r>
              <a:rPr lang="fr-FR" altLang="fr-FR" sz="1400" dirty="0" err="1">
                <a:solidFill>
                  <a:srgbClr val="4D4D4D"/>
                </a:solidFill>
                <a:latin typeface="Verdana" panose="020B0604030504040204" pitchFamily="34" charset="0"/>
              </a:rPr>
              <a:t>search</a:t>
            </a:r>
            <a:r>
              <a:rPr lang="fr-FR" altLang="fr-FR" sz="1400" dirty="0">
                <a:solidFill>
                  <a:srgbClr val="4D4D4D"/>
                </a:solidFill>
                <a:latin typeface="Verdana" panose="020B0604030504040204" pitchFamily="34" charset="0"/>
              </a:rPr>
              <a:t> for VLQ in single production, 2017, TOP LHC France, 4-5/05/2017, Marseille (France</a:t>
            </a:r>
            <a:r>
              <a:rPr lang="fr-FR" altLang="fr-FR" sz="1400" dirty="0" smtClean="0">
                <a:solidFill>
                  <a:srgbClr val="4D4D4D"/>
                </a:solidFill>
                <a:latin typeface="Verdana" panose="020B0604030504040204" pitchFamily="34" charset="0"/>
              </a:rPr>
              <a:t>).</a:t>
            </a:r>
          </a:p>
          <a:p>
            <a:pPr lvl="2">
              <a:lnSpc>
                <a:spcPct val="90000"/>
              </a:lnSpc>
            </a:pPr>
            <a:r>
              <a:rPr lang="en-US" altLang="fr-FR" sz="1400" dirty="0" err="1" smtClean="0">
                <a:solidFill>
                  <a:srgbClr val="4D4D4D"/>
                </a:solidFill>
                <a:latin typeface="Verdana" panose="020B0604030504040204" pitchFamily="34" charset="0"/>
              </a:rPr>
              <a:t>Chanon</a:t>
            </a:r>
            <a:r>
              <a:rPr lang="en-US" altLang="fr-FR" sz="1400" dirty="0">
                <a:solidFill>
                  <a:srgbClr val="4D4D4D"/>
                </a:solidFill>
                <a:latin typeface="Verdana" panose="020B0604030504040204" pitchFamily="34" charset="0"/>
              </a:rPr>
              <a:t> N., Matrix Element Method for kinematic fitting, Matrix Element Method for LHC 2017, 31 </a:t>
            </a:r>
            <a:r>
              <a:rPr lang="en-US" altLang="fr-FR" sz="1400" dirty="0" err="1">
                <a:solidFill>
                  <a:srgbClr val="4D4D4D"/>
                </a:solidFill>
                <a:latin typeface="Verdana" panose="020B0604030504040204" pitchFamily="34" charset="0"/>
              </a:rPr>
              <a:t>Aouˆt</a:t>
            </a:r>
            <a:r>
              <a:rPr lang="en-US" altLang="fr-FR" sz="1400" dirty="0">
                <a:solidFill>
                  <a:srgbClr val="4D4D4D"/>
                </a:solidFill>
                <a:latin typeface="Verdana" panose="020B0604030504040204" pitchFamily="34" charset="0"/>
              </a:rPr>
              <a:t> - 1 </a:t>
            </a:r>
            <a:r>
              <a:rPr lang="en-US" altLang="fr-FR" sz="1400" dirty="0" err="1">
                <a:solidFill>
                  <a:srgbClr val="4D4D4D"/>
                </a:solidFill>
                <a:latin typeface="Verdana" panose="020B0604030504040204" pitchFamily="34" charset="0"/>
              </a:rPr>
              <a:t>Septembre</a:t>
            </a:r>
            <a:r>
              <a:rPr lang="en-US" altLang="fr-FR" sz="1400" dirty="0">
                <a:solidFill>
                  <a:srgbClr val="4D4D4D"/>
                </a:solidFill>
                <a:latin typeface="Verdana" panose="020B0604030504040204" pitchFamily="34" charset="0"/>
              </a:rPr>
              <a:t>, </a:t>
            </a:r>
            <a:r>
              <a:rPr lang="en-US" altLang="fr-FR" sz="1400" dirty="0" smtClean="0">
                <a:solidFill>
                  <a:srgbClr val="4D4D4D"/>
                </a:solidFill>
                <a:latin typeface="Verdana" panose="020B0604030504040204" pitchFamily="34" charset="0"/>
              </a:rPr>
              <a:t>Berlin</a:t>
            </a:r>
          </a:p>
          <a:p>
            <a:pPr lvl="2">
              <a:lnSpc>
                <a:spcPct val="90000"/>
              </a:lnSpc>
            </a:pPr>
            <a:r>
              <a:rPr lang="en-US" altLang="fr-FR" sz="1400" dirty="0" err="1" smtClean="0">
                <a:solidFill>
                  <a:srgbClr val="4D4D4D"/>
                </a:solidFill>
                <a:latin typeface="Verdana" panose="020B0604030504040204" pitchFamily="34" charset="0"/>
              </a:rPr>
              <a:t>Chanon</a:t>
            </a:r>
            <a:r>
              <a:rPr lang="en-US" altLang="fr-FR" sz="1400" dirty="0" smtClean="0">
                <a:solidFill>
                  <a:srgbClr val="4D4D4D"/>
                </a:solidFill>
                <a:latin typeface="Verdana" panose="020B0604030504040204" pitchFamily="34" charset="0"/>
              </a:rPr>
              <a:t> N., </a:t>
            </a:r>
            <a:r>
              <a:rPr lang="fr-FR" altLang="fr-FR" sz="1400" dirty="0">
                <a:solidFill>
                  <a:srgbClr val="4D4D4D"/>
                </a:solidFill>
                <a:latin typeface="Verdana" panose="020B0604030504040204" pitchFamily="34" charset="0"/>
              </a:rPr>
              <a:t>Production </a:t>
            </a:r>
            <a:r>
              <a:rPr lang="fr-FR" altLang="fr-FR" sz="1400" dirty="0" smtClean="0">
                <a:solidFill>
                  <a:srgbClr val="4D4D4D"/>
                </a:solidFill>
                <a:latin typeface="Verdana" panose="020B0604030504040204" pitchFamily="34" charset="0"/>
              </a:rPr>
              <a:t>associée </a:t>
            </a:r>
            <a:r>
              <a:rPr lang="fr-FR" altLang="fr-FR" sz="1400" dirty="0">
                <a:solidFill>
                  <a:srgbClr val="4D4D4D"/>
                </a:solidFill>
                <a:latin typeface="Verdana" panose="020B0604030504040204" pitchFamily="34" charset="0"/>
              </a:rPr>
              <a:t>de quarks Top et du boson de </a:t>
            </a:r>
            <a:r>
              <a:rPr lang="fr-FR" altLang="fr-FR" sz="1400" dirty="0" err="1">
                <a:solidFill>
                  <a:srgbClr val="4D4D4D"/>
                </a:solidFill>
                <a:latin typeface="Verdana" panose="020B0604030504040204" pitchFamily="34" charset="0"/>
              </a:rPr>
              <a:t>Higgs</a:t>
            </a:r>
            <a:r>
              <a:rPr lang="fr-FR" altLang="fr-FR" sz="1400" dirty="0">
                <a:solidFill>
                  <a:srgbClr val="4D4D4D"/>
                </a:solidFill>
                <a:latin typeface="Verdana" panose="020B0604030504040204" pitchFamily="34" charset="0"/>
              </a:rPr>
              <a:t>, </a:t>
            </a:r>
            <a:r>
              <a:rPr lang="fr-FR" altLang="fr-FR" sz="1400" dirty="0" smtClean="0">
                <a:solidFill>
                  <a:srgbClr val="4D4D4D"/>
                </a:solidFill>
                <a:latin typeface="Verdana" panose="020B0604030504040204" pitchFamily="34" charset="0"/>
              </a:rPr>
              <a:t>Congres </a:t>
            </a:r>
            <a:r>
              <a:rPr lang="fr-FR" altLang="fr-FR" sz="1400" dirty="0">
                <a:solidFill>
                  <a:srgbClr val="4D4D4D"/>
                </a:solidFill>
                <a:latin typeface="Verdana" panose="020B0604030504040204" pitchFamily="34" charset="0"/>
              </a:rPr>
              <a:t>de la </a:t>
            </a:r>
            <a:r>
              <a:rPr lang="fr-FR" altLang="fr-FR" sz="1400" dirty="0" smtClean="0">
                <a:solidFill>
                  <a:srgbClr val="4D4D4D"/>
                </a:solidFill>
                <a:latin typeface="Verdana" panose="020B0604030504040204" pitchFamily="34" charset="0"/>
              </a:rPr>
              <a:t>Société Française </a:t>
            </a:r>
            <a:r>
              <a:rPr lang="fr-FR" altLang="fr-FR" sz="1400" dirty="0">
                <a:solidFill>
                  <a:srgbClr val="4D4D4D"/>
                </a:solidFill>
                <a:latin typeface="Verdana" panose="020B0604030504040204" pitchFamily="34" charset="0"/>
              </a:rPr>
              <a:t>de Physique (SFP) 2017, 3-7 Juillet, Orsay</a:t>
            </a:r>
          </a:p>
          <a:p>
            <a:pPr lvl="2">
              <a:lnSpc>
                <a:spcPct val="90000"/>
              </a:lnSpc>
            </a:pPr>
            <a:endParaRPr lang="fr-FR" altLang="fr-FR" sz="1400" dirty="0">
              <a:solidFill>
                <a:srgbClr val="4D4D4D"/>
              </a:solidFill>
              <a:latin typeface="Verdana" panose="020B0604030504040204" pitchFamily="34" charset="0"/>
            </a:endParaRPr>
          </a:p>
          <a:p>
            <a:pPr lvl="2">
              <a:lnSpc>
                <a:spcPct val="90000"/>
              </a:lnSpc>
            </a:pPr>
            <a:endParaRPr lang="fr-FR" altLang="fr-FR" sz="1400" dirty="0">
              <a:solidFill>
                <a:srgbClr val="4D4D4D"/>
              </a:solidFill>
              <a:latin typeface="Verdana" panose="020B0604030504040204" pitchFamily="34" charset="0"/>
            </a:endParaRPr>
          </a:p>
          <a:p>
            <a:pPr lvl="1">
              <a:lnSpc>
                <a:spcPct val="90000"/>
              </a:lnSpc>
              <a:buFont typeface="Arial" panose="020B0604020202020204" pitchFamily="34" charset="0"/>
              <a:buChar char="•"/>
            </a:pPr>
            <a:endParaRPr lang="fr-FR" altLang="fr-FR" sz="1800" dirty="0">
              <a:solidFill>
                <a:srgbClr val="4D4D4D"/>
              </a:solidFill>
              <a:latin typeface="Verdana" panose="020B0604030504040204" pitchFamily="34" charset="0"/>
            </a:endParaRPr>
          </a:p>
        </p:txBody>
      </p:sp>
      <p:sp>
        <p:nvSpPr>
          <p:cNvPr id="22538" name="Espace réservé du pied de page 1"/>
          <p:cNvSpPr>
            <a:spLocks noGrp="1"/>
          </p:cNvSpPr>
          <p:nvPr>
            <p:ph type="ftr" sz="quarter" idx="11"/>
          </p:nvPr>
        </p:nvSpPr>
        <p:spPr bwMode="auto">
          <a:xfrm>
            <a:off x="4440238" y="6594474"/>
            <a:ext cx="3960812" cy="28892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FR" altLang="fr-FR" sz="1200" dirty="0">
                <a:solidFill>
                  <a:srgbClr val="898989"/>
                </a:solidFill>
                <a:latin typeface="Verdana" panose="020B0604030504040204" pitchFamily="34" charset="0"/>
                <a:cs typeface="Arial" panose="020B0604020202020204" pitchFamily="34" charset="0"/>
              </a:rPr>
              <a:t>Tourniquet Section 01 du Laboratoire </a:t>
            </a:r>
            <a:r>
              <a:rPr lang="fr-FR" altLang="fr-FR" sz="1200" dirty="0" smtClean="0">
                <a:solidFill>
                  <a:srgbClr val="898989"/>
                </a:solidFill>
                <a:latin typeface="Verdana" panose="020B0604030504040204" pitchFamily="34" charset="0"/>
                <a:cs typeface="Arial" panose="020B0604020202020204" pitchFamily="34" charset="0"/>
              </a:rPr>
              <a:t>– 3/2/2020</a:t>
            </a:r>
            <a:endParaRPr lang="fr-FR" altLang="fr-FR" sz="1200" dirty="0">
              <a:solidFill>
                <a:srgbClr val="898989"/>
              </a:solidFill>
              <a:latin typeface="Verdana" panose="020B0604030504040204" pitchFamily="34" charset="0"/>
              <a:cs typeface="Arial" panose="020B0604020202020204" pitchFamily="34" charset="0"/>
            </a:endParaRPr>
          </a:p>
        </p:txBody>
      </p:sp>
      <p:sp>
        <p:nvSpPr>
          <p:cNvPr id="13" name="Espace réservé de la date 11"/>
          <p:cNvSpPr txBox="1">
            <a:spLocks noGrp="1"/>
          </p:cNvSpPr>
          <p:nvPr/>
        </p:nvSpPr>
        <p:spPr bwMode="auto">
          <a:xfrm>
            <a:off x="1658938" y="6544629"/>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200" dirty="0">
                <a:solidFill>
                  <a:srgbClr val="898989"/>
                </a:solidFill>
                <a:latin typeface="Verdana" panose="020B0604030504040204" pitchFamily="34" charset="0"/>
              </a:rPr>
              <a:t>Groupe </a:t>
            </a:r>
            <a:r>
              <a:rPr lang="fr-FR" altLang="fr-FR" sz="1200" dirty="0" smtClean="0">
                <a:solidFill>
                  <a:srgbClr val="898989"/>
                </a:solidFill>
                <a:latin typeface="Verdana" panose="020B0604030504040204" pitchFamily="34" charset="0"/>
              </a:rPr>
              <a:t>CMS</a:t>
            </a:r>
            <a:endParaRPr lang="fr-FR" altLang="fr-FR" sz="1200" dirty="0">
              <a:solidFill>
                <a:srgbClr val="898989"/>
              </a:solidFill>
              <a:latin typeface="Verdana" panose="020B0604030504040204" pitchFamily="34" charset="0"/>
            </a:endParaRPr>
          </a:p>
        </p:txBody>
      </p:sp>
    </p:spTree>
    <p:extLst>
      <p:ext uri="{BB962C8B-B14F-4D97-AF65-F5344CB8AC3E}">
        <p14:creationId xmlns:p14="http://schemas.microsoft.com/office/powerpoint/2010/main" val="12672134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txBox="1">
            <a:spLocks noChangeArrowheads="1"/>
          </p:cNvSpPr>
          <p:nvPr/>
        </p:nvSpPr>
        <p:spPr bwMode="auto">
          <a:xfrm>
            <a:off x="1524000" y="0"/>
            <a:ext cx="91440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fr-FR" altLang="fr-FR" sz="2800" b="1" dirty="0">
                <a:solidFill>
                  <a:srgbClr val="E75112"/>
                </a:solidFill>
                <a:latin typeface="Verdana" panose="020B0604030504040204" pitchFamily="34" charset="0"/>
              </a:rPr>
              <a:t>Visibilité et </a:t>
            </a:r>
            <a:r>
              <a:rPr lang="fr-FR" altLang="fr-FR" sz="2800" b="1" dirty="0" smtClean="0">
                <a:solidFill>
                  <a:srgbClr val="E75112"/>
                </a:solidFill>
                <a:latin typeface="Verdana" panose="020B0604030504040204" pitchFamily="34" charset="0"/>
              </a:rPr>
              <a:t>rayonnement (4)</a:t>
            </a:r>
            <a:endParaRPr lang="fr-FR" altLang="fr-FR" sz="2800" b="1" dirty="0">
              <a:solidFill>
                <a:srgbClr val="E75112"/>
              </a:solidFill>
              <a:latin typeface="Verdana" panose="020B0604030504040204" pitchFamily="34" charset="0"/>
            </a:endParaRPr>
          </a:p>
        </p:txBody>
      </p:sp>
      <p:sp>
        <p:nvSpPr>
          <p:cNvPr id="22531" name="Espace réservé du numéro de diapositive 5"/>
          <p:cNvSpPr txBox="1">
            <a:spLocks noGrp="1"/>
          </p:cNvSpPr>
          <p:nvPr/>
        </p:nvSpPr>
        <p:spPr bwMode="auto">
          <a:xfrm>
            <a:off x="8401050" y="6492876"/>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43AC80B2-6D44-4AB2-9AB7-B983EA82E7CE}" type="slidenum">
              <a:rPr lang="fr-FR" altLang="fr-FR" sz="1200">
                <a:solidFill>
                  <a:srgbClr val="898989"/>
                </a:solidFill>
                <a:latin typeface="Verdana" panose="020B0604030504040204" pitchFamily="34" charset="0"/>
              </a:rPr>
              <a:pPr algn="r" eaLnBrk="1" hangingPunct="1">
                <a:spcBef>
                  <a:spcPct val="0"/>
                </a:spcBef>
                <a:buFontTx/>
                <a:buNone/>
              </a:pPr>
              <a:t>27</a:t>
            </a:fld>
            <a:endParaRPr lang="fr-FR" altLang="fr-FR" sz="1200">
              <a:solidFill>
                <a:srgbClr val="898989"/>
              </a:solidFill>
              <a:latin typeface="Verdana" panose="020B0604030504040204" pitchFamily="34" charset="0"/>
            </a:endParaRPr>
          </a:p>
        </p:txBody>
      </p:sp>
      <p:cxnSp>
        <p:nvCxnSpPr>
          <p:cNvPr id="11" name="Connecteur droit 10">
            <a:extLst>
              <a:ext uri="{FF2B5EF4-FFF2-40B4-BE49-F238E27FC236}">
                <a16:creationId xmlns:a16="http://schemas.microsoft.com/office/drawing/2014/main" id="{BC493240-996B-4320-97A5-4F1FAC4A5B1A}"/>
              </a:ext>
            </a:extLst>
          </p:cNvPr>
          <p:cNvCxnSpPr/>
          <p:nvPr/>
        </p:nvCxnSpPr>
        <p:spPr>
          <a:xfrm>
            <a:off x="1525588" y="692150"/>
            <a:ext cx="9142412" cy="0"/>
          </a:xfrm>
          <a:prstGeom prst="line">
            <a:avLst/>
          </a:prstGeom>
          <a:ln>
            <a:solidFill>
              <a:srgbClr val="E75112"/>
            </a:solidFill>
          </a:ln>
        </p:spPr>
        <p:style>
          <a:lnRef idx="1">
            <a:schemeClr val="accent1"/>
          </a:lnRef>
          <a:fillRef idx="0">
            <a:schemeClr val="accent1"/>
          </a:fillRef>
          <a:effectRef idx="0">
            <a:schemeClr val="accent1"/>
          </a:effectRef>
          <a:fontRef idx="minor">
            <a:schemeClr val="tx1"/>
          </a:fontRef>
        </p:style>
      </p:cxnSp>
      <p:sp>
        <p:nvSpPr>
          <p:cNvPr id="22533" name="Rectangle 3"/>
          <p:cNvSpPr txBox="1">
            <a:spLocks noChangeArrowheads="1"/>
          </p:cNvSpPr>
          <p:nvPr/>
        </p:nvSpPr>
        <p:spPr bwMode="auto">
          <a:xfrm>
            <a:off x="0" y="546687"/>
            <a:ext cx="12192000"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914400" lvl="2" indent="0">
              <a:lnSpc>
                <a:spcPct val="90000"/>
              </a:lnSpc>
              <a:buNone/>
            </a:pPr>
            <a:endParaRPr lang="fr-FR" altLang="fr-FR" sz="1400" dirty="0">
              <a:solidFill>
                <a:srgbClr val="4D4D4D"/>
              </a:solidFill>
              <a:latin typeface="Verdana" panose="020B0604030504040204" pitchFamily="34" charset="0"/>
            </a:endParaRPr>
          </a:p>
          <a:p>
            <a:pPr lvl="1">
              <a:lnSpc>
                <a:spcPct val="90000"/>
              </a:lnSpc>
              <a:buFont typeface="Arial" panose="020B0604020202020204" pitchFamily="34" charset="0"/>
              <a:buChar char="•"/>
            </a:pPr>
            <a:r>
              <a:rPr lang="fr-FR" altLang="fr-FR" sz="1800" dirty="0" smtClean="0">
                <a:solidFill>
                  <a:srgbClr val="4D4D4D"/>
                </a:solidFill>
                <a:latin typeface="Verdana" panose="020B0604030504040204" pitchFamily="34" charset="0"/>
              </a:rPr>
              <a:t>2017:</a:t>
            </a:r>
          </a:p>
          <a:p>
            <a:pPr lvl="2">
              <a:lnSpc>
                <a:spcPct val="90000"/>
              </a:lnSpc>
            </a:pPr>
            <a:r>
              <a:rPr lang="en-US" altLang="fr-FR" sz="1400" dirty="0" err="1">
                <a:solidFill>
                  <a:srgbClr val="4D4D4D"/>
                </a:solidFill>
                <a:latin typeface="Verdana" panose="020B0604030504040204" pitchFamily="34" charset="0"/>
              </a:rPr>
              <a:t>Contardo</a:t>
            </a:r>
            <a:r>
              <a:rPr lang="en-US" altLang="fr-FR" sz="1400" dirty="0">
                <a:solidFill>
                  <a:srgbClr val="4D4D4D"/>
                </a:solidFill>
                <a:latin typeface="Verdana" panose="020B0604030504040204" pitchFamily="34" charset="0"/>
              </a:rPr>
              <a:t> D.,  Collision pile-up effects and mitigations in ATLAS and CMS Phase-2, 2017, 7th HL-LHC collaboration meeting, 13-16/11/2017, Madrid (</a:t>
            </a:r>
            <a:r>
              <a:rPr lang="en-US" altLang="fr-FR" sz="1400" dirty="0" err="1">
                <a:solidFill>
                  <a:srgbClr val="4D4D4D"/>
                </a:solidFill>
                <a:latin typeface="Verdana" panose="020B0604030504040204" pitchFamily="34" charset="0"/>
              </a:rPr>
              <a:t>Espagne</a:t>
            </a:r>
            <a:r>
              <a:rPr lang="en-US" altLang="fr-FR" sz="1400" dirty="0" smtClean="0">
                <a:solidFill>
                  <a:srgbClr val="4D4D4D"/>
                </a:solidFill>
                <a:latin typeface="Verdana" panose="020B0604030504040204" pitchFamily="34" charset="0"/>
              </a:rPr>
              <a:t>).</a:t>
            </a:r>
            <a:endParaRPr lang="fr-FR" altLang="fr-FR" sz="1400" dirty="0" smtClean="0">
              <a:solidFill>
                <a:srgbClr val="4D4D4D"/>
              </a:solidFill>
              <a:latin typeface="Verdana" panose="020B0604030504040204" pitchFamily="34" charset="0"/>
            </a:endParaRPr>
          </a:p>
          <a:p>
            <a:pPr lvl="2">
              <a:lnSpc>
                <a:spcPct val="90000"/>
              </a:lnSpc>
            </a:pPr>
            <a:r>
              <a:rPr lang="fr-FR" altLang="fr-FR" sz="1400" dirty="0" smtClean="0">
                <a:solidFill>
                  <a:srgbClr val="4D4D4D"/>
                </a:solidFill>
                <a:latin typeface="Verdana" panose="020B0604030504040204" pitchFamily="34" charset="0"/>
              </a:rPr>
              <a:t>Contardo </a:t>
            </a:r>
            <a:r>
              <a:rPr lang="fr-FR" altLang="fr-FR" sz="1400" dirty="0">
                <a:solidFill>
                  <a:srgbClr val="4D4D4D"/>
                </a:solidFill>
                <a:latin typeface="Verdana" panose="020B0604030504040204" pitchFamily="34" charset="0"/>
              </a:rPr>
              <a:t>D.,  </a:t>
            </a:r>
            <a:r>
              <a:rPr lang="fr-FR" altLang="fr-FR" sz="1400" dirty="0" err="1">
                <a:solidFill>
                  <a:srgbClr val="4D4D4D"/>
                </a:solidFill>
                <a:latin typeface="Verdana" panose="020B0604030504040204" pitchFamily="34" charset="0"/>
              </a:rPr>
              <a:t>Present</a:t>
            </a:r>
            <a:r>
              <a:rPr lang="fr-FR" altLang="fr-FR" sz="1400" dirty="0">
                <a:solidFill>
                  <a:srgbClr val="4D4D4D"/>
                </a:solidFill>
                <a:latin typeface="Verdana" panose="020B0604030504040204" pitchFamily="34" charset="0"/>
              </a:rPr>
              <a:t> and Future Detector Technologies, 2017, LIP PhD </a:t>
            </a:r>
            <a:r>
              <a:rPr lang="fr-FR" altLang="fr-FR" sz="1400" dirty="0" err="1">
                <a:solidFill>
                  <a:srgbClr val="4D4D4D"/>
                </a:solidFill>
                <a:latin typeface="Verdana" panose="020B0604030504040204" pitchFamily="34" charset="0"/>
              </a:rPr>
              <a:t>Student</a:t>
            </a:r>
            <a:r>
              <a:rPr lang="fr-FR" altLang="fr-FR" sz="1400" dirty="0">
                <a:solidFill>
                  <a:srgbClr val="4D4D4D"/>
                </a:solidFill>
                <a:latin typeface="Verdana" panose="020B0604030504040204" pitchFamily="34" charset="0"/>
              </a:rPr>
              <a:t> Workshop, 24-25/03/2017, Coimbra (Portugal).</a:t>
            </a:r>
          </a:p>
          <a:p>
            <a:pPr lvl="2">
              <a:lnSpc>
                <a:spcPct val="90000"/>
              </a:lnSpc>
            </a:pPr>
            <a:r>
              <a:rPr lang="fr-FR" altLang="fr-FR" sz="1400" dirty="0" err="1" smtClean="0">
                <a:solidFill>
                  <a:srgbClr val="4D4D4D"/>
                </a:solidFill>
                <a:latin typeface="Verdana" panose="020B0604030504040204" pitchFamily="34" charset="0"/>
              </a:rPr>
              <a:t>Finco</a:t>
            </a:r>
            <a:r>
              <a:rPr lang="fr-FR" altLang="fr-FR" sz="1400" dirty="0" smtClean="0">
                <a:solidFill>
                  <a:srgbClr val="4D4D4D"/>
                </a:solidFill>
                <a:latin typeface="Verdana" panose="020B0604030504040204" pitchFamily="34" charset="0"/>
              </a:rPr>
              <a:t> </a:t>
            </a:r>
            <a:r>
              <a:rPr lang="fr-FR" altLang="fr-FR" sz="1400" dirty="0">
                <a:solidFill>
                  <a:srgbClr val="4D4D4D"/>
                </a:solidFill>
                <a:latin typeface="Verdana" panose="020B0604030504040204" pitchFamily="34" charset="0"/>
              </a:rPr>
              <a:t>L.,  </a:t>
            </a:r>
            <a:r>
              <a:rPr lang="fr-FR" altLang="fr-FR" sz="1400" dirty="0" err="1">
                <a:solidFill>
                  <a:srgbClr val="4D4D4D"/>
                </a:solidFill>
                <a:latin typeface="Verdana" panose="020B0604030504040204" pitchFamily="34" charset="0"/>
              </a:rPr>
              <a:t>Low</a:t>
            </a:r>
            <a:r>
              <a:rPr lang="fr-FR" altLang="fr-FR" sz="1400" dirty="0">
                <a:solidFill>
                  <a:srgbClr val="4D4D4D"/>
                </a:solidFill>
                <a:latin typeface="Verdana" panose="020B0604030504040204" pitchFamily="34" charset="0"/>
              </a:rPr>
              <a:t>-mass </a:t>
            </a:r>
            <a:r>
              <a:rPr lang="fr-FR" altLang="fr-FR" sz="1400" dirty="0" err="1">
                <a:solidFill>
                  <a:srgbClr val="4D4D4D"/>
                </a:solidFill>
                <a:latin typeface="Verdana" panose="020B0604030504040204" pitchFamily="34" charset="0"/>
              </a:rPr>
              <a:t>Higgs</a:t>
            </a:r>
            <a:r>
              <a:rPr lang="fr-FR" altLang="fr-FR" sz="1400" dirty="0">
                <a:solidFill>
                  <a:srgbClr val="4D4D4D"/>
                </a:solidFill>
                <a:latin typeface="Verdana" panose="020B0604030504040204" pitchFamily="34" charset="0"/>
              </a:rPr>
              <a:t> to </a:t>
            </a:r>
            <a:r>
              <a:rPr lang="fr-FR" altLang="fr-FR" sz="1400" dirty="0" err="1">
                <a:solidFill>
                  <a:srgbClr val="4D4D4D"/>
                </a:solidFill>
                <a:latin typeface="Verdana" panose="020B0604030504040204" pitchFamily="34" charset="0"/>
              </a:rPr>
              <a:t>diphoton</a:t>
            </a:r>
            <a:r>
              <a:rPr lang="fr-FR" altLang="fr-FR" sz="1400" dirty="0">
                <a:solidFill>
                  <a:srgbClr val="4D4D4D"/>
                </a:solidFill>
                <a:latin typeface="Verdana" panose="020B0604030504040204" pitchFamily="34" charset="0"/>
              </a:rPr>
              <a:t> in CMS, 2017, IRN </a:t>
            </a:r>
            <a:r>
              <a:rPr lang="fr-FR" altLang="fr-FR" sz="1400" dirty="0" err="1">
                <a:solidFill>
                  <a:srgbClr val="4D4D4D"/>
                </a:solidFill>
                <a:latin typeface="Verdana" panose="020B0604030504040204" pitchFamily="34" charset="0"/>
              </a:rPr>
              <a:t>Terascale</a:t>
            </a:r>
            <a:r>
              <a:rPr lang="fr-FR" altLang="fr-FR" sz="1400" dirty="0">
                <a:solidFill>
                  <a:srgbClr val="4D4D4D"/>
                </a:solidFill>
                <a:latin typeface="Verdana" panose="020B0604030504040204" pitchFamily="34" charset="0"/>
              </a:rPr>
              <a:t>, 13-15/12/2017, Marseille (France).</a:t>
            </a:r>
          </a:p>
          <a:p>
            <a:pPr lvl="2">
              <a:lnSpc>
                <a:spcPct val="90000"/>
              </a:lnSpc>
            </a:pPr>
            <a:r>
              <a:rPr lang="fr-FR" altLang="fr-FR" sz="1400" dirty="0" err="1" smtClean="0">
                <a:solidFill>
                  <a:srgbClr val="4D4D4D"/>
                </a:solidFill>
                <a:latin typeface="Verdana" panose="020B0604030504040204" pitchFamily="34" charset="0"/>
              </a:rPr>
              <a:t>Finco</a:t>
            </a:r>
            <a:r>
              <a:rPr lang="fr-FR" altLang="fr-FR" sz="1400" dirty="0" smtClean="0">
                <a:solidFill>
                  <a:srgbClr val="4D4D4D"/>
                </a:solidFill>
                <a:latin typeface="Verdana" panose="020B0604030504040204" pitchFamily="34" charset="0"/>
              </a:rPr>
              <a:t> </a:t>
            </a:r>
            <a:r>
              <a:rPr lang="fr-FR" altLang="fr-FR" sz="1400" dirty="0">
                <a:solidFill>
                  <a:srgbClr val="4D4D4D"/>
                </a:solidFill>
                <a:latin typeface="Verdana" panose="020B0604030504040204" pitchFamily="34" charset="0"/>
              </a:rPr>
              <a:t>L.,  H -&gt; </a:t>
            </a:r>
            <a:r>
              <a:rPr lang="fr-FR" altLang="fr-FR" sz="1400" dirty="0" err="1">
                <a:solidFill>
                  <a:srgbClr val="4D4D4D"/>
                </a:solidFill>
                <a:latin typeface="Verdana" panose="020B0604030504040204" pitchFamily="34" charset="0"/>
              </a:rPr>
              <a:t>gg</a:t>
            </a:r>
            <a:r>
              <a:rPr lang="fr-FR" altLang="fr-FR" sz="1400" dirty="0">
                <a:solidFill>
                  <a:srgbClr val="4D4D4D"/>
                </a:solidFill>
                <a:latin typeface="Verdana" panose="020B0604030504040204" pitchFamily="34" charset="0"/>
              </a:rPr>
              <a:t> in CMS, 2017, 10th France China </a:t>
            </a:r>
            <a:r>
              <a:rPr lang="fr-FR" altLang="fr-FR" sz="1400" dirty="0" err="1">
                <a:solidFill>
                  <a:srgbClr val="4D4D4D"/>
                </a:solidFill>
                <a:latin typeface="Verdana" panose="020B0604030504040204" pitchFamily="34" charset="0"/>
              </a:rPr>
              <a:t>Particle</a:t>
            </a:r>
            <a:r>
              <a:rPr lang="fr-FR" altLang="fr-FR" sz="1400" dirty="0">
                <a:solidFill>
                  <a:srgbClr val="4D4D4D"/>
                </a:solidFill>
                <a:latin typeface="Verdana" panose="020B0604030504040204" pitchFamily="34" charset="0"/>
              </a:rPr>
              <a:t> </a:t>
            </a:r>
            <a:r>
              <a:rPr lang="fr-FR" altLang="fr-FR" sz="1400" dirty="0" err="1">
                <a:solidFill>
                  <a:srgbClr val="4D4D4D"/>
                </a:solidFill>
                <a:latin typeface="Verdana" panose="020B0604030504040204" pitchFamily="34" charset="0"/>
              </a:rPr>
              <a:t>Physics</a:t>
            </a:r>
            <a:r>
              <a:rPr lang="fr-FR" altLang="fr-FR" sz="1400" dirty="0">
                <a:solidFill>
                  <a:srgbClr val="4D4D4D"/>
                </a:solidFill>
                <a:latin typeface="Verdana" panose="020B0604030504040204" pitchFamily="34" charset="0"/>
              </a:rPr>
              <a:t> </a:t>
            </a:r>
            <a:r>
              <a:rPr lang="fr-FR" altLang="fr-FR" sz="1400" dirty="0" err="1">
                <a:solidFill>
                  <a:srgbClr val="4D4D4D"/>
                </a:solidFill>
                <a:latin typeface="Verdana" panose="020B0604030504040204" pitchFamily="34" charset="0"/>
              </a:rPr>
              <a:t>Laboratory</a:t>
            </a:r>
            <a:r>
              <a:rPr lang="fr-FR" altLang="fr-FR" sz="1400" dirty="0">
                <a:solidFill>
                  <a:srgbClr val="4D4D4D"/>
                </a:solidFill>
                <a:latin typeface="Verdana" panose="020B0604030504040204" pitchFamily="34" charset="0"/>
              </a:rPr>
              <a:t> workshop  (FCPPL 2017), 27-30/03/2017, </a:t>
            </a:r>
            <a:r>
              <a:rPr lang="fr-FR" altLang="fr-FR" sz="1400" dirty="0" err="1">
                <a:solidFill>
                  <a:srgbClr val="4D4D4D"/>
                </a:solidFill>
                <a:latin typeface="Verdana" panose="020B0604030504040204" pitchFamily="34" charset="0"/>
              </a:rPr>
              <a:t>Pekin</a:t>
            </a:r>
            <a:r>
              <a:rPr lang="fr-FR" altLang="fr-FR" sz="1400" dirty="0">
                <a:solidFill>
                  <a:srgbClr val="4D4D4D"/>
                </a:solidFill>
                <a:latin typeface="Verdana" panose="020B0604030504040204" pitchFamily="34" charset="0"/>
              </a:rPr>
              <a:t> (Chine</a:t>
            </a:r>
            <a:r>
              <a:rPr lang="fr-FR" altLang="fr-FR" sz="1400" dirty="0" smtClean="0">
                <a:solidFill>
                  <a:srgbClr val="4D4D4D"/>
                </a:solidFill>
                <a:latin typeface="Verdana" panose="020B0604030504040204" pitchFamily="34" charset="0"/>
              </a:rPr>
              <a:t>).</a:t>
            </a:r>
          </a:p>
          <a:p>
            <a:pPr lvl="2">
              <a:lnSpc>
                <a:spcPct val="90000"/>
              </a:lnSpc>
            </a:pPr>
            <a:r>
              <a:rPr lang="fr-FR" altLang="fr-FR" sz="1400" dirty="0" smtClean="0">
                <a:solidFill>
                  <a:srgbClr val="4D4D4D"/>
                </a:solidFill>
                <a:latin typeface="Verdana" panose="020B0604030504040204" pitchFamily="34" charset="0"/>
              </a:rPr>
              <a:t>Gascon-</a:t>
            </a:r>
            <a:r>
              <a:rPr lang="fr-FR" altLang="fr-FR" sz="1400" dirty="0" err="1" smtClean="0">
                <a:solidFill>
                  <a:srgbClr val="4D4D4D"/>
                </a:solidFill>
                <a:latin typeface="Verdana" panose="020B0604030504040204" pitchFamily="34" charset="0"/>
              </a:rPr>
              <a:t>Shotkin</a:t>
            </a:r>
            <a:r>
              <a:rPr lang="fr-FR" altLang="fr-FR" sz="1400" dirty="0" smtClean="0">
                <a:solidFill>
                  <a:srgbClr val="4D4D4D"/>
                </a:solidFill>
                <a:latin typeface="Verdana" panose="020B0604030504040204" pitchFamily="34" charset="0"/>
              </a:rPr>
              <a:t> </a:t>
            </a:r>
            <a:r>
              <a:rPr lang="fr-FR" altLang="fr-FR" sz="1400" dirty="0">
                <a:solidFill>
                  <a:srgbClr val="4D4D4D"/>
                </a:solidFill>
                <a:latin typeface="Verdana" panose="020B0604030504040204" pitchFamily="34" charset="0"/>
              </a:rPr>
              <a:t>S., Update on </a:t>
            </a:r>
            <a:r>
              <a:rPr lang="fr-FR" altLang="fr-FR" sz="1400" dirty="0" err="1">
                <a:solidFill>
                  <a:srgbClr val="4D4D4D"/>
                </a:solidFill>
                <a:latin typeface="Verdana" panose="020B0604030504040204" pitchFamily="34" charset="0"/>
              </a:rPr>
              <a:t>Higgs</a:t>
            </a:r>
            <a:r>
              <a:rPr lang="fr-FR" altLang="fr-FR" sz="1400" dirty="0">
                <a:solidFill>
                  <a:srgbClr val="4D4D4D"/>
                </a:solidFill>
                <a:latin typeface="Verdana" panose="020B0604030504040204" pitchFamily="34" charset="0"/>
              </a:rPr>
              <a:t> </a:t>
            </a:r>
            <a:r>
              <a:rPr lang="fr-FR" altLang="fr-FR" sz="1400" dirty="0" err="1">
                <a:solidFill>
                  <a:srgbClr val="4D4D4D"/>
                </a:solidFill>
                <a:latin typeface="Verdana" panose="020B0604030504040204" pitchFamily="34" charset="0"/>
              </a:rPr>
              <a:t>searches</a:t>
            </a:r>
            <a:r>
              <a:rPr lang="fr-FR" altLang="fr-FR" sz="1400" dirty="0">
                <a:solidFill>
                  <a:srgbClr val="4D4D4D"/>
                </a:solidFill>
                <a:latin typeface="Verdana" panose="020B0604030504040204" pitchFamily="34" charset="0"/>
              </a:rPr>
              <a:t> </a:t>
            </a:r>
            <a:r>
              <a:rPr lang="fr-FR" altLang="fr-FR" sz="1400" dirty="0" err="1">
                <a:solidFill>
                  <a:srgbClr val="4D4D4D"/>
                </a:solidFill>
                <a:latin typeface="Verdana" panose="020B0604030504040204" pitchFamily="34" charset="0"/>
              </a:rPr>
              <a:t>below</a:t>
            </a:r>
            <a:r>
              <a:rPr lang="fr-FR" altLang="fr-FR" sz="1400" dirty="0">
                <a:solidFill>
                  <a:srgbClr val="4D4D4D"/>
                </a:solidFill>
                <a:latin typeface="Verdana" panose="020B0604030504040204" pitchFamily="34" charset="0"/>
              </a:rPr>
              <a:t> 125 </a:t>
            </a:r>
            <a:r>
              <a:rPr lang="fr-FR" altLang="fr-FR" sz="1400" dirty="0" err="1">
                <a:solidFill>
                  <a:srgbClr val="4D4D4D"/>
                </a:solidFill>
                <a:latin typeface="Verdana" panose="020B0604030504040204" pitchFamily="34" charset="0"/>
              </a:rPr>
              <a:t>GeV</a:t>
            </a:r>
            <a:r>
              <a:rPr lang="fr-FR" altLang="fr-FR" sz="1400" dirty="0">
                <a:solidFill>
                  <a:srgbClr val="4D4D4D"/>
                </a:solidFill>
                <a:latin typeface="Verdana" panose="020B0604030504040204" pitchFamily="34" charset="0"/>
              </a:rPr>
              <a:t>  (</a:t>
            </a:r>
            <a:r>
              <a:rPr lang="fr-FR" altLang="fr-FR" sz="1400" dirty="0" err="1">
                <a:solidFill>
                  <a:srgbClr val="4D4D4D"/>
                </a:solidFill>
                <a:latin typeface="Verdana" panose="020B0604030504040204" pitchFamily="34" charset="0"/>
              </a:rPr>
              <a:t>Invited</a:t>
            </a:r>
            <a:r>
              <a:rPr lang="fr-FR" altLang="fr-FR" sz="1400" dirty="0">
                <a:solidFill>
                  <a:srgbClr val="4D4D4D"/>
                </a:solidFill>
                <a:latin typeface="Verdana" panose="020B0604030504040204" pitchFamily="34" charset="0"/>
              </a:rPr>
              <a:t>), Santander 2017: </a:t>
            </a:r>
            <a:r>
              <a:rPr lang="fr-FR" altLang="fr-FR" sz="1400" dirty="0" err="1">
                <a:solidFill>
                  <a:srgbClr val="4D4D4D"/>
                </a:solidFill>
                <a:latin typeface="Verdana" panose="020B0604030504040204" pitchFamily="34" charset="0"/>
              </a:rPr>
              <a:t>Higgs</a:t>
            </a:r>
            <a:r>
              <a:rPr lang="fr-FR" altLang="fr-FR" sz="1400" dirty="0">
                <a:solidFill>
                  <a:srgbClr val="4D4D4D"/>
                </a:solidFill>
                <a:latin typeface="Verdana" panose="020B0604030504040204" pitchFamily="34" charset="0"/>
              </a:rPr>
              <a:t> </a:t>
            </a:r>
            <a:r>
              <a:rPr lang="fr-FR" altLang="fr-FR" sz="1400" dirty="0" err="1">
                <a:solidFill>
                  <a:srgbClr val="4D4D4D"/>
                </a:solidFill>
                <a:latin typeface="Verdana" panose="020B0604030504040204" pitchFamily="34" charset="0"/>
              </a:rPr>
              <a:t>Days</a:t>
            </a:r>
            <a:r>
              <a:rPr lang="fr-FR" altLang="fr-FR" sz="1400" dirty="0">
                <a:solidFill>
                  <a:srgbClr val="4D4D4D"/>
                </a:solidFill>
                <a:latin typeface="Verdana" panose="020B0604030504040204" pitchFamily="34" charset="0"/>
              </a:rPr>
              <a:t> at Santander 2017, 18-22/09/2017, Santander (Espagne)</a:t>
            </a:r>
          </a:p>
          <a:p>
            <a:pPr lvl="2">
              <a:lnSpc>
                <a:spcPct val="90000"/>
              </a:lnSpc>
            </a:pPr>
            <a:r>
              <a:rPr lang="fr-FR" altLang="fr-FR" sz="1400" dirty="0" err="1" smtClean="0">
                <a:solidFill>
                  <a:srgbClr val="4D4D4D"/>
                </a:solidFill>
                <a:latin typeface="Verdana" panose="020B0604030504040204" pitchFamily="34" charset="0"/>
              </a:rPr>
              <a:t>Gouzevitch</a:t>
            </a:r>
            <a:r>
              <a:rPr lang="fr-FR" altLang="fr-FR" sz="1400" dirty="0" smtClean="0">
                <a:solidFill>
                  <a:srgbClr val="4D4D4D"/>
                </a:solidFill>
                <a:latin typeface="Verdana" panose="020B0604030504040204" pitchFamily="34" charset="0"/>
              </a:rPr>
              <a:t> </a:t>
            </a:r>
            <a:r>
              <a:rPr lang="fr-FR" altLang="fr-FR" sz="1400" dirty="0">
                <a:solidFill>
                  <a:srgbClr val="4D4D4D"/>
                </a:solidFill>
                <a:latin typeface="Verdana" panose="020B0604030504040204" pitchFamily="34" charset="0"/>
              </a:rPr>
              <a:t>M.,  </a:t>
            </a:r>
            <a:r>
              <a:rPr lang="fr-FR" altLang="fr-FR" sz="1400" dirty="0" err="1">
                <a:solidFill>
                  <a:srgbClr val="4D4D4D"/>
                </a:solidFill>
                <a:latin typeface="Verdana" panose="020B0604030504040204" pitchFamily="34" charset="0"/>
              </a:rPr>
              <a:t>Some</a:t>
            </a:r>
            <a:r>
              <a:rPr lang="fr-FR" altLang="fr-FR" sz="1400" dirty="0">
                <a:solidFill>
                  <a:srgbClr val="4D4D4D"/>
                </a:solidFill>
                <a:latin typeface="Verdana" panose="020B0604030504040204" pitchFamily="34" charset="0"/>
              </a:rPr>
              <a:t> </a:t>
            </a:r>
            <a:r>
              <a:rPr lang="fr-FR" altLang="fr-FR" sz="1400" dirty="0" err="1">
                <a:solidFill>
                  <a:srgbClr val="4D4D4D"/>
                </a:solidFill>
                <a:latin typeface="Verdana" panose="020B0604030504040204" pitchFamily="34" charset="0"/>
              </a:rPr>
              <a:t>though</a:t>
            </a:r>
            <a:r>
              <a:rPr lang="fr-FR" altLang="fr-FR" sz="1400" dirty="0">
                <a:solidFill>
                  <a:srgbClr val="4D4D4D"/>
                </a:solidFill>
                <a:latin typeface="Verdana" panose="020B0604030504040204" pitchFamily="34" charset="0"/>
              </a:rPr>
              <a:t> about the </a:t>
            </a:r>
            <a:r>
              <a:rPr lang="fr-FR" altLang="fr-FR" sz="1400" dirty="0" err="1">
                <a:solidFill>
                  <a:srgbClr val="4D4D4D"/>
                </a:solidFill>
                <a:latin typeface="Verdana" panose="020B0604030504040204" pitchFamily="34" charset="0"/>
              </a:rPr>
              <a:t>choice</a:t>
            </a:r>
            <a:r>
              <a:rPr lang="fr-FR" altLang="fr-FR" sz="1400" dirty="0">
                <a:solidFill>
                  <a:srgbClr val="4D4D4D"/>
                </a:solidFill>
                <a:latin typeface="Verdana" panose="020B0604030504040204" pitchFamily="34" charset="0"/>
              </a:rPr>
              <a:t> of MVA variables for HH, 2017, HH </a:t>
            </a:r>
            <a:r>
              <a:rPr lang="fr-FR" altLang="fr-FR" sz="1400" dirty="0" err="1">
                <a:solidFill>
                  <a:srgbClr val="4D4D4D"/>
                </a:solidFill>
                <a:latin typeface="Verdana" panose="020B0604030504040204" pitchFamily="34" charset="0"/>
              </a:rPr>
              <a:t>searches</a:t>
            </a:r>
            <a:r>
              <a:rPr lang="fr-FR" altLang="fr-FR" sz="1400" dirty="0">
                <a:solidFill>
                  <a:srgbClr val="4D4D4D"/>
                </a:solidFill>
                <a:latin typeface="Verdana" panose="020B0604030504040204" pitchFamily="34" charset="0"/>
              </a:rPr>
              <a:t> </a:t>
            </a:r>
            <a:r>
              <a:rPr lang="fr-FR" altLang="fr-FR" sz="1400" dirty="0" err="1">
                <a:solidFill>
                  <a:srgbClr val="4D4D4D"/>
                </a:solidFill>
                <a:latin typeface="Verdana" panose="020B0604030504040204" pitchFamily="34" charset="0"/>
              </a:rPr>
              <a:t>with</a:t>
            </a:r>
            <a:r>
              <a:rPr lang="fr-FR" altLang="fr-FR" sz="1400" dirty="0">
                <a:solidFill>
                  <a:srgbClr val="4D4D4D"/>
                </a:solidFill>
                <a:latin typeface="Verdana" panose="020B0604030504040204" pitchFamily="34" charset="0"/>
              </a:rPr>
              <a:t> CMS,/01/2017, Louvain-La-Neuve (Belgique).</a:t>
            </a:r>
          </a:p>
          <a:p>
            <a:pPr lvl="2">
              <a:lnSpc>
                <a:spcPct val="90000"/>
              </a:lnSpc>
            </a:pPr>
            <a:r>
              <a:rPr lang="fr-FR" altLang="fr-FR" sz="1400" dirty="0" err="1" smtClean="0">
                <a:solidFill>
                  <a:srgbClr val="4D4D4D"/>
                </a:solidFill>
                <a:latin typeface="Verdana" panose="020B0604030504040204" pitchFamily="34" charset="0"/>
              </a:rPr>
              <a:t>Gouzevitch</a:t>
            </a:r>
            <a:r>
              <a:rPr lang="fr-FR" altLang="fr-FR" sz="1400" dirty="0" smtClean="0">
                <a:solidFill>
                  <a:srgbClr val="4D4D4D"/>
                </a:solidFill>
                <a:latin typeface="Verdana" panose="020B0604030504040204" pitchFamily="34" charset="0"/>
              </a:rPr>
              <a:t> </a:t>
            </a:r>
            <a:r>
              <a:rPr lang="fr-FR" altLang="fr-FR" sz="1400" dirty="0">
                <a:solidFill>
                  <a:srgbClr val="4D4D4D"/>
                </a:solidFill>
                <a:latin typeface="Verdana" panose="020B0604030504040204" pitchFamily="34" charset="0"/>
              </a:rPr>
              <a:t>M.,  Prospects for </a:t>
            </a:r>
            <a:r>
              <a:rPr lang="fr-FR" altLang="fr-FR" sz="1400" dirty="0" err="1">
                <a:solidFill>
                  <a:srgbClr val="4D4D4D"/>
                </a:solidFill>
                <a:latin typeface="Verdana" panose="020B0604030504040204" pitchFamily="34" charset="0"/>
              </a:rPr>
              <a:t>Higgs</a:t>
            </a:r>
            <a:r>
              <a:rPr lang="fr-FR" altLang="fr-FR" sz="1400" dirty="0">
                <a:solidFill>
                  <a:srgbClr val="4D4D4D"/>
                </a:solidFill>
                <a:latin typeface="Verdana" panose="020B0604030504040204" pitchFamily="34" charset="0"/>
              </a:rPr>
              <a:t> </a:t>
            </a:r>
            <a:r>
              <a:rPr lang="fr-FR" altLang="fr-FR" sz="1400" dirty="0" err="1">
                <a:solidFill>
                  <a:srgbClr val="4D4D4D"/>
                </a:solidFill>
                <a:latin typeface="Verdana" panose="020B0604030504040204" pitchFamily="34" charset="0"/>
              </a:rPr>
              <a:t>Physics</a:t>
            </a:r>
            <a:r>
              <a:rPr lang="fr-FR" altLang="fr-FR" sz="1400" dirty="0">
                <a:solidFill>
                  <a:srgbClr val="4D4D4D"/>
                </a:solidFill>
                <a:latin typeface="Verdana" panose="020B0604030504040204" pitchFamily="34" charset="0"/>
              </a:rPr>
              <a:t> at HL−LHC, 2017, 2nd CMS Workshop «Perspectives on </a:t>
            </a:r>
            <a:r>
              <a:rPr lang="fr-FR" altLang="fr-FR" sz="1400" dirty="0" err="1">
                <a:solidFill>
                  <a:srgbClr val="4D4D4D"/>
                </a:solidFill>
                <a:latin typeface="Verdana" panose="020B0604030504040204" pitchFamily="34" charset="0"/>
              </a:rPr>
              <a:t>Physics</a:t>
            </a:r>
            <a:r>
              <a:rPr lang="fr-FR" altLang="fr-FR" sz="1400" dirty="0">
                <a:solidFill>
                  <a:srgbClr val="4D4D4D"/>
                </a:solidFill>
                <a:latin typeface="Verdana" panose="020B0604030504040204" pitchFamily="34" charset="0"/>
              </a:rPr>
              <a:t> and on CMS at HL−LHC,/09/2017, </a:t>
            </a:r>
            <a:r>
              <a:rPr lang="fr-FR" altLang="fr-FR" sz="1400" dirty="0" err="1">
                <a:solidFill>
                  <a:srgbClr val="4D4D4D"/>
                </a:solidFill>
                <a:latin typeface="Verdana" panose="020B0604030504040204" pitchFamily="34" charset="0"/>
              </a:rPr>
              <a:t>Vana</a:t>
            </a:r>
            <a:r>
              <a:rPr lang="fr-FR" altLang="fr-FR" sz="1400" dirty="0">
                <a:solidFill>
                  <a:srgbClr val="4D4D4D"/>
                </a:solidFill>
                <a:latin typeface="Verdana" panose="020B0604030504040204" pitchFamily="34" charset="0"/>
              </a:rPr>
              <a:t> (Bulgarie).</a:t>
            </a:r>
          </a:p>
          <a:p>
            <a:pPr lvl="2">
              <a:lnSpc>
                <a:spcPct val="90000"/>
              </a:lnSpc>
            </a:pPr>
            <a:r>
              <a:rPr lang="fr-FR" altLang="fr-FR" sz="1400" dirty="0" err="1" smtClean="0">
                <a:solidFill>
                  <a:srgbClr val="4D4D4D"/>
                </a:solidFill>
                <a:latin typeface="Verdana" panose="020B0604030504040204" pitchFamily="34" charset="0"/>
              </a:rPr>
              <a:t>Gouzevitch</a:t>
            </a:r>
            <a:r>
              <a:rPr lang="fr-FR" altLang="fr-FR" sz="1400" dirty="0" smtClean="0">
                <a:solidFill>
                  <a:srgbClr val="4D4D4D"/>
                </a:solidFill>
                <a:latin typeface="Verdana" panose="020B0604030504040204" pitchFamily="34" charset="0"/>
              </a:rPr>
              <a:t> </a:t>
            </a:r>
            <a:r>
              <a:rPr lang="fr-FR" altLang="fr-FR" sz="1400" dirty="0">
                <a:solidFill>
                  <a:srgbClr val="4D4D4D"/>
                </a:solidFill>
                <a:latin typeface="Verdana" panose="020B0604030504040204" pitchFamily="34" charset="0"/>
              </a:rPr>
              <a:t>M.,  </a:t>
            </a:r>
            <a:r>
              <a:rPr lang="fr-FR" altLang="fr-FR" sz="1400" dirty="0" err="1">
                <a:solidFill>
                  <a:srgbClr val="4D4D4D"/>
                </a:solidFill>
                <a:latin typeface="Verdana" panose="020B0604030504040204" pitchFamily="34" charset="0"/>
              </a:rPr>
              <a:t>Recent</a:t>
            </a:r>
            <a:r>
              <a:rPr lang="fr-FR" altLang="fr-FR" sz="1400" dirty="0">
                <a:solidFill>
                  <a:srgbClr val="4D4D4D"/>
                </a:solidFill>
                <a:latin typeface="Verdana" panose="020B0604030504040204" pitchFamily="34" charset="0"/>
              </a:rPr>
              <a:t> LHC </a:t>
            </a:r>
            <a:r>
              <a:rPr lang="fr-FR" altLang="fr-FR" sz="1400" dirty="0" err="1">
                <a:solidFill>
                  <a:srgbClr val="4D4D4D"/>
                </a:solidFill>
                <a:latin typeface="Verdana" panose="020B0604030504040204" pitchFamily="34" charset="0"/>
              </a:rPr>
              <a:t>results</a:t>
            </a:r>
            <a:r>
              <a:rPr lang="fr-FR" altLang="fr-FR" sz="1400" dirty="0">
                <a:solidFill>
                  <a:srgbClr val="4D4D4D"/>
                </a:solidFill>
                <a:latin typeface="Verdana" panose="020B0604030504040204" pitchFamily="34" charset="0"/>
              </a:rPr>
              <a:t> </a:t>
            </a:r>
            <a:r>
              <a:rPr lang="fr-FR" altLang="fr-FR" sz="1400" dirty="0" err="1">
                <a:solidFill>
                  <a:srgbClr val="4D4D4D"/>
                </a:solidFill>
                <a:latin typeface="Verdana" panose="020B0604030504040204" pitchFamily="34" charset="0"/>
              </a:rPr>
              <a:t>from</a:t>
            </a:r>
            <a:r>
              <a:rPr lang="fr-FR" altLang="fr-FR" sz="1400" dirty="0">
                <a:solidFill>
                  <a:srgbClr val="4D4D4D"/>
                </a:solidFill>
                <a:latin typeface="Verdana" panose="020B0604030504040204" pitchFamily="34" charset="0"/>
              </a:rPr>
              <a:t> ATLAS and CMS, prospects for High </a:t>
            </a:r>
            <a:r>
              <a:rPr lang="fr-FR" altLang="fr-FR" sz="1400" dirty="0" err="1">
                <a:solidFill>
                  <a:srgbClr val="4D4D4D"/>
                </a:solidFill>
                <a:latin typeface="Verdana" panose="020B0604030504040204" pitchFamily="34" charset="0"/>
              </a:rPr>
              <a:t>Lumi</a:t>
            </a:r>
            <a:r>
              <a:rPr lang="fr-FR" altLang="fr-FR" sz="1400" dirty="0">
                <a:solidFill>
                  <a:srgbClr val="4D4D4D"/>
                </a:solidFill>
                <a:latin typeface="Verdana" panose="020B0604030504040204" pitchFamily="34" charset="0"/>
              </a:rPr>
              <a:t> LHC, 2017, 2017 International Workshop on Future </a:t>
            </a:r>
            <a:r>
              <a:rPr lang="fr-FR" altLang="fr-FR" sz="1400" dirty="0" err="1">
                <a:solidFill>
                  <a:srgbClr val="4D4D4D"/>
                </a:solidFill>
                <a:latin typeface="Verdana" panose="020B0604030504040204" pitchFamily="34" charset="0"/>
              </a:rPr>
              <a:t>Linear</a:t>
            </a:r>
            <a:r>
              <a:rPr lang="fr-FR" altLang="fr-FR" sz="1400" dirty="0">
                <a:solidFill>
                  <a:srgbClr val="4D4D4D"/>
                </a:solidFill>
                <a:latin typeface="Verdana" panose="020B0604030504040204" pitchFamily="34" charset="0"/>
              </a:rPr>
              <a:t> </a:t>
            </a:r>
            <a:r>
              <a:rPr lang="fr-FR" altLang="fr-FR" sz="1400" dirty="0" err="1">
                <a:solidFill>
                  <a:srgbClr val="4D4D4D"/>
                </a:solidFill>
                <a:latin typeface="Verdana" panose="020B0604030504040204" pitchFamily="34" charset="0"/>
              </a:rPr>
              <a:t>Colliders</a:t>
            </a:r>
            <a:r>
              <a:rPr lang="fr-FR" altLang="fr-FR" sz="1400" dirty="0">
                <a:solidFill>
                  <a:srgbClr val="4D4D4D"/>
                </a:solidFill>
                <a:latin typeface="Verdana" panose="020B0604030504040204" pitchFamily="34" charset="0"/>
              </a:rPr>
              <a:t> (LCWS2017), 23-27/10/2017, Strasbourg (France).</a:t>
            </a:r>
          </a:p>
          <a:p>
            <a:pPr lvl="2">
              <a:lnSpc>
                <a:spcPct val="90000"/>
              </a:lnSpc>
            </a:pPr>
            <a:r>
              <a:rPr lang="fr-FR" altLang="fr-FR" sz="1400" dirty="0" err="1" smtClean="0">
                <a:solidFill>
                  <a:srgbClr val="4D4D4D"/>
                </a:solidFill>
                <a:latin typeface="Verdana" panose="020B0604030504040204" pitchFamily="34" charset="0"/>
              </a:rPr>
              <a:t>Gouzevitch</a:t>
            </a:r>
            <a:r>
              <a:rPr lang="fr-FR" altLang="fr-FR" sz="1400" dirty="0" smtClean="0">
                <a:solidFill>
                  <a:srgbClr val="4D4D4D"/>
                </a:solidFill>
                <a:latin typeface="Verdana" panose="020B0604030504040204" pitchFamily="34" charset="0"/>
              </a:rPr>
              <a:t> </a:t>
            </a:r>
            <a:r>
              <a:rPr lang="fr-FR" altLang="fr-FR" sz="1400" dirty="0">
                <a:solidFill>
                  <a:srgbClr val="4D4D4D"/>
                </a:solidFill>
                <a:latin typeface="Verdana" panose="020B0604030504040204" pitchFamily="34" charset="0"/>
              </a:rPr>
              <a:t>M.,  "H and HH non−</a:t>
            </a:r>
            <a:r>
              <a:rPr lang="fr-FR" altLang="fr-FR" sz="1400" dirty="0" err="1">
                <a:solidFill>
                  <a:srgbClr val="4D4D4D"/>
                </a:solidFill>
                <a:latin typeface="Verdana" panose="020B0604030504040204" pitchFamily="34" charset="0"/>
              </a:rPr>
              <a:t>resonant</a:t>
            </a:r>
            <a:r>
              <a:rPr lang="fr-FR" altLang="fr-FR" sz="1400" dirty="0">
                <a:solidFill>
                  <a:srgbClr val="4D4D4D"/>
                </a:solidFill>
                <a:latin typeface="Verdana" panose="020B0604030504040204" pitchFamily="34" charset="0"/>
              </a:rPr>
              <a:t> prospects for run−3", 2017, </a:t>
            </a:r>
            <a:r>
              <a:rPr lang="fr-FR" altLang="fr-FR" sz="1400" dirty="0" err="1">
                <a:solidFill>
                  <a:srgbClr val="4D4D4D"/>
                </a:solidFill>
                <a:latin typeface="Verdana" panose="020B0604030504040204" pitchFamily="34" charset="0"/>
              </a:rPr>
              <a:t>Higgs</a:t>
            </a:r>
            <a:r>
              <a:rPr lang="fr-FR" altLang="fr-FR" sz="1400" dirty="0">
                <a:solidFill>
                  <a:srgbClr val="4D4D4D"/>
                </a:solidFill>
                <a:latin typeface="Verdana" panose="020B0604030504040204" pitchFamily="34" charset="0"/>
              </a:rPr>
              <a:t> </a:t>
            </a:r>
            <a:r>
              <a:rPr lang="fr-FR" altLang="fr-FR" sz="1400" dirty="0" err="1">
                <a:solidFill>
                  <a:srgbClr val="4D4D4D"/>
                </a:solidFill>
                <a:latin typeface="Verdana" panose="020B0604030504040204" pitchFamily="34" charset="0"/>
              </a:rPr>
              <a:t>Hunting</a:t>
            </a:r>
            <a:r>
              <a:rPr lang="fr-FR" altLang="fr-FR" sz="1400" dirty="0">
                <a:solidFill>
                  <a:srgbClr val="4D4D4D"/>
                </a:solidFill>
                <a:latin typeface="Verdana" panose="020B0604030504040204" pitchFamily="34" charset="0"/>
              </a:rPr>
              <a:t>, 24-26/07/2017, Orsay (France).</a:t>
            </a:r>
          </a:p>
          <a:p>
            <a:pPr lvl="2">
              <a:lnSpc>
                <a:spcPct val="90000"/>
              </a:lnSpc>
            </a:pPr>
            <a:r>
              <a:rPr lang="fr-FR" altLang="fr-FR" sz="1400" dirty="0" smtClean="0">
                <a:solidFill>
                  <a:srgbClr val="4D4D4D"/>
                </a:solidFill>
                <a:latin typeface="Verdana" panose="020B0604030504040204" pitchFamily="34" charset="0"/>
              </a:rPr>
              <a:t>Zhang </a:t>
            </a:r>
            <a:r>
              <a:rPr lang="fr-FR" altLang="fr-FR" sz="1400" dirty="0">
                <a:solidFill>
                  <a:srgbClr val="4D4D4D"/>
                </a:solidFill>
                <a:latin typeface="Verdana" panose="020B0604030504040204" pitchFamily="34" charset="0"/>
              </a:rPr>
              <a:t>S.,  </a:t>
            </a:r>
            <a:r>
              <a:rPr lang="fr-FR" altLang="fr-FR" sz="1400" dirty="0" err="1">
                <a:solidFill>
                  <a:srgbClr val="4D4D4D"/>
                </a:solidFill>
                <a:latin typeface="Verdana" panose="020B0604030504040204" pitchFamily="34" charset="0"/>
              </a:rPr>
              <a:t>Low</a:t>
            </a:r>
            <a:r>
              <a:rPr lang="fr-FR" altLang="fr-FR" sz="1400" dirty="0">
                <a:solidFill>
                  <a:srgbClr val="4D4D4D"/>
                </a:solidFill>
                <a:latin typeface="Verdana" panose="020B0604030504040204" pitchFamily="34" charset="0"/>
              </a:rPr>
              <a:t>-mass </a:t>
            </a:r>
            <a:r>
              <a:rPr lang="fr-FR" altLang="fr-FR" sz="1400" dirty="0" err="1">
                <a:solidFill>
                  <a:srgbClr val="4D4D4D"/>
                </a:solidFill>
                <a:latin typeface="Verdana" panose="020B0604030504040204" pitchFamily="34" charset="0"/>
              </a:rPr>
              <a:t>scalar</a:t>
            </a:r>
            <a:r>
              <a:rPr lang="fr-FR" altLang="fr-FR" sz="1400" dirty="0">
                <a:solidFill>
                  <a:srgbClr val="4D4D4D"/>
                </a:solidFill>
                <a:latin typeface="Verdana" panose="020B0604030504040204" pitchFamily="34" charset="0"/>
              </a:rPr>
              <a:t> </a:t>
            </a:r>
            <a:r>
              <a:rPr lang="fr-FR" altLang="fr-FR" sz="1400" dirty="0" err="1">
                <a:solidFill>
                  <a:srgbClr val="4D4D4D"/>
                </a:solidFill>
                <a:latin typeface="Verdana" panose="020B0604030504040204" pitchFamily="34" charset="0"/>
              </a:rPr>
              <a:t>searches</a:t>
            </a:r>
            <a:r>
              <a:rPr lang="fr-FR" altLang="fr-FR" sz="1400" dirty="0">
                <a:solidFill>
                  <a:srgbClr val="4D4D4D"/>
                </a:solidFill>
                <a:latin typeface="Verdana" panose="020B0604030504040204" pitchFamily="34" charset="0"/>
              </a:rPr>
              <a:t> in CMS, 2017, International Workshop on Future </a:t>
            </a:r>
            <a:r>
              <a:rPr lang="fr-FR" altLang="fr-FR" sz="1400" dirty="0" err="1">
                <a:solidFill>
                  <a:srgbClr val="4D4D4D"/>
                </a:solidFill>
                <a:latin typeface="Verdana" panose="020B0604030504040204" pitchFamily="34" charset="0"/>
              </a:rPr>
              <a:t>Linear</a:t>
            </a:r>
            <a:r>
              <a:rPr lang="fr-FR" altLang="fr-FR" sz="1400" dirty="0">
                <a:solidFill>
                  <a:srgbClr val="4D4D4D"/>
                </a:solidFill>
                <a:latin typeface="Verdana" panose="020B0604030504040204" pitchFamily="34" charset="0"/>
              </a:rPr>
              <a:t> </a:t>
            </a:r>
            <a:r>
              <a:rPr lang="fr-FR" altLang="fr-FR" sz="1400" dirty="0" err="1">
                <a:solidFill>
                  <a:srgbClr val="4D4D4D"/>
                </a:solidFill>
                <a:latin typeface="Verdana" panose="020B0604030504040204" pitchFamily="34" charset="0"/>
              </a:rPr>
              <a:t>Colliders</a:t>
            </a:r>
            <a:r>
              <a:rPr lang="fr-FR" altLang="fr-FR" sz="1400" dirty="0">
                <a:solidFill>
                  <a:srgbClr val="4D4D4D"/>
                </a:solidFill>
                <a:latin typeface="Verdana" panose="020B0604030504040204" pitchFamily="34" charset="0"/>
              </a:rPr>
              <a:t> (LCWS 2017), 23-27/10/2017, Strasbourg (France).</a:t>
            </a:r>
          </a:p>
          <a:p>
            <a:pPr lvl="2">
              <a:lnSpc>
                <a:spcPct val="90000"/>
              </a:lnSpc>
            </a:pPr>
            <a:r>
              <a:rPr lang="fr-FR" altLang="fr-FR" sz="1400" dirty="0" smtClean="0">
                <a:solidFill>
                  <a:srgbClr val="4D4D4D"/>
                </a:solidFill>
                <a:latin typeface="Verdana" panose="020B0604030504040204" pitchFamily="34" charset="0"/>
              </a:rPr>
              <a:t>Zhang </a:t>
            </a:r>
            <a:r>
              <a:rPr lang="fr-FR" altLang="fr-FR" sz="1400" dirty="0">
                <a:solidFill>
                  <a:srgbClr val="4D4D4D"/>
                </a:solidFill>
                <a:latin typeface="Verdana" panose="020B0604030504040204" pitchFamily="34" charset="0"/>
              </a:rPr>
              <a:t>S.,  </a:t>
            </a:r>
            <a:r>
              <a:rPr lang="fr-FR" altLang="fr-FR" sz="1400" dirty="0" err="1">
                <a:solidFill>
                  <a:srgbClr val="4D4D4D"/>
                </a:solidFill>
                <a:latin typeface="Verdana" panose="020B0604030504040204" pitchFamily="34" charset="0"/>
              </a:rPr>
              <a:t>Search</a:t>
            </a:r>
            <a:r>
              <a:rPr lang="fr-FR" altLang="fr-FR" sz="1400" dirty="0">
                <a:solidFill>
                  <a:srgbClr val="4D4D4D"/>
                </a:solidFill>
                <a:latin typeface="Verdana" panose="020B0604030504040204" pitchFamily="34" charset="0"/>
              </a:rPr>
              <a:t> for new </a:t>
            </a:r>
            <a:r>
              <a:rPr lang="fr-FR" altLang="fr-FR" sz="1400" dirty="0" err="1">
                <a:solidFill>
                  <a:srgbClr val="4D4D4D"/>
                </a:solidFill>
                <a:latin typeface="Verdana" panose="020B0604030504040204" pitchFamily="34" charset="0"/>
              </a:rPr>
              <a:t>resonances</a:t>
            </a:r>
            <a:r>
              <a:rPr lang="fr-FR" altLang="fr-FR" sz="1400" dirty="0">
                <a:solidFill>
                  <a:srgbClr val="4D4D4D"/>
                </a:solidFill>
                <a:latin typeface="Verdana" panose="020B0604030504040204" pitchFamily="34" charset="0"/>
              </a:rPr>
              <a:t> in the </a:t>
            </a:r>
            <a:r>
              <a:rPr lang="fr-FR" altLang="fr-FR" sz="1400" dirty="0" err="1">
                <a:solidFill>
                  <a:srgbClr val="4D4D4D"/>
                </a:solidFill>
                <a:latin typeface="Verdana" panose="020B0604030504040204" pitchFamily="34" charset="0"/>
              </a:rPr>
              <a:t>diphoton</a:t>
            </a:r>
            <a:r>
              <a:rPr lang="fr-FR" altLang="fr-FR" sz="1400" dirty="0">
                <a:solidFill>
                  <a:srgbClr val="4D4D4D"/>
                </a:solidFill>
                <a:latin typeface="Verdana" panose="020B0604030504040204" pitchFamily="34" charset="0"/>
              </a:rPr>
              <a:t> final state in the mass range </a:t>
            </a:r>
            <a:r>
              <a:rPr lang="fr-FR" altLang="fr-FR" sz="1400" dirty="0" err="1">
                <a:solidFill>
                  <a:srgbClr val="4D4D4D"/>
                </a:solidFill>
                <a:latin typeface="Verdana" panose="020B0604030504040204" pitchFamily="34" charset="0"/>
              </a:rPr>
              <a:t>between</a:t>
            </a:r>
            <a:r>
              <a:rPr lang="fr-FR" altLang="fr-FR" sz="1400" dirty="0">
                <a:solidFill>
                  <a:srgbClr val="4D4D4D"/>
                </a:solidFill>
                <a:latin typeface="Verdana" panose="020B0604030504040204" pitchFamily="34" charset="0"/>
              </a:rPr>
              <a:t> 70 and 110 </a:t>
            </a:r>
            <a:r>
              <a:rPr lang="fr-FR" altLang="fr-FR" sz="1400" dirty="0" err="1">
                <a:solidFill>
                  <a:srgbClr val="4D4D4D"/>
                </a:solidFill>
                <a:latin typeface="Verdana" panose="020B0604030504040204" pitchFamily="34" charset="0"/>
              </a:rPr>
              <a:t>GeV</a:t>
            </a:r>
            <a:r>
              <a:rPr lang="fr-FR" altLang="fr-FR" sz="1400" dirty="0">
                <a:solidFill>
                  <a:srgbClr val="4D4D4D"/>
                </a:solidFill>
                <a:latin typeface="Verdana" panose="020B0604030504040204" pitchFamily="34" charset="0"/>
              </a:rPr>
              <a:t> in pp collisions, 2017, </a:t>
            </a:r>
            <a:r>
              <a:rPr lang="fr-FR" altLang="fr-FR" sz="1400" dirty="0" err="1">
                <a:solidFill>
                  <a:srgbClr val="4D4D4D"/>
                </a:solidFill>
                <a:latin typeface="Verdana" panose="020B0604030504040204" pitchFamily="34" charset="0"/>
              </a:rPr>
              <a:t>Third</a:t>
            </a:r>
            <a:r>
              <a:rPr lang="fr-FR" altLang="fr-FR" sz="1400" dirty="0">
                <a:solidFill>
                  <a:srgbClr val="4D4D4D"/>
                </a:solidFill>
                <a:latin typeface="Verdana" panose="020B0604030504040204" pitchFamily="34" charset="0"/>
              </a:rPr>
              <a:t> China LHC </a:t>
            </a:r>
            <a:r>
              <a:rPr lang="fr-FR" altLang="fr-FR" sz="1400" dirty="0" err="1">
                <a:solidFill>
                  <a:srgbClr val="4D4D4D"/>
                </a:solidFill>
                <a:latin typeface="Verdana" panose="020B0604030504040204" pitchFamily="34" charset="0"/>
              </a:rPr>
              <a:t>Physics</a:t>
            </a:r>
            <a:r>
              <a:rPr lang="fr-FR" altLang="fr-FR" sz="1400" dirty="0">
                <a:solidFill>
                  <a:srgbClr val="4D4D4D"/>
                </a:solidFill>
                <a:latin typeface="Verdana" panose="020B0604030504040204" pitchFamily="34" charset="0"/>
              </a:rPr>
              <a:t> Workshop (CLHCP 2017), 22-24/12/2017, Nanjing (Chine).</a:t>
            </a:r>
          </a:p>
          <a:p>
            <a:pPr lvl="2">
              <a:lnSpc>
                <a:spcPct val="90000"/>
              </a:lnSpc>
            </a:pPr>
            <a:r>
              <a:rPr lang="fr-FR" altLang="fr-FR" sz="1400" dirty="0" smtClean="0">
                <a:solidFill>
                  <a:srgbClr val="4D4D4D"/>
                </a:solidFill>
                <a:latin typeface="Verdana" panose="020B0604030504040204" pitchFamily="34" charset="0"/>
              </a:rPr>
              <a:t>Zhang </a:t>
            </a:r>
            <a:r>
              <a:rPr lang="fr-FR" altLang="fr-FR" sz="1400" dirty="0">
                <a:solidFill>
                  <a:srgbClr val="4D4D4D"/>
                </a:solidFill>
                <a:latin typeface="Verdana" panose="020B0604030504040204" pitchFamily="34" charset="0"/>
              </a:rPr>
              <a:t>S.,  </a:t>
            </a:r>
            <a:r>
              <a:rPr lang="fr-FR" altLang="fr-FR" sz="1400" dirty="0" err="1">
                <a:solidFill>
                  <a:srgbClr val="4D4D4D"/>
                </a:solidFill>
                <a:latin typeface="Verdana" panose="020B0604030504040204" pitchFamily="34" charset="0"/>
              </a:rPr>
              <a:t>Searches</a:t>
            </a:r>
            <a:r>
              <a:rPr lang="fr-FR" altLang="fr-FR" sz="1400" dirty="0">
                <a:solidFill>
                  <a:srgbClr val="4D4D4D"/>
                </a:solidFill>
                <a:latin typeface="Verdana" panose="020B0604030504040204" pitchFamily="34" charset="0"/>
              </a:rPr>
              <a:t> for </a:t>
            </a:r>
            <a:r>
              <a:rPr lang="fr-FR" altLang="fr-FR" sz="1400" dirty="0" err="1">
                <a:solidFill>
                  <a:srgbClr val="4D4D4D"/>
                </a:solidFill>
                <a:latin typeface="Verdana" panose="020B0604030504040204" pitchFamily="34" charset="0"/>
              </a:rPr>
              <a:t>additional</a:t>
            </a:r>
            <a:r>
              <a:rPr lang="fr-FR" altLang="fr-FR" sz="1400" dirty="0">
                <a:solidFill>
                  <a:srgbClr val="4D4D4D"/>
                </a:solidFill>
                <a:latin typeface="Verdana" panose="020B0604030504040204" pitchFamily="34" charset="0"/>
              </a:rPr>
              <a:t> </a:t>
            </a:r>
            <a:r>
              <a:rPr lang="fr-FR" altLang="fr-FR" sz="1400" dirty="0" err="1">
                <a:solidFill>
                  <a:srgbClr val="4D4D4D"/>
                </a:solidFill>
                <a:latin typeface="Verdana" panose="020B0604030504040204" pitchFamily="34" charset="0"/>
              </a:rPr>
              <a:t>Higgs</a:t>
            </a:r>
            <a:r>
              <a:rPr lang="fr-FR" altLang="fr-FR" sz="1400" dirty="0">
                <a:solidFill>
                  <a:srgbClr val="4D4D4D"/>
                </a:solidFill>
                <a:latin typeface="Verdana" panose="020B0604030504040204" pitchFamily="34" charset="0"/>
              </a:rPr>
              <a:t> bosons at CMS, 2017, 20th International </a:t>
            </a:r>
            <a:r>
              <a:rPr lang="fr-FR" altLang="fr-FR" sz="1400" dirty="0" err="1">
                <a:solidFill>
                  <a:srgbClr val="4D4D4D"/>
                </a:solidFill>
                <a:latin typeface="Verdana" panose="020B0604030504040204" pitchFamily="34" charset="0"/>
              </a:rPr>
              <a:t>Conference</a:t>
            </a:r>
            <a:r>
              <a:rPr lang="fr-FR" altLang="fr-FR" sz="1400" dirty="0">
                <a:solidFill>
                  <a:srgbClr val="4D4D4D"/>
                </a:solidFill>
                <a:latin typeface="Verdana" panose="020B0604030504040204" pitchFamily="34" charset="0"/>
              </a:rPr>
              <a:t> in Quantum </a:t>
            </a:r>
            <a:r>
              <a:rPr lang="fr-FR" altLang="fr-FR" sz="1400" dirty="0" err="1">
                <a:solidFill>
                  <a:srgbClr val="4D4D4D"/>
                </a:solidFill>
                <a:latin typeface="Verdana" panose="020B0604030504040204" pitchFamily="34" charset="0"/>
              </a:rPr>
              <a:t>Chromodynamics</a:t>
            </a:r>
            <a:r>
              <a:rPr lang="fr-FR" altLang="fr-FR" sz="1400" dirty="0">
                <a:solidFill>
                  <a:srgbClr val="4D4D4D"/>
                </a:solidFill>
                <a:latin typeface="Verdana" panose="020B0604030504040204" pitchFamily="34" charset="0"/>
              </a:rPr>
              <a:t> (QCD 17), 3-7 </a:t>
            </a:r>
            <a:r>
              <a:rPr lang="fr-FR" altLang="fr-FR" sz="1400" dirty="0" err="1">
                <a:solidFill>
                  <a:srgbClr val="4D4D4D"/>
                </a:solidFill>
                <a:latin typeface="Verdana" panose="020B0604030504040204" pitchFamily="34" charset="0"/>
              </a:rPr>
              <a:t>Jul</a:t>
            </a:r>
            <a:r>
              <a:rPr lang="fr-FR" altLang="fr-FR" sz="1400" dirty="0">
                <a:solidFill>
                  <a:srgbClr val="4D4D4D"/>
                </a:solidFill>
                <a:latin typeface="Verdana" panose="020B0604030504040204" pitchFamily="34" charset="0"/>
              </a:rPr>
              <a:t> 2017, Montpellier (France), 3-7/07/2017, Montpellier (France).</a:t>
            </a:r>
          </a:p>
          <a:p>
            <a:pPr lvl="2">
              <a:lnSpc>
                <a:spcPct val="90000"/>
              </a:lnSpc>
            </a:pPr>
            <a:r>
              <a:rPr lang="fr-FR" altLang="fr-FR" sz="1400" dirty="0" smtClean="0">
                <a:solidFill>
                  <a:srgbClr val="4D4D4D"/>
                </a:solidFill>
                <a:latin typeface="Verdana" panose="020B0604030504040204" pitchFamily="34" charset="0"/>
              </a:rPr>
              <a:t>Zhang </a:t>
            </a:r>
            <a:r>
              <a:rPr lang="fr-FR" altLang="fr-FR" sz="1400" dirty="0">
                <a:solidFill>
                  <a:srgbClr val="4D4D4D"/>
                </a:solidFill>
                <a:latin typeface="Verdana" panose="020B0604030504040204" pitchFamily="34" charset="0"/>
              </a:rPr>
              <a:t>S.,  </a:t>
            </a:r>
            <a:r>
              <a:rPr lang="fr-FR" altLang="fr-FR" sz="1400" dirty="0" err="1">
                <a:solidFill>
                  <a:srgbClr val="4D4D4D"/>
                </a:solidFill>
                <a:latin typeface="Verdana" panose="020B0604030504040204" pitchFamily="34" charset="0"/>
              </a:rPr>
              <a:t>Low</a:t>
            </a:r>
            <a:r>
              <a:rPr lang="fr-FR" altLang="fr-FR" sz="1400" dirty="0">
                <a:solidFill>
                  <a:srgbClr val="4D4D4D"/>
                </a:solidFill>
                <a:latin typeface="Verdana" panose="020B0604030504040204" pitchFamily="34" charset="0"/>
              </a:rPr>
              <a:t> mass H--&gt;gamma </a:t>
            </a:r>
            <a:r>
              <a:rPr lang="fr-FR" altLang="fr-FR" sz="1400" dirty="0" err="1">
                <a:solidFill>
                  <a:srgbClr val="4D4D4D"/>
                </a:solidFill>
                <a:latin typeface="Verdana" panose="020B0604030504040204" pitchFamily="34" charset="0"/>
              </a:rPr>
              <a:t>gamma</a:t>
            </a:r>
            <a:r>
              <a:rPr lang="fr-FR" altLang="fr-FR" sz="1400" dirty="0">
                <a:solidFill>
                  <a:srgbClr val="4D4D4D"/>
                </a:solidFill>
                <a:latin typeface="Verdana" panose="020B0604030504040204" pitchFamily="34" charset="0"/>
              </a:rPr>
              <a:t> in CMS, 2017, 10th France China </a:t>
            </a:r>
            <a:r>
              <a:rPr lang="fr-FR" altLang="fr-FR" sz="1400" dirty="0" err="1">
                <a:solidFill>
                  <a:srgbClr val="4D4D4D"/>
                </a:solidFill>
                <a:latin typeface="Verdana" panose="020B0604030504040204" pitchFamily="34" charset="0"/>
              </a:rPr>
              <a:t>Particle</a:t>
            </a:r>
            <a:r>
              <a:rPr lang="fr-FR" altLang="fr-FR" sz="1400" dirty="0">
                <a:solidFill>
                  <a:srgbClr val="4D4D4D"/>
                </a:solidFill>
                <a:latin typeface="Verdana" panose="020B0604030504040204" pitchFamily="34" charset="0"/>
              </a:rPr>
              <a:t> </a:t>
            </a:r>
            <a:r>
              <a:rPr lang="fr-FR" altLang="fr-FR" sz="1400" dirty="0" err="1">
                <a:solidFill>
                  <a:srgbClr val="4D4D4D"/>
                </a:solidFill>
                <a:latin typeface="Verdana" panose="020B0604030504040204" pitchFamily="34" charset="0"/>
              </a:rPr>
              <a:t>Physics</a:t>
            </a:r>
            <a:r>
              <a:rPr lang="fr-FR" altLang="fr-FR" sz="1400" dirty="0">
                <a:solidFill>
                  <a:srgbClr val="4D4D4D"/>
                </a:solidFill>
                <a:latin typeface="Verdana" panose="020B0604030504040204" pitchFamily="34" charset="0"/>
              </a:rPr>
              <a:t> </a:t>
            </a:r>
            <a:r>
              <a:rPr lang="fr-FR" altLang="fr-FR" sz="1400" dirty="0" err="1">
                <a:solidFill>
                  <a:srgbClr val="4D4D4D"/>
                </a:solidFill>
                <a:latin typeface="Verdana" panose="020B0604030504040204" pitchFamily="34" charset="0"/>
              </a:rPr>
              <a:t>Laboratory</a:t>
            </a:r>
            <a:r>
              <a:rPr lang="fr-FR" altLang="fr-FR" sz="1400" dirty="0">
                <a:solidFill>
                  <a:srgbClr val="4D4D4D"/>
                </a:solidFill>
                <a:latin typeface="Verdana" panose="020B0604030504040204" pitchFamily="34" charset="0"/>
              </a:rPr>
              <a:t> workshop (FCPPL 2017), 27-30/03/2017, Beijing (Chine).</a:t>
            </a:r>
          </a:p>
          <a:p>
            <a:pPr lvl="2">
              <a:lnSpc>
                <a:spcPct val="90000"/>
              </a:lnSpc>
            </a:pPr>
            <a:endParaRPr lang="fr-FR" altLang="fr-FR" sz="1400" dirty="0">
              <a:solidFill>
                <a:srgbClr val="4D4D4D"/>
              </a:solidFill>
              <a:latin typeface="Verdana" panose="020B0604030504040204" pitchFamily="34" charset="0"/>
            </a:endParaRPr>
          </a:p>
          <a:p>
            <a:pPr lvl="2">
              <a:lnSpc>
                <a:spcPct val="90000"/>
              </a:lnSpc>
            </a:pPr>
            <a:endParaRPr lang="fr-FR" altLang="fr-FR" sz="1400" dirty="0">
              <a:solidFill>
                <a:srgbClr val="4D4D4D"/>
              </a:solidFill>
              <a:latin typeface="Verdana" panose="020B0604030504040204" pitchFamily="34" charset="0"/>
            </a:endParaRPr>
          </a:p>
          <a:p>
            <a:pPr lvl="1">
              <a:lnSpc>
                <a:spcPct val="90000"/>
              </a:lnSpc>
              <a:buFont typeface="Arial" panose="020B0604020202020204" pitchFamily="34" charset="0"/>
              <a:buChar char="•"/>
            </a:pPr>
            <a:endParaRPr lang="fr-FR" altLang="fr-FR" sz="1800" dirty="0">
              <a:solidFill>
                <a:srgbClr val="4D4D4D"/>
              </a:solidFill>
              <a:latin typeface="Verdana" panose="020B0604030504040204" pitchFamily="34" charset="0"/>
            </a:endParaRPr>
          </a:p>
        </p:txBody>
      </p:sp>
      <p:sp>
        <p:nvSpPr>
          <p:cNvPr id="22538" name="Espace réservé du pied de page 1"/>
          <p:cNvSpPr>
            <a:spLocks noGrp="1"/>
          </p:cNvSpPr>
          <p:nvPr>
            <p:ph type="ftr" sz="quarter" idx="11"/>
          </p:nvPr>
        </p:nvSpPr>
        <p:spPr bwMode="auto">
          <a:xfrm>
            <a:off x="4440238" y="6594474"/>
            <a:ext cx="3960812" cy="28892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FR" altLang="fr-FR" sz="1200" dirty="0">
                <a:solidFill>
                  <a:srgbClr val="898989"/>
                </a:solidFill>
                <a:latin typeface="Verdana" panose="020B0604030504040204" pitchFamily="34" charset="0"/>
                <a:cs typeface="Arial" panose="020B0604020202020204" pitchFamily="34" charset="0"/>
              </a:rPr>
              <a:t>Tourniquet Section 01 du Laboratoire </a:t>
            </a:r>
            <a:r>
              <a:rPr lang="fr-FR" altLang="fr-FR" sz="1200" dirty="0" smtClean="0">
                <a:solidFill>
                  <a:srgbClr val="898989"/>
                </a:solidFill>
                <a:latin typeface="Verdana" panose="020B0604030504040204" pitchFamily="34" charset="0"/>
                <a:cs typeface="Arial" panose="020B0604020202020204" pitchFamily="34" charset="0"/>
              </a:rPr>
              <a:t>– 3/2/2020</a:t>
            </a:r>
            <a:endParaRPr lang="fr-FR" altLang="fr-FR" sz="1200" dirty="0">
              <a:solidFill>
                <a:srgbClr val="898989"/>
              </a:solidFill>
              <a:latin typeface="Verdana" panose="020B0604030504040204" pitchFamily="34" charset="0"/>
              <a:cs typeface="Arial" panose="020B0604020202020204" pitchFamily="34" charset="0"/>
            </a:endParaRPr>
          </a:p>
        </p:txBody>
      </p:sp>
      <p:sp>
        <p:nvSpPr>
          <p:cNvPr id="13" name="Espace réservé de la date 11"/>
          <p:cNvSpPr txBox="1">
            <a:spLocks noGrp="1"/>
          </p:cNvSpPr>
          <p:nvPr/>
        </p:nvSpPr>
        <p:spPr bwMode="auto">
          <a:xfrm>
            <a:off x="1658938" y="6544629"/>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200" dirty="0">
                <a:solidFill>
                  <a:srgbClr val="898989"/>
                </a:solidFill>
                <a:latin typeface="Verdana" panose="020B0604030504040204" pitchFamily="34" charset="0"/>
              </a:rPr>
              <a:t>Groupe </a:t>
            </a:r>
            <a:r>
              <a:rPr lang="fr-FR" altLang="fr-FR" sz="1200" dirty="0" smtClean="0">
                <a:solidFill>
                  <a:srgbClr val="898989"/>
                </a:solidFill>
                <a:latin typeface="Verdana" panose="020B0604030504040204" pitchFamily="34" charset="0"/>
              </a:rPr>
              <a:t>CMS</a:t>
            </a:r>
            <a:endParaRPr lang="fr-FR" altLang="fr-FR" sz="1200" dirty="0">
              <a:solidFill>
                <a:srgbClr val="898989"/>
              </a:solidFill>
              <a:latin typeface="Verdana" panose="020B0604030504040204" pitchFamily="34" charset="0"/>
            </a:endParaRPr>
          </a:p>
        </p:txBody>
      </p:sp>
    </p:spTree>
    <p:extLst>
      <p:ext uri="{BB962C8B-B14F-4D97-AF65-F5344CB8AC3E}">
        <p14:creationId xmlns:p14="http://schemas.microsoft.com/office/powerpoint/2010/main" val="5590213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Espace réservé du numéro de diapositive 5"/>
          <p:cNvSpPr txBox="1">
            <a:spLocks noGrp="1"/>
          </p:cNvSpPr>
          <p:nvPr/>
        </p:nvSpPr>
        <p:spPr bwMode="auto">
          <a:xfrm>
            <a:off x="8401050" y="6492876"/>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43AC80B2-6D44-4AB2-9AB7-B983EA82E7CE}" type="slidenum">
              <a:rPr lang="fr-FR" altLang="fr-FR" sz="1200">
                <a:solidFill>
                  <a:srgbClr val="898989"/>
                </a:solidFill>
                <a:latin typeface="Verdana" panose="020B0604030504040204" pitchFamily="34" charset="0"/>
              </a:rPr>
              <a:pPr algn="r" eaLnBrk="1" hangingPunct="1">
                <a:spcBef>
                  <a:spcPct val="0"/>
                </a:spcBef>
                <a:buFontTx/>
                <a:buNone/>
              </a:pPr>
              <a:t>28</a:t>
            </a:fld>
            <a:endParaRPr lang="fr-FR" altLang="fr-FR" sz="1200">
              <a:solidFill>
                <a:srgbClr val="898989"/>
              </a:solidFill>
              <a:latin typeface="Verdana" panose="020B0604030504040204" pitchFamily="34" charset="0"/>
            </a:endParaRPr>
          </a:p>
        </p:txBody>
      </p:sp>
      <p:cxnSp>
        <p:nvCxnSpPr>
          <p:cNvPr id="11" name="Connecteur droit 10">
            <a:extLst>
              <a:ext uri="{FF2B5EF4-FFF2-40B4-BE49-F238E27FC236}">
                <a16:creationId xmlns:a16="http://schemas.microsoft.com/office/drawing/2014/main" id="{BC493240-996B-4320-97A5-4F1FAC4A5B1A}"/>
              </a:ext>
            </a:extLst>
          </p:cNvPr>
          <p:cNvCxnSpPr/>
          <p:nvPr/>
        </p:nvCxnSpPr>
        <p:spPr>
          <a:xfrm>
            <a:off x="1525588" y="692150"/>
            <a:ext cx="9142412" cy="0"/>
          </a:xfrm>
          <a:prstGeom prst="line">
            <a:avLst/>
          </a:prstGeom>
          <a:ln>
            <a:solidFill>
              <a:srgbClr val="E75112"/>
            </a:solidFill>
          </a:ln>
        </p:spPr>
        <p:style>
          <a:lnRef idx="1">
            <a:schemeClr val="accent1"/>
          </a:lnRef>
          <a:fillRef idx="0">
            <a:schemeClr val="accent1"/>
          </a:fillRef>
          <a:effectRef idx="0">
            <a:schemeClr val="accent1"/>
          </a:effectRef>
          <a:fontRef idx="minor">
            <a:schemeClr val="tx1"/>
          </a:fontRef>
        </p:style>
      </p:cxnSp>
      <p:sp>
        <p:nvSpPr>
          <p:cNvPr id="22533" name="Rectangle 3"/>
          <p:cNvSpPr txBox="1">
            <a:spLocks noChangeArrowheads="1"/>
          </p:cNvSpPr>
          <p:nvPr/>
        </p:nvSpPr>
        <p:spPr bwMode="auto">
          <a:xfrm>
            <a:off x="0" y="312515"/>
            <a:ext cx="12192000"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914400" lvl="2" indent="0">
              <a:lnSpc>
                <a:spcPct val="90000"/>
              </a:lnSpc>
              <a:buNone/>
            </a:pPr>
            <a:endParaRPr lang="fr-FR" altLang="fr-FR" sz="1400" dirty="0">
              <a:solidFill>
                <a:srgbClr val="4D4D4D"/>
              </a:solidFill>
              <a:latin typeface="Verdana" panose="020B0604030504040204" pitchFamily="34" charset="0"/>
            </a:endParaRPr>
          </a:p>
          <a:p>
            <a:pPr lvl="1">
              <a:lnSpc>
                <a:spcPct val="90000"/>
              </a:lnSpc>
              <a:buFont typeface="Arial" panose="020B0604020202020204" pitchFamily="34" charset="0"/>
              <a:buChar char="•"/>
            </a:pPr>
            <a:r>
              <a:rPr lang="fr-FR" altLang="fr-FR" sz="1800" dirty="0" smtClean="0">
                <a:solidFill>
                  <a:srgbClr val="4D4D4D"/>
                </a:solidFill>
                <a:latin typeface="Verdana" panose="020B0604030504040204" pitchFamily="34" charset="0"/>
              </a:rPr>
              <a:t>2018:</a:t>
            </a:r>
          </a:p>
          <a:p>
            <a:pPr lvl="2">
              <a:lnSpc>
                <a:spcPct val="90000"/>
              </a:lnSpc>
            </a:pPr>
            <a:r>
              <a:rPr lang="fr-FR" altLang="fr-FR" sz="1400" dirty="0" smtClean="0">
                <a:solidFill>
                  <a:srgbClr val="4D4D4D"/>
                </a:solidFill>
                <a:latin typeface="Verdana" panose="020B0604030504040204" pitchFamily="34" charset="0"/>
              </a:rPr>
              <a:t>Beauceron </a:t>
            </a:r>
            <a:r>
              <a:rPr lang="fr-FR" altLang="fr-FR" sz="1400" dirty="0">
                <a:solidFill>
                  <a:srgbClr val="4D4D4D"/>
                </a:solidFill>
                <a:latin typeface="Verdana" panose="020B0604030504040204" pitchFamily="34" charset="0"/>
              </a:rPr>
              <a:t>S.,  Single T'-&gt;</a:t>
            </a:r>
            <a:r>
              <a:rPr lang="fr-FR" altLang="fr-FR" sz="1400" dirty="0" err="1">
                <a:solidFill>
                  <a:srgbClr val="4D4D4D"/>
                </a:solidFill>
                <a:latin typeface="Verdana" panose="020B0604030504040204" pitchFamily="34" charset="0"/>
              </a:rPr>
              <a:t>tH</a:t>
            </a:r>
            <a:r>
              <a:rPr lang="fr-FR" altLang="fr-FR" sz="1400" dirty="0">
                <a:solidFill>
                  <a:srgbClr val="4D4D4D"/>
                </a:solidFill>
                <a:latin typeface="Verdana" panose="020B0604030504040204" pitchFamily="34" charset="0"/>
              </a:rPr>
              <a:t>(</a:t>
            </a:r>
            <a:r>
              <a:rPr lang="fr-FR" altLang="fr-FR" sz="1400" dirty="0" err="1">
                <a:solidFill>
                  <a:srgbClr val="4D4D4D"/>
                </a:solidFill>
                <a:latin typeface="Verdana" panose="020B0604030504040204" pitchFamily="34" charset="0"/>
              </a:rPr>
              <a:t>bb</a:t>
            </a:r>
            <a:r>
              <a:rPr lang="fr-FR" altLang="fr-FR" sz="1400" dirty="0">
                <a:solidFill>
                  <a:srgbClr val="4D4D4D"/>
                </a:solidFill>
                <a:latin typeface="Verdana" panose="020B0604030504040204" pitchFamily="34" charset="0"/>
              </a:rPr>
              <a:t>) all-</a:t>
            </a:r>
            <a:r>
              <a:rPr lang="fr-FR" altLang="fr-FR" sz="1400" dirty="0" err="1">
                <a:solidFill>
                  <a:srgbClr val="4D4D4D"/>
                </a:solidFill>
                <a:latin typeface="Verdana" panose="020B0604030504040204" pitchFamily="34" charset="0"/>
              </a:rPr>
              <a:t>hadronic</a:t>
            </a:r>
            <a:r>
              <a:rPr lang="fr-FR" altLang="fr-FR" sz="1400" dirty="0">
                <a:solidFill>
                  <a:srgbClr val="4D4D4D"/>
                </a:solidFill>
                <a:latin typeface="Verdana" panose="020B0604030504040204" pitchFamily="34" charset="0"/>
              </a:rPr>
              <a:t> </a:t>
            </a:r>
            <a:r>
              <a:rPr lang="fr-FR" altLang="fr-FR" sz="1400" dirty="0" err="1">
                <a:solidFill>
                  <a:srgbClr val="4D4D4D"/>
                </a:solidFill>
                <a:latin typeface="Verdana" panose="020B0604030504040204" pitchFamily="34" charset="0"/>
              </a:rPr>
              <a:t>resolved</a:t>
            </a:r>
            <a:r>
              <a:rPr lang="fr-FR" altLang="fr-FR" sz="1400" dirty="0">
                <a:solidFill>
                  <a:srgbClr val="4D4D4D"/>
                </a:solidFill>
                <a:latin typeface="Verdana" panose="020B0604030504040204" pitchFamily="34" charset="0"/>
              </a:rPr>
              <a:t>, 2018, B2G </a:t>
            </a:r>
            <a:r>
              <a:rPr lang="fr-FR" altLang="fr-FR" sz="1400" dirty="0" err="1">
                <a:solidFill>
                  <a:srgbClr val="4D4D4D"/>
                </a:solidFill>
                <a:latin typeface="Verdana" panose="020B0604030504040204" pitchFamily="34" charset="0"/>
              </a:rPr>
              <a:t>Spring</a:t>
            </a:r>
            <a:r>
              <a:rPr lang="fr-FR" altLang="fr-FR" sz="1400" dirty="0">
                <a:solidFill>
                  <a:srgbClr val="4D4D4D"/>
                </a:solidFill>
                <a:latin typeface="Verdana" panose="020B0604030504040204" pitchFamily="34" charset="0"/>
              </a:rPr>
              <a:t> Workshop 2018, 22-24/05/2018, Hambourg (Allemagne).</a:t>
            </a:r>
          </a:p>
          <a:p>
            <a:pPr lvl="2">
              <a:lnSpc>
                <a:spcPct val="90000"/>
              </a:lnSpc>
            </a:pPr>
            <a:r>
              <a:rPr lang="fr-FR" altLang="fr-FR" sz="1400" dirty="0" err="1" smtClean="0">
                <a:solidFill>
                  <a:srgbClr val="4D4D4D"/>
                </a:solidFill>
                <a:latin typeface="Verdana" panose="020B0604030504040204" pitchFamily="34" charset="0"/>
              </a:rPr>
              <a:t>Bernet</a:t>
            </a:r>
            <a:r>
              <a:rPr lang="fr-FR" altLang="fr-FR" sz="1400" dirty="0" smtClean="0">
                <a:solidFill>
                  <a:srgbClr val="4D4D4D"/>
                </a:solidFill>
                <a:latin typeface="Verdana" panose="020B0604030504040204" pitchFamily="34" charset="0"/>
              </a:rPr>
              <a:t> </a:t>
            </a:r>
            <a:r>
              <a:rPr lang="fr-FR" altLang="fr-FR" sz="1400" dirty="0">
                <a:solidFill>
                  <a:srgbClr val="4D4D4D"/>
                </a:solidFill>
                <a:latin typeface="Verdana" panose="020B0604030504040204" pitchFamily="34" charset="0"/>
              </a:rPr>
              <a:t>C.,  </a:t>
            </a:r>
            <a:r>
              <a:rPr lang="fr-FR" altLang="fr-FR" sz="1400" dirty="0" err="1">
                <a:solidFill>
                  <a:srgbClr val="4D4D4D"/>
                </a:solidFill>
                <a:latin typeface="Verdana" panose="020B0604030504040204" pitchFamily="34" charset="0"/>
              </a:rPr>
              <a:t>Particle</a:t>
            </a:r>
            <a:r>
              <a:rPr lang="fr-FR" altLang="fr-FR" sz="1400" dirty="0">
                <a:solidFill>
                  <a:srgbClr val="4D4D4D"/>
                </a:solidFill>
                <a:latin typeface="Verdana" panose="020B0604030504040204" pitchFamily="34" charset="0"/>
              </a:rPr>
              <a:t> Flow in CMS (and ATLAS), Top LHC France 2018, 23-25/05/2018, Paris (France)</a:t>
            </a:r>
          </a:p>
          <a:p>
            <a:pPr lvl="2">
              <a:lnSpc>
                <a:spcPct val="90000"/>
              </a:lnSpc>
            </a:pPr>
            <a:r>
              <a:rPr lang="fr-FR" altLang="fr-FR" sz="1400" dirty="0" err="1" smtClean="0">
                <a:solidFill>
                  <a:srgbClr val="4D4D4D"/>
                </a:solidFill>
                <a:latin typeface="Verdana" panose="020B0604030504040204" pitchFamily="34" charset="0"/>
              </a:rPr>
              <a:t>Bernet</a:t>
            </a:r>
            <a:r>
              <a:rPr lang="fr-FR" altLang="fr-FR" sz="1400" dirty="0" smtClean="0">
                <a:solidFill>
                  <a:srgbClr val="4D4D4D"/>
                </a:solidFill>
                <a:latin typeface="Verdana" panose="020B0604030504040204" pitchFamily="34" charset="0"/>
              </a:rPr>
              <a:t> </a:t>
            </a:r>
            <a:r>
              <a:rPr lang="fr-FR" altLang="fr-FR" sz="1400" dirty="0">
                <a:solidFill>
                  <a:srgbClr val="4D4D4D"/>
                </a:solidFill>
                <a:latin typeface="Verdana" panose="020B0604030504040204" pitchFamily="34" charset="0"/>
              </a:rPr>
              <a:t>C.,  </a:t>
            </a:r>
            <a:r>
              <a:rPr lang="fr-FR" altLang="fr-FR" sz="1400" dirty="0" err="1">
                <a:solidFill>
                  <a:srgbClr val="4D4D4D"/>
                </a:solidFill>
                <a:latin typeface="Verdana" panose="020B0604030504040204" pitchFamily="34" charset="0"/>
              </a:rPr>
              <a:t>Higgs</a:t>
            </a:r>
            <a:r>
              <a:rPr lang="fr-FR" altLang="fr-FR" sz="1400" dirty="0">
                <a:solidFill>
                  <a:srgbClr val="4D4D4D"/>
                </a:solidFill>
                <a:latin typeface="Verdana" panose="020B0604030504040204" pitchFamily="34" charset="0"/>
              </a:rPr>
              <a:t> </a:t>
            </a:r>
            <a:r>
              <a:rPr lang="fr-FR" altLang="fr-FR" sz="1400" dirty="0" err="1">
                <a:solidFill>
                  <a:srgbClr val="4D4D4D"/>
                </a:solidFill>
                <a:latin typeface="Verdana" panose="020B0604030504040204" pitchFamily="34" charset="0"/>
              </a:rPr>
              <a:t>coupling</a:t>
            </a:r>
            <a:r>
              <a:rPr lang="fr-FR" altLang="fr-FR" sz="1400" dirty="0">
                <a:solidFill>
                  <a:srgbClr val="4D4D4D"/>
                </a:solidFill>
                <a:latin typeface="Verdana" panose="020B0604030504040204" pitchFamily="34" charset="0"/>
              </a:rPr>
              <a:t> </a:t>
            </a:r>
            <a:r>
              <a:rPr lang="fr-FR" altLang="fr-FR" sz="1400" dirty="0" err="1">
                <a:solidFill>
                  <a:srgbClr val="4D4D4D"/>
                </a:solidFill>
                <a:latin typeface="Verdana" panose="020B0604030504040204" pitchFamily="34" charset="0"/>
              </a:rPr>
              <a:t>measurement</a:t>
            </a:r>
            <a:r>
              <a:rPr lang="fr-FR" altLang="fr-FR" sz="1400" dirty="0">
                <a:solidFill>
                  <a:srgbClr val="4D4D4D"/>
                </a:solidFill>
                <a:latin typeface="Verdana" panose="020B0604030504040204" pitchFamily="34" charset="0"/>
              </a:rPr>
              <a:t> at FCC-</a:t>
            </a:r>
            <a:r>
              <a:rPr lang="fr-FR" altLang="fr-FR" sz="1400" dirty="0" err="1">
                <a:solidFill>
                  <a:srgbClr val="4D4D4D"/>
                </a:solidFill>
                <a:latin typeface="Verdana" panose="020B0604030504040204" pitchFamily="34" charset="0"/>
              </a:rPr>
              <a:t>ee,FCC</a:t>
            </a:r>
            <a:r>
              <a:rPr lang="fr-FR" altLang="fr-FR" sz="1400" dirty="0">
                <a:solidFill>
                  <a:srgbClr val="4D4D4D"/>
                </a:solidFill>
                <a:latin typeface="Verdana" panose="020B0604030504040204" pitchFamily="34" charset="0"/>
              </a:rPr>
              <a:t> </a:t>
            </a:r>
            <a:r>
              <a:rPr lang="fr-FR" altLang="fr-FR" sz="1400" dirty="0" err="1">
                <a:solidFill>
                  <a:srgbClr val="4D4D4D"/>
                </a:solidFill>
                <a:latin typeface="Verdana" panose="020B0604030504040204" pitchFamily="34" charset="0"/>
              </a:rPr>
              <a:t>Week</a:t>
            </a:r>
            <a:r>
              <a:rPr lang="fr-FR" altLang="fr-FR" sz="1400" dirty="0">
                <a:solidFill>
                  <a:srgbClr val="4D4D4D"/>
                </a:solidFill>
                <a:latin typeface="Verdana" panose="020B0604030504040204" pitchFamily="34" charset="0"/>
              </a:rPr>
              <a:t>, Amsterdam, 2018</a:t>
            </a:r>
          </a:p>
          <a:p>
            <a:pPr lvl="2">
              <a:lnSpc>
                <a:spcPct val="90000"/>
              </a:lnSpc>
            </a:pPr>
            <a:r>
              <a:rPr lang="fr-FR" altLang="fr-FR" sz="1400" dirty="0" err="1" smtClean="0">
                <a:solidFill>
                  <a:srgbClr val="4D4D4D"/>
                </a:solidFill>
                <a:latin typeface="Verdana" panose="020B0604030504040204" pitchFamily="34" charset="0"/>
              </a:rPr>
              <a:t>Bernet</a:t>
            </a:r>
            <a:r>
              <a:rPr lang="fr-FR" altLang="fr-FR" sz="1400" dirty="0" smtClean="0">
                <a:solidFill>
                  <a:srgbClr val="4D4D4D"/>
                </a:solidFill>
                <a:latin typeface="Verdana" panose="020B0604030504040204" pitchFamily="34" charset="0"/>
              </a:rPr>
              <a:t> </a:t>
            </a:r>
            <a:r>
              <a:rPr lang="fr-FR" altLang="fr-FR" sz="1400" dirty="0">
                <a:solidFill>
                  <a:srgbClr val="4D4D4D"/>
                </a:solidFill>
                <a:latin typeface="Verdana" panose="020B0604030504040204" pitchFamily="34" charset="0"/>
              </a:rPr>
              <a:t>C.,  Papas: the </a:t>
            </a:r>
            <a:r>
              <a:rPr lang="fr-FR" altLang="fr-FR" sz="1400" dirty="0" err="1">
                <a:solidFill>
                  <a:srgbClr val="4D4D4D"/>
                </a:solidFill>
                <a:latin typeface="Verdana" panose="020B0604030504040204" pitchFamily="34" charset="0"/>
              </a:rPr>
              <a:t>particle</a:t>
            </a:r>
            <a:r>
              <a:rPr lang="fr-FR" altLang="fr-FR" sz="1400" dirty="0">
                <a:solidFill>
                  <a:srgbClr val="4D4D4D"/>
                </a:solidFill>
                <a:latin typeface="Verdana" panose="020B0604030504040204" pitchFamily="34" charset="0"/>
              </a:rPr>
              <a:t> flow simulation, Colin </a:t>
            </a:r>
            <a:r>
              <a:rPr lang="fr-FR" altLang="fr-FR" sz="1400" dirty="0" err="1">
                <a:solidFill>
                  <a:srgbClr val="4D4D4D"/>
                </a:solidFill>
                <a:latin typeface="Verdana" panose="020B0604030504040204" pitchFamily="34" charset="0"/>
              </a:rPr>
              <a:t>Bernet</a:t>
            </a:r>
            <a:r>
              <a:rPr lang="fr-FR" altLang="fr-FR" sz="1400" dirty="0">
                <a:solidFill>
                  <a:srgbClr val="4D4D4D"/>
                </a:solidFill>
                <a:latin typeface="Verdana" panose="020B0604030504040204" pitchFamily="34" charset="0"/>
              </a:rPr>
              <a:t>, FCC </a:t>
            </a:r>
            <a:r>
              <a:rPr lang="fr-FR" altLang="fr-FR" sz="1400" dirty="0" err="1">
                <a:solidFill>
                  <a:srgbClr val="4D4D4D"/>
                </a:solidFill>
                <a:latin typeface="Verdana" panose="020B0604030504040204" pitchFamily="34" charset="0"/>
              </a:rPr>
              <a:t>Week</a:t>
            </a:r>
            <a:r>
              <a:rPr lang="fr-FR" altLang="fr-FR" sz="1400" dirty="0">
                <a:solidFill>
                  <a:srgbClr val="4D4D4D"/>
                </a:solidFill>
                <a:latin typeface="Verdana" panose="020B0604030504040204" pitchFamily="34" charset="0"/>
              </a:rPr>
              <a:t>, Amsterdam, 2018</a:t>
            </a:r>
          </a:p>
          <a:p>
            <a:pPr lvl="2">
              <a:lnSpc>
                <a:spcPct val="90000"/>
              </a:lnSpc>
            </a:pPr>
            <a:r>
              <a:rPr lang="fr-FR" altLang="fr-FR" sz="1400" dirty="0" err="1" smtClean="0">
                <a:solidFill>
                  <a:srgbClr val="4D4D4D"/>
                </a:solidFill>
                <a:latin typeface="Verdana" panose="020B0604030504040204" pitchFamily="34" charset="0"/>
              </a:rPr>
              <a:t>Bernet</a:t>
            </a:r>
            <a:r>
              <a:rPr lang="fr-FR" altLang="fr-FR" sz="1400" dirty="0" smtClean="0">
                <a:solidFill>
                  <a:srgbClr val="4D4D4D"/>
                </a:solidFill>
                <a:latin typeface="Verdana" panose="020B0604030504040204" pitchFamily="34" charset="0"/>
              </a:rPr>
              <a:t> </a:t>
            </a:r>
            <a:r>
              <a:rPr lang="fr-FR" altLang="fr-FR" sz="1400" dirty="0">
                <a:solidFill>
                  <a:srgbClr val="4D4D4D"/>
                </a:solidFill>
                <a:latin typeface="Verdana" panose="020B0604030504040204" pitchFamily="34" charset="0"/>
              </a:rPr>
              <a:t>C.,  </a:t>
            </a:r>
            <a:r>
              <a:rPr lang="fr-FR" altLang="fr-FR" sz="1400" dirty="0" err="1">
                <a:solidFill>
                  <a:srgbClr val="4D4D4D"/>
                </a:solidFill>
                <a:latin typeface="Verdana" panose="020B0604030504040204" pitchFamily="34" charset="0"/>
              </a:rPr>
              <a:t>Particle</a:t>
            </a:r>
            <a:r>
              <a:rPr lang="fr-FR" altLang="fr-FR" sz="1400" dirty="0">
                <a:solidFill>
                  <a:srgbClr val="4D4D4D"/>
                </a:solidFill>
                <a:latin typeface="Verdana" panose="020B0604030504040204" pitchFamily="34" charset="0"/>
              </a:rPr>
              <a:t> flow performance in CMS, Colin </a:t>
            </a:r>
            <a:r>
              <a:rPr lang="fr-FR" altLang="fr-FR" sz="1400" dirty="0" err="1">
                <a:solidFill>
                  <a:srgbClr val="4D4D4D"/>
                </a:solidFill>
                <a:latin typeface="Verdana" panose="020B0604030504040204" pitchFamily="34" charset="0"/>
              </a:rPr>
              <a:t>Bernet</a:t>
            </a:r>
            <a:r>
              <a:rPr lang="fr-FR" altLang="fr-FR" sz="1400" dirty="0">
                <a:solidFill>
                  <a:srgbClr val="4D4D4D"/>
                </a:solidFill>
                <a:latin typeface="Verdana" panose="020B0604030504040204" pitchFamily="34" charset="0"/>
              </a:rPr>
              <a:t>, CLIC Workshop, CERN, </a:t>
            </a:r>
            <a:r>
              <a:rPr lang="fr-FR" altLang="fr-FR" sz="1400" dirty="0" smtClean="0">
                <a:solidFill>
                  <a:srgbClr val="4D4D4D"/>
                </a:solidFill>
                <a:latin typeface="Verdana" panose="020B0604030504040204" pitchFamily="34" charset="0"/>
              </a:rPr>
              <a:t>2018</a:t>
            </a:r>
          </a:p>
          <a:p>
            <a:pPr lvl="2">
              <a:lnSpc>
                <a:spcPct val="90000"/>
              </a:lnSpc>
            </a:pPr>
            <a:r>
              <a:rPr lang="en-US" altLang="fr-FR" sz="1400" dirty="0" err="1" smtClean="0">
                <a:solidFill>
                  <a:srgbClr val="4D4D4D"/>
                </a:solidFill>
                <a:latin typeface="Verdana" panose="020B0604030504040204" pitchFamily="34" charset="0"/>
              </a:rPr>
              <a:t>Bernet</a:t>
            </a:r>
            <a:r>
              <a:rPr lang="en-US" altLang="fr-FR" sz="1400" dirty="0" smtClean="0">
                <a:solidFill>
                  <a:srgbClr val="4D4D4D"/>
                </a:solidFill>
                <a:latin typeface="Verdana" panose="020B0604030504040204" pitchFamily="34" charset="0"/>
              </a:rPr>
              <a:t> C., </a:t>
            </a:r>
            <a:r>
              <a:rPr lang="fr-FR" altLang="fr-FR" sz="1400" dirty="0">
                <a:solidFill>
                  <a:srgbClr val="4D4D4D"/>
                </a:solidFill>
                <a:latin typeface="Verdana" panose="020B0604030504040204" pitchFamily="34" charset="0"/>
              </a:rPr>
              <a:t>Séminaire au LAPP: FCC : A </a:t>
            </a:r>
            <a:r>
              <a:rPr lang="fr-FR" altLang="fr-FR" sz="1400" dirty="0" err="1">
                <a:solidFill>
                  <a:srgbClr val="4D4D4D"/>
                </a:solidFill>
                <a:latin typeface="Verdana" panose="020B0604030504040204" pitchFamily="34" charset="0"/>
              </a:rPr>
              <a:t>bright</a:t>
            </a:r>
            <a:r>
              <a:rPr lang="fr-FR" altLang="fr-FR" sz="1400" dirty="0">
                <a:solidFill>
                  <a:srgbClr val="4D4D4D"/>
                </a:solidFill>
                <a:latin typeface="Verdana" panose="020B0604030504040204" pitchFamily="34" charset="0"/>
              </a:rPr>
              <a:t> future for </a:t>
            </a:r>
            <a:r>
              <a:rPr lang="fr-FR" altLang="fr-FR" sz="1400" dirty="0" err="1">
                <a:solidFill>
                  <a:srgbClr val="4D4D4D"/>
                </a:solidFill>
                <a:latin typeface="Verdana" panose="020B0604030504040204" pitchFamily="34" charset="0"/>
              </a:rPr>
              <a:t>Higgs</a:t>
            </a:r>
            <a:r>
              <a:rPr lang="fr-FR" altLang="fr-FR" sz="1400" dirty="0">
                <a:solidFill>
                  <a:srgbClr val="4D4D4D"/>
                </a:solidFill>
                <a:latin typeface="Verdana" panose="020B0604030504040204" pitchFamily="34" charset="0"/>
              </a:rPr>
              <a:t> </a:t>
            </a:r>
            <a:r>
              <a:rPr lang="fr-FR" altLang="fr-FR" sz="1400" dirty="0" err="1">
                <a:solidFill>
                  <a:srgbClr val="4D4D4D"/>
                </a:solidFill>
                <a:latin typeface="Verdana" panose="020B0604030504040204" pitchFamily="34" charset="0"/>
              </a:rPr>
              <a:t>Physics</a:t>
            </a:r>
            <a:r>
              <a:rPr lang="fr-FR" altLang="fr-FR" sz="1400" dirty="0">
                <a:solidFill>
                  <a:srgbClr val="4D4D4D"/>
                </a:solidFill>
                <a:latin typeface="Verdana" panose="020B0604030504040204" pitchFamily="34" charset="0"/>
              </a:rPr>
              <a:t>, </a:t>
            </a:r>
            <a:r>
              <a:rPr lang="fr-FR" altLang="fr-FR" sz="1400" dirty="0" smtClean="0">
                <a:solidFill>
                  <a:srgbClr val="4D4D4D"/>
                </a:solidFill>
                <a:latin typeface="Verdana" panose="020B0604030504040204" pitchFamily="34" charset="0"/>
              </a:rPr>
              <a:t>2018</a:t>
            </a:r>
          </a:p>
          <a:p>
            <a:pPr lvl="2">
              <a:lnSpc>
                <a:spcPct val="90000"/>
              </a:lnSpc>
            </a:pPr>
            <a:r>
              <a:rPr lang="en-US" altLang="fr-FR" sz="1400" dirty="0" err="1" smtClean="0">
                <a:solidFill>
                  <a:srgbClr val="4D4D4D"/>
                </a:solidFill>
                <a:latin typeface="Verdana" panose="020B0604030504040204" pitchFamily="34" charset="0"/>
              </a:rPr>
              <a:t>Bernet</a:t>
            </a:r>
            <a:r>
              <a:rPr lang="en-US" altLang="fr-FR" sz="1400" dirty="0">
                <a:solidFill>
                  <a:srgbClr val="4D4D4D"/>
                </a:solidFill>
                <a:latin typeface="Verdana" panose="020B0604030504040204" pitchFamily="34" charset="0"/>
              </a:rPr>
              <a:t> C., Collider X talk CERN : Particle flow in ATLAS and CMS, 2018</a:t>
            </a:r>
            <a:endParaRPr lang="fr-FR" altLang="fr-FR" sz="1400" dirty="0">
              <a:solidFill>
                <a:srgbClr val="4D4D4D"/>
              </a:solidFill>
              <a:latin typeface="Verdana" panose="020B0604030504040204" pitchFamily="34" charset="0"/>
            </a:endParaRPr>
          </a:p>
          <a:p>
            <a:pPr lvl="2">
              <a:lnSpc>
                <a:spcPct val="90000"/>
              </a:lnSpc>
            </a:pPr>
            <a:r>
              <a:rPr lang="fr-FR" altLang="fr-FR" sz="1400" dirty="0" err="1" smtClean="0">
                <a:solidFill>
                  <a:srgbClr val="4D4D4D"/>
                </a:solidFill>
                <a:latin typeface="Verdana" panose="020B0604030504040204" pitchFamily="34" charset="0"/>
              </a:rPr>
              <a:t>Boudoul</a:t>
            </a:r>
            <a:r>
              <a:rPr lang="fr-FR" altLang="fr-FR" sz="1400" dirty="0" smtClean="0">
                <a:solidFill>
                  <a:srgbClr val="4D4D4D"/>
                </a:solidFill>
                <a:latin typeface="Verdana" panose="020B0604030504040204" pitchFamily="34" charset="0"/>
              </a:rPr>
              <a:t> </a:t>
            </a:r>
            <a:r>
              <a:rPr lang="fr-FR" altLang="fr-FR" sz="1400" dirty="0">
                <a:solidFill>
                  <a:srgbClr val="4D4D4D"/>
                </a:solidFill>
                <a:latin typeface="Verdana" panose="020B0604030504040204" pitchFamily="34" charset="0"/>
              </a:rPr>
              <a:t>G.,  Stub simulation and </a:t>
            </a:r>
            <a:r>
              <a:rPr lang="fr-FR" altLang="fr-FR" sz="1400" dirty="0" err="1">
                <a:solidFill>
                  <a:srgbClr val="4D4D4D"/>
                </a:solidFill>
                <a:latin typeface="Verdana" panose="020B0604030504040204" pitchFamily="34" charset="0"/>
              </a:rPr>
              <a:t>cabling</a:t>
            </a:r>
            <a:r>
              <a:rPr lang="fr-FR" altLang="fr-FR" sz="1400" dirty="0">
                <a:solidFill>
                  <a:srgbClr val="4D4D4D"/>
                </a:solidFill>
                <a:latin typeface="Verdana" panose="020B0604030504040204" pitchFamily="34" charset="0"/>
              </a:rPr>
              <a:t> </a:t>
            </a:r>
            <a:r>
              <a:rPr lang="fr-FR" altLang="fr-FR" sz="1400" dirty="0" err="1">
                <a:solidFill>
                  <a:srgbClr val="4D4D4D"/>
                </a:solidFill>
                <a:latin typeface="Verdana" panose="020B0604030504040204" pitchFamily="34" charset="0"/>
              </a:rPr>
              <a:t>map</a:t>
            </a:r>
            <a:r>
              <a:rPr lang="fr-FR" altLang="fr-FR" sz="1400" dirty="0">
                <a:solidFill>
                  <a:srgbClr val="4D4D4D"/>
                </a:solidFill>
                <a:latin typeface="Verdana" panose="020B0604030504040204" pitchFamily="34" charset="0"/>
              </a:rPr>
              <a:t> in CMSSW, 2018, CMS Phase II </a:t>
            </a:r>
            <a:r>
              <a:rPr lang="fr-FR" altLang="fr-FR" sz="1400" dirty="0" err="1">
                <a:solidFill>
                  <a:srgbClr val="4D4D4D"/>
                </a:solidFill>
                <a:latin typeface="Verdana" panose="020B0604030504040204" pitchFamily="34" charset="0"/>
              </a:rPr>
              <a:t>Tracker</a:t>
            </a:r>
            <a:r>
              <a:rPr lang="fr-FR" altLang="fr-FR" sz="1400" dirty="0">
                <a:solidFill>
                  <a:srgbClr val="4D4D4D"/>
                </a:solidFill>
                <a:latin typeface="Verdana" panose="020B0604030504040204" pitchFamily="34" charset="0"/>
              </a:rPr>
              <a:t> </a:t>
            </a:r>
            <a:r>
              <a:rPr lang="fr-FR" altLang="fr-FR" sz="1400" dirty="0" err="1">
                <a:solidFill>
                  <a:srgbClr val="4D4D4D"/>
                </a:solidFill>
                <a:latin typeface="Verdana" panose="020B0604030504040204" pitchFamily="34" charset="0"/>
              </a:rPr>
              <a:t>Backend</a:t>
            </a:r>
            <a:r>
              <a:rPr lang="fr-FR" altLang="fr-FR" sz="1400" dirty="0">
                <a:solidFill>
                  <a:srgbClr val="4D4D4D"/>
                </a:solidFill>
                <a:latin typeface="Verdana" panose="020B0604030504040204" pitchFamily="34" charset="0"/>
              </a:rPr>
              <a:t> </a:t>
            </a:r>
            <a:r>
              <a:rPr lang="fr-FR" altLang="fr-FR" sz="1400" dirty="0" err="1">
                <a:solidFill>
                  <a:srgbClr val="4D4D4D"/>
                </a:solidFill>
                <a:latin typeface="Verdana" panose="020B0604030504040204" pitchFamily="34" charset="0"/>
              </a:rPr>
              <a:t>SysDev</a:t>
            </a:r>
            <a:r>
              <a:rPr lang="fr-FR" altLang="fr-FR" sz="1400" dirty="0">
                <a:solidFill>
                  <a:srgbClr val="4D4D4D"/>
                </a:solidFill>
                <a:latin typeface="Verdana" panose="020B0604030504040204" pitchFamily="34" charset="0"/>
              </a:rPr>
              <a:t> Workshop, 12-14/02/2018, </a:t>
            </a:r>
            <a:r>
              <a:rPr lang="fr-FR" altLang="fr-FR" sz="1400" dirty="0" err="1">
                <a:solidFill>
                  <a:srgbClr val="4D4D4D"/>
                </a:solidFill>
                <a:latin typeface="Verdana" panose="020B0604030504040204" pitchFamily="34" charset="0"/>
              </a:rPr>
              <a:t>Abingdon</a:t>
            </a:r>
            <a:r>
              <a:rPr lang="fr-FR" altLang="fr-FR" sz="1400" dirty="0">
                <a:solidFill>
                  <a:srgbClr val="4D4D4D"/>
                </a:solidFill>
                <a:latin typeface="Verdana" panose="020B0604030504040204" pitchFamily="34" charset="0"/>
              </a:rPr>
              <a:t> (Royaume-Uni).</a:t>
            </a:r>
          </a:p>
          <a:p>
            <a:pPr lvl="2">
              <a:lnSpc>
                <a:spcPct val="90000"/>
              </a:lnSpc>
            </a:pPr>
            <a:r>
              <a:rPr lang="fr-FR" altLang="fr-FR" sz="1400" dirty="0" err="1">
                <a:solidFill>
                  <a:srgbClr val="4D4D4D"/>
                </a:solidFill>
                <a:latin typeface="Verdana" panose="020B0604030504040204" pitchFamily="34" charset="0"/>
              </a:rPr>
              <a:t>Chanon</a:t>
            </a:r>
            <a:r>
              <a:rPr lang="fr-FR" altLang="fr-FR" sz="1400" dirty="0">
                <a:solidFill>
                  <a:srgbClr val="4D4D4D"/>
                </a:solidFill>
                <a:latin typeface="Verdana" panose="020B0604030504040204" pitchFamily="34" charset="0"/>
              </a:rPr>
              <a:t> N.,  Matrix </a:t>
            </a:r>
            <a:r>
              <a:rPr lang="fr-FR" altLang="fr-FR" sz="1400" dirty="0" err="1">
                <a:solidFill>
                  <a:srgbClr val="4D4D4D"/>
                </a:solidFill>
                <a:latin typeface="Verdana" panose="020B0604030504040204" pitchFamily="34" charset="0"/>
              </a:rPr>
              <a:t>Element</a:t>
            </a:r>
            <a:r>
              <a:rPr lang="fr-FR" altLang="fr-FR" sz="1400" dirty="0">
                <a:solidFill>
                  <a:srgbClr val="4D4D4D"/>
                </a:solidFill>
                <a:latin typeface="Verdana" panose="020B0604030504040204" pitchFamily="34" charset="0"/>
              </a:rPr>
              <a:t> Method at ATLAS and CMS, 2018, Top LHC France 2018, 23-25/05/2018, Paris (France).</a:t>
            </a:r>
          </a:p>
          <a:p>
            <a:pPr lvl="2">
              <a:lnSpc>
                <a:spcPct val="90000"/>
              </a:lnSpc>
            </a:pPr>
            <a:r>
              <a:rPr lang="fr-FR" altLang="fr-FR" sz="1400" dirty="0" err="1" smtClean="0">
                <a:solidFill>
                  <a:srgbClr val="4D4D4D"/>
                </a:solidFill>
                <a:latin typeface="Verdana" panose="020B0604030504040204" pitchFamily="34" charset="0"/>
              </a:rPr>
              <a:t>Chanon</a:t>
            </a:r>
            <a:r>
              <a:rPr lang="fr-FR" altLang="fr-FR" sz="1400" dirty="0" smtClean="0">
                <a:solidFill>
                  <a:srgbClr val="4D4D4D"/>
                </a:solidFill>
                <a:latin typeface="Verdana" panose="020B0604030504040204" pitchFamily="34" charset="0"/>
              </a:rPr>
              <a:t> </a:t>
            </a:r>
            <a:r>
              <a:rPr lang="fr-FR" altLang="fr-FR" sz="1400" dirty="0">
                <a:solidFill>
                  <a:srgbClr val="4D4D4D"/>
                </a:solidFill>
                <a:latin typeface="Verdana" panose="020B0604030504040204" pitchFamily="34" charset="0"/>
              </a:rPr>
              <a:t>N.,  IPNL-PKU CMS Collaboration on </a:t>
            </a:r>
            <a:r>
              <a:rPr lang="fr-FR" altLang="fr-FR" sz="1400" dirty="0" err="1">
                <a:solidFill>
                  <a:srgbClr val="4D4D4D"/>
                </a:solidFill>
                <a:latin typeface="Verdana" panose="020B0604030504040204" pitchFamily="34" charset="0"/>
              </a:rPr>
              <a:t>ttH</a:t>
            </a:r>
            <a:r>
              <a:rPr lang="fr-FR" altLang="fr-FR" sz="1400" dirty="0">
                <a:solidFill>
                  <a:srgbClr val="4D4D4D"/>
                </a:solidFill>
                <a:latin typeface="Verdana" panose="020B0604030504040204" pitchFamily="34" charset="0"/>
              </a:rPr>
              <a:t>, 2018, Workshop France China </a:t>
            </a:r>
            <a:r>
              <a:rPr lang="fr-FR" altLang="fr-FR" sz="1400" dirty="0" err="1">
                <a:solidFill>
                  <a:srgbClr val="4D4D4D"/>
                </a:solidFill>
                <a:latin typeface="Verdana" panose="020B0604030504040204" pitchFamily="34" charset="0"/>
              </a:rPr>
              <a:t>Particle</a:t>
            </a:r>
            <a:r>
              <a:rPr lang="fr-FR" altLang="fr-FR" sz="1400" dirty="0">
                <a:solidFill>
                  <a:srgbClr val="4D4D4D"/>
                </a:solidFill>
                <a:latin typeface="Verdana" panose="020B0604030504040204" pitchFamily="34" charset="0"/>
              </a:rPr>
              <a:t> </a:t>
            </a:r>
            <a:r>
              <a:rPr lang="fr-FR" altLang="fr-FR" sz="1400" dirty="0" err="1">
                <a:solidFill>
                  <a:srgbClr val="4D4D4D"/>
                </a:solidFill>
                <a:latin typeface="Verdana" panose="020B0604030504040204" pitchFamily="34" charset="0"/>
              </a:rPr>
              <a:t>Physics</a:t>
            </a:r>
            <a:r>
              <a:rPr lang="fr-FR" altLang="fr-FR" sz="1400" dirty="0">
                <a:solidFill>
                  <a:srgbClr val="4D4D4D"/>
                </a:solidFill>
                <a:latin typeface="Verdana" panose="020B0604030504040204" pitchFamily="34" charset="0"/>
              </a:rPr>
              <a:t> </a:t>
            </a:r>
            <a:r>
              <a:rPr lang="fr-FR" altLang="fr-FR" sz="1400" dirty="0" err="1">
                <a:solidFill>
                  <a:srgbClr val="4D4D4D"/>
                </a:solidFill>
                <a:latin typeface="Verdana" panose="020B0604030504040204" pitchFamily="34" charset="0"/>
              </a:rPr>
              <a:t>Laboratory</a:t>
            </a:r>
            <a:r>
              <a:rPr lang="fr-FR" altLang="fr-FR" sz="1400" dirty="0">
                <a:solidFill>
                  <a:srgbClr val="4D4D4D"/>
                </a:solidFill>
                <a:latin typeface="Verdana" panose="020B0604030504040204" pitchFamily="34" charset="0"/>
              </a:rPr>
              <a:t> (FCPPL) 2018, 22-25/05/2018, Marseille (France).</a:t>
            </a:r>
          </a:p>
          <a:p>
            <a:pPr lvl="2">
              <a:lnSpc>
                <a:spcPct val="90000"/>
              </a:lnSpc>
            </a:pPr>
            <a:r>
              <a:rPr lang="fr-FR" altLang="fr-FR" sz="1400" dirty="0" err="1" smtClean="0">
                <a:solidFill>
                  <a:srgbClr val="4D4D4D"/>
                </a:solidFill>
                <a:latin typeface="Verdana" panose="020B0604030504040204" pitchFamily="34" charset="0"/>
              </a:rPr>
              <a:t>Chanon</a:t>
            </a:r>
            <a:r>
              <a:rPr lang="fr-FR" altLang="fr-FR" sz="1400" dirty="0" smtClean="0">
                <a:solidFill>
                  <a:srgbClr val="4D4D4D"/>
                </a:solidFill>
                <a:latin typeface="Verdana" panose="020B0604030504040204" pitchFamily="34" charset="0"/>
              </a:rPr>
              <a:t> </a:t>
            </a:r>
            <a:r>
              <a:rPr lang="fr-FR" altLang="fr-FR" sz="1400" dirty="0">
                <a:solidFill>
                  <a:srgbClr val="4D4D4D"/>
                </a:solidFill>
                <a:latin typeface="Verdana" panose="020B0604030504040204" pitchFamily="34" charset="0"/>
              </a:rPr>
              <a:t>N.,  Rare </a:t>
            </a:r>
            <a:r>
              <a:rPr lang="fr-FR" altLang="fr-FR" sz="1400" dirty="0" err="1">
                <a:solidFill>
                  <a:srgbClr val="4D4D4D"/>
                </a:solidFill>
                <a:latin typeface="Verdana" panose="020B0604030504040204" pitchFamily="34" charset="0"/>
              </a:rPr>
              <a:t>processes</a:t>
            </a:r>
            <a:r>
              <a:rPr lang="fr-FR" altLang="fr-FR" sz="1400" dirty="0">
                <a:solidFill>
                  <a:srgbClr val="4D4D4D"/>
                </a:solidFill>
                <a:latin typeface="Verdana" panose="020B0604030504040204" pitchFamily="34" charset="0"/>
              </a:rPr>
              <a:t> </a:t>
            </a:r>
            <a:r>
              <a:rPr lang="fr-FR" altLang="fr-FR" sz="1400" dirty="0" err="1">
                <a:solidFill>
                  <a:srgbClr val="4D4D4D"/>
                </a:solidFill>
                <a:latin typeface="Verdana" panose="020B0604030504040204" pitchFamily="34" charset="0"/>
              </a:rPr>
              <a:t>with</a:t>
            </a:r>
            <a:r>
              <a:rPr lang="fr-FR" altLang="fr-FR" sz="1400" dirty="0">
                <a:solidFill>
                  <a:srgbClr val="4D4D4D"/>
                </a:solidFill>
                <a:latin typeface="Verdana" panose="020B0604030504040204" pitchFamily="34" charset="0"/>
              </a:rPr>
              <a:t> top quarks at CMS, 2018, 39th International </a:t>
            </a:r>
            <a:r>
              <a:rPr lang="fr-FR" altLang="fr-FR" sz="1400" dirty="0" err="1">
                <a:solidFill>
                  <a:srgbClr val="4D4D4D"/>
                </a:solidFill>
                <a:latin typeface="Verdana" panose="020B0604030504040204" pitchFamily="34" charset="0"/>
              </a:rPr>
              <a:t>Conference</a:t>
            </a:r>
            <a:r>
              <a:rPr lang="fr-FR" altLang="fr-FR" sz="1400" dirty="0">
                <a:solidFill>
                  <a:srgbClr val="4D4D4D"/>
                </a:solidFill>
                <a:latin typeface="Verdana" panose="020B0604030504040204" pitchFamily="34" charset="0"/>
              </a:rPr>
              <a:t> on High </a:t>
            </a:r>
            <a:r>
              <a:rPr lang="fr-FR" altLang="fr-FR" sz="1400" dirty="0" err="1">
                <a:solidFill>
                  <a:srgbClr val="4D4D4D"/>
                </a:solidFill>
                <a:latin typeface="Verdana" panose="020B0604030504040204" pitchFamily="34" charset="0"/>
              </a:rPr>
              <a:t>Energy</a:t>
            </a:r>
            <a:r>
              <a:rPr lang="fr-FR" altLang="fr-FR" sz="1400" dirty="0">
                <a:solidFill>
                  <a:srgbClr val="4D4D4D"/>
                </a:solidFill>
                <a:latin typeface="Verdana" panose="020B0604030504040204" pitchFamily="34" charset="0"/>
              </a:rPr>
              <a:t> </a:t>
            </a:r>
            <a:r>
              <a:rPr lang="fr-FR" altLang="fr-FR" sz="1400" dirty="0" err="1">
                <a:solidFill>
                  <a:srgbClr val="4D4D4D"/>
                </a:solidFill>
                <a:latin typeface="Verdana" panose="020B0604030504040204" pitchFamily="34" charset="0"/>
              </a:rPr>
              <a:t>Physics</a:t>
            </a:r>
            <a:r>
              <a:rPr lang="fr-FR" altLang="fr-FR" sz="1400" dirty="0">
                <a:solidFill>
                  <a:srgbClr val="4D4D4D"/>
                </a:solidFill>
                <a:latin typeface="Verdana" panose="020B0604030504040204" pitchFamily="34" charset="0"/>
              </a:rPr>
              <a:t> (ICHEP 2018), 4-11/07/2018, Seoul (Corée, République De).</a:t>
            </a:r>
          </a:p>
          <a:p>
            <a:pPr lvl="2">
              <a:lnSpc>
                <a:spcPct val="90000"/>
              </a:lnSpc>
            </a:pPr>
            <a:r>
              <a:rPr lang="fr-FR" altLang="fr-FR" sz="1400" dirty="0" smtClean="0">
                <a:solidFill>
                  <a:srgbClr val="4D4D4D"/>
                </a:solidFill>
                <a:latin typeface="Verdana" panose="020B0604030504040204" pitchFamily="34" charset="0"/>
              </a:rPr>
              <a:t>Contardo </a:t>
            </a:r>
            <a:r>
              <a:rPr lang="fr-FR" altLang="fr-FR" sz="1400" dirty="0">
                <a:solidFill>
                  <a:srgbClr val="4D4D4D"/>
                </a:solidFill>
                <a:latin typeface="Verdana" panose="020B0604030504040204" pitchFamily="34" charset="0"/>
              </a:rPr>
              <a:t>D.,  Future </a:t>
            </a:r>
            <a:r>
              <a:rPr lang="fr-FR" altLang="fr-FR" sz="1400" dirty="0" err="1">
                <a:solidFill>
                  <a:srgbClr val="4D4D4D"/>
                </a:solidFill>
                <a:latin typeface="Verdana" panose="020B0604030504040204" pitchFamily="34" charset="0"/>
              </a:rPr>
              <a:t>Collider</a:t>
            </a:r>
            <a:r>
              <a:rPr lang="fr-FR" altLang="fr-FR" sz="1400" dirty="0">
                <a:solidFill>
                  <a:srgbClr val="4D4D4D"/>
                </a:solidFill>
                <a:latin typeface="Verdana" panose="020B0604030504040204" pitchFamily="34" charset="0"/>
              </a:rPr>
              <a:t> Detectors and </a:t>
            </a:r>
            <a:r>
              <a:rPr lang="fr-FR" altLang="fr-FR" sz="1400" dirty="0" err="1">
                <a:solidFill>
                  <a:srgbClr val="4D4D4D"/>
                </a:solidFill>
                <a:latin typeface="Verdana" panose="020B0604030504040204" pitchFamily="34" charset="0"/>
              </a:rPr>
              <a:t>Technology</a:t>
            </a:r>
            <a:r>
              <a:rPr lang="fr-FR" altLang="fr-FR" sz="1400" dirty="0">
                <a:solidFill>
                  <a:srgbClr val="4D4D4D"/>
                </a:solidFill>
                <a:latin typeface="Verdana" panose="020B0604030504040204" pitchFamily="34" charset="0"/>
              </a:rPr>
              <a:t>, 2018, 2018 LHC </a:t>
            </a:r>
            <a:r>
              <a:rPr lang="fr-FR" altLang="fr-FR" sz="1400" dirty="0" err="1">
                <a:solidFill>
                  <a:srgbClr val="4D4D4D"/>
                </a:solidFill>
                <a:latin typeface="Verdana" panose="020B0604030504040204" pitchFamily="34" charset="0"/>
              </a:rPr>
              <a:t>days</a:t>
            </a:r>
            <a:r>
              <a:rPr lang="fr-FR" altLang="fr-FR" sz="1400" dirty="0">
                <a:solidFill>
                  <a:srgbClr val="4D4D4D"/>
                </a:solidFill>
                <a:latin typeface="Verdana" panose="020B0604030504040204" pitchFamily="34" charset="0"/>
              </a:rPr>
              <a:t> in Split, 17-22/09/2018, Split (Croatie).</a:t>
            </a:r>
          </a:p>
          <a:p>
            <a:pPr lvl="2">
              <a:lnSpc>
                <a:spcPct val="90000"/>
              </a:lnSpc>
            </a:pPr>
            <a:r>
              <a:rPr lang="fr-FR" altLang="fr-FR" sz="1400" dirty="0" smtClean="0">
                <a:solidFill>
                  <a:srgbClr val="4D4D4D"/>
                </a:solidFill>
                <a:latin typeface="Verdana" panose="020B0604030504040204" pitchFamily="34" charset="0"/>
              </a:rPr>
              <a:t>Contardo </a:t>
            </a:r>
            <a:r>
              <a:rPr lang="fr-FR" altLang="fr-FR" sz="1400" dirty="0">
                <a:solidFill>
                  <a:srgbClr val="4D4D4D"/>
                </a:solidFill>
                <a:latin typeface="Verdana" panose="020B0604030504040204" pitchFamily="34" charset="0"/>
              </a:rPr>
              <a:t>D.,  CMS Upgrade plans, 2018, </a:t>
            </a:r>
            <a:r>
              <a:rPr lang="fr-FR" altLang="fr-FR" sz="1400" dirty="0" err="1">
                <a:solidFill>
                  <a:srgbClr val="4D4D4D"/>
                </a:solidFill>
                <a:latin typeface="Verdana" panose="020B0604030504040204" pitchFamily="34" charset="0"/>
              </a:rPr>
              <a:t>Sixth</a:t>
            </a:r>
            <a:r>
              <a:rPr lang="fr-FR" altLang="fr-FR" sz="1400" dirty="0">
                <a:solidFill>
                  <a:srgbClr val="4D4D4D"/>
                </a:solidFill>
                <a:latin typeface="Verdana" panose="020B0604030504040204" pitchFamily="34" charset="0"/>
              </a:rPr>
              <a:t> Common ATLAS CMS Electronics Workshop for LHC Upgrades (ACES) Workshop, 24-26/04/2018, Genève (Suisse).</a:t>
            </a:r>
          </a:p>
          <a:p>
            <a:pPr lvl="2">
              <a:lnSpc>
                <a:spcPct val="90000"/>
              </a:lnSpc>
            </a:pPr>
            <a:r>
              <a:rPr lang="fr-FR" altLang="fr-FR" sz="1400" dirty="0" err="1" smtClean="0">
                <a:solidFill>
                  <a:srgbClr val="4D4D4D"/>
                </a:solidFill>
                <a:latin typeface="Verdana" panose="020B0604030504040204" pitchFamily="34" charset="0"/>
              </a:rPr>
              <a:t>Finco</a:t>
            </a:r>
            <a:r>
              <a:rPr lang="fr-FR" altLang="fr-FR" sz="1400" dirty="0" smtClean="0">
                <a:solidFill>
                  <a:srgbClr val="4D4D4D"/>
                </a:solidFill>
                <a:latin typeface="Verdana" panose="020B0604030504040204" pitchFamily="34" charset="0"/>
              </a:rPr>
              <a:t> </a:t>
            </a:r>
            <a:r>
              <a:rPr lang="fr-FR" altLang="fr-FR" sz="1400" dirty="0">
                <a:solidFill>
                  <a:srgbClr val="4D4D4D"/>
                </a:solidFill>
                <a:latin typeface="Verdana" panose="020B0604030504040204" pitchFamily="34" charset="0"/>
              </a:rPr>
              <a:t>L.,  H -&gt; </a:t>
            </a:r>
            <a:r>
              <a:rPr lang="fr-FR" altLang="fr-FR" sz="1400" dirty="0" err="1">
                <a:solidFill>
                  <a:srgbClr val="4D4D4D"/>
                </a:solidFill>
                <a:latin typeface="Verdana" panose="020B0604030504040204" pitchFamily="34" charset="0"/>
              </a:rPr>
              <a:t>gg</a:t>
            </a:r>
            <a:r>
              <a:rPr lang="fr-FR" altLang="fr-FR" sz="1400" dirty="0">
                <a:solidFill>
                  <a:srgbClr val="4D4D4D"/>
                </a:solidFill>
                <a:latin typeface="Verdana" panose="020B0604030504040204" pitchFamily="34" charset="0"/>
              </a:rPr>
              <a:t> in CMS, 2018, 1th France China </a:t>
            </a:r>
            <a:r>
              <a:rPr lang="fr-FR" altLang="fr-FR" sz="1400" dirty="0" err="1">
                <a:solidFill>
                  <a:srgbClr val="4D4D4D"/>
                </a:solidFill>
                <a:latin typeface="Verdana" panose="020B0604030504040204" pitchFamily="34" charset="0"/>
              </a:rPr>
              <a:t>Particle</a:t>
            </a:r>
            <a:r>
              <a:rPr lang="fr-FR" altLang="fr-FR" sz="1400" dirty="0">
                <a:solidFill>
                  <a:srgbClr val="4D4D4D"/>
                </a:solidFill>
                <a:latin typeface="Verdana" panose="020B0604030504040204" pitchFamily="34" charset="0"/>
              </a:rPr>
              <a:t> </a:t>
            </a:r>
            <a:r>
              <a:rPr lang="fr-FR" altLang="fr-FR" sz="1400" dirty="0" err="1">
                <a:solidFill>
                  <a:srgbClr val="4D4D4D"/>
                </a:solidFill>
                <a:latin typeface="Verdana" panose="020B0604030504040204" pitchFamily="34" charset="0"/>
              </a:rPr>
              <a:t>Physics</a:t>
            </a:r>
            <a:r>
              <a:rPr lang="fr-FR" altLang="fr-FR" sz="1400" dirty="0">
                <a:solidFill>
                  <a:srgbClr val="4D4D4D"/>
                </a:solidFill>
                <a:latin typeface="Verdana" panose="020B0604030504040204" pitchFamily="34" charset="0"/>
              </a:rPr>
              <a:t> </a:t>
            </a:r>
            <a:r>
              <a:rPr lang="fr-FR" altLang="fr-FR" sz="1400" dirty="0" err="1">
                <a:solidFill>
                  <a:srgbClr val="4D4D4D"/>
                </a:solidFill>
                <a:latin typeface="Verdana" panose="020B0604030504040204" pitchFamily="34" charset="0"/>
              </a:rPr>
              <a:t>Laboratory</a:t>
            </a:r>
            <a:r>
              <a:rPr lang="fr-FR" altLang="fr-FR" sz="1400" dirty="0">
                <a:solidFill>
                  <a:srgbClr val="4D4D4D"/>
                </a:solidFill>
                <a:latin typeface="Verdana" panose="020B0604030504040204" pitchFamily="34" charset="0"/>
              </a:rPr>
              <a:t> workshop (FCPPL 2018), 22-25/05/2018, Marseille (France).</a:t>
            </a:r>
          </a:p>
          <a:p>
            <a:pPr lvl="2">
              <a:lnSpc>
                <a:spcPct val="90000"/>
              </a:lnSpc>
            </a:pPr>
            <a:r>
              <a:rPr lang="fr-FR" altLang="fr-FR" sz="1400" dirty="0" err="1" smtClean="0">
                <a:solidFill>
                  <a:srgbClr val="4D4D4D"/>
                </a:solidFill>
                <a:latin typeface="Verdana" panose="020B0604030504040204" pitchFamily="34" charset="0"/>
              </a:rPr>
              <a:t>Finco</a:t>
            </a:r>
            <a:r>
              <a:rPr lang="fr-FR" altLang="fr-FR" sz="1400" dirty="0" smtClean="0">
                <a:solidFill>
                  <a:srgbClr val="4D4D4D"/>
                </a:solidFill>
                <a:latin typeface="Verdana" panose="020B0604030504040204" pitchFamily="34" charset="0"/>
              </a:rPr>
              <a:t> </a:t>
            </a:r>
            <a:r>
              <a:rPr lang="fr-FR" altLang="fr-FR" sz="1400" dirty="0">
                <a:solidFill>
                  <a:srgbClr val="4D4D4D"/>
                </a:solidFill>
                <a:latin typeface="Verdana" panose="020B0604030504040204" pitchFamily="34" charset="0"/>
              </a:rPr>
              <a:t>L.,  </a:t>
            </a:r>
            <a:r>
              <a:rPr lang="fr-FR" altLang="fr-FR" sz="1400" dirty="0" err="1">
                <a:solidFill>
                  <a:srgbClr val="4D4D4D"/>
                </a:solidFill>
                <a:latin typeface="Verdana" panose="020B0604030504040204" pitchFamily="34" charset="0"/>
              </a:rPr>
              <a:t>Search</a:t>
            </a:r>
            <a:r>
              <a:rPr lang="fr-FR" altLang="fr-FR" sz="1400" dirty="0">
                <a:solidFill>
                  <a:srgbClr val="4D4D4D"/>
                </a:solidFill>
                <a:latin typeface="Verdana" panose="020B0604030504040204" pitchFamily="34" charset="0"/>
              </a:rPr>
              <a:t> for </a:t>
            </a:r>
            <a:r>
              <a:rPr lang="fr-FR" altLang="fr-FR" sz="1400" dirty="0" err="1">
                <a:solidFill>
                  <a:srgbClr val="4D4D4D"/>
                </a:solidFill>
                <a:latin typeface="Verdana" panose="020B0604030504040204" pitchFamily="34" charset="0"/>
              </a:rPr>
              <a:t>additional</a:t>
            </a:r>
            <a:r>
              <a:rPr lang="fr-FR" altLang="fr-FR" sz="1400" dirty="0">
                <a:solidFill>
                  <a:srgbClr val="4D4D4D"/>
                </a:solidFill>
                <a:latin typeface="Verdana" panose="020B0604030504040204" pitchFamily="34" charset="0"/>
              </a:rPr>
              <a:t> </a:t>
            </a:r>
            <a:r>
              <a:rPr lang="fr-FR" altLang="fr-FR" sz="1400" dirty="0" err="1">
                <a:solidFill>
                  <a:srgbClr val="4D4D4D"/>
                </a:solidFill>
                <a:latin typeface="Verdana" panose="020B0604030504040204" pitchFamily="34" charset="0"/>
              </a:rPr>
              <a:t>scalar</a:t>
            </a:r>
            <a:r>
              <a:rPr lang="fr-FR" altLang="fr-FR" sz="1400" dirty="0">
                <a:solidFill>
                  <a:srgbClr val="4D4D4D"/>
                </a:solidFill>
                <a:latin typeface="Verdana" panose="020B0604030504040204" pitchFamily="34" charset="0"/>
              </a:rPr>
              <a:t> bosons in CMS, 2018, </a:t>
            </a:r>
            <a:r>
              <a:rPr lang="fr-FR" altLang="fr-FR" sz="1400" dirty="0" err="1">
                <a:solidFill>
                  <a:srgbClr val="4D4D4D"/>
                </a:solidFill>
                <a:latin typeface="Verdana" panose="020B0604030504040204" pitchFamily="34" charset="0"/>
              </a:rPr>
              <a:t>Higgs</a:t>
            </a:r>
            <a:r>
              <a:rPr lang="fr-FR" altLang="fr-FR" sz="1400" dirty="0">
                <a:solidFill>
                  <a:srgbClr val="4D4D4D"/>
                </a:solidFill>
                <a:latin typeface="Verdana" panose="020B0604030504040204" pitchFamily="34" charset="0"/>
              </a:rPr>
              <a:t> </a:t>
            </a:r>
            <a:r>
              <a:rPr lang="fr-FR" altLang="fr-FR" sz="1400" dirty="0" err="1">
                <a:solidFill>
                  <a:srgbClr val="4D4D4D"/>
                </a:solidFill>
                <a:latin typeface="Verdana" panose="020B0604030504040204" pitchFamily="34" charset="0"/>
              </a:rPr>
              <a:t>Hunting</a:t>
            </a:r>
            <a:r>
              <a:rPr lang="fr-FR" altLang="fr-FR" sz="1400" dirty="0">
                <a:solidFill>
                  <a:srgbClr val="4D4D4D"/>
                </a:solidFill>
                <a:latin typeface="Verdana" panose="020B0604030504040204" pitchFamily="34" charset="0"/>
              </a:rPr>
              <a:t>, 23-25/07/2018, Paris (France).</a:t>
            </a:r>
          </a:p>
          <a:p>
            <a:pPr lvl="2">
              <a:lnSpc>
                <a:spcPct val="90000"/>
              </a:lnSpc>
            </a:pPr>
            <a:r>
              <a:rPr lang="fr-FR" altLang="fr-FR" sz="1400" dirty="0" err="1" smtClean="0">
                <a:solidFill>
                  <a:srgbClr val="4D4D4D"/>
                </a:solidFill>
                <a:latin typeface="Verdana" panose="020B0604030504040204" pitchFamily="34" charset="0"/>
              </a:rPr>
              <a:t>Finco</a:t>
            </a:r>
            <a:r>
              <a:rPr lang="fr-FR" altLang="fr-FR" sz="1400" dirty="0" smtClean="0">
                <a:solidFill>
                  <a:srgbClr val="4D4D4D"/>
                </a:solidFill>
                <a:latin typeface="Verdana" panose="020B0604030504040204" pitchFamily="34" charset="0"/>
              </a:rPr>
              <a:t> </a:t>
            </a:r>
            <a:r>
              <a:rPr lang="fr-FR" altLang="fr-FR" sz="1400" dirty="0">
                <a:solidFill>
                  <a:srgbClr val="4D4D4D"/>
                </a:solidFill>
                <a:latin typeface="Verdana" panose="020B0604030504040204" pitchFamily="34" charset="0"/>
              </a:rPr>
              <a:t>L.,  </a:t>
            </a:r>
            <a:r>
              <a:rPr lang="fr-FR" altLang="fr-FR" sz="1400" dirty="0" err="1">
                <a:solidFill>
                  <a:srgbClr val="4D4D4D"/>
                </a:solidFill>
                <a:latin typeface="Verdana" panose="020B0604030504040204" pitchFamily="34" charset="0"/>
              </a:rPr>
              <a:t>Low</a:t>
            </a:r>
            <a:r>
              <a:rPr lang="fr-FR" altLang="fr-FR" sz="1400" dirty="0">
                <a:solidFill>
                  <a:srgbClr val="4D4D4D"/>
                </a:solidFill>
                <a:latin typeface="Verdana" panose="020B0604030504040204" pitchFamily="34" charset="0"/>
              </a:rPr>
              <a:t> mass </a:t>
            </a:r>
            <a:r>
              <a:rPr lang="fr-FR" altLang="fr-FR" sz="1400" dirty="0" err="1">
                <a:solidFill>
                  <a:srgbClr val="4D4D4D"/>
                </a:solidFill>
                <a:latin typeface="Verdana" panose="020B0604030504040204" pitchFamily="34" charset="0"/>
              </a:rPr>
              <a:t>Higgs</a:t>
            </a:r>
            <a:r>
              <a:rPr lang="fr-FR" altLang="fr-FR" sz="1400" dirty="0">
                <a:solidFill>
                  <a:srgbClr val="4D4D4D"/>
                </a:solidFill>
                <a:latin typeface="Verdana" panose="020B0604030504040204" pitchFamily="34" charset="0"/>
              </a:rPr>
              <a:t> </a:t>
            </a:r>
            <a:r>
              <a:rPr lang="fr-FR" altLang="fr-FR" sz="1400" dirty="0" err="1">
                <a:solidFill>
                  <a:srgbClr val="4D4D4D"/>
                </a:solidFill>
                <a:latin typeface="Verdana" panose="020B0604030504040204" pitchFamily="34" charset="0"/>
              </a:rPr>
              <a:t>searches</a:t>
            </a:r>
            <a:r>
              <a:rPr lang="fr-FR" altLang="fr-FR" sz="1400" dirty="0">
                <a:solidFill>
                  <a:srgbClr val="4D4D4D"/>
                </a:solidFill>
                <a:latin typeface="Verdana" panose="020B0604030504040204" pitchFamily="34" charset="0"/>
              </a:rPr>
              <a:t> in gamma-gamma at CMS, 2018, Lake Louise Winter Institute, 18-24/02/2018, Lake Louise (Canada).</a:t>
            </a:r>
          </a:p>
          <a:p>
            <a:pPr lvl="2">
              <a:lnSpc>
                <a:spcPct val="90000"/>
              </a:lnSpc>
            </a:pPr>
            <a:r>
              <a:rPr lang="fr-FR" altLang="fr-FR" sz="1400" dirty="0" smtClean="0">
                <a:solidFill>
                  <a:srgbClr val="4D4D4D"/>
                </a:solidFill>
                <a:latin typeface="Verdana" panose="020B0604030504040204" pitchFamily="34" charset="0"/>
              </a:rPr>
              <a:t>Gascon-</a:t>
            </a:r>
            <a:r>
              <a:rPr lang="fr-FR" altLang="fr-FR" sz="1400" dirty="0" err="1" smtClean="0">
                <a:solidFill>
                  <a:srgbClr val="4D4D4D"/>
                </a:solidFill>
                <a:latin typeface="Verdana" panose="020B0604030504040204" pitchFamily="34" charset="0"/>
              </a:rPr>
              <a:t>Shotkin</a:t>
            </a:r>
            <a:r>
              <a:rPr lang="fr-FR" altLang="fr-FR" sz="1400" dirty="0" smtClean="0">
                <a:solidFill>
                  <a:srgbClr val="4D4D4D"/>
                </a:solidFill>
                <a:latin typeface="Verdana" panose="020B0604030504040204" pitchFamily="34" charset="0"/>
              </a:rPr>
              <a:t> </a:t>
            </a:r>
            <a:r>
              <a:rPr lang="fr-FR" altLang="fr-FR" sz="1400" dirty="0">
                <a:solidFill>
                  <a:srgbClr val="4D4D4D"/>
                </a:solidFill>
                <a:latin typeface="Verdana" panose="020B0604030504040204" pitchFamily="34" charset="0"/>
              </a:rPr>
              <a:t>S., WG Report - </a:t>
            </a:r>
            <a:r>
              <a:rPr lang="fr-FR" altLang="fr-FR" sz="1400" dirty="0" err="1">
                <a:solidFill>
                  <a:srgbClr val="4D4D4D"/>
                </a:solidFill>
                <a:latin typeface="Verdana" panose="020B0604030504040204" pitchFamily="34" charset="0"/>
              </a:rPr>
              <a:t>Experimental</a:t>
            </a:r>
            <a:r>
              <a:rPr lang="fr-FR" altLang="fr-FR" sz="1400" dirty="0">
                <a:solidFill>
                  <a:srgbClr val="4D4D4D"/>
                </a:solidFill>
                <a:latin typeface="Verdana" panose="020B0604030504040204" pitchFamily="34" charset="0"/>
              </a:rPr>
              <a:t> Group (</a:t>
            </a:r>
            <a:r>
              <a:rPr lang="fr-FR" altLang="fr-FR" sz="1400" dirty="0" err="1">
                <a:solidFill>
                  <a:srgbClr val="4D4D4D"/>
                </a:solidFill>
                <a:latin typeface="Verdana" panose="020B0604030504040204" pitchFamily="34" charset="0"/>
              </a:rPr>
              <a:t>overview</a:t>
            </a:r>
            <a:r>
              <a:rPr lang="fr-FR" altLang="fr-FR" sz="1400" dirty="0">
                <a:solidFill>
                  <a:srgbClr val="4D4D4D"/>
                </a:solidFill>
                <a:latin typeface="Verdana" panose="020B0604030504040204" pitchFamily="34" charset="0"/>
              </a:rPr>
              <a:t>), Indo-French CEFIPRA INFRE-HEPNET and LIA THEP Meeting, 25-28/02/2018, Pune (Inde)</a:t>
            </a:r>
          </a:p>
          <a:p>
            <a:pPr lvl="2">
              <a:lnSpc>
                <a:spcPct val="90000"/>
              </a:lnSpc>
            </a:pPr>
            <a:r>
              <a:rPr lang="fr-FR" altLang="fr-FR" sz="1400" dirty="0" smtClean="0">
                <a:solidFill>
                  <a:srgbClr val="4D4D4D"/>
                </a:solidFill>
                <a:latin typeface="Verdana" panose="020B0604030504040204" pitchFamily="34" charset="0"/>
              </a:rPr>
              <a:t>Gascon-</a:t>
            </a:r>
            <a:r>
              <a:rPr lang="fr-FR" altLang="fr-FR" sz="1400" dirty="0" err="1" smtClean="0">
                <a:solidFill>
                  <a:srgbClr val="4D4D4D"/>
                </a:solidFill>
                <a:latin typeface="Verdana" panose="020B0604030504040204" pitchFamily="34" charset="0"/>
              </a:rPr>
              <a:t>Shotkin</a:t>
            </a:r>
            <a:r>
              <a:rPr lang="fr-FR" altLang="fr-FR" sz="1400" dirty="0" smtClean="0">
                <a:solidFill>
                  <a:srgbClr val="4D4D4D"/>
                </a:solidFill>
                <a:latin typeface="Verdana" panose="020B0604030504040204" pitchFamily="34" charset="0"/>
              </a:rPr>
              <a:t> </a:t>
            </a:r>
            <a:r>
              <a:rPr lang="fr-FR" altLang="fr-FR" sz="1400" dirty="0">
                <a:solidFill>
                  <a:srgbClr val="4D4D4D"/>
                </a:solidFill>
                <a:latin typeface="Verdana" panose="020B0604030504040204" pitchFamily="34" charset="0"/>
              </a:rPr>
              <a:t>S., </a:t>
            </a:r>
            <a:r>
              <a:rPr lang="fr-FR" altLang="fr-FR" sz="1400" dirty="0" err="1">
                <a:solidFill>
                  <a:srgbClr val="4D4D4D"/>
                </a:solidFill>
                <a:latin typeface="Verdana" panose="020B0604030504040204" pitchFamily="34" charset="0"/>
              </a:rPr>
              <a:t>Low</a:t>
            </a:r>
            <a:r>
              <a:rPr lang="fr-FR" altLang="fr-FR" sz="1400" dirty="0">
                <a:solidFill>
                  <a:srgbClr val="4D4D4D"/>
                </a:solidFill>
                <a:latin typeface="Verdana" panose="020B0604030504040204" pitchFamily="34" charset="0"/>
              </a:rPr>
              <a:t>-mass </a:t>
            </a:r>
            <a:r>
              <a:rPr lang="fr-FR" altLang="fr-FR" sz="1400" dirty="0" err="1">
                <a:solidFill>
                  <a:srgbClr val="4D4D4D"/>
                </a:solidFill>
                <a:latin typeface="Verdana" panose="020B0604030504040204" pitchFamily="34" charset="0"/>
              </a:rPr>
              <a:t>diphoton</a:t>
            </a:r>
            <a:r>
              <a:rPr lang="fr-FR" altLang="fr-FR" sz="1400" dirty="0">
                <a:solidFill>
                  <a:srgbClr val="4D4D4D"/>
                </a:solidFill>
                <a:latin typeface="Verdana" panose="020B0604030504040204" pitchFamily="34" charset="0"/>
              </a:rPr>
              <a:t> </a:t>
            </a:r>
            <a:r>
              <a:rPr lang="fr-FR" altLang="fr-FR" sz="1400" dirty="0" err="1">
                <a:solidFill>
                  <a:srgbClr val="4D4D4D"/>
                </a:solidFill>
                <a:latin typeface="Verdana" panose="020B0604030504040204" pitchFamily="34" charset="0"/>
              </a:rPr>
              <a:t>searches</a:t>
            </a:r>
            <a:r>
              <a:rPr lang="fr-FR" altLang="fr-FR" sz="1400" dirty="0">
                <a:solidFill>
                  <a:srgbClr val="4D4D4D"/>
                </a:solidFill>
                <a:latin typeface="Verdana" panose="020B0604030504040204" pitchFamily="34" charset="0"/>
              </a:rPr>
              <a:t> in ATLAS and CMS, IRN </a:t>
            </a:r>
            <a:r>
              <a:rPr lang="fr-FR" altLang="fr-FR" sz="1400" dirty="0" err="1">
                <a:solidFill>
                  <a:srgbClr val="4D4D4D"/>
                </a:solidFill>
                <a:latin typeface="Verdana" panose="020B0604030504040204" pitchFamily="34" charset="0"/>
              </a:rPr>
              <a:t>Terascale</a:t>
            </a:r>
            <a:r>
              <a:rPr lang="fr-FR" altLang="fr-FR" sz="1400" dirty="0">
                <a:solidFill>
                  <a:srgbClr val="4D4D4D"/>
                </a:solidFill>
                <a:latin typeface="Verdana" panose="020B0604030504040204" pitchFamily="34" charset="0"/>
              </a:rPr>
              <a:t>, 4-7/09/2018, Durham (UK)</a:t>
            </a:r>
          </a:p>
          <a:p>
            <a:pPr lvl="2">
              <a:lnSpc>
                <a:spcPct val="90000"/>
              </a:lnSpc>
            </a:pPr>
            <a:endParaRPr lang="fr-FR" altLang="fr-FR" sz="1400" dirty="0">
              <a:solidFill>
                <a:srgbClr val="4D4D4D"/>
              </a:solidFill>
              <a:latin typeface="Verdana" panose="020B0604030504040204" pitchFamily="34" charset="0"/>
            </a:endParaRPr>
          </a:p>
          <a:p>
            <a:pPr lvl="1">
              <a:lnSpc>
                <a:spcPct val="90000"/>
              </a:lnSpc>
              <a:buFont typeface="Arial" panose="020B0604020202020204" pitchFamily="34" charset="0"/>
              <a:buChar char="•"/>
            </a:pPr>
            <a:endParaRPr lang="fr-FR" altLang="fr-FR" sz="1800" dirty="0">
              <a:solidFill>
                <a:srgbClr val="4D4D4D"/>
              </a:solidFill>
              <a:latin typeface="Verdana" panose="020B0604030504040204" pitchFamily="34" charset="0"/>
            </a:endParaRPr>
          </a:p>
        </p:txBody>
      </p:sp>
      <p:sp>
        <p:nvSpPr>
          <p:cNvPr id="22538" name="Espace réservé du pied de page 1"/>
          <p:cNvSpPr>
            <a:spLocks noGrp="1"/>
          </p:cNvSpPr>
          <p:nvPr>
            <p:ph type="ftr" sz="quarter" idx="11"/>
          </p:nvPr>
        </p:nvSpPr>
        <p:spPr bwMode="auto">
          <a:xfrm>
            <a:off x="4440238" y="6594474"/>
            <a:ext cx="3960812" cy="28892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FR" altLang="fr-FR" sz="1200" dirty="0">
                <a:solidFill>
                  <a:srgbClr val="898989"/>
                </a:solidFill>
                <a:latin typeface="Verdana" panose="020B0604030504040204" pitchFamily="34" charset="0"/>
                <a:cs typeface="Arial" panose="020B0604020202020204" pitchFamily="34" charset="0"/>
              </a:rPr>
              <a:t>Tourniquet Section 01 du Laboratoire </a:t>
            </a:r>
            <a:r>
              <a:rPr lang="fr-FR" altLang="fr-FR" sz="1200" dirty="0" smtClean="0">
                <a:solidFill>
                  <a:srgbClr val="898989"/>
                </a:solidFill>
                <a:latin typeface="Verdana" panose="020B0604030504040204" pitchFamily="34" charset="0"/>
                <a:cs typeface="Arial" panose="020B0604020202020204" pitchFamily="34" charset="0"/>
              </a:rPr>
              <a:t>– 3/2/2020</a:t>
            </a:r>
            <a:endParaRPr lang="fr-FR" altLang="fr-FR" sz="1200" dirty="0">
              <a:solidFill>
                <a:srgbClr val="898989"/>
              </a:solidFill>
              <a:latin typeface="Verdana" panose="020B0604030504040204" pitchFamily="34" charset="0"/>
              <a:cs typeface="Arial" panose="020B0604020202020204" pitchFamily="34" charset="0"/>
            </a:endParaRPr>
          </a:p>
        </p:txBody>
      </p:sp>
      <p:sp>
        <p:nvSpPr>
          <p:cNvPr id="13" name="Espace réservé de la date 11"/>
          <p:cNvSpPr txBox="1">
            <a:spLocks noGrp="1"/>
          </p:cNvSpPr>
          <p:nvPr/>
        </p:nvSpPr>
        <p:spPr bwMode="auto">
          <a:xfrm>
            <a:off x="1658938" y="6544629"/>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200" dirty="0">
                <a:solidFill>
                  <a:srgbClr val="898989"/>
                </a:solidFill>
                <a:latin typeface="Verdana" panose="020B0604030504040204" pitchFamily="34" charset="0"/>
              </a:rPr>
              <a:t>Groupe </a:t>
            </a:r>
            <a:r>
              <a:rPr lang="fr-FR" altLang="fr-FR" sz="1200" dirty="0" smtClean="0">
                <a:solidFill>
                  <a:srgbClr val="898989"/>
                </a:solidFill>
                <a:latin typeface="Verdana" panose="020B0604030504040204" pitchFamily="34" charset="0"/>
              </a:rPr>
              <a:t>CMS</a:t>
            </a:r>
            <a:endParaRPr lang="fr-FR" altLang="fr-FR" sz="1200" dirty="0">
              <a:solidFill>
                <a:srgbClr val="898989"/>
              </a:solidFill>
              <a:latin typeface="Verdana" panose="020B0604030504040204" pitchFamily="34" charset="0"/>
            </a:endParaRPr>
          </a:p>
        </p:txBody>
      </p:sp>
      <p:sp>
        <p:nvSpPr>
          <p:cNvPr id="22530" name="Rectangle 2"/>
          <p:cNvSpPr txBox="1">
            <a:spLocks noChangeArrowheads="1"/>
          </p:cNvSpPr>
          <p:nvPr/>
        </p:nvSpPr>
        <p:spPr bwMode="auto">
          <a:xfrm>
            <a:off x="1524000" y="0"/>
            <a:ext cx="91440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fr-FR" altLang="fr-FR" sz="2800" b="1" dirty="0">
                <a:solidFill>
                  <a:srgbClr val="E75112"/>
                </a:solidFill>
                <a:latin typeface="Verdana" panose="020B0604030504040204" pitchFamily="34" charset="0"/>
              </a:rPr>
              <a:t>Visibilité et </a:t>
            </a:r>
            <a:r>
              <a:rPr lang="fr-FR" altLang="fr-FR" sz="2800" b="1" dirty="0" smtClean="0">
                <a:solidFill>
                  <a:srgbClr val="E75112"/>
                </a:solidFill>
                <a:latin typeface="Verdana" panose="020B0604030504040204" pitchFamily="34" charset="0"/>
              </a:rPr>
              <a:t>rayonnement (5)</a:t>
            </a:r>
            <a:endParaRPr lang="fr-FR" altLang="fr-FR" sz="2800" b="1" dirty="0">
              <a:solidFill>
                <a:srgbClr val="E75112"/>
              </a:solidFill>
              <a:latin typeface="Verdana" panose="020B0604030504040204" pitchFamily="34" charset="0"/>
            </a:endParaRPr>
          </a:p>
        </p:txBody>
      </p:sp>
    </p:spTree>
    <p:extLst>
      <p:ext uri="{BB962C8B-B14F-4D97-AF65-F5344CB8AC3E}">
        <p14:creationId xmlns:p14="http://schemas.microsoft.com/office/powerpoint/2010/main" val="26541751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txBox="1">
            <a:spLocks noChangeArrowheads="1"/>
          </p:cNvSpPr>
          <p:nvPr/>
        </p:nvSpPr>
        <p:spPr bwMode="auto">
          <a:xfrm>
            <a:off x="1524000" y="0"/>
            <a:ext cx="91440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fr-FR" altLang="fr-FR" sz="2800" b="1" dirty="0">
                <a:solidFill>
                  <a:srgbClr val="E75112"/>
                </a:solidFill>
                <a:latin typeface="Verdana" panose="020B0604030504040204" pitchFamily="34" charset="0"/>
              </a:rPr>
              <a:t>Visibilité et </a:t>
            </a:r>
            <a:r>
              <a:rPr lang="fr-FR" altLang="fr-FR" sz="2800" b="1" dirty="0" smtClean="0">
                <a:solidFill>
                  <a:srgbClr val="E75112"/>
                </a:solidFill>
                <a:latin typeface="Verdana" panose="020B0604030504040204" pitchFamily="34" charset="0"/>
              </a:rPr>
              <a:t>rayonnement (6)</a:t>
            </a:r>
            <a:endParaRPr lang="fr-FR" altLang="fr-FR" sz="2800" b="1" dirty="0">
              <a:solidFill>
                <a:srgbClr val="E75112"/>
              </a:solidFill>
              <a:latin typeface="Verdana" panose="020B0604030504040204" pitchFamily="34" charset="0"/>
            </a:endParaRPr>
          </a:p>
        </p:txBody>
      </p:sp>
      <p:sp>
        <p:nvSpPr>
          <p:cNvPr id="22531" name="Espace réservé du numéro de diapositive 5"/>
          <p:cNvSpPr txBox="1">
            <a:spLocks noGrp="1"/>
          </p:cNvSpPr>
          <p:nvPr/>
        </p:nvSpPr>
        <p:spPr bwMode="auto">
          <a:xfrm>
            <a:off x="8401050" y="6492876"/>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43AC80B2-6D44-4AB2-9AB7-B983EA82E7CE}" type="slidenum">
              <a:rPr lang="fr-FR" altLang="fr-FR" sz="1200">
                <a:solidFill>
                  <a:srgbClr val="898989"/>
                </a:solidFill>
                <a:latin typeface="Verdana" panose="020B0604030504040204" pitchFamily="34" charset="0"/>
              </a:rPr>
              <a:pPr algn="r" eaLnBrk="1" hangingPunct="1">
                <a:spcBef>
                  <a:spcPct val="0"/>
                </a:spcBef>
                <a:buFontTx/>
                <a:buNone/>
              </a:pPr>
              <a:t>29</a:t>
            </a:fld>
            <a:endParaRPr lang="fr-FR" altLang="fr-FR" sz="1200">
              <a:solidFill>
                <a:srgbClr val="898989"/>
              </a:solidFill>
              <a:latin typeface="Verdana" panose="020B0604030504040204" pitchFamily="34" charset="0"/>
            </a:endParaRPr>
          </a:p>
        </p:txBody>
      </p:sp>
      <p:cxnSp>
        <p:nvCxnSpPr>
          <p:cNvPr id="11" name="Connecteur droit 10">
            <a:extLst>
              <a:ext uri="{FF2B5EF4-FFF2-40B4-BE49-F238E27FC236}">
                <a16:creationId xmlns:a16="http://schemas.microsoft.com/office/drawing/2014/main" id="{BC493240-996B-4320-97A5-4F1FAC4A5B1A}"/>
              </a:ext>
            </a:extLst>
          </p:cNvPr>
          <p:cNvCxnSpPr/>
          <p:nvPr/>
        </p:nvCxnSpPr>
        <p:spPr>
          <a:xfrm>
            <a:off x="1525588" y="692150"/>
            <a:ext cx="9142412" cy="0"/>
          </a:xfrm>
          <a:prstGeom prst="line">
            <a:avLst/>
          </a:prstGeom>
          <a:ln>
            <a:solidFill>
              <a:srgbClr val="E75112"/>
            </a:solidFill>
          </a:ln>
        </p:spPr>
        <p:style>
          <a:lnRef idx="1">
            <a:schemeClr val="accent1"/>
          </a:lnRef>
          <a:fillRef idx="0">
            <a:schemeClr val="accent1"/>
          </a:fillRef>
          <a:effectRef idx="0">
            <a:schemeClr val="accent1"/>
          </a:effectRef>
          <a:fontRef idx="minor">
            <a:schemeClr val="tx1"/>
          </a:fontRef>
        </p:style>
      </p:cxnSp>
      <p:sp>
        <p:nvSpPr>
          <p:cNvPr id="22533" name="Rectangle 3"/>
          <p:cNvSpPr txBox="1">
            <a:spLocks noChangeArrowheads="1"/>
          </p:cNvSpPr>
          <p:nvPr/>
        </p:nvSpPr>
        <p:spPr bwMode="auto">
          <a:xfrm>
            <a:off x="0" y="546687"/>
            <a:ext cx="12192000"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914400" lvl="2" indent="0">
              <a:lnSpc>
                <a:spcPct val="90000"/>
              </a:lnSpc>
              <a:buNone/>
            </a:pPr>
            <a:endParaRPr lang="fr-FR" altLang="fr-FR" sz="1400" dirty="0">
              <a:solidFill>
                <a:srgbClr val="4D4D4D"/>
              </a:solidFill>
              <a:latin typeface="Verdana" panose="020B0604030504040204" pitchFamily="34" charset="0"/>
            </a:endParaRPr>
          </a:p>
          <a:p>
            <a:pPr lvl="1">
              <a:lnSpc>
                <a:spcPct val="90000"/>
              </a:lnSpc>
              <a:buFont typeface="Arial" panose="020B0604020202020204" pitchFamily="34" charset="0"/>
              <a:buChar char="•"/>
            </a:pPr>
            <a:r>
              <a:rPr lang="fr-FR" altLang="fr-FR" sz="1800" dirty="0" smtClean="0">
                <a:solidFill>
                  <a:srgbClr val="4D4D4D"/>
                </a:solidFill>
                <a:latin typeface="Verdana" panose="020B0604030504040204" pitchFamily="34" charset="0"/>
              </a:rPr>
              <a:t>2018:</a:t>
            </a:r>
          </a:p>
          <a:p>
            <a:pPr lvl="2">
              <a:lnSpc>
                <a:spcPct val="90000"/>
              </a:lnSpc>
            </a:pPr>
            <a:r>
              <a:rPr lang="fr-FR" altLang="fr-FR" sz="1400" dirty="0" smtClean="0">
                <a:solidFill>
                  <a:srgbClr val="4D4D4D"/>
                </a:solidFill>
                <a:latin typeface="Verdana" panose="020B0604030504040204" pitchFamily="34" charset="0"/>
              </a:rPr>
              <a:t>Gascon-</a:t>
            </a:r>
            <a:r>
              <a:rPr lang="fr-FR" altLang="fr-FR" sz="1400" dirty="0" err="1" smtClean="0">
                <a:solidFill>
                  <a:srgbClr val="4D4D4D"/>
                </a:solidFill>
                <a:latin typeface="Verdana" panose="020B0604030504040204" pitchFamily="34" charset="0"/>
              </a:rPr>
              <a:t>Shotkin</a:t>
            </a:r>
            <a:r>
              <a:rPr lang="fr-FR" altLang="fr-FR" sz="1400" dirty="0" smtClean="0">
                <a:solidFill>
                  <a:srgbClr val="4D4D4D"/>
                </a:solidFill>
                <a:latin typeface="Verdana" panose="020B0604030504040204" pitchFamily="34" charset="0"/>
              </a:rPr>
              <a:t> </a:t>
            </a:r>
            <a:r>
              <a:rPr lang="fr-FR" altLang="fr-FR" sz="1400" dirty="0">
                <a:solidFill>
                  <a:srgbClr val="4D4D4D"/>
                </a:solidFill>
                <a:latin typeface="Verdana" panose="020B0604030504040204" pitchFamily="34" charset="0"/>
              </a:rPr>
              <a:t>S., Update on </a:t>
            </a:r>
            <a:r>
              <a:rPr lang="fr-FR" altLang="fr-FR" sz="1400" dirty="0" err="1">
                <a:solidFill>
                  <a:srgbClr val="4D4D4D"/>
                </a:solidFill>
                <a:latin typeface="Verdana" panose="020B0604030504040204" pitchFamily="34" charset="0"/>
              </a:rPr>
              <a:t>Higgs</a:t>
            </a:r>
            <a:r>
              <a:rPr lang="fr-FR" altLang="fr-FR" sz="1400" dirty="0">
                <a:solidFill>
                  <a:srgbClr val="4D4D4D"/>
                </a:solidFill>
                <a:latin typeface="Verdana" panose="020B0604030504040204" pitchFamily="34" charset="0"/>
              </a:rPr>
              <a:t> </a:t>
            </a:r>
            <a:r>
              <a:rPr lang="fr-FR" altLang="fr-FR" sz="1400" dirty="0" err="1">
                <a:solidFill>
                  <a:srgbClr val="4D4D4D"/>
                </a:solidFill>
                <a:latin typeface="Verdana" panose="020B0604030504040204" pitchFamily="34" charset="0"/>
              </a:rPr>
              <a:t>searches</a:t>
            </a:r>
            <a:r>
              <a:rPr lang="fr-FR" altLang="fr-FR" sz="1400" dirty="0">
                <a:solidFill>
                  <a:srgbClr val="4D4D4D"/>
                </a:solidFill>
                <a:latin typeface="Verdana" panose="020B0604030504040204" pitchFamily="34" charset="0"/>
              </a:rPr>
              <a:t> </a:t>
            </a:r>
            <a:r>
              <a:rPr lang="fr-FR" altLang="fr-FR" sz="1400" dirty="0" err="1">
                <a:solidFill>
                  <a:srgbClr val="4D4D4D"/>
                </a:solidFill>
                <a:latin typeface="Verdana" panose="020B0604030504040204" pitchFamily="34" charset="0"/>
              </a:rPr>
              <a:t>below</a:t>
            </a:r>
            <a:r>
              <a:rPr lang="fr-FR" altLang="fr-FR" sz="1400" dirty="0">
                <a:solidFill>
                  <a:srgbClr val="4D4D4D"/>
                </a:solidFill>
                <a:latin typeface="Verdana" panose="020B0604030504040204" pitchFamily="34" charset="0"/>
              </a:rPr>
              <a:t> 125 </a:t>
            </a:r>
            <a:r>
              <a:rPr lang="fr-FR" altLang="fr-FR" sz="1400" dirty="0" err="1">
                <a:solidFill>
                  <a:srgbClr val="4D4D4D"/>
                </a:solidFill>
                <a:latin typeface="Verdana" panose="020B0604030504040204" pitchFamily="34" charset="0"/>
              </a:rPr>
              <a:t>GeV</a:t>
            </a:r>
            <a:r>
              <a:rPr lang="fr-FR" altLang="fr-FR" sz="1400" dirty="0">
                <a:solidFill>
                  <a:srgbClr val="4D4D4D"/>
                </a:solidFill>
                <a:latin typeface="Verdana" panose="020B0604030504040204" pitchFamily="34" charset="0"/>
              </a:rPr>
              <a:t> (</a:t>
            </a:r>
            <a:r>
              <a:rPr lang="fr-FR" altLang="fr-FR" sz="1400" dirty="0" err="1">
                <a:solidFill>
                  <a:srgbClr val="4D4D4D"/>
                </a:solidFill>
                <a:latin typeface="Verdana" panose="020B0604030504040204" pitchFamily="34" charset="0"/>
              </a:rPr>
              <a:t>Invited</a:t>
            </a:r>
            <a:r>
              <a:rPr lang="fr-FR" altLang="fr-FR" sz="1400" dirty="0">
                <a:solidFill>
                  <a:srgbClr val="4D4D4D"/>
                </a:solidFill>
                <a:latin typeface="Verdana" panose="020B0604030504040204" pitchFamily="34" charset="0"/>
              </a:rPr>
              <a:t>), Santander 2018: </a:t>
            </a:r>
            <a:r>
              <a:rPr lang="fr-FR" altLang="fr-FR" sz="1400" dirty="0" err="1">
                <a:solidFill>
                  <a:srgbClr val="4D4D4D"/>
                </a:solidFill>
                <a:latin typeface="Verdana" panose="020B0604030504040204" pitchFamily="34" charset="0"/>
              </a:rPr>
              <a:t>Higgs</a:t>
            </a:r>
            <a:r>
              <a:rPr lang="fr-FR" altLang="fr-FR" sz="1400" dirty="0">
                <a:solidFill>
                  <a:srgbClr val="4D4D4D"/>
                </a:solidFill>
                <a:latin typeface="Verdana" panose="020B0604030504040204" pitchFamily="34" charset="0"/>
              </a:rPr>
              <a:t> </a:t>
            </a:r>
            <a:r>
              <a:rPr lang="fr-FR" altLang="fr-FR" sz="1400" dirty="0" err="1">
                <a:solidFill>
                  <a:srgbClr val="4D4D4D"/>
                </a:solidFill>
                <a:latin typeface="Verdana" panose="020B0604030504040204" pitchFamily="34" charset="0"/>
              </a:rPr>
              <a:t>Days</a:t>
            </a:r>
            <a:r>
              <a:rPr lang="fr-FR" altLang="fr-FR" sz="1400" dirty="0">
                <a:solidFill>
                  <a:srgbClr val="4D4D4D"/>
                </a:solidFill>
                <a:latin typeface="Verdana" panose="020B0604030504040204" pitchFamily="34" charset="0"/>
              </a:rPr>
              <a:t> at Santander 2018, 10-14/09/2018, Santander (Espagne)</a:t>
            </a:r>
          </a:p>
          <a:p>
            <a:pPr lvl="2">
              <a:lnSpc>
                <a:spcPct val="90000"/>
              </a:lnSpc>
            </a:pPr>
            <a:r>
              <a:rPr lang="fr-FR" altLang="fr-FR" sz="1400" dirty="0" err="1" smtClean="0">
                <a:solidFill>
                  <a:srgbClr val="4D4D4D"/>
                </a:solidFill>
                <a:latin typeface="Verdana" panose="020B0604030504040204" pitchFamily="34" charset="0"/>
              </a:rPr>
              <a:t>Gouzevitch</a:t>
            </a:r>
            <a:r>
              <a:rPr lang="fr-FR" altLang="fr-FR" sz="1400" dirty="0" smtClean="0">
                <a:solidFill>
                  <a:srgbClr val="4D4D4D"/>
                </a:solidFill>
                <a:latin typeface="Verdana" panose="020B0604030504040204" pitchFamily="34" charset="0"/>
              </a:rPr>
              <a:t> </a:t>
            </a:r>
            <a:r>
              <a:rPr lang="fr-FR" altLang="fr-FR" sz="1400" dirty="0">
                <a:solidFill>
                  <a:srgbClr val="4D4D4D"/>
                </a:solidFill>
                <a:latin typeface="Verdana" panose="020B0604030504040204" pitchFamily="34" charset="0"/>
              </a:rPr>
              <a:t>M.,  </a:t>
            </a:r>
            <a:r>
              <a:rPr lang="fr-FR" altLang="fr-FR" sz="1400" dirty="0" err="1">
                <a:solidFill>
                  <a:srgbClr val="4D4D4D"/>
                </a:solidFill>
                <a:latin typeface="Verdana" panose="020B0604030504040204" pitchFamily="34" charset="0"/>
              </a:rPr>
              <a:t>Fast</a:t>
            </a:r>
            <a:r>
              <a:rPr lang="fr-FR" altLang="fr-FR" sz="1400" dirty="0">
                <a:solidFill>
                  <a:srgbClr val="4D4D4D"/>
                </a:solidFill>
                <a:latin typeface="Verdana" panose="020B0604030504040204" pitchFamily="34" charset="0"/>
              </a:rPr>
              <a:t> timing </a:t>
            </a:r>
            <a:r>
              <a:rPr lang="fr-FR" altLang="fr-FR" sz="1400" dirty="0" err="1">
                <a:solidFill>
                  <a:srgbClr val="4D4D4D"/>
                </a:solidFill>
                <a:latin typeface="Verdana" panose="020B0604030504040204" pitchFamily="34" charset="0"/>
              </a:rPr>
              <a:t>measurement</a:t>
            </a:r>
            <a:r>
              <a:rPr lang="fr-FR" altLang="fr-FR" sz="1400" dirty="0">
                <a:solidFill>
                  <a:srgbClr val="4D4D4D"/>
                </a:solidFill>
                <a:latin typeface="Verdana" panose="020B0604030504040204" pitchFamily="34" charset="0"/>
              </a:rPr>
              <a:t> for CMS RPC Phase II upgrade, 2018, 39th International </a:t>
            </a:r>
            <a:r>
              <a:rPr lang="fr-FR" altLang="fr-FR" sz="1400" dirty="0" err="1">
                <a:solidFill>
                  <a:srgbClr val="4D4D4D"/>
                </a:solidFill>
                <a:latin typeface="Verdana" panose="020B0604030504040204" pitchFamily="34" charset="0"/>
              </a:rPr>
              <a:t>Conference</a:t>
            </a:r>
            <a:r>
              <a:rPr lang="fr-FR" altLang="fr-FR" sz="1400" dirty="0">
                <a:solidFill>
                  <a:srgbClr val="4D4D4D"/>
                </a:solidFill>
                <a:latin typeface="Verdana" panose="020B0604030504040204" pitchFamily="34" charset="0"/>
              </a:rPr>
              <a:t> on High </a:t>
            </a:r>
            <a:r>
              <a:rPr lang="fr-FR" altLang="fr-FR" sz="1400" dirty="0" err="1">
                <a:solidFill>
                  <a:srgbClr val="4D4D4D"/>
                </a:solidFill>
                <a:latin typeface="Verdana" panose="020B0604030504040204" pitchFamily="34" charset="0"/>
              </a:rPr>
              <a:t>Energy</a:t>
            </a:r>
            <a:r>
              <a:rPr lang="fr-FR" altLang="fr-FR" sz="1400" dirty="0">
                <a:solidFill>
                  <a:srgbClr val="4D4D4D"/>
                </a:solidFill>
                <a:latin typeface="Verdana" panose="020B0604030504040204" pitchFamily="34" charset="0"/>
              </a:rPr>
              <a:t> </a:t>
            </a:r>
            <a:r>
              <a:rPr lang="fr-FR" altLang="fr-FR" sz="1400" dirty="0" err="1">
                <a:solidFill>
                  <a:srgbClr val="4D4D4D"/>
                </a:solidFill>
                <a:latin typeface="Verdana" panose="020B0604030504040204" pitchFamily="34" charset="0"/>
              </a:rPr>
              <a:t>Physics</a:t>
            </a:r>
            <a:r>
              <a:rPr lang="fr-FR" altLang="fr-FR" sz="1400" dirty="0">
                <a:solidFill>
                  <a:srgbClr val="4D4D4D"/>
                </a:solidFill>
                <a:latin typeface="Verdana" panose="020B0604030504040204" pitchFamily="34" charset="0"/>
              </a:rPr>
              <a:t> (ICHEP2018), 4-11/07/2018, Séoul (Corée, République Populaire Démocratique De).</a:t>
            </a:r>
          </a:p>
          <a:p>
            <a:pPr lvl="2">
              <a:lnSpc>
                <a:spcPct val="90000"/>
              </a:lnSpc>
            </a:pPr>
            <a:r>
              <a:rPr lang="fr-FR" altLang="fr-FR" sz="1400" dirty="0" err="1" smtClean="0">
                <a:solidFill>
                  <a:srgbClr val="4D4D4D"/>
                </a:solidFill>
                <a:latin typeface="Verdana" panose="020B0604030504040204" pitchFamily="34" charset="0"/>
              </a:rPr>
              <a:t>Gouzevitch</a:t>
            </a:r>
            <a:r>
              <a:rPr lang="fr-FR" altLang="fr-FR" sz="1400" dirty="0" smtClean="0">
                <a:solidFill>
                  <a:srgbClr val="4D4D4D"/>
                </a:solidFill>
                <a:latin typeface="Verdana" panose="020B0604030504040204" pitchFamily="34" charset="0"/>
              </a:rPr>
              <a:t> </a:t>
            </a:r>
            <a:r>
              <a:rPr lang="fr-FR" altLang="fr-FR" sz="1400" dirty="0">
                <a:solidFill>
                  <a:srgbClr val="4D4D4D"/>
                </a:solidFill>
                <a:latin typeface="Verdana" panose="020B0604030504040204" pitchFamily="34" charset="0"/>
              </a:rPr>
              <a:t>M.,  HH-&gt;2b2g production at CMS, 2018, Double </a:t>
            </a:r>
            <a:r>
              <a:rPr lang="fr-FR" altLang="fr-FR" sz="1400" dirty="0" err="1">
                <a:solidFill>
                  <a:srgbClr val="4D4D4D"/>
                </a:solidFill>
                <a:latin typeface="Verdana" panose="020B0604030504040204" pitchFamily="34" charset="0"/>
              </a:rPr>
              <a:t>Higgs</a:t>
            </a:r>
            <a:r>
              <a:rPr lang="fr-FR" altLang="fr-FR" sz="1400" dirty="0">
                <a:solidFill>
                  <a:srgbClr val="4D4D4D"/>
                </a:solidFill>
                <a:latin typeface="Verdana" panose="020B0604030504040204" pitchFamily="34" charset="0"/>
              </a:rPr>
              <a:t> production at </a:t>
            </a:r>
            <a:r>
              <a:rPr lang="fr-FR" altLang="fr-FR" sz="1400" dirty="0" err="1">
                <a:solidFill>
                  <a:srgbClr val="4D4D4D"/>
                </a:solidFill>
                <a:latin typeface="Verdana" panose="020B0604030504040204" pitchFamily="34" charset="0"/>
              </a:rPr>
              <a:t>colliders</a:t>
            </a:r>
            <a:r>
              <a:rPr lang="fr-FR" altLang="fr-FR" sz="1400" dirty="0">
                <a:solidFill>
                  <a:srgbClr val="4D4D4D"/>
                </a:solidFill>
                <a:latin typeface="Verdana" panose="020B0604030504040204" pitchFamily="34" charset="0"/>
              </a:rPr>
              <a:t> workshop, 4-9/09/2018, Chicago (États-Unis).</a:t>
            </a:r>
          </a:p>
          <a:p>
            <a:pPr lvl="2">
              <a:lnSpc>
                <a:spcPct val="90000"/>
              </a:lnSpc>
            </a:pPr>
            <a:r>
              <a:rPr lang="fr-FR" altLang="fr-FR" sz="1400" dirty="0" err="1" smtClean="0">
                <a:solidFill>
                  <a:srgbClr val="4D4D4D"/>
                </a:solidFill>
                <a:latin typeface="Verdana" panose="020B0604030504040204" pitchFamily="34" charset="0"/>
              </a:rPr>
              <a:t>Gouzevitch</a:t>
            </a:r>
            <a:r>
              <a:rPr lang="fr-FR" altLang="fr-FR" sz="1400" dirty="0" smtClean="0">
                <a:solidFill>
                  <a:srgbClr val="4D4D4D"/>
                </a:solidFill>
                <a:latin typeface="Verdana" panose="020B0604030504040204" pitchFamily="34" charset="0"/>
              </a:rPr>
              <a:t> </a:t>
            </a:r>
            <a:r>
              <a:rPr lang="fr-FR" altLang="fr-FR" sz="1400" dirty="0">
                <a:solidFill>
                  <a:srgbClr val="4D4D4D"/>
                </a:solidFill>
                <a:latin typeface="Verdana" panose="020B0604030504040204" pitchFamily="34" charset="0"/>
              </a:rPr>
              <a:t>M.,  HH-&gt;</a:t>
            </a:r>
            <a:r>
              <a:rPr lang="fr-FR" altLang="fr-FR" sz="1400" dirty="0" err="1">
                <a:solidFill>
                  <a:srgbClr val="4D4D4D"/>
                </a:solidFill>
                <a:latin typeface="Verdana" panose="020B0604030504040204" pitchFamily="34" charset="0"/>
              </a:rPr>
              <a:t>bbbb</a:t>
            </a:r>
            <a:r>
              <a:rPr lang="fr-FR" altLang="fr-FR" sz="1400" dirty="0">
                <a:solidFill>
                  <a:srgbClr val="4D4D4D"/>
                </a:solidFill>
                <a:latin typeface="Verdana" panose="020B0604030504040204" pitchFamily="34" charset="0"/>
              </a:rPr>
              <a:t> </a:t>
            </a:r>
            <a:r>
              <a:rPr lang="fr-FR" altLang="fr-FR" sz="1400" dirty="0" err="1">
                <a:solidFill>
                  <a:srgbClr val="4D4D4D"/>
                </a:solidFill>
                <a:latin typeface="Verdana" panose="020B0604030504040204" pitchFamily="34" charset="0"/>
              </a:rPr>
              <a:t>boosted</a:t>
            </a:r>
            <a:r>
              <a:rPr lang="fr-FR" altLang="fr-FR" sz="1400" dirty="0">
                <a:solidFill>
                  <a:srgbClr val="4D4D4D"/>
                </a:solidFill>
                <a:latin typeface="Verdana" panose="020B0604030504040204" pitchFamily="34" charset="0"/>
              </a:rPr>
              <a:t>, 2018, 3rd CMS HH Workshop, 4-6/04/2018, Paris (France).</a:t>
            </a:r>
          </a:p>
          <a:p>
            <a:pPr lvl="2">
              <a:lnSpc>
                <a:spcPct val="90000"/>
              </a:lnSpc>
            </a:pPr>
            <a:r>
              <a:rPr lang="fr-FR" altLang="fr-FR" sz="1400" dirty="0" err="1" smtClean="0">
                <a:solidFill>
                  <a:srgbClr val="4D4D4D"/>
                </a:solidFill>
                <a:latin typeface="Verdana" panose="020B0604030504040204" pitchFamily="34" charset="0"/>
              </a:rPr>
              <a:t>Lattaud</a:t>
            </a:r>
            <a:r>
              <a:rPr lang="fr-FR" altLang="fr-FR" sz="1400" dirty="0" smtClean="0">
                <a:solidFill>
                  <a:srgbClr val="4D4D4D"/>
                </a:solidFill>
                <a:latin typeface="Verdana" panose="020B0604030504040204" pitchFamily="34" charset="0"/>
              </a:rPr>
              <a:t> </a:t>
            </a:r>
            <a:r>
              <a:rPr lang="fr-FR" altLang="fr-FR" sz="1400" dirty="0">
                <a:solidFill>
                  <a:srgbClr val="4D4D4D"/>
                </a:solidFill>
                <a:latin typeface="Verdana" panose="020B0604030504040204" pitchFamily="34" charset="0"/>
              </a:rPr>
              <a:t>H.,  </a:t>
            </a:r>
            <a:r>
              <a:rPr lang="fr-FR" altLang="fr-FR" sz="1400" dirty="0" err="1">
                <a:solidFill>
                  <a:srgbClr val="4D4D4D"/>
                </a:solidFill>
                <a:latin typeface="Verdana" panose="020B0604030504040204" pitchFamily="34" charset="0"/>
              </a:rPr>
              <a:t>Study</a:t>
            </a:r>
            <a:r>
              <a:rPr lang="fr-FR" altLang="fr-FR" sz="1400" dirty="0">
                <a:solidFill>
                  <a:srgbClr val="4D4D4D"/>
                </a:solidFill>
                <a:latin typeface="Verdana" panose="020B0604030504040204" pitchFamily="34" charset="0"/>
              </a:rPr>
              <a:t> of photon + jet </a:t>
            </a:r>
            <a:r>
              <a:rPr lang="fr-FR" altLang="fr-FR" sz="1400" dirty="0" err="1">
                <a:solidFill>
                  <a:srgbClr val="4D4D4D"/>
                </a:solidFill>
                <a:latin typeface="Verdana" panose="020B0604030504040204" pitchFamily="34" charset="0"/>
              </a:rPr>
              <a:t>events</a:t>
            </a:r>
            <a:r>
              <a:rPr lang="fr-FR" altLang="fr-FR" sz="1400" dirty="0">
                <a:solidFill>
                  <a:srgbClr val="4D4D4D"/>
                </a:solidFill>
                <a:latin typeface="Verdana" panose="020B0604030504040204" pitchFamily="34" charset="0"/>
              </a:rPr>
              <a:t> to </a:t>
            </a:r>
            <a:r>
              <a:rPr lang="fr-FR" altLang="fr-FR" sz="1400" dirty="0" err="1">
                <a:solidFill>
                  <a:srgbClr val="4D4D4D"/>
                </a:solidFill>
                <a:latin typeface="Verdana" panose="020B0604030504040204" pitchFamily="34" charset="0"/>
              </a:rPr>
              <a:t>constrain</a:t>
            </a:r>
            <a:r>
              <a:rPr lang="fr-FR" altLang="fr-FR" sz="1400" dirty="0">
                <a:solidFill>
                  <a:srgbClr val="4D4D4D"/>
                </a:solidFill>
                <a:latin typeface="Verdana" panose="020B0604030504040204" pitchFamily="34" charset="0"/>
              </a:rPr>
              <a:t> the jet </a:t>
            </a:r>
            <a:r>
              <a:rPr lang="fr-FR" altLang="fr-FR" sz="1400" dirty="0" err="1">
                <a:solidFill>
                  <a:srgbClr val="4D4D4D"/>
                </a:solidFill>
                <a:latin typeface="Verdana" panose="020B0604030504040204" pitchFamily="34" charset="0"/>
              </a:rPr>
              <a:t>energy</a:t>
            </a:r>
            <a:r>
              <a:rPr lang="fr-FR" altLang="fr-FR" sz="1400" dirty="0">
                <a:solidFill>
                  <a:srgbClr val="4D4D4D"/>
                </a:solidFill>
                <a:latin typeface="Verdana" panose="020B0604030504040204" pitchFamily="34" charset="0"/>
              </a:rPr>
              <a:t> </a:t>
            </a:r>
            <a:r>
              <a:rPr lang="fr-FR" altLang="fr-FR" sz="1400" dirty="0" err="1">
                <a:solidFill>
                  <a:srgbClr val="4D4D4D"/>
                </a:solidFill>
                <a:latin typeface="Verdana" panose="020B0604030504040204" pitchFamily="34" charset="0"/>
              </a:rPr>
              <a:t>scale</a:t>
            </a:r>
            <a:r>
              <a:rPr lang="fr-FR" altLang="fr-FR" sz="1400" dirty="0">
                <a:solidFill>
                  <a:srgbClr val="4D4D4D"/>
                </a:solidFill>
                <a:latin typeface="Verdana" panose="020B0604030504040204" pitchFamily="34" charset="0"/>
              </a:rPr>
              <a:t> in CMS, 2018, </a:t>
            </a:r>
            <a:r>
              <a:rPr lang="fr-FR" altLang="fr-FR" sz="1400" dirty="0" err="1">
                <a:solidFill>
                  <a:srgbClr val="4D4D4D"/>
                </a:solidFill>
                <a:latin typeface="Verdana" panose="020B0604030504040204" pitchFamily="34" charset="0"/>
              </a:rPr>
              <a:t>Alps</a:t>
            </a:r>
            <a:r>
              <a:rPr lang="fr-FR" altLang="fr-FR" sz="1400" dirty="0">
                <a:solidFill>
                  <a:srgbClr val="4D4D4D"/>
                </a:solidFill>
                <a:latin typeface="Verdana" panose="020B0604030504040204" pitchFamily="34" charset="0"/>
              </a:rPr>
              <a:t> 2018, 15-20/04/2018, </a:t>
            </a:r>
            <a:r>
              <a:rPr lang="fr-FR" altLang="fr-FR" sz="1400" dirty="0" err="1">
                <a:solidFill>
                  <a:srgbClr val="4D4D4D"/>
                </a:solidFill>
                <a:latin typeface="Verdana" panose="020B0604030504040204" pitchFamily="34" charset="0"/>
              </a:rPr>
              <a:t>Obergurgl</a:t>
            </a:r>
            <a:r>
              <a:rPr lang="fr-FR" altLang="fr-FR" sz="1400" dirty="0">
                <a:solidFill>
                  <a:srgbClr val="4D4D4D"/>
                </a:solidFill>
                <a:latin typeface="Verdana" panose="020B0604030504040204" pitchFamily="34" charset="0"/>
              </a:rPr>
              <a:t> (Autriche</a:t>
            </a:r>
            <a:r>
              <a:rPr lang="fr-FR" altLang="fr-FR" sz="1400" dirty="0" smtClean="0">
                <a:solidFill>
                  <a:srgbClr val="4D4D4D"/>
                </a:solidFill>
                <a:latin typeface="Verdana" panose="020B0604030504040204" pitchFamily="34" charset="0"/>
              </a:rPr>
              <a:t>).</a:t>
            </a:r>
          </a:p>
          <a:p>
            <a:pPr lvl="2">
              <a:lnSpc>
                <a:spcPct val="90000"/>
              </a:lnSpc>
            </a:pPr>
            <a:r>
              <a:rPr lang="fr-FR" altLang="fr-FR" sz="1400" dirty="0" err="1" smtClean="0">
                <a:solidFill>
                  <a:srgbClr val="4D4D4D"/>
                </a:solidFill>
                <a:latin typeface="Verdana" panose="020B0604030504040204" pitchFamily="34" charset="0"/>
              </a:rPr>
              <a:t>Lattaud</a:t>
            </a:r>
            <a:r>
              <a:rPr lang="fr-FR" altLang="fr-FR" sz="1400" dirty="0" smtClean="0">
                <a:solidFill>
                  <a:srgbClr val="4D4D4D"/>
                </a:solidFill>
                <a:latin typeface="Verdana" panose="020B0604030504040204" pitchFamily="34" charset="0"/>
              </a:rPr>
              <a:t> </a:t>
            </a:r>
            <a:r>
              <a:rPr lang="fr-FR" altLang="fr-FR" sz="1400" dirty="0">
                <a:solidFill>
                  <a:srgbClr val="4D4D4D"/>
                </a:solidFill>
                <a:latin typeface="Verdana" panose="020B0604030504040204" pitchFamily="34" charset="0"/>
              </a:rPr>
              <a:t>H.,  Jet </a:t>
            </a:r>
            <a:r>
              <a:rPr lang="fr-FR" altLang="fr-FR" sz="1400" dirty="0" err="1">
                <a:solidFill>
                  <a:srgbClr val="4D4D4D"/>
                </a:solidFill>
                <a:latin typeface="Verdana" panose="020B0604030504040204" pitchFamily="34" charset="0"/>
              </a:rPr>
              <a:t>Energy</a:t>
            </a:r>
            <a:r>
              <a:rPr lang="fr-FR" altLang="fr-FR" sz="1400" dirty="0">
                <a:solidFill>
                  <a:srgbClr val="4D4D4D"/>
                </a:solidFill>
                <a:latin typeface="Verdana" panose="020B0604030504040204" pitchFamily="34" charset="0"/>
              </a:rPr>
              <a:t> calibration and </a:t>
            </a:r>
            <a:r>
              <a:rPr lang="fr-FR" altLang="fr-FR" sz="1400" dirty="0" err="1">
                <a:solidFill>
                  <a:srgbClr val="4D4D4D"/>
                </a:solidFill>
                <a:latin typeface="Verdana" panose="020B0604030504040204" pitchFamily="34" charset="0"/>
              </a:rPr>
              <a:t>resolution</a:t>
            </a:r>
            <a:r>
              <a:rPr lang="fr-FR" altLang="fr-FR" sz="1400" dirty="0">
                <a:solidFill>
                  <a:srgbClr val="4D4D4D"/>
                </a:solidFill>
                <a:latin typeface="Verdana" panose="020B0604030504040204" pitchFamily="34" charset="0"/>
              </a:rPr>
              <a:t> at the CMS </a:t>
            </a:r>
            <a:r>
              <a:rPr lang="fr-FR" altLang="fr-FR" sz="1400" dirty="0" err="1">
                <a:solidFill>
                  <a:srgbClr val="4D4D4D"/>
                </a:solidFill>
                <a:latin typeface="Verdana" panose="020B0604030504040204" pitchFamily="34" charset="0"/>
              </a:rPr>
              <a:t>experiment</a:t>
            </a:r>
            <a:r>
              <a:rPr lang="fr-FR" altLang="fr-FR" sz="1400" dirty="0">
                <a:solidFill>
                  <a:srgbClr val="4D4D4D"/>
                </a:solidFill>
                <a:latin typeface="Verdana" panose="020B0604030504040204" pitchFamily="34" charset="0"/>
              </a:rPr>
              <a:t> </a:t>
            </a:r>
            <a:r>
              <a:rPr lang="fr-FR" altLang="fr-FR" sz="1400" dirty="0" err="1">
                <a:solidFill>
                  <a:srgbClr val="4D4D4D"/>
                </a:solidFill>
                <a:latin typeface="Verdana" panose="020B0604030504040204" pitchFamily="34" charset="0"/>
              </a:rPr>
              <a:t>with</a:t>
            </a:r>
            <a:r>
              <a:rPr lang="fr-FR" altLang="fr-FR" sz="1400" dirty="0">
                <a:solidFill>
                  <a:srgbClr val="4D4D4D"/>
                </a:solidFill>
                <a:latin typeface="Verdana" panose="020B0604030504040204" pitchFamily="34" charset="0"/>
              </a:rPr>
              <a:t> 13 </a:t>
            </a:r>
            <a:r>
              <a:rPr lang="fr-FR" altLang="fr-FR" sz="1400" dirty="0" err="1">
                <a:solidFill>
                  <a:srgbClr val="4D4D4D"/>
                </a:solidFill>
                <a:latin typeface="Verdana" panose="020B0604030504040204" pitchFamily="34" charset="0"/>
              </a:rPr>
              <a:t>TeV</a:t>
            </a:r>
            <a:r>
              <a:rPr lang="fr-FR" altLang="fr-FR" sz="1400" dirty="0">
                <a:solidFill>
                  <a:srgbClr val="4D4D4D"/>
                </a:solidFill>
                <a:latin typeface="Verdana" panose="020B0604030504040204" pitchFamily="34" charset="0"/>
              </a:rPr>
              <a:t> collisions, 2018, Poster @LHCC, 28/02/2018, CERN (Suisse).</a:t>
            </a:r>
          </a:p>
          <a:p>
            <a:pPr lvl="2">
              <a:lnSpc>
                <a:spcPct val="90000"/>
              </a:lnSpc>
            </a:pPr>
            <a:r>
              <a:rPr lang="fr-FR" altLang="fr-FR" sz="1400" dirty="0" smtClean="0">
                <a:solidFill>
                  <a:srgbClr val="4D4D4D"/>
                </a:solidFill>
                <a:latin typeface="Verdana" panose="020B0604030504040204" pitchFamily="34" charset="0"/>
              </a:rPr>
              <a:t>Popov </a:t>
            </a:r>
            <a:r>
              <a:rPr lang="fr-FR" altLang="fr-FR" sz="1400" dirty="0">
                <a:solidFill>
                  <a:srgbClr val="4D4D4D"/>
                </a:solidFill>
                <a:latin typeface="Verdana" panose="020B0604030504040204" pitchFamily="34" charset="0"/>
              </a:rPr>
              <a:t>A.,  </a:t>
            </a:r>
            <a:r>
              <a:rPr lang="fr-FR" altLang="fr-FR" sz="1400" dirty="0" err="1">
                <a:solidFill>
                  <a:srgbClr val="4D4D4D"/>
                </a:solidFill>
                <a:latin typeface="Verdana" panose="020B0604030504040204" pitchFamily="34" charset="0"/>
              </a:rPr>
              <a:t>Searches</a:t>
            </a:r>
            <a:r>
              <a:rPr lang="fr-FR" altLang="fr-FR" sz="1400" dirty="0">
                <a:solidFill>
                  <a:srgbClr val="4D4D4D"/>
                </a:solidFill>
                <a:latin typeface="Verdana" panose="020B0604030504040204" pitchFamily="34" charset="0"/>
              </a:rPr>
              <a:t> for </a:t>
            </a:r>
            <a:r>
              <a:rPr lang="fr-FR" altLang="fr-FR" sz="1400" dirty="0" err="1">
                <a:solidFill>
                  <a:srgbClr val="4D4D4D"/>
                </a:solidFill>
                <a:latin typeface="Verdana" panose="020B0604030504040204" pitchFamily="34" charset="0"/>
              </a:rPr>
              <a:t>additional</a:t>
            </a:r>
            <a:r>
              <a:rPr lang="fr-FR" altLang="fr-FR" sz="1400" dirty="0">
                <a:solidFill>
                  <a:srgbClr val="4D4D4D"/>
                </a:solidFill>
                <a:latin typeface="Verdana" panose="020B0604030504040204" pitchFamily="34" charset="0"/>
              </a:rPr>
              <a:t> </a:t>
            </a:r>
            <a:r>
              <a:rPr lang="fr-FR" altLang="fr-FR" sz="1400" dirty="0" err="1">
                <a:solidFill>
                  <a:srgbClr val="4D4D4D"/>
                </a:solidFill>
                <a:latin typeface="Verdana" panose="020B0604030504040204" pitchFamily="34" charset="0"/>
              </a:rPr>
              <a:t>Higgs</a:t>
            </a:r>
            <a:r>
              <a:rPr lang="fr-FR" altLang="fr-FR" sz="1400" dirty="0">
                <a:solidFill>
                  <a:srgbClr val="4D4D4D"/>
                </a:solidFill>
                <a:latin typeface="Verdana" panose="020B0604030504040204" pitchFamily="34" charset="0"/>
              </a:rPr>
              <a:t> bosons, 2018, 6th Large Hadron </a:t>
            </a:r>
            <a:r>
              <a:rPr lang="fr-FR" altLang="fr-FR" sz="1400" dirty="0" err="1">
                <a:solidFill>
                  <a:srgbClr val="4D4D4D"/>
                </a:solidFill>
                <a:latin typeface="Verdana" panose="020B0604030504040204" pitchFamily="34" charset="0"/>
              </a:rPr>
              <a:t>Collider</a:t>
            </a:r>
            <a:r>
              <a:rPr lang="fr-FR" altLang="fr-FR" sz="1400" dirty="0">
                <a:solidFill>
                  <a:srgbClr val="4D4D4D"/>
                </a:solidFill>
                <a:latin typeface="Verdana" panose="020B0604030504040204" pitchFamily="34" charset="0"/>
              </a:rPr>
              <a:t> </a:t>
            </a:r>
            <a:r>
              <a:rPr lang="fr-FR" altLang="fr-FR" sz="1400" dirty="0" err="1">
                <a:solidFill>
                  <a:srgbClr val="4D4D4D"/>
                </a:solidFill>
                <a:latin typeface="Verdana" panose="020B0604030504040204" pitchFamily="34" charset="0"/>
              </a:rPr>
              <a:t>Physics</a:t>
            </a:r>
            <a:r>
              <a:rPr lang="fr-FR" altLang="fr-FR" sz="1400" dirty="0">
                <a:solidFill>
                  <a:srgbClr val="4D4D4D"/>
                </a:solidFill>
                <a:latin typeface="Verdana" panose="020B0604030504040204" pitchFamily="34" charset="0"/>
              </a:rPr>
              <a:t> </a:t>
            </a:r>
            <a:r>
              <a:rPr lang="fr-FR" altLang="fr-FR" sz="1400" dirty="0" err="1">
                <a:solidFill>
                  <a:srgbClr val="4D4D4D"/>
                </a:solidFill>
                <a:latin typeface="Verdana" panose="020B0604030504040204" pitchFamily="34" charset="0"/>
              </a:rPr>
              <a:t>Conference</a:t>
            </a:r>
            <a:r>
              <a:rPr lang="fr-FR" altLang="fr-FR" sz="1400" dirty="0">
                <a:solidFill>
                  <a:srgbClr val="4D4D4D"/>
                </a:solidFill>
                <a:latin typeface="Verdana" panose="020B0604030504040204" pitchFamily="34" charset="0"/>
              </a:rPr>
              <a:t> (LHCP 2018), 4-9/06/2018, </a:t>
            </a:r>
            <a:r>
              <a:rPr lang="fr-FR" altLang="fr-FR" sz="1400" dirty="0" err="1">
                <a:solidFill>
                  <a:srgbClr val="4D4D4D"/>
                </a:solidFill>
                <a:latin typeface="Verdana" panose="020B0604030504040204" pitchFamily="34" charset="0"/>
              </a:rPr>
              <a:t>Bologna</a:t>
            </a:r>
            <a:r>
              <a:rPr lang="fr-FR" altLang="fr-FR" sz="1400" dirty="0">
                <a:solidFill>
                  <a:srgbClr val="4D4D4D"/>
                </a:solidFill>
                <a:latin typeface="Verdana" panose="020B0604030504040204" pitchFamily="34" charset="0"/>
              </a:rPr>
              <a:t> (Italie).</a:t>
            </a:r>
          </a:p>
          <a:p>
            <a:pPr lvl="2">
              <a:lnSpc>
                <a:spcPct val="90000"/>
              </a:lnSpc>
            </a:pPr>
            <a:r>
              <a:rPr lang="fr-FR" altLang="fr-FR" sz="1400" dirty="0" smtClean="0">
                <a:solidFill>
                  <a:srgbClr val="4D4D4D"/>
                </a:solidFill>
                <a:latin typeface="Verdana" panose="020B0604030504040204" pitchFamily="34" charset="0"/>
              </a:rPr>
              <a:t>Popov </a:t>
            </a:r>
            <a:r>
              <a:rPr lang="fr-FR" altLang="fr-FR" sz="1400" dirty="0">
                <a:solidFill>
                  <a:srgbClr val="4D4D4D"/>
                </a:solidFill>
                <a:latin typeface="Verdana" panose="020B0604030504040204" pitchFamily="34" charset="0"/>
              </a:rPr>
              <a:t>A.,  </a:t>
            </a:r>
            <a:r>
              <a:rPr lang="fr-FR" altLang="fr-FR" sz="1400" dirty="0" err="1">
                <a:solidFill>
                  <a:srgbClr val="4D4D4D"/>
                </a:solidFill>
                <a:latin typeface="Verdana" panose="020B0604030504040204" pitchFamily="34" charset="0"/>
              </a:rPr>
              <a:t>Search</a:t>
            </a:r>
            <a:r>
              <a:rPr lang="fr-FR" altLang="fr-FR" sz="1400" dirty="0">
                <a:solidFill>
                  <a:srgbClr val="4D4D4D"/>
                </a:solidFill>
                <a:latin typeface="Verdana" panose="020B0604030504040204" pitchFamily="34" charset="0"/>
              </a:rPr>
              <a:t> for </a:t>
            </a:r>
            <a:r>
              <a:rPr lang="fr-FR" altLang="fr-FR" sz="1400" dirty="0" err="1">
                <a:solidFill>
                  <a:srgbClr val="4D4D4D"/>
                </a:solidFill>
                <a:latin typeface="Verdana" panose="020B0604030504040204" pitchFamily="34" charset="0"/>
              </a:rPr>
              <a:t>ttbar</a:t>
            </a:r>
            <a:r>
              <a:rPr lang="fr-FR" altLang="fr-FR" sz="1400" dirty="0">
                <a:solidFill>
                  <a:srgbClr val="4D4D4D"/>
                </a:solidFill>
                <a:latin typeface="Verdana" panose="020B0604030504040204" pitchFamily="34" charset="0"/>
              </a:rPr>
              <a:t> </a:t>
            </a:r>
            <a:r>
              <a:rPr lang="fr-FR" altLang="fr-FR" sz="1400" dirty="0" err="1">
                <a:solidFill>
                  <a:srgbClr val="4D4D4D"/>
                </a:solidFill>
                <a:latin typeface="Verdana" panose="020B0604030504040204" pitchFamily="34" charset="0"/>
              </a:rPr>
              <a:t>resonances</a:t>
            </a:r>
            <a:r>
              <a:rPr lang="fr-FR" altLang="fr-FR" sz="1400" dirty="0">
                <a:solidFill>
                  <a:srgbClr val="4D4D4D"/>
                </a:solidFill>
                <a:latin typeface="Verdana" panose="020B0604030504040204" pitchFamily="34" charset="0"/>
              </a:rPr>
              <a:t>, 2018, Top LHC France 2018, 22-24/05/2018, Paris (France).</a:t>
            </a:r>
          </a:p>
          <a:p>
            <a:pPr lvl="2">
              <a:lnSpc>
                <a:spcPct val="90000"/>
              </a:lnSpc>
            </a:pPr>
            <a:r>
              <a:rPr lang="fr-FR" altLang="fr-FR" sz="1400" dirty="0" err="1" smtClean="0">
                <a:solidFill>
                  <a:srgbClr val="4D4D4D"/>
                </a:solidFill>
                <a:latin typeface="Verdana" panose="020B0604030504040204" pitchFamily="34" charset="0"/>
              </a:rPr>
              <a:t>Sordini</a:t>
            </a:r>
            <a:r>
              <a:rPr lang="fr-FR" altLang="fr-FR" sz="1400" dirty="0" smtClean="0">
                <a:solidFill>
                  <a:srgbClr val="4D4D4D"/>
                </a:solidFill>
                <a:latin typeface="Verdana" panose="020B0604030504040204" pitchFamily="34" charset="0"/>
              </a:rPr>
              <a:t> </a:t>
            </a:r>
            <a:r>
              <a:rPr lang="fr-FR" altLang="fr-FR" sz="1400" dirty="0">
                <a:solidFill>
                  <a:srgbClr val="4D4D4D"/>
                </a:solidFill>
                <a:latin typeface="Verdana" panose="020B0604030504040204" pitchFamily="34" charset="0"/>
              </a:rPr>
              <a:t>V.,  Jets and MET performance in CMS, 2018, 10th International </a:t>
            </a:r>
            <a:r>
              <a:rPr lang="fr-FR" altLang="fr-FR" sz="1400" dirty="0" err="1">
                <a:solidFill>
                  <a:srgbClr val="4D4D4D"/>
                </a:solidFill>
                <a:latin typeface="Verdana" panose="020B0604030504040204" pitchFamily="34" charset="0"/>
              </a:rPr>
              <a:t>Conference</a:t>
            </a:r>
            <a:r>
              <a:rPr lang="fr-FR" altLang="fr-FR" sz="1400" dirty="0">
                <a:solidFill>
                  <a:srgbClr val="4D4D4D"/>
                </a:solidFill>
                <a:latin typeface="Verdana" panose="020B0604030504040204" pitchFamily="34" charset="0"/>
              </a:rPr>
              <a:t> on </a:t>
            </a:r>
            <a:r>
              <a:rPr lang="fr-FR" altLang="fr-FR" sz="1400" dirty="0" err="1">
                <a:solidFill>
                  <a:srgbClr val="4D4D4D"/>
                </a:solidFill>
                <a:latin typeface="Verdana" panose="020B0604030504040204" pitchFamily="34" charset="0"/>
              </a:rPr>
              <a:t>Boosted</a:t>
            </a:r>
            <a:r>
              <a:rPr lang="fr-FR" altLang="fr-FR" sz="1400" dirty="0">
                <a:solidFill>
                  <a:srgbClr val="4D4D4D"/>
                </a:solidFill>
                <a:latin typeface="Verdana" panose="020B0604030504040204" pitchFamily="34" charset="0"/>
              </a:rPr>
              <a:t> </a:t>
            </a:r>
            <a:r>
              <a:rPr lang="fr-FR" altLang="fr-FR" sz="1400" dirty="0" err="1">
                <a:solidFill>
                  <a:srgbClr val="4D4D4D"/>
                </a:solidFill>
                <a:latin typeface="Verdana" panose="020B0604030504040204" pitchFamily="34" charset="0"/>
              </a:rPr>
              <a:t>Objects</a:t>
            </a:r>
            <a:r>
              <a:rPr lang="fr-FR" altLang="fr-FR" sz="1400" dirty="0">
                <a:solidFill>
                  <a:srgbClr val="4D4D4D"/>
                </a:solidFill>
                <a:latin typeface="Verdana" panose="020B0604030504040204" pitchFamily="34" charset="0"/>
              </a:rPr>
              <a:t> </a:t>
            </a:r>
            <a:r>
              <a:rPr lang="fr-FR" altLang="fr-FR" sz="1400" dirty="0" err="1">
                <a:solidFill>
                  <a:srgbClr val="4D4D4D"/>
                </a:solidFill>
                <a:latin typeface="Verdana" panose="020B0604030504040204" pitchFamily="34" charset="0"/>
              </a:rPr>
              <a:t>Phenomenology</a:t>
            </a:r>
            <a:r>
              <a:rPr lang="fr-FR" altLang="fr-FR" sz="1400" dirty="0">
                <a:solidFill>
                  <a:srgbClr val="4D4D4D"/>
                </a:solidFill>
                <a:latin typeface="Verdana" panose="020B0604030504040204" pitchFamily="34" charset="0"/>
              </a:rPr>
              <a:t>, Reconstruction and </a:t>
            </a:r>
            <a:r>
              <a:rPr lang="fr-FR" altLang="fr-FR" sz="1400" dirty="0" err="1">
                <a:solidFill>
                  <a:srgbClr val="4D4D4D"/>
                </a:solidFill>
                <a:latin typeface="Verdana" panose="020B0604030504040204" pitchFamily="34" charset="0"/>
              </a:rPr>
              <a:t>Searches</a:t>
            </a:r>
            <a:r>
              <a:rPr lang="fr-FR" altLang="fr-FR" sz="1400" dirty="0">
                <a:solidFill>
                  <a:srgbClr val="4D4D4D"/>
                </a:solidFill>
                <a:latin typeface="Verdana" panose="020B0604030504040204" pitchFamily="34" charset="0"/>
              </a:rPr>
              <a:t> in HEP, 16-20/07/2018, Paris (France).</a:t>
            </a:r>
          </a:p>
          <a:p>
            <a:pPr lvl="2">
              <a:lnSpc>
                <a:spcPct val="90000"/>
              </a:lnSpc>
            </a:pPr>
            <a:r>
              <a:rPr lang="fr-FR" altLang="fr-FR" sz="1400" dirty="0" smtClean="0">
                <a:solidFill>
                  <a:srgbClr val="4D4D4D"/>
                </a:solidFill>
                <a:latin typeface="Verdana" panose="020B0604030504040204" pitchFamily="34" charset="0"/>
              </a:rPr>
              <a:t>Zhang </a:t>
            </a:r>
            <a:r>
              <a:rPr lang="fr-FR" altLang="fr-FR" sz="1400" dirty="0">
                <a:solidFill>
                  <a:srgbClr val="4D4D4D"/>
                </a:solidFill>
                <a:latin typeface="Verdana" panose="020B0604030504040204" pitchFamily="34" charset="0"/>
              </a:rPr>
              <a:t>S.,  </a:t>
            </a:r>
            <a:r>
              <a:rPr lang="fr-FR" altLang="fr-FR" sz="1400" dirty="0" err="1">
                <a:solidFill>
                  <a:srgbClr val="4D4D4D"/>
                </a:solidFill>
                <a:latin typeface="Verdana" panose="020B0604030504040204" pitchFamily="34" charset="0"/>
              </a:rPr>
              <a:t>Low</a:t>
            </a:r>
            <a:r>
              <a:rPr lang="fr-FR" altLang="fr-FR" sz="1400" dirty="0">
                <a:solidFill>
                  <a:srgbClr val="4D4D4D"/>
                </a:solidFill>
                <a:latin typeface="Verdana" panose="020B0604030504040204" pitchFamily="34" charset="0"/>
              </a:rPr>
              <a:t> mass gamma </a:t>
            </a:r>
            <a:r>
              <a:rPr lang="fr-FR" altLang="fr-FR" sz="1400" dirty="0" err="1">
                <a:solidFill>
                  <a:srgbClr val="4D4D4D"/>
                </a:solidFill>
                <a:latin typeface="Verdana" panose="020B0604030504040204" pitchFamily="34" charset="0"/>
              </a:rPr>
              <a:t>gamma</a:t>
            </a:r>
            <a:r>
              <a:rPr lang="fr-FR" altLang="fr-FR" sz="1400" dirty="0">
                <a:solidFill>
                  <a:srgbClr val="4D4D4D"/>
                </a:solidFill>
                <a:latin typeface="Verdana" panose="020B0604030504040204" pitchFamily="34" charset="0"/>
              </a:rPr>
              <a:t> </a:t>
            </a:r>
            <a:r>
              <a:rPr lang="fr-FR" altLang="fr-FR" sz="1400" dirty="0" err="1">
                <a:solidFill>
                  <a:srgbClr val="4D4D4D"/>
                </a:solidFill>
                <a:latin typeface="Verdana" panose="020B0604030504040204" pitchFamily="34" charset="0"/>
              </a:rPr>
              <a:t>resonances</a:t>
            </a:r>
            <a:r>
              <a:rPr lang="fr-FR" altLang="fr-FR" sz="1400" dirty="0">
                <a:solidFill>
                  <a:srgbClr val="4D4D4D"/>
                </a:solidFill>
                <a:latin typeface="Verdana" panose="020B0604030504040204" pitchFamily="34" charset="0"/>
              </a:rPr>
              <a:t>, 2018, 10th France China </a:t>
            </a:r>
            <a:r>
              <a:rPr lang="fr-FR" altLang="fr-FR" sz="1400" dirty="0" err="1">
                <a:solidFill>
                  <a:srgbClr val="4D4D4D"/>
                </a:solidFill>
                <a:latin typeface="Verdana" panose="020B0604030504040204" pitchFamily="34" charset="0"/>
              </a:rPr>
              <a:t>Particle</a:t>
            </a:r>
            <a:r>
              <a:rPr lang="fr-FR" altLang="fr-FR" sz="1400" dirty="0">
                <a:solidFill>
                  <a:srgbClr val="4D4D4D"/>
                </a:solidFill>
                <a:latin typeface="Verdana" panose="020B0604030504040204" pitchFamily="34" charset="0"/>
              </a:rPr>
              <a:t> </a:t>
            </a:r>
            <a:r>
              <a:rPr lang="fr-FR" altLang="fr-FR" sz="1400" dirty="0" err="1">
                <a:solidFill>
                  <a:srgbClr val="4D4D4D"/>
                </a:solidFill>
                <a:latin typeface="Verdana" panose="020B0604030504040204" pitchFamily="34" charset="0"/>
              </a:rPr>
              <a:t>Physics</a:t>
            </a:r>
            <a:r>
              <a:rPr lang="fr-FR" altLang="fr-FR" sz="1400" dirty="0">
                <a:solidFill>
                  <a:srgbClr val="4D4D4D"/>
                </a:solidFill>
                <a:latin typeface="Verdana" panose="020B0604030504040204" pitchFamily="34" charset="0"/>
              </a:rPr>
              <a:t> </a:t>
            </a:r>
            <a:r>
              <a:rPr lang="fr-FR" altLang="fr-FR" sz="1400" dirty="0" err="1">
                <a:solidFill>
                  <a:srgbClr val="4D4D4D"/>
                </a:solidFill>
                <a:latin typeface="Verdana" panose="020B0604030504040204" pitchFamily="34" charset="0"/>
              </a:rPr>
              <a:t>Laboratory</a:t>
            </a:r>
            <a:r>
              <a:rPr lang="fr-FR" altLang="fr-FR" sz="1400" dirty="0">
                <a:solidFill>
                  <a:srgbClr val="4D4D4D"/>
                </a:solidFill>
                <a:latin typeface="Verdana" panose="020B0604030504040204" pitchFamily="34" charset="0"/>
              </a:rPr>
              <a:t> workshop (FCPPL 2018), 22-25/05/2018, Marseille (France).</a:t>
            </a:r>
          </a:p>
          <a:p>
            <a:pPr lvl="2">
              <a:lnSpc>
                <a:spcPct val="90000"/>
              </a:lnSpc>
            </a:pPr>
            <a:endParaRPr lang="fr-FR" altLang="fr-FR" sz="1400" dirty="0">
              <a:solidFill>
                <a:srgbClr val="4D4D4D"/>
              </a:solidFill>
              <a:latin typeface="Verdana" panose="020B0604030504040204" pitchFamily="34" charset="0"/>
            </a:endParaRPr>
          </a:p>
          <a:p>
            <a:pPr marL="457200" lvl="1" indent="0">
              <a:lnSpc>
                <a:spcPct val="90000"/>
              </a:lnSpc>
              <a:spcBef>
                <a:spcPts val="0"/>
              </a:spcBef>
              <a:buFont typeface="Arial" panose="020B0604020202020204" pitchFamily="34" charset="0"/>
              <a:buChar char="•"/>
            </a:pPr>
            <a:r>
              <a:rPr lang="fr-FR" altLang="fr-FR" sz="1800" dirty="0" smtClean="0">
                <a:solidFill>
                  <a:srgbClr val="4D4D4D"/>
                </a:solidFill>
                <a:latin typeface="Verdana" panose="020B0604030504040204" pitchFamily="34" charset="0"/>
              </a:rPr>
              <a:t>   2019:</a:t>
            </a:r>
          </a:p>
          <a:p>
            <a:pPr marL="857250" lvl="2" indent="0">
              <a:lnSpc>
                <a:spcPct val="90000"/>
              </a:lnSpc>
              <a:spcBef>
                <a:spcPts val="0"/>
              </a:spcBef>
            </a:pPr>
            <a:r>
              <a:rPr lang="fr-FR" altLang="fr-FR" sz="1400" dirty="0">
                <a:solidFill>
                  <a:srgbClr val="4D4D4D"/>
                </a:solidFill>
                <a:latin typeface="Verdana" panose="020B0604030504040204" pitchFamily="34" charset="0"/>
              </a:rPr>
              <a:t> </a:t>
            </a:r>
            <a:r>
              <a:rPr lang="fr-FR" altLang="fr-FR" sz="1400" dirty="0" smtClean="0">
                <a:solidFill>
                  <a:srgbClr val="4D4D4D"/>
                </a:solidFill>
                <a:latin typeface="Verdana" panose="020B0604030504040204" pitchFamily="34" charset="0"/>
              </a:rPr>
              <a:t>  Beauceron </a:t>
            </a:r>
            <a:r>
              <a:rPr lang="fr-FR" altLang="fr-FR" sz="1400" dirty="0">
                <a:solidFill>
                  <a:srgbClr val="4D4D4D"/>
                </a:solidFill>
                <a:latin typeface="Verdana" panose="020B0604030504040204" pitchFamily="34" charset="0"/>
              </a:rPr>
              <a:t>S.,  CMS </a:t>
            </a:r>
            <a:r>
              <a:rPr lang="fr-FR" altLang="fr-FR" sz="1400" dirty="0" err="1">
                <a:solidFill>
                  <a:srgbClr val="4D4D4D"/>
                </a:solidFill>
                <a:latin typeface="Verdana" panose="020B0604030504040204" pitchFamily="34" charset="0"/>
              </a:rPr>
              <a:t>Search</a:t>
            </a:r>
            <a:r>
              <a:rPr lang="fr-FR" altLang="fr-FR" sz="1400" dirty="0">
                <a:solidFill>
                  <a:srgbClr val="4D4D4D"/>
                </a:solidFill>
                <a:latin typeface="Verdana" panose="020B0604030504040204" pitchFamily="34" charset="0"/>
              </a:rPr>
              <a:t> </a:t>
            </a:r>
            <a:r>
              <a:rPr lang="fr-FR" altLang="fr-FR" sz="1400" dirty="0" err="1">
                <a:solidFill>
                  <a:srgbClr val="4D4D4D"/>
                </a:solidFill>
                <a:latin typeface="Verdana" panose="020B0604030504040204" pitchFamily="34" charset="0"/>
              </a:rPr>
              <a:t>Highlights</a:t>
            </a:r>
            <a:r>
              <a:rPr lang="fr-FR" altLang="fr-FR" sz="1400" dirty="0">
                <a:solidFill>
                  <a:srgbClr val="4D4D4D"/>
                </a:solidFill>
                <a:latin typeface="Verdana" panose="020B0604030504040204" pitchFamily="34" charset="0"/>
              </a:rPr>
              <a:t>, 2019, Rencontres de </a:t>
            </a:r>
            <a:r>
              <a:rPr lang="fr-FR" altLang="fr-FR" sz="1400" dirty="0" err="1">
                <a:solidFill>
                  <a:srgbClr val="4D4D4D"/>
                </a:solidFill>
                <a:latin typeface="Verdana" panose="020B0604030504040204" pitchFamily="34" charset="0"/>
              </a:rPr>
              <a:t>Moriond</a:t>
            </a:r>
            <a:r>
              <a:rPr lang="fr-FR" altLang="fr-FR" sz="1400" dirty="0">
                <a:solidFill>
                  <a:srgbClr val="4D4D4D"/>
                </a:solidFill>
                <a:latin typeface="Verdana" panose="020B0604030504040204" pitchFamily="34" charset="0"/>
              </a:rPr>
              <a:t> QCD &amp; High </a:t>
            </a:r>
            <a:r>
              <a:rPr lang="fr-FR" altLang="fr-FR" sz="1400" dirty="0" err="1">
                <a:solidFill>
                  <a:srgbClr val="4D4D4D"/>
                </a:solidFill>
                <a:latin typeface="Verdana" panose="020B0604030504040204" pitchFamily="34" charset="0"/>
              </a:rPr>
              <a:t>Enrgy</a:t>
            </a:r>
            <a:r>
              <a:rPr lang="fr-FR" altLang="fr-FR" sz="1400" dirty="0">
                <a:solidFill>
                  <a:srgbClr val="4D4D4D"/>
                </a:solidFill>
                <a:latin typeface="Verdana" panose="020B0604030504040204" pitchFamily="34" charset="0"/>
              </a:rPr>
              <a:t> Interaction, 23-30/03/2019, La </a:t>
            </a:r>
            <a:r>
              <a:rPr lang="fr-FR" altLang="fr-FR" sz="1400" dirty="0" smtClean="0">
                <a:solidFill>
                  <a:srgbClr val="4D4D4D"/>
                </a:solidFill>
                <a:latin typeface="Verdana" panose="020B0604030504040204" pitchFamily="34" charset="0"/>
              </a:rPr>
              <a:t>  </a:t>
            </a:r>
            <a:r>
              <a:rPr lang="fr-FR" altLang="fr-FR" sz="1400" dirty="0" err="1" smtClean="0">
                <a:solidFill>
                  <a:srgbClr val="4D4D4D"/>
                </a:solidFill>
                <a:latin typeface="Verdana" panose="020B0604030504040204" pitchFamily="34" charset="0"/>
              </a:rPr>
              <a:t>Thuile</a:t>
            </a:r>
            <a:r>
              <a:rPr lang="fr-FR" altLang="fr-FR" sz="1400" dirty="0" smtClean="0">
                <a:solidFill>
                  <a:srgbClr val="4D4D4D"/>
                </a:solidFill>
                <a:latin typeface="Verdana" panose="020B0604030504040204" pitchFamily="34" charset="0"/>
              </a:rPr>
              <a:t> </a:t>
            </a:r>
            <a:r>
              <a:rPr lang="fr-FR" altLang="fr-FR" sz="1400" dirty="0">
                <a:solidFill>
                  <a:srgbClr val="4D4D4D"/>
                </a:solidFill>
                <a:latin typeface="Verdana" panose="020B0604030504040204" pitchFamily="34" charset="0"/>
              </a:rPr>
              <a:t>(Italie</a:t>
            </a:r>
            <a:r>
              <a:rPr lang="fr-FR" altLang="fr-FR" sz="1400" dirty="0" smtClean="0">
                <a:solidFill>
                  <a:srgbClr val="4D4D4D"/>
                </a:solidFill>
                <a:latin typeface="Verdana" panose="020B0604030504040204" pitchFamily="34" charset="0"/>
              </a:rPr>
              <a:t>).</a:t>
            </a:r>
          </a:p>
          <a:p>
            <a:pPr marL="857250" lvl="2" indent="0">
              <a:lnSpc>
                <a:spcPct val="90000"/>
              </a:lnSpc>
              <a:spcBef>
                <a:spcPts val="0"/>
              </a:spcBef>
            </a:pPr>
            <a:r>
              <a:rPr lang="en-US" altLang="fr-FR" sz="1400" dirty="0">
                <a:solidFill>
                  <a:srgbClr val="4D4D4D"/>
                </a:solidFill>
                <a:latin typeface="Verdana" panose="020B0604030504040204" pitchFamily="34" charset="0"/>
              </a:rPr>
              <a:t> </a:t>
            </a:r>
            <a:r>
              <a:rPr lang="en-US" altLang="fr-FR" sz="1400" dirty="0" smtClean="0">
                <a:solidFill>
                  <a:srgbClr val="4D4D4D"/>
                </a:solidFill>
                <a:latin typeface="Verdana" panose="020B0604030504040204" pitchFamily="34" charset="0"/>
              </a:rPr>
              <a:t>   </a:t>
            </a:r>
            <a:r>
              <a:rPr lang="en-US" altLang="fr-FR" sz="1400" dirty="0" err="1" smtClean="0">
                <a:solidFill>
                  <a:srgbClr val="4D4D4D"/>
                </a:solidFill>
                <a:latin typeface="Verdana" panose="020B0604030504040204" pitchFamily="34" charset="0"/>
              </a:rPr>
              <a:t>Beauceron</a:t>
            </a:r>
            <a:r>
              <a:rPr lang="en-US" altLang="fr-FR" sz="1400" dirty="0">
                <a:solidFill>
                  <a:srgbClr val="4D4D4D"/>
                </a:solidFill>
                <a:latin typeface="Verdana" panose="020B0604030504040204" pitchFamily="34" charset="0"/>
              </a:rPr>
              <a:t> S., Workshop Fundamental Composite Dynamics: Opportunities for Future Colliders and Cosmology (FCD2019) : Top partners/VLQ experimental review, Mainz, </a:t>
            </a:r>
            <a:r>
              <a:rPr lang="en-US" altLang="fr-FR" sz="1400" dirty="0" err="1" smtClean="0">
                <a:solidFill>
                  <a:srgbClr val="4D4D4D"/>
                </a:solidFill>
                <a:latin typeface="Verdana" panose="020B0604030504040204" pitchFamily="34" charset="0"/>
              </a:rPr>
              <a:t>Allemagne</a:t>
            </a:r>
            <a:r>
              <a:rPr lang="en-US" altLang="fr-FR" sz="1400" dirty="0">
                <a:solidFill>
                  <a:srgbClr val="4D4D4D"/>
                </a:solidFill>
                <a:latin typeface="Verdana" panose="020B0604030504040204" pitchFamily="34" charset="0"/>
              </a:rPr>
              <a:t>, </a:t>
            </a:r>
            <a:r>
              <a:rPr lang="en-US" altLang="fr-FR" sz="1400" dirty="0" err="1">
                <a:solidFill>
                  <a:srgbClr val="4D4D4D"/>
                </a:solidFill>
                <a:latin typeface="Verdana" panose="020B0604030504040204" pitchFamily="34" charset="0"/>
              </a:rPr>
              <a:t>Aout</a:t>
            </a:r>
            <a:r>
              <a:rPr lang="en-US" altLang="fr-FR" sz="1400" dirty="0">
                <a:solidFill>
                  <a:srgbClr val="4D4D4D"/>
                </a:solidFill>
                <a:latin typeface="Verdana" panose="020B0604030504040204" pitchFamily="34" charset="0"/>
              </a:rPr>
              <a:t> </a:t>
            </a:r>
            <a:r>
              <a:rPr lang="en-US" altLang="fr-FR" sz="1400" dirty="0" smtClean="0">
                <a:solidFill>
                  <a:srgbClr val="4D4D4D"/>
                </a:solidFill>
                <a:latin typeface="Verdana" panose="020B0604030504040204" pitchFamily="34" charset="0"/>
              </a:rPr>
              <a:t>2019</a:t>
            </a:r>
            <a:endParaRPr lang="fr-FR" altLang="fr-FR" sz="1400" dirty="0" smtClean="0">
              <a:solidFill>
                <a:srgbClr val="4D4D4D"/>
              </a:solidFill>
              <a:latin typeface="Verdana" panose="020B0604030504040204" pitchFamily="34" charset="0"/>
            </a:endParaRPr>
          </a:p>
          <a:p>
            <a:pPr marL="857250" lvl="2" indent="0">
              <a:lnSpc>
                <a:spcPct val="90000"/>
              </a:lnSpc>
              <a:spcBef>
                <a:spcPts val="0"/>
              </a:spcBef>
            </a:pPr>
            <a:r>
              <a:rPr lang="en-US" altLang="fr-FR" sz="1400" dirty="0">
                <a:solidFill>
                  <a:srgbClr val="4D4D4D"/>
                </a:solidFill>
                <a:latin typeface="Verdana" panose="020B0604030504040204" pitchFamily="34" charset="0"/>
              </a:rPr>
              <a:t> </a:t>
            </a:r>
            <a:r>
              <a:rPr lang="en-US" altLang="fr-FR" sz="1400" dirty="0" smtClean="0">
                <a:solidFill>
                  <a:srgbClr val="4D4D4D"/>
                </a:solidFill>
                <a:latin typeface="Verdana" panose="020B0604030504040204" pitchFamily="34" charset="0"/>
              </a:rPr>
              <a:t>   </a:t>
            </a:r>
            <a:r>
              <a:rPr lang="en-US" altLang="fr-FR" sz="1400" dirty="0" err="1" smtClean="0">
                <a:solidFill>
                  <a:srgbClr val="4D4D4D"/>
                </a:solidFill>
                <a:latin typeface="Verdana" panose="020B0604030504040204" pitchFamily="34" charset="0"/>
              </a:rPr>
              <a:t>Beauceron</a:t>
            </a:r>
            <a:r>
              <a:rPr lang="en-US" altLang="fr-FR" sz="1400" dirty="0">
                <a:solidFill>
                  <a:srgbClr val="4D4D4D"/>
                </a:solidFill>
                <a:latin typeface="Verdana" panose="020B0604030504040204" pitchFamily="34" charset="0"/>
              </a:rPr>
              <a:t> S., Workshop IBS CTPU Focus meeting on Composite Dynamics &amp; Phenomenology : Experimental results on VLQ searches, Daejeon, </a:t>
            </a:r>
            <a:r>
              <a:rPr lang="en-US" altLang="fr-FR" sz="1400" dirty="0" err="1">
                <a:solidFill>
                  <a:srgbClr val="4D4D4D"/>
                </a:solidFill>
                <a:latin typeface="Verdana" panose="020B0604030504040204" pitchFamily="34" charset="0"/>
              </a:rPr>
              <a:t>Coree</a:t>
            </a:r>
            <a:r>
              <a:rPr lang="en-US" altLang="fr-FR" sz="1400" dirty="0">
                <a:solidFill>
                  <a:srgbClr val="4D4D4D"/>
                </a:solidFill>
                <a:latin typeface="Verdana" panose="020B0604030504040204" pitchFamily="34" charset="0"/>
              </a:rPr>
              <a:t> du </a:t>
            </a:r>
            <a:r>
              <a:rPr lang="en-US" altLang="fr-FR" sz="1400" dirty="0" err="1" smtClean="0">
                <a:solidFill>
                  <a:srgbClr val="4D4D4D"/>
                </a:solidFill>
                <a:latin typeface="Verdana" panose="020B0604030504040204" pitchFamily="34" charset="0"/>
              </a:rPr>
              <a:t>Sud</a:t>
            </a:r>
            <a:r>
              <a:rPr lang="en-US" altLang="fr-FR" sz="1400" dirty="0" smtClean="0">
                <a:solidFill>
                  <a:srgbClr val="4D4D4D"/>
                </a:solidFill>
                <a:latin typeface="Verdana" panose="020B0604030504040204" pitchFamily="34" charset="0"/>
              </a:rPr>
              <a:t>, Oct. 2019</a:t>
            </a:r>
          </a:p>
          <a:p>
            <a:pPr marL="857250" lvl="2" indent="0">
              <a:lnSpc>
                <a:spcPct val="90000"/>
              </a:lnSpc>
              <a:spcBef>
                <a:spcPts val="0"/>
              </a:spcBef>
              <a:buNone/>
            </a:pPr>
            <a:endParaRPr lang="en-US" altLang="fr-FR" sz="1400" dirty="0">
              <a:solidFill>
                <a:srgbClr val="4D4D4D"/>
              </a:solidFill>
              <a:latin typeface="Verdana" panose="020B0604030504040204" pitchFamily="34" charset="0"/>
            </a:endParaRPr>
          </a:p>
          <a:p>
            <a:pPr marL="857250" lvl="2" indent="0">
              <a:lnSpc>
                <a:spcPct val="90000"/>
              </a:lnSpc>
              <a:spcBef>
                <a:spcPts val="0"/>
              </a:spcBef>
            </a:pPr>
            <a:endParaRPr lang="fr-FR" altLang="fr-FR" sz="1400" dirty="0">
              <a:solidFill>
                <a:srgbClr val="4D4D4D"/>
              </a:solidFill>
              <a:latin typeface="Verdana" panose="020B0604030504040204" pitchFamily="34" charset="0"/>
            </a:endParaRPr>
          </a:p>
        </p:txBody>
      </p:sp>
      <p:sp>
        <p:nvSpPr>
          <p:cNvPr id="22538" name="Espace réservé du pied de page 1"/>
          <p:cNvSpPr>
            <a:spLocks noGrp="1"/>
          </p:cNvSpPr>
          <p:nvPr>
            <p:ph type="ftr" sz="quarter" idx="11"/>
          </p:nvPr>
        </p:nvSpPr>
        <p:spPr bwMode="auto">
          <a:xfrm>
            <a:off x="4440238" y="6594474"/>
            <a:ext cx="3960812" cy="28892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FR" altLang="fr-FR" sz="1200" dirty="0">
                <a:solidFill>
                  <a:srgbClr val="898989"/>
                </a:solidFill>
                <a:latin typeface="Verdana" panose="020B0604030504040204" pitchFamily="34" charset="0"/>
                <a:cs typeface="Arial" panose="020B0604020202020204" pitchFamily="34" charset="0"/>
              </a:rPr>
              <a:t>Tourniquet Section 01 du Laboratoire </a:t>
            </a:r>
            <a:r>
              <a:rPr lang="fr-FR" altLang="fr-FR" sz="1200" dirty="0" smtClean="0">
                <a:solidFill>
                  <a:srgbClr val="898989"/>
                </a:solidFill>
                <a:latin typeface="Verdana" panose="020B0604030504040204" pitchFamily="34" charset="0"/>
                <a:cs typeface="Arial" panose="020B0604020202020204" pitchFamily="34" charset="0"/>
              </a:rPr>
              <a:t>– 3/2/2020</a:t>
            </a:r>
            <a:endParaRPr lang="fr-FR" altLang="fr-FR" sz="1200" dirty="0">
              <a:solidFill>
                <a:srgbClr val="898989"/>
              </a:solidFill>
              <a:latin typeface="Verdana" panose="020B0604030504040204" pitchFamily="34" charset="0"/>
              <a:cs typeface="Arial" panose="020B0604020202020204" pitchFamily="34" charset="0"/>
            </a:endParaRPr>
          </a:p>
        </p:txBody>
      </p:sp>
      <p:sp>
        <p:nvSpPr>
          <p:cNvPr id="13" name="Espace réservé de la date 11"/>
          <p:cNvSpPr txBox="1">
            <a:spLocks noGrp="1"/>
          </p:cNvSpPr>
          <p:nvPr/>
        </p:nvSpPr>
        <p:spPr bwMode="auto">
          <a:xfrm>
            <a:off x="1658938" y="6544629"/>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200" dirty="0">
                <a:solidFill>
                  <a:srgbClr val="898989"/>
                </a:solidFill>
                <a:latin typeface="Verdana" panose="020B0604030504040204" pitchFamily="34" charset="0"/>
              </a:rPr>
              <a:t>Groupe </a:t>
            </a:r>
            <a:r>
              <a:rPr lang="fr-FR" altLang="fr-FR" sz="1200" dirty="0" smtClean="0">
                <a:solidFill>
                  <a:srgbClr val="898989"/>
                </a:solidFill>
                <a:latin typeface="Verdana" panose="020B0604030504040204" pitchFamily="34" charset="0"/>
              </a:rPr>
              <a:t>CMS</a:t>
            </a:r>
            <a:endParaRPr lang="fr-FR" altLang="fr-FR" sz="1200" dirty="0">
              <a:solidFill>
                <a:srgbClr val="898989"/>
              </a:solidFill>
              <a:latin typeface="Verdana" panose="020B0604030504040204" pitchFamily="34" charset="0"/>
            </a:endParaRPr>
          </a:p>
        </p:txBody>
      </p:sp>
    </p:spTree>
    <p:extLst>
      <p:ext uri="{BB962C8B-B14F-4D97-AF65-F5344CB8AC3E}">
        <p14:creationId xmlns:p14="http://schemas.microsoft.com/office/powerpoint/2010/main" val="33482372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idx="4294967295"/>
          </p:nvPr>
        </p:nvSpPr>
        <p:spPr>
          <a:xfrm>
            <a:off x="1524000" y="0"/>
            <a:ext cx="9144000" cy="692150"/>
          </a:xfrm>
        </p:spPr>
        <p:txBody>
          <a:bodyPr/>
          <a:lstStyle/>
          <a:p>
            <a:pPr algn="ctr"/>
            <a:r>
              <a:rPr lang="fr-FR" altLang="fr-FR" sz="2800" b="1" dirty="0">
                <a:solidFill>
                  <a:srgbClr val="E75112"/>
                </a:solidFill>
                <a:latin typeface="Verdana" panose="020B0604030504040204" pitchFamily="34" charset="0"/>
              </a:rPr>
              <a:t>Composition actuelle de </a:t>
            </a:r>
            <a:r>
              <a:rPr lang="fr-FR" altLang="fr-FR" sz="2800" b="1" dirty="0" smtClean="0">
                <a:solidFill>
                  <a:srgbClr val="E75112"/>
                </a:solidFill>
                <a:latin typeface="Verdana" panose="020B0604030504040204" pitchFamily="34" charset="0"/>
              </a:rPr>
              <a:t>l’équipe (1/1/20)</a:t>
            </a:r>
            <a:endParaRPr lang="fr-FR" altLang="fr-FR" sz="2800" b="1" dirty="0">
              <a:solidFill>
                <a:srgbClr val="E75112"/>
              </a:solidFill>
              <a:latin typeface="Verdana" panose="020B0604030504040204" pitchFamily="34" charset="0"/>
            </a:endParaRPr>
          </a:p>
        </p:txBody>
      </p:sp>
      <p:sp>
        <p:nvSpPr>
          <p:cNvPr id="3075" name="Rectangle 3">
            <a:extLst>
              <a:ext uri="{FF2B5EF4-FFF2-40B4-BE49-F238E27FC236}">
                <a16:creationId xmlns:a16="http://schemas.microsoft.com/office/drawing/2014/main" id="{2D74A157-9B5D-481F-9293-ED16574101C0}"/>
              </a:ext>
            </a:extLst>
          </p:cNvPr>
          <p:cNvSpPr>
            <a:spLocks noGrp="1" noChangeArrowheads="1"/>
          </p:cNvSpPr>
          <p:nvPr>
            <p:ph idx="4294967295"/>
          </p:nvPr>
        </p:nvSpPr>
        <p:spPr>
          <a:xfrm>
            <a:off x="3732358" y="908051"/>
            <a:ext cx="8316098" cy="5584825"/>
          </a:xfrm>
        </p:spPr>
        <p:txBody>
          <a:bodyPr>
            <a:normAutofit/>
          </a:bodyPr>
          <a:lstStyle/>
          <a:p>
            <a:pPr>
              <a:lnSpc>
                <a:spcPct val="90000"/>
              </a:lnSpc>
              <a:buFont typeface="Arial" charset="0"/>
              <a:buChar char="•"/>
              <a:defRPr/>
            </a:pPr>
            <a:r>
              <a:rPr lang="fr-FR" sz="2000" dirty="0" smtClean="0">
                <a:solidFill>
                  <a:srgbClr val="0070C0"/>
                </a:solidFill>
                <a:latin typeface="Verdana" pitchFamily="34" charset="0"/>
              </a:rPr>
              <a:t>17 </a:t>
            </a:r>
            <a:r>
              <a:rPr lang="fr-FR" sz="2000" dirty="0">
                <a:solidFill>
                  <a:srgbClr val="0070C0"/>
                </a:solidFill>
                <a:latin typeface="Verdana" pitchFamily="34" charset="0"/>
              </a:rPr>
              <a:t>permanents :</a:t>
            </a:r>
          </a:p>
          <a:p>
            <a:pPr lvl="1">
              <a:lnSpc>
                <a:spcPct val="90000"/>
              </a:lnSpc>
              <a:buFont typeface="Arial" charset="0"/>
              <a:buChar char="•"/>
              <a:defRPr/>
            </a:pPr>
            <a:r>
              <a:rPr lang="fr-FR" sz="1800" b="1" dirty="0" smtClean="0">
                <a:solidFill>
                  <a:srgbClr val="4D4D4D"/>
                </a:solidFill>
                <a:latin typeface="Verdana" pitchFamily="34" charset="0"/>
              </a:rPr>
              <a:t>10 CNRS </a:t>
            </a:r>
            <a:r>
              <a:rPr lang="fr-FR" sz="1800" dirty="0" smtClean="0">
                <a:solidFill>
                  <a:srgbClr val="4D4D4D"/>
                </a:solidFill>
                <a:latin typeface="Verdana" pitchFamily="34" charset="0"/>
              </a:rPr>
              <a:t>(2 DR, 8 CR), </a:t>
            </a:r>
            <a:r>
              <a:rPr lang="fr-FR" sz="1800" b="1" dirty="0" smtClean="0">
                <a:solidFill>
                  <a:srgbClr val="4D4D4D"/>
                </a:solidFill>
                <a:latin typeface="Verdana" pitchFamily="34" charset="0"/>
              </a:rPr>
              <a:t>7 UCBL </a:t>
            </a:r>
            <a:r>
              <a:rPr lang="fr-FR" sz="1800" dirty="0" smtClean="0">
                <a:solidFill>
                  <a:srgbClr val="4D4D4D"/>
                </a:solidFill>
                <a:latin typeface="Verdana" pitchFamily="34" charset="0"/>
              </a:rPr>
              <a:t>(4 PR, 3 MCF), </a:t>
            </a:r>
            <a:r>
              <a:rPr lang="fr-FR" sz="1800" b="1" dirty="0" smtClean="0">
                <a:solidFill>
                  <a:srgbClr val="4D4D4D"/>
                </a:solidFill>
                <a:latin typeface="Verdana" pitchFamily="34" charset="0"/>
              </a:rPr>
              <a:t>10 HDR</a:t>
            </a:r>
            <a:endParaRPr lang="fr-FR" sz="1800" dirty="0">
              <a:solidFill>
                <a:srgbClr val="4D4D4D"/>
              </a:solidFill>
              <a:latin typeface="Verdana" pitchFamily="34" charset="0"/>
              <a:sym typeface="Wingdings" pitchFamily="2" charset="2"/>
            </a:endParaRPr>
          </a:p>
          <a:p>
            <a:pPr marL="457200" lvl="1" indent="0">
              <a:buNone/>
              <a:defRPr/>
            </a:pPr>
            <a:endParaRPr lang="fr-FR" sz="1600" dirty="0">
              <a:solidFill>
                <a:srgbClr val="4D4D4D"/>
              </a:solidFill>
              <a:latin typeface="Verdana" pitchFamily="34" charset="0"/>
              <a:sym typeface="Wingdings" pitchFamily="2" charset="2"/>
            </a:endParaRPr>
          </a:p>
          <a:p>
            <a:pPr>
              <a:lnSpc>
                <a:spcPct val="90000"/>
              </a:lnSpc>
              <a:buFont typeface="Arial" charset="0"/>
              <a:buChar char="•"/>
              <a:defRPr/>
            </a:pPr>
            <a:r>
              <a:rPr lang="fr-FR" sz="2000" dirty="0">
                <a:solidFill>
                  <a:srgbClr val="0070C0"/>
                </a:solidFill>
                <a:latin typeface="Verdana" pitchFamily="34" charset="0"/>
              </a:rPr>
              <a:t>6</a:t>
            </a:r>
            <a:r>
              <a:rPr lang="fr-FR" sz="2000" dirty="0" smtClean="0">
                <a:solidFill>
                  <a:srgbClr val="0070C0"/>
                </a:solidFill>
                <a:latin typeface="Verdana" pitchFamily="34" charset="0"/>
              </a:rPr>
              <a:t> </a:t>
            </a:r>
            <a:r>
              <a:rPr lang="fr-FR" sz="2000" dirty="0">
                <a:solidFill>
                  <a:srgbClr val="0070C0"/>
                </a:solidFill>
                <a:latin typeface="Verdana" pitchFamily="34" charset="0"/>
              </a:rPr>
              <a:t>doctorants :</a:t>
            </a:r>
          </a:p>
          <a:p>
            <a:pPr marL="914400" lvl="2" indent="0">
              <a:buNone/>
              <a:defRPr/>
            </a:pPr>
            <a:endParaRPr lang="en-US" sz="1200" dirty="0" smtClean="0">
              <a:solidFill>
                <a:srgbClr val="4D4D4D"/>
              </a:solidFill>
              <a:latin typeface="Verdana" pitchFamily="34" charset="0"/>
            </a:endParaRPr>
          </a:p>
          <a:p>
            <a:pPr marL="914400" lvl="2" indent="0">
              <a:buNone/>
              <a:defRPr/>
            </a:pPr>
            <a:endParaRPr lang="en-US" sz="1200" dirty="0">
              <a:solidFill>
                <a:srgbClr val="4D4D4D"/>
              </a:solidFill>
              <a:latin typeface="Verdana" pitchFamily="34" charset="0"/>
            </a:endParaRPr>
          </a:p>
          <a:p>
            <a:pPr marL="914400" lvl="2" indent="0">
              <a:buNone/>
              <a:defRPr/>
            </a:pPr>
            <a:endParaRPr lang="en-US" sz="1200" dirty="0" smtClean="0">
              <a:solidFill>
                <a:srgbClr val="4D4D4D"/>
              </a:solidFill>
              <a:latin typeface="Verdana" pitchFamily="34" charset="0"/>
            </a:endParaRPr>
          </a:p>
          <a:p>
            <a:pPr marL="914400" lvl="2" indent="0">
              <a:buNone/>
              <a:defRPr/>
            </a:pPr>
            <a:endParaRPr lang="en-US" sz="1200" dirty="0">
              <a:solidFill>
                <a:srgbClr val="4D4D4D"/>
              </a:solidFill>
              <a:latin typeface="Verdana" pitchFamily="34" charset="0"/>
            </a:endParaRPr>
          </a:p>
          <a:p>
            <a:pPr marL="914400" lvl="2" indent="0">
              <a:buNone/>
              <a:defRPr/>
            </a:pPr>
            <a:endParaRPr lang="en-US" sz="1200" dirty="0" smtClean="0">
              <a:solidFill>
                <a:srgbClr val="4D4D4D"/>
              </a:solidFill>
              <a:latin typeface="Verdana" pitchFamily="34" charset="0"/>
            </a:endParaRPr>
          </a:p>
          <a:p>
            <a:pPr marL="914400" lvl="2" indent="0">
              <a:buNone/>
              <a:defRPr/>
            </a:pPr>
            <a:endParaRPr lang="en-US" sz="1200" dirty="0">
              <a:solidFill>
                <a:srgbClr val="4D4D4D"/>
              </a:solidFill>
              <a:latin typeface="Verdana" pitchFamily="34" charset="0"/>
            </a:endParaRPr>
          </a:p>
          <a:p>
            <a:pPr marL="914400" lvl="2" indent="0">
              <a:buNone/>
              <a:defRPr/>
            </a:pPr>
            <a:endParaRPr lang="en-US" sz="1200" dirty="0" smtClean="0">
              <a:solidFill>
                <a:srgbClr val="4D4D4D"/>
              </a:solidFill>
              <a:latin typeface="Verdana" pitchFamily="34" charset="0"/>
            </a:endParaRPr>
          </a:p>
          <a:p>
            <a:pPr marL="914400" lvl="2" indent="0">
              <a:buNone/>
              <a:defRPr/>
            </a:pPr>
            <a:endParaRPr lang="en-US" sz="1200" dirty="0">
              <a:solidFill>
                <a:srgbClr val="4D4D4D"/>
              </a:solidFill>
              <a:latin typeface="Verdana" pitchFamily="34" charset="0"/>
            </a:endParaRPr>
          </a:p>
          <a:p>
            <a:pPr marL="914400" lvl="2" indent="0">
              <a:buNone/>
              <a:defRPr/>
            </a:pPr>
            <a:endParaRPr lang="en-US" sz="1200" dirty="0" smtClean="0">
              <a:solidFill>
                <a:srgbClr val="4D4D4D"/>
              </a:solidFill>
              <a:latin typeface="Verdana" pitchFamily="34" charset="0"/>
            </a:endParaRPr>
          </a:p>
          <a:p>
            <a:pPr marL="914400" lvl="2" indent="0">
              <a:buNone/>
              <a:defRPr/>
            </a:pPr>
            <a:endParaRPr lang="en-US" sz="1200" dirty="0">
              <a:solidFill>
                <a:srgbClr val="4D4D4D"/>
              </a:solidFill>
              <a:latin typeface="Verdana" pitchFamily="34" charset="0"/>
            </a:endParaRPr>
          </a:p>
          <a:p>
            <a:pPr marL="914400" lvl="2" indent="0">
              <a:buNone/>
              <a:defRPr/>
            </a:pPr>
            <a:endParaRPr lang="en-US" sz="1200" dirty="0">
              <a:solidFill>
                <a:srgbClr val="4D4D4D"/>
              </a:solidFill>
              <a:latin typeface="Verdana" pitchFamily="34" charset="0"/>
            </a:endParaRPr>
          </a:p>
          <a:p>
            <a:pPr marL="914400" lvl="2" indent="0">
              <a:buNone/>
              <a:defRPr/>
            </a:pPr>
            <a:endParaRPr lang="fr-FR" sz="1200" dirty="0">
              <a:solidFill>
                <a:srgbClr val="4D4D4D"/>
              </a:solidFill>
              <a:latin typeface="Verdana" pitchFamily="34" charset="0"/>
            </a:endParaRPr>
          </a:p>
          <a:p>
            <a:pPr>
              <a:lnSpc>
                <a:spcPct val="90000"/>
              </a:lnSpc>
              <a:buFont typeface="Arial" charset="0"/>
              <a:buChar char="•"/>
              <a:defRPr/>
            </a:pPr>
            <a:r>
              <a:rPr lang="fr-FR" sz="2000" dirty="0">
                <a:solidFill>
                  <a:srgbClr val="0070C0"/>
                </a:solidFill>
                <a:latin typeface="Verdana" pitchFamily="34" charset="0"/>
                <a:sym typeface="Wingdings" pitchFamily="2" charset="2"/>
              </a:rPr>
              <a:t>2</a:t>
            </a:r>
            <a:r>
              <a:rPr lang="fr-FR" sz="2000" dirty="0" smtClean="0">
                <a:solidFill>
                  <a:srgbClr val="0070C0"/>
                </a:solidFill>
                <a:latin typeface="Verdana" pitchFamily="34" charset="0"/>
                <a:sym typeface="Wingdings" pitchFamily="2" charset="2"/>
              </a:rPr>
              <a:t> </a:t>
            </a:r>
            <a:r>
              <a:rPr lang="fr-FR" sz="2000" dirty="0" err="1" smtClean="0">
                <a:solidFill>
                  <a:srgbClr val="0070C0"/>
                </a:solidFill>
                <a:latin typeface="Verdana" pitchFamily="34" charset="0"/>
                <a:sym typeface="Wingdings" pitchFamily="2" charset="2"/>
              </a:rPr>
              <a:t>postdoctorants</a:t>
            </a:r>
            <a:r>
              <a:rPr lang="fr-FR" sz="2000" dirty="0" smtClean="0">
                <a:solidFill>
                  <a:srgbClr val="0070C0"/>
                </a:solidFill>
                <a:latin typeface="Verdana" pitchFamily="34" charset="0"/>
                <a:sym typeface="Wingdings" pitchFamily="2" charset="2"/>
              </a:rPr>
              <a:t> :</a:t>
            </a:r>
            <a:endParaRPr lang="fr-FR" sz="2000" dirty="0">
              <a:solidFill>
                <a:srgbClr val="0070C0"/>
              </a:solidFill>
              <a:latin typeface="Verdana" pitchFamily="34" charset="0"/>
              <a:sym typeface="Wingdings" pitchFamily="2" charset="2"/>
            </a:endParaRPr>
          </a:p>
        </p:txBody>
      </p:sp>
      <p:sp>
        <p:nvSpPr>
          <p:cNvPr id="6148" name="Espace réservé du numéro de diapositive 5"/>
          <p:cNvSpPr txBox="1">
            <a:spLocks noGrp="1"/>
          </p:cNvSpPr>
          <p:nvPr/>
        </p:nvSpPr>
        <p:spPr bwMode="auto">
          <a:xfrm>
            <a:off x="8401050" y="6492876"/>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9C8B4C44-D3FD-4087-94E6-39B978B39387}" type="slidenum">
              <a:rPr lang="fr-FR" altLang="fr-FR" sz="1200">
                <a:solidFill>
                  <a:srgbClr val="898989"/>
                </a:solidFill>
                <a:latin typeface="Verdana" panose="020B0604030504040204" pitchFamily="34" charset="0"/>
              </a:rPr>
              <a:pPr algn="r" eaLnBrk="1" hangingPunct="1">
                <a:spcBef>
                  <a:spcPct val="0"/>
                </a:spcBef>
                <a:buFontTx/>
                <a:buNone/>
              </a:pPr>
              <a:t>3</a:t>
            </a:fld>
            <a:endParaRPr lang="fr-FR" altLang="fr-FR" sz="1200">
              <a:solidFill>
                <a:srgbClr val="898989"/>
              </a:solidFill>
              <a:latin typeface="Verdana" panose="020B0604030504040204" pitchFamily="34" charset="0"/>
            </a:endParaRPr>
          </a:p>
        </p:txBody>
      </p:sp>
      <p:cxnSp>
        <p:nvCxnSpPr>
          <p:cNvPr id="11" name="Connecteur droit 10">
            <a:extLst>
              <a:ext uri="{FF2B5EF4-FFF2-40B4-BE49-F238E27FC236}">
                <a16:creationId xmlns:a16="http://schemas.microsoft.com/office/drawing/2014/main" id="{21AB9DDD-1483-429D-94AE-F9670DBF54DE}"/>
              </a:ext>
            </a:extLst>
          </p:cNvPr>
          <p:cNvCxnSpPr/>
          <p:nvPr/>
        </p:nvCxnSpPr>
        <p:spPr>
          <a:xfrm>
            <a:off x="1525588" y="692150"/>
            <a:ext cx="9142412" cy="0"/>
          </a:xfrm>
          <a:prstGeom prst="line">
            <a:avLst/>
          </a:prstGeom>
          <a:ln>
            <a:solidFill>
              <a:srgbClr val="E75112"/>
            </a:solidFill>
          </a:ln>
        </p:spPr>
        <p:style>
          <a:lnRef idx="1">
            <a:schemeClr val="accent1"/>
          </a:lnRef>
          <a:fillRef idx="0">
            <a:schemeClr val="accent1"/>
          </a:fillRef>
          <a:effectRef idx="0">
            <a:schemeClr val="accent1"/>
          </a:effectRef>
          <a:fontRef idx="minor">
            <a:schemeClr val="tx1"/>
          </a:fontRef>
        </p:style>
      </p:cxnSp>
      <p:sp>
        <p:nvSpPr>
          <p:cNvPr id="6150" name="Espace réservé de la date 11"/>
          <p:cNvSpPr txBox="1">
            <a:spLocks noGrp="1"/>
          </p:cNvSpPr>
          <p:nvPr/>
        </p:nvSpPr>
        <p:spPr bwMode="auto">
          <a:xfrm>
            <a:off x="1658938" y="6453189"/>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200">
                <a:solidFill>
                  <a:srgbClr val="898989"/>
                </a:solidFill>
                <a:latin typeface="Verdana" panose="020B0604030504040204" pitchFamily="34" charset="0"/>
              </a:rPr>
              <a:t>Groupe XXX</a:t>
            </a:r>
          </a:p>
        </p:txBody>
      </p:sp>
      <p:sp>
        <p:nvSpPr>
          <p:cNvPr id="6151" name="Espace réservé du pied de page 1"/>
          <p:cNvSpPr>
            <a:spLocks noGrp="1"/>
          </p:cNvSpPr>
          <p:nvPr>
            <p:ph type="ftr" sz="quarter" idx="11"/>
          </p:nvPr>
        </p:nvSpPr>
        <p:spPr bwMode="auto">
          <a:xfrm>
            <a:off x="4395732" y="6572886"/>
            <a:ext cx="494257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FR" altLang="fr-FR" sz="1200" dirty="0">
                <a:solidFill>
                  <a:srgbClr val="898989"/>
                </a:solidFill>
                <a:latin typeface="Verdana" panose="020B0604030504040204" pitchFamily="34" charset="0"/>
                <a:cs typeface="Arial" panose="020B0604020202020204" pitchFamily="34" charset="0"/>
              </a:rPr>
              <a:t>Tourniquet Section 01 du Laboratoire </a:t>
            </a:r>
            <a:r>
              <a:rPr lang="fr-FR" altLang="fr-FR" sz="1200" dirty="0" smtClean="0">
                <a:solidFill>
                  <a:srgbClr val="898989"/>
                </a:solidFill>
                <a:latin typeface="Verdana" panose="020B0604030504040204" pitchFamily="34" charset="0"/>
                <a:cs typeface="Arial" panose="020B0604020202020204" pitchFamily="34" charset="0"/>
              </a:rPr>
              <a:t>– 3/2/2020</a:t>
            </a:r>
            <a:endParaRPr lang="fr-FR" altLang="fr-FR" sz="1200" dirty="0">
              <a:solidFill>
                <a:srgbClr val="898989"/>
              </a:solidFill>
              <a:latin typeface="Verdana" panose="020B0604030504040204" pitchFamily="34" charset="0"/>
              <a:cs typeface="Arial" panose="020B0604020202020204" pitchFamily="34" charset="0"/>
            </a:endParaRPr>
          </a:p>
        </p:txBody>
      </p:sp>
      <p:sp>
        <p:nvSpPr>
          <p:cNvPr id="8" name="Rectangle 7"/>
          <p:cNvSpPr>
            <a:spLocks noChangeArrowheads="1"/>
          </p:cNvSpPr>
          <p:nvPr/>
        </p:nvSpPr>
        <p:spPr bwMode="auto">
          <a:xfrm>
            <a:off x="650779" y="729768"/>
            <a:ext cx="2573466" cy="552365"/>
          </a:xfrm>
          <a:prstGeom prst="rect">
            <a:avLst/>
          </a:prstGeom>
          <a:gradFill rotWithShape="1">
            <a:gsLst>
              <a:gs pos="72421">
                <a:srgbClr val="FFFF00"/>
              </a:gs>
              <a:gs pos="0">
                <a:srgbClr val="FFFF00"/>
              </a:gs>
              <a:gs pos="100000">
                <a:srgbClr val="FFFF00"/>
              </a:gs>
            </a:gsLst>
            <a:lin ang="5400000" scaled="1"/>
          </a:gradFill>
          <a:ln w="9525">
            <a:solidFill>
              <a:srgbClr val="46AAC5"/>
            </a:solidFill>
            <a:miter lim="800000"/>
            <a:headEnd/>
            <a:tailEnd/>
          </a:ln>
          <a:effectLst>
            <a:outerShdw blurRad="40000" dist="20000" dir="5400000" rotWithShape="0">
              <a:srgbClr val="808080">
                <a:alpha val="37999"/>
              </a:srgbClr>
            </a:outerShdw>
          </a:effectLst>
        </p:spPr>
        <p:txBody>
          <a:bodyPr anchor="ctr"/>
          <a:lstStyle/>
          <a:p>
            <a:pPr algn="ctr" eaLnBrk="1" hangingPunct="1">
              <a:defRPr/>
            </a:pPr>
            <a:r>
              <a:rPr lang="en-US" b="1" dirty="0" smtClean="0">
                <a:solidFill>
                  <a:schemeClr val="dk1"/>
                </a:solidFill>
              </a:rPr>
              <a:t>CMS</a:t>
            </a:r>
            <a:r>
              <a:rPr lang="en-US" b="1" dirty="0">
                <a:solidFill>
                  <a:schemeClr val="dk1"/>
                </a:solidFill>
              </a:rPr>
              <a:t> </a:t>
            </a:r>
            <a:endParaRPr lang="en-US" b="1" dirty="0" smtClean="0">
              <a:solidFill>
                <a:schemeClr val="dk1"/>
              </a:solidFill>
              <a:latin typeface="+mn-lt"/>
              <a:ea typeface="+mn-ea"/>
            </a:endParaRPr>
          </a:p>
          <a:p>
            <a:pPr algn="ctr" eaLnBrk="1" hangingPunct="1">
              <a:defRPr/>
            </a:pPr>
            <a:r>
              <a:rPr lang="en-US" sz="1000" b="1" dirty="0" smtClean="0">
                <a:solidFill>
                  <a:schemeClr val="dk1"/>
                </a:solidFill>
                <a:latin typeface="+mn-lt"/>
                <a:ea typeface="+mn-ea"/>
              </a:rPr>
              <a:t>S. Gascon-</a:t>
            </a:r>
            <a:r>
              <a:rPr lang="en-US" sz="1000" b="1" dirty="0" err="1" smtClean="0">
                <a:solidFill>
                  <a:schemeClr val="dk1"/>
                </a:solidFill>
                <a:latin typeface="+mn-lt"/>
                <a:ea typeface="+mn-ea"/>
              </a:rPr>
              <a:t>Shotkin</a:t>
            </a:r>
            <a:r>
              <a:rPr lang="en-US" sz="1000" b="1" dirty="0" smtClean="0">
                <a:solidFill>
                  <a:schemeClr val="dk1"/>
                </a:solidFill>
                <a:latin typeface="+mn-lt"/>
                <a:ea typeface="+mn-ea"/>
              </a:rPr>
              <a:t>  UCBL, 1998  PRCE2 HDR</a:t>
            </a:r>
          </a:p>
          <a:p>
            <a:pPr algn="ctr" eaLnBrk="1" hangingPunct="1">
              <a:defRPr/>
            </a:pPr>
            <a:r>
              <a:rPr lang="en-US" sz="1000" b="1" dirty="0" smtClean="0">
                <a:solidFill>
                  <a:schemeClr val="dk1"/>
                </a:solidFill>
                <a:latin typeface="+mn-lt"/>
                <a:ea typeface="+mn-ea"/>
              </a:rPr>
              <a:t>M. </a:t>
            </a:r>
            <a:r>
              <a:rPr lang="en-US" sz="1000" b="1" dirty="0" err="1" smtClean="0">
                <a:solidFill>
                  <a:schemeClr val="dk1"/>
                </a:solidFill>
                <a:latin typeface="+mn-lt"/>
                <a:ea typeface="+mn-ea"/>
              </a:rPr>
              <a:t>Gouzevitch</a:t>
            </a:r>
            <a:r>
              <a:rPr lang="en-US" sz="1000" b="1" dirty="0" smtClean="0">
                <a:solidFill>
                  <a:schemeClr val="dk1"/>
                </a:solidFill>
                <a:latin typeface="+mn-lt"/>
                <a:ea typeface="+mn-ea"/>
              </a:rPr>
              <a:t> CNRS (adj.) 2011 CRCN</a:t>
            </a:r>
          </a:p>
        </p:txBody>
      </p:sp>
      <p:sp>
        <p:nvSpPr>
          <p:cNvPr id="9" name="Rectangle 8"/>
          <p:cNvSpPr>
            <a:spLocks noChangeArrowheads="1"/>
          </p:cNvSpPr>
          <p:nvPr/>
        </p:nvSpPr>
        <p:spPr bwMode="auto">
          <a:xfrm>
            <a:off x="330803" y="1330166"/>
            <a:ext cx="3194615" cy="5498757"/>
          </a:xfrm>
          <a:prstGeom prst="rect">
            <a:avLst/>
          </a:prstGeom>
          <a:gradFill rotWithShape="1">
            <a:gsLst>
              <a:gs pos="72421">
                <a:srgbClr val="FFFF00"/>
              </a:gs>
              <a:gs pos="0">
                <a:srgbClr val="FFFF00"/>
              </a:gs>
              <a:gs pos="100000">
                <a:srgbClr val="FFFF00"/>
              </a:gs>
            </a:gsLst>
            <a:lin ang="5400000" scaled="1"/>
          </a:gradFill>
          <a:ln w="9525">
            <a:solidFill>
              <a:srgbClr val="46AAC5"/>
            </a:solidFill>
            <a:miter lim="800000"/>
            <a:headEnd/>
            <a:tailEnd/>
          </a:ln>
          <a:effectLst>
            <a:outerShdw blurRad="40000" dist="20000" dir="5400000" rotWithShape="0">
              <a:srgbClr val="808080">
                <a:alpha val="37999"/>
              </a:srgbClr>
            </a:outerShdw>
          </a:effectLst>
        </p:spPr>
        <p:txBody>
          <a:bodyPr anchor="ctr"/>
          <a:lstStyle/>
          <a:p>
            <a:pPr eaLnBrk="1" hangingPunct="1">
              <a:defRPr/>
            </a:pPr>
            <a:r>
              <a:rPr lang="fr-FR" sz="1000" b="1" dirty="0" smtClean="0">
                <a:solidFill>
                  <a:schemeClr val="dk1"/>
                </a:solidFill>
              </a:rPr>
              <a:t>Permanents</a:t>
            </a:r>
          </a:p>
          <a:p>
            <a:pPr>
              <a:defRPr/>
            </a:pPr>
            <a:r>
              <a:rPr lang="fr-FR" sz="1000" b="1" dirty="0" smtClean="0">
                <a:solidFill>
                  <a:schemeClr val="dk1"/>
                </a:solidFill>
              </a:rPr>
              <a:t>Beauceron Stéphanie  CNRS 2011  CRCN HDR</a:t>
            </a:r>
          </a:p>
          <a:p>
            <a:pPr>
              <a:defRPr/>
            </a:pPr>
            <a:r>
              <a:rPr lang="fr-FR" sz="1000" b="1" dirty="0" err="1" smtClean="0">
                <a:solidFill>
                  <a:schemeClr val="dk1"/>
                </a:solidFill>
              </a:rPr>
              <a:t>Bernet</a:t>
            </a:r>
            <a:r>
              <a:rPr lang="fr-FR" sz="1000" b="1" dirty="0" smtClean="0">
                <a:solidFill>
                  <a:schemeClr val="dk1"/>
                </a:solidFill>
              </a:rPr>
              <a:t> Colin</a:t>
            </a:r>
            <a:r>
              <a:rPr lang="fr-FR" sz="1000" dirty="0" smtClean="0">
                <a:solidFill>
                  <a:schemeClr val="dk1"/>
                </a:solidFill>
              </a:rPr>
              <a:t>    	         </a:t>
            </a:r>
            <a:r>
              <a:rPr lang="fr-FR" sz="1000" b="1" dirty="0" smtClean="0">
                <a:solidFill>
                  <a:schemeClr val="dk1"/>
                </a:solidFill>
              </a:rPr>
              <a:t>CNRS 2014  CRCN HDR</a:t>
            </a:r>
          </a:p>
          <a:p>
            <a:pPr>
              <a:defRPr/>
            </a:pPr>
            <a:r>
              <a:rPr lang="fr-FR" sz="1000" b="1" dirty="0" err="1" smtClean="0">
                <a:solidFill>
                  <a:schemeClr val="dk1"/>
                </a:solidFill>
              </a:rPr>
              <a:t>Boudoul</a:t>
            </a:r>
            <a:r>
              <a:rPr lang="fr-FR" sz="1000" b="1" dirty="0" smtClean="0">
                <a:solidFill>
                  <a:schemeClr val="dk1"/>
                </a:solidFill>
              </a:rPr>
              <a:t> Gaëlle </a:t>
            </a:r>
            <a:r>
              <a:rPr lang="fr-FR" sz="1000" dirty="0" smtClean="0">
                <a:solidFill>
                  <a:schemeClr val="dk1"/>
                </a:solidFill>
              </a:rPr>
              <a:t>	         </a:t>
            </a:r>
            <a:r>
              <a:rPr lang="fr-FR" sz="1000" b="1" dirty="0" smtClean="0">
                <a:solidFill>
                  <a:schemeClr val="dk1"/>
                </a:solidFill>
              </a:rPr>
              <a:t>CNRS 2004  CRCN</a:t>
            </a:r>
          </a:p>
          <a:p>
            <a:pPr>
              <a:defRPr/>
            </a:pPr>
            <a:r>
              <a:rPr lang="fr-FR" sz="1000" b="1" dirty="0" err="1" smtClean="0">
                <a:solidFill>
                  <a:schemeClr val="dk1"/>
                </a:solidFill>
              </a:rPr>
              <a:t>Chanon</a:t>
            </a:r>
            <a:r>
              <a:rPr lang="fr-FR" sz="1000" b="1" dirty="0" smtClean="0">
                <a:solidFill>
                  <a:schemeClr val="dk1"/>
                </a:solidFill>
              </a:rPr>
              <a:t> Nicolas </a:t>
            </a:r>
            <a:r>
              <a:rPr lang="fr-FR" sz="1000" dirty="0" smtClean="0">
                <a:solidFill>
                  <a:schemeClr val="dk1"/>
                </a:solidFill>
              </a:rPr>
              <a:t>	         </a:t>
            </a:r>
            <a:r>
              <a:rPr lang="fr-FR" sz="1000" b="1" dirty="0" smtClean="0">
                <a:solidFill>
                  <a:schemeClr val="dk1"/>
                </a:solidFill>
              </a:rPr>
              <a:t>CNRS 2017  CRCN                Contardo Didier  </a:t>
            </a:r>
            <a:r>
              <a:rPr lang="fr-FR" sz="1000" dirty="0" smtClean="0">
                <a:solidFill>
                  <a:schemeClr val="dk1"/>
                </a:solidFill>
              </a:rPr>
              <a:t>          </a:t>
            </a:r>
            <a:r>
              <a:rPr lang="fr-FR" sz="1000" b="1" dirty="0" smtClean="0">
                <a:solidFill>
                  <a:schemeClr val="dk1"/>
                </a:solidFill>
              </a:rPr>
              <a:t>CNRS 1995  DRCE1 HDR</a:t>
            </a:r>
          </a:p>
          <a:p>
            <a:pPr>
              <a:defRPr/>
            </a:pPr>
            <a:r>
              <a:rPr lang="fr-FR" sz="1000" b="1" dirty="0" smtClean="0">
                <a:solidFill>
                  <a:schemeClr val="dk1"/>
                </a:solidFill>
              </a:rPr>
              <a:t>Depasse Pierre </a:t>
            </a:r>
            <a:r>
              <a:rPr lang="fr-FR" sz="1000" dirty="0" smtClean="0">
                <a:solidFill>
                  <a:schemeClr val="dk1"/>
                </a:solidFill>
              </a:rPr>
              <a:t>	          </a:t>
            </a:r>
            <a:r>
              <a:rPr lang="fr-FR" sz="1000" b="1" dirty="0" smtClean="0">
                <a:solidFill>
                  <a:schemeClr val="dk1"/>
                </a:solidFill>
              </a:rPr>
              <a:t>UCBL 1995   PR1     HDR</a:t>
            </a:r>
          </a:p>
          <a:p>
            <a:pPr>
              <a:defRPr/>
            </a:pPr>
            <a:r>
              <a:rPr lang="fr-FR" sz="1000" b="1" dirty="0" smtClean="0">
                <a:solidFill>
                  <a:schemeClr val="accent1">
                    <a:lumMod val="75000"/>
                  </a:schemeClr>
                </a:solidFill>
              </a:rPr>
              <a:t>El </a:t>
            </a:r>
            <a:r>
              <a:rPr lang="fr-FR" sz="1000" b="1" dirty="0" err="1" smtClean="0">
                <a:solidFill>
                  <a:schemeClr val="accent1">
                    <a:lumMod val="75000"/>
                  </a:schemeClr>
                </a:solidFill>
              </a:rPr>
              <a:t>Mamouni</a:t>
            </a:r>
            <a:r>
              <a:rPr lang="fr-FR" sz="1000" b="1" dirty="0" smtClean="0">
                <a:solidFill>
                  <a:schemeClr val="accent1">
                    <a:lumMod val="75000"/>
                  </a:schemeClr>
                </a:solidFill>
              </a:rPr>
              <a:t> </a:t>
            </a:r>
            <a:r>
              <a:rPr lang="fr-FR" sz="1000" b="1" dirty="0" err="1" smtClean="0">
                <a:solidFill>
                  <a:schemeClr val="accent1">
                    <a:lumMod val="75000"/>
                  </a:schemeClr>
                </a:solidFill>
              </a:rPr>
              <a:t>Houmani</a:t>
            </a:r>
            <a:r>
              <a:rPr lang="fr-FR" sz="1000" b="1" dirty="0" smtClean="0">
                <a:solidFill>
                  <a:schemeClr val="accent1">
                    <a:lumMod val="75000"/>
                  </a:schemeClr>
                </a:solidFill>
              </a:rPr>
              <a:t>  UCBL 1990 (+ AEGIS)  PR1 HDR </a:t>
            </a:r>
          </a:p>
          <a:p>
            <a:pPr>
              <a:defRPr/>
            </a:pPr>
            <a:r>
              <a:rPr lang="fr-FR" sz="1000" b="1" dirty="0" smtClean="0">
                <a:solidFill>
                  <a:schemeClr val="accent4">
                    <a:lumMod val="75000"/>
                  </a:schemeClr>
                </a:solidFill>
              </a:rPr>
              <a:t>Grenier Gérald </a:t>
            </a:r>
            <a:r>
              <a:rPr lang="fr-FR" sz="1000" dirty="0" smtClean="0">
                <a:solidFill>
                  <a:schemeClr val="accent4">
                    <a:lumMod val="75000"/>
                  </a:schemeClr>
                </a:solidFill>
              </a:rPr>
              <a:t>	          </a:t>
            </a:r>
            <a:r>
              <a:rPr lang="fr-FR" sz="1000" b="1" dirty="0" smtClean="0">
                <a:solidFill>
                  <a:schemeClr val="accent4">
                    <a:lumMod val="75000"/>
                  </a:schemeClr>
                </a:solidFill>
              </a:rPr>
              <a:t>UCBL 2013 (+ FLC) MCHC HDR</a:t>
            </a:r>
          </a:p>
          <a:p>
            <a:pPr>
              <a:defRPr/>
            </a:pPr>
            <a:r>
              <a:rPr lang="fr-FR" sz="1000" b="1" dirty="0" err="1" smtClean="0">
                <a:solidFill>
                  <a:schemeClr val="accent4">
                    <a:lumMod val="75000"/>
                  </a:schemeClr>
                </a:solidFill>
              </a:rPr>
              <a:t>Laktineh</a:t>
            </a:r>
            <a:r>
              <a:rPr lang="fr-FR" sz="1000" b="1" dirty="0" smtClean="0">
                <a:solidFill>
                  <a:schemeClr val="accent4">
                    <a:lumMod val="75000"/>
                  </a:schemeClr>
                </a:solidFill>
              </a:rPr>
              <a:t> Imad </a:t>
            </a:r>
            <a:r>
              <a:rPr lang="fr-FR" sz="1000" dirty="0" smtClean="0">
                <a:solidFill>
                  <a:schemeClr val="accent4">
                    <a:lumMod val="75000"/>
                  </a:schemeClr>
                </a:solidFill>
              </a:rPr>
              <a:t>	          </a:t>
            </a:r>
            <a:r>
              <a:rPr lang="fr-FR" sz="1000" b="1" dirty="0" smtClean="0">
                <a:solidFill>
                  <a:schemeClr val="accent4">
                    <a:lumMod val="75000"/>
                  </a:schemeClr>
                </a:solidFill>
              </a:rPr>
              <a:t>UCBL 2012 (+FLC)  PRCE2 HDR</a:t>
            </a:r>
          </a:p>
          <a:p>
            <a:pPr>
              <a:defRPr/>
            </a:pPr>
            <a:r>
              <a:rPr lang="fr-FR" sz="1000" b="1" dirty="0" err="1" smtClean="0">
                <a:solidFill>
                  <a:schemeClr val="dk1"/>
                </a:solidFill>
              </a:rPr>
              <a:t>Lethuillier</a:t>
            </a:r>
            <a:r>
              <a:rPr lang="fr-FR" sz="1000" b="1" dirty="0" smtClean="0">
                <a:solidFill>
                  <a:schemeClr val="dk1"/>
                </a:solidFill>
              </a:rPr>
              <a:t> Morgan       CNRS 1999  CRCN</a:t>
            </a:r>
          </a:p>
          <a:p>
            <a:pPr>
              <a:defRPr/>
            </a:pPr>
            <a:r>
              <a:rPr lang="fr-FR" sz="1000" b="1" dirty="0" err="1" smtClean="0">
                <a:solidFill>
                  <a:schemeClr val="accent4">
                    <a:lumMod val="75000"/>
                  </a:schemeClr>
                </a:solidFill>
              </a:rPr>
              <a:t>Mirabito</a:t>
            </a:r>
            <a:r>
              <a:rPr lang="fr-FR" sz="1000" b="1" dirty="0" smtClean="0">
                <a:solidFill>
                  <a:schemeClr val="accent4">
                    <a:lumMod val="75000"/>
                  </a:schemeClr>
                </a:solidFill>
              </a:rPr>
              <a:t> Laurent          CNRS 1996 (+FLC)   CRCN</a:t>
            </a:r>
          </a:p>
          <a:p>
            <a:pPr>
              <a:defRPr/>
            </a:pPr>
            <a:r>
              <a:rPr lang="fr-FR" sz="1000" b="1" dirty="0" err="1" smtClean="0">
                <a:solidFill>
                  <a:srgbClr val="00B050"/>
                </a:solidFill>
              </a:rPr>
              <a:t>Perriès</a:t>
            </a:r>
            <a:r>
              <a:rPr lang="fr-FR" sz="1000" b="1" dirty="0" smtClean="0">
                <a:solidFill>
                  <a:srgbClr val="00B050"/>
                </a:solidFill>
              </a:rPr>
              <a:t> Stéphane         </a:t>
            </a:r>
            <a:r>
              <a:rPr lang="fr-FR" sz="1000" dirty="0" smtClean="0">
                <a:solidFill>
                  <a:srgbClr val="00B050"/>
                </a:solidFill>
              </a:rPr>
              <a:t> </a:t>
            </a:r>
            <a:r>
              <a:rPr lang="fr-FR" sz="1000" b="1" dirty="0" smtClean="0">
                <a:solidFill>
                  <a:srgbClr val="00B050"/>
                </a:solidFill>
              </a:rPr>
              <a:t>UCBL 1999  (+VIRGO) MCHC HDR</a:t>
            </a:r>
          </a:p>
          <a:p>
            <a:pPr>
              <a:defRPr/>
            </a:pPr>
            <a:r>
              <a:rPr lang="fr-FR" sz="1000" b="1" dirty="0" smtClean="0">
                <a:solidFill>
                  <a:schemeClr val="dk1"/>
                </a:solidFill>
              </a:rPr>
              <a:t>Vander </a:t>
            </a:r>
            <a:r>
              <a:rPr lang="fr-FR" sz="1000" b="1" dirty="0" err="1" smtClean="0">
                <a:solidFill>
                  <a:schemeClr val="dk1"/>
                </a:solidFill>
              </a:rPr>
              <a:t>Donckt</a:t>
            </a:r>
            <a:r>
              <a:rPr lang="fr-FR" sz="1000" b="1" dirty="0" smtClean="0">
                <a:solidFill>
                  <a:schemeClr val="dk1"/>
                </a:solidFill>
              </a:rPr>
              <a:t> Muriel UCBL 2009  MCN</a:t>
            </a:r>
          </a:p>
          <a:p>
            <a:pPr>
              <a:defRPr/>
            </a:pPr>
            <a:r>
              <a:rPr lang="fr-FR" sz="1000" b="1" dirty="0" smtClean="0">
                <a:solidFill>
                  <a:schemeClr val="dk1"/>
                </a:solidFill>
              </a:rPr>
              <a:t>Viret Sébastien </a:t>
            </a:r>
            <a:r>
              <a:rPr lang="fr-FR" sz="1000" dirty="0" smtClean="0">
                <a:solidFill>
                  <a:schemeClr val="dk1"/>
                </a:solidFill>
              </a:rPr>
              <a:t>	          </a:t>
            </a:r>
            <a:r>
              <a:rPr lang="fr-FR" sz="1000" b="1" dirty="0" smtClean="0">
                <a:solidFill>
                  <a:schemeClr val="dk1"/>
                </a:solidFill>
              </a:rPr>
              <a:t>CNRS 2010 CRCN</a:t>
            </a:r>
          </a:p>
          <a:p>
            <a:pPr>
              <a:defRPr/>
            </a:pPr>
            <a:endParaRPr lang="fr-FR" sz="1000" dirty="0" smtClean="0">
              <a:solidFill>
                <a:schemeClr val="dk1"/>
              </a:solidFill>
            </a:endParaRPr>
          </a:p>
          <a:p>
            <a:pPr>
              <a:defRPr/>
            </a:pPr>
            <a:r>
              <a:rPr lang="fr-FR" sz="1000" b="1" dirty="0" smtClean="0">
                <a:solidFill>
                  <a:schemeClr val="dk1"/>
                </a:solidFill>
              </a:rPr>
              <a:t>Doctorants</a:t>
            </a:r>
          </a:p>
          <a:p>
            <a:pPr fontAlgn="t"/>
            <a:r>
              <a:rPr lang="fr-FR" sz="1000" b="1" dirty="0" err="1" smtClean="0">
                <a:solidFill>
                  <a:srgbClr val="000000"/>
                </a:solidFill>
                <a:ea typeface="Arial" panose="020B0604020202020204" pitchFamily="34" charset="0"/>
                <a:cs typeface="Arial" panose="020B0604020202020204" pitchFamily="34" charset="0"/>
              </a:rPr>
              <a:t>Camen</a:t>
            </a:r>
            <a:r>
              <a:rPr lang="fr-FR" sz="1000" b="1" dirty="0" smtClean="0">
                <a:solidFill>
                  <a:srgbClr val="000000"/>
                </a:solidFill>
                <a:ea typeface="Arial" panose="020B0604020202020204" pitchFamily="34" charset="0"/>
                <a:cs typeface="Arial" panose="020B0604020202020204" pitchFamily="34" charset="0"/>
              </a:rPr>
              <a:t> Camille                2017-2020</a:t>
            </a:r>
          </a:p>
          <a:p>
            <a:pPr fontAlgn="t"/>
            <a:r>
              <a:rPr lang="fr-FR" sz="1000" b="1" dirty="0" smtClean="0">
                <a:solidFill>
                  <a:srgbClr val="000000"/>
                </a:solidFill>
                <a:ea typeface="Arial" panose="020B0604020202020204" pitchFamily="34" charset="0"/>
                <a:cs typeface="Arial" panose="020B0604020202020204" pitchFamily="34" charset="0"/>
              </a:rPr>
              <a:t>Carle </a:t>
            </a:r>
            <a:r>
              <a:rPr lang="fr-FR" sz="1000" b="1" dirty="0" err="1" smtClean="0">
                <a:solidFill>
                  <a:srgbClr val="000000"/>
                </a:solidFill>
                <a:ea typeface="Arial" panose="020B0604020202020204" pitchFamily="34" charset="0"/>
                <a:cs typeface="Arial" panose="020B0604020202020204" pitchFamily="34" charset="0"/>
              </a:rPr>
              <a:t>Aurelien</a:t>
            </a:r>
            <a:r>
              <a:rPr lang="fr-FR" sz="1000" b="1" dirty="0" smtClean="0">
                <a:solidFill>
                  <a:srgbClr val="000000"/>
                </a:solidFill>
                <a:ea typeface="Arial" panose="020B0604020202020204" pitchFamily="34" charset="0"/>
                <a:cs typeface="Arial" panose="020B0604020202020204" pitchFamily="34" charset="0"/>
              </a:rPr>
              <a:t>                 2018-2021</a:t>
            </a:r>
          </a:p>
          <a:p>
            <a:pPr fontAlgn="t"/>
            <a:r>
              <a:rPr lang="fr-FR" sz="1000" b="1" dirty="0" err="1" smtClean="0">
                <a:solidFill>
                  <a:srgbClr val="000000"/>
                </a:solidFill>
                <a:ea typeface="Arial" panose="020B0604020202020204" pitchFamily="34" charset="0"/>
                <a:cs typeface="Arial" panose="020B0604020202020204" pitchFamily="34" charset="0"/>
              </a:rPr>
              <a:t>Lesauvage</a:t>
            </a:r>
            <a:r>
              <a:rPr lang="fr-FR" sz="1000" b="1" dirty="0" smtClean="0">
                <a:solidFill>
                  <a:srgbClr val="000000"/>
                </a:solidFill>
                <a:ea typeface="Arial" panose="020B0604020202020204" pitchFamily="34" charset="0"/>
                <a:cs typeface="Arial" panose="020B0604020202020204" pitchFamily="34" charset="0"/>
              </a:rPr>
              <a:t> Antoine        2018-2021</a:t>
            </a:r>
            <a:endParaRPr lang="fr-FR" sz="1000" b="1" dirty="0" smtClean="0">
              <a:solidFill>
                <a:srgbClr val="000000"/>
              </a:solidFill>
              <a:latin typeface="Arial" panose="020B0604020202020204" pitchFamily="34" charset="0"/>
              <a:ea typeface="Arial" panose="020B0604020202020204" pitchFamily="34" charset="0"/>
              <a:cs typeface="Arial" panose="020B0604020202020204" pitchFamily="34" charset="0"/>
            </a:endParaRPr>
          </a:p>
          <a:p>
            <a:pPr fontAlgn="t"/>
            <a:r>
              <a:rPr lang="fr-FR" sz="1000" b="1" dirty="0" err="1" smtClean="0">
                <a:solidFill>
                  <a:schemeClr val="dk1"/>
                </a:solidFill>
              </a:rPr>
              <a:t>Shchablo</a:t>
            </a:r>
            <a:r>
              <a:rPr lang="fr-FR" sz="1000" b="1" dirty="0" smtClean="0">
                <a:solidFill>
                  <a:schemeClr val="dk1"/>
                </a:solidFill>
              </a:rPr>
              <a:t> Konstantin     2017-2020</a:t>
            </a:r>
          </a:p>
          <a:p>
            <a:pPr fontAlgn="t"/>
            <a:r>
              <a:rPr lang="fr-FR" sz="1000" b="1" dirty="0" err="1" smtClean="0">
                <a:solidFill>
                  <a:schemeClr val="dk1"/>
                </a:solidFill>
              </a:rPr>
              <a:t>Torterotot</a:t>
            </a:r>
            <a:r>
              <a:rPr lang="fr-FR" sz="1000" b="1" dirty="0" smtClean="0">
                <a:solidFill>
                  <a:schemeClr val="dk1"/>
                </a:solidFill>
              </a:rPr>
              <a:t> Lucas             2018-2021</a:t>
            </a:r>
          </a:p>
          <a:p>
            <a:pPr fontAlgn="t"/>
            <a:r>
              <a:rPr lang="fr-FR" sz="1000" b="1" dirty="0" smtClean="0">
                <a:solidFill>
                  <a:schemeClr val="dk1"/>
                </a:solidFill>
              </a:rPr>
              <a:t>Zhang </a:t>
            </a:r>
            <a:r>
              <a:rPr lang="fr-FR" sz="1000" b="1" dirty="0" err="1" smtClean="0">
                <a:solidFill>
                  <a:schemeClr val="dk1"/>
                </a:solidFill>
              </a:rPr>
              <a:t>Siijing</a:t>
            </a:r>
            <a:r>
              <a:rPr lang="fr-FR" sz="1000" b="1" dirty="0" smtClean="0">
                <a:solidFill>
                  <a:schemeClr val="dk1"/>
                </a:solidFill>
              </a:rPr>
              <a:t>                    2016-2020 (cotutelle IHEP</a:t>
            </a:r>
            <a:r>
              <a:rPr lang="fr-FR" sz="1000" dirty="0" smtClean="0">
                <a:solidFill>
                  <a:schemeClr val="dk1"/>
                </a:solidFill>
              </a:rPr>
              <a:t>)</a:t>
            </a:r>
          </a:p>
          <a:p>
            <a:pPr fontAlgn="t"/>
            <a:endParaRPr lang="fr-FR" sz="1000" dirty="0" smtClean="0">
              <a:solidFill>
                <a:schemeClr val="dk1"/>
              </a:solidFill>
            </a:endParaRPr>
          </a:p>
          <a:p>
            <a:pPr fontAlgn="t"/>
            <a:r>
              <a:rPr lang="fr-FR" sz="1000" b="1" dirty="0" err="1" smtClean="0">
                <a:solidFill>
                  <a:schemeClr val="dk1"/>
                </a:solidFill>
              </a:rPr>
              <a:t>Postdoctorants</a:t>
            </a:r>
            <a:endParaRPr lang="fr-FR" sz="1000" b="1" dirty="0" smtClean="0">
              <a:solidFill>
                <a:schemeClr val="dk1"/>
              </a:solidFill>
            </a:endParaRPr>
          </a:p>
          <a:p>
            <a:pPr fontAlgn="t"/>
            <a:r>
              <a:rPr lang="fr-FR" sz="1000" b="1" dirty="0" err="1" smtClean="0">
                <a:solidFill>
                  <a:schemeClr val="dk1"/>
                </a:solidFill>
              </a:rPr>
              <a:t>Asilar</a:t>
            </a:r>
            <a:r>
              <a:rPr lang="fr-FR" sz="1000" b="1" dirty="0" smtClean="0">
                <a:solidFill>
                  <a:schemeClr val="dk1"/>
                </a:solidFill>
              </a:rPr>
              <a:t> </a:t>
            </a:r>
            <a:r>
              <a:rPr lang="fr-FR" sz="1000" b="1" dirty="0" err="1" smtClean="0">
                <a:solidFill>
                  <a:schemeClr val="dk1"/>
                </a:solidFill>
              </a:rPr>
              <a:t>Ece</a:t>
            </a:r>
            <a:r>
              <a:rPr lang="fr-FR" sz="1000" b="1" dirty="0" smtClean="0">
                <a:solidFill>
                  <a:schemeClr val="dk1"/>
                </a:solidFill>
              </a:rPr>
              <a:t>                         2019-2021</a:t>
            </a:r>
          </a:p>
          <a:p>
            <a:pPr fontAlgn="t"/>
            <a:r>
              <a:rPr lang="fr-FR" sz="1000" b="1" dirty="0" smtClean="0">
                <a:solidFill>
                  <a:schemeClr val="dk1"/>
                </a:solidFill>
              </a:rPr>
              <a:t>Jain </a:t>
            </a:r>
            <a:r>
              <a:rPr lang="fr-FR" sz="1000" b="1" dirty="0" err="1" smtClean="0">
                <a:solidFill>
                  <a:schemeClr val="dk1"/>
                </a:solidFill>
              </a:rPr>
              <a:t>Sandhya</a:t>
            </a:r>
            <a:r>
              <a:rPr lang="fr-FR" sz="1000" b="1" dirty="0" smtClean="0">
                <a:solidFill>
                  <a:schemeClr val="dk1"/>
                </a:solidFill>
              </a:rPr>
              <a:t>                   2018-2020 </a:t>
            </a:r>
          </a:p>
          <a:p>
            <a:pPr fontAlgn="t"/>
            <a:endParaRPr lang="fr-FR" sz="1000" dirty="0" smtClean="0">
              <a:solidFill>
                <a:schemeClr val="dk1"/>
              </a:solidFill>
            </a:endParaRPr>
          </a:p>
          <a:p>
            <a:pPr fontAlgn="t"/>
            <a:r>
              <a:rPr lang="fr-FR" sz="1000" b="1" dirty="0" smtClean="0">
                <a:solidFill>
                  <a:schemeClr val="dk1"/>
                </a:solidFill>
              </a:rPr>
              <a:t>Direction IN2P3 (DAS, DA) </a:t>
            </a:r>
            <a:r>
              <a:rPr lang="fr-FR" sz="1000" dirty="0" smtClean="0">
                <a:solidFill>
                  <a:schemeClr val="dk1"/>
                </a:solidFill>
              </a:rPr>
              <a:t> </a:t>
            </a:r>
            <a:r>
              <a:rPr lang="fr-FR" sz="1000" b="1" dirty="0" smtClean="0">
                <a:solidFill>
                  <a:schemeClr val="dk1"/>
                </a:solidFill>
              </a:rPr>
              <a:t>2016-…</a:t>
            </a:r>
          </a:p>
          <a:p>
            <a:pPr fontAlgn="t"/>
            <a:r>
              <a:rPr lang="fr-FR" sz="1000" b="1" dirty="0" smtClean="0">
                <a:solidFill>
                  <a:schemeClr val="dk1"/>
                </a:solidFill>
              </a:rPr>
              <a:t>Verdier Patrice                 CNRS 2007   DR2 HDR</a:t>
            </a:r>
          </a:p>
          <a:p>
            <a:pPr fontAlgn="t"/>
            <a:endParaRPr lang="fr-FR" sz="1000" dirty="0" smtClean="0">
              <a:solidFill>
                <a:schemeClr val="dk1"/>
              </a:solidFill>
            </a:endParaRPr>
          </a:p>
          <a:p>
            <a:pPr fontAlgn="t"/>
            <a:r>
              <a:rPr lang="fr-FR" sz="1000" b="1" dirty="0" smtClean="0">
                <a:solidFill>
                  <a:schemeClr val="dk1"/>
                </a:solidFill>
              </a:rPr>
              <a:t>Emérite</a:t>
            </a:r>
          </a:p>
          <a:p>
            <a:pPr fontAlgn="t"/>
            <a:r>
              <a:rPr lang="fr-FR" sz="1000" b="1" dirty="0" err="1" smtClean="0">
                <a:solidFill>
                  <a:schemeClr val="dk1"/>
                </a:solidFill>
              </a:rPr>
              <a:t>Fay</a:t>
            </a:r>
            <a:r>
              <a:rPr lang="fr-FR" sz="1000" b="1" dirty="0" smtClean="0">
                <a:solidFill>
                  <a:schemeClr val="dk1"/>
                </a:solidFill>
              </a:rPr>
              <a:t> Jean                             CNRS 1996</a:t>
            </a:r>
          </a:p>
          <a:p>
            <a:pPr fontAlgn="t"/>
            <a:endParaRPr lang="fr-FR" sz="1000" dirty="0" smtClean="0">
              <a:solidFill>
                <a:schemeClr val="dk1"/>
              </a:solidFill>
            </a:endParaRPr>
          </a:p>
          <a:p>
            <a:pPr fontAlgn="t"/>
            <a:r>
              <a:rPr lang="fr-FR" sz="1000" b="1" dirty="0" smtClean="0">
                <a:solidFill>
                  <a:schemeClr val="dk1"/>
                </a:solidFill>
              </a:rPr>
              <a:t>Visiteur</a:t>
            </a:r>
          </a:p>
          <a:p>
            <a:pPr fontAlgn="t"/>
            <a:r>
              <a:rPr lang="fr-FR" sz="1000" b="1" dirty="0" smtClean="0">
                <a:solidFill>
                  <a:schemeClr val="dk1"/>
                </a:solidFill>
              </a:rPr>
              <a:t>Ille Bernard                      CNRS  1995</a:t>
            </a:r>
          </a:p>
        </p:txBody>
      </p:sp>
      <p:graphicFrame>
        <p:nvGraphicFramePr>
          <p:cNvPr id="10" name="Google Shape;231;p55"/>
          <p:cNvGraphicFramePr/>
          <p:nvPr>
            <p:extLst>
              <p:ext uri="{D42A27DB-BD31-4B8C-83A1-F6EECF244321}">
                <p14:modId xmlns:p14="http://schemas.microsoft.com/office/powerpoint/2010/main" val="2269507880"/>
              </p:ext>
            </p:extLst>
          </p:nvPr>
        </p:nvGraphicFramePr>
        <p:xfrm>
          <a:off x="3792538" y="2359269"/>
          <a:ext cx="8174672" cy="2567045"/>
        </p:xfrm>
        <a:graphic>
          <a:graphicData uri="http://schemas.openxmlformats.org/drawingml/2006/table">
            <a:tbl>
              <a:tblPr>
                <a:noFill/>
              </a:tblPr>
              <a:tblGrid>
                <a:gridCol w="1260072">
                  <a:extLst>
                    <a:ext uri="{9D8B030D-6E8A-4147-A177-3AD203B41FA5}">
                      <a16:colId xmlns:a16="http://schemas.microsoft.com/office/drawing/2014/main" val="20000"/>
                    </a:ext>
                  </a:extLst>
                </a:gridCol>
                <a:gridCol w="1038220">
                  <a:extLst>
                    <a:ext uri="{9D8B030D-6E8A-4147-A177-3AD203B41FA5}">
                      <a16:colId xmlns:a16="http://schemas.microsoft.com/office/drawing/2014/main" val="20001"/>
                    </a:ext>
                  </a:extLst>
                </a:gridCol>
                <a:gridCol w="1153980">
                  <a:extLst>
                    <a:ext uri="{9D8B030D-6E8A-4147-A177-3AD203B41FA5}">
                      <a16:colId xmlns:a16="http://schemas.microsoft.com/office/drawing/2014/main" val="20002"/>
                    </a:ext>
                  </a:extLst>
                </a:gridCol>
                <a:gridCol w="1510980">
                  <a:extLst>
                    <a:ext uri="{9D8B030D-6E8A-4147-A177-3AD203B41FA5}">
                      <a16:colId xmlns:a16="http://schemas.microsoft.com/office/drawing/2014/main" val="20003"/>
                    </a:ext>
                  </a:extLst>
                </a:gridCol>
                <a:gridCol w="1108560">
                  <a:extLst>
                    <a:ext uri="{9D8B030D-6E8A-4147-A177-3AD203B41FA5}">
                      <a16:colId xmlns:a16="http://schemas.microsoft.com/office/drawing/2014/main" val="20004"/>
                    </a:ext>
                  </a:extLst>
                </a:gridCol>
                <a:gridCol w="1121227">
                  <a:extLst>
                    <a:ext uri="{9D8B030D-6E8A-4147-A177-3AD203B41FA5}">
                      <a16:colId xmlns:a16="http://schemas.microsoft.com/office/drawing/2014/main" val="20005"/>
                    </a:ext>
                  </a:extLst>
                </a:gridCol>
                <a:gridCol w="981633">
                  <a:extLst>
                    <a:ext uri="{9D8B030D-6E8A-4147-A177-3AD203B41FA5}">
                      <a16:colId xmlns:a16="http://schemas.microsoft.com/office/drawing/2014/main" val="20006"/>
                    </a:ext>
                  </a:extLst>
                </a:gridCol>
              </a:tblGrid>
              <a:tr h="233650">
                <a:tc>
                  <a:txBody>
                    <a:bodyPr/>
                    <a:lstStyle/>
                    <a:p>
                      <a:pPr marL="0" marR="0" lvl="0" indent="0" algn="l" rtl="0">
                        <a:spcBef>
                          <a:spcPts val="0"/>
                        </a:spcBef>
                        <a:spcAft>
                          <a:spcPts val="0"/>
                        </a:spcAft>
                        <a:buNone/>
                      </a:pPr>
                      <a:r>
                        <a:rPr lang="fr-FR" sz="1050" b="0" strike="noStrike" noProof="0" dirty="0" smtClean="0">
                          <a:solidFill>
                            <a:srgbClr val="000000"/>
                          </a:solidFill>
                          <a:latin typeface="Arial"/>
                          <a:ea typeface="Arial"/>
                          <a:cs typeface="Arial"/>
                          <a:sym typeface="Arial"/>
                        </a:rPr>
                        <a:t>NOM</a:t>
                      </a:r>
                      <a:endParaRPr lang="fr-FR" sz="2000" noProof="0" dirty="0"/>
                    </a:p>
                  </a:txBody>
                  <a:tcPr marL="90000" marR="90000" marT="45725" marB="457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B3B3B3"/>
                    </a:solidFill>
                  </a:tcPr>
                </a:tc>
                <a:tc>
                  <a:txBody>
                    <a:bodyPr/>
                    <a:lstStyle/>
                    <a:p>
                      <a:pPr marL="0" marR="0" lvl="0" indent="0" algn="l" rtl="0">
                        <a:spcBef>
                          <a:spcPts val="0"/>
                        </a:spcBef>
                        <a:spcAft>
                          <a:spcPts val="0"/>
                        </a:spcAft>
                        <a:buNone/>
                      </a:pPr>
                      <a:r>
                        <a:rPr lang="fr-FR" sz="1050" b="0" strike="noStrike" noProof="0" dirty="0" smtClean="0">
                          <a:solidFill>
                            <a:srgbClr val="000000"/>
                          </a:solidFill>
                          <a:latin typeface="Arial"/>
                          <a:ea typeface="Arial"/>
                          <a:cs typeface="Arial"/>
                          <a:sym typeface="Arial"/>
                        </a:rPr>
                        <a:t>Prénom</a:t>
                      </a:r>
                      <a:endParaRPr lang="fr-FR" sz="2000" noProof="0" dirty="0"/>
                    </a:p>
                  </a:txBody>
                  <a:tcPr marL="90000" marR="90000" marT="45725" marB="457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B3B3B3"/>
                    </a:solidFill>
                  </a:tcPr>
                </a:tc>
                <a:tc>
                  <a:txBody>
                    <a:bodyPr/>
                    <a:lstStyle/>
                    <a:p>
                      <a:pPr marL="0" marR="0" lvl="0" indent="0" algn="l" rtl="0">
                        <a:spcBef>
                          <a:spcPts val="0"/>
                        </a:spcBef>
                        <a:spcAft>
                          <a:spcPts val="0"/>
                        </a:spcAft>
                        <a:buNone/>
                      </a:pPr>
                      <a:r>
                        <a:rPr lang="fr-FR" sz="1050" b="0" strike="noStrike" noProof="0" dirty="0" smtClean="0">
                          <a:solidFill>
                            <a:srgbClr val="000000"/>
                          </a:solidFill>
                          <a:latin typeface="Arial"/>
                          <a:ea typeface="Arial"/>
                          <a:cs typeface="Arial"/>
                          <a:sym typeface="Arial"/>
                        </a:rPr>
                        <a:t>Sujet</a:t>
                      </a:r>
                      <a:endParaRPr lang="fr-FR" sz="2000" noProof="0" dirty="0"/>
                    </a:p>
                  </a:txBody>
                  <a:tcPr marL="90000" marR="90000" marT="45725" marB="457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B3B3B3"/>
                    </a:solidFill>
                  </a:tcPr>
                </a:tc>
                <a:tc>
                  <a:txBody>
                    <a:bodyPr/>
                    <a:lstStyle/>
                    <a:p>
                      <a:pPr marL="0" marR="0" lvl="0" indent="0" algn="l" rtl="0">
                        <a:spcBef>
                          <a:spcPts val="0"/>
                        </a:spcBef>
                        <a:spcAft>
                          <a:spcPts val="0"/>
                        </a:spcAft>
                        <a:buNone/>
                      </a:pPr>
                      <a:r>
                        <a:rPr lang="fr-FR" sz="1050" b="0" strike="noStrike" noProof="0" dirty="0" smtClean="0">
                          <a:solidFill>
                            <a:srgbClr val="000000"/>
                          </a:solidFill>
                          <a:latin typeface="Arial"/>
                          <a:ea typeface="Arial"/>
                          <a:cs typeface="Arial"/>
                          <a:sym typeface="Arial"/>
                        </a:rPr>
                        <a:t>Financement</a:t>
                      </a:r>
                      <a:endParaRPr lang="fr-FR" sz="2000" noProof="0" dirty="0"/>
                    </a:p>
                  </a:txBody>
                  <a:tcPr marL="90000" marR="90000" marT="45725" marB="457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B3B3B3"/>
                    </a:solidFill>
                  </a:tcPr>
                </a:tc>
                <a:tc>
                  <a:txBody>
                    <a:bodyPr/>
                    <a:lstStyle/>
                    <a:p>
                      <a:pPr marL="0" marR="0" lvl="0" indent="0" algn="l" rtl="0">
                        <a:spcBef>
                          <a:spcPts val="0"/>
                        </a:spcBef>
                        <a:spcAft>
                          <a:spcPts val="0"/>
                        </a:spcAft>
                        <a:buNone/>
                      </a:pPr>
                      <a:r>
                        <a:rPr lang="fr-FR" sz="1050" b="0" strike="noStrike" noProof="0" dirty="0" smtClean="0">
                          <a:solidFill>
                            <a:srgbClr val="000000"/>
                          </a:solidFill>
                          <a:latin typeface="Arial"/>
                          <a:ea typeface="Arial"/>
                          <a:cs typeface="Arial"/>
                          <a:sym typeface="Arial"/>
                        </a:rPr>
                        <a:t>Directeur</a:t>
                      </a:r>
                      <a:endParaRPr lang="fr-FR" sz="2000" noProof="0" dirty="0"/>
                    </a:p>
                  </a:txBody>
                  <a:tcPr marL="90000" marR="90000" marT="45725" marB="457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B3B3B3"/>
                    </a:solidFill>
                  </a:tcPr>
                </a:tc>
                <a:tc>
                  <a:txBody>
                    <a:bodyPr/>
                    <a:lstStyle/>
                    <a:p>
                      <a:pPr marL="0" marR="0" lvl="0" indent="0" algn="l" rtl="0">
                        <a:spcBef>
                          <a:spcPts val="0"/>
                        </a:spcBef>
                        <a:spcAft>
                          <a:spcPts val="0"/>
                        </a:spcAft>
                        <a:buNone/>
                      </a:pPr>
                      <a:r>
                        <a:rPr lang="fr-FR" sz="1050" b="0" strike="noStrike" noProof="0" dirty="0" smtClean="0">
                          <a:solidFill>
                            <a:srgbClr val="000000"/>
                          </a:solidFill>
                          <a:latin typeface="Arial"/>
                          <a:ea typeface="Arial"/>
                          <a:cs typeface="Arial"/>
                          <a:sym typeface="Arial"/>
                        </a:rPr>
                        <a:t>Date début</a:t>
                      </a:r>
                      <a:endParaRPr lang="fr-FR" sz="2000" noProof="0" dirty="0"/>
                    </a:p>
                  </a:txBody>
                  <a:tcPr marL="90000" marR="90000" marT="45725" marB="457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B3B3B3"/>
                    </a:solidFill>
                  </a:tcPr>
                </a:tc>
                <a:tc>
                  <a:txBody>
                    <a:bodyPr/>
                    <a:lstStyle/>
                    <a:p>
                      <a:pPr marL="0" marR="0" lvl="0" indent="0" algn="l" rtl="0">
                        <a:spcBef>
                          <a:spcPts val="0"/>
                        </a:spcBef>
                        <a:spcAft>
                          <a:spcPts val="0"/>
                        </a:spcAft>
                        <a:buNone/>
                      </a:pPr>
                      <a:r>
                        <a:rPr lang="fr-FR" sz="1050" b="0" strike="noStrike" noProof="0" dirty="0" smtClean="0">
                          <a:solidFill>
                            <a:srgbClr val="000000"/>
                          </a:solidFill>
                          <a:latin typeface="Arial"/>
                          <a:ea typeface="Arial"/>
                          <a:cs typeface="Arial"/>
                          <a:sym typeface="Arial"/>
                        </a:rPr>
                        <a:t>Date fin</a:t>
                      </a:r>
                      <a:endParaRPr lang="fr-FR" sz="2000" noProof="0" dirty="0"/>
                    </a:p>
                  </a:txBody>
                  <a:tcPr marL="90000" marR="90000" marT="45725" marB="457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B3B3B3"/>
                    </a:solidFill>
                  </a:tcPr>
                </a:tc>
                <a:extLst>
                  <a:ext uri="{0D108BD9-81ED-4DB2-BD59-A6C34878D82A}">
                    <a16:rowId xmlns:a16="http://schemas.microsoft.com/office/drawing/2014/main" val="10000"/>
                  </a:ext>
                </a:extLst>
              </a:tr>
              <a:tr h="233650">
                <a:tc>
                  <a:txBody>
                    <a:bodyPr/>
                    <a:lstStyle/>
                    <a:p>
                      <a:pPr marL="0" marR="0" lvl="0" indent="0" algn="l" rtl="0">
                        <a:spcBef>
                          <a:spcPts val="0"/>
                        </a:spcBef>
                        <a:spcAft>
                          <a:spcPts val="0"/>
                        </a:spcAft>
                        <a:buNone/>
                      </a:pPr>
                      <a:r>
                        <a:rPr lang="fr-FR" sz="1050" b="1" strike="noStrike" noProof="0" dirty="0" smtClean="0">
                          <a:solidFill>
                            <a:srgbClr val="000000"/>
                          </a:solidFill>
                          <a:latin typeface="+mn-lt"/>
                          <a:ea typeface="Arial"/>
                          <a:cs typeface="Arial"/>
                          <a:sym typeface="Arial"/>
                        </a:rPr>
                        <a:t>CAMEN</a:t>
                      </a:r>
                      <a:endParaRPr lang="fr-FR" sz="2000" b="1" noProof="0" dirty="0">
                        <a:latin typeface="+mn-lt"/>
                      </a:endParaRPr>
                    </a:p>
                  </a:txBody>
                  <a:tcPr marL="90000" marR="90000" marT="45725" marB="457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FEFEF"/>
                    </a:solidFill>
                  </a:tcPr>
                </a:tc>
                <a:tc>
                  <a:txBody>
                    <a:bodyPr/>
                    <a:lstStyle/>
                    <a:p>
                      <a:pPr marL="0" marR="0" lvl="0" indent="0" algn="l" rtl="0">
                        <a:spcBef>
                          <a:spcPts val="0"/>
                        </a:spcBef>
                        <a:spcAft>
                          <a:spcPts val="0"/>
                        </a:spcAft>
                        <a:buNone/>
                      </a:pPr>
                      <a:r>
                        <a:rPr lang="fr-FR" sz="1050" b="1" strike="noStrike" noProof="0" dirty="0" smtClean="0">
                          <a:solidFill>
                            <a:srgbClr val="000000"/>
                          </a:solidFill>
                          <a:latin typeface="+mn-lt"/>
                          <a:ea typeface="Arial"/>
                          <a:cs typeface="Arial"/>
                          <a:sym typeface="Arial"/>
                        </a:rPr>
                        <a:t>Camille</a:t>
                      </a:r>
                      <a:endParaRPr lang="fr-FR" sz="2000" b="1" noProof="0" dirty="0">
                        <a:latin typeface="+mn-lt"/>
                      </a:endParaRPr>
                    </a:p>
                  </a:txBody>
                  <a:tcPr marL="90000" marR="90000" marT="45725" marB="457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FEFEF"/>
                    </a:solidFill>
                  </a:tcPr>
                </a:tc>
                <a:tc>
                  <a:txBody>
                    <a:bodyPr/>
                    <a:lstStyle/>
                    <a:p>
                      <a:pPr marL="0" marR="0" lvl="0" indent="0" algn="l" rtl="0">
                        <a:spcBef>
                          <a:spcPts val="0"/>
                        </a:spcBef>
                        <a:spcAft>
                          <a:spcPts val="0"/>
                        </a:spcAft>
                        <a:buNone/>
                      </a:pPr>
                      <a:r>
                        <a:rPr lang="fr-FR" sz="1050" b="1" strike="noStrike" noProof="0" dirty="0" smtClean="0">
                          <a:solidFill>
                            <a:srgbClr val="000000"/>
                          </a:solidFill>
                          <a:latin typeface="+mn-lt"/>
                          <a:ea typeface="Arial"/>
                          <a:cs typeface="Arial"/>
                          <a:sym typeface="Arial"/>
                        </a:rPr>
                        <a:t>BSM H→ </a:t>
                      </a:r>
                      <a:r>
                        <a:rPr lang="fr-FR" sz="1050" b="1" strike="noStrike" noProof="0" dirty="0" err="1" smtClean="0">
                          <a:solidFill>
                            <a:srgbClr val="000000"/>
                          </a:solidFill>
                          <a:latin typeface="+mn-lt"/>
                          <a:ea typeface="Arial"/>
                          <a:cs typeface="Arial"/>
                          <a:sym typeface="Arial"/>
                        </a:rPr>
                        <a:t>γγ</a:t>
                      </a:r>
                      <a:endParaRPr lang="fr-FR" sz="1050" b="1" strike="noStrike" noProof="0" dirty="0">
                        <a:solidFill>
                          <a:srgbClr val="000000"/>
                        </a:solidFill>
                        <a:latin typeface="+mn-lt"/>
                        <a:ea typeface="Arial"/>
                        <a:cs typeface="Arial"/>
                        <a:sym typeface="Arial"/>
                      </a:endParaRPr>
                    </a:p>
                  </a:txBody>
                  <a:tcPr marL="90000" marR="90000" marT="45725" marB="457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FEFEF"/>
                    </a:solidFill>
                  </a:tcPr>
                </a:tc>
                <a:tc>
                  <a:txBody>
                    <a:bodyPr/>
                    <a:lstStyle/>
                    <a:p>
                      <a:pPr marL="0" marR="0" lvl="0" indent="0" algn="l" rtl="0">
                        <a:spcBef>
                          <a:spcPts val="0"/>
                        </a:spcBef>
                        <a:spcAft>
                          <a:spcPts val="0"/>
                        </a:spcAft>
                        <a:buNone/>
                      </a:pPr>
                      <a:r>
                        <a:rPr lang="fr-FR" sz="1050" b="1" strike="noStrike" noProof="0" dirty="0" smtClean="0">
                          <a:solidFill>
                            <a:srgbClr val="000000"/>
                          </a:solidFill>
                          <a:latin typeface="+mn-lt"/>
                          <a:ea typeface="Arial"/>
                          <a:cs typeface="Arial"/>
                          <a:sym typeface="Arial"/>
                        </a:rPr>
                        <a:t>ED PHAST</a:t>
                      </a:r>
                      <a:endParaRPr lang="fr-FR" sz="2000" b="1" noProof="0" dirty="0">
                        <a:latin typeface="+mn-lt"/>
                      </a:endParaRPr>
                    </a:p>
                  </a:txBody>
                  <a:tcPr marL="90000" marR="90000" marT="45725" marB="457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FEFEF"/>
                    </a:solidFill>
                  </a:tcPr>
                </a:tc>
                <a:tc>
                  <a:txBody>
                    <a:bodyPr/>
                    <a:lstStyle/>
                    <a:p>
                      <a:pPr marL="0" marR="0" lvl="0" indent="0" algn="l" rtl="0">
                        <a:spcBef>
                          <a:spcPts val="0"/>
                        </a:spcBef>
                        <a:spcAft>
                          <a:spcPts val="0"/>
                        </a:spcAft>
                        <a:buNone/>
                      </a:pPr>
                      <a:r>
                        <a:rPr lang="fr-FR" sz="1050" b="1" strike="noStrike" noProof="0" dirty="0" smtClean="0">
                          <a:solidFill>
                            <a:srgbClr val="000000"/>
                          </a:solidFill>
                          <a:latin typeface="+mn-lt"/>
                          <a:ea typeface="Arial"/>
                          <a:cs typeface="Arial"/>
                          <a:sym typeface="Arial"/>
                        </a:rPr>
                        <a:t>S. Gascon</a:t>
                      </a:r>
                      <a:endParaRPr lang="fr-FR" sz="2000" b="1" noProof="0" dirty="0" smtClean="0">
                        <a:latin typeface="+mn-lt"/>
                      </a:endParaRPr>
                    </a:p>
                    <a:p>
                      <a:pPr marL="0" marR="0" lvl="0" indent="0" algn="l" rtl="0">
                        <a:spcBef>
                          <a:spcPts val="0"/>
                        </a:spcBef>
                        <a:spcAft>
                          <a:spcPts val="0"/>
                        </a:spcAft>
                        <a:buNone/>
                      </a:pPr>
                      <a:r>
                        <a:rPr lang="fr-FR" sz="1050" b="1" strike="noStrike" noProof="0" dirty="0" smtClean="0">
                          <a:solidFill>
                            <a:srgbClr val="000000"/>
                          </a:solidFill>
                          <a:latin typeface="+mn-lt"/>
                          <a:ea typeface="Arial"/>
                          <a:cs typeface="Arial"/>
                          <a:sym typeface="Arial"/>
                        </a:rPr>
                        <a:t>M. </a:t>
                      </a:r>
                      <a:r>
                        <a:rPr lang="fr-FR" sz="1050" b="1" strike="noStrike" noProof="0" dirty="0" err="1" smtClean="0">
                          <a:solidFill>
                            <a:srgbClr val="000000"/>
                          </a:solidFill>
                          <a:latin typeface="+mn-lt"/>
                          <a:ea typeface="Arial"/>
                          <a:cs typeface="Arial"/>
                          <a:sym typeface="Arial"/>
                        </a:rPr>
                        <a:t>Lethuillier</a:t>
                      </a:r>
                      <a:endParaRPr lang="fr-FR" sz="2000" b="1" noProof="0" dirty="0">
                        <a:latin typeface="+mn-lt"/>
                      </a:endParaRPr>
                    </a:p>
                  </a:txBody>
                  <a:tcPr marL="90000" marR="90000" marT="45725" marB="457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FEFEF"/>
                    </a:solidFill>
                  </a:tcPr>
                </a:tc>
                <a:tc>
                  <a:txBody>
                    <a:bodyPr/>
                    <a:lstStyle/>
                    <a:p>
                      <a:pPr marL="0" marR="0" lvl="0" indent="0" algn="l" rtl="0">
                        <a:spcBef>
                          <a:spcPts val="0"/>
                        </a:spcBef>
                        <a:spcAft>
                          <a:spcPts val="0"/>
                        </a:spcAft>
                        <a:buNone/>
                      </a:pPr>
                      <a:r>
                        <a:rPr lang="fr-FR" sz="1050" b="1" strike="noStrike" noProof="0" dirty="0" smtClean="0">
                          <a:solidFill>
                            <a:srgbClr val="000000"/>
                          </a:solidFill>
                          <a:latin typeface="+mn-lt"/>
                          <a:ea typeface="Arial"/>
                          <a:cs typeface="Arial"/>
                          <a:sym typeface="Arial"/>
                        </a:rPr>
                        <a:t>01/10/2017</a:t>
                      </a:r>
                      <a:endParaRPr lang="fr-FR" sz="2000" b="1" noProof="0" dirty="0">
                        <a:latin typeface="+mn-lt"/>
                      </a:endParaRPr>
                    </a:p>
                  </a:txBody>
                  <a:tcPr marL="90000" marR="90000" marT="45725" marB="457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FEFEF"/>
                    </a:solidFill>
                  </a:tcPr>
                </a:tc>
                <a:tc>
                  <a:txBody>
                    <a:bodyPr/>
                    <a:lstStyle/>
                    <a:p>
                      <a:pPr marL="0" marR="0" lvl="0" indent="0" algn="l" rtl="0">
                        <a:spcBef>
                          <a:spcPts val="0"/>
                        </a:spcBef>
                        <a:spcAft>
                          <a:spcPts val="0"/>
                        </a:spcAft>
                        <a:buNone/>
                      </a:pPr>
                      <a:r>
                        <a:rPr lang="fr-FR" sz="1050" b="1" strike="noStrike" noProof="0" dirty="0" smtClean="0">
                          <a:solidFill>
                            <a:srgbClr val="000000"/>
                          </a:solidFill>
                          <a:latin typeface="+mn-lt"/>
                          <a:ea typeface="Arial"/>
                          <a:cs typeface="Arial"/>
                          <a:sym typeface="Arial"/>
                        </a:rPr>
                        <a:t>31/12/2020</a:t>
                      </a:r>
                      <a:endParaRPr lang="fr-FR" sz="2000" b="1" noProof="0" dirty="0">
                        <a:latin typeface="+mn-lt"/>
                      </a:endParaRPr>
                    </a:p>
                  </a:txBody>
                  <a:tcPr marL="90000" marR="90000" marT="45725" marB="457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FEFEF"/>
                    </a:solidFill>
                  </a:tcPr>
                </a:tc>
                <a:extLst>
                  <a:ext uri="{0D108BD9-81ED-4DB2-BD59-A6C34878D82A}">
                    <a16:rowId xmlns:a16="http://schemas.microsoft.com/office/drawing/2014/main" val="10001"/>
                  </a:ext>
                </a:extLst>
              </a:tr>
              <a:tr h="233650">
                <a:tc>
                  <a:txBody>
                    <a:bodyPr/>
                    <a:lstStyle/>
                    <a:p>
                      <a:pPr marL="0" marR="0" lvl="0" indent="0" algn="l" rtl="0">
                        <a:spcBef>
                          <a:spcPts val="0"/>
                        </a:spcBef>
                        <a:spcAft>
                          <a:spcPts val="0"/>
                        </a:spcAft>
                        <a:buNone/>
                      </a:pPr>
                      <a:r>
                        <a:rPr lang="fr-FR" sz="1050" b="1" noProof="0" dirty="0" smtClean="0">
                          <a:latin typeface="+mn-lt"/>
                        </a:rPr>
                        <a:t>CARLE</a:t>
                      </a:r>
                      <a:endParaRPr lang="fr-FR" sz="1050" b="1" strike="noStrike" noProof="0" dirty="0">
                        <a:solidFill>
                          <a:srgbClr val="000000"/>
                        </a:solidFill>
                        <a:latin typeface="+mn-lt"/>
                        <a:ea typeface="Arial"/>
                        <a:cs typeface="Arial"/>
                        <a:sym typeface="Arial"/>
                      </a:endParaRPr>
                    </a:p>
                  </a:txBody>
                  <a:tcPr marL="90000" marR="90000" marT="45725" marB="457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FEFEF"/>
                    </a:solidFill>
                  </a:tcPr>
                </a:tc>
                <a:tc>
                  <a:txBody>
                    <a:bodyPr/>
                    <a:lstStyle/>
                    <a:p>
                      <a:pPr marL="0" marR="0" lvl="0" indent="0" algn="l" rtl="0">
                        <a:spcBef>
                          <a:spcPts val="0"/>
                        </a:spcBef>
                        <a:spcAft>
                          <a:spcPts val="0"/>
                        </a:spcAft>
                        <a:buNone/>
                      </a:pPr>
                      <a:r>
                        <a:rPr lang="fr-FR" sz="1050" b="1" noProof="0" dirty="0" smtClean="0">
                          <a:latin typeface="+mn-lt"/>
                        </a:rPr>
                        <a:t>Aurélien</a:t>
                      </a:r>
                      <a:endParaRPr lang="fr-FR" sz="1050" b="1" strike="noStrike" noProof="0" dirty="0">
                        <a:solidFill>
                          <a:srgbClr val="000000"/>
                        </a:solidFill>
                        <a:latin typeface="+mn-lt"/>
                        <a:ea typeface="Arial"/>
                        <a:cs typeface="Arial"/>
                        <a:sym typeface="Arial"/>
                      </a:endParaRPr>
                    </a:p>
                  </a:txBody>
                  <a:tcPr marL="90000" marR="90000" marT="45725" marB="457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FEFEF"/>
                    </a:solidFill>
                  </a:tcPr>
                </a:tc>
                <a:tc>
                  <a:txBody>
                    <a:bodyPr/>
                    <a:lstStyle/>
                    <a:p>
                      <a:pPr marL="0" lvl="0" indent="0" algn="l" rtl="0">
                        <a:spcBef>
                          <a:spcPts val="0"/>
                        </a:spcBef>
                        <a:spcAft>
                          <a:spcPts val="0"/>
                        </a:spcAft>
                        <a:buClr>
                          <a:schemeClr val="dk1"/>
                        </a:buClr>
                        <a:buFont typeface="Arial"/>
                        <a:buNone/>
                      </a:pPr>
                      <a:r>
                        <a:rPr lang="fr-FR" sz="1050" b="1" noProof="0" dirty="0" smtClean="0">
                          <a:solidFill>
                            <a:schemeClr val="dk1"/>
                          </a:solidFill>
                          <a:latin typeface="+mn-lt"/>
                        </a:rPr>
                        <a:t>BSM tt</a:t>
                      </a:r>
                      <a:endParaRPr lang="fr-FR" sz="1050" b="1" strike="noStrike" noProof="0" dirty="0">
                        <a:solidFill>
                          <a:srgbClr val="000000"/>
                        </a:solidFill>
                        <a:latin typeface="+mn-lt"/>
                        <a:ea typeface="Arial"/>
                        <a:cs typeface="Arial"/>
                        <a:sym typeface="Arial"/>
                      </a:endParaRPr>
                    </a:p>
                  </a:txBody>
                  <a:tcPr marL="90000" marR="90000" marT="45725" marB="457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FEFEF"/>
                    </a:solidFill>
                  </a:tcPr>
                </a:tc>
                <a:tc>
                  <a:txBody>
                    <a:bodyPr/>
                    <a:lstStyle/>
                    <a:p>
                      <a:pPr marL="0" marR="0" lvl="0" indent="0" algn="l" rtl="0">
                        <a:spcBef>
                          <a:spcPts val="0"/>
                        </a:spcBef>
                        <a:spcAft>
                          <a:spcPts val="0"/>
                        </a:spcAft>
                        <a:buNone/>
                      </a:pPr>
                      <a:r>
                        <a:rPr lang="fr-FR" sz="1050" b="1" noProof="0" dirty="0" smtClean="0">
                          <a:latin typeface="+mn-lt"/>
                        </a:rPr>
                        <a:t>ED PHAST</a:t>
                      </a:r>
                      <a:endParaRPr lang="fr-FR" sz="1050" b="1" strike="noStrike" noProof="0" dirty="0">
                        <a:solidFill>
                          <a:srgbClr val="000000"/>
                        </a:solidFill>
                        <a:latin typeface="+mn-lt"/>
                        <a:ea typeface="Arial"/>
                        <a:cs typeface="Arial"/>
                        <a:sym typeface="Arial"/>
                      </a:endParaRPr>
                    </a:p>
                  </a:txBody>
                  <a:tcPr marL="90000" marR="90000" marT="45725" marB="457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FEFEF"/>
                    </a:solidFill>
                  </a:tcPr>
                </a:tc>
                <a:tc>
                  <a:txBody>
                    <a:bodyPr/>
                    <a:lstStyle/>
                    <a:p>
                      <a:pPr marL="0" marR="0" lvl="0" indent="0" algn="l" rtl="0">
                        <a:spcBef>
                          <a:spcPts val="0"/>
                        </a:spcBef>
                        <a:spcAft>
                          <a:spcPts val="0"/>
                        </a:spcAft>
                        <a:buNone/>
                      </a:pPr>
                      <a:r>
                        <a:rPr lang="fr-FR" sz="1050" b="1" noProof="0" dirty="0" smtClean="0">
                          <a:latin typeface="+mn-lt"/>
                        </a:rPr>
                        <a:t>S. </a:t>
                      </a:r>
                      <a:r>
                        <a:rPr lang="fr-FR" sz="1050" b="1" noProof="0" dirty="0" err="1" smtClean="0">
                          <a:latin typeface="+mn-lt"/>
                        </a:rPr>
                        <a:t>Perriès</a:t>
                      </a:r>
                      <a:endParaRPr lang="fr-FR" sz="1050" b="1" noProof="0" dirty="0" smtClean="0">
                        <a:latin typeface="+mn-lt"/>
                      </a:endParaRPr>
                    </a:p>
                    <a:p>
                      <a:pPr marL="0" lvl="0" indent="0" algn="l" rtl="0">
                        <a:spcBef>
                          <a:spcPts val="0"/>
                        </a:spcBef>
                        <a:spcAft>
                          <a:spcPts val="0"/>
                        </a:spcAft>
                        <a:buClr>
                          <a:schemeClr val="dk1"/>
                        </a:buClr>
                        <a:buSzPts val="1100"/>
                        <a:buFont typeface="Arial"/>
                        <a:buNone/>
                      </a:pPr>
                      <a:r>
                        <a:rPr lang="fr-FR" sz="1050" b="1" noProof="0" dirty="0" smtClean="0">
                          <a:solidFill>
                            <a:schemeClr val="dk1"/>
                          </a:solidFill>
                          <a:latin typeface="+mn-lt"/>
                        </a:rPr>
                        <a:t>N. </a:t>
                      </a:r>
                      <a:r>
                        <a:rPr lang="fr-FR" sz="1050" b="1" noProof="0" dirty="0" err="1" smtClean="0">
                          <a:solidFill>
                            <a:schemeClr val="dk1"/>
                          </a:solidFill>
                          <a:latin typeface="+mn-lt"/>
                        </a:rPr>
                        <a:t>Chanon</a:t>
                      </a:r>
                      <a:endParaRPr lang="fr-FR" sz="1050" b="1" noProof="0" dirty="0">
                        <a:latin typeface="+mn-lt"/>
                      </a:endParaRPr>
                    </a:p>
                  </a:txBody>
                  <a:tcPr marL="90000" marR="90000" marT="45725" marB="457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FEFEF"/>
                    </a:solidFill>
                  </a:tcPr>
                </a:tc>
                <a:tc>
                  <a:txBody>
                    <a:bodyPr/>
                    <a:lstStyle/>
                    <a:p>
                      <a:pPr marL="0" marR="0" lvl="0" indent="0" algn="l" rtl="0">
                        <a:spcBef>
                          <a:spcPts val="0"/>
                        </a:spcBef>
                        <a:spcAft>
                          <a:spcPts val="0"/>
                        </a:spcAft>
                        <a:buNone/>
                      </a:pPr>
                      <a:r>
                        <a:rPr lang="fr-FR" sz="1050" b="1" noProof="0" dirty="0" smtClean="0">
                          <a:latin typeface="+mn-lt"/>
                        </a:rPr>
                        <a:t>01/10/2018</a:t>
                      </a:r>
                      <a:endParaRPr lang="fr-FR" sz="1050" b="1" strike="noStrike" noProof="0" dirty="0">
                        <a:solidFill>
                          <a:srgbClr val="000000"/>
                        </a:solidFill>
                        <a:latin typeface="+mn-lt"/>
                        <a:ea typeface="Arial"/>
                        <a:cs typeface="Arial"/>
                        <a:sym typeface="Arial"/>
                      </a:endParaRPr>
                    </a:p>
                  </a:txBody>
                  <a:tcPr marL="90000" marR="90000" marT="45725" marB="457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FEFEF"/>
                    </a:solidFill>
                  </a:tcPr>
                </a:tc>
                <a:tc>
                  <a:txBody>
                    <a:bodyPr/>
                    <a:lstStyle/>
                    <a:p>
                      <a:pPr marL="0" marR="0" lvl="0" indent="0" algn="l" rtl="0">
                        <a:spcBef>
                          <a:spcPts val="0"/>
                        </a:spcBef>
                        <a:spcAft>
                          <a:spcPts val="0"/>
                        </a:spcAft>
                        <a:buNone/>
                      </a:pPr>
                      <a:r>
                        <a:rPr lang="fr-FR" sz="1050" b="1" noProof="0" dirty="0" smtClean="0">
                          <a:latin typeface="+mn-lt"/>
                        </a:rPr>
                        <a:t>30/09/2021</a:t>
                      </a:r>
                      <a:endParaRPr lang="fr-FR" sz="1050" b="1" strike="noStrike" noProof="0" dirty="0">
                        <a:solidFill>
                          <a:srgbClr val="000000"/>
                        </a:solidFill>
                        <a:latin typeface="+mn-lt"/>
                        <a:ea typeface="Arial"/>
                        <a:cs typeface="Arial"/>
                        <a:sym typeface="Arial"/>
                      </a:endParaRPr>
                    </a:p>
                  </a:txBody>
                  <a:tcPr marL="90000" marR="90000" marT="45725" marB="457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FEFEF"/>
                    </a:solidFill>
                  </a:tcPr>
                </a:tc>
                <a:extLst>
                  <a:ext uri="{0D108BD9-81ED-4DB2-BD59-A6C34878D82A}">
                    <a16:rowId xmlns:a16="http://schemas.microsoft.com/office/drawing/2014/main" val="10002"/>
                  </a:ext>
                </a:extLst>
              </a:tr>
              <a:tr h="233650">
                <a:tc>
                  <a:txBody>
                    <a:bodyPr/>
                    <a:lstStyle/>
                    <a:p>
                      <a:pPr marL="0" marR="0" lvl="0" indent="0" algn="l" rtl="0">
                        <a:spcBef>
                          <a:spcPts val="0"/>
                        </a:spcBef>
                        <a:spcAft>
                          <a:spcPts val="0"/>
                        </a:spcAft>
                        <a:buNone/>
                      </a:pPr>
                      <a:r>
                        <a:rPr lang="fr-FR" sz="1050" b="1" noProof="0" dirty="0" smtClean="0">
                          <a:latin typeface="+mn-lt"/>
                        </a:rPr>
                        <a:t>LESAUVAGE</a:t>
                      </a:r>
                      <a:endParaRPr lang="fr-FR" sz="1050" b="1" strike="noStrike" noProof="0" dirty="0">
                        <a:solidFill>
                          <a:srgbClr val="000000"/>
                        </a:solidFill>
                        <a:latin typeface="+mn-lt"/>
                        <a:ea typeface="Arial"/>
                        <a:cs typeface="Arial"/>
                        <a:sym typeface="Arial"/>
                      </a:endParaRPr>
                    </a:p>
                  </a:txBody>
                  <a:tcPr marL="90000" marR="90000" marT="45725" marB="45725">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6E6E6"/>
                    </a:solidFill>
                  </a:tcPr>
                </a:tc>
                <a:tc>
                  <a:txBody>
                    <a:bodyPr/>
                    <a:lstStyle/>
                    <a:p>
                      <a:pPr marL="0" marR="0" lvl="0" indent="0" algn="l" rtl="0">
                        <a:spcBef>
                          <a:spcPts val="0"/>
                        </a:spcBef>
                        <a:spcAft>
                          <a:spcPts val="0"/>
                        </a:spcAft>
                        <a:buNone/>
                      </a:pPr>
                      <a:r>
                        <a:rPr lang="fr-FR" sz="1050" b="1" noProof="0" dirty="0" smtClean="0">
                          <a:latin typeface="+mn-lt"/>
                        </a:rPr>
                        <a:t>Antoine</a:t>
                      </a:r>
                      <a:endParaRPr lang="fr-FR" sz="1050" b="1" strike="noStrike" noProof="0" dirty="0">
                        <a:solidFill>
                          <a:srgbClr val="000000"/>
                        </a:solidFill>
                        <a:latin typeface="+mn-lt"/>
                        <a:ea typeface="Arial"/>
                        <a:cs typeface="Arial"/>
                        <a:sym typeface="Arial"/>
                      </a:endParaRPr>
                    </a:p>
                  </a:txBody>
                  <a:tcPr marL="90000" marR="90000" marT="45725" marB="45725">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6E6E6"/>
                    </a:solidFill>
                  </a:tcPr>
                </a:tc>
                <a:tc>
                  <a:txBody>
                    <a:bodyPr/>
                    <a:lstStyle/>
                    <a:p>
                      <a:pPr marL="0" lvl="0" indent="0" algn="l" rtl="0">
                        <a:spcBef>
                          <a:spcPts val="0"/>
                        </a:spcBef>
                        <a:spcAft>
                          <a:spcPts val="0"/>
                        </a:spcAft>
                        <a:buClr>
                          <a:schemeClr val="dk1"/>
                        </a:buClr>
                        <a:buFont typeface="Arial"/>
                        <a:buNone/>
                      </a:pPr>
                      <a:r>
                        <a:rPr lang="fr-FR" sz="1050" b="1" noProof="0" dirty="0" smtClean="0">
                          <a:solidFill>
                            <a:schemeClr val="dk1"/>
                          </a:solidFill>
                          <a:latin typeface="+mn-lt"/>
                        </a:rPr>
                        <a:t>BSM H→ </a:t>
                      </a:r>
                      <a:r>
                        <a:rPr lang="fr-FR" sz="1050" b="1" noProof="0" dirty="0" err="1" smtClean="0">
                          <a:solidFill>
                            <a:schemeClr val="dk1"/>
                          </a:solidFill>
                          <a:latin typeface="+mn-lt"/>
                        </a:rPr>
                        <a:t>γγ</a:t>
                      </a:r>
                      <a:endParaRPr lang="fr-FR" sz="1050" b="1" strike="noStrike" noProof="0" dirty="0">
                        <a:solidFill>
                          <a:srgbClr val="000000"/>
                        </a:solidFill>
                        <a:latin typeface="+mn-lt"/>
                        <a:ea typeface="Arial"/>
                        <a:cs typeface="Arial"/>
                        <a:sym typeface="Arial"/>
                      </a:endParaRPr>
                    </a:p>
                  </a:txBody>
                  <a:tcPr marL="90000" marR="90000" marT="45725" marB="45725">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6E6E6"/>
                    </a:solidFill>
                  </a:tcPr>
                </a:tc>
                <a:tc>
                  <a:txBody>
                    <a:bodyPr/>
                    <a:lstStyle/>
                    <a:p>
                      <a:pPr marL="0" marR="0" lvl="0" indent="0" algn="l" rtl="0">
                        <a:spcBef>
                          <a:spcPts val="0"/>
                        </a:spcBef>
                        <a:spcAft>
                          <a:spcPts val="0"/>
                        </a:spcAft>
                        <a:buNone/>
                      </a:pPr>
                      <a:r>
                        <a:rPr lang="fr-FR" sz="1050" b="1" noProof="0" dirty="0" smtClean="0">
                          <a:latin typeface="+mn-lt"/>
                        </a:rPr>
                        <a:t>ED PHAST</a:t>
                      </a:r>
                      <a:endParaRPr lang="fr-FR" sz="1050" b="1" strike="noStrike" noProof="0" dirty="0">
                        <a:solidFill>
                          <a:srgbClr val="000000"/>
                        </a:solidFill>
                        <a:latin typeface="+mn-lt"/>
                        <a:ea typeface="Arial"/>
                        <a:cs typeface="Arial"/>
                        <a:sym typeface="Arial"/>
                      </a:endParaRPr>
                    </a:p>
                  </a:txBody>
                  <a:tcPr marL="90000" marR="90000" marT="45725" marB="45725">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6E6E6"/>
                    </a:solidFill>
                  </a:tcPr>
                </a:tc>
                <a:tc>
                  <a:txBody>
                    <a:bodyPr/>
                    <a:lstStyle/>
                    <a:p>
                      <a:pPr marL="0" lvl="0" indent="0" algn="l" rtl="0">
                        <a:spcBef>
                          <a:spcPts val="0"/>
                        </a:spcBef>
                        <a:spcAft>
                          <a:spcPts val="0"/>
                        </a:spcAft>
                        <a:buClr>
                          <a:schemeClr val="dk1"/>
                        </a:buClr>
                        <a:buFont typeface="Arial"/>
                        <a:buNone/>
                      </a:pPr>
                      <a:r>
                        <a:rPr lang="fr-FR" sz="1050" b="1" noProof="0" dirty="0" smtClean="0">
                          <a:solidFill>
                            <a:schemeClr val="dk1"/>
                          </a:solidFill>
                          <a:latin typeface="+mn-lt"/>
                        </a:rPr>
                        <a:t>S. Gascon</a:t>
                      </a:r>
                      <a:endParaRPr lang="fr-FR" sz="2000" b="1" noProof="0" dirty="0" smtClean="0">
                        <a:solidFill>
                          <a:schemeClr val="dk1"/>
                        </a:solidFill>
                        <a:latin typeface="+mn-lt"/>
                      </a:endParaRPr>
                    </a:p>
                    <a:p>
                      <a:pPr marL="0" lvl="0" indent="0" algn="l" rtl="0">
                        <a:spcBef>
                          <a:spcPts val="0"/>
                        </a:spcBef>
                        <a:spcAft>
                          <a:spcPts val="0"/>
                        </a:spcAft>
                        <a:buClr>
                          <a:schemeClr val="dk1"/>
                        </a:buClr>
                        <a:buFont typeface="Arial"/>
                        <a:buNone/>
                      </a:pPr>
                      <a:r>
                        <a:rPr lang="fr-FR" sz="1050" b="1" noProof="0" dirty="0" smtClean="0">
                          <a:solidFill>
                            <a:schemeClr val="dk1"/>
                          </a:solidFill>
                          <a:latin typeface="+mn-lt"/>
                        </a:rPr>
                        <a:t>M. </a:t>
                      </a:r>
                      <a:r>
                        <a:rPr lang="fr-FR" sz="1050" b="1" noProof="0" dirty="0" err="1" smtClean="0">
                          <a:solidFill>
                            <a:schemeClr val="dk1"/>
                          </a:solidFill>
                          <a:latin typeface="+mn-lt"/>
                        </a:rPr>
                        <a:t>Lethuillier</a:t>
                      </a:r>
                      <a:endParaRPr lang="fr-FR" sz="1050" b="1" noProof="0" dirty="0">
                        <a:latin typeface="+mn-lt"/>
                      </a:endParaRPr>
                    </a:p>
                  </a:txBody>
                  <a:tcPr marL="90000" marR="90000" marT="45725" marB="45725">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6E6E6"/>
                    </a:solidFill>
                  </a:tcPr>
                </a:tc>
                <a:tc>
                  <a:txBody>
                    <a:bodyPr/>
                    <a:lstStyle/>
                    <a:p>
                      <a:pPr marL="0" marR="0" lvl="0" indent="0" algn="l" rtl="0">
                        <a:spcBef>
                          <a:spcPts val="0"/>
                        </a:spcBef>
                        <a:spcAft>
                          <a:spcPts val="0"/>
                        </a:spcAft>
                        <a:buNone/>
                      </a:pPr>
                      <a:r>
                        <a:rPr lang="fr-FR" sz="1050" b="1" noProof="0" dirty="0" smtClean="0">
                          <a:latin typeface="+mn-lt"/>
                        </a:rPr>
                        <a:t>01/10/2018</a:t>
                      </a:r>
                      <a:endParaRPr lang="fr-FR" sz="1050" b="1" strike="noStrike" noProof="0" dirty="0">
                        <a:solidFill>
                          <a:srgbClr val="000000"/>
                        </a:solidFill>
                        <a:latin typeface="+mn-lt"/>
                        <a:ea typeface="Arial"/>
                        <a:cs typeface="Arial"/>
                        <a:sym typeface="Arial"/>
                      </a:endParaRPr>
                    </a:p>
                  </a:txBody>
                  <a:tcPr marL="90000" marR="90000" marT="45725" marB="45725">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6E6E6"/>
                    </a:solidFill>
                  </a:tcPr>
                </a:tc>
                <a:tc>
                  <a:txBody>
                    <a:bodyPr/>
                    <a:lstStyle/>
                    <a:p>
                      <a:pPr marL="0" lvl="0" indent="0" algn="l" rtl="0">
                        <a:spcBef>
                          <a:spcPts val="0"/>
                        </a:spcBef>
                        <a:spcAft>
                          <a:spcPts val="0"/>
                        </a:spcAft>
                        <a:buClr>
                          <a:schemeClr val="dk1"/>
                        </a:buClr>
                        <a:buSzPts val="1100"/>
                        <a:buFont typeface="Arial"/>
                        <a:buNone/>
                      </a:pPr>
                      <a:r>
                        <a:rPr lang="fr-FR" sz="1050" b="1" noProof="0" dirty="0" smtClean="0">
                          <a:solidFill>
                            <a:schemeClr val="dk1"/>
                          </a:solidFill>
                          <a:latin typeface="+mn-lt"/>
                        </a:rPr>
                        <a:t>30/09/2021</a:t>
                      </a:r>
                      <a:endParaRPr lang="fr-FR" sz="1050" b="1" strike="noStrike" noProof="0" dirty="0">
                        <a:solidFill>
                          <a:srgbClr val="000000"/>
                        </a:solidFill>
                        <a:latin typeface="+mn-lt"/>
                        <a:ea typeface="Arial"/>
                        <a:cs typeface="Arial"/>
                        <a:sym typeface="Arial"/>
                      </a:endParaRPr>
                    </a:p>
                  </a:txBody>
                  <a:tcPr marL="90000" marR="90000" marT="45725" marB="45725">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6E6E6"/>
                    </a:solidFill>
                  </a:tcPr>
                </a:tc>
                <a:extLst>
                  <a:ext uri="{0D108BD9-81ED-4DB2-BD59-A6C34878D82A}">
                    <a16:rowId xmlns:a16="http://schemas.microsoft.com/office/drawing/2014/main" val="10004"/>
                  </a:ext>
                </a:extLst>
              </a:tr>
              <a:tr h="375475">
                <a:tc>
                  <a:txBody>
                    <a:bodyPr/>
                    <a:lstStyle/>
                    <a:p>
                      <a:pPr marL="0" marR="0" lvl="0" indent="0" algn="l" rtl="0">
                        <a:spcBef>
                          <a:spcPts val="0"/>
                        </a:spcBef>
                        <a:spcAft>
                          <a:spcPts val="0"/>
                        </a:spcAft>
                        <a:buNone/>
                      </a:pPr>
                      <a:r>
                        <a:rPr lang="fr-FR" sz="1050" b="1" strike="noStrike" noProof="0" dirty="0" smtClean="0">
                          <a:solidFill>
                            <a:srgbClr val="000000"/>
                          </a:solidFill>
                          <a:latin typeface="+mn-lt"/>
                          <a:ea typeface="Arial"/>
                          <a:cs typeface="Arial"/>
                          <a:sym typeface="Arial"/>
                        </a:rPr>
                        <a:t>SHCHABLO</a:t>
                      </a:r>
                      <a:endParaRPr lang="fr-FR" sz="2000" b="1" noProof="0" dirty="0">
                        <a:latin typeface="+mn-lt"/>
                      </a:endParaRPr>
                    </a:p>
                  </a:txBody>
                  <a:tcPr marL="90000" marR="90000" marT="45725" marB="457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6E6E6"/>
                    </a:solidFill>
                  </a:tcPr>
                </a:tc>
                <a:tc>
                  <a:txBody>
                    <a:bodyPr/>
                    <a:lstStyle/>
                    <a:p>
                      <a:pPr marL="0" marR="0" lvl="0" indent="0" algn="l" rtl="0">
                        <a:spcBef>
                          <a:spcPts val="0"/>
                        </a:spcBef>
                        <a:spcAft>
                          <a:spcPts val="0"/>
                        </a:spcAft>
                        <a:buNone/>
                      </a:pPr>
                      <a:r>
                        <a:rPr lang="fr-FR" sz="1050" b="1" strike="noStrike" noProof="0" dirty="0" smtClean="0">
                          <a:solidFill>
                            <a:srgbClr val="000000"/>
                          </a:solidFill>
                          <a:latin typeface="+mn-lt"/>
                          <a:ea typeface="Arial"/>
                          <a:cs typeface="Arial"/>
                          <a:sym typeface="Arial"/>
                        </a:rPr>
                        <a:t>Konstantin</a:t>
                      </a:r>
                      <a:endParaRPr lang="fr-FR" sz="2000" b="1" noProof="0" dirty="0">
                        <a:latin typeface="+mn-lt"/>
                      </a:endParaRPr>
                    </a:p>
                  </a:txBody>
                  <a:tcPr marL="90000" marR="90000" marT="45725" marB="457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6E6E6"/>
                    </a:solidFill>
                  </a:tcPr>
                </a:tc>
                <a:tc>
                  <a:txBody>
                    <a:bodyPr/>
                    <a:lstStyle/>
                    <a:p>
                      <a:pPr marL="0" marR="0" lvl="0" indent="0" algn="l" rtl="0">
                        <a:spcBef>
                          <a:spcPts val="0"/>
                        </a:spcBef>
                        <a:spcAft>
                          <a:spcPts val="0"/>
                        </a:spcAft>
                        <a:buNone/>
                      </a:pPr>
                      <a:r>
                        <a:rPr lang="fr-FR" sz="1050" b="1" noProof="0" dirty="0" smtClean="0">
                          <a:latin typeface="+mn-lt"/>
                        </a:rPr>
                        <a:t>CMS</a:t>
                      </a:r>
                      <a:r>
                        <a:rPr lang="fr-FR" sz="1050" b="1" strike="noStrike" noProof="0" dirty="0" smtClean="0">
                          <a:solidFill>
                            <a:srgbClr val="000000"/>
                          </a:solidFill>
                          <a:latin typeface="+mn-lt"/>
                          <a:ea typeface="Arial"/>
                          <a:cs typeface="Arial"/>
                          <a:sym typeface="Arial"/>
                        </a:rPr>
                        <a:t> RPC Upgrade </a:t>
                      </a:r>
                      <a:endParaRPr lang="fr-FR" sz="2000" b="1" noProof="0" dirty="0">
                        <a:latin typeface="+mn-lt"/>
                      </a:endParaRPr>
                    </a:p>
                  </a:txBody>
                  <a:tcPr marL="90000" marR="90000" marT="45725" marB="457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6E6E6"/>
                    </a:solidFill>
                  </a:tcPr>
                </a:tc>
                <a:tc>
                  <a:txBody>
                    <a:bodyPr/>
                    <a:lstStyle/>
                    <a:p>
                      <a:pPr marL="0" marR="0" lvl="0" indent="0" algn="l" rtl="0">
                        <a:spcBef>
                          <a:spcPts val="0"/>
                        </a:spcBef>
                        <a:spcAft>
                          <a:spcPts val="0"/>
                        </a:spcAft>
                        <a:buNone/>
                      </a:pPr>
                      <a:r>
                        <a:rPr lang="fr-FR" sz="1050" b="1" strike="noStrike" noProof="0" dirty="0" smtClean="0">
                          <a:solidFill>
                            <a:srgbClr val="000000"/>
                          </a:solidFill>
                          <a:latin typeface="+mn-lt"/>
                          <a:ea typeface="Arial"/>
                          <a:cs typeface="Arial"/>
                          <a:sym typeface="Arial"/>
                        </a:rPr>
                        <a:t>ED PHAST</a:t>
                      </a:r>
                      <a:br>
                        <a:rPr lang="fr-FR" sz="1050" b="1" strike="noStrike" noProof="0" dirty="0" smtClean="0">
                          <a:solidFill>
                            <a:srgbClr val="000000"/>
                          </a:solidFill>
                          <a:latin typeface="+mn-lt"/>
                          <a:ea typeface="Arial"/>
                          <a:cs typeface="Arial"/>
                          <a:sym typeface="Arial"/>
                        </a:rPr>
                      </a:br>
                      <a:r>
                        <a:rPr lang="fr-FR" sz="1050" b="1" strike="noStrike" noProof="0" dirty="0" smtClean="0">
                          <a:solidFill>
                            <a:srgbClr val="000000"/>
                          </a:solidFill>
                          <a:latin typeface="+mn-lt"/>
                          <a:ea typeface="Arial"/>
                          <a:cs typeface="Arial"/>
                          <a:sym typeface="Arial"/>
                        </a:rPr>
                        <a:t>Excellence </a:t>
                      </a:r>
                      <a:r>
                        <a:rPr lang="fr-FR" sz="1050" b="1" strike="noStrike" noProof="0" dirty="0" err="1" smtClean="0">
                          <a:solidFill>
                            <a:srgbClr val="000000"/>
                          </a:solidFill>
                          <a:latin typeface="+mn-lt"/>
                          <a:ea typeface="Arial"/>
                          <a:cs typeface="Arial"/>
                          <a:sym typeface="Arial"/>
                        </a:rPr>
                        <a:t>etrangers</a:t>
                      </a:r>
                      <a:endParaRPr lang="fr-FR" sz="2000" b="1" noProof="0" dirty="0">
                        <a:latin typeface="+mn-lt"/>
                      </a:endParaRPr>
                    </a:p>
                  </a:txBody>
                  <a:tcPr marL="90000" marR="90000" marT="45725" marB="457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6E6E6"/>
                    </a:solidFill>
                  </a:tcPr>
                </a:tc>
                <a:tc>
                  <a:txBody>
                    <a:bodyPr/>
                    <a:lstStyle/>
                    <a:p>
                      <a:pPr marL="0" marR="0" lvl="0" indent="0" algn="l" rtl="0">
                        <a:spcBef>
                          <a:spcPts val="0"/>
                        </a:spcBef>
                        <a:spcAft>
                          <a:spcPts val="0"/>
                        </a:spcAft>
                        <a:buNone/>
                      </a:pPr>
                      <a:r>
                        <a:rPr lang="fr-FR" sz="1050" b="1" strike="noStrike" noProof="0" dirty="0" smtClean="0">
                          <a:solidFill>
                            <a:srgbClr val="000000"/>
                          </a:solidFill>
                          <a:latin typeface="+mn-lt"/>
                          <a:ea typeface="Arial"/>
                          <a:cs typeface="Arial"/>
                          <a:sym typeface="Arial"/>
                        </a:rPr>
                        <a:t>I. </a:t>
                      </a:r>
                      <a:r>
                        <a:rPr lang="fr-FR" sz="1050" b="1" strike="noStrike" noProof="0" dirty="0" err="1" smtClean="0">
                          <a:solidFill>
                            <a:srgbClr val="000000"/>
                          </a:solidFill>
                          <a:latin typeface="+mn-lt"/>
                          <a:ea typeface="Arial"/>
                          <a:cs typeface="Arial"/>
                          <a:sym typeface="Arial"/>
                        </a:rPr>
                        <a:t>Laktineh</a:t>
                      </a:r>
                      <a:r>
                        <a:rPr lang="fr-FR" sz="2000" b="1" noProof="0" dirty="0" smtClean="0">
                          <a:solidFill>
                            <a:srgbClr val="000000"/>
                          </a:solidFill>
                          <a:latin typeface="+mn-lt"/>
                          <a:ea typeface="Arial"/>
                          <a:cs typeface="Arial"/>
                          <a:sym typeface="Arial"/>
                        </a:rPr>
                        <a:t/>
                      </a:r>
                      <a:br>
                        <a:rPr lang="fr-FR" sz="2000" b="1" noProof="0" dirty="0" smtClean="0">
                          <a:solidFill>
                            <a:srgbClr val="000000"/>
                          </a:solidFill>
                          <a:latin typeface="+mn-lt"/>
                          <a:ea typeface="Arial"/>
                          <a:cs typeface="Arial"/>
                          <a:sym typeface="Arial"/>
                        </a:rPr>
                      </a:br>
                      <a:r>
                        <a:rPr lang="fr-FR" sz="1050" b="1" strike="noStrike" noProof="0" dirty="0" smtClean="0">
                          <a:solidFill>
                            <a:srgbClr val="000000"/>
                          </a:solidFill>
                          <a:latin typeface="+mn-lt"/>
                          <a:ea typeface="Arial"/>
                          <a:cs typeface="Arial"/>
                          <a:sym typeface="Arial"/>
                        </a:rPr>
                        <a:t>M. </a:t>
                      </a:r>
                      <a:r>
                        <a:rPr lang="fr-FR" sz="1050" b="1" strike="noStrike" noProof="0" dirty="0" err="1" smtClean="0">
                          <a:solidFill>
                            <a:srgbClr val="000000"/>
                          </a:solidFill>
                          <a:latin typeface="+mn-lt"/>
                          <a:ea typeface="Arial"/>
                          <a:cs typeface="Arial"/>
                          <a:sym typeface="Arial"/>
                        </a:rPr>
                        <a:t>Gouzevitch</a:t>
                      </a:r>
                      <a:endParaRPr lang="fr-FR" sz="2000" b="1" noProof="0" dirty="0">
                        <a:latin typeface="+mn-lt"/>
                      </a:endParaRPr>
                    </a:p>
                  </a:txBody>
                  <a:tcPr marL="90000" marR="90000" marT="45725" marB="457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6E6E6"/>
                    </a:solidFill>
                  </a:tcPr>
                </a:tc>
                <a:tc>
                  <a:txBody>
                    <a:bodyPr/>
                    <a:lstStyle/>
                    <a:p>
                      <a:pPr marL="0" marR="0" lvl="0" indent="0" algn="l" rtl="0">
                        <a:spcBef>
                          <a:spcPts val="0"/>
                        </a:spcBef>
                        <a:spcAft>
                          <a:spcPts val="0"/>
                        </a:spcAft>
                        <a:buNone/>
                      </a:pPr>
                      <a:r>
                        <a:rPr lang="fr-FR" sz="1050" b="1" strike="noStrike" noProof="0" dirty="0" smtClean="0">
                          <a:solidFill>
                            <a:srgbClr val="000000"/>
                          </a:solidFill>
                          <a:latin typeface="+mn-lt"/>
                          <a:ea typeface="Arial"/>
                          <a:cs typeface="Arial"/>
                          <a:sym typeface="Arial"/>
                        </a:rPr>
                        <a:t>01/10/2017</a:t>
                      </a:r>
                      <a:endParaRPr lang="fr-FR" sz="2000" b="1" noProof="0" dirty="0">
                        <a:latin typeface="+mn-lt"/>
                      </a:endParaRPr>
                    </a:p>
                  </a:txBody>
                  <a:tcPr marL="90000" marR="90000" marT="45725" marB="457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6E6E6"/>
                    </a:solidFill>
                  </a:tcPr>
                </a:tc>
                <a:tc>
                  <a:txBody>
                    <a:bodyPr/>
                    <a:lstStyle/>
                    <a:p>
                      <a:pPr marL="0" marR="0" lvl="0" indent="0" algn="l" rtl="0">
                        <a:spcBef>
                          <a:spcPts val="0"/>
                        </a:spcBef>
                        <a:spcAft>
                          <a:spcPts val="0"/>
                        </a:spcAft>
                        <a:buNone/>
                      </a:pPr>
                      <a:r>
                        <a:rPr lang="fr-FR" sz="1050" b="1" strike="noStrike" noProof="0" dirty="0" smtClean="0">
                          <a:solidFill>
                            <a:srgbClr val="000000"/>
                          </a:solidFill>
                          <a:latin typeface="+mn-lt"/>
                          <a:ea typeface="Arial"/>
                          <a:cs typeface="Arial"/>
                          <a:sym typeface="Arial"/>
                        </a:rPr>
                        <a:t>30/09/2020</a:t>
                      </a:r>
                      <a:endParaRPr lang="fr-FR" sz="2000" b="1" noProof="0" dirty="0">
                        <a:latin typeface="+mn-lt"/>
                      </a:endParaRPr>
                    </a:p>
                  </a:txBody>
                  <a:tcPr marL="90000" marR="90000" marT="45725" marB="457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6E6E6"/>
                    </a:solidFill>
                  </a:tcPr>
                </a:tc>
                <a:extLst>
                  <a:ext uri="{0D108BD9-81ED-4DB2-BD59-A6C34878D82A}">
                    <a16:rowId xmlns:a16="http://schemas.microsoft.com/office/drawing/2014/main" val="10005"/>
                  </a:ext>
                </a:extLst>
              </a:tr>
              <a:tr h="258125">
                <a:tc>
                  <a:txBody>
                    <a:bodyPr/>
                    <a:lstStyle/>
                    <a:p>
                      <a:pPr marL="0" marR="0" lvl="0" indent="0" algn="l" rtl="0">
                        <a:spcBef>
                          <a:spcPts val="0"/>
                        </a:spcBef>
                        <a:spcAft>
                          <a:spcPts val="0"/>
                        </a:spcAft>
                        <a:buNone/>
                      </a:pPr>
                      <a:r>
                        <a:rPr lang="fr-FR" sz="1050" b="1" noProof="0" dirty="0" smtClean="0">
                          <a:latin typeface="+mn-lt"/>
                        </a:rPr>
                        <a:t>TORTEROTOT</a:t>
                      </a:r>
                      <a:endParaRPr lang="fr-FR" sz="1050" b="1" strike="noStrike" noProof="0" dirty="0">
                        <a:solidFill>
                          <a:srgbClr val="000000"/>
                        </a:solidFill>
                        <a:latin typeface="+mn-lt"/>
                        <a:ea typeface="Arial"/>
                        <a:cs typeface="Arial"/>
                        <a:sym typeface="Arial"/>
                      </a:endParaRPr>
                    </a:p>
                  </a:txBody>
                  <a:tcPr marL="90000" marR="90000" marT="45725" marB="457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6E6E6"/>
                    </a:solidFill>
                  </a:tcPr>
                </a:tc>
                <a:tc>
                  <a:txBody>
                    <a:bodyPr/>
                    <a:lstStyle/>
                    <a:p>
                      <a:pPr marL="0" marR="0" lvl="0" indent="0" algn="l" rtl="0">
                        <a:spcBef>
                          <a:spcPts val="0"/>
                        </a:spcBef>
                        <a:spcAft>
                          <a:spcPts val="0"/>
                        </a:spcAft>
                        <a:buNone/>
                      </a:pPr>
                      <a:r>
                        <a:rPr lang="fr-FR" sz="1050" b="1" noProof="0" dirty="0" smtClean="0">
                          <a:latin typeface="+mn-lt"/>
                        </a:rPr>
                        <a:t>Lucas</a:t>
                      </a:r>
                      <a:endParaRPr lang="fr-FR" sz="1050" b="1" strike="noStrike" noProof="0" dirty="0">
                        <a:solidFill>
                          <a:srgbClr val="000000"/>
                        </a:solidFill>
                        <a:latin typeface="+mn-lt"/>
                        <a:ea typeface="Arial"/>
                        <a:cs typeface="Arial"/>
                        <a:sym typeface="Arial"/>
                      </a:endParaRPr>
                    </a:p>
                  </a:txBody>
                  <a:tcPr marL="90000" marR="90000" marT="45725" marB="457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6E6E6"/>
                    </a:solidFill>
                  </a:tcPr>
                </a:tc>
                <a:tc>
                  <a:txBody>
                    <a:bodyPr/>
                    <a:lstStyle/>
                    <a:p>
                      <a:pPr marL="0" lvl="0" indent="0" algn="l" rtl="0">
                        <a:spcBef>
                          <a:spcPts val="0"/>
                        </a:spcBef>
                        <a:spcAft>
                          <a:spcPts val="0"/>
                        </a:spcAft>
                        <a:buNone/>
                      </a:pPr>
                      <a:r>
                        <a:rPr lang="fr-FR" sz="1050" b="1" noProof="0" dirty="0" smtClean="0">
                          <a:solidFill>
                            <a:schemeClr val="dk1"/>
                          </a:solidFill>
                          <a:latin typeface="+mn-lt"/>
                        </a:rPr>
                        <a:t>BSM </a:t>
                      </a:r>
                      <a:r>
                        <a:rPr lang="fr-FR" sz="1050" b="1" noProof="0" dirty="0" err="1" smtClean="0">
                          <a:solidFill>
                            <a:schemeClr val="dk1"/>
                          </a:solidFill>
                          <a:latin typeface="+mn-lt"/>
                        </a:rPr>
                        <a:t>H→</a:t>
                      </a:r>
                      <a:r>
                        <a:rPr lang="fr-FR" sz="1050" b="1" noProof="0" dirty="0" err="1" smtClean="0">
                          <a:solidFill>
                            <a:schemeClr val="dk1"/>
                          </a:solidFill>
                          <a:latin typeface="Symbol" panose="05050102010706020507" pitchFamily="18" charset="2"/>
                          <a:sym typeface="Noto Sans Symbols"/>
                        </a:rPr>
                        <a:t>tt</a:t>
                      </a:r>
                      <a:endParaRPr lang="fr-FR" sz="2000" b="1" noProof="0" dirty="0">
                        <a:latin typeface="+mn-lt"/>
                      </a:endParaRPr>
                    </a:p>
                  </a:txBody>
                  <a:tcPr marL="90000" marR="90000" marT="45725" marB="457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6E6E6"/>
                    </a:solidFill>
                  </a:tcPr>
                </a:tc>
                <a:tc>
                  <a:txBody>
                    <a:bodyPr/>
                    <a:lstStyle/>
                    <a:p>
                      <a:pPr marL="0" lvl="0" indent="0" algn="l" rtl="0">
                        <a:spcBef>
                          <a:spcPts val="0"/>
                        </a:spcBef>
                        <a:spcAft>
                          <a:spcPts val="0"/>
                        </a:spcAft>
                        <a:buNone/>
                      </a:pPr>
                      <a:r>
                        <a:rPr lang="fr-FR" sz="1050" b="1" noProof="0" dirty="0" smtClean="0">
                          <a:latin typeface="+mn-lt"/>
                        </a:rPr>
                        <a:t>CDSN (ENS)</a:t>
                      </a:r>
                      <a:endParaRPr lang="fr-FR" sz="1050" b="1" noProof="0" dirty="0">
                        <a:latin typeface="+mn-lt"/>
                      </a:endParaRPr>
                    </a:p>
                  </a:txBody>
                  <a:tcPr marL="90000" marR="90000" marT="45725" marB="457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6E6E6"/>
                    </a:solidFill>
                  </a:tcPr>
                </a:tc>
                <a:tc>
                  <a:txBody>
                    <a:bodyPr/>
                    <a:lstStyle/>
                    <a:p>
                      <a:pPr marL="0" lvl="0" indent="0" algn="l" rtl="0">
                        <a:spcBef>
                          <a:spcPts val="0"/>
                        </a:spcBef>
                        <a:spcAft>
                          <a:spcPts val="0"/>
                        </a:spcAft>
                        <a:buNone/>
                      </a:pPr>
                      <a:r>
                        <a:rPr lang="fr-FR" sz="1050" b="1" noProof="0" dirty="0" smtClean="0">
                          <a:latin typeface="+mn-lt"/>
                        </a:rPr>
                        <a:t>C. </a:t>
                      </a:r>
                      <a:r>
                        <a:rPr lang="fr-FR" sz="1050" b="1" noProof="0" dirty="0" err="1" smtClean="0">
                          <a:latin typeface="+mn-lt"/>
                        </a:rPr>
                        <a:t>Bernet</a:t>
                      </a:r>
                      <a:endParaRPr lang="fr-FR" sz="1050" b="1" noProof="0" dirty="0">
                        <a:latin typeface="+mn-lt"/>
                      </a:endParaRPr>
                    </a:p>
                  </a:txBody>
                  <a:tcPr marL="90000" marR="90000" marT="45725" marB="457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6E6E6"/>
                    </a:solidFill>
                  </a:tcPr>
                </a:tc>
                <a:tc>
                  <a:txBody>
                    <a:bodyPr/>
                    <a:lstStyle/>
                    <a:p>
                      <a:pPr marL="0" lvl="0" indent="0" algn="l" rtl="0">
                        <a:spcBef>
                          <a:spcPts val="0"/>
                        </a:spcBef>
                        <a:spcAft>
                          <a:spcPts val="0"/>
                        </a:spcAft>
                        <a:buNone/>
                      </a:pPr>
                      <a:r>
                        <a:rPr lang="fr-FR" sz="1050" b="1" noProof="0" dirty="0" smtClean="0">
                          <a:latin typeface="+mn-lt"/>
                        </a:rPr>
                        <a:t>01/09/2018</a:t>
                      </a:r>
                      <a:endParaRPr lang="fr-FR" sz="1050" b="1" noProof="0" dirty="0">
                        <a:latin typeface="+mn-lt"/>
                      </a:endParaRPr>
                    </a:p>
                  </a:txBody>
                  <a:tcPr marL="90000" marR="90000" marT="45725" marB="457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6E6E6"/>
                    </a:solidFill>
                  </a:tcPr>
                </a:tc>
                <a:tc>
                  <a:txBody>
                    <a:bodyPr/>
                    <a:lstStyle/>
                    <a:p>
                      <a:pPr marL="0" lvl="0" indent="0" algn="l" rtl="0">
                        <a:spcBef>
                          <a:spcPts val="0"/>
                        </a:spcBef>
                        <a:spcAft>
                          <a:spcPts val="0"/>
                        </a:spcAft>
                        <a:buNone/>
                      </a:pPr>
                      <a:r>
                        <a:rPr lang="fr-FR" sz="1050" b="1" noProof="0" dirty="0" smtClean="0">
                          <a:latin typeface="+mn-lt"/>
                        </a:rPr>
                        <a:t>31/08/2021</a:t>
                      </a:r>
                      <a:endParaRPr lang="fr-FR" sz="1050" b="1" noProof="0" dirty="0">
                        <a:latin typeface="+mn-lt"/>
                      </a:endParaRPr>
                    </a:p>
                  </a:txBody>
                  <a:tcPr marL="90000" marR="90000" marT="45725" marB="457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6E6E6"/>
                    </a:solidFill>
                  </a:tcPr>
                </a:tc>
                <a:extLst>
                  <a:ext uri="{0D108BD9-81ED-4DB2-BD59-A6C34878D82A}">
                    <a16:rowId xmlns:a16="http://schemas.microsoft.com/office/drawing/2014/main" val="10006"/>
                  </a:ext>
                </a:extLst>
              </a:tr>
              <a:tr h="233650">
                <a:tc>
                  <a:txBody>
                    <a:bodyPr/>
                    <a:lstStyle/>
                    <a:p>
                      <a:pPr marL="0" marR="0" lvl="0" indent="0" algn="l" rtl="0">
                        <a:spcBef>
                          <a:spcPts val="0"/>
                        </a:spcBef>
                        <a:spcAft>
                          <a:spcPts val="0"/>
                        </a:spcAft>
                        <a:buNone/>
                      </a:pPr>
                      <a:r>
                        <a:rPr lang="fr-FR" sz="1050" b="1" strike="noStrike" noProof="0" dirty="0" smtClean="0">
                          <a:solidFill>
                            <a:srgbClr val="000000"/>
                          </a:solidFill>
                          <a:latin typeface="+mn-lt"/>
                          <a:ea typeface="Arial"/>
                          <a:cs typeface="Arial"/>
                          <a:sym typeface="Arial"/>
                        </a:rPr>
                        <a:t>ZHANG</a:t>
                      </a:r>
                      <a:endParaRPr lang="fr-FR" sz="2000" b="1" noProof="0" dirty="0">
                        <a:latin typeface="+mn-lt"/>
                      </a:endParaRPr>
                    </a:p>
                  </a:txBody>
                  <a:tcPr marL="90000" marR="90000" marT="45725" marB="45725">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6E6E6"/>
                    </a:solidFill>
                  </a:tcPr>
                </a:tc>
                <a:tc>
                  <a:txBody>
                    <a:bodyPr/>
                    <a:lstStyle/>
                    <a:p>
                      <a:pPr marL="0" marR="0" lvl="0" indent="0" algn="l" rtl="0">
                        <a:spcBef>
                          <a:spcPts val="0"/>
                        </a:spcBef>
                        <a:spcAft>
                          <a:spcPts val="0"/>
                        </a:spcAft>
                        <a:buNone/>
                      </a:pPr>
                      <a:r>
                        <a:rPr lang="fr-FR" sz="1050" b="1" strike="noStrike" noProof="0" dirty="0" err="1" smtClean="0">
                          <a:solidFill>
                            <a:srgbClr val="000000"/>
                          </a:solidFill>
                          <a:latin typeface="+mn-lt"/>
                          <a:ea typeface="Arial"/>
                          <a:cs typeface="Arial"/>
                          <a:sym typeface="Arial"/>
                        </a:rPr>
                        <a:t>Sijing</a:t>
                      </a:r>
                      <a:endParaRPr lang="fr-FR" sz="2000" b="1" noProof="0" dirty="0">
                        <a:latin typeface="+mn-lt"/>
                      </a:endParaRPr>
                    </a:p>
                  </a:txBody>
                  <a:tcPr marL="90000" marR="90000" marT="45725" marB="45725">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6E6E6"/>
                    </a:solidFill>
                  </a:tcPr>
                </a:tc>
                <a:tc>
                  <a:txBody>
                    <a:bodyPr/>
                    <a:lstStyle/>
                    <a:p>
                      <a:pPr marL="0" marR="0" lvl="0" indent="0" algn="l" rtl="0">
                        <a:spcBef>
                          <a:spcPts val="0"/>
                        </a:spcBef>
                        <a:spcAft>
                          <a:spcPts val="0"/>
                        </a:spcAft>
                        <a:buNone/>
                      </a:pPr>
                      <a:r>
                        <a:rPr lang="fr-FR" sz="1050" b="1" strike="noStrike" noProof="0" dirty="0" smtClean="0">
                          <a:solidFill>
                            <a:srgbClr val="000000"/>
                          </a:solidFill>
                          <a:latin typeface="+mn-lt"/>
                          <a:ea typeface="Arial"/>
                          <a:cs typeface="Arial"/>
                          <a:sym typeface="Arial"/>
                        </a:rPr>
                        <a:t>BSM H→ </a:t>
                      </a:r>
                      <a:r>
                        <a:rPr lang="fr-FR" sz="1050" b="1" strike="noStrike" noProof="0" dirty="0" err="1" smtClean="0">
                          <a:solidFill>
                            <a:srgbClr val="000000"/>
                          </a:solidFill>
                          <a:latin typeface="+mn-lt"/>
                          <a:ea typeface="Arial"/>
                          <a:cs typeface="Arial"/>
                          <a:sym typeface="Arial"/>
                        </a:rPr>
                        <a:t>γγ</a:t>
                      </a:r>
                      <a:endParaRPr lang="fr-FR" sz="1050" b="1" strike="noStrike" noProof="0" dirty="0">
                        <a:solidFill>
                          <a:srgbClr val="000000"/>
                        </a:solidFill>
                        <a:latin typeface="+mn-lt"/>
                        <a:ea typeface="Arial"/>
                        <a:cs typeface="Arial"/>
                        <a:sym typeface="Arial"/>
                      </a:endParaRPr>
                    </a:p>
                  </a:txBody>
                  <a:tcPr marL="90000" marR="90000" marT="45725" marB="45725">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6E6E6"/>
                    </a:solidFill>
                  </a:tcPr>
                </a:tc>
                <a:tc>
                  <a:txBody>
                    <a:bodyPr/>
                    <a:lstStyle/>
                    <a:p>
                      <a:pPr marL="0" marR="0" lvl="0" indent="0" algn="l" rtl="0">
                        <a:spcBef>
                          <a:spcPts val="0"/>
                        </a:spcBef>
                        <a:spcAft>
                          <a:spcPts val="0"/>
                        </a:spcAft>
                        <a:buNone/>
                      </a:pPr>
                      <a:r>
                        <a:rPr lang="fr-FR" sz="1050" b="1" strike="noStrike" noProof="0" dirty="0" smtClean="0">
                          <a:solidFill>
                            <a:srgbClr val="000000"/>
                          </a:solidFill>
                          <a:latin typeface="+mn-lt"/>
                          <a:ea typeface="Arial"/>
                          <a:cs typeface="Arial"/>
                          <a:sym typeface="Arial"/>
                        </a:rPr>
                        <a:t>EIFFEL (</a:t>
                      </a:r>
                      <a:r>
                        <a:rPr lang="fr-FR" sz="1050" b="1" strike="noStrike" noProof="0" dirty="0" err="1" smtClean="0">
                          <a:solidFill>
                            <a:srgbClr val="000000"/>
                          </a:solidFill>
                          <a:latin typeface="+mn-lt"/>
                          <a:ea typeface="Arial"/>
                          <a:cs typeface="Arial"/>
                          <a:sym typeface="Arial"/>
                        </a:rPr>
                        <a:t>Co-tutelle</a:t>
                      </a:r>
                      <a:r>
                        <a:rPr lang="fr-FR" sz="1050" b="1" strike="noStrike" noProof="0" dirty="0" smtClean="0">
                          <a:solidFill>
                            <a:srgbClr val="000000"/>
                          </a:solidFill>
                          <a:latin typeface="+mn-lt"/>
                          <a:ea typeface="Arial"/>
                          <a:cs typeface="Arial"/>
                          <a:sym typeface="Arial"/>
                        </a:rPr>
                        <a:t> IHEP Beijing)</a:t>
                      </a:r>
                      <a:endParaRPr lang="fr-FR" sz="2000" b="1" noProof="0" dirty="0">
                        <a:latin typeface="+mn-lt"/>
                      </a:endParaRPr>
                    </a:p>
                  </a:txBody>
                  <a:tcPr marL="90000" marR="90000" marT="45725" marB="45725">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6E6E6"/>
                    </a:solidFill>
                  </a:tcPr>
                </a:tc>
                <a:tc>
                  <a:txBody>
                    <a:bodyPr/>
                    <a:lstStyle/>
                    <a:p>
                      <a:pPr marL="0" marR="0" lvl="0" indent="0" algn="l" rtl="0">
                        <a:spcBef>
                          <a:spcPts val="0"/>
                        </a:spcBef>
                        <a:spcAft>
                          <a:spcPts val="0"/>
                        </a:spcAft>
                        <a:buNone/>
                      </a:pPr>
                      <a:r>
                        <a:rPr lang="fr-FR" sz="1050" b="1" strike="noStrike" noProof="0" dirty="0" smtClean="0">
                          <a:solidFill>
                            <a:srgbClr val="000000"/>
                          </a:solidFill>
                          <a:latin typeface="+mn-lt"/>
                          <a:ea typeface="Arial"/>
                          <a:cs typeface="Arial"/>
                          <a:sym typeface="Arial"/>
                        </a:rPr>
                        <a:t>S. Gascon</a:t>
                      </a:r>
                      <a:endParaRPr lang="fr-FR" sz="2000" b="1" noProof="0" dirty="0" smtClean="0">
                        <a:latin typeface="+mn-lt"/>
                      </a:endParaRPr>
                    </a:p>
                    <a:p>
                      <a:pPr marL="0" marR="0" lvl="0" indent="0" algn="l" rtl="0">
                        <a:spcBef>
                          <a:spcPts val="0"/>
                        </a:spcBef>
                        <a:spcAft>
                          <a:spcPts val="0"/>
                        </a:spcAft>
                        <a:buNone/>
                      </a:pPr>
                      <a:r>
                        <a:rPr lang="fr-FR" sz="1050" b="1" strike="noStrike" noProof="0" dirty="0" err="1" smtClean="0">
                          <a:solidFill>
                            <a:srgbClr val="000000"/>
                          </a:solidFill>
                          <a:latin typeface="+mn-lt"/>
                          <a:ea typeface="Arial"/>
                          <a:cs typeface="Arial"/>
                          <a:sym typeface="Arial"/>
                        </a:rPr>
                        <a:t>G.Chen</a:t>
                      </a:r>
                      <a:endParaRPr lang="fr-FR" sz="2000" b="1" noProof="0" dirty="0">
                        <a:latin typeface="+mn-lt"/>
                      </a:endParaRPr>
                    </a:p>
                  </a:txBody>
                  <a:tcPr marL="90000" marR="90000" marT="45725" marB="45725">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6E6E6"/>
                    </a:solidFill>
                  </a:tcPr>
                </a:tc>
                <a:tc>
                  <a:txBody>
                    <a:bodyPr/>
                    <a:lstStyle/>
                    <a:p>
                      <a:pPr marL="0" marR="0" lvl="0" indent="0" algn="l" rtl="0">
                        <a:spcBef>
                          <a:spcPts val="0"/>
                        </a:spcBef>
                        <a:spcAft>
                          <a:spcPts val="0"/>
                        </a:spcAft>
                        <a:buNone/>
                      </a:pPr>
                      <a:r>
                        <a:rPr lang="fr-FR" sz="1050" b="1" strike="noStrike" noProof="0" dirty="0" smtClean="0">
                          <a:solidFill>
                            <a:srgbClr val="000000"/>
                          </a:solidFill>
                          <a:latin typeface="+mn-lt"/>
                          <a:ea typeface="Arial"/>
                          <a:cs typeface="Arial"/>
                          <a:sym typeface="Arial"/>
                        </a:rPr>
                        <a:t>01/10/2016</a:t>
                      </a:r>
                      <a:endParaRPr lang="fr-FR" sz="2000" b="1" noProof="0" dirty="0">
                        <a:latin typeface="+mn-lt"/>
                      </a:endParaRPr>
                    </a:p>
                  </a:txBody>
                  <a:tcPr marL="90000" marR="90000" marT="45725" marB="45725">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6E6E6"/>
                    </a:solidFill>
                  </a:tcPr>
                </a:tc>
                <a:tc>
                  <a:txBody>
                    <a:bodyPr/>
                    <a:lstStyle/>
                    <a:p>
                      <a:pPr marL="0" marR="0" lvl="0" indent="0" algn="l" rtl="0">
                        <a:spcBef>
                          <a:spcPts val="0"/>
                        </a:spcBef>
                        <a:spcAft>
                          <a:spcPts val="0"/>
                        </a:spcAft>
                        <a:buNone/>
                      </a:pPr>
                      <a:r>
                        <a:rPr lang="fr-FR" sz="1050" b="1" strike="noStrike" noProof="0" dirty="0" smtClean="0">
                          <a:solidFill>
                            <a:srgbClr val="000000"/>
                          </a:solidFill>
                          <a:latin typeface="+mn-lt"/>
                          <a:ea typeface="Arial"/>
                          <a:cs typeface="Arial"/>
                          <a:sym typeface="Arial"/>
                        </a:rPr>
                        <a:t>3</a:t>
                      </a:r>
                      <a:r>
                        <a:rPr lang="fr-FR" sz="1050" b="1" strike="noStrike" noProof="0" dirty="0" smtClean="0">
                          <a:solidFill>
                            <a:schemeClr val="tx1"/>
                          </a:solidFill>
                          <a:latin typeface="+mn-lt"/>
                          <a:ea typeface="+mn-ea"/>
                          <a:cs typeface="+mn-cs"/>
                          <a:sym typeface="Arial"/>
                        </a:rPr>
                        <a:t>0</a:t>
                      </a:r>
                      <a:r>
                        <a:rPr lang="fr-FR" sz="1050" b="1" strike="noStrike" noProof="0" dirty="0" smtClean="0">
                          <a:solidFill>
                            <a:srgbClr val="000000"/>
                          </a:solidFill>
                          <a:latin typeface="+mn-lt"/>
                          <a:ea typeface="Arial"/>
                          <a:cs typeface="Arial"/>
                          <a:sym typeface="Arial"/>
                        </a:rPr>
                        <a:t>/</a:t>
                      </a:r>
                      <a:r>
                        <a:rPr lang="fr-FR" sz="1050" b="1" strike="noStrike" noProof="0" dirty="0" smtClean="0">
                          <a:solidFill>
                            <a:schemeClr val="tx1"/>
                          </a:solidFill>
                          <a:latin typeface="+mn-lt"/>
                          <a:ea typeface="+mn-ea"/>
                          <a:cs typeface="+mn-cs"/>
                          <a:sym typeface="Arial"/>
                        </a:rPr>
                        <a:t>04</a:t>
                      </a:r>
                      <a:r>
                        <a:rPr lang="fr-FR" sz="1050" b="1" strike="noStrike" noProof="0" dirty="0" smtClean="0">
                          <a:solidFill>
                            <a:srgbClr val="000000"/>
                          </a:solidFill>
                          <a:latin typeface="+mn-lt"/>
                          <a:ea typeface="Arial"/>
                          <a:cs typeface="Arial"/>
                          <a:sym typeface="Arial"/>
                        </a:rPr>
                        <a:t>/2020</a:t>
                      </a:r>
                      <a:endParaRPr lang="fr-FR" sz="2000" b="1" noProof="0" dirty="0">
                        <a:latin typeface="+mn-lt"/>
                      </a:endParaRPr>
                    </a:p>
                  </a:txBody>
                  <a:tcPr marL="90000" marR="90000" marT="45725" marB="45725">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6E6E6"/>
                    </a:solidFill>
                  </a:tcPr>
                </a:tc>
                <a:extLst>
                  <a:ext uri="{0D108BD9-81ED-4DB2-BD59-A6C34878D82A}">
                    <a16:rowId xmlns:a16="http://schemas.microsoft.com/office/drawing/2014/main" val="10008"/>
                  </a:ext>
                </a:extLst>
              </a:tr>
            </a:tbl>
          </a:graphicData>
        </a:graphic>
      </p:graphicFrame>
      <p:graphicFrame>
        <p:nvGraphicFramePr>
          <p:cNvPr id="12" name="Google Shape;230;p55"/>
          <p:cNvGraphicFramePr/>
          <p:nvPr>
            <p:extLst>
              <p:ext uri="{D42A27DB-BD31-4B8C-83A1-F6EECF244321}">
                <p14:modId xmlns:p14="http://schemas.microsoft.com/office/powerpoint/2010/main" val="538203524"/>
              </p:ext>
            </p:extLst>
          </p:nvPr>
        </p:nvGraphicFramePr>
        <p:xfrm>
          <a:off x="4115267" y="5488837"/>
          <a:ext cx="7454850" cy="914430"/>
        </p:xfrm>
        <a:graphic>
          <a:graphicData uri="http://schemas.openxmlformats.org/drawingml/2006/table">
            <a:tbl>
              <a:tblPr>
                <a:noFill/>
              </a:tblPr>
              <a:tblGrid>
                <a:gridCol w="1386350">
                  <a:extLst>
                    <a:ext uri="{9D8B030D-6E8A-4147-A177-3AD203B41FA5}">
                      <a16:colId xmlns:a16="http://schemas.microsoft.com/office/drawing/2014/main" val="20000"/>
                    </a:ext>
                  </a:extLst>
                </a:gridCol>
                <a:gridCol w="1142275">
                  <a:extLst>
                    <a:ext uri="{9D8B030D-6E8A-4147-A177-3AD203B41FA5}">
                      <a16:colId xmlns:a16="http://schemas.microsoft.com/office/drawing/2014/main" val="20001"/>
                    </a:ext>
                  </a:extLst>
                </a:gridCol>
                <a:gridCol w="988200">
                  <a:extLst>
                    <a:ext uri="{9D8B030D-6E8A-4147-A177-3AD203B41FA5}">
                      <a16:colId xmlns:a16="http://schemas.microsoft.com/office/drawing/2014/main" val="20002"/>
                    </a:ext>
                  </a:extLst>
                </a:gridCol>
                <a:gridCol w="1118875">
                  <a:extLst>
                    <a:ext uri="{9D8B030D-6E8A-4147-A177-3AD203B41FA5}">
                      <a16:colId xmlns:a16="http://schemas.microsoft.com/office/drawing/2014/main" val="20003"/>
                    </a:ext>
                  </a:extLst>
                </a:gridCol>
                <a:gridCol w="1293475">
                  <a:extLst>
                    <a:ext uri="{9D8B030D-6E8A-4147-A177-3AD203B41FA5}">
                      <a16:colId xmlns:a16="http://schemas.microsoft.com/office/drawing/2014/main" val="20004"/>
                    </a:ext>
                  </a:extLst>
                </a:gridCol>
                <a:gridCol w="1525675">
                  <a:extLst>
                    <a:ext uri="{9D8B030D-6E8A-4147-A177-3AD203B41FA5}">
                      <a16:colId xmlns:a16="http://schemas.microsoft.com/office/drawing/2014/main" val="20005"/>
                    </a:ext>
                  </a:extLst>
                </a:gridCol>
              </a:tblGrid>
              <a:tr h="233650">
                <a:tc>
                  <a:txBody>
                    <a:bodyPr/>
                    <a:lstStyle/>
                    <a:p>
                      <a:pPr marL="0" marR="0" lvl="0" indent="0" algn="l" rtl="0">
                        <a:spcBef>
                          <a:spcPts val="0"/>
                        </a:spcBef>
                        <a:spcAft>
                          <a:spcPts val="0"/>
                        </a:spcAft>
                        <a:buNone/>
                      </a:pPr>
                      <a:r>
                        <a:rPr lang="fr-FR" sz="1050" b="0" strike="noStrike" noProof="0" dirty="0" smtClean="0">
                          <a:solidFill>
                            <a:srgbClr val="000000"/>
                          </a:solidFill>
                          <a:latin typeface="Arial"/>
                          <a:ea typeface="Arial"/>
                          <a:cs typeface="Arial"/>
                          <a:sym typeface="Arial"/>
                        </a:rPr>
                        <a:t>NOM</a:t>
                      </a:r>
                      <a:endParaRPr lang="fr-FR" sz="2000" noProof="0" dirty="0"/>
                    </a:p>
                  </a:txBody>
                  <a:tcPr marL="90000" marR="90000" marT="45725" marB="457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B3B3B3"/>
                    </a:solidFill>
                  </a:tcPr>
                </a:tc>
                <a:tc>
                  <a:txBody>
                    <a:bodyPr/>
                    <a:lstStyle/>
                    <a:p>
                      <a:pPr marL="0" marR="0" lvl="0" indent="0" algn="l" rtl="0">
                        <a:spcBef>
                          <a:spcPts val="0"/>
                        </a:spcBef>
                        <a:spcAft>
                          <a:spcPts val="0"/>
                        </a:spcAft>
                        <a:buNone/>
                      </a:pPr>
                      <a:r>
                        <a:rPr lang="fr-FR" sz="1050" b="0" strike="noStrike" noProof="0" dirty="0" smtClean="0">
                          <a:solidFill>
                            <a:srgbClr val="000000"/>
                          </a:solidFill>
                          <a:latin typeface="Arial"/>
                          <a:ea typeface="Arial"/>
                          <a:cs typeface="Arial"/>
                          <a:sym typeface="Arial"/>
                        </a:rPr>
                        <a:t>Prénom</a:t>
                      </a:r>
                      <a:endParaRPr lang="fr-FR" sz="2000" noProof="0" dirty="0"/>
                    </a:p>
                  </a:txBody>
                  <a:tcPr marL="90000" marR="90000" marT="45725" marB="457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B3B3B3"/>
                    </a:solidFill>
                  </a:tcPr>
                </a:tc>
                <a:tc>
                  <a:txBody>
                    <a:bodyPr/>
                    <a:lstStyle/>
                    <a:p>
                      <a:pPr marL="0" marR="0" lvl="0" indent="0" algn="l" rtl="0">
                        <a:spcBef>
                          <a:spcPts val="0"/>
                        </a:spcBef>
                        <a:spcAft>
                          <a:spcPts val="0"/>
                        </a:spcAft>
                        <a:buNone/>
                      </a:pPr>
                      <a:r>
                        <a:rPr lang="fr-FR" sz="1050" b="0" strike="noStrike" noProof="0" dirty="0" smtClean="0">
                          <a:solidFill>
                            <a:srgbClr val="000000"/>
                          </a:solidFill>
                          <a:latin typeface="Arial"/>
                          <a:ea typeface="Arial"/>
                          <a:cs typeface="Arial"/>
                          <a:sym typeface="Arial"/>
                        </a:rPr>
                        <a:t>Sujet</a:t>
                      </a:r>
                      <a:endParaRPr lang="fr-FR" sz="2000" noProof="0" dirty="0"/>
                    </a:p>
                  </a:txBody>
                  <a:tcPr marL="90000" marR="90000" marT="45725" marB="457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B3B3B3"/>
                    </a:solidFill>
                  </a:tcPr>
                </a:tc>
                <a:tc>
                  <a:txBody>
                    <a:bodyPr/>
                    <a:lstStyle/>
                    <a:p>
                      <a:pPr marL="0" marR="0" lvl="0" indent="0" algn="l" rtl="0">
                        <a:spcBef>
                          <a:spcPts val="0"/>
                        </a:spcBef>
                        <a:spcAft>
                          <a:spcPts val="0"/>
                        </a:spcAft>
                        <a:buNone/>
                      </a:pPr>
                      <a:r>
                        <a:rPr lang="fr-FR" sz="1050" b="0" strike="noStrike" noProof="0" dirty="0" smtClean="0">
                          <a:solidFill>
                            <a:srgbClr val="000000"/>
                          </a:solidFill>
                          <a:latin typeface="Arial"/>
                          <a:ea typeface="Arial"/>
                          <a:cs typeface="Arial"/>
                          <a:sym typeface="Arial"/>
                        </a:rPr>
                        <a:t>Financement</a:t>
                      </a:r>
                      <a:endParaRPr lang="fr-FR" sz="2000" noProof="0" dirty="0"/>
                    </a:p>
                  </a:txBody>
                  <a:tcPr marL="90000" marR="90000" marT="45725" marB="457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B3B3B3"/>
                    </a:solidFill>
                  </a:tcPr>
                </a:tc>
                <a:tc>
                  <a:txBody>
                    <a:bodyPr/>
                    <a:lstStyle/>
                    <a:p>
                      <a:pPr marL="0" marR="0" lvl="0" indent="0" algn="l" rtl="0">
                        <a:spcBef>
                          <a:spcPts val="0"/>
                        </a:spcBef>
                        <a:spcAft>
                          <a:spcPts val="0"/>
                        </a:spcAft>
                        <a:buNone/>
                      </a:pPr>
                      <a:r>
                        <a:rPr lang="fr-FR" sz="1050" b="0" strike="noStrike" noProof="0" dirty="0" smtClean="0">
                          <a:solidFill>
                            <a:srgbClr val="000000"/>
                          </a:solidFill>
                          <a:latin typeface="Arial"/>
                          <a:ea typeface="Arial"/>
                          <a:cs typeface="Arial"/>
                          <a:sym typeface="Arial"/>
                        </a:rPr>
                        <a:t>Date début</a:t>
                      </a:r>
                      <a:endParaRPr lang="fr-FR" sz="2000" noProof="0" dirty="0"/>
                    </a:p>
                  </a:txBody>
                  <a:tcPr marL="90000" marR="90000" marT="45725" marB="457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B3B3B3"/>
                    </a:solidFill>
                  </a:tcPr>
                </a:tc>
                <a:tc>
                  <a:txBody>
                    <a:bodyPr/>
                    <a:lstStyle/>
                    <a:p>
                      <a:pPr marL="0" marR="0" lvl="0" indent="0" algn="l" rtl="0">
                        <a:spcBef>
                          <a:spcPts val="0"/>
                        </a:spcBef>
                        <a:spcAft>
                          <a:spcPts val="0"/>
                        </a:spcAft>
                        <a:buNone/>
                      </a:pPr>
                      <a:r>
                        <a:rPr lang="fr-FR" sz="1050" b="0" strike="noStrike" noProof="0" dirty="0" smtClean="0">
                          <a:solidFill>
                            <a:srgbClr val="000000"/>
                          </a:solidFill>
                          <a:latin typeface="Arial"/>
                          <a:ea typeface="Arial"/>
                          <a:cs typeface="Arial"/>
                          <a:sym typeface="Arial"/>
                        </a:rPr>
                        <a:t>Date fin</a:t>
                      </a:r>
                      <a:endParaRPr lang="fr-FR" sz="2000" noProof="0" dirty="0"/>
                    </a:p>
                  </a:txBody>
                  <a:tcPr marL="90000" marR="90000" marT="45725" marB="457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B3B3B3"/>
                    </a:solidFill>
                  </a:tcPr>
                </a:tc>
                <a:extLst>
                  <a:ext uri="{0D108BD9-81ED-4DB2-BD59-A6C34878D82A}">
                    <a16:rowId xmlns:a16="http://schemas.microsoft.com/office/drawing/2014/main" val="10000"/>
                  </a:ext>
                </a:extLst>
              </a:tr>
              <a:tr h="233650">
                <a:tc>
                  <a:txBody>
                    <a:bodyPr/>
                    <a:lstStyle/>
                    <a:p>
                      <a:pPr marL="0" marR="0" lvl="0" indent="0" algn="l" rtl="0">
                        <a:spcBef>
                          <a:spcPts val="0"/>
                        </a:spcBef>
                        <a:spcAft>
                          <a:spcPts val="0"/>
                        </a:spcAft>
                        <a:buNone/>
                      </a:pPr>
                      <a:r>
                        <a:rPr lang="fr-FR" sz="1050" b="1" noProof="0" dirty="0" smtClean="0"/>
                        <a:t>ASILAR</a:t>
                      </a:r>
                      <a:r>
                        <a:rPr lang="fr-FR" sz="1050" b="1" baseline="0" noProof="0" dirty="0" smtClean="0"/>
                        <a:t> </a:t>
                      </a:r>
                      <a:endParaRPr lang="fr-FR" sz="1050" b="1" noProof="0" dirty="0"/>
                    </a:p>
                  </a:txBody>
                  <a:tcPr marL="90000" marR="90000" marT="45725" marB="45725">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EFEFEF"/>
                    </a:solidFill>
                  </a:tcPr>
                </a:tc>
                <a:tc>
                  <a:txBody>
                    <a:bodyPr/>
                    <a:lstStyle/>
                    <a:p>
                      <a:pPr marL="0" marR="0" lvl="0" indent="0" algn="l" rtl="0">
                        <a:spcBef>
                          <a:spcPts val="0"/>
                        </a:spcBef>
                        <a:spcAft>
                          <a:spcPts val="0"/>
                        </a:spcAft>
                        <a:buNone/>
                      </a:pPr>
                      <a:r>
                        <a:rPr lang="fr-FR" sz="1050" b="1" noProof="0" dirty="0" err="1" smtClean="0"/>
                        <a:t>Ece</a:t>
                      </a:r>
                      <a:endParaRPr lang="fr-FR" sz="1050" b="1" noProof="0" dirty="0"/>
                    </a:p>
                  </a:txBody>
                  <a:tcPr marL="90000" marR="90000" marT="45725" marB="45725">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EFEFEF"/>
                    </a:solidFill>
                  </a:tcPr>
                </a:tc>
                <a:tc>
                  <a:txBody>
                    <a:bodyPr/>
                    <a:lstStyle/>
                    <a:p>
                      <a:pPr marL="0" marR="0" lvl="0" indent="0" algn="l" rtl="0">
                        <a:spcBef>
                          <a:spcPts val="0"/>
                        </a:spcBef>
                        <a:spcAft>
                          <a:spcPts val="0"/>
                        </a:spcAft>
                        <a:buNone/>
                      </a:pPr>
                      <a:r>
                        <a:rPr lang="fr-FR" sz="1050" b="1" strike="noStrike" noProof="0" dirty="0" err="1" smtClean="0">
                          <a:solidFill>
                            <a:srgbClr val="000000"/>
                          </a:solidFill>
                          <a:latin typeface="Arial"/>
                          <a:ea typeface="Arial"/>
                          <a:cs typeface="Arial"/>
                          <a:sym typeface="Arial"/>
                        </a:rPr>
                        <a:t>H</a:t>
                      </a:r>
                      <a:r>
                        <a:rPr lang="fr-FR" sz="1050" b="1" strike="noStrike" noProof="0" dirty="0" err="1" smtClean="0">
                          <a:solidFill>
                            <a:srgbClr val="000000"/>
                          </a:solidFill>
                          <a:latin typeface="Arial"/>
                          <a:ea typeface="Arial"/>
                          <a:cs typeface="Arial"/>
                          <a:sym typeface="Wingdings" panose="05000000000000000000" pitchFamily="2" charset="2"/>
                        </a:rPr>
                        <a:t></a:t>
                      </a:r>
                      <a:r>
                        <a:rPr lang="fr-FR" sz="1050" b="1" strike="noStrike" noProof="0" dirty="0" err="1" smtClean="0">
                          <a:solidFill>
                            <a:srgbClr val="000000"/>
                          </a:solidFill>
                          <a:latin typeface="Symbol" panose="05050102010706020507" pitchFamily="18" charset="2"/>
                          <a:ea typeface="Arial"/>
                          <a:cs typeface="Arial"/>
                          <a:sym typeface="Wingdings" panose="05000000000000000000" pitchFamily="2" charset="2"/>
                        </a:rPr>
                        <a:t>tt</a:t>
                      </a:r>
                      <a:endParaRPr lang="fr-FR" sz="1050" b="1" strike="noStrike" noProof="0" dirty="0">
                        <a:solidFill>
                          <a:srgbClr val="000000"/>
                        </a:solidFill>
                        <a:latin typeface="Arial"/>
                        <a:ea typeface="Arial"/>
                        <a:cs typeface="Arial"/>
                        <a:sym typeface="Arial"/>
                      </a:endParaRPr>
                    </a:p>
                  </a:txBody>
                  <a:tcPr marL="90000" marR="90000" marT="45725" marB="45725">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EFEFEF"/>
                    </a:solidFill>
                  </a:tcPr>
                </a:tc>
                <a:tc>
                  <a:txBody>
                    <a:bodyPr/>
                    <a:lstStyle/>
                    <a:p>
                      <a:pPr marL="0" marR="0" lvl="0" indent="0" algn="l" rtl="0">
                        <a:spcBef>
                          <a:spcPts val="0"/>
                        </a:spcBef>
                        <a:spcAft>
                          <a:spcPts val="0"/>
                        </a:spcAft>
                        <a:buNone/>
                      </a:pPr>
                      <a:r>
                        <a:rPr lang="fr-FR" sz="1050" b="1" noProof="0" dirty="0" smtClean="0"/>
                        <a:t>CNRS</a:t>
                      </a:r>
                      <a:endParaRPr lang="fr-FR" sz="1050" b="1" noProof="0" dirty="0"/>
                    </a:p>
                  </a:txBody>
                  <a:tcPr marL="90000" marR="90000" marT="45725" marB="45725">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EFEFEF"/>
                    </a:solidFill>
                  </a:tcPr>
                </a:tc>
                <a:tc>
                  <a:txBody>
                    <a:bodyPr/>
                    <a:lstStyle/>
                    <a:p>
                      <a:pPr marL="0" marR="0" lvl="0" indent="0" algn="l" rtl="0">
                        <a:spcBef>
                          <a:spcPts val="0"/>
                        </a:spcBef>
                        <a:spcAft>
                          <a:spcPts val="0"/>
                        </a:spcAft>
                        <a:buNone/>
                      </a:pPr>
                      <a:r>
                        <a:rPr lang="fr-FR" sz="1050" b="1" noProof="0" dirty="0" smtClean="0"/>
                        <a:t>01/09/2019</a:t>
                      </a:r>
                      <a:endParaRPr lang="fr-FR" sz="1050" b="1" noProof="0" dirty="0"/>
                    </a:p>
                  </a:txBody>
                  <a:tcPr marL="90000" marR="90000" marT="45725" marB="45725">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EFEFEF"/>
                    </a:solidFill>
                  </a:tcPr>
                </a:tc>
                <a:tc>
                  <a:txBody>
                    <a:bodyPr/>
                    <a:lstStyle/>
                    <a:p>
                      <a:pPr marL="0" marR="0" lvl="0" indent="0" algn="l" rtl="0">
                        <a:spcBef>
                          <a:spcPts val="0"/>
                        </a:spcBef>
                        <a:spcAft>
                          <a:spcPts val="0"/>
                        </a:spcAft>
                        <a:buNone/>
                      </a:pPr>
                      <a:r>
                        <a:rPr lang="fr-FR" sz="1050" b="1" noProof="0" dirty="0" smtClean="0"/>
                        <a:t>31/08/2021</a:t>
                      </a:r>
                      <a:endParaRPr lang="fr-FR" sz="1050" b="1" noProof="0" dirty="0"/>
                    </a:p>
                  </a:txBody>
                  <a:tcPr marL="90000" marR="90000" marT="45725" marB="45725">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EFEFEF"/>
                    </a:solidFill>
                  </a:tcPr>
                </a:tc>
                <a:extLst>
                  <a:ext uri="{0D108BD9-81ED-4DB2-BD59-A6C34878D82A}">
                    <a16:rowId xmlns:a16="http://schemas.microsoft.com/office/drawing/2014/main" val="3276876050"/>
                  </a:ext>
                </a:extLst>
              </a:tr>
              <a:tr h="233650">
                <a:tc>
                  <a:txBody>
                    <a:bodyPr/>
                    <a:lstStyle/>
                    <a:p>
                      <a:pPr marL="0" marR="0" lvl="0" indent="0" algn="l" rtl="0">
                        <a:spcBef>
                          <a:spcPts val="0"/>
                        </a:spcBef>
                        <a:spcAft>
                          <a:spcPts val="0"/>
                        </a:spcAft>
                        <a:buNone/>
                      </a:pPr>
                      <a:r>
                        <a:rPr lang="fr-FR" sz="1050" b="1" noProof="0" dirty="0" smtClean="0"/>
                        <a:t>JAIN</a:t>
                      </a:r>
                      <a:endParaRPr lang="fr-FR" sz="2000" b="1" noProof="0" dirty="0"/>
                    </a:p>
                  </a:txBody>
                  <a:tcPr marL="90000" marR="90000" marT="45725" marB="457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FEFEF"/>
                    </a:solidFill>
                  </a:tcPr>
                </a:tc>
                <a:tc>
                  <a:txBody>
                    <a:bodyPr/>
                    <a:lstStyle/>
                    <a:p>
                      <a:pPr marL="0" marR="0" lvl="0" indent="0" algn="l" rtl="0">
                        <a:spcBef>
                          <a:spcPts val="0"/>
                        </a:spcBef>
                        <a:spcAft>
                          <a:spcPts val="0"/>
                        </a:spcAft>
                        <a:buNone/>
                      </a:pPr>
                      <a:r>
                        <a:rPr lang="fr-FR" sz="1050" b="1" noProof="0" dirty="0" err="1" smtClean="0"/>
                        <a:t>Sandhya</a:t>
                      </a:r>
                      <a:endParaRPr lang="fr-FR" sz="2000" b="1" noProof="0" dirty="0"/>
                    </a:p>
                  </a:txBody>
                  <a:tcPr marL="90000" marR="90000" marT="45725" marB="457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FEFEF"/>
                    </a:solidFill>
                  </a:tcPr>
                </a:tc>
                <a:tc>
                  <a:txBody>
                    <a:bodyPr/>
                    <a:lstStyle/>
                    <a:p>
                      <a:pPr marL="0" marR="0" lvl="0" indent="0" algn="l" rtl="0">
                        <a:spcBef>
                          <a:spcPts val="0"/>
                        </a:spcBef>
                        <a:spcAft>
                          <a:spcPts val="0"/>
                        </a:spcAft>
                        <a:buNone/>
                      </a:pPr>
                      <a:r>
                        <a:rPr lang="fr-FR" sz="1050" b="1" noProof="0" dirty="0" smtClean="0"/>
                        <a:t>Upgrade </a:t>
                      </a:r>
                      <a:r>
                        <a:rPr lang="fr-FR" sz="1050" b="1" noProof="0" dirty="0" err="1" smtClean="0"/>
                        <a:t>tracker</a:t>
                      </a:r>
                      <a:endParaRPr lang="fr-FR" sz="1050" b="1" strike="noStrike" noProof="0" dirty="0">
                        <a:solidFill>
                          <a:srgbClr val="000000"/>
                        </a:solidFill>
                        <a:latin typeface="Arial"/>
                        <a:ea typeface="Arial"/>
                        <a:cs typeface="Arial"/>
                        <a:sym typeface="Arial"/>
                      </a:endParaRPr>
                    </a:p>
                  </a:txBody>
                  <a:tcPr marL="90000" marR="90000" marT="45725" marB="457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FEFEF"/>
                    </a:solidFill>
                  </a:tcPr>
                </a:tc>
                <a:tc>
                  <a:txBody>
                    <a:bodyPr/>
                    <a:lstStyle/>
                    <a:p>
                      <a:pPr marL="0" marR="0" lvl="0" indent="0" algn="l" rtl="0">
                        <a:spcBef>
                          <a:spcPts val="0"/>
                        </a:spcBef>
                        <a:spcAft>
                          <a:spcPts val="0"/>
                        </a:spcAft>
                        <a:buNone/>
                      </a:pPr>
                      <a:r>
                        <a:rPr lang="fr-FR" sz="1050" b="1" strike="noStrike" noProof="0" dirty="0" smtClean="0">
                          <a:solidFill>
                            <a:srgbClr val="000000"/>
                          </a:solidFill>
                          <a:latin typeface="+mn-lt"/>
                          <a:ea typeface="Arial"/>
                          <a:cs typeface="Arial"/>
                          <a:sym typeface="Arial"/>
                        </a:rPr>
                        <a:t>CNRS</a:t>
                      </a:r>
                      <a:endParaRPr lang="fr-FR" sz="2000" b="1" noProof="0" dirty="0">
                        <a:latin typeface="+mn-lt"/>
                      </a:endParaRPr>
                    </a:p>
                  </a:txBody>
                  <a:tcPr marL="90000" marR="90000" marT="45725" marB="457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FEFEF"/>
                    </a:solidFill>
                  </a:tcPr>
                </a:tc>
                <a:tc>
                  <a:txBody>
                    <a:bodyPr/>
                    <a:lstStyle/>
                    <a:p>
                      <a:pPr marL="0" marR="0" lvl="0" indent="0" algn="l" rtl="0">
                        <a:spcBef>
                          <a:spcPts val="0"/>
                        </a:spcBef>
                        <a:spcAft>
                          <a:spcPts val="0"/>
                        </a:spcAft>
                        <a:buNone/>
                      </a:pPr>
                      <a:r>
                        <a:rPr lang="fr-FR" sz="1050" b="1" strike="noStrike" noProof="0" dirty="0" smtClean="0">
                          <a:solidFill>
                            <a:srgbClr val="000000"/>
                          </a:solidFill>
                          <a:latin typeface="+mn-lt"/>
                          <a:ea typeface="Arial"/>
                          <a:cs typeface="Arial"/>
                          <a:sym typeface="Arial"/>
                        </a:rPr>
                        <a:t>01/</a:t>
                      </a:r>
                      <a:r>
                        <a:rPr lang="fr-FR" sz="1050" b="1" noProof="0" dirty="0" smtClean="0">
                          <a:latin typeface="+mn-lt"/>
                        </a:rPr>
                        <a:t>12</a:t>
                      </a:r>
                      <a:r>
                        <a:rPr lang="fr-FR" sz="1050" b="1" strike="noStrike" noProof="0" dirty="0" smtClean="0">
                          <a:solidFill>
                            <a:srgbClr val="000000"/>
                          </a:solidFill>
                          <a:latin typeface="+mn-lt"/>
                          <a:ea typeface="Arial"/>
                          <a:cs typeface="Arial"/>
                          <a:sym typeface="Arial"/>
                        </a:rPr>
                        <a:t>/201</a:t>
                      </a:r>
                      <a:r>
                        <a:rPr lang="fr-FR" sz="1050" b="1" noProof="0" dirty="0" smtClean="0">
                          <a:latin typeface="+mn-lt"/>
                        </a:rPr>
                        <a:t>8</a:t>
                      </a:r>
                      <a:endParaRPr lang="fr-FR" sz="2000" b="1" noProof="0" dirty="0">
                        <a:latin typeface="+mn-lt"/>
                      </a:endParaRPr>
                    </a:p>
                  </a:txBody>
                  <a:tcPr marL="90000" marR="90000" marT="45725" marB="457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FEFEF"/>
                    </a:solidFill>
                  </a:tcPr>
                </a:tc>
                <a:tc>
                  <a:txBody>
                    <a:bodyPr/>
                    <a:lstStyle/>
                    <a:p>
                      <a:pPr marL="0" marR="0" lvl="0" indent="0" algn="l" rtl="0">
                        <a:spcBef>
                          <a:spcPts val="0"/>
                        </a:spcBef>
                        <a:spcAft>
                          <a:spcPts val="0"/>
                        </a:spcAft>
                        <a:buNone/>
                      </a:pPr>
                      <a:r>
                        <a:rPr lang="fr-FR" sz="1050" b="1" noProof="0" dirty="0" smtClean="0">
                          <a:latin typeface="+mn-lt"/>
                        </a:rPr>
                        <a:t>30</a:t>
                      </a:r>
                      <a:r>
                        <a:rPr lang="fr-FR" sz="1050" b="1" strike="noStrike" noProof="0" dirty="0" smtClean="0">
                          <a:solidFill>
                            <a:srgbClr val="000000"/>
                          </a:solidFill>
                          <a:latin typeface="+mn-lt"/>
                          <a:ea typeface="Arial"/>
                          <a:cs typeface="Arial"/>
                          <a:sym typeface="Arial"/>
                        </a:rPr>
                        <a:t>/</a:t>
                      </a:r>
                      <a:r>
                        <a:rPr lang="fr-FR" sz="1050" b="1" noProof="0" dirty="0" smtClean="0">
                          <a:latin typeface="+mn-lt"/>
                        </a:rPr>
                        <a:t>11</a:t>
                      </a:r>
                      <a:r>
                        <a:rPr lang="fr-FR" sz="1050" b="1" strike="noStrike" noProof="0" dirty="0" smtClean="0">
                          <a:solidFill>
                            <a:srgbClr val="000000"/>
                          </a:solidFill>
                          <a:latin typeface="+mn-lt"/>
                          <a:ea typeface="Arial"/>
                          <a:cs typeface="Arial"/>
                          <a:sym typeface="Arial"/>
                        </a:rPr>
                        <a:t>/20</a:t>
                      </a:r>
                      <a:r>
                        <a:rPr lang="fr-FR" sz="1050" b="1" noProof="0" dirty="0" smtClean="0">
                          <a:latin typeface="+mn-lt"/>
                        </a:rPr>
                        <a:t>20</a:t>
                      </a:r>
                      <a:endParaRPr lang="fr-FR" sz="2000" b="1" noProof="0" dirty="0">
                        <a:latin typeface="+mn-lt"/>
                      </a:endParaRPr>
                    </a:p>
                  </a:txBody>
                  <a:tcPr marL="90000" marR="90000" marT="45725" marB="457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FEFEF"/>
                    </a:solidFill>
                  </a:tcPr>
                </a:tc>
                <a:extLst>
                  <a:ext uri="{0D108BD9-81ED-4DB2-BD59-A6C34878D82A}">
                    <a16:rowId xmlns:a16="http://schemas.microsoft.com/office/drawing/2014/main" val="10001"/>
                  </a:ext>
                </a:extLst>
              </a:tr>
            </a:tbl>
          </a:graphicData>
        </a:graphic>
      </p:graphicFrame>
      <p:sp>
        <p:nvSpPr>
          <p:cNvPr id="2" name="Rectangle 1"/>
          <p:cNvSpPr/>
          <p:nvPr/>
        </p:nvSpPr>
        <p:spPr>
          <a:xfrm>
            <a:off x="1523144" y="1282133"/>
            <a:ext cx="1484702" cy="246221"/>
          </a:xfrm>
          <a:prstGeom prst="rect">
            <a:avLst/>
          </a:prstGeom>
        </p:spPr>
        <p:txBody>
          <a:bodyPr wrap="none">
            <a:spAutoFit/>
          </a:bodyPr>
          <a:lstStyle/>
          <a:p>
            <a:r>
              <a:rPr lang="en-US" sz="1000" b="1" dirty="0" smtClean="0">
                <a:solidFill>
                  <a:prstClr val="black"/>
                </a:solidFill>
              </a:rPr>
              <a:t>Date </a:t>
            </a:r>
            <a:r>
              <a:rPr lang="en-US" sz="1000" b="1" dirty="0" err="1" smtClean="0">
                <a:solidFill>
                  <a:prstClr val="black"/>
                </a:solidFill>
              </a:rPr>
              <a:t>d’entrée</a:t>
            </a:r>
            <a:r>
              <a:rPr lang="en-US" sz="1000" b="1" dirty="0" smtClean="0">
                <a:solidFill>
                  <a:prstClr val="black"/>
                </a:solidFill>
              </a:rPr>
              <a:t> au </a:t>
            </a:r>
            <a:r>
              <a:rPr lang="en-US" sz="1000" b="1" dirty="0" err="1" smtClean="0">
                <a:solidFill>
                  <a:prstClr val="black"/>
                </a:solidFill>
              </a:rPr>
              <a:t>groupe</a:t>
            </a:r>
            <a:endParaRPr lang="fr-FR" b="1" dirty="0"/>
          </a:p>
        </p:txBody>
      </p:sp>
    </p:spTree>
    <p:extLst>
      <p:ext uri="{BB962C8B-B14F-4D97-AF65-F5344CB8AC3E}">
        <p14:creationId xmlns:p14="http://schemas.microsoft.com/office/powerpoint/2010/main" val="40591140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txBox="1">
            <a:spLocks noChangeArrowheads="1"/>
          </p:cNvSpPr>
          <p:nvPr/>
        </p:nvSpPr>
        <p:spPr bwMode="auto">
          <a:xfrm>
            <a:off x="1524000" y="0"/>
            <a:ext cx="91440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fr-FR" altLang="fr-FR" sz="2800" b="1" dirty="0">
                <a:solidFill>
                  <a:srgbClr val="E75112"/>
                </a:solidFill>
                <a:latin typeface="Verdana" panose="020B0604030504040204" pitchFamily="34" charset="0"/>
              </a:rPr>
              <a:t>Visibilité et </a:t>
            </a:r>
            <a:r>
              <a:rPr lang="fr-FR" altLang="fr-FR" sz="2800" b="1" dirty="0" smtClean="0">
                <a:solidFill>
                  <a:srgbClr val="E75112"/>
                </a:solidFill>
                <a:latin typeface="Verdana" panose="020B0604030504040204" pitchFamily="34" charset="0"/>
              </a:rPr>
              <a:t>rayonnement (7)</a:t>
            </a:r>
            <a:endParaRPr lang="fr-FR" altLang="fr-FR" sz="2800" b="1" dirty="0">
              <a:solidFill>
                <a:srgbClr val="E75112"/>
              </a:solidFill>
              <a:latin typeface="Verdana" panose="020B0604030504040204" pitchFamily="34" charset="0"/>
            </a:endParaRPr>
          </a:p>
        </p:txBody>
      </p:sp>
      <p:sp>
        <p:nvSpPr>
          <p:cNvPr id="22531" name="Espace réservé du numéro de diapositive 5"/>
          <p:cNvSpPr txBox="1">
            <a:spLocks noGrp="1"/>
          </p:cNvSpPr>
          <p:nvPr/>
        </p:nvSpPr>
        <p:spPr bwMode="auto">
          <a:xfrm>
            <a:off x="8401050" y="6492876"/>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43AC80B2-6D44-4AB2-9AB7-B983EA82E7CE}" type="slidenum">
              <a:rPr lang="fr-FR" altLang="fr-FR" sz="1200">
                <a:solidFill>
                  <a:srgbClr val="898989"/>
                </a:solidFill>
                <a:latin typeface="Verdana" panose="020B0604030504040204" pitchFamily="34" charset="0"/>
              </a:rPr>
              <a:pPr algn="r" eaLnBrk="1" hangingPunct="1">
                <a:spcBef>
                  <a:spcPct val="0"/>
                </a:spcBef>
                <a:buFontTx/>
                <a:buNone/>
              </a:pPr>
              <a:t>30</a:t>
            </a:fld>
            <a:endParaRPr lang="fr-FR" altLang="fr-FR" sz="1200">
              <a:solidFill>
                <a:srgbClr val="898989"/>
              </a:solidFill>
              <a:latin typeface="Verdana" panose="020B0604030504040204" pitchFamily="34" charset="0"/>
            </a:endParaRPr>
          </a:p>
        </p:txBody>
      </p:sp>
      <p:cxnSp>
        <p:nvCxnSpPr>
          <p:cNvPr id="11" name="Connecteur droit 10">
            <a:extLst>
              <a:ext uri="{FF2B5EF4-FFF2-40B4-BE49-F238E27FC236}">
                <a16:creationId xmlns:a16="http://schemas.microsoft.com/office/drawing/2014/main" id="{BC493240-996B-4320-97A5-4F1FAC4A5B1A}"/>
              </a:ext>
            </a:extLst>
          </p:cNvPr>
          <p:cNvCxnSpPr/>
          <p:nvPr/>
        </p:nvCxnSpPr>
        <p:spPr>
          <a:xfrm>
            <a:off x="1525588" y="692150"/>
            <a:ext cx="9142412" cy="0"/>
          </a:xfrm>
          <a:prstGeom prst="line">
            <a:avLst/>
          </a:prstGeom>
          <a:ln>
            <a:solidFill>
              <a:srgbClr val="E75112"/>
            </a:solidFill>
          </a:ln>
        </p:spPr>
        <p:style>
          <a:lnRef idx="1">
            <a:schemeClr val="accent1"/>
          </a:lnRef>
          <a:fillRef idx="0">
            <a:schemeClr val="accent1"/>
          </a:fillRef>
          <a:effectRef idx="0">
            <a:schemeClr val="accent1"/>
          </a:effectRef>
          <a:fontRef idx="minor">
            <a:schemeClr val="tx1"/>
          </a:fontRef>
        </p:style>
      </p:cxnSp>
      <p:sp>
        <p:nvSpPr>
          <p:cNvPr id="22533" name="Rectangle 3"/>
          <p:cNvSpPr txBox="1">
            <a:spLocks noChangeArrowheads="1"/>
          </p:cNvSpPr>
          <p:nvPr/>
        </p:nvSpPr>
        <p:spPr bwMode="auto">
          <a:xfrm>
            <a:off x="-278780" y="546687"/>
            <a:ext cx="12192000"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914400" lvl="2" indent="0">
              <a:lnSpc>
                <a:spcPct val="90000"/>
              </a:lnSpc>
              <a:buNone/>
            </a:pPr>
            <a:endParaRPr lang="fr-FR" altLang="fr-FR" sz="1400" dirty="0">
              <a:solidFill>
                <a:srgbClr val="4D4D4D"/>
              </a:solidFill>
              <a:latin typeface="Verdana" panose="020B0604030504040204" pitchFamily="34" charset="0"/>
            </a:endParaRPr>
          </a:p>
          <a:p>
            <a:pPr lvl="1">
              <a:lnSpc>
                <a:spcPct val="90000"/>
              </a:lnSpc>
              <a:buFont typeface="Arial" panose="020B0604020202020204" pitchFamily="34" charset="0"/>
              <a:buChar char="•"/>
            </a:pPr>
            <a:r>
              <a:rPr lang="fr-FR" altLang="fr-FR" sz="1800" dirty="0" smtClean="0">
                <a:solidFill>
                  <a:srgbClr val="4D4D4D"/>
                </a:solidFill>
                <a:latin typeface="Verdana" panose="020B0604030504040204" pitchFamily="34" charset="0"/>
              </a:rPr>
              <a:t>2019:</a:t>
            </a:r>
          </a:p>
          <a:p>
            <a:pPr lvl="2">
              <a:lnSpc>
                <a:spcPct val="90000"/>
              </a:lnSpc>
            </a:pPr>
            <a:r>
              <a:rPr lang="en-US" altLang="fr-FR" sz="1400" dirty="0" err="1" smtClean="0">
                <a:solidFill>
                  <a:srgbClr val="4D4D4D"/>
                </a:solidFill>
                <a:latin typeface="Verdana" panose="020B0604030504040204" pitchFamily="34" charset="0"/>
              </a:rPr>
              <a:t>Boudoul</a:t>
            </a:r>
            <a:r>
              <a:rPr lang="en-US" altLang="fr-FR" sz="1400" dirty="0">
                <a:solidFill>
                  <a:srgbClr val="4D4D4D"/>
                </a:solidFill>
                <a:latin typeface="Verdana" panose="020B0604030504040204" pitchFamily="34" charset="0"/>
              </a:rPr>
              <a:t> G., CMS Status Report , 139th LHCC Meeting Open </a:t>
            </a:r>
            <a:r>
              <a:rPr lang="en-US" altLang="fr-FR" sz="1400" dirty="0" smtClean="0">
                <a:solidFill>
                  <a:srgbClr val="4D4D4D"/>
                </a:solidFill>
                <a:latin typeface="Verdana" panose="020B0604030504040204" pitchFamily="34" charset="0"/>
              </a:rPr>
              <a:t>Session, September 2019</a:t>
            </a:r>
          </a:p>
          <a:p>
            <a:pPr lvl="2">
              <a:lnSpc>
                <a:spcPct val="90000"/>
              </a:lnSpc>
            </a:pPr>
            <a:r>
              <a:rPr lang="en-US" altLang="fr-FR" sz="1400" dirty="0" err="1" smtClean="0">
                <a:solidFill>
                  <a:srgbClr val="4D4D4D"/>
                </a:solidFill>
                <a:latin typeface="Verdana" panose="020B0604030504040204" pitchFamily="34" charset="0"/>
              </a:rPr>
              <a:t>Chanon</a:t>
            </a:r>
            <a:r>
              <a:rPr lang="en-US" altLang="fr-FR" sz="1400" dirty="0" smtClean="0">
                <a:solidFill>
                  <a:srgbClr val="4D4D4D"/>
                </a:solidFill>
                <a:latin typeface="Verdana" panose="020B0604030504040204" pitchFamily="34" charset="0"/>
              </a:rPr>
              <a:t> </a:t>
            </a:r>
            <a:r>
              <a:rPr lang="en-US" altLang="fr-FR" sz="1400" dirty="0">
                <a:solidFill>
                  <a:srgbClr val="4D4D4D"/>
                </a:solidFill>
                <a:latin typeface="Verdana" panose="020B0604030504040204" pitchFamily="34" charset="0"/>
              </a:rPr>
              <a:t>N., Prospects for Lorentz Invariance Violation searches at the LHC and future colliders, </a:t>
            </a:r>
            <a:r>
              <a:rPr lang="en-US" altLang="fr-FR" sz="1400" dirty="0" smtClean="0">
                <a:solidFill>
                  <a:srgbClr val="4D4D4D"/>
                </a:solidFill>
                <a:latin typeface="Verdana" panose="020B0604030504040204" pitchFamily="34" charset="0"/>
              </a:rPr>
              <a:t>Conference </a:t>
            </a:r>
            <a:r>
              <a:rPr lang="en-US" altLang="fr-FR" sz="1400" dirty="0">
                <a:solidFill>
                  <a:srgbClr val="4D4D4D"/>
                </a:solidFill>
                <a:latin typeface="Verdana" panose="020B0604030504040204" pitchFamily="34" charset="0"/>
              </a:rPr>
              <a:t>CPT’19, 12 - 16 Mai, Bloomington (Indiana, US</a:t>
            </a:r>
            <a:r>
              <a:rPr lang="en-US" altLang="fr-FR" sz="1400" dirty="0" smtClean="0">
                <a:solidFill>
                  <a:srgbClr val="4D4D4D"/>
                </a:solidFill>
                <a:latin typeface="Verdana" panose="020B0604030504040204" pitchFamily="34" charset="0"/>
              </a:rPr>
              <a:t>)</a:t>
            </a:r>
            <a:endParaRPr lang="fr-FR" altLang="fr-FR" sz="1400" dirty="0" smtClean="0">
              <a:solidFill>
                <a:srgbClr val="4D4D4D"/>
              </a:solidFill>
              <a:latin typeface="Verdana" panose="020B0604030504040204" pitchFamily="34" charset="0"/>
            </a:endParaRPr>
          </a:p>
          <a:p>
            <a:pPr lvl="2">
              <a:lnSpc>
                <a:spcPct val="90000"/>
              </a:lnSpc>
            </a:pPr>
            <a:r>
              <a:rPr lang="en-US" altLang="fr-FR" sz="1400" dirty="0" err="1">
                <a:solidFill>
                  <a:srgbClr val="4D4D4D"/>
                </a:solidFill>
                <a:latin typeface="Verdana" panose="020B0604030504040204" pitchFamily="34" charset="0"/>
              </a:rPr>
              <a:t>Contardo</a:t>
            </a:r>
            <a:r>
              <a:rPr lang="en-US" altLang="fr-FR" sz="1400" dirty="0">
                <a:solidFill>
                  <a:srgbClr val="4D4D4D"/>
                </a:solidFill>
                <a:latin typeface="Verdana" panose="020B0604030504040204" pitchFamily="34" charset="0"/>
              </a:rPr>
              <a:t> D.,  HL-LHC program and upgrades, 2019, European School in Instrumentation for Particle and </a:t>
            </a:r>
            <a:r>
              <a:rPr lang="en-US" altLang="fr-FR" sz="1400" dirty="0" err="1">
                <a:solidFill>
                  <a:srgbClr val="4D4D4D"/>
                </a:solidFill>
                <a:latin typeface="Verdana" panose="020B0604030504040204" pitchFamily="34" charset="0"/>
              </a:rPr>
              <a:t>Astroparticle</a:t>
            </a:r>
            <a:r>
              <a:rPr lang="en-US" altLang="fr-FR" sz="1400" dirty="0">
                <a:solidFill>
                  <a:srgbClr val="4D4D4D"/>
                </a:solidFill>
                <a:latin typeface="Verdana" panose="020B0604030504040204" pitchFamily="34" charset="0"/>
              </a:rPr>
              <a:t> Physics, 21/01/2019, </a:t>
            </a:r>
            <a:r>
              <a:rPr lang="en-US" altLang="fr-FR" sz="1400" dirty="0" err="1">
                <a:solidFill>
                  <a:srgbClr val="4D4D4D"/>
                </a:solidFill>
                <a:latin typeface="Verdana" panose="020B0604030504040204" pitchFamily="34" charset="0"/>
              </a:rPr>
              <a:t>Archamps</a:t>
            </a:r>
            <a:r>
              <a:rPr lang="en-US" altLang="fr-FR" sz="1400" dirty="0">
                <a:solidFill>
                  <a:srgbClr val="4D4D4D"/>
                </a:solidFill>
                <a:latin typeface="Verdana" panose="020B0604030504040204" pitchFamily="34" charset="0"/>
              </a:rPr>
              <a:t> (France).</a:t>
            </a:r>
          </a:p>
          <a:p>
            <a:pPr lvl="2">
              <a:lnSpc>
                <a:spcPct val="90000"/>
              </a:lnSpc>
            </a:pPr>
            <a:r>
              <a:rPr lang="en-US" altLang="fr-FR" sz="1400" dirty="0" err="1" smtClean="0">
                <a:solidFill>
                  <a:srgbClr val="4D4D4D"/>
                </a:solidFill>
                <a:latin typeface="Verdana" panose="020B0604030504040204" pitchFamily="34" charset="0"/>
              </a:rPr>
              <a:t>Gouzevitch</a:t>
            </a:r>
            <a:r>
              <a:rPr lang="en-US" altLang="fr-FR" sz="1400" dirty="0" smtClean="0">
                <a:solidFill>
                  <a:srgbClr val="4D4D4D"/>
                </a:solidFill>
                <a:latin typeface="Verdana" panose="020B0604030504040204" pitchFamily="34" charset="0"/>
              </a:rPr>
              <a:t> </a:t>
            </a:r>
            <a:r>
              <a:rPr lang="en-US" altLang="fr-FR" sz="1400" dirty="0">
                <a:solidFill>
                  <a:srgbClr val="4D4D4D"/>
                </a:solidFill>
                <a:latin typeface="Verdana" panose="020B0604030504040204" pitchFamily="34" charset="0"/>
              </a:rPr>
              <a:t>M.,  High rate, fast timing glass RPC for the high eta CMS muon detector, 2019, 15th Vienna Conference on Instrumentation, 18-22/02/2019, Vienne (</a:t>
            </a:r>
            <a:r>
              <a:rPr lang="en-US" altLang="fr-FR" sz="1400" dirty="0" err="1">
                <a:solidFill>
                  <a:srgbClr val="4D4D4D"/>
                </a:solidFill>
                <a:latin typeface="Verdana" panose="020B0604030504040204" pitchFamily="34" charset="0"/>
              </a:rPr>
              <a:t>Autriche</a:t>
            </a:r>
            <a:r>
              <a:rPr lang="en-US" altLang="fr-FR" sz="1400" dirty="0" smtClean="0">
                <a:solidFill>
                  <a:srgbClr val="4D4D4D"/>
                </a:solidFill>
                <a:latin typeface="Verdana" panose="020B0604030504040204" pitchFamily="34" charset="0"/>
              </a:rPr>
              <a:t>).</a:t>
            </a:r>
          </a:p>
          <a:p>
            <a:pPr lvl="2">
              <a:lnSpc>
                <a:spcPct val="90000"/>
              </a:lnSpc>
            </a:pPr>
            <a:r>
              <a:rPr lang="en-US" altLang="fr-FR" sz="1400" dirty="0" smtClean="0">
                <a:solidFill>
                  <a:srgbClr val="4D4D4D"/>
                </a:solidFill>
                <a:latin typeface="Verdana" panose="020B0604030504040204" pitchFamily="34" charset="0"/>
              </a:rPr>
              <a:t>Gascon-</a:t>
            </a:r>
            <a:r>
              <a:rPr lang="en-US" altLang="fr-FR" sz="1400" dirty="0" err="1" smtClean="0">
                <a:solidFill>
                  <a:srgbClr val="4D4D4D"/>
                </a:solidFill>
                <a:latin typeface="Verdana" panose="020B0604030504040204" pitchFamily="34" charset="0"/>
              </a:rPr>
              <a:t>Shotkin</a:t>
            </a:r>
            <a:r>
              <a:rPr lang="en-US" altLang="fr-FR" sz="1400" dirty="0" smtClean="0">
                <a:solidFill>
                  <a:srgbClr val="4D4D4D"/>
                </a:solidFill>
                <a:latin typeface="Verdana" panose="020B0604030504040204" pitchFamily="34" charset="0"/>
              </a:rPr>
              <a:t> </a:t>
            </a:r>
            <a:r>
              <a:rPr lang="en-US" altLang="fr-FR" sz="1400" dirty="0">
                <a:solidFill>
                  <a:srgbClr val="4D4D4D"/>
                </a:solidFill>
                <a:latin typeface="Verdana" panose="020B0604030504040204" pitchFamily="34" charset="0"/>
              </a:rPr>
              <a:t>S., </a:t>
            </a:r>
            <a:r>
              <a:rPr lang="en-US" altLang="fr-FR" sz="1400" dirty="0" smtClean="0">
                <a:solidFill>
                  <a:srgbClr val="4D4D4D"/>
                </a:solidFill>
                <a:latin typeface="Verdana" panose="020B0604030504040204" pitchFamily="34" charset="0"/>
              </a:rPr>
              <a:t>“</a:t>
            </a:r>
            <a:r>
              <a:rPr lang="en-US" altLang="fr-FR" sz="1400" dirty="0">
                <a:solidFill>
                  <a:srgbClr val="4D4D4D"/>
                </a:solidFill>
                <a:latin typeface="Verdana" panose="020B0604030504040204" pitchFamily="34" charset="0"/>
              </a:rPr>
              <a:t>SM Higgs boson measurements at the LHC”, SUSY2019, 20-24 May 2019, Corpus Christi, TX (USA</a:t>
            </a:r>
            <a:r>
              <a:rPr lang="en-US" altLang="fr-FR" sz="1400" dirty="0" smtClean="0">
                <a:solidFill>
                  <a:srgbClr val="4D4D4D"/>
                </a:solidFill>
                <a:latin typeface="Verdana" panose="020B0604030504040204" pitchFamily="34" charset="0"/>
              </a:rPr>
              <a:t>)</a:t>
            </a:r>
          </a:p>
          <a:p>
            <a:pPr lvl="2">
              <a:lnSpc>
                <a:spcPct val="90000"/>
              </a:lnSpc>
            </a:pPr>
            <a:r>
              <a:rPr lang="en-US" altLang="fr-FR" sz="1400" dirty="0" smtClean="0">
                <a:solidFill>
                  <a:srgbClr val="4D4D4D"/>
                </a:solidFill>
                <a:latin typeface="Verdana" panose="020B0604030504040204" pitchFamily="34" charset="0"/>
              </a:rPr>
              <a:t>Gascon-</a:t>
            </a:r>
            <a:r>
              <a:rPr lang="en-US" altLang="fr-FR" sz="1400" dirty="0" err="1" smtClean="0">
                <a:solidFill>
                  <a:srgbClr val="4D4D4D"/>
                </a:solidFill>
                <a:latin typeface="Verdana" panose="020B0604030504040204" pitchFamily="34" charset="0"/>
              </a:rPr>
              <a:t>Shotkin</a:t>
            </a:r>
            <a:r>
              <a:rPr lang="en-US" altLang="fr-FR" sz="1400" dirty="0" smtClean="0">
                <a:solidFill>
                  <a:srgbClr val="4D4D4D"/>
                </a:solidFill>
                <a:latin typeface="Verdana" panose="020B0604030504040204" pitchFamily="34" charset="0"/>
              </a:rPr>
              <a:t> </a:t>
            </a:r>
            <a:r>
              <a:rPr lang="en-US" altLang="fr-FR" sz="1400" dirty="0">
                <a:solidFill>
                  <a:srgbClr val="4D4D4D"/>
                </a:solidFill>
                <a:latin typeface="Verdana" panose="020B0604030504040204" pitchFamily="34" charset="0"/>
              </a:rPr>
              <a:t>S., </a:t>
            </a:r>
            <a:r>
              <a:rPr lang="en-US" altLang="fr-FR" sz="1400" dirty="0" smtClean="0">
                <a:solidFill>
                  <a:srgbClr val="4D4D4D"/>
                </a:solidFill>
                <a:latin typeface="Verdana" panose="020B0604030504040204" pitchFamily="34" charset="0"/>
              </a:rPr>
              <a:t>“</a:t>
            </a:r>
            <a:r>
              <a:rPr lang="en-US" altLang="fr-FR" sz="1400" dirty="0">
                <a:solidFill>
                  <a:srgbClr val="4D4D4D"/>
                </a:solidFill>
                <a:latin typeface="Verdana" panose="020B0604030504040204" pitchFamily="34" charset="0"/>
              </a:rPr>
              <a:t>CMS additional scalar bosons”, Higgs Hunting 2019, 29-31 July 2019, Paris (France</a:t>
            </a:r>
            <a:r>
              <a:rPr lang="en-US" altLang="fr-FR" sz="1400" dirty="0" smtClean="0">
                <a:solidFill>
                  <a:srgbClr val="4D4D4D"/>
                </a:solidFill>
                <a:latin typeface="Verdana" panose="020B0604030504040204" pitchFamily="34" charset="0"/>
              </a:rPr>
              <a:t>)</a:t>
            </a:r>
          </a:p>
          <a:p>
            <a:pPr lvl="2">
              <a:lnSpc>
                <a:spcPct val="90000"/>
              </a:lnSpc>
            </a:pPr>
            <a:r>
              <a:rPr lang="en-US" altLang="fr-FR" sz="1400" dirty="0" smtClean="0">
                <a:solidFill>
                  <a:srgbClr val="4D4D4D"/>
                </a:solidFill>
                <a:latin typeface="Verdana" panose="020B0604030504040204" pitchFamily="34" charset="0"/>
              </a:rPr>
              <a:t>Gascon-</a:t>
            </a:r>
            <a:r>
              <a:rPr lang="en-US" altLang="fr-FR" sz="1400" dirty="0" err="1" smtClean="0">
                <a:solidFill>
                  <a:srgbClr val="4D4D4D"/>
                </a:solidFill>
                <a:latin typeface="Verdana" panose="020B0604030504040204" pitchFamily="34" charset="0"/>
              </a:rPr>
              <a:t>Shotkin</a:t>
            </a:r>
            <a:r>
              <a:rPr lang="en-US" altLang="fr-FR" sz="1400" dirty="0" smtClean="0">
                <a:solidFill>
                  <a:srgbClr val="4D4D4D"/>
                </a:solidFill>
                <a:latin typeface="Verdana" panose="020B0604030504040204" pitchFamily="34" charset="0"/>
              </a:rPr>
              <a:t> </a:t>
            </a:r>
            <a:r>
              <a:rPr lang="en-US" altLang="fr-FR" sz="1400" dirty="0">
                <a:solidFill>
                  <a:srgbClr val="4D4D4D"/>
                </a:solidFill>
                <a:latin typeface="Verdana" panose="020B0604030504040204" pitchFamily="34" charset="0"/>
              </a:rPr>
              <a:t>S., </a:t>
            </a:r>
            <a:r>
              <a:rPr lang="en-US" altLang="fr-FR" sz="1400" dirty="0" smtClean="0">
                <a:solidFill>
                  <a:srgbClr val="4D4D4D"/>
                </a:solidFill>
                <a:latin typeface="Verdana" panose="020B0604030504040204" pitchFamily="34" charset="0"/>
              </a:rPr>
              <a:t>Key </a:t>
            </a:r>
            <a:r>
              <a:rPr lang="en-US" altLang="fr-FR" sz="1400" dirty="0">
                <a:solidFill>
                  <a:srgbClr val="4D4D4D"/>
                </a:solidFill>
                <a:latin typeface="Verdana" panose="020B0604030504040204" pitchFamily="34" charset="0"/>
              </a:rPr>
              <a:t>Participant and Invited Speaker, Workshop on Fundamental Composite Dynamics: Opportunities for Future Colliders and Cosmology, 26 August-6 September 2019, Mainz (Germany) “Light scalars in di-photon and other channels” [Invited talk</a:t>
            </a:r>
            <a:r>
              <a:rPr lang="en-US" altLang="fr-FR" sz="1400" dirty="0" smtClean="0">
                <a:solidFill>
                  <a:srgbClr val="4D4D4D"/>
                </a:solidFill>
                <a:latin typeface="Verdana" panose="020B0604030504040204" pitchFamily="34" charset="0"/>
              </a:rPr>
              <a:t>]</a:t>
            </a:r>
          </a:p>
          <a:p>
            <a:pPr lvl="2">
              <a:lnSpc>
                <a:spcPct val="90000"/>
              </a:lnSpc>
            </a:pPr>
            <a:r>
              <a:rPr lang="en-US" altLang="fr-FR" sz="1400" dirty="0">
                <a:solidFill>
                  <a:srgbClr val="4D4D4D"/>
                </a:solidFill>
                <a:latin typeface="Verdana" panose="020B0604030504040204" pitchFamily="34" charset="0"/>
              </a:rPr>
              <a:t>Zhang </a:t>
            </a:r>
            <a:r>
              <a:rPr lang="en-US" altLang="fr-FR" sz="1400" dirty="0" err="1">
                <a:solidFill>
                  <a:srgbClr val="4D4D4D"/>
                </a:solidFill>
                <a:latin typeface="Verdana" panose="020B0604030504040204" pitchFamily="34" charset="0"/>
              </a:rPr>
              <a:t>S</a:t>
            </a:r>
            <a:r>
              <a:rPr lang="en-US" altLang="fr-FR" sz="1400" dirty="0" err="1" smtClean="0">
                <a:solidFill>
                  <a:srgbClr val="4D4D4D"/>
                </a:solidFill>
                <a:latin typeface="Verdana" panose="020B0604030504040204" pitchFamily="34" charset="0"/>
              </a:rPr>
              <a:t>.,”Search</a:t>
            </a:r>
            <a:r>
              <a:rPr lang="en-US" altLang="fr-FR" sz="1400" dirty="0" smtClean="0">
                <a:solidFill>
                  <a:srgbClr val="4D4D4D"/>
                </a:solidFill>
                <a:latin typeface="Verdana" panose="020B0604030504040204" pitchFamily="34" charset="0"/>
              </a:rPr>
              <a:t> </a:t>
            </a:r>
            <a:r>
              <a:rPr lang="en-US" altLang="fr-FR" sz="1400" dirty="0">
                <a:solidFill>
                  <a:srgbClr val="4D4D4D"/>
                </a:solidFill>
                <a:latin typeface="Verdana" panose="020B0604030504040204" pitchFamily="34" charset="0"/>
              </a:rPr>
              <a:t>for low-mass Higgs bosons in the </a:t>
            </a:r>
            <a:r>
              <a:rPr lang="en-US" altLang="fr-FR" sz="1400" dirty="0" err="1">
                <a:solidFill>
                  <a:srgbClr val="4D4D4D"/>
                </a:solidFill>
                <a:latin typeface="Verdana" panose="020B0604030504040204" pitchFamily="34" charset="0"/>
              </a:rPr>
              <a:t>diphoton</a:t>
            </a:r>
            <a:r>
              <a:rPr lang="en-US" altLang="fr-FR" sz="1400" dirty="0">
                <a:solidFill>
                  <a:srgbClr val="4D4D4D"/>
                </a:solidFill>
                <a:latin typeface="Verdana" panose="020B0604030504040204" pitchFamily="34" charset="0"/>
              </a:rPr>
              <a:t> final state at CMS”, </a:t>
            </a:r>
            <a:r>
              <a:rPr lang="en-US" altLang="fr-FR" sz="1400" dirty="0" err="1">
                <a:solidFill>
                  <a:srgbClr val="4D4D4D"/>
                </a:solidFill>
                <a:latin typeface="Verdana" panose="020B0604030504040204" pitchFamily="34" charset="0"/>
              </a:rPr>
              <a:t>Posters@LHCC</a:t>
            </a:r>
            <a:r>
              <a:rPr lang="en-US" altLang="fr-FR" sz="1400" dirty="0">
                <a:solidFill>
                  <a:srgbClr val="4D4D4D"/>
                </a:solidFill>
                <a:latin typeface="Verdana" panose="020B0604030504040204" pitchFamily="34" charset="0"/>
              </a:rPr>
              <a:t>: Students' Poster Session at the 2019 Winter LHCC meeting, 27 February 2019, CERN </a:t>
            </a:r>
            <a:endParaRPr lang="en-US" altLang="fr-FR" sz="1400" dirty="0" smtClean="0">
              <a:solidFill>
                <a:srgbClr val="4D4D4D"/>
              </a:solidFill>
              <a:latin typeface="Verdana" panose="020B0604030504040204" pitchFamily="34" charset="0"/>
            </a:endParaRPr>
          </a:p>
          <a:p>
            <a:pPr lvl="2">
              <a:lnSpc>
                <a:spcPct val="90000"/>
              </a:lnSpc>
            </a:pPr>
            <a:r>
              <a:rPr lang="en-US" altLang="fr-FR" sz="1400" dirty="0">
                <a:solidFill>
                  <a:srgbClr val="4D4D4D"/>
                </a:solidFill>
                <a:latin typeface="Verdana" panose="020B0604030504040204" pitchFamily="34" charset="0"/>
              </a:rPr>
              <a:t>Zhang S., </a:t>
            </a:r>
            <a:r>
              <a:rPr lang="en-US" altLang="fr-FR" sz="1400" dirty="0" smtClean="0">
                <a:solidFill>
                  <a:srgbClr val="4D4D4D"/>
                </a:solidFill>
                <a:latin typeface="Verdana" panose="020B0604030504040204" pitchFamily="34" charset="0"/>
              </a:rPr>
              <a:t>“CMS </a:t>
            </a:r>
            <a:r>
              <a:rPr lang="en-US" altLang="fr-FR" sz="1400" dirty="0" err="1" smtClean="0">
                <a:solidFill>
                  <a:srgbClr val="4D4D4D"/>
                </a:solidFill>
                <a:latin typeface="Verdana" panose="020B0604030504040204" pitchFamily="34" charset="0"/>
              </a:rPr>
              <a:t>H</a:t>
            </a:r>
            <a:r>
              <a:rPr lang="en-US" altLang="fr-FR" sz="1400" dirty="0" err="1" smtClean="0">
                <a:solidFill>
                  <a:srgbClr val="4D4D4D"/>
                </a:solidFill>
                <a:latin typeface="Verdana" panose="020B0604030504040204" pitchFamily="34" charset="0"/>
                <a:sym typeface="Wingdings" panose="05000000000000000000" pitchFamily="2" charset="2"/>
              </a:rPr>
              <a:t></a:t>
            </a:r>
            <a:r>
              <a:rPr lang="en-US" altLang="fr-FR" sz="1400" b="1" dirty="0" err="1" smtClean="0">
                <a:solidFill>
                  <a:srgbClr val="4D4D4D"/>
                </a:solidFill>
                <a:latin typeface="Symbol" panose="05050102010706020507" pitchFamily="18" charset="2"/>
                <a:sym typeface="Wingdings" panose="05000000000000000000" pitchFamily="2" charset="2"/>
              </a:rPr>
              <a:t>gg</a:t>
            </a:r>
            <a:r>
              <a:rPr lang="en-US" altLang="fr-FR" sz="1400" dirty="0" smtClean="0">
                <a:solidFill>
                  <a:srgbClr val="4D4D4D"/>
                </a:solidFill>
                <a:latin typeface="Verdana" panose="020B0604030504040204" pitchFamily="34" charset="0"/>
              </a:rPr>
              <a:t> </a:t>
            </a:r>
            <a:r>
              <a:rPr lang="en-US" altLang="fr-FR" sz="1400" dirty="0">
                <a:solidFill>
                  <a:srgbClr val="4D4D4D"/>
                </a:solidFill>
                <a:latin typeface="Verdana" panose="020B0604030504040204" pitchFamily="34" charset="0"/>
              </a:rPr>
              <a:t>12th Workshop of the France China Particle Physics Laboratory, 24-27 April  2019, Shanghai (China</a:t>
            </a:r>
            <a:r>
              <a:rPr lang="en-US" altLang="fr-FR" sz="1400" dirty="0" smtClean="0">
                <a:solidFill>
                  <a:srgbClr val="4D4D4D"/>
                </a:solidFill>
                <a:latin typeface="Verdana" panose="020B0604030504040204" pitchFamily="34" charset="0"/>
              </a:rPr>
              <a:t>)</a:t>
            </a:r>
          </a:p>
          <a:p>
            <a:pPr lvl="2">
              <a:lnSpc>
                <a:spcPct val="90000"/>
              </a:lnSpc>
            </a:pPr>
            <a:r>
              <a:rPr lang="en-US" altLang="fr-FR" sz="1400" dirty="0">
                <a:solidFill>
                  <a:srgbClr val="4D4D4D"/>
                </a:solidFill>
                <a:latin typeface="Verdana" panose="020B0604030504040204" pitchFamily="34" charset="0"/>
              </a:rPr>
              <a:t>Zhang S., </a:t>
            </a:r>
            <a:r>
              <a:rPr lang="en-US" altLang="fr-FR" sz="1400" dirty="0" smtClean="0">
                <a:solidFill>
                  <a:srgbClr val="4D4D4D"/>
                </a:solidFill>
                <a:latin typeface="Verdana" panose="020B0604030504040204" pitchFamily="34" charset="0"/>
              </a:rPr>
              <a:t>“Search </a:t>
            </a:r>
            <a:r>
              <a:rPr lang="en-US" altLang="fr-FR" sz="1400" dirty="0">
                <a:solidFill>
                  <a:srgbClr val="4D4D4D"/>
                </a:solidFill>
                <a:latin typeface="Verdana" panose="020B0604030504040204" pitchFamily="34" charset="0"/>
              </a:rPr>
              <a:t>for a standard model-like Higgs boson in the mass range between 70 and 110 GeV in the </a:t>
            </a:r>
            <a:r>
              <a:rPr lang="en-US" altLang="fr-FR" sz="1400" dirty="0" err="1">
                <a:solidFill>
                  <a:srgbClr val="4D4D4D"/>
                </a:solidFill>
                <a:latin typeface="Verdana" panose="020B0604030504040204" pitchFamily="34" charset="0"/>
              </a:rPr>
              <a:t>diphoton</a:t>
            </a:r>
            <a:r>
              <a:rPr lang="en-US" altLang="fr-FR" sz="1400" dirty="0">
                <a:solidFill>
                  <a:srgbClr val="4D4D4D"/>
                </a:solidFill>
                <a:latin typeface="Verdana" panose="020B0604030504040204" pitchFamily="34" charset="0"/>
              </a:rPr>
              <a:t> final state in proton-proton collisions at  s√= 8 and 13 </a:t>
            </a:r>
            <a:r>
              <a:rPr lang="en-US" altLang="fr-FR" sz="1400" dirty="0" err="1">
                <a:solidFill>
                  <a:srgbClr val="4D4D4D"/>
                </a:solidFill>
                <a:latin typeface="Verdana" panose="020B0604030504040204" pitchFamily="34" charset="0"/>
              </a:rPr>
              <a:t>TeV</a:t>
            </a:r>
            <a:r>
              <a:rPr lang="en-US" altLang="fr-FR" sz="1400" dirty="0">
                <a:solidFill>
                  <a:srgbClr val="4D4D4D"/>
                </a:solidFill>
                <a:latin typeface="Verdana" panose="020B0604030504040204" pitchFamily="34" charset="0"/>
              </a:rPr>
              <a:t> with CMS”, Higgs Hunting 2019, 29-31 July 2019, Paris (France</a:t>
            </a:r>
            <a:r>
              <a:rPr lang="en-US" altLang="fr-FR" sz="1400" dirty="0" smtClean="0">
                <a:solidFill>
                  <a:srgbClr val="4D4D4D"/>
                </a:solidFill>
                <a:latin typeface="Verdana" panose="020B0604030504040204" pitchFamily="34" charset="0"/>
              </a:rPr>
              <a:t>)</a:t>
            </a:r>
          </a:p>
          <a:p>
            <a:pPr lvl="2">
              <a:lnSpc>
                <a:spcPct val="90000"/>
              </a:lnSpc>
            </a:pPr>
            <a:r>
              <a:rPr lang="en-US" altLang="fr-FR" sz="1400" dirty="0" err="1" smtClean="0">
                <a:solidFill>
                  <a:srgbClr val="4D4D4D"/>
                </a:solidFill>
                <a:latin typeface="Verdana" panose="020B0604030504040204" pitchFamily="34" charset="0"/>
              </a:rPr>
              <a:t>Lesauvage</a:t>
            </a:r>
            <a:r>
              <a:rPr lang="en-US" altLang="fr-FR" sz="1400" dirty="0" smtClean="0">
                <a:solidFill>
                  <a:srgbClr val="4D4D4D"/>
                </a:solidFill>
                <a:latin typeface="Verdana" panose="020B0604030504040204" pitchFamily="34" charset="0"/>
              </a:rPr>
              <a:t> A.,</a:t>
            </a:r>
            <a:r>
              <a:rPr lang="en-US" sz="1400" kern="100" dirty="0">
                <a:latin typeface="Avenir Book"/>
                <a:ea typeface="MS Mincho"/>
                <a:cs typeface="Calibri" panose="020F0502020204030204" pitchFamily="34" charset="0"/>
              </a:rPr>
              <a:t> “CMS Low-mass </a:t>
            </a:r>
            <a:r>
              <a:rPr lang="en-US" sz="1400" kern="100" dirty="0" err="1">
                <a:latin typeface="Avenir Book"/>
                <a:ea typeface="MS Mincho"/>
                <a:cs typeface="Calibri" panose="020F0502020204030204" pitchFamily="34" charset="0"/>
              </a:rPr>
              <a:t>H</a:t>
            </a:r>
            <a:r>
              <a:rPr lang="en-US" sz="1400" kern="100" dirty="0" err="1">
                <a:latin typeface="Avenir Book"/>
                <a:ea typeface="MS Mincho"/>
                <a:cs typeface="Calibri" panose="020F0502020204030204" pitchFamily="34" charset="0"/>
                <a:sym typeface="Wingdings" panose="05000000000000000000" pitchFamily="2" charset="2"/>
              </a:rPr>
              <a:t></a:t>
            </a:r>
            <a:r>
              <a:rPr lang="en-US" sz="1400" kern="100" dirty="0" err="1">
                <a:latin typeface="Symbol" panose="05050102010706020507" pitchFamily="18" charset="2"/>
                <a:ea typeface="MS Mincho"/>
                <a:cs typeface="Calibri" panose="020F0502020204030204" pitchFamily="34" charset="0"/>
              </a:rPr>
              <a:t>gg</a:t>
            </a:r>
            <a:r>
              <a:rPr lang="en-US" sz="1400" kern="100" dirty="0">
                <a:latin typeface="Avenir Book"/>
                <a:ea typeface="MS Mincho"/>
                <a:cs typeface="Calibri" panose="020F0502020204030204" pitchFamily="34" charset="0"/>
              </a:rPr>
              <a:t>”, </a:t>
            </a:r>
            <a:r>
              <a:rPr lang="en-US" sz="1400" kern="100" dirty="0">
                <a:latin typeface="Verdana" panose="020B0604030504040204" pitchFamily="34" charset="0"/>
                <a:ea typeface="Verdana" panose="020B0604030504040204" pitchFamily="34" charset="0"/>
                <a:cs typeface="Calibri" panose="020F0502020204030204" pitchFamily="34" charset="0"/>
              </a:rPr>
              <a:t>12th Workshop of the France China Particle Physics Laboratory, 24-27 April  2019, Shanghai (China</a:t>
            </a:r>
            <a:r>
              <a:rPr lang="en-US" sz="1400" kern="100" dirty="0" smtClean="0">
                <a:latin typeface="Verdana" panose="020B0604030504040204" pitchFamily="34" charset="0"/>
                <a:ea typeface="Verdana" panose="020B0604030504040204" pitchFamily="34" charset="0"/>
                <a:cs typeface="Calibri" panose="020F0502020204030204" pitchFamily="34" charset="0"/>
              </a:rPr>
              <a:t>)</a:t>
            </a:r>
          </a:p>
          <a:p>
            <a:pPr lvl="2">
              <a:lnSpc>
                <a:spcPct val="90000"/>
              </a:lnSpc>
            </a:pPr>
            <a:r>
              <a:rPr lang="en-US" altLang="fr-FR" sz="1400" kern="100" dirty="0" smtClean="0">
                <a:solidFill>
                  <a:srgbClr val="4D4D4D"/>
                </a:solidFill>
                <a:latin typeface="Verdana" panose="020B0604030504040204" pitchFamily="34" charset="0"/>
                <a:ea typeface="Verdana" panose="020B0604030504040204" pitchFamily="34" charset="0"/>
                <a:cs typeface="Calibri" panose="020F0502020204030204" pitchFamily="34" charset="0"/>
              </a:rPr>
              <a:t>C. </a:t>
            </a:r>
            <a:r>
              <a:rPr lang="en-US" altLang="fr-FR" sz="1400" kern="100" dirty="0" err="1" smtClean="0">
                <a:solidFill>
                  <a:srgbClr val="4D4D4D"/>
                </a:solidFill>
                <a:latin typeface="Verdana" panose="020B0604030504040204" pitchFamily="34" charset="0"/>
                <a:ea typeface="Verdana" panose="020B0604030504040204" pitchFamily="34" charset="0"/>
                <a:cs typeface="Calibri" panose="020F0502020204030204" pitchFamily="34" charset="0"/>
              </a:rPr>
              <a:t>Bernet</a:t>
            </a:r>
            <a:r>
              <a:rPr lang="en-US" altLang="fr-FR" sz="1400" kern="100" dirty="0">
                <a:solidFill>
                  <a:srgbClr val="4D4D4D"/>
                </a:solidFill>
                <a:latin typeface="Verdana" panose="020B0604030504040204" pitchFamily="34" charset="0"/>
                <a:ea typeface="Verdana" panose="020B0604030504040204" pitchFamily="34" charset="0"/>
                <a:cs typeface="Calibri" panose="020F0502020204030204" pitchFamily="34" charset="0"/>
              </a:rPr>
              <a:t>, </a:t>
            </a:r>
            <a:r>
              <a:rPr lang="en-US" altLang="fr-FR" sz="1400" kern="100" dirty="0" err="1">
                <a:solidFill>
                  <a:srgbClr val="4D4D4D"/>
                </a:solidFill>
                <a:latin typeface="Verdana" panose="020B0604030504040204" pitchFamily="34" charset="0"/>
                <a:ea typeface="Verdana" panose="020B0604030504040204" pitchFamily="34" charset="0"/>
                <a:cs typeface="Calibri" panose="020F0502020204030204" pitchFamily="34" charset="0"/>
              </a:rPr>
              <a:t>Séminaire</a:t>
            </a:r>
            <a:r>
              <a:rPr lang="en-US" altLang="fr-FR" sz="1400" kern="100" dirty="0">
                <a:solidFill>
                  <a:srgbClr val="4D4D4D"/>
                </a:solidFill>
                <a:latin typeface="Verdana" panose="020B0604030504040204" pitchFamily="34" charset="0"/>
                <a:ea typeface="Verdana" panose="020B0604030504040204" pitchFamily="34" charset="0"/>
                <a:cs typeface="Calibri" panose="020F0502020204030204" pitchFamily="34" charset="0"/>
              </a:rPr>
              <a:t> à </a:t>
            </a:r>
            <a:r>
              <a:rPr lang="en-US" altLang="fr-FR" sz="1400" kern="100" dirty="0" err="1">
                <a:solidFill>
                  <a:srgbClr val="4D4D4D"/>
                </a:solidFill>
                <a:latin typeface="Verdana" panose="020B0604030504040204" pitchFamily="34" charset="0"/>
                <a:ea typeface="Verdana" panose="020B0604030504040204" pitchFamily="34" charset="0"/>
                <a:cs typeface="Calibri" panose="020F0502020204030204" pitchFamily="34" charset="0"/>
              </a:rPr>
              <a:t>l’IPNL</a:t>
            </a:r>
            <a:r>
              <a:rPr lang="en-US" altLang="fr-FR" sz="1400" kern="100" dirty="0">
                <a:solidFill>
                  <a:srgbClr val="4D4D4D"/>
                </a:solidFill>
                <a:latin typeface="Verdana" panose="020B0604030504040204" pitchFamily="34" charset="0"/>
                <a:ea typeface="Verdana" panose="020B0604030504040204" pitchFamily="34" charset="0"/>
                <a:cs typeface="Calibri" panose="020F0502020204030204" pitchFamily="34" charset="0"/>
              </a:rPr>
              <a:t>, FCC : A global Strategy for HEP in Europe, </a:t>
            </a:r>
            <a:r>
              <a:rPr lang="en-US" altLang="fr-FR" sz="1400" kern="100" dirty="0" smtClean="0">
                <a:solidFill>
                  <a:srgbClr val="4D4D4D"/>
                </a:solidFill>
                <a:latin typeface="Verdana" panose="020B0604030504040204" pitchFamily="34" charset="0"/>
                <a:ea typeface="Verdana" panose="020B0604030504040204" pitchFamily="34" charset="0"/>
                <a:cs typeface="Calibri" panose="020F0502020204030204" pitchFamily="34" charset="0"/>
              </a:rPr>
              <a:t>2019</a:t>
            </a:r>
          </a:p>
          <a:p>
            <a:pPr lvl="2">
              <a:lnSpc>
                <a:spcPct val="90000"/>
              </a:lnSpc>
            </a:pPr>
            <a:endParaRPr lang="en-US" altLang="fr-FR" sz="1400" dirty="0">
              <a:solidFill>
                <a:srgbClr val="4D4D4D"/>
              </a:solidFill>
              <a:latin typeface="Verdana" panose="020B0604030504040204" pitchFamily="34" charset="0"/>
            </a:endParaRPr>
          </a:p>
          <a:p>
            <a:pPr lvl="2">
              <a:lnSpc>
                <a:spcPct val="90000"/>
              </a:lnSpc>
            </a:pPr>
            <a:endParaRPr lang="fr-FR" altLang="fr-FR" sz="1400" dirty="0" smtClean="0">
              <a:solidFill>
                <a:srgbClr val="4D4D4D"/>
              </a:solidFill>
              <a:latin typeface="Verdana" panose="020B0604030504040204" pitchFamily="34" charset="0"/>
            </a:endParaRPr>
          </a:p>
          <a:p>
            <a:pPr lvl="1">
              <a:lnSpc>
                <a:spcPct val="90000"/>
              </a:lnSpc>
              <a:buFont typeface="Arial" panose="020B0604020202020204" pitchFamily="34" charset="0"/>
              <a:buChar char="•"/>
            </a:pPr>
            <a:endParaRPr lang="fr-FR" altLang="fr-FR" sz="1800" dirty="0">
              <a:solidFill>
                <a:srgbClr val="4D4D4D"/>
              </a:solidFill>
              <a:latin typeface="Verdana" panose="020B0604030504040204" pitchFamily="34" charset="0"/>
            </a:endParaRPr>
          </a:p>
        </p:txBody>
      </p:sp>
      <p:sp>
        <p:nvSpPr>
          <p:cNvPr id="22538" name="Espace réservé du pied de page 1"/>
          <p:cNvSpPr>
            <a:spLocks noGrp="1"/>
          </p:cNvSpPr>
          <p:nvPr>
            <p:ph type="ftr" sz="quarter" idx="11"/>
          </p:nvPr>
        </p:nvSpPr>
        <p:spPr bwMode="auto">
          <a:xfrm>
            <a:off x="4440238" y="6594474"/>
            <a:ext cx="3960812" cy="28892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FR" altLang="fr-FR" sz="1200" dirty="0">
                <a:solidFill>
                  <a:srgbClr val="898989"/>
                </a:solidFill>
                <a:latin typeface="Verdana" panose="020B0604030504040204" pitchFamily="34" charset="0"/>
                <a:cs typeface="Arial" panose="020B0604020202020204" pitchFamily="34" charset="0"/>
              </a:rPr>
              <a:t>Tourniquet Section 01 du Laboratoire </a:t>
            </a:r>
            <a:r>
              <a:rPr lang="fr-FR" altLang="fr-FR" sz="1200" dirty="0" smtClean="0">
                <a:solidFill>
                  <a:srgbClr val="898989"/>
                </a:solidFill>
                <a:latin typeface="Verdana" panose="020B0604030504040204" pitchFamily="34" charset="0"/>
                <a:cs typeface="Arial" panose="020B0604020202020204" pitchFamily="34" charset="0"/>
              </a:rPr>
              <a:t>– 3/2/2020</a:t>
            </a:r>
            <a:endParaRPr lang="fr-FR" altLang="fr-FR" sz="1200" dirty="0">
              <a:solidFill>
                <a:srgbClr val="898989"/>
              </a:solidFill>
              <a:latin typeface="Verdana" panose="020B0604030504040204" pitchFamily="34" charset="0"/>
              <a:cs typeface="Arial" panose="020B0604020202020204" pitchFamily="34" charset="0"/>
            </a:endParaRPr>
          </a:p>
        </p:txBody>
      </p:sp>
      <p:sp>
        <p:nvSpPr>
          <p:cNvPr id="13" name="Espace réservé de la date 11"/>
          <p:cNvSpPr txBox="1">
            <a:spLocks noGrp="1"/>
          </p:cNvSpPr>
          <p:nvPr/>
        </p:nvSpPr>
        <p:spPr bwMode="auto">
          <a:xfrm>
            <a:off x="1658938" y="6544629"/>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200" dirty="0">
                <a:solidFill>
                  <a:srgbClr val="898989"/>
                </a:solidFill>
                <a:latin typeface="Verdana" panose="020B0604030504040204" pitchFamily="34" charset="0"/>
              </a:rPr>
              <a:t>Groupe </a:t>
            </a:r>
            <a:r>
              <a:rPr lang="fr-FR" altLang="fr-FR" sz="1200" dirty="0" smtClean="0">
                <a:solidFill>
                  <a:srgbClr val="898989"/>
                </a:solidFill>
                <a:latin typeface="Verdana" panose="020B0604030504040204" pitchFamily="34" charset="0"/>
              </a:rPr>
              <a:t>CMS</a:t>
            </a:r>
            <a:endParaRPr lang="fr-FR" altLang="fr-FR" sz="1200" dirty="0">
              <a:solidFill>
                <a:srgbClr val="898989"/>
              </a:solidFill>
              <a:latin typeface="Verdana" panose="020B0604030504040204" pitchFamily="34" charset="0"/>
            </a:endParaRPr>
          </a:p>
        </p:txBody>
      </p:sp>
    </p:spTree>
    <p:extLst>
      <p:ext uri="{BB962C8B-B14F-4D97-AF65-F5344CB8AC3E}">
        <p14:creationId xmlns:p14="http://schemas.microsoft.com/office/powerpoint/2010/main" val="2549566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txBox="1">
            <a:spLocks noChangeArrowheads="1"/>
          </p:cNvSpPr>
          <p:nvPr/>
        </p:nvSpPr>
        <p:spPr bwMode="auto">
          <a:xfrm>
            <a:off x="1524000" y="0"/>
            <a:ext cx="91440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fr-FR" altLang="fr-FR" sz="2800" b="1" dirty="0">
                <a:solidFill>
                  <a:srgbClr val="E75112"/>
                </a:solidFill>
                <a:latin typeface="Verdana" panose="020B0604030504040204" pitchFamily="34" charset="0"/>
              </a:rPr>
              <a:t>Visibilité et </a:t>
            </a:r>
            <a:r>
              <a:rPr lang="fr-FR" altLang="fr-FR" sz="2800" b="1" dirty="0" smtClean="0">
                <a:solidFill>
                  <a:srgbClr val="E75112"/>
                </a:solidFill>
                <a:latin typeface="Verdana" panose="020B0604030504040204" pitchFamily="34" charset="0"/>
              </a:rPr>
              <a:t>rayonnement (8)</a:t>
            </a:r>
            <a:endParaRPr lang="fr-FR" altLang="fr-FR" sz="2800" b="1" dirty="0">
              <a:solidFill>
                <a:srgbClr val="E75112"/>
              </a:solidFill>
              <a:latin typeface="Verdana" panose="020B0604030504040204" pitchFamily="34" charset="0"/>
            </a:endParaRPr>
          </a:p>
        </p:txBody>
      </p:sp>
      <p:sp>
        <p:nvSpPr>
          <p:cNvPr id="22531" name="Espace réservé du numéro de diapositive 5"/>
          <p:cNvSpPr txBox="1">
            <a:spLocks noGrp="1"/>
          </p:cNvSpPr>
          <p:nvPr/>
        </p:nvSpPr>
        <p:spPr bwMode="auto">
          <a:xfrm>
            <a:off x="8401050" y="6492876"/>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43AC80B2-6D44-4AB2-9AB7-B983EA82E7CE}" type="slidenum">
              <a:rPr lang="fr-FR" altLang="fr-FR" sz="1200">
                <a:solidFill>
                  <a:srgbClr val="898989"/>
                </a:solidFill>
                <a:latin typeface="Verdana" panose="020B0604030504040204" pitchFamily="34" charset="0"/>
              </a:rPr>
              <a:pPr algn="r" eaLnBrk="1" hangingPunct="1">
                <a:spcBef>
                  <a:spcPct val="0"/>
                </a:spcBef>
                <a:buFontTx/>
                <a:buNone/>
              </a:pPr>
              <a:t>31</a:t>
            </a:fld>
            <a:endParaRPr lang="fr-FR" altLang="fr-FR" sz="1200">
              <a:solidFill>
                <a:srgbClr val="898989"/>
              </a:solidFill>
              <a:latin typeface="Verdana" panose="020B0604030504040204" pitchFamily="34" charset="0"/>
            </a:endParaRPr>
          </a:p>
        </p:txBody>
      </p:sp>
      <p:cxnSp>
        <p:nvCxnSpPr>
          <p:cNvPr id="11" name="Connecteur droit 10">
            <a:extLst>
              <a:ext uri="{FF2B5EF4-FFF2-40B4-BE49-F238E27FC236}">
                <a16:creationId xmlns:a16="http://schemas.microsoft.com/office/drawing/2014/main" id="{BC493240-996B-4320-97A5-4F1FAC4A5B1A}"/>
              </a:ext>
            </a:extLst>
          </p:cNvPr>
          <p:cNvCxnSpPr/>
          <p:nvPr/>
        </p:nvCxnSpPr>
        <p:spPr>
          <a:xfrm>
            <a:off x="1525588" y="692150"/>
            <a:ext cx="9142412" cy="0"/>
          </a:xfrm>
          <a:prstGeom prst="line">
            <a:avLst/>
          </a:prstGeom>
          <a:ln>
            <a:solidFill>
              <a:srgbClr val="E75112"/>
            </a:solidFill>
          </a:ln>
        </p:spPr>
        <p:style>
          <a:lnRef idx="1">
            <a:schemeClr val="accent1"/>
          </a:lnRef>
          <a:fillRef idx="0">
            <a:schemeClr val="accent1"/>
          </a:fillRef>
          <a:effectRef idx="0">
            <a:schemeClr val="accent1"/>
          </a:effectRef>
          <a:fontRef idx="minor">
            <a:schemeClr val="tx1"/>
          </a:fontRef>
        </p:style>
      </p:cxnSp>
      <p:sp>
        <p:nvSpPr>
          <p:cNvPr id="22533" name="Rectangle 3"/>
          <p:cNvSpPr txBox="1">
            <a:spLocks noChangeArrowheads="1"/>
          </p:cNvSpPr>
          <p:nvPr/>
        </p:nvSpPr>
        <p:spPr bwMode="auto">
          <a:xfrm>
            <a:off x="1558926" y="836614"/>
            <a:ext cx="8951913"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457200" lvl="1" indent="0">
              <a:lnSpc>
                <a:spcPct val="90000"/>
              </a:lnSpc>
              <a:buNone/>
            </a:pPr>
            <a:endParaRPr lang="fr-FR" altLang="fr-FR" sz="1800" dirty="0">
              <a:solidFill>
                <a:srgbClr val="4D4D4D"/>
              </a:solidFill>
              <a:latin typeface="Verdana" panose="020B0604030504040204" pitchFamily="34" charset="0"/>
            </a:endParaRPr>
          </a:p>
        </p:txBody>
      </p:sp>
      <p:sp>
        <p:nvSpPr>
          <p:cNvPr id="22534" name="Rectangle 3"/>
          <p:cNvSpPr txBox="1">
            <a:spLocks noChangeArrowheads="1"/>
          </p:cNvSpPr>
          <p:nvPr/>
        </p:nvSpPr>
        <p:spPr bwMode="auto">
          <a:xfrm>
            <a:off x="312234" y="930216"/>
            <a:ext cx="11062010"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pPr>
            <a:r>
              <a:rPr lang="en-US" altLang="fr-FR" sz="2000" i="1" dirty="0" smtClean="0">
                <a:solidFill>
                  <a:srgbClr val="0070C0"/>
                </a:solidFill>
                <a:latin typeface="Verdana" panose="020B0604030504040204" pitchFamily="34" charset="0"/>
              </a:rPr>
              <a:t>Proceedings </a:t>
            </a:r>
            <a:r>
              <a:rPr lang="en-US" altLang="fr-FR" sz="2000" i="1" dirty="0" err="1" smtClean="0">
                <a:solidFill>
                  <a:srgbClr val="0070C0"/>
                </a:solidFill>
                <a:latin typeface="Verdana" panose="020B0604030504040204" pitchFamily="34" charset="0"/>
              </a:rPr>
              <a:t>dans</a:t>
            </a:r>
            <a:r>
              <a:rPr lang="en-US" altLang="fr-FR" sz="2000" i="1" dirty="0" smtClean="0">
                <a:solidFill>
                  <a:srgbClr val="0070C0"/>
                </a:solidFill>
                <a:latin typeface="Verdana" panose="020B0604030504040204" pitchFamily="34" charset="0"/>
              </a:rPr>
              <a:t> les conferences (16)</a:t>
            </a:r>
            <a:r>
              <a:rPr lang="fr-FR" altLang="fr-FR" sz="2000" dirty="0" smtClean="0">
                <a:solidFill>
                  <a:srgbClr val="0070C0"/>
                </a:solidFill>
                <a:latin typeface="Verdana" panose="020B0604030504040204" pitchFamily="34" charset="0"/>
              </a:rPr>
              <a:t>:</a:t>
            </a:r>
          </a:p>
          <a:p>
            <a:pPr lvl="1">
              <a:lnSpc>
                <a:spcPct val="90000"/>
              </a:lnSpc>
              <a:buFont typeface="Arial" panose="020B0604020202020204" pitchFamily="34" charset="0"/>
              <a:buChar char="•"/>
            </a:pPr>
            <a:r>
              <a:rPr lang="fr-FR" altLang="fr-FR" sz="1800" dirty="0" err="1">
                <a:latin typeface="+mn-lt"/>
              </a:rPr>
              <a:t>Boudoul</a:t>
            </a:r>
            <a:r>
              <a:rPr lang="fr-FR" altLang="fr-FR" sz="1800" dirty="0">
                <a:latin typeface="+mn-lt"/>
              </a:rPr>
              <a:t> G., </a:t>
            </a:r>
            <a:r>
              <a:rPr lang="fr-FR" altLang="fr-FR" sz="1800" dirty="0" err="1">
                <a:latin typeface="+mn-lt"/>
              </a:rPr>
              <a:t>Franzoni</a:t>
            </a:r>
            <a:r>
              <a:rPr lang="fr-FR" altLang="fr-FR" sz="1800" dirty="0">
                <a:latin typeface="+mn-lt"/>
              </a:rPr>
              <a:t> G., </a:t>
            </a:r>
            <a:r>
              <a:rPr lang="fr-FR" altLang="fr-FR" sz="1800" dirty="0" err="1">
                <a:latin typeface="+mn-lt"/>
              </a:rPr>
              <a:t>Norkus</a:t>
            </a:r>
            <a:r>
              <a:rPr lang="fr-FR" altLang="fr-FR" sz="1800" dirty="0">
                <a:latin typeface="+mn-lt"/>
              </a:rPr>
              <a:t> A., Pol A., </a:t>
            </a:r>
            <a:r>
              <a:rPr lang="fr-FR" altLang="fr-FR" sz="1800" dirty="0" err="1">
                <a:latin typeface="+mn-lt"/>
              </a:rPr>
              <a:t>Srimanobhas</a:t>
            </a:r>
            <a:r>
              <a:rPr lang="fr-FR" altLang="fr-FR" sz="1800" dirty="0">
                <a:latin typeface="+mn-lt"/>
              </a:rPr>
              <a:t> P., </a:t>
            </a:r>
            <a:r>
              <a:rPr lang="fr-FR" altLang="fr-FR" sz="1800" dirty="0" err="1">
                <a:latin typeface="+mn-lt"/>
              </a:rPr>
              <a:t>Vlimant</a:t>
            </a:r>
            <a:r>
              <a:rPr lang="fr-FR" altLang="fr-FR" sz="1800" dirty="0">
                <a:latin typeface="+mn-lt"/>
              </a:rPr>
              <a:t> J.,  Monte Carlo Production Management at CMS, 21st International </a:t>
            </a:r>
            <a:r>
              <a:rPr lang="fr-FR" altLang="fr-FR" sz="1800" dirty="0" err="1">
                <a:latin typeface="+mn-lt"/>
              </a:rPr>
              <a:t>Conference</a:t>
            </a:r>
            <a:r>
              <a:rPr lang="fr-FR" altLang="fr-FR" sz="1800" dirty="0">
                <a:latin typeface="+mn-lt"/>
              </a:rPr>
              <a:t> on </a:t>
            </a:r>
            <a:r>
              <a:rPr lang="fr-FR" altLang="fr-FR" sz="1800" dirty="0" err="1">
                <a:latin typeface="+mn-lt"/>
              </a:rPr>
              <a:t>Computing</a:t>
            </a:r>
            <a:r>
              <a:rPr lang="fr-FR" altLang="fr-FR" sz="1800" dirty="0">
                <a:latin typeface="+mn-lt"/>
              </a:rPr>
              <a:t> in High </a:t>
            </a:r>
            <a:r>
              <a:rPr lang="fr-FR" altLang="fr-FR" sz="1800" dirty="0" err="1">
                <a:latin typeface="+mn-lt"/>
              </a:rPr>
              <a:t>Energy</a:t>
            </a:r>
            <a:r>
              <a:rPr lang="fr-FR" altLang="fr-FR" sz="1800" dirty="0">
                <a:latin typeface="+mn-lt"/>
              </a:rPr>
              <a:t> and </a:t>
            </a:r>
            <a:r>
              <a:rPr lang="fr-FR" altLang="fr-FR" sz="1800" dirty="0" err="1">
                <a:latin typeface="+mn-lt"/>
              </a:rPr>
              <a:t>Nuclear</a:t>
            </a:r>
            <a:r>
              <a:rPr lang="fr-FR" altLang="fr-FR" sz="1800" dirty="0">
                <a:latin typeface="+mn-lt"/>
              </a:rPr>
              <a:t> </a:t>
            </a:r>
            <a:r>
              <a:rPr lang="fr-FR" altLang="fr-FR" sz="1800" dirty="0" err="1">
                <a:latin typeface="+mn-lt"/>
              </a:rPr>
              <a:t>Physics</a:t>
            </a:r>
            <a:r>
              <a:rPr lang="fr-FR" altLang="fr-FR" sz="1800" dirty="0">
                <a:latin typeface="+mn-lt"/>
              </a:rPr>
              <a:t>, 13-17/04/2015, Okinawa (Japon). </a:t>
            </a:r>
            <a:r>
              <a:rPr lang="fr-FR" altLang="fr-FR" sz="1800" dirty="0" err="1">
                <a:latin typeface="+mn-lt"/>
              </a:rPr>
              <a:t>J.Phys.Conf.Ser</a:t>
            </a:r>
            <a:r>
              <a:rPr lang="fr-FR" altLang="fr-FR" sz="1800" dirty="0">
                <a:latin typeface="+mn-lt"/>
              </a:rPr>
              <a:t>., 2015, 664(7):072018</a:t>
            </a:r>
            <a:r>
              <a:rPr lang="fr-FR" altLang="fr-FR" sz="1800" dirty="0" smtClean="0">
                <a:latin typeface="+mn-lt"/>
              </a:rPr>
              <a:t>.</a:t>
            </a:r>
          </a:p>
          <a:p>
            <a:pPr lvl="1">
              <a:lnSpc>
                <a:spcPct val="90000"/>
              </a:lnSpc>
              <a:buFont typeface="Arial" panose="020B0604020202020204" pitchFamily="34" charset="0"/>
              <a:buChar char="•"/>
            </a:pPr>
            <a:r>
              <a:rPr lang="fr-FR" altLang="fr-FR" sz="1800" dirty="0" err="1">
                <a:latin typeface="+mn-lt"/>
              </a:rPr>
              <a:t>Cunrath</a:t>
            </a:r>
            <a:r>
              <a:rPr lang="fr-FR" altLang="fr-FR" sz="1800" dirty="0">
                <a:latin typeface="+mn-lt"/>
              </a:rPr>
              <a:t> </a:t>
            </a:r>
            <a:r>
              <a:rPr lang="fr-FR" altLang="fr-FR" sz="1800" dirty="0" err="1">
                <a:latin typeface="+mn-lt"/>
              </a:rPr>
              <a:t>Pequegnot</a:t>
            </a:r>
            <a:r>
              <a:rPr lang="fr-FR" altLang="fr-FR" sz="1800" dirty="0">
                <a:latin typeface="+mn-lt"/>
              </a:rPr>
              <a:t> A.,  New </a:t>
            </a:r>
            <a:r>
              <a:rPr lang="fr-FR" altLang="fr-FR" sz="1800" dirty="0" err="1">
                <a:latin typeface="+mn-lt"/>
              </a:rPr>
              <a:t>physics</a:t>
            </a:r>
            <a:r>
              <a:rPr lang="fr-FR" altLang="fr-FR" sz="1800" dirty="0">
                <a:latin typeface="+mn-lt"/>
              </a:rPr>
              <a:t> in final states </a:t>
            </a:r>
            <a:r>
              <a:rPr lang="fr-FR" altLang="fr-FR" sz="1800" dirty="0" err="1">
                <a:latin typeface="+mn-lt"/>
              </a:rPr>
              <a:t>with</a:t>
            </a:r>
            <a:r>
              <a:rPr lang="fr-FR" altLang="fr-FR" sz="1800" dirty="0">
                <a:latin typeface="+mn-lt"/>
              </a:rPr>
              <a:t> jets or </a:t>
            </a:r>
            <a:r>
              <a:rPr lang="fr-FR" altLang="fr-FR" sz="1800" dirty="0" err="1">
                <a:latin typeface="+mn-lt"/>
              </a:rPr>
              <a:t>vector</a:t>
            </a:r>
            <a:r>
              <a:rPr lang="fr-FR" altLang="fr-FR" sz="1800" dirty="0">
                <a:latin typeface="+mn-lt"/>
              </a:rPr>
              <a:t> bosons, 30th Rencontres de Physique de La Vallée d'Aoste, 6-12/03/2016, La </a:t>
            </a:r>
            <a:r>
              <a:rPr lang="fr-FR" altLang="fr-FR" sz="1800" dirty="0" err="1">
                <a:latin typeface="+mn-lt"/>
              </a:rPr>
              <a:t>Thuile</a:t>
            </a:r>
            <a:r>
              <a:rPr lang="fr-FR" altLang="fr-FR" sz="1800" dirty="0">
                <a:latin typeface="+mn-lt"/>
              </a:rPr>
              <a:t> (Italie). </a:t>
            </a:r>
            <a:r>
              <a:rPr lang="fr-FR" altLang="fr-FR" sz="1800" dirty="0" err="1">
                <a:latin typeface="+mn-lt"/>
              </a:rPr>
              <a:t>Nuovo</a:t>
            </a:r>
            <a:r>
              <a:rPr lang="fr-FR" altLang="fr-FR" sz="1800" dirty="0">
                <a:latin typeface="+mn-lt"/>
              </a:rPr>
              <a:t> </a:t>
            </a:r>
            <a:r>
              <a:rPr lang="fr-FR" altLang="fr-FR" sz="1800" dirty="0" err="1">
                <a:latin typeface="+mn-lt"/>
              </a:rPr>
              <a:t>Cim.C</a:t>
            </a:r>
            <a:r>
              <a:rPr lang="fr-FR" altLang="fr-FR" sz="1800" dirty="0">
                <a:latin typeface="+mn-lt"/>
              </a:rPr>
              <a:t>, 2016, 39(4):347.</a:t>
            </a:r>
          </a:p>
          <a:p>
            <a:pPr lvl="1">
              <a:lnSpc>
                <a:spcPct val="90000"/>
              </a:lnSpc>
              <a:buFont typeface="Arial" panose="020B0604020202020204" pitchFamily="34" charset="0"/>
              <a:buChar char="•"/>
            </a:pPr>
            <a:r>
              <a:rPr lang="fr-FR" altLang="fr-FR" sz="1800" dirty="0">
                <a:latin typeface="+mn-lt"/>
              </a:rPr>
              <a:t>Carrillo Montoya C.,  </a:t>
            </a:r>
            <a:r>
              <a:rPr lang="fr-FR" altLang="fr-FR" sz="1800" dirty="0" err="1">
                <a:latin typeface="+mn-lt"/>
              </a:rPr>
              <a:t>Searches</a:t>
            </a:r>
            <a:r>
              <a:rPr lang="fr-FR" altLang="fr-FR" sz="1800" dirty="0">
                <a:latin typeface="+mn-lt"/>
              </a:rPr>
              <a:t> for </a:t>
            </a:r>
            <a:r>
              <a:rPr lang="fr-FR" altLang="fr-FR" sz="1800" dirty="0" err="1">
                <a:latin typeface="+mn-lt"/>
              </a:rPr>
              <a:t>low</a:t>
            </a:r>
            <a:r>
              <a:rPr lang="fr-FR" altLang="fr-FR" sz="1800" dirty="0">
                <a:latin typeface="+mn-lt"/>
              </a:rPr>
              <a:t>-mass </a:t>
            </a:r>
            <a:r>
              <a:rPr lang="fr-FR" altLang="fr-FR" sz="1800" dirty="0" err="1">
                <a:latin typeface="+mn-lt"/>
              </a:rPr>
              <a:t>neutral</a:t>
            </a:r>
            <a:r>
              <a:rPr lang="fr-FR" altLang="fr-FR" sz="1800" dirty="0">
                <a:latin typeface="+mn-lt"/>
              </a:rPr>
              <a:t> </a:t>
            </a:r>
            <a:r>
              <a:rPr lang="fr-FR" altLang="fr-FR" sz="1800" dirty="0" err="1">
                <a:latin typeface="+mn-lt"/>
              </a:rPr>
              <a:t>Higgs</a:t>
            </a:r>
            <a:r>
              <a:rPr lang="fr-FR" altLang="fr-FR" sz="1800" dirty="0">
                <a:latin typeface="+mn-lt"/>
              </a:rPr>
              <a:t> bosons </a:t>
            </a:r>
            <a:r>
              <a:rPr lang="fr-FR" altLang="fr-FR" sz="1800" dirty="0" err="1">
                <a:latin typeface="+mn-lt"/>
              </a:rPr>
              <a:t>using</a:t>
            </a:r>
            <a:r>
              <a:rPr lang="fr-FR" altLang="fr-FR" sz="1800" dirty="0">
                <a:latin typeface="+mn-lt"/>
              </a:rPr>
              <a:t> the CMS detector, 38th International </a:t>
            </a:r>
            <a:r>
              <a:rPr lang="fr-FR" altLang="fr-FR" sz="1800" dirty="0" err="1">
                <a:latin typeface="+mn-lt"/>
              </a:rPr>
              <a:t>Conference</a:t>
            </a:r>
            <a:r>
              <a:rPr lang="fr-FR" altLang="fr-FR" sz="1800" dirty="0">
                <a:latin typeface="+mn-lt"/>
              </a:rPr>
              <a:t> on High </a:t>
            </a:r>
            <a:r>
              <a:rPr lang="fr-FR" altLang="fr-FR" sz="1800" dirty="0" err="1">
                <a:latin typeface="+mn-lt"/>
              </a:rPr>
              <a:t>Energy</a:t>
            </a:r>
            <a:r>
              <a:rPr lang="fr-FR" altLang="fr-FR" sz="1800" dirty="0">
                <a:latin typeface="+mn-lt"/>
              </a:rPr>
              <a:t> </a:t>
            </a:r>
            <a:r>
              <a:rPr lang="fr-FR" altLang="fr-FR" sz="1800" dirty="0" err="1">
                <a:latin typeface="+mn-lt"/>
              </a:rPr>
              <a:t>Physics</a:t>
            </a:r>
            <a:r>
              <a:rPr lang="fr-FR" altLang="fr-FR" sz="1800" dirty="0">
                <a:latin typeface="+mn-lt"/>
              </a:rPr>
              <a:t>, 3-10/08/2016, Chicago (États-Unis). </a:t>
            </a:r>
            <a:r>
              <a:rPr lang="fr-FR" altLang="fr-FR" sz="1800" dirty="0" err="1">
                <a:latin typeface="+mn-lt"/>
              </a:rPr>
              <a:t>PoS</a:t>
            </a:r>
            <a:r>
              <a:rPr lang="fr-FR" altLang="fr-FR" sz="1800" dirty="0">
                <a:latin typeface="+mn-lt"/>
              </a:rPr>
              <a:t>, 2016, ICHEP2016 416.</a:t>
            </a:r>
          </a:p>
          <a:p>
            <a:pPr lvl="1">
              <a:lnSpc>
                <a:spcPct val="90000"/>
              </a:lnSpc>
              <a:buFont typeface="Arial" panose="020B0604020202020204" pitchFamily="34" charset="0"/>
              <a:buChar char="•"/>
            </a:pPr>
            <a:r>
              <a:rPr lang="fr-FR" altLang="fr-FR" sz="1800" dirty="0" err="1">
                <a:latin typeface="+mn-lt"/>
              </a:rPr>
              <a:t>Courbon</a:t>
            </a:r>
            <a:r>
              <a:rPr lang="fr-FR" altLang="fr-FR" sz="1800" dirty="0">
                <a:latin typeface="+mn-lt"/>
              </a:rPr>
              <a:t> B.,  </a:t>
            </a:r>
            <a:r>
              <a:rPr lang="fr-FR" altLang="fr-FR" sz="1800" dirty="0" err="1">
                <a:latin typeface="+mn-lt"/>
              </a:rPr>
              <a:t>Search</a:t>
            </a:r>
            <a:r>
              <a:rPr lang="fr-FR" altLang="fr-FR" sz="1800" dirty="0">
                <a:latin typeface="+mn-lt"/>
              </a:rPr>
              <a:t> for </a:t>
            </a:r>
            <a:r>
              <a:rPr lang="fr-FR" altLang="fr-FR" sz="1800" dirty="0" err="1">
                <a:latin typeface="+mn-lt"/>
              </a:rPr>
              <a:t>low</a:t>
            </a:r>
            <a:r>
              <a:rPr lang="fr-FR" altLang="fr-FR" sz="1800" dirty="0">
                <a:latin typeface="+mn-lt"/>
              </a:rPr>
              <a:t> mass </a:t>
            </a:r>
            <a:r>
              <a:rPr lang="fr-FR" altLang="fr-FR" sz="1800" dirty="0" err="1">
                <a:latin typeface="+mn-lt"/>
              </a:rPr>
              <a:t>Higgs</a:t>
            </a:r>
            <a:r>
              <a:rPr lang="fr-FR" altLang="fr-FR" sz="1800" dirty="0">
                <a:latin typeface="+mn-lt"/>
              </a:rPr>
              <a:t>-boson </a:t>
            </a:r>
            <a:r>
              <a:rPr lang="fr-FR" altLang="fr-FR" sz="1800" dirty="0" err="1">
                <a:latin typeface="+mn-lt"/>
              </a:rPr>
              <a:t>like</a:t>
            </a:r>
            <a:r>
              <a:rPr lang="fr-FR" altLang="fr-FR" sz="1800" dirty="0">
                <a:latin typeface="+mn-lt"/>
              </a:rPr>
              <a:t> </a:t>
            </a:r>
            <a:r>
              <a:rPr lang="fr-FR" altLang="fr-FR" sz="1800" dirty="0" err="1">
                <a:latin typeface="+mn-lt"/>
              </a:rPr>
              <a:t>resonances</a:t>
            </a:r>
            <a:r>
              <a:rPr lang="fr-FR" altLang="fr-FR" sz="1800" dirty="0">
                <a:latin typeface="+mn-lt"/>
              </a:rPr>
              <a:t> at CMS, 24th International Workshop on </a:t>
            </a:r>
            <a:r>
              <a:rPr lang="fr-FR" altLang="fr-FR" sz="1800" dirty="0" err="1">
                <a:latin typeface="+mn-lt"/>
              </a:rPr>
              <a:t>Deep-Inelastic</a:t>
            </a:r>
            <a:r>
              <a:rPr lang="fr-FR" altLang="fr-FR" sz="1800" dirty="0">
                <a:latin typeface="+mn-lt"/>
              </a:rPr>
              <a:t> </a:t>
            </a:r>
            <a:r>
              <a:rPr lang="fr-FR" altLang="fr-FR" sz="1800" dirty="0" err="1">
                <a:latin typeface="+mn-lt"/>
              </a:rPr>
              <a:t>Scattering</a:t>
            </a:r>
            <a:r>
              <a:rPr lang="fr-FR" altLang="fr-FR" sz="1800" dirty="0">
                <a:latin typeface="+mn-lt"/>
              </a:rPr>
              <a:t> and </a:t>
            </a:r>
            <a:r>
              <a:rPr lang="fr-FR" altLang="fr-FR" sz="1800" dirty="0" err="1">
                <a:latin typeface="+mn-lt"/>
              </a:rPr>
              <a:t>Related</a:t>
            </a:r>
            <a:r>
              <a:rPr lang="fr-FR" altLang="fr-FR" sz="1800" dirty="0">
                <a:latin typeface="+mn-lt"/>
              </a:rPr>
              <a:t> </a:t>
            </a:r>
            <a:r>
              <a:rPr lang="fr-FR" altLang="fr-FR" sz="1800" dirty="0" err="1">
                <a:latin typeface="+mn-lt"/>
              </a:rPr>
              <a:t>Subjects</a:t>
            </a:r>
            <a:r>
              <a:rPr lang="fr-FR" altLang="fr-FR" sz="1800" dirty="0">
                <a:latin typeface="+mn-lt"/>
              </a:rPr>
              <a:t>, 11-15/04/2016, </a:t>
            </a:r>
            <a:r>
              <a:rPr lang="fr-FR" altLang="fr-FR" sz="1800" dirty="0" err="1">
                <a:latin typeface="+mn-lt"/>
              </a:rPr>
              <a:t>Hamburg</a:t>
            </a:r>
            <a:r>
              <a:rPr lang="fr-FR" altLang="fr-FR" sz="1800" dirty="0">
                <a:latin typeface="+mn-lt"/>
              </a:rPr>
              <a:t> (Allemagne). </a:t>
            </a:r>
            <a:r>
              <a:rPr lang="fr-FR" altLang="fr-FR" sz="1800" dirty="0" err="1">
                <a:latin typeface="+mn-lt"/>
              </a:rPr>
              <a:t>PoS</a:t>
            </a:r>
            <a:r>
              <a:rPr lang="fr-FR" altLang="fr-FR" sz="1800" dirty="0">
                <a:latin typeface="+mn-lt"/>
              </a:rPr>
              <a:t>, 2016, DIS2016 098</a:t>
            </a:r>
            <a:r>
              <a:rPr lang="fr-FR" altLang="fr-FR" sz="1800" dirty="0" smtClean="0">
                <a:latin typeface="+mn-lt"/>
              </a:rPr>
              <a:t>.</a:t>
            </a:r>
          </a:p>
          <a:p>
            <a:pPr lvl="1">
              <a:lnSpc>
                <a:spcPct val="90000"/>
              </a:lnSpc>
              <a:buFont typeface="Arial" panose="020B0604020202020204" pitchFamily="34" charset="0"/>
              <a:buChar char="•"/>
            </a:pPr>
            <a:r>
              <a:rPr lang="fr-FR" altLang="fr-FR" sz="1800" dirty="0">
                <a:solidFill>
                  <a:srgbClr val="0070C0"/>
                </a:solidFill>
                <a:latin typeface="+mn-lt"/>
              </a:rPr>
              <a:t>..., </a:t>
            </a:r>
            <a:r>
              <a:rPr lang="fr-FR" altLang="fr-FR" sz="1800" dirty="0" err="1">
                <a:solidFill>
                  <a:srgbClr val="0070C0"/>
                </a:solidFill>
                <a:latin typeface="+mn-lt"/>
              </a:rPr>
              <a:t>Cacciapaglia</a:t>
            </a:r>
            <a:r>
              <a:rPr lang="fr-FR" altLang="fr-FR" sz="1800" dirty="0">
                <a:solidFill>
                  <a:srgbClr val="0070C0"/>
                </a:solidFill>
                <a:latin typeface="+mn-lt"/>
              </a:rPr>
              <a:t> G., Cai H., ..., </a:t>
            </a:r>
            <a:r>
              <a:rPr lang="fr-FR" altLang="fr-FR" sz="1800" dirty="0" err="1">
                <a:solidFill>
                  <a:srgbClr val="0070C0"/>
                </a:solidFill>
                <a:latin typeface="+mn-lt"/>
              </a:rPr>
              <a:t>Deandrea</a:t>
            </a:r>
            <a:r>
              <a:rPr lang="fr-FR" altLang="fr-FR" sz="1800" dirty="0">
                <a:solidFill>
                  <a:srgbClr val="0070C0"/>
                </a:solidFill>
                <a:latin typeface="+mn-lt"/>
              </a:rPr>
              <a:t> A.,..., Gascon-</a:t>
            </a:r>
            <a:r>
              <a:rPr lang="fr-FR" altLang="fr-FR" sz="1800" dirty="0" err="1">
                <a:solidFill>
                  <a:srgbClr val="0070C0"/>
                </a:solidFill>
                <a:latin typeface="+mn-lt"/>
              </a:rPr>
              <a:t>Shotkin</a:t>
            </a:r>
            <a:r>
              <a:rPr lang="fr-FR" altLang="fr-FR" sz="1800" dirty="0">
                <a:solidFill>
                  <a:srgbClr val="0070C0"/>
                </a:solidFill>
                <a:latin typeface="+mn-lt"/>
              </a:rPr>
              <a:t> S.,...,  Les Houches 2017: </a:t>
            </a:r>
            <a:r>
              <a:rPr lang="fr-FR" altLang="fr-FR" sz="1800" dirty="0" err="1">
                <a:solidFill>
                  <a:srgbClr val="0070C0"/>
                </a:solidFill>
                <a:latin typeface="+mn-lt"/>
              </a:rPr>
              <a:t>Physics</a:t>
            </a:r>
            <a:r>
              <a:rPr lang="fr-FR" altLang="fr-FR" sz="1800" dirty="0">
                <a:solidFill>
                  <a:srgbClr val="0070C0"/>
                </a:solidFill>
                <a:latin typeface="+mn-lt"/>
              </a:rPr>
              <a:t> at </a:t>
            </a:r>
            <a:r>
              <a:rPr lang="fr-FR" altLang="fr-FR" sz="1800" dirty="0" err="1">
                <a:solidFill>
                  <a:srgbClr val="0070C0"/>
                </a:solidFill>
                <a:latin typeface="+mn-lt"/>
              </a:rPr>
              <a:t>TeV</a:t>
            </a:r>
            <a:r>
              <a:rPr lang="fr-FR" altLang="fr-FR" sz="1800" dirty="0">
                <a:solidFill>
                  <a:srgbClr val="0070C0"/>
                </a:solidFill>
                <a:latin typeface="+mn-lt"/>
              </a:rPr>
              <a:t> </a:t>
            </a:r>
            <a:r>
              <a:rPr lang="fr-FR" altLang="fr-FR" sz="1800" dirty="0" err="1">
                <a:solidFill>
                  <a:srgbClr val="0070C0"/>
                </a:solidFill>
                <a:latin typeface="+mn-lt"/>
              </a:rPr>
              <a:t>Colliders</a:t>
            </a:r>
            <a:r>
              <a:rPr lang="fr-FR" altLang="fr-FR" sz="1800" dirty="0">
                <a:solidFill>
                  <a:srgbClr val="0070C0"/>
                </a:solidFill>
                <a:latin typeface="+mn-lt"/>
              </a:rPr>
              <a:t> New </a:t>
            </a:r>
            <a:r>
              <a:rPr lang="fr-FR" altLang="fr-FR" sz="1800" dirty="0" err="1">
                <a:solidFill>
                  <a:srgbClr val="0070C0"/>
                </a:solidFill>
                <a:latin typeface="+mn-lt"/>
              </a:rPr>
              <a:t>Physics</a:t>
            </a:r>
            <a:r>
              <a:rPr lang="fr-FR" altLang="fr-FR" sz="1800" dirty="0">
                <a:solidFill>
                  <a:srgbClr val="0070C0"/>
                </a:solidFill>
                <a:latin typeface="+mn-lt"/>
              </a:rPr>
              <a:t> </a:t>
            </a:r>
            <a:r>
              <a:rPr lang="fr-FR" altLang="fr-FR" sz="1800" dirty="0" err="1">
                <a:solidFill>
                  <a:srgbClr val="0070C0"/>
                </a:solidFill>
                <a:latin typeface="+mn-lt"/>
              </a:rPr>
              <a:t>Working</a:t>
            </a:r>
            <a:r>
              <a:rPr lang="fr-FR" altLang="fr-FR" sz="1800" dirty="0">
                <a:solidFill>
                  <a:srgbClr val="0070C0"/>
                </a:solidFill>
                <a:latin typeface="+mn-lt"/>
              </a:rPr>
              <a:t> Group Report, 2017, 10th Les Houches Workshop on </a:t>
            </a:r>
            <a:r>
              <a:rPr lang="fr-FR" altLang="fr-FR" sz="1800" dirty="0" err="1">
                <a:solidFill>
                  <a:srgbClr val="0070C0"/>
                </a:solidFill>
                <a:latin typeface="+mn-lt"/>
              </a:rPr>
              <a:t>Physics</a:t>
            </a:r>
            <a:r>
              <a:rPr lang="fr-FR" altLang="fr-FR" sz="1800" dirty="0">
                <a:solidFill>
                  <a:srgbClr val="0070C0"/>
                </a:solidFill>
                <a:latin typeface="+mn-lt"/>
              </a:rPr>
              <a:t> at </a:t>
            </a:r>
            <a:r>
              <a:rPr lang="fr-FR" altLang="fr-FR" sz="1800" dirty="0" err="1">
                <a:solidFill>
                  <a:srgbClr val="0070C0"/>
                </a:solidFill>
                <a:latin typeface="+mn-lt"/>
              </a:rPr>
              <a:t>TeV</a:t>
            </a:r>
            <a:r>
              <a:rPr lang="fr-FR" altLang="fr-FR" sz="1800" dirty="0">
                <a:solidFill>
                  <a:srgbClr val="0070C0"/>
                </a:solidFill>
                <a:latin typeface="+mn-lt"/>
              </a:rPr>
              <a:t> </a:t>
            </a:r>
            <a:r>
              <a:rPr lang="fr-FR" altLang="fr-FR" sz="1800" dirty="0" err="1">
                <a:solidFill>
                  <a:srgbClr val="0070C0"/>
                </a:solidFill>
                <a:latin typeface="+mn-lt"/>
              </a:rPr>
              <a:t>Colliders</a:t>
            </a:r>
            <a:r>
              <a:rPr lang="fr-FR" altLang="fr-FR" sz="1800" dirty="0">
                <a:solidFill>
                  <a:srgbClr val="0070C0"/>
                </a:solidFill>
                <a:latin typeface="+mn-lt"/>
              </a:rPr>
              <a:t>, 5-23/06/2017, Les Houches (France</a:t>
            </a:r>
            <a:r>
              <a:rPr lang="fr-FR" altLang="fr-FR" sz="1800" dirty="0" smtClean="0">
                <a:solidFill>
                  <a:srgbClr val="0070C0"/>
                </a:solidFill>
                <a:latin typeface="+mn-lt"/>
              </a:rPr>
              <a:t>).</a:t>
            </a:r>
          </a:p>
          <a:p>
            <a:pPr lvl="1">
              <a:lnSpc>
                <a:spcPct val="90000"/>
              </a:lnSpc>
              <a:buFont typeface="Arial" panose="020B0604020202020204" pitchFamily="34" charset="0"/>
              <a:buChar char="•"/>
            </a:pPr>
            <a:r>
              <a:rPr lang="fr-FR" altLang="fr-FR" sz="1800" dirty="0">
                <a:solidFill>
                  <a:srgbClr val="00B050"/>
                </a:solidFill>
                <a:latin typeface="+mn-lt"/>
              </a:rPr>
              <a:t>..., </a:t>
            </a:r>
            <a:r>
              <a:rPr lang="fr-FR" altLang="fr-FR" sz="1800" dirty="0" err="1">
                <a:solidFill>
                  <a:srgbClr val="00B050"/>
                </a:solidFill>
                <a:latin typeface="+mn-lt"/>
              </a:rPr>
              <a:t>Galbit</a:t>
            </a:r>
            <a:r>
              <a:rPr lang="fr-FR" altLang="fr-FR" sz="1800" dirty="0">
                <a:solidFill>
                  <a:srgbClr val="00B050"/>
                </a:solidFill>
                <a:latin typeface="+mn-lt"/>
              </a:rPr>
              <a:t> G.C., Baulieu G., ..., Viret S., ..., A Real-Time </a:t>
            </a:r>
            <a:r>
              <a:rPr lang="fr-FR" altLang="fr-FR" sz="1800" dirty="0" err="1">
                <a:solidFill>
                  <a:srgbClr val="00B050"/>
                </a:solidFill>
                <a:latin typeface="+mn-lt"/>
              </a:rPr>
              <a:t>Demonstrator</a:t>
            </a:r>
            <a:r>
              <a:rPr lang="fr-FR" altLang="fr-FR" sz="1800" dirty="0">
                <a:solidFill>
                  <a:srgbClr val="00B050"/>
                </a:solidFill>
                <a:latin typeface="+mn-lt"/>
              </a:rPr>
              <a:t> for </a:t>
            </a:r>
            <a:r>
              <a:rPr lang="fr-FR" altLang="fr-FR" sz="1800" dirty="0" err="1">
                <a:solidFill>
                  <a:srgbClr val="00B050"/>
                </a:solidFill>
                <a:latin typeface="+mn-lt"/>
              </a:rPr>
              <a:t>Track</a:t>
            </a:r>
            <a:r>
              <a:rPr lang="fr-FR" altLang="fr-FR" sz="1800" dirty="0">
                <a:solidFill>
                  <a:srgbClr val="00B050"/>
                </a:solidFill>
                <a:latin typeface="+mn-lt"/>
              </a:rPr>
              <a:t> Reconstruction in the CMS L1 </a:t>
            </a:r>
            <a:r>
              <a:rPr lang="fr-FR" altLang="fr-FR" sz="1800" dirty="0" err="1">
                <a:solidFill>
                  <a:srgbClr val="00B050"/>
                </a:solidFill>
                <a:latin typeface="+mn-lt"/>
              </a:rPr>
              <a:t>Track</a:t>
            </a:r>
            <a:r>
              <a:rPr lang="fr-FR" altLang="fr-FR" sz="1800" dirty="0">
                <a:solidFill>
                  <a:srgbClr val="00B050"/>
                </a:solidFill>
                <a:latin typeface="+mn-lt"/>
              </a:rPr>
              <a:t>-Trigger System </a:t>
            </a:r>
            <a:r>
              <a:rPr lang="fr-FR" altLang="fr-FR" sz="1800" dirty="0" err="1">
                <a:solidFill>
                  <a:srgbClr val="00B050"/>
                </a:solidFill>
                <a:latin typeface="+mn-lt"/>
              </a:rPr>
              <a:t>Based</a:t>
            </a:r>
            <a:r>
              <a:rPr lang="fr-FR" altLang="fr-FR" sz="1800" dirty="0">
                <a:solidFill>
                  <a:srgbClr val="00B050"/>
                </a:solidFill>
                <a:latin typeface="+mn-lt"/>
              </a:rPr>
              <a:t> on Custom Associative </a:t>
            </a:r>
            <a:r>
              <a:rPr lang="fr-FR" altLang="fr-FR" sz="1800" dirty="0" err="1">
                <a:solidFill>
                  <a:srgbClr val="00B050"/>
                </a:solidFill>
                <a:latin typeface="+mn-lt"/>
              </a:rPr>
              <a:t>Memories</a:t>
            </a:r>
            <a:r>
              <a:rPr lang="fr-FR" altLang="fr-FR" sz="1800" dirty="0">
                <a:solidFill>
                  <a:srgbClr val="00B050"/>
                </a:solidFill>
                <a:latin typeface="+mn-lt"/>
              </a:rPr>
              <a:t> and High-Performance </a:t>
            </a:r>
            <a:r>
              <a:rPr lang="fr-FR" altLang="fr-FR" sz="1800" dirty="0" err="1">
                <a:solidFill>
                  <a:srgbClr val="00B050"/>
                </a:solidFill>
                <a:latin typeface="+mn-lt"/>
              </a:rPr>
              <a:t>FPGAs</a:t>
            </a:r>
            <a:r>
              <a:rPr lang="fr-FR" altLang="fr-FR" sz="1800" dirty="0">
                <a:solidFill>
                  <a:srgbClr val="00B050"/>
                </a:solidFill>
                <a:latin typeface="+mn-lt"/>
              </a:rPr>
              <a:t>, </a:t>
            </a:r>
            <a:r>
              <a:rPr lang="fr-FR" altLang="fr-FR" sz="1800" dirty="0" err="1">
                <a:solidFill>
                  <a:srgbClr val="00B050"/>
                </a:solidFill>
                <a:latin typeface="+mn-lt"/>
              </a:rPr>
              <a:t>Topical</a:t>
            </a:r>
            <a:r>
              <a:rPr lang="fr-FR" altLang="fr-FR" sz="1800" dirty="0">
                <a:solidFill>
                  <a:srgbClr val="00B050"/>
                </a:solidFill>
                <a:latin typeface="+mn-lt"/>
              </a:rPr>
              <a:t> Workshop on Electronics for </a:t>
            </a:r>
            <a:r>
              <a:rPr lang="fr-FR" altLang="fr-FR" sz="1800" dirty="0" err="1">
                <a:solidFill>
                  <a:srgbClr val="00B050"/>
                </a:solidFill>
                <a:latin typeface="+mn-lt"/>
              </a:rPr>
              <a:t>Particle</a:t>
            </a:r>
            <a:r>
              <a:rPr lang="fr-FR" altLang="fr-FR" sz="1800" dirty="0">
                <a:solidFill>
                  <a:srgbClr val="00B050"/>
                </a:solidFill>
                <a:latin typeface="+mn-lt"/>
              </a:rPr>
              <a:t> </a:t>
            </a:r>
            <a:r>
              <a:rPr lang="fr-FR" altLang="fr-FR" sz="1800" dirty="0" err="1">
                <a:solidFill>
                  <a:srgbClr val="00B050"/>
                </a:solidFill>
                <a:latin typeface="+mn-lt"/>
              </a:rPr>
              <a:t>Physics</a:t>
            </a:r>
            <a:r>
              <a:rPr lang="fr-FR" altLang="fr-FR" sz="1800" dirty="0">
                <a:solidFill>
                  <a:srgbClr val="00B050"/>
                </a:solidFill>
                <a:latin typeface="+mn-lt"/>
              </a:rPr>
              <a:t>, 11-15/09/2017, Santa Cruz (États-Unis). </a:t>
            </a:r>
            <a:r>
              <a:rPr lang="fr-FR" altLang="fr-FR" sz="1800" dirty="0" err="1">
                <a:solidFill>
                  <a:srgbClr val="00B050"/>
                </a:solidFill>
                <a:latin typeface="+mn-lt"/>
              </a:rPr>
              <a:t>PoS</a:t>
            </a:r>
            <a:r>
              <a:rPr lang="fr-FR" altLang="fr-FR" sz="1800" dirty="0">
                <a:solidFill>
                  <a:srgbClr val="00B050"/>
                </a:solidFill>
                <a:latin typeface="+mn-lt"/>
              </a:rPr>
              <a:t>, 2017, TWEPP-17 138.</a:t>
            </a:r>
          </a:p>
          <a:p>
            <a:pPr lvl="1">
              <a:lnSpc>
                <a:spcPct val="90000"/>
              </a:lnSpc>
              <a:buFont typeface="Arial" panose="020B0604020202020204" pitchFamily="34" charset="0"/>
              <a:buChar char="•"/>
            </a:pPr>
            <a:r>
              <a:rPr lang="fr-FR" altLang="fr-FR" sz="1800" dirty="0" err="1">
                <a:latin typeface="+mn-lt"/>
              </a:rPr>
              <a:t>Finco</a:t>
            </a:r>
            <a:r>
              <a:rPr lang="fr-FR" altLang="fr-FR" sz="1800" dirty="0">
                <a:latin typeface="+mn-lt"/>
              </a:rPr>
              <a:t> L.,  </a:t>
            </a:r>
            <a:r>
              <a:rPr lang="fr-FR" altLang="fr-FR" sz="1800" dirty="0" err="1">
                <a:latin typeface="+mn-lt"/>
              </a:rPr>
              <a:t>Search</a:t>
            </a:r>
            <a:r>
              <a:rPr lang="fr-FR" altLang="fr-FR" sz="1800" dirty="0">
                <a:latin typeface="+mn-lt"/>
              </a:rPr>
              <a:t> for a new </a:t>
            </a:r>
            <a:r>
              <a:rPr lang="fr-FR" altLang="fr-FR" sz="1800" dirty="0" err="1">
                <a:latin typeface="+mn-lt"/>
              </a:rPr>
              <a:t>Higgs</a:t>
            </a:r>
            <a:r>
              <a:rPr lang="fr-FR" altLang="fr-FR" sz="1800" dirty="0">
                <a:latin typeface="+mn-lt"/>
              </a:rPr>
              <a:t> boson-</a:t>
            </a:r>
            <a:r>
              <a:rPr lang="fr-FR" altLang="fr-FR" sz="1800" dirty="0" err="1">
                <a:latin typeface="+mn-lt"/>
              </a:rPr>
              <a:t>like</a:t>
            </a:r>
            <a:r>
              <a:rPr lang="fr-FR" altLang="fr-FR" sz="1800" dirty="0">
                <a:latin typeface="+mn-lt"/>
              </a:rPr>
              <a:t> </a:t>
            </a:r>
            <a:r>
              <a:rPr lang="fr-FR" altLang="fr-FR" sz="1800" dirty="0" err="1">
                <a:latin typeface="+mn-lt"/>
              </a:rPr>
              <a:t>low</a:t>
            </a:r>
            <a:r>
              <a:rPr lang="fr-FR" altLang="fr-FR" sz="1800" dirty="0">
                <a:latin typeface="+mn-lt"/>
              </a:rPr>
              <a:t>-mass </a:t>
            </a:r>
            <a:r>
              <a:rPr lang="fr-FR" altLang="fr-FR" sz="1800" dirty="0" err="1">
                <a:latin typeface="+mn-lt"/>
              </a:rPr>
              <a:t>resonance</a:t>
            </a:r>
            <a:r>
              <a:rPr lang="fr-FR" altLang="fr-FR" sz="1800" dirty="0">
                <a:latin typeface="+mn-lt"/>
              </a:rPr>
              <a:t> in the </a:t>
            </a:r>
            <a:r>
              <a:rPr lang="fr-FR" altLang="fr-FR" sz="1800" dirty="0" err="1">
                <a:latin typeface="+mn-lt"/>
              </a:rPr>
              <a:t>diphoton</a:t>
            </a:r>
            <a:r>
              <a:rPr lang="fr-FR" altLang="fr-FR" sz="1800" dirty="0">
                <a:latin typeface="+mn-lt"/>
              </a:rPr>
              <a:t> final state at   = 8 </a:t>
            </a:r>
            <a:r>
              <a:rPr lang="fr-FR" altLang="fr-FR" sz="1800" dirty="0" err="1">
                <a:latin typeface="+mn-lt"/>
              </a:rPr>
              <a:t>TeV</a:t>
            </a:r>
            <a:r>
              <a:rPr lang="fr-FR" altLang="fr-FR" sz="1800" dirty="0">
                <a:latin typeface="+mn-lt"/>
              </a:rPr>
              <a:t> in pp collisions at CMS, 2017 </a:t>
            </a:r>
            <a:r>
              <a:rPr lang="fr-FR" altLang="fr-FR" sz="1800" dirty="0" err="1">
                <a:latin typeface="+mn-lt"/>
              </a:rPr>
              <a:t>European</a:t>
            </a:r>
            <a:r>
              <a:rPr lang="fr-FR" altLang="fr-FR" sz="1800" dirty="0">
                <a:latin typeface="+mn-lt"/>
              </a:rPr>
              <a:t> Physical Society </a:t>
            </a:r>
            <a:r>
              <a:rPr lang="fr-FR" altLang="fr-FR" sz="1800" dirty="0" err="1">
                <a:latin typeface="+mn-lt"/>
              </a:rPr>
              <a:t>Conference</a:t>
            </a:r>
            <a:r>
              <a:rPr lang="fr-FR" altLang="fr-FR" sz="1800" dirty="0">
                <a:latin typeface="+mn-lt"/>
              </a:rPr>
              <a:t> on High </a:t>
            </a:r>
            <a:r>
              <a:rPr lang="fr-FR" altLang="fr-FR" sz="1800" dirty="0" err="1">
                <a:latin typeface="+mn-lt"/>
              </a:rPr>
              <a:t>Energy</a:t>
            </a:r>
            <a:r>
              <a:rPr lang="fr-FR" altLang="fr-FR" sz="1800" dirty="0">
                <a:latin typeface="+mn-lt"/>
              </a:rPr>
              <a:t> </a:t>
            </a:r>
            <a:r>
              <a:rPr lang="fr-FR" altLang="fr-FR" sz="1800" dirty="0" err="1">
                <a:latin typeface="+mn-lt"/>
              </a:rPr>
              <a:t>Physics</a:t>
            </a:r>
            <a:r>
              <a:rPr lang="fr-FR" altLang="fr-FR" sz="1800" dirty="0">
                <a:latin typeface="+mn-lt"/>
              </a:rPr>
              <a:t>, 5-12/07/2017, </a:t>
            </a:r>
            <a:r>
              <a:rPr lang="fr-FR" altLang="fr-FR" sz="1800" dirty="0" err="1">
                <a:latin typeface="+mn-lt"/>
              </a:rPr>
              <a:t>Venice</a:t>
            </a:r>
            <a:r>
              <a:rPr lang="fr-FR" altLang="fr-FR" sz="1800" dirty="0">
                <a:latin typeface="+mn-lt"/>
              </a:rPr>
              <a:t> (Italie). </a:t>
            </a:r>
            <a:r>
              <a:rPr lang="fr-FR" altLang="fr-FR" sz="1800" dirty="0" err="1">
                <a:latin typeface="+mn-lt"/>
              </a:rPr>
              <a:t>PoS</a:t>
            </a:r>
            <a:r>
              <a:rPr lang="fr-FR" altLang="fr-FR" sz="1800" dirty="0">
                <a:latin typeface="+mn-lt"/>
              </a:rPr>
              <a:t>, 2017, EPS-HEP2017 283.</a:t>
            </a:r>
          </a:p>
          <a:p>
            <a:pPr marL="457200" lvl="1" indent="0">
              <a:lnSpc>
                <a:spcPct val="90000"/>
              </a:lnSpc>
              <a:buNone/>
            </a:pPr>
            <a:endParaRPr lang="fr-FR" altLang="fr-FR" sz="1800" dirty="0">
              <a:latin typeface="+mn-lt"/>
            </a:endParaRPr>
          </a:p>
        </p:txBody>
      </p:sp>
      <p:sp>
        <p:nvSpPr>
          <p:cNvPr id="22538" name="Espace réservé du pied de page 1"/>
          <p:cNvSpPr>
            <a:spLocks noGrp="1"/>
          </p:cNvSpPr>
          <p:nvPr>
            <p:ph type="ftr" sz="quarter" idx="11"/>
          </p:nvPr>
        </p:nvSpPr>
        <p:spPr bwMode="auto">
          <a:xfrm>
            <a:off x="4440238" y="6594474"/>
            <a:ext cx="3960812" cy="28892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FR" altLang="fr-FR" sz="1200" dirty="0">
                <a:solidFill>
                  <a:srgbClr val="898989"/>
                </a:solidFill>
                <a:latin typeface="Verdana" panose="020B0604030504040204" pitchFamily="34" charset="0"/>
                <a:cs typeface="Arial" panose="020B0604020202020204" pitchFamily="34" charset="0"/>
              </a:rPr>
              <a:t>Tourniquet Section 01 du Laboratoire </a:t>
            </a:r>
            <a:r>
              <a:rPr lang="fr-FR" altLang="fr-FR" sz="1200" dirty="0" smtClean="0">
                <a:solidFill>
                  <a:srgbClr val="898989"/>
                </a:solidFill>
                <a:latin typeface="Verdana" panose="020B0604030504040204" pitchFamily="34" charset="0"/>
                <a:cs typeface="Arial" panose="020B0604020202020204" pitchFamily="34" charset="0"/>
              </a:rPr>
              <a:t>– 3/2/2020</a:t>
            </a:r>
            <a:endParaRPr lang="fr-FR" altLang="fr-FR" sz="1200" dirty="0">
              <a:solidFill>
                <a:srgbClr val="898989"/>
              </a:solidFill>
              <a:latin typeface="Verdana" panose="020B0604030504040204" pitchFamily="34" charset="0"/>
              <a:cs typeface="Arial" panose="020B0604020202020204" pitchFamily="34" charset="0"/>
            </a:endParaRPr>
          </a:p>
        </p:txBody>
      </p:sp>
      <p:sp>
        <p:nvSpPr>
          <p:cNvPr id="13" name="Espace réservé de la date 11"/>
          <p:cNvSpPr txBox="1">
            <a:spLocks noGrp="1"/>
          </p:cNvSpPr>
          <p:nvPr/>
        </p:nvSpPr>
        <p:spPr bwMode="auto">
          <a:xfrm>
            <a:off x="1658938" y="6544629"/>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200" dirty="0">
                <a:solidFill>
                  <a:srgbClr val="898989"/>
                </a:solidFill>
                <a:latin typeface="Verdana" panose="020B0604030504040204" pitchFamily="34" charset="0"/>
              </a:rPr>
              <a:t>Groupe </a:t>
            </a:r>
            <a:r>
              <a:rPr lang="fr-FR" altLang="fr-FR" sz="1200" dirty="0" smtClean="0">
                <a:solidFill>
                  <a:srgbClr val="898989"/>
                </a:solidFill>
                <a:latin typeface="Verdana" panose="020B0604030504040204" pitchFamily="34" charset="0"/>
              </a:rPr>
              <a:t>CMS</a:t>
            </a:r>
            <a:endParaRPr lang="fr-FR" altLang="fr-FR" sz="1200" dirty="0">
              <a:solidFill>
                <a:srgbClr val="898989"/>
              </a:solidFill>
              <a:latin typeface="Verdana" panose="020B0604030504040204" pitchFamily="34" charset="0"/>
            </a:endParaRPr>
          </a:p>
        </p:txBody>
      </p:sp>
    </p:spTree>
    <p:extLst>
      <p:ext uri="{BB962C8B-B14F-4D97-AF65-F5344CB8AC3E}">
        <p14:creationId xmlns:p14="http://schemas.microsoft.com/office/powerpoint/2010/main" val="9246430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txBox="1">
            <a:spLocks noChangeArrowheads="1"/>
          </p:cNvSpPr>
          <p:nvPr/>
        </p:nvSpPr>
        <p:spPr bwMode="auto">
          <a:xfrm>
            <a:off x="1524000" y="0"/>
            <a:ext cx="91440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fr-FR" altLang="fr-FR" sz="2800" b="1" dirty="0">
                <a:solidFill>
                  <a:srgbClr val="E75112"/>
                </a:solidFill>
                <a:latin typeface="Verdana" panose="020B0604030504040204" pitchFamily="34" charset="0"/>
              </a:rPr>
              <a:t>Visibilité et </a:t>
            </a:r>
            <a:r>
              <a:rPr lang="fr-FR" altLang="fr-FR" sz="2800" b="1" dirty="0" smtClean="0">
                <a:solidFill>
                  <a:srgbClr val="E75112"/>
                </a:solidFill>
                <a:latin typeface="Verdana" panose="020B0604030504040204" pitchFamily="34" charset="0"/>
              </a:rPr>
              <a:t>rayonnement (9)</a:t>
            </a:r>
            <a:endParaRPr lang="fr-FR" altLang="fr-FR" sz="2800" b="1" dirty="0">
              <a:solidFill>
                <a:srgbClr val="E75112"/>
              </a:solidFill>
              <a:latin typeface="Verdana" panose="020B0604030504040204" pitchFamily="34" charset="0"/>
            </a:endParaRPr>
          </a:p>
        </p:txBody>
      </p:sp>
      <p:sp>
        <p:nvSpPr>
          <p:cNvPr id="22531" name="Espace réservé du numéro de diapositive 5"/>
          <p:cNvSpPr txBox="1">
            <a:spLocks noGrp="1"/>
          </p:cNvSpPr>
          <p:nvPr/>
        </p:nvSpPr>
        <p:spPr bwMode="auto">
          <a:xfrm>
            <a:off x="8401050" y="6492876"/>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43AC80B2-6D44-4AB2-9AB7-B983EA82E7CE}" type="slidenum">
              <a:rPr lang="fr-FR" altLang="fr-FR" sz="1200">
                <a:solidFill>
                  <a:srgbClr val="898989"/>
                </a:solidFill>
                <a:latin typeface="Verdana" panose="020B0604030504040204" pitchFamily="34" charset="0"/>
              </a:rPr>
              <a:pPr algn="r" eaLnBrk="1" hangingPunct="1">
                <a:spcBef>
                  <a:spcPct val="0"/>
                </a:spcBef>
                <a:buFontTx/>
                <a:buNone/>
              </a:pPr>
              <a:t>32</a:t>
            </a:fld>
            <a:endParaRPr lang="fr-FR" altLang="fr-FR" sz="1200">
              <a:solidFill>
                <a:srgbClr val="898989"/>
              </a:solidFill>
              <a:latin typeface="Verdana" panose="020B0604030504040204" pitchFamily="34" charset="0"/>
            </a:endParaRPr>
          </a:p>
        </p:txBody>
      </p:sp>
      <p:cxnSp>
        <p:nvCxnSpPr>
          <p:cNvPr id="11" name="Connecteur droit 10">
            <a:extLst>
              <a:ext uri="{FF2B5EF4-FFF2-40B4-BE49-F238E27FC236}">
                <a16:creationId xmlns:a16="http://schemas.microsoft.com/office/drawing/2014/main" id="{BC493240-996B-4320-97A5-4F1FAC4A5B1A}"/>
              </a:ext>
            </a:extLst>
          </p:cNvPr>
          <p:cNvCxnSpPr/>
          <p:nvPr/>
        </p:nvCxnSpPr>
        <p:spPr>
          <a:xfrm>
            <a:off x="1525588" y="692150"/>
            <a:ext cx="9142412" cy="0"/>
          </a:xfrm>
          <a:prstGeom prst="line">
            <a:avLst/>
          </a:prstGeom>
          <a:ln>
            <a:solidFill>
              <a:srgbClr val="E75112"/>
            </a:solidFill>
          </a:ln>
        </p:spPr>
        <p:style>
          <a:lnRef idx="1">
            <a:schemeClr val="accent1"/>
          </a:lnRef>
          <a:fillRef idx="0">
            <a:schemeClr val="accent1"/>
          </a:fillRef>
          <a:effectRef idx="0">
            <a:schemeClr val="accent1"/>
          </a:effectRef>
          <a:fontRef idx="minor">
            <a:schemeClr val="tx1"/>
          </a:fontRef>
        </p:style>
      </p:cxnSp>
      <p:sp>
        <p:nvSpPr>
          <p:cNvPr id="22534" name="Rectangle 3"/>
          <p:cNvSpPr txBox="1">
            <a:spLocks noChangeArrowheads="1"/>
          </p:cNvSpPr>
          <p:nvPr/>
        </p:nvSpPr>
        <p:spPr bwMode="auto">
          <a:xfrm>
            <a:off x="312234" y="1064024"/>
            <a:ext cx="11062010"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lnSpc>
                <a:spcPct val="90000"/>
              </a:lnSpc>
              <a:buFont typeface="Arial" panose="020B0604020202020204" pitchFamily="34" charset="0"/>
              <a:buChar char="•"/>
            </a:pPr>
            <a:r>
              <a:rPr lang="fr-FR" altLang="fr-FR" sz="1800" dirty="0" smtClean="0">
                <a:solidFill>
                  <a:srgbClr val="00B050"/>
                </a:solidFill>
                <a:latin typeface="+mn-lt"/>
              </a:rPr>
              <a:t>..., </a:t>
            </a:r>
            <a:r>
              <a:rPr lang="fr-FR" altLang="fr-FR" sz="1800" dirty="0" err="1">
                <a:solidFill>
                  <a:srgbClr val="00B050"/>
                </a:solidFill>
                <a:latin typeface="+mn-lt"/>
              </a:rPr>
              <a:t>Galbit</a:t>
            </a:r>
            <a:r>
              <a:rPr lang="fr-FR" altLang="fr-FR" sz="1800" dirty="0">
                <a:solidFill>
                  <a:srgbClr val="00B050"/>
                </a:solidFill>
                <a:latin typeface="+mn-lt"/>
              </a:rPr>
              <a:t> G.C., Baulieu G., ..., .Viret S., ...,</a:t>
            </a:r>
            <a:r>
              <a:rPr lang="fr-FR" altLang="fr-FR" sz="1800" dirty="0" err="1">
                <a:solidFill>
                  <a:srgbClr val="00B050"/>
                </a:solidFill>
                <a:latin typeface="+mn-lt"/>
              </a:rPr>
              <a:t>Track</a:t>
            </a:r>
            <a:r>
              <a:rPr lang="fr-FR" altLang="fr-FR" sz="1800" dirty="0">
                <a:solidFill>
                  <a:srgbClr val="00B050"/>
                </a:solidFill>
                <a:latin typeface="+mn-lt"/>
              </a:rPr>
              <a:t> </a:t>
            </a:r>
            <a:r>
              <a:rPr lang="fr-FR" altLang="fr-FR" sz="1800" dirty="0" err="1">
                <a:solidFill>
                  <a:srgbClr val="00B050"/>
                </a:solidFill>
                <a:latin typeface="+mn-lt"/>
              </a:rPr>
              <a:t>finding</a:t>
            </a:r>
            <a:r>
              <a:rPr lang="fr-FR" altLang="fr-FR" sz="1800" dirty="0">
                <a:solidFill>
                  <a:srgbClr val="00B050"/>
                </a:solidFill>
                <a:latin typeface="+mn-lt"/>
              </a:rPr>
              <a:t> mezzanine for Level-1 </a:t>
            </a:r>
            <a:r>
              <a:rPr lang="fr-FR" altLang="fr-FR" sz="1800" dirty="0" err="1">
                <a:solidFill>
                  <a:srgbClr val="00B050"/>
                </a:solidFill>
                <a:latin typeface="+mn-lt"/>
              </a:rPr>
              <a:t>triggering</a:t>
            </a:r>
            <a:r>
              <a:rPr lang="fr-FR" altLang="fr-FR" sz="1800" dirty="0">
                <a:solidFill>
                  <a:srgbClr val="00B050"/>
                </a:solidFill>
                <a:latin typeface="+mn-lt"/>
              </a:rPr>
              <a:t> in HL-LHC </a:t>
            </a:r>
            <a:r>
              <a:rPr lang="fr-FR" altLang="fr-FR" sz="1800" dirty="0" err="1">
                <a:solidFill>
                  <a:srgbClr val="00B050"/>
                </a:solidFill>
                <a:latin typeface="+mn-lt"/>
              </a:rPr>
              <a:t>experiments</a:t>
            </a:r>
            <a:r>
              <a:rPr lang="fr-FR" altLang="fr-FR" sz="1800" dirty="0">
                <a:solidFill>
                  <a:srgbClr val="00B050"/>
                </a:solidFill>
                <a:latin typeface="+mn-lt"/>
              </a:rPr>
              <a:t>, 2017, 6th International </a:t>
            </a:r>
            <a:r>
              <a:rPr lang="fr-FR" altLang="fr-FR" sz="1800" dirty="0" err="1">
                <a:solidFill>
                  <a:srgbClr val="00B050"/>
                </a:solidFill>
                <a:latin typeface="+mn-lt"/>
              </a:rPr>
              <a:t>Conference</a:t>
            </a:r>
            <a:r>
              <a:rPr lang="fr-FR" altLang="fr-FR" sz="1800" dirty="0">
                <a:solidFill>
                  <a:srgbClr val="00B050"/>
                </a:solidFill>
                <a:latin typeface="+mn-lt"/>
              </a:rPr>
              <a:t> on Modern Circuits and </a:t>
            </a:r>
            <a:r>
              <a:rPr lang="fr-FR" altLang="fr-FR" sz="1800" dirty="0" err="1">
                <a:solidFill>
                  <a:srgbClr val="00B050"/>
                </a:solidFill>
                <a:latin typeface="+mn-lt"/>
              </a:rPr>
              <a:t>Systems</a:t>
            </a:r>
            <a:r>
              <a:rPr lang="fr-FR" altLang="fr-FR" sz="1800" dirty="0">
                <a:solidFill>
                  <a:srgbClr val="00B050"/>
                </a:solidFill>
                <a:latin typeface="+mn-lt"/>
              </a:rPr>
              <a:t> Technologies, 4-6/05/2017, Thessaloniki (Grèce). IEEE </a:t>
            </a:r>
            <a:r>
              <a:rPr lang="fr-FR" altLang="fr-FR" sz="1800" dirty="0" err="1">
                <a:solidFill>
                  <a:srgbClr val="00B050"/>
                </a:solidFill>
                <a:latin typeface="+mn-lt"/>
              </a:rPr>
              <a:t>xplore</a:t>
            </a:r>
            <a:r>
              <a:rPr lang="fr-FR" altLang="fr-FR" sz="1800" dirty="0">
                <a:solidFill>
                  <a:srgbClr val="00B050"/>
                </a:solidFill>
                <a:latin typeface="+mn-lt"/>
              </a:rPr>
              <a:t> 7937676.</a:t>
            </a:r>
          </a:p>
          <a:p>
            <a:pPr lvl="1">
              <a:lnSpc>
                <a:spcPct val="90000"/>
              </a:lnSpc>
              <a:buFont typeface="Arial" panose="020B0604020202020204" pitchFamily="34" charset="0"/>
              <a:buChar char="•"/>
            </a:pPr>
            <a:r>
              <a:rPr lang="fr-FR" altLang="fr-FR" sz="1800" dirty="0" err="1">
                <a:solidFill>
                  <a:srgbClr val="00B050"/>
                </a:solidFill>
                <a:latin typeface="+mn-lt"/>
              </a:rPr>
              <a:t>Mirzaei</a:t>
            </a:r>
            <a:r>
              <a:rPr lang="fr-FR" altLang="fr-FR" sz="1800" dirty="0">
                <a:solidFill>
                  <a:srgbClr val="00B050"/>
                </a:solidFill>
                <a:latin typeface="+mn-lt"/>
              </a:rPr>
              <a:t> M., Voisin V., </a:t>
            </a:r>
            <a:r>
              <a:rPr lang="fr-FR" altLang="fr-FR" sz="1800" dirty="0" err="1">
                <a:solidFill>
                  <a:srgbClr val="00B050"/>
                </a:solidFill>
                <a:latin typeface="+mn-lt"/>
              </a:rPr>
              <a:t>Annovi</a:t>
            </a:r>
            <a:r>
              <a:rPr lang="fr-FR" altLang="fr-FR" sz="1800" dirty="0">
                <a:solidFill>
                  <a:srgbClr val="00B050"/>
                </a:solidFill>
                <a:latin typeface="+mn-lt"/>
              </a:rPr>
              <a:t> A., Baulieu G., Beretta M., </a:t>
            </a:r>
            <a:r>
              <a:rPr lang="fr-FR" altLang="fr-FR" sz="1800" dirty="0" err="1">
                <a:solidFill>
                  <a:srgbClr val="00B050"/>
                </a:solidFill>
                <a:latin typeface="+mn-lt"/>
              </a:rPr>
              <a:t>Calderini</a:t>
            </a:r>
            <a:r>
              <a:rPr lang="fr-FR" altLang="fr-FR" sz="1800" dirty="0">
                <a:solidFill>
                  <a:srgbClr val="00B050"/>
                </a:solidFill>
                <a:latin typeface="+mn-lt"/>
              </a:rPr>
              <a:t> G., </a:t>
            </a:r>
            <a:r>
              <a:rPr lang="fr-FR" altLang="fr-FR" sz="1800" dirty="0" err="1">
                <a:solidFill>
                  <a:srgbClr val="00B050"/>
                </a:solidFill>
                <a:latin typeface="+mn-lt"/>
              </a:rPr>
              <a:t>Citraro</a:t>
            </a:r>
            <a:r>
              <a:rPr lang="fr-FR" altLang="fr-FR" sz="1800" dirty="0">
                <a:solidFill>
                  <a:srgbClr val="00B050"/>
                </a:solidFill>
                <a:latin typeface="+mn-lt"/>
              </a:rPr>
              <a:t> S., </a:t>
            </a:r>
            <a:r>
              <a:rPr lang="fr-FR" altLang="fr-FR" sz="1800" dirty="0" err="1">
                <a:solidFill>
                  <a:srgbClr val="00B050"/>
                </a:solidFill>
                <a:latin typeface="+mn-lt"/>
              </a:rPr>
              <a:t>Crescioli</a:t>
            </a:r>
            <a:r>
              <a:rPr lang="fr-FR" altLang="fr-FR" sz="1800" dirty="0">
                <a:solidFill>
                  <a:srgbClr val="00B050"/>
                </a:solidFill>
                <a:latin typeface="+mn-lt"/>
              </a:rPr>
              <a:t> F., </a:t>
            </a:r>
            <a:r>
              <a:rPr lang="fr-FR" altLang="fr-FR" sz="1800" dirty="0" err="1">
                <a:solidFill>
                  <a:srgbClr val="00B050"/>
                </a:solidFill>
                <a:latin typeface="+mn-lt"/>
              </a:rPr>
              <a:t>Galbit</a:t>
            </a:r>
            <a:r>
              <a:rPr lang="fr-FR" altLang="fr-FR" sz="1800" dirty="0">
                <a:solidFill>
                  <a:srgbClr val="00B050"/>
                </a:solidFill>
                <a:latin typeface="+mn-lt"/>
              </a:rPr>
              <a:t> G., </a:t>
            </a:r>
            <a:r>
              <a:rPr lang="fr-FR" altLang="fr-FR" sz="1800" dirty="0" err="1">
                <a:solidFill>
                  <a:srgbClr val="00B050"/>
                </a:solidFill>
                <a:latin typeface="+mn-lt"/>
              </a:rPr>
              <a:t>Liberali</a:t>
            </a:r>
            <a:r>
              <a:rPr lang="fr-FR" altLang="fr-FR" sz="1800" dirty="0">
                <a:solidFill>
                  <a:srgbClr val="00B050"/>
                </a:solidFill>
                <a:latin typeface="+mn-lt"/>
              </a:rPr>
              <a:t> V., </a:t>
            </a:r>
            <a:r>
              <a:rPr lang="fr-FR" altLang="fr-FR" sz="1800" dirty="0" err="1">
                <a:solidFill>
                  <a:srgbClr val="00B050"/>
                </a:solidFill>
                <a:latin typeface="+mn-lt"/>
              </a:rPr>
              <a:t>Shojaii</a:t>
            </a:r>
            <a:r>
              <a:rPr lang="fr-FR" altLang="fr-FR" sz="1800" dirty="0">
                <a:solidFill>
                  <a:srgbClr val="00B050"/>
                </a:solidFill>
                <a:latin typeface="+mn-lt"/>
              </a:rPr>
              <a:t> S.R., Stabile A., </a:t>
            </a:r>
            <a:r>
              <a:rPr lang="fr-FR" altLang="fr-FR" sz="1800" dirty="0" err="1">
                <a:solidFill>
                  <a:srgbClr val="00B050"/>
                </a:solidFill>
                <a:latin typeface="+mn-lt"/>
              </a:rPr>
              <a:t>Tromeur</a:t>
            </a:r>
            <a:r>
              <a:rPr lang="fr-FR" altLang="fr-FR" sz="1800" dirty="0">
                <a:solidFill>
                  <a:srgbClr val="00B050"/>
                </a:solidFill>
                <a:latin typeface="+mn-lt"/>
              </a:rPr>
              <a:t> W., Viret S.,  </a:t>
            </a:r>
            <a:r>
              <a:rPr lang="fr-FR" altLang="fr-FR" sz="1800" dirty="0" err="1">
                <a:solidFill>
                  <a:srgbClr val="00B050"/>
                </a:solidFill>
                <a:latin typeface="+mn-lt"/>
              </a:rPr>
              <a:t>Heterogeneous</a:t>
            </a:r>
            <a:r>
              <a:rPr lang="fr-FR" altLang="fr-FR" sz="1800" dirty="0">
                <a:solidFill>
                  <a:srgbClr val="00B050"/>
                </a:solidFill>
                <a:latin typeface="+mn-lt"/>
              </a:rPr>
              <a:t> </a:t>
            </a:r>
            <a:r>
              <a:rPr lang="fr-FR" altLang="fr-FR" sz="1800" dirty="0" err="1">
                <a:solidFill>
                  <a:srgbClr val="00B050"/>
                </a:solidFill>
                <a:latin typeface="+mn-lt"/>
              </a:rPr>
              <a:t>computing</a:t>
            </a:r>
            <a:r>
              <a:rPr lang="fr-FR" altLang="fr-FR" sz="1800" dirty="0">
                <a:solidFill>
                  <a:srgbClr val="00B050"/>
                </a:solidFill>
                <a:latin typeface="+mn-lt"/>
              </a:rPr>
              <a:t> system </a:t>
            </a:r>
            <a:r>
              <a:rPr lang="fr-FR" altLang="fr-FR" sz="1800" dirty="0" err="1">
                <a:solidFill>
                  <a:srgbClr val="00B050"/>
                </a:solidFill>
                <a:latin typeface="+mn-lt"/>
              </a:rPr>
              <a:t>platform</a:t>
            </a:r>
            <a:r>
              <a:rPr lang="fr-FR" altLang="fr-FR" sz="1800" dirty="0">
                <a:solidFill>
                  <a:srgbClr val="00B050"/>
                </a:solidFill>
                <a:latin typeface="+mn-lt"/>
              </a:rPr>
              <a:t> for high-performance pattern recognition applications, 2017, 6th International </a:t>
            </a:r>
            <a:r>
              <a:rPr lang="fr-FR" altLang="fr-FR" sz="1800" dirty="0" err="1">
                <a:solidFill>
                  <a:srgbClr val="00B050"/>
                </a:solidFill>
                <a:latin typeface="+mn-lt"/>
              </a:rPr>
              <a:t>Conference</a:t>
            </a:r>
            <a:r>
              <a:rPr lang="fr-FR" altLang="fr-FR" sz="1800" dirty="0">
                <a:solidFill>
                  <a:srgbClr val="00B050"/>
                </a:solidFill>
                <a:latin typeface="+mn-lt"/>
              </a:rPr>
              <a:t> on Modern Circuits and </a:t>
            </a:r>
            <a:r>
              <a:rPr lang="fr-FR" altLang="fr-FR" sz="1800" dirty="0" err="1">
                <a:solidFill>
                  <a:srgbClr val="00B050"/>
                </a:solidFill>
                <a:latin typeface="+mn-lt"/>
              </a:rPr>
              <a:t>Systems</a:t>
            </a:r>
            <a:r>
              <a:rPr lang="fr-FR" altLang="fr-FR" sz="1800" dirty="0">
                <a:solidFill>
                  <a:srgbClr val="00B050"/>
                </a:solidFill>
                <a:latin typeface="+mn-lt"/>
              </a:rPr>
              <a:t> Technologies, 4-6/05/2017, Thessaloniki (Grèce). IEEE </a:t>
            </a:r>
            <a:r>
              <a:rPr lang="fr-FR" altLang="fr-FR" sz="1800" dirty="0" err="1">
                <a:solidFill>
                  <a:srgbClr val="00B050"/>
                </a:solidFill>
                <a:latin typeface="+mn-lt"/>
              </a:rPr>
              <a:t>xplore</a:t>
            </a:r>
            <a:r>
              <a:rPr lang="fr-FR" altLang="fr-FR" sz="1800" dirty="0">
                <a:solidFill>
                  <a:srgbClr val="00B050"/>
                </a:solidFill>
                <a:latin typeface="+mn-lt"/>
              </a:rPr>
              <a:t> 7937638</a:t>
            </a:r>
            <a:r>
              <a:rPr lang="fr-FR" altLang="fr-FR" sz="1800" dirty="0" smtClean="0">
                <a:latin typeface="+mn-lt"/>
              </a:rPr>
              <a:t>.</a:t>
            </a:r>
          </a:p>
          <a:p>
            <a:pPr lvl="1">
              <a:lnSpc>
                <a:spcPct val="90000"/>
              </a:lnSpc>
              <a:buFont typeface="Arial" panose="020B0604020202020204" pitchFamily="34" charset="0"/>
              <a:buChar char="•"/>
            </a:pPr>
            <a:r>
              <a:rPr lang="fr-FR" altLang="fr-FR" sz="1800" dirty="0">
                <a:solidFill>
                  <a:srgbClr val="00B050"/>
                </a:solidFill>
                <a:latin typeface="+mn-lt"/>
              </a:rPr>
              <a:t>..., Viret S.,  </a:t>
            </a:r>
            <a:r>
              <a:rPr lang="fr-FR" altLang="fr-FR" sz="1800" dirty="0" err="1">
                <a:solidFill>
                  <a:srgbClr val="00B050"/>
                </a:solidFill>
                <a:latin typeface="+mn-lt"/>
              </a:rPr>
              <a:t>Characterization</a:t>
            </a:r>
            <a:r>
              <a:rPr lang="fr-FR" altLang="fr-FR" sz="1800" dirty="0">
                <a:solidFill>
                  <a:srgbClr val="00B050"/>
                </a:solidFill>
                <a:latin typeface="+mn-lt"/>
              </a:rPr>
              <a:t> of an Associative Memory Chip in 28 nm CMOS </a:t>
            </a:r>
            <a:r>
              <a:rPr lang="fr-FR" altLang="fr-FR" sz="1800" dirty="0" err="1">
                <a:solidFill>
                  <a:srgbClr val="00B050"/>
                </a:solidFill>
                <a:latin typeface="+mn-lt"/>
              </a:rPr>
              <a:t>Technology</a:t>
            </a:r>
            <a:r>
              <a:rPr lang="fr-FR" altLang="fr-FR" sz="1800" dirty="0">
                <a:solidFill>
                  <a:srgbClr val="00B050"/>
                </a:solidFill>
                <a:latin typeface="+mn-lt"/>
              </a:rPr>
              <a:t>, EEE International Symposium on Circuits and </a:t>
            </a:r>
            <a:r>
              <a:rPr lang="fr-FR" altLang="fr-FR" sz="1800" dirty="0" err="1">
                <a:solidFill>
                  <a:srgbClr val="00B050"/>
                </a:solidFill>
                <a:latin typeface="+mn-lt"/>
              </a:rPr>
              <a:t>Systems</a:t>
            </a:r>
            <a:r>
              <a:rPr lang="fr-FR" altLang="fr-FR" sz="1800" dirty="0">
                <a:solidFill>
                  <a:srgbClr val="00B050"/>
                </a:solidFill>
                <a:latin typeface="+mn-lt"/>
              </a:rPr>
              <a:t>, 27-30/05/2018, Florence (Italie). IEEE </a:t>
            </a:r>
            <a:r>
              <a:rPr lang="fr-FR" altLang="fr-FR" sz="1800" dirty="0" err="1">
                <a:solidFill>
                  <a:srgbClr val="00B050"/>
                </a:solidFill>
                <a:latin typeface="+mn-lt"/>
              </a:rPr>
              <a:t>Int.Symp.Circ.Syst</a:t>
            </a:r>
            <a:r>
              <a:rPr lang="fr-FR" altLang="fr-FR" sz="1800" dirty="0">
                <a:solidFill>
                  <a:srgbClr val="00B050"/>
                </a:solidFill>
                <a:latin typeface="+mn-lt"/>
              </a:rPr>
              <a:t>., 2018, 5.</a:t>
            </a:r>
          </a:p>
          <a:p>
            <a:pPr lvl="1">
              <a:lnSpc>
                <a:spcPct val="90000"/>
              </a:lnSpc>
              <a:buFont typeface="Arial" panose="020B0604020202020204" pitchFamily="34" charset="0"/>
              <a:buChar char="•"/>
            </a:pPr>
            <a:r>
              <a:rPr lang="fr-FR" altLang="fr-FR" sz="1800" dirty="0">
                <a:latin typeface="+mn-lt"/>
              </a:rPr>
              <a:t>Beauceron S.,  </a:t>
            </a:r>
            <a:r>
              <a:rPr lang="fr-FR" altLang="fr-FR" sz="1800" dirty="0" err="1">
                <a:latin typeface="+mn-lt"/>
              </a:rPr>
              <a:t>Search</a:t>
            </a:r>
            <a:r>
              <a:rPr lang="fr-FR" altLang="fr-FR" sz="1800" dirty="0">
                <a:latin typeface="+mn-lt"/>
              </a:rPr>
              <a:t> for </a:t>
            </a:r>
            <a:r>
              <a:rPr lang="fr-FR" altLang="fr-FR" sz="1800" dirty="0" err="1">
                <a:latin typeface="+mn-lt"/>
              </a:rPr>
              <a:t>Vector</a:t>
            </a:r>
            <a:r>
              <a:rPr lang="fr-FR" altLang="fr-FR" sz="1800" dirty="0">
                <a:latin typeface="+mn-lt"/>
              </a:rPr>
              <a:t> </a:t>
            </a:r>
            <a:r>
              <a:rPr lang="fr-FR" altLang="fr-FR" sz="1800" dirty="0" err="1">
                <a:latin typeface="+mn-lt"/>
              </a:rPr>
              <a:t>Like</a:t>
            </a:r>
            <a:r>
              <a:rPr lang="fr-FR" altLang="fr-FR" sz="1800" dirty="0">
                <a:latin typeface="+mn-lt"/>
              </a:rPr>
              <a:t> Quarks by CMS, 2018, 25th Rencontres du Vietnam, 5-11/08/2018, </a:t>
            </a:r>
            <a:r>
              <a:rPr lang="fr-FR" altLang="fr-FR" sz="1800" dirty="0" err="1">
                <a:latin typeface="+mn-lt"/>
              </a:rPr>
              <a:t>Quy</a:t>
            </a:r>
            <a:r>
              <a:rPr lang="fr-FR" altLang="fr-FR" sz="1800" dirty="0">
                <a:latin typeface="+mn-lt"/>
              </a:rPr>
              <a:t> </a:t>
            </a:r>
            <a:r>
              <a:rPr lang="fr-FR" altLang="fr-FR" sz="1800" dirty="0" err="1">
                <a:latin typeface="+mn-lt"/>
              </a:rPr>
              <a:t>Nhon</a:t>
            </a:r>
            <a:r>
              <a:rPr lang="fr-FR" altLang="fr-FR" sz="1800" dirty="0">
                <a:latin typeface="+mn-lt"/>
              </a:rPr>
              <a:t> (Viet Nam</a:t>
            </a:r>
            <a:r>
              <a:rPr lang="fr-FR" altLang="fr-FR" sz="1800" dirty="0" smtClean="0">
                <a:latin typeface="+mn-lt"/>
              </a:rPr>
              <a:t>).</a:t>
            </a:r>
            <a:endParaRPr lang="fr-FR" altLang="fr-FR" sz="1800" dirty="0">
              <a:solidFill>
                <a:srgbClr val="0070C0"/>
              </a:solidFill>
              <a:latin typeface="+mn-lt"/>
            </a:endParaRPr>
          </a:p>
          <a:p>
            <a:pPr lvl="1">
              <a:lnSpc>
                <a:spcPct val="90000"/>
              </a:lnSpc>
              <a:buFont typeface="Arial" panose="020B0604020202020204" pitchFamily="34" charset="0"/>
              <a:buChar char="•"/>
            </a:pPr>
            <a:r>
              <a:rPr lang="en-US" altLang="fr-FR" sz="1800" dirty="0" err="1">
                <a:latin typeface="+mn-lt"/>
              </a:rPr>
              <a:t>B.Nodari</a:t>
            </a:r>
            <a:r>
              <a:rPr lang="en-US" altLang="fr-FR" sz="1800" dirty="0">
                <a:latin typeface="+mn-lt"/>
              </a:rPr>
              <a:t> et al, A 65 nm Data Concentration ASIC for the CMS Outer Tracker Detector Upgrade at HL-LHC, </a:t>
            </a:r>
            <a:r>
              <a:rPr lang="en-US" altLang="fr-FR" sz="1800" dirty="0" smtClean="0">
                <a:latin typeface="+mn-lt"/>
              </a:rPr>
              <a:t>Topical Workshop </a:t>
            </a:r>
            <a:r>
              <a:rPr lang="en-US" altLang="fr-FR" sz="1800" dirty="0">
                <a:latin typeface="+mn-lt"/>
              </a:rPr>
              <a:t>on Electronics for Particle Physics (TWEPP), 2018</a:t>
            </a:r>
          </a:p>
          <a:p>
            <a:pPr lvl="1">
              <a:lnSpc>
                <a:spcPct val="90000"/>
              </a:lnSpc>
              <a:buFont typeface="Arial" panose="020B0604020202020204" pitchFamily="34" charset="0"/>
              <a:buChar char="•"/>
            </a:pPr>
            <a:r>
              <a:rPr lang="en-US" altLang="fr-FR" sz="1800" dirty="0" err="1">
                <a:latin typeface="+mn-lt"/>
              </a:rPr>
              <a:t>S.Scarfi</a:t>
            </a:r>
            <a:r>
              <a:rPr lang="en-US" altLang="fr-FR" sz="1800" dirty="0">
                <a:latin typeface="+mn-lt"/>
              </a:rPr>
              <a:t> et al, A System-Verilog Verification Environment for the CIC Data Concentrator ASIC of the CMS Outer </a:t>
            </a:r>
            <a:r>
              <a:rPr lang="en-US" altLang="fr-FR" sz="1800" dirty="0" smtClean="0">
                <a:latin typeface="+mn-lt"/>
              </a:rPr>
              <a:t>Tracker Phase-2 </a:t>
            </a:r>
            <a:r>
              <a:rPr lang="en-US" altLang="fr-FR" sz="1800" dirty="0">
                <a:latin typeface="+mn-lt"/>
              </a:rPr>
              <a:t>Upgrades, Topical Workshop on Electronics for Particle Physics (TWEPP), </a:t>
            </a:r>
            <a:r>
              <a:rPr lang="en-US" altLang="fr-FR" sz="1800" dirty="0" smtClean="0">
                <a:latin typeface="+mn-lt"/>
              </a:rPr>
              <a:t>2018</a:t>
            </a:r>
          </a:p>
          <a:p>
            <a:pPr lvl="1">
              <a:lnSpc>
                <a:spcPct val="90000"/>
              </a:lnSpc>
              <a:buFont typeface="Arial" panose="020B0604020202020204" pitchFamily="34" charset="0"/>
              <a:buChar char="•"/>
            </a:pPr>
            <a:r>
              <a:rPr lang="en-US" altLang="fr-FR" sz="1800" dirty="0">
                <a:latin typeface="+mn-lt"/>
              </a:rPr>
              <a:t>S. </a:t>
            </a:r>
            <a:r>
              <a:rPr lang="en-US" altLang="fr-FR" sz="1800" dirty="0" err="1">
                <a:latin typeface="+mn-lt"/>
              </a:rPr>
              <a:t>Beauceron</a:t>
            </a:r>
            <a:r>
              <a:rPr lang="en-US" altLang="fr-FR" sz="1800" dirty="0">
                <a:latin typeface="+mn-lt"/>
              </a:rPr>
              <a:t>, « Search for Vector Like Quark in CMS », Rencontre du Vietnam 2018 Proceedings</a:t>
            </a:r>
            <a:endParaRPr lang="en-US" altLang="fr-FR" sz="1800" dirty="0" smtClean="0">
              <a:latin typeface="+mn-lt"/>
            </a:endParaRPr>
          </a:p>
          <a:p>
            <a:pPr lvl="1">
              <a:lnSpc>
                <a:spcPct val="90000"/>
              </a:lnSpc>
              <a:buFont typeface="Arial" panose="020B0604020202020204" pitchFamily="34" charset="0"/>
              <a:buChar char="•"/>
            </a:pPr>
            <a:r>
              <a:rPr lang="en-US" altLang="fr-FR" sz="1800" dirty="0">
                <a:latin typeface="+mn-lt"/>
              </a:rPr>
              <a:t>S. </a:t>
            </a:r>
            <a:r>
              <a:rPr lang="en-US" altLang="fr-FR" sz="1800" dirty="0" err="1">
                <a:latin typeface="+mn-lt"/>
              </a:rPr>
              <a:t>Beauceron</a:t>
            </a:r>
            <a:r>
              <a:rPr lang="en-US" altLang="fr-FR" sz="1800" dirty="0">
                <a:latin typeface="+mn-lt"/>
              </a:rPr>
              <a:t>, « CMS Search Highlights », </a:t>
            </a:r>
            <a:r>
              <a:rPr lang="en-US" altLang="fr-FR" sz="1800" dirty="0" err="1">
                <a:latin typeface="+mn-lt"/>
              </a:rPr>
              <a:t>Moriond</a:t>
            </a:r>
            <a:r>
              <a:rPr lang="en-US" altLang="fr-FR" sz="1800" dirty="0">
                <a:latin typeface="+mn-lt"/>
              </a:rPr>
              <a:t> 2019 </a:t>
            </a:r>
            <a:r>
              <a:rPr lang="en-US" altLang="fr-FR" sz="1800" dirty="0" smtClean="0">
                <a:latin typeface="+mn-lt"/>
              </a:rPr>
              <a:t>Proceedings</a:t>
            </a:r>
          </a:p>
          <a:p>
            <a:pPr lvl="1">
              <a:lnSpc>
                <a:spcPct val="90000"/>
              </a:lnSpc>
              <a:buFont typeface="Arial" panose="020B0604020202020204" pitchFamily="34" charset="0"/>
              <a:buChar char="•"/>
            </a:pPr>
            <a:r>
              <a:rPr lang="en-US" altLang="fr-FR" sz="1800" dirty="0">
                <a:latin typeface="+mn-lt"/>
              </a:rPr>
              <a:t>N. </a:t>
            </a:r>
            <a:r>
              <a:rPr lang="en-US" altLang="fr-FR" sz="1800" dirty="0" err="1">
                <a:latin typeface="+mn-lt"/>
              </a:rPr>
              <a:t>Chanon</a:t>
            </a:r>
            <a:r>
              <a:rPr lang="en-US" altLang="fr-FR" sz="1800" dirty="0">
                <a:latin typeface="+mn-lt"/>
              </a:rPr>
              <a:t>, A. Carle, S. </a:t>
            </a:r>
            <a:r>
              <a:rPr lang="en-US" altLang="fr-FR" sz="1800" dirty="0" err="1">
                <a:latin typeface="+mn-lt"/>
              </a:rPr>
              <a:t>Perries</a:t>
            </a:r>
            <a:r>
              <a:rPr lang="en-US" altLang="fr-FR" sz="1800" dirty="0">
                <a:latin typeface="+mn-lt"/>
              </a:rPr>
              <a:t>. ''Prospects for Lorentz-Violation Searches at the LHC and Future </a:t>
            </a:r>
            <a:r>
              <a:rPr lang="en-US" altLang="fr-FR" sz="1800" dirty="0" err="1">
                <a:latin typeface="+mn-lt"/>
              </a:rPr>
              <a:t>Colliders</a:t>
            </a:r>
            <a:r>
              <a:rPr lang="en-US" altLang="fr-FR" sz="1800" dirty="0" err="1" smtClean="0">
                <a:latin typeface="+mn-lt"/>
              </a:rPr>
              <a:t>''.Proceeding</a:t>
            </a:r>
            <a:r>
              <a:rPr lang="en-US" altLang="fr-FR" sz="1800" dirty="0" smtClean="0">
                <a:latin typeface="+mn-lt"/>
              </a:rPr>
              <a:t> </a:t>
            </a:r>
            <a:r>
              <a:rPr lang="en-US" altLang="fr-FR" sz="1800" dirty="0">
                <a:latin typeface="+mn-lt"/>
              </a:rPr>
              <a:t>of the 8th Meeting on CPT and Lorentz Symmetry (CPT'19). arXiv:1908.11734 [</a:t>
            </a:r>
            <a:r>
              <a:rPr lang="en-US" altLang="fr-FR" sz="1800" dirty="0" err="1">
                <a:latin typeface="+mn-lt"/>
              </a:rPr>
              <a:t>hep-ph</a:t>
            </a:r>
            <a:r>
              <a:rPr lang="en-US" altLang="fr-FR" sz="1800" dirty="0">
                <a:latin typeface="+mn-lt"/>
              </a:rPr>
              <a:t>]</a:t>
            </a:r>
            <a:endParaRPr lang="en-US" altLang="fr-FR" sz="1800" dirty="0" smtClean="0">
              <a:latin typeface="+mn-lt"/>
            </a:endParaRPr>
          </a:p>
          <a:p>
            <a:pPr lvl="1">
              <a:lnSpc>
                <a:spcPct val="90000"/>
              </a:lnSpc>
              <a:buFont typeface="Arial" panose="020B0604020202020204" pitchFamily="34" charset="0"/>
              <a:buChar char="•"/>
            </a:pPr>
            <a:endParaRPr lang="fr-FR" altLang="fr-FR" sz="1800" dirty="0">
              <a:latin typeface="+mn-lt"/>
            </a:endParaRPr>
          </a:p>
        </p:txBody>
      </p:sp>
      <p:sp>
        <p:nvSpPr>
          <p:cNvPr id="22538" name="Espace réservé du pied de page 1"/>
          <p:cNvSpPr>
            <a:spLocks noGrp="1"/>
          </p:cNvSpPr>
          <p:nvPr>
            <p:ph type="ftr" sz="quarter" idx="11"/>
          </p:nvPr>
        </p:nvSpPr>
        <p:spPr bwMode="auto">
          <a:xfrm>
            <a:off x="4440238" y="6594474"/>
            <a:ext cx="3960812" cy="28892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FR" altLang="fr-FR" sz="1200" dirty="0">
                <a:solidFill>
                  <a:srgbClr val="898989"/>
                </a:solidFill>
                <a:latin typeface="Verdana" panose="020B0604030504040204" pitchFamily="34" charset="0"/>
                <a:cs typeface="Arial" panose="020B0604020202020204" pitchFamily="34" charset="0"/>
              </a:rPr>
              <a:t>Tourniquet Section 01 du Laboratoire </a:t>
            </a:r>
            <a:r>
              <a:rPr lang="fr-FR" altLang="fr-FR" sz="1200" dirty="0" smtClean="0">
                <a:solidFill>
                  <a:srgbClr val="898989"/>
                </a:solidFill>
                <a:latin typeface="Verdana" panose="020B0604030504040204" pitchFamily="34" charset="0"/>
                <a:cs typeface="Arial" panose="020B0604020202020204" pitchFamily="34" charset="0"/>
              </a:rPr>
              <a:t>– 3/2/2020</a:t>
            </a:r>
            <a:endParaRPr lang="fr-FR" altLang="fr-FR" sz="1200" dirty="0">
              <a:solidFill>
                <a:srgbClr val="898989"/>
              </a:solidFill>
              <a:latin typeface="Verdana" panose="020B0604030504040204" pitchFamily="34" charset="0"/>
              <a:cs typeface="Arial" panose="020B0604020202020204" pitchFamily="34" charset="0"/>
            </a:endParaRPr>
          </a:p>
        </p:txBody>
      </p:sp>
      <p:sp>
        <p:nvSpPr>
          <p:cNvPr id="13" name="Espace réservé de la date 11"/>
          <p:cNvSpPr txBox="1">
            <a:spLocks noGrp="1"/>
          </p:cNvSpPr>
          <p:nvPr/>
        </p:nvSpPr>
        <p:spPr bwMode="auto">
          <a:xfrm>
            <a:off x="1658938" y="6544629"/>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200" dirty="0">
                <a:solidFill>
                  <a:srgbClr val="898989"/>
                </a:solidFill>
                <a:latin typeface="Verdana" panose="020B0604030504040204" pitchFamily="34" charset="0"/>
              </a:rPr>
              <a:t>Groupe </a:t>
            </a:r>
            <a:r>
              <a:rPr lang="fr-FR" altLang="fr-FR" sz="1200" dirty="0" smtClean="0">
                <a:solidFill>
                  <a:srgbClr val="898989"/>
                </a:solidFill>
                <a:latin typeface="Verdana" panose="020B0604030504040204" pitchFamily="34" charset="0"/>
              </a:rPr>
              <a:t>CMS</a:t>
            </a:r>
            <a:endParaRPr lang="fr-FR" altLang="fr-FR" sz="1200" dirty="0">
              <a:solidFill>
                <a:srgbClr val="898989"/>
              </a:solidFill>
              <a:latin typeface="Verdana" panose="020B0604030504040204" pitchFamily="34" charset="0"/>
            </a:endParaRPr>
          </a:p>
        </p:txBody>
      </p:sp>
    </p:spTree>
    <p:extLst>
      <p:ext uri="{BB962C8B-B14F-4D97-AF65-F5344CB8AC3E}">
        <p14:creationId xmlns:p14="http://schemas.microsoft.com/office/powerpoint/2010/main" val="40397857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txBox="1">
            <a:spLocks noChangeArrowheads="1"/>
          </p:cNvSpPr>
          <p:nvPr/>
        </p:nvSpPr>
        <p:spPr bwMode="auto">
          <a:xfrm>
            <a:off x="1524000" y="0"/>
            <a:ext cx="91440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fr-FR" altLang="fr-FR" sz="2800" b="1" dirty="0">
                <a:solidFill>
                  <a:srgbClr val="E75112"/>
                </a:solidFill>
                <a:latin typeface="Verdana" panose="020B0604030504040204" pitchFamily="34" charset="0"/>
              </a:rPr>
              <a:t>Visibilité et </a:t>
            </a:r>
            <a:r>
              <a:rPr lang="fr-FR" altLang="fr-FR" sz="2800" b="1" dirty="0" smtClean="0">
                <a:solidFill>
                  <a:srgbClr val="E75112"/>
                </a:solidFill>
                <a:latin typeface="Verdana" panose="020B0604030504040204" pitchFamily="34" charset="0"/>
              </a:rPr>
              <a:t>rayonnement (10)</a:t>
            </a:r>
            <a:endParaRPr lang="fr-FR" altLang="fr-FR" sz="2800" b="1" dirty="0">
              <a:solidFill>
                <a:srgbClr val="E75112"/>
              </a:solidFill>
              <a:latin typeface="Verdana" panose="020B0604030504040204" pitchFamily="34" charset="0"/>
            </a:endParaRPr>
          </a:p>
        </p:txBody>
      </p:sp>
      <p:sp>
        <p:nvSpPr>
          <p:cNvPr id="22531" name="Espace réservé du numéro de diapositive 5"/>
          <p:cNvSpPr txBox="1">
            <a:spLocks noGrp="1"/>
          </p:cNvSpPr>
          <p:nvPr/>
        </p:nvSpPr>
        <p:spPr bwMode="auto">
          <a:xfrm>
            <a:off x="8401050" y="6492876"/>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43AC80B2-6D44-4AB2-9AB7-B983EA82E7CE}" type="slidenum">
              <a:rPr lang="fr-FR" altLang="fr-FR" sz="1200">
                <a:solidFill>
                  <a:srgbClr val="898989"/>
                </a:solidFill>
                <a:latin typeface="Verdana" panose="020B0604030504040204" pitchFamily="34" charset="0"/>
              </a:rPr>
              <a:pPr algn="r" eaLnBrk="1" hangingPunct="1">
                <a:spcBef>
                  <a:spcPct val="0"/>
                </a:spcBef>
                <a:buFontTx/>
                <a:buNone/>
              </a:pPr>
              <a:t>33</a:t>
            </a:fld>
            <a:endParaRPr lang="fr-FR" altLang="fr-FR" sz="1200">
              <a:solidFill>
                <a:srgbClr val="898989"/>
              </a:solidFill>
              <a:latin typeface="Verdana" panose="020B0604030504040204" pitchFamily="34" charset="0"/>
            </a:endParaRPr>
          </a:p>
        </p:txBody>
      </p:sp>
      <p:cxnSp>
        <p:nvCxnSpPr>
          <p:cNvPr id="11" name="Connecteur droit 10">
            <a:extLst>
              <a:ext uri="{FF2B5EF4-FFF2-40B4-BE49-F238E27FC236}">
                <a16:creationId xmlns:a16="http://schemas.microsoft.com/office/drawing/2014/main" id="{BC493240-996B-4320-97A5-4F1FAC4A5B1A}"/>
              </a:ext>
            </a:extLst>
          </p:cNvPr>
          <p:cNvCxnSpPr/>
          <p:nvPr/>
        </p:nvCxnSpPr>
        <p:spPr>
          <a:xfrm>
            <a:off x="1525588" y="692150"/>
            <a:ext cx="9142412" cy="0"/>
          </a:xfrm>
          <a:prstGeom prst="line">
            <a:avLst/>
          </a:prstGeom>
          <a:ln>
            <a:solidFill>
              <a:srgbClr val="E75112"/>
            </a:solidFill>
          </a:ln>
        </p:spPr>
        <p:style>
          <a:lnRef idx="1">
            <a:schemeClr val="accent1"/>
          </a:lnRef>
          <a:fillRef idx="0">
            <a:schemeClr val="accent1"/>
          </a:fillRef>
          <a:effectRef idx="0">
            <a:schemeClr val="accent1"/>
          </a:effectRef>
          <a:fontRef idx="minor">
            <a:schemeClr val="tx1"/>
          </a:fontRef>
        </p:style>
      </p:cxnSp>
      <p:sp>
        <p:nvSpPr>
          <p:cNvPr id="22536" name="Rectangle 3"/>
          <p:cNvSpPr txBox="1">
            <a:spLocks noChangeArrowheads="1"/>
          </p:cNvSpPr>
          <p:nvPr/>
        </p:nvSpPr>
        <p:spPr bwMode="auto">
          <a:xfrm>
            <a:off x="1524000" y="1387350"/>
            <a:ext cx="8489950"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buFont typeface="Wingdings" panose="05000000000000000000" pitchFamily="2" charset="2"/>
              <a:buChar char="Ø"/>
            </a:pPr>
            <a:r>
              <a:rPr lang="fr-FR" altLang="fr-FR" sz="2200" dirty="0" smtClean="0">
                <a:solidFill>
                  <a:srgbClr val="0070C0"/>
                </a:solidFill>
                <a:latin typeface="Verdana" panose="020B0604030504040204" pitchFamily="34" charset="0"/>
              </a:rPr>
              <a:t>Organisations </a:t>
            </a:r>
            <a:r>
              <a:rPr lang="fr-FR" altLang="fr-FR" sz="2200" dirty="0">
                <a:solidFill>
                  <a:srgbClr val="0070C0"/>
                </a:solidFill>
                <a:latin typeface="Verdana" panose="020B0604030504040204" pitchFamily="34" charset="0"/>
              </a:rPr>
              <a:t>d’écoles, de workshops, conférences, .. </a:t>
            </a:r>
          </a:p>
          <a:p>
            <a:pPr lvl="1">
              <a:lnSpc>
                <a:spcPct val="90000"/>
              </a:lnSpc>
              <a:buFont typeface="Wingdings" panose="05000000000000000000" pitchFamily="2" charset="2"/>
              <a:buChar char="Ø"/>
            </a:pPr>
            <a:r>
              <a:rPr lang="fr-FR" altLang="fr-FR" sz="1800" dirty="0">
                <a:solidFill>
                  <a:srgbClr val="4D4D4D"/>
                </a:solidFill>
                <a:latin typeface="Verdana" panose="020B0604030504040204" pitchFamily="34" charset="0"/>
              </a:rPr>
              <a:t>@</a:t>
            </a:r>
            <a:r>
              <a:rPr lang="fr-FR" altLang="fr-FR" sz="1800" dirty="0" smtClean="0">
                <a:solidFill>
                  <a:srgbClr val="4D4D4D"/>
                </a:solidFill>
                <a:latin typeface="Verdana" panose="020B0604030504040204" pitchFamily="34" charset="0"/>
              </a:rPr>
              <a:t>IP2I: </a:t>
            </a:r>
            <a:r>
              <a:rPr lang="fr-FR" altLang="fr-FR" sz="1800" dirty="0">
                <a:solidFill>
                  <a:srgbClr val="4D4D4D"/>
                </a:solidFill>
                <a:latin typeface="Verdana" panose="020B0604030504040204" pitchFamily="34" charset="0"/>
              </a:rPr>
              <a:t>CMS </a:t>
            </a:r>
            <a:r>
              <a:rPr lang="fr-FR" altLang="fr-FR" sz="1800" dirty="0" err="1">
                <a:solidFill>
                  <a:srgbClr val="4D4D4D"/>
                </a:solidFill>
                <a:latin typeface="Verdana" panose="020B0604030504040204" pitchFamily="34" charset="0"/>
              </a:rPr>
              <a:t>Run</a:t>
            </a:r>
            <a:r>
              <a:rPr lang="fr-FR" altLang="fr-FR" sz="1800" dirty="0">
                <a:solidFill>
                  <a:srgbClr val="4D4D4D"/>
                </a:solidFill>
                <a:latin typeface="Verdana" panose="020B0604030504040204" pitchFamily="34" charset="0"/>
              </a:rPr>
              <a:t> Coordination Workshop March 2019; HH at CMS Jan. 2017; CMS </a:t>
            </a:r>
            <a:r>
              <a:rPr lang="fr-FR" altLang="fr-FR" sz="1800" dirty="0" smtClean="0">
                <a:solidFill>
                  <a:srgbClr val="4D4D4D"/>
                </a:solidFill>
                <a:latin typeface="Verdana" panose="020B0604030504040204" pitchFamily="34" charset="0"/>
              </a:rPr>
              <a:t>France (dates?); CMS ECAL </a:t>
            </a:r>
            <a:r>
              <a:rPr lang="fr-FR" altLang="fr-FR" sz="1800" dirty="0" err="1" smtClean="0">
                <a:solidFill>
                  <a:srgbClr val="4D4D4D"/>
                </a:solidFill>
                <a:latin typeface="Verdana" panose="020B0604030504040204" pitchFamily="34" charset="0"/>
              </a:rPr>
              <a:t>Days</a:t>
            </a:r>
            <a:r>
              <a:rPr lang="fr-FR" altLang="fr-FR" sz="1800" dirty="0" smtClean="0">
                <a:solidFill>
                  <a:srgbClr val="4D4D4D"/>
                </a:solidFill>
                <a:latin typeface="Verdana" panose="020B0604030504040204" pitchFamily="34" charset="0"/>
              </a:rPr>
              <a:t> (2016)</a:t>
            </a:r>
          </a:p>
          <a:p>
            <a:pPr marL="457200" lvl="1" indent="0">
              <a:lnSpc>
                <a:spcPct val="90000"/>
              </a:lnSpc>
              <a:buNone/>
            </a:pPr>
            <a:endParaRPr lang="fr-FR" altLang="fr-FR" sz="1800" dirty="0">
              <a:solidFill>
                <a:srgbClr val="4D4D4D"/>
              </a:solidFill>
              <a:latin typeface="Verdana" panose="020B0604030504040204" pitchFamily="34" charset="0"/>
            </a:endParaRPr>
          </a:p>
          <a:p>
            <a:pPr lvl="1">
              <a:lnSpc>
                <a:spcPct val="90000"/>
              </a:lnSpc>
              <a:buFont typeface="Wingdings" panose="05000000000000000000" pitchFamily="2" charset="2"/>
              <a:buChar char="Ø"/>
            </a:pPr>
            <a:r>
              <a:rPr lang="fr-FR" altLang="fr-FR" sz="1800" dirty="0">
                <a:solidFill>
                  <a:srgbClr val="4D4D4D"/>
                </a:solidFill>
                <a:latin typeface="Verdana" panose="020B0604030504040204" pitchFamily="34" charset="0"/>
              </a:rPr>
              <a:t>Hors </a:t>
            </a:r>
            <a:r>
              <a:rPr lang="fr-FR" altLang="fr-FR" sz="1800" dirty="0" smtClean="0">
                <a:solidFill>
                  <a:srgbClr val="4D4D4D"/>
                </a:solidFill>
                <a:latin typeface="Verdana" panose="020B0604030504040204" pitchFamily="34" charset="0"/>
              </a:rPr>
              <a:t>IP2I: </a:t>
            </a:r>
            <a:r>
              <a:rPr lang="fr-FR" altLang="fr-FR" sz="1800" dirty="0">
                <a:solidFill>
                  <a:srgbClr val="4D4D4D"/>
                </a:solidFill>
                <a:latin typeface="Verdana" panose="020B0604030504040204" pitchFamily="34" charset="0"/>
              </a:rPr>
              <a:t>Top LHC </a:t>
            </a:r>
            <a:r>
              <a:rPr lang="fr-FR" altLang="fr-FR" sz="1800" dirty="0" smtClean="0">
                <a:solidFill>
                  <a:srgbClr val="4D4D4D"/>
                </a:solidFill>
                <a:latin typeface="Verdana" panose="020B0604030504040204" pitchFamily="34" charset="0"/>
              </a:rPr>
              <a:t>France (2018-…), SOS (2018-…), </a:t>
            </a:r>
            <a:r>
              <a:rPr lang="fr-FR" altLang="fr-FR" sz="1800" dirty="0">
                <a:solidFill>
                  <a:srgbClr val="4D4D4D"/>
                </a:solidFill>
                <a:latin typeface="Verdana" panose="020B0604030504040204" pitchFamily="34" charset="0"/>
              </a:rPr>
              <a:t>LHCP2018, </a:t>
            </a:r>
            <a:r>
              <a:rPr lang="fr-FR" altLang="fr-FR" sz="1800" dirty="0" smtClean="0">
                <a:solidFill>
                  <a:srgbClr val="4D4D4D"/>
                </a:solidFill>
                <a:latin typeface="Verdana" panose="020B0604030504040204" pitchFamily="34" charset="0"/>
              </a:rPr>
              <a:t>JRJC (2015-2019), </a:t>
            </a:r>
            <a:r>
              <a:rPr lang="fr-FR" altLang="fr-FR" sz="1800" dirty="0">
                <a:solidFill>
                  <a:srgbClr val="4D4D4D"/>
                </a:solidFill>
                <a:latin typeface="Verdana" panose="020B0604030504040204" pitchFamily="34" charset="0"/>
              </a:rPr>
              <a:t>HH at </a:t>
            </a:r>
            <a:r>
              <a:rPr lang="fr-FR" altLang="fr-FR" sz="1800" dirty="0" err="1">
                <a:solidFill>
                  <a:srgbClr val="4D4D4D"/>
                </a:solidFill>
                <a:latin typeface="Verdana" panose="020B0604030504040204" pitchFamily="34" charset="0"/>
              </a:rPr>
              <a:t>Fermilab</a:t>
            </a:r>
            <a:r>
              <a:rPr lang="fr-FR" altLang="fr-FR" sz="1800" dirty="0">
                <a:solidFill>
                  <a:srgbClr val="4D4D4D"/>
                </a:solidFill>
                <a:latin typeface="Verdana" panose="020B0604030504040204" pitchFamily="34" charset="0"/>
              </a:rPr>
              <a:t> 2019; ICNFP17, FCPPL Workshop 2017 (Beijing), </a:t>
            </a:r>
            <a:r>
              <a:rPr lang="fr-FR" altLang="fr-FR" sz="1800" dirty="0" err="1">
                <a:solidFill>
                  <a:srgbClr val="4D4D4D"/>
                </a:solidFill>
                <a:latin typeface="Verdana" panose="020B0604030504040204" pitchFamily="34" charset="0"/>
              </a:rPr>
              <a:t>Physics</a:t>
            </a:r>
            <a:r>
              <a:rPr lang="fr-FR" altLang="fr-FR" sz="1800" dirty="0">
                <a:solidFill>
                  <a:srgbClr val="4D4D4D"/>
                </a:solidFill>
                <a:latin typeface="Verdana" panose="020B0604030504040204" pitchFamily="34" charset="0"/>
              </a:rPr>
              <a:t> at </a:t>
            </a:r>
            <a:r>
              <a:rPr lang="fr-FR" altLang="fr-FR" sz="1800" dirty="0" err="1">
                <a:solidFill>
                  <a:srgbClr val="4D4D4D"/>
                </a:solidFill>
                <a:latin typeface="Verdana" panose="020B0604030504040204" pitchFamily="34" charset="0"/>
              </a:rPr>
              <a:t>TeV</a:t>
            </a:r>
            <a:r>
              <a:rPr lang="fr-FR" altLang="fr-FR" sz="1800" dirty="0">
                <a:solidFill>
                  <a:srgbClr val="4D4D4D"/>
                </a:solidFill>
                <a:latin typeface="Verdana" panose="020B0604030504040204" pitchFamily="34" charset="0"/>
              </a:rPr>
              <a:t> </a:t>
            </a:r>
            <a:r>
              <a:rPr lang="fr-FR" altLang="fr-FR" sz="1800" dirty="0" err="1">
                <a:solidFill>
                  <a:srgbClr val="4D4D4D"/>
                </a:solidFill>
                <a:latin typeface="Verdana" panose="020B0604030504040204" pitchFamily="34" charset="0"/>
              </a:rPr>
              <a:t>Colliders</a:t>
            </a:r>
            <a:r>
              <a:rPr lang="fr-FR" altLang="fr-FR" sz="1800" dirty="0">
                <a:solidFill>
                  <a:srgbClr val="4D4D4D"/>
                </a:solidFill>
                <a:latin typeface="Verdana" panose="020B0604030504040204" pitchFamily="34" charset="0"/>
              </a:rPr>
              <a:t> (Les Houches</a:t>
            </a:r>
            <a:r>
              <a:rPr lang="fr-FR" altLang="fr-FR" sz="1800" dirty="0" smtClean="0">
                <a:solidFill>
                  <a:srgbClr val="4D4D4D"/>
                </a:solidFill>
                <a:latin typeface="Verdana" panose="020B0604030504040204" pitchFamily="34" charset="0"/>
              </a:rPr>
              <a:t>) 2015, </a:t>
            </a:r>
            <a:r>
              <a:rPr lang="fr-FR" altLang="fr-FR" sz="1800" dirty="0">
                <a:solidFill>
                  <a:srgbClr val="4D4D4D"/>
                </a:solidFill>
                <a:latin typeface="Verdana" panose="020B0604030504040204" pitchFamily="34" charset="0"/>
              </a:rPr>
              <a:t>2017, 2019, Workshop on photon </a:t>
            </a:r>
            <a:r>
              <a:rPr lang="fr-FR" altLang="fr-FR" sz="1800" dirty="0" err="1">
                <a:solidFill>
                  <a:srgbClr val="4D4D4D"/>
                </a:solidFill>
                <a:latin typeface="Verdana" panose="020B0604030504040204" pitchFamily="34" charset="0"/>
              </a:rPr>
              <a:t>physics</a:t>
            </a:r>
            <a:r>
              <a:rPr lang="fr-FR" altLang="fr-FR" sz="1800" dirty="0">
                <a:solidFill>
                  <a:srgbClr val="4D4D4D"/>
                </a:solidFill>
                <a:latin typeface="Verdana" panose="020B0604030504040204" pitchFamily="34" charset="0"/>
              </a:rPr>
              <a:t> and Simulation at Hadron </a:t>
            </a:r>
            <a:r>
              <a:rPr lang="fr-FR" altLang="fr-FR" sz="1800" dirty="0" err="1" smtClean="0">
                <a:solidFill>
                  <a:srgbClr val="4D4D4D"/>
                </a:solidFill>
                <a:latin typeface="Verdana" panose="020B0604030504040204" pitchFamily="34" charset="0"/>
              </a:rPr>
              <a:t>Colliders</a:t>
            </a:r>
            <a:r>
              <a:rPr lang="fr-FR" altLang="fr-FR" sz="1800" dirty="0" smtClean="0">
                <a:solidFill>
                  <a:srgbClr val="4D4D4D"/>
                </a:solidFill>
                <a:latin typeface="Verdana" panose="020B0604030504040204" pitchFamily="34" charset="0"/>
              </a:rPr>
              <a:t> (Frascati) 2019</a:t>
            </a:r>
            <a:endParaRPr lang="fr-FR" altLang="fr-FR" sz="2000" dirty="0">
              <a:solidFill>
                <a:srgbClr val="4D4D4D"/>
              </a:solidFill>
              <a:latin typeface="Verdana" panose="020B0604030504040204" pitchFamily="34" charset="0"/>
            </a:endParaRPr>
          </a:p>
          <a:p>
            <a:pPr lvl="1">
              <a:lnSpc>
                <a:spcPct val="90000"/>
              </a:lnSpc>
              <a:buFont typeface="Wingdings" panose="05000000000000000000" pitchFamily="2" charset="2"/>
              <a:buChar char="Ø"/>
            </a:pPr>
            <a:endParaRPr lang="fr-FR" altLang="fr-FR" sz="1800" dirty="0">
              <a:solidFill>
                <a:srgbClr val="4D4D4D"/>
              </a:solidFill>
              <a:latin typeface="Verdana" panose="020B0604030504040204" pitchFamily="34" charset="0"/>
            </a:endParaRPr>
          </a:p>
        </p:txBody>
      </p:sp>
      <p:sp>
        <p:nvSpPr>
          <p:cNvPr id="22538" name="Espace réservé du pied de page 1"/>
          <p:cNvSpPr>
            <a:spLocks noGrp="1"/>
          </p:cNvSpPr>
          <p:nvPr>
            <p:ph type="ftr" sz="quarter" idx="11"/>
          </p:nvPr>
        </p:nvSpPr>
        <p:spPr bwMode="auto">
          <a:xfrm>
            <a:off x="4440238" y="6594474"/>
            <a:ext cx="3960812" cy="28892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FR" altLang="fr-FR" sz="1200" dirty="0">
                <a:solidFill>
                  <a:srgbClr val="898989"/>
                </a:solidFill>
                <a:latin typeface="Verdana" panose="020B0604030504040204" pitchFamily="34" charset="0"/>
                <a:cs typeface="Arial" panose="020B0604020202020204" pitchFamily="34" charset="0"/>
              </a:rPr>
              <a:t>Tourniquet Section 01 du Laboratoire </a:t>
            </a:r>
            <a:r>
              <a:rPr lang="fr-FR" altLang="fr-FR" sz="1200" dirty="0" smtClean="0">
                <a:solidFill>
                  <a:srgbClr val="898989"/>
                </a:solidFill>
                <a:latin typeface="Verdana" panose="020B0604030504040204" pitchFamily="34" charset="0"/>
                <a:cs typeface="Arial" panose="020B0604020202020204" pitchFamily="34" charset="0"/>
              </a:rPr>
              <a:t>– 3/2/2020</a:t>
            </a:r>
            <a:endParaRPr lang="fr-FR" altLang="fr-FR" sz="1200" dirty="0">
              <a:solidFill>
                <a:srgbClr val="898989"/>
              </a:solidFill>
              <a:latin typeface="Verdana" panose="020B0604030504040204" pitchFamily="34" charset="0"/>
              <a:cs typeface="Arial" panose="020B0604020202020204" pitchFamily="34" charset="0"/>
            </a:endParaRPr>
          </a:p>
        </p:txBody>
      </p:sp>
      <p:sp>
        <p:nvSpPr>
          <p:cNvPr id="12" name="Rectangle 3"/>
          <p:cNvSpPr txBox="1">
            <a:spLocks noChangeArrowheads="1"/>
          </p:cNvSpPr>
          <p:nvPr/>
        </p:nvSpPr>
        <p:spPr bwMode="auto">
          <a:xfrm>
            <a:off x="1558926" y="4594062"/>
            <a:ext cx="8856663" cy="539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pPr>
            <a:r>
              <a:rPr lang="fr-FR" altLang="fr-FR" sz="2200" dirty="0" smtClean="0">
                <a:solidFill>
                  <a:srgbClr val="0070C0"/>
                </a:solidFill>
                <a:latin typeface="Verdana" panose="020B0604030504040204" pitchFamily="34" charset="0"/>
                <a:sym typeface="Wingdings" panose="05000000000000000000" pitchFamily="2" charset="2"/>
              </a:rPr>
              <a:t>Accueil de plusieurs Visiteurs étrangers</a:t>
            </a:r>
            <a:endParaRPr lang="fr-FR" altLang="fr-FR" sz="2200" dirty="0">
              <a:solidFill>
                <a:srgbClr val="0070C0"/>
              </a:solidFill>
              <a:latin typeface="Verdana" panose="020B0604030504040204" pitchFamily="34" charset="0"/>
              <a:sym typeface="Wingdings" panose="05000000000000000000" pitchFamily="2" charset="2"/>
            </a:endParaRPr>
          </a:p>
        </p:txBody>
      </p:sp>
      <p:sp>
        <p:nvSpPr>
          <p:cNvPr id="13" name="Espace réservé de la date 11"/>
          <p:cNvSpPr txBox="1">
            <a:spLocks noGrp="1"/>
          </p:cNvSpPr>
          <p:nvPr/>
        </p:nvSpPr>
        <p:spPr bwMode="auto">
          <a:xfrm>
            <a:off x="1658938" y="6544629"/>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200" dirty="0">
                <a:solidFill>
                  <a:srgbClr val="898989"/>
                </a:solidFill>
                <a:latin typeface="Verdana" panose="020B0604030504040204" pitchFamily="34" charset="0"/>
              </a:rPr>
              <a:t>Groupe </a:t>
            </a:r>
            <a:r>
              <a:rPr lang="fr-FR" altLang="fr-FR" sz="1200" dirty="0" smtClean="0">
                <a:solidFill>
                  <a:srgbClr val="898989"/>
                </a:solidFill>
                <a:latin typeface="Verdana" panose="020B0604030504040204" pitchFamily="34" charset="0"/>
              </a:rPr>
              <a:t>CMS</a:t>
            </a:r>
            <a:endParaRPr lang="fr-FR" altLang="fr-FR" sz="1200" dirty="0">
              <a:solidFill>
                <a:srgbClr val="898989"/>
              </a:solidFill>
              <a:latin typeface="Verdana" panose="020B0604030504040204" pitchFamily="34" charset="0"/>
            </a:endParaRPr>
          </a:p>
        </p:txBody>
      </p:sp>
    </p:spTree>
    <p:extLst>
      <p:ext uri="{BB962C8B-B14F-4D97-AF65-F5344CB8AC3E}">
        <p14:creationId xmlns:p14="http://schemas.microsoft.com/office/powerpoint/2010/main" val="42222157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txBox="1">
            <a:spLocks noChangeArrowheads="1"/>
          </p:cNvSpPr>
          <p:nvPr/>
        </p:nvSpPr>
        <p:spPr bwMode="auto">
          <a:xfrm>
            <a:off x="1524000" y="1"/>
            <a:ext cx="914400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fr-FR" altLang="fr-FR" sz="2800" b="1" dirty="0">
                <a:solidFill>
                  <a:srgbClr val="E75112"/>
                </a:solidFill>
                <a:latin typeface="Verdana" panose="020B0604030504040204" pitchFamily="34" charset="0"/>
              </a:rPr>
              <a:t>Production scientifique </a:t>
            </a:r>
            <a:br>
              <a:rPr lang="fr-FR" altLang="fr-FR" sz="2800" b="1" dirty="0">
                <a:solidFill>
                  <a:srgbClr val="E75112"/>
                </a:solidFill>
                <a:latin typeface="Verdana" panose="020B0604030504040204" pitchFamily="34" charset="0"/>
              </a:rPr>
            </a:br>
            <a:r>
              <a:rPr lang="fr-FR" altLang="fr-FR" sz="2000" b="1" dirty="0">
                <a:solidFill>
                  <a:srgbClr val="E75112"/>
                </a:solidFill>
                <a:latin typeface="Verdana" panose="020B0604030504040204" pitchFamily="34" charset="0"/>
              </a:rPr>
              <a:t>- Bilan des Publications </a:t>
            </a:r>
            <a:r>
              <a:rPr lang="fr-FR" altLang="fr-FR" sz="2000" b="1" dirty="0" smtClean="0">
                <a:solidFill>
                  <a:srgbClr val="E75112"/>
                </a:solidFill>
                <a:latin typeface="Verdana" panose="020B0604030504040204" pitchFamily="34" charset="0"/>
              </a:rPr>
              <a:t>2015-2019 </a:t>
            </a:r>
            <a:r>
              <a:rPr lang="fr-FR" altLang="fr-FR" sz="2000" b="1" dirty="0">
                <a:solidFill>
                  <a:srgbClr val="E75112"/>
                </a:solidFill>
                <a:latin typeface="Verdana" panose="020B0604030504040204" pitchFamily="34" charset="0"/>
              </a:rPr>
              <a:t>du groupe </a:t>
            </a:r>
            <a:r>
              <a:rPr lang="fr-FR" altLang="fr-FR" sz="2000" b="1" dirty="0" smtClean="0">
                <a:solidFill>
                  <a:srgbClr val="E75112"/>
                </a:solidFill>
                <a:latin typeface="Verdana" panose="020B0604030504040204" pitchFamily="34" charset="0"/>
              </a:rPr>
              <a:t>CMS (1)</a:t>
            </a:r>
            <a:endParaRPr lang="fr-FR" altLang="fr-FR" sz="2000" b="1" dirty="0">
              <a:solidFill>
                <a:srgbClr val="E75112"/>
              </a:solidFill>
              <a:latin typeface="Verdana" panose="020B0604030504040204" pitchFamily="34" charset="0"/>
            </a:endParaRPr>
          </a:p>
        </p:txBody>
      </p:sp>
      <p:sp>
        <p:nvSpPr>
          <p:cNvPr id="30723" name="Espace réservé du numéro de diapositive 5"/>
          <p:cNvSpPr txBox="1">
            <a:spLocks noGrp="1"/>
          </p:cNvSpPr>
          <p:nvPr/>
        </p:nvSpPr>
        <p:spPr bwMode="auto">
          <a:xfrm>
            <a:off x="8401050" y="6492876"/>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8590C44-5452-4E3F-81C6-378D83BA7D73}" type="slidenum">
              <a:rPr lang="fr-FR" altLang="fr-FR" sz="1200">
                <a:solidFill>
                  <a:srgbClr val="898989"/>
                </a:solidFill>
                <a:latin typeface="Verdana" panose="020B0604030504040204" pitchFamily="34" charset="0"/>
              </a:rPr>
              <a:pPr algn="r" eaLnBrk="1" hangingPunct="1">
                <a:spcBef>
                  <a:spcPct val="0"/>
                </a:spcBef>
                <a:buFontTx/>
                <a:buNone/>
              </a:pPr>
              <a:t>34</a:t>
            </a:fld>
            <a:endParaRPr lang="fr-FR" altLang="fr-FR" sz="1200">
              <a:solidFill>
                <a:srgbClr val="898989"/>
              </a:solidFill>
              <a:latin typeface="Verdana" panose="020B0604030504040204" pitchFamily="34" charset="0"/>
            </a:endParaRPr>
          </a:p>
        </p:txBody>
      </p:sp>
      <p:cxnSp>
        <p:nvCxnSpPr>
          <p:cNvPr id="11" name="Connecteur droit 10">
            <a:extLst>
              <a:ext uri="{FF2B5EF4-FFF2-40B4-BE49-F238E27FC236}">
                <a16:creationId xmlns:a16="http://schemas.microsoft.com/office/drawing/2014/main" id="{A824023A-5EB5-4B2D-8CAE-F5C9368EDD8E}"/>
              </a:ext>
            </a:extLst>
          </p:cNvPr>
          <p:cNvCxnSpPr/>
          <p:nvPr/>
        </p:nvCxnSpPr>
        <p:spPr>
          <a:xfrm>
            <a:off x="1525588" y="908050"/>
            <a:ext cx="9142412" cy="0"/>
          </a:xfrm>
          <a:prstGeom prst="line">
            <a:avLst/>
          </a:prstGeom>
          <a:ln>
            <a:solidFill>
              <a:srgbClr val="E75112"/>
            </a:solidFill>
          </a:ln>
        </p:spPr>
        <p:style>
          <a:lnRef idx="1">
            <a:schemeClr val="accent1"/>
          </a:lnRef>
          <a:fillRef idx="0">
            <a:schemeClr val="accent1"/>
          </a:fillRef>
          <a:effectRef idx="0">
            <a:schemeClr val="accent1"/>
          </a:effectRef>
          <a:fontRef idx="minor">
            <a:schemeClr val="tx1"/>
          </a:fontRef>
        </p:style>
      </p:cxnSp>
      <p:sp>
        <p:nvSpPr>
          <p:cNvPr id="30726" name="Espace réservé du pied de page 1"/>
          <p:cNvSpPr>
            <a:spLocks noGrp="1"/>
          </p:cNvSpPr>
          <p:nvPr>
            <p:ph type="ftr" sz="quarter" idx="11"/>
          </p:nvPr>
        </p:nvSpPr>
        <p:spPr bwMode="auto">
          <a:xfrm>
            <a:off x="4440238" y="6629400"/>
            <a:ext cx="3960812" cy="2540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FR" altLang="fr-FR" sz="1200" dirty="0">
                <a:solidFill>
                  <a:srgbClr val="898989"/>
                </a:solidFill>
                <a:latin typeface="Verdana" panose="020B0604030504040204" pitchFamily="34" charset="0"/>
                <a:cs typeface="Arial" panose="020B0604020202020204" pitchFamily="34" charset="0"/>
              </a:rPr>
              <a:t>Tourniquet Section 01 du Laboratoire </a:t>
            </a:r>
            <a:r>
              <a:rPr lang="fr-FR" altLang="fr-FR" sz="1200" dirty="0" smtClean="0">
                <a:solidFill>
                  <a:srgbClr val="898989"/>
                </a:solidFill>
                <a:latin typeface="Verdana" panose="020B0604030504040204" pitchFamily="34" charset="0"/>
                <a:cs typeface="Arial" panose="020B0604020202020204" pitchFamily="34" charset="0"/>
              </a:rPr>
              <a:t>– 3/2/2020</a:t>
            </a:r>
            <a:endParaRPr lang="fr-FR" altLang="fr-FR" sz="1200" dirty="0">
              <a:solidFill>
                <a:srgbClr val="898989"/>
              </a:solidFill>
              <a:latin typeface="Verdana" panose="020B0604030504040204" pitchFamily="34" charset="0"/>
              <a:cs typeface="Arial" panose="020B0604020202020204" pitchFamily="34" charset="0"/>
            </a:endParaRPr>
          </a:p>
        </p:txBody>
      </p:sp>
      <p:sp>
        <p:nvSpPr>
          <p:cNvPr id="7" name="Espace réservé de la date 11"/>
          <p:cNvSpPr txBox="1">
            <a:spLocks noGrp="1"/>
          </p:cNvSpPr>
          <p:nvPr/>
        </p:nvSpPr>
        <p:spPr bwMode="auto">
          <a:xfrm>
            <a:off x="1658938" y="6533199"/>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200" dirty="0">
                <a:solidFill>
                  <a:srgbClr val="898989"/>
                </a:solidFill>
                <a:latin typeface="Verdana" panose="020B0604030504040204" pitchFamily="34" charset="0"/>
              </a:rPr>
              <a:t>Groupe </a:t>
            </a:r>
            <a:r>
              <a:rPr lang="fr-FR" altLang="fr-FR" sz="1200" dirty="0" smtClean="0">
                <a:solidFill>
                  <a:srgbClr val="898989"/>
                </a:solidFill>
                <a:latin typeface="Verdana" panose="020B0604030504040204" pitchFamily="34" charset="0"/>
              </a:rPr>
              <a:t>CMS</a:t>
            </a:r>
            <a:endParaRPr lang="fr-FR" altLang="fr-FR" sz="1200" dirty="0">
              <a:solidFill>
                <a:srgbClr val="898989"/>
              </a:solidFill>
              <a:latin typeface="Verdana" panose="020B0604030504040204" pitchFamily="34" charset="0"/>
            </a:endParaRPr>
          </a:p>
        </p:txBody>
      </p:sp>
      <p:sp>
        <p:nvSpPr>
          <p:cNvPr id="2" name="Rectangle 1"/>
          <p:cNvSpPr/>
          <p:nvPr/>
        </p:nvSpPr>
        <p:spPr>
          <a:xfrm>
            <a:off x="457200" y="1278910"/>
            <a:ext cx="11487150" cy="5355312"/>
          </a:xfrm>
          <a:prstGeom prst="rect">
            <a:avLst/>
          </a:prstGeom>
        </p:spPr>
        <p:txBody>
          <a:bodyPr wrap="square">
            <a:spAutoFit/>
          </a:bodyPr>
          <a:lstStyle/>
          <a:p>
            <a:r>
              <a:rPr lang="fr-FR" dirty="0"/>
              <a:t>V. </a:t>
            </a:r>
            <a:r>
              <a:rPr lang="fr-FR" dirty="0" err="1"/>
              <a:t>Khachatryan</a:t>
            </a:r>
            <a:r>
              <a:rPr lang="fr-FR" dirty="0"/>
              <a:t> et al. Performance of photon reconstruction and identification </a:t>
            </a:r>
            <a:r>
              <a:rPr lang="fr-FR" dirty="0" err="1"/>
              <a:t>with</a:t>
            </a:r>
            <a:r>
              <a:rPr lang="fr-FR" dirty="0"/>
              <a:t> the CMS detector in proton-proton collisions at   = 8 </a:t>
            </a:r>
            <a:r>
              <a:rPr lang="fr-FR" dirty="0" err="1"/>
              <a:t>TeV</a:t>
            </a:r>
            <a:r>
              <a:rPr lang="fr-FR" dirty="0"/>
              <a:t>, JINST, 2015, 10(2015) P08010</a:t>
            </a:r>
          </a:p>
          <a:p>
            <a:r>
              <a:rPr lang="fr-FR" dirty="0"/>
              <a:t>V. </a:t>
            </a:r>
            <a:r>
              <a:rPr lang="fr-FR" dirty="0" err="1"/>
              <a:t>Khachatryan</a:t>
            </a:r>
            <a:r>
              <a:rPr lang="fr-FR" dirty="0"/>
              <a:t> et al. Performance of </a:t>
            </a:r>
            <a:r>
              <a:rPr lang="fr-FR" dirty="0" err="1"/>
              <a:t>electron</a:t>
            </a:r>
            <a:r>
              <a:rPr lang="fr-FR" dirty="0"/>
              <a:t> reconstruction and </a:t>
            </a:r>
            <a:r>
              <a:rPr lang="fr-FR" dirty="0" err="1"/>
              <a:t>selection</a:t>
            </a:r>
            <a:r>
              <a:rPr lang="fr-FR" dirty="0"/>
              <a:t> </a:t>
            </a:r>
            <a:r>
              <a:rPr lang="fr-FR" dirty="0" err="1"/>
              <a:t>with</a:t>
            </a:r>
            <a:r>
              <a:rPr lang="fr-FR" dirty="0"/>
              <a:t> the CMS detector in proton-proton collisions at   = 8 </a:t>
            </a:r>
            <a:r>
              <a:rPr lang="fr-FR" dirty="0" err="1"/>
              <a:t>TeV</a:t>
            </a:r>
            <a:r>
              <a:rPr lang="fr-FR" dirty="0"/>
              <a:t>, JINST, 2015, 10(2015) P06005</a:t>
            </a:r>
          </a:p>
          <a:p>
            <a:r>
              <a:rPr lang="fr-FR" dirty="0">
                <a:solidFill>
                  <a:srgbClr val="00B050"/>
                </a:solidFill>
              </a:rPr>
              <a:t>Viret S., </a:t>
            </a:r>
            <a:r>
              <a:rPr lang="fr-FR" dirty="0" err="1">
                <a:solidFill>
                  <a:srgbClr val="00B050"/>
                </a:solidFill>
              </a:rPr>
              <a:t>Caponetto</a:t>
            </a:r>
            <a:r>
              <a:rPr lang="fr-FR" dirty="0">
                <a:solidFill>
                  <a:srgbClr val="00B050"/>
                </a:solidFill>
              </a:rPr>
              <a:t> L. </a:t>
            </a:r>
            <a:r>
              <a:rPr lang="fr-FR" dirty="0" err="1">
                <a:solidFill>
                  <a:srgbClr val="00B050"/>
                </a:solidFill>
              </a:rPr>
              <a:t>Concentrator</a:t>
            </a:r>
            <a:r>
              <a:rPr lang="fr-FR" dirty="0">
                <a:solidFill>
                  <a:srgbClr val="00B050"/>
                </a:solidFill>
              </a:rPr>
              <a:t> Integrated Chip : une première version fonctionnelle pour le futur agrégateur de données de CMS, http://cnrs-in2p3-tech-news.in2p3.fr, 2019</a:t>
            </a:r>
          </a:p>
          <a:p>
            <a:r>
              <a:rPr lang="fr-FR" dirty="0">
                <a:solidFill>
                  <a:srgbClr val="0070C0"/>
                </a:solidFill>
              </a:rPr>
              <a:t>Lee J., </a:t>
            </a:r>
            <a:r>
              <a:rPr lang="fr-FR" dirty="0" err="1">
                <a:solidFill>
                  <a:srgbClr val="0070C0"/>
                </a:solidFill>
              </a:rPr>
              <a:t>Chanon</a:t>
            </a:r>
            <a:r>
              <a:rPr lang="fr-FR" dirty="0">
                <a:solidFill>
                  <a:srgbClr val="0070C0"/>
                </a:solidFill>
              </a:rPr>
              <a:t> N., Levin A., Li J., Lu M., Li Q., Mao Y. </a:t>
            </a:r>
            <a:r>
              <a:rPr lang="fr-FR" dirty="0" err="1">
                <a:solidFill>
                  <a:srgbClr val="0070C0"/>
                </a:solidFill>
              </a:rPr>
              <a:t>Polarization</a:t>
            </a:r>
            <a:r>
              <a:rPr lang="fr-FR" dirty="0">
                <a:solidFill>
                  <a:srgbClr val="0070C0"/>
                </a:solidFill>
              </a:rPr>
              <a:t> fraction </a:t>
            </a:r>
            <a:r>
              <a:rPr lang="fr-FR" dirty="0" err="1">
                <a:solidFill>
                  <a:srgbClr val="0070C0"/>
                </a:solidFill>
              </a:rPr>
              <a:t>measurement</a:t>
            </a:r>
            <a:r>
              <a:rPr lang="fr-FR" dirty="0">
                <a:solidFill>
                  <a:srgbClr val="0070C0"/>
                </a:solidFill>
              </a:rPr>
              <a:t> in </a:t>
            </a:r>
            <a:r>
              <a:rPr lang="fr-FR" dirty="0" err="1">
                <a:solidFill>
                  <a:srgbClr val="0070C0"/>
                </a:solidFill>
              </a:rPr>
              <a:t>same-sign</a:t>
            </a:r>
            <a:r>
              <a:rPr lang="fr-FR" dirty="0">
                <a:solidFill>
                  <a:srgbClr val="0070C0"/>
                </a:solidFill>
              </a:rPr>
              <a:t> WW </a:t>
            </a:r>
            <a:r>
              <a:rPr lang="fr-FR" dirty="0" err="1">
                <a:solidFill>
                  <a:srgbClr val="0070C0"/>
                </a:solidFill>
              </a:rPr>
              <a:t>scattering</a:t>
            </a:r>
            <a:r>
              <a:rPr lang="fr-FR" dirty="0">
                <a:solidFill>
                  <a:srgbClr val="0070C0"/>
                </a:solidFill>
              </a:rPr>
              <a:t> </a:t>
            </a:r>
            <a:r>
              <a:rPr lang="fr-FR" dirty="0" err="1">
                <a:solidFill>
                  <a:srgbClr val="0070C0"/>
                </a:solidFill>
              </a:rPr>
              <a:t>using</a:t>
            </a:r>
            <a:r>
              <a:rPr lang="fr-FR" dirty="0">
                <a:solidFill>
                  <a:srgbClr val="0070C0"/>
                </a:solidFill>
              </a:rPr>
              <a:t> </a:t>
            </a:r>
            <a:r>
              <a:rPr lang="fr-FR" dirty="0" err="1">
                <a:solidFill>
                  <a:srgbClr val="0070C0"/>
                </a:solidFill>
              </a:rPr>
              <a:t>deep</a:t>
            </a:r>
            <a:r>
              <a:rPr lang="fr-FR" dirty="0">
                <a:solidFill>
                  <a:srgbClr val="0070C0"/>
                </a:solidFill>
              </a:rPr>
              <a:t> </a:t>
            </a:r>
            <a:r>
              <a:rPr lang="fr-FR" dirty="0" err="1">
                <a:solidFill>
                  <a:srgbClr val="0070C0"/>
                </a:solidFill>
              </a:rPr>
              <a:t>learning</a:t>
            </a:r>
            <a:r>
              <a:rPr lang="fr-FR" dirty="0">
                <a:solidFill>
                  <a:srgbClr val="0070C0"/>
                </a:solidFill>
              </a:rPr>
              <a:t>, </a:t>
            </a:r>
            <a:r>
              <a:rPr lang="fr-FR" dirty="0" err="1">
                <a:solidFill>
                  <a:srgbClr val="0070C0"/>
                </a:solidFill>
              </a:rPr>
              <a:t>Phys.Rev.D</a:t>
            </a:r>
            <a:r>
              <a:rPr lang="fr-FR" dirty="0">
                <a:solidFill>
                  <a:srgbClr val="0070C0"/>
                </a:solidFill>
              </a:rPr>
              <a:t>, 2019, 99 (3) 033004</a:t>
            </a:r>
          </a:p>
          <a:p>
            <a:r>
              <a:rPr lang="fr-FR" dirty="0"/>
              <a:t>A.M. </a:t>
            </a:r>
            <a:r>
              <a:rPr lang="fr-FR" dirty="0" err="1"/>
              <a:t>Sirunyan</a:t>
            </a:r>
            <a:r>
              <a:rPr lang="fr-FR" dirty="0"/>
              <a:t> et al. Observation of  </a:t>
            </a:r>
            <a:r>
              <a:rPr lang="fr-FR" dirty="0" err="1"/>
              <a:t>ttH</a:t>
            </a:r>
            <a:r>
              <a:rPr lang="fr-FR" dirty="0"/>
              <a:t> production, </a:t>
            </a:r>
            <a:r>
              <a:rPr lang="fr-FR" dirty="0" err="1"/>
              <a:t>Phys.Rev.Lett</a:t>
            </a:r>
            <a:r>
              <a:rPr lang="fr-FR" dirty="0"/>
              <a:t>. 120 (2018) 231801</a:t>
            </a:r>
          </a:p>
          <a:p>
            <a:r>
              <a:rPr lang="fr-FR" dirty="0"/>
              <a:t>A.M. </a:t>
            </a:r>
            <a:r>
              <a:rPr lang="fr-FR" dirty="0" err="1"/>
              <a:t>Sirunyan</a:t>
            </a:r>
            <a:r>
              <a:rPr lang="fr-FR" dirty="0"/>
              <a:t> et al. Evidence for </a:t>
            </a:r>
            <a:r>
              <a:rPr lang="fr-FR" dirty="0" err="1"/>
              <a:t>associated</a:t>
            </a:r>
            <a:r>
              <a:rPr lang="fr-FR" dirty="0"/>
              <a:t> production of a </a:t>
            </a:r>
            <a:r>
              <a:rPr lang="fr-FR" dirty="0" err="1"/>
              <a:t>Higgs</a:t>
            </a:r>
            <a:r>
              <a:rPr lang="fr-FR" dirty="0"/>
              <a:t> boson </a:t>
            </a:r>
            <a:r>
              <a:rPr lang="fr-FR" dirty="0" err="1"/>
              <a:t>with</a:t>
            </a:r>
            <a:r>
              <a:rPr lang="fr-FR" dirty="0"/>
              <a:t> a top quark pair in final states </a:t>
            </a:r>
            <a:r>
              <a:rPr lang="fr-FR" dirty="0" err="1"/>
              <a:t>with</a:t>
            </a:r>
            <a:r>
              <a:rPr lang="fr-FR" dirty="0"/>
              <a:t> </a:t>
            </a:r>
            <a:r>
              <a:rPr lang="fr-FR" dirty="0" err="1"/>
              <a:t>electrons</a:t>
            </a:r>
            <a:r>
              <a:rPr lang="fr-FR" dirty="0"/>
              <a:t>, muons, and </a:t>
            </a:r>
            <a:r>
              <a:rPr lang="fr-FR" dirty="0" err="1"/>
              <a:t>hadronically</a:t>
            </a:r>
            <a:r>
              <a:rPr lang="fr-FR" dirty="0"/>
              <a:t> </a:t>
            </a:r>
            <a:r>
              <a:rPr lang="fr-FR" dirty="0" err="1"/>
              <a:t>decaying</a:t>
            </a:r>
            <a:r>
              <a:rPr lang="fr-FR" dirty="0"/>
              <a:t> </a:t>
            </a:r>
            <a:r>
              <a:rPr lang="el-GR" dirty="0"/>
              <a:t>τ  </a:t>
            </a:r>
            <a:r>
              <a:rPr lang="fr-FR" dirty="0"/>
              <a:t>leptons at    = 13 </a:t>
            </a:r>
            <a:r>
              <a:rPr lang="fr-FR" dirty="0" err="1"/>
              <a:t>TeV</a:t>
            </a:r>
            <a:r>
              <a:rPr lang="fr-FR" dirty="0"/>
              <a:t>, JHEP 1808 (2018) 066</a:t>
            </a:r>
          </a:p>
          <a:p>
            <a:r>
              <a:rPr lang="fr-FR" dirty="0"/>
              <a:t>A.M. </a:t>
            </a:r>
            <a:r>
              <a:rPr lang="fr-FR" dirty="0" err="1"/>
              <a:t>Sirunyan</a:t>
            </a:r>
            <a:r>
              <a:rPr lang="fr-FR" dirty="0"/>
              <a:t> et al. </a:t>
            </a:r>
            <a:r>
              <a:rPr lang="fr-FR" dirty="0" err="1"/>
              <a:t>Measurement</a:t>
            </a:r>
            <a:r>
              <a:rPr lang="fr-FR" dirty="0"/>
              <a:t> of the </a:t>
            </a:r>
            <a:r>
              <a:rPr lang="fr-FR" dirty="0" err="1"/>
              <a:t>associated</a:t>
            </a:r>
            <a:r>
              <a:rPr lang="fr-FR" dirty="0"/>
              <a:t> production of a single top quark and a Z boson in pp collisions at   = 13 </a:t>
            </a:r>
            <a:r>
              <a:rPr lang="fr-FR" dirty="0" err="1"/>
              <a:t>TeV</a:t>
            </a:r>
            <a:r>
              <a:rPr lang="fr-FR" dirty="0"/>
              <a:t>, </a:t>
            </a:r>
            <a:r>
              <a:rPr lang="fr-FR" dirty="0" err="1"/>
              <a:t>Phys.Lett.B</a:t>
            </a:r>
            <a:r>
              <a:rPr lang="fr-FR" dirty="0"/>
              <a:t> 779 (2018) 358-384</a:t>
            </a:r>
          </a:p>
          <a:p>
            <a:r>
              <a:rPr lang="fr-FR" dirty="0"/>
              <a:t>A.M. </a:t>
            </a:r>
            <a:r>
              <a:rPr lang="fr-FR" dirty="0" err="1"/>
              <a:t>Sirunyan</a:t>
            </a:r>
            <a:r>
              <a:rPr lang="fr-FR" dirty="0"/>
              <a:t> et al. </a:t>
            </a:r>
            <a:r>
              <a:rPr lang="fr-FR" dirty="0" err="1"/>
              <a:t>Particle</a:t>
            </a:r>
            <a:r>
              <a:rPr lang="fr-FR" dirty="0"/>
              <a:t>-flow reconstruction and global </a:t>
            </a:r>
            <a:r>
              <a:rPr lang="fr-FR" dirty="0" err="1"/>
              <a:t>event</a:t>
            </a:r>
            <a:r>
              <a:rPr lang="fr-FR" dirty="0"/>
              <a:t> description </a:t>
            </a:r>
            <a:r>
              <a:rPr lang="fr-FR" dirty="0" err="1"/>
              <a:t>with</a:t>
            </a:r>
            <a:r>
              <a:rPr lang="fr-FR" dirty="0"/>
              <a:t> the CMS detector, JINST 12 (2017) P10003 </a:t>
            </a:r>
          </a:p>
          <a:p>
            <a:r>
              <a:rPr lang="fr-FR" dirty="0"/>
              <a:t>V. </a:t>
            </a:r>
            <a:r>
              <a:rPr lang="fr-FR" dirty="0" err="1"/>
              <a:t>Khachatryan</a:t>
            </a:r>
            <a:r>
              <a:rPr lang="fr-FR" dirty="0"/>
              <a:t> et al. </a:t>
            </a:r>
            <a:r>
              <a:rPr lang="fr-FR" dirty="0" err="1"/>
              <a:t>Measurement</a:t>
            </a:r>
            <a:r>
              <a:rPr lang="fr-FR" dirty="0"/>
              <a:t> of </a:t>
            </a:r>
            <a:r>
              <a:rPr lang="fr-FR" dirty="0" err="1"/>
              <a:t>differential</a:t>
            </a:r>
            <a:r>
              <a:rPr lang="fr-FR" dirty="0"/>
              <a:t> cross sections for </a:t>
            </a:r>
            <a:r>
              <a:rPr lang="fr-FR" dirty="0" err="1"/>
              <a:t>Higgs</a:t>
            </a:r>
            <a:r>
              <a:rPr lang="fr-FR" dirty="0"/>
              <a:t> boson production in the </a:t>
            </a:r>
            <a:r>
              <a:rPr lang="fr-FR" dirty="0" err="1"/>
              <a:t>diphoton</a:t>
            </a:r>
            <a:r>
              <a:rPr lang="fr-FR" dirty="0"/>
              <a:t> </a:t>
            </a:r>
            <a:r>
              <a:rPr lang="fr-FR" dirty="0" err="1"/>
              <a:t>decay</a:t>
            </a:r>
            <a:r>
              <a:rPr lang="fr-FR" dirty="0"/>
              <a:t> </a:t>
            </a:r>
            <a:r>
              <a:rPr lang="fr-FR" dirty="0" err="1"/>
              <a:t>channel</a:t>
            </a:r>
            <a:r>
              <a:rPr lang="fr-FR" dirty="0"/>
              <a:t> in pp collisions at  =8 </a:t>
            </a:r>
            <a:r>
              <a:rPr lang="fr-FR" dirty="0" err="1"/>
              <a:t>TeV</a:t>
            </a:r>
            <a:r>
              <a:rPr lang="fr-FR" dirty="0"/>
              <a:t>, </a:t>
            </a:r>
            <a:r>
              <a:rPr lang="fr-FR" dirty="0" err="1"/>
              <a:t>Eur</a:t>
            </a:r>
            <a:r>
              <a:rPr lang="fr-FR" dirty="0"/>
              <a:t>. Phys. J. C76 (2016) 13 </a:t>
            </a:r>
          </a:p>
          <a:p>
            <a:r>
              <a:rPr lang="fr-FR" dirty="0"/>
              <a:t>V. </a:t>
            </a:r>
            <a:r>
              <a:rPr lang="fr-FR" dirty="0" err="1"/>
              <a:t>Khachatryan</a:t>
            </a:r>
            <a:r>
              <a:rPr lang="fr-FR" dirty="0"/>
              <a:t> et al. Observation of the </a:t>
            </a:r>
            <a:r>
              <a:rPr lang="fr-FR" dirty="0" err="1"/>
              <a:t>diphoton</a:t>
            </a:r>
            <a:r>
              <a:rPr lang="fr-FR" dirty="0"/>
              <a:t> </a:t>
            </a:r>
            <a:r>
              <a:rPr lang="fr-FR" dirty="0" err="1"/>
              <a:t>decay</a:t>
            </a:r>
            <a:r>
              <a:rPr lang="fr-FR" dirty="0"/>
              <a:t> of the </a:t>
            </a:r>
            <a:r>
              <a:rPr lang="fr-FR" dirty="0" err="1"/>
              <a:t>Higgs</a:t>
            </a:r>
            <a:r>
              <a:rPr lang="fr-FR" dirty="0"/>
              <a:t> boson and </a:t>
            </a:r>
            <a:r>
              <a:rPr lang="fr-FR" dirty="0" err="1"/>
              <a:t>measurement</a:t>
            </a:r>
            <a:r>
              <a:rPr lang="fr-FR" dirty="0"/>
              <a:t> of </a:t>
            </a:r>
            <a:r>
              <a:rPr lang="fr-FR" dirty="0" err="1"/>
              <a:t>its</a:t>
            </a:r>
            <a:r>
              <a:rPr lang="fr-FR" dirty="0"/>
              <a:t> </a:t>
            </a:r>
            <a:r>
              <a:rPr lang="fr-FR" dirty="0" err="1"/>
              <a:t>properties</a:t>
            </a:r>
            <a:r>
              <a:rPr lang="fr-FR" dirty="0"/>
              <a:t>, </a:t>
            </a:r>
            <a:r>
              <a:rPr lang="fr-FR" dirty="0" err="1"/>
              <a:t>Eur</a:t>
            </a:r>
            <a:r>
              <a:rPr lang="fr-FR" dirty="0"/>
              <a:t>. Phys. J. C74 (2014) </a:t>
            </a:r>
            <a:r>
              <a:rPr lang="fr-FR" dirty="0" smtClean="0"/>
              <a:t>3076</a:t>
            </a:r>
            <a:endParaRPr lang="fr-FR" dirty="0"/>
          </a:p>
        </p:txBody>
      </p:sp>
      <p:sp>
        <p:nvSpPr>
          <p:cNvPr id="3" name="Rectangle 2"/>
          <p:cNvSpPr/>
          <p:nvPr/>
        </p:nvSpPr>
        <p:spPr>
          <a:xfrm>
            <a:off x="1413361" y="953930"/>
            <a:ext cx="6723315" cy="341632"/>
          </a:xfrm>
          <a:prstGeom prst="rect">
            <a:avLst/>
          </a:prstGeom>
        </p:spPr>
        <p:txBody>
          <a:bodyPr wrap="none">
            <a:spAutoFit/>
          </a:bodyPr>
          <a:lstStyle/>
          <a:p>
            <a:pPr>
              <a:lnSpc>
                <a:spcPct val="90000"/>
              </a:lnSpc>
            </a:pPr>
            <a:r>
              <a:rPr lang="en-US" altLang="fr-FR" dirty="0" smtClean="0">
                <a:solidFill>
                  <a:srgbClr val="0070C0"/>
                </a:solidFill>
                <a:latin typeface="Verdana" panose="020B0604030504040204" pitchFamily="34" charset="0"/>
              </a:rPr>
              <a:t>Plus de 500 publications, </a:t>
            </a:r>
            <a:r>
              <a:rPr lang="en-US" altLang="fr-FR" dirty="0" err="1" smtClean="0">
                <a:solidFill>
                  <a:srgbClr val="0070C0"/>
                </a:solidFill>
                <a:latin typeface="Verdana" panose="020B0604030504040204" pitchFamily="34" charset="0"/>
              </a:rPr>
              <a:t>dont</a:t>
            </a:r>
            <a:r>
              <a:rPr lang="en-US" altLang="fr-FR" dirty="0" smtClean="0">
                <a:solidFill>
                  <a:srgbClr val="0070C0"/>
                </a:solidFill>
                <a:latin typeface="Verdana" panose="020B0604030504040204" pitchFamily="34" charset="0"/>
              </a:rPr>
              <a:t> les plus </a:t>
            </a:r>
            <a:r>
              <a:rPr lang="en-US" altLang="fr-FR" dirty="0" err="1" smtClean="0">
                <a:solidFill>
                  <a:srgbClr val="0070C0"/>
                </a:solidFill>
                <a:latin typeface="Verdana" panose="020B0604030504040204" pitchFamily="34" charset="0"/>
              </a:rPr>
              <a:t>significatifs</a:t>
            </a:r>
            <a:r>
              <a:rPr lang="en-US" altLang="fr-FR" dirty="0" smtClean="0">
                <a:solidFill>
                  <a:srgbClr val="0070C0"/>
                </a:solidFill>
                <a:latin typeface="Verdana" panose="020B0604030504040204" pitchFamily="34" charset="0"/>
              </a:rPr>
              <a:t> (40):</a:t>
            </a:r>
            <a:endParaRPr lang="fr-FR" altLang="fr-FR" dirty="0">
              <a:solidFill>
                <a:srgbClr val="0070C0"/>
              </a:solidFill>
              <a:latin typeface="Verdana" panose="020B0604030504040204" pitchFamily="34" charset="0"/>
            </a:endParaRPr>
          </a:p>
        </p:txBody>
      </p:sp>
    </p:spTree>
    <p:extLst>
      <p:ext uri="{BB962C8B-B14F-4D97-AF65-F5344CB8AC3E}">
        <p14:creationId xmlns:p14="http://schemas.microsoft.com/office/powerpoint/2010/main" val="9933912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txBox="1">
            <a:spLocks noChangeArrowheads="1"/>
          </p:cNvSpPr>
          <p:nvPr/>
        </p:nvSpPr>
        <p:spPr bwMode="auto">
          <a:xfrm>
            <a:off x="1524000" y="1"/>
            <a:ext cx="914400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fr-FR" altLang="fr-FR" sz="2800" b="1" dirty="0">
                <a:solidFill>
                  <a:srgbClr val="E75112"/>
                </a:solidFill>
                <a:latin typeface="Verdana" panose="020B0604030504040204" pitchFamily="34" charset="0"/>
              </a:rPr>
              <a:t>Production scientifique </a:t>
            </a:r>
            <a:br>
              <a:rPr lang="fr-FR" altLang="fr-FR" sz="2800" b="1" dirty="0">
                <a:solidFill>
                  <a:srgbClr val="E75112"/>
                </a:solidFill>
                <a:latin typeface="Verdana" panose="020B0604030504040204" pitchFamily="34" charset="0"/>
              </a:rPr>
            </a:br>
            <a:r>
              <a:rPr lang="fr-FR" altLang="fr-FR" sz="2000" b="1" dirty="0">
                <a:solidFill>
                  <a:srgbClr val="E75112"/>
                </a:solidFill>
                <a:latin typeface="Verdana" panose="020B0604030504040204" pitchFamily="34" charset="0"/>
              </a:rPr>
              <a:t>- Bilan des Publications </a:t>
            </a:r>
            <a:r>
              <a:rPr lang="fr-FR" altLang="fr-FR" sz="2000" b="1" dirty="0" smtClean="0">
                <a:solidFill>
                  <a:srgbClr val="E75112"/>
                </a:solidFill>
                <a:latin typeface="Verdana" panose="020B0604030504040204" pitchFamily="34" charset="0"/>
              </a:rPr>
              <a:t>2015-2019 </a:t>
            </a:r>
            <a:r>
              <a:rPr lang="fr-FR" altLang="fr-FR" sz="2000" b="1" dirty="0">
                <a:solidFill>
                  <a:srgbClr val="E75112"/>
                </a:solidFill>
                <a:latin typeface="Verdana" panose="020B0604030504040204" pitchFamily="34" charset="0"/>
              </a:rPr>
              <a:t>du groupe </a:t>
            </a:r>
            <a:r>
              <a:rPr lang="fr-FR" altLang="fr-FR" sz="2000" b="1" dirty="0" smtClean="0">
                <a:solidFill>
                  <a:srgbClr val="E75112"/>
                </a:solidFill>
                <a:latin typeface="Verdana" panose="020B0604030504040204" pitchFamily="34" charset="0"/>
              </a:rPr>
              <a:t>CMS (2)</a:t>
            </a:r>
            <a:endParaRPr lang="fr-FR" altLang="fr-FR" sz="2000" b="1" dirty="0">
              <a:solidFill>
                <a:srgbClr val="E75112"/>
              </a:solidFill>
              <a:latin typeface="Verdana" panose="020B0604030504040204" pitchFamily="34" charset="0"/>
            </a:endParaRPr>
          </a:p>
        </p:txBody>
      </p:sp>
      <p:sp>
        <p:nvSpPr>
          <p:cNvPr id="30723" name="Espace réservé du numéro de diapositive 5"/>
          <p:cNvSpPr txBox="1">
            <a:spLocks noGrp="1"/>
          </p:cNvSpPr>
          <p:nvPr/>
        </p:nvSpPr>
        <p:spPr bwMode="auto">
          <a:xfrm>
            <a:off x="8401050" y="6492876"/>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8590C44-5452-4E3F-81C6-378D83BA7D73}" type="slidenum">
              <a:rPr lang="fr-FR" altLang="fr-FR" sz="1200">
                <a:solidFill>
                  <a:srgbClr val="898989"/>
                </a:solidFill>
                <a:latin typeface="Verdana" panose="020B0604030504040204" pitchFamily="34" charset="0"/>
              </a:rPr>
              <a:pPr algn="r" eaLnBrk="1" hangingPunct="1">
                <a:spcBef>
                  <a:spcPct val="0"/>
                </a:spcBef>
                <a:buFontTx/>
                <a:buNone/>
              </a:pPr>
              <a:t>35</a:t>
            </a:fld>
            <a:endParaRPr lang="fr-FR" altLang="fr-FR" sz="1200">
              <a:solidFill>
                <a:srgbClr val="898989"/>
              </a:solidFill>
              <a:latin typeface="Verdana" panose="020B0604030504040204" pitchFamily="34" charset="0"/>
            </a:endParaRPr>
          </a:p>
        </p:txBody>
      </p:sp>
      <p:cxnSp>
        <p:nvCxnSpPr>
          <p:cNvPr id="11" name="Connecteur droit 10">
            <a:extLst>
              <a:ext uri="{FF2B5EF4-FFF2-40B4-BE49-F238E27FC236}">
                <a16:creationId xmlns:a16="http://schemas.microsoft.com/office/drawing/2014/main" id="{A824023A-5EB5-4B2D-8CAE-F5C9368EDD8E}"/>
              </a:ext>
            </a:extLst>
          </p:cNvPr>
          <p:cNvCxnSpPr/>
          <p:nvPr/>
        </p:nvCxnSpPr>
        <p:spPr>
          <a:xfrm>
            <a:off x="1525588" y="908050"/>
            <a:ext cx="9142412" cy="0"/>
          </a:xfrm>
          <a:prstGeom prst="line">
            <a:avLst/>
          </a:prstGeom>
          <a:ln>
            <a:solidFill>
              <a:srgbClr val="E75112"/>
            </a:solidFill>
          </a:ln>
        </p:spPr>
        <p:style>
          <a:lnRef idx="1">
            <a:schemeClr val="accent1"/>
          </a:lnRef>
          <a:fillRef idx="0">
            <a:schemeClr val="accent1"/>
          </a:fillRef>
          <a:effectRef idx="0">
            <a:schemeClr val="accent1"/>
          </a:effectRef>
          <a:fontRef idx="minor">
            <a:schemeClr val="tx1"/>
          </a:fontRef>
        </p:style>
      </p:cxnSp>
      <p:sp>
        <p:nvSpPr>
          <p:cNvPr id="30726" name="Espace réservé du pied de page 1"/>
          <p:cNvSpPr>
            <a:spLocks noGrp="1"/>
          </p:cNvSpPr>
          <p:nvPr>
            <p:ph type="ftr" sz="quarter" idx="11"/>
          </p:nvPr>
        </p:nvSpPr>
        <p:spPr bwMode="auto">
          <a:xfrm>
            <a:off x="4440238" y="6629400"/>
            <a:ext cx="3960812" cy="2540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FR" altLang="fr-FR" sz="1200" dirty="0">
                <a:solidFill>
                  <a:srgbClr val="898989"/>
                </a:solidFill>
                <a:latin typeface="Verdana" panose="020B0604030504040204" pitchFamily="34" charset="0"/>
                <a:cs typeface="Arial" panose="020B0604020202020204" pitchFamily="34" charset="0"/>
              </a:rPr>
              <a:t>Tourniquet Section 01 du Laboratoire </a:t>
            </a:r>
            <a:r>
              <a:rPr lang="fr-FR" altLang="fr-FR" sz="1200" dirty="0" smtClean="0">
                <a:solidFill>
                  <a:srgbClr val="898989"/>
                </a:solidFill>
                <a:latin typeface="Verdana" panose="020B0604030504040204" pitchFamily="34" charset="0"/>
                <a:cs typeface="Arial" panose="020B0604020202020204" pitchFamily="34" charset="0"/>
              </a:rPr>
              <a:t>– 3/2/2020</a:t>
            </a:r>
            <a:endParaRPr lang="fr-FR" altLang="fr-FR" sz="1200" dirty="0">
              <a:solidFill>
                <a:srgbClr val="898989"/>
              </a:solidFill>
              <a:latin typeface="Verdana" panose="020B0604030504040204" pitchFamily="34" charset="0"/>
              <a:cs typeface="Arial" panose="020B0604020202020204" pitchFamily="34" charset="0"/>
            </a:endParaRPr>
          </a:p>
        </p:txBody>
      </p:sp>
      <p:sp>
        <p:nvSpPr>
          <p:cNvPr id="7" name="Espace réservé de la date 11"/>
          <p:cNvSpPr txBox="1">
            <a:spLocks noGrp="1"/>
          </p:cNvSpPr>
          <p:nvPr/>
        </p:nvSpPr>
        <p:spPr bwMode="auto">
          <a:xfrm>
            <a:off x="1658938" y="6533199"/>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200" dirty="0">
                <a:solidFill>
                  <a:srgbClr val="898989"/>
                </a:solidFill>
                <a:latin typeface="Verdana" panose="020B0604030504040204" pitchFamily="34" charset="0"/>
              </a:rPr>
              <a:t>Groupe </a:t>
            </a:r>
            <a:r>
              <a:rPr lang="fr-FR" altLang="fr-FR" sz="1200" dirty="0" smtClean="0">
                <a:solidFill>
                  <a:srgbClr val="898989"/>
                </a:solidFill>
                <a:latin typeface="Verdana" panose="020B0604030504040204" pitchFamily="34" charset="0"/>
              </a:rPr>
              <a:t>CMS</a:t>
            </a:r>
            <a:endParaRPr lang="fr-FR" altLang="fr-FR" sz="1200" dirty="0">
              <a:solidFill>
                <a:srgbClr val="898989"/>
              </a:solidFill>
              <a:latin typeface="Verdana" panose="020B0604030504040204" pitchFamily="34" charset="0"/>
            </a:endParaRPr>
          </a:p>
        </p:txBody>
      </p:sp>
      <p:sp>
        <p:nvSpPr>
          <p:cNvPr id="2" name="Rectangle 1"/>
          <p:cNvSpPr/>
          <p:nvPr/>
        </p:nvSpPr>
        <p:spPr>
          <a:xfrm>
            <a:off x="674370" y="1164610"/>
            <a:ext cx="10881360" cy="5355312"/>
          </a:xfrm>
          <a:prstGeom prst="rect">
            <a:avLst/>
          </a:prstGeom>
        </p:spPr>
        <p:txBody>
          <a:bodyPr wrap="square">
            <a:spAutoFit/>
          </a:bodyPr>
          <a:lstStyle/>
          <a:p>
            <a:r>
              <a:rPr lang="fr-FR" dirty="0" smtClean="0"/>
              <a:t>S</a:t>
            </a:r>
            <a:r>
              <a:rPr lang="fr-FR" dirty="0"/>
              <a:t>. </a:t>
            </a:r>
            <a:r>
              <a:rPr lang="fr-FR" dirty="0" err="1"/>
              <a:t>Chatrchyan</a:t>
            </a:r>
            <a:r>
              <a:rPr lang="fr-FR" dirty="0"/>
              <a:t> et al. </a:t>
            </a:r>
            <a:r>
              <a:rPr lang="fr-FR" dirty="0" err="1"/>
              <a:t>Measurement</a:t>
            </a:r>
            <a:r>
              <a:rPr lang="fr-FR" dirty="0"/>
              <a:t> of </a:t>
            </a:r>
            <a:r>
              <a:rPr lang="fr-FR" dirty="0" err="1"/>
              <a:t>differential</a:t>
            </a:r>
            <a:r>
              <a:rPr lang="fr-FR" dirty="0"/>
              <a:t> cross sections for the production of a pair of </a:t>
            </a:r>
            <a:r>
              <a:rPr lang="fr-FR" dirty="0" err="1"/>
              <a:t>isolated</a:t>
            </a:r>
            <a:r>
              <a:rPr lang="fr-FR" dirty="0"/>
              <a:t> photons in pp collisions at   = 7 </a:t>
            </a:r>
            <a:r>
              <a:rPr lang="fr-FR" dirty="0" err="1"/>
              <a:t>TeV</a:t>
            </a:r>
            <a:r>
              <a:rPr lang="fr-FR" dirty="0"/>
              <a:t>, </a:t>
            </a:r>
            <a:r>
              <a:rPr lang="fr-FR" dirty="0" err="1"/>
              <a:t>Eur</a:t>
            </a:r>
            <a:r>
              <a:rPr lang="fr-FR" dirty="0"/>
              <a:t>. Phys. J. C74 (2014) 3129</a:t>
            </a:r>
          </a:p>
          <a:p>
            <a:r>
              <a:rPr lang="fr-FR" dirty="0">
                <a:solidFill>
                  <a:srgbClr val="0070C0"/>
                </a:solidFill>
              </a:rPr>
              <a:t>Beauceron S., </a:t>
            </a:r>
            <a:r>
              <a:rPr lang="fr-FR" dirty="0" err="1">
                <a:solidFill>
                  <a:srgbClr val="0070C0"/>
                </a:solidFill>
              </a:rPr>
              <a:t>Cacciapaglia</a:t>
            </a:r>
            <a:r>
              <a:rPr lang="fr-FR" dirty="0">
                <a:solidFill>
                  <a:srgbClr val="0070C0"/>
                </a:solidFill>
              </a:rPr>
              <a:t> G., </a:t>
            </a:r>
            <a:r>
              <a:rPr lang="fr-FR" dirty="0" err="1">
                <a:solidFill>
                  <a:srgbClr val="0070C0"/>
                </a:solidFill>
              </a:rPr>
              <a:t>Deandrea</a:t>
            </a:r>
            <a:r>
              <a:rPr lang="fr-FR" dirty="0">
                <a:solidFill>
                  <a:srgbClr val="0070C0"/>
                </a:solidFill>
              </a:rPr>
              <a:t> A., Ruiz-Alvarez J.,  </a:t>
            </a:r>
            <a:r>
              <a:rPr lang="fr-FR" dirty="0" err="1">
                <a:solidFill>
                  <a:srgbClr val="0070C0"/>
                </a:solidFill>
              </a:rPr>
              <a:t>Fully</a:t>
            </a:r>
            <a:r>
              <a:rPr lang="fr-FR" dirty="0">
                <a:solidFill>
                  <a:srgbClr val="0070C0"/>
                </a:solidFill>
              </a:rPr>
              <a:t> </a:t>
            </a:r>
            <a:r>
              <a:rPr lang="fr-FR" dirty="0" err="1">
                <a:solidFill>
                  <a:srgbClr val="0070C0"/>
                </a:solidFill>
              </a:rPr>
              <a:t>hadronic</a:t>
            </a:r>
            <a:r>
              <a:rPr lang="fr-FR" dirty="0">
                <a:solidFill>
                  <a:srgbClr val="0070C0"/>
                </a:solidFill>
              </a:rPr>
              <a:t> </a:t>
            </a:r>
            <a:r>
              <a:rPr lang="fr-FR" dirty="0" err="1">
                <a:solidFill>
                  <a:srgbClr val="0070C0"/>
                </a:solidFill>
              </a:rPr>
              <a:t>decays</a:t>
            </a:r>
            <a:r>
              <a:rPr lang="fr-FR" dirty="0">
                <a:solidFill>
                  <a:srgbClr val="0070C0"/>
                </a:solidFill>
              </a:rPr>
              <a:t> of a </a:t>
            </a:r>
            <a:r>
              <a:rPr lang="fr-FR" dirty="0" err="1">
                <a:solidFill>
                  <a:srgbClr val="0070C0"/>
                </a:solidFill>
              </a:rPr>
              <a:t>singly</a:t>
            </a:r>
            <a:r>
              <a:rPr lang="fr-FR" dirty="0">
                <a:solidFill>
                  <a:srgbClr val="0070C0"/>
                </a:solidFill>
              </a:rPr>
              <a:t> </a:t>
            </a:r>
            <a:r>
              <a:rPr lang="fr-FR" dirty="0" err="1">
                <a:solidFill>
                  <a:srgbClr val="0070C0"/>
                </a:solidFill>
              </a:rPr>
              <a:t>produced</a:t>
            </a:r>
            <a:r>
              <a:rPr lang="fr-FR" dirty="0">
                <a:solidFill>
                  <a:srgbClr val="0070C0"/>
                </a:solidFill>
              </a:rPr>
              <a:t> </a:t>
            </a:r>
            <a:r>
              <a:rPr lang="fr-FR" dirty="0" err="1">
                <a:solidFill>
                  <a:srgbClr val="0070C0"/>
                </a:solidFill>
              </a:rPr>
              <a:t>vector-like</a:t>
            </a:r>
            <a:r>
              <a:rPr lang="fr-FR" dirty="0">
                <a:solidFill>
                  <a:srgbClr val="0070C0"/>
                </a:solidFill>
              </a:rPr>
              <a:t> top </a:t>
            </a:r>
            <a:r>
              <a:rPr lang="fr-FR" dirty="0" err="1">
                <a:solidFill>
                  <a:srgbClr val="0070C0"/>
                </a:solidFill>
              </a:rPr>
              <a:t>partner</a:t>
            </a:r>
            <a:r>
              <a:rPr lang="fr-FR" dirty="0">
                <a:solidFill>
                  <a:srgbClr val="0070C0"/>
                </a:solidFill>
              </a:rPr>
              <a:t> at the LHC. Phys. </a:t>
            </a:r>
            <a:r>
              <a:rPr lang="fr-FR" dirty="0" err="1">
                <a:solidFill>
                  <a:srgbClr val="0070C0"/>
                </a:solidFill>
              </a:rPr>
              <a:t>Rev</a:t>
            </a:r>
            <a:r>
              <a:rPr lang="fr-FR" dirty="0">
                <a:solidFill>
                  <a:srgbClr val="0070C0"/>
                </a:solidFill>
              </a:rPr>
              <a:t>. D, 2014, 90:115008</a:t>
            </a:r>
          </a:p>
          <a:p>
            <a:r>
              <a:rPr lang="fr-FR" dirty="0"/>
              <a:t>A.M. </a:t>
            </a:r>
            <a:r>
              <a:rPr lang="fr-FR" dirty="0" err="1"/>
              <a:t>Sirunyan</a:t>
            </a:r>
            <a:r>
              <a:rPr lang="fr-FR" dirty="0"/>
              <a:t> et al. </a:t>
            </a:r>
            <a:r>
              <a:rPr lang="fr-FR" dirty="0" err="1"/>
              <a:t>Search</a:t>
            </a:r>
            <a:r>
              <a:rPr lang="fr-FR" dirty="0"/>
              <a:t> for </a:t>
            </a:r>
            <a:r>
              <a:rPr lang="fr-FR" dirty="0" err="1"/>
              <a:t>vectorlike</a:t>
            </a:r>
            <a:r>
              <a:rPr lang="fr-FR" dirty="0"/>
              <a:t> light-</a:t>
            </a:r>
            <a:r>
              <a:rPr lang="fr-FR" dirty="0" err="1"/>
              <a:t>flavor</a:t>
            </a:r>
            <a:r>
              <a:rPr lang="fr-FR" dirty="0"/>
              <a:t> quark </a:t>
            </a:r>
            <a:r>
              <a:rPr lang="fr-FR" dirty="0" err="1"/>
              <a:t>partners</a:t>
            </a:r>
            <a:r>
              <a:rPr lang="fr-FR" dirty="0"/>
              <a:t> in proton-proton collisions at    =8  </a:t>
            </a:r>
            <a:r>
              <a:rPr lang="fr-FR" dirty="0" err="1"/>
              <a:t>TeV</a:t>
            </a:r>
            <a:r>
              <a:rPr lang="fr-FR" dirty="0"/>
              <a:t>, </a:t>
            </a:r>
            <a:r>
              <a:rPr lang="fr-FR" dirty="0" err="1"/>
              <a:t>Phys.Rev.D</a:t>
            </a:r>
            <a:r>
              <a:rPr lang="fr-FR" dirty="0"/>
              <a:t> 97 (2018) 072008</a:t>
            </a:r>
          </a:p>
          <a:p>
            <a:r>
              <a:rPr lang="fr-FR" dirty="0"/>
              <a:t>V. </a:t>
            </a:r>
            <a:r>
              <a:rPr lang="fr-FR" dirty="0" err="1"/>
              <a:t>Khachatryan</a:t>
            </a:r>
            <a:r>
              <a:rPr lang="fr-FR" dirty="0"/>
              <a:t> et al. The CMS trigger system, JINST 12 (2017) P01020 </a:t>
            </a:r>
          </a:p>
          <a:p>
            <a:r>
              <a:rPr lang="fr-FR" dirty="0" err="1">
                <a:solidFill>
                  <a:srgbClr val="0070C0"/>
                </a:solidFill>
              </a:rPr>
              <a:t>Cacciapaglia</a:t>
            </a:r>
            <a:r>
              <a:rPr lang="fr-FR" dirty="0">
                <a:solidFill>
                  <a:srgbClr val="0070C0"/>
                </a:solidFill>
              </a:rPr>
              <a:t> G., </a:t>
            </a:r>
            <a:r>
              <a:rPr lang="fr-FR" dirty="0" err="1">
                <a:solidFill>
                  <a:srgbClr val="0070C0"/>
                </a:solidFill>
              </a:rPr>
              <a:t>Deandrea</a:t>
            </a:r>
            <a:r>
              <a:rPr lang="fr-FR" dirty="0">
                <a:solidFill>
                  <a:srgbClr val="0070C0"/>
                </a:solidFill>
              </a:rPr>
              <a:t> A., Gascon S., Le Corre S., </a:t>
            </a:r>
            <a:r>
              <a:rPr lang="fr-FR" dirty="0" err="1">
                <a:solidFill>
                  <a:srgbClr val="0070C0"/>
                </a:solidFill>
              </a:rPr>
              <a:t>Lethuillier</a:t>
            </a:r>
            <a:r>
              <a:rPr lang="fr-FR" dirty="0">
                <a:solidFill>
                  <a:srgbClr val="0070C0"/>
                </a:solidFill>
              </a:rPr>
              <a:t> M., Tao J.,  </a:t>
            </a:r>
            <a:r>
              <a:rPr lang="fr-FR" dirty="0" err="1">
                <a:solidFill>
                  <a:srgbClr val="0070C0"/>
                </a:solidFill>
              </a:rPr>
              <a:t>Search</a:t>
            </a:r>
            <a:r>
              <a:rPr lang="fr-FR" dirty="0">
                <a:solidFill>
                  <a:srgbClr val="0070C0"/>
                </a:solidFill>
              </a:rPr>
              <a:t> for a </a:t>
            </a:r>
            <a:r>
              <a:rPr lang="fr-FR" dirty="0" err="1">
                <a:solidFill>
                  <a:srgbClr val="0070C0"/>
                </a:solidFill>
              </a:rPr>
              <a:t>lighter</a:t>
            </a:r>
            <a:r>
              <a:rPr lang="fr-FR" dirty="0">
                <a:solidFill>
                  <a:srgbClr val="0070C0"/>
                </a:solidFill>
              </a:rPr>
              <a:t> </a:t>
            </a:r>
            <a:r>
              <a:rPr lang="fr-FR" dirty="0" err="1">
                <a:solidFill>
                  <a:srgbClr val="0070C0"/>
                </a:solidFill>
              </a:rPr>
              <a:t>Higgs</a:t>
            </a:r>
            <a:r>
              <a:rPr lang="fr-FR" dirty="0">
                <a:solidFill>
                  <a:srgbClr val="0070C0"/>
                </a:solidFill>
              </a:rPr>
              <a:t> in </a:t>
            </a:r>
            <a:r>
              <a:rPr lang="fr-FR" dirty="0" err="1">
                <a:solidFill>
                  <a:srgbClr val="0070C0"/>
                </a:solidFill>
              </a:rPr>
              <a:t>Two</a:t>
            </a:r>
            <a:r>
              <a:rPr lang="fr-FR" dirty="0">
                <a:solidFill>
                  <a:srgbClr val="0070C0"/>
                </a:solidFill>
              </a:rPr>
              <a:t> </a:t>
            </a:r>
            <a:r>
              <a:rPr lang="fr-FR" dirty="0" err="1">
                <a:solidFill>
                  <a:srgbClr val="0070C0"/>
                </a:solidFill>
              </a:rPr>
              <a:t>Higgs</a:t>
            </a:r>
            <a:r>
              <a:rPr lang="fr-FR" dirty="0">
                <a:solidFill>
                  <a:srgbClr val="0070C0"/>
                </a:solidFill>
              </a:rPr>
              <a:t> Doublet </a:t>
            </a:r>
            <a:r>
              <a:rPr lang="fr-FR" dirty="0" err="1">
                <a:solidFill>
                  <a:srgbClr val="0070C0"/>
                </a:solidFill>
              </a:rPr>
              <a:t>Models</a:t>
            </a:r>
            <a:r>
              <a:rPr lang="fr-FR" dirty="0">
                <a:solidFill>
                  <a:srgbClr val="0070C0"/>
                </a:solidFill>
              </a:rPr>
              <a:t>. JHEP, 2016, 1612, 068</a:t>
            </a:r>
          </a:p>
          <a:p>
            <a:r>
              <a:rPr lang="fr-FR" dirty="0"/>
              <a:t>A.M. </a:t>
            </a:r>
            <a:r>
              <a:rPr lang="fr-FR" dirty="0" err="1"/>
              <a:t>Sirunyan</a:t>
            </a:r>
            <a:r>
              <a:rPr lang="fr-FR" dirty="0"/>
              <a:t> et al. </a:t>
            </a:r>
            <a:r>
              <a:rPr lang="fr-FR" dirty="0" err="1"/>
              <a:t>Measurements</a:t>
            </a:r>
            <a:r>
              <a:rPr lang="fr-FR" dirty="0"/>
              <a:t> of </a:t>
            </a:r>
            <a:r>
              <a:rPr lang="fr-FR" dirty="0" err="1"/>
              <a:t>Higgs</a:t>
            </a:r>
            <a:r>
              <a:rPr lang="fr-FR" dirty="0"/>
              <a:t> boson </a:t>
            </a:r>
            <a:r>
              <a:rPr lang="fr-FR" dirty="0" err="1"/>
              <a:t>properties</a:t>
            </a:r>
            <a:r>
              <a:rPr lang="fr-FR" dirty="0"/>
              <a:t> in the </a:t>
            </a:r>
            <a:r>
              <a:rPr lang="fr-FR" dirty="0" err="1"/>
              <a:t>diphoton</a:t>
            </a:r>
            <a:r>
              <a:rPr lang="fr-FR" dirty="0"/>
              <a:t> </a:t>
            </a:r>
            <a:r>
              <a:rPr lang="fr-FR" dirty="0" err="1"/>
              <a:t>decay</a:t>
            </a:r>
            <a:r>
              <a:rPr lang="fr-FR" dirty="0"/>
              <a:t> </a:t>
            </a:r>
            <a:r>
              <a:rPr lang="fr-FR" dirty="0" err="1"/>
              <a:t>channel</a:t>
            </a:r>
            <a:r>
              <a:rPr lang="fr-FR" dirty="0"/>
              <a:t> in proton-proton collisions at   13 </a:t>
            </a:r>
            <a:r>
              <a:rPr lang="fr-FR" dirty="0" err="1"/>
              <a:t>TeV</a:t>
            </a:r>
            <a:r>
              <a:rPr lang="fr-FR" dirty="0"/>
              <a:t>, JHEP 1811 (2018) 185</a:t>
            </a:r>
          </a:p>
          <a:p>
            <a:r>
              <a:rPr lang="fr-FR" dirty="0">
                <a:solidFill>
                  <a:srgbClr val="0070C0"/>
                </a:solidFill>
              </a:rPr>
              <a:t>…, Zhang S.,…, Gascon-</a:t>
            </a:r>
            <a:r>
              <a:rPr lang="fr-FR" dirty="0" err="1">
                <a:solidFill>
                  <a:srgbClr val="0070C0"/>
                </a:solidFill>
              </a:rPr>
              <a:t>Shotkin</a:t>
            </a:r>
            <a:r>
              <a:rPr lang="fr-FR" dirty="0">
                <a:solidFill>
                  <a:srgbClr val="0070C0"/>
                </a:solidFill>
              </a:rPr>
              <a:t> S., </a:t>
            </a:r>
            <a:r>
              <a:rPr lang="fr-FR" dirty="0" err="1">
                <a:solidFill>
                  <a:srgbClr val="0070C0"/>
                </a:solidFill>
              </a:rPr>
              <a:t>Lethuillier</a:t>
            </a:r>
            <a:r>
              <a:rPr lang="fr-FR" dirty="0">
                <a:solidFill>
                  <a:srgbClr val="0070C0"/>
                </a:solidFill>
              </a:rPr>
              <a:t> M., </a:t>
            </a:r>
            <a:r>
              <a:rPr lang="fr-FR" dirty="0" err="1">
                <a:solidFill>
                  <a:srgbClr val="0070C0"/>
                </a:solidFill>
              </a:rPr>
              <a:t>Finco</a:t>
            </a:r>
            <a:r>
              <a:rPr lang="fr-FR" dirty="0">
                <a:solidFill>
                  <a:srgbClr val="0070C0"/>
                </a:solidFill>
              </a:rPr>
              <a:t> L.,… </a:t>
            </a:r>
            <a:r>
              <a:rPr lang="fr-FR" dirty="0" err="1">
                <a:solidFill>
                  <a:srgbClr val="0070C0"/>
                </a:solidFill>
              </a:rPr>
              <a:t>Search</a:t>
            </a:r>
            <a:r>
              <a:rPr lang="fr-FR" dirty="0">
                <a:solidFill>
                  <a:srgbClr val="0070C0"/>
                </a:solidFill>
              </a:rPr>
              <a:t> for a </a:t>
            </a:r>
            <a:r>
              <a:rPr lang="fr-FR" dirty="0" err="1">
                <a:solidFill>
                  <a:srgbClr val="0070C0"/>
                </a:solidFill>
              </a:rPr>
              <a:t>lighter</a:t>
            </a:r>
            <a:r>
              <a:rPr lang="fr-FR" dirty="0">
                <a:solidFill>
                  <a:srgbClr val="0070C0"/>
                </a:solidFill>
              </a:rPr>
              <a:t> </a:t>
            </a:r>
            <a:r>
              <a:rPr lang="fr-FR" dirty="0" err="1">
                <a:solidFill>
                  <a:srgbClr val="0070C0"/>
                </a:solidFill>
              </a:rPr>
              <a:t>Higgs</a:t>
            </a:r>
            <a:r>
              <a:rPr lang="fr-FR" dirty="0">
                <a:solidFill>
                  <a:srgbClr val="0070C0"/>
                </a:solidFill>
              </a:rPr>
              <a:t> Boson in the </a:t>
            </a:r>
            <a:r>
              <a:rPr lang="fr-FR" dirty="0" err="1">
                <a:solidFill>
                  <a:srgbClr val="0070C0"/>
                </a:solidFill>
              </a:rPr>
              <a:t>Next</a:t>
            </a:r>
            <a:r>
              <a:rPr lang="fr-FR" dirty="0">
                <a:solidFill>
                  <a:srgbClr val="0070C0"/>
                </a:solidFill>
              </a:rPr>
              <a:t>-to-Minimal </a:t>
            </a:r>
            <a:r>
              <a:rPr lang="fr-FR" dirty="0" err="1">
                <a:solidFill>
                  <a:srgbClr val="0070C0"/>
                </a:solidFill>
              </a:rPr>
              <a:t>Supersymmetric</a:t>
            </a:r>
            <a:r>
              <a:rPr lang="fr-FR" dirty="0">
                <a:solidFill>
                  <a:srgbClr val="0070C0"/>
                </a:solidFill>
              </a:rPr>
              <a:t> Standard Model”, </a:t>
            </a:r>
            <a:r>
              <a:rPr lang="fr-FR" dirty="0" err="1">
                <a:solidFill>
                  <a:srgbClr val="0070C0"/>
                </a:solidFill>
              </a:rPr>
              <a:t>Chin.Phys</a:t>
            </a:r>
            <a:r>
              <a:rPr lang="fr-FR" dirty="0">
                <a:solidFill>
                  <a:srgbClr val="0070C0"/>
                </a:solidFill>
              </a:rPr>
              <a:t>. C42 (2018) no.10, 103107</a:t>
            </a:r>
          </a:p>
          <a:p>
            <a:r>
              <a:rPr lang="fr-FR" dirty="0"/>
              <a:t>A.M. </a:t>
            </a:r>
            <a:r>
              <a:rPr lang="fr-FR" dirty="0" err="1"/>
              <a:t>Sirunyan</a:t>
            </a:r>
            <a:r>
              <a:rPr lang="fr-FR" dirty="0"/>
              <a:t> et al. </a:t>
            </a:r>
            <a:r>
              <a:rPr lang="fr-FR" dirty="0" err="1"/>
              <a:t>Search</a:t>
            </a:r>
            <a:r>
              <a:rPr lang="fr-FR" dirty="0"/>
              <a:t> for a standard model-</a:t>
            </a:r>
            <a:r>
              <a:rPr lang="fr-FR" dirty="0" err="1"/>
              <a:t>like</a:t>
            </a:r>
            <a:r>
              <a:rPr lang="fr-FR" dirty="0"/>
              <a:t> </a:t>
            </a:r>
            <a:r>
              <a:rPr lang="fr-FR" dirty="0" err="1"/>
              <a:t>Higgs</a:t>
            </a:r>
            <a:r>
              <a:rPr lang="fr-FR" dirty="0"/>
              <a:t> boson in the mass range </a:t>
            </a:r>
            <a:r>
              <a:rPr lang="fr-FR" dirty="0" err="1"/>
              <a:t>between</a:t>
            </a:r>
            <a:r>
              <a:rPr lang="fr-FR" dirty="0"/>
              <a:t> 70 and 110 </a:t>
            </a:r>
            <a:r>
              <a:rPr lang="fr-FR" dirty="0" err="1"/>
              <a:t>GeV</a:t>
            </a:r>
            <a:r>
              <a:rPr lang="fr-FR" dirty="0"/>
              <a:t> in the </a:t>
            </a:r>
            <a:r>
              <a:rPr lang="fr-FR" dirty="0" err="1"/>
              <a:t>diphoton</a:t>
            </a:r>
            <a:r>
              <a:rPr lang="fr-FR" dirty="0"/>
              <a:t> final state in proton-proton collisions at   8 and 13 </a:t>
            </a:r>
            <a:r>
              <a:rPr lang="fr-FR" dirty="0" err="1"/>
              <a:t>TeV</a:t>
            </a:r>
            <a:r>
              <a:rPr lang="fr-FR" dirty="0"/>
              <a:t>, </a:t>
            </a:r>
            <a:r>
              <a:rPr lang="fr-FR" dirty="0" err="1"/>
              <a:t>Phys.Lett.B</a:t>
            </a:r>
            <a:r>
              <a:rPr lang="fr-FR" dirty="0"/>
              <a:t> 793 (2019) 320-347</a:t>
            </a:r>
          </a:p>
          <a:p>
            <a:r>
              <a:rPr lang="fr-FR" dirty="0"/>
              <a:t>A.M. </a:t>
            </a:r>
            <a:r>
              <a:rPr lang="fr-FR" dirty="0" err="1"/>
              <a:t>Sirunyan</a:t>
            </a:r>
            <a:r>
              <a:rPr lang="fr-FR" dirty="0"/>
              <a:t> et al. </a:t>
            </a:r>
            <a:r>
              <a:rPr lang="fr-FR" dirty="0" err="1"/>
              <a:t>Search</a:t>
            </a:r>
            <a:r>
              <a:rPr lang="fr-FR" dirty="0"/>
              <a:t> for </a:t>
            </a:r>
            <a:r>
              <a:rPr lang="fr-FR" dirty="0" err="1"/>
              <a:t>additional</a:t>
            </a:r>
            <a:r>
              <a:rPr lang="fr-FR" dirty="0"/>
              <a:t> </a:t>
            </a:r>
            <a:r>
              <a:rPr lang="fr-FR" dirty="0" err="1"/>
              <a:t>neutral</a:t>
            </a:r>
            <a:r>
              <a:rPr lang="fr-FR" dirty="0"/>
              <a:t> MSSM </a:t>
            </a:r>
            <a:r>
              <a:rPr lang="fr-FR" dirty="0" err="1"/>
              <a:t>Higgs</a:t>
            </a:r>
            <a:r>
              <a:rPr lang="fr-FR" dirty="0"/>
              <a:t> bosons in the   final state in proton-proton collisions at    = 13 </a:t>
            </a:r>
            <a:r>
              <a:rPr lang="fr-FR" dirty="0" err="1"/>
              <a:t>TeV</a:t>
            </a:r>
            <a:r>
              <a:rPr lang="fr-FR" dirty="0"/>
              <a:t>, JHEP 1809 (2018) 007</a:t>
            </a:r>
          </a:p>
          <a:p>
            <a:r>
              <a:rPr lang="fr-FR" dirty="0"/>
              <a:t>V. </a:t>
            </a:r>
            <a:r>
              <a:rPr lang="fr-FR" dirty="0" err="1"/>
              <a:t>Khachatryan</a:t>
            </a:r>
            <a:r>
              <a:rPr lang="fr-FR" dirty="0"/>
              <a:t> et al. </a:t>
            </a:r>
            <a:r>
              <a:rPr lang="fr-FR" dirty="0" err="1"/>
              <a:t>Search</a:t>
            </a:r>
            <a:r>
              <a:rPr lang="fr-FR" dirty="0"/>
              <a:t> for </a:t>
            </a:r>
            <a:r>
              <a:rPr lang="fr-FR" dirty="0" err="1"/>
              <a:t>two</a:t>
            </a:r>
            <a:r>
              <a:rPr lang="fr-FR" dirty="0"/>
              <a:t> </a:t>
            </a:r>
            <a:r>
              <a:rPr lang="fr-FR" dirty="0" err="1"/>
              <a:t>Higgs</a:t>
            </a:r>
            <a:r>
              <a:rPr lang="fr-FR" dirty="0"/>
              <a:t> bosons in final states </a:t>
            </a:r>
            <a:r>
              <a:rPr lang="fr-FR" dirty="0" err="1"/>
              <a:t>containing</a:t>
            </a:r>
            <a:r>
              <a:rPr lang="fr-FR" dirty="0"/>
              <a:t> </a:t>
            </a:r>
            <a:r>
              <a:rPr lang="fr-FR" dirty="0" err="1"/>
              <a:t>two</a:t>
            </a:r>
            <a:r>
              <a:rPr lang="fr-FR" dirty="0"/>
              <a:t> photons and </a:t>
            </a:r>
            <a:r>
              <a:rPr lang="fr-FR" dirty="0" err="1"/>
              <a:t>two</a:t>
            </a:r>
            <a:r>
              <a:rPr lang="fr-FR" dirty="0"/>
              <a:t> </a:t>
            </a:r>
            <a:r>
              <a:rPr lang="fr-FR" dirty="0" err="1"/>
              <a:t>bottom</a:t>
            </a:r>
            <a:r>
              <a:rPr lang="fr-FR" dirty="0"/>
              <a:t> quarks in proton-proton collisions at 8 </a:t>
            </a:r>
            <a:r>
              <a:rPr lang="fr-FR" dirty="0" err="1"/>
              <a:t>TeV</a:t>
            </a:r>
            <a:r>
              <a:rPr lang="fr-FR" dirty="0"/>
              <a:t>, Phys. </a:t>
            </a:r>
            <a:r>
              <a:rPr lang="fr-FR" dirty="0" err="1"/>
              <a:t>Rev</a:t>
            </a:r>
            <a:r>
              <a:rPr lang="fr-FR" dirty="0"/>
              <a:t>. D94 (2016) 052012 </a:t>
            </a:r>
          </a:p>
        </p:txBody>
      </p:sp>
    </p:spTree>
    <p:extLst>
      <p:ext uri="{BB962C8B-B14F-4D97-AF65-F5344CB8AC3E}">
        <p14:creationId xmlns:p14="http://schemas.microsoft.com/office/powerpoint/2010/main" val="10037712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txBox="1">
            <a:spLocks noChangeArrowheads="1"/>
          </p:cNvSpPr>
          <p:nvPr/>
        </p:nvSpPr>
        <p:spPr bwMode="auto">
          <a:xfrm>
            <a:off x="1524000" y="1"/>
            <a:ext cx="914400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fr-FR" altLang="fr-FR" sz="2800" b="1" dirty="0">
                <a:solidFill>
                  <a:srgbClr val="E75112"/>
                </a:solidFill>
                <a:latin typeface="Verdana" panose="020B0604030504040204" pitchFamily="34" charset="0"/>
              </a:rPr>
              <a:t>Production scientifique </a:t>
            </a:r>
            <a:br>
              <a:rPr lang="fr-FR" altLang="fr-FR" sz="2800" b="1" dirty="0">
                <a:solidFill>
                  <a:srgbClr val="E75112"/>
                </a:solidFill>
                <a:latin typeface="Verdana" panose="020B0604030504040204" pitchFamily="34" charset="0"/>
              </a:rPr>
            </a:br>
            <a:r>
              <a:rPr lang="fr-FR" altLang="fr-FR" sz="2000" b="1" dirty="0">
                <a:solidFill>
                  <a:srgbClr val="E75112"/>
                </a:solidFill>
                <a:latin typeface="Verdana" panose="020B0604030504040204" pitchFamily="34" charset="0"/>
              </a:rPr>
              <a:t>- Bilan des Publications </a:t>
            </a:r>
            <a:r>
              <a:rPr lang="fr-FR" altLang="fr-FR" sz="2000" b="1" dirty="0" smtClean="0">
                <a:solidFill>
                  <a:srgbClr val="E75112"/>
                </a:solidFill>
                <a:latin typeface="Verdana" panose="020B0604030504040204" pitchFamily="34" charset="0"/>
              </a:rPr>
              <a:t>2015-2019 </a:t>
            </a:r>
            <a:r>
              <a:rPr lang="fr-FR" altLang="fr-FR" sz="2000" b="1" dirty="0">
                <a:solidFill>
                  <a:srgbClr val="E75112"/>
                </a:solidFill>
                <a:latin typeface="Verdana" panose="020B0604030504040204" pitchFamily="34" charset="0"/>
              </a:rPr>
              <a:t>du groupe </a:t>
            </a:r>
            <a:r>
              <a:rPr lang="fr-FR" altLang="fr-FR" sz="2000" b="1" dirty="0" smtClean="0">
                <a:solidFill>
                  <a:srgbClr val="E75112"/>
                </a:solidFill>
                <a:latin typeface="Verdana" panose="020B0604030504040204" pitchFamily="34" charset="0"/>
              </a:rPr>
              <a:t>CMS (3)</a:t>
            </a:r>
            <a:endParaRPr lang="fr-FR" altLang="fr-FR" sz="2000" b="1" dirty="0">
              <a:solidFill>
                <a:srgbClr val="E75112"/>
              </a:solidFill>
              <a:latin typeface="Verdana" panose="020B0604030504040204" pitchFamily="34" charset="0"/>
            </a:endParaRPr>
          </a:p>
        </p:txBody>
      </p:sp>
      <p:sp>
        <p:nvSpPr>
          <p:cNvPr id="30723" name="Espace réservé du numéro de diapositive 5"/>
          <p:cNvSpPr txBox="1">
            <a:spLocks noGrp="1"/>
          </p:cNvSpPr>
          <p:nvPr/>
        </p:nvSpPr>
        <p:spPr bwMode="auto">
          <a:xfrm>
            <a:off x="8401050" y="6492876"/>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8590C44-5452-4E3F-81C6-378D83BA7D73}" type="slidenum">
              <a:rPr lang="fr-FR" altLang="fr-FR" sz="1200">
                <a:solidFill>
                  <a:srgbClr val="898989"/>
                </a:solidFill>
                <a:latin typeface="Verdana" panose="020B0604030504040204" pitchFamily="34" charset="0"/>
              </a:rPr>
              <a:pPr algn="r" eaLnBrk="1" hangingPunct="1">
                <a:spcBef>
                  <a:spcPct val="0"/>
                </a:spcBef>
                <a:buFontTx/>
                <a:buNone/>
              </a:pPr>
              <a:t>36</a:t>
            </a:fld>
            <a:endParaRPr lang="fr-FR" altLang="fr-FR" sz="1200">
              <a:solidFill>
                <a:srgbClr val="898989"/>
              </a:solidFill>
              <a:latin typeface="Verdana" panose="020B0604030504040204" pitchFamily="34" charset="0"/>
            </a:endParaRPr>
          </a:p>
        </p:txBody>
      </p:sp>
      <p:cxnSp>
        <p:nvCxnSpPr>
          <p:cNvPr id="11" name="Connecteur droit 10">
            <a:extLst>
              <a:ext uri="{FF2B5EF4-FFF2-40B4-BE49-F238E27FC236}">
                <a16:creationId xmlns:a16="http://schemas.microsoft.com/office/drawing/2014/main" id="{A824023A-5EB5-4B2D-8CAE-F5C9368EDD8E}"/>
              </a:ext>
            </a:extLst>
          </p:cNvPr>
          <p:cNvCxnSpPr/>
          <p:nvPr/>
        </p:nvCxnSpPr>
        <p:spPr>
          <a:xfrm>
            <a:off x="1525588" y="908050"/>
            <a:ext cx="9142412" cy="0"/>
          </a:xfrm>
          <a:prstGeom prst="line">
            <a:avLst/>
          </a:prstGeom>
          <a:ln>
            <a:solidFill>
              <a:srgbClr val="E75112"/>
            </a:solidFill>
          </a:ln>
        </p:spPr>
        <p:style>
          <a:lnRef idx="1">
            <a:schemeClr val="accent1"/>
          </a:lnRef>
          <a:fillRef idx="0">
            <a:schemeClr val="accent1"/>
          </a:fillRef>
          <a:effectRef idx="0">
            <a:schemeClr val="accent1"/>
          </a:effectRef>
          <a:fontRef idx="minor">
            <a:schemeClr val="tx1"/>
          </a:fontRef>
        </p:style>
      </p:cxnSp>
      <p:sp>
        <p:nvSpPr>
          <p:cNvPr id="30726" name="Espace réservé du pied de page 1"/>
          <p:cNvSpPr>
            <a:spLocks noGrp="1"/>
          </p:cNvSpPr>
          <p:nvPr>
            <p:ph type="ftr" sz="quarter" idx="11"/>
          </p:nvPr>
        </p:nvSpPr>
        <p:spPr bwMode="auto">
          <a:xfrm>
            <a:off x="4440238" y="6629400"/>
            <a:ext cx="3960812" cy="2540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FR" altLang="fr-FR" sz="1200" dirty="0">
                <a:solidFill>
                  <a:srgbClr val="898989"/>
                </a:solidFill>
                <a:latin typeface="Verdana" panose="020B0604030504040204" pitchFamily="34" charset="0"/>
                <a:cs typeface="Arial" panose="020B0604020202020204" pitchFamily="34" charset="0"/>
              </a:rPr>
              <a:t>Tourniquet Section 01 du Laboratoire </a:t>
            </a:r>
            <a:r>
              <a:rPr lang="fr-FR" altLang="fr-FR" sz="1200" dirty="0" smtClean="0">
                <a:solidFill>
                  <a:srgbClr val="898989"/>
                </a:solidFill>
                <a:latin typeface="Verdana" panose="020B0604030504040204" pitchFamily="34" charset="0"/>
                <a:cs typeface="Arial" panose="020B0604020202020204" pitchFamily="34" charset="0"/>
              </a:rPr>
              <a:t>– 3/2/2020</a:t>
            </a:r>
            <a:endParaRPr lang="fr-FR" altLang="fr-FR" sz="1200" dirty="0">
              <a:solidFill>
                <a:srgbClr val="898989"/>
              </a:solidFill>
              <a:latin typeface="Verdana" panose="020B0604030504040204" pitchFamily="34" charset="0"/>
              <a:cs typeface="Arial" panose="020B0604020202020204" pitchFamily="34" charset="0"/>
            </a:endParaRPr>
          </a:p>
        </p:txBody>
      </p:sp>
      <p:sp>
        <p:nvSpPr>
          <p:cNvPr id="7" name="Espace réservé de la date 11"/>
          <p:cNvSpPr txBox="1">
            <a:spLocks noGrp="1"/>
          </p:cNvSpPr>
          <p:nvPr/>
        </p:nvSpPr>
        <p:spPr bwMode="auto">
          <a:xfrm>
            <a:off x="1658938" y="6533199"/>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200" dirty="0">
                <a:solidFill>
                  <a:srgbClr val="898989"/>
                </a:solidFill>
                <a:latin typeface="Verdana" panose="020B0604030504040204" pitchFamily="34" charset="0"/>
              </a:rPr>
              <a:t>Groupe </a:t>
            </a:r>
            <a:r>
              <a:rPr lang="fr-FR" altLang="fr-FR" sz="1200" dirty="0" smtClean="0">
                <a:solidFill>
                  <a:srgbClr val="898989"/>
                </a:solidFill>
                <a:latin typeface="Verdana" panose="020B0604030504040204" pitchFamily="34" charset="0"/>
              </a:rPr>
              <a:t>CMS</a:t>
            </a:r>
            <a:endParaRPr lang="fr-FR" altLang="fr-FR" sz="1200" dirty="0">
              <a:solidFill>
                <a:srgbClr val="898989"/>
              </a:solidFill>
              <a:latin typeface="Verdana" panose="020B0604030504040204" pitchFamily="34" charset="0"/>
            </a:endParaRPr>
          </a:p>
        </p:txBody>
      </p:sp>
      <p:sp>
        <p:nvSpPr>
          <p:cNvPr id="2" name="Rectangle 1"/>
          <p:cNvSpPr/>
          <p:nvPr/>
        </p:nvSpPr>
        <p:spPr>
          <a:xfrm>
            <a:off x="674370" y="1164610"/>
            <a:ext cx="10881360" cy="5355312"/>
          </a:xfrm>
          <a:prstGeom prst="rect">
            <a:avLst/>
          </a:prstGeom>
        </p:spPr>
        <p:txBody>
          <a:bodyPr wrap="square">
            <a:spAutoFit/>
          </a:bodyPr>
          <a:lstStyle/>
          <a:p>
            <a:r>
              <a:rPr lang="fr-FR" dirty="0" smtClean="0"/>
              <a:t>A.M</a:t>
            </a:r>
            <a:r>
              <a:rPr lang="fr-FR" dirty="0"/>
              <a:t>. </a:t>
            </a:r>
            <a:r>
              <a:rPr lang="fr-FR" dirty="0" err="1"/>
              <a:t>Sirunyan</a:t>
            </a:r>
            <a:r>
              <a:rPr lang="fr-FR" dirty="0"/>
              <a:t> et al. </a:t>
            </a:r>
            <a:r>
              <a:rPr lang="fr-FR" dirty="0" err="1"/>
              <a:t>Search</a:t>
            </a:r>
            <a:r>
              <a:rPr lang="fr-FR" dirty="0"/>
              <a:t> for </a:t>
            </a:r>
            <a:r>
              <a:rPr lang="fr-FR" dirty="0" err="1"/>
              <a:t>Higgs</a:t>
            </a:r>
            <a:r>
              <a:rPr lang="fr-FR" dirty="0"/>
              <a:t> boson pair production in the   final state in pp collisions at    = 13 </a:t>
            </a:r>
            <a:r>
              <a:rPr lang="fr-FR" dirty="0" err="1"/>
              <a:t>TeV</a:t>
            </a:r>
            <a:r>
              <a:rPr lang="fr-FR" dirty="0"/>
              <a:t>, </a:t>
            </a:r>
            <a:r>
              <a:rPr lang="fr-FR" dirty="0" err="1"/>
              <a:t>Phys.Lett.B</a:t>
            </a:r>
            <a:r>
              <a:rPr lang="fr-FR" dirty="0"/>
              <a:t> 788 (2019) 7-36</a:t>
            </a:r>
          </a:p>
          <a:p>
            <a:r>
              <a:rPr lang="fr-FR" dirty="0"/>
              <a:t>..., </a:t>
            </a:r>
            <a:r>
              <a:rPr lang="fr-FR" dirty="0" err="1"/>
              <a:t>Gouzevitch</a:t>
            </a:r>
            <a:r>
              <a:rPr lang="fr-FR" dirty="0"/>
              <a:t> M., ..., </a:t>
            </a:r>
            <a:r>
              <a:rPr lang="fr-FR" dirty="0" err="1"/>
              <a:t>Higgs</a:t>
            </a:r>
            <a:r>
              <a:rPr lang="fr-FR" dirty="0"/>
              <a:t> </a:t>
            </a:r>
            <a:r>
              <a:rPr lang="fr-FR" dirty="0" err="1"/>
              <a:t>Physics</a:t>
            </a:r>
            <a:r>
              <a:rPr lang="fr-FR" dirty="0"/>
              <a:t> at the HL-LHC and HE-LHC, (2019)  </a:t>
            </a:r>
          </a:p>
          <a:p>
            <a:r>
              <a:rPr lang="fr-FR" dirty="0"/>
              <a:t>S. </a:t>
            </a:r>
            <a:r>
              <a:rPr lang="fr-FR" dirty="0" err="1"/>
              <a:t>Chatrchyan</a:t>
            </a:r>
            <a:r>
              <a:rPr lang="fr-FR" dirty="0"/>
              <a:t> et al.  The Phase-2 Upgrade of the CMS Muon Detectors (2017). </a:t>
            </a:r>
            <a:r>
              <a:rPr lang="fr-FR" dirty="0" err="1"/>
              <a:t>Technical</a:t>
            </a:r>
            <a:r>
              <a:rPr lang="fr-FR" dirty="0"/>
              <a:t> Design Report</a:t>
            </a:r>
          </a:p>
          <a:p>
            <a:r>
              <a:rPr lang="fr-FR" dirty="0"/>
              <a:t>S. </a:t>
            </a:r>
            <a:r>
              <a:rPr lang="fr-FR" dirty="0" err="1"/>
              <a:t>Chatrchyan</a:t>
            </a:r>
            <a:r>
              <a:rPr lang="fr-FR" dirty="0"/>
              <a:t> et al.  The Phase-2 Upgrade of the CMS Barrel </a:t>
            </a:r>
            <a:r>
              <a:rPr lang="fr-FR" dirty="0" err="1"/>
              <a:t>Calorimeters</a:t>
            </a:r>
            <a:r>
              <a:rPr lang="fr-FR" dirty="0"/>
              <a:t> (2017). </a:t>
            </a:r>
            <a:r>
              <a:rPr lang="fr-FR" dirty="0" err="1"/>
              <a:t>Technical</a:t>
            </a:r>
            <a:r>
              <a:rPr lang="fr-FR" dirty="0"/>
              <a:t> Design Report</a:t>
            </a:r>
          </a:p>
          <a:p>
            <a:r>
              <a:rPr lang="fr-FR" dirty="0"/>
              <a:t>A.M. </a:t>
            </a:r>
            <a:r>
              <a:rPr lang="fr-FR" dirty="0" err="1"/>
              <a:t>Sirunyan</a:t>
            </a:r>
            <a:r>
              <a:rPr lang="fr-FR" dirty="0"/>
              <a:t> et al. </a:t>
            </a:r>
            <a:r>
              <a:rPr lang="fr-FR" dirty="0" err="1"/>
              <a:t>Precision</a:t>
            </a:r>
            <a:r>
              <a:rPr lang="fr-FR" dirty="0"/>
              <a:t> </a:t>
            </a:r>
            <a:r>
              <a:rPr lang="fr-FR" dirty="0" err="1"/>
              <a:t>measurement</a:t>
            </a:r>
            <a:r>
              <a:rPr lang="fr-FR" dirty="0"/>
              <a:t> of the structure of the CMS </a:t>
            </a:r>
            <a:r>
              <a:rPr lang="fr-FR" dirty="0" err="1"/>
              <a:t>inner</a:t>
            </a:r>
            <a:r>
              <a:rPr lang="fr-FR" dirty="0"/>
              <a:t> </a:t>
            </a:r>
            <a:r>
              <a:rPr lang="fr-FR" dirty="0" err="1"/>
              <a:t>tracking</a:t>
            </a:r>
            <a:r>
              <a:rPr lang="fr-FR" dirty="0"/>
              <a:t> system </a:t>
            </a:r>
            <a:r>
              <a:rPr lang="fr-FR" dirty="0" err="1"/>
              <a:t>using</a:t>
            </a:r>
            <a:r>
              <a:rPr lang="fr-FR" dirty="0"/>
              <a:t> </a:t>
            </a:r>
            <a:r>
              <a:rPr lang="fr-FR" dirty="0" err="1"/>
              <a:t>nuclear</a:t>
            </a:r>
            <a:r>
              <a:rPr lang="fr-FR" dirty="0"/>
              <a:t> interactions. CMS Collaboration, JINST 13 (2018) P10034</a:t>
            </a:r>
          </a:p>
          <a:p>
            <a:r>
              <a:rPr lang="fr-FR" dirty="0"/>
              <a:t>V. </a:t>
            </a:r>
            <a:r>
              <a:rPr lang="fr-FR" dirty="0" err="1"/>
              <a:t>Khachatryan</a:t>
            </a:r>
            <a:r>
              <a:rPr lang="fr-FR" dirty="0"/>
              <a:t> et al. </a:t>
            </a:r>
            <a:r>
              <a:rPr lang="fr-FR" dirty="0" err="1"/>
              <a:t>Search</a:t>
            </a:r>
            <a:r>
              <a:rPr lang="fr-FR" dirty="0"/>
              <a:t> for </a:t>
            </a:r>
            <a:r>
              <a:rPr lang="fr-FR" dirty="0" err="1"/>
              <a:t>heavy</a:t>
            </a:r>
            <a:r>
              <a:rPr lang="fr-FR" dirty="0"/>
              <a:t> </a:t>
            </a:r>
            <a:r>
              <a:rPr lang="fr-FR" dirty="0" err="1"/>
              <a:t>resonances</a:t>
            </a:r>
            <a:r>
              <a:rPr lang="fr-FR" dirty="0"/>
              <a:t> </a:t>
            </a:r>
            <a:r>
              <a:rPr lang="fr-FR" dirty="0" err="1"/>
              <a:t>decaying</a:t>
            </a:r>
            <a:r>
              <a:rPr lang="fr-FR" dirty="0"/>
              <a:t> to </a:t>
            </a:r>
            <a:r>
              <a:rPr lang="fr-FR" dirty="0" err="1"/>
              <a:t>two</a:t>
            </a:r>
            <a:r>
              <a:rPr lang="fr-FR" dirty="0"/>
              <a:t> </a:t>
            </a:r>
            <a:r>
              <a:rPr lang="fr-FR" dirty="0" err="1"/>
              <a:t>Higgs</a:t>
            </a:r>
            <a:r>
              <a:rPr lang="fr-FR" dirty="0"/>
              <a:t> bosons in final states </a:t>
            </a:r>
            <a:r>
              <a:rPr lang="fr-FR" dirty="0" err="1"/>
              <a:t>containing</a:t>
            </a:r>
            <a:r>
              <a:rPr lang="fr-FR" dirty="0"/>
              <a:t> four b quarks, </a:t>
            </a:r>
            <a:r>
              <a:rPr lang="fr-FR" dirty="0" err="1"/>
              <a:t>Eur</a:t>
            </a:r>
            <a:r>
              <a:rPr lang="fr-FR" dirty="0"/>
              <a:t>. Phys. J. C76 (2016) 371 </a:t>
            </a:r>
          </a:p>
          <a:p>
            <a:r>
              <a:rPr lang="fr-FR" dirty="0"/>
              <a:t>V. </a:t>
            </a:r>
            <a:r>
              <a:rPr lang="fr-FR" dirty="0" err="1"/>
              <a:t>Khachatryan</a:t>
            </a:r>
            <a:r>
              <a:rPr lang="fr-FR" dirty="0"/>
              <a:t> et al. </a:t>
            </a:r>
            <a:r>
              <a:rPr lang="fr-FR" dirty="0" err="1"/>
              <a:t>Search</a:t>
            </a:r>
            <a:r>
              <a:rPr lang="fr-FR" dirty="0"/>
              <a:t> for </a:t>
            </a:r>
            <a:r>
              <a:rPr lang="fr-FR" dirty="0" err="1"/>
              <a:t>resonances</a:t>
            </a:r>
            <a:r>
              <a:rPr lang="fr-FR" dirty="0"/>
              <a:t> and quantum black </a:t>
            </a:r>
            <a:r>
              <a:rPr lang="fr-FR" dirty="0" err="1"/>
              <a:t>holes</a:t>
            </a:r>
            <a:r>
              <a:rPr lang="fr-FR" dirty="0"/>
              <a:t> </a:t>
            </a:r>
            <a:r>
              <a:rPr lang="fr-FR" dirty="0" err="1"/>
              <a:t>using</a:t>
            </a:r>
            <a:r>
              <a:rPr lang="fr-FR" dirty="0"/>
              <a:t> </a:t>
            </a:r>
            <a:r>
              <a:rPr lang="fr-FR" dirty="0" err="1"/>
              <a:t>dijet</a:t>
            </a:r>
            <a:r>
              <a:rPr lang="fr-FR" dirty="0"/>
              <a:t> mass </a:t>
            </a:r>
            <a:r>
              <a:rPr lang="fr-FR" dirty="0" err="1"/>
              <a:t>spectra</a:t>
            </a:r>
            <a:r>
              <a:rPr lang="fr-FR" dirty="0"/>
              <a:t> in proton-proton collisions at   = 8 </a:t>
            </a:r>
            <a:r>
              <a:rPr lang="fr-FR" dirty="0" err="1"/>
              <a:t>TeV</a:t>
            </a:r>
            <a:r>
              <a:rPr lang="fr-FR" dirty="0"/>
              <a:t>, Phys. </a:t>
            </a:r>
            <a:r>
              <a:rPr lang="fr-FR" dirty="0" err="1"/>
              <a:t>Rev</a:t>
            </a:r>
            <a:r>
              <a:rPr lang="fr-FR" dirty="0"/>
              <a:t>. D91 (2015) 052009</a:t>
            </a:r>
          </a:p>
          <a:p>
            <a:r>
              <a:rPr lang="fr-FR" dirty="0">
                <a:solidFill>
                  <a:srgbClr val="0070C0"/>
                </a:solidFill>
              </a:rPr>
              <a:t>Dias F., </a:t>
            </a:r>
            <a:r>
              <a:rPr lang="fr-FR" dirty="0" err="1">
                <a:solidFill>
                  <a:srgbClr val="0070C0"/>
                </a:solidFill>
              </a:rPr>
              <a:t>Gadatsch</a:t>
            </a:r>
            <a:r>
              <a:rPr lang="fr-FR" dirty="0">
                <a:solidFill>
                  <a:srgbClr val="0070C0"/>
                </a:solidFill>
              </a:rPr>
              <a:t> S., </a:t>
            </a:r>
            <a:r>
              <a:rPr lang="fr-FR" dirty="0" err="1">
                <a:solidFill>
                  <a:srgbClr val="0070C0"/>
                </a:solidFill>
              </a:rPr>
              <a:t>Gouzevich</a:t>
            </a:r>
            <a:r>
              <a:rPr lang="fr-FR" dirty="0">
                <a:solidFill>
                  <a:srgbClr val="0070C0"/>
                </a:solidFill>
              </a:rPr>
              <a:t> M., </a:t>
            </a:r>
            <a:r>
              <a:rPr lang="fr-FR" dirty="0" err="1">
                <a:solidFill>
                  <a:srgbClr val="0070C0"/>
                </a:solidFill>
              </a:rPr>
              <a:t>Leonidopoulos</a:t>
            </a:r>
            <a:r>
              <a:rPr lang="fr-FR" dirty="0">
                <a:solidFill>
                  <a:srgbClr val="0070C0"/>
                </a:solidFill>
              </a:rPr>
              <a:t> C., </a:t>
            </a:r>
            <a:r>
              <a:rPr lang="fr-FR" dirty="0" err="1">
                <a:solidFill>
                  <a:srgbClr val="0070C0"/>
                </a:solidFill>
              </a:rPr>
              <a:t>Novaes</a:t>
            </a:r>
            <a:r>
              <a:rPr lang="fr-FR" dirty="0">
                <a:solidFill>
                  <a:srgbClr val="0070C0"/>
                </a:solidFill>
              </a:rPr>
              <a:t> S., Oliveira A., </a:t>
            </a:r>
            <a:r>
              <a:rPr lang="fr-FR" dirty="0" err="1">
                <a:solidFill>
                  <a:srgbClr val="0070C0"/>
                </a:solidFill>
              </a:rPr>
              <a:t>Pierini</a:t>
            </a:r>
            <a:r>
              <a:rPr lang="fr-FR" dirty="0">
                <a:solidFill>
                  <a:srgbClr val="0070C0"/>
                </a:solidFill>
              </a:rPr>
              <a:t> M., </a:t>
            </a:r>
            <a:r>
              <a:rPr lang="fr-FR" dirty="0" err="1">
                <a:solidFill>
                  <a:srgbClr val="0070C0"/>
                </a:solidFill>
              </a:rPr>
              <a:t>Tomei</a:t>
            </a:r>
            <a:r>
              <a:rPr lang="fr-FR" dirty="0">
                <a:solidFill>
                  <a:srgbClr val="0070C0"/>
                </a:solidFill>
              </a:rPr>
              <a:t> T.,  </a:t>
            </a:r>
            <a:r>
              <a:rPr lang="fr-FR" dirty="0" err="1">
                <a:solidFill>
                  <a:srgbClr val="0070C0"/>
                </a:solidFill>
              </a:rPr>
              <a:t>Combination</a:t>
            </a:r>
            <a:r>
              <a:rPr lang="fr-FR" dirty="0">
                <a:solidFill>
                  <a:srgbClr val="0070C0"/>
                </a:solidFill>
              </a:rPr>
              <a:t> of Run-1 </a:t>
            </a:r>
            <a:r>
              <a:rPr lang="fr-FR" dirty="0" err="1">
                <a:solidFill>
                  <a:srgbClr val="0070C0"/>
                </a:solidFill>
              </a:rPr>
              <a:t>Exotic</a:t>
            </a:r>
            <a:r>
              <a:rPr lang="fr-FR" dirty="0">
                <a:solidFill>
                  <a:srgbClr val="0070C0"/>
                </a:solidFill>
              </a:rPr>
              <a:t> </a:t>
            </a:r>
            <a:r>
              <a:rPr lang="fr-FR" dirty="0" err="1">
                <a:solidFill>
                  <a:srgbClr val="0070C0"/>
                </a:solidFill>
              </a:rPr>
              <a:t>Searches</a:t>
            </a:r>
            <a:r>
              <a:rPr lang="fr-FR" dirty="0">
                <a:solidFill>
                  <a:srgbClr val="0070C0"/>
                </a:solidFill>
              </a:rPr>
              <a:t> in </a:t>
            </a:r>
            <a:r>
              <a:rPr lang="fr-FR" dirty="0" err="1">
                <a:solidFill>
                  <a:srgbClr val="0070C0"/>
                </a:solidFill>
              </a:rPr>
              <a:t>Diboson</a:t>
            </a:r>
            <a:r>
              <a:rPr lang="fr-FR" dirty="0">
                <a:solidFill>
                  <a:srgbClr val="0070C0"/>
                </a:solidFill>
              </a:rPr>
              <a:t> Final States at the LHC. JHEP, 2016, 04:155</a:t>
            </a:r>
          </a:p>
          <a:p>
            <a:r>
              <a:rPr lang="fr-FR" dirty="0"/>
              <a:t>A.M. </a:t>
            </a:r>
            <a:r>
              <a:rPr lang="fr-FR" dirty="0" err="1"/>
              <a:t>Sirunyan</a:t>
            </a:r>
            <a:r>
              <a:rPr lang="fr-FR" dirty="0"/>
              <a:t> et al. </a:t>
            </a:r>
            <a:r>
              <a:rPr lang="fr-FR" dirty="0" err="1"/>
              <a:t>Search</a:t>
            </a:r>
            <a:r>
              <a:rPr lang="fr-FR" dirty="0"/>
              <a:t> for a massive </a:t>
            </a:r>
            <a:r>
              <a:rPr lang="fr-FR" dirty="0" err="1"/>
              <a:t>resonance</a:t>
            </a:r>
            <a:r>
              <a:rPr lang="fr-FR" dirty="0"/>
              <a:t> </a:t>
            </a:r>
            <a:r>
              <a:rPr lang="fr-FR" dirty="0" err="1"/>
              <a:t>decaying</a:t>
            </a:r>
            <a:r>
              <a:rPr lang="fr-FR" dirty="0"/>
              <a:t> to a pair of </a:t>
            </a:r>
            <a:r>
              <a:rPr lang="fr-FR" dirty="0" err="1"/>
              <a:t>Higgs</a:t>
            </a:r>
            <a:r>
              <a:rPr lang="fr-FR" dirty="0"/>
              <a:t> bosons in the four b quark final state in proton-proton collisions at    = 13 </a:t>
            </a:r>
            <a:r>
              <a:rPr lang="fr-FR" dirty="0" err="1"/>
              <a:t>TeV</a:t>
            </a:r>
            <a:r>
              <a:rPr lang="fr-FR" dirty="0"/>
              <a:t>, </a:t>
            </a:r>
            <a:r>
              <a:rPr lang="fr-FR" dirty="0" err="1"/>
              <a:t>Phys.Lett.B</a:t>
            </a:r>
            <a:r>
              <a:rPr lang="fr-FR" dirty="0"/>
              <a:t> 781 (2018) 244-269</a:t>
            </a:r>
          </a:p>
          <a:p>
            <a:r>
              <a:rPr lang="fr-FR" dirty="0"/>
              <a:t>A.M. </a:t>
            </a:r>
            <a:r>
              <a:rPr lang="fr-FR" dirty="0" err="1"/>
              <a:t>Sirunyan</a:t>
            </a:r>
            <a:r>
              <a:rPr lang="fr-FR" dirty="0"/>
              <a:t> et al. </a:t>
            </a:r>
            <a:r>
              <a:rPr lang="fr-FR" dirty="0" err="1"/>
              <a:t>Search</a:t>
            </a:r>
            <a:r>
              <a:rPr lang="fr-FR" dirty="0"/>
              <a:t> for production of </a:t>
            </a:r>
            <a:r>
              <a:rPr lang="fr-FR" dirty="0" err="1"/>
              <a:t>Higgs</a:t>
            </a:r>
            <a:r>
              <a:rPr lang="fr-FR" dirty="0"/>
              <a:t> boson pairs in the four b quark final state </a:t>
            </a:r>
            <a:r>
              <a:rPr lang="fr-FR" dirty="0" err="1"/>
              <a:t>using</a:t>
            </a:r>
            <a:r>
              <a:rPr lang="fr-FR" dirty="0"/>
              <a:t> large-area jets in proton-proton collisions at    = 13 </a:t>
            </a:r>
            <a:r>
              <a:rPr lang="fr-FR" dirty="0" err="1"/>
              <a:t>TeV</a:t>
            </a:r>
            <a:r>
              <a:rPr lang="fr-FR" dirty="0"/>
              <a:t>, JHEP 01 (2019) 040</a:t>
            </a:r>
          </a:p>
          <a:p>
            <a:r>
              <a:rPr lang="fr-FR" dirty="0"/>
              <a:t>A.M. </a:t>
            </a:r>
            <a:r>
              <a:rPr lang="fr-FR" dirty="0" err="1"/>
              <a:t>Sirunyan</a:t>
            </a:r>
            <a:r>
              <a:rPr lang="fr-FR" dirty="0"/>
              <a:t> et al. </a:t>
            </a:r>
            <a:r>
              <a:rPr lang="fr-FR" dirty="0" err="1"/>
              <a:t>Combination</a:t>
            </a:r>
            <a:r>
              <a:rPr lang="fr-FR" dirty="0"/>
              <a:t> of </a:t>
            </a:r>
            <a:r>
              <a:rPr lang="fr-FR" dirty="0" err="1"/>
              <a:t>searches</a:t>
            </a:r>
            <a:r>
              <a:rPr lang="fr-FR" dirty="0"/>
              <a:t> for </a:t>
            </a:r>
            <a:r>
              <a:rPr lang="fr-FR" dirty="0" err="1"/>
              <a:t>Higgs</a:t>
            </a:r>
            <a:r>
              <a:rPr lang="fr-FR" dirty="0"/>
              <a:t> boson pair production in proton-proton collisions at   = 13 </a:t>
            </a:r>
            <a:r>
              <a:rPr lang="fr-FR" dirty="0" err="1"/>
              <a:t>TeV</a:t>
            </a:r>
            <a:r>
              <a:rPr lang="fr-FR" dirty="0"/>
              <a:t>, </a:t>
            </a:r>
            <a:r>
              <a:rPr lang="fr-FR" dirty="0" err="1"/>
              <a:t>Phys.Rev.Lett</a:t>
            </a:r>
            <a:r>
              <a:rPr lang="fr-FR" dirty="0"/>
              <a:t>. 122 (2019) </a:t>
            </a:r>
            <a:r>
              <a:rPr lang="fr-FR" dirty="0" smtClean="0"/>
              <a:t>121803</a:t>
            </a:r>
            <a:endParaRPr lang="fr-FR" dirty="0"/>
          </a:p>
        </p:txBody>
      </p:sp>
    </p:spTree>
    <p:extLst>
      <p:ext uri="{BB962C8B-B14F-4D97-AF65-F5344CB8AC3E}">
        <p14:creationId xmlns:p14="http://schemas.microsoft.com/office/powerpoint/2010/main" val="30981731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txBox="1">
            <a:spLocks noChangeArrowheads="1"/>
          </p:cNvSpPr>
          <p:nvPr/>
        </p:nvSpPr>
        <p:spPr bwMode="auto">
          <a:xfrm>
            <a:off x="1524000" y="1"/>
            <a:ext cx="914400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fr-FR" altLang="fr-FR" sz="2800" b="1" dirty="0">
                <a:solidFill>
                  <a:srgbClr val="E75112"/>
                </a:solidFill>
                <a:latin typeface="Verdana" panose="020B0604030504040204" pitchFamily="34" charset="0"/>
              </a:rPr>
              <a:t>Production scientifique </a:t>
            </a:r>
            <a:br>
              <a:rPr lang="fr-FR" altLang="fr-FR" sz="2800" b="1" dirty="0">
                <a:solidFill>
                  <a:srgbClr val="E75112"/>
                </a:solidFill>
                <a:latin typeface="Verdana" panose="020B0604030504040204" pitchFamily="34" charset="0"/>
              </a:rPr>
            </a:br>
            <a:r>
              <a:rPr lang="fr-FR" altLang="fr-FR" sz="2000" b="1" dirty="0">
                <a:solidFill>
                  <a:srgbClr val="E75112"/>
                </a:solidFill>
                <a:latin typeface="Verdana" panose="020B0604030504040204" pitchFamily="34" charset="0"/>
              </a:rPr>
              <a:t>- Bilan des Publications </a:t>
            </a:r>
            <a:r>
              <a:rPr lang="fr-FR" altLang="fr-FR" sz="2000" b="1" dirty="0" smtClean="0">
                <a:solidFill>
                  <a:srgbClr val="E75112"/>
                </a:solidFill>
                <a:latin typeface="Verdana" panose="020B0604030504040204" pitchFamily="34" charset="0"/>
              </a:rPr>
              <a:t>2015-2019 </a:t>
            </a:r>
            <a:r>
              <a:rPr lang="fr-FR" altLang="fr-FR" sz="2000" b="1" dirty="0">
                <a:solidFill>
                  <a:srgbClr val="E75112"/>
                </a:solidFill>
                <a:latin typeface="Verdana" panose="020B0604030504040204" pitchFamily="34" charset="0"/>
              </a:rPr>
              <a:t>du groupe </a:t>
            </a:r>
            <a:r>
              <a:rPr lang="fr-FR" altLang="fr-FR" sz="2000" b="1" dirty="0" smtClean="0">
                <a:solidFill>
                  <a:srgbClr val="E75112"/>
                </a:solidFill>
                <a:latin typeface="Verdana" panose="020B0604030504040204" pitchFamily="34" charset="0"/>
              </a:rPr>
              <a:t>CMS (4)</a:t>
            </a:r>
            <a:endParaRPr lang="fr-FR" altLang="fr-FR" sz="2000" b="1" dirty="0">
              <a:solidFill>
                <a:srgbClr val="E75112"/>
              </a:solidFill>
              <a:latin typeface="Verdana" panose="020B0604030504040204" pitchFamily="34" charset="0"/>
            </a:endParaRPr>
          </a:p>
        </p:txBody>
      </p:sp>
      <p:sp>
        <p:nvSpPr>
          <p:cNvPr id="30723" name="Espace réservé du numéro de diapositive 5"/>
          <p:cNvSpPr txBox="1">
            <a:spLocks noGrp="1"/>
          </p:cNvSpPr>
          <p:nvPr/>
        </p:nvSpPr>
        <p:spPr bwMode="auto">
          <a:xfrm>
            <a:off x="8401050" y="6492876"/>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8590C44-5452-4E3F-81C6-378D83BA7D73}" type="slidenum">
              <a:rPr lang="fr-FR" altLang="fr-FR" sz="1200">
                <a:solidFill>
                  <a:srgbClr val="898989"/>
                </a:solidFill>
                <a:latin typeface="Verdana" panose="020B0604030504040204" pitchFamily="34" charset="0"/>
              </a:rPr>
              <a:pPr algn="r" eaLnBrk="1" hangingPunct="1">
                <a:spcBef>
                  <a:spcPct val="0"/>
                </a:spcBef>
                <a:buFontTx/>
                <a:buNone/>
              </a:pPr>
              <a:t>37</a:t>
            </a:fld>
            <a:endParaRPr lang="fr-FR" altLang="fr-FR" sz="1200">
              <a:solidFill>
                <a:srgbClr val="898989"/>
              </a:solidFill>
              <a:latin typeface="Verdana" panose="020B0604030504040204" pitchFamily="34" charset="0"/>
            </a:endParaRPr>
          </a:p>
        </p:txBody>
      </p:sp>
      <p:cxnSp>
        <p:nvCxnSpPr>
          <p:cNvPr id="11" name="Connecteur droit 10">
            <a:extLst>
              <a:ext uri="{FF2B5EF4-FFF2-40B4-BE49-F238E27FC236}">
                <a16:creationId xmlns:a16="http://schemas.microsoft.com/office/drawing/2014/main" id="{A824023A-5EB5-4B2D-8CAE-F5C9368EDD8E}"/>
              </a:ext>
            </a:extLst>
          </p:cNvPr>
          <p:cNvCxnSpPr/>
          <p:nvPr/>
        </p:nvCxnSpPr>
        <p:spPr>
          <a:xfrm>
            <a:off x="1525588" y="908050"/>
            <a:ext cx="9142412" cy="0"/>
          </a:xfrm>
          <a:prstGeom prst="line">
            <a:avLst/>
          </a:prstGeom>
          <a:ln>
            <a:solidFill>
              <a:srgbClr val="E75112"/>
            </a:solidFill>
          </a:ln>
        </p:spPr>
        <p:style>
          <a:lnRef idx="1">
            <a:schemeClr val="accent1"/>
          </a:lnRef>
          <a:fillRef idx="0">
            <a:schemeClr val="accent1"/>
          </a:fillRef>
          <a:effectRef idx="0">
            <a:schemeClr val="accent1"/>
          </a:effectRef>
          <a:fontRef idx="minor">
            <a:schemeClr val="tx1"/>
          </a:fontRef>
        </p:style>
      </p:cxnSp>
      <p:sp>
        <p:nvSpPr>
          <p:cNvPr id="30726" name="Espace réservé du pied de page 1"/>
          <p:cNvSpPr>
            <a:spLocks noGrp="1"/>
          </p:cNvSpPr>
          <p:nvPr>
            <p:ph type="ftr" sz="quarter" idx="11"/>
          </p:nvPr>
        </p:nvSpPr>
        <p:spPr bwMode="auto">
          <a:xfrm>
            <a:off x="4440238" y="6629400"/>
            <a:ext cx="3960812" cy="2540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FR" altLang="fr-FR" sz="1200" dirty="0">
                <a:solidFill>
                  <a:srgbClr val="898989"/>
                </a:solidFill>
                <a:latin typeface="Verdana" panose="020B0604030504040204" pitchFamily="34" charset="0"/>
                <a:cs typeface="Arial" panose="020B0604020202020204" pitchFamily="34" charset="0"/>
              </a:rPr>
              <a:t>Tourniquet Section 01 du Laboratoire </a:t>
            </a:r>
            <a:r>
              <a:rPr lang="fr-FR" altLang="fr-FR" sz="1200" dirty="0" smtClean="0">
                <a:solidFill>
                  <a:srgbClr val="898989"/>
                </a:solidFill>
                <a:latin typeface="Verdana" panose="020B0604030504040204" pitchFamily="34" charset="0"/>
                <a:cs typeface="Arial" panose="020B0604020202020204" pitchFamily="34" charset="0"/>
              </a:rPr>
              <a:t>– 3/2/2020</a:t>
            </a:r>
            <a:endParaRPr lang="fr-FR" altLang="fr-FR" sz="1200" dirty="0">
              <a:solidFill>
                <a:srgbClr val="898989"/>
              </a:solidFill>
              <a:latin typeface="Verdana" panose="020B0604030504040204" pitchFamily="34" charset="0"/>
              <a:cs typeface="Arial" panose="020B0604020202020204" pitchFamily="34" charset="0"/>
            </a:endParaRPr>
          </a:p>
        </p:txBody>
      </p:sp>
      <p:sp>
        <p:nvSpPr>
          <p:cNvPr id="7" name="Espace réservé de la date 11"/>
          <p:cNvSpPr txBox="1">
            <a:spLocks noGrp="1"/>
          </p:cNvSpPr>
          <p:nvPr/>
        </p:nvSpPr>
        <p:spPr bwMode="auto">
          <a:xfrm>
            <a:off x="1658938" y="6533199"/>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200" dirty="0">
                <a:solidFill>
                  <a:srgbClr val="898989"/>
                </a:solidFill>
                <a:latin typeface="Verdana" panose="020B0604030504040204" pitchFamily="34" charset="0"/>
              </a:rPr>
              <a:t>Groupe </a:t>
            </a:r>
            <a:r>
              <a:rPr lang="fr-FR" altLang="fr-FR" sz="1200" dirty="0" smtClean="0">
                <a:solidFill>
                  <a:srgbClr val="898989"/>
                </a:solidFill>
                <a:latin typeface="Verdana" panose="020B0604030504040204" pitchFamily="34" charset="0"/>
              </a:rPr>
              <a:t>CMS</a:t>
            </a:r>
            <a:endParaRPr lang="fr-FR" altLang="fr-FR" sz="1200" dirty="0">
              <a:solidFill>
                <a:srgbClr val="898989"/>
              </a:solidFill>
              <a:latin typeface="Verdana" panose="020B0604030504040204" pitchFamily="34" charset="0"/>
            </a:endParaRPr>
          </a:p>
        </p:txBody>
      </p:sp>
      <p:sp>
        <p:nvSpPr>
          <p:cNvPr id="2" name="Rectangle 1"/>
          <p:cNvSpPr/>
          <p:nvPr/>
        </p:nvSpPr>
        <p:spPr>
          <a:xfrm>
            <a:off x="674370" y="1164610"/>
            <a:ext cx="10881360" cy="5355312"/>
          </a:xfrm>
          <a:prstGeom prst="rect">
            <a:avLst/>
          </a:prstGeom>
        </p:spPr>
        <p:txBody>
          <a:bodyPr wrap="square">
            <a:spAutoFit/>
          </a:bodyPr>
          <a:lstStyle/>
          <a:p>
            <a:r>
              <a:rPr lang="fr-FR" dirty="0" smtClean="0"/>
              <a:t>A.M</a:t>
            </a:r>
            <a:r>
              <a:rPr lang="fr-FR" dirty="0"/>
              <a:t>. </a:t>
            </a:r>
            <a:r>
              <a:rPr lang="fr-FR" dirty="0" err="1"/>
              <a:t>Sirunyan</a:t>
            </a:r>
            <a:r>
              <a:rPr lang="fr-FR" dirty="0"/>
              <a:t> et al. </a:t>
            </a:r>
            <a:r>
              <a:rPr lang="fr-FR" dirty="0" err="1"/>
              <a:t>Search</a:t>
            </a:r>
            <a:r>
              <a:rPr lang="fr-FR" dirty="0"/>
              <a:t> for </a:t>
            </a:r>
            <a:r>
              <a:rPr lang="fr-FR" dirty="0" err="1"/>
              <a:t>narrow</a:t>
            </a:r>
            <a:r>
              <a:rPr lang="fr-FR" dirty="0"/>
              <a:t> and </a:t>
            </a:r>
            <a:r>
              <a:rPr lang="fr-FR" dirty="0" err="1"/>
              <a:t>broad</a:t>
            </a:r>
            <a:r>
              <a:rPr lang="fr-FR" dirty="0"/>
              <a:t> </a:t>
            </a:r>
            <a:r>
              <a:rPr lang="fr-FR" dirty="0" err="1"/>
              <a:t>dijet</a:t>
            </a:r>
            <a:r>
              <a:rPr lang="fr-FR" dirty="0"/>
              <a:t> </a:t>
            </a:r>
            <a:r>
              <a:rPr lang="fr-FR" dirty="0" err="1"/>
              <a:t>resonances</a:t>
            </a:r>
            <a:r>
              <a:rPr lang="fr-FR" dirty="0"/>
              <a:t> in proton-proton collisions at   =  </a:t>
            </a:r>
            <a:r>
              <a:rPr lang="fr-FR" dirty="0" err="1"/>
              <a:t>TeV</a:t>
            </a:r>
            <a:r>
              <a:rPr lang="fr-FR" dirty="0"/>
              <a:t> and </a:t>
            </a:r>
            <a:r>
              <a:rPr lang="fr-FR" dirty="0" err="1"/>
              <a:t>constraints</a:t>
            </a:r>
            <a:r>
              <a:rPr lang="fr-FR" dirty="0"/>
              <a:t> on </a:t>
            </a:r>
            <a:r>
              <a:rPr lang="fr-FR" dirty="0" err="1"/>
              <a:t>dark</a:t>
            </a:r>
            <a:r>
              <a:rPr lang="fr-FR" dirty="0"/>
              <a:t> </a:t>
            </a:r>
            <a:r>
              <a:rPr lang="fr-FR" dirty="0" err="1"/>
              <a:t>matter</a:t>
            </a:r>
            <a:r>
              <a:rPr lang="fr-FR" dirty="0"/>
              <a:t> </a:t>
            </a:r>
            <a:r>
              <a:rPr lang="fr-FR" dirty="0" err="1"/>
              <a:t>mediators</a:t>
            </a:r>
            <a:r>
              <a:rPr lang="fr-FR" dirty="0"/>
              <a:t> and </a:t>
            </a:r>
            <a:r>
              <a:rPr lang="fr-FR" dirty="0" err="1"/>
              <a:t>other</a:t>
            </a:r>
            <a:r>
              <a:rPr lang="fr-FR" dirty="0"/>
              <a:t> new </a:t>
            </a:r>
            <a:r>
              <a:rPr lang="fr-FR" dirty="0" err="1"/>
              <a:t>particles</a:t>
            </a:r>
            <a:r>
              <a:rPr lang="fr-FR" dirty="0"/>
              <a:t>, JHEP 1808 (2018) 130</a:t>
            </a:r>
          </a:p>
          <a:p>
            <a:r>
              <a:rPr lang="fr-FR" dirty="0"/>
              <a:t>A.M. </a:t>
            </a:r>
            <a:r>
              <a:rPr lang="fr-FR" dirty="0" err="1"/>
              <a:t>Sirunyan</a:t>
            </a:r>
            <a:r>
              <a:rPr lang="fr-FR" dirty="0"/>
              <a:t> et al. </a:t>
            </a:r>
            <a:r>
              <a:rPr lang="fr-FR" dirty="0" err="1"/>
              <a:t>Search</a:t>
            </a:r>
            <a:r>
              <a:rPr lang="fr-FR" dirty="0"/>
              <a:t> for an </a:t>
            </a:r>
            <a:r>
              <a:rPr lang="fr-FR" dirty="0" err="1"/>
              <a:t>exotic</a:t>
            </a:r>
            <a:r>
              <a:rPr lang="fr-FR" dirty="0"/>
              <a:t> </a:t>
            </a:r>
            <a:r>
              <a:rPr lang="fr-FR" dirty="0" err="1"/>
              <a:t>decay</a:t>
            </a:r>
            <a:r>
              <a:rPr lang="fr-FR" dirty="0"/>
              <a:t> of the </a:t>
            </a:r>
            <a:r>
              <a:rPr lang="fr-FR" dirty="0" err="1"/>
              <a:t>Higgs</a:t>
            </a:r>
            <a:r>
              <a:rPr lang="fr-FR" dirty="0"/>
              <a:t> boson to a pair of light </a:t>
            </a:r>
            <a:r>
              <a:rPr lang="fr-FR" dirty="0" err="1"/>
              <a:t>pseudoscalars</a:t>
            </a:r>
            <a:r>
              <a:rPr lang="fr-FR" dirty="0"/>
              <a:t> in the final state </a:t>
            </a:r>
            <a:r>
              <a:rPr lang="fr-FR" dirty="0" err="1"/>
              <a:t>with</a:t>
            </a:r>
            <a:r>
              <a:rPr lang="fr-FR" dirty="0"/>
              <a:t> </a:t>
            </a:r>
            <a:r>
              <a:rPr lang="fr-FR" dirty="0" err="1"/>
              <a:t>two</a:t>
            </a:r>
            <a:r>
              <a:rPr lang="fr-FR" dirty="0"/>
              <a:t> b quarks and </a:t>
            </a:r>
            <a:r>
              <a:rPr lang="fr-FR" dirty="0" err="1"/>
              <a:t>two</a:t>
            </a:r>
            <a:r>
              <a:rPr lang="fr-FR" dirty="0"/>
              <a:t> </a:t>
            </a:r>
            <a:r>
              <a:rPr lang="el-GR" dirty="0"/>
              <a:t>τ  </a:t>
            </a:r>
            <a:r>
              <a:rPr lang="fr-FR" dirty="0"/>
              <a:t>leptons in proton-proton collisions at   = 13 </a:t>
            </a:r>
            <a:r>
              <a:rPr lang="fr-FR" dirty="0" err="1"/>
              <a:t>TeV</a:t>
            </a:r>
            <a:r>
              <a:rPr lang="fr-FR" dirty="0"/>
              <a:t>, </a:t>
            </a:r>
            <a:r>
              <a:rPr lang="fr-FR" dirty="0" err="1"/>
              <a:t>Phys.Lett.B</a:t>
            </a:r>
            <a:r>
              <a:rPr lang="fr-FR" dirty="0"/>
              <a:t> 785 (2018) 462</a:t>
            </a:r>
          </a:p>
          <a:p>
            <a:r>
              <a:rPr lang="fr-FR" dirty="0">
                <a:solidFill>
                  <a:srgbClr val="0070C0"/>
                </a:solidFill>
              </a:rPr>
              <a:t>..., </a:t>
            </a:r>
            <a:r>
              <a:rPr lang="fr-FR" dirty="0" err="1">
                <a:solidFill>
                  <a:srgbClr val="0070C0"/>
                </a:solidFill>
              </a:rPr>
              <a:t>Gouzevitch</a:t>
            </a:r>
            <a:r>
              <a:rPr lang="fr-FR" dirty="0">
                <a:solidFill>
                  <a:srgbClr val="0070C0"/>
                </a:solidFill>
              </a:rPr>
              <a:t> M., ...,  </a:t>
            </a:r>
            <a:r>
              <a:rPr lang="fr-FR" dirty="0" err="1">
                <a:solidFill>
                  <a:srgbClr val="0070C0"/>
                </a:solidFill>
              </a:rPr>
              <a:t>Handbook</a:t>
            </a:r>
            <a:r>
              <a:rPr lang="fr-FR" dirty="0">
                <a:solidFill>
                  <a:srgbClr val="0070C0"/>
                </a:solidFill>
              </a:rPr>
              <a:t> of LHC </a:t>
            </a:r>
            <a:r>
              <a:rPr lang="fr-FR" dirty="0" err="1">
                <a:solidFill>
                  <a:srgbClr val="0070C0"/>
                </a:solidFill>
              </a:rPr>
              <a:t>Higgs</a:t>
            </a:r>
            <a:r>
              <a:rPr lang="fr-FR" dirty="0">
                <a:solidFill>
                  <a:srgbClr val="0070C0"/>
                </a:solidFill>
              </a:rPr>
              <a:t> Cross Sections: 4. </a:t>
            </a:r>
            <a:r>
              <a:rPr lang="fr-FR" dirty="0" err="1">
                <a:solidFill>
                  <a:srgbClr val="0070C0"/>
                </a:solidFill>
              </a:rPr>
              <a:t>Deciphering</a:t>
            </a:r>
            <a:r>
              <a:rPr lang="fr-FR" dirty="0">
                <a:solidFill>
                  <a:srgbClr val="0070C0"/>
                </a:solidFill>
              </a:rPr>
              <a:t> the Nature of the </a:t>
            </a:r>
            <a:r>
              <a:rPr lang="fr-FR" dirty="0" err="1">
                <a:solidFill>
                  <a:srgbClr val="0070C0"/>
                </a:solidFill>
              </a:rPr>
              <a:t>Higgs</a:t>
            </a:r>
            <a:r>
              <a:rPr lang="fr-FR" dirty="0">
                <a:solidFill>
                  <a:srgbClr val="0070C0"/>
                </a:solidFill>
              </a:rPr>
              <a:t> </a:t>
            </a:r>
            <a:r>
              <a:rPr lang="fr-FR" dirty="0" err="1">
                <a:solidFill>
                  <a:srgbClr val="0070C0"/>
                </a:solidFill>
              </a:rPr>
              <a:t>Sector</a:t>
            </a:r>
            <a:r>
              <a:rPr lang="fr-FR" dirty="0">
                <a:solidFill>
                  <a:srgbClr val="0070C0"/>
                </a:solidFill>
              </a:rPr>
              <a:t>, 2016</a:t>
            </a:r>
          </a:p>
          <a:p>
            <a:r>
              <a:rPr lang="fr-FR" dirty="0"/>
              <a:t>FCC collaboration, Future </a:t>
            </a:r>
            <a:r>
              <a:rPr lang="fr-FR" dirty="0" err="1"/>
              <a:t>Circular</a:t>
            </a:r>
            <a:r>
              <a:rPr lang="fr-FR" dirty="0"/>
              <a:t> </a:t>
            </a:r>
            <a:r>
              <a:rPr lang="fr-FR" dirty="0" err="1"/>
              <a:t>Collider</a:t>
            </a:r>
            <a:r>
              <a:rPr lang="fr-FR" dirty="0"/>
              <a:t> </a:t>
            </a:r>
            <a:r>
              <a:rPr lang="fr-FR" dirty="0" err="1"/>
              <a:t>Study</a:t>
            </a:r>
            <a:r>
              <a:rPr lang="fr-FR" dirty="0"/>
              <a:t>. Volume 2: The Lepton </a:t>
            </a:r>
            <a:r>
              <a:rPr lang="fr-FR" dirty="0" err="1"/>
              <a:t>Collider</a:t>
            </a:r>
            <a:r>
              <a:rPr lang="fr-FR" dirty="0"/>
              <a:t> (FCC-</a:t>
            </a:r>
            <a:r>
              <a:rPr lang="fr-FR" dirty="0" err="1"/>
              <a:t>ee</a:t>
            </a:r>
            <a:r>
              <a:rPr lang="fr-FR" dirty="0"/>
              <a:t>) </a:t>
            </a:r>
            <a:r>
              <a:rPr lang="fr-FR" dirty="0" err="1"/>
              <a:t>Conceptual</a:t>
            </a:r>
            <a:r>
              <a:rPr lang="fr-FR" dirty="0"/>
              <a:t> Design Report, </a:t>
            </a:r>
            <a:r>
              <a:rPr lang="fr-FR" dirty="0" smtClean="0"/>
              <a:t>2018</a:t>
            </a:r>
          </a:p>
          <a:p>
            <a:r>
              <a:rPr lang="en-US" dirty="0" err="1" smtClean="0">
                <a:solidFill>
                  <a:srgbClr val="00B050"/>
                </a:solidFill>
              </a:rPr>
              <a:t>E.Clement</a:t>
            </a:r>
            <a:r>
              <a:rPr lang="en-US" dirty="0" smtClean="0">
                <a:solidFill>
                  <a:srgbClr val="00B050"/>
                </a:solidFill>
              </a:rPr>
              <a:t> </a:t>
            </a:r>
            <a:r>
              <a:rPr lang="en-US" dirty="0" err="1">
                <a:solidFill>
                  <a:srgbClr val="00B050"/>
                </a:solidFill>
              </a:rPr>
              <a:t>M.De</a:t>
            </a:r>
            <a:r>
              <a:rPr lang="en-US" dirty="0">
                <a:solidFill>
                  <a:srgbClr val="00B050"/>
                </a:solidFill>
              </a:rPr>
              <a:t> </a:t>
            </a:r>
            <a:r>
              <a:rPr lang="en-US" dirty="0" err="1">
                <a:solidFill>
                  <a:srgbClr val="00B050"/>
                </a:solidFill>
              </a:rPr>
              <a:t>Mattia</a:t>
            </a:r>
            <a:r>
              <a:rPr lang="en-US" dirty="0">
                <a:solidFill>
                  <a:srgbClr val="00B050"/>
                </a:solidFill>
              </a:rPr>
              <a:t> </a:t>
            </a:r>
            <a:r>
              <a:rPr lang="en-US" dirty="0" err="1">
                <a:solidFill>
                  <a:srgbClr val="00B050"/>
                </a:solidFill>
              </a:rPr>
              <a:t>S.Dutta</a:t>
            </a:r>
            <a:r>
              <a:rPr lang="en-US" dirty="0">
                <a:solidFill>
                  <a:srgbClr val="00B050"/>
                </a:solidFill>
              </a:rPr>
              <a:t> </a:t>
            </a:r>
            <a:r>
              <a:rPr lang="en-US" dirty="0" err="1">
                <a:solidFill>
                  <a:srgbClr val="00B050"/>
                </a:solidFill>
              </a:rPr>
              <a:t>R.Eusebi</a:t>
            </a:r>
            <a:r>
              <a:rPr lang="en-US" dirty="0">
                <a:solidFill>
                  <a:srgbClr val="00B050"/>
                </a:solidFill>
              </a:rPr>
              <a:t> </a:t>
            </a:r>
            <a:r>
              <a:rPr lang="en-US" dirty="0" err="1">
                <a:solidFill>
                  <a:srgbClr val="00B050"/>
                </a:solidFill>
              </a:rPr>
              <a:t>K.Hahn</a:t>
            </a:r>
            <a:r>
              <a:rPr lang="en-US" dirty="0">
                <a:solidFill>
                  <a:srgbClr val="00B050"/>
                </a:solidFill>
              </a:rPr>
              <a:t> </a:t>
            </a:r>
            <a:r>
              <a:rPr lang="en-US" dirty="0" err="1">
                <a:solidFill>
                  <a:srgbClr val="00B050"/>
                </a:solidFill>
              </a:rPr>
              <a:t>Z.Hu</a:t>
            </a:r>
            <a:r>
              <a:rPr lang="en-US" dirty="0">
                <a:solidFill>
                  <a:srgbClr val="00B050"/>
                </a:solidFill>
              </a:rPr>
              <a:t> </a:t>
            </a:r>
            <a:r>
              <a:rPr lang="en-US" dirty="0" err="1">
                <a:solidFill>
                  <a:srgbClr val="00B050"/>
                </a:solidFill>
              </a:rPr>
              <a:t>S.Jindariani</a:t>
            </a:r>
            <a:r>
              <a:rPr lang="en-US" dirty="0">
                <a:solidFill>
                  <a:srgbClr val="00B050"/>
                </a:solidFill>
              </a:rPr>
              <a:t> </a:t>
            </a:r>
            <a:r>
              <a:rPr lang="en-US" dirty="0" err="1">
                <a:solidFill>
                  <a:srgbClr val="00B050"/>
                </a:solidFill>
              </a:rPr>
              <a:t>J.Konigsberg</a:t>
            </a:r>
            <a:r>
              <a:rPr lang="en-US" dirty="0">
                <a:solidFill>
                  <a:srgbClr val="00B050"/>
                </a:solidFill>
              </a:rPr>
              <a:t> </a:t>
            </a:r>
            <a:r>
              <a:rPr lang="en-US" dirty="0" err="1">
                <a:solidFill>
                  <a:srgbClr val="00B050"/>
                </a:solidFill>
              </a:rPr>
              <a:t>T.Liu</a:t>
            </a:r>
            <a:r>
              <a:rPr lang="en-US" dirty="0">
                <a:solidFill>
                  <a:srgbClr val="00B050"/>
                </a:solidFill>
              </a:rPr>
              <a:t> </a:t>
            </a:r>
            <a:r>
              <a:rPr lang="en-US" dirty="0" err="1">
                <a:solidFill>
                  <a:srgbClr val="00B050"/>
                </a:solidFill>
              </a:rPr>
              <a:t>J.Low</a:t>
            </a:r>
            <a:r>
              <a:rPr lang="en-US" dirty="0">
                <a:solidFill>
                  <a:srgbClr val="00B050"/>
                </a:solidFill>
              </a:rPr>
              <a:t> </a:t>
            </a:r>
            <a:r>
              <a:rPr lang="en-US" dirty="0" err="1">
                <a:solidFill>
                  <a:srgbClr val="00B050"/>
                </a:solidFill>
              </a:rPr>
              <a:t>R.Patel</a:t>
            </a:r>
            <a:r>
              <a:rPr lang="en-US" dirty="0">
                <a:solidFill>
                  <a:srgbClr val="00B050"/>
                </a:solidFill>
              </a:rPr>
              <a:t> </a:t>
            </a:r>
            <a:r>
              <a:rPr lang="en-US" dirty="0" err="1">
                <a:solidFill>
                  <a:srgbClr val="00B050"/>
                </a:solidFill>
              </a:rPr>
              <a:t>D.Rathjens</a:t>
            </a:r>
            <a:endParaRPr lang="en-US" dirty="0">
              <a:solidFill>
                <a:srgbClr val="00B050"/>
              </a:solidFill>
            </a:endParaRPr>
          </a:p>
          <a:p>
            <a:r>
              <a:rPr lang="en-US" dirty="0" err="1">
                <a:solidFill>
                  <a:srgbClr val="00B050"/>
                </a:solidFill>
              </a:rPr>
              <a:t>L.Ristor</a:t>
            </a:r>
            <a:r>
              <a:rPr lang="en-US" dirty="0">
                <a:solidFill>
                  <a:srgbClr val="00B050"/>
                </a:solidFill>
              </a:rPr>
              <a:t> </a:t>
            </a:r>
            <a:r>
              <a:rPr lang="en-US" dirty="0" err="1" smtClean="0">
                <a:solidFill>
                  <a:srgbClr val="00B050"/>
                </a:solidFill>
              </a:rPr>
              <a:t>L.Skinnari</a:t>
            </a:r>
            <a:r>
              <a:rPr lang="en-US" dirty="0" smtClean="0">
                <a:solidFill>
                  <a:srgbClr val="00B050"/>
                </a:solidFill>
              </a:rPr>
              <a:t> </a:t>
            </a:r>
            <a:r>
              <a:rPr lang="en-US" dirty="0" err="1">
                <a:solidFill>
                  <a:srgbClr val="00B050"/>
                </a:solidFill>
              </a:rPr>
              <a:t>M.Trovato</a:t>
            </a:r>
            <a:r>
              <a:rPr lang="en-US" dirty="0">
                <a:solidFill>
                  <a:srgbClr val="00B050"/>
                </a:solidFill>
              </a:rPr>
              <a:t> </a:t>
            </a:r>
            <a:r>
              <a:rPr lang="en-US" dirty="0" err="1">
                <a:solidFill>
                  <a:srgbClr val="00B050"/>
                </a:solidFill>
              </a:rPr>
              <a:t>K.A.Ulmer</a:t>
            </a:r>
            <a:r>
              <a:rPr lang="en-US" dirty="0">
                <a:solidFill>
                  <a:srgbClr val="00B050"/>
                </a:solidFill>
              </a:rPr>
              <a:t> </a:t>
            </a:r>
            <a:r>
              <a:rPr lang="en-US" dirty="0" err="1">
                <a:solidFill>
                  <a:srgbClr val="00B050"/>
                </a:solidFill>
              </a:rPr>
              <a:t>S.Viret</a:t>
            </a:r>
            <a:r>
              <a:rPr lang="en-US" dirty="0">
                <a:solidFill>
                  <a:srgbClr val="00B050"/>
                </a:solidFill>
              </a:rPr>
              <a:t>, A high-performance track fitter for use in ultra-fast electronics NIM A935 (2019) 95 - 102</a:t>
            </a:r>
          </a:p>
          <a:p>
            <a:r>
              <a:rPr lang="fr-FR" dirty="0" smtClean="0"/>
              <a:t>CMS Collaboration</a:t>
            </a:r>
            <a:r>
              <a:rPr lang="fr-FR" dirty="0"/>
              <a:t>, </a:t>
            </a:r>
            <a:r>
              <a:rPr lang="en-US" dirty="0"/>
              <a:t>Search for heavy Higgs bosons decaying to a top quark pair in proton-proton collisions at √s= 13 </a:t>
            </a:r>
            <a:r>
              <a:rPr lang="en-US" dirty="0" err="1"/>
              <a:t>TeV</a:t>
            </a:r>
            <a:r>
              <a:rPr lang="en-US" dirty="0"/>
              <a:t>,</a:t>
            </a:r>
            <a:r>
              <a:rPr lang="fr-FR" dirty="0" smtClean="0"/>
              <a:t>arXiv:1908.01115, </a:t>
            </a:r>
            <a:r>
              <a:rPr lang="fr-FR" dirty="0" err="1" smtClean="0"/>
              <a:t>submitted</a:t>
            </a:r>
            <a:r>
              <a:rPr lang="fr-FR" dirty="0" smtClean="0"/>
              <a:t> to JHEP</a:t>
            </a:r>
          </a:p>
          <a:p>
            <a:r>
              <a:rPr lang="en-US" dirty="0"/>
              <a:t>J</a:t>
            </a:r>
            <a:r>
              <a:rPr lang="en-US" dirty="0">
                <a:solidFill>
                  <a:srgbClr val="0070C0"/>
                </a:solidFill>
              </a:rPr>
              <a:t>. Lee, N. </a:t>
            </a:r>
            <a:r>
              <a:rPr lang="en-US" dirty="0" err="1">
                <a:solidFill>
                  <a:srgbClr val="0070C0"/>
                </a:solidFill>
              </a:rPr>
              <a:t>Chanon</a:t>
            </a:r>
            <a:r>
              <a:rPr lang="en-US" dirty="0">
                <a:solidFill>
                  <a:srgbClr val="0070C0"/>
                </a:solidFill>
              </a:rPr>
              <a:t> et al. Polarization fraction measurement in ZZ scattering using deep learning. arXiv:1908.05196</a:t>
            </a:r>
          </a:p>
          <a:p>
            <a:r>
              <a:rPr lang="en-US" dirty="0">
                <a:solidFill>
                  <a:srgbClr val="0070C0"/>
                </a:solidFill>
              </a:rPr>
              <a:t>[</a:t>
            </a:r>
            <a:r>
              <a:rPr lang="en-US" dirty="0" err="1">
                <a:solidFill>
                  <a:srgbClr val="0070C0"/>
                </a:solidFill>
              </a:rPr>
              <a:t>hep-ph</a:t>
            </a:r>
            <a:r>
              <a:rPr lang="en-US" dirty="0">
                <a:solidFill>
                  <a:srgbClr val="0070C0"/>
                </a:solidFill>
              </a:rPr>
              <a:t>]. Submitted to PRD</a:t>
            </a:r>
            <a:r>
              <a:rPr lang="en-US" dirty="0" smtClean="0">
                <a:solidFill>
                  <a:srgbClr val="0070C0"/>
                </a:solidFill>
              </a:rPr>
              <a:t>.</a:t>
            </a:r>
          </a:p>
          <a:p>
            <a:r>
              <a:rPr lang="en-US" dirty="0">
                <a:solidFill>
                  <a:srgbClr val="0070C0"/>
                </a:solidFill>
              </a:rPr>
              <a:t>A. Carle, N. </a:t>
            </a:r>
            <a:r>
              <a:rPr lang="en-US" dirty="0" err="1">
                <a:solidFill>
                  <a:srgbClr val="0070C0"/>
                </a:solidFill>
              </a:rPr>
              <a:t>Chanon</a:t>
            </a:r>
            <a:r>
              <a:rPr lang="en-US" dirty="0">
                <a:solidFill>
                  <a:srgbClr val="0070C0"/>
                </a:solidFill>
              </a:rPr>
              <a:t>, S. </a:t>
            </a:r>
            <a:r>
              <a:rPr lang="en-US" dirty="0" err="1">
                <a:solidFill>
                  <a:srgbClr val="0070C0"/>
                </a:solidFill>
              </a:rPr>
              <a:t>Perries</a:t>
            </a:r>
            <a:r>
              <a:rPr lang="en-US" dirty="0">
                <a:solidFill>
                  <a:srgbClr val="0070C0"/>
                </a:solidFill>
              </a:rPr>
              <a:t>. Prospects for Lorentz Invariance Violation searches with top pair production at the</a:t>
            </a:r>
          </a:p>
          <a:p>
            <a:r>
              <a:rPr lang="en-US" dirty="0">
                <a:solidFill>
                  <a:srgbClr val="0070C0"/>
                </a:solidFill>
              </a:rPr>
              <a:t>LHC and future hadron colliders. arXiv:1908.11256 [</a:t>
            </a:r>
            <a:r>
              <a:rPr lang="en-US" dirty="0" err="1">
                <a:solidFill>
                  <a:srgbClr val="0070C0"/>
                </a:solidFill>
              </a:rPr>
              <a:t>hep-ph</a:t>
            </a:r>
            <a:r>
              <a:rPr lang="en-US" dirty="0">
                <a:solidFill>
                  <a:srgbClr val="0070C0"/>
                </a:solidFill>
              </a:rPr>
              <a:t>]. Submitted to JHEP</a:t>
            </a:r>
            <a:r>
              <a:rPr lang="en-US" dirty="0" smtClean="0">
                <a:solidFill>
                  <a:srgbClr val="0070C0"/>
                </a:solidFill>
              </a:rPr>
              <a:t>.</a:t>
            </a:r>
          </a:p>
          <a:p>
            <a:r>
              <a:rPr lang="en-US" dirty="0"/>
              <a:t>CMS Collaboration, Search for electroweak production of a vector-like T quark using fully hadronic final states, arXiv:1909.04721 JHEP01(2020)036</a:t>
            </a:r>
          </a:p>
          <a:p>
            <a:endParaRPr lang="fr-FR" dirty="0">
              <a:solidFill>
                <a:srgbClr val="0070C0"/>
              </a:solidFill>
            </a:endParaRPr>
          </a:p>
        </p:txBody>
      </p:sp>
    </p:spTree>
    <p:extLst>
      <p:ext uri="{BB962C8B-B14F-4D97-AF65-F5344CB8AC3E}">
        <p14:creationId xmlns:p14="http://schemas.microsoft.com/office/powerpoint/2010/main" val="11451215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idx="4294967295"/>
          </p:nvPr>
        </p:nvSpPr>
        <p:spPr>
          <a:xfrm>
            <a:off x="1524000" y="0"/>
            <a:ext cx="9144000" cy="692150"/>
          </a:xfrm>
        </p:spPr>
        <p:txBody>
          <a:bodyPr/>
          <a:lstStyle/>
          <a:p>
            <a:r>
              <a:rPr lang="fr-FR" altLang="fr-FR" sz="2800" b="1">
                <a:solidFill>
                  <a:srgbClr val="E75112"/>
                </a:solidFill>
                <a:latin typeface="Verdana" panose="020B0604030504040204" pitchFamily="34" charset="0"/>
              </a:rPr>
              <a:t>Projet scientifique, anticipation</a:t>
            </a:r>
          </a:p>
        </p:txBody>
      </p:sp>
      <p:sp>
        <p:nvSpPr>
          <p:cNvPr id="16387" name="Espace réservé du numéro de diapositive 5"/>
          <p:cNvSpPr txBox="1">
            <a:spLocks noGrp="1"/>
          </p:cNvSpPr>
          <p:nvPr/>
        </p:nvSpPr>
        <p:spPr bwMode="auto">
          <a:xfrm>
            <a:off x="8401050" y="6492876"/>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13B59B20-D7ED-4F11-AB0F-ECC8F5EB3735}" type="slidenum">
              <a:rPr kumimoji="0" lang="fr-FR" altLang="fr-FR" sz="1200" b="0" i="0" u="none" strike="noStrike" kern="1200" cap="none" spc="0" normalizeH="0" baseline="0" noProof="0">
                <a:ln>
                  <a:noFill/>
                </a:ln>
                <a:solidFill>
                  <a:srgbClr val="898989"/>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38</a:t>
            </a:fld>
            <a:endParaRPr kumimoji="0" lang="fr-FR" altLang="fr-FR" sz="1200" b="0" i="0" u="none" strike="noStrike" kern="1200" cap="none" spc="0" normalizeH="0" baseline="0" noProof="0">
              <a:ln>
                <a:noFill/>
              </a:ln>
              <a:solidFill>
                <a:srgbClr val="898989"/>
              </a:solidFill>
              <a:effectLst/>
              <a:uLnTx/>
              <a:uFillTx/>
              <a:latin typeface="Verdana" panose="020B0604030504040204" pitchFamily="34" charset="0"/>
              <a:ea typeface="+mn-ea"/>
              <a:cs typeface="+mn-cs"/>
            </a:endParaRPr>
          </a:p>
        </p:txBody>
      </p:sp>
      <p:cxnSp>
        <p:nvCxnSpPr>
          <p:cNvPr id="11" name="Connecteur droit 10">
            <a:extLst>
              <a:ext uri="{FF2B5EF4-FFF2-40B4-BE49-F238E27FC236}">
                <a16:creationId xmlns:a16="http://schemas.microsoft.com/office/drawing/2014/main" id="{9FC51FDD-2732-40A0-8BD5-9B72C997283C}"/>
              </a:ext>
            </a:extLst>
          </p:cNvPr>
          <p:cNvCxnSpPr/>
          <p:nvPr/>
        </p:nvCxnSpPr>
        <p:spPr>
          <a:xfrm>
            <a:off x="1525588" y="692150"/>
            <a:ext cx="9142412" cy="0"/>
          </a:xfrm>
          <a:prstGeom prst="line">
            <a:avLst/>
          </a:prstGeom>
          <a:ln>
            <a:solidFill>
              <a:srgbClr val="E75112"/>
            </a:solidFill>
          </a:ln>
        </p:spPr>
        <p:style>
          <a:lnRef idx="1">
            <a:schemeClr val="accent1"/>
          </a:lnRef>
          <a:fillRef idx="0">
            <a:schemeClr val="accent1"/>
          </a:fillRef>
          <a:effectRef idx="0">
            <a:schemeClr val="accent1"/>
          </a:effectRef>
          <a:fontRef idx="minor">
            <a:schemeClr val="tx1"/>
          </a:fontRef>
        </p:style>
      </p:cxnSp>
      <p:sp>
        <p:nvSpPr>
          <p:cNvPr id="16390" name="Espace réservé du pied de page 1"/>
          <p:cNvSpPr>
            <a:spLocks noGrp="1"/>
          </p:cNvSpPr>
          <p:nvPr>
            <p:ph type="ftr" sz="quarter" idx="11"/>
          </p:nvPr>
        </p:nvSpPr>
        <p:spPr bwMode="auto">
          <a:xfrm>
            <a:off x="4440238" y="6559293"/>
            <a:ext cx="3960812" cy="32410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altLang="fr-FR" sz="1200" b="0" i="0" u="none" strike="noStrike" kern="1200" cap="none" spc="0" normalizeH="0" baseline="0" noProof="0" dirty="0">
                <a:ln>
                  <a:noFill/>
                </a:ln>
                <a:solidFill>
                  <a:srgbClr val="898989"/>
                </a:solidFill>
                <a:effectLst/>
                <a:uLnTx/>
                <a:uFillTx/>
                <a:latin typeface="Verdana" panose="020B0604030504040204" pitchFamily="34" charset="0"/>
                <a:ea typeface="+mn-ea"/>
                <a:cs typeface="Arial" panose="020B0604020202020204" pitchFamily="34" charset="0"/>
              </a:rPr>
              <a:t>Tourniquet Section 01 du Laboratoire </a:t>
            </a:r>
            <a:r>
              <a:rPr kumimoji="0" lang="fr-FR" altLang="fr-FR" sz="1200" b="0" i="0" u="none" strike="noStrike" kern="1200" cap="none" spc="0" normalizeH="0" baseline="0" noProof="0" dirty="0" smtClean="0">
                <a:ln>
                  <a:noFill/>
                </a:ln>
                <a:solidFill>
                  <a:srgbClr val="898989"/>
                </a:solidFill>
                <a:effectLst/>
                <a:uLnTx/>
                <a:uFillTx/>
                <a:latin typeface="Verdana" panose="020B0604030504040204" pitchFamily="34" charset="0"/>
                <a:ea typeface="+mn-ea"/>
                <a:cs typeface="Arial" panose="020B0604020202020204" pitchFamily="34" charset="0"/>
              </a:rPr>
              <a:t>– </a:t>
            </a:r>
            <a:r>
              <a:rPr lang="fr-FR" altLang="fr-FR" sz="1200" dirty="0" smtClean="0">
                <a:solidFill>
                  <a:srgbClr val="898989"/>
                </a:solidFill>
                <a:latin typeface="Verdana" panose="020B0604030504040204" pitchFamily="34" charset="0"/>
                <a:cs typeface="Arial" panose="020B0604020202020204" pitchFamily="34" charset="0"/>
              </a:rPr>
              <a:t>3/2/2020</a:t>
            </a:r>
            <a:endParaRPr kumimoji="0" lang="fr-FR" altLang="fr-FR" sz="1200" b="0" i="0" u="none" strike="noStrike" kern="1200" cap="none" spc="0" normalizeH="0" baseline="0" noProof="0" dirty="0">
              <a:ln>
                <a:noFill/>
              </a:ln>
              <a:solidFill>
                <a:srgbClr val="898989"/>
              </a:solidFill>
              <a:effectLst/>
              <a:uLnTx/>
              <a:uFillTx/>
              <a:latin typeface="Verdana" panose="020B0604030504040204" pitchFamily="34" charset="0"/>
              <a:ea typeface="+mn-ea"/>
              <a:cs typeface="Arial" panose="020B0604020202020204" pitchFamily="34" charset="0"/>
            </a:endParaRPr>
          </a:p>
        </p:txBody>
      </p:sp>
      <p:pic>
        <p:nvPicPr>
          <p:cNvPr id="2" name="Image 1"/>
          <p:cNvPicPr>
            <a:picLocks noChangeAspect="1"/>
          </p:cNvPicPr>
          <p:nvPr/>
        </p:nvPicPr>
        <p:blipFill rotWithShape="1">
          <a:blip r:embed="rId3">
            <a:extLst>
              <a:ext uri="{28A0092B-C50C-407E-A947-70E740481C1C}">
                <a14:useLocalDpi xmlns:a14="http://schemas.microsoft.com/office/drawing/2010/main" val="0"/>
              </a:ext>
            </a:extLst>
          </a:blip>
          <a:srcRect b="3180"/>
          <a:stretch/>
        </p:blipFill>
        <p:spPr>
          <a:xfrm>
            <a:off x="0" y="736343"/>
            <a:ext cx="12192000" cy="5778758"/>
          </a:xfrm>
          <a:prstGeom prst="rect">
            <a:avLst/>
          </a:prstGeom>
        </p:spPr>
      </p:pic>
      <p:sp>
        <p:nvSpPr>
          <p:cNvPr id="8" name="Espace réservé de la date 11"/>
          <p:cNvSpPr txBox="1">
            <a:spLocks noGrp="1"/>
          </p:cNvSpPr>
          <p:nvPr/>
        </p:nvSpPr>
        <p:spPr bwMode="auto">
          <a:xfrm>
            <a:off x="1658938" y="6556059"/>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200" dirty="0">
                <a:solidFill>
                  <a:srgbClr val="898989"/>
                </a:solidFill>
                <a:latin typeface="Verdana" panose="020B0604030504040204" pitchFamily="34" charset="0"/>
              </a:rPr>
              <a:t>Groupe </a:t>
            </a:r>
            <a:r>
              <a:rPr lang="fr-FR" altLang="fr-FR" sz="1200" dirty="0" smtClean="0">
                <a:solidFill>
                  <a:srgbClr val="898989"/>
                </a:solidFill>
                <a:latin typeface="Verdana" panose="020B0604030504040204" pitchFamily="34" charset="0"/>
              </a:rPr>
              <a:t>CMS</a:t>
            </a:r>
            <a:endParaRPr lang="fr-FR" altLang="fr-FR" sz="1200" dirty="0">
              <a:solidFill>
                <a:srgbClr val="898989"/>
              </a:solidFill>
              <a:latin typeface="Verdana" panose="020B0604030504040204" pitchFamily="34" charset="0"/>
            </a:endParaRPr>
          </a:p>
        </p:txBody>
      </p:sp>
    </p:spTree>
    <p:extLst>
      <p:ext uri="{BB962C8B-B14F-4D97-AF65-F5344CB8AC3E}">
        <p14:creationId xmlns:p14="http://schemas.microsoft.com/office/powerpoint/2010/main" val="34342627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title" idx="4294967295"/>
          </p:nvPr>
        </p:nvSpPr>
        <p:spPr>
          <a:xfrm>
            <a:off x="1524000" y="0"/>
            <a:ext cx="9144000" cy="692150"/>
          </a:xfrm>
        </p:spPr>
        <p:txBody>
          <a:bodyPr/>
          <a:lstStyle/>
          <a:p>
            <a:r>
              <a:rPr lang="fr-FR" altLang="fr-FR" sz="2800" b="1" dirty="0">
                <a:solidFill>
                  <a:srgbClr val="E75112"/>
                </a:solidFill>
                <a:latin typeface="Verdana" panose="020B0604030504040204" pitchFamily="34" charset="0"/>
              </a:rPr>
              <a:t>Evolutions </a:t>
            </a:r>
            <a:r>
              <a:rPr lang="fr-FR" altLang="fr-FR" sz="2800" b="1" dirty="0" smtClean="0">
                <a:solidFill>
                  <a:srgbClr val="E75112"/>
                </a:solidFill>
                <a:latin typeface="Verdana" panose="020B0604030504040204" pitchFamily="34" charset="0"/>
              </a:rPr>
              <a:t>récentes (2015-2019): (1)</a:t>
            </a:r>
            <a:endParaRPr lang="fr-FR" altLang="fr-FR" sz="2800" b="1" dirty="0">
              <a:solidFill>
                <a:srgbClr val="E75112"/>
              </a:solidFill>
              <a:latin typeface="Verdana" panose="020B0604030504040204" pitchFamily="34" charset="0"/>
            </a:endParaRPr>
          </a:p>
        </p:txBody>
      </p:sp>
      <p:sp>
        <p:nvSpPr>
          <p:cNvPr id="8195" name="Espace réservé du numéro de diapositive 5"/>
          <p:cNvSpPr txBox="1">
            <a:spLocks noGrp="1"/>
          </p:cNvSpPr>
          <p:nvPr/>
        </p:nvSpPr>
        <p:spPr bwMode="auto">
          <a:xfrm>
            <a:off x="8401050" y="6492876"/>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B9FD5E49-9B8E-4947-97AB-7CEC1880BD2B}" type="slidenum">
              <a:rPr lang="fr-FR" altLang="fr-FR" sz="1200">
                <a:solidFill>
                  <a:srgbClr val="898989"/>
                </a:solidFill>
                <a:latin typeface="Verdana" panose="020B0604030504040204" pitchFamily="34" charset="0"/>
              </a:rPr>
              <a:pPr algn="r" eaLnBrk="1" hangingPunct="1">
                <a:spcBef>
                  <a:spcPct val="0"/>
                </a:spcBef>
                <a:buFontTx/>
                <a:buNone/>
              </a:pPr>
              <a:t>4</a:t>
            </a:fld>
            <a:endParaRPr lang="fr-FR" altLang="fr-FR" sz="1200">
              <a:solidFill>
                <a:srgbClr val="898989"/>
              </a:solidFill>
              <a:latin typeface="Verdana" panose="020B0604030504040204" pitchFamily="34" charset="0"/>
            </a:endParaRPr>
          </a:p>
        </p:txBody>
      </p:sp>
      <p:cxnSp>
        <p:nvCxnSpPr>
          <p:cNvPr id="11" name="Connecteur droit 10">
            <a:extLst>
              <a:ext uri="{FF2B5EF4-FFF2-40B4-BE49-F238E27FC236}">
                <a16:creationId xmlns:a16="http://schemas.microsoft.com/office/drawing/2014/main" id="{DF16397A-03F3-4E8A-811D-EFDE600DD59C}"/>
              </a:ext>
            </a:extLst>
          </p:cNvPr>
          <p:cNvCxnSpPr/>
          <p:nvPr/>
        </p:nvCxnSpPr>
        <p:spPr>
          <a:xfrm>
            <a:off x="1525588" y="692150"/>
            <a:ext cx="9142412" cy="0"/>
          </a:xfrm>
          <a:prstGeom prst="line">
            <a:avLst/>
          </a:prstGeom>
          <a:ln>
            <a:solidFill>
              <a:srgbClr val="E75112"/>
            </a:solidFill>
          </a:ln>
        </p:spPr>
        <p:style>
          <a:lnRef idx="1">
            <a:schemeClr val="accent1"/>
          </a:lnRef>
          <a:fillRef idx="0">
            <a:schemeClr val="accent1"/>
          </a:fillRef>
          <a:effectRef idx="0">
            <a:schemeClr val="accent1"/>
          </a:effectRef>
          <a:fontRef idx="minor">
            <a:schemeClr val="tx1"/>
          </a:fontRef>
        </p:style>
      </p:cxnSp>
      <p:sp>
        <p:nvSpPr>
          <p:cNvPr id="8197" name="Rectangle 3"/>
          <p:cNvSpPr txBox="1">
            <a:spLocks noChangeArrowheads="1"/>
          </p:cNvSpPr>
          <p:nvPr/>
        </p:nvSpPr>
        <p:spPr bwMode="auto">
          <a:xfrm>
            <a:off x="473336" y="765175"/>
            <a:ext cx="11015831"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pPr>
            <a:r>
              <a:rPr lang="fr-FR" altLang="fr-FR" sz="1600" dirty="0" smtClean="0">
                <a:solidFill>
                  <a:srgbClr val="0070C0"/>
                </a:solidFill>
                <a:latin typeface="Verdana" panose="020B0604030504040204" pitchFamily="34" charset="0"/>
              </a:rPr>
              <a:t>Permanents</a:t>
            </a:r>
            <a:r>
              <a:rPr lang="fr-FR" altLang="fr-FR" sz="1400" dirty="0" smtClean="0">
                <a:solidFill>
                  <a:srgbClr val="0070C0"/>
                </a:solidFill>
                <a:latin typeface="Verdana" panose="020B0604030504040204" pitchFamily="34" charset="0"/>
              </a:rPr>
              <a:t> :</a:t>
            </a:r>
          </a:p>
          <a:p>
            <a:pPr lvl="1">
              <a:lnSpc>
                <a:spcPct val="90000"/>
              </a:lnSpc>
              <a:buFont typeface="Arial" panose="020B0604020202020204" pitchFamily="34" charset="0"/>
              <a:buChar char="•"/>
            </a:pPr>
            <a:r>
              <a:rPr lang="fr-FR" altLang="fr-FR" sz="1400" b="1" dirty="0" smtClean="0">
                <a:solidFill>
                  <a:srgbClr val="00B050"/>
                </a:solidFill>
                <a:latin typeface="Verdana" panose="020B0604030504040204" pitchFamily="34" charset="0"/>
                <a:sym typeface="Wingdings" panose="05000000000000000000" pitchFamily="2" charset="2"/>
              </a:rPr>
              <a:t>1 Arrivée:  </a:t>
            </a:r>
            <a:r>
              <a:rPr lang="fr-FR" altLang="fr-FR" sz="1400" dirty="0" smtClean="0">
                <a:solidFill>
                  <a:srgbClr val="4D4D4D"/>
                </a:solidFill>
                <a:latin typeface="Verdana" panose="020B0604030504040204" pitchFamily="34" charset="0"/>
                <a:sym typeface="Wingdings" panose="05000000000000000000" pitchFamily="2" charset="2"/>
              </a:rPr>
              <a:t>N. </a:t>
            </a:r>
            <a:r>
              <a:rPr lang="fr-FR" altLang="fr-FR" sz="1400" dirty="0" err="1" smtClean="0">
                <a:solidFill>
                  <a:srgbClr val="4D4D4D"/>
                </a:solidFill>
                <a:latin typeface="Verdana" panose="020B0604030504040204" pitchFamily="34" charset="0"/>
                <a:sym typeface="Wingdings" panose="05000000000000000000" pitchFamily="2" charset="2"/>
              </a:rPr>
              <a:t>Chanon</a:t>
            </a:r>
            <a:r>
              <a:rPr lang="fr-FR" altLang="fr-FR" sz="1400" dirty="0" smtClean="0">
                <a:solidFill>
                  <a:srgbClr val="4D4D4D"/>
                </a:solidFill>
                <a:latin typeface="Verdana" panose="020B0604030504040204" pitchFamily="34" charset="0"/>
                <a:sym typeface="Wingdings" panose="05000000000000000000" pitchFamily="2" charset="2"/>
              </a:rPr>
              <a:t> (CR), mutation depuis l’IPHC </a:t>
            </a:r>
            <a:r>
              <a:rPr lang="fr-FR" altLang="fr-FR" sz="1400" b="1" dirty="0" smtClean="0">
                <a:solidFill>
                  <a:srgbClr val="00B050"/>
                </a:solidFill>
                <a:latin typeface="Verdana" panose="020B0604030504040204" pitchFamily="34" charset="0"/>
                <a:sym typeface="Wingdings" panose="05000000000000000000" pitchFamily="2" charset="2"/>
              </a:rPr>
              <a:t>2017</a:t>
            </a:r>
          </a:p>
          <a:p>
            <a:pPr lvl="1">
              <a:lnSpc>
                <a:spcPct val="90000"/>
              </a:lnSpc>
              <a:buFont typeface="Arial" panose="020B0604020202020204" pitchFamily="34" charset="0"/>
              <a:buChar char="•"/>
            </a:pPr>
            <a:r>
              <a:rPr lang="fr-FR" altLang="fr-FR" sz="1400" b="1" dirty="0" smtClean="0">
                <a:solidFill>
                  <a:srgbClr val="FF0000"/>
                </a:solidFill>
                <a:latin typeface="Verdana" panose="020B0604030504040204" pitchFamily="34" charset="0"/>
                <a:sym typeface="Wingdings" panose="05000000000000000000" pitchFamily="2" charset="2"/>
              </a:rPr>
              <a:t>3 Départs:  </a:t>
            </a:r>
            <a:r>
              <a:rPr lang="fr-FR" altLang="fr-FR" sz="1400" dirty="0" smtClean="0">
                <a:solidFill>
                  <a:srgbClr val="4D4D4D"/>
                </a:solidFill>
                <a:latin typeface="Verdana" panose="020B0604030504040204" pitchFamily="34" charset="0"/>
                <a:sym typeface="Wingdings" panose="05000000000000000000" pitchFamily="2" charset="2"/>
              </a:rPr>
              <a:t>J. </a:t>
            </a:r>
            <a:r>
              <a:rPr lang="fr-FR" altLang="fr-FR" sz="1400" dirty="0" err="1" smtClean="0">
                <a:solidFill>
                  <a:srgbClr val="4D4D4D"/>
                </a:solidFill>
                <a:latin typeface="Verdana" panose="020B0604030504040204" pitchFamily="34" charset="0"/>
                <a:sym typeface="Wingdings" panose="05000000000000000000" pitchFamily="2" charset="2"/>
              </a:rPr>
              <a:t>Fay</a:t>
            </a:r>
            <a:r>
              <a:rPr lang="fr-FR" altLang="fr-FR" sz="1400" dirty="0" smtClean="0">
                <a:solidFill>
                  <a:srgbClr val="4D4D4D"/>
                </a:solidFill>
                <a:latin typeface="Verdana" panose="020B0604030504040204" pitchFamily="34" charset="0"/>
                <a:sym typeface="Wingdings" panose="05000000000000000000" pitchFamily="2" charset="2"/>
              </a:rPr>
              <a:t> (DR), retraite </a:t>
            </a:r>
            <a:r>
              <a:rPr lang="fr-FR" altLang="fr-FR" sz="1400" b="1" dirty="0" smtClean="0">
                <a:solidFill>
                  <a:srgbClr val="FF0000"/>
                </a:solidFill>
                <a:latin typeface="Verdana" panose="020B0604030504040204" pitchFamily="34" charset="0"/>
                <a:sym typeface="Wingdings" panose="05000000000000000000" pitchFamily="2" charset="2"/>
              </a:rPr>
              <a:t>2017</a:t>
            </a:r>
            <a:r>
              <a:rPr lang="fr-FR" altLang="fr-FR" sz="1400" dirty="0" smtClean="0">
                <a:solidFill>
                  <a:srgbClr val="4D4D4D"/>
                </a:solidFill>
                <a:latin typeface="Verdana" panose="020B0604030504040204" pitchFamily="34" charset="0"/>
                <a:sym typeface="Wingdings" panose="05000000000000000000" pitchFamily="2" charset="2"/>
              </a:rPr>
              <a:t>  éméritat+ R. </a:t>
            </a:r>
            <a:r>
              <a:rPr lang="fr-FR" altLang="fr-FR" sz="1400" dirty="0" err="1" smtClean="0">
                <a:solidFill>
                  <a:srgbClr val="4D4D4D"/>
                </a:solidFill>
                <a:latin typeface="Verdana" panose="020B0604030504040204" pitchFamily="34" charset="0"/>
                <a:sym typeface="Wingdings" panose="05000000000000000000" pitchFamily="2" charset="2"/>
              </a:rPr>
              <a:t>Chierici</a:t>
            </a:r>
            <a:r>
              <a:rPr lang="fr-FR" altLang="fr-FR" sz="1400" dirty="0" smtClean="0">
                <a:solidFill>
                  <a:srgbClr val="4D4D4D"/>
                </a:solidFill>
                <a:latin typeface="Verdana" panose="020B0604030504040204" pitchFamily="34" charset="0"/>
                <a:sym typeface="Wingdings" panose="05000000000000000000" pitchFamily="2" charset="2"/>
              </a:rPr>
              <a:t> (DR) </a:t>
            </a:r>
            <a:r>
              <a:rPr lang="fr-FR" altLang="fr-FR" sz="1400" b="1" dirty="0" smtClean="0">
                <a:solidFill>
                  <a:srgbClr val="FF0000"/>
                </a:solidFill>
                <a:latin typeface="Verdana" panose="020B0604030504040204" pitchFamily="34" charset="0"/>
                <a:sym typeface="Wingdings" panose="05000000000000000000" pitchFamily="2" charset="2"/>
              </a:rPr>
              <a:t>2019</a:t>
            </a:r>
            <a:r>
              <a:rPr lang="fr-FR" altLang="fr-FR" sz="1400" dirty="0" smtClean="0">
                <a:solidFill>
                  <a:srgbClr val="4D4D4D"/>
                </a:solidFill>
                <a:latin typeface="Verdana" panose="020B0604030504040204" pitchFamily="34" charset="0"/>
                <a:sym typeface="Wingdings" panose="05000000000000000000" pitchFamily="2" charset="2"/>
              </a:rPr>
              <a:t>/V. </a:t>
            </a:r>
            <a:r>
              <a:rPr lang="fr-FR" altLang="fr-FR" sz="1400" dirty="0" err="1" smtClean="0">
                <a:solidFill>
                  <a:srgbClr val="4D4D4D"/>
                </a:solidFill>
                <a:latin typeface="Verdana" panose="020B0604030504040204" pitchFamily="34" charset="0"/>
                <a:sym typeface="Wingdings" panose="05000000000000000000" pitchFamily="2" charset="2"/>
              </a:rPr>
              <a:t>Sordini</a:t>
            </a:r>
            <a:r>
              <a:rPr lang="fr-FR" altLang="fr-FR" sz="1400" dirty="0" smtClean="0">
                <a:solidFill>
                  <a:srgbClr val="4D4D4D"/>
                </a:solidFill>
                <a:latin typeface="Verdana" panose="020B0604030504040204" pitchFamily="34" charset="0"/>
                <a:sym typeface="Wingdings" panose="05000000000000000000" pitchFamily="2" charset="2"/>
              </a:rPr>
              <a:t> (CR) </a:t>
            </a:r>
            <a:r>
              <a:rPr lang="fr-FR" altLang="fr-FR" sz="1400" b="1" dirty="0" smtClean="0">
                <a:solidFill>
                  <a:srgbClr val="FF0000"/>
                </a:solidFill>
                <a:latin typeface="Verdana" panose="020B0604030504040204" pitchFamily="34" charset="0"/>
                <a:sym typeface="Wingdings" panose="05000000000000000000" pitchFamily="2" charset="2"/>
              </a:rPr>
              <a:t>2020</a:t>
            </a:r>
            <a:r>
              <a:rPr lang="fr-FR" altLang="fr-FR" sz="1400" dirty="0" smtClean="0">
                <a:solidFill>
                  <a:srgbClr val="4D4D4D"/>
                </a:solidFill>
                <a:latin typeface="Verdana" panose="020B0604030504040204" pitchFamily="34" charset="0"/>
                <a:sym typeface="Wingdings" panose="05000000000000000000" pitchFamily="2" charset="2"/>
              </a:rPr>
              <a:t></a:t>
            </a:r>
            <a:r>
              <a:rPr lang="fr-FR" altLang="fr-FR" sz="1400" b="1" dirty="0" smtClean="0">
                <a:solidFill>
                  <a:srgbClr val="4D4D4D"/>
                </a:solidFill>
                <a:latin typeface="Verdana" panose="020B0604030504040204" pitchFamily="34" charset="0"/>
                <a:sym typeface="Wingdings" panose="05000000000000000000" pitchFamily="2" charset="2"/>
              </a:rPr>
              <a:t>VIRGO IP2I</a:t>
            </a:r>
          </a:p>
          <a:p>
            <a:pPr lvl="1">
              <a:lnSpc>
                <a:spcPct val="90000"/>
              </a:lnSpc>
              <a:buFont typeface="Arial" panose="020B0604020202020204" pitchFamily="34" charset="0"/>
              <a:buChar char="•"/>
            </a:pPr>
            <a:r>
              <a:rPr lang="fr-FR" altLang="fr-FR" sz="1400" b="1" dirty="0" smtClean="0">
                <a:solidFill>
                  <a:srgbClr val="FF0000"/>
                </a:solidFill>
                <a:latin typeface="Verdana" panose="020B0604030504040204" pitchFamily="34" charset="0"/>
                <a:sym typeface="Wingdings" panose="05000000000000000000" pitchFamily="2" charset="2"/>
              </a:rPr>
              <a:t>+3 Départs prévus: </a:t>
            </a:r>
            <a:r>
              <a:rPr lang="fr-FR" altLang="fr-FR" sz="1400" dirty="0" smtClean="0">
                <a:latin typeface="Verdana" panose="020B0604030504040204" pitchFamily="34" charset="0"/>
                <a:sym typeface="Wingdings" panose="05000000000000000000" pitchFamily="2" charset="2"/>
              </a:rPr>
              <a:t>S. </a:t>
            </a:r>
            <a:r>
              <a:rPr lang="fr-FR" altLang="fr-FR" sz="1400" dirty="0" err="1" smtClean="0">
                <a:latin typeface="Verdana" panose="020B0604030504040204" pitchFamily="34" charset="0"/>
                <a:sym typeface="Wingdings" panose="05000000000000000000" pitchFamily="2" charset="2"/>
              </a:rPr>
              <a:t>Perriès</a:t>
            </a:r>
            <a:r>
              <a:rPr lang="fr-FR" altLang="fr-FR" sz="1400" dirty="0" smtClean="0">
                <a:latin typeface="Verdana" panose="020B0604030504040204" pitchFamily="34" charset="0"/>
                <a:sym typeface="Wingdings" panose="05000000000000000000" pitchFamily="2" charset="2"/>
              </a:rPr>
              <a:t> (MCF), S. Viret (CR) </a:t>
            </a:r>
            <a:r>
              <a:rPr lang="fr-FR" altLang="fr-FR" sz="1400" b="1" dirty="0" smtClean="0">
                <a:solidFill>
                  <a:srgbClr val="FF0000"/>
                </a:solidFill>
                <a:latin typeface="Verdana" panose="020B0604030504040204" pitchFamily="34" charset="0"/>
                <a:sym typeface="Wingdings" panose="05000000000000000000" pitchFamily="2" charset="2"/>
              </a:rPr>
              <a:t>2021</a:t>
            </a:r>
            <a:r>
              <a:rPr lang="fr-FR" altLang="fr-FR" sz="1400" dirty="0" smtClean="0">
                <a:latin typeface="Verdana" panose="020B0604030504040204" pitchFamily="34" charset="0"/>
                <a:sym typeface="Wingdings" panose="05000000000000000000" pitchFamily="2" charset="2"/>
              </a:rPr>
              <a:t></a:t>
            </a:r>
            <a:r>
              <a:rPr lang="fr-FR" altLang="fr-FR" sz="1400" b="1" dirty="0" smtClean="0">
                <a:latin typeface="Verdana" panose="020B0604030504040204" pitchFamily="34" charset="0"/>
                <a:sym typeface="Wingdings" panose="05000000000000000000" pitchFamily="2" charset="2"/>
              </a:rPr>
              <a:t>VIRGO IP2I</a:t>
            </a:r>
            <a:r>
              <a:rPr lang="fr-FR" altLang="fr-FR" sz="1400" dirty="0" smtClean="0">
                <a:latin typeface="Verdana" panose="020B0604030504040204" pitchFamily="34" charset="0"/>
                <a:sym typeface="Wingdings" panose="05000000000000000000" pitchFamily="2" charset="2"/>
              </a:rPr>
              <a:t>, C. </a:t>
            </a:r>
            <a:r>
              <a:rPr lang="fr-FR" altLang="fr-FR" sz="1400" dirty="0" err="1" smtClean="0">
                <a:latin typeface="Verdana" panose="020B0604030504040204" pitchFamily="34" charset="0"/>
                <a:sym typeface="Wingdings" panose="05000000000000000000" pitchFamily="2" charset="2"/>
              </a:rPr>
              <a:t>Bernet</a:t>
            </a:r>
            <a:r>
              <a:rPr lang="fr-FR" altLang="fr-FR" sz="1400" dirty="0" smtClean="0">
                <a:latin typeface="Verdana" panose="020B0604030504040204" pitchFamily="34" charset="0"/>
                <a:sym typeface="Wingdings" panose="05000000000000000000" pitchFamily="2" charset="2"/>
              </a:rPr>
              <a:t> (CR) </a:t>
            </a:r>
            <a:r>
              <a:rPr lang="fr-FR" altLang="fr-FR" sz="1400" b="1" dirty="0" smtClean="0">
                <a:solidFill>
                  <a:srgbClr val="FF0000"/>
                </a:solidFill>
                <a:latin typeface="Verdana" panose="020B0604030504040204" pitchFamily="34" charset="0"/>
                <a:sym typeface="Wingdings" panose="05000000000000000000" pitchFamily="2" charset="2"/>
              </a:rPr>
              <a:t>2022</a:t>
            </a:r>
            <a:endParaRPr lang="fr-FR" altLang="fr-FR" sz="2000" b="1" dirty="0" smtClean="0">
              <a:solidFill>
                <a:srgbClr val="FF0000"/>
              </a:solidFill>
              <a:latin typeface="Verdana" panose="020B0604030504040204" pitchFamily="34" charset="0"/>
            </a:endParaRPr>
          </a:p>
          <a:p>
            <a:pPr lvl="1">
              <a:lnSpc>
                <a:spcPct val="90000"/>
              </a:lnSpc>
              <a:buFont typeface="Arial" panose="020B0604020202020204" pitchFamily="34" charset="0"/>
              <a:buNone/>
            </a:pPr>
            <a:endParaRPr lang="fr-FR" altLang="fr-FR" sz="1400" dirty="0">
              <a:solidFill>
                <a:srgbClr val="4D4D4D"/>
              </a:solidFill>
              <a:latin typeface="Verdana" panose="020B0604030504040204" pitchFamily="34" charset="0"/>
            </a:endParaRPr>
          </a:p>
        </p:txBody>
      </p:sp>
      <p:sp>
        <p:nvSpPr>
          <p:cNvPr id="8198" name="Rectangle 3"/>
          <p:cNvSpPr>
            <a:spLocks noGrp="1"/>
          </p:cNvSpPr>
          <p:nvPr>
            <p:ph idx="4294967295"/>
          </p:nvPr>
        </p:nvSpPr>
        <p:spPr>
          <a:xfrm>
            <a:off x="172122" y="1877726"/>
            <a:ext cx="11747352" cy="1439862"/>
          </a:xfrm>
        </p:spPr>
        <p:txBody>
          <a:bodyPr>
            <a:noAutofit/>
          </a:bodyPr>
          <a:lstStyle/>
          <a:p>
            <a:pPr>
              <a:lnSpc>
                <a:spcPct val="90000"/>
              </a:lnSpc>
            </a:pPr>
            <a:r>
              <a:rPr lang="fr-FR" altLang="fr-FR" sz="1600" dirty="0" smtClean="0">
                <a:solidFill>
                  <a:srgbClr val="0070C0"/>
                </a:solidFill>
                <a:latin typeface="Verdana" panose="020B0604030504040204" pitchFamily="34" charset="0"/>
              </a:rPr>
              <a:t>8 thèses soutenues : </a:t>
            </a:r>
            <a:endParaRPr lang="fr-FR" altLang="fr-FR" sz="1800" b="1" dirty="0" smtClean="0">
              <a:solidFill>
                <a:srgbClr val="4D4D4D"/>
              </a:solidFill>
              <a:latin typeface="Verdana" panose="020B0604030504040204" pitchFamily="34" charset="0"/>
            </a:endParaRPr>
          </a:p>
          <a:p>
            <a:pPr marL="457200" lvl="0" indent="-304800">
              <a:spcBef>
                <a:spcPts val="0"/>
              </a:spcBef>
              <a:buClr>
                <a:srgbClr val="000000"/>
              </a:buClr>
              <a:buSzPts val="1200"/>
            </a:pPr>
            <a:r>
              <a:rPr lang="fr-FR" sz="1400" b="1" kern="0" dirty="0" err="1" smtClean="0">
                <a:solidFill>
                  <a:srgbClr val="000000"/>
                </a:solidFill>
                <a:latin typeface="Arial"/>
                <a:cs typeface="Arial"/>
                <a:sym typeface="Arial"/>
              </a:rPr>
              <a:t>Jiawei</a:t>
            </a:r>
            <a:r>
              <a:rPr lang="fr-FR" sz="1400" b="1" kern="0" dirty="0" smtClean="0">
                <a:solidFill>
                  <a:srgbClr val="000000"/>
                </a:solidFill>
                <a:latin typeface="Arial"/>
                <a:cs typeface="Arial"/>
                <a:sym typeface="Arial"/>
              </a:rPr>
              <a:t> Fan, </a:t>
            </a:r>
            <a:r>
              <a:rPr lang="fr-FR" sz="1400" kern="0" dirty="0" smtClean="0">
                <a:solidFill>
                  <a:srgbClr val="000000"/>
                </a:solidFill>
                <a:latin typeface="Arial"/>
                <a:cs typeface="Arial"/>
                <a:sym typeface="Arial"/>
              </a:rPr>
              <a:t>“</a:t>
            </a:r>
            <a:r>
              <a:rPr lang="fr-FR" sz="1400" kern="0" dirty="0" err="1" smtClean="0">
                <a:solidFill>
                  <a:srgbClr val="000000"/>
                </a:solidFill>
                <a:latin typeface="Arial"/>
                <a:cs typeface="Arial"/>
                <a:sym typeface="Arial"/>
              </a:rPr>
              <a:t>Search</a:t>
            </a:r>
            <a:r>
              <a:rPr lang="fr-FR" sz="1400" kern="0" dirty="0" smtClean="0">
                <a:solidFill>
                  <a:srgbClr val="000000"/>
                </a:solidFill>
                <a:latin typeface="Arial"/>
                <a:cs typeface="Arial"/>
                <a:sym typeface="Arial"/>
              </a:rPr>
              <a:t> for new </a:t>
            </a:r>
            <a:r>
              <a:rPr lang="fr-FR" sz="1400" kern="0" dirty="0" err="1" smtClean="0">
                <a:solidFill>
                  <a:srgbClr val="000000"/>
                </a:solidFill>
                <a:latin typeface="Arial"/>
                <a:cs typeface="Arial"/>
                <a:sym typeface="Arial"/>
              </a:rPr>
              <a:t>resonances</a:t>
            </a:r>
            <a:r>
              <a:rPr lang="fr-FR" sz="1400" kern="0" dirty="0" smtClean="0">
                <a:solidFill>
                  <a:srgbClr val="000000"/>
                </a:solidFill>
                <a:latin typeface="Arial"/>
                <a:cs typeface="Arial"/>
                <a:sym typeface="Arial"/>
              </a:rPr>
              <a:t> in the </a:t>
            </a:r>
            <a:r>
              <a:rPr lang="fr-FR" sz="1400" kern="0" dirty="0" err="1" smtClean="0">
                <a:solidFill>
                  <a:srgbClr val="000000"/>
                </a:solidFill>
                <a:latin typeface="Arial"/>
                <a:cs typeface="Arial"/>
                <a:sym typeface="Arial"/>
              </a:rPr>
              <a:t>diphoton</a:t>
            </a:r>
            <a:r>
              <a:rPr lang="fr-FR" sz="1400" kern="0" dirty="0" smtClean="0">
                <a:solidFill>
                  <a:srgbClr val="000000"/>
                </a:solidFill>
                <a:latin typeface="Arial"/>
                <a:cs typeface="Arial"/>
                <a:sym typeface="Arial"/>
              </a:rPr>
              <a:t> final state in the mass range </a:t>
            </a:r>
            <a:r>
              <a:rPr lang="fr-FR" sz="1400" kern="0" dirty="0" err="1" smtClean="0">
                <a:solidFill>
                  <a:srgbClr val="000000"/>
                </a:solidFill>
                <a:latin typeface="Arial"/>
                <a:cs typeface="Arial"/>
                <a:sym typeface="Arial"/>
              </a:rPr>
              <a:t>between</a:t>
            </a:r>
            <a:r>
              <a:rPr lang="fr-FR" sz="1400" kern="0" dirty="0" smtClean="0">
                <a:solidFill>
                  <a:srgbClr val="000000"/>
                </a:solidFill>
                <a:latin typeface="Arial"/>
                <a:cs typeface="Arial"/>
                <a:sym typeface="Arial"/>
              </a:rPr>
              <a:t> 80 and 115 </a:t>
            </a:r>
            <a:r>
              <a:rPr lang="fr-FR" sz="1400" kern="0" dirty="0" err="1" smtClean="0">
                <a:solidFill>
                  <a:srgbClr val="000000"/>
                </a:solidFill>
                <a:latin typeface="Arial"/>
                <a:cs typeface="Arial"/>
                <a:sym typeface="Arial"/>
              </a:rPr>
              <a:t>GeV</a:t>
            </a:r>
            <a:r>
              <a:rPr lang="fr-FR" sz="1400" kern="0" dirty="0" smtClean="0">
                <a:solidFill>
                  <a:srgbClr val="000000"/>
                </a:solidFill>
                <a:latin typeface="Arial"/>
                <a:cs typeface="Arial"/>
                <a:sym typeface="Arial"/>
              </a:rPr>
              <a:t> in pp collisions at </a:t>
            </a:r>
            <a:r>
              <a:rPr lang="fr-FR" sz="1400" kern="0" dirty="0" err="1" smtClean="0">
                <a:solidFill>
                  <a:srgbClr val="000000"/>
                </a:solidFill>
                <a:latin typeface="Arial"/>
                <a:cs typeface="Arial"/>
                <a:sym typeface="Arial"/>
              </a:rPr>
              <a:t>sqrt</a:t>
            </a:r>
            <a:r>
              <a:rPr lang="fr-FR" sz="1400" kern="0" dirty="0" smtClean="0">
                <a:solidFill>
                  <a:srgbClr val="000000"/>
                </a:solidFill>
                <a:latin typeface="Arial"/>
                <a:cs typeface="Arial"/>
                <a:sym typeface="Arial"/>
              </a:rPr>
              <a:t>(s)=8 </a:t>
            </a:r>
            <a:r>
              <a:rPr lang="fr-FR" sz="1400" kern="0" dirty="0" err="1" smtClean="0">
                <a:solidFill>
                  <a:srgbClr val="000000"/>
                </a:solidFill>
                <a:latin typeface="Arial"/>
                <a:cs typeface="Arial"/>
                <a:sym typeface="Arial"/>
              </a:rPr>
              <a:t>TeV</a:t>
            </a:r>
            <a:r>
              <a:rPr lang="fr-FR" sz="1400" kern="0" dirty="0" smtClean="0">
                <a:solidFill>
                  <a:srgbClr val="000000"/>
                </a:solidFill>
                <a:latin typeface="Arial"/>
                <a:cs typeface="Arial"/>
                <a:sym typeface="Arial"/>
              </a:rPr>
              <a:t>”, S. Gascon/</a:t>
            </a:r>
            <a:r>
              <a:rPr lang="fr-FR" sz="1400" kern="0" dirty="0" err="1" smtClean="0">
                <a:solidFill>
                  <a:srgbClr val="000000"/>
                </a:solidFill>
                <a:latin typeface="Arial"/>
                <a:cs typeface="Arial"/>
                <a:sym typeface="Arial"/>
              </a:rPr>
              <a:t>G.Chen</a:t>
            </a:r>
            <a:r>
              <a:rPr lang="fr-FR" sz="1400" kern="0" dirty="0" smtClean="0">
                <a:solidFill>
                  <a:srgbClr val="000000"/>
                </a:solidFill>
                <a:latin typeface="Arial"/>
                <a:cs typeface="Arial"/>
                <a:sym typeface="Arial"/>
              </a:rPr>
              <a:t>, Bourse CSC </a:t>
            </a:r>
            <a:r>
              <a:rPr lang="fr-FR" sz="1400" b="1" kern="0" dirty="0" smtClean="0">
                <a:solidFill>
                  <a:srgbClr val="000000"/>
                </a:solidFill>
                <a:latin typeface="Arial"/>
                <a:cs typeface="Arial"/>
                <a:sym typeface="Arial"/>
              </a:rPr>
              <a:t>(</a:t>
            </a:r>
            <a:r>
              <a:rPr lang="fr-FR" sz="1400" b="1" kern="0" dirty="0" err="1" smtClean="0">
                <a:solidFill>
                  <a:srgbClr val="000000"/>
                </a:solidFill>
                <a:latin typeface="Arial"/>
                <a:cs typeface="Arial"/>
                <a:sym typeface="Arial"/>
              </a:rPr>
              <a:t>Co-tutelle</a:t>
            </a:r>
            <a:r>
              <a:rPr lang="fr-FR" sz="1400" b="1" kern="0" dirty="0" smtClean="0">
                <a:solidFill>
                  <a:srgbClr val="000000"/>
                </a:solidFill>
                <a:latin typeface="Arial"/>
                <a:cs typeface="Arial"/>
                <a:sym typeface="Arial"/>
              </a:rPr>
              <a:t> IHEP Beijing), </a:t>
            </a:r>
            <a:r>
              <a:rPr lang="fr-FR" sz="1400" kern="0" dirty="0" smtClean="0">
                <a:solidFill>
                  <a:srgbClr val="000000"/>
                </a:solidFill>
                <a:latin typeface="Arial"/>
                <a:cs typeface="Arial"/>
                <a:sym typeface="Arial"/>
              </a:rPr>
              <a:t>2012/</a:t>
            </a:r>
            <a:r>
              <a:rPr lang="fr-FR" sz="1400" b="1" kern="0" dirty="0" smtClean="0">
                <a:solidFill>
                  <a:srgbClr val="000000"/>
                </a:solidFill>
                <a:latin typeface="Arial"/>
                <a:cs typeface="Arial"/>
                <a:sym typeface="Arial"/>
              </a:rPr>
              <a:t>2015</a:t>
            </a:r>
            <a:r>
              <a:rPr lang="fr-FR" sz="1400" kern="0" dirty="0" smtClean="0">
                <a:solidFill>
                  <a:srgbClr val="000000"/>
                </a:solidFill>
                <a:latin typeface="Arial"/>
                <a:cs typeface="Arial"/>
                <a:sym typeface="Arial"/>
              </a:rPr>
              <a:t>, </a:t>
            </a:r>
            <a:r>
              <a:rPr lang="fr-FR" sz="1400" kern="0" dirty="0" smtClean="0">
                <a:solidFill>
                  <a:srgbClr val="00B050"/>
                </a:solidFill>
                <a:latin typeface="Arial"/>
                <a:cs typeface="Arial"/>
                <a:sym typeface="Arial"/>
              </a:rPr>
              <a:t>Physicien médical dans un hôpital oncologique a Shanghai</a:t>
            </a:r>
          </a:p>
          <a:p>
            <a:pPr marL="457200" lvl="0" indent="-304800">
              <a:spcBef>
                <a:spcPts val="0"/>
              </a:spcBef>
              <a:buClr>
                <a:srgbClr val="000000"/>
              </a:buClr>
              <a:buSzPts val="1200"/>
            </a:pPr>
            <a:endParaRPr lang="fr-FR" sz="1400" b="1" kern="0" dirty="0" smtClean="0">
              <a:solidFill>
                <a:srgbClr val="000000"/>
              </a:solidFill>
              <a:latin typeface="Arial"/>
              <a:cs typeface="Arial"/>
              <a:sym typeface="Arial"/>
            </a:endParaRPr>
          </a:p>
          <a:p>
            <a:pPr marL="457200" lvl="0" indent="-304800">
              <a:spcBef>
                <a:spcPts val="0"/>
              </a:spcBef>
              <a:buClr>
                <a:srgbClr val="000000"/>
              </a:buClr>
              <a:buSzPts val="1200"/>
            </a:pPr>
            <a:r>
              <a:rPr lang="fr-FR" sz="1400" b="1" kern="0" dirty="0" smtClean="0">
                <a:solidFill>
                  <a:srgbClr val="000000"/>
                </a:solidFill>
                <a:latin typeface="Arial"/>
                <a:cs typeface="Arial"/>
                <a:sym typeface="Arial"/>
              </a:rPr>
              <a:t>Jose Ruiz-Alvarez, </a:t>
            </a:r>
            <a:r>
              <a:rPr lang="fr-FR" sz="1400" kern="0" dirty="0" smtClean="0">
                <a:solidFill>
                  <a:srgbClr val="000000"/>
                </a:solidFill>
                <a:latin typeface="Arial"/>
                <a:cs typeface="Arial"/>
                <a:sym typeface="Arial"/>
              </a:rPr>
              <a:t>“</a:t>
            </a:r>
            <a:r>
              <a:rPr lang="fr-FR" sz="1400" kern="0" dirty="0" err="1" smtClean="0">
                <a:solidFill>
                  <a:srgbClr val="000000"/>
                </a:solidFill>
                <a:latin typeface="Arial"/>
                <a:cs typeface="Arial"/>
                <a:sym typeface="Arial"/>
              </a:rPr>
              <a:t>Search</a:t>
            </a:r>
            <a:r>
              <a:rPr lang="fr-FR" sz="1400" kern="0" dirty="0" smtClean="0">
                <a:solidFill>
                  <a:srgbClr val="000000"/>
                </a:solidFill>
                <a:latin typeface="Arial"/>
                <a:cs typeface="Arial"/>
                <a:sym typeface="Arial"/>
              </a:rPr>
              <a:t> for a </a:t>
            </a:r>
            <a:r>
              <a:rPr lang="fr-FR" sz="1400" kern="0" dirty="0" err="1" smtClean="0">
                <a:solidFill>
                  <a:srgbClr val="000000"/>
                </a:solidFill>
                <a:latin typeface="Arial"/>
                <a:cs typeface="Arial"/>
                <a:sym typeface="Arial"/>
              </a:rPr>
              <a:t>vector-like</a:t>
            </a:r>
            <a:r>
              <a:rPr lang="fr-FR" sz="1400" kern="0" dirty="0" smtClean="0">
                <a:solidFill>
                  <a:srgbClr val="000000"/>
                </a:solidFill>
                <a:latin typeface="Arial"/>
                <a:cs typeface="Arial"/>
                <a:sym typeface="Arial"/>
              </a:rPr>
              <a:t> quark T’ </a:t>
            </a:r>
            <a:r>
              <a:rPr lang="fr-FR" sz="1400" kern="0" dirty="0" err="1" smtClean="0">
                <a:solidFill>
                  <a:srgbClr val="000000"/>
                </a:solidFill>
                <a:latin typeface="Arial"/>
                <a:cs typeface="Arial"/>
                <a:sym typeface="Arial"/>
              </a:rPr>
              <a:t>decaying</a:t>
            </a:r>
            <a:r>
              <a:rPr lang="fr-FR" sz="1400" kern="0" dirty="0" smtClean="0">
                <a:solidFill>
                  <a:srgbClr val="000000"/>
                </a:solidFill>
                <a:latin typeface="Arial"/>
                <a:cs typeface="Arial"/>
                <a:sym typeface="Arial"/>
              </a:rPr>
              <a:t> </a:t>
            </a:r>
            <a:r>
              <a:rPr lang="fr-FR" sz="1400" kern="0" dirty="0" err="1" smtClean="0">
                <a:solidFill>
                  <a:srgbClr val="000000"/>
                </a:solidFill>
                <a:latin typeface="Arial"/>
                <a:cs typeface="Arial"/>
                <a:sym typeface="Arial"/>
              </a:rPr>
              <a:t>into</a:t>
            </a:r>
            <a:r>
              <a:rPr lang="fr-FR" sz="1400" kern="0" dirty="0" smtClean="0">
                <a:solidFill>
                  <a:srgbClr val="000000"/>
                </a:solidFill>
                <a:latin typeface="Arial"/>
                <a:cs typeface="Arial"/>
                <a:sym typeface="Arial"/>
              </a:rPr>
              <a:t> </a:t>
            </a:r>
            <a:r>
              <a:rPr lang="fr-FR" sz="1400" kern="0" dirty="0" err="1" smtClean="0">
                <a:solidFill>
                  <a:srgbClr val="000000"/>
                </a:solidFill>
                <a:latin typeface="Arial"/>
                <a:cs typeface="Arial"/>
                <a:sym typeface="Arial"/>
              </a:rPr>
              <a:t>top+Higgs</a:t>
            </a:r>
            <a:r>
              <a:rPr lang="fr-FR" sz="1400" kern="0" dirty="0" smtClean="0">
                <a:solidFill>
                  <a:srgbClr val="000000"/>
                </a:solidFill>
                <a:latin typeface="Arial"/>
                <a:cs typeface="Arial"/>
                <a:sym typeface="Arial"/>
              </a:rPr>
              <a:t> in single production mode in full </a:t>
            </a:r>
            <a:r>
              <a:rPr lang="fr-FR" sz="1400" kern="0" dirty="0" err="1" smtClean="0">
                <a:solidFill>
                  <a:srgbClr val="000000"/>
                </a:solidFill>
                <a:latin typeface="Arial"/>
                <a:cs typeface="Arial"/>
                <a:sym typeface="Arial"/>
              </a:rPr>
              <a:t>hadronic</a:t>
            </a:r>
            <a:r>
              <a:rPr lang="fr-FR" sz="1400" kern="0" dirty="0" smtClean="0">
                <a:solidFill>
                  <a:srgbClr val="000000"/>
                </a:solidFill>
                <a:latin typeface="Arial"/>
                <a:cs typeface="Arial"/>
                <a:sym typeface="Arial"/>
              </a:rPr>
              <a:t> final state </a:t>
            </a:r>
            <a:r>
              <a:rPr lang="fr-FR" sz="1400" kern="0" dirty="0" err="1" smtClean="0">
                <a:solidFill>
                  <a:srgbClr val="000000"/>
                </a:solidFill>
                <a:latin typeface="Arial"/>
                <a:cs typeface="Arial"/>
                <a:sym typeface="Arial"/>
              </a:rPr>
              <a:t>using</a:t>
            </a:r>
            <a:r>
              <a:rPr lang="fr-FR" sz="1400" kern="0" dirty="0" smtClean="0">
                <a:solidFill>
                  <a:srgbClr val="000000"/>
                </a:solidFill>
                <a:latin typeface="Arial"/>
                <a:cs typeface="Arial"/>
                <a:sym typeface="Arial"/>
              </a:rPr>
              <a:t> CMS data </a:t>
            </a:r>
            <a:r>
              <a:rPr lang="fr-FR" sz="1400" kern="0" dirty="0" err="1" smtClean="0">
                <a:solidFill>
                  <a:srgbClr val="000000"/>
                </a:solidFill>
                <a:latin typeface="Arial"/>
                <a:cs typeface="Arial"/>
                <a:sym typeface="Arial"/>
              </a:rPr>
              <a:t>collected</a:t>
            </a:r>
            <a:r>
              <a:rPr lang="fr-FR" sz="1400" kern="0" dirty="0" smtClean="0">
                <a:solidFill>
                  <a:srgbClr val="000000"/>
                </a:solidFill>
                <a:latin typeface="Arial"/>
                <a:cs typeface="Arial"/>
                <a:sym typeface="Arial"/>
              </a:rPr>
              <a:t> at 8 </a:t>
            </a:r>
            <a:r>
              <a:rPr lang="fr-FR" sz="1400" kern="0" dirty="0" err="1" smtClean="0">
                <a:solidFill>
                  <a:srgbClr val="000000"/>
                </a:solidFill>
                <a:latin typeface="Arial"/>
                <a:cs typeface="Arial"/>
                <a:sym typeface="Arial"/>
              </a:rPr>
              <a:t>TeV</a:t>
            </a:r>
            <a:r>
              <a:rPr lang="fr-FR" sz="1400" kern="0" dirty="0" smtClean="0">
                <a:solidFill>
                  <a:srgbClr val="000000"/>
                </a:solidFill>
                <a:latin typeface="Arial"/>
                <a:cs typeface="Arial"/>
                <a:sym typeface="Arial"/>
              </a:rPr>
              <a:t>”, S. Beauceron, EDPHAST, 2012/</a:t>
            </a:r>
            <a:r>
              <a:rPr lang="fr-FR" sz="1400" b="1" kern="0" dirty="0" smtClean="0">
                <a:solidFill>
                  <a:srgbClr val="000000"/>
                </a:solidFill>
                <a:latin typeface="Arial"/>
                <a:cs typeface="Arial"/>
                <a:sym typeface="Arial"/>
              </a:rPr>
              <a:t>2015</a:t>
            </a:r>
            <a:r>
              <a:rPr lang="fr-FR" sz="1400" kern="0" dirty="0" smtClean="0">
                <a:solidFill>
                  <a:srgbClr val="000000"/>
                </a:solidFill>
                <a:latin typeface="Arial"/>
                <a:cs typeface="Arial"/>
                <a:sym typeface="Arial"/>
              </a:rPr>
              <a:t>, </a:t>
            </a:r>
            <a:r>
              <a:rPr lang="fr-FR" sz="1400" kern="0" dirty="0" smtClean="0">
                <a:solidFill>
                  <a:srgbClr val="00B050"/>
                </a:solidFill>
                <a:latin typeface="Arial"/>
                <a:cs typeface="Arial"/>
                <a:sym typeface="Arial"/>
              </a:rPr>
              <a:t>Chercheur, </a:t>
            </a:r>
            <a:r>
              <a:rPr lang="fr-FR" sz="1400" kern="0" dirty="0" err="1" smtClean="0">
                <a:solidFill>
                  <a:srgbClr val="00B050"/>
                </a:solidFill>
                <a:latin typeface="Arial"/>
                <a:cs typeface="Arial"/>
                <a:sym typeface="Arial"/>
              </a:rPr>
              <a:t>Universidad</a:t>
            </a:r>
            <a:r>
              <a:rPr lang="fr-FR" sz="1400" kern="0" dirty="0" smtClean="0">
                <a:solidFill>
                  <a:srgbClr val="00B050"/>
                </a:solidFill>
                <a:latin typeface="Arial"/>
                <a:cs typeface="Arial"/>
                <a:sym typeface="Arial"/>
              </a:rPr>
              <a:t> de </a:t>
            </a:r>
            <a:r>
              <a:rPr lang="fr-FR" sz="1400" kern="0" dirty="0" err="1" smtClean="0">
                <a:solidFill>
                  <a:srgbClr val="00B050"/>
                </a:solidFill>
                <a:latin typeface="Arial"/>
                <a:cs typeface="Arial"/>
                <a:sym typeface="Arial"/>
              </a:rPr>
              <a:t>Antioiquia</a:t>
            </a:r>
            <a:r>
              <a:rPr lang="fr-FR" sz="1400" kern="0" dirty="0" smtClean="0">
                <a:solidFill>
                  <a:srgbClr val="00B050"/>
                </a:solidFill>
                <a:latin typeface="Arial"/>
                <a:cs typeface="Arial"/>
                <a:sym typeface="Arial"/>
              </a:rPr>
              <a:t>, Medellin (CO) </a:t>
            </a:r>
            <a:endParaRPr lang="fr-FR" sz="1400" b="1" kern="0" dirty="0" smtClean="0">
              <a:solidFill>
                <a:srgbClr val="00B050"/>
              </a:solidFill>
              <a:latin typeface="Arial"/>
              <a:cs typeface="Arial"/>
              <a:sym typeface="Arial"/>
            </a:endParaRPr>
          </a:p>
          <a:p>
            <a:pPr marL="457200" lvl="0" indent="-304800">
              <a:spcBef>
                <a:spcPts val="0"/>
              </a:spcBef>
              <a:buClr>
                <a:srgbClr val="000000"/>
              </a:buClr>
              <a:buSzPts val="1200"/>
            </a:pPr>
            <a:endParaRPr lang="fr-FR" sz="1400" kern="0" dirty="0" smtClean="0">
              <a:solidFill>
                <a:srgbClr val="000000"/>
              </a:solidFill>
              <a:latin typeface="Arial"/>
              <a:cs typeface="Arial"/>
              <a:sym typeface="Arial"/>
            </a:endParaRPr>
          </a:p>
          <a:p>
            <a:pPr marL="457200" lvl="0" indent="-304800">
              <a:spcBef>
                <a:spcPts val="0"/>
              </a:spcBef>
              <a:buClr>
                <a:srgbClr val="000000"/>
              </a:buClr>
              <a:buSzPts val="1200"/>
            </a:pPr>
            <a:r>
              <a:rPr lang="fr-FR" sz="1400" b="1" kern="0" dirty="0" smtClean="0">
                <a:solidFill>
                  <a:srgbClr val="000000"/>
                </a:solidFill>
                <a:latin typeface="Arial"/>
                <a:cs typeface="Arial"/>
                <a:sym typeface="Arial"/>
              </a:rPr>
              <a:t>Anne-Laure </a:t>
            </a:r>
            <a:r>
              <a:rPr lang="fr-FR" sz="1400" b="1" kern="0" dirty="0" err="1" smtClean="0">
                <a:solidFill>
                  <a:srgbClr val="000000"/>
                </a:solidFill>
                <a:latin typeface="Arial"/>
                <a:cs typeface="Arial"/>
                <a:sym typeface="Arial"/>
              </a:rPr>
              <a:t>Pequegnot</a:t>
            </a:r>
            <a:r>
              <a:rPr lang="fr-FR" sz="1400" kern="0" dirty="0" smtClean="0">
                <a:solidFill>
                  <a:srgbClr val="000000"/>
                </a:solidFill>
                <a:latin typeface="Arial"/>
                <a:cs typeface="Arial"/>
                <a:sym typeface="Arial"/>
              </a:rPr>
              <a:t> “Recherche de nouvelles particules de spin 0 se désintégrant en paires de quarks top-</a:t>
            </a:r>
            <a:r>
              <a:rPr lang="fr-FR" sz="1400" kern="0" dirty="0" err="1" smtClean="0">
                <a:solidFill>
                  <a:srgbClr val="000000"/>
                </a:solidFill>
                <a:latin typeface="Arial"/>
                <a:cs typeface="Arial"/>
                <a:sym typeface="Arial"/>
              </a:rPr>
              <a:t>antitop</a:t>
            </a:r>
            <a:r>
              <a:rPr lang="fr-FR" sz="1400" kern="0" dirty="0" smtClean="0">
                <a:solidFill>
                  <a:srgbClr val="000000"/>
                </a:solidFill>
                <a:latin typeface="Arial"/>
                <a:cs typeface="Arial"/>
                <a:sym typeface="Arial"/>
              </a:rPr>
              <a:t> et calibration en énergie des jets au-delà du </a:t>
            </a:r>
            <a:r>
              <a:rPr lang="fr-FR" sz="1400" kern="0" dirty="0" err="1" smtClean="0">
                <a:solidFill>
                  <a:srgbClr val="000000"/>
                </a:solidFill>
                <a:latin typeface="Arial"/>
                <a:cs typeface="Arial"/>
                <a:sym typeface="Arial"/>
              </a:rPr>
              <a:t>TeV</a:t>
            </a:r>
            <a:r>
              <a:rPr lang="fr-FR" sz="1400" kern="0" dirty="0" smtClean="0">
                <a:solidFill>
                  <a:srgbClr val="000000"/>
                </a:solidFill>
                <a:latin typeface="Arial"/>
                <a:cs typeface="Arial"/>
                <a:sym typeface="Arial"/>
              </a:rPr>
              <a:t> avec l’expérience CMS au LHC”,  </a:t>
            </a:r>
            <a:r>
              <a:rPr lang="fr-FR" sz="1400" kern="0" dirty="0" err="1" smtClean="0">
                <a:solidFill>
                  <a:srgbClr val="000000"/>
                </a:solidFill>
                <a:latin typeface="Arial"/>
                <a:cs typeface="Arial"/>
                <a:sym typeface="Arial"/>
              </a:rPr>
              <a:t>S.Perriès</a:t>
            </a:r>
            <a:r>
              <a:rPr lang="fr-FR" sz="1400" kern="0" dirty="0" smtClean="0">
                <a:solidFill>
                  <a:srgbClr val="000000"/>
                </a:solidFill>
                <a:latin typeface="Arial"/>
                <a:cs typeface="Arial"/>
                <a:sym typeface="Arial"/>
              </a:rPr>
              <a:t>/</a:t>
            </a:r>
            <a:r>
              <a:rPr lang="fr-FR" sz="1400" kern="0" dirty="0" err="1" smtClean="0">
                <a:solidFill>
                  <a:srgbClr val="000000"/>
                </a:solidFill>
                <a:latin typeface="Arial"/>
                <a:cs typeface="Arial"/>
                <a:sym typeface="Arial"/>
              </a:rPr>
              <a:t>V.Sordini</a:t>
            </a:r>
            <a:r>
              <a:rPr lang="fr-FR" sz="1400" kern="0" dirty="0" smtClean="0">
                <a:solidFill>
                  <a:srgbClr val="000000"/>
                </a:solidFill>
                <a:latin typeface="Arial"/>
                <a:cs typeface="Arial"/>
                <a:sym typeface="Arial"/>
              </a:rPr>
              <a:t>, ED PHAST, 2013/</a:t>
            </a:r>
            <a:r>
              <a:rPr lang="fr-FR" sz="1400" b="1" kern="0" dirty="0" smtClean="0">
                <a:solidFill>
                  <a:srgbClr val="000000"/>
                </a:solidFill>
                <a:latin typeface="Arial"/>
                <a:cs typeface="Arial"/>
                <a:sym typeface="Arial"/>
              </a:rPr>
              <a:t>2016</a:t>
            </a:r>
            <a:r>
              <a:rPr lang="fr-FR" sz="1400" kern="0" dirty="0" smtClean="0">
                <a:solidFill>
                  <a:srgbClr val="000000"/>
                </a:solidFill>
                <a:latin typeface="Arial"/>
                <a:cs typeface="Arial"/>
                <a:sym typeface="Arial"/>
              </a:rPr>
              <a:t>, </a:t>
            </a:r>
            <a:r>
              <a:rPr lang="fr-FR" sz="1400" kern="0" dirty="0" smtClean="0">
                <a:solidFill>
                  <a:srgbClr val="00B050"/>
                </a:solidFill>
                <a:latin typeface="Arial"/>
                <a:cs typeface="Arial"/>
                <a:sym typeface="Arial"/>
              </a:rPr>
              <a:t>CDI chez </a:t>
            </a:r>
            <a:r>
              <a:rPr lang="fr-FR" sz="1400" kern="0" dirty="0" err="1" smtClean="0">
                <a:solidFill>
                  <a:srgbClr val="00B050"/>
                </a:solidFill>
                <a:latin typeface="Arial"/>
                <a:cs typeface="Arial"/>
                <a:sym typeface="Arial"/>
              </a:rPr>
              <a:t>Akka</a:t>
            </a:r>
            <a:r>
              <a:rPr lang="fr-FR" sz="1400" kern="0" dirty="0" smtClean="0">
                <a:solidFill>
                  <a:srgbClr val="000000"/>
                </a:solidFill>
                <a:latin typeface="Arial"/>
                <a:cs typeface="Arial"/>
                <a:sym typeface="Arial"/>
              </a:rPr>
              <a:t>.</a:t>
            </a:r>
          </a:p>
          <a:p>
            <a:pPr marL="1085850" lvl="0" indent="-171450">
              <a:spcBef>
                <a:spcPts val="0"/>
              </a:spcBef>
              <a:buClr>
                <a:srgbClr val="000000"/>
              </a:buClr>
            </a:pPr>
            <a:endParaRPr lang="fr-FR" sz="1400" kern="0" dirty="0" smtClean="0">
              <a:solidFill>
                <a:srgbClr val="000000"/>
              </a:solidFill>
              <a:latin typeface="Arial"/>
              <a:cs typeface="Arial"/>
              <a:sym typeface="Arial"/>
            </a:endParaRPr>
          </a:p>
          <a:p>
            <a:pPr marL="457200" lvl="0" indent="-304800">
              <a:spcBef>
                <a:spcPts val="0"/>
              </a:spcBef>
              <a:buClr>
                <a:srgbClr val="000000"/>
              </a:buClr>
              <a:buSzPts val="1200"/>
            </a:pPr>
            <a:r>
              <a:rPr lang="fr-FR" sz="1400" b="1" kern="0" dirty="0" smtClean="0">
                <a:solidFill>
                  <a:srgbClr val="000000"/>
                </a:solidFill>
                <a:latin typeface="Arial"/>
                <a:cs typeface="Arial"/>
                <a:sym typeface="Arial"/>
              </a:rPr>
              <a:t>Elvire Bouvier.</a:t>
            </a:r>
            <a:r>
              <a:rPr lang="fr-FR" sz="1400" kern="0" dirty="0" smtClean="0">
                <a:solidFill>
                  <a:srgbClr val="000000"/>
                </a:solidFill>
                <a:latin typeface="Arial"/>
                <a:cs typeface="Arial"/>
                <a:sym typeface="Arial"/>
              </a:rPr>
              <a:t> “Détermination de la masse du quark top avec des désintégrations en </a:t>
            </a:r>
            <a:r>
              <a:rPr lang="fr-FR" sz="1400" kern="0" dirty="0" err="1" smtClean="0">
                <a:solidFill>
                  <a:srgbClr val="000000"/>
                </a:solidFill>
                <a:latin typeface="Arial"/>
                <a:cs typeface="Arial"/>
                <a:sym typeface="Arial"/>
              </a:rPr>
              <a:t>JPsi</a:t>
            </a:r>
            <a:r>
              <a:rPr lang="fr-FR" sz="1400" kern="0" dirty="0" smtClean="0">
                <a:solidFill>
                  <a:srgbClr val="000000"/>
                </a:solidFill>
                <a:latin typeface="Arial"/>
                <a:cs typeface="Arial"/>
                <a:sym typeface="Arial"/>
              </a:rPr>
              <a:t>”, </a:t>
            </a:r>
            <a:r>
              <a:rPr lang="fr-FR" sz="1400" kern="0" dirty="0" err="1" smtClean="0">
                <a:solidFill>
                  <a:srgbClr val="000000"/>
                </a:solidFill>
                <a:latin typeface="Arial"/>
                <a:cs typeface="Arial"/>
                <a:sym typeface="Arial"/>
              </a:rPr>
              <a:t>R.Chierici</a:t>
            </a:r>
            <a:r>
              <a:rPr lang="fr-FR" sz="1400" kern="0" dirty="0" smtClean="0">
                <a:solidFill>
                  <a:srgbClr val="000000"/>
                </a:solidFill>
                <a:latin typeface="Arial"/>
                <a:cs typeface="Arial"/>
                <a:sym typeface="Arial"/>
              </a:rPr>
              <a:t>/</a:t>
            </a:r>
            <a:r>
              <a:rPr lang="fr-FR" sz="1400" kern="0" dirty="0" err="1" smtClean="0">
                <a:solidFill>
                  <a:srgbClr val="000000"/>
                </a:solidFill>
                <a:latin typeface="Arial"/>
                <a:cs typeface="Arial"/>
                <a:sym typeface="Arial"/>
              </a:rPr>
              <a:t>P.Verdier</a:t>
            </a:r>
            <a:r>
              <a:rPr lang="fr-FR" sz="1400" kern="0" dirty="0" smtClean="0">
                <a:solidFill>
                  <a:srgbClr val="000000"/>
                </a:solidFill>
                <a:latin typeface="Arial"/>
                <a:cs typeface="Arial"/>
                <a:sym typeface="Arial"/>
              </a:rPr>
              <a:t>, ENS, 2013/</a:t>
            </a:r>
            <a:r>
              <a:rPr lang="fr-FR" sz="1400" b="1" kern="0" dirty="0" smtClean="0">
                <a:solidFill>
                  <a:srgbClr val="000000"/>
                </a:solidFill>
                <a:latin typeface="Arial"/>
                <a:cs typeface="Arial"/>
                <a:sym typeface="Arial"/>
              </a:rPr>
              <a:t>2016</a:t>
            </a:r>
            <a:r>
              <a:rPr lang="fr-FR" sz="1400" kern="0" dirty="0" smtClean="0">
                <a:solidFill>
                  <a:srgbClr val="000000"/>
                </a:solidFill>
                <a:latin typeface="Arial"/>
                <a:cs typeface="Arial"/>
                <a:sym typeface="Arial"/>
              </a:rPr>
              <a:t>, </a:t>
            </a:r>
            <a:r>
              <a:rPr lang="fr-FR" sz="1400" kern="0" dirty="0" smtClean="0">
                <a:solidFill>
                  <a:srgbClr val="00B050"/>
                </a:solidFill>
                <a:latin typeface="Arial"/>
                <a:cs typeface="Arial"/>
                <a:sym typeface="Arial"/>
              </a:rPr>
              <a:t>Data </a:t>
            </a:r>
            <a:r>
              <a:rPr lang="fr-FR" sz="1400" kern="0" dirty="0" err="1" smtClean="0">
                <a:solidFill>
                  <a:srgbClr val="00B050"/>
                </a:solidFill>
                <a:latin typeface="Arial"/>
                <a:cs typeface="Arial"/>
                <a:sym typeface="Arial"/>
              </a:rPr>
              <a:t>Scientist</a:t>
            </a:r>
            <a:r>
              <a:rPr lang="fr-FR" sz="1400" kern="0" dirty="0" smtClean="0">
                <a:solidFill>
                  <a:srgbClr val="00B050"/>
                </a:solidFill>
                <a:latin typeface="Arial"/>
                <a:cs typeface="Arial"/>
                <a:sym typeface="Arial"/>
              </a:rPr>
              <a:t>, Expedia.</a:t>
            </a:r>
          </a:p>
          <a:p>
            <a:pPr marL="914400" lvl="0" indent="0">
              <a:spcBef>
                <a:spcPts val="0"/>
              </a:spcBef>
              <a:buClr>
                <a:srgbClr val="000000"/>
              </a:buClr>
              <a:buNone/>
            </a:pPr>
            <a:endParaRPr lang="fr-FR" sz="1400" kern="0" dirty="0" smtClean="0">
              <a:solidFill>
                <a:srgbClr val="000000"/>
              </a:solidFill>
              <a:latin typeface="Arial"/>
              <a:cs typeface="Arial"/>
              <a:sym typeface="Arial"/>
            </a:endParaRPr>
          </a:p>
          <a:p>
            <a:pPr marL="457200" lvl="0" indent="-304800">
              <a:spcBef>
                <a:spcPts val="0"/>
              </a:spcBef>
              <a:buClr>
                <a:srgbClr val="000000"/>
              </a:buClr>
              <a:buSzPts val="1200"/>
            </a:pPr>
            <a:r>
              <a:rPr lang="fr-FR" sz="1400" b="1" kern="0" dirty="0" smtClean="0">
                <a:solidFill>
                  <a:srgbClr val="000000"/>
                </a:solidFill>
                <a:latin typeface="Arial"/>
                <a:cs typeface="Arial"/>
                <a:sym typeface="Arial"/>
              </a:rPr>
              <a:t>Benoit </a:t>
            </a:r>
            <a:r>
              <a:rPr lang="fr-FR" sz="1400" b="1" kern="0" dirty="0" err="1" smtClean="0">
                <a:solidFill>
                  <a:srgbClr val="000000"/>
                </a:solidFill>
                <a:latin typeface="Arial"/>
                <a:cs typeface="Arial"/>
                <a:sym typeface="Arial"/>
              </a:rPr>
              <a:t>Courbon</a:t>
            </a:r>
            <a:r>
              <a:rPr lang="fr-FR" sz="1400" b="1" kern="0" dirty="0" smtClean="0">
                <a:solidFill>
                  <a:srgbClr val="000000"/>
                </a:solidFill>
                <a:latin typeface="Arial"/>
                <a:cs typeface="Arial"/>
                <a:sym typeface="Arial"/>
              </a:rPr>
              <a:t>, </a:t>
            </a:r>
            <a:r>
              <a:rPr lang="fr-FR" sz="1400" kern="0" dirty="0" smtClean="0">
                <a:solidFill>
                  <a:srgbClr val="000000"/>
                </a:solidFill>
                <a:latin typeface="Arial"/>
                <a:cs typeface="Arial"/>
                <a:sym typeface="Arial"/>
              </a:rPr>
              <a:t>“Reconstruction des photons et recherche d’un second boson de </a:t>
            </a:r>
            <a:r>
              <a:rPr lang="fr-FR" sz="1400" kern="0" dirty="0" err="1" smtClean="0">
                <a:solidFill>
                  <a:srgbClr val="000000"/>
                </a:solidFill>
                <a:latin typeface="Arial"/>
                <a:cs typeface="Arial"/>
                <a:sym typeface="Arial"/>
              </a:rPr>
              <a:t>Higgs</a:t>
            </a:r>
            <a:r>
              <a:rPr lang="fr-FR" sz="1400" kern="0" dirty="0" smtClean="0">
                <a:solidFill>
                  <a:srgbClr val="000000"/>
                </a:solidFill>
                <a:latin typeface="Arial"/>
                <a:cs typeface="Arial"/>
                <a:sym typeface="Arial"/>
              </a:rPr>
              <a:t> dans le canal di-photon au sein de l’expérience CMS au LHC”, </a:t>
            </a:r>
            <a:r>
              <a:rPr lang="fr-FR" sz="1400" kern="0" dirty="0" err="1" smtClean="0">
                <a:solidFill>
                  <a:srgbClr val="000000"/>
                </a:solidFill>
                <a:latin typeface="Arial"/>
                <a:cs typeface="Arial"/>
                <a:sym typeface="Arial"/>
              </a:rPr>
              <a:t>S.Gascon</a:t>
            </a:r>
            <a:r>
              <a:rPr lang="fr-FR" sz="1400" kern="0" dirty="0" smtClean="0">
                <a:solidFill>
                  <a:srgbClr val="000000"/>
                </a:solidFill>
                <a:latin typeface="Arial"/>
                <a:cs typeface="Arial"/>
                <a:sym typeface="Arial"/>
              </a:rPr>
              <a:t>/</a:t>
            </a:r>
            <a:r>
              <a:rPr lang="fr-FR" sz="1400" kern="0" dirty="0" err="1" smtClean="0">
                <a:solidFill>
                  <a:srgbClr val="000000"/>
                </a:solidFill>
                <a:latin typeface="Arial"/>
                <a:cs typeface="Arial"/>
                <a:sym typeface="Arial"/>
              </a:rPr>
              <a:t>M.Lethuillier</a:t>
            </a:r>
            <a:r>
              <a:rPr lang="fr-FR" sz="1400" kern="0" dirty="0" smtClean="0">
                <a:solidFill>
                  <a:srgbClr val="000000"/>
                </a:solidFill>
                <a:latin typeface="Arial"/>
                <a:cs typeface="Arial"/>
                <a:sym typeface="Arial"/>
              </a:rPr>
              <a:t>, ED PHAST, 2013/</a:t>
            </a:r>
            <a:r>
              <a:rPr lang="fr-FR" sz="1400" b="1" kern="0" dirty="0" smtClean="0">
                <a:solidFill>
                  <a:srgbClr val="000000"/>
                </a:solidFill>
                <a:latin typeface="Arial"/>
                <a:cs typeface="Arial"/>
                <a:sym typeface="Arial"/>
              </a:rPr>
              <a:t>2016</a:t>
            </a:r>
            <a:r>
              <a:rPr lang="fr-FR" sz="1400" kern="0" dirty="0" smtClean="0">
                <a:solidFill>
                  <a:srgbClr val="000000"/>
                </a:solidFill>
                <a:latin typeface="Arial"/>
                <a:cs typeface="Arial"/>
                <a:sym typeface="Arial"/>
              </a:rPr>
              <a:t>, </a:t>
            </a:r>
            <a:r>
              <a:rPr lang="fr-FR" sz="1400" kern="0" dirty="0" smtClean="0">
                <a:solidFill>
                  <a:srgbClr val="00B050"/>
                </a:solidFill>
                <a:latin typeface="Arial"/>
                <a:cs typeface="Arial"/>
                <a:sym typeface="Arial"/>
              </a:rPr>
              <a:t>Consultant chez Altran.</a:t>
            </a:r>
          </a:p>
          <a:p>
            <a:pPr marL="457200" lvl="0" indent="-304800">
              <a:spcBef>
                <a:spcPts val="0"/>
              </a:spcBef>
              <a:buClr>
                <a:srgbClr val="000000"/>
              </a:buClr>
              <a:buSzPts val="1200"/>
            </a:pPr>
            <a:endParaRPr lang="fr-FR" sz="1400" kern="0" dirty="0" smtClean="0">
              <a:solidFill>
                <a:srgbClr val="000000"/>
              </a:solidFill>
              <a:latin typeface="Arial"/>
              <a:cs typeface="Arial"/>
              <a:sym typeface="Arial"/>
            </a:endParaRPr>
          </a:p>
          <a:p>
            <a:pPr marL="457200" lvl="0" indent="-304800">
              <a:spcBef>
                <a:spcPts val="0"/>
              </a:spcBef>
              <a:buClr>
                <a:srgbClr val="000000"/>
              </a:buClr>
              <a:buSzPts val="1200"/>
            </a:pPr>
            <a:r>
              <a:rPr lang="fr-FR" sz="1400" b="1" kern="0" dirty="0" smtClean="0">
                <a:solidFill>
                  <a:srgbClr val="000000"/>
                </a:solidFill>
                <a:latin typeface="Arial"/>
                <a:cs typeface="Arial"/>
                <a:sym typeface="Arial"/>
              </a:rPr>
              <a:t>François Lagarde</a:t>
            </a:r>
            <a:r>
              <a:rPr lang="fr-FR" sz="1400" kern="0" dirty="0" smtClean="0">
                <a:solidFill>
                  <a:srgbClr val="000000"/>
                </a:solidFill>
                <a:latin typeface="Arial"/>
                <a:cs typeface="Arial"/>
                <a:sym typeface="Arial"/>
              </a:rPr>
              <a:t>. “Caractérisation de détecteurs à plaques résistives de verres de basse résistivité en vue de la mise à niveau de CMS.”, </a:t>
            </a:r>
            <a:r>
              <a:rPr lang="fr-FR" sz="1400" kern="0" dirty="0" err="1" smtClean="0">
                <a:solidFill>
                  <a:srgbClr val="000000"/>
                </a:solidFill>
                <a:latin typeface="Arial"/>
                <a:cs typeface="Arial"/>
                <a:sym typeface="Arial"/>
              </a:rPr>
              <a:t>G.Grenier</a:t>
            </a:r>
            <a:r>
              <a:rPr lang="fr-FR" sz="1400" kern="0" dirty="0" smtClean="0">
                <a:solidFill>
                  <a:srgbClr val="000000"/>
                </a:solidFill>
                <a:latin typeface="Arial"/>
                <a:cs typeface="Arial"/>
                <a:sym typeface="Arial"/>
              </a:rPr>
              <a:t>/</a:t>
            </a:r>
            <a:r>
              <a:rPr lang="fr-FR" sz="1400" kern="0" dirty="0" err="1" smtClean="0">
                <a:solidFill>
                  <a:srgbClr val="000000"/>
                </a:solidFill>
                <a:latin typeface="Arial"/>
                <a:cs typeface="Arial"/>
                <a:sym typeface="Arial"/>
              </a:rPr>
              <a:t>M.Gouzevitch</a:t>
            </a:r>
            <a:r>
              <a:rPr lang="fr-FR" sz="1400" kern="0" dirty="0" smtClean="0">
                <a:solidFill>
                  <a:srgbClr val="000000"/>
                </a:solidFill>
                <a:latin typeface="Arial"/>
                <a:cs typeface="Arial"/>
                <a:sym typeface="Arial"/>
              </a:rPr>
              <a:t>, ED PHAST, 2014/</a:t>
            </a:r>
            <a:r>
              <a:rPr lang="fr-FR" sz="1400" b="1" kern="0" dirty="0" smtClean="0">
                <a:solidFill>
                  <a:srgbClr val="000000"/>
                </a:solidFill>
                <a:latin typeface="Arial"/>
                <a:cs typeface="Arial"/>
                <a:sym typeface="Arial"/>
              </a:rPr>
              <a:t>2017</a:t>
            </a:r>
            <a:r>
              <a:rPr lang="fr-FR" sz="1400" kern="0" dirty="0" smtClean="0">
                <a:solidFill>
                  <a:srgbClr val="000000"/>
                </a:solidFill>
                <a:latin typeface="Arial"/>
                <a:cs typeface="Arial"/>
                <a:sym typeface="Arial"/>
              </a:rPr>
              <a:t>. </a:t>
            </a:r>
            <a:r>
              <a:rPr lang="fr-FR" sz="1400" kern="0" dirty="0" err="1" smtClean="0">
                <a:solidFill>
                  <a:srgbClr val="00B050"/>
                </a:solidFill>
                <a:latin typeface="Arial"/>
                <a:cs typeface="Arial"/>
                <a:sym typeface="Arial"/>
              </a:rPr>
              <a:t>Postdoctorant</a:t>
            </a:r>
            <a:r>
              <a:rPr lang="fr-FR" sz="1400" kern="0" dirty="0" smtClean="0">
                <a:solidFill>
                  <a:srgbClr val="00B050"/>
                </a:solidFill>
                <a:latin typeface="Arial"/>
                <a:cs typeface="Arial"/>
                <a:sym typeface="Arial"/>
              </a:rPr>
              <a:t>:  Shanghai Jiang </a:t>
            </a:r>
            <a:r>
              <a:rPr lang="fr-FR" sz="1400" kern="0" dirty="0" err="1" smtClean="0">
                <a:solidFill>
                  <a:srgbClr val="00B050"/>
                </a:solidFill>
                <a:latin typeface="Arial"/>
                <a:cs typeface="Arial"/>
                <a:sym typeface="Arial"/>
              </a:rPr>
              <a:t>Tiao</a:t>
            </a:r>
            <a:r>
              <a:rPr lang="fr-FR" sz="1400" kern="0" dirty="0" smtClean="0">
                <a:solidFill>
                  <a:srgbClr val="00B050"/>
                </a:solidFill>
                <a:latin typeface="Arial"/>
                <a:cs typeface="Arial"/>
                <a:sym typeface="Arial"/>
              </a:rPr>
              <a:t> </a:t>
            </a:r>
            <a:r>
              <a:rPr lang="fr-FR" sz="1400" kern="0" dirty="0" err="1" smtClean="0">
                <a:solidFill>
                  <a:srgbClr val="00B050"/>
                </a:solidFill>
                <a:latin typeface="Arial"/>
                <a:cs typeface="Arial"/>
                <a:sym typeface="Arial"/>
              </a:rPr>
              <a:t>University</a:t>
            </a:r>
            <a:r>
              <a:rPr lang="fr-FR" sz="1400" kern="0" dirty="0" smtClean="0">
                <a:solidFill>
                  <a:srgbClr val="00B050"/>
                </a:solidFill>
                <a:latin typeface="Arial"/>
                <a:cs typeface="Arial"/>
                <a:sym typeface="Arial"/>
              </a:rPr>
              <a:t>.</a:t>
            </a:r>
          </a:p>
          <a:p>
            <a:pPr marL="457200" lvl="0" indent="-304800">
              <a:spcBef>
                <a:spcPts val="0"/>
              </a:spcBef>
              <a:buClr>
                <a:srgbClr val="000000"/>
              </a:buClr>
              <a:buSzPts val="1200"/>
            </a:pPr>
            <a:endParaRPr lang="fr-FR" sz="1400" kern="0" dirty="0" smtClean="0">
              <a:solidFill>
                <a:srgbClr val="000000"/>
              </a:solidFill>
              <a:latin typeface="Arial"/>
              <a:cs typeface="Arial"/>
              <a:sym typeface="Arial"/>
            </a:endParaRPr>
          </a:p>
          <a:p>
            <a:pPr marL="457200" lvl="0" indent="-304800">
              <a:spcBef>
                <a:spcPts val="0"/>
              </a:spcBef>
              <a:buClr>
                <a:srgbClr val="000000"/>
              </a:buClr>
              <a:buSzPts val="1200"/>
            </a:pPr>
            <a:r>
              <a:rPr lang="fr-FR" sz="1400" b="1" kern="0" dirty="0" smtClean="0">
                <a:solidFill>
                  <a:srgbClr val="000000"/>
                </a:solidFill>
                <a:latin typeface="Arial"/>
                <a:cs typeface="Arial"/>
                <a:sym typeface="Arial"/>
              </a:rPr>
              <a:t>Hugues </a:t>
            </a:r>
            <a:r>
              <a:rPr lang="fr-FR" sz="1400" b="1" kern="0" dirty="0" err="1" smtClean="0">
                <a:solidFill>
                  <a:srgbClr val="000000"/>
                </a:solidFill>
                <a:latin typeface="Arial"/>
                <a:cs typeface="Arial"/>
                <a:sym typeface="Arial"/>
              </a:rPr>
              <a:t>Lattaud</a:t>
            </a:r>
            <a:r>
              <a:rPr lang="fr-FR" sz="1400" b="1" kern="0" dirty="0" smtClean="0">
                <a:solidFill>
                  <a:srgbClr val="000000"/>
                </a:solidFill>
                <a:latin typeface="Arial"/>
                <a:cs typeface="Arial"/>
                <a:sym typeface="Arial"/>
              </a:rPr>
              <a:t>, “</a:t>
            </a:r>
            <a:r>
              <a:rPr lang="fr-FR" sz="1400" kern="0" dirty="0" smtClean="0">
                <a:solidFill>
                  <a:srgbClr val="000000"/>
                </a:solidFill>
                <a:latin typeface="Arial"/>
                <a:cs typeface="Arial"/>
                <a:sym typeface="Arial"/>
              </a:rPr>
              <a:t>Photon et jets avec l'expérience CMS du LHC : de la calibration à la mesure</a:t>
            </a:r>
            <a:r>
              <a:rPr lang="fr-FR" sz="1400" b="1" kern="0" dirty="0" smtClean="0">
                <a:solidFill>
                  <a:srgbClr val="000000"/>
                </a:solidFill>
                <a:latin typeface="Arial"/>
                <a:cs typeface="Arial"/>
                <a:sym typeface="Arial"/>
              </a:rPr>
              <a:t>”, </a:t>
            </a:r>
            <a:r>
              <a:rPr lang="fr-FR" sz="1400" kern="0" dirty="0" smtClean="0">
                <a:solidFill>
                  <a:srgbClr val="000000"/>
                </a:solidFill>
                <a:latin typeface="Arial"/>
                <a:cs typeface="Arial"/>
                <a:sym typeface="Arial"/>
              </a:rPr>
              <a:t>S. </a:t>
            </a:r>
            <a:r>
              <a:rPr lang="fr-FR" sz="1400" kern="0" dirty="0" err="1" smtClean="0">
                <a:solidFill>
                  <a:srgbClr val="000000"/>
                </a:solidFill>
                <a:latin typeface="Arial"/>
                <a:cs typeface="Arial"/>
                <a:sym typeface="Arial"/>
              </a:rPr>
              <a:t>Perriès</a:t>
            </a:r>
            <a:r>
              <a:rPr lang="fr-FR" sz="1400" kern="0" dirty="0" smtClean="0">
                <a:solidFill>
                  <a:srgbClr val="000000"/>
                </a:solidFill>
                <a:latin typeface="Arial"/>
                <a:cs typeface="Arial"/>
                <a:sym typeface="Arial"/>
              </a:rPr>
              <a:t>/V. </a:t>
            </a:r>
            <a:r>
              <a:rPr lang="fr-FR" sz="1400" kern="0" dirty="0" err="1" smtClean="0">
                <a:solidFill>
                  <a:srgbClr val="000000"/>
                </a:solidFill>
                <a:latin typeface="Arial"/>
                <a:cs typeface="Arial"/>
                <a:sym typeface="Arial"/>
              </a:rPr>
              <a:t>Sordini</a:t>
            </a:r>
            <a:r>
              <a:rPr lang="fr-FR" sz="1400" kern="0" dirty="0" smtClean="0">
                <a:solidFill>
                  <a:srgbClr val="000000"/>
                </a:solidFill>
                <a:latin typeface="Arial"/>
                <a:cs typeface="Arial"/>
                <a:sym typeface="Arial"/>
              </a:rPr>
              <a:t>, ED PHAST, 2016/</a:t>
            </a:r>
            <a:r>
              <a:rPr lang="fr-FR" sz="1400" b="1" kern="0" dirty="0" smtClean="0">
                <a:solidFill>
                  <a:srgbClr val="000000"/>
                </a:solidFill>
                <a:latin typeface="Arial"/>
                <a:cs typeface="Arial"/>
                <a:sym typeface="Arial"/>
              </a:rPr>
              <a:t>2019</a:t>
            </a:r>
            <a:r>
              <a:rPr lang="fr-FR" sz="1400" kern="0" dirty="0" smtClean="0">
                <a:solidFill>
                  <a:srgbClr val="000000"/>
                </a:solidFill>
                <a:latin typeface="Arial"/>
                <a:cs typeface="Arial"/>
                <a:sym typeface="Arial"/>
              </a:rPr>
              <a:t>, </a:t>
            </a:r>
            <a:r>
              <a:rPr lang="fr-FR" sz="1400" kern="0" dirty="0" err="1" smtClean="0">
                <a:solidFill>
                  <a:srgbClr val="00B050"/>
                </a:solidFill>
                <a:latin typeface="Arial"/>
                <a:cs typeface="Arial"/>
                <a:sym typeface="Arial"/>
              </a:rPr>
              <a:t>Postdoctorant</a:t>
            </a:r>
            <a:r>
              <a:rPr lang="fr-FR" sz="1400" kern="0" dirty="0" smtClean="0">
                <a:solidFill>
                  <a:srgbClr val="00B050"/>
                </a:solidFill>
                <a:latin typeface="Arial"/>
                <a:cs typeface="Arial"/>
                <a:sym typeface="Arial"/>
              </a:rPr>
              <a:t> IP2I (Edelweiss/Ricochet)</a:t>
            </a:r>
            <a:endParaRPr lang="fr-FR" sz="1400" b="1" kern="0" dirty="0" smtClean="0">
              <a:solidFill>
                <a:srgbClr val="00B050"/>
              </a:solidFill>
              <a:latin typeface="Arial"/>
              <a:cs typeface="Arial"/>
              <a:sym typeface="Arial"/>
            </a:endParaRPr>
          </a:p>
          <a:p>
            <a:pPr marL="457200" lvl="0" indent="-304800">
              <a:spcBef>
                <a:spcPts val="0"/>
              </a:spcBef>
              <a:buClr>
                <a:srgbClr val="000000"/>
              </a:buClr>
              <a:buSzPts val="1200"/>
            </a:pPr>
            <a:endParaRPr lang="fr-FR" sz="1400" b="1" kern="0" dirty="0" smtClean="0">
              <a:solidFill>
                <a:srgbClr val="000000"/>
              </a:solidFill>
              <a:latin typeface="Arial"/>
              <a:cs typeface="Arial"/>
              <a:sym typeface="Arial"/>
            </a:endParaRPr>
          </a:p>
          <a:p>
            <a:pPr marL="457200" lvl="0" indent="-304800">
              <a:spcBef>
                <a:spcPts val="0"/>
              </a:spcBef>
              <a:buClr>
                <a:srgbClr val="000000"/>
              </a:buClr>
              <a:buSzPts val="1200"/>
            </a:pPr>
            <a:r>
              <a:rPr lang="fr-FR" sz="1400" b="1" kern="0" dirty="0" err="1" smtClean="0">
                <a:solidFill>
                  <a:srgbClr val="000000"/>
                </a:solidFill>
                <a:latin typeface="Arial"/>
                <a:cs typeface="Arial"/>
                <a:sym typeface="Arial"/>
              </a:rPr>
              <a:t>Gael</a:t>
            </a:r>
            <a:r>
              <a:rPr lang="fr-FR" sz="1400" b="1" kern="0" dirty="0" smtClean="0">
                <a:solidFill>
                  <a:srgbClr val="000000"/>
                </a:solidFill>
                <a:latin typeface="Arial"/>
                <a:cs typeface="Arial"/>
                <a:sym typeface="Arial"/>
              </a:rPr>
              <a:t> Touquet, </a:t>
            </a:r>
            <a:r>
              <a:rPr lang="fr-FR" sz="1400" kern="0" dirty="0" smtClean="0">
                <a:solidFill>
                  <a:srgbClr val="000000"/>
                </a:solidFill>
                <a:latin typeface="Arial"/>
                <a:cs typeface="Arial"/>
                <a:sym typeface="Arial"/>
              </a:rPr>
              <a:t>“Mesure du couplage du boson de </a:t>
            </a:r>
            <a:r>
              <a:rPr lang="fr-FR" sz="1400" kern="0" dirty="0" err="1" smtClean="0">
                <a:solidFill>
                  <a:srgbClr val="000000"/>
                </a:solidFill>
                <a:latin typeface="Arial"/>
                <a:cs typeface="Arial"/>
                <a:sym typeface="Arial"/>
              </a:rPr>
              <a:t>Higgs</a:t>
            </a:r>
            <a:r>
              <a:rPr lang="fr-FR" sz="1400" kern="0" dirty="0" smtClean="0">
                <a:solidFill>
                  <a:srgbClr val="000000"/>
                </a:solidFill>
                <a:latin typeface="Arial"/>
                <a:cs typeface="Arial"/>
                <a:sym typeface="Arial"/>
              </a:rPr>
              <a:t> aux fermions et recherche de nouveaux bosons de </a:t>
            </a:r>
            <a:r>
              <a:rPr lang="fr-FR" sz="1400" kern="0" dirty="0" err="1" smtClean="0">
                <a:solidFill>
                  <a:srgbClr val="000000"/>
                </a:solidFill>
                <a:latin typeface="Arial"/>
                <a:cs typeface="Arial"/>
                <a:sym typeface="Arial"/>
              </a:rPr>
              <a:t>Higgs</a:t>
            </a:r>
            <a:r>
              <a:rPr lang="fr-FR" sz="1400" kern="0" dirty="0" smtClean="0">
                <a:solidFill>
                  <a:srgbClr val="000000"/>
                </a:solidFill>
                <a:latin typeface="Arial"/>
                <a:cs typeface="Arial"/>
                <a:sym typeface="Arial"/>
              </a:rPr>
              <a:t> par l’observation de désintégrations </a:t>
            </a:r>
            <a:r>
              <a:rPr lang="fr-FR" sz="1400" kern="0" dirty="0" err="1" smtClean="0">
                <a:solidFill>
                  <a:srgbClr val="000000"/>
                </a:solidFill>
                <a:latin typeface="Arial"/>
                <a:cs typeface="Arial"/>
                <a:sym typeface="Arial"/>
              </a:rPr>
              <a:t>H</a:t>
            </a:r>
            <a:r>
              <a:rPr lang="fr-FR" sz="1400" kern="0" dirty="0" err="1" smtClean="0">
                <a:solidFill>
                  <a:srgbClr val="000000"/>
                </a:solidFill>
                <a:latin typeface="Arial"/>
                <a:cs typeface="Arial"/>
                <a:sym typeface="Wingdings" panose="05000000000000000000" pitchFamily="2" charset="2"/>
              </a:rPr>
              <a:t></a:t>
            </a:r>
            <a:r>
              <a:rPr lang="fr-FR" sz="1400" kern="0" dirty="0" err="1" smtClean="0">
                <a:solidFill>
                  <a:srgbClr val="000000"/>
                </a:solidFill>
                <a:latin typeface="Symbol" panose="05050102010706020507" pitchFamily="18" charset="2"/>
                <a:cs typeface="Arial"/>
                <a:sym typeface="Wingdings" panose="05000000000000000000" pitchFamily="2" charset="2"/>
              </a:rPr>
              <a:t>tt</a:t>
            </a:r>
            <a:r>
              <a:rPr lang="fr-FR" sz="1400" kern="0" dirty="0" smtClean="0">
                <a:solidFill>
                  <a:srgbClr val="000000"/>
                </a:solidFill>
                <a:latin typeface="Arial"/>
                <a:cs typeface="Arial"/>
                <a:sym typeface="Arial"/>
              </a:rPr>
              <a:t> dans CMS.”, C. </a:t>
            </a:r>
            <a:r>
              <a:rPr lang="fr-FR" sz="1400" kern="0" dirty="0" err="1" smtClean="0">
                <a:solidFill>
                  <a:srgbClr val="000000"/>
                </a:solidFill>
                <a:latin typeface="Arial"/>
                <a:cs typeface="Arial"/>
                <a:sym typeface="Arial"/>
              </a:rPr>
              <a:t>Bernet</a:t>
            </a:r>
            <a:r>
              <a:rPr lang="fr-FR" sz="1400" kern="0" dirty="0" smtClean="0">
                <a:solidFill>
                  <a:srgbClr val="000000"/>
                </a:solidFill>
                <a:latin typeface="Arial"/>
                <a:cs typeface="Arial"/>
                <a:sym typeface="Arial"/>
              </a:rPr>
              <a:t>, ED PHAST, 2016/</a:t>
            </a:r>
            <a:r>
              <a:rPr lang="fr-FR" sz="1400" b="1" kern="0" dirty="0" smtClean="0">
                <a:solidFill>
                  <a:srgbClr val="000000"/>
                </a:solidFill>
                <a:latin typeface="Arial"/>
                <a:cs typeface="Arial"/>
                <a:sym typeface="Arial"/>
              </a:rPr>
              <a:t>2019</a:t>
            </a:r>
            <a:r>
              <a:rPr lang="fr-FR" sz="1400" kern="0" dirty="0" smtClean="0">
                <a:solidFill>
                  <a:srgbClr val="000000"/>
                </a:solidFill>
                <a:latin typeface="Arial"/>
                <a:cs typeface="Arial"/>
                <a:sym typeface="Arial"/>
              </a:rPr>
              <a:t>, </a:t>
            </a:r>
            <a:r>
              <a:rPr lang="fr-FR" sz="1400" kern="0" dirty="0" smtClean="0">
                <a:solidFill>
                  <a:srgbClr val="00B050"/>
                </a:solidFill>
                <a:latin typeface="Arial"/>
                <a:cs typeface="Arial"/>
                <a:sym typeface="Arial"/>
              </a:rPr>
              <a:t>recherche d</a:t>
            </a:r>
            <a:r>
              <a:rPr lang="en-US" sz="1400" kern="0" dirty="0" smtClean="0">
                <a:solidFill>
                  <a:srgbClr val="00B050"/>
                </a:solidFill>
                <a:latin typeface="Arial"/>
                <a:cs typeface="Arial"/>
                <a:sym typeface="Arial"/>
              </a:rPr>
              <a:t>’</a:t>
            </a:r>
            <a:r>
              <a:rPr lang="fr-FR" sz="1400" kern="0" dirty="0" smtClean="0">
                <a:solidFill>
                  <a:srgbClr val="00B050"/>
                </a:solidFill>
                <a:latin typeface="Arial"/>
                <a:cs typeface="Arial"/>
                <a:sym typeface="Arial"/>
              </a:rPr>
              <a:t>emploi secteur privé </a:t>
            </a:r>
          </a:p>
          <a:p>
            <a:pPr marL="457200" lvl="0" indent="-304800">
              <a:spcBef>
                <a:spcPts val="0"/>
              </a:spcBef>
              <a:buClr>
                <a:srgbClr val="000000"/>
              </a:buClr>
              <a:buSzPts val="1200"/>
            </a:pPr>
            <a:endParaRPr lang="fr-FR" sz="1400" kern="0" dirty="0" smtClean="0">
              <a:solidFill>
                <a:srgbClr val="000000"/>
              </a:solidFill>
              <a:latin typeface="Arial"/>
              <a:cs typeface="Arial"/>
              <a:sym typeface="Arial"/>
            </a:endParaRPr>
          </a:p>
          <a:p>
            <a:pPr marL="457200" lvl="0" indent="-304800">
              <a:spcBef>
                <a:spcPts val="0"/>
              </a:spcBef>
              <a:buClr>
                <a:srgbClr val="000000"/>
              </a:buClr>
              <a:buSzPts val="1200"/>
            </a:pPr>
            <a:endParaRPr lang="fr-FR" sz="1400" kern="0" dirty="0" smtClean="0">
              <a:solidFill>
                <a:srgbClr val="000000"/>
              </a:solidFill>
              <a:latin typeface="Arial"/>
              <a:cs typeface="Arial"/>
              <a:sym typeface="Arial"/>
            </a:endParaRPr>
          </a:p>
          <a:p>
            <a:pPr marL="457200" lvl="0" indent="-304800">
              <a:spcBef>
                <a:spcPts val="0"/>
              </a:spcBef>
              <a:buClr>
                <a:srgbClr val="000000"/>
              </a:buClr>
              <a:buSzPts val="1200"/>
            </a:pPr>
            <a:endParaRPr lang="fr-FR" sz="1400" kern="0" dirty="0" smtClean="0">
              <a:solidFill>
                <a:srgbClr val="000000"/>
              </a:solidFill>
              <a:latin typeface="Arial"/>
              <a:cs typeface="Arial"/>
              <a:sym typeface="Arial"/>
            </a:endParaRPr>
          </a:p>
          <a:p>
            <a:pPr lvl="1">
              <a:lnSpc>
                <a:spcPct val="90000"/>
              </a:lnSpc>
              <a:buFont typeface="Arial" panose="020B0604020202020204" pitchFamily="34" charset="0"/>
              <a:buChar char="•"/>
            </a:pPr>
            <a:endParaRPr lang="fr-FR" altLang="fr-FR" sz="1800" b="1" dirty="0" smtClean="0">
              <a:solidFill>
                <a:srgbClr val="4D4D4D"/>
              </a:solidFill>
              <a:latin typeface="Verdana" panose="020B0604030504040204" pitchFamily="34" charset="0"/>
            </a:endParaRPr>
          </a:p>
          <a:p>
            <a:pPr lvl="1">
              <a:lnSpc>
                <a:spcPct val="90000"/>
              </a:lnSpc>
              <a:buFont typeface="Arial" panose="020B0604020202020204" pitchFamily="34" charset="0"/>
              <a:buChar char="•"/>
            </a:pPr>
            <a:endParaRPr lang="fr-FR" altLang="fr-FR" sz="1800" b="1" dirty="0" smtClean="0">
              <a:solidFill>
                <a:srgbClr val="4D4D4D"/>
              </a:solidFill>
              <a:latin typeface="Verdana" panose="020B0604030504040204" pitchFamily="34" charset="0"/>
            </a:endParaRPr>
          </a:p>
          <a:p>
            <a:pPr marL="0" indent="0">
              <a:lnSpc>
                <a:spcPct val="90000"/>
              </a:lnSpc>
              <a:buNone/>
            </a:pPr>
            <a:endParaRPr lang="fr-FR" altLang="fr-FR" sz="2400" dirty="0" smtClean="0">
              <a:solidFill>
                <a:srgbClr val="4D4D4D"/>
              </a:solidFill>
              <a:latin typeface="Verdana" panose="020B0604030504040204" pitchFamily="34" charset="0"/>
            </a:endParaRPr>
          </a:p>
          <a:p>
            <a:pPr lvl="1">
              <a:lnSpc>
                <a:spcPct val="90000"/>
              </a:lnSpc>
              <a:buFont typeface="Arial" panose="020B0604020202020204" pitchFamily="34" charset="0"/>
              <a:buNone/>
            </a:pPr>
            <a:r>
              <a:rPr lang="en-US" altLang="fr-FR" sz="2000" dirty="0" smtClean="0">
                <a:solidFill>
                  <a:srgbClr val="4D4D4D"/>
                </a:solidFill>
                <a:latin typeface="Verdana" panose="020B0604030504040204" pitchFamily="34" charset="0"/>
              </a:rPr>
              <a:t>    </a:t>
            </a:r>
            <a:endParaRPr lang="fr-FR" altLang="fr-FR" sz="2000" dirty="0">
              <a:solidFill>
                <a:srgbClr val="4D4D4D"/>
              </a:solidFill>
              <a:latin typeface="Verdana" panose="020B0604030504040204" pitchFamily="34" charset="0"/>
            </a:endParaRPr>
          </a:p>
        </p:txBody>
      </p:sp>
      <p:sp>
        <p:nvSpPr>
          <p:cNvPr id="8200" name="Espace réservé de la date 11"/>
          <p:cNvSpPr txBox="1">
            <a:spLocks noGrp="1"/>
          </p:cNvSpPr>
          <p:nvPr/>
        </p:nvSpPr>
        <p:spPr bwMode="auto">
          <a:xfrm>
            <a:off x="1658938" y="6510339"/>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200" dirty="0">
                <a:solidFill>
                  <a:srgbClr val="898989"/>
                </a:solidFill>
                <a:latin typeface="Verdana" panose="020B0604030504040204" pitchFamily="34" charset="0"/>
              </a:rPr>
              <a:t>Groupe </a:t>
            </a:r>
            <a:r>
              <a:rPr lang="fr-FR" altLang="fr-FR" sz="1200" dirty="0" smtClean="0">
                <a:solidFill>
                  <a:srgbClr val="898989"/>
                </a:solidFill>
                <a:latin typeface="Verdana" panose="020B0604030504040204" pitchFamily="34" charset="0"/>
              </a:rPr>
              <a:t>CMS</a:t>
            </a:r>
            <a:endParaRPr lang="fr-FR" altLang="fr-FR" sz="1200" dirty="0">
              <a:solidFill>
                <a:srgbClr val="898989"/>
              </a:solidFill>
              <a:latin typeface="Verdana" panose="020B0604030504040204" pitchFamily="34" charset="0"/>
            </a:endParaRPr>
          </a:p>
        </p:txBody>
      </p:sp>
      <p:sp>
        <p:nvSpPr>
          <p:cNvPr id="8201" name="Espace réservé du pied de page 1"/>
          <p:cNvSpPr>
            <a:spLocks noGrp="1"/>
          </p:cNvSpPr>
          <p:nvPr>
            <p:ph type="ftr" sz="quarter" idx="11"/>
          </p:nvPr>
        </p:nvSpPr>
        <p:spPr bwMode="auto">
          <a:xfrm>
            <a:off x="4440238" y="6492876"/>
            <a:ext cx="3960812" cy="390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FR" altLang="fr-FR" sz="1200" dirty="0">
                <a:solidFill>
                  <a:srgbClr val="898989"/>
                </a:solidFill>
                <a:latin typeface="Verdana" panose="020B0604030504040204" pitchFamily="34" charset="0"/>
                <a:cs typeface="Arial" panose="020B0604020202020204" pitchFamily="34" charset="0"/>
              </a:rPr>
              <a:t>Tourniquet Section 01 du Laboratoire </a:t>
            </a:r>
            <a:r>
              <a:rPr lang="fr-FR" altLang="fr-FR" sz="1200" dirty="0" smtClean="0">
                <a:solidFill>
                  <a:srgbClr val="898989"/>
                </a:solidFill>
                <a:latin typeface="Verdana" panose="020B0604030504040204" pitchFamily="34" charset="0"/>
                <a:cs typeface="Arial" panose="020B0604020202020204" pitchFamily="34" charset="0"/>
              </a:rPr>
              <a:t>– 3/2/2020</a:t>
            </a:r>
            <a:endParaRPr lang="fr-FR" altLang="fr-FR" sz="1200" dirty="0">
              <a:solidFill>
                <a:srgbClr val="898989"/>
              </a:solidFill>
              <a:latin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7552042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3"/>
          <p:cNvSpPr txBox="1">
            <a:spLocks/>
          </p:cNvSpPr>
          <p:nvPr/>
        </p:nvSpPr>
        <p:spPr>
          <a:xfrm>
            <a:off x="1658938" y="182455"/>
            <a:ext cx="9142413" cy="14398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endParaRPr lang="fr-FR" altLang="fr-FR" sz="1600" b="1" dirty="0" smtClean="0">
              <a:solidFill>
                <a:srgbClr val="4D4D4D"/>
              </a:solidFill>
              <a:latin typeface="Verdana" panose="020B0604030504040204" pitchFamily="34" charset="0"/>
            </a:endParaRPr>
          </a:p>
          <a:p>
            <a:pPr lvl="1"/>
            <a:endParaRPr lang="fr-FR" altLang="fr-FR" sz="1600" b="1" dirty="0" smtClean="0">
              <a:solidFill>
                <a:srgbClr val="4D4D4D"/>
              </a:solidFill>
              <a:latin typeface="Verdana" panose="020B0604030504040204" pitchFamily="34" charset="0"/>
            </a:endParaRPr>
          </a:p>
          <a:p>
            <a:r>
              <a:rPr lang="fr-FR" altLang="fr-FR" sz="2000" dirty="0" smtClean="0">
                <a:solidFill>
                  <a:srgbClr val="0070C0"/>
                </a:solidFill>
                <a:latin typeface="Verdana" panose="020B0604030504040204" pitchFamily="34" charset="0"/>
                <a:sym typeface="Symbol" panose="05050102010706020507" pitchFamily="18" charset="2"/>
              </a:rPr>
              <a:t>5 HDR : </a:t>
            </a:r>
          </a:p>
          <a:p>
            <a:pPr lvl="1"/>
            <a:r>
              <a:rPr lang="fr-FR" altLang="fr-FR" sz="1600" b="1" dirty="0" smtClean="0">
                <a:solidFill>
                  <a:srgbClr val="4D4D4D"/>
                </a:solidFill>
                <a:latin typeface="Verdana" panose="020B0604030504040204" pitchFamily="34" charset="0"/>
                <a:sym typeface="Symbol" panose="05050102010706020507" pitchFamily="18" charset="2"/>
              </a:rPr>
              <a:t>S. </a:t>
            </a:r>
            <a:r>
              <a:rPr lang="fr-FR" altLang="fr-FR" sz="1600" b="1" dirty="0" err="1" smtClean="0">
                <a:solidFill>
                  <a:srgbClr val="4D4D4D"/>
                </a:solidFill>
                <a:latin typeface="Verdana" panose="020B0604030504040204" pitchFamily="34" charset="0"/>
                <a:sym typeface="Symbol" panose="05050102010706020507" pitchFamily="18" charset="2"/>
              </a:rPr>
              <a:t>Perriès</a:t>
            </a:r>
            <a:r>
              <a:rPr lang="fr-FR" altLang="fr-FR" sz="1600" b="1" dirty="0" smtClean="0">
                <a:solidFill>
                  <a:srgbClr val="4D4D4D"/>
                </a:solidFill>
                <a:latin typeface="Verdana" panose="020B0604030504040204" pitchFamily="34" charset="0"/>
                <a:sym typeface="Symbol" panose="05050102010706020507" pitchFamily="18" charset="2"/>
              </a:rPr>
              <a:t> </a:t>
            </a:r>
            <a:r>
              <a:rPr lang="fr-FR" altLang="fr-FR" sz="1400" dirty="0" smtClean="0">
                <a:solidFill>
                  <a:srgbClr val="4D4D4D"/>
                </a:solidFill>
                <a:latin typeface="Verdana" panose="020B0604030504040204" pitchFamily="34" charset="0"/>
                <a:sym typeface="Symbol" panose="05050102010706020507" pitchFamily="18" charset="2"/>
              </a:rPr>
              <a:t>(septembre 2016) –    »Recherche de nouvelle physique dans le secteur du quark top avec l’expérience CMS »</a:t>
            </a:r>
          </a:p>
          <a:p>
            <a:pPr lvl="1"/>
            <a:r>
              <a:rPr lang="fr-FR" altLang="fr-FR" sz="1600" b="1" dirty="0" smtClean="0">
                <a:solidFill>
                  <a:srgbClr val="4D4D4D"/>
                </a:solidFill>
                <a:latin typeface="Verdana" panose="020B0604030504040204" pitchFamily="34" charset="0"/>
                <a:sym typeface="Symbol" panose="05050102010706020507" pitchFamily="18" charset="2"/>
              </a:rPr>
              <a:t>S. Beauceron </a:t>
            </a:r>
            <a:r>
              <a:rPr lang="fr-FR" altLang="fr-FR" sz="1400" dirty="0" smtClean="0">
                <a:solidFill>
                  <a:srgbClr val="4D4D4D"/>
                </a:solidFill>
                <a:latin typeface="Verdana" panose="020B0604030504040204" pitchFamily="34" charset="0"/>
                <a:sym typeface="Symbol" panose="05050102010706020507" pitchFamily="18" charset="2"/>
              </a:rPr>
              <a:t>(janvier 2017) –   »Le </a:t>
            </a:r>
            <a:r>
              <a:rPr lang="fr-FR" altLang="fr-FR" sz="1400" dirty="0" err="1" smtClean="0">
                <a:solidFill>
                  <a:srgbClr val="4D4D4D"/>
                </a:solidFill>
                <a:latin typeface="Verdana" panose="020B0604030504040204" pitchFamily="34" charset="0"/>
                <a:sym typeface="Symbol" panose="05050102010706020507" pitchFamily="18" charset="2"/>
              </a:rPr>
              <a:t>Ecal</a:t>
            </a:r>
            <a:r>
              <a:rPr lang="fr-FR" altLang="fr-FR" sz="1400" dirty="0" smtClean="0">
                <a:solidFill>
                  <a:srgbClr val="4D4D4D"/>
                </a:solidFill>
                <a:latin typeface="Verdana" panose="020B0604030504040204" pitchFamily="34" charset="0"/>
                <a:sym typeface="Symbol" panose="05050102010706020507" pitchFamily="18" charset="2"/>
              </a:rPr>
              <a:t> dans tous ses états »</a:t>
            </a:r>
            <a:endParaRPr lang="fr-FR" altLang="fr-FR" sz="1400" b="1" dirty="0" smtClean="0">
              <a:solidFill>
                <a:srgbClr val="4D4D4D"/>
              </a:solidFill>
              <a:latin typeface="Verdana" panose="020B0604030504040204" pitchFamily="34" charset="0"/>
              <a:sym typeface="Symbol" panose="05050102010706020507" pitchFamily="18" charset="2"/>
            </a:endParaRPr>
          </a:p>
          <a:p>
            <a:pPr lvl="1"/>
            <a:r>
              <a:rPr lang="fr-FR" altLang="fr-FR" sz="1600" b="1" dirty="0" smtClean="0">
                <a:solidFill>
                  <a:srgbClr val="4D4D4D"/>
                </a:solidFill>
                <a:latin typeface="Verdana" panose="020B0604030504040204" pitchFamily="34" charset="0"/>
                <a:sym typeface="Symbol" panose="05050102010706020507" pitchFamily="18" charset="2"/>
              </a:rPr>
              <a:t>C. </a:t>
            </a:r>
            <a:r>
              <a:rPr lang="fr-FR" altLang="fr-FR" sz="1600" b="1" dirty="0" err="1" smtClean="0">
                <a:solidFill>
                  <a:srgbClr val="4D4D4D"/>
                </a:solidFill>
                <a:latin typeface="Verdana" panose="020B0604030504040204" pitchFamily="34" charset="0"/>
                <a:sym typeface="Symbol" panose="05050102010706020507" pitchFamily="18" charset="2"/>
              </a:rPr>
              <a:t>Bernet</a:t>
            </a:r>
            <a:r>
              <a:rPr lang="fr-FR" altLang="fr-FR" sz="1600" b="1" dirty="0" smtClean="0">
                <a:solidFill>
                  <a:srgbClr val="4D4D4D"/>
                </a:solidFill>
                <a:latin typeface="Verdana" panose="020B0604030504040204" pitchFamily="34" charset="0"/>
                <a:sym typeface="Symbol" panose="05050102010706020507" pitchFamily="18" charset="2"/>
              </a:rPr>
              <a:t> </a:t>
            </a:r>
            <a:r>
              <a:rPr lang="fr-FR" altLang="fr-FR" sz="1400" dirty="0" smtClean="0">
                <a:solidFill>
                  <a:srgbClr val="4D4D4D"/>
                </a:solidFill>
                <a:latin typeface="Verdana" panose="020B0604030504040204" pitchFamily="34" charset="0"/>
                <a:sym typeface="Symbol" panose="05050102010706020507" pitchFamily="18" charset="2"/>
              </a:rPr>
              <a:t>(avril 2017) –   "Reconstruction du flux de particules et mise en évidence de la désintégration du boson de </a:t>
            </a:r>
            <a:r>
              <a:rPr lang="fr-FR" altLang="fr-FR" sz="1400" dirty="0" err="1" smtClean="0">
                <a:solidFill>
                  <a:srgbClr val="4D4D4D"/>
                </a:solidFill>
                <a:latin typeface="Verdana" panose="020B0604030504040204" pitchFamily="34" charset="0"/>
                <a:sym typeface="Symbol" panose="05050102010706020507" pitchFamily="18" charset="2"/>
              </a:rPr>
              <a:t>Higgs</a:t>
            </a:r>
            <a:r>
              <a:rPr lang="fr-FR" altLang="fr-FR" sz="1400" dirty="0" smtClean="0">
                <a:solidFill>
                  <a:srgbClr val="4D4D4D"/>
                </a:solidFill>
                <a:latin typeface="Verdana" panose="020B0604030504040204" pitchFamily="34" charset="0"/>
                <a:sym typeface="Symbol" panose="05050102010706020507" pitchFamily="18" charset="2"/>
              </a:rPr>
              <a:t> en paire de taus avec CMS"</a:t>
            </a:r>
          </a:p>
          <a:p>
            <a:pPr lvl="1">
              <a:lnSpc>
                <a:spcPct val="100000"/>
              </a:lnSpc>
              <a:spcBef>
                <a:spcPts val="0"/>
              </a:spcBef>
            </a:pPr>
            <a:r>
              <a:rPr lang="fr-FR" altLang="fr-FR" sz="1600" b="1" dirty="0" smtClean="0">
                <a:solidFill>
                  <a:srgbClr val="4D4D4D"/>
                </a:solidFill>
                <a:latin typeface="Verdana" panose="020B0604030504040204" pitchFamily="34" charset="0"/>
                <a:sym typeface="Symbol" panose="05050102010706020507" pitchFamily="18" charset="2"/>
              </a:rPr>
              <a:t>V. </a:t>
            </a:r>
            <a:r>
              <a:rPr lang="fr-FR" altLang="fr-FR" sz="1600" b="1" dirty="0" err="1" smtClean="0">
                <a:solidFill>
                  <a:srgbClr val="4D4D4D"/>
                </a:solidFill>
                <a:latin typeface="Verdana" panose="020B0604030504040204" pitchFamily="34" charset="0"/>
                <a:sym typeface="Symbol" panose="05050102010706020507" pitchFamily="18" charset="2"/>
              </a:rPr>
              <a:t>Sordini</a:t>
            </a:r>
            <a:r>
              <a:rPr lang="fr-FR" altLang="fr-FR" sz="1600" b="1" dirty="0" smtClean="0">
                <a:solidFill>
                  <a:srgbClr val="4D4D4D"/>
                </a:solidFill>
                <a:latin typeface="Verdana" panose="020B0604030504040204" pitchFamily="34" charset="0"/>
                <a:sym typeface="Symbol" panose="05050102010706020507" pitchFamily="18" charset="2"/>
              </a:rPr>
              <a:t> </a:t>
            </a:r>
            <a:r>
              <a:rPr lang="fr-FR" altLang="fr-FR" sz="1400" dirty="0" smtClean="0">
                <a:solidFill>
                  <a:srgbClr val="4D4D4D"/>
                </a:solidFill>
                <a:latin typeface="Verdana" panose="020B0604030504040204" pitchFamily="34" charset="0"/>
                <a:sym typeface="Symbol" panose="05050102010706020507" pitchFamily="18" charset="2"/>
              </a:rPr>
              <a:t>(</a:t>
            </a:r>
            <a:r>
              <a:rPr lang="fr-FR" altLang="fr-FR" sz="1400" dirty="0" err="1" smtClean="0">
                <a:solidFill>
                  <a:srgbClr val="4D4D4D"/>
                </a:solidFill>
                <a:latin typeface="Verdana" panose="020B0604030504040204" pitchFamily="34" charset="0"/>
                <a:sym typeface="Symbol" panose="05050102010706020507" pitchFamily="18" charset="2"/>
              </a:rPr>
              <a:t>fevrier</a:t>
            </a:r>
            <a:r>
              <a:rPr lang="fr-FR" altLang="fr-FR" sz="1400" dirty="0" smtClean="0">
                <a:solidFill>
                  <a:srgbClr val="4D4D4D"/>
                </a:solidFill>
                <a:latin typeface="Verdana" panose="020B0604030504040204" pitchFamily="34" charset="0"/>
                <a:sym typeface="Symbol" panose="05050102010706020507" pitchFamily="18" charset="2"/>
              </a:rPr>
              <a:t> 2019) –  "Top quark as a probe for New </a:t>
            </a:r>
            <a:r>
              <a:rPr lang="fr-FR" altLang="fr-FR" sz="1400" dirty="0" err="1" smtClean="0">
                <a:solidFill>
                  <a:srgbClr val="4D4D4D"/>
                </a:solidFill>
                <a:latin typeface="Verdana" panose="020B0604030504040204" pitchFamily="34" charset="0"/>
                <a:sym typeface="Symbol" panose="05050102010706020507" pitchFamily="18" charset="2"/>
              </a:rPr>
              <a:t>Physics</a:t>
            </a:r>
            <a:r>
              <a:rPr lang="fr-FR" altLang="fr-FR" sz="1400" dirty="0" smtClean="0">
                <a:solidFill>
                  <a:srgbClr val="4D4D4D"/>
                </a:solidFill>
                <a:latin typeface="Verdana" panose="020B0604030504040204" pitchFamily="34" charset="0"/>
                <a:sym typeface="Symbol" panose="05050102010706020507" pitchFamily="18" charset="2"/>
              </a:rPr>
              <a:t> and jet reconstruction at CMS" </a:t>
            </a:r>
          </a:p>
          <a:p>
            <a:pPr lvl="1">
              <a:lnSpc>
                <a:spcPct val="100000"/>
              </a:lnSpc>
              <a:spcBef>
                <a:spcPts val="0"/>
              </a:spcBef>
            </a:pPr>
            <a:r>
              <a:rPr lang="fr-FR" altLang="fr-FR" sz="1600" b="1" dirty="0" smtClean="0">
                <a:solidFill>
                  <a:srgbClr val="4D4D4D"/>
                </a:solidFill>
                <a:latin typeface="Verdana" panose="020B0604030504040204" pitchFamily="34" charset="0"/>
                <a:sym typeface="Symbol" panose="05050102010706020507" pitchFamily="18" charset="2"/>
              </a:rPr>
              <a:t>G. Grenier </a:t>
            </a:r>
            <a:r>
              <a:rPr lang="fr-FR" altLang="fr-FR" sz="1400" dirty="0" smtClean="0">
                <a:solidFill>
                  <a:srgbClr val="4D4D4D"/>
                </a:solidFill>
                <a:latin typeface="Verdana" panose="020B0604030504040204" pitchFamily="34" charset="0"/>
                <a:sym typeface="Symbol" panose="05050102010706020507" pitchFamily="18" charset="2"/>
              </a:rPr>
              <a:t>(mars 2019) –  "Arborescences de particules”</a:t>
            </a:r>
          </a:p>
          <a:p>
            <a:pPr marL="457200" lvl="1" indent="0">
              <a:lnSpc>
                <a:spcPct val="100000"/>
              </a:lnSpc>
              <a:spcBef>
                <a:spcPts val="0"/>
              </a:spcBef>
              <a:buNone/>
            </a:pPr>
            <a:endParaRPr lang="fr-FR" altLang="fr-FR" sz="1400" dirty="0" smtClean="0">
              <a:solidFill>
                <a:srgbClr val="4D4D4D"/>
              </a:solidFill>
              <a:latin typeface="Verdana" panose="020B0604030504040204" pitchFamily="34" charset="0"/>
              <a:sym typeface="Symbol" panose="05050102010706020507" pitchFamily="18" charset="2"/>
            </a:endParaRPr>
          </a:p>
          <a:p>
            <a:pPr lvl="1">
              <a:lnSpc>
                <a:spcPct val="100000"/>
              </a:lnSpc>
              <a:spcBef>
                <a:spcPts val="0"/>
              </a:spcBef>
            </a:pPr>
            <a:endParaRPr lang="fr-FR" altLang="fr-FR" sz="1400" dirty="0" smtClean="0">
              <a:solidFill>
                <a:srgbClr val="4D4D4D"/>
              </a:solidFill>
              <a:latin typeface="Verdana" panose="020B0604030504040204" pitchFamily="34" charset="0"/>
              <a:sym typeface="Symbol" panose="05050102010706020507" pitchFamily="18" charset="2"/>
            </a:endParaRPr>
          </a:p>
          <a:p>
            <a:pPr lvl="1">
              <a:lnSpc>
                <a:spcPct val="100000"/>
              </a:lnSpc>
              <a:spcBef>
                <a:spcPts val="0"/>
              </a:spcBef>
            </a:pPr>
            <a:endParaRPr lang="fr-FR" altLang="fr-FR" sz="1400" dirty="0" smtClean="0">
              <a:solidFill>
                <a:srgbClr val="4D4D4D"/>
              </a:solidFill>
              <a:latin typeface="Verdana" panose="020B0604030504040204" pitchFamily="34" charset="0"/>
              <a:sym typeface="Symbol" panose="05050102010706020507" pitchFamily="18" charset="2"/>
            </a:endParaRPr>
          </a:p>
          <a:p>
            <a:pPr lvl="1"/>
            <a:endParaRPr lang="fr-FR" altLang="fr-FR" sz="1400" dirty="0" smtClean="0">
              <a:solidFill>
                <a:srgbClr val="4D4D4D"/>
              </a:solidFill>
              <a:latin typeface="Verdana" panose="020B0604030504040204" pitchFamily="34" charset="0"/>
            </a:endParaRPr>
          </a:p>
          <a:p>
            <a:endParaRPr lang="fr-FR" altLang="fr-FR" sz="2200" dirty="0" smtClean="0">
              <a:solidFill>
                <a:srgbClr val="4D4D4D"/>
              </a:solidFill>
              <a:latin typeface="Verdana" panose="020B0604030504040204" pitchFamily="34" charset="0"/>
            </a:endParaRPr>
          </a:p>
          <a:p>
            <a:pPr lvl="1">
              <a:buFont typeface="Arial" panose="020B0604020202020204" pitchFamily="34" charset="0"/>
              <a:buNone/>
            </a:pPr>
            <a:endParaRPr lang="fr-FR" altLang="fr-FR" sz="1800" dirty="0">
              <a:solidFill>
                <a:srgbClr val="4D4D4D"/>
              </a:solidFill>
              <a:latin typeface="Verdana" panose="020B0604030504040204" pitchFamily="34" charset="0"/>
            </a:endParaRPr>
          </a:p>
        </p:txBody>
      </p:sp>
      <p:sp>
        <p:nvSpPr>
          <p:cNvPr id="8194" name="Rectangle 2"/>
          <p:cNvSpPr>
            <a:spLocks noGrp="1"/>
          </p:cNvSpPr>
          <p:nvPr>
            <p:ph type="title" idx="4294967295"/>
          </p:nvPr>
        </p:nvSpPr>
        <p:spPr>
          <a:xfrm>
            <a:off x="1524000" y="0"/>
            <a:ext cx="9144000" cy="692150"/>
          </a:xfrm>
        </p:spPr>
        <p:txBody>
          <a:bodyPr/>
          <a:lstStyle/>
          <a:p>
            <a:r>
              <a:rPr lang="fr-FR" altLang="fr-FR" sz="2800" b="1" dirty="0">
                <a:solidFill>
                  <a:srgbClr val="E75112"/>
                </a:solidFill>
                <a:latin typeface="Verdana" panose="020B0604030504040204" pitchFamily="34" charset="0"/>
              </a:rPr>
              <a:t>Evolutions </a:t>
            </a:r>
            <a:r>
              <a:rPr lang="fr-FR" altLang="fr-FR" sz="2800" b="1" dirty="0" smtClean="0">
                <a:solidFill>
                  <a:srgbClr val="E75112"/>
                </a:solidFill>
                <a:latin typeface="Verdana" panose="020B0604030504040204" pitchFamily="34" charset="0"/>
              </a:rPr>
              <a:t>récentes (2015-2019): (2)</a:t>
            </a:r>
            <a:endParaRPr lang="fr-FR" altLang="fr-FR" sz="2800" b="1" dirty="0">
              <a:solidFill>
                <a:srgbClr val="E75112"/>
              </a:solidFill>
              <a:latin typeface="Verdana" panose="020B0604030504040204" pitchFamily="34" charset="0"/>
            </a:endParaRPr>
          </a:p>
        </p:txBody>
      </p:sp>
      <p:sp>
        <p:nvSpPr>
          <p:cNvPr id="8195" name="Espace réservé du numéro de diapositive 5"/>
          <p:cNvSpPr txBox="1">
            <a:spLocks noGrp="1"/>
          </p:cNvSpPr>
          <p:nvPr/>
        </p:nvSpPr>
        <p:spPr bwMode="auto">
          <a:xfrm>
            <a:off x="8401050" y="6492876"/>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B9FD5E49-9B8E-4947-97AB-7CEC1880BD2B}" type="slidenum">
              <a:rPr lang="fr-FR" altLang="fr-FR" sz="1200">
                <a:solidFill>
                  <a:srgbClr val="898989"/>
                </a:solidFill>
                <a:latin typeface="Verdana" panose="020B0604030504040204" pitchFamily="34" charset="0"/>
              </a:rPr>
              <a:pPr algn="r" eaLnBrk="1" hangingPunct="1">
                <a:spcBef>
                  <a:spcPct val="0"/>
                </a:spcBef>
                <a:buFontTx/>
                <a:buNone/>
              </a:pPr>
              <a:t>5</a:t>
            </a:fld>
            <a:endParaRPr lang="fr-FR" altLang="fr-FR" sz="1200">
              <a:solidFill>
                <a:srgbClr val="898989"/>
              </a:solidFill>
              <a:latin typeface="Verdana" panose="020B0604030504040204" pitchFamily="34" charset="0"/>
            </a:endParaRPr>
          </a:p>
        </p:txBody>
      </p:sp>
      <p:cxnSp>
        <p:nvCxnSpPr>
          <p:cNvPr id="11" name="Connecteur droit 10">
            <a:extLst>
              <a:ext uri="{FF2B5EF4-FFF2-40B4-BE49-F238E27FC236}">
                <a16:creationId xmlns:a16="http://schemas.microsoft.com/office/drawing/2014/main" id="{DF16397A-03F3-4E8A-811D-EFDE600DD59C}"/>
              </a:ext>
            </a:extLst>
          </p:cNvPr>
          <p:cNvCxnSpPr/>
          <p:nvPr/>
        </p:nvCxnSpPr>
        <p:spPr>
          <a:xfrm>
            <a:off x="1525588" y="692150"/>
            <a:ext cx="9142412" cy="0"/>
          </a:xfrm>
          <a:prstGeom prst="line">
            <a:avLst/>
          </a:prstGeom>
          <a:ln>
            <a:solidFill>
              <a:srgbClr val="E75112"/>
            </a:solidFill>
          </a:ln>
        </p:spPr>
        <p:style>
          <a:lnRef idx="1">
            <a:schemeClr val="accent1"/>
          </a:lnRef>
          <a:fillRef idx="0">
            <a:schemeClr val="accent1"/>
          </a:fillRef>
          <a:effectRef idx="0">
            <a:schemeClr val="accent1"/>
          </a:effectRef>
          <a:fontRef idx="minor">
            <a:schemeClr val="tx1"/>
          </a:fontRef>
        </p:style>
      </p:cxnSp>
      <p:sp>
        <p:nvSpPr>
          <p:cNvPr id="8199" name="Rectangle 3"/>
          <p:cNvSpPr txBox="1">
            <a:spLocks noChangeArrowheads="1"/>
          </p:cNvSpPr>
          <p:nvPr/>
        </p:nvSpPr>
        <p:spPr bwMode="auto">
          <a:xfrm>
            <a:off x="1721710" y="3151153"/>
            <a:ext cx="8856663"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pPr>
            <a:r>
              <a:rPr lang="fr-FR" altLang="fr-FR" sz="2000" dirty="0">
                <a:solidFill>
                  <a:srgbClr val="0070C0"/>
                </a:solidFill>
                <a:latin typeface="Verdana" panose="020B0604030504040204" pitchFamily="34" charset="0"/>
                <a:sym typeface="Wingdings" panose="05000000000000000000" pitchFamily="2" charset="2"/>
              </a:rPr>
              <a:t>4</a:t>
            </a:r>
            <a:r>
              <a:rPr lang="fr-FR" altLang="fr-FR" sz="2000" dirty="0" smtClean="0">
                <a:solidFill>
                  <a:srgbClr val="0070C0"/>
                </a:solidFill>
                <a:latin typeface="Verdana" panose="020B0604030504040204" pitchFamily="34" charset="0"/>
                <a:sym typeface="Wingdings" panose="05000000000000000000" pitchFamily="2" charset="2"/>
              </a:rPr>
              <a:t> </a:t>
            </a:r>
            <a:r>
              <a:rPr lang="fr-FR" altLang="fr-FR" sz="2000" dirty="0" err="1" smtClean="0">
                <a:solidFill>
                  <a:srgbClr val="0070C0"/>
                </a:solidFill>
                <a:latin typeface="Verdana" panose="020B0604030504040204" pitchFamily="34" charset="0"/>
                <a:sym typeface="Wingdings" panose="05000000000000000000" pitchFamily="2" charset="2"/>
              </a:rPr>
              <a:t>postdoctorants</a:t>
            </a:r>
            <a:r>
              <a:rPr lang="fr-FR" altLang="fr-FR" sz="1800" dirty="0" smtClean="0">
                <a:solidFill>
                  <a:srgbClr val="0070C0"/>
                </a:solidFill>
                <a:latin typeface="Verdana" panose="020B0604030504040204" pitchFamily="34" charset="0"/>
                <a:sym typeface="Wingdings" panose="05000000000000000000" pitchFamily="2" charset="2"/>
              </a:rPr>
              <a:t> </a:t>
            </a:r>
            <a:r>
              <a:rPr lang="fr-FR" altLang="fr-FR" sz="1800" dirty="0">
                <a:solidFill>
                  <a:srgbClr val="0070C0"/>
                </a:solidFill>
                <a:latin typeface="Verdana" panose="020B0604030504040204" pitchFamily="34" charset="0"/>
                <a:sym typeface="Wingdings" panose="05000000000000000000" pitchFamily="2" charset="2"/>
              </a:rPr>
              <a:t>:</a:t>
            </a:r>
          </a:p>
          <a:p>
            <a:pPr lvl="1">
              <a:lnSpc>
                <a:spcPct val="90000"/>
              </a:lnSpc>
              <a:buFont typeface="Arial" panose="020B0604020202020204" pitchFamily="34" charset="0"/>
              <a:buChar char="•"/>
            </a:pPr>
            <a:r>
              <a:rPr lang="en-US" altLang="fr-FR" sz="1600" b="1" dirty="0" smtClean="0">
                <a:solidFill>
                  <a:srgbClr val="4D4D4D"/>
                </a:solidFill>
                <a:latin typeface="Verdana" panose="020B0604030504040204" pitchFamily="34" charset="0"/>
              </a:rPr>
              <a:t>D. Sab</a:t>
            </a:r>
            <a:r>
              <a:rPr lang="fr-FR" altLang="fr-FR" sz="1600" b="1" dirty="0" smtClean="0">
                <a:solidFill>
                  <a:srgbClr val="4D4D4D"/>
                </a:solidFill>
                <a:latin typeface="Verdana" panose="020B0604030504040204" pitchFamily="34" charset="0"/>
              </a:rPr>
              <a:t>è</a:t>
            </a:r>
            <a:r>
              <a:rPr lang="en-US" altLang="fr-FR" sz="1600" b="1" dirty="0" smtClean="0">
                <a:solidFill>
                  <a:srgbClr val="4D4D4D"/>
                </a:solidFill>
                <a:latin typeface="Verdana" panose="020B0604030504040204" pitchFamily="34" charset="0"/>
              </a:rPr>
              <a:t>s </a:t>
            </a:r>
            <a:r>
              <a:rPr lang="fr-FR" altLang="fr-FR" sz="1600" dirty="0" smtClean="0">
                <a:solidFill>
                  <a:srgbClr val="4D4D4D"/>
                </a:solidFill>
                <a:latin typeface="Verdana" panose="020B0604030504040204" pitchFamily="34" charset="0"/>
              </a:rPr>
              <a:t>:  CDD </a:t>
            </a:r>
            <a:r>
              <a:rPr lang="fr-FR" altLang="fr-FR" sz="1600" dirty="0">
                <a:solidFill>
                  <a:srgbClr val="4D4D4D"/>
                </a:solidFill>
                <a:latin typeface="Verdana" panose="020B0604030504040204" pitchFamily="34" charset="0"/>
              </a:rPr>
              <a:t>IN2P3/CNRS 2013-2016, Amélioration du </a:t>
            </a:r>
            <a:r>
              <a:rPr lang="fr-FR" altLang="fr-FR" sz="1600" dirty="0" err="1" smtClean="0">
                <a:solidFill>
                  <a:srgbClr val="4D4D4D"/>
                </a:solidFill>
                <a:latin typeface="Verdana" panose="020B0604030504040204" pitchFamily="34" charset="0"/>
              </a:rPr>
              <a:t>trajectographe</a:t>
            </a:r>
            <a:r>
              <a:rPr lang="fr-FR" altLang="fr-FR" sz="1600" dirty="0" smtClean="0">
                <a:solidFill>
                  <a:srgbClr val="4D4D4D"/>
                </a:solidFill>
                <a:latin typeface="Verdana" panose="020B0604030504040204" pitchFamily="34" charset="0"/>
              </a:rPr>
              <a:t>, (</a:t>
            </a:r>
            <a:r>
              <a:rPr lang="fr-FR" altLang="fr-FR" sz="1600" dirty="0">
                <a:solidFill>
                  <a:srgbClr val="7030A0"/>
                </a:solidFill>
                <a:latin typeface="Verdana" panose="020B0604030504040204" pitchFamily="34" charset="0"/>
                <a:sym typeface="Symbol" panose="05050102010706020507" pitchFamily="18" charset="2"/>
              </a:rPr>
              <a:t> </a:t>
            </a:r>
            <a:r>
              <a:rPr lang="fr-FR" altLang="fr-FR" sz="1600" dirty="0" smtClean="0">
                <a:solidFill>
                  <a:srgbClr val="7030A0"/>
                </a:solidFill>
                <a:latin typeface="Verdana" panose="020B0604030504040204" pitchFamily="34" charset="0"/>
                <a:sym typeface="Symbol" panose="05050102010706020507" pitchFamily="18" charset="2"/>
              </a:rPr>
              <a:t>Emploi secteur privé: BCE</a:t>
            </a:r>
            <a:r>
              <a:rPr lang="fr-FR" altLang="fr-FR" sz="1600" dirty="0" smtClean="0">
                <a:solidFill>
                  <a:srgbClr val="4D4D4D"/>
                </a:solidFill>
                <a:latin typeface="Verdana" panose="020B0604030504040204" pitchFamily="34" charset="0"/>
              </a:rPr>
              <a:t>)</a:t>
            </a:r>
            <a:endParaRPr lang="fr-FR" altLang="fr-FR" sz="1600" dirty="0">
              <a:solidFill>
                <a:srgbClr val="4D4D4D"/>
              </a:solidFill>
              <a:latin typeface="Verdana" panose="020B0604030504040204" pitchFamily="34" charset="0"/>
            </a:endParaRPr>
          </a:p>
          <a:p>
            <a:pPr lvl="1">
              <a:lnSpc>
                <a:spcPct val="90000"/>
              </a:lnSpc>
              <a:buFont typeface="Arial" panose="020B0604020202020204" pitchFamily="34" charset="0"/>
              <a:buChar char="•"/>
            </a:pPr>
            <a:r>
              <a:rPr lang="en-US" altLang="fr-FR" sz="1600" b="1" dirty="0" smtClean="0">
                <a:solidFill>
                  <a:srgbClr val="4D4D4D"/>
                </a:solidFill>
                <a:latin typeface="Verdana" panose="020B0604030504040204" pitchFamily="34" charset="0"/>
              </a:rPr>
              <a:t>C. Carrillo </a:t>
            </a:r>
            <a:r>
              <a:rPr lang="fr-FR" altLang="fr-FR" sz="1600" dirty="0">
                <a:solidFill>
                  <a:srgbClr val="4D4D4D"/>
                </a:solidFill>
                <a:latin typeface="Verdana" panose="020B0604030504040204" pitchFamily="34" charset="0"/>
              </a:rPr>
              <a:t>:  CDD </a:t>
            </a:r>
            <a:r>
              <a:rPr lang="fr-FR" altLang="fr-FR" sz="1600" dirty="0" err="1" smtClean="0">
                <a:solidFill>
                  <a:srgbClr val="4D4D4D"/>
                </a:solidFill>
                <a:latin typeface="Verdana" panose="020B0604030504040204" pitchFamily="34" charset="0"/>
              </a:rPr>
              <a:t>Labex</a:t>
            </a:r>
            <a:r>
              <a:rPr lang="fr-FR" altLang="fr-FR" sz="1600" dirty="0" smtClean="0">
                <a:solidFill>
                  <a:srgbClr val="4D4D4D"/>
                </a:solidFill>
                <a:latin typeface="Verdana" panose="020B0604030504040204" pitchFamily="34" charset="0"/>
              </a:rPr>
              <a:t> LIO </a:t>
            </a:r>
            <a:r>
              <a:rPr lang="fr-FR" altLang="fr-FR" sz="1600" dirty="0">
                <a:solidFill>
                  <a:srgbClr val="4D4D4D"/>
                </a:solidFill>
                <a:latin typeface="Verdana" panose="020B0604030504040204" pitchFamily="34" charset="0"/>
              </a:rPr>
              <a:t>2013-2016, </a:t>
            </a:r>
            <a:r>
              <a:rPr lang="fr-FR" altLang="fr-FR" sz="1600" dirty="0" smtClean="0">
                <a:solidFill>
                  <a:srgbClr val="4D4D4D"/>
                </a:solidFill>
                <a:latin typeface="Verdana" panose="020B0604030504040204" pitchFamily="34" charset="0"/>
              </a:rPr>
              <a:t>physique du boson de </a:t>
            </a:r>
            <a:r>
              <a:rPr lang="fr-FR" altLang="fr-FR" sz="1600" dirty="0" err="1" smtClean="0">
                <a:solidFill>
                  <a:srgbClr val="4D4D4D"/>
                </a:solidFill>
                <a:latin typeface="Verdana" panose="020B0604030504040204" pitchFamily="34" charset="0"/>
              </a:rPr>
              <a:t>Higgs</a:t>
            </a:r>
            <a:r>
              <a:rPr lang="fr-FR" altLang="fr-FR" sz="1600" dirty="0" smtClean="0">
                <a:solidFill>
                  <a:srgbClr val="4D4D4D"/>
                </a:solidFill>
                <a:latin typeface="Verdana" panose="020B0604030504040204" pitchFamily="34" charset="0"/>
              </a:rPr>
              <a:t>, </a:t>
            </a:r>
            <a:r>
              <a:rPr lang="fr-FR" altLang="fr-FR" sz="1600" dirty="0">
                <a:solidFill>
                  <a:srgbClr val="4D4D4D"/>
                </a:solidFill>
                <a:latin typeface="Verdana" panose="020B0604030504040204" pitchFamily="34" charset="0"/>
              </a:rPr>
              <a:t>(</a:t>
            </a:r>
            <a:r>
              <a:rPr lang="fr-FR" altLang="fr-FR" sz="1600" dirty="0">
                <a:solidFill>
                  <a:srgbClr val="7030A0"/>
                </a:solidFill>
                <a:latin typeface="Verdana" panose="020B0604030504040204" pitchFamily="34" charset="0"/>
                <a:sym typeface="Symbol" panose="05050102010706020507" pitchFamily="18" charset="2"/>
              </a:rPr>
              <a:t> </a:t>
            </a:r>
            <a:r>
              <a:rPr lang="fr-FR" altLang="fr-FR" sz="1600" dirty="0" smtClean="0">
                <a:solidFill>
                  <a:srgbClr val="7030A0"/>
                </a:solidFill>
                <a:latin typeface="Verdana" panose="020B0604030504040204" pitchFamily="34" charset="0"/>
                <a:sym typeface="Symbol" panose="05050102010706020507" pitchFamily="18" charset="2"/>
              </a:rPr>
              <a:t>Chercheur </a:t>
            </a:r>
            <a:r>
              <a:rPr lang="fr-FR" altLang="fr-FR" sz="1600" dirty="0">
                <a:solidFill>
                  <a:srgbClr val="7030A0"/>
                </a:solidFill>
                <a:latin typeface="Verdana" panose="020B0604030504040204" pitchFamily="34" charset="0"/>
                <a:sym typeface="Symbol" panose="05050102010706020507" pitchFamily="18" charset="2"/>
              </a:rPr>
              <a:t>dans </a:t>
            </a:r>
            <a:r>
              <a:rPr lang="fr-FR" altLang="fr-FR" sz="1600" dirty="0" smtClean="0">
                <a:solidFill>
                  <a:srgbClr val="7030A0"/>
                </a:solidFill>
                <a:latin typeface="Verdana" panose="020B0604030504040204" pitchFamily="34" charset="0"/>
                <a:sym typeface="Symbol" panose="05050102010706020507" pitchFamily="18" charset="2"/>
              </a:rPr>
              <a:t>CMS à CIEMAT-Madrid</a:t>
            </a:r>
            <a:r>
              <a:rPr lang="fr-FR" altLang="fr-FR" sz="1600" dirty="0" smtClean="0">
                <a:solidFill>
                  <a:srgbClr val="4D4D4D"/>
                </a:solidFill>
                <a:latin typeface="Verdana" panose="020B0604030504040204" pitchFamily="34" charset="0"/>
              </a:rPr>
              <a:t>)</a:t>
            </a:r>
          </a:p>
          <a:p>
            <a:pPr lvl="1">
              <a:lnSpc>
                <a:spcPct val="90000"/>
              </a:lnSpc>
              <a:buFont typeface="Arial" panose="020B0604020202020204" pitchFamily="34" charset="0"/>
              <a:buChar char="•"/>
            </a:pPr>
            <a:r>
              <a:rPr lang="en-US" altLang="fr-FR" sz="1600" b="1" dirty="0" smtClean="0">
                <a:solidFill>
                  <a:srgbClr val="4D4D4D"/>
                </a:solidFill>
                <a:latin typeface="Verdana" panose="020B0604030504040204" pitchFamily="34" charset="0"/>
              </a:rPr>
              <a:t>A. Popov </a:t>
            </a:r>
            <a:r>
              <a:rPr lang="fr-FR" altLang="fr-FR" sz="1600" dirty="0">
                <a:solidFill>
                  <a:srgbClr val="4D4D4D"/>
                </a:solidFill>
                <a:latin typeface="Verdana" panose="020B0604030504040204" pitchFamily="34" charset="0"/>
              </a:rPr>
              <a:t>:  CDD IN2P3/CNRS </a:t>
            </a:r>
            <a:r>
              <a:rPr lang="fr-FR" altLang="fr-FR" sz="1600" dirty="0" smtClean="0">
                <a:solidFill>
                  <a:srgbClr val="4D4D4D"/>
                </a:solidFill>
                <a:latin typeface="Verdana" panose="020B0604030504040204" pitchFamily="34" charset="0"/>
              </a:rPr>
              <a:t>2015-2018, </a:t>
            </a:r>
            <a:r>
              <a:rPr lang="fr-FR" altLang="fr-FR" sz="1600" dirty="0">
                <a:solidFill>
                  <a:srgbClr val="4D4D4D"/>
                </a:solidFill>
                <a:latin typeface="Verdana" panose="020B0604030504040204" pitchFamily="34" charset="0"/>
              </a:rPr>
              <a:t>physique du boson de </a:t>
            </a:r>
            <a:r>
              <a:rPr lang="fr-FR" altLang="fr-FR" sz="1600" dirty="0" err="1" smtClean="0">
                <a:solidFill>
                  <a:srgbClr val="4D4D4D"/>
                </a:solidFill>
                <a:latin typeface="Verdana" panose="020B0604030504040204" pitchFamily="34" charset="0"/>
              </a:rPr>
              <a:t>Higgs</a:t>
            </a:r>
            <a:r>
              <a:rPr lang="fr-FR" altLang="fr-FR" sz="1600" dirty="0" smtClean="0">
                <a:solidFill>
                  <a:srgbClr val="4D4D4D"/>
                </a:solidFill>
                <a:latin typeface="Verdana" panose="020B0604030504040204" pitchFamily="34" charset="0"/>
              </a:rPr>
              <a:t> et quark top, </a:t>
            </a:r>
            <a:r>
              <a:rPr lang="fr-FR" altLang="fr-FR" sz="1600" dirty="0">
                <a:solidFill>
                  <a:srgbClr val="4D4D4D"/>
                </a:solidFill>
                <a:latin typeface="Verdana" panose="020B0604030504040204" pitchFamily="34" charset="0"/>
              </a:rPr>
              <a:t>(</a:t>
            </a:r>
            <a:r>
              <a:rPr lang="fr-FR" altLang="fr-FR" sz="1600" dirty="0">
                <a:solidFill>
                  <a:srgbClr val="7030A0"/>
                </a:solidFill>
                <a:latin typeface="Verdana" panose="020B0604030504040204" pitchFamily="34" charset="0"/>
                <a:sym typeface="Symbol" panose="05050102010706020507" pitchFamily="18" charset="2"/>
              </a:rPr>
              <a:t> </a:t>
            </a:r>
            <a:r>
              <a:rPr lang="fr-FR" altLang="fr-FR" sz="1600" dirty="0" err="1" smtClean="0">
                <a:solidFill>
                  <a:srgbClr val="7030A0"/>
                </a:solidFill>
                <a:latin typeface="Verdana" panose="020B0604030504040204" pitchFamily="34" charset="0"/>
                <a:sym typeface="Symbol" panose="05050102010706020507" pitchFamily="18" charset="2"/>
              </a:rPr>
              <a:t>Postdoctorant</a:t>
            </a:r>
            <a:r>
              <a:rPr lang="fr-FR" altLang="fr-FR" sz="1600" dirty="0" smtClean="0">
                <a:solidFill>
                  <a:srgbClr val="7030A0"/>
                </a:solidFill>
                <a:latin typeface="Verdana" panose="020B0604030504040204" pitchFamily="34" charset="0"/>
                <a:sym typeface="Symbol" panose="05050102010706020507" pitchFamily="18" charset="2"/>
              </a:rPr>
              <a:t> </a:t>
            </a:r>
            <a:r>
              <a:rPr lang="fr-FR" altLang="fr-FR" sz="1600" dirty="0">
                <a:solidFill>
                  <a:srgbClr val="7030A0"/>
                </a:solidFill>
                <a:latin typeface="Verdana" panose="020B0604030504040204" pitchFamily="34" charset="0"/>
                <a:sym typeface="Symbol" panose="05050102010706020507" pitchFamily="18" charset="2"/>
              </a:rPr>
              <a:t>dans CMS </a:t>
            </a:r>
            <a:r>
              <a:rPr lang="fr-FR" altLang="fr-FR" sz="1600" dirty="0" smtClean="0">
                <a:solidFill>
                  <a:srgbClr val="7030A0"/>
                </a:solidFill>
                <a:latin typeface="Verdana" panose="020B0604030504040204" pitchFamily="34" charset="0"/>
                <a:sym typeface="Symbol" panose="05050102010706020507" pitchFamily="18" charset="2"/>
              </a:rPr>
              <a:t>à IIHE-Bruxelles (ULB)</a:t>
            </a:r>
            <a:r>
              <a:rPr lang="fr-FR" altLang="fr-FR" sz="1600" dirty="0" smtClean="0">
                <a:solidFill>
                  <a:srgbClr val="4D4D4D"/>
                </a:solidFill>
                <a:latin typeface="Verdana" panose="020B0604030504040204" pitchFamily="34" charset="0"/>
              </a:rPr>
              <a:t>)</a:t>
            </a:r>
          </a:p>
          <a:p>
            <a:pPr lvl="1">
              <a:lnSpc>
                <a:spcPct val="90000"/>
              </a:lnSpc>
              <a:buFont typeface="Arial" panose="020B0604020202020204" pitchFamily="34" charset="0"/>
              <a:buChar char="•"/>
            </a:pPr>
            <a:r>
              <a:rPr lang="en-US" altLang="fr-FR" sz="1600" b="1" dirty="0" smtClean="0">
                <a:solidFill>
                  <a:srgbClr val="4D4D4D"/>
                </a:solidFill>
                <a:latin typeface="Verdana" panose="020B0604030504040204" pitchFamily="34" charset="0"/>
              </a:rPr>
              <a:t>L. </a:t>
            </a:r>
            <a:r>
              <a:rPr lang="en-US" altLang="fr-FR" sz="1600" b="1" dirty="0" err="1" smtClean="0">
                <a:solidFill>
                  <a:srgbClr val="4D4D4D"/>
                </a:solidFill>
                <a:latin typeface="Verdana" panose="020B0604030504040204" pitchFamily="34" charset="0"/>
              </a:rPr>
              <a:t>Finco</a:t>
            </a:r>
            <a:r>
              <a:rPr lang="en-US" altLang="fr-FR" sz="1600" b="1" dirty="0" smtClean="0">
                <a:solidFill>
                  <a:srgbClr val="4D4D4D"/>
                </a:solidFill>
                <a:latin typeface="Verdana" panose="020B0604030504040204" pitchFamily="34" charset="0"/>
              </a:rPr>
              <a:t> </a:t>
            </a:r>
            <a:r>
              <a:rPr lang="fr-FR" altLang="fr-FR" sz="1600" dirty="0">
                <a:solidFill>
                  <a:srgbClr val="4D4D4D"/>
                </a:solidFill>
                <a:latin typeface="Verdana" panose="020B0604030504040204" pitchFamily="34" charset="0"/>
              </a:rPr>
              <a:t>:  CDD IN2P3/CNRS </a:t>
            </a:r>
            <a:r>
              <a:rPr lang="fr-FR" altLang="fr-FR" sz="1600" dirty="0" smtClean="0">
                <a:solidFill>
                  <a:srgbClr val="4D4D4D"/>
                </a:solidFill>
                <a:latin typeface="Verdana" panose="020B0604030504040204" pitchFamily="34" charset="0"/>
              </a:rPr>
              <a:t>2016-2018</a:t>
            </a:r>
            <a:r>
              <a:rPr lang="fr-FR" altLang="fr-FR" sz="1600" dirty="0">
                <a:solidFill>
                  <a:srgbClr val="4D4D4D"/>
                </a:solidFill>
                <a:latin typeface="Verdana" panose="020B0604030504040204" pitchFamily="34" charset="0"/>
              </a:rPr>
              <a:t>, physique du boson de </a:t>
            </a:r>
            <a:r>
              <a:rPr lang="fr-FR" altLang="fr-FR" sz="1600" dirty="0" err="1" smtClean="0">
                <a:solidFill>
                  <a:srgbClr val="4D4D4D"/>
                </a:solidFill>
                <a:latin typeface="Verdana" panose="020B0604030504040204" pitchFamily="34" charset="0"/>
              </a:rPr>
              <a:t>Higgs</a:t>
            </a:r>
            <a:r>
              <a:rPr lang="fr-FR" altLang="fr-FR" sz="1600" dirty="0" smtClean="0">
                <a:solidFill>
                  <a:srgbClr val="4D4D4D"/>
                </a:solidFill>
                <a:latin typeface="Verdana" panose="020B0604030504040204" pitchFamily="34" charset="0"/>
              </a:rPr>
              <a:t>, </a:t>
            </a:r>
            <a:r>
              <a:rPr lang="fr-FR" altLang="fr-FR" sz="1600" dirty="0">
                <a:solidFill>
                  <a:srgbClr val="4D4D4D"/>
                </a:solidFill>
                <a:latin typeface="Verdana" panose="020B0604030504040204" pitchFamily="34" charset="0"/>
              </a:rPr>
              <a:t>(</a:t>
            </a:r>
            <a:r>
              <a:rPr lang="fr-FR" altLang="fr-FR" sz="1600" dirty="0">
                <a:solidFill>
                  <a:srgbClr val="7030A0"/>
                </a:solidFill>
                <a:latin typeface="Verdana" panose="020B0604030504040204" pitchFamily="34" charset="0"/>
                <a:sym typeface="Symbol" panose="05050102010706020507" pitchFamily="18" charset="2"/>
              </a:rPr>
              <a:t> </a:t>
            </a:r>
            <a:r>
              <a:rPr lang="fr-FR" altLang="fr-FR" sz="1600" dirty="0" err="1">
                <a:solidFill>
                  <a:srgbClr val="7030A0"/>
                </a:solidFill>
                <a:latin typeface="Verdana" panose="020B0604030504040204" pitchFamily="34" charset="0"/>
                <a:sym typeface="Symbol" panose="05050102010706020507" pitchFamily="18" charset="2"/>
              </a:rPr>
              <a:t>Postdoctorant</a:t>
            </a:r>
            <a:r>
              <a:rPr lang="fr-FR" altLang="fr-FR" sz="1600" dirty="0">
                <a:solidFill>
                  <a:srgbClr val="7030A0"/>
                </a:solidFill>
                <a:latin typeface="Verdana" panose="020B0604030504040204" pitchFamily="34" charset="0"/>
                <a:sym typeface="Symbol" panose="05050102010706020507" pitchFamily="18" charset="2"/>
              </a:rPr>
              <a:t> dans CMS </a:t>
            </a:r>
            <a:r>
              <a:rPr lang="fr-FR" altLang="fr-FR" sz="1600" dirty="0" smtClean="0">
                <a:solidFill>
                  <a:srgbClr val="7030A0"/>
                </a:solidFill>
                <a:latin typeface="Verdana" panose="020B0604030504040204" pitchFamily="34" charset="0"/>
                <a:sym typeface="Symbol" panose="05050102010706020507" pitchFamily="18" charset="2"/>
              </a:rPr>
              <a:t>à l’</a:t>
            </a:r>
            <a:r>
              <a:rPr lang="fr-FR" altLang="fr-FR" sz="1600" dirty="0" err="1" smtClean="0">
                <a:solidFill>
                  <a:srgbClr val="7030A0"/>
                </a:solidFill>
                <a:latin typeface="Verdana" panose="020B0604030504040204" pitchFamily="34" charset="0"/>
                <a:sym typeface="Symbol" panose="05050102010706020507" pitchFamily="18" charset="2"/>
              </a:rPr>
              <a:t>University</a:t>
            </a:r>
            <a:r>
              <a:rPr lang="fr-FR" altLang="fr-FR" sz="1600" dirty="0" smtClean="0">
                <a:solidFill>
                  <a:srgbClr val="7030A0"/>
                </a:solidFill>
                <a:latin typeface="Verdana" panose="020B0604030504040204" pitchFamily="34" charset="0"/>
                <a:sym typeface="Symbol" panose="05050102010706020507" pitchFamily="18" charset="2"/>
              </a:rPr>
              <a:t> of Nebraska-Lincoln (USA)</a:t>
            </a:r>
            <a:endParaRPr lang="fr-FR" altLang="fr-FR" sz="1600" dirty="0">
              <a:solidFill>
                <a:srgbClr val="4D4D4D"/>
              </a:solidFill>
              <a:latin typeface="Verdana" panose="020B0604030504040204" pitchFamily="34" charset="0"/>
            </a:endParaRPr>
          </a:p>
          <a:p>
            <a:pPr lvl="1">
              <a:lnSpc>
                <a:spcPct val="90000"/>
              </a:lnSpc>
              <a:buFont typeface="Arial" panose="020B0604020202020204" pitchFamily="34" charset="0"/>
              <a:buChar char="•"/>
            </a:pPr>
            <a:endParaRPr lang="fr-FR" altLang="fr-FR" sz="1600" dirty="0">
              <a:solidFill>
                <a:srgbClr val="4D4D4D"/>
              </a:solidFill>
              <a:latin typeface="Verdana" panose="020B0604030504040204" pitchFamily="34" charset="0"/>
            </a:endParaRPr>
          </a:p>
          <a:p>
            <a:pPr lvl="1">
              <a:lnSpc>
                <a:spcPct val="90000"/>
              </a:lnSpc>
              <a:buFont typeface="Arial" panose="020B0604020202020204" pitchFamily="34" charset="0"/>
              <a:buChar char="•"/>
            </a:pPr>
            <a:endParaRPr lang="fr-FR" altLang="fr-FR" sz="1600" dirty="0">
              <a:solidFill>
                <a:srgbClr val="4D4D4D"/>
              </a:solidFill>
              <a:latin typeface="Verdana" panose="020B0604030504040204" pitchFamily="34" charset="0"/>
            </a:endParaRPr>
          </a:p>
          <a:p>
            <a:pPr lvl="1">
              <a:lnSpc>
                <a:spcPct val="90000"/>
              </a:lnSpc>
              <a:buFont typeface="Arial" panose="020B0604020202020204" pitchFamily="34" charset="0"/>
              <a:buChar char="•"/>
            </a:pPr>
            <a:endParaRPr lang="fr-FR" altLang="fr-FR" sz="1600" dirty="0">
              <a:solidFill>
                <a:srgbClr val="4D4D4D"/>
              </a:solidFill>
              <a:latin typeface="Verdana" panose="020B0604030504040204" pitchFamily="34" charset="0"/>
            </a:endParaRPr>
          </a:p>
          <a:p>
            <a:pPr lvl="1">
              <a:lnSpc>
                <a:spcPct val="90000"/>
              </a:lnSpc>
              <a:buNone/>
            </a:pPr>
            <a:endParaRPr lang="fr-FR" altLang="fr-FR" sz="2000" dirty="0">
              <a:solidFill>
                <a:srgbClr val="4D4D4D"/>
              </a:solidFill>
              <a:latin typeface="Verdana" panose="020B0604030504040204" pitchFamily="34" charset="0"/>
            </a:endParaRPr>
          </a:p>
          <a:p>
            <a:pPr lvl="1">
              <a:lnSpc>
                <a:spcPct val="90000"/>
              </a:lnSpc>
              <a:buFont typeface="Arial" panose="020B0604020202020204" pitchFamily="34" charset="0"/>
              <a:buNone/>
            </a:pPr>
            <a:endParaRPr lang="fr-FR" altLang="fr-FR" sz="1800" dirty="0" smtClean="0">
              <a:solidFill>
                <a:srgbClr val="4D4D4D"/>
              </a:solidFill>
              <a:latin typeface="Verdana" panose="020B0604030504040204" pitchFamily="34" charset="0"/>
            </a:endParaRPr>
          </a:p>
          <a:p>
            <a:pPr lvl="1">
              <a:lnSpc>
                <a:spcPct val="90000"/>
              </a:lnSpc>
              <a:buFont typeface="Arial" panose="020B0604020202020204" pitchFamily="34" charset="0"/>
              <a:buNone/>
            </a:pPr>
            <a:endParaRPr lang="fr-FR" altLang="fr-FR" sz="1800" dirty="0">
              <a:solidFill>
                <a:srgbClr val="4D4D4D"/>
              </a:solidFill>
              <a:latin typeface="Verdana" panose="020B0604030504040204" pitchFamily="34" charset="0"/>
            </a:endParaRPr>
          </a:p>
        </p:txBody>
      </p:sp>
      <p:sp>
        <p:nvSpPr>
          <p:cNvPr id="8201" name="Espace réservé du pied de page 1"/>
          <p:cNvSpPr>
            <a:spLocks noGrp="1"/>
          </p:cNvSpPr>
          <p:nvPr>
            <p:ph type="ftr" sz="quarter" idx="11"/>
          </p:nvPr>
        </p:nvSpPr>
        <p:spPr bwMode="auto">
          <a:xfrm>
            <a:off x="4440238" y="6492876"/>
            <a:ext cx="3960812" cy="390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FR" altLang="fr-FR" sz="1200" dirty="0">
                <a:solidFill>
                  <a:srgbClr val="898989"/>
                </a:solidFill>
                <a:latin typeface="Verdana" panose="020B0604030504040204" pitchFamily="34" charset="0"/>
                <a:cs typeface="Arial" panose="020B0604020202020204" pitchFamily="34" charset="0"/>
              </a:rPr>
              <a:t>Tourniquet Section 01 du Laboratoire </a:t>
            </a:r>
            <a:r>
              <a:rPr lang="fr-FR" altLang="fr-FR" sz="1200" dirty="0" smtClean="0">
                <a:solidFill>
                  <a:srgbClr val="898989"/>
                </a:solidFill>
                <a:latin typeface="Verdana" panose="020B0604030504040204" pitchFamily="34" charset="0"/>
                <a:cs typeface="Arial" panose="020B0604020202020204" pitchFamily="34" charset="0"/>
              </a:rPr>
              <a:t>– 3/2/2020</a:t>
            </a:r>
            <a:endParaRPr lang="fr-FR" altLang="fr-FR" sz="1200" dirty="0">
              <a:solidFill>
                <a:srgbClr val="898989"/>
              </a:solidFill>
              <a:latin typeface="Verdana" panose="020B0604030504040204" pitchFamily="34" charset="0"/>
              <a:cs typeface="Arial" panose="020B0604020202020204" pitchFamily="34" charset="0"/>
            </a:endParaRPr>
          </a:p>
        </p:txBody>
      </p:sp>
      <p:sp>
        <p:nvSpPr>
          <p:cNvPr id="9" name="Espace réservé de la date 11"/>
          <p:cNvSpPr txBox="1">
            <a:spLocks noGrp="1"/>
          </p:cNvSpPr>
          <p:nvPr/>
        </p:nvSpPr>
        <p:spPr bwMode="auto">
          <a:xfrm>
            <a:off x="1658938" y="6510339"/>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200" dirty="0">
                <a:solidFill>
                  <a:srgbClr val="898989"/>
                </a:solidFill>
                <a:latin typeface="Verdana" panose="020B0604030504040204" pitchFamily="34" charset="0"/>
              </a:rPr>
              <a:t>Groupe </a:t>
            </a:r>
            <a:r>
              <a:rPr lang="fr-FR" altLang="fr-FR" sz="1200" dirty="0" smtClean="0">
                <a:solidFill>
                  <a:srgbClr val="898989"/>
                </a:solidFill>
                <a:latin typeface="Verdana" panose="020B0604030504040204" pitchFamily="34" charset="0"/>
              </a:rPr>
              <a:t>CMS</a:t>
            </a:r>
            <a:endParaRPr lang="fr-FR" altLang="fr-FR" sz="1200" dirty="0">
              <a:solidFill>
                <a:srgbClr val="898989"/>
              </a:solidFill>
              <a:latin typeface="Verdana" panose="020B0604030504040204" pitchFamily="34" charset="0"/>
            </a:endParaRPr>
          </a:p>
        </p:txBody>
      </p:sp>
    </p:spTree>
    <p:extLst>
      <p:ext uri="{BB962C8B-B14F-4D97-AF65-F5344CB8AC3E}">
        <p14:creationId xmlns:p14="http://schemas.microsoft.com/office/powerpoint/2010/main" val="1788501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
          <p:cNvSpPr txBox="1">
            <a:spLocks noChangeArrowheads="1"/>
          </p:cNvSpPr>
          <p:nvPr/>
        </p:nvSpPr>
        <p:spPr bwMode="auto">
          <a:xfrm>
            <a:off x="-79514" y="1483278"/>
            <a:ext cx="7858540"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buFont typeface="Wingdings" panose="05000000000000000000" pitchFamily="2" charset="2"/>
              <a:buChar char="Ø"/>
            </a:pPr>
            <a:r>
              <a:rPr lang="en-US" altLang="fr-FR" sz="1900" dirty="0" smtClean="0">
                <a:solidFill>
                  <a:srgbClr val="0070C0"/>
                </a:solidFill>
                <a:latin typeface="Verdana" panose="020B0604030504040204" pitchFamily="34" charset="0"/>
              </a:rPr>
              <a:t>IP2I </a:t>
            </a:r>
            <a:r>
              <a:rPr lang="en-US" altLang="fr-FR" sz="1900" dirty="0" err="1" smtClean="0">
                <a:solidFill>
                  <a:srgbClr val="0070C0"/>
                </a:solidFill>
                <a:latin typeface="Verdana" panose="020B0604030504040204" pitchFamily="34" charset="0"/>
              </a:rPr>
              <a:t>Laboratoire</a:t>
            </a:r>
            <a:r>
              <a:rPr lang="en-US" altLang="fr-FR" sz="1900" dirty="0" smtClean="0">
                <a:solidFill>
                  <a:srgbClr val="0070C0"/>
                </a:solidFill>
                <a:latin typeface="Verdana" panose="020B0604030504040204" pitchFamily="34" charset="0"/>
              </a:rPr>
              <a:t> </a:t>
            </a:r>
            <a:r>
              <a:rPr lang="en-US" altLang="fr-FR" sz="1900" dirty="0" err="1" smtClean="0">
                <a:solidFill>
                  <a:srgbClr val="0070C0"/>
                </a:solidFill>
                <a:latin typeface="Verdana" panose="020B0604030504040204" pitchFamily="34" charset="0"/>
              </a:rPr>
              <a:t>fondateur</a:t>
            </a:r>
            <a:r>
              <a:rPr lang="en-US" altLang="fr-FR" sz="1900" dirty="0" smtClean="0">
                <a:solidFill>
                  <a:srgbClr val="0070C0"/>
                </a:solidFill>
                <a:latin typeface="Verdana" panose="020B0604030504040204" pitchFamily="34" charset="0"/>
              </a:rPr>
              <a:t> de CMS (</a:t>
            </a:r>
            <a:r>
              <a:rPr lang="en-US" altLang="fr-FR" sz="1900" dirty="0" err="1" smtClean="0">
                <a:solidFill>
                  <a:srgbClr val="0070C0"/>
                </a:solidFill>
                <a:latin typeface="Verdana" panose="020B0604030504040204" pitchFamily="34" charset="0"/>
              </a:rPr>
              <a:t>signataires</a:t>
            </a:r>
            <a:r>
              <a:rPr lang="en-US" altLang="fr-FR" sz="1900" dirty="0" smtClean="0">
                <a:solidFill>
                  <a:srgbClr val="0070C0"/>
                </a:solidFill>
                <a:latin typeface="Verdana" panose="020B0604030504040204" pitchFamily="34" charset="0"/>
              </a:rPr>
              <a:t> </a:t>
            </a:r>
            <a:r>
              <a:rPr lang="en-US" altLang="fr-FR" sz="1900" dirty="0" err="1" smtClean="0">
                <a:solidFill>
                  <a:srgbClr val="0070C0"/>
                </a:solidFill>
                <a:latin typeface="Verdana" panose="020B0604030504040204" pitchFamily="34" charset="0"/>
              </a:rPr>
              <a:t>LoI</a:t>
            </a:r>
            <a:r>
              <a:rPr lang="en-US" altLang="fr-FR" sz="1900" dirty="0" smtClean="0">
                <a:solidFill>
                  <a:srgbClr val="0070C0"/>
                </a:solidFill>
                <a:latin typeface="Verdana" panose="020B0604030504040204" pitchFamily="34" charset="0"/>
              </a:rPr>
              <a:t>)</a:t>
            </a:r>
            <a:endParaRPr lang="fr-FR" altLang="fr-FR" sz="1900" dirty="0">
              <a:solidFill>
                <a:srgbClr val="0070C0"/>
              </a:solidFill>
              <a:latin typeface="Verdana" panose="020B0604030504040204" pitchFamily="34" charset="0"/>
            </a:endParaRPr>
          </a:p>
          <a:p>
            <a:pPr>
              <a:lnSpc>
                <a:spcPct val="90000"/>
              </a:lnSpc>
              <a:buFont typeface="Wingdings" panose="05000000000000000000" pitchFamily="2" charset="2"/>
              <a:buChar char="Ø"/>
            </a:pPr>
            <a:r>
              <a:rPr lang="fr-FR" altLang="fr-FR" sz="1900" dirty="0" smtClean="0">
                <a:solidFill>
                  <a:srgbClr val="0070C0"/>
                </a:solidFill>
                <a:latin typeface="Verdana" panose="020B0604030504040204" pitchFamily="34" charset="0"/>
              </a:rPr>
              <a:t>2015-2019: Soutien/exploitation du LHC </a:t>
            </a:r>
            <a:r>
              <a:rPr lang="fr-FR" altLang="fr-FR" sz="1900" dirty="0" err="1" smtClean="0">
                <a:solidFill>
                  <a:srgbClr val="0070C0"/>
                </a:solidFill>
                <a:latin typeface="Verdana" panose="020B0604030504040204" pitchFamily="34" charset="0"/>
              </a:rPr>
              <a:t>Run</a:t>
            </a:r>
            <a:r>
              <a:rPr lang="fr-FR" altLang="fr-FR" sz="1900" dirty="0" smtClean="0">
                <a:solidFill>
                  <a:srgbClr val="0070C0"/>
                </a:solidFill>
                <a:latin typeface="Verdana" panose="020B0604030504040204" pitchFamily="34" charset="0"/>
              </a:rPr>
              <a:t> 2 ,  prototypage upgrades (liens services techniques)</a:t>
            </a:r>
            <a:endParaRPr lang="fr-FR" altLang="fr-FR" sz="1900" dirty="0">
              <a:solidFill>
                <a:srgbClr val="0070C0"/>
              </a:solidFill>
              <a:latin typeface="Verdana" panose="020B0604030504040204" pitchFamily="34" charset="0"/>
            </a:endParaRPr>
          </a:p>
        </p:txBody>
      </p:sp>
      <p:sp>
        <p:nvSpPr>
          <p:cNvPr id="12290" name="Rectangle 2"/>
          <p:cNvSpPr>
            <a:spLocks noGrp="1"/>
          </p:cNvSpPr>
          <p:nvPr>
            <p:ph type="title" idx="4294967295"/>
          </p:nvPr>
        </p:nvSpPr>
        <p:spPr>
          <a:xfrm>
            <a:off x="880110" y="0"/>
            <a:ext cx="10254274" cy="692150"/>
          </a:xfrm>
        </p:spPr>
        <p:txBody>
          <a:bodyPr>
            <a:normAutofit fontScale="90000"/>
          </a:bodyPr>
          <a:lstStyle/>
          <a:p>
            <a:r>
              <a:rPr lang="fr-FR" altLang="fr-FR" sz="3100" b="1" dirty="0">
                <a:solidFill>
                  <a:srgbClr val="E75112"/>
                </a:solidFill>
                <a:latin typeface="Verdana" panose="020B0604030504040204" pitchFamily="34" charset="0"/>
              </a:rPr>
              <a:t>Organisation-fonctionnement</a:t>
            </a:r>
            <a:r>
              <a:rPr lang="fr-FR" altLang="fr-FR" sz="2800" b="1" dirty="0">
                <a:solidFill>
                  <a:srgbClr val="E75112"/>
                </a:solidFill>
                <a:latin typeface="Verdana" panose="020B0604030504040204" pitchFamily="34" charset="0"/>
              </a:rPr>
              <a:t> du </a:t>
            </a:r>
            <a:r>
              <a:rPr lang="fr-FR" altLang="fr-FR" sz="2800" b="1" dirty="0" smtClean="0">
                <a:solidFill>
                  <a:srgbClr val="E75112"/>
                </a:solidFill>
                <a:latin typeface="Verdana" panose="020B0604030504040204" pitchFamily="34" charset="0"/>
              </a:rPr>
              <a:t>groupe 2015-2019</a:t>
            </a:r>
            <a:endParaRPr lang="fr-FR" altLang="fr-FR" sz="2000" b="1" dirty="0">
              <a:solidFill>
                <a:srgbClr val="E75112"/>
              </a:solidFill>
              <a:latin typeface="Verdana" panose="020B0604030504040204" pitchFamily="34" charset="0"/>
            </a:endParaRPr>
          </a:p>
        </p:txBody>
      </p:sp>
      <p:sp>
        <p:nvSpPr>
          <p:cNvPr id="12291" name="Espace réservé du numéro de diapositive 5"/>
          <p:cNvSpPr txBox="1">
            <a:spLocks noGrp="1"/>
          </p:cNvSpPr>
          <p:nvPr/>
        </p:nvSpPr>
        <p:spPr bwMode="auto">
          <a:xfrm>
            <a:off x="8401050" y="6492876"/>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FC7F953B-9529-4123-B8C2-374B2BABE298}" type="slidenum">
              <a:rPr lang="fr-FR" altLang="fr-FR" sz="1200">
                <a:solidFill>
                  <a:srgbClr val="898989"/>
                </a:solidFill>
                <a:latin typeface="Verdana" panose="020B0604030504040204" pitchFamily="34" charset="0"/>
              </a:rPr>
              <a:pPr algn="r" eaLnBrk="1" hangingPunct="1">
                <a:spcBef>
                  <a:spcPct val="0"/>
                </a:spcBef>
                <a:buFontTx/>
                <a:buNone/>
              </a:pPr>
              <a:t>6</a:t>
            </a:fld>
            <a:endParaRPr lang="fr-FR" altLang="fr-FR" sz="1200">
              <a:solidFill>
                <a:srgbClr val="898989"/>
              </a:solidFill>
              <a:latin typeface="Verdana" panose="020B0604030504040204" pitchFamily="34" charset="0"/>
            </a:endParaRPr>
          </a:p>
        </p:txBody>
      </p:sp>
      <p:cxnSp>
        <p:nvCxnSpPr>
          <p:cNvPr id="11" name="Connecteur droit 10">
            <a:extLst>
              <a:ext uri="{FF2B5EF4-FFF2-40B4-BE49-F238E27FC236}">
                <a16:creationId xmlns:a16="http://schemas.microsoft.com/office/drawing/2014/main" id="{73539928-251F-4DA6-95DF-648496A58913}"/>
              </a:ext>
            </a:extLst>
          </p:cNvPr>
          <p:cNvCxnSpPr/>
          <p:nvPr/>
        </p:nvCxnSpPr>
        <p:spPr>
          <a:xfrm>
            <a:off x="1525588" y="692150"/>
            <a:ext cx="9142412" cy="0"/>
          </a:xfrm>
          <a:prstGeom prst="line">
            <a:avLst/>
          </a:prstGeom>
          <a:ln>
            <a:solidFill>
              <a:srgbClr val="E75112"/>
            </a:solidFill>
          </a:ln>
        </p:spPr>
        <p:style>
          <a:lnRef idx="1">
            <a:schemeClr val="accent1"/>
          </a:lnRef>
          <a:fillRef idx="0">
            <a:schemeClr val="accent1"/>
          </a:fillRef>
          <a:effectRef idx="0">
            <a:schemeClr val="accent1"/>
          </a:effectRef>
          <a:fontRef idx="minor">
            <a:schemeClr val="tx1"/>
          </a:fontRef>
        </p:style>
      </p:cxnSp>
      <p:sp>
        <p:nvSpPr>
          <p:cNvPr id="12294" name="Rectangle 3"/>
          <p:cNvSpPr txBox="1">
            <a:spLocks noChangeArrowheads="1"/>
          </p:cNvSpPr>
          <p:nvPr/>
        </p:nvSpPr>
        <p:spPr bwMode="auto">
          <a:xfrm>
            <a:off x="-40080" y="6875353"/>
            <a:ext cx="12177099"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pPr>
            <a:endParaRPr lang="fr-FR" altLang="fr-FR" sz="2000" dirty="0">
              <a:solidFill>
                <a:srgbClr val="0070C0"/>
              </a:solidFill>
              <a:latin typeface="Verdana" panose="020B0604030504040204" pitchFamily="34" charset="0"/>
            </a:endParaRPr>
          </a:p>
        </p:txBody>
      </p:sp>
      <p:sp>
        <p:nvSpPr>
          <p:cNvPr id="12295" name="Espace réservé du pied de page 1"/>
          <p:cNvSpPr>
            <a:spLocks noGrp="1"/>
          </p:cNvSpPr>
          <p:nvPr>
            <p:ph type="ftr" sz="quarter" idx="11"/>
          </p:nvPr>
        </p:nvSpPr>
        <p:spPr bwMode="auto">
          <a:xfrm>
            <a:off x="4440238" y="6577560"/>
            <a:ext cx="3960812" cy="30584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FR" altLang="fr-FR" sz="1200" dirty="0">
                <a:solidFill>
                  <a:srgbClr val="898989"/>
                </a:solidFill>
                <a:latin typeface="Verdana" panose="020B0604030504040204" pitchFamily="34" charset="0"/>
                <a:cs typeface="Arial" panose="020B0604020202020204" pitchFamily="34" charset="0"/>
              </a:rPr>
              <a:t>Tourniquet Section 01 du Laboratoire </a:t>
            </a:r>
            <a:r>
              <a:rPr lang="fr-FR" altLang="fr-FR" sz="1200" dirty="0" smtClean="0">
                <a:solidFill>
                  <a:srgbClr val="898989"/>
                </a:solidFill>
                <a:latin typeface="Verdana" panose="020B0604030504040204" pitchFamily="34" charset="0"/>
                <a:cs typeface="Arial" panose="020B0604020202020204" pitchFamily="34" charset="0"/>
              </a:rPr>
              <a:t>– 3/2/2020</a:t>
            </a:r>
            <a:endParaRPr lang="fr-FR" altLang="fr-FR" sz="1200" dirty="0">
              <a:solidFill>
                <a:srgbClr val="898989"/>
              </a:solidFill>
              <a:latin typeface="Verdana" panose="020B0604030504040204" pitchFamily="34" charset="0"/>
              <a:cs typeface="Arial" panose="020B0604020202020204" pitchFamily="34" charset="0"/>
            </a:endParaRPr>
          </a:p>
        </p:txBody>
      </p:sp>
      <p:sp>
        <p:nvSpPr>
          <p:cNvPr id="8" name="Rectangle 7"/>
          <p:cNvSpPr/>
          <p:nvPr/>
        </p:nvSpPr>
        <p:spPr>
          <a:xfrm>
            <a:off x="4706206" y="3679558"/>
            <a:ext cx="1944216" cy="720012"/>
          </a:xfrm>
          <a:prstGeom prst="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latin typeface="Calibri"/>
                <a:ea typeface="+mn-ea"/>
                <a:cs typeface="+mn-cs"/>
              </a:rPr>
              <a:t>Offline &amp; Online</a:t>
            </a:r>
          </a:p>
        </p:txBody>
      </p:sp>
      <p:sp>
        <p:nvSpPr>
          <p:cNvPr id="9" name="Rectangle 8"/>
          <p:cNvSpPr/>
          <p:nvPr/>
        </p:nvSpPr>
        <p:spPr>
          <a:xfrm>
            <a:off x="6811752" y="1030438"/>
            <a:ext cx="2376264" cy="720012"/>
          </a:xfrm>
          <a:prstGeom prst="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latin typeface="Calibri"/>
                <a:ea typeface="+mn-ea"/>
                <a:cs typeface="+mn-cs"/>
              </a:rPr>
              <a:t>Detectors &amp; Upgrade</a:t>
            </a:r>
          </a:p>
        </p:txBody>
      </p:sp>
      <p:sp>
        <p:nvSpPr>
          <p:cNvPr id="10" name="Rectangle 9"/>
          <p:cNvSpPr>
            <a:spLocks noChangeArrowheads="1"/>
          </p:cNvSpPr>
          <p:nvPr/>
        </p:nvSpPr>
        <p:spPr bwMode="auto">
          <a:xfrm>
            <a:off x="86153" y="3232154"/>
            <a:ext cx="2087563" cy="1769490"/>
          </a:xfrm>
          <a:prstGeom prst="rect">
            <a:avLst/>
          </a:prstGeom>
          <a:gradFill rotWithShape="1">
            <a:gsLst>
              <a:gs pos="0">
                <a:srgbClr val="E4F9FF"/>
              </a:gs>
              <a:gs pos="64999">
                <a:srgbClr val="BBEFFF"/>
              </a:gs>
              <a:gs pos="100000">
                <a:srgbClr val="9EEAFF"/>
              </a:gs>
            </a:gsLst>
            <a:lin ang="5400000" scaled="1"/>
          </a:gradFill>
          <a:ln w="9525">
            <a:solidFill>
              <a:srgbClr val="46AAC5"/>
            </a:solidFill>
            <a:miter lim="800000"/>
            <a:headEnd/>
            <a:tailEnd/>
          </a:ln>
          <a:effectLst>
            <a:outerShdw blurRad="40000" dist="20000" dir="5400000" rotWithShape="0">
              <a:srgbClr val="808080">
                <a:alpha val="37999"/>
              </a:srgbClr>
            </a:outerShdw>
          </a:effectLst>
        </p:spPr>
        <p:txBody>
          <a:bodyPr anchor="ctr"/>
          <a:lstStyle/>
          <a:p>
            <a:pPr algn="ctr" fontAlgn="base">
              <a:spcBef>
                <a:spcPct val="0"/>
              </a:spcBef>
              <a:spcAft>
                <a:spcPct val="0"/>
              </a:spcAft>
              <a:defRPr/>
            </a:pPr>
            <a:r>
              <a:rPr lang="en-US" b="1" dirty="0">
                <a:solidFill>
                  <a:prstClr val="black"/>
                </a:solidFill>
                <a:ea typeface="MS PGothic" panose="020B0600070205080204" pitchFamily="34" charset="-128"/>
              </a:rPr>
              <a:t>Higgs, SM &amp; BSM</a:t>
            </a:r>
          </a:p>
          <a:p>
            <a:pPr algn="ctr" fontAlgn="base">
              <a:spcBef>
                <a:spcPct val="0"/>
              </a:spcBef>
              <a:spcAft>
                <a:spcPct val="0"/>
              </a:spcAft>
              <a:defRPr/>
            </a:pPr>
            <a:r>
              <a:rPr lang="en-US" sz="1000" dirty="0" smtClean="0">
                <a:solidFill>
                  <a:prstClr val="black"/>
                </a:solidFill>
                <a:ea typeface="MS PGothic" panose="020B0600070205080204" pitchFamily="34" charset="-128"/>
              </a:rPr>
              <a:t>E. </a:t>
            </a:r>
            <a:r>
              <a:rPr lang="en-US" sz="1000" dirty="0" err="1" smtClean="0">
                <a:solidFill>
                  <a:prstClr val="black"/>
                </a:solidFill>
                <a:ea typeface="MS PGothic" panose="020B0600070205080204" pitchFamily="34" charset="-128"/>
              </a:rPr>
              <a:t>Asilar</a:t>
            </a:r>
            <a:r>
              <a:rPr lang="en-US" sz="1000" dirty="0" smtClean="0">
                <a:solidFill>
                  <a:prstClr val="black"/>
                </a:solidFill>
                <a:ea typeface="MS PGothic" panose="020B0600070205080204" pitchFamily="34" charset="-128"/>
              </a:rPr>
              <a:t> (CDD)</a:t>
            </a:r>
          </a:p>
          <a:p>
            <a:pPr algn="ctr" fontAlgn="base">
              <a:spcBef>
                <a:spcPct val="0"/>
              </a:spcBef>
              <a:spcAft>
                <a:spcPct val="0"/>
              </a:spcAft>
              <a:defRPr/>
            </a:pPr>
            <a:r>
              <a:rPr lang="en-US" sz="1000" b="1" dirty="0" smtClean="0">
                <a:solidFill>
                  <a:prstClr val="black"/>
                </a:solidFill>
                <a:ea typeface="MS PGothic" panose="020B0600070205080204" pitchFamily="34" charset="-128"/>
              </a:rPr>
              <a:t>C. </a:t>
            </a:r>
            <a:r>
              <a:rPr lang="en-US" sz="1000" b="1" dirty="0" err="1" smtClean="0">
                <a:solidFill>
                  <a:prstClr val="black"/>
                </a:solidFill>
                <a:ea typeface="MS PGothic" panose="020B0600070205080204" pitchFamily="34" charset="-128"/>
              </a:rPr>
              <a:t>Bernet</a:t>
            </a:r>
            <a:r>
              <a:rPr lang="en-US" sz="1000" b="1" dirty="0" smtClean="0">
                <a:solidFill>
                  <a:prstClr val="black"/>
                </a:solidFill>
                <a:ea typeface="MS PGothic" panose="020B0600070205080204" pitchFamily="34" charset="-128"/>
              </a:rPr>
              <a:t> (</a:t>
            </a:r>
            <a:r>
              <a:rPr lang="en-US" sz="1000" b="1" dirty="0" err="1" smtClean="0">
                <a:solidFill>
                  <a:prstClr val="black"/>
                </a:solidFill>
                <a:ea typeface="MS PGothic" panose="020B0600070205080204" pitchFamily="34" charset="-128"/>
              </a:rPr>
              <a:t>cnrs</a:t>
            </a:r>
            <a:r>
              <a:rPr lang="en-US" sz="1000" b="1" dirty="0" smtClean="0">
                <a:solidFill>
                  <a:prstClr val="black"/>
                </a:solidFill>
                <a:ea typeface="MS PGothic" panose="020B0600070205080204" pitchFamily="34" charset="-128"/>
              </a:rPr>
              <a:t>)</a:t>
            </a:r>
          </a:p>
          <a:p>
            <a:pPr algn="ctr" fontAlgn="base">
              <a:spcBef>
                <a:spcPct val="0"/>
              </a:spcBef>
              <a:spcAft>
                <a:spcPct val="0"/>
              </a:spcAft>
              <a:defRPr/>
            </a:pPr>
            <a:r>
              <a:rPr lang="en-US" sz="1000" b="1" dirty="0" smtClean="0">
                <a:solidFill>
                  <a:prstClr val="black"/>
                </a:solidFill>
                <a:ea typeface="MS PGothic" panose="020B0600070205080204" pitchFamily="34" charset="-128"/>
              </a:rPr>
              <a:t>S</a:t>
            </a:r>
            <a:r>
              <a:rPr lang="en-US" sz="1000" b="1" dirty="0">
                <a:solidFill>
                  <a:prstClr val="black"/>
                </a:solidFill>
                <a:ea typeface="MS PGothic" panose="020B0600070205080204" pitchFamily="34" charset="-128"/>
              </a:rPr>
              <a:t>. Gascon (</a:t>
            </a:r>
            <a:r>
              <a:rPr lang="en-US" sz="1000" b="1" dirty="0" err="1">
                <a:solidFill>
                  <a:prstClr val="black"/>
                </a:solidFill>
                <a:ea typeface="MS PGothic" panose="020B0600070205080204" pitchFamily="34" charset="-128"/>
              </a:rPr>
              <a:t>ucbl</a:t>
            </a:r>
            <a:r>
              <a:rPr lang="en-US" sz="1000" b="1" dirty="0">
                <a:solidFill>
                  <a:prstClr val="black"/>
                </a:solidFill>
                <a:ea typeface="MS PGothic" panose="020B0600070205080204" pitchFamily="34" charset="-128"/>
              </a:rPr>
              <a:t>)</a:t>
            </a:r>
          </a:p>
          <a:p>
            <a:pPr algn="ctr" fontAlgn="base">
              <a:spcBef>
                <a:spcPct val="0"/>
              </a:spcBef>
              <a:spcAft>
                <a:spcPct val="0"/>
              </a:spcAft>
              <a:defRPr/>
            </a:pPr>
            <a:r>
              <a:rPr lang="en-US" sz="1000" dirty="0">
                <a:solidFill>
                  <a:prstClr val="black"/>
                </a:solidFill>
                <a:ea typeface="MS PGothic" panose="020B0600070205080204" pitchFamily="34" charset="-128"/>
              </a:rPr>
              <a:t>B. </a:t>
            </a:r>
            <a:r>
              <a:rPr lang="en-US" sz="1000" dirty="0" err="1">
                <a:solidFill>
                  <a:prstClr val="black"/>
                </a:solidFill>
                <a:ea typeface="MS PGothic" panose="020B0600070205080204" pitchFamily="34" charset="-128"/>
              </a:rPr>
              <a:t>Ille</a:t>
            </a:r>
            <a:r>
              <a:rPr lang="en-US" sz="1000" dirty="0">
                <a:solidFill>
                  <a:prstClr val="black"/>
                </a:solidFill>
                <a:ea typeface="MS PGothic" panose="020B0600070205080204" pitchFamily="34" charset="-128"/>
              </a:rPr>
              <a:t> (</a:t>
            </a:r>
            <a:r>
              <a:rPr lang="en-US" sz="1000" dirty="0" err="1">
                <a:solidFill>
                  <a:prstClr val="black"/>
                </a:solidFill>
                <a:ea typeface="MS PGothic" panose="020B0600070205080204" pitchFamily="34" charset="-128"/>
              </a:rPr>
              <a:t>visiteur</a:t>
            </a:r>
            <a:r>
              <a:rPr lang="en-US" sz="1000" dirty="0" smtClean="0">
                <a:solidFill>
                  <a:prstClr val="black"/>
                </a:solidFill>
                <a:ea typeface="MS PGothic" panose="020B0600070205080204" pitchFamily="34" charset="-128"/>
              </a:rPr>
              <a:t>)</a:t>
            </a:r>
            <a:endParaRPr lang="en-US" sz="1000" dirty="0">
              <a:solidFill>
                <a:prstClr val="black"/>
              </a:solidFill>
              <a:ea typeface="MS PGothic" panose="020B0600070205080204" pitchFamily="34" charset="-128"/>
            </a:endParaRPr>
          </a:p>
          <a:p>
            <a:pPr algn="ctr" fontAlgn="base">
              <a:spcBef>
                <a:spcPct val="0"/>
              </a:spcBef>
              <a:spcAft>
                <a:spcPct val="0"/>
              </a:spcAft>
              <a:defRPr/>
            </a:pPr>
            <a:r>
              <a:rPr lang="en-US" sz="1000" b="1" dirty="0">
                <a:solidFill>
                  <a:prstClr val="black"/>
                </a:solidFill>
                <a:ea typeface="MS PGothic" panose="020B0600070205080204" pitchFamily="34" charset="-128"/>
              </a:rPr>
              <a:t>M. </a:t>
            </a:r>
            <a:r>
              <a:rPr lang="en-US" sz="1000" b="1" dirty="0" err="1">
                <a:solidFill>
                  <a:prstClr val="black"/>
                </a:solidFill>
                <a:ea typeface="MS PGothic" panose="020B0600070205080204" pitchFamily="34" charset="-128"/>
              </a:rPr>
              <a:t>Lethuillier</a:t>
            </a:r>
            <a:r>
              <a:rPr lang="en-US" sz="1000" b="1" dirty="0">
                <a:solidFill>
                  <a:prstClr val="black"/>
                </a:solidFill>
                <a:ea typeface="MS PGothic" panose="020B0600070205080204" pitchFamily="34" charset="-128"/>
              </a:rPr>
              <a:t> (</a:t>
            </a:r>
            <a:r>
              <a:rPr lang="en-US" sz="1000" b="1" dirty="0" err="1">
                <a:solidFill>
                  <a:prstClr val="black"/>
                </a:solidFill>
                <a:ea typeface="MS PGothic" panose="020B0600070205080204" pitchFamily="34" charset="-128"/>
              </a:rPr>
              <a:t>cnrs</a:t>
            </a:r>
            <a:r>
              <a:rPr lang="en-US" sz="1000" b="1" dirty="0">
                <a:solidFill>
                  <a:prstClr val="black"/>
                </a:solidFill>
                <a:ea typeface="MS PGothic" panose="020B0600070205080204" pitchFamily="34" charset="-128"/>
              </a:rPr>
              <a:t>)</a:t>
            </a:r>
          </a:p>
          <a:p>
            <a:pPr algn="ctr" fontAlgn="base">
              <a:spcBef>
                <a:spcPct val="0"/>
              </a:spcBef>
              <a:spcAft>
                <a:spcPct val="0"/>
              </a:spcAft>
              <a:defRPr/>
            </a:pPr>
            <a:r>
              <a:rPr lang="en-US" sz="1000" b="1" dirty="0" smtClean="0">
                <a:solidFill>
                  <a:prstClr val="black"/>
                </a:solidFill>
                <a:ea typeface="MS PGothic" panose="020B0600070205080204" pitchFamily="34" charset="-128"/>
              </a:rPr>
              <a:t>M</a:t>
            </a:r>
            <a:r>
              <a:rPr lang="en-US" sz="1000" b="1" dirty="0">
                <a:solidFill>
                  <a:prstClr val="black"/>
                </a:solidFill>
                <a:ea typeface="MS PGothic" panose="020B0600070205080204" pitchFamily="34" charset="-128"/>
              </a:rPr>
              <a:t>. </a:t>
            </a:r>
            <a:r>
              <a:rPr lang="en-US" sz="1000" b="1" dirty="0" err="1">
                <a:solidFill>
                  <a:prstClr val="black"/>
                </a:solidFill>
                <a:ea typeface="MS PGothic" panose="020B0600070205080204" pitchFamily="34" charset="-128"/>
              </a:rPr>
              <a:t>Gouzevitch</a:t>
            </a:r>
            <a:r>
              <a:rPr lang="en-US" sz="1000" b="1" dirty="0">
                <a:solidFill>
                  <a:prstClr val="black"/>
                </a:solidFill>
                <a:ea typeface="MS PGothic" panose="020B0600070205080204" pitchFamily="34" charset="-128"/>
              </a:rPr>
              <a:t> (</a:t>
            </a:r>
            <a:r>
              <a:rPr lang="en-US" sz="1000" b="1" dirty="0" err="1">
                <a:solidFill>
                  <a:prstClr val="black"/>
                </a:solidFill>
                <a:ea typeface="MS PGothic" panose="020B0600070205080204" pitchFamily="34" charset="-128"/>
              </a:rPr>
              <a:t>cnrs</a:t>
            </a:r>
            <a:r>
              <a:rPr lang="en-US" sz="1000" b="1" dirty="0">
                <a:solidFill>
                  <a:prstClr val="black"/>
                </a:solidFill>
                <a:ea typeface="MS PGothic" panose="020B0600070205080204" pitchFamily="34" charset="-128"/>
              </a:rPr>
              <a:t>)</a:t>
            </a:r>
          </a:p>
          <a:p>
            <a:pPr algn="ctr" fontAlgn="base">
              <a:spcBef>
                <a:spcPct val="0"/>
              </a:spcBef>
              <a:spcAft>
                <a:spcPct val="0"/>
              </a:spcAft>
              <a:defRPr/>
            </a:pPr>
            <a:r>
              <a:rPr lang="en-US" sz="1000" dirty="0">
                <a:solidFill>
                  <a:prstClr val="black"/>
                </a:solidFill>
                <a:ea typeface="MS PGothic" panose="020B0600070205080204" pitchFamily="34" charset="-128"/>
              </a:rPr>
              <a:t>S</a:t>
            </a:r>
            <a:r>
              <a:rPr lang="en-US" sz="1000" dirty="0" smtClean="0">
                <a:solidFill>
                  <a:prstClr val="black"/>
                </a:solidFill>
                <a:ea typeface="MS PGothic" panose="020B0600070205080204" pitchFamily="34" charset="-128"/>
              </a:rPr>
              <a:t>. Zhang (</a:t>
            </a:r>
            <a:r>
              <a:rPr lang="en-US" sz="1000" dirty="0" err="1" smtClean="0">
                <a:solidFill>
                  <a:prstClr val="black"/>
                </a:solidFill>
                <a:ea typeface="MS PGothic" panose="020B0600070205080204" pitchFamily="34" charset="-128"/>
              </a:rPr>
              <a:t>doctorant</a:t>
            </a:r>
            <a:r>
              <a:rPr lang="en-US" sz="1000" dirty="0" smtClean="0">
                <a:solidFill>
                  <a:prstClr val="black"/>
                </a:solidFill>
                <a:ea typeface="MS PGothic" panose="020B0600070205080204" pitchFamily="34" charset="-128"/>
              </a:rPr>
              <a:t> </a:t>
            </a:r>
            <a:r>
              <a:rPr lang="en-US" sz="1000" dirty="0">
                <a:solidFill>
                  <a:prstClr val="black"/>
                </a:solidFill>
                <a:ea typeface="MS PGothic" panose="020B0600070205080204" pitchFamily="34" charset="-128"/>
              </a:rPr>
              <a:t>4</a:t>
            </a:r>
            <a:r>
              <a:rPr lang="en-US" sz="1000" dirty="0" smtClean="0">
                <a:solidFill>
                  <a:prstClr val="black"/>
                </a:solidFill>
                <a:ea typeface="MS PGothic" panose="020B0600070205080204" pitchFamily="34" charset="-128"/>
              </a:rPr>
              <a:t>, </a:t>
            </a:r>
            <a:r>
              <a:rPr lang="en-US" sz="1000" dirty="0" err="1" smtClean="0">
                <a:solidFill>
                  <a:prstClr val="black"/>
                </a:solidFill>
                <a:ea typeface="MS PGothic" panose="020B0600070205080204" pitchFamily="34" charset="-128"/>
              </a:rPr>
              <a:t>ucbl</a:t>
            </a:r>
            <a:r>
              <a:rPr lang="en-US" sz="1000" dirty="0" smtClean="0">
                <a:solidFill>
                  <a:prstClr val="black"/>
                </a:solidFill>
                <a:ea typeface="MS PGothic" panose="020B0600070205080204" pitchFamily="34" charset="-128"/>
              </a:rPr>
              <a:t>/</a:t>
            </a:r>
            <a:r>
              <a:rPr lang="en-US" sz="1000" dirty="0" err="1" smtClean="0">
                <a:solidFill>
                  <a:prstClr val="black"/>
                </a:solidFill>
                <a:ea typeface="MS PGothic" panose="020B0600070205080204" pitchFamily="34" charset="-128"/>
              </a:rPr>
              <a:t>ihep</a:t>
            </a:r>
            <a:r>
              <a:rPr lang="en-US" sz="1000" dirty="0" smtClean="0">
                <a:solidFill>
                  <a:prstClr val="black"/>
                </a:solidFill>
                <a:ea typeface="MS PGothic" panose="020B0600070205080204" pitchFamily="34" charset="-128"/>
              </a:rPr>
              <a:t>)</a:t>
            </a:r>
          </a:p>
          <a:p>
            <a:pPr algn="ctr" fontAlgn="base">
              <a:spcBef>
                <a:spcPct val="0"/>
              </a:spcBef>
              <a:spcAft>
                <a:spcPct val="0"/>
              </a:spcAft>
              <a:defRPr/>
            </a:pPr>
            <a:r>
              <a:rPr lang="en-US" sz="1000" dirty="0" smtClean="0">
                <a:solidFill>
                  <a:prstClr val="black"/>
                </a:solidFill>
                <a:ea typeface="MS PGothic" panose="020B0600070205080204" pitchFamily="34" charset="-128"/>
              </a:rPr>
              <a:t>C. </a:t>
            </a:r>
            <a:r>
              <a:rPr lang="en-US" sz="1000" dirty="0" err="1" smtClean="0">
                <a:solidFill>
                  <a:prstClr val="black"/>
                </a:solidFill>
                <a:ea typeface="MS PGothic" panose="020B0600070205080204" pitchFamily="34" charset="-128"/>
              </a:rPr>
              <a:t>Camen</a:t>
            </a:r>
            <a:r>
              <a:rPr lang="en-US" sz="1000" dirty="0" smtClean="0">
                <a:solidFill>
                  <a:prstClr val="black"/>
                </a:solidFill>
                <a:ea typeface="MS PGothic" panose="020B0600070205080204" pitchFamily="34" charset="-128"/>
              </a:rPr>
              <a:t> (</a:t>
            </a:r>
            <a:r>
              <a:rPr lang="en-US" sz="1000" dirty="0" err="1" smtClean="0">
                <a:solidFill>
                  <a:prstClr val="black"/>
                </a:solidFill>
                <a:ea typeface="MS PGothic" panose="020B0600070205080204" pitchFamily="34" charset="-128"/>
              </a:rPr>
              <a:t>doctorant</a:t>
            </a:r>
            <a:r>
              <a:rPr lang="en-US" sz="1000" dirty="0" smtClean="0">
                <a:solidFill>
                  <a:prstClr val="black"/>
                </a:solidFill>
                <a:ea typeface="MS PGothic" panose="020B0600070205080204" pitchFamily="34" charset="-128"/>
              </a:rPr>
              <a:t> 3)</a:t>
            </a:r>
          </a:p>
          <a:p>
            <a:pPr algn="ctr" fontAlgn="base">
              <a:spcBef>
                <a:spcPct val="0"/>
              </a:spcBef>
              <a:spcAft>
                <a:spcPct val="0"/>
              </a:spcAft>
              <a:defRPr/>
            </a:pPr>
            <a:r>
              <a:rPr lang="en-US" sz="1000" dirty="0" err="1" smtClean="0">
                <a:solidFill>
                  <a:prstClr val="black"/>
                </a:solidFill>
                <a:ea typeface="MS PGothic" panose="020B0600070205080204" pitchFamily="34" charset="-128"/>
              </a:rPr>
              <a:t>A.Lesauvage</a:t>
            </a:r>
            <a:r>
              <a:rPr lang="en-US" sz="1000" dirty="0">
                <a:solidFill>
                  <a:prstClr val="black"/>
                </a:solidFill>
                <a:ea typeface="MS PGothic" panose="020B0600070205080204" pitchFamily="34" charset="-128"/>
              </a:rPr>
              <a:t> </a:t>
            </a:r>
            <a:r>
              <a:rPr lang="en-US" sz="1000" dirty="0" smtClean="0">
                <a:solidFill>
                  <a:prstClr val="black"/>
                </a:solidFill>
                <a:ea typeface="MS PGothic" panose="020B0600070205080204" pitchFamily="34" charset="-128"/>
              </a:rPr>
              <a:t>(</a:t>
            </a:r>
            <a:r>
              <a:rPr lang="en-US" sz="1000" dirty="0" err="1" smtClean="0">
                <a:solidFill>
                  <a:prstClr val="black"/>
                </a:solidFill>
                <a:ea typeface="MS PGothic" panose="020B0600070205080204" pitchFamily="34" charset="-128"/>
              </a:rPr>
              <a:t>doctorant</a:t>
            </a:r>
            <a:r>
              <a:rPr lang="en-US" sz="1000" dirty="0" smtClean="0">
                <a:solidFill>
                  <a:prstClr val="black"/>
                </a:solidFill>
                <a:ea typeface="MS PGothic" panose="020B0600070205080204" pitchFamily="34" charset="-128"/>
              </a:rPr>
              <a:t> 2)</a:t>
            </a:r>
          </a:p>
          <a:p>
            <a:pPr algn="ctr" fontAlgn="base">
              <a:spcBef>
                <a:spcPct val="0"/>
              </a:spcBef>
              <a:spcAft>
                <a:spcPct val="0"/>
              </a:spcAft>
              <a:defRPr/>
            </a:pPr>
            <a:r>
              <a:rPr lang="en-US" sz="1000" dirty="0" smtClean="0">
                <a:solidFill>
                  <a:prstClr val="black"/>
                </a:solidFill>
                <a:ea typeface="MS PGothic" panose="020B0600070205080204" pitchFamily="34" charset="-128"/>
              </a:rPr>
              <a:t>L.Torterotot (</a:t>
            </a:r>
            <a:r>
              <a:rPr lang="en-US" sz="1000" dirty="0" err="1" smtClean="0">
                <a:solidFill>
                  <a:prstClr val="black"/>
                </a:solidFill>
                <a:ea typeface="MS PGothic" panose="020B0600070205080204" pitchFamily="34" charset="-128"/>
              </a:rPr>
              <a:t>doctorant</a:t>
            </a:r>
            <a:r>
              <a:rPr lang="en-US" sz="1000" dirty="0" smtClean="0">
                <a:solidFill>
                  <a:prstClr val="black"/>
                </a:solidFill>
                <a:ea typeface="MS PGothic" panose="020B0600070205080204" pitchFamily="34" charset="-128"/>
              </a:rPr>
              <a:t> 2)</a:t>
            </a:r>
          </a:p>
        </p:txBody>
      </p:sp>
      <p:sp>
        <p:nvSpPr>
          <p:cNvPr id="13" name="Rectangle 12"/>
          <p:cNvSpPr>
            <a:spLocks noChangeArrowheads="1"/>
          </p:cNvSpPr>
          <p:nvPr/>
        </p:nvSpPr>
        <p:spPr bwMode="auto">
          <a:xfrm>
            <a:off x="6954975" y="3509098"/>
            <a:ext cx="2089150" cy="1398526"/>
          </a:xfrm>
          <a:prstGeom prst="rect">
            <a:avLst/>
          </a:prstGeom>
          <a:gradFill rotWithShape="1">
            <a:gsLst>
              <a:gs pos="0">
                <a:srgbClr val="F5FFE6"/>
              </a:gs>
              <a:gs pos="64999">
                <a:srgbClr val="E4FDC2"/>
              </a:gs>
              <a:gs pos="100000">
                <a:srgbClr val="DAFDA7"/>
              </a:gs>
            </a:gsLst>
            <a:lin ang="5400000" scaled="1"/>
          </a:gradFill>
          <a:ln w="9525">
            <a:solidFill>
              <a:srgbClr val="98B954"/>
            </a:solidFill>
            <a:miter lim="800000"/>
            <a:headEnd/>
            <a:tailEnd/>
          </a:ln>
          <a:effectLst>
            <a:outerShdw blurRad="40000" dist="20000" dir="5400000" rotWithShape="0">
              <a:srgbClr val="808080">
                <a:alpha val="37999"/>
              </a:srgbClr>
            </a:outerShdw>
          </a:effectLst>
        </p:spPr>
        <p:txBody>
          <a:bodyPr anchor="ctr"/>
          <a:lstStyle/>
          <a:p>
            <a:pPr algn="ctr" fontAlgn="base">
              <a:spcBef>
                <a:spcPct val="0"/>
              </a:spcBef>
              <a:spcAft>
                <a:spcPct val="0"/>
              </a:spcAft>
              <a:defRPr/>
            </a:pPr>
            <a:r>
              <a:rPr lang="en-US" b="1" dirty="0">
                <a:solidFill>
                  <a:prstClr val="black"/>
                </a:solidFill>
                <a:ea typeface="MS PGothic" panose="020B0600070205080204" pitchFamily="34" charset="-128"/>
              </a:rPr>
              <a:t>Tracker</a:t>
            </a:r>
          </a:p>
          <a:p>
            <a:pPr algn="ctr" fontAlgn="base">
              <a:spcBef>
                <a:spcPct val="0"/>
              </a:spcBef>
              <a:spcAft>
                <a:spcPct val="0"/>
              </a:spcAft>
              <a:defRPr/>
            </a:pPr>
            <a:r>
              <a:rPr lang="en-US" sz="1000" b="1" dirty="0" smtClean="0">
                <a:solidFill>
                  <a:prstClr val="black"/>
                </a:solidFill>
                <a:ea typeface="MS PGothic" panose="020B0600070205080204" pitchFamily="34" charset="-128"/>
              </a:rPr>
              <a:t>C: </a:t>
            </a:r>
            <a:r>
              <a:rPr lang="en-US" sz="1000" b="1" dirty="0" err="1" smtClean="0">
                <a:solidFill>
                  <a:prstClr val="black"/>
                </a:solidFill>
                <a:ea typeface="MS PGothic" panose="020B0600070205080204" pitchFamily="34" charset="-128"/>
              </a:rPr>
              <a:t>Bernet</a:t>
            </a:r>
            <a:r>
              <a:rPr lang="en-US" sz="1000" b="1" dirty="0" smtClean="0">
                <a:solidFill>
                  <a:prstClr val="black"/>
                </a:solidFill>
                <a:ea typeface="MS PGothic" panose="020B0600070205080204" pitchFamily="34" charset="-128"/>
              </a:rPr>
              <a:t> (</a:t>
            </a:r>
            <a:r>
              <a:rPr lang="en-US" sz="1000" b="1" dirty="0" err="1" smtClean="0">
                <a:solidFill>
                  <a:prstClr val="black"/>
                </a:solidFill>
                <a:ea typeface="MS PGothic" panose="020B0600070205080204" pitchFamily="34" charset="-128"/>
              </a:rPr>
              <a:t>cnrs</a:t>
            </a:r>
            <a:r>
              <a:rPr lang="en-US" sz="1000" b="1" dirty="0" smtClean="0">
                <a:solidFill>
                  <a:prstClr val="black"/>
                </a:solidFill>
                <a:ea typeface="MS PGothic" panose="020B0600070205080204" pitchFamily="34" charset="-128"/>
              </a:rPr>
              <a:t>)</a:t>
            </a:r>
          </a:p>
          <a:p>
            <a:pPr algn="ctr" fontAlgn="base">
              <a:spcBef>
                <a:spcPct val="0"/>
              </a:spcBef>
              <a:spcAft>
                <a:spcPct val="0"/>
              </a:spcAft>
              <a:defRPr/>
            </a:pPr>
            <a:r>
              <a:rPr lang="en-US" sz="1000" b="1" dirty="0" smtClean="0">
                <a:solidFill>
                  <a:prstClr val="black"/>
                </a:solidFill>
                <a:ea typeface="MS PGothic" panose="020B0600070205080204" pitchFamily="34" charset="-128"/>
              </a:rPr>
              <a:t>G</a:t>
            </a:r>
            <a:r>
              <a:rPr lang="en-US" sz="1000" b="1" dirty="0">
                <a:solidFill>
                  <a:prstClr val="black"/>
                </a:solidFill>
                <a:ea typeface="MS PGothic" panose="020B0600070205080204" pitchFamily="34" charset="-128"/>
              </a:rPr>
              <a:t>. </a:t>
            </a:r>
            <a:r>
              <a:rPr lang="en-US" sz="1000" b="1" dirty="0" err="1">
                <a:solidFill>
                  <a:prstClr val="black"/>
                </a:solidFill>
                <a:ea typeface="MS PGothic" panose="020B0600070205080204" pitchFamily="34" charset="-128"/>
              </a:rPr>
              <a:t>Boudoul</a:t>
            </a:r>
            <a:r>
              <a:rPr lang="en-US" sz="1000" b="1" dirty="0">
                <a:solidFill>
                  <a:prstClr val="black"/>
                </a:solidFill>
                <a:ea typeface="MS PGothic" panose="020B0600070205080204" pitchFamily="34" charset="-128"/>
              </a:rPr>
              <a:t> (</a:t>
            </a:r>
            <a:r>
              <a:rPr lang="en-US" sz="1000" b="1" dirty="0" err="1">
                <a:solidFill>
                  <a:prstClr val="black"/>
                </a:solidFill>
                <a:ea typeface="MS PGothic" panose="020B0600070205080204" pitchFamily="34" charset="-128"/>
              </a:rPr>
              <a:t>cnrs</a:t>
            </a:r>
            <a:r>
              <a:rPr lang="en-US" sz="1000" b="1" dirty="0" smtClean="0">
                <a:solidFill>
                  <a:prstClr val="black"/>
                </a:solidFill>
                <a:ea typeface="MS PGothic" panose="020B0600070205080204" pitchFamily="34" charset="-128"/>
              </a:rPr>
              <a:t>)</a:t>
            </a:r>
          </a:p>
          <a:p>
            <a:pPr algn="ctr" fontAlgn="base">
              <a:spcBef>
                <a:spcPct val="0"/>
              </a:spcBef>
              <a:spcAft>
                <a:spcPct val="0"/>
              </a:spcAft>
              <a:defRPr/>
            </a:pPr>
            <a:r>
              <a:rPr lang="en-US" sz="1000" b="1" dirty="0" smtClean="0">
                <a:solidFill>
                  <a:prstClr val="black"/>
                </a:solidFill>
                <a:ea typeface="MS PGothic" panose="020B0600070205080204" pitchFamily="34" charset="-128"/>
              </a:rPr>
              <a:t>N: </a:t>
            </a:r>
            <a:r>
              <a:rPr lang="en-US" sz="1000" b="1" dirty="0" err="1" smtClean="0">
                <a:solidFill>
                  <a:prstClr val="black"/>
                </a:solidFill>
                <a:ea typeface="MS PGothic" panose="020B0600070205080204" pitchFamily="34" charset="-128"/>
              </a:rPr>
              <a:t>Chanon</a:t>
            </a:r>
            <a:r>
              <a:rPr lang="en-US" sz="1000" b="1" dirty="0" smtClean="0">
                <a:solidFill>
                  <a:prstClr val="black"/>
                </a:solidFill>
                <a:ea typeface="MS PGothic" panose="020B0600070205080204" pitchFamily="34" charset="-128"/>
              </a:rPr>
              <a:t> (</a:t>
            </a:r>
            <a:r>
              <a:rPr lang="en-US" sz="1000" b="1" dirty="0" err="1" smtClean="0">
                <a:solidFill>
                  <a:prstClr val="black"/>
                </a:solidFill>
                <a:ea typeface="MS PGothic" panose="020B0600070205080204" pitchFamily="34" charset="-128"/>
              </a:rPr>
              <a:t>cnrs</a:t>
            </a:r>
            <a:r>
              <a:rPr lang="en-US" sz="1000" b="1" dirty="0" smtClean="0">
                <a:solidFill>
                  <a:prstClr val="black"/>
                </a:solidFill>
                <a:ea typeface="MS PGothic" panose="020B0600070205080204" pitchFamily="34" charset="-128"/>
              </a:rPr>
              <a:t>)</a:t>
            </a:r>
          </a:p>
          <a:p>
            <a:pPr algn="ctr" fontAlgn="base">
              <a:spcBef>
                <a:spcPct val="0"/>
              </a:spcBef>
              <a:spcAft>
                <a:spcPct val="0"/>
              </a:spcAft>
              <a:defRPr/>
            </a:pPr>
            <a:r>
              <a:rPr lang="en-US" sz="1000" dirty="0" smtClean="0">
                <a:solidFill>
                  <a:prstClr val="black"/>
                </a:solidFill>
                <a:ea typeface="MS PGothic" panose="020B0600070205080204" pitchFamily="34" charset="-128"/>
              </a:rPr>
              <a:t>S. Jain (CDD)</a:t>
            </a:r>
            <a:endParaRPr lang="en-US" sz="1000" dirty="0">
              <a:solidFill>
                <a:prstClr val="black"/>
              </a:solidFill>
              <a:ea typeface="MS PGothic" panose="020B0600070205080204" pitchFamily="34" charset="-128"/>
            </a:endParaRPr>
          </a:p>
          <a:p>
            <a:pPr algn="ctr" fontAlgn="base">
              <a:spcBef>
                <a:spcPct val="0"/>
              </a:spcBef>
              <a:spcAft>
                <a:spcPct val="0"/>
              </a:spcAft>
              <a:defRPr/>
            </a:pPr>
            <a:r>
              <a:rPr lang="en-US" sz="1000" b="1" dirty="0" smtClean="0">
                <a:solidFill>
                  <a:prstClr val="black"/>
                </a:solidFill>
                <a:ea typeface="MS PGothic" panose="020B0600070205080204" pitchFamily="34" charset="-128"/>
              </a:rPr>
              <a:t>L</a:t>
            </a:r>
            <a:r>
              <a:rPr lang="en-US" sz="1000" b="1" dirty="0">
                <a:solidFill>
                  <a:prstClr val="black"/>
                </a:solidFill>
                <a:ea typeface="MS PGothic" panose="020B0600070205080204" pitchFamily="34" charset="-128"/>
              </a:rPr>
              <a:t>. </a:t>
            </a:r>
            <a:r>
              <a:rPr lang="en-US" sz="1000" b="1" dirty="0" err="1">
                <a:solidFill>
                  <a:prstClr val="black"/>
                </a:solidFill>
                <a:ea typeface="MS PGothic" panose="020B0600070205080204" pitchFamily="34" charset="-128"/>
              </a:rPr>
              <a:t>Mirabito</a:t>
            </a:r>
            <a:r>
              <a:rPr lang="en-US" sz="1000" b="1" dirty="0">
                <a:solidFill>
                  <a:prstClr val="black"/>
                </a:solidFill>
                <a:ea typeface="MS PGothic" panose="020B0600070205080204" pitchFamily="34" charset="-128"/>
              </a:rPr>
              <a:t> (</a:t>
            </a:r>
            <a:r>
              <a:rPr lang="en-US" sz="1000" b="1" dirty="0" err="1">
                <a:solidFill>
                  <a:prstClr val="black"/>
                </a:solidFill>
                <a:ea typeface="MS PGothic" panose="020B0600070205080204" pitchFamily="34" charset="-128"/>
              </a:rPr>
              <a:t>cnrs</a:t>
            </a:r>
            <a:r>
              <a:rPr lang="en-US" sz="1000" b="1" dirty="0" smtClean="0">
                <a:solidFill>
                  <a:prstClr val="black"/>
                </a:solidFill>
                <a:ea typeface="MS PGothic" panose="020B0600070205080204" pitchFamily="34" charset="-128"/>
              </a:rPr>
              <a:t>)</a:t>
            </a:r>
          </a:p>
          <a:p>
            <a:pPr algn="ctr" fontAlgn="base">
              <a:spcBef>
                <a:spcPct val="0"/>
              </a:spcBef>
              <a:spcAft>
                <a:spcPct val="0"/>
              </a:spcAft>
              <a:defRPr/>
            </a:pPr>
            <a:r>
              <a:rPr lang="en-US" sz="1000" b="1" dirty="0">
                <a:solidFill>
                  <a:prstClr val="black"/>
                </a:solidFill>
                <a:ea typeface="MS PGothic" panose="020B0600070205080204" pitchFamily="34" charset="-128"/>
              </a:rPr>
              <a:t>M. Vander </a:t>
            </a:r>
            <a:r>
              <a:rPr lang="en-US" sz="1000" b="1" dirty="0" err="1">
                <a:solidFill>
                  <a:prstClr val="black"/>
                </a:solidFill>
                <a:ea typeface="MS PGothic" panose="020B0600070205080204" pitchFamily="34" charset="-128"/>
              </a:rPr>
              <a:t>Donckt</a:t>
            </a:r>
            <a:r>
              <a:rPr lang="en-US" sz="1000" b="1" dirty="0">
                <a:solidFill>
                  <a:prstClr val="black"/>
                </a:solidFill>
                <a:ea typeface="MS PGothic" panose="020B0600070205080204" pitchFamily="34" charset="-128"/>
              </a:rPr>
              <a:t> (</a:t>
            </a:r>
            <a:r>
              <a:rPr lang="en-US" sz="1000" b="1" dirty="0" err="1">
                <a:solidFill>
                  <a:prstClr val="black"/>
                </a:solidFill>
                <a:ea typeface="MS PGothic" panose="020B0600070205080204" pitchFamily="34" charset="-128"/>
              </a:rPr>
              <a:t>ucbl</a:t>
            </a:r>
            <a:r>
              <a:rPr lang="en-US" sz="1000" b="1" dirty="0" smtClean="0">
                <a:solidFill>
                  <a:prstClr val="black"/>
                </a:solidFill>
                <a:ea typeface="MS PGothic" panose="020B0600070205080204" pitchFamily="34" charset="-128"/>
              </a:rPr>
              <a:t>)</a:t>
            </a:r>
            <a:endParaRPr lang="en-US" sz="1000" b="1" dirty="0">
              <a:solidFill>
                <a:prstClr val="black"/>
              </a:solidFill>
              <a:ea typeface="MS PGothic" panose="020B0600070205080204" pitchFamily="34" charset="-128"/>
            </a:endParaRPr>
          </a:p>
          <a:p>
            <a:pPr algn="ctr" fontAlgn="base">
              <a:spcBef>
                <a:spcPct val="0"/>
              </a:spcBef>
              <a:spcAft>
                <a:spcPct val="0"/>
              </a:spcAft>
              <a:defRPr/>
            </a:pPr>
            <a:r>
              <a:rPr lang="en-US" sz="1000" b="1" dirty="0" smtClean="0">
                <a:solidFill>
                  <a:prstClr val="black"/>
                </a:solidFill>
                <a:ea typeface="MS PGothic" panose="020B0600070205080204" pitchFamily="34" charset="-128"/>
              </a:rPr>
              <a:t>S</a:t>
            </a:r>
            <a:r>
              <a:rPr lang="en-US" sz="1000" b="1" dirty="0">
                <a:solidFill>
                  <a:prstClr val="black"/>
                </a:solidFill>
                <a:ea typeface="MS PGothic" panose="020B0600070205080204" pitchFamily="34" charset="-128"/>
              </a:rPr>
              <a:t>. </a:t>
            </a:r>
            <a:r>
              <a:rPr lang="en-US" sz="1000" b="1" dirty="0" err="1">
                <a:solidFill>
                  <a:prstClr val="black"/>
                </a:solidFill>
                <a:ea typeface="MS PGothic" panose="020B0600070205080204" pitchFamily="34" charset="-128"/>
              </a:rPr>
              <a:t>Viret</a:t>
            </a:r>
            <a:r>
              <a:rPr lang="en-US" sz="1000" b="1" dirty="0">
                <a:solidFill>
                  <a:prstClr val="black"/>
                </a:solidFill>
                <a:ea typeface="MS PGothic" panose="020B0600070205080204" pitchFamily="34" charset="-128"/>
              </a:rPr>
              <a:t> (</a:t>
            </a:r>
            <a:r>
              <a:rPr lang="en-US" sz="1000" b="1" dirty="0" err="1">
                <a:solidFill>
                  <a:prstClr val="black"/>
                </a:solidFill>
                <a:ea typeface="MS PGothic" panose="020B0600070205080204" pitchFamily="34" charset="-128"/>
              </a:rPr>
              <a:t>cnrs</a:t>
            </a:r>
            <a:r>
              <a:rPr lang="en-US" sz="1000" b="1" dirty="0" smtClean="0">
                <a:solidFill>
                  <a:prstClr val="black"/>
                </a:solidFill>
                <a:ea typeface="MS PGothic" panose="020B0600070205080204" pitchFamily="34" charset="-128"/>
              </a:rPr>
              <a:t>)</a:t>
            </a:r>
            <a:endParaRPr lang="en-US" sz="1000" b="1" dirty="0">
              <a:solidFill>
                <a:prstClr val="black"/>
              </a:solidFill>
              <a:ea typeface="MS PGothic" panose="020B0600070205080204" pitchFamily="34" charset="-128"/>
            </a:endParaRPr>
          </a:p>
        </p:txBody>
      </p:sp>
      <p:sp>
        <p:nvSpPr>
          <p:cNvPr id="14" name="Rectangle 13"/>
          <p:cNvSpPr>
            <a:spLocks noChangeArrowheads="1"/>
          </p:cNvSpPr>
          <p:nvPr/>
        </p:nvSpPr>
        <p:spPr bwMode="auto">
          <a:xfrm>
            <a:off x="6954975" y="2277721"/>
            <a:ext cx="2089150" cy="1152525"/>
          </a:xfrm>
          <a:prstGeom prst="rect">
            <a:avLst/>
          </a:prstGeom>
          <a:gradFill rotWithShape="1">
            <a:gsLst>
              <a:gs pos="0">
                <a:srgbClr val="F5FFE6"/>
              </a:gs>
              <a:gs pos="64999">
                <a:srgbClr val="E4FDC2"/>
              </a:gs>
              <a:gs pos="100000">
                <a:srgbClr val="DAFDA7"/>
              </a:gs>
            </a:gsLst>
            <a:lin ang="5400000" scaled="1"/>
          </a:gradFill>
          <a:ln w="9525">
            <a:solidFill>
              <a:srgbClr val="98B954"/>
            </a:solidFill>
            <a:miter lim="800000"/>
            <a:headEnd/>
            <a:tailEnd/>
          </a:ln>
          <a:effectLst>
            <a:outerShdw blurRad="40000" dist="20000" dir="5400000" rotWithShape="0">
              <a:srgbClr val="808080">
                <a:alpha val="37999"/>
              </a:srgbClr>
            </a:outerShdw>
          </a:effectLst>
        </p:spPr>
        <p:txBody>
          <a:bodyPr anchor="ctr"/>
          <a:lstStyle/>
          <a:p>
            <a:pPr algn="ctr" fontAlgn="base">
              <a:spcBef>
                <a:spcPct val="0"/>
              </a:spcBef>
              <a:spcAft>
                <a:spcPct val="0"/>
              </a:spcAft>
              <a:defRPr/>
            </a:pPr>
            <a:r>
              <a:rPr lang="en-US" b="1" dirty="0">
                <a:solidFill>
                  <a:prstClr val="black"/>
                </a:solidFill>
                <a:ea typeface="MS PGothic" panose="020B0600070205080204" pitchFamily="34" charset="-128"/>
              </a:rPr>
              <a:t>ECAL</a:t>
            </a:r>
          </a:p>
          <a:p>
            <a:pPr algn="ctr" fontAlgn="base">
              <a:spcBef>
                <a:spcPct val="0"/>
              </a:spcBef>
              <a:spcAft>
                <a:spcPct val="0"/>
              </a:spcAft>
              <a:defRPr/>
            </a:pPr>
            <a:r>
              <a:rPr lang="en-US" sz="1000" b="1" dirty="0">
                <a:solidFill>
                  <a:prstClr val="black"/>
                </a:solidFill>
                <a:ea typeface="MS PGothic" panose="020B0600070205080204" pitchFamily="34" charset="-128"/>
              </a:rPr>
              <a:t>P. </a:t>
            </a:r>
            <a:r>
              <a:rPr lang="en-US" sz="1000" b="1" dirty="0" err="1">
                <a:solidFill>
                  <a:prstClr val="black"/>
                </a:solidFill>
                <a:ea typeface="MS PGothic" panose="020B0600070205080204" pitchFamily="34" charset="-128"/>
              </a:rPr>
              <a:t>Depasse</a:t>
            </a:r>
            <a:r>
              <a:rPr lang="en-US" sz="1000" b="1" dirty="0">
                <a:solidFill>
                  <a:prstClr val="black"/>
                </a:solidFill>
                <a:ea typeface="MS PGothic" panose="020B0600070205080204" pitchFamily="34" charset="-128"/>
              </a:rPr>
              <a:t> (</a:t>
            </a:r>
            <a:r>
              <a:rPr lang="en-US" sz="1000" b="1" dirty="0" err="1">
                <a:solidFill>
                  <a:prstClr val="black"/>
                </a:solidFill>
                <a:ea typeface="MS PGothic" panose="020B0600070205080204" pitchFamily="34" charset="-128"/>
              </a:rPr>
              <a:t>ucbl</a:t>
            </a:r>
            <a:r>
              <a:rPr lang="en-US" sz="1000" b="1" dirty="0">
                <a:solidFill>
                  <a:prstClr val="black"/>
                </a:solidFill>
                <a:ea typeface="MS PGothic" panose="020B0600070205080204" pitchFamily="34" charset="-128"/>
              </a:rPr>
              <a:t>)</a:t>
            </a:r>
          </a:p>
          <a:p>
            <a:pPr algn="ctr" fontAlgn="base">
              <a:spcBef>
                <a:spcPct val="0"/>
              </a:spcBef>
              <a:spcAft>
                <a:spcPct val="0"/>
              </a:spcAft>
              <a:defRPr/>
            </a:pPr>
            <a:r>
              <a:rPr lang="en-US" sz="1000" b="1" dirty="0">
                <a:solidFill>
                  <a:prstClr val="black"/>
                </a:solidFill>
                <a:ea typeface="MS PGothic" panose="020B0600070205080204" pitchFamily="34" charset="-128"/>
              </a:rPr>
              <a:t>H. El </a:t>
            </a:r>
            <a:r>
              <a:rPr lang="en-US" sz="1000" b="1" dirty="0" err="1">
                <a:solidFill>
                  <a:prstClr val="black"/>
                </a:solidFill>
                <a:ea typeface="MS PGothic" panose="020B0600070205080204" pitchFamily="34" charset="-128"/>
              </a:rPr>
              <a:t>Mamouni</a:t>
            </a:r>
            <a:r>
              <a:rPr lang="en-US" sz="1000" b="1" dirty="0">
                <a:solidFill>
                  <a:prstClr val="black"/>
                </a:solidFill>
                <a:ea typeface="MS PGothic" panose="020B0600070205080204" pitchFamily="34" charset="-128"/>
              </a:rPr>
              <a:t> (</a:t>
            </a:r>
            <a:r>
              <a:rPr lang="en-US" sz="1000" b="1" dirty="0" err="1">
                <a:solidFill>
                  <a:prstClr val="black"/>
                </a:solidFill>
                <a:ea typeface="MS PGothic" panose="020B0600070205080204" pitchFamily="34" charset="-128"/>
              </a:rPr>
              <a:t>ucbl</a:t>
            </a:r>
            <a:r>
              <a:rPr lang="en-US" sz="1000" b="1" dirty="0">
                <a:solidFill>
                  <a:prstClr val="black"/>
                </a:solidFill>
                <a:ea typeface="MS PGothic" panose="020B0600070205080204" pitchFamily="34" charset="-128"/>
              </a:rPr>
              <a:t>)</a:t>
            </a:r>
          </a:p>
          <a:p>
            <a:pPr algn="ctr" fontAlgn="base">
              <a:spcBef>
                <a:spcPct val="0"/>
              </a:spcBef>
              <a:spcAft>
                <a:spcPct val="0"/>
              </a:spcAft>
              <a:defRPr/>
            </a:pPr>
            <a:r>
              <a:rPr lang="en-US" sz="1000" b="1" dirty="0">
                <a:solidFill>
                  <a:prstClr val="black"/>
                </a:solidFill>
                <a:ea typeface="MS PGothic" panose="020B0600070205080204" pitchFamily="34" charset="-128"/>
              </a:rPr>
              <a:t>J. Fay </a:t>
            </a:r>
            <a:r>
              <a:rPr lang="en-US" sz="1000" b="1" dirty="0" smtClean="0">
                <a:solidFill>
                  <a:prstClr val="black"/>
                </a:solidFill>
                <a:ea typeface="MS PGothic" panose="020B0600070205080204" pitchFamily="34" charset="-128"/>
              </a:rPr>
              <a:t>(</a:t>
            </a:r>
            <a:r>
              <a:rPr lang="en-US" sz="1000" b="1" dirty="0" err="1" smtClean="0">
                <a:solidFill>
                  <a:prstClr val="black"/>
                </a:solidFill>
                <a:ea typeface="MS PGothic" panose="020B0600070205080204" pitchFamily="34" charset="-128"/>
              </a:rPr>
              <a:t>emerite</a:t>
            </a:r>
            <a:r>
              <a:rPr lang="en-US" sz="1000" b="1" dirty="0" smtClean="0">
                <a:solidFill>
                  <a:prstClr val="black"/>
                </a:solidFill>
                <a:ea typeface="MS PGothic" panose="020B0600070205080204" pitchFamily="34" charset="-128"/>
              </a:rPr>
              <a:t>)</a:t>
            </a:r>
            <a:endParaRPr lang="en-US" sz="1000" b="1" dirty="0">
              <a:solidFill>
                <a:prstClr val="black"/>
              </a:solidFill>
              <a:ea typeface="MS PGothic" panose="020B0600070205080204" pitchFamily="34" charset="-128"/>
            </a:endParaRPr>
          </a:p>
          <a:p>
            <a:pPr algn="ctr" fontAlgn="base">
              <a:spcBef>
                <a:spcPct val="0"/>
              </a:spcBef>
              <a:spcAft>
                <a:spcPct val="0"/>
              </a:spcAft>
              <a:defRPr/>
            </a:pPr>
            <a:r>
              <a:rPr lang="en-US" sz="1000" b="1" dirty="0">
                <a:solidFill>
                  <a:prstClr val="black"/>
                </a:solidFill>
                <a:ea typeface="MS PGothic" panose="020B0600070205080204" pitchFamily="34" charset="-128"/>
              </a:rPr>
              <a:t>S. </a:t>
            </a:r>
            <a:r>
              <a:rPr lang="en-US" sz="1000" b="1" dirty="0" err="1">
                <a:solidFill>
                  <a:prstClr val="black"/>
                </a:solidFill>
                <a:ea typeface="MS PGothic" panose="020B0600070205080204" pitchFamily="34" charset="-128"/>
              </a:rPr>
              <a:t>Gascon</a:t>
            </a:r>
            <a:r>
              <a:rPr lang="en-US" sz="1000" b="1" dirty="0">
                <a:solidFill>
                  <a:prstClr val="black"/>
                </a:solidFill>
                <a:ea typeface="MS PGothic" panose="020B0600070205080204" pitchFamily="34" charset="-128"/>
              </a:rPr>
              <a:t> (</a:t>
            </a:r>
            <a:r>
              <a:rPr lang="en-US" sz="1000" b="1" dirty="0" err="1">
                <a:solidFill>
                  <a:prstClr val="black"/>
                </a:solidFill>
                <a:ea typeface="MS PGothic" panose="020B0600070205080204" pitchFamily="34" charset="-128"/>
              </a:rPr>
              <a:t>ucbl</a:t>
            </a:r>
            <a:r>
              <a:rPr lang="en-US" sz="1000" b="1" dirty="0">
                <a:solidFill>
                  <a:prstClr val="black"/>
                </a:solidFill>
                <a:ea typeface="MS PGothic" panose="020B0600070205080204" pitchFamily="34" charset="-128"/>
              </a:rPr>
              <a:t>)</a:t>
            </a:r>
          </a:p>
          <a:p>
            <a:pPr algn="ctr" fontAlgn="base">
              <a:spcBef>
                <a:spcPct val="0"/>
              </a:spcBef>
              <a:spcAft>
                <a:spcPct val="0"/>
              </a:spcAft>
              <a:defRPr/>
            </a:pPr>
            <a:r>
              <a:rPr lang="en-US" sz="1000" dirty="0">
                <a:solidFill>
                  <a:prstClr val="black"/>
                </a:solidFill>
                <a:ea typeface="MS PGothic" panose="020B0600070205080204" pitchFamily="34" charset="-128"/>
              </a:rPr>
              <a:t>B. </a:t>
            </a:r>
            <a:r>
              <a:rPr lang="en-US" sz="1000" dirty="0" err="1">
                <a:solidFill>
                  <a:prstClr val="black"/>
                </a:solidFill>
                <a:ea typeface="MS PGothic" panose="020B0600070205080204" pitchFamily="34" charset="-128"/>
              </a:rPr>
              <a:t>Ille</a:t>
            </a:r>
            <a:r>
              <a:rPr lang="en-US" sz="1000" dirty="0">
                <a:solidFill>
                  <a:prstClr val="black"/>
                </a:solidFill>
                <a:ea typeface="MS PGothic" panose="020B0600070205080204" pitchFamily="34" charset="-128"/>
              </a:rPr>
              <a:t> (</a:t>
            </a:r>
            <a:r>
              <a:rPr lang="en-US" sz="1000" dirty="0" err="1">
                <a:solidFill>
                  <a:prstClr val="black"/>
                </a:solidFill>
                <a:ea typeface="MS PGothic" panose="020B0600070205080204" pitchFamily="34" charset="-128"/>
              </a:rPr>
              <a:t>visiteur</a:t>
            </a:r>
            <a:r>
              <a:rPr lang="en-US" sz="1000" dirty="0">
                <a:solidFill>
                  <a:prstClr val="black"/>
                </a:solidFill>
                <a:ea typeface="MS PGothic" panose="020B0600070205080204" pitchFamily="34" charset="-128"/>
              </a:rPr>
              <a:t>)</a:t>
            </a:r>
          </a:p>
          <a:p>
            <a:pPr algn="ctr" fontAlgn="base">
              <a:spcBef>
                <a:spcPct val="0"/>
              </a:spcBef>
              <a:spcAft>
                <a:spcPct val="0"/>
              </a:spcAft>
              <a:defRPr/>
            </a:pPr>
            <a:r>
              <a:rPr lang="en-US" sz="1000" b="1" dirty="0">
                <a:solidFill>
                  <a:prstClr val="black"/>
                </a:solidFill>
                <a:ea typeface="MS PGothic" panose="020B0600070205080204" pitchFamily="34" charset="-128"/>
              </a:rPr>
              <a:t>M. </a:t>
            </a:r>
            <a:r>
              <a:rPr lang="en-US" sz="1000" b="1" dirty="0" err="1">
                <a:solidFill>
                  <a:prstClr val="black"/>
                </a:solidFill>
                <a:ea typeface="MS PGothic" panose="020B0600070205080204" pitchFamily="34" charset="-128"/>
              </a:rPr>
              <a:t>Lethuillier</a:t>
            </a:r>
            <a:r>
              <a:rPr lang="en-US" sz="1000" b="1" dirty="0">
                <a:solidFill>
                  <a:prstClr val="black"/>
                </a:solidFill>
                <a:ea typeface="MS PGothic" panose="020B0600070205080204" pitchFamily="34" charset="-128"/>
              </a:rPr>
              <a:t> (</a:t>
            </a:r>
            <a:r>
              <a:rPr lang="en-US" sz="1000" b="1" dirty="0" err="1">
                <a:solidFill>
                  <a:prstClr val="black"/>
                </a:solidFill>
                <a:ea typeface="MS PGothic" panose="020B0600070205080204" pitchFamily="34" charset="-128"/>
              </a:rPr>
              <a:t>cnrs</a:t>
            </a:r>
            <a:r>
              <a:rPr lang="en-US" sz="1000" dirty="0">
                <a:solidFill>
                  <a:prstClr val="black"/>
                </a:solidFill>
                <a:ea typeface="MS PGothic" panose="020B0600070205080204" pitchFamily="34" charset="-128"/>
              </a:rPr>
              <a:t>)</a:t>
            </a:r>
          </a:p>
        </p:txBody>
      </p:sp>
      <p:sp>
        <p:nvSpPr>
          <p:cNvPr id="15" name="Rectangle 14"/>
          <p:cNvSpPr>
            <a:spLocks noChangeArrowheads="1"/>
          </p:cNvSpPr>
          <p:nvPr/>
        </p:nvSpPr>
        <p:spPr bwMode="auto">
          <a:xfrm>
            <a:off x="6954975" y="4952857"/>
            <a:ext cx="2089150" cy="1541649"/>
          </a:xfrm>
          <a:prstGeom prst="rect">
            <a:avLst/>
          </a:prstGeom>
          <a:gradFill rotWithShape="1">
            <a:gsLst>
              <a:gs pos="0">
                <a:srgbClr val="F5FFE6"/>
              </a:gs>
              <a:gs pos="64999">
                <a:srgbClr val="E4FDC2"/>
              </a:gs>
              <a:gs pos="100000">
                <a:srgbClr val="DAFDA7"/>
              </a:gs>
            </a:gsLst>
            <a:lin ang="5400000" scaled="1"/>
          </a:gradFill>
          <a:ln w="9525">
            <a:solidFill>
              <a:srgbClr val="98B954"/>
            </a:solidFill>
            <a:miter lim="800000"/>
            <a:headEnd/>
            <a:tailEnd/>
          </a:ln>
          <a:effectLst>
            <a:outerShdw blurRad="40000" dist="20000" dir="5400000" rotWithShape="0">
              <a:srgbClr val="808080">
                <a:alpha val="37999"/>
              </a:srgbClr>
            </a:outerShdw>
          </a:effectLst>
        </p:spPr>
        <p:txBody>
          <a:bodyPr anchor="ctr"/>
          <a:lstStyle/>
          <a:p>
            <a:pPr algn="ctr" fontAlgn="base">
              <a:spcBef>
                <a:spcPct val="0"/>
              </a:spcBef>
              <a:spcAft>
                <a:spcPct val="0"/>
              </a:spcAft>
              <a:defRPr/>
            </a:pPr>
            <a:r>
              <a:rPr lang="en-US" b="1" dirty="0" smtClean="0">
                <a:solidFill>
                  <a:prstClr val="black"/>
                </a:solidFill>
                <a:ea typeface="MS PGothic" panose="020B0600070205080204" pitchFamily="34" charset="-128"/>
              </a:rPr>
              <a:t>Muon RPC</a:t>
            </a:r>
            <a:endParaRPr lang="en-US" b="1" dirty="0">
              <a:solidFill>
                <a:prstClr val="black"/>
              </a:solidFill>
              <a:ea typeface="MS PGothic" panose="020B0600070205080204" pitchFamily="34" charset="-128"/>
            </a:endParaRPr>
          </a:p>
          <a:p>
            <a:pPr algn="ctr" fontAlgn="base">
              <a:spcBef>
                <a:spcPct val="0"/>
              </a:spcBef>
              <a:spcAft>
                <a:spcPct val="0"/>
              </a:spcAft>
              <a:defRPr/>
            </a:pPr>
            <a:r>
              <a:rPr lang="en-US" sz="1000" dirty="0" smtClean="0">
                <a:solidFill>
                  <a:prstClr val="black"/>
                </a:solidFill>
                <a:ea typeface="MS PGothic" panose="020B0600070205080204" pitchFamily="34" charset="-128"/>
              </a:rPr>
              <a:t>E. </a:t>
            </a:r>
            <a:r>
              <a:rPr lang="en-US" sz="1000" dirty="0" err="1" smtClean="0">
                <a:solidFill>
                  <a:prstClr val="black"/>
                </a:solidFill>
                <a:ea typeface="MS PGothic" panose="020B0600070205080204" pitchFamily="34" charset="-128"/>
              </a:rPr>
              <a:t>Asilar</a:t>
            </a:r>
            <a:r>
              <a:rPr lang="en-US" sz="1000" dirty="0" smtClean="0">
                <a:solidFill>
                  <a:prstClr val="black"/>
                </a:solidFill>
                <a:ea typeface="MS PGothic" panose="020B0600070205080204" pitchFamily="34" charset="-128"/>
              </a:rPr>
              <a:t> (CDD)</a:t>
            </a:r>
          </a:p>
          <a:p>
            <a:pPr algn="ctr" fontAlgn="base">
              <a:spcBef>
                <a:spcPct val="0"/>
              </a:spcBef>
              <a:spcAft>
                <a:spcPct val="0"/>
              </a:spcAft>
              <a:defRPr/>
            </a:pPr>
            <a:r>
              <a:rPr lang="en-US" sz="1000" b="1" dirty="0" smtClean="0">
                <a:solidFill>
                  <a:prstClr val="black"/>
                </a:solidFill>
                <a:ea typeface="MS PGothic" panose="020B0600070205080204" pitchFamily="34" charset="-128"/>
              </a:rPr>
              <a:t>P. </a:t>
            </a:r>
            <a:r>
              <a:rPr lang="en-US" sz="1000" b="1" dirty="0" err="1" smtClean="0">
                <a:solidFill>
                  <a:prstClr val="black"/>
                </a:solidFill>
                <a:ea typeface="MS PGothic" panose="020B0600070205080204" pitchFamily="34" charset="-128"/>
              </a:rPr>
              <a:t>Depasse</a:t>
            </a:r>
            <a:r>
              <a:rPr lang="en-US" sz="1000" b="1" dirty="0" smtClean="0">
                <a:solidFill>
                  <a:prstClr val="black"/>
                </a:solidFill>
                <a:ea typeface="MS PGothic" panose="020B0600070205080204" pitchFamily="34" charset="-128"/>
              </a:rPr>
              <a:t> (</a:t>
            </a:r>
            <a:r>
              <a:rPr lang="en-US" sz="1000" b="1" dirty="0" err="1" smtClean="0">
                <a:solidFill>
                  <a:prstClr val="black"/>
                </a:solidFill>
                <a:ea typeface="MS PGothic" panose="020B0600070205080204" pitchFamily="34" charset="-128"/>
              </a:rPr>
              <a:t>ucbl</a:t>
            </a:r>
            <a:r>
              <a:rPr lang="en-US" sz="1000" b="1" dirty="0" smtClean="0">
                <a:solidFill>
                  <a:prstClr val="black"/>
                </a:solidFill>
                <a:ea typeface="MS PGothic" panose="020B0600070205080204" pitchFamily="34" charset="-128"/>
              </a:rPr>
              <a:t>)</a:t>
            </a:r>
          </a:p>
          <a:p>
            <a:pPr algn="ctr" fontAlgn="base">
              <a:spcBef>
                <a:spcPct val="0"/>
              </a:spcBef>
              <a:spcAft>
                <a:spcPct val="0"/>
              </a:spcAft>
              <a:defRPr/>
            </a:pPr>
            <a:r>
              <a:rPr lang="en-US" sz="1000" b="1" dirty="0" smtClean="0">
                <a:solidFill>
                  <a:prstClr val="black"/>
                </a:solidFill>
                <a:ea typeface="MS PGothic" panose="020B0600070205080204" pitchFamily="34" charset="-128"/>
              </a:rPr>
              <a:t>M</a:t>
            </a:r>
            <a:r>
              <a:rPr lang="en-US" sz="1000" b="1" dirty="0">
                <a:solidFill>
                  <a:prstClr val="black"/>
                </a:solidFill>
                <a:ea typeface="MS PGothic" panose="020B0600070205080204" pitchFamily="34" charset="-128"/>
              </a:rPr>
              <a:t>. </a:t>
            </a:r>
            <a:r>
              <a:rPr lang="en-US" sz="1000" b="1" dirty="0" err="1">
                <a:solidFill>
                  <a:prstClr val="black"/>
                </a:solidFill>
                <a:ea typeface="MS PGothic" panose="020B0600070205080204" pitchFamily="34" charset="-128"/>
              </a:rPr>
              <a:t>Gouzevitch</a:t>
            </a:r>
            <a:r>
              <a:rPr lang="en-US" sz="1000" b="1" dirty="0">
                <a:solidFill>
                  <a:prstClr val="black"/>
                </a:solidFill>
                <a:ea typeface="MS PGothic" panose="020B0600070205080204" pitchFamily="34" charset="-128"/>
              </a:rPr>
              <a:t> (</a:t>
            </a:r>
            <a:r>
              <a:rPr lang="en-US" sz="1000" b="1" dirty="0" err="1">
                <a:solidFill>
                  <a:prstClr val="black"/>
                </a:solidFill>
                <a:ea typeface="MS PGothic" panose="020B0600070205080204" pitchFamily="34" charset="-128"/>
              </a:rPr>
              <a:t>cnrs</a:t>
            </a:r>
            <a:r>
              <a:rPr lang="en-US" sz="1000" b="1" dirty="0">
                <a:solidFill>
                  <a:prstClr val="black"/>
                </a:solidFill>
                <a:ea typeface="MS PGothic" panose="020B0600070205080204" pitchFamily="34" charset="-128"/>
              </a:rPr>
              <a:t>)</a:t>
            </a:r>
          </a:p>
          <a:p>
            <a:pPr algn="ctr" fontAlgn="base">
              <a:spcBef>
                <a:spcPct val="0"/>
              </a:spcBef>
              <a:spcAft>
                <a:spcPct val="0"/>
              </a:spcAft>
              <a:defRPr/>
            </a:pPr>
            <a:r>
              <a:rPr lang="en-US" sz="1000" b="1" dirty="0">
                <a:solidFill>
                  <a:prstClr val="black"/>
                </a:solidFill>
                <a:ea typeface="MS PGothic" panose="020B0600070205080204" pitchFamily="34" charset="-128"/>
              </a:rPr>
              <a:t>G. </a:t>
            </a:r>
            <a:r>
              <a:rPr lang="en-US" sz="1000" b="1" dirty="0" err="1">
                <a:solidFill>
                  <a:prstClr val="black"/>
                </a:solidFill>
                <a:ea typeface="MS PGothic" panose="020B0600070205080204" pitchFamily="34" charset="-128"/>
              </a:rPr>
              <a:t>Grenier</a:t>
            </a:r>
            <a:r>
              <a:rPr lang="en-US" sz="1000" b="1" dirty="0">
                <a:solidFill>
                  <a:prstClr val="black"/>
                </a:solidFill>
                <a:ea typeface="MS PGothic" panose="020B0600070205080204" pitchFamily="34" charset="-128"/>
              </a:rPr>
              <a:t> (</a:t>
            </a:r>
            <a:r>
              <a:rPr lang="en-US" sz="1000" b="1" dirty="0" err="1">
                <a:solidFill>
                  <a:prstClr val="black"/>
                </a:solidFill>
                <a:ea typeface="MS PGothic" panose="020B0600070205080204" pitchFamily="34" charset="-128"/>
              </a:rPr>
              <a:t>ucbl</a:t>
            </a:r>
            <a:r>
              <a:rPr lang="en-US" sz="1000" b="1" dirty="0">
                <a:solidFill>
                  <a:prstClr val="black"/>
                </a:solidFill>
                <a:ea typeface="MS PGothic" panose="020B0600070205080204" pitchFamily="34" charset="-128"/>
              </a:rPr>
              <a:t>)</a:t>
            </a:r>
          </a:p>
          <a:p>
            <a:pPr algn="ctr" fontAlgn="base">
              <a:spcBef>
                <a:spcPct val="0"/>
              </a:spcBef>
              <a:spcAft>
                <a:spcPct val="0"/>
              </a:spcAft>
              <a:defRPr/>
            </a:pPr>
            <a:r>
              <a:rPr lang="en-US" sz="1000" dirty="0" smtClean="0">
                <a:solidFill>
                  <a:prstClr val="black"/>
                </a:solidFill>
                <a:ea typeface="MS PGothic" panose="020B0600070205080204" pitchFamily="34" charset="-128"/>
              </a:rPr>
              <a:t>K. </a:t>
            </a:r>
            <a:r>
              <a:rPr lang="en-US" sz="1000" dirty="0" err="1" smtClean="0">
                <a:solidFill>
                  <a:prstClr val="black"/>
                </a:solidFill>
                <a:ea typeface="MS PGothic" panose="020B0600070205080204" pitchFamily="34" charset="-128"/>
              </a:rPr>
              <a:t>Schcablo</a:t>
            </a:r>
            <a:r>
              <a:rPr lang="en-US" sz="1000" dirty="0" smtClean="0">
                <a:solidFill>
                  <a:prstClr val="black"/>
                </a:solidFill>
                <a:ea typeface="MS PGothic" panose="020B0600070205080204" pitchFamily="34" charset="-128"/>
              </a:rPr>
              <a:t> </a:t>
            </a:r>
            <a:r>
              <a:rPr lang="en-US" sz="1000" dirty="0">
                <a:solidFill>
                  <a:prstClr val="black"/>
                </a:solidFill>
                <a:ea typeface="MS PGothic" panose="020B0600070205080204" pitchFamily="34" charset="-128"/>
              </a:rPr>
              <a:t>(</a:t>
            </a:r>
            <a:r>
              <a:rPr lang="en-US" sz="1000" dirty="0" err="1">
                <a:solidFill>
                  <a:prstClr val="black"/>
                </a:solidFill>
                <a:ea typeface="MS PGothic" panose="020B0600070205080204" pitchFamily="34" charset="-128"/>
              </a:rPr>
              <a:t>doctorant</a:t>
            </a:r>
            <a:r>
              <a:rPr lang="en-US" sz="1000" dirty="0">
                <a:solidFill>
                  <a:prstClr val="black"/>
                </a:solidFill>
                <a:ea typeface="MS PGothic" panose="020B0600070205080204" pitchFamily="34" charset="-128"/>
              </a:rPr>
              <a:t> </a:t>
            </a:r>
            <a:r>
              <a:rPr lang="en-US" sz="1000" dirty="0" smtClean="0">
                <a:solidFill>
                  <a:prstClr val="black"/>
                </a:solidFill>
                <a:ea typeface="MS PGothic" panose="020B0600070205080204" pitchFamily="34" charset="-128"/>
              </a:rPr>
              <a:t>3)</a:t>
            </a:r>
            <a:endParaRPr lang="en-US" sz="1000" dirty="0">
              <a:solidFill>
                <a:prstClr val="black"/>
              </a:solidFill>
              <a:ea typeface="MS PGothic" panose="020B0600070205080204" pitchFamily="34" charset="-128"/>
            </a:endParaRPr>
          </a:p>
          <a:p>
            <a:pPr algn="ctr" fontAlgn="base">
              <a:spcBef>
                <a:spcPct val="0"/>
              </a:spcBef>
              <a:spcAft>
                <a:spcPct val="0"/>
              </a:spcAft>
              <a:defRPr/>
            </a:pPr>
            <a:r>
              <a:rPr lang="en-US" sz="1000" b="1" dirty="0">
                <a:solidFill>
                  <a:prstClr val="black"/>
                </a:solidFill>
                <a:ea typeface="MS PGothic" panose="020B0600070205080204" pitchFamily="34" charset="-128"/>
              </a:rPr>
              <a:t>I. </a:t>
            </a:r>
            <a:r>
              <a:rPr lang="en-US" sz="1000" b="1" dirty="0" err="1">
                <a:solidFill>
                  <a:prstClr val="black"/>
                </a:solidFill>
                <a:ea typeface="MS PGothic" panose="020B0600070205080204" pitchFamily="34" charset="-128"/>
              </a:rPr>
              <a:t>Laktineh</a:t>
            </a:r>
            <a:r>
              <a:rPr lang="en-US" sz="1000" b="1" dirty="0">
                <a:solidFill>
                  <a:prstClr val="black"/>
                </a:solidFill>
                <a:ea typeface="MS PGothic" panose="020B0600070205080204" pitchFamily="34" charset="-128"/>
              </a:rPr>
              <a:t> (</a:t>
            </a:r>
            <a:r>
              <a:rPr lang="en-US" sz="1000" b="1" dirty="0" err="1">
                <a:solidFill>
                  <a:prstClr val="black"/>
                </a:solidFill>
                <a:ea typeface="MS PGothic" panose="020B0600070205080204" pitchFamily="34" charset="-128"/>
              </a:rPr>
              <a:t>ucbl</a:t>
            </a:r>
            <a:r>
              <a:rPr lang="en-US" sz="1000" b="1" dirty="0">
                <a:solidFill>
                  <a:prstClr val="black"/>
                </a:solidFill>
                <a:ea typeface="MS PGothic" panose="020B0600070205080204" pitchFamily="34" charset="-128"/>
              </a:rPr>
              <a:t>)</a:t>
            </a:r>
          </a:p>
          <a:p>
            <a:pPr algn="ctr" fontAlgn="base">
              <a:spcBef>
                <a:spcPct val="0"/>
              </a:spcBef>
              <a:spcAft>
                <a:spcPct val="0"/>
              </a:spcAft>
              <a:defRPr/>
            </a:pPr>
            <a:r>
              <a:rPr lang="en-US" sz="1000" b="1" dirty="0">
                <a:solidFill>
                  <a:prstClr val="black"/>
                </a:solidFill>
                <a:ea typeface="MS PGothic" panose="020B0600070205080204" pitchFamily="34" charset="-128"/>
              </a:rPr>
              <a:t>L. </a:t>
            </a:r>
            <a:r>
              <a:rPr lang="en-US" sz="1000" b="1" dirty="0" err="1">
                <a:solidFill>
                  <a:prstClr val="black"/>
                </a:solidFill>
                <a:ea typeface="MS PGothic" panose="020B0600070205080204" pitchFamily="34" charset="-128"/>
              </a:rPr>
              <a:t>Mirabito</a:t>
            </a:r>
            <a:r>
              <a:rPr lang="en-US" sz="1000" b="1" dirty="0">
                <a:solidFill>
                  <a:prstClr val="black"/>
                </a:solidFill>
                <a:ea typeface="MS PGothic" panose="020B0600070205080204" pitchFamily="34" charset="-128"/>
              </a:rPr>
              <a:t> (</a:t>
            </a:r>
            <a:r>
              <a:rPr lang="en-US" sz="1000" b="1" dirty="0" err="1">
                <a:solidFill>
                  <a:prstClr val="black"/>
                </a:solidFill>
                <a:ea typeface="MS PGothic" panose="020B0600070205080204" pitchFamily="34" charset="-128"/>
              </a:rPr>
              <a:t>cnrs</a:t>
            </a:r>
            <a:r>
              <a:rPr lang="en-US" sz="1000" b="1" dirty="0" smtClean="0">
                <a:solidFill>
                  <a:prstClr val="black"/>
                </a:solidFill>
                <a:ea typeface="MS PGothic" panose="020B0600070205080204" pitchFamily="34" charset="-128"/>
              </a:rPr>
              <a:t>)</a:t>
            </a:r>
            <a:endParaRPr lang="en-US" sz="1000" b="1" dirty="0">
              <a:solidFill>
                <a:prstClr val="black"/>
              </a:solidFill>
              <a:ea typeface="MS PGothic" panose="020B0600070205080204" pitchFamily="34" charset="-128"/>
            </a:endParaRPr>
          </a:p>
        </p:txBody>
      </p:sp>
      <p:sp>
        <p:nvSpPr>
          <p:cNvPr id="16" name="Rectangle 15"/>
          <p:cNvSpPr>
            <a:spLocks noChangeArrowheads="1"/>
          </p:cNvSpPr>
          <p:nvPr/>
        </p:nvSpPr>
        <p:spPr bwMode="auto">
          <a:xfrm>
            <a:off x="4644058" y="5772243"/>
            <a:ext cx="2068513" cy="739692"/>
          </a:xfrm>
          <a:prstGeom prst="rect">
            <a:avLst/>
          </a:prstGeom>
          <a:gradFill rotWithShape="1">
            <a:gsLst>
              <a:gs pos="0">
                <a:srgbClr val="FFEBDB"/>
              </a:gs>
              <a:gs pos="64999">
                <a:srgbClr val="FFD0AA"/>
              </a:gs>
              <a:gs pos="100000">
                <a:srgbClr val="FFBE86"/>
              </a:gs>
            </a:gsLst>
            <a:lin ang="5400000" scaled="1"/>
          </a:gradFill>
          <a:ln w="9525">
            <a:solidFill>
              <a:srgbClr val="F69240"/>
            </a:solidFill>
            <a:miter lim="800000"/>
            <a:headEnd/>
            <a:tailEnd/>
          </a:ln>
          <a:effectLst>
            <a:outerShdw blurRad="40000" dist="20000" dir="5400000" rotWithShape="0">
              <a:srgbClr val="808080">
                <a:alpha val="37999"/>
              </a:srgbClr>
            </a:outerShdw>
          </a:effectLst>
        </p:spPr>
        <p:txBody>
          <a:bodyPr anchor="ctr"/>
          <a:lstStyle>
            <a:lvl1pPr eaLnBrk="0" hangingPunct="0">
              <a:defRPr sz="2400">
                <a:solidFill>
                  <a:schemeClr val="tx1"/>
                </a:solidFill>
                <a:latin typeface="Verdana" panose="020B0604030504040204" pitchFamily="34" charset="0"/>
                <a:ea typeface="MS PGothic" panose="020B0600070205080204" pitchFamily="34" charset="-128"/>
              </a:defRPr>
            </a:lvl1pPr>
            <a:lvl2pPr marL="742950" indent="-285750" eaLnBrk="0" hangingPunct="0">
              <a:defRPr sz="2400">
                <a:solidFill>
                  <a:schemeClr val="tx1"/>
                </a:solidFill>
                <a:latin typeface="Verdana" panose="020B0604030504040204" pitchFamily="34" charset="0"/>
                <a:ea typeface="MS PGothic" panose="020B0600070205080204" pitchFamily="34" charset="-128"/>
              </a:defRPr>
            </a:lvl2pPr>
            <a:lvl3pPr marL="1143000" indent="-228600" eaLnBrk="0" hangingPunct="0">
              <a:defRPr sz="2400">
                <a:solidFill>
                  <a:schemeClr val="tx1"/>
                </a:solidFill>
                <a:latin typeface="Verdana" panose="020B0604030504040204" pitchFamily="34" charset="0"/>
                <a:ea typeface="MS PGothic" panose="020B0600070205080204" pitchFamily="34" charset="-128"/>
              </a:defRPr>
            </a:lvl3pPr>
            <a:lvl4pPr marL="1600200" indent="-228600" eaLnBrk="0" hangingPunct="0">
              <a:defRPr sz="2400">
                <a:solidFill>
                  <a:schemeClr val="tx1"/>
                </a:solidFill>
                <a:latin typeface="Verdana" panose="020B0604030504040204" pitchFamily="34" charset="0"/>
                <a:ea typeface="MS PGothic" panose="020B0600070205080204" pitchFamily="34" charset="-128"/>
              </a:defRPr>
            </a:lvl4pPr>
            <a:lvl5pPr marL="2057400" indent="-228600" eaLnBrk="0" hangingPunct="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algn="ctr" eaLnBrk="1" fontAlgn="base" hangingPunct="1">
              <a:spcBef>
                <a:spcPct val="0"/>
              </a:spcBef>
              <a:spcAft>
                <a:spcPct val="0"/>
              </a:spcAft>
              <a:defRPr/>
            </a:pPr>
            <a:r>
              <a:rPr lang="en-US" altLang="fr-FR" sz="1800" b="1" dirty="0" smtClean="0">
                <a:solidFill>
                  <a:srgbClr val="000000"/>
                </a:solidFill>
                <a:latin typeface="Calibri" panose="020F0502020204030204" pitchFamily="34" charset="0"/>
              </a:rPr>
              <a:t>Computing</a:t>
            </a:r>
          </a:p>
          <a:p>
            <a:pPr algn="ctr" eaLnBrk="1" fontAlgn="base" hangingPunct="1">
              <a:spcBef>
                <a:spcPct val="0"/>
              </a:spcBef>
              <a:spcAft>
                <a:spcPct val="0"/>
              </a:spcAft>
              <a:defRPr/>
            </a:pPr>
            <a:r>
              <a:rPr lang="en-US" altLang="fr-FR" sz="1000" b="1" dirty="0" smtClean="0">
                <a:solidFill>
                  <a:srgbClr val="000000"/>
                </a:solidFill>
                <a:latin typeface="Calibri" panose="020F0502020204030204" pitchFamily="34" charset="0"/>
              </a:rPr>
              <a:t>M. Vander </a:t>
            </a:r>
            <a:r>
              <a:rPr lang="en-US" altLang="fr-FR" sz="1000" b="1" dirty="0" err="1" smtClean="0">
                <a:solidFill>
                  <a:srgbClr val="000000"/>
                </a:solidFill>
                <a:latin typeface="Calibri" panose="020F0502020204030204" pitchFamily="34" charset="0"/>
              </a:rPr>
              <a:t>Donckt</a:t>
            </a:r>
            <a:r>
              <a:rPr lang="en-US" altLang="fr-FR" sz="1000" b="1" dirty="0" smtClean="0">
                <a:solidFill>
                  <a:srgbClr val="000000"/>
                </a:solidFill>
                <a:latin typeface="Calibri" panose="020F0502020204030204" pitchFamily="34" charset="0"/>
              </a:rPr>
              <a:t> (</a:t>
            </a:r>
            <a:r>
              <a:rPr lang="en-US" altLang="fr-FR" sz="1000" b="1" dirty="0" err="1" smtClean="0">
                <a:solidFill>
                  <a:srgbClr val="000000"/>
                </a:solidFill>
                <a:latin typeface="Calibri" panose="020F0502020204030204" pitchFamily="34" charset="0"/>
              </a:rPr>
              <a:t>ucbl</a:t>
            </a:r>
            <a:r>
              <a:rPr lang="en-US" altLang="fr-FR" sz="1000" b="1" dirty="0" smtClean="0">
                <a:solidFill>
                  <a:srgbClr val="000000"/>
                </a:solidFill>
                <a:latin typeface="Calibri" panose="020F0502020204030204" pitchFamily="34" charset="0"/>
              </a:rPr>
              <a:t>)</a:t>
            </a:r>
          </a:p>
          <a:p>
            <a:pPr algn="ctr" eaLnBrk="1" fontAlgn="base" hangingPunct="1">
              <a:spcBef>
                <a:spcPct val="0"/>
              </a:spcBef>
              <a:spcAft>
                <a:spcPct val="0"/>
              </a:spcAft>
              <a:defRPr/>
            </a:pPr>
            <a:r>
              <a:rPr lang="en-US" altLang="fr-FR" sz="1000" b="1" dirty="0" smtClean="0">
                <a:solidFill>
                  <a:srgbClr val="000000"/>
                </a:solidFill>
                <a:latin typeface="Calibri" panose="020F0502020204030204" pitchFamily="34" charset="0"/>
              </a:rPr>
              <a:t>C. </a:t>
            </a:r>
            <a:r>
              <a:rPr lang="en-US" altLang="fr-FR" sz="1000" b="1" dirty="0" err="1" smtClean="0">
                <a:solidFill>
                  <a:srgbClr val="000000"/>
                </a:solidFill>
                <a:latin typeface="Calibri" panose="020F0502020204030204" pitchFamily="34" charset="0"/>
              </a:rPr>
              <a:t>Bernet</a:t>
            </a:r>
            <a:r>
              <a:rPr lang="en-US" altLang="fr-FR" sz="1000" b="1" dirty="0" smtClean="0">
                <a:solidFill>
                  <a:srgbClr val="000000"/>
                </a:solidFill>
                <a:latin typeface="Calibri" panose="020F0502020204030204" pitchFamily="34" charset="0"/>
              </a:rPr>
              <a:t> (</a:t>
            </a:r>
            <a:r>
              <a:rPr lang="en-US" altLang="fr-FR" sz="1000" b="1" dirty="0" err="1" smtClean="0">
                <a:solidFill>
                  <a:srgbClr val="000000"/>
                </a:solidFill>
                <a:latin typeface="Calibri" panose="020F0502020204030204" pitchFamily="34" charset="0"/>
              </a:rPr>
              <a:t>cnrs</a:t>
            </a:r>
            <a:r>
              <a:rPr lang="en-US" altLang="fr-FR" sz="1000" b="1" dirty="0" smtClean="0">
                <a:solidFill>
                  <a:srgbClr val="000000"/>
                </a:solidFill>
                <a:latin typeface="Calibri" panose="020F0502020204030204" pitchFamily="34" charset="0"/>
              </a:rPr>
              <a:t>)</a:t>
            </a:r>
          </a:p>
          <a:p>
            <a:pPr algn="ctr" eaLnBrk="1" fontAlgn="base" hangingPunct="1">
              <a:spcBef>
                <a:spcPct val="0"/>
              </a:spcBef>
              <a:spcAft>
                <a:spcPct val="0"/>
              </a:spcAft>
              <a:defRPr/>
            </a:pPr>
            <a:r>
              <a:rPr lang="en-US" altLang="fr-FR" sz="1000" b="1" dirty="0" smtClean="0">
                <a:solidFill>
                  <a:srgbClr val="000000"/>
                </a:solidFill>
                <a:latin typeface="Calibri" panose="020F0502020204030204" pitchFamily="34" charset="0"/>
              </a:rPr>
              <a:t>S. </a:t>
            </a:r>
            <a:r>
              <a:rPr lang="en-US" altLang="fr-FR" sz="1000" b="1" dirty="0" err="1" smtClean="0">
                <a:solidFill>
                  <a:srgbClr val="000000"/>
                </a:solidFill>
                <a:latin typeface="Calibri" panose="020F0502020204030204" pitchFamily="34" charset="0"/>
              </a:rPr>
              <a:t>Perriès</a:t>
            </a:r>
            <a:r>
              <a:rPr lang="en-US" altLang="fr-FR" sz="1000" b="1" dirty="0" smtClean="0">
                <a:solidFill>
                  <a:srgbClr val="000000"/>
                </a:solidFill>
                <a:latin typeface="Calibri" panose="020F0502020204030204" pitchFamily="34" charset="0"/>
              </a:rPr>
              <a:t> (</a:t>
            </a:r>
            <a:r>
              <a:rPr lang="en-US" altLang="fr-FR" sz="1000" b="1" dirty="0" err="1" smtClean="0">
                <a:solidFill>
                  <a:srgbClr val="000000"/>
                </a:solidFill>
                <a:latin typeface="Calibri" panose="020F0502020204030204" pitchFamily="34" charset="0"/>
              </a:rPr>
              <a:t>ucbl</a:t>
            </a:r>
            <a:r>
              <a:rPr lang="en-US" altLang="fr-FR" sz="1000" b="1" dirty="0" smtClean="0">
                <a:solidFill>
                  <a:srgbClr val="000000"/>
                </a:solidFill>
                <a:latin typeface="Calibri" panose="020F0502020204030204" pitchFamily="34" charset="0"/>
              </a:rPr>
              <a:t>)</a:t>
            </a:r>
          </a:p>
        </p:txBody>
      </p:sp>
      <p:sp>
        <p:nvSpPr>
          <p:cNvPr id="17" name="Rectangle 16"/>
          <p:cNvSpPr>
            <a:spLocks noChangeArrowheads="1"/>
          </p:cNvSpPr>
          <p:nvPr/>
        </p:nvSpPr>
        <p:spPr bwMode="auto">
          <a:xfrm>
            <a:off x="4647233" y="4971507"/>
            <a:ext cx="2065338" cy="735111"/>
          </a:xfrm>
          <a:prstGeom prst="rect">
            <a:avLst/>
          </a:prstGeom>
          <a:gradFill rotWithShape="1">
            <a:gsLst>
              <a:gs pos="0">
                <a:srgbClr val="FFEBDB"/>
              </a:gs>
              <a:gs pos="64999">
                <a:srgbClr val="FFD0AA"/>
              </a:gs>
              <a:gs pos="100000">
                <a:srgbClr val="FFBE86"/>
              </a:gs>
            </a:gsLst>
            <a:lin ang="5400000" scaled="1"/>
          </a:gradFill>
          <a:ln w="9525">
            <a:solidFill>
              <a:srgbClr val="F69240"/>
            </a:solidFill>
            <a:miter lim="800000"/>
            <a:headEnd/>
            <a:tailEnd/>
          </a:ln>
          <a:effectLst>
            <a:outerShdw blurRad="40000" dist="20000" dir="5400000" rotWithShape="0">
              <a:srgbClr val="808080">
                <a:alpha val="37999"/>
              </a:srgbClr>
            </a:outerShdw>
          </a:effectLst>
        </p:spPr>
        <p:txBody>
          <a:bodyPr anchor="ctr"/>
          <a:lstStyle/>
          <a:p>
            <a:pPr algn="ctr" fontAlgn="base">
              <a:spcBef>
                <a:spcPct val="0"/>
              </a:spcBef>
              <a:spcAft>
                <a:spcPct val="0"/>
              </a:spcAft>
              <a:defRPr/>
            </a:pPr>
            <a:r>
              <a:rPr lang="en-US" b="1" dirty="0">
                <a:solidFill>
                  <a:prstClr val="black"/>
                </a:solidFill>
                <a:ea typeface="MS PGothic" panose="020B0600070205080204" pitchFamily="34" charset="-128"/>
              </a:rPr>
              <a:t>Trigger</a:t>
            </a:r>
          </a:p>
          <a:p>
            <a:pPr algn="ctr" fontAlgn="base">
              <a:spcBef>
                <a:spcPct val="0"/>
              </a:spcBef>
              <a:spcAft>
                <a:spcPct val="0"/>
              </a:spcAft>
              <a:defRPr/>
            </a:pPr>
            <a:r>
              <a:rPr lang="en-US" sz="1000" b="1" dirty="0">
                <a:solidFill>
                  <a:prstClr val="black"/>
                </a:solidFill>
                <a:ea typeface="MS PGothic" panose="020B0600070205080204" pitchFamily="34" charset="-128"/>
              </a:rPr>
              <a:t>S. </a:t>
            </a:r>
            <a:r>
              <a:rPr lang="en-US" sz="1000" b="1" dirty="0" err="1">
                <a:solidFill>
                  <a:prstClr val="black"/>
                </a:solidFill>
                <a:ea typeface="MS PGothic" panose="020B0600070205080204" pitchFamily="34" charset="-128"/>
              </a:rPr>
              <a:t>Beauceron</a:t>
            </a:r>
            <a:r>
              <a:rPr lang="en-US" sz="1000" b="1" dirty="0">
                <a:solidFill>
                  <a:prstClr val="black"/>
                </a:solidFill>
                <a:ea typeface="MS PGothic" panose="020B0600070205080204" pitchFamily="34" charset="-128"/>
              </a:rPr>
              <a:t> (</a:t>
            </a:r>
            <a:r>
              <a:rPr lang="en-US" sz="1000" b="1" dirty="0" err="1">
                <a:solidFill>
                  <a:prstClr val="black"/>
                </a:solidFill>
                <a:ea typeface="MS PGothic" panose="020B0600070205080204" pitchFamily="34" charset="-128"/>
              </a:rPr>
              <a:t>cnrs</a:t>
            </a:r>
            <a:r>
              <a:rPr lang="en-US" sz="1000" b="1" dirty="0">
                <a:solidFill>
                  <a:prstClr val="black"/>
                </a:solidFill>
                <a:ea typeface="MS PGothic" panose="020B0600070205080204" pitchFamily="34" charset="-128"/>
              </a:rPr>
              <a:t>)</a:t>
            </a:r>
          </a:p>
          <a:p>
            <a:pPr algn="ctr" fontAlgn="base">
              <a:spcBef>
                <a:spcPct val="0"/>
              </a:spcBef>
              <a:spcAft>
                <a:spcPct val="0"/>
              </a:spcAft>
              <a:defRPr/>
            </a:pPr>
            <a:r>
              <a:rPr lang="en-US" sz="1000" b="1" dirty="0">
                <a:solidFill>
                  <a:prstClr val="black"/>
                </a:solidFill>
                <a:ea typeface="MS PGothic" panose="020B0600070205080204" pitchFamily="34" charset="-128"/>
              </a:rPr>
              <a:t>M. Vander </a:t>
            </a:r>
            <a:r>
              <a:rPr lang="en-US" sz="1000" b="1" dirty="0" err="1">
                <a:solidFill>
                  <a:prstClr val="black"/>
                </a:solidFill>
                <a:ea typeface="MS PGothic" panose="020B0600070205080204" pitchFamily="34" charset="-128"/>
              </a:rPr>
              <a:t>Donckt</a:t>
            </a:r>
            <a:r>
              <a:rPr lang="en-US" sz="1000" b="1" dirty="0">
                <a:solidFill>
                  <a:prstClr val="black"/>
                </a:solidFill>
                <a:ea typeface="MS PGothic" panose="020B0600070205080204" pitchFamily="34" charset="-128"/>
              </a:rPr>
              <a:t> (</a:t>
            </a:r>
            <a:r>
              <a:rPr lang="en-US" sz="1000" b="1" dirty="0" err="1">
                <a:solidFill>
                  <a:prstClr val="black"/>
                </a:solidFill>
                <a:ea typeface="MS PGothic" panose="020B0600070205080204" pitchFamily="34" charset="-128"/>
              </a:rPr>
              <a:t>ucbl</a:t>
            </a:r>
            <a:r>
              <a:rPr lang="en-US" sz="1000" b="1" dirty="0">
                <a:solidFill>
                  <a:prstClr val="black"/>
                </a:solidFill>
                <a:ea typeface="MS PGothic" panose="020B0600070205080204" pitchFamily="34" charset="-128"/>
              </a:rPr>
              <a:t>)</a:t>
            </a:r>
          </a:p>
          <a:p>
            <a:pPr algn="ctr" fontAlgn="base">
              <a:spcBef>
                <a:spcPct val="0"/>
              </a:spcBef>
              <a:spcAft>
                <a:spcPct val="0"/>
              </a:spcAft>
              <a:defRPr/>
            </a:pPr>
            <a:r>
              <a:rPr lang="en-US" sz="1000" b="1" dirty="0">
                <a:solidFill>
                  <a:prstClr val="black"/>
                </a:solidFill>
                <a:ea typeface="MS PGothic" panose="020B0600070205080204" pitchFamily="34" charset="-128"/>
              </a:rPr>
              <a:t>S. </a:t>
            </a:r>
            <a:r>
              <a:rPr lang="en-US" sz="1000" b="1" dirty="0" err="1">
                <a:solidFill>
                  <a:prstClr val="black"/>
                </a:solidFill>
                <a:ea typeface="MS PGothic" panose="020B0600070205080204" pitchFamily="34" charset="-128"/>
              </a:rPr>
              <a:t>Viret</a:t>
            </a:r>
            <a:r>
              <a:rPr lang="en-US" sz="1000" b="1" dirty="0">
                <a:solidFill>
                  <a:prstClr val="black"/>
                </a:solidFill>
                <a:ea typeface="MS PGothic" panose="020B0600070205080204" pitchFamily="34" charset="-128"/>
              </a:rPr>
              <a:t> (</a:t>
            </a:r>
            <a:r>
              <a:rPr lang="en-US" sz="1000" b="1" dirty="0" err="1">
                <a:solidFill>
                  <a:prstClr val="black"/>
                </a:solidFill>
                <a:ea typeface="MS PGothic" panose="020B0600070205080204" pitchFamily="34" charset="-128"/>
              </a:rPr>
              <a:t>cnrs</a:t>
            </a:r>
            <a:r>
              <a:rPr lang="en-US" sz="1000" b="1" dirty="0" smtClean="0">
                <a:solidFill>
                  <a:prstClr val="black"/>
                </a:solidFill>
                <a:ea typeface="MS PGothic" panose="020B0600070205080204" pitchFamily="34" charset="-128"/>
              </a:rPr>
              <a:t>)</a:t>
            </a:r>
            <a:endParaRPr lang="en-US" sz="1000" b="1" dirty="0">
              <a:solidFill>
                <a:prstClr val="black"/>
              </a:solidFill>
              <a:ea typeface="MS PGothic" panose="020B0600070205080204" pitchFamily="34" charset="-128"/>
            </a:endParaRPr>
          </a:p>
        </p:txBody>
      </p:sp>
      <p:sp>
        <p:nvSpPr>
          <p:cNvPr id="18" name="Rectangle 17"/>
          <p:cNvSpPr>
            <a:spLocks noChangeArrowheads="1"/>
          </p:cNvSpPr>
          <p:nvPr/>
        </p:nvSpPr>
        <p:spPr bwMode="auto">
          <a:xfrm>
            <a:off x="2428157" y="4071755"/>
            <a:ext cx="2089150" cy="1028645"/>
          </a:xfrm>
          <a:prstGeom prst="rect">
            <a:avLst/>
          </a:prstGeom>
          <a:gradFill rotWithShape="1">
            <a:gsLst>
              <a:gs pos="0">
                <a:srgbClr val="FFEBDB"/>
              </a:gs>
              <a:gs pos="64999">
                <a:srgbClr val="FFD0AA"/>
              </a:gs>
              <a:gs pos="100000">
                <a:srgbClr val="FFBE86"/>
              </a:gs>
            </a:gsLst>
            <a:lin ang="5400000" scaled="1"/>
          </a:gradFill>
          <a:ln w="9525">
            <a:solidFill>
              <a:srgbClr val="F69240"/>
            </a:solidFill>
            <a:miter lim="800000"/>
            <a:headEnd/>
            <a:tailEnd/>
          </a:ln>
          <a:effectLst>
            <a:outerShdw blurRad="40000" dist="20000" dir="5400000" rotWithShape="0">
              <a:srgbClr val="808080">
                <a:alpha val="37999"/>
              </a:srgbClr>
            </a:outerShdw>
          </a:effectLst>
        </p:spPr>
        <p:txBody>
          <a:bodyPr anchor="ctr"/>
          <a:lstStyle/>
          <a:p>
            <a:pPr algn="ctr" fontAlgn="base">
              <a:spcBef>
                <a:spcPct val="0"/>
              </a:spcBef>
              <a:spcAft>
                <a:spcPct val="0"/>
              </a:spcAft>
              <a:defRPr/>
            </a:pPr>
            <a:r>
              <a:rPr lang="en-US" b="1" dirty="0">
                <a:solidFill>
                  <a:prstClr val="black"/>
                </a:solidFill>
                <a:ea typeface="MS PGothic" panose="020B0600070205080204" pitchFamily="34" charset="-128"/>
              </a:rPr>
              <a:t>Jets/MET</a:t>
            </a:r>
          </a:p>
          <a:p>
            <a:pPr algn="ctr" fontAlgn="base">
              <a:spcBef>
                <a:spcPct val="0"/>
              </a:spcBef>
              <a:spcAft>
                <a:spcPct val="0"/>
              </a:spcAft>
              <a:defRPr/>
            </a:pPr>
            <a:r>
              <a:rPr lang="en-US" sz="1000" b="1" dirty="0">
                <a:solidFill>
                  <a:srgbClr val="FF0000"/>
                </a:solidFill>
                <a:ea typeface="MS PGothic" panose="020B0600070205080204" pitchFamily="34" charset="-128"/>
              </a:rPr>
              <a:t>V. </a:t>
            </a:r>
            <a:r>
              <a:rPr lang="en-US" sz="1000" b="1" dirty="0" err="1">
                <a:solidFill>
                  <a:srgbClr val="FF0000"/>
                </a:solidFill>
                <a:ea typeface="MS PGothic" panose="020B0600070205080204" pitchFamily="34" charset="-128"/>
              </a:rPr>
              <a:t>Sordini</a:t>
            </a:r>
            <a:r>
              <a:rPr lang="en-US" sz="1000" b="1" dirty="0">
                <a:solidFill>
                  <a:srgbClr val="FF0000"/>
                </a:solidFill>
                <a:ea typeface="MS PGothic" panose="020B0600070205080204" pitchFamily="34" charset="-128"/>
              </a:rPr>
              <a:t> (</a:t>
            </a:r>
            <a:r>
              <a:rPr lang="en-US" sz="1000" b="1" dirty="0" err="1">
                <a:solidFill>
                  <a:srgbClr val="FF0000"/>
                </a:solidFill>
                <a:ea typeface="MS PGothic" panose="020B0600070205080204" pitchFamily="34" charset="-128"/>
              </a:rPr>
              <a:t>cnrs</a:t>
            </a:r>
            <a:r>
              <a:rPr lang="en-US" sz="1000" b="1" dirty="0" smtClean="0">
                <a:solidFill>
                  <a:srgbClr val="FF0000"/>
                </a:solidFill>
                <a:ea typeface="MS PGothic" panose="020B0600070205080204" pitchFamily="34" charset="-128"/>
              </a:rPr>
              <a:t>) 2010-2019 </a:t>
            </a:r>
          </a:p>
          <a:p>
            <a:pPr algn="ctr" fontAlgn="base">
              <a:spcBef>
                <a:spcPct val="0"/>
              </a:spcBef>
              <a:spcAft>
                <a:spcPct val="0"/>
              </a:spcAft>
              <a:defRPr/>
            </a:pPr>
            <a:r>
              <a:rPr lang="en-US" sz="1000" b="1" dirty="0">
                <a:ea typeface="MS PGothic" panose="020B0600070205080204" pitchFamily="34" charset="-128"/>
              </a:rPr>
              <a:t>S. </a:t>
            </a:r>
            <a:r>
              <a:rPr lang="en-US" sz="1000" b="1" dirty="0" err="1">
                <a:ea typeface="MS PGothic" panose="020B0600070205080204" pitchFamily="34" charset="-128"/>
              </a:rPr>
              <a:t>Beauceron</a:t>
            </a:r>
            <a:r>
              <a:rPr lang="en-US" sz="1000" b="1" dirty="0">
                <a:ea typeface="MS PGothic" panose="020B0600070205080204" pitchFamily="34" charset="-128"/>
              </a:rPr>
              <a:t> (</a:t>
            </a:r>
            <a:r>
              <a:rPr lang="en-US" sz="1000" b="1" dirty="0" err="1">
                <a:ea typeface="MS PGothic" panose="020B0600070205080204" pitchFamily="34" charset="-128"/>
              </a:rPr>
              <a:t>cnrs</a:t>
            </a:r>
            <a:r>
              <a:rPr lang="en-US" sz="1000" b="1" dirty="0" smtClean="0">
                <a:ea typeface="MS PGothic" panose="020B0600070205080204" pitchFamily="34" charset="-128"/>
              </a:rPr>
              <a:t>)</a:t>
            </a:r>
          </a:p>
          <a:p>
            <a:pPr lvl="0" algn="ctr" fontAlgn="base">
              <a:spcBef>
                <a:spcPct val="0"/>
              </a:spcBef>
              <a:spcAft>
                <a:spcPct val="0"/>
              </a:spcAft>
              <a:defRPr/>
            </a:pPr>
            <a:r>
              <a:rPr lang="en-US" sz="1000" b="1" dirty="0">
                <a:solidFill>
                  <a:prstClr val="black"/>
                </a:solidFill>
                <a:ea typeface="MS PGothic" panose="020B0600070205080204" pitchFamily="34" charset="-128"/>
              </a:rPr>
              <a:t>C. </a:t>
            </a:r>
            <a:r>
              <a:rPr lang="en-US" sz="1000" b="1" dirty="0" err="1">
                <a:solidFill>
                  <a:prstClr val="black"/>
                </a:solidFill>
                <a:ea typeface="MS PGothic" panose="020B0600070205080204" pitchFamily="34" charset="-128"/>
              </a:rPr>
              <a:t>Bernet</a:t>
            </a:r>
            <a:r>
              <a:rPr lang="en-US" sz="1000" b="1" dirty="0">
                <a:solidFill>
                  <a:prstClr val="black"/>
                </a:solidFill>
                <a:ea typeface="MS PGothic" panose="020B0600070205080204" pitchFamily="34" charset="-128"/>
              </a:rPr>
              <a:t> (</a:t>
            </a:r>
            <a:r>
              <a:rPr lang="en-US" sz="1000" b="1" dirty="0" err="1">
                <a:solidFill>
                  <a:prstClr val="black"/>
                </a:solidFill>
                <a:ea typeface="MS PGothic" panose="020B0600070205080204" pitchFamily="34" charset="-128"/>
              </a:rPr>
              <a:t>cnrs</a:t>
            </a:r>
            <a:r>
              <a:rPr lang="en-US" sz="1000" b="1" dirty="0">
                <a:solidFill>
                  <a:prstClr val="black"/>
                </a:solidFill>
                <a:ea typeface="MS PGothic" panose="020B0600070205080204" pitchFamily="34" charset="-128"/>
              </a:rPr>
              <a:t>)</a:t>
            </a:r>
          </a:p>
          <a:p>
            <a:pPr lvl="0" algn="ctr" fontAlgn="base">
              <a:spcBef>
                <a:spcPct val="0"/>
              </a:spcBef>
              <a:spcAft>
                <a:spcPct val="0"/>
              </a:spcAft>
              <a:defRPr/>
            </a:pPr>
            <a:r>
              <a:rPr lang="en-US" sz="1000" dirty="0">
                <a:solidFill>
                  <a:prstClr val="black"/>
                </a:solidFill>
                <a:ea typeface="MS PGothic" panose="020B0600070205080204" pitchFamily="34" charset="-128"/>
              </a:rPr>
              <a:t>L.Torterotot (</a:t>
            </a:r>
            <a:r>
              <a:rPr lang="en-US" sz="1000" dirty="0" err="1">
                <a:solidFill>
                  <a:prstClr val="black"/>
                </a:solidFill>
                <a:ea typeface="MS PGothic" panose="020B0600070205080204" pitchFamily="34" charset="-128"/>
              </a:rPr>
              <a:t>doctorant</a:t>
            </a:r>
            <a:r>
              <a:rPr lang="en-US" sz="1000" dirty="0">
                <a:solidFill>
                  <a:prstClr val="black"/>
                </a:solidFill>
                <a:ea typeface="MS PGothic" panose="020B0600070205080204" pitchFamily="34" charset="-128"/>
              </a:rPr>
              <a:t> 2</a:t>
            </a:r>
            <a:r>
              <a:rPr lang="en-US" sz="1000" dirty="0" smtClean="0">
                <a:solidFill>
                  <a:prstClr val="black"/>
                </a:solidFill>
                <a:ea typeface="MS PGothic" panose="020B0600070205080204" pitchFamily="34" charset="-128"/>
              </a:rPr>
              <a:t>)</a:t>
            </a:r>
            <a:endParaRPr lang="en-US" sz="1000" dirty="0" smtClean="0">
              <a:solidFill>
                <a:srgbClr val="FF0000"/>
              </a:solidFill>
              <a:ea typeface="MS PGothic" panose="020B0600070205080204" pitchFamily="34" charset="-128"/>
            </a:endParaRPr>
          </a:p>
        </p:txBody>
      </p:sp>
      <p:sp>
        <p:nvSpPr>
          <p:cNvPr id="19" name="Rectangle 18"/>
          <p:cNvSpPr>
            <a:spLocks noChangeArrowheads="1"/>
          </p:cNvSpPr>
          <p:nvPr/>
        </p:nvSpPr>
        <p:spPr bwMode="auto">
          <a:xfrm>
            <a:off x="2406284" y="2861373"/>
            <a:ext cx="2089150" cy="1168328"/>
          </a:xfrm>
          <a:prstGeom prst="rect">
            <a:avLst/>
          </a:prstGeom>
          <a:gradFill rotWithShape="1">
            <a:gsLst>
              <a:gs pos="0">
                <a:srgbClr val="FFEBDB"/>
              </a:gs>
              <a:gs pos="64999">
                <a:srgbClr val="FFD0AA"/>
              </a:gs>
              <a:gs pos="100000">
                <a:srgbClr val="FFBE86"/>
              </a:gs>
            </a:gsLst>
            <a:lin ang="5400000" scaled="1"/>
          </a:gradFill>
          <a:ln w="9525">
            <a:solidFill>
              <a:srgbClr val="F69240"/>
            </a:solidFill>
            <a:miter lim="800000"/>
            <a:headEnd/>
            <a:tailEnd/>
          </a:ln>
          <a:effectLst>
            <a:outerShdw blurRad="40000" dist="20000" dir="5400000" rotWithShape="0">
              <a:srgbClr val="808080">
                <a:alpha val="37999"/>
              </a:srgbClr>
            </a:outerShdw>
          </a:effectLst>
        </p:spPr>
        <p:txBody>
          <a:bodyPr anchor="ctr"/>
          <a:lstStyle/>
          <a:p>
            <a:pPr algn="ctr" fontAlgn="base">
              <a:spcBef>
                <a:spcPct val="0"/>
              </a:spcBef>
              <a:spcAft>
                <a:spcPct val="0"/>
              </a:spcAft>
              <a:defRPr/>
            </a:pPr>
            <a:r>
              <a:rPr lang="en-US" b="1" dirty="0">
                <a:solidFill>
                  <a:prstClr val="black"/>
                </a:solidFill>
                <a:ea typeface="MS PGothic" panose="020B0600070205080204" pitchFamily="34" charset="-128"/>
              </a:rPr>
              <a:t>Photons</a:t>
            </a:r>
          </a:p>
          <a:p>
            <a:pPr algn="ctr" fontAlgn="base">
              <a:spcBef>
                <a:spcPct val="0"/>
              </a:spcBef>
              <a:spcAft>
                <a:spcPct val="0"/>
              </a:spcAft>
              <a:defRPr/>
            </a:pPr>
            <a:r>
              <a:rPr lang="en-US" sz="1000" b="1" dirty="0">
                <a:solidFill>
                  <a:prstClr val="black"/>
                </a:solidFill>
                <a:ea typeface="MS PGothic" panose="020B0600070205080204" pitchFamily="34" charset="-128"/>
              </a:rPr>
              <a:t>S. </a:t>
            </a:r>
            <a:r>
              <a:rPr lang="en-US" sz="1000" b="1" dirty="0" err="1">
                <a:solidFill>
                  <a:prstClr val="black"/>
                </a:solidFill>
                <a:ea typeface="MS PGothic" panose="020B0600070205080204" pitchFamily="34" charset="-128"/>
              </a:rPr>
              <a:t>Gascon</a:t>
            </a:r>
            <a:r>
              <a:rPr lang="en-US" sz="1000" b="1" dirty="0">
                <a:solidFill>
                  <a:prstClr val="black"/>
                </a:solidFill>
                <a:ea typeface="MS PGothic" panose="020B0600070205080204" pitchFamily="34" charset="-128"/>
              </a:rPr>
              <a:t> (</a:t>
            </a:r>
            <a:r>
              <a:rPr lang="en-US" sz="1000" b="1" dirty="0" err="1">
                <a:solidFill>
                  <a:prstClr val="black"/>
                </a:solidFill>
                <a:ea typeface="MS PGothic" panose="020B0600070205080204" pitchFamily="34" charset="-128"/>
              </a:rPr>
              <a:t>ucbl</a:t>
            </a:r>
            <a:r>
              <a:rPr lang="en-US" sz="1000" b="1" dirty="0">
                <a:solidFill>
                  <a:prstClr val="black"/>
                </a:solidFill>
                <a:ea typeface="MS PGothic" panose="020B0600070205080204" pitchFamily="34" charset="-128"/>
              </a:rPr>
              <a:t>)</a:t>
            </a:r>
          </a:p>
          <a:p>
            <a:pPr algn="ctr" fontAlgn="base">
              <a:spcBef>
                <a:spcPct val="0"/>
              </a:spcBef>
              <a:spcAft>
                <a:spcPct val="0"/>
              </a:spcAft>
              <a:defRPr/>
            </a:pPr>
            <a:r>
              <a:rPr lang="en-US" sz="1000" b="1" dirty="0">
                <a:solidFill>
                  <a:prstClr val="black"/>
                </a:solidFill>
                <a:ea typeface="MS PGothic" panose="020B0600070205080204" pitchFamily="34" charset="-128"/>
              </a:rPr>
              <a:t>M. </a:t>
            </a:r>
            <a:r>
              <a:rPr lang="en-US" sz="1000" b="1" dirty="0" err="1">
                <a:solidFill>
                  <a:prstClr val="black"/>
                </a:solidFill>
                <a:ea typeface="MS PGothic" panose="020B0600070205080204" pitchFamily="34" charset="-128"/>
              </a:rPr>
              <a:t>Lethuillier</a:t>
            </a:r>
            <a:r>
              <a:rPr lang="en-US" sz="1000" b="1" dirty="0">
                <a:solidFill>
                  <a:prstClr val="black"/>
                </a:solidFill>
                <a:ea typeface="MS PGothic" panose="020B0600070205080204" pitchFamily="34" charset="-128"/>
              </a:rPr>
              <a:t> (</a:t>
            </a:r>
            <a:r>
              <a:rPr lang="en-US" sz="1000" b="1" dirty="0" err="1">
                <a:solidFill>
                  <a:prstClr val="black"/>
                </a:solidFill>
                <a:ea typeface="MS PGothic" panose="020B0600070205080204" pitchFamily="34" charset="-128"/>
              </a:rPr>
              <a:t>cnrs</a:t>
            </a:r>
            <a:r>
              <a:rPr lang="en-US" sz="1000" b="1" dirty="0" smtClean="0">
                <a:solidFill>
                  <a:prstClr val="black"/>
                </a:solidFill>
                <a:ea typeface="MS PGothic" panose="020B0600070205080204" pitchFamily="34" charset="-128"/>
              </a:rPr>
              <a:t>)</a:t>
            </a:r>
          </a:p>
          <a:p>
            <a:pPr algn="ctr" fontAlgn="base">
              <a:spcBef>
                <a:spcPct val="0"/>
              </a:spcBef>
              <a:spcAft>
                <a:spcPct val="0"/>
              </a:spcAft>
              <a:defRPr/>
            </a:pPr>
            <a:r>
              <a:rPr lang="en-US" sz="1000" dirty="0">
                <a:solidFill>
                  <a:prstClr val="black"/>
                </a:solidFill>
                <a:ea typeface="MS PGothic" panose="020B0600070205080204" pitchFamily="34" charset="-128"/>
              </a:rPr>
              <a:t>S. Zhang (</a:t>
            </a:r>
            <a:r>
              <a:rPr lang="en-US" sz="1000" dirty="0" err="1">
                <a:solidFill>
                  <a:prstClr val="black"/>
                </a:solidFill>
                <a:ea typeface="MS PGothic" panose="020B0600070205080204" pitchFamily="34" charset="-128"/>
              </a:rPr>
              <a:t>doctorant</a:t>
            </a:r>
            <a:r>
              <a:rPr lang="en-US" sz="1000" dirty="0">
                <a:solidFill>
                  <a:prstClr val="black"/>
                </a:solidFill>
                <a:ea typeface="MS PGothic" panose="020B0600070205080204" pitchFamily="34" charset="-128"/>
              </a:rPr>
              <a:t> 4, </a:t>
            </a:r>
            <a:r>
              <a:rPr lang="en-US" sz="1000" dirty="0" err="1">
                <a:solidFill>
                  <a:prstClr val="black"/>
                </a:solidFill>
                <a:ea typeface="MS PGothic" panose="020B0600070205080204" pitchFamily="34" charset="-128"/>
              </a:rPr>
              <a:t>ucbl</a:t>
            </a:r>
            <a:r>
              <a:rPr lang="en-US" sz="1000" dirty="0">
                <a:solidFill>
                  <a:prstClr val="black"/>
                </a:solidFill>
                <a:ea typeface="MS PGothic" panose="020B0600070205080204" pitchFamily="34" charset="-128"/>
              </a:rPr>
              <a:t>/</a:t>
            </a:r>
            <a:r>
              <a:rPr lang="en-US" sz="1000" dirty="0" err="1">
                <a:solidFill>
                  <a:prstClr val="black"/>
                </a:solidFill>
                <a:ea typeface="MS PGothic" panose="020B0600070205080204" pitchFamily="34" charset="-128"/>
              </a:rPr>
              <a:t>ihep</a:t>
            </a:r>
            <a:r>
              <a:rPr lang="en-US" sz="1000" dirty="0">
                <a:solidFill>
                  <a:prstClr val="black"/>
                </a:solidFill>
                <a:ea typeface="MS PGothic" panose="020B0600070205080204" pitchFamily="34" charset="-128"/>
              </a:rPr>
              <a:t>)</a:t>
            </a:r>
          </a:p>
          <a:p>
            <a:pPr algn="ctr" fontAlgn="base">
              <a:spcBef>
                <a:spcPct val="0"/>
              </a:spcBef>
              <a:spcAft>
                <a:spcPct val="0"/>
              </a:spcAft>
              <a:defRPr/>
            </a:pPr>
            <a:r>
              <a:rPr lang="en-US" sz="1000" dirty="0">
                <a:solidFill>
                  <a:prstClr val="black"/>
                </a:solidFill>
                <a:ea typeface="MS PGothic" panose="020B0600070205080204" pitchFamily="34" charset="-128"/>
              </a:rPr>
              <a:t>C. </a:t>
            </a:r>
            <a:r>
              <a:rPr lang="en-US" sz="1000" dirty="0" err="1">
                <a:solidFill>
                  <a:prstClr val="black"/>
                </a:solidFill>
                <a:ea typeface="MS PGothic" panose="020B0600070205080204" pitchFamily="34" charset="-128"/>
              </a:rPr>
              <a:t>Camen</a:t>
            </a:r>
            <a:r>
              <a:rPr lang="en-US" sz="1000" dirty="0">
                <a:solidFill>
                  <a:prstClr val="black"/>
                </a:solidFill>
                <a:ea typeface="MS PGothic" panose="020B0600070205080204" pitchFamily="34" charset="-128"/>
              </a:rPr>
              <a:t> (</a:t>
            </a:r>
            <a:r>
              <a:rPr lang="en-US" sz="1000" dirty="0" err="1">
                <a:solidFill>
                  <a:prstClr val="black"/>
                </a:solidFill>
                <a:ea typeface="MS PGothic" panose="020B0600070205080204" pitchFamily="34" charset="-128"/>
              </a:rPr>
              <a:t>doctorant</a:t>
            </a:r>
            <a:r>
              <a:rPr lang="en-US" sz="1000" dirty="0">
                <a:solidFill>
                  <a:prstClr val="black"/>
                </a:solidFill>
                <a:ea typeface="MS PGothic" panose="020B0600070205080204" pitchFamily="34" charset="-128"/>
              </a:rPr>
              <a:t> 3)</a:t>
            </a:r>
          </a:p>
          <a:p>
            <a:pPr algn="ctr" fontAlgn="base">
              <a:spcBef>
                <a:spcPct val="0"/>
              </a:spcBef>
              <a:spcAft>
                <a:spcPct val="0"/>
              </a:spcAft>
              <a:defRPr/>
            </a:pPr>
            <a:r>
              <a:rPr lang="en-US" sz="1000" dirty="0" err="1">
                <a:solidFill>
                  <a:prstClr val="black"/>
                </a:solidFill>
                <a:ea typeface="MS PGothic" panose="020B0600070205080204" pitchFamily="34" charset="-128"/>
              </a:rPr>
              <a:t>A.Lesauvage</a:t>
            </a:r>
            <a:r>
              <a:rPr lang="en-US" sz="1000" dirty="0">
                <a:solidFill>
                  <a:prstClr val="black"/>
                </a:solidFill>
                <a:ea typeface="MS PGothic" panose="020B0600070205080204" pitchFamily="34" charset="-128"/>
              </a:rPr>
              <a:t> (</a:t>
            </a:r>
            <a:r>
              <a:rPr lang="en-US" sz="1000" dirty="0" err="1">
                <a:solidFill>
                  <a:prstClr val="black"/>
                </a:solidFill>
                <a:ea typeface="MS PGothic" panose="020B0600070205080204" pitchFamily="34" charset="-128"/>
              </a:rPr>
              <a:t>doctorant</a:t>
            </a:r>
            <a:r>
              <a:rPr lang="en-US" sz="1000" dirty="0">
                <a:solidFill>
                  <a:prstClr val="black"/>
                </a:solidFill>
                <a:ea typeface="MS PGothic" panose="020B0600070205080204" pitchFamily="34" charset="-128"/>
              </a:rPr>
              <a:t> 2</a:t>
            </a:r>
            <a:r>
              <a:rPr lang="en-US" sz="1000" dirty="0" smtClean="0">
                <a:solidFill>
                  <a:prstClr val="black"/>
                </a:solidFill>
                <a:ea typeface="MS PGothic" panose="020B0600070205080204" pitchFamily="34" charset="-128"/>
              </a:rPr>
              <a:t>)</a:t>
            </a:r>
          </a:p>
        </p:txBody>
      </p:sp>
      <p:sp>
        <p:nvSpPr>
          <p:cNvPr id="21" name="Rectangle 20"/>
          <p:cNvSpPr>
            <a:spLocks noChangeArrowheads="1"/>
          </p:cNvSpPr>
          <p:nvPr/>
        </p:nvSpPr>
        <p:spPr bwMode="auto">
          <a:xfrm>
            <a:off x="2449977" y="5135412"/>
            <a:ext cx="2061733" cy="541337"/>
          </a:xfrm>
          <a:prstGeom prst="rect">
            <a:avLst/>
          </a:prstGeom>
          <a:gradFill rotWithShape="1">
            <a:gsLst>
              <a:gs pos="0">
                <a:srgbClr val="FFEBDB"/>
              </a:gs>
              <a:gs pos="64999">
                <a:srgbClr val="FFD0AA"/>
              </a:gs>
              <a:gs pos="100000">
                <a:srgbClr val="FFBE86"/>
              </a:gs>
            </a:gsLst>
            <a:lin ang="5400000" scaled="1"/>
          </a:gradFill>
          <a:ln w="9525">
            <a:solidFill>
              <a:srgbClr val="F69240"/>
            </a:solidFill>
            <a:miter lim="800000"/>
            <a:headEnd/>
            <a:tailEnd/>
          </a:ln>
          <a:effectLst>
            <a:outerShdw blurRad="40000" dist="20000" dir="5400000" rotWithShape="0">
              <a:srgbClr val="808080">
                <a:alpha val="37999"/>
              </a:srgbClr>
            </a:outerShdw>
          </a:effectLst>
        </p:spPr>
        <p:txBody>
          <a:bodyPr anchor="ctr"/>
          <a:lstStyle/>
          <a:p>
            <a:pPr algn="ctr" fontAlgn="base">
              <a:spcBef>
                <a:spcPct val="0"/>
              </a:spcBef>
              <a:spcAft>
                <a:spcPct val="0"/>
              </a:spcAft>
              <a:defRPr/>
            </a:pPr>
            <a:r>
              <a:rPr lang="en-US" b="1" dirty="0" err="1">
                <a:solidFill>
                  <a:prstClr val="black"/>
                </a:solidFill>
                <a:ea typeface="MS PGothic" panose="020B0600070205080204" pitchFamily="34" charset="-128"/>
              </a:rPr>
              <a:t>PFlow</a:t>
            </a:r>
            <a:r>
              <a:rPr lang="en-US" b="1" dirty="0">
                <a:solidFill>
                  <a:prstClr val="black"/>
                </a:solidFill>
                <a:ea typeface="MS PGothic" panose="020B0600070205080204" pitchFamily="34" charset="-128"/>
              </a:rPr>
              <a:t>/GED</a:t>
            </a:r>
          </a:p>
          <a:p>
            <a:pPr algn="ctr" fontAlgn="base">
              <a:spcBef>
                <a:spcPct val="0"/>
              </a:spcBef>
              <a:spcAft>
                <a:spcPct val="0"/>
              </a:spcAft>
              <a:defRPr/>
            </a:pPr>
            <a:r>
              <a:rPr lang="en-US" sz="1000" b="1" dirty="0">
                <a:solidFill>
                  <a:prstClr val="black"/>
                </a:solidFill>
                <a:ea typeface="MS PGothic" panose="020B0600070205080204" pitchFamily="34" charset="-128"/>
              </a:rPr>
              <a:t>C. </a:t>
            </a:r>
            <a:r>
              <a:rPr lang="en-US" sz="1000" b="1" dirty="0" err="1">
                <a:solidFill>
                  <a:prstClr val="black"/>
                </a:solidFill>
                <a:ea typeface="MS PGothic" panose="020B0600070205080204" pitchFamily="34" charset="-128"/>
              </a:rPr>
              <a:t>Bernet</a:t>
            </a:r>
            <a:r>
              <a:rPr lang="en-US" sz="1000" b="1" dirty="0">
                <a:solidFill>
                  <a:prstClr val="black"/>
                </a:solidFill>
                <a:ea typeface="MS PGothic" panose="020B0600070205080204" pitchFamily="34" charset="-128"/>
              </a:rPr>
              <a:t> (</a:t>
            </a:r>
            <a:r>
              <a:rPr lang="en-US" sz="1000" b="1" dirty="0" err="1">
                <a:solidFill>
                  <a:prstClr val="black"/>
                </a:solidFill>
                <a:ea typeface="MS PGothic" panose="020B0600070205080204" pitchFamily="34" charset="-128"/>
              </a:rPr>
              <a:t>cnrs</a:t>
            </a:r>
            <a:r>
              <a:rPr lang="en-US" sz="1000" b="1" dirty="0">
                <a:solidFill>
                  <a:prstClr val="black"/>
                </a:solidFill>
                <a:ea typeface="MS PGothic" panose="020B0600070205080204" pitchFamily="34" charset="-128"/>
              </a:rPr>
              <a:t>) </a:t>
            </a:r>
          </a:p>
        </p:txBody>
      </p:sp>
      <p:sp>
        <p:nvSpPr>
          <p:cNvPr id="22" name="Rectangle 21"/>
          <p:cNvSpPr/>
          <p:nvPr/>
        </p:nvSpPr>
        <p:spPr>
          <a:xfrm>
            <a:off x="154843" y="2451856"/>
            <a:ext cx="1944216" cy="720012"/>
          </a:xfrm>
          <a:prstGeom prst="rect">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latin typeface="Calibri"/>
                <a:ea typeface="+mn-ea"/>
                <a:cs typeface="+mn-cs"/>
              </a:rPr>
              <a:t>Physics</a:t>
            </a:r>
          </a:p>
        </p:txBody>
      </p:sp>
      <p:sp>
        <p:nvSpPr>
          <p:cNvPr id="23" name="Rectangle 22"/>
          <p:cNvSpPr/>
          <p:nvPr/>
        </p:nvSpPr>
        <p:spPr>
          <a:xfrm>
            <a:off x="9164291" y="4520642"/>
            <a:ext cx="2376264" cy="720012"/>
          </a:xfrm>
          <a:prstGeom prst="rect">
            <a:avLst/>
          </a:prstGeom>
          <a:gradFill rotWithShape="1">
            <a:gsLst>
              <a:gs pos="0">
                <a:srgbClr val="7030A0"/>
              </a:gs>
              <a:gs pos="80000">
                <a:srgbClr val="7030A0"/>
              </a:gs>
              <a:gs pos="100000">
                <a:srgbClr val="7030A0"/>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en-US" sz="2400" b="1" kern="0"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Calibri"/>
              </a:rPr>
              <a:t>Communications</a:t>
            </a:r>
            <a:r>
              <a:rPr kumimoji="0" lang="en-US" sz="2400" b="1" i="0" u="none" strike="noStrike" kern="0" cap="none" spc="0" normalizeH="0" baseline="0" noProof="0"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latin typeface="Calibri"/>
                <a:ea typeface="+mn-ea"/>
                <a:cs typeface="+mn-cs"/>
              </a:rPr>
              <a:t> </a:t>
            </a:r>
            <a:r>
              <a:rPr kumimoji="0" lang="en-US" sz="2400" b="1" i="0" u="none" strike="noStrike" kern="0" cap="none" spc="0" normalizeH="0" baseline="0" noProof="0"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latin typeface="Calibri"/>
                <a:ea typeface="+mn-ea"/>
                <a:cs typeface="+mn-cs"/>
              </a:rPr>
              <a:t>&amp; </a:t>
            </a:r>
            <a:r>
              <a:rPr lang="en-US" sz="2400" b="1" kern="0" noProof="0"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Calibri"/>
              </a:rPr>
              <a:t>‘Outreach’</a:t>
            </a:r>
            <a:endParaRPr kumimoji="0" lang="en-US" sz="2400" b="1" i="0" u="none" strike="noStrike" kern="0" cap="none" spc="0" normalizeH="0" baseline="0" noProof="0"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latin typeface="Calibri"/>
              <a:ea typeface="+mn-ea"/>
              <a:cs typeface="+mn-cs"/>
            </a:endParaRPr>
          </a:p>
        </p:txBody>
      </p:sp>
      <p:sp>
        <p:nvSpPr>
          <p:cNvPr id="24" name="Rectangle 23"/>
          <p:cNvSpPr>
            <a:spLocks noChangeArrowheads="1"/>
          </p:cNvSpPr>
          <p:nvPr/>
        </p:nvSpPr>
        <p:spPr bwMode="auto">
          <a:xfrm>
            <a:off x="9303371" y="5327374"/>
            <a:ext cx="2089150" cy="1202515"/>
          </a:xfrm>
          <a:prstGeom prst="rect">
            <a:avLst/>
          </a:prstGeom>
          <a:gradFill rotWithShape="1">
            <a:gsLst>
              <a:gs pos="0">
                <a:srgbClr val="F5F0F6"/>
              </a:gs>
              <a:gs pos="100000">
                <a:srgbClr val="C808BA"/>
              </a:gs>
              <a:gs pos="100000">
                <a:srgbClr val="7030A0"/>
              </a:gs>
            </a:gsLst>
            <a:lin ang="5400000" scaled="1"/>
          </a:gradFill>
          <a:ln w="9525">
            <a:solidFill>
              <a:srgbClr val="98B954"/>
            </a:solidFill>
            <a:miter lim="800000"/>
            <a:headEnd/>
            <a:tailEnd/>
          </a:ln>
          <a:effectLst>
            <a:outerShdw blurRad="40000" dist="20000" dir="5400000" rotWithShape="0">
              <a:srgbClr val="808080">
                <a:alpha val="37999"/>
              </a:srgbClr>
            </a:outerShdw>
          </a:effectLst>
        </p:spPr>
        <p:txBody>
          <a:bodyPr anchor="ctr"/>
          <a:lstStyle/>
          <a:p>
            <a:pPr algn="ctr" fontAlgn="base">
              <a:spcBef>
                <a:spcPct val="0"/>
              </a:spcBef>
              <a:spcAft>
                <a:spcPct val="0"/>
              </a:spcAft>
              <a:defRPr/>
            </a:pPr>
            <a:r>
              <a:rPr lang="en-US" b="1" dirty="0" err="1" smtClean="0">
                <a:solidFill>
                  <a:prstClr val="black"/>
                </a:solidFill>
                <a:ea typeface="MS PGothic" panose="020B0600070205080204" pitchFamily="34" charset="-128"/>
              </a:rPr>
              <a:t>MasterClass</a:t>
            </a:r>
            <a:r>
              <a:rPr lang="en-US" b="1" dirty="0" smtClean="0">
                <a:solidFill>
                  <a:prstClr val="black"/>
                </a:solidFill>
                <a:ea typeface="MS PGothic" panose="020B0600070205080204" pitchFamily="34" charset="-128"/>
              </a:rPr>
              <a:t>, Web…</a:t>
            </a:r>
            <a:endParaRPr lang="en-US" b="1" dirty="0">
              <a:solidFill>
                <a:prstClr val="black"/>
              </a:solidFill>
              <a:ea typeface="MS PGothic" panose="020B0600070205080204" pitchFamily="34" charset="-128"/>
            </a:endParaRPr>
          </a:p>
          <a:p>
            <a:pPr algn="ctr" fontAlgn="base">
              <a:spcBef>
                <a:spcPct val="0"/>
              </a:spcBef>
              <a:spcAft>
                <a:spcPct val="0"/>
              </a:spcAft>
              <a:defRPr/>
            </a:pPr>
            <a:r>
              <a:rPr lang="en-US" sz="1000" b="1" dirty="0">
                <a:solidFill>
                  <a:prstClr val="black"/>
                </a:solidFill>
                <a:ea typeface="MS PGothic" panose="020B0600070205080204" pitchFamily="34" charset="-128"/>
              </a:rPr>
              <a:t>P. </a:t>
            </a:r>
            <a:r>
              <a:rPr lang="en-US" sz="1000" b="1" dirty="0" err="1">
                <a:solidFill>
                  <a:prstClr val="black"/>
                </a:solidFill>
                <a:ea typeface="MS PGothic" panose="020B0600070205080204" pitchFamily="34" charset="-128"/>
              </a:rPr>
              <a:t>Depasse</a:t>
            </a:r>
            <a:r>
              <a:rPr lang="en-US" sz="1000" b="1" dirty="0">
                <a:solidFill>
                  <a:prstClr val="black"/>
                </a:solidFill>
                <a:ea typeface="MS PGothic" panose="020B0600070205080204" pitchFamily="34" charset="-128"/>
              </a:rPr>
              <a:t> (</a:t>
            </a:r>
            <a:r>
              <a:rPr lang="en-US" sz="1000" b="1" dirty="0" err="1">
                <a:solidFill>
                  <a:prstClr val="black"/>
                </a:solidFill>
                <a:ea typeface="MS PGothic" panose="020B0600070205080204" pitchFamily="34" charset="-128"/>
              </a:rPr>
              <a:t>ucbl</a:t>
            </a:r>
            <a:r>
              <a:rPr lang="en-US" sz="1000" b="1" dirty="0" smtClean="0">
                <a:solidFill>
                  <a:prstClr val="black"/>
                </a:solidFill>
                <a:ea typeface="MS PGothic" panose="020B0600070205080204" pitchFamily="34" charset="-128"/>
              </a:rPr>
              <a:t>)</a:t>
            </a:r>
          </a:p>
          <a:p>
            <a:pPr algn="ctr" fontAlgn="base">
              <a:spcBef>
                <a:spcPct val="0"/>
              </a:spcBef>
              <a:spcAft>
                <a:spcPct val="0"/>
              </a:spcAft>
              <a:defRPr/>
            </a:pPr>
            <a:r>
              <a:rPr lang="en-US" sz="1000" b="1" dirty="0">
                <a:solidFill>
                  <a:prstClr val="black"/>
                </a:solidFill>
                <a:ea typeface="MS PGothic" panose="020B0600070205080204" pitchFamily="34" charset="-128"/>
              </a:rPr>
              <a:t>M. Vander </a:t>
            </a:r>
            <a:r>
              <a:rPr lang="en-US" sz="1000" b="1" dirty="0" err="1">
                <a:solidFill>
                  <a:prstClr val="black"/>
                </a:solidFill>
                <a:ea typeface="MS PGothic" panose="020B0600070205080204" pitchFamily="34" charset="-128"/>
              </a:rPr>
              <a:t>Donckt</a:t>
            </a:r>
            <a:r>
              <a:rPr lang="en-US" sz="1000" b="1" dirty="0">
                <a:solidFill>
                  <a:prstClr val="black"/>
                </a:solidFill>
                <a:ea typeface="MS PGothic" panose="020B0600070205080204" pitchFamily="34" charset="-128"/>
              </a:rPr>
              <a:t> (</a:t>
            </a:r>
            <a:r>
              <a:rPr lang="en-US" sz="1000" b="1" dirty="0" err="1">
                <a:solidFill>
                  <a:prstClr val="black"/>
                </a:solidFill>
                <a:ea typeface="MS PGothic" panose="020B0600070205080204" pitchFamily="34" charset="-128"/>
              </a:rPr>
              <a:t>ucbl</a:t>
            </a:r>
            <a:r>
              <a:rPr lang="en-US" sz="1000" b="1" dirty="0">
                <a:solidFill>
                  <a:prstClr val="black"/>
                </a:solidFill>
                <a:ea typeface="MS PGothic" panose="020B0600070205080204" pitchFamily="34" charset="-128"/>
              </a:rPr>
              <a:t>)</a:t>
            </a:r>
          </a:p>
          <a:p>
            <a:pPr algn="ctr" fontAlgn="base">
              <a:spcBef>
                <a:spcPct val="0"/>
              </a:spcBef>
              <a:spcAft>
                <a:spcPct val="0"/>
              </a:spcAft>
              <a:defRPr/>
            </a:pPr>
            <a:r>
              <a:rPr lang="en-US" sz="1000" dirty="0" smtClean="0">
                <a:solidFill>
                  <a:prstClr val="black"/>
                </a:solidFill>
                <a:ea typeface="MS PGothic" panose="020B0600070205080204" pitchFamily="34" charset="-128"/>
              </a:rPr>
              <a:t>J. Fay (</a:t>
            </a:r>
            <a:r>
              <a:rPr lang="en-US" sz="1000" dirty="0" err="1" smtClean="0">
                <a:solidFill>
                  <a:prstClr val="black"/>
                </a:solidFill>
                <a:ea typeface="MS PGothic" panose="020B0600070205080204" pitchFamily="34" charset="-128"/>
              </a:rPr>
              <a:t>emerite</a:t>
            </a:r>
            <a:r>
              <a:rPr lang="en-US" sz="1000" dirty="0" smtClean="0">
                <a:solidFill>
                  <a:prstClr val="black"/>
                </a:solidFill>
                <a:ea typeface="MS PGothic" panose="020B0600070205080204" pitchFamily="34" charset="-128"/>
              </a:rPr>
              <a:t>)</a:t>
            </a:r>
          </a:p>
          <a:p>
            <a:pPr algn="ctr" fontAlgn="base">
              <a:spcBef>
                <a:spcPct val="0"/>
              </a:spcBef>
              <a:spcAft>
                <a:spcPct val="0"/>
              </a:spcAft>
              <a:defRPr/>
            </a:pPr>
            <a:r>
              <a:rPr lang="en-US" sz="1000" b="1" dirty="0" smtClean="0">
                <a:solidFill>
                  <a:prstClr val="black"/>
                </a:solidFill>
                <a:ea typeface="MS PGothic" panose="020B0600070205080204" pitchFamily="34" charset="-128"/>
              </a:rPr>
              <a:t>S. </a:t>
            </a:r>
            <a:r>
              <a:rPr lang="en-US" sz="1000" b="1" dirty="0" err="1" smtClean="0">
                <a:solidFill>
                  <a:prstClr val="black"/>
                </a:solidFill>
                <a:ea typeface="MS PGothic" panose="020B0600070205080204" pitchFamily="34" charset="-128"/>
              </a:rPr>
              <a:t>Beauceron</a:t>
            </a:r>
            <a:r>
              <a:rPr lang="en-US" sz="1000" b="1" dirty="0" smtClean="0">
                <a:solidFill>
                  <a:prstClr val="black"/>
                </a:solidFill>
                <a:ea typeface="MS PGothic" panose="020B0600070205080204" pitchFamily="34" charset="-128"/>
              </a:rPr>
              <a:t> (</a:t>
            </a:r>
            <a:r>
              <a:rPr lang="en-US" sz="1000" b="1" dirty="0" err="1" smtClean="0">
                <a:solidFill>
                  <a:prstClr val="black"/>
                </a:solidFill>
                <a:ea typeface="MS PGothic" panose="020B0600070205080204" pitchFamily="34" charset="-128"/>
              </a:rPr>
              <a:t>cnrs</a:t>
            </a:r>
            <a:r>
              <a:rPr lang="en-US" sz="1000" b="1" dirty="0" smtClean="0">
                <a:solidFill>
                  <a:prstClr val="black"/>
                </a:solidFill>
                <a:ea typeface="MS PGothic" panose="020B0600070205080204" pitchFamily="34" charset="-128"/>
              </a:rPr>
              <a:t>)</a:t>
            </a:r>
          </a:p>
          <a:p>
            <a:pPr algn="ctr" fontAlgn="base">
              <a:spcBef>
                <a:spcPct val="0"/>
              </a:spcBef>
              <a:spcAft>
                <a:spcPct val="0"/>
              </a:spcAft>
              <a:defRPr/>
            </a:pPr>
            <a:r>
              <a:rPr lang="en-US" sz="1000" b="1" dirty="0" smtClean="0">
                <a:solidFill>
                  <a:prstClr val="black"/>
                </a:solidFill>
                <a:ea typeface="MS PGothic" panose="020B0600070205080204" pitchFamily="34" charset="-128"/>
              </a:rPr>
              <a:t>N. </a:t>
            </a:r>
            <a:r>
              <a:rPr lang="en-US" sz="1000" b="1" dirty="0" err="1" smtClean="0">
                <a:solidFill>
                  <a:prstClr val="black"/>
                </a:solidFill>
                <a:ea typeface="MS PGothic" panose="020B0600070205080204" pitchFamily="34" charset="-128"/>
              </a:rPr>
              <a:t>Chanon</a:t>
            </a:r>
            <a:r>
              <a:rPr lang="en-US" sz="1000" b="1" dirty="0" smtClean="0">
                <a:solidFill>
                  <a:prstClr val="black"/>
                </a:solidFill>
                <a:ea typeface="MS PGothic" panose="020B0600070205080204" pitchFamily="34" charset="-128"/>
              </a:rPr>
              <a:t> (</a:t>
            </a:r>
            <a:r>
              <a:rPr lang="en-US" sz="1000" b="1" dirty="0" err="1" smtClean="0">
                <a:solidFill>
                  <a:prstClr val="black"/>
                </a:solidFill>
                <a:ea typeface="MS PGothic" panose="020B0600070205080204" pitchFamily="34" charset="-128"/>
              </a:rPr>
              <a:t>cnrs</a:t>
            </a:r>
            <a:r>
              <a:rPr lang="en-US" sz="1000" b="1" dirty="0" smtClean="0">
                <a:solidFill>
                  <a:prstClr val="black"/>
                </a:solidFill>
                <a:ea typeface="MS PGothic" panose="020B0600070205080204" pitchFamily="34" charset="-128"/>
              </a:rPr>
              <a:t>)</a:t>
            </a:r>
            <a:endParaRPr lang="en-US" sz="1000" b="1" dirty="0">
              <a:solidFill>
                <a:prstClr val="black"/>
              </a:solidFill>
              <a:ea typeface="MS PGothic" panose="020B0600070205080204" pitchFamily="34" charset="-128"/>
            </a:endParaRPr>
          </a:p>
          <a:p>
            <a:pPr algn="ctr" fontAlgn="base">
              <a:spcBef>
                <a:spcPct val="0"/>
              </a:spcBef>
              <a:spcAft>
                <a:spcPct val="0"/>
              </a:spcAft>
              <a:defRPr/>
            </a:pPr>
            <a:r>
              <a:rPr lang="en-US" sz="1000" dirty="0">
                <a:solidFill>
                  <a:prstClr val="black"/>
                </a:solidFill>
                <a:ea typeface="MS PGothic" panose="020B0600070205080204" pitchFamily="34" charset="-128"/>
              </a:rPr>
              <a:t>B. </a:t>
            </a:r>
            <a:r>
              <a:rPr lang="en-US" sz="1000" dirty="0" err="1">
                <a:solidFill>
                  <a:prstClr val="black"/>
                </a:solidFill>
                <a:ea typeface="MS PGothic" panose="020B0600070205080204" pitchFamily="34" charset="-128"/>
              </a:rPr>
              <a:t>Ille</a:t>
            </a:r>
            <a:r>
              <a:rPr lang="en-US" sz="1000" dirty="0">
                <a:solidFill>
                  <a:prstClr val="black"/>
                </a:solidFill>
                <a:ea typeface="MS PGothic" panose="020B0600070205080204" pitchFamily="34" charset="-128"/>
              </a:rPr>
              <a:t> (</a:t>
            </a:r>
            <a:r>
              <a:rPr lang="en-US" sz="1000" dirty="0" err="1">
                <a:solidFill>
                  <a:prstClr val="black"/>
                </a:solidFill>
                <a:ea typeface="MS PGothic" panose="020B0600070205080204" pitchFamily="34" charset="-128"/>
              </a:rPr>
              <a:t>visiteur</a:t>
            </a:r>
            <a:r>
              <a:rPr lang="en-US" sz="1000" dirty="0" smtClean="0">
                <a:solidFill>
                  <a:prstClr val="black"/>
                </a:solidFill>
                <a:ea typeface="MS PGothic" panose="020B0600070205080204" pitchFamily="34" charset="-128"/>
              </a:rPr>
              <a:t>)</a:t>
            </a:r>
            <a:endParaRPr lang="en-US" sz="1000" dirty="0">
              <a:solidFill>
                <a:prstClr val="black"/>
              </a:solidFill>
              <a:ea typeface="MS PGothic" panose="020B0600070205080204" pitchFamily="34" charset="-128"/>
            </a:endParaRPr>
          </a:p>
        </p:txBody>
      </p:sp>
      <p:sp>
        <p:nvSpPr>
          <p:cNvPr id="25" name="Rectangle 24"/>
          <p:cNvSpPr>
            <a:spLocks noChangeArrowheads="1"/>
          </p:cNvSpPr>
          <p:nvPr/>
        </p:nvSpPr>
        <p:spPr bwMode="auto">
          <a:xfrm>
            <a:off x="4658969" y="4478255"/>
            <a:ext cx="2065338" cy="426634"/>
          </a:xfrm>
          <a:prstGeom prst="rect">
            <a:avLst/>
          </a:prstGeom>
          <a:gradFill rotWithShape="1">
            <a:gsLst>
              <a:gs pos="0">
                <a:srgbClr val="FFEBDB"/>
              </a:gs>
              <a:gs pos="64999">
                <a:srgbClr val="FFD0AA"/>
              </a:gs>
              <a:gs pos="100000">
                <a:srgbClr val="FFBE86"/>
              </a:gs>
            </a:gsLst>
            <a:lin ang="5400000" scaled="1"/>
          </a:gradFill>
          <a:ln w="9525">
            <a:solidFill>
              <a:srgbClr val="F69240"/>
            </a:solidFill>
            <a:miter lim="800000"/>
            <a:headEnd/>
            <a:tailEnd/>
          </a:ln>
          <a:effectLst>
            <a:outerShdw blurRad="40000" dist="20000" dir="5400000" rotWithShape="0">
              <a:srgbClr val="808080">
                <a:alpha val="37999"/>
              </a:srgbClr>
            </a:outerShdw>
          </a:effectLst>
        </p:spPr>
        <p:txBody>
          <a:bodyPr anchor="ctr"/>
          <a:lstStyle/>
          <a:p>
            <a:pPr algn="ctr" fontAlgn="base">
              <a:spcBef>
                <a:spcPct val="0"/>
              </a:spcBef>
              <a:spcAft>
                <a:spcPct val="0"/>
              </a:spcAft>
              <a:defRPr/>
            </a:pPr>
            <a:r>
              <a:rPr lang="en-US" b="1" dirty="0" smtClean="0">
                <a:solidFill>
                  <a:prstClr val="black"/>
                </a:solidFill>
                <a:ea typeface="MS PGothic" panose="020B0600070205080204" pitchFamily="34" charset="-128"/>
              </a:rPr>
              <a:t>Run Coordination</a:t>
            </a:r>
            <a:endParaRPr lang="en-US" b="1" dirty="0">
              <a:solidFill>
                <a:prstClr val="black"/>
              </a:solidFill>
              <a:ea typeface="MS PGothic" panose="020B0600070205080204" pitchFamily="34" charset="-128"/>
            </a:endParaRPr>
          </a:p>
          <a:p>
            <a:pPr algn="ctr" fontAlgn="base">
              <a:spcBef>
                <a:spcPct val="0"/>
              </a:spcBef>
              <a:spcAft>
                <a:spcPct val="0"/>
              </a:spcAft>
              <a:defRPr/>
            </a:pPr>
            <a:r>
              <a:rPr lang="en-US" sz="1000" b="1" dirty="0" smtClean="0">
                <a:solidFill>
                  <a:prstClr val="black"/>
                </a:solidFill>
                <a:ea typeface="MS PGothic" panose="020B0600070205080204" pitchFamily="34" charset="-128"/>
              </a:rPr>
              <a:t>G. </a:t>
            </a:r>
            <a:r>
              <a:rPr lang="en-US" sz="1000" b="1" dirty="0" err="1" smtClean="0">
                <a:solidFill>
                  <a:prstClr val="black"/>
                </a:solidFill>
                <a:ea typeface="MS PGothic" panose="020B0600070205080204" pitchFamily="34" charset="-128"/>
              </a:rPr>
              <a:t>Boudoul</a:t>
            </a:r>
            <a:r>
              <a:rPr lang="en-US" sz="1000" b="1" dirty="0" smtClean="0">
                <a:solidFill>
                  <a:prstClr val="black"/>
                </a:solidFill>
                <a:ea typeface="MS PGothic" panose="020B0600070205080204" pitchFamily="34" charset="-128"/>
              </a:rPr>
              <a:t> </a:t>
            </a:r>
            <a:r>
              <a:rPr lang="en-US" sz="1000" b="1" dirty="0">
                <a:solidFill>
                  <a:prstClr val="black"/>
                </a:solidFill>
                <a:ea typeface="MS PGothic" panose="020B0600070205080204" pitchFamily="34" charset="-128"/>
              </a:rPr>
              <a:t>(</a:t>
            </a:r>
            <a:r>
              <a:rPr lang="en-US" sz="1000" b="1" dirty="0" err="1">
                <a:solidFill>
                  <a:prstClr val="black"/>
                </a:solidFill>
                <a:ea typeface="MS PGothic" panose="020B0600070205080204" pitchFamily="34" charset="-128"/>
              </a:rPr>
              <a:t>cnrs</a:t>
            </a:r>
            <a:r>
              <a:rPr lang="en-US" sz="1000" b="1" dirty="0" smtClean="0">
                <a:solidFill>
                  <a:prstClr val="black"/>
                </a:solidFill>
                <a:ea typeface="MS PGothic" panose="020B0600070205080204" pitchFamily="34" charset="-128"/>
              </a:rPr>
              <a:t>)</a:t>
            </a:r>
            <a:endParaRPr lang="en-US" sz="1000" b="1" dirty="0">
              <a:solidFill>
                <a:prstClr val="black"/>
              </a:solidFill>
              <a:ea typeface="MS PGothic" panose="020B0600070205080204" pitchFamily="34" charset="-128"/>
            </a:endParaRPr>
          </a:p>
        </p:txBody>
      </p:sp>
      <p:sp>
        <p:nvSpPr>
          <p:cNvPr id="26" name="Rectangle 25"/>
          <p:cNvSpPr>
            <a:spLocks noChangeArrowheads="1"/>
          </p:cNvSpPr>
          <p:nvPr/>
        </p:nvSpPr>
        <p:spPr bwMode="auto">
          <a:xfrm>
            <a:off x="6691056" y="1815157"/>
            <a:ext cx="2915522" cy="401997"/>
          </a:xfrm>
          <a:prstGeom prst="rect">
            <a:avLst/>
          </a:prstGeom>
          <a:gradFill rotWithShape="1">
            <a:gsLst>
              <a:gs pos="0">
                <a:srgbClr val="F5FFE6"/>
              </a:gs>
              <a:gs pos="64999">
                <a:srgbClr val="E4FDC2"/>
              </a:gs>
              <a:gs pos="100000">
                <a:srgbClr val="DAFDA7"/>
              </a:gs>
            </a:gsLst>
            <a:lin ang="5400000" scaled="1"/>
          </a:gradFill>
          <a:ln w="9525">
            <a:solidFill>
              <a:srgbClr val="98B954"/>
            </a:solidFill>
            <a:miter lim="800000"/>
            <a:headEnd/>
            <a:tailEnd/>
          </a:ln>
          <a:effectLst>
            <a:outerShdw blurRad="40000" dist="20000" dir="5400000" rotWithShape="0">
              <a:srgbClr val="808080">
                <a:alpha val="37999"/>
              </a:srgbClr>
            </a:outerShdw>
          </a:effectLst>
        </p:spPr>
        <p:txBody>
          <a:bodyPr anchor="ctr"/>
          <a:lstStyle/>
          <a:p>
            <a:pPr algn="ctr" fontAlgn="base">
              <a:spcBef>
                <a:spcPct val="0"/>
              </a:spcBef>
              <a:spcAft>
                <a:spcPct val="0"/>
              </a:spcAft>
              <a:defRPr/>
            </a:pPr>
            <a:r>
              <a:rPr lang="en-US" b="1" dirty="0" smtClean="0">
                <a:solidFill>
                  <a:prstClr val="black"/>
                </a:solidFill>
                <a:ea typeface="MS PGothic" panose="020B0600070205080204" pitchFamily="34" charset="-128"/>
              </a:rPr>
              <a:t>Coordination Upgrades CMS</a:t>
            </a:r>
            <a:endParaRPr lang="en-US" b="1" dirty="0">
              <a:solidFill>
                <a:prstClr val="black"/>
              </a:solidFill>
              <a:ea typeface="MS PGothic" panose="020B0600070205080204" pitchFamily="34" charset="-128"/>
            </a:endParaRPr>
          </a:p>
          <a:p>
            <a:pPr algn="ctr" fontAlgn="base">
              <a:spcBef>
                <a:spcPct val="0"/>
              </a:spcBef>
              <a:spcAft>
                <a:spcPct val="0"/>
              </a:spcAft>
              <a:defRPr/>
            </a:pPr>
            <a:r>
              <a:rPr lang="en-US" sz="1000" b="1" dirty="0" smtClean="0">
                <a:solidFill>
                  <a:prstClr val="black"/>
                </a:solidFill>
                <a:ea typeface="MS PGothic" panose="020B0600070205080204" pitchFamily="34" charset="-128"/>
              </a:rPr>
              <a:t>D. Contardo (</a:t>
            </a:r>
            <a:r>
              <a:rPr lang="en-US" sz="1000" b="1" dirty="0" err="1" smtClean="0">
                <a:solidFill>
                  <a:prstClr val="black"/>
                </a:solidFill>
                <a:ea typeface="MS PGothic" panose="020B0600070205080204" pitchFamily="34" charset="-128"/>
              </a:rPr>
              <a:t>cnrs</a:t>
            </a:r>
            <a:r>
              <a:rPr lang="en-US" sz="1000" b="1" dirty="0" smtClean="0">
                <a:solidFill>
                  <a:prstClr val="black"/>
                </a:solidFill>
                <a:ea typeface="MS PGothic" panose="020B0600070205080204" pitchFamily="34" charset="-128"/>
              </a:rPr>
              <a:t>) (2012-2019)</a:t>
            </a:r>
            <a:endParaRPr lang="en-US" sz="1000" b="1" dirty="0">
              <a:solidFill>
                <a:prstClr val="black"/>
              </a:solidFill>
              <a:ea typeface="MS PGothic" panose="020B0600070205080204" pitchFamily="34" charset="-128"/>
            </a:endParaRPr>
          </a:p>
        </p:txBody>
      </p:sp>
      <p:sp>
        <p:nvSpPr>
          <p:cNvPr id="2" name="Rectangle 1"/>
          <p:cNvSpPr/>
          <p:nvPr/>
        </p:nvSpPr>
        <p:spPr>
          <a:xfrm>
            <a:off x="107950" y="748962"/>
            <a:ext cx="5400154" cy="67403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5875">
            <a:solidFill>
              <a:schemeClr val="accent1"/>
            </a:solidFill>
          </a:ln>
        </p:spPr>
        <p:txBody>
          <a:bodyPr wrap="square">
            <a:spAutoFit/>
          </a:bodyPr>
          <a:lstStyle/>
          <a:p>
            <a:pPr lvl="0">
              <a:lnSpc>
                <a:spcPct val="90000"/>
              </a:lnSpc>
            </a:pPr>
            <a:r>
              <a:rPr lang="fr-FR" sz="1400" dirty="0" smtClean="0">
                <a:solidFill>
                  <a:srgbClr val="0070C0"/>
                </a:solidFill>
                <a:latin typeface="Tahoma" panose="020B0604030504040204" pitchFamily="34" charset="0"/>
                <a:ea typeface="Tahoma" panose="020B0604030504040204" pitchFamily="34" charset="0"/>
                <a:cs typeface="Tahoma" panose="020B0604030504040204" pitchFamily="34" charset="0"/>
              </a:rPr>
              <a:t>Responsables:  P. Verdier (2015), R. </a:t>
            </a:r>
            <a:r>
              <a:rPr lang="fr-FR" sz="1400" dirty="0" err="1" smtClean="0">
                <a:solidFill>
                  <a:srgbClr val="0070C0"/>
                </a:solidFill>
                <a:latin typeface="Tahoma" panose="020B0604030504040204" pitchFamily="34" charset="0"/>
                <a:ea typeface="Tahoma" panose="020B0604030504040204" pitchFamily="34" charset="0"/>
                <a:cs typeface="Tahoma" panose="020B0604030504040204" pitchFamily="34" charset="0"/>
              </a:rPr>
              <a:t>Chierici</a:t>
            </a:r>
            <a:r>
              <a:rPr lang="fr-FR" sz="1400" dirty="0" smtClean="0">
                <a:solidFill>
                  <a:srgbClr val="0070C0"/>
                </a:solidFill>
                <a:latin typeface="Tahoma" panose="020B0604030504040204" pitchFamily="34" charset="0"/>
                <a:ea typeface="Tahoma" panose="020B0604030504040204" pitchFamily="34" charset="0"/>
                <a:cs typeface="Tahoma" panose="020B0604030504040204" pitchFamily="34" charset="0"/>
              </a:rPr>
              <a:t>, S. Viret (2016-2017), C. </a:t>
            </a:r>
            <a:r>
              <a:rPr lang="fr-FR" sz="1400" dirty="0" err="1" smtClean="0">
                <a:solidFill>
                  <a:srgbClr val="0070C0"/>
                </a:solidFill>
                <a:latin typeface="Tahoma" panose="020B0604030504040204" pitchFamily="34" charset="0"/>
                <a:ea typeface="Tahoma" panose="020B0604030504040204" pitchFamily="34" charset="0"/>
                <a:cs typeface="Tahoma" panose="020B0604030504040204" pitchFamily="34" charset="0"/>
              </a:rPr>
              <a:t>Bernet</a:t>
            </a:r>
            <a:r>
              <a:rPr lang="fr-FR" sz="1400" dirty="0" smtClean="0">
                <a:solidFill>
                  <a:srgbClr val="0070C0"/>
                </a:solidFill>
                <a:latin typeface="Tahoma" panose="020B0604030504040204" pitchFamily="34" charset="0"/>
                <a:ea typeface="Tahoma" panose="020B0604030504040204" pitchFamily="34" charset="0"/>
                <a:cs typeface="Tahoma" panose="020B0604030504040204" pitchFamily="34" charset="0"/>
              </a:rPr>
              <a:t>, M. </a:t>
            </a:r>
            <a:r>
              <a:rPr lang="fr-FR" sz="1400" dirty="0" err="1" smtClean="0">
                <a:solidFill>
                  <a:srgbClr val="0070C0"/>
                </a:solidFill>
                <a:latin typeface="Tahoma" panose="020B0604030504040204" pitchFamily="34" charset="0"/>
                <a:ea typeface="Tahoma" panose="020B0604030504040204" pitchFamily="34" charset="0"/>
                <a:cs typeface="Tahoma" panose="020B0604030504040204" pitchFamily="34" charset="0"/>
              </a:rPr>
              <a:t>Gouzevitch</a:t>
            </a:r>
            <a:r>
              <a:rPr lang="fr-FR" sz="1400" dirty="0" smtClean="0">
                <a:solidFill>
                  <a:srgbClr val="0070C0"/>
                </a:solidFill>
                <a:latin typeface="Tahoma" panose="020B0604030504040204" pitchFamily="34" charset="0"/>
                <a:ea typeface="Tahoma" panose="020B0604030504040204" pitchFamily="34" charset="0"/>
                <a:cs typeface="Tahoma" panose="020B0604030504040204" pitchFamily="34" charset="0"/>
              </a:rPr>
              <a:t> (</a:t>
            </a:r>
            <a:r>
              <a:rPr lang="fr-FR" sz="1400" dirty="0" err="1" smtClean="0">
                <a:solidFill>
                  <a:srgbClr val="0070C0"/>
                </a:solidFill>
                <a:latin typeface="Tahoma" panose="020B0604030504040204" pitchFamily="34" charset="0"/>
                <a:ea typeface="Tahoma" panose="020B0604030504040204" pitchFamily="34" charset="0"/>
                <a:cs typeface="Tahoma" panose="020B0604030504040204" pitchFamily="34" charset="0"/>
              </a:rPr>
              <a:t>adj</a:t>
            </a:r>
            <a:r>
              <a:rPr lang="fr-FR" sz="1400" dirty="0" smtClean="0">
                <a:solidFill>
                  <a:srgbClr val="0070C0"/>
                </a:solidFill>
                <a:latin typeface="Tahoma" panose="020B0604030504040204" pitchFamily="34" charset="0"/>
                <a:ea typeface="Tahoma" panose="020B0604030504040204" pitchFamily="34" charset="0"/>
                <a:cs typeface="Tahoma" panose="020B0604030504040204" pitchFamily="34" charset="0"/>
              </a:rPr>
              <a:t>) (2018-2019) S. Gascon-</a:t>
            </a:r>
            <a:r>
              <a:rPr lang="fr-FR" sz="1400" dirty="0" err="1" smtClean="0">
                <a:solidFill>
                  <a:srgbClr val="0070C0"/>
                </a:solidFill>
                <a:latin typeface="Tahoma" panose="020B0604030504040204" pitchFamily="34" charset="0"/>
                <a:ea typeface="Tahoma" panose="020B0604030504040204" pitchFamily="34" charset="0"/>
                <a:cs typeface="Tahoma" panose="020B0604030504040204" pitchFamily="34" charset="0"/>
              </a:rPr>
              <a:t>Shotkin</a:t>
            </a:r>
            <a:r>
              <a:rPr lang="fr-FR" sz="1400" dirty="0" smtClean="0">
                <a:solidFill>
                  <a:srgbClr val="0070C0"/>
                </a:solidFill>
                <a:latin typeface="Tahoma" panose="020B0604030504040204" pitchFamily="34" charset="0"/>
                <a:ea typeface="Tahoma" panose="020B0604030504040204" pitchFamily="34" charset="0"/>
                <a:cs typeface="Tahoma" panose="020B0604030504040204" pitchFamily="34" charset="0"/>
              </a:rPr>
              <a:t>, M. </a:t>
            </a:r>
            <a:r>
              <a:rPr lang="fr-FR" sz="1400" dirty="0" err="1" smtClean="0">
                <a:solidFill>
                  <a:srgbClr val="0070C0"/>
                </a:solidFill>
                <a:latin typeface="Tahoma" panose="020B0604030504040204" pitchFamily="34" charset="0"/>
                <a:ea typeface="Tahoma" panose="020B0604030504040204" pitchFamily="34" charset="0"/>
                <a:cs typeface="Tahoma" panose="020B0604030504040204" pitchFamily="34" charset="0"/>
              </a:rPr>
              <a:t>Gouzevitch</a:t>
            </a:r>
            <a:r>
              <a:rPr lang="fr-FR" sz="1400" dirty="0" smtClean="0">
                <a:solidFill>
                  <a:srgbClr val="0070C0"/>
                </a:solidFill>
                <a:latin typeface="Tahoma" panose="020B0604030504040204" pitchFamily="34" charset="0"/>
                <a:ea typeface="Tahoma" panose="020B0604030504040204" pitchFamily="34" charset="0"/>
                <a:cs typeface="Tahoma" panose="020B0604030504040204" pitchFamily="34" charset="0"/>
              </a:rPr>
              <a:t> (</a:t>
            </a:r>
            <a:r>
              <a:rPr lang="fr-FR" sz="1400" dirty="0" err="1" smtClean="0">
                <a:solidFill>
                  <a:srgbClr val="0070C0"/>
                </a:solidFill>
                <a:latin typeface="Tahoma" panose="020B0604030504040204" pitchFamily="34" charset="0"/>
                <a:ea typeface="Tahoma" panose="020B0604030504040204" pitchFamily="34" charset="0"/>
                <a:cs typeface="Tahoma" panose="020B0604030504040204" pitchFamily="34" charset="0"/>
              </a:rPr>
              <a:t>adj</a:t>
            </a:r>
            <a:r>
              <a:rPr lang="fr-FR" sz="1400" dirty="0" smtClean="0">
                <a:solidFill>
                  <a:srgbClr val="0070C0"/>
                </a:solidFill>
                <a:latin typeface="Tahoma" panose="020B0604030504040204" pitchFamily="34" charset="0"/>
                <a:ea typeface="Tahoma" panose="020B0604030504040204" pitchFamily="34" charset="0"/>
                <a:cs typeface="Tahoma" panose="020B0604030504040204" pitchFamily="34" charset="0"/>
              </a:rPr>
              <a:t>) (2020-…)</a:t>
            </a:r>
            <a:endParaRPr lang="fr-FR" sz="20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28" name="Rectangle 27"/>
          <p:cNvSpPr>
            <a:spLocks noChangeArrowheads="1"/>
          </p:cNvSpPr>
          <p:nvPr/>
        </p:nvSpPr>
        <p:spPr bwMode="auto">
          <a:xfrm>
            <a:off x="2443141" y="5746772"/>
            <a:ext cx="2068513" cy="755650"/>
          </a:xfrm>
          <a:prstGeom prst="rect">
            <a:avLst/>
          </a:prstGeom>
          <a:gradFill rotWithShape="1">
            <a:gsLst>
              <a:gs pos="0">
                <a:srgbClr val="FFEBDB"/>
              </a:gs>
              <a:gs pos="64999">
                <a:srgbClr val="FFD0AA"/>
              </a:gs>
              <a:gs pos="100000">
                <a:srgbClr val="FFBE86"/>
              </a:gs>
            </a:gsLst>
            <a:lin ang="5400000" scaled="1"/>
          </a:gradFill>
          <a:ln w="9525">
            <a:solidFill>
              <a:srgbClr val="F69240"/>
            </a:solidFill>
            <a:miter lim="800000"/>
            <a:headEnd/>
            <a:tailEnd/>
          </a:ln>
          <a:effectLst>
            <a:outerShdw blurRad="40000" dist="20000" dir="5400000" rotWithShape="0">
              <a:srgbClr val="808080">
                <a:alpha val="37999"/>
              </a:srgbClr>
            </a:outerShdw>
          </a:effectLst>
        </p:spPr>
        <p:txBody>
          <a:bodyPr anchor="ctr"/>
          <a:lstStyle>
            <a:lvl1pPr eaLnBrk="0" hangingPunct="0">
              <a:defRPr sz="2400">
                <a:solidFill>
                  <a:schemeClr val="tx1"/>
                </a:solidFill>
                <a:latin typeface="Verdana" panose="020B0604030504040204" pitchFamily="34" charset="0"/>
                <a:ea typeface="MS PGothic" panose="020B0600070205080204" pitchFamily="34" charset="-128"/>
              </a:defRPr>
            </a:lvl1pPr>
            <a:lvl2pPr marL="742950" indent="-285750" eaLnBrk="0" hangingPunct="0">
              <a:defRPr sz="2400">
                <a:solidFill>
                  <a:schemeClr val="tx1"/>
                </a:solidFill>
                <a:latin typeface="Verdana" panose="020B0604030504040204" pitchFamily="34" charset="0"/>
                <a:ea typeface="MS PGothic" panose="020B0600070205080204" pitchFamily="34" charset="-128"/>
              </a:defRPr>
            </a:lvl2pPr>
            <a:lvl3pPr marL="1143000" indent="-228600" eaLnBrk="0" hangingPunct="0">
              <a:defRPr sz="2400">
                <a:solidFill>
                  <a:schemeClr val="tx1"/>
                </a:solidFill>
                <a:latin typeface="Verdana" panose="020B0604030504040204" pitchFamily="34" charset="0"/>
                <a:ea typeface="MS PGothic" panose="020B0600070205080204" pitchFamily="34" charset="-128"/>
              </a:defRPr>
            </a:lvl3pPr>
            <a:lvl4pPr marL="1600200" indent="-228600" eaLnBrk="0" hangingPunct="0">
              <a:defRPr sz="2400">
                <a:solidFill>
                  <a:schemeClr val="tx1"/>
                </a:solidFill>
                <a:latin typeface="Verdana" panose="020B0604030504040204" pitchFamily="34" charset="0"/>
                <a:ea typeface="MS PGothic" panose="020B0600070205080204" pitchFamily="34" charset="-128"/>
              </a:defRPr>
            </a:lvl4pPr>
            <a:lvl5pPr marL="2057400" indent="-228600" eaLnBrk="0" hangingPunct="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algn="ctr" eaLnBrk="1" fontAlgn="base" hangingPunct="1">
              <a:spcBef>
                <a:spcPct val="0"/>
              </a:spcBef>
              <a:spcAft>
                <a:spcPct val="0"/>
              </a:spcAft>
              <a:defRPr/>
            </a:pPr>
            <a:r>
              <a:rPr lang="en-US" altLang="fr-FR" sz="1800" b="1" dirty="0" smtClean="0">
                <a:solidFill>
                  <a:srgbClr val="000000"/>
                </a:solidFill>
                <a:latin typeface="Calibri" panose="020F0502020204030204" pitchFamily="34" charset="0"/>
              </a:rPr>
              <a:t>Luminosity</a:t>
            </a:r>
          </a:p>
          <a:p>
            <a:pPr lvl="0" algn="ctr" eaLnBrk="1" hangingPunct="1">
              <a:defRPr/>
            </a:pPr>
            <a:r>
              <a:rPr lang="en-US" altLang="fr-FR" sz="1000" b="1" dirty="0">
                <a:solidFill>
                  <a:srgbClr val="000000"/>
                </a:solidFill>
                <a:latin typeface="Calibri" panose="020F0502020204030204" pitchFamily="34" charset="0"/>
                <a:ea typeface="+mn-ea"/>
              </a:rPr>
              <a:t>N. </a:t>
            </a:r>
            <a:r>
              <a:rPr lang="en-US" altLang="fr-FR" sz="1000" b="1" dirty="0" err="1" smtClean="0">
                <a:solidFill>
                  <a:srgbClr val="000000"/>
                </a:solidFill>
                <a:latin typeface="Calibri" panose="020F0502020204030204" pitchFamily="34" charset="0"/>
                <a:ea typeface="+mn-ea"/>
              </a:rPr>
              <a:t>Chanon</a:t>
            </a:r>
            <a:r>
              <a:rPr lang="en-US" altLang="fr-FR" sz="1000" b="1" dirty="0" smtClean="0">
                <a:solidFill>
                  <a:srgbClr val="000000"/>
                </a:solidFill>
                <a:latin typeface="Calibri" panose="020F0502020204030204" pitchFamily="34" charset="0"/>
                <a:ea typeface="+mn-ea"/>
              </a:rPr>
              <a:t> (</a:t>
            </a:r>
            <a:r>
              <a:rPr lang="en-US" altLang="fr-FR" sz="1000" b="1" dirty="0" err="1" smtClean="0">
                <a:solidFill>
                  <a:srgbClr val="000000"/>
                </a:solidFill>
                <a:latin typeface="Calibri" panose="020F0502020204030204" pitchFamily="34" charset="0"/>
                <a:ea typeface="+mn-ea"/>
              </a:rPr>
              <a:t>cnrs</a:t>
            </a:r>
            <a:r>
              <a:rPr lang="en-US" altLang="fr-FR" sz="1000" b="1" dirty="0" smtClean="0">
                <a:solidFill>
                  <a:srgbClr val="000000"/>
                </a:solidFill>
                <a:latin typeface="Calibri" panose="020F0502020204030204" pitchFamily="34" charset="0"/>
                <a:ea typeface="+mn-ea"/>
              </a:rPr>
              <a:t>)</a:t>
            </a:r>
            <a:endParaRPr lang="en-US" altLang="fr-FR" sz="1000" b="1" dirty="0">
              <a:solidFill>
                <a:srgbClr val="000000"/>
              </a:solidFill>
              <a:latin typeface="Calibri" panose="020F0502020204030204" pitchFamily="34" charset="0"/>
              <a:ea typeface="+mn-ea"/>
            </a:endParaRPr>
          </a:p>
          <a:p>
            <a:pPr lvl="0" algn="ctr" eaLnBrk="1" hangingPunct="1">
              <a:defRPr/>
            </a:pPr>
            <a:r>
              <a:rPr lang="en-US" altLang="fr-FR" sz="1000" dirty="0">
                <a:solidFill>
                  <a:srgbClr val="000000"/>
                </a:solidFill>
                <a:latin typeface="Calibri" panose="020F0502020204030204" pitchFamily="34" charset="0"/>
                <a:ea typeface="+mn-ea"/>
              </a:rPr>
              <a:t>A. Carle (</a:t>
            </a:r>
            <a:r>
              <a:rPr lang="en-US" altLang="fr-FR" sz="1000" dirty="0" err="1">
                <a:solidFill>
                  <a:srgbClr val="000000"/>
                </a:solidFill>
                <a:latin typeface="Calibri" panose="020F0502020204030204" pitchFamily="34" charset="0"/>
                <a:ea typeface="+mn-ea"/>
              </a:rPr>
              <a:t>doctorant</a:t>
            </a:r>
            <a:r>
              <a:rPr lang="en-US" altLang="fr-FR" sz="1000" dirty="0">
                <a:solidFill>
                  <a:srgbClr val="000000"/>
                </a:solidFill>
                <a:latin typeface="Calibri" panose="020F0502020204030204" pitchFamily="34" charset="0"/>
                <a:ea typeface="+mn-ea"/>
              </a:rPr>
              <a:t> 3</a:t>
            </a:r>
            <a:r>
              <a:rPr lang="en-US" altLang="fr-FR" sz="1000" dirty="0" smtClean="0">
                <a:solidFill>
                  <a:srgbClr val="000000"/>
                </a:solidFill>
                <a:latin typeface="Calibri" panose="020F0502020204030204" pitchFamily="34" charset="0"/>
                <a:ea typeface="+mn-ea"/>
              </a:rPr>
              <a:t>)</a:t>
            </a:r>
            <a:endParaRPr lang="en-US" altLang="fr-FR" sz="1000" dirty="0" smtClean="0">
              <a:solidFill>
                <a:srgbClr val="000000"/>
              </a:solidFill>
              <a:latin typeface="Calibri" panose="020F0502020204030204" pitchFamily="34" charset="0"/>
            </a:endParaRPr>
          </a:p>
        </p:txBody>
      </p:sp>
      <p:sp>
        <p:nvSpPr>
          <p:cNvPr id="29" name="Rectangle 28"/>
          <p:cNvSpPr>
            <a:spLocks noChangeArrowheads="1"/>
          </p:cNvSpPr>
          <p:nvPr/>
        </p:nvSpPr>
        <p:spPr bwMode="auto">
          <a:xfrm>
            <a:off x="107950" y="5055225"/>
            <a:ext cx="2087563" cy="1474664"/>
          </a:xfrm>
          <a:prstGeom prst="rect">
            <a:avLst/>
          </a:prstGeom>
          <a:gradFill rotWithShape="1">
            <a:gsLst>
              <a:gs pos="0">
                <a:srgbClr val="E4F9FF"/>
              </a:gs>
              <a:gs pos="64999">
                <a:srgbClr val="BBEFFF"/>
              </a:gs>
              <a:gs pos="100000">
                <a:srgbClr val="9EEAFF"/>
              </a:gs>
            </a:gsLst>
            <a:lin ang="5400000" scaled="1"/>
          </a:gradFill>
          <a:ln w="9525">
            <a:solidFill>
              <a:srgbClr val="46AAC5"/>
            </a:solidFill>
            <a:miter lim="800000"/>
            <a:headEnd/>
            <a:tailEnd/>
          </a:ln>
          <a:effectLst>
            <a:outerShdw blurRad="40000" dist="20000" dir="5400000" rotWithShape="0">
              <a:srgbClr val="808080">
                <a:alpha val="37999"/>
              </a:srgbClr>
            </a:outerShdw>
          </a:effectLst>
        </p:spPr>
        <p:txBody>
          <a:bodyPr anchor="ctr"/>
          <a:lstStyle>
            <a:lvl1pPr eaLnBrk="0" hangingPunct="0">
              <a:defRPr sz="2400">
                <a:solidFill>
                  <a:schemeClr val="tx1"/>
                </a:solidFill>
                <a:latin typeface="Verdana" panose="020B0604030504040204" pitchFamily="34" charset="0"/>
                <a:ea typeface="MS PGothic" panose="020B0600070205080204" pitchFamily="34" charset="-128"/>
              </a:defRPr>
            </a:lvl1pPr>
            <a:lvl2pPr marL="742950" indent="-285750" eaLnBrk="0" hangingPunct="0">
              <a:defRPr sz="2400">
                <a:solidFill>
                  <a:schemeClr val="tx1"/>
                </a:solidFill>
                <a:latin typeface="Verdana" panose="020B0604030504040204" pitchFamily="34" charset="0"/>
                <a:ea typeface="MS PGothic" panose="020B0600070205080204" pitchFamily="34" charset="-128"/>
              </a:defRPr>
            </a:lvl2pPr>
            <a:lvl3pPr marL="1143000" indent="-228600" eaLnBrk="0" hangingPunct="0">
              <a:defRPr sz="2400">
                <a:solidFill>
                  <a:schemeClr val="tx1"/>
                </a:solidFill>
                <a:latin typeface="Verdana" panose="020B0604030504040204" pitchFamily="34" charset="0"/>
                <a:ea typeface="MS PGothic" panose="020B0600070205080204" pitchFamily="34" charset="-128"/>
              </a:defRPr>
            </a:lvl3pPr>
            <a:lvl4pPr marL="1600200" indent="-228600" eaLnBrk="0" hangingPunct="0">
              <a:defRPr sz="2400">
                <a:solidFill>
                  <a:schemeClr val="tx1"/>
                </a:solidFill>
                <a:latin typeface="Verdana" panose="020B0604030504040204" pitchFamily="34" charset="0"/>
                <a:ea typeface="MS PGothic" panose="020B0600070205080204" pitchFamily="34" charset="-128"/>
              </a:defRPr>
            </a:lvl4pPr>
            <a:lvl5pPr marL="2057400" indent="-228600" eaLnBrk="0" hangingPunct="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algn="ctr" eaLnBrk="1" hangingPunct="1">
              <a:defRPr/>
            </a:pPr>
            <a:r>
              <a:rPr lang="en-US" altLang="fr-FR" sz="1800" b="1" dirty="0" smtClean="0">
                <a:solidFill>
                  <a:srgbClr val="000000"/>
                </a:solidFill>
                <a:latin typeface="Calibri" panose="020F0502020204030204" pitchFamily="34" charset="0"/>
              </a:rPr>
              <a:t>Top, SM &amp; BSM</a:t>
            </a:r>
          </a:p>
          <a:p>
            <a:pPr algn="ctr" eaLnBrk="1" hangingPunct="1">
              <a:defRPr/>
            </a:pPr>
            <a:r>
              <a:rPr lang="en-US" altLang="fr-FR" sz="1000" b="1" dirty="0" smtClean="0">
                <a:solidFill>
                  <a:srgbClr val="000000"/>
                </a:solidFill>
                <a:latin typeface="Calibri" panose="020F0502020204030204" pitchFamily="34" charset="0"/>
              </a:rPr>
              <a:t>S. </a:t>
            </a:r>
            <a:r>
              <a:rPr lang="en-US" altLang="fr-FR" sz="1000" b="1" dirty="0" err="1" smtClean="0">
                <a:solidFill>
                  <a:srgbClr val="000000"/>
                </a:solidFill>
                <a:latin typeface="Calibri" panose="020F0502020204030204" pitchFamily="34" charset="0"/>
              </a:rPr>
              <a:t>Beauceron</a:t>
            </a:r>
            <a:r>
              <a:rPr lang="en-US" altLang="fr-FR" sz="1000" b="1" dirty="0" smtClean="0">
                <a:solidFill>
                  <a:srgbClr val="000000"/>
                </a:solidFill>
                <a:latin typeface="Calibri" panose="020F0502020204030204" pitchFamily="34" charset="0"/>
              </a:rPr>
              <a:t> (</a:t>
            </a:r>
            <a:r>
              <a:rPr lang="en-US" altLang="fr-FR" sz="1000" b="1" dirty="0" err="1" smtClean="0">
                <a:solidFill>
                  <a:srgbClr val="000000"/>
                </a:solidFill>
                <a:latin typeface="Calibri" panose="020F0502020204030204" pitchFamily="34" charset="0"/>
              </a:rPr>
              <a:t>cnrs</a:t>
            </a:r>
            <a:r>
              <a:rPr lang="en-US" altLang="fr-FR" sz="1000" b="1" dirty="0" smtClean="0">
                <a:solidFill>
                  <a:srgbClr val="000000"/>
                </a:solidFill>
                <a:latin typeface="Calibri" panose="020F0502020204030204" pitchFamily="34" charset="0"/>
              </a:rPr>
              <a:t>))</a:t>
            </a:r>
          </a:p>
          <a:p>
            <a:pPr algn="ctr" eaLnBrk="1" hangingPunct="1">
              <a:defRPr/>
            </a:pPr>
            <a:r>
              <a:rPr lang="en-US" altLang="fr-FR" sz="1000" b="1" dirty="0" smtClean="0">
                <a:solidFill>
                  <a:srgbClr val="000000"/>
                </a:solidFill>
                <a:latin typeface="Calibri" panose="020F0502020204030204" pitchFamily="34" charset="0"/>
              </a:rPr>
              <a:t>N. </a:t>
            </a:r>
            <a:r>
              <a:rPr lang="en-US" altLang="fr-FR" sz="1000" b="1" dirty="0" err="1" smtClean="0">
                <a:solidFill>
                  <a:srgbClr val="000000"/>
                </a:solidFill>
                <a:latin typeface="Calibri" panose="020F0502020204030204" pitchFamily="34" charset="0"/>
              </a:rPr>
              <a:t>Chanon</a:t>
            </a:r>
            <a:r>
              <a:rPr lang="en-US" altLang="fr-FR" sz="1000" b="1" dirty="0" smtClean="0">
                <a:solidFill>
                  <a:srgbClr val="000000"/>
                </a:solidFill>
                <a:latin typeface="Calibri" panose="020F0502020204030204" pitchFamily="34" charset="0"/>
              </a:rPr>
              <a:t> (</a:t>
            </a:r>
            <a:r>
              <a:rPr lang="en-US" altLang="fr-FR" sz="1000" b="1" dirty="0" err="1" smtClean="0">
                <a:solidFill>
                  <a:srgbClr val="000000"/>
                </a:solidFill>
                <a:latin typeface="Calibri" panose="020F0502020204030204" pitchFamily="34" charset="0"/>
              </a:rPr>
              <a:t>cnrs</a:t>
            </a:r>
            <a:r>
              <a:rPr lang="en-US" altLang="fr-FR" sz="1000" b="1" dirty="0" smtClean="0">
                <a:solidFill>
                  <a:srgbClr val="000000"/>
                </a:solidFill>
                <a:latin typeface="Calibri" panose="020F0502020204030204" pitchFamily="34" charset="0"/>
              </a:rPr>
              <a:t>)</a:t>
            </a:r>
          </a:p>
          <a:p>
            <a:pPr algn="ctr" eaLnBrk="1" hangingPunct="1">
              <a:defRPr/>
            </a:pPr>
            <a:r>
              <a:rPr lang="en-US" altLang="fr-FR" sz="1000" dirty="0" smtClean="0">
                <a:solidFill>
                  <a:srgbClr val="000000"/>
                </a:solidFill>
                <a:latin typeface="Calibri" panose="020F0502020204030204" pitchFamily="34" charset="0"/>
              </a:rPr>
              <a:t>S. Jain (CDD)</a:t>
            </a:r>
          </a:p>
          <a:p>
            <a:pPr algn="ctr" eaLnBrk="1" hangingPunct="1">
              <a:defRPr/>
            </a:pPr>
            <a:r>
              <a:rPr lang="en-US" altLang="fr-FR" sz="1000" b="1" dirty="0" smtClean="0">
                <a:solidFill>
                  <a:srgbClr val="FF0000"/>
                </a:solidFill>
                <a:latin typeface="Calibri" panose="020F0502020204030204" pitchFamily="34" charset="0"/>
              </a:rPr>
              <a:t>R. </a:t>
            </a:r>
            <a:r>
              <a:rPr lang="en-US" altLang="fr-FR" sz="1000" b="1" dirty="0" err="1" smtClean="0">
                <a:solidFill>
                  <a:srgbClr val="FF0000"/>
                </a:solidFill>
                <a:latin typeface="Calibri" panose="020F0502020204030204" pitchFamily="34" charset="0"/>
              </a:rPr>
              <a:t>Chierici</a:t>
            </a:r>
            <a:r>
              <a:rPr lang="en-US" altLang="fr-FR" sz="1000" b="1" dirty="0" smtClean="0">
                <a:solidFill>
                  <a:srgbClr val="FF0000"/>
                </a:solidFill>
                <a:latin typeface="Calibri" panose="020F0502020204030204" pitchFamily="34" charset="0"/>
              </a:rPr>
              <a:t> (</a:t>
            </a:r>
            <a:r>
              <a:rPr lang="en-US" altLang="fr-FR" sz="1000" b="1" dirty="0" err="1" smtClean="0">
                <a:solidFill>
                  <a:srgbClr val="FF0000"/>
                </a:solidFill>
                <a:latin typeface="Calibri" panose="020F0502020204030204" pitchFamily="34" charset="0"/>
              </a:rPr>
              <a:t>cnrs</a:t>
            </a:r>
            <a:r>
              <a:rPr lang="en-US" altLang="fr-FR" sz="1000" b="1" dirty="0" smtClean="0">
                <a:solidFill>
                  <a:srgbClr val="FF0000"/>
                </a:solidFill>
                <a:latin typeface="Calibri" panose="020F0502020204030204" pitchFamily="34" charset="0"/>
              </a:rPr>
              <a:t>) 2006-2018</a:t>
            </a:r>
          </a:p>
          <a:p>
            <a:pPr algn="ctr" eaLnBrk="1" hangingPunct="1">
              <a:defRPr/>
            </a:pPr>
            <a:r>
              <a:rPr lang="en-US" altLang="fr-FR" sz="1000" b="1" dirty="0" smtClean="0">
                <a:solidFill>
                  <a:srgbClr val="000000"/>
                </a:solidFill>
                <a:latin typeface="Calibri" panose="020F0502020204030204" pitchFamily="34" charset="0"/>
              </a:rPr>
              <a:t>S. </a:t>
            </a:r>
            <a:r>
              <a:rPr lang="en-US" altLang="fr-FR" sz="1000" b="1" dirty="0" err="1" smtClean="0">
                <a:solidFill>
                  <a:srgbClr val="000000"/>
                </a:solidFill>
                <a:latin typeface="Calibri" panose="020F0502020204030204" pitchFamily="34" charset="0"/>
              </a:rPr>
              <a:t>Perriès</a:t>
            </a:r>
            <a:r>
              <a:rPr lang="en-US" altLang="fr-FR" sz="1000" b="1" dirty="0" smtClean="0">
                <a:solidFill>
                  <a:srgbClr val="000000"/>
                </a:solidFill>
                <a:latin typeface="Calibri" panose="020F0502020204030204" pitchFamily="34" charset="0"/>
              </a:rPr>
              <a:t> (</a:t>
            </a:r>
            <a:r>
              <a:rPr lang="en-US" altLang="fr-FR" sz="1000" b="1" dirty="0" err="1" smtClean="0">
                <a:solidFill>
                  <a:srgbClr val="000000"/>
                </a:solidFill>
                <a:latin typeface="Calibri" panose="020F0502020204030204" pitchFamily="34" charset="0"/>
              </a:rPr>
              <a:t>ucbl</a:t>
            </a:r>
            <a:r>
              <a:rPr lang="en-US" altLang="fr-FR" sz="1000" b="1" dirty="0" smtClean="0">
                <a:solidFill>
                  <a:srgbClr val="000000"/>
                </a:solidFill>
                <a:latin typeface="Calibri" panose="020F0502020204030204" pitchFamily="34" charset="0"/>
              </a:rPr>
              <a:t>)</a:t>
            </a:r>
          </a:p>
          <a:p>
            <a:pPr algn="ctr" eaLnBrk="1" hangingPunct="1">
              <a:defRPr/>
            </a:pPr>
            <a:r>
              <a:rPr lang="en-US" altLang="fr-FR" sz="1000" b="1" dirty="0" smtClean="0">
                <a:solidFill>
                  <a:srgbClr val="FF0000"/>
                </a:solidFill>
                <a:latin typeface="Calibri" panose="020F0502020204030204" pitchFamily="34" charset="0"/>
              </a:rPr>
              <a:t>V. </a:t>
            </a:r>
            <a:r>
              <a:rPr lang="en-US" altLang="fr-FR" sz="1000" b="1" dirty="0" err="1" smtClean="0">
                <a:solidFill>
                  <a:srgbClr val="FF0000"/>
                </a:solidFill>
                <a:latin typeface="Calibri" panose="020F0502020204030204" pitchFamily="34" charset="0"/>
              </a:rPr>
              <a:t>Sordini</a:t>
            </a:r>
            <a:r>
              <a:rPr lang="en-US" altLang="fr-FR" sz="1000" b="1" dirty="0" smtClean="0">
                <a:solidFill>
                  <a:srgbClr val="FF0000"/>
                </a:solidFill>
                <a:latin typeface="Calibri" panose="020F0502020204030204" pitchFamily="34" charset="0"/>
              </a:rPr>
              <a:t> (</a:t>
            </a:r>
            <a:r>
              <a:rPr lang="en-US" altLang="fr-FR" sz="1000" b="1" dirty="0" err="1" smtClean="0">
                <a:solidFill>
                  <a:srgbClr val="FF0000"/>
                </a:solidFill>
                <a:latin typeface="Calibri" panose="020F0502020204030204" pitchFamily="34" charset="0"/>
              </a:rPr>
              <a:t>cnrs</a:t>
            </a:r>
            <a:r>
              <a:rPr lang="en-US" altLang="fr-FR" sz="1000" b="1" dirty="0" smtClean="0">
                <a:solidFill>
                  <a:srgbClr val="FF0000"/>
                </a:solidFill>
                <a:latin typeface="Calibri" panose="020F0502020204030204" pitchFamily="34" charset="0"/>
              </a:rPr>
              <a:t>) 2010-2019</a:t>
            </a:r>
          </a:p>
          <a:p>
            <a:pPr algn="ctr" eaLnBrk="1" hangingPunct="1">
              <a:defRPr/>
            </a:pPr>
            <a:r>
              <a:rPr lang="en-US" altLang="fr-FR" sz="1000" b="1" dirty="0" smtClean="0">
                <a:solidFill>
                  <a:srgbClr val="FF0000"/>
                </a:solidFill>
                <a:latin typeface="Calibri" panose="020F0502020204030204" pitchFamily="34" charset="0"/>
              </a:rPr>
              <a:t>P. </a:t>
            </a:r>
            <a:r>
              <a:rPr lang="en-US" altLang="fr-FR" sz="1000" b="1" dirty="0" err="1" smtClean="0">
                <a:solidFill>
                  <a:srgbClr val="FF0000"/>
                </a:solidFill>
                <a:latin typeface="Calibri" panose="020F0502020204030204" pitchFamily="34" charset="0"/>
              </a:rPr>
              <a:t>Verdier</a:t>
            </a:r>
            <a:r>
              <a:rPr lang="en-US" altLang="fr-FR" sz="1000" b="1" dirty="0" smtClean="0">
                <a:solidFill>
                  <a:srgbClr val="FF0000"/>
                </a:solidFill>
                <a:latin typeface="Calibri" panose="020F0502020204030204" pitchFamily="34" charset="0"/>
              </a:rPr>
              <a:t> (</a:t>
            </a:r>
            <a:r>
              <a:rPr lang="en-US" altLang="fr-FR" sz="1000" b="1" dirty="0" err="1" smtClean="0">
                <a:solidFill>
                  <a:srgbClr val="FF0000"/>
                </a:solidFill>
                <a:latin typeface="Calibri" panose="020F0502020204030204" pitchFamily="34" charset="0"/>
              </a:rPr>
              <a:t>cnrs</a:t>
            </a:r>
            <a:r>
              <a:rPr lang="en-US" altLang="fr-FR" sz="1000" b="1" dirty="0" smtClean="0">
                <a:solidFill>
                  <a:srgbClr val="FF0000"/>
                </a:solidFill>
                <a:latin typeface="Calibri" panose="020F0502020204030204" pitchFamily="34" charset="0"/>
              </a:rPr>
              <a:t>) 2007-2015</a:t>
            </a:r>
          </a:p>
          <a:p>
            <a:pPr algn="ctr" eaLnBrk="1" hangingPunct="1">
              <a:defRPr/>
            </a:pPr>
            <a:r>
              <a:rPr lang="en-US" altLang="fr-FR" sz="1000" dirty="0" smtClean="0">
                <a:solidFill>
                  <a:srgbClr val="000000"/>
                </a:solidFill>
                <a:latin typeface="Calibri" panose="020F0502020204030204" pitchFamily="34" charset="0"/>
              </a:rPr>
              <a:t>A. Carle (</a:t>
            </a:r>
            <a:r>
              <a:rPr lang="en-US" altLang="fr-FR" sz="1000" dirty="0" err="1" smtClean="0">
                <a:solidFill>
                  <a:srgbClr val="000000"/>
                </a:solidFill>
                <a:latin typeface="Calibri" panose="020F0502020204030204" pitchFamily="34" charset="0"/>
              </a:rPr>
              <a:t>doctorant</a:t>
            </a:r>
            <a:r>
              <a:rPr lang="en-US" altLang="fr-FR" sz="1000" dirty="0" smtClean="0">
                <a:solidFill>
                  <a:srgbClr val="000000"/>
                </a:solidFill>
                <a:latin typeface="Calibri" panose="020F0502020204030204" pitchFamily="34" charset="0"/>
              </a:rPr>
              <a:t> 2)</a:t>
            </a:r>
          </a:p>
        </p:txBody>
      </p:sp>
      <p:sp>
        <p:nvSpPr>
          <p:cNvPr id="3" name="Rectangle 2"/>
          <p:cNvSpPr/>
          <p:nvPr/>
        </p:nvSpPr>
        <p:spPr>
          <a:xfrm>
            <a:off x="4671995" y="3377909"/>
            <a:ext cx="2016899" cy="246221"/>
          </a:xfrm>
          <a:prstGeom prst="rect">
            <a:avLst/>
          </a:prstGeom>
        </p:spPr>
        <p:txBody>
          <a:bodyPr wrap="none">
            <a:spAutoFit/>
          </a:bodyPr>
          <a:lstStyle/>
          <a:p>
            <a:r>
              <a:rPr lang="en-US" sz="1000" b="1" dirty="0" smtClean="0">
                <a:solidFill>
                  <a:srgbClr val="FF0000"/>
                </a:solidFill>
                <a:ea typeface="MS PGothic" panose="020B0600070205080204" pitchFamily="34" charset="-128"/>
              </a:rPr>
              <a:t>Permanent </a:t>
            </a:r>
            <a:r>
              <a:rPr lang="en-US" sz="1000" b="1" dirty="0" err="1" smtClean="0">
                <a:solidFill>
                  <a:srgbClr val="FF0000"/>
                </a:solidFill>
                <a:ea typeface="MS PGothic" panose="020B0600070205080204" pitchFamily="34" charset="-128"/>
              </a:rPr>
              <a:t>ayant</a:t>
            </a:r>
            <a:r>
              <a:rPr lang="en-US" sz="1000" b="1" dirty="0" smtClean="0">
                <a:solidFill>
                  <a:srgbClr val="FF0000"/>
                </a:solidFill>
                <a:ea typeface="MS PGothic" panose="020B0600070205080204" pitchFamily="34" charset="-128"/>
              </a:rPr>
              <a:t> </a:t>
            </a:r>
            <a:r>
              <a:rPr lang="en-US" sz="1000" b="1" dirty="0" err="1" smtClean="0">
                <a:solidFill>
                  <a:srgbClr val="FF0000"/>
                </a:solidFill>
                <a:ea typeface="MS PGothic" panose="020B0600070205080204" pitchFamily="34" charset="-128"/>
              </a:rPr>
              <a:t>quitte</a:t>
            </a:r>
            <a:r>
              <a:rPr lang="en-US" sz="1000" b="1" dirty="0" smtClean="0">
                <a:solidFill>
                  <a:srgbClr val="FF0000"/>
                </a:solidFill>
                <a:ea typeface="MS PGothic" panose="020B0600070205080204" pitchFamily="34" charset="-128"/>
              </a:rPr>
              <a:t> le </a:t>
            </a:r>
            <a:r>
              <a:rPr lang="en-US" sz="1000" b="1" dirty="0" err="1" smtClean="0">
                <a:solidFill>
                  <a:srgbClr val="FF0000"/>
                </a:solidFill>
                <a:ea typeface="MS PGothic" panose="020B0600070205080204" pitchFamily="34" charset="-128"/>
              </a:rPr>
              <a:t>groupe</a:t>
            </a:r>
            <a:r>
              <a:rPr lang="en-US" sz="1000" b="1" dirty="0" smtClean="0">
                <a:solidFill>
                  <a:srgbClr val="FF0000"/>
                </a:solidFill>
                <a:ea typeface="MS PGothic" panose="020B0600070205080204" pitchFamily="34" charset="-128"/>
              </a:rPr>
              <a:t> </a:t>
            </a:r>
            <a:endParaRPr lang="fr-FR" b="1" dirty="0"/>
          </a:p>
        </p:txBody>
      </p:sp>
      <p:grpSp>
        <p:nvGrpSpPr>
          <p:cNvPr id="7" name="Groupe 6"/>
          <p:cNvGrpSpPr/>
          <p:nvPr/>
        </p:nvGrpSpPr>
        <p:grpSpPr>
          <a:xfrm>
            <a:off x="9161512" y="3037845"/>
            <a:ext cx="2376264" cy="1341011"/>
            <a:chOff x="9214520" y="1089773"/>
            <a:chExt cx="2376264" cy="1341011"/>
          </a:xfrm>
        </p:grpSpPr>
        <p:sp>
          <p:nvSpPr>
            <p:cNvPr id="27" name="Rectangle 26"/>
            <p:cNvSpPr/>
            <p:nvPr/>
          </p:nvSpPr>
          <p:spPr>
            <a:xfrm>
              <a:off x="9214520" y="1089773"/>
              <a:ext cx="2376264" cy="1341011"/>
            </a:xfrm>
            <a:prstGeom prst="rect">
              <a:avLst/>
            </a:prstGeom>
            <a:gradFill rotWithShape="1">
              <a:gsLst>
                <a:gs pos="0">
                  <a:schemeClr val="tx1">
                    <a:lumMod val="75000"/>
                    <a:lumOff val="25000"/>
                  </a:schemeClr>
                </a:gs>
                <a:gs pos="80000">
                  <a:schemeClr val="tx1">
                    <a:lumMod val="75000"/>
                    <a:lumOff val="25000"/>
                  </a:schemeClr>
                </a:gs>
                <a:gs pos="100000">
                  <a:schemeClr val="tx1">
                    <a:lumMod val="75000"/>
                    <a:lumOff val="2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en-US" sz="2400" b="1" kern="0"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Calibri"/>
                </a:rPr>
                <a:t>Chef </a:t>
              </a:r>
              <a:r>
                <a:rPr lang="en-US" sz="2400" b="1" kern="0" dirty="0" err="1"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Calibri"/>
                </a:rPr>
                <a:t>projet</a:t>
              </a:r>
              <a:r>
                <a:rPr lang="en-US" sz="2400" b="1" kern="0" noProof="0"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Calibri"/>
                </a:rPr>
                <a:t> CMS-IN2P3/</a:t>
              </a:r>
              <a:r>
                <a:rPr lang="en-US" sz="2400" b="1" kern="0" noProof="0" dirty="0" err="1"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Calibri"/>
                </a:rPr>
                <a:t>repr</a:t>
              </a:r>
              <a:r>
                <a:rPr lang="fr-FR" sz="2400" b="1" kern="0" noProof="0"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Calibri"/>
                </a:rPr>
                <a:t>é</a:t>
              </a:r>
              <a:r>
                <a:rPr lang="en-US" sz="2400" b="1" kern="0" noProof="0" dirty="0" err="1"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Calibri"/>
                </a:rPr>
                <a:t>sen-tant</a:t>
              </a:r>
              <a:r>
                <a:rPr lang="en-US" sz="2400" b="1" kern="0" noProof="0"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Calibri"/>
                </a:rPr>
                <a:t> CMS- France</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000" b="1" i="0" u="none" strike="noStrike" kern="0" cap="none" spc="0" normalizeH="0" baseline="0" noProof="0" dirty="0">
                <a:ln w="12700">
                  <a:solidFill>
                    <a:srgbClr val="1F497D">
                      <a:satMod val="155000"/>
                    </a:srgbClr>
                  </a:solidFill>
                  <a:prstDash val="solid"/>
                </a:ln>
                <a:solidFill>
                  <a:schemeClr val="bg1"/>
                </a:solidFill>
                <a:uLnTx/>
                <a:uFillTx/>
                <a:ea typeface="+mn-ea"/>
                <a:cs typeface="+mn-cs"/>
              </a:endParaRPr>
            </a:p>
          </p:txBody>
        </p:sp>
        <p:sp>
          <p:nvSpPr>
            <p:cNvPr id="6" name="Rectangle 5"/>
            <p:cNvSpPr/>
            <p:nvPr/>
          </p:nvSpPr>
          <p:spPr>
            <a:xfrm>
              <a:off x="9547199" y="2172228"/>
              <a:ext cx="1651414" cy="246221"/>
            </a:xfrm>
            <a:prstGeom prst="rect">
              <a:avLst/>
            </a:prstGeom>
          </p:spPr>
          <p:txBody>
            <a:bodyPr wrap="none">
              <a:spAutoFit/>
            </a:bodyPr>
            <a:lstStyle/>
            <a:p>
              <a:pPr lvl="0" algn="ctr" fontAlgn="base">
                <a:spcBef>
                  <a:spcPct val="0"/>
                </a:spcBef>
                <a:spcAft>
                  <a:spcPct val="0"/>
                </a:spcAft>
                <a:defRPr/>
              </a:pPr>
              <a:r>
                <a:rPr lang="en-US" sz="1000" b="1" dirty="0">
                  <a:solidFill>
                    <a:schemeClr val="bg1"/>
                  </a:solidFill>
                  <a:ea typeface="MS PGothic" panose="020B0600070205080204" pitchFamily="34" charset="-128"/>
                </a:rPr>
                <a:t>D. Contardo (</a:t>
              </a:r>
              <a:r>
                <a:rPr lang="en-US" sz="1000" b="1" dirty="0" err="1">
                  <a:solidFill>
                    <a:schemeClr val="bg1"/>
                  </a:solidFill>
                  <a:ea typeface="MS PGothic" panose="020B0600070205080204" pitchFamily="34" charset="-128"/>
                </a:rPr>
                <a:t>cnrs</a:t>
              </a:r>
              <a:r>
                <a:rPr lang="en-US" sz="1000" b="1" dirty="0">
                  <a:solidFill>
                    <a:schemeClr val="bg1"/>
                  </a:solidFill>
                  <a:ea typeface="MS PGothic" panose="020B0600070205080204" pitchFamily="34" charset="-128"/>
                </a:rPr>
                <a:t>) </a:t>
              </a:r>
              <a:r>
                <a:rPr lang="en-US" sz="1000" b="1" dirty="0" smtClean="0">
                  <a:solidFill>
                    <a:schemeClr val="bg1"/>
                  </a:solidFill>
                  <a:ea typeface="MS PGothic" panose="020B0600070205080204" pitchFamily="34" charset="-128"/>
                </a:rPr>
                <a:t>(2018-…)</a:t>
              </a:r>
              <a:endParaRPr lang="en-US" sz="1000" b="1" dirty="0">
                <a:solidFill>
                  <a:schemeClr val="bg1"/>
                </a:solidFill>
                <a:ea typeface="MS PGothic" panose="020B0600070205080204" pitchFamily="34" charset="-128"/>
              </a:endParaRPr>
            </a:p>
          </p:txBody>
        </p:sp>
      </p:grpSp>
      <p:sp>
        <p:nvSpPr>
          <p:cNvPr id="36" name="Rectangle 3"/>
          <p:cNvSpPr txBox="1">
            <a:spLocks noChangeArrowheads="1"/>
          </p:cNvSpPr>
          <p:nvPr/>
        </p:nvSpPr>
        <p:spPr bwMode="auto">
          <a:xfrm>
            <a:off x="9196527" y="1053644"/>
            <a:ext cx="3099464"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buFont typeface="Wingdings" panose="05000000000000000000" pitchFamily="2" charset="2"/>
              <a:buChar char="Ø"/>
            </a:pPr>
            <a:r>
              <a:rPr lang="en-US" altLang="fr-FR" sz="1900" dirty="0" smtClean="0">
                <a:solidFill>
                  <a:srgbClr val="0070C0"/>
                </a:solidFill>
                <a:latin typeface="Verdana" panose="020B0604030504040204" pitchFamily="34" charset="0"/>
              </a:rPr>
              <a:t>Collaborations/co-publications </a:t>
            </a:r>
          </a:p>
          <a:p>
            <a:pPr lvl="1">
              <a:lnSpc>
                <a:spcPct val="90000"/>
              </a:lnSpc>
              <a:buFont typeface="Wingdings" panose="05000000000000000000" pitchFamily="2" charset="2"/>
              <a:buChar char="Ø"/>
            </a:pPr>
            <a:r>
              <a:rPr lang="en-US" altLang="fr-FR" sz="1600" dirty="0" err="1" smtClean="0">
                <a:solidFill>
                  <a:srgbClr val="0070C0"/>
                </a:solidFill>
                <a:latin typeface="Verdana" panose="020B0604030504040204" pitchFamily="34" charset="0"/>
              </a:rPr>
              <a:t>groupe</a:t>
            </a:r>
            <a:r>
              <a:rPr lang="en-US" altLang="fr-FR" sz="1600" dirty="0" smtClean="0">
                <a:solidFill>
                  <a:srgbClr val="0070C0"/>
                </a:solidFill>
                <a:latin typeface="Verdana" panose="020B0604030504040204" pitchFamily="34" charset="0"/>
              </a:rPr>
              <a:t> TH</a:t>
            </a:r>
          </a:p>
          <a:p>
            <a:pPr lvl="1">
              <a:lnSpc>
                <a:spcPct val="90000"/>
              </a:lnSpc>
              <a:buFont typeface="Wingdings" panose="05000000000000000000" pitchFamily="2" charset="2"/>
              <a:buChar char="Ø"/>
            </a:pPr>
            <a:r>
              <a:rPr lang="en-US" altLang="fr-FR" sz="1600" dirty="0" smtClean="0">
                <a:solidFill>
                  <a:srgbClr val="0070C0"/>
                </a:solidFill>
                <a:latin typeface="Verdana" panose="020B0604030504040204" pitchFamily="34" charset="0"/>
              </a:rPr>
              <a:t>International:  LIAs (FCPPL/FKPPL), CEFIPRA (</a:t>
            </a:r>
            <a:r>
              <a:rPr lang="en-US" altLang="fr-FR" sz="1600" dirty="0" err="1" smtClean="0">
                <a:solidFill>
                  <a:srgbClr val="0070C0"/>
                </a:solidFill>
                <a:latin typeface="Verdana" panose="020B0604030504040204" pitchFamily="34" charset="0"/>
              </a:rPr>
              <a:t>Inde</a:t>
            </a:r>
            <a:r>
              <a:rPr lang="en-US" altLang="fr-FR" sz="1600" dirty="0" smtClean="0">
                <a:solidFill>
                  <a:srgbClr val="0070C0"/>
                </a:solidFill>
                <a:latin typeface="Verdana" panose="020B0604030504040204" pitchFamily="34" charset="0"/>
              </a:rPr>
              <a:t>)</a:t>
            </a:r>
            <a:endParaRPr lang="fr-FR" altLang="fr-FR" sz="1600" dirty="0">
              <a:solidFill>
                <a:srgbClr val="0070C0"/>
              </a:solidFill>
              <a:latin typeface="Verdana" panose="020B0604030504040204" pitchFamily="34" charset="0"/>
            </a:endParaRPr>
          </a:p>
        </p:txBody>
      </p:sp>
      <p:sp>
        <p:nvSpPr>
          <p:cNvPr id="33" name="Espace réservé de la date 11"/>
          <p:cNvSpPr txBox="1">
            <a:spLocks noGrp="1"/>
          </p:cNvSpPr>
          <p:nvPr/>
        </p:nvSpPr>
        <p:spPr bwMode="auto">
          <a:xfrm>
            <a:off x="1658938" y="6510339"/>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200" dirty="0">
                <a:solidFill>
                  <a:srgbClr val="898989"/>
                </a:solidFill>
                <a:latin typeface="Verdana" panose="020B0604030504040204" pitchFamily="34" charset="0"/>
              </a:rPr>
              <a:t>Groupe </a:t>
            </a:r>
            <a:r>
              <a:rPr lang="fr-FR" altLang="fr-FR" sz="1200" dirty="0" smtClean="0">
                <a:solidFill>
                  <a:srgbClr val="898989"/>
                </a:solidFill>
                <a:latin typeface="Verdana" panose="020B0604030504040204" pitchFamily="34" charset="0"/>
              </a:rPr>
              <a:t>CMS</a:t>
            </a:r>
            <a:endParaRPr lang="fr-FR" altLang="fr-FR" sz="1200" dirty="0">
              <a:solidFill>
                <a:srgbClr val="898989"/>
              </a:solidFill>
              <a:latin typeface="Verdana" panose="020B0604030504040204" pitchFamily="34" charset="0"/>
            </a:endParaRPr>
          </a:p>
        </p:txBody>
      </p:sp>
      <p:sp>
        <p:nvSpPr>
          <p:cNvPr id="34" name="Rectangle 33"/>
          <p:cNvSpPr/>
          <p:nvPr/>
        </p:nvSpPr>
        <p:spPr>
          <a:xfrm>
            <a:off x="4666240" y="3105902"/>
            <a:ext cx="776175" cy="246221"/>
          </a:xfrm>
          <a:prstGeom prst="rect">
            <a:avLst/>
          </a:prstGeom>
        </p:spPr>
        <p:txBody>
          <a:bodyPr wrap="none">
            <a:spAutoFit/>
          </a:bodyPr>
          <a:lstStyle/>
          <a:p>
            <a:r>
              <a:rPr lang="en-US" sz="1000" b="1" dirty="0" smtClean="0">
                <a:ea typeface="MS PGothic" panose="020B0600070205080204" pitchFamily="34" charset="-128"/>
              </a:rPr>
              <a:t>Permanent</a:t>
            </a:r>
            <a:endParaRPr lang="fr-FR" b="1" dirty="0"/>
          </a:p>
        </p:txBody>
      </p:sp>
    </p:spTree>
    <p:extLst>
      <p:ext uri="{BB962C8B-B14F-4D97-AF65-F5344CB8AC3E}">
        <p14:creationId xmlns:p14="http://schemas.microsoft.com/office/powerpoint/2010/main" val="16177636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5"/>
          <p:cNvSpPr txBox="1">
            <a:spLocks noGrp="1"/>
          </p:cNvSpPr>
          <p:nvPr>
            <p:ph type="title" idx="4294967295"/>
          </p:nvPr>
        </p:nvSpPr>
        <p:spPr>
          <a:xfrm>
            <a:off x="1524000" y="0"/>
            <a:ext cx="9563100" cy="69215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75112"/>
              </a:buClr>
              <a:buSzPts val="2800"/>
              <a:buFont typeface="Verdana"/>
              <a:buNone/>
            </a:pPr>
            <a:r>
              <a:rPr lang="fr-FR" sz="2800" b="1">
                <a:solidFill>
                  <a:srgbClr val="E75112"/>
                </a:solidFill>
                <a:latin typeface="Verdana"/>
                <a:ea typeface="Verdana"/>
                <a:cs typeface="Verdana"/>
                <a:sym typeface="Verdana"/>
              </a:rPr>
              <a:t>Production scientifique: Détecteurs et Objets</a:t>
            </a:r>
            <a:endParaRPr sz="2800" b="1">
              <a:solidFill>
                <a:srgbClr val="E75112"/>
              </a:solidFill>
              <a:latin typeface="Verdana"/>
              <a:ea typeface="Verdana"/>
              <a:cs typeface="Verdana"/>
              <a:sym typeface="Verdana"/>
            </a:endParaRPr>
          </a:p>
        </p:txBody>
      </p:sp>
      <p:sp>
        <p:nvSpPr>
          <p:cNvPr id="149" name="Google Shape;149;p5"/>
          <p:cNvSpPr txBox="1"/>
          <p:nvPr/>
        </p:nvSpPr>
        <p:spPr>
          <a:xfrm>
            <a:off x="8401050" y="6492876"/>
            <a:ext cx="21336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898989"/>
              </a:buClr>
              <a:buSzPts val="1200"/>
              <a:buFont typeface="Arial"/>
              <a:buNone/>
              <a:tabLst/>
              <a:defRPr/>
            </a:pPr>
            <a:fld id="{00000000-1234-1234-1234-123412341234}" type="slidenum">
              <a:rPr kumimoji="0" lang="fr-FR" sz="1200" b="0" i="0" u="none" strike="noStrike" kern="0" cap="none" spc="0" normalizeH="0" baseline="0" noProof="0">
                <a:ln>
                  <a:noFill/>
                </a:ln>
                <a:solidFill>
                  <a:srgbClr val="898989"/>
                </a:solidFill>
                <a:effectLst/>
                <a:uLnTx/>
                <a:uFillTx/>
                <a:latin typeface="Verdana"/>
                <a:ea typeface="Verdana"/>
                <a:cs typeface="Verdana"/>
                <a:sym typeface="Verdana"/>
              </a:rPr>
              <a:pPr marL="0" marR="0" lvl="0" indent="0" algn="r" defTabSz="914400" rtl="0" eaLnBrk="1" fontAlgn="auto" latinLnBrk="0" hangingPunct="1">
                <a:lnSpc>
                  <a:spcPct val="100000"/>
                </a:lnSpc>
                <a:spcBef>
                  <a:spcPts val="0"/>
                </a:spcBef>
                <a:spcAft>
                  <a:spcPts val="0"/>
                </a:spcAft>
                <a:buClr>
                  <a:srgbClr val="898989"/>
                </a:buClr>
                <a:buSzPts val="1200"/>
                <a:buFont typeface="Arial"/>
                <a:buNone/>
                <a:tabLst/>
                <a:defRPr/>
              </a:pPr>
              <a:t>7</a:t>
            </a:fld>
            <a:endParaRPr kumimoji="0" sz="1200" b="0" i="0" u="none" strike="noStrike" kern="0" cap="none" spc="0" normalizeH="0" baseline="0" noProof="0">
              <a:ln>
                <a:noFill/>
              </a:ln>
              <a:solidFill>
                <a:srgbClr val="898989"/>
              </a:solidFill>
              <a:effectLst/>
              <a:uLnTx/>
              <a:uFillTx/>
              <a:latin typeface="Verdana"/>
              <a:ea typeface="Verdana"/>
              <a:cs typeface="Verdana"/>
              <a:sym typeface="Verdana"/>
            </a:endParaRPr>
          </a:p>
        </p:txBody>
      </p:sp>
      <p:cxnSp>
        <p:nvCxnSpPr>
          <p:cNvPr id="150" name="Google Shape;150;p5"/>
          <p:cNvCxnSpPr/>
          <p:nvPr/>
        </p:nvCxnSpPr>
        <p:spPr>
          <a:xfrm>
            <a:off x="1525588" y="692150"/>
            <a:ext cx="9142412" cy="0"/>
          </a:xfrm>
          <a:prstGeom prst="straightConnector1">
            <a:avLst/>
          </a:prstGeom>
          <a:noFill/>
          <a:ln w="9525" cap="flat" cmpd="sng">
            <a:solidFill>
              <a:srgbClr val="E75112"/>
            </a:solidFill>
            <a:prstDash val="solid"/>
            <a:miter lim="800000"/>
            <a:headEnd type="none" w="sm" len="sm"/>
            <a:tailEnd type="none" w="sm" len="sm"/>
          </a:ln>
        </p:spPr>
      </p:cxnSp>
      <p:sp>
        <p:nvSpPr>
          <p:cNvPr id="151" name="Google Shape;151;p5"/>
          <p:cNvSpPr txBox="1">
            <a:spLocks noGrp="1"/>
          </p:cNvSpPr>
          <p:nvPr>
            <p:ph type="ftr" idx="11"/>
          </p:nvPr>
        </p:nvSpPr>
        <p:spPr>
          <a:xfrm>
            <a:off x="4440238" y="6518276"/>
            <a:ext cx="3751262"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898989"/>
              </a:buClr>
              <a:buSzPts val="1200"/>
              <a:buFont typeface="Arial"/>
              <a:buNone/>
              <a:tabLst/>
              <a:defRPr/>
            </a:pPr>
            <a:r>
              <a:rPr kumimoji="0" lang="fr-FR" sz="1200" b="0" i="0" u="none" strike="noStrike" kern="0" cap="none" spc="0" normalizeH="0" baseline="0" noProof="0">
                <a:ln>
                  <a:noFill/>
                </a:ln>
                <a:solidFill>
                  <a:srgbClr val="898989"/>
                </a:solidFill>
                <a:effectLst/>
                <a:uLnTx/>
                <a:uFillTx/>
                <a:latin typeface="Verdana"/>
                <a:ea typeface="Verdana"/>
                <a:cs typeface="Verdana"/>
                <a:sym typeface="Verdana"/>
              </a:rPr>
              <a:t>Tourniquet Section 01 du Laboratoire - Date</a:t>
            </a: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152" name="Google Shape;152;p5"/>
          <p:cNvSpPr/>
          <p:nvPr/>
        </p:nvSpPr>
        <p:spPr>
          <a:xfrm>
            <a:off x="158744" y="1708807"/>
            <a:ext cx="11614800" cy="175428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800" b="1" i="0" u="none" strike="noStrike" kern="0" cap="none" spc="0" normalizeH="0" baseline="0" noProof="0" dirty="0" err="1">
                <a:ln>
                  <a:noFill/>
                </a:ln>
                <a:solidFill>
                  <a:srgbClr val="000000"/>
                </a:solidFill>
                <a:effectLst/>
                <a:uLnTx/>
                <a:uFillTx/>
                <a:latin typeface="Tahoma"/>
                <a:ea typeface="Tahoma"/>
                <a:cs typeface="Tahoma"/>
                <a:sym typeface="Tahoma"/>
              </a:rPr>
              <a:t>Détecteur</a:t>
            </a:r>
            <a:r>
              <a:rPr kumimoji="0" lang="fr-FR" sz="1800" b="1" i="0" u="none" strike="noStrike" kern="0" cap="none" spc="0" normalizeH="0" baseline="0" noProof="0" dirty="0">
                <a:ln>
                  <a:noFill/>
                </a:ln>
                <a:solidFill>
                  <a:srgbClr val="000000"/>
                </a:solidFill>
                <a:effectLst/>
                <a:uLnTx/>
                <a:uFillTx/>
                <a:latin typeface="Tahoma"/>
                <a:ea typeface="Tahoma"/>
                <a:cs typeface="Tahoma"/>
                <a:sym typeface="Tahoma"/>
              </a:rPr>
              <a:t>/Prise de </a:t>
            </a:r>
            <a:r>
              <a:rPr kumimoji="0" lang="fr-FR" sz="1800" b="1" i="0" u="none" strike="noStrike" kern="0" cap="none" spc="0" normalizeH="0" baseline="0" noProof="0" dirty="0" err="1">
                <a:ln>
                  <a:noFill/>
                </a:ln>
                <a:solidFill>
                  <a:srgbClr val="000000"/>
                </a:solidFill>
                <a:effectLst/>
                <a:uLnTx/>
                <a:uFillTx/>
                <a:latin typeface="Tahoma"/>
                <a:ea typeface="Tahoma"/>
                <a:cs typeface="Tahoma"/>
                <a:sym typeface="Tahoma"/>
              </a:rPr>
              <a:t>données</a:t>
            </a:r>
            <a:r>
              <a:rPr kumimoji="0" lang="fr-FR" sz="1800" b="1" i="0" u="none" strike="noStrike" kern="0" cap="none" spc="0" normalizeH="0" baseline="0" noProof="0" dirty="0">
                <a:ln>
                  <a:noFill/>
                </a:ln>
                <a:solidFill>
                  <a:srgbClr val="000000"/>
                </a:solidFill>
                <a:effectLst/>
                <a:uLnTx/>
                <a:uFillTx/>
                <a:latin typeface="Tahoma"/>
                <a:ea typeface="Tahoma"/>
                <a:cs typeface="Tahoma"/>
                <a:sym typeface="Tahoma"/>
              </a:rPr>
              <a:t>: </a:t>
            </a:r>
            <a:endParaRPr kumimoji="0" sz="1800" b="1" i="0" u="none" strike="noStrike" kern="0" cap="none" spc="0" normalizeH="0" baseline="0" noProof="0" dirty="0">
              <a:ln>
                <a:noFill/>
              </a:ln>
              <a:solidFill>
                <a:srgbClr val="000000"/>
              </a:solidFill>
              <a:effectLst/>
              <a:uLnTx/>
              <a:uFillTx/>
              <a:latin typeface="Tahoma"/>
              <a:ea typeface="Tahoma"/>
              <a:cs typeface="Tahoma"/>
              <a:sym typeface="Tahoma"/>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800" b="0" i="0" u="none" strike="noStrike" kern="0" cap="none" spc="0" normalizeH="0" baseline="0" noProof="0" dirty="0">
                <a:ln>
                  <a:noFill/>
                </a:ln>
                <a:solidFill>
                  <a:srgbClr val="A64D79"/>
                </a:solidFill>
                <a:effectLst/>
                <a:uLnTx/>
                <a:uFillTx/>
                <a:latin typeface="Tahoma"/>
                <a:ea typeface="Tahoma"/>
                <a:cs typeface="Tahoma"/>
                <a:sym typeface="Tahoma"/>
              </a:rPr>
              <a:t>G. </a:t>
            </a:r>
            <a:r>
              <a:rPr kumimoji="0" lang="fr-FR" sz="1800" b="0" i="0" u="none" strike="noStrike" kern="0" cap="none" spc="0" normalizeH="0" baseline="0" noProof="0" dirty="0" err="1">
                <a:ln>
                  <a:noFill/>
                </a:ln>
                <a:solidFill>
                  <a:srgbClr val="A64D79"/>
                </a:solidFill>
                <a:effectLst/>
                <a:uLnTx/>
                <a:uFillTx/>
                <a:latin typeface="Tahoma"/>
                <a:ea typeface="Tahoma"/>
                <a:cs typeface="Tahoma"/>
                <a:sym typeface="Tahoma"/>
              </a:rPr>
              <a:t>Boudoul</a:t>
            </a:r>
            <a:r>
              <a:rPr kumimoji="0" lang="fr-FR" sz="1800" b="0" i="0" u="none" strike="noStrike" kern="0" cap="none" spc="0" normalizeH="0" baseline="0" noProof="0" dirty="0">
                <a:ln>
                  <a:noFill/>
                </a:ln>
                <a:solidFill>
                  <a:srgbClr val="A64D79"/>
                </a:solidFill>
                <a:effectLst/>
                <a:uLnTx/>
                <a:uFillTx/>
                <a:latin typeface="Tahoma"/>
                <a:ea typeface="Tahoma"/>
                <a:cs typeface="Tahoma"/>
                <a:sym typeface="Tahoma"/>
              </a:rPr>
              <a:t>:</a:t>
            </a:r>
            <a:r>
              <a:rPr kumimoji="0" lang="fr-FR" sz="1800" b="0" i="0" u="none" strike="noStrike" kern="0" cap="none" spc="0" normalizeH="0" baseline="0" noProof="0" dirty="0">
                <a:ln>
                  <a:noFill/>
                </a:ln>
                <a:solidFill>
                  <a:srgbClr val="0070C0"/>
                </a:solidFill>
                <a:effectLst/>
                <a:uLnTx/>
                <a:uFillTx/>
                <a:latin typeface="Tahoma"/>
                <a:ea typeface="Tahoma"/>
                <a:cs typeface="Tahoma"/>
                <a:sym typeface="Tahoma"/>
              </a:rPr>
              <a:t> </a:t>
            </a:r>
            <a:r>
              <a:rPr kumimoji="0" lang="fr-FR" sz="1800" b="0" i="0" u="none" strike="noStrike" kern="0" cap="none" spc="0" normalizeH="0" baseline="0" noProof="0" dirty="0" err="1" smtClean="0">
                <a:ln>
                  <a:noFill/>
                </a:ln>
                <a:solidFill>
                  <a:srgbClr val="0070C0"/>
                </a:solidFill>
                <a:effectLst/>
                <a:uLnTx/>
                <a:uFillTx/>
                <a:latin typeface="Tahoma"/>
                <a:ea typeface="Tahoma"/>
                <a:cs typeface="Tahoma"/>
                <a:sym typeface="Tahoma"/>
              </a:rPr>
              <a:t>Convener</a:t>
            </a:r>
            <a:r>
              <a:rPr kumimoji="0" lang="fr-FR" sz="1800" b="0" i="0" u="none" strike="noStrike" kern="0" cap="none" spc="0" normalizeH="0" baseline="0" noProof="0" dirty="0">
                <a:ln>
                  <a:noFill/>
                </a:ln>
                <a:solidFill>
                  <a:srgbClr val="0070C0"/>
                </a:solidFill>
                <a:effectLst/>
                <a:uLnTx/>
                <a:uFillTx/>
                <a:latin typeface="Tahoma"/>
                <a:ea typeface="Tahoma"/>
                <a:cs typeface="Tahoma"/>
                <a:sym typeface="Tahoma"/>
              </a:rPr>
              <a:t> « Detector Performance Group </a:t>
            </a:r>
            <a:r>
              <a:rPr kumimoji="0" lang="fr-FR" sz="1800" b="0" i="0" u="none" strike="noStrike" kern="0" cap="none" spc="0" normalizeH="0" baseline="0" noProof="0" dirty="0" smtClean="0">
                <a:ln>
                  <a:noFill/>
                </a:ln>
                <a:solidFill>
                  <a:srgbClr val="0070C0"/>
                </a:solidFill>
                <a:effectLst/>
                <a:uLnTx/>
                <a:uFillTx/>
                <a:latin typeface="Tahoma"/>
                <a:ea typeface="Tahoma"/>
                <a:cs typeface="Tahoma"/>
                <a:sym typeface="Tahoma"/>
              </a:rPr>
              <a:t>» (DPG) </a:t>
            </a:r>
            <a:r>
              <a:rPr kumimoji="0" lang="fr-FR" sz="1800" b="0" i="0" u="none" strike="noStrike" kern="0" cap="none" spc="0" normalizeH="0" baseline="0" noProof="0" dirty="0" err="1" smtClean="0">
                <a:ln>
                  <a:noFill/>
                </a:ln>
                <a:solidFill>
                  <a:srgbClr val="0070C0"/>
                </a:solidFill>
                <a:effectLst/>
                <a:uLnTx/>
                <a:uFillTx/>
                <a:latin typeface="Tahoma"/>
                <a:ea typeface="Tahoma"/>
                <a:cs typeface="Tahoma"/>
                <a:sym typeface="Tahoma"/>
              </a:rPr>
              <a:t>Trajectographe</a:t>
            </a:r>
            <a:r>
              <a:rPr kumimoji="0" lang="fr-FR" sz="1800" b="0" i="0" u="none" strike="noStrike" kern="0" cap="none" spc="0" normalizeH="0" baseline="0" noProof="0" dirty="0" smtClean="0">
                <a:ln>
                  <a:noFill/>
                </a:ln>
                <a:solidFill>
                  <a:srgbClr val="0070C0"/>
                </a:solidFill>
                <a:effectLst/>
                <a:uLnTx/>
                <a:uFillTx/>
                <a:latin typeface="Tahoma"/>
                <a:ea typeface="Tahoma"/>
                <a:cs typeface="Tahoma"/>
                <a:sym typeface="Tahoma"/>
              </a:rPr>
              <a:t>, </a:t>
            </a:r>
            <a:r>
              <a:rPr kumimoji="0" lang="fr-FR" sz="1800" b="0" i="0" u="none" strike="noStrike" kern="0" cap="none" spc="0" normalizeH="0" baseline="0" noProof="0" dirty="0" err="1" smtClean="0">
                <a:ln>
                  <a:noFill/>
                </a:ln>
                <a:solidFill>
                  <a:srgbClr val="0070C0"/>
                </a:solidFill>
                <a:effectLst/>
                <a:uLnTx/>
                <a:uFillTx/>
                <a:latin typeface="Tahoma"/>
                <a:ea typeface="Tahoma"/>
                <a:cs typeface="Tahoma"/>
                <a:sym typeface="Tahoma"/>
              </a:rPr>
              <a:t>Run</a:t>
            </a:r>
            <a:r>
              <a:rPr kumimoji="0" lang="fr-FR" sz="1800" b="0" i="0" u="none" strike="noStrike" kern="0" cap="none" spc="0" normalizeH="0" baseline="0" noProof="0" dirty="0" smtClean="0">
                <a:ln>
                  <a:noFill/>
                </a:ln>
                <a:solidFill>
                  <a:srgbClr val="0070C0"/>
                </a:solidFill>
                <a:effectLst/>
                <a:uLnTx/>
                <a:uFillTx/>
                <a:latin typeface="Tahoma"/>
                <a:ea typeface="Tahoma"/>
                <a:cs typeface="Tahoma"/>
                <a:sym typeface="Tahoma"/>
              </a:rPr>
              <a:t> </a:t>
            </a:r>
            <a:r>
              <a:rPr kumimoji="0" lang="fr-FR" sz="1800" b="0" i="0" u="none" strike="noStrike" kern="0" cap="none" spc="0" normalizeH="0" baseline="0" noProof="0" dirty="0" err="1" smtClean="0">
                <a:ln>
                  <a:noFill/>
                </a:ln>
                <a:solidFill>
                  <a:srgbClr val="0070C0"/>
                </a:solidFill>
                <a:effectLst/>
                <a:uLnTx/>
                <a:uFillTx/>
                <a:latin typeface="Tahoma"/>
                <a:ea typeface="Tahoma"/>
                <a:cs typeface="Tahoma"/>
                <a:sym typeface="Tahoma"/>
              </a:rPr>
              <a:t>coordinator</a:t>
            </a:r>
            <a:r>
              <a:rPr kumimoji="0" lang="fr-FR" sz="1800" b="0" i="0" u="none" strike="noStrike" kern="0" cap="none" spc="0" normalizeH="0" baseline="0" noProof="0" dirty="0" smtClean="0">
                <a:ln>
                  <a:noFill/>
                </a:ln>
                <a:solidFill>
                  <a:srgbClr val="0070C0"/>
                </a:solidFill>
                <a:effectLst/>
                <a:uLnTx/>
                <a:uFillTx/>
                <a:latin typeface="Tahoma"/>
                <a:ea typeface="Tahoma"/>
                <a:cs typeface="Tahoma"/>
                <a:sym typeface="Tahoma"/>
              </a:rPr>
              <a:t> </a:t>
            </a:r>
            <a:r>
              <a:rPr kumimoji="0" lang="fr-FR" sz="1800" b="0" i="0" u="none" strike="noStrike" kern="0" cap="none" spc="0" normalizeH="0" baseline="0" noProof="0" dirty="0" err="1" smtClean="0">
                <a:ln>
                  <a:noFill/>
                </a:ln>
                <a:solidFill>
                  <a:srgbClr val="0070C0"/>
                </a:solidFill>
                <a:effectLst/>
                <a:uLnTx/>
                <a:uFillTx/>
                <a:latin typeface="Tahoma"/>
                <a:ea typeface="Tahoma"/>
                <a:cs typeface="Tahoma"/>
                <a:sym typeface="Tahoma"/>
              </a:rPr>
              <a:t>deputy</a:t>
            </a:r>
            <a:r>
              <a:rPr kumimoji="0" lang="fr-FR" sz="1800" b="0" i="0" u="none" strike="noStrike" kern="0" cap="none" spc="0" normalizeH="0" baseline="0" noProof="0" dirty="0" smtClean="0">
                <a:ln>
                  <a:noFill/>
                </a:ln>
                <a:solidFill>
                  <a:srgbClr val="0070C0"/>
                </a:solidFill>
                <a:effectLst/>
                <a:uLnTx/>
                <a:uFillTx/>
                <a:latin typeface="Tahoma"/>
                <a:ea typeface="Tahoma"/>
                <a:cs typeface="Tahoma"/>
                <a:sym typeface="Tahoma"/>
              </a:rPr>
              <a:t>, Coordinatrice </a:t>
            </a:r>
            <a:r>
              <a:rPr kumimoji="0" lang="fr-FR" sz="1800" b="0" i="0" u="none" strike="noStrike" kern="0" cap="none" spc="0" normalizeH="0" baseline="0" noProof="0" dirty="0">
                <a:ln>
                  <a:noFill/>
                </a:ln>
                <a:solidFill>
                  <a:srgbClr val="0070C0"/>
                </a:solidFill>
                <a:effectLst/>
                <a:uLnTx/>
                <a:uFillTx/>
                <a:latin typeface="Tahoma"/>
                <a:ea typeface="Tahoma"/>
                <a:cs typeface="Tahoma"/>
                <a:sym typeface="Tahoma"/>
              </a:rPr>
              <a:t>L1 </a:t>
            </a:r>
            <a:r>
              <a:rPr kumimoji="0" lang="fr-FR" sz="1800" b="0" i="0" u="none" strike="noStrike" kern="0" cap="none" spc="0" normalizeH="0" baseline="0" noProof="0" dirty="0" smtClean="0">
                <a:ln>
                  <a:noFill/>
                </a:ln>
                <a:solidFill>
                  <a:srgbClr val="0070C0"/>
                </a:solidFill>
                <a:effectLst/>
                <a:uLnTx/>
                <a:uFillTx/>
                <a:latin typeface="Tahoma"/>
                <a:ea typeface="Tahoma"/>
                <a:cs typeface="Tahoma"/>
                <a:sym typeface="Tahoma"/>
              </a:rPr>
              <a:t>des DPG (2018-)</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800" b="0" i="0" u="none" strike="noStrike" kern="0" cap="none" spc="0" normalizeH="0" baseline="0" noProof="0" dirty="0">
                <a:ln>
                  <a:noFill/>
                </a:ln>
                <a:solidFill>
                  <a:srgbClr val="A64D79"/>
                </a:solidFill>
                <a:effectLst/>
                <a:uLnTx/>
                <a:uFillTx/>
                <a:latin typeface="Tahoma"/>
                <a:ea typeface="Tahoma"/>
                <a:cs typeface="Tahoma"/>
                <a:sym typeface="Tahoma"/>
              </a:rPr>
              <a:t>J. </a:t>
            </a:r>
            <a:r>
              <a:rPr kumimoji="0" lang="fr-FR" sz="1800" b="0" i="0" u="none" strike="noStrike" kern="0" cap="none" spc="0" normalizeH="0" baseline="0" noProof="0" dirty="0" err="1">
                <a:ln>
                  <a:noFill/>
                </a:ln>
                <a:solidFill>
                  <a:srgbClr val="A64D79"/>
                </a:solidFill>
                <a:effectLst/>
                <a:uLnTx/>
                <a:uFillTx/>
                <a:latin typeface="Tahoma"/>
                <a:ea typeface="Tahoma"/>
                <a:cs typeface="Tahoma"/>
                <a:sym typeface="Tahoma"/>
              </a:rPr>
              <a:t>Fay</a:t>
            </a:r>
            <a:r>
              <a:rPr kumimoji="0" lang="fr-FR" sz="1800" b="0" i="0" u="none" strike="noStrike" kern="0" cap="none" spc="0" normalizeH="0" baseline="0" noProof="0" dirty="0">
                <a:ln>
                  <a:noFill/>
                </a:ln>
                <a:solidFill>
                  <a:srgbClr val="0070C0"/>
                </a:solidFill>
                <a:effectLst/>
                <a:uLnTx/>
                <a:uFillTx/>
                <a:latin typeface="Tahoma"/>
                <a:ea typeface="Tahoma"/>
                <a:cs typeface="Tahoma"/>
                <a:sym typeface="Tahoma"/>
              </a:rPr>
              <a:t>: </a:t>
            </a:r>
            <a:r>
              <a:rPr lang="fr-FR" kern="0" dirty="0" err="1" smtClean="0">
                <a:solidFill>
                  <a:srgbClr val="0070C0"/>
                </a:solidFill>
                <a:latin typeface="Tahoma"/>
                <a:ea typeface="Tahoma"/>
                <a:cs typeface="Tahoma"/>
                <a:sym typeface="Tahoma"/>
              </a:rPr>
              <a:t>Deputy</a:t>
            </a:r>
            <a:r>
              <a:rPr lang="fr-FR" kern="0" dirty="0" smtClean="0">
                <a:solidFill>
                  <a:srgbClr val="0070C0"/>
                </a:solidFill>
                <a:latin typeface="Tahoma"/>
                <a:ea typeface="Tahoma"/>
                <a:cs typeface="Tahoma"/>
                <a:sym typeface="Tahoma"/>
              </a:rPr>
              <a:t> </a:t>
            </a:r>
            <a:r>
              <a:rPr kumimoji="0" lang="fr-FR" sz="1800" b="0" i="0" u="none" strike="noStrike" kern="0" cap="none" spc="0" normalizeH="0" baseline="0" noProof="0" dirty="0" err="1" smtClean="0">
                <a:ln>
                  <a:noFill/>
                </a:ln>
                <a:solidFill>
                  <a:srgbClr val="0070C0"/>
                </a:solidFill>
                <a:effectLst/>
                <a:uLnTx/>
                <a:uFillTx/>
                <a:latin typeface="Tahoma"/>
                <a:ea typeface="Tahoma"/>
                <a:cs typeface="Tahoma"/>
                <a:sym typeface="Tahoma"/>
              </a:rPr>
              <a:t>Ecal</a:t>
            </a:r>
            <a:r>
              <a:rPr kumimoji="0" lang="fr-FR" sz="1800" b="0" i="0" u="none" strike="noStrike" kern="0" cap="none" spc="0" normalizeH="0" baseline="0" noProof="0" dirty="0" smtClean="0">
                <a:ln>
                  <a:noFill/>
                </a:ln>
                <a:solidFill>
                  <a:srgbClr val="0070C0"/>
                </a:solidFill>
                <a:effectLst/>
                <a:uLnTx/>
                <a:uFillTx/>
                <a:latin typeface="Tahoma"/>
                <a:ea typeface="Tahoma"/>
                <a:cs typeface="Tahoma"/>
                <a:sym typeface="Tahoma"/>
              </a:rPr>
              <a:t> </a:t>
            </a:r>
            <a:r>
              <a:rPr kumimoji="0" lang="fr-FR" sz="1800" b="0" i="0" u="none" strike="noStrike" kern="0" cap="none" spc="0" normalizeH="0" baseline="0" noProof="0" dirty="0" err="1">
                <a:ln>
                  <a:noFill/>
                </a:ln>
                <a:solidFill>
                  <a:srgbClr val="0070C0"/>
                </a:solidFill>
                <a:effectLst/>
                <a:uLnTx/>
                <a:uFillTx/>
                <a:latin typeface="Tahoma"/>
                <a:ea typeface="Tahoma"/>
                <a:cs typeface="Tahoma"/>
                <a:sym typeface="Tahoma"/>
              </a:rPr>
              <a:t>Technical</a:t>
            </a:r>
            <a:r>
              <a:rPr kumimoji="0" lang="fr-FR" sz="1800" b="0" i="0" u="none" strike="noStrike" kern="0" cap="none" spc="0" normalizeH="0" baseline="0" noProof="0" dirty="0">
                <a:ln>
                  <a:noFill/>
                </a:ln>
                <a:solidFill>
                  <a:srgbClr val="0070C0"/>
                </a:solidFill>
                <a:effectLst/>
                <a:uLnTx/>
                <a:uFillTx/>
                <a:latin typeface="Tahoma"/>
                <a:ea typeface="Tahoma"/>
                <a:cs typeface="Tahoma"/>
                <a:sym typeface="Tahoma"/>
              </a:rPr>
              <a:t> </a:t>
            </a:r>
            <a:r>
              <a:rPr kumimoji="0" lang="fr-FR" sz="1800" b="0" i="0" u="none" strike="noStrike" kern="0" cap="none" spc="0" normalizeH="0" baseline="0" noProof="0" dirty="0" err="1" smtClean="0">
                <a:ln>
                  <a:noFill/>
                </a:ln>
                <a:solidFill>
                  <a:srgbClr val="0070C0"/>
                </a:solidFill>
                <a:effectLst/>
                <a:uLnTx/>
                <a:uFillTx/>
                <a:latin typeface="Tahoma"/>
                <a:ea typeface="Tahoma"/>
                <a:cs typeface="Tahoma"/>
                <a:sym typeface="Tahoma"/>
              </a:rPr>
              <a:t>Coordinator</a:t>
            </a:r>
            <a:r>
              <a:rPr kumimoji="0" lang="fr-FR" sz="1800" b="0" i="0" u="none" strike="noStrike" kern="0" cap="none" spc="0" normalizeH="0" baseline="0" noProof="0" dirty="0" smtClean="0">
                <a:ln>
                  <a:noFill/>
                </a:ln>
                <a:solidFill>
                  <a:srgbClr val="0070C0"/>
                </a:solidFill>
                <a:effectLst/>
                <a:uLnTx/>
                <a:uFillTx/>
                <a:latin typeface="Tahoma"/>
                <a:ea typeface="Tahoma"/>
                <a:cs typeface="Tahoma"/>
                <a:sym typeface="Tahoma"/>
              </a:rPr>
              <a:t> </a:t>
            </a:r>
            <a:r>
              <a:rPr kumimoji="0" lang="fr-FR" sz="1800" b="0" i="0" u="none" strike="noStrike" kern="0" cap="none" spc="0" normalizeH="0" baseline="0" noProof="0" dirty="0">
                <a:ln>
                  <a:noFill/>
                </a:ln>
                <a:solidFill>
                  <a:srgbClr val="0070C0"/>
                </a:solidFill>
                <a:effectLst/>
                <a:uLnTx/>
                <a:uFillTx/>
                <a:latin typeface="Tahoma"/>
                <a:ea typeface="Tahoma"/>
                <a:cs typeface="Tahoma"/>
                <a:sym typeface="Tahoma"/>
              </a:rPr>
              <a:t>(+ upgrade</a:t>
            </a:r>
            <a:r>
              <a:rPr kumimoji="0" lang="fr-FR" sz="1800" b="0" i="0" u="none" strike="noStrike" kern="0" cap="none" spc="0" normalizeH="0" baseline="0" noProof="0" dirty="0" smtClean="0">
                <a:ln>
                  <a:noFill/>
                </a:ln>
                <a:solidFill>
                  <a:srgbClr val="0070C0"/>
                </a:solidFill>
                <a:effectLst/>
                <a:uLnTx/>
                <a:uFillTx/>
                <a:latin typeface="Tahoma"/>
                <a:ea typeface="Tahoma"/>
                <a:cs typeface="Tahoma"/>
                <a:sym typeface="Tahoma"/>
              </a:rPr>
              <a:t>) (2014-…)</a:t>
            </a:r>
            <a:r>
              <a:rPr kumimoji="0" lang="fr-FR" sz="1800" b="0" i="0" u="none" strike="noStrike" kern="0" cap="none" spc="0" normalizeH="0" baseline="0" noProof="0" dirty="0">
                <a:ln>
                  <a:noFill/>
                </a:ln>
                <a:solidFill>
                  <a:srgbClr val="0070C0"/>
                </a:solidFill>
                <a:effectLst/>
                <a:uLnTx/>
                <a:uFillTx/>
                <a:latin typeface="Tahoma"/>
                <a:ea typeface="Tahoma"/>
                <a:cs typeface="Tahoma"/>
                <a:sym typeface="Tahoma"/>
              </a:rPr>
              <a:t/>
            </a:r>
            <a:br>
              <a:rPr kumimoji="0" lang="fr-FR" sz="1800" b="0" i="0" u="none" strike="noStrike" kern="0" cap="none" spc="0" normalizeH="0" baseline="0" noProof="0" dirty="0">
                <a:ln>
                  <a:noFill/>
                </a:ln>
                <a:solidFill>
                  <a:srgbClr val="0070C0"/>
                </a:solidFill>
                <a:effectLst/>
                <a:uLnTx/>
                <a:uFillTx/>
                <a:latin typeface="Tahoma"/>
                <a:ea typeface="Tahoma"/>
                <a:cs typeface="Tahoma"/>
                <a:sym typeface="Tahoma"/>
              </a:rPr>
            </a:br>
            <a:r>
              <a:rPr kumimoji="0" lang="fr-FR" sz="1800" b="0" i="0" u="none" strike="noStrike" kern="0" cap="none" spc="0" normalizeH="0" baseline="0" noProof="0" dirty="0">
                <a:ln>
                  <a:noFill/>
                </a:ln>
                <a:solidFill>
                  <a:srgbClr val="A64D79"/>
                </a:solidFill>
                <a:effectLst/>
                <a:uLnTx/>
                <a:uFillTx/>
                <a:latin typeface="Tahoma"/>
                <a:ea typeface="Tahoma"/>
                <a:cs typeface="Tahoma"/>
                <a:sym typeface="Tahoma"/>
              </a:rPr>
              <a:t>P. Depasse</a:t>
            </a:r>
            <a:r>
              <a:rPr kumimoji="0" lang="fr-FR" sz="1800" b="0" i="0" u="none" strike="noStrike" kern="0" cap="none" spc="0" normalizeH="0" baseline="0" noProof="0" dirty="0">
                <a:ln>
                  <a:noFill/>
                </a:ln>
                <a:solidFill>
                  <a:srgbClr val="0070C0"/>
                </a:solidFill>
                <a:effectLst/>
                <a:uLnTx/>
                <a:uFillTx/>
                <a:latin typeface="Tahoma"/>
                <a:ea typeface="Tahoma"/>
                <a:cs typeface="Tahoma"/>
                <a:sym typeface="Tahoma"/>
              </a:rPr>
              <a:t>: Constantes de calibration pour </a:t>
            </a:r>
            <a:r>
              <a:rPr kumimoji="0" lang="fr-FR" sz="1800" b="0" i="0" u="none" strike="noStrike" kern="0" cap="none" spc="0" normalizeH="0" baseline="0" noProof="0" dirty="0" err="1">
                <a:ln>
                  <a:noFill/>
                </a:ln>
                <a:solidFill>
                  <a:srgbClr val="0070C0"/>
                </a:solidFill>
                <a:effectLst/>
                <a:uLnTx/>
                <a:uFillTx/>
                <a:latin typeface="Tahoma"/>
                <a:ea typeface="Tahoma"/>
                <a:cs typeface="Tahoma"/>
                <a:sym typeface="Tahoma"/>
              </a:rPr>
              <a:t>Ecal</a:t>
            </a:r>
            <a:r>
              <a:rPr kumimoji="0" lang="fr-FR" sz="1800" b="0" i="0" u="none" strike="noStrike" kern="0" cap="none" spc="0" normalizeH="0" baseline="0" noProof="0" dirty="0">
                <a:ln>
                  <a:noFill/>
                </a:ln>
                <a:solidFill>
                  <a:srgbClr val="0070C0"/>
                </a:solidFill>
                <a:effectLst/>
                <a:uLnTx/>
                <a:uFillTx/>
                <a:latin typeface="Tahoma"/>
                <a:ea typeface="Tahoma"/>
                <a:cs typeface="Tahoma"/>
                <a:sym typeface="Tahoma"/>
              </a:rPr>
              <a:t> pour </a:t>
            </a:r>
            <a:r>
              <a:rPr kumimoji="0" lang="fr-FR" sz="1800" b="0" i="0" u="none" strike="noStrike" kern="0" cap="none" spc="0" normalizeH="0" baseline="0" noProof="0" dirty="0" err="1">
                <a:ln>
                  <a:noFill/>
                </a:ln>
                <a:solidFill>
                  <a:srgbClr val="0070C0"/>
                </a:solidFill>
                <a:effectLst/>
                <a:uLnTx/>
                <a:uFillTx/>
                <a:latin typeface="Tahoma"/>
                <a:ea typeface="Tahoma"/>
                <a:cs typeface="Tahoma"/>
                <a:sym typeface="Tahoma"/>
              </a:rPr>
              <a:t>Re-reco</a:t>
            </a:r>
            <a:r>
              <a:rPr kumimoji="0" lang="fr-FR" sz="1800" b="0" i="0" u="none" strike="noStrike" kern="0" cap="none" spc="0" normalizeH="0" baseline="0" noProof="0" dirty="0">
                <a:ln>
                  <a:noFill/>
                </a:ln>
                <a:solidFill>
                  <a:srgbClr val="0070C0"/>
                </a:solidFill>
                <a:effectLst/>
                <a:uLnTx/>
                <a:uFillTx/>
                <a:latin typeface="Tahoma"/>
                <a:ea typeface="Tahoma"/>
                <a:cs typeface="Tahoma"/>
                <a:sym typeface="Tahoma"/>
              </a:rPr>
              <a:t> (</a:t>
            </a:r>
            <a:r>
              <a:rPr kumimoji="0" lang="fr-FR" sz="1800" b="0" i="0" u="none" strike="noStrike" kern="0" cap="none" spc="0" normalizeH="0" baseline="0" noProof="0" dirty="0" smtClean="0">
                <a:ln>
                  <a:noFill/>
                </a:ln>
                <a:solidFill>
                  <a:srgbClr val="0070C0"/>
                </a:solidFill>
                <a:effectLst/>
                <a:uLnTx/>
                <a:uFillTx/>
                <a:latin typeface="Tahoma"/>
                <a:ea typeface="Tahoma"/>
                <a:cs typeface="Tahoma"/>
                <a:sym typeface="Tahoma"/>
              </a:rPr>
              <a:t>2016-…)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800" b="1" i="0" u="none" strike="noStrike" kern="0" cap="none" spc="0" normalizeH="0" baseline="0" noProof="0" dirty="0" smtClean="0">
                <a:ln>
                  <a:noFill/>
                </a:ln>
                <a:solidFill>
                  <a:srgbClr val="0070C0"/>
                </a:solidFill>
                <a:effectLst/>
                <a:uLnTx/>
                <a:uFillTx/>
                <a:latin typeface="Tahoma"/>
                <a:ea typeface="Tahoma"/>
                <a:cs typeface="Tahoma"/>
                <a:sym typeface="Tahoma"/>
              </a:rPr>
              <a:t>De nombreux shifts et astreintes:</a:t>
            </a:r>
            <a:r>
              <a:rPr kumimoji="0" lang="fr-FR" sz="1800" b="0" i="0" u="none" strike="noStrike" kern="0" cap="none" spc="0" normalizeH="0" baseline="0" noProof="0" dirty="0" smtClean="0">
                <a:ln>
                  <a:noFill/>
                </a:ln>
                <a:solidFill>
                  <a:srgbClr val="0070C0"/>
                </a:solidFill>
                <a:effectLst/>
                <a:uLnTx/>
                <a:uFillTx/>
                <a:latin typeface="Tahoma"/>
                <a:ea typeface="Tahoma"/>
                <a:cs typeface="Tahoma"/>
                <a:sym typeface="Tahoma"/>
              </a:rPr>
              <a:t> Trigger, </a:t>
            </a:r>
            <a:r>
              <a:rPr kumimoji="0" lang="fr-FR" sz="1800" b="0" i="0" u="none" strike="noStrike" kern="0" cap="none" spc="0" normalizeH="0" baseline="0" noProof="0" dirty="0" err="1" smtClean="0">
                <a:ln>
                  <a:noFill/>
                </a:ln>
                <a:solidFill>
                  <a:srgbClr val="0070C0"/>
                </a:solidFill>
                <a:effectLst/>
                <a:uLnTx/>
                <a:uFillTx/>
                <a:latin typeface="Tahoma"/>
                <a:ea typeface="Tahoma"/>
                <a:cs typeface="Tahoma"/>
                <a:sym typeface="Tahoma"/>
              </a:rPr>
              <a:t>run</a:t>
            </a:r>
            <a:r>
              <a:rPr kumimoji="0" lang="fr-FR" sz="1800" b="0" i="0" u="none" strike="noStrike" kern="0" cap="none" spc="0" normalizeH="0" baseline="0" noProof="0" dirty="0" smtClean="0">
                <a:ln>
                  <a:noFill/>
                </a:ln>
                <a:solidFill>
                  <a:srgbClr val="0070C0"/>
                </a:solidFill>
                <a:effectLst/>
                <a:uLnTx/>
                <a:uFillTx/>
                <a:latin typeface="Tahoma"/>
                <a:ea typeface="Tahoma"/>
                <a:cs typeface="Tahoma"/>
                <a:sym typeface="Tahoma"/>
              </a:rPr>
              <a:t> </a:t>
            </a:r>
            <a:r>
              <a:rPr kumimoji="0" lang="fr-FR" sz="1800" b="0" i="0" u="none" strike="noStrike" kern="0" cap="none" spc="0" normalizeH="0" baseline="0" noProof="0" dirty="0" err="1" smtClean="0">
                <a:ln>
                  <a:noFill/>
                </a:ln>
                <a:solidFill>
                  <a:srgbClr val="0070C0"/>
                </a:solidFill>
                <a:effectLst/>
                <a:uLnTx/>
                <a:uFillTx/>
                <a:latin typeface="Tahoma"/>
                <a:ea typeface="Tahoma"/>
                <a:cs typeface="Tahoma"/>
                <a:sym typeface="Tahoma"/>
              </a:rPr>
              <a:t>coordinator</a:t>
            </a:r>
            <a:r>
              <a:rPr kumimoji="0" lang="fr-FR" sz="1800" b="0" i="0" u="none" strike="noStrike" kern="0" cap="none" spc="0" normalizeH="0" baseline="0" noProof="0" dirty="0" smtClean="0">
                <a:ln>
                  <a:noFill/>
                </a:ln>
                <a:solidFill>
                  <a:srgbClr val="0070C0"/>
                </a:solidFill>
                <a:effectLst/>
                <a:uLnTx/>
                <a:uFillTx/>
                <a:latin typeface="Tahoma"/>
                <a:ea typeface="Tahoma"/>
                <a:cs typeface="Tahoma"/>
                <a:sym typeface="Tahoma"/>
              </a:rPr>
              <a:t>, DAQ</a:t>
            </a:r>
            <a:r>
              <a:rPr kumimoji="0" lang="mr-IN" sz="1800" b="0" i="0" u="none" strike="noStrike" kern="0" cap="none" spc="0" normalizeH="0" baseline="0" noProof="0" dirty="0" smtClean="0">
                <a:ln>
                  <a:noFill/>
                </a:ln>
                <a:solidFill>
                  <a:srgbClr val="0070C0"/>
                </a:solidFill>
                <a:effectLst/>
                <a:uLnTx/>
                <a:uFillTx/>
                <a:latin typeface="Tahoma"/>
                <a:ea typeface="Tahoma"/>
                <a:cs typeface="Tahoma"/>
                <a:sym typeface="Tahoma"/>
              </a:rPr>
              <a:t>…</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3" name="Google Shape;153;p5"/>
          <p:cNvSpPr/>
          <p:nvPr/>
        </p:nvSpPr>
        <p:spPr>
          <a:xfrm>
            <a:off x="202665" y="3434382"/>
            <a:ext cx="8480109" cy="341627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800" b="1" i="0" u="none" strike="noStrike" kern="0" cap="none" spc="0" normalizeH="0" baseline="0" noProof="0" dirty="0">
                <a:ln>
                  <a:noFill/>
                </a:ln>
                <a:solidFill>
                  <a:srgbClr val="000000"/>
                </a:solidFill>
                <a:effectLst/>
                <a:uLnTx/>
                <a:uFillTx/>
                <a:latin typeface="Tahoma"/>
                <a:ea typeface="Tahoma"/>
                <a:cs typeface="Tahoma"/>
                <a:sym typeface="Tahoma"/>
              </a:rPr>
              <a:t>Objets:</a:t>
            </a:r>
            <a:endParaRPr kumimoji="0" sz="1800" b="1" i="0" u="none" strike="noStrike" kern="0" cap="none" spc="0" normalizeH="0" baseline="0" noProof="0" dirty="0">
              <a:ln>
                <a:noFill/>
              </a:ln>
              <a:solidFill>
                <a:srgbClr val="000000"/>
              </a:solidFill>
              <a:effectLst/>
              <a:uLnTx/>
              <a:uFillTx/>
              <a:latin typeface="Tahoma"/>
              <a:ea typeface="Tahoma"/>
              <a:cs typeface="Tahoma"/>
              <a:sym typeface="Tahoma"/>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800" b="0" i="0" u="none" strike="noStrike" kern="0" cap="none" spc="0" normalizeH="0" baseline="0" noProof="0" dirty="0" smtClean="0">
                <a:ln>
                  <a:noFill/>
                </a:ln>
                <a:solidFill>
                  <a:srgbClr val="FF0000"/>
                </a:solidFill>
                <a:effectLst/>
                <a:uLnTx/>
                <a:uFillTx/>
                <a:latin typeface="Tahoma"/>
                <a:ea typeface="Tahoma"/>
                <a:cs typeface="Tahoma"/>
                <a:sym typeface="Tahoma"/>
              </a:rPr>
              <a:t>S. Zhang/C</a:t>
            </a:r>
            <a:r>
              <a:rPr kumimoji="0" lang="fr-FR" sz="1800" b="0" i="0" u="none" strike="noStrike" kern="0" cap="none" spc="0" normalizeH="0" baseline="0" noProof="0" dirty="0">
                <a:ln>
                  <a:noFill/>
                </a:ln>
                <a:solidFill>
                  <a:srgbClr val="FF0000"/>
                </a:solidFill>
                <a:effectLst/>
                <a:uLnTx/>
                <a:uFillTx/>
                <a:latin typeface="Tahoma"/>
                <a:ea typeface="Tahoma"/>
                <a:cs typeface="Tahoma"/>
                <a:sym typeface="Tahoma"/>
              </a:rPr>
              <a:t>. </a:t>
            </a:r>
            <a:r>
              <a:rPr kumimoji="0" lang="fr-FR" sz="1800" b="0" i="0" u="none" strike="noStrike" kern="0" cap="none" spc="0" normalizeH="0" baseline="0" noProof="0" dirty="0" err="1">
                <a:ln>
                  <a:noFill/>
                </a:ln>
                <a:solidFill>
                  <a:srgbClr val="FF0000"/>
                </a:solidFill>
                <a:effectLst/>
                <a:uLnTx/>
                <a:uFillTx/>
                <a:latin typeface="Tahoma"/>
                <a:ea typeface="Tahoma"/>
                <a:cs typeface="Tahoma"/>
                <a:sym typeface="Tahoma"/>
              </a:rPr>
              <a:t>Camen</a:t>
            </a:r>
            <a:r>
              <a:rPr kumimoji="0" lang="fr-FR" sz="1800" b="0" i="0" u="none" strike="noStrike" kern="0" cap="none" spc="0" normalizeH="0" baseline="0" noProof="0" dirty="0">
                <a:ln>
                  <a:noFill/>
                </a:ln>
                <a:solidFill>
                  <a:srgbClr val="FF0000"/>
                </a:solidFill>
                <a:effectLst/>
                <a:uLnTx/>
                <a:uFillTx/>
                <a:latin typeface="Tahoma"/>
                <a:ea typeface="Tahoma"/>
                <a:cs typeface="Tahoma"/>
                <a:sym typeface="Tahoma"/>
              </a:rPr>
              <a:t>/A. </a:t>
            </a:r>
            <a:r>
              <a:rPr kumimoji="0" lang="fr-FR" sz="1800" b="0" i="0" u="none" strike="noStrike" kern="0" cap="none" spc="0" normalizeH="0" baseline="0" noProof="0" dirty="0" err="1">
                <a:ln>
                  <a:noFill/>
                </a:ln>
                <a:solidFill>
                  <a:srgbClr val="FF0000"/>
                </a:solidFill>
                <a:effectLst/>
                <a:uLnTx/>
                <a:uFillTx/>
                <a:latin typeface="Tahoma"/>
                <a:ea typeface="Tahoma"/>
                <a:cs typeface="Tahoma"/>
                <a:sym typeface="Tahoma"/>
              </a:rPr>
              <a:t>Lesauvage</a:t>
            </a:r>
            <a:r>
              <a:rPr kumimoji="0" lang="fr-FR" sz="1800" b="0" i="0" u="none" strike="noStrike" kern="0" cap="none" spc="0" normalizeH="0" baseline="0" noProof="0" dirty="0" err="1">
                <a:ln>
                  <a:noFill/>
                </a:ln>
                <a:solidFill>
                  <a:srgbClr val="A64D79"/>
                </a:solidFill>
                <a:effectLst/>
                <a:uLnTx/>
                <a:uFillTx/>
                <a:latin typeface="Tahoma"/>
                <a:ea typeface="Tahoma"/>
                <a:cs typeface="Tahoma"/>
                <a:sym typeface="Tahoma"/>
              </a:rPr>
              <a:t>+S</a:t>
            </a:r>
            <a:r>
              <a:rPr kumimoji="0" lang="fr-FR" sz="1800" b="0" i="0" u="none" strike="noStrike" kern="0" cap="none" spc="0" normalizeH="0" baseline="0" noProof="0" dirty="0">
                <a:ln>
                  <a:noFill/>
                </a:ln>
                <a:solidFill>
                  <a:srgbClr val="A64D79"/>
                </a:solidFill>
                <a:effectLst/>
                <a:uLnTx/>
                <a:uFillTx/>
                <a:latin typeface="Tahoma"/>
                <a:ea typeface="Tahoma"/>
                <a:cs typeface="Tahoma"/>
                <a:sym typeface="Tahoma"/>
              </a:rPr>
              <a:t>. Gascon/M. </a:t>
            </a:r>
            <a:r>
              <a:rPr kumimoji="0" lang="fr-FR" sz="1800" b="0" i="0" u="none" strike="noStrike" kern="0" cap="none" spc="0" normalizeH="0" baseline="0" noProof="0" dirty="0" err="1" smtClean="0">
                <a:ln>
                  <a:noFill/>
                </a:ln>
                <a:solidFill>
                  <a:srgbClr val="A64D79"/>
                </a:solidFill>
                <a:effectLst/>
                <a:uLnTx/>
                <a:uFillTx/>
                <a:latin typeface="Tahoma"/>
                <a:ea typeface="Tahoma"/>
                <a:cs typeface="Tahoma"/>
                <a:sym typeface="Tahoma"/>
              </a:rPr>
              <a:t>Lethuillier</a:t>
            </a:r>
            <a:r>
              <a:rPr kumimoji="0" lang="fr-FR" sz="1800" b="0" i="0" u="none" strike="noStrike" kern="0" cap="none" spc="0" normalizeH="0" baseline="0" noProof="0" dirty="0" smtClean="0">
                <a:ln>
                  <a:noFill/>
                </a:ln>
                <a:solidFill>
                  <a:srgbClr val="A64D79"/>
                </a:solidFill>
                <a:effectLst/>
                <a:uLnTx/>
                <a:uFillTx/>
                <a:latin typeface="Tahoma"/>
                <a:ea typeface="Tahoma"/>
                <a:cs typeface="Tahoma"/>
                <a:sym typeface="Tahoma"/>
              </a:rPr>
              <a:t>/C. </a:t>
            </a:r>
            <a:r>
              <a:rPr lang="fr-FR" kern="0" dirty="0" smtClean="0">
                <a:solidFill>
                  <a:srgbClr val="A64D79"/>
                </a:solidFill>
                <a:latin typeface="Tahoma"/>
                <a:ea typeface="Tahoma"/>
                <a:cs typeface="Tahoma"/>
                <a:sym typeface="Tahoma"/>
              </a:rPr>
              <a:t>Carrillo/</a:t>
            </a:r>
            <a:r>
              <a:rPr kumimoji="0" lang="fr-FR" sz="1800" b="0" i="0" u="none" strike="noStrike" kern="0" cap="none" spc="0" normalizeH="0" baseline="0" noProof="0" dirty="0" smtClean="0">
                <a:ln>
                  <a:noFill/>
                </a:ln>
                <a:solidFill>
                  <a:srgbClr val="A64D79"/>
                </a:solidFill>
                <a:effectLst/>
                <a:uLnTx/>
                <a:uFillTx/>
                <a:latin typeface="Tahoma"/>
                <a:ea typeface="Tahoma"/>
                <a:cs typeface="Tahoma"/>
                <a:sym typeface="Tahoma"/>
              </a:rPr>
              <a:t>L. </a:t>
            </a:r>
            <a:r>
              <a:rPr kumimoji="0" lang="fr-FR" sz="1800" b="0" i="0" u="none" strike="noStrike" kern="0" cap="none" spc="0" normalizeH="0" baseline="0" noProof="0" dirty="0" err="1" smtClean="0">
                <a:ln>
                  <a:noFill/>
                </a:ln>
                <a:solidFill>
                  <a:srgbClr val="A64D79"/>
                </a:solidFill>
                <a:effectLst/>
                <a:uLnTx/>
                <a:uFillTx/>
                <a:latin typeface="Tahoma"/>
                <a:ea typeface="Tahoma"/>
                <a:cs typeface="Tahoma"/>
                <a:sym typeface="Tahoma"/>
              </a:rPr>
              <a:t>Finco</a:t>
            </a:r>
            <a:r>
              <a:rPr kumimoji="0" lang="fr-FR" sz="1800" b="0" i="0" u="none" strike="noStrike" kern="0" cap="none" spc="0" normalizeH="0" baseline="0" noProof="0" dirty="0" smtClean="0">
                <a:ln>
                  <a:noFill/>
                </a:ln>
                <a:solidFill>
                  <a:srgbClr val="0070C0"/>
                </a:solidFill>
                <a:effectLst/>
                <a:uLnTx/>
                <a:uFillTx/>
                <a:latin typeface="Tahoma"/>
                <a:ea typeface="Tahoma"/>
                <a:cs typeface="Tahoma"/>
                <a:sym typeface="Tahoma"/>
              </a:rPr>
              <a:t>: </a:t>
            </a:r>
            <a:r>
              <a:rPr kumimoji="0" lang="fr-FR" sz="1800" b="0" i="0" u="none" strike="noStrike" kern="0" cap="none" spc="0" normalizeH="0" baseline="0" noProof="0" dirty="0" err="1">
                <a:ln>
                  <a:noFill/>
                </a:ln>
                <a:solidFill>
                  <a:srgbClr val="0070C0"/>
                </a:solidFill>
                <a:effectLst/>
                <a:uLnTx/>
                <a:uFillTx/>
                <a:latin typeface="Tahoma"/>
                <a:ea typeface="Tahoma"/>
                <a:cs typeface="Tahoma"/>
                <a:sym typeface="Tahoma"/>
              </a:rPr>
              <a:t>γγ</a:t>
            </a:r>
            <a:r>
              <a:rPr kumimoji="0" lang="fr-FR" sz="1800" b="0" i="0" u="none" strike="noStrike" kern="0" cap="none" spc="0" normalizeH="0" baseline="0" noProof="0" dirty="0">
                <a:ln>
                  <a:noFill/>
                </a:ln>
                <a:solidFill>
                  <a:srgbClr val="0070C0"/>
                </a:solidFill>
                <a:effectLst/>
                <a:uLnTx/>
                <a:uFillTx/>
                <a:latin typeface="Tahoma"/>
                <a:ea typeface="Tahoma"/>
                <a:cs typeface="Tahoma"/>
                <a:sym typeface="Tahoma"/>
              </a:rPr>
              <a:t> </a:t>
            </a:r>
            <a:r>
              <a:rPr kumimoji="0" lang="fr-FR" sz="1800" b="0" i="0" u="none" strike="noStrike" kern="0" cap="none" spc="0" normalizeH="0" baseline="0" noProof="0" dirty="0" err="1">
                <a:ln>
                  <a:noFill/>
                </a:ln>
                <a:solidFill>
                  <a:srgbClr val="0070C0"/>
                </a:solidFill>
                <a:effectLst/>
                <a:uLnTx/>
                <a:uFillTx/>
                <a:latin typeface="Tahoma"/>
                <a:ea typeface="Tahoma"/>
                <a:cs typeface="Tahoma"/>
                <a:sym typeface="Tahoma"/>
              </a:rPr>
              <a:t>déclenchement</a:t>
            </a:r>
            <a:r>
              <a:rPr kumimoji="0" lang="fr-FR" sz="1800" b="0" i="0" u="none" strike="noStrike" kern="0" cap="none" spc="0" normalizeH="0" baseline="0" noProof="0" dirty="0">
                <a:ln>
                  <a:noFill/>
                </a:ln>
                <a:solidFill>
                  <a:srgbClr val="0070C0"/>
                </a:solidFill>
                <a:effectLst/>
                <a:uLnTx/>
                <a:uFillTx/>
                <a:latin typeface="Tahoma"/>
                <a:ea typeface="Tahoma"/>
                <a:cs typeface="Tahoma"/>
                <a:sym typeface="Tahoma"/>
              </a:rPr>
              <a:t> et validation en utilisant </a:t>
            </a:r>
            <a:r>
              <a:rPr kumimoji="0" lang="fr-FR" sz="1800" b="0" i="0" u="none" strike="noStrike" kern="0" cap="none" spc="0" normalizeH="0" baseline="0" noProof="0" dirty="0" err="1">
                <a:ln>
                  <a:noFill/>
                </a:ln>
                <a:solidFill>
                  <a:srgbClr val="0070C0"/>
                </a:solidFill>
                <a:effectLst/>
                <a:uLnTx/>
                <a:uFillTx/>
                <a:latin typeface="Tahoma"/>
                <a:ea typeface="Tahoma"/>
                <a:cs typeface="Tahoma"/>
                <a:sym typeface="Tahoma"/>
              </a:rPr>
              <a:t>Z→</a:t>
            </a:r>
            <a:r>
              <a:rPr kumimoji="0" lang="fr-FR" sz="1800" b="0" i="0" u="none" strike="noStrike" kern="0" cap="none" spc="0" normalizeH="0" baseline="0" noProof="0" dirty="0" err="1" smtClean="0">
                <a:ln>
                  <a:noFill/>
                </a:ln>
                <a:solidFill>
                  <a:srgbClr val="0070C0"/>
                </a:solidFill>
                <a:effectLst/>
                <a:uLnTx/>
                <a:uFillTx/>
                <a:latin typeface="Tahoma"/>
                <a:ea typeface="Tahoma"/>
                <a:cs typeface="Tahoma"/>
                <a:sym typeface="Tahoma"/>
              </a:rPr>
              <a:t>μμγ</a:t>
            </a:r>
            <a:r>
              <a:rPr kumimoji="0" lang="fr-FR" sz="1800" b="0" i="0" u="none" strike="noStrike" kern="0" cap="none" spc="0" normalizeH="0" baseline="0" noProof="0" dirty="0" smtClean="0">
                <a:ln>
                  <a:noFill/>
                </a:ln>
                <a:solidFill>
                  <a:srgbClr val="0070C0"/>
                </a:solidFill>
                <a:effectLst/>
                <a:uLnTx/>
                <a:uFillTx/>
                <a:latin typeface="Tahoma"/>
                <a:ea typeface="Tahoma"/>
                <a:cs typeface="Tahoma"/>
                <a:sym typeface="Tahoma"/>
              </a:rPr>
              <a:t> (2015-2019)</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smtClean="0">
                <a:ln>
                  <a:noFill/>
                </a:ln>
                <a:solidFill>
                  <a:srgbClr val="A64D79"/>
                </a:solidFill>
                <a:effectLst/>
                <a:uLnTx/>
                <a:uFillTx/>
                <a:latin typeface="Tahoma"/>
                <a:ea typeface="Tahoma"/>
                <a:cs typeface="Tahoma"/>
                <a:sym typeface="Tahoma"/>
              </a:rPr>
              <a:t>S. </a:t>
            </a:r>
            <a:r>
              <a:rPr kumimoji="0" lang="en-US" sz="1800" b="0" i="0" u="none" strike="noStrike" kern="0" cap="none" spc="0" normalizeH="0" baseline="0" noProof="0" dirty="0" err="1" smtClean="0">
                <a:ln>
                  <a:noFill/>
                </a:ln>
                <a:solidFill>
                  <a:srgbClr val="A64D79"/>
                </a:solidFill>
                <a:effectLst/>
                <a:uLnTx/>
                <a:uFillTx/>
                <a:latin typeface="Tahoma"/>
                <a:ea typeface="Tahoma"/>
                <a:cs typeface="Tahoma"/>
                <a:sym typeface="Tahoma"/>
              </a:rPr>
              <a:t>Beauceron</a:t>
            </a:r>
            <a:r>
              <a:rPr kumimoji="0" lang="en-US" sz="1800" b="0" i="0" u="none" strike="noStrike" kern="0" cap="none" spc="0" normalizeH="0" baseline="0" noProof="0" dirty="0" smtClean="0">
                <a:ln>
                  <a:noFill/>
                </a:ln>
                <a:solidFill>
                  <a:srgbClr val="A64D79"/>
                </a:solidFill>
                <a:effectLst/>
                <a:uLnTx/>
                <a:uFillTx/>
                <a:latin typeface="Tahoma"/>
                <a:ea typeface="Tahoma"/>
                <a:cs typeface="Tahoma"/>
                <a:sym typeface="Tahoma"/>
              </a:rPr>
              <a:t>:  </a:t>
            </a:r>
            <a:r>
              <a:rPr kumimoji="0" lang="en-US" sz="1800" b="0" i="0" u="none" strike="noStrike" kern="0" cap="none" spc="0" normalizeH="0" baseline="0" noProof="0" dirty="0" err="1" smtClean="0">
                <a:ln>
                  <a:noFill/>
                </a:ln>
                <a:solidFill>
                  <a:srgbClr val="0070C0"/>
                </a:solidFill>
                <a:effectLst/>
                <a:uLnTx/>
                <a:uFillTx/>
                <a:latin typeface="Tahoma"/>
                <a:ea typeface="Tahoma"/>
                <a:cs typeface="Tahoma"/>
                <a:sym typeface="Tahoma"/>
              </a:rPr>
              <a:t>Developpement</a:t>
            </a:r>
            <a:r>
              <a:rPr kumimoji="0" lang="en-US" sz="1800" b="0" i="0" u="none" strike="noStrike" kern="0" cap="none" spc="0" normalizeH="0" noProof="0" dirty="0" smtClean="0">
                <a:ln>
                  <a:noFill/>
                </a:ln>
                <a:solidFill>
                  <a:srgbClr val="0070C0"/>
                </a:solidFill>
                <a:effectLst/>
                <a:uLnTx/>
                <a:uFillTx/>
                <a:latin typeface="Tahoma"/>
                <a:ea typeface="Tahoma"/>
                <a:cs typeface="Tahoma"/>
                <a:sym typeface="Tahoma"/>
              </a:rPr>
              <a:t> </a:t>
            </a:r>
            <a:r>
              <a:rPr kumimoji="0" lang="en-US" sz="1800" b="0" i="0" u="none" strike="noStrike" kern="0" cap="none" spc="0" normalizeH="0" noProof="0" dirty="0" err="1" smtClean="0">
                <a:ln>
                  <a:noFill/>
                </a:ln>
                <a:solidFill>
                  <a:srgbClr val="0070C0"/>
                </a:solidFill>
                <a:effectLst/>
                <a:uLnTx/>
                <a:uFillTx/>
                <a:latin typeface="Tahoma"/>
                <a:ea typeface="Tahoma"/>
                <a:cs typeface="Tahoma"/>
                <a:sym typeface="Tahoma"/>
              </a:rPr>
              <a:t>declenchement</a:t>
            </a:r>
            <a:r>
              <a:rPr kumimoji="0" lang="en-US" sz="1800" b="0" i="0" u="none" strike="noStrike" kern="0" cap="none" spc="0" normalizeH="0" noProof="0" dirty="0" smtClean="0">
                <a:ln>
                  <a:noFill/>
                </a:ln>
                <a:solidFill>
                  <a:srgbClr val="0070C0"/>
                </a:solidFill>
                <a:effectLst/>
                <a:uLnTx/>
                <a:uFillTx/>
                <a:latin typeface="Tahoma"/>
                <a:ea typeface="Tahoma"/>
                <a:cs typeface="Tahoma"/>
                <a:sym typeface="Tahoma"/>
              </a:rPr>
              <a:t> top (2012-2015) </a:t>
            </a:r>
            <a:endParaRPr kumimoji="0" sz="1800" b="0" i="0" u="none" strike="noStrike" kern="0" cap="none" spc="0" normalizeH="0" baseline="0" noProof="0" dirty="0">
              <a:ln>
                <a:noFill/>
              </a:ln>
              <a:solidFill>
                <a:srgbClr val="A64D79"/>
              </a:solidFill>
              <a:effectLst/>
              <a:uLnTx/>
              <a:uFillTx/>
              <a:latin typeface="Tahoma"/>
              <a:ea typeface="Tahoma"/>
              <a:cs typeface="Tahoma"/>
              <a:sym typeface="Tahoma"/>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800" b="0" i="0" u="none" strike="noStrike" kern="0" cap="none" spc="0" normalizeH="0" baseline="0" noProof="0" dirty="0" smtClean="0">
                <a:ln>
                  <a:noFill/>
                </a:ln>
                <a:solidFill>
                  <a:srgbClr val="FF0000"/>
                </a:solidFill>
                <a:effectLst/>
                <a:uLnTx/>
                <a:uFillTx/>
                <a:latin typeface="Tahoma"/>
                <a:ea typeface="Tahoma"/>
                <a:cs typeface="Tahoma"/>
                <a:sym typeface="Tahoma"/>
              </a:rPr>
              <a:t>S. Zhang/C</a:t>
            </a:r>
            <a:r>
              <a:rPr kumimoji="0" lang="fr-FR" sz="1800" b="0" i="0" u="none" strike="noStrike" kern="0" cap="none" spc="0" normalizeH="0" baseline="0" noProof="0" dirty="0">
                <a:ln>
                  <a:noFill/>
                </a:ln>
                <a:solidFill>
                  <a:srgbClr val="FF0000"/>
                </a:solidFill>
                <a:effectLst/>
                <a:uLnTx/>
                <a:uFillTx/>
                <a:latin typeface="Tahoma"/>
                <a:ea typeface="Tahoma"/>
                <a:cs typeface="Tahoma"/>
                <a:sym typeface="Tahoma"/>
              </a:rPr>
              <a:t>. </a:t>
            </a:r>
            <a:r>
              <a:rPr kumimoji="0" lang="fr-FR" sz="1800" b="0" i="0" u="none" strike="noStrike" kern="0" cap="none" spc="0" normalizeH="0" baseline="0" noProof="0" dirty="0" err="1">
                <a:ln>
                  <a:noFill/>
                </a:ln>
                <a:solidFill>
                  <a:srgbClr val="FF0000"/>
                </a:solidFill>
                <a:effectLst/>
                <a:uLnTx/>
                <a:uFillTx/>
                <a:latin typeface="Tahoma"/>
                <a:ea typeface="Tahoma"/>
                <a:cs typeface="Tahoma"/>
                <a:sym typeface="Tahoma"/>
              </a:rPr>
              <a:t>Camen</a:t>
            </a:r>
            <a:r>
              <a:rPr kumimoji="0" lang="fr-FR" sz="1800" b="0" i="0" u="none" strike="noStrike" kern="0" cap="none" spc="0" normalizeH="0" baseline="0" noProof="0" dirty="0">
                <a:ln>
                  <a:noFill/>
                </a:ln>
                <a:solidFill>
                  <a:srgbClr val="FF0000"/>
                </a:solidFill>
                <a:effectLst/>
                <a:uLnTx/>
                <a:uFillTx/>
                <a:latin typeface="Tahoma"/>
                <a:ea typeface="Tahoma"/>
                <a:cs typeface="Tahoma"/>
                <a:sym typeface="Tahoma"/>
              </a:rPr>
              <a:t>/A. </a:t>
            </a:r>
            <a:r>
              <a:rPr kumimoji="0" lang="fr-FR" sz="1800" b="0" i="0" u="none" strike="noStrike" kern="0" cap="none" spc="0" normalizeH="0" baseline="0" noProof="0" dirty="0" err="1">
                <a:ln>
                  <a:noFill/>
                </a:ln>
                <a:solidFill>
                  <a:srgbClr val="FF0000"/>
                </a:solidFill>
                <a:effectLst/>
                <a:uLnTx/>
                <a:uFillTx/>
                <a:latin typeface="Tahoma"/>
                <a:ea typeface="Tahoma"/>
                <a:cs typeface="Tahoma"/>
                <a:sym typeface="Tahoma"/>
              </a:rPr>
              <a:t>Lesauvage</a:t>
            </a:r>
            <a:r>
              <a:rPr kumimoji="0" lang="fr-FR" sz="1800" b="0" i="0" u="none" strike="noStrike" kern="0" cap="none" spc="0" normalizeH="0" baseline="0" noProof="0" dirty="0" err="1">
                <a:ln>
                  <a:noFill/>
                </a:ln>
                <a:solidFill>
                  <a:srgbClr val="A64D79"/>
                </a:solidFill>
                <a:effectLst/>
                <a:uLnTx/>
                <a:uFillTx/>
                <a:latin typeface="Tahoma"/>
                <a:ea typeface="Tahoma"/>
                <a:cs typeface="Tahoma"/>
                <a:sym typeface="Tahoma"/>
              </a:rPr>
              <a:t>+Suzanne</a:t>
            </a:r>
            <a:r>
              <a:rPr kumimoji="0" lang="fr-FR" sz="1800" b="0" i="0" u="none" strike="noStrike" kern="0" cap="none" spc="0" normalizeH="0" baseline="0" noProof="0" dirty="0">
                <a:ln>
                  <a:noFill/>
                </a:ln>
                <a:solidFill>
                  <a:srgbClr val="A64D79"/>
                </a:solidFill>
                <a:effectLst/>
                <a:uLnTx/>
                <a:uFillTx/>
                <a:latin typeface="Tahoma"/>
                <a:ea typeface="Tahoma"/>
                <a:cs typeface="Tahoma"/>
                <a:sym typeface="Tahoma"/>
              </a:rPr>
              <a:t>/Morgan</a:t>
            </a:r>
            <a:r>
              <a:rPr kumimoji="0" lang="fr-FR" sz="1800" b="0" i="0" u="none" strike="noStrike" kern="0" cap="none" spc="0" normalizeH="0" baseline="0" noProof="0" dirty="0">
                <a:ln>
                  <a:noFill/>
                </a:ln>
                <a:solidFill>
                  <a:srgbClr val="0070C0"/>
                </a:solidFill>
                <a:effectLst/>
                <a:uLnTx/>
                <a:uFillTx/>
                <a:latin typeface="Tahoma"/>
                <a:ea typeface="Tahoma"/>
                <a:cs typeface="Tahoma"/>
                <a:sym typeface="Tahoma"/>
              </a:rPr>
              <a:t>: </a:t>
            </a:r>
            <a:r>
              <a:rPr kumimoji="0" lang="fr-FR" sz="1800" b="0" i="0" u="none" strike="noStrike" kern="0" cap="none" spc="0" normalizeH="0" baseline="0" noProof="0" dirty="0" err="1" smtClean="0">
                <a:ln>
                  <a:noFill/>
                </a:ln>
                <a:solidFill>
                  <a:srgbClr val="0070C0"/>
                </a:solidFill>
                <a:effectLst/>
                <a:uLnTx/>
                <a:uFillTx/>
                <a:latin typeface="Tahoma"/>
                <a:ea typeface="Tahoma"/>
                <a:cs typeface="Tahoma"/>
                <a:sym typeface="Tahoma"/>
              </a:rPr>
              <a:t>Z→μμγ</a:t>
            </a:r>
            <a:r>
              <a:rPr kumimoji="0" lang="fr-FR" sz="1800" b="0" i="0" u="none" strike="noStrike" kern="0" cap="none" spc="0" normalizeH="0" baseline="0" noProof="0" dirty="0" smtClean="0">
                <a:ln>
                  <a:noFill/>
                </a:ln>
                <a:solidFill>
                  <a:srgbClr val="0070C0"/>
                </a:solidFill>
                <a:effectLst/>
                <a:uLnTx/>
                <a:uFillTx/>
                <a:latin typeface="Tahoma"/>
                <a:ea typeface="Tahoma"/>
                <a:cs typeface="Tahoma"/>
                <a:sym typeface="Tahoma"/>
              </a:rPr>
              <a:t> </a:t>
            </a:r>
            <a:r>
              <a:rPr kumimoji="0" lang="fr-FR" sz="1800" b="0" i="0" u="none" strike="noStrike" kern="0" cap="none" spc="0" normalizeH="0" baseline="0" noProof="0" dirty="0">
                <a:ln>
                  <a:noFill/>
                </a:ln>
                <a:solidFill>
                  <a:srgbClr val="0070C0"/>
                </a:solidFill>
                <a:effectLst/>
                <a:uLnTx/>
                <a:uFillTx/>
                <a:latin typeface="Tahoma"/>
                <a:ea typeface="Tahoma"/>
                <a:cs typeface="Tahoma"/>
                <a:sym typeface="Tahoma"/>
              </a:rPr>
              <a:t>pour la calibration du </a:t>
            </a:r>
            <a:r>
              <a:rPr kumimoji="0" lang="fr-FR" sz="1800" b="0" i="0" u="none" strike="noStrike" kern="0" cap="none" spc="0" normalizeH="0" baseline="0" noProof="0" dirty="0" err="1">
                <a:ln>
                  <a:noFill/>
                </a:ln>
                <a:solidFill>
                  <a:srgbClr val="0070C0"/>
                </a:solidFill>
                <a:effectLst/>
                <a:uLnTx/>
                <a:uFillTx/>
                <a:latin typeface="Tahoma"/>
                <a:ea typeface="Tahoma"/>
                <a:cs typeface="Tahoma"/>
                <a:sym typeface="Tahoma"/>
              </a:rPr>
              <a:t>Ecal</a:t>
            </a:r>
            <a:r>
              <a:rPr kumimoji="0" lang="fr-FR" sz="1800" b="0" i="0" u="none" strike="noStrike" kern="0" cap="none" spc="0" normalizeH="0" baseline="0" noProof="0" dirty="0">
                <a:ln>
                  <a:noFill/>
                </a:ln>
                <a:solidFill>
                  <a:srgbClr val="0070C0"/>
                </a:solidFill>
                <a:effectLst/>
                <a:uLnTx/>
                <a:uFillTx/>
                <a:latin typeface="Tahoma"/>
                <a:ea typeface="Tahoma"/>
                <a:cs typeface="Tahoma"/>
                <a:sym typeface="Tahoma"/>
              </a:rPr>
              <a:t> </a:t>
            </a:r>
            <a:r>
              <a:rPr kumimoji="0" lang="fr-FR" sz="1800" b="0" i="0" u="none" strike="noStrike" kern="0" cap="none" spc="0" normalizeH="0" baseline="0" noProof="0" dirty="0" smtClean="0">
                <a:ln>
                  <a:noFill/>
                </a:ln>
                <a:solidFill>
                  <a:srgbClr val="0070C0"/>
                </a:solidFill>
                <a:effectLst/>
                <a:uLnTx/>
                <a:uFillTx/>
                <a:latin typeface="Tahoma"/>
                <a:ea typeface="Tahoma"/>
                <a:cs typeface="Tahoma"/>
                <a:sym typeface="Tahoma"/>
              </a:rPr>
              <a:t> (2009-2019)</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800" b="0" i="0" u="none" strike="noStrike" kern="0" cap="none" spc="0" normalizeH="0" baseline="0" noProof="0" dirty="0" smtClean="0">
                <a:ln>
                  <a:noFill/>
                </a:ln>
                <a:solidFill>
                  <a:srgbClr val="FF0000"/>
                </a:solidFill>
                <a:effectLst/>
                <a:uLnTx/>
                <a:uFillTx/>
                <a:latin typeface="Tahoma"/>
                <a:ea typeface="Tahoma"/>
                <a:cs typeface="Tahoma"/>
                <a:sym typeface="Tahoma"/>
              </a:rPr>
              <a:t>H</a:t>
            </a:r>
            <a:r>
              <a:rPr kumimoji="0" lang="fr-FR" sz="1800" b="0" i="0" u="none" strike="noStrike" kern="0" cap="none" spc="0" normalizeH="0" baseline="0" noProof="0" dirty="0">
                <a:ln>
                  <a:noFill/>
                </a:ln>
                <a:solidFill>
                  <a:srgbClr val="FF0000"/>
                </a:solidFill>
                <a:effectLst/>
                <a:uLnTx/>
                <a:uFillTx/>
                <a:latin typeface="Tahoma"/>
                <a:ea typeface="Tahoma"/>
                <a:cs typeface="Tahoma"/>
                <a:sym typeface="Tahoma"/>
              </a:rPr>
              <a:t>. </a:t>
            </a:r>
            <a:r>
              <a:rPr kumimoji="0" lang="fr-FR" sz="1800" b="0" i="0" u="none" strike="noStrike" kern="0" cap="none" spc="0" normalizeH="0" baseline="0" noProof="0" dirty="0" err="1">
                <a:ln>
                  <a:noFill/>
                </a:ln>
                <a:solidFill>
                  <a:srgbClr val="FF0000"/>
                </a:solidFill>
                <a:effectLst/>
                <a:uLnTx/>
                <a:uFillTx/>
                <a:latin typeface="Tahoma"/>
                <a:ea typeface="Tahoma"/>
                <a:cs typeface="Tahoma"/>
                <a:sym typeface="Tahoma"/>
              </a:rPr>
              <a:t>Lattaud</a:t>
            </a:r>
            <a:r>
              <a:rPr kumimoji="0" lang="fr-FR" sz="1800" b="0" i="0" u="none" strike="noStrike" kern="0" cap="none" spc="0" normalizeH="0" baseline="0" noProof="0" dirty="0">
                <a:ln>
                  <a:noFill/>
                </a:ln>
                <a:solidFill>
                  <a:srgbClr val="FF0000"/>
                </a:solidFill>
                <a:effectLst/>
                <a:uLnTx/>
                <a:uFillTx/>
                <a:latin typeface="Tahoma"/>
                <a:ea typeface="Tahoma"/>
                <a:cs typeface="Tahoma"/>
                <a:sym typeface="Tahoma"/>
              </a:rPr>
              <a:t>/L. </a:t>
            </a:r>
            <a:r>
              <a:rPr kumimoji="0" lang="fr-FR" sz="1800" b="0" i="0" u="none" strike="noStrike" kern="0" cap="none" spc="0" normalizeH="0" baseline="0" noProof="0" dirty="0" err="1">
                <a:ln>
                  <a:noFill/>
                </a:ln>
                <a:solidFill>
                  <a:srgbClr val="FF0000"/>
                </a:solidFill>
                <a:effectLst/>
                <a:uLnTx/>
                <a:uFillTx/>
                <a:latin typeface="Tahoma"/>
                <a:ea typeface="Tahoma"/>
                <a:cs typeface="Tahoma"/>
                <a:sym typeface="Tahoma"/>
              </a:rPr>
              <a:t>Torterotot</a:t>
            </a:r>
            <a:r>
              <a:rPr kumimoji="0" lang="fr-FR" sz="1800" b="0" i="0" u="none" strike="noStrike" kern="0" cap="none" spc="0" normalizeH="0" baseline="0" noProof="0" dirty="0" err="1">
                <a:ln>
                  <a:noFill/>
                </a:ln>
                <a:solidFill>
                  <a:srgbClr val="A64D79"/>
                </a:solidFill>
                <a:effectLst/>
                <a:uLnTx/>
                <a:uFillTx/>
                <a:latin typeface="Tahoma"/>
                <a:ea typeface="Tahoma"/>
                <a:cs typeface="Tahoma"/>
                <a:sym typeface="Tahoma"/>
              </a:rPr>
              <a:t>+C</a:t>
            </a:r>
            <a:r>
              <a:rPr kumimoji="0" lang="fr-FR" sz="1800" b="0" i="0" u="none" strike="noStrike" kern="0" cap="none" spc="0" normalizeH="0" baseline="0" noProof="0" dirty="0">
                <a:ln>
                  <a:noFill/>
                </a:ln>
                <a:solidFill>
                  <a:srgbClr val="A64D79"/>
                </a:solidFill>
                <a:effectLst/>
                <a:uLnTx/>
                <a:uFillTx/>
                <a:latin typeface="Tahoma"/>
                <a:ea typeface="Tahoma"/>
                <a:cs typeface="Tahoma"/>
                <a:sym typeface="Tahoma"/>
              </a:rPr>
              <a:t>. </a:t>
            </a:r>
            <a:r>
              <a:rPr kumimoji="0" lang="fr-FR" sz="1800" b="0" i="0" u="none" strike="noStrike" kern="0" cap="none" spc="0" normalizeH="0" baseline="0" noProof="0" dirty="0" err="1">
                <a:ln>
                  <a:noFill/>
                </a:ln>
                <a:solidFill>
                  <a:srgbClr val="A64D79"/>
                </a:solidFill>
                <a:effectLst/>
                <a:uLnTx/>
                <a:uFillTx/>
                <a:latin typeface="Tahoma"/>
                <a:ea typeface="Tahoma"/>
                <a:cs typeface="Tahoma"/>
                <a:sym typeface="Tahoma"/>
              </a:rPr>
              <a:t>Bernet</a:t>
            </a:r>
            <a:r>
              <a:rPr kumimoji="0" lang="fr-FR" sz="1800" b="0" i="0" u="none" strike="noStrike" kern="0" cap="none" spc="0" normalizeH="0" baseline="0" noProof="0" dirty="0">
                <a:ln>
                  <a:noFill/>
                </a:ln>
                <a:solidFill>
                  <a:srgbClr val="A64D79"/>
                </a:solidFill>
                <a:effectLst/>
                <a:uLnTx/>
                <a:uFillTx/>
                <a:latin typeface="Tahoma"/>
                <a:ea typeface="Tahoma"/>
                <a:cs typeface="Tahoma"/>
                <a:sym typeface="Tahoma"/>
              </a:rPr>
              <a:t>/S. Beauceron/V. </a:t>
            </a:r>
            <a:r>
              <a:rPr kumimoji="0" lang="fr-FR" sz="1800" b="0" i="0" u="none" strike="noStrike" kern="0" cap="none" spc="0" normalizeH="0" baseline="0" noProof="0" dirty="0" err="1">
                <a:ln>
                  <a:noFill/>
                </a:ln>
                <a:solidFill>
                  <a:srgbClr val="A64D79"/>
                </a:solidFill>
                <a:effectLst/>
                <a:uLnTx/>
                <a:uFillTx/>
                <a:latin typeface="Tahoma"/>
                <a:ea typeface="Tahoma"/>
                <a:cs typeface="Tahoma"/>
                <a:sym typeface="Tahoma"/>
              </a:rPr>
              <a:t>Sordini</a:t>
            </a:r>
            <a:r>
              <a:rPr kumimoji="0" lang="fr-FR" sz="1800" b="0" i="0" u="none" strike="noStrike" kern="0" cap="none" spc="0" normalizeH="0" baseline="0" noProof="0" dirty="0">
                <a:ln>
                  <a:noFill/>
                </a:ln>
                <a:solidFill>
                  <a:srgbClr val="0070C0"/>
                </a:solidFill>
                <a:effectLst/>
                <a:uLnTx/>
                <a:uFillTx/>
                <a:latin typeface="Tahoma"/>
                <a:ea typeface="Tahoma"/>
                <a:cs typeface="Tahoma"/>
                <a:sym typeface="Tahoma"/>
              </a:rPr>
              <a:t>: « Jet </a:t>
            </a:r>
            <a:r>
              <a:rPr kumimoji="0" lang="fr-FR" sz="1800" b="0" i="0" u="none" strike="noStrike" kern="0" cap="none" spc="0" normalizeH="0" baseline="0" noProof="0" dirty="0" err="1">
                <a:ln>
                  <a:noFill/>
                </a:ln>
                <a:solidFill>
                  <a:srgbClr val="0070C0"/>
                </a:solidFill>
                <a:effectLst/>
                <a:uLnTx/>
                <a:uFillTx/>
                <a:latin typeface="Tahoma"/>
                <a:ea typeface="Tahoma"/>
                <a:cs typeface="Tahoma"/>
                <a:sym typeface="Tahoma"/>
              </a:rPr>
              <a:t>Energy</a:t>
            </a:r>
            <a:r>
              <a:rPr kumimoji="0" lang="fr-FR" sz="1800" b="0" i="0" u="none" strike="noStrike" kern="0" cap="none" spc="0" normalizeH="0" baseline="0" noProof="0" dirty="0">
                <a:ln>
                  <a:noFill/>
                </a:ln>
                <a:solidFill>
                  <a:srgbClr val="0070C0"/>
                </a:solidFill>
                <a:effectLst/>
                <a:uLnTx/>
                <a:uFillTx/>
                <a:latin typeface="Tahoma"/>
                <a:ea typeface="Tahoma"/>
                <a:cs typeface="Tahoma"/>
                <a:sym typeface="Tahoma"/>
              </a:rPr>
              <a:t> calibration » via </a:t>
            </a:r>
            <a:r>
              <a:rPr kumimoji="0" lang="fr-FR" sz="1800" b="0" i="0" u="none" strike="noStrike" kern="0" cap="none" spc="0" normalizeH="0" baseline="0" noProof="0" dirty="0" err="1">
                <a:ln>
                  <a:noFill/>
                </a:ln>
                <a:solidFill>
                  <a:srgbClr val="0070C0"/>
                </a:solidFill>
                <a:effectLst/>
                <a:uLnTx/>
                <a:uFillTx/>
                <a:latin typeface="Tahoma"/>
                <a:ea typeface="Tahoma"/>
                <a:cs typeface="Tahoma"/>
                <a:sym typeface="Tahoma"/>
              </a:rPr>
              <a:t>γ+jets</a:t>
            </a:r>
            <a:r>
              <a:rPr kumimoji="0" lang="fr-FR" sz="1800" b="0" i="0" u="none" strike="noStrike" kern="0" cap="none" spc="0" normalizeH="0" baseline="0" noProof="0" dirty="0">
                <a:ln>
                  <a:noFill/>
                </a:ln>
                <a:solidFill>
                  <a:srgbClr val="0070C0"/>
                </a:solidFill>
                <a:effectLst/>
                <a:uLnTx/>
                <a:uFillTx/>
                <a:latin typeface="Tahoma"/>
                <a:ea typeface="Tahoma"/>
                <a:cs typeface="Tahoma"/>
                <a:sym typeface="Tahoma"/>
              </a:rPr>
              <a:t> </a:t>
            </a:r>
            <a:r>
              <a:rPr lang="fr-FR" kern="0" dirty="0" smtClean="0">
                <a:solidFill>
                  <a:srgbClr val="0070C0"/>
                </a:solidFill>
                <a:latin typeface="Tahoma"/>
                <a:ea typeface="Tahoma"/>
                <a:cs typeface="Tahoma"/>
                <a:sym typeface="Tahoma"/>
              </a:rPr>
              <a:t>(2015-…)</a:t>
            </a:r>
            <a:endParaRPr kumimoji="0" sz="1800" b="0" i="0" u="none" strike="noStrike" kern="0" cap="none" spc="0" normalizeH="0" baseline="0" noProof="0" dirty="0">
              <a:ln>
                <a:noFill/>
              </a:ln>
              <a:solidFill>
                <a:srgbClr val="0070C0"/>
              </a:solidFill>
              <a:effectLst/>
              <a:uLnTx/>
              <a:uFillTx/>
              <a:latin typeface="Tahoma"/>
              <a:ea typeface="Tahoma"/>
              <a:cs typeface="Tahoma"/>
              <a:sym typeface="Tahoma"/>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800" b="0" i="0" u="none" strike="noStrike" kern="0" cap="none" spc="0" normalizeH="0" baseline="0" noProof="0" dirty="0">
                <a:ln>
                  <a:noFill/>
                </a:ln>
                <a:solidFill>
                  <a:srgbClr val="A64D79"/>
                </a:solidFill>
                <a:effectLst/>
                <a:uLnTx/>
                <a:uFillTx/>
                <a:latin typeface="Tahoma"/>
                <a:ea typeface="Tahoma"/>
                <a:cs typeface="Tahoma"/>
                <a:sym typeface="Tahoma"/>
              </a:rPr>
              <a:t>C. </a:t>
            </a:r>
            <a:r>
              <a:rPr kumimoji="0" lang="fr-FR" sz="1800" b="0" i="0" u="none" strike="noStrike" kern="0" cap="none" spc="0" normalizeH="0" baseline="0" noProof="0" dirty="0" err="1">
                <a:ln>
                  <a:noFill/>
                </a:ln>
                <a:solidFill>
                  <a:srgbClr val="A64D79"/>
                </a:solidFill>
                <a:effectLst/>
                <a:uLnTx/>
                <a:uFillTx/>
                <a:latin typeface="Tahoma"/>
                <a:ea typeface="Tahoma"/>
                <a:cs typeface="Tahoma"/>
                <a:sym typeface="Tahoma"/>
              </a:rPr>
              <a:t>Bernet</a:t>
            </a:r>
            <a:r>
              <a:rPr kumimoji="0" lang="fr-FR" sz="1800" b="0" i="0" u="none" strike="noStrike" kern="0" cap="none" spc="0" normalizeH="0" baseline="0" noProof="0" dirty="0">
                <a:ln>
                  <a:noFill/>
                </a:ln>
                <a:solidFill>
                  <a:srgbClr val="A64D79"/>
                </a:solidFill>
                <a:effectLst/>
                <a:uLnTx/>
                <a:uFillTx/>
                <a:latin typeface="Tahoma"/>
                <a:ea typeface="Tahoma"/>
                <a:cs typeface="Tahoma"/>
                <a:sym typeface="Tahoma"/>
              </a:rPr>
              <a:t> </a:t>
            </a:r>
            <a:r>
              <a:rPr kumimoji="0" lang="fr-FR" sz="1800" b="0" i="0" u="none" strike="noStrike" kern="0" cap="none" spc="0" normalizeH="0" baseline="0" noProof="0" dirty="0">
                <a:ln>
                  <a:noFill/>
                </a:ln>
                <a:solidFill>
                  <a:srgbClr val="0070C0"/>
                </a:solidFill>
                <a:effectLst/>
                <a:uLnTx/>
                <a:uFillTx/>
                <a:latin typeface="Tahoma"/>
                <a:ea typeface="Tahoma"/>
                <a:cs typeface="Tahoma"/>
                <a:sym typeface="Tahoma"/>
              </a:rPr>
              <a:t>(principal auteur, éditeur): </a:t>
            </a:r>
            <a:r>
              <a:rPr kumimoji="0" lang="fr-FR" sz="1800" b="0" i="0" u="none" strike="noStrike" kern="0" cap="none" spc="0" normalizeH="0" baseline="0" noProof="0" dirty="0" err="1">
                <a:ln>
                  <a:noFill/>
                </a:ln>
                <a:solidFill>
                  <a:srgbClr val="0070C0"/>
                </a:solidFill>
                <a:effectLst/>
                <a:uLnTx/>
                <a:uFillTx/>
                <a:latin typeface="Tahoma"/>
                <a:ea typeface="Tahoma"/>
                <a:cs typeface="Tahoma"/>
                <a:sym typeface="Tahoma"/>
              </a:rPr>
              <a:t>Particle</a:t>
            </a:r>
            <a:r>
              <a:rPr kumimoji="0" lang="fr-FR" sz="1800" b="0" i="0" u="none" strike="noStrike" kern="0" cap="none" spc="0" normalizeH="0" baseline="0" noProof="0" dirty="0">
                <a:ln>
                  <a:noFill/>
                </a:ln>
                <a:solidFill>
                  <a:srgbClr val="0070C0"/>
                </a:solidFill>
                <a:effectLst/>
                <a:uLnTx/>
                <a:uFillTx/>
                <a:latin typeface="Tahoma"/>
                <a:ea typeface="Tahoma"/>
                <a:cs typeface="Tahoma"/>
                <a:sym typeface="Tahoma"/>
              </a:rPr>
              <a:t>-flow reconstruction. </a:t>
            </a:r>
            <a:r>
              <a:rPr kumimoji="0" lang="fr-FR" sz="1800" b="0" i="0" u="none" strike="noStrike" kern="0" cap="none" spc="0" normalizeH="0" baseline="0" noProof="0" dirty="0" smtClean="0">
                <a:ln>
                  <a:noFill/>
                </a:ln>
                <a:solidFill>
                  <a:srgbClr val="0070C0"/>
                </a:solidFill>
                <a:effectLst/>
                <a:uLnTx/>
                <a:uFillTx/>
                <a:latin typeface="Tahoma"/>
                <a:ea typeface="Tahoma"/>
                <a:cs typeface="Tahoma"/>
                <a:sym typeface="Tahoma"/>
              </a:rPr>
              <a:t>Papier </a:t>
            </a:r>
            <a:r>
              <a:rPr kumimoji="0" lang="fr-FR" sz="1800" b="0" i="0" u="none" strike="noStrike" kern="0" cap="none" spc="0" normalizeH="0" baseline="0" noProof="0" dirty="0">
                <a:ln>
                  <a:noFill/>
                </a:ln>
                <a:solidFill>
                  <a:srgbClr val="0070C0"/>
                </a:solidFill>
                <a:effectLst/>
                <a:uLnTx/>
                <a:uFillTx/>
                <a:latin typeface="Tahoma"/>
                <a:ea typeface="Tahoma"/>
                <a:cs typeface="Tahoma"/>
                <a:sym typeface="Tahoma"/>
              </a:rPr>
              <a:t>JINST 12 (2017) P10003 cité par 667 publications</a:t>
            </a:r>
            <a:endParaRPr kumimoji="0" sz="1800" b="0" i="0" u="none" strike="noStrike" kern="0" cap="none" spc="0" normalizeH="0" baseline="0" noProof="0" dirty="0">
              <a:ln>
                <a:noFill/>
              </a:ln>
              <a:solidFill>
                <a:srgbClr val="0070C0"/>
              </a:solidFill>
              <a:effectLst/>
              <a:uLnTx/>
              <a:uFillTx/>
              <a:latin typeface="Tahoma"/>
              <a:ea typeface="Tahoma"/>
              <a:cs typeface="Tahoma"/>
              <a:sym typeface="Tahoma"/>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800" b="0" i="0" u="none" strike="noStrike" kern="0" cap="none" spc="0" normalizeH="0" baseline="0" noProof="0" dirty="0">
                <a:ln>
                  <a:noFill/>
                </a:ln>
                <a:solidFill>
                  <a:srgbClr val="FF0000"/>
                </a:solidFill>
                <a:effectLst/>
                <a:uLnTx/>
                <a:uFillTx/>
                <a:latin typeface="Tahoma"/>
                <a:ea typeface="Tahoma"/>
                <a:cs typeface="Tahoma"/>
                <a:sym typeface="Tahoma"/>
              </a:rPr>
              <a:t>A. </a:t>
            </a:r>
            <a:r>
              <a:rPr kumimoji="0" lang="fr-FR" sz="1800" b="0" i="0" u="none" strike="noStrike" kern="0" cap="none" spc="0" normalizeH="0" baseline="0" noProof="0" dirty="0" err="1">
                <a:ln>
                  <a:noFill/>
                </a:ln>
                <a:solidFill>
                  <a:srgbClr val="FF0000"/>
                </a:solidFill>
                <a:effectLst/>
                <a:uLnTx/>
                <a:uFillTx/>
                <a:latin typeface="Tahoma"/>
                <a:ea typeface="Tahoma"/>
                <a:cs typeface="Tahoma"/>
                <a:sym typeface="Tahoma"/>
              </a:rPr>
              <a:t>Carle</a:t>
            </a:r>
            <a:r>
              <a:rPr kumimoji="0" lang="fr-FR" sz="1800" b="0" i="0" u="none" strike="noStrike" kern="0" cap="none" spc="0" normalizeH="0" baseline="0" noProof="0" dirty="0" err="1">
                <a:ln>
                  <a:noFill/>
                </a:ln>
                <a:solidFill>
                  <a:srgbClr val="A64D79"/>
                </a:solidFill>
                <a:effectLst/>
                <a:uLnTx/>
                <a:uFillTx/>
                <a:latin typeface="Tahoma"/>
                <a:ea typeface="Tahoma"/>
                <a:cs typeface="Tahoma"/>
                <a:sym typeface="Tahoma"/>
              </a:rPr>
              <a:t>+N</a:t>
            </a:r>
            <a:r>
              <a:rPr kumimoji="0" lang="fr-FR" sz="1800" b="0" i="0" u="none" strike="noStrike" kern="0" cap="none" spc="0" normalizeH="0" baseline="0" noProof="0" dirty="0">
                <a:ln>
                  <a:noFill/>
                </a:ln>
                <a:solidFill>
                  <a:srgbClr val="A64D79"/>
                </a:solidFill>
                <a:effectLst/>
                <a:uLnTx/>
                <a:uFillTx/>
                <a:latin typeface="Tahoma"/>
                <a:ea typeface="Tahoma"/>
                <a:cs typeface="Tahoma"/>
                <a:sym typeface="Tahoma"/>
              </a:rPr>
              <a:t>. Chanon/S. </a:t>
            </a:r>
            <a:r>
              <a:rPr kumimoji="0" lang="fr-FR" sz="1800" b="0" i="0" u="none" strike="noStrike" kern="0" cap="none" spc="0" normalizeH="0" baseline="0" noProof="0" dirty="0" err="1">
                <a:ln>
                  <a:noFill/>
                </a:ln>
                <a:solidFill>
                  <a:srgbClr val="A64D79"/>
                </a:solidFill>
                <a:effectLst/>
                <a:uLnTx/>
                <a:uFillTx/>
                <a:latin typeface="Tahoma"/>
                <a:ea typeface="Tahoma"/>
                <a:cs typeface="Tahoma"/>
                <a:sym typeface="Tahoma"/>
              </a:rPr>
              <a:t>Perriès</a:t>
            </a:r>
            <a:r>
              <a:rPr kumimoji="0" lang="fr-FR" sz="1800" b="0" i="0" u="none" strike="noStrike" kern="0" cap="none" spc="0" normalizeH="0" baseline="0" noProof="0" dirty="0">
                <a:ln>
                  <a:noFill/>
                </a:ln>
                <a:solidFill>
                  <a:srgbClr val="A64D79"/>
                </a:solidFill>
                <a:effectLst/>
                <a:uLnTx/>
                <a:uFillTx/>
                <a:latin typeface="Tahoma"/>
                <a:ea typeface="Tahoma"/>
                <a:cs typeface="Tahoma"/>
                <a:sym typeface="Tahoma"/>
              </a:rPr>
              <a:t>:</a:t>
            </a:r>
            <a:r>
              <a:rPr kumimoji="0" lang="fr-FR" sz="1800" b="0" i="0" u="none" strike="noStrike" kern="0" cap="none" spc="0" normalizeH="0" baseline="0" noProof="0" dirty="0">
                <a:ln>
                  <a:noFill/>
                </a:ln>
                <a:solidFill>
                  <a:srgbClr val="0070C0"/>
                </a:solidFill>
                <a:effectLst/>
                <a:uLnTx/>
                <a:uFillTx/>
                <a:latin typeface="Tahoma"/>
                <a:ea typeface="Tahoma"/>
                <a:cs typeface="Tahoma"/>
                <a:sym typeface="Tahoma"/>
              </a:rPr>
              <a:t> Contribution à la </a:t>
            </a:r>
            <a:r>
              <a:rPr kumimoji="0" lang="fr-FR" sz="1800" b="0" i="0" u="none" strike="noStrike" kern="0" cap="none" spc="0" normalizeH="0" baseline="0" noProof="0" dirty="0" err="1">
                <a:ln>
                  <a:noFill/>
                </a:ln>
                <a:solidFill>
                  <a:srgbClr val="0070C0"/>
                </a:solidFill>
                <a:effectLst/>
                <a:uLnTx/>
                <a:uFillTx/>
                <a:latin typeface="Tahoma"/>
                <a:ea typeface="Tahoma"/>
                <a:cs typeface="Tahoma"/>
                <a:sym typeface="Tahoma"/>
              </a:rPr>
              <a:t>luminosite</a:t>
            </a:r>
            <a:r>
              <a:rPr kumimoji="0" lang="fr-FR" sz="1800" b="0" i="0" u="none" strike="noStrike" kern="0" cap="none" spc="0" normalizeH="0" baseline="0" noProof="0" dirty="0">
                <a:ln>
                  <a:noFill/>
                </a:ln>
                <a:solidFill>
                  <a:srgbClr val="0070C0"/>
                </a:solidFill>
                <a:effectLst/>
                <a:uLnTx/>
                <a:uFillTx/>
                <a:latin typeface="Tahoma"/>
                <a:ea typeface="Tahoma"/>
                <a:cs typeface="Tahoma"/>
                <a:sym typeface="Tahoma"/>
              </a:rPr>
              <a:t>́ 2018 (CMS PAS-LUM-18-002) </a:t>
            </a:r>
            <a:endParaRPr kumimoji="0" sz="1800" b="0" i="0" u="none" strike="noStrike" kern="0" cap="none" spc="0" normalizeH="0" baseline="0" noProof="0" dirty="0">
              <a:ln>
                <a:noFill/>
              </a:ln>
              <a:solidFill>
                <a:srgbClr val="0070C0"/>
              </a:solidFill>
              <a:effectLst/>
              <a:uLnTx/>
              <a:uFillTx/>
              <a:latin typeface="Tahoma"/>
              <a:ea typeface="Tahoma"/>
              <a:cs typeface="Tahoma"/>
              <a:sym typeface="Tahoma"/>
            </a:endParaRPr>
          </a:p>
        </p:txBody>
      </p:sp>
      <p:pic>
        <p:nvPicPr>
          <p:cNvPr id="154" name="Google Shape;154;p5"/>
          <p:cNvPicPr preferRelativeResize="0"/>
          <p:nvPr/>
        </p:nvPicPr>
        <p:blipFill rotWithShape="1">
          <a:blip r:embed="rId3">
            <a:alphaModFix/>
          </a:blip>
          <a:srcRect/>
          <a:stretch/>
        </p:blipFill>
        <p:spPr>
          <a:xfrm>
            <a:off x="7334873" y="3429000"/>
            <a:ext cx="4852467" cy="3429000"/>
          </a:xfrm>
          <a:prstGeom prst="rect">
            <a:avLst/>
          </a:prstGeom>
          <a:noFill/>
          <a:ln>
            <a:noFill/>
          </a:ln>
        </p:spPr>
      </p:pic>
      <p:sp>
        <p:nvSpPr>
          <p:cNvPr id="155" name="Google Shape;155;p5"/>
          <p:cNvSpPr/>
          <p:nvPr/>
        </p:nvSpPr>
        <p:spPr>
          <a:xfrm>
            <a:off x="9366004" y="3054044"/>
            <a:ext cx="2138106" cy="53123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600" b="0" i="0" u="none" strike="noStrike" kern="0" cap="none" spc="0" normalizeH="0" baseline="0" noProof="0" dirty="0">
                <a:ln>
                  <a:noFill/>
                </a:ln>
                <a:solidFill>
                  <a:srgbClr val="FFFFFF"/>
                </a:solidFill>
                <a:effectLst/>
                <a:uLnTx/>
                <a:uFillTx/>
                <a:latin typeface="Calibri"/>
                <a:ea typeface="Calibri"/>
                <a:cs typeface="Calibri"/>
                <a:sym typeface="Calibri"/>
              </a:rPr>
              <a:t>Jet calibration</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600" b="0" i="0" u="none" strike="noStrike" kern="0" cap="none" spc="0" normalizeH="0" baseline="0" noProof="0" dirty="0">
                <a:ln>
                  <a:noFill/>
                </a:ln>
                <a:solidFill>
                  <a:srgbClr val="FFFFFF"/>
                </a:solidFill>
                <a:effectLst/>
                <a:uLnTx/>
                <a:uFillTx/>
                <a:latin typeface="Calibri"/>
                <a:ea typeface="Calibri"/>
                <a:cs typeface="Calibri"/>
                <a:sym typeface="Calibri"/>
              </a:rPr>
              <a:t>JINST 12 (2017) P02014</a:t>
            </a:r>
            <a:endParaRPr kumimoji="0" sz="16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pic>
        <p:nvPicPr>
          <p:cNvPr id="156" name="Google Shape;156;p5"/>
          <p:cNvPicPr preferRelativeResize="0"/>
          <p:nvPr/>
        </p:nvPicPr>
        <p:blipFill>
          <a:blip r:embed="rId4">
            <a:alphaModFix/>
          </a:blip>
          <a:stretch>
            <a:fillRect/>
          </a:stretch>
        </p:blipFill>
        <p:spPr>
          <a:xfrm>
            <a:off x="6026731" y="739041"/>
            <a:ext cx="6092675" cy="1259675"/>
          </a:xfrm>
          <a:prstGeom prst="rect">
            <a:avLst/>
          </a:prstGeom>
          <a:noFill/>
          <a:ln>
            <a:noFill/>
          </a:ln>
        </p:spPr>
      </p:pic>
      <p:sp>
        <p:nvSpPr>
          <p:cNvPr id="157" name="Google Shape;157;p5"/>
          <p:cNvSpPr txBox="1"/>
          <p:nvPr/>
        </p:nvSpPr>
        <p:spPr>
          <a:xfrm>
            <a:off x="1658938" y="6453189"/>
            <a:ext cx="2133600" cy="365100"/>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898989"/>
              </a:buClr>
              <a:buSzPts val="1200"/>
              <a:buFont typeface="Arial"/>
              <a:buNone/>
              <a:tabLst/>
              <a:defRPr/>
            </a:pPr>
            <a:r>
              <a:rPr kumimoji="0" lang="fr-FR" sz="1200" b="0" i="0" u="none" strike="noStrike" kern="0" cap="none" spc="0" normalizeH="0" baseline="0" noProof="0">
                <a:ln>
                  <a:noFill/>
                </a:ln>
                <a:solidFill>
                  <a:srgbClr val="898989"/>
                </a:solidFill>
                <a:effectLst/>
                <a:uLnTx/>
                <a:uFillTx/>
                <a:latin typeface="Verdana"/>
                <a:ea typeface="Verdana"/>
                <a:cs typeface="Verdana"/>
                <a:sym typeface="Verdana"/>
              </a:rPr>
              <a:t>Groupe CMS</a:t>
            </a: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1636966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3251300"/>
            <a:ext cx="12192001" cy="1400383"/>
          </a:xfrm>
          <a:prstGeom prst="rect">
            <a:avLst/>
          </a:prstGeom>
        </p:spPr>
        <p:txBody>
          <a:bodyPr wrap="square">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1700" b="0" i="0" u="none" strike="noStrike" kern="0" cap="none" spc="0" normalizeH="0" baseline="0" noProof="0" dirty="0">
                <a:ln>
                  <a:noFill/>
                </a:ln>
                <a:solidFill>
                  <a:srgbClr val="FF0000"/>
                </a:solidFill>
                <a:effectLst/>
                <a:uLnTx/>
                <a:uFillTx/>
                <a:latin typeface="Tahoma"/>
                <a:ea typeface="Tahoma"/>
                <a:cs typeface="Tahoma"/>
                <a:sym typeface="Tahoma"/>
              </a:rPr>
              <a:t>3</a:t>
            </a:r>
            <a:r>
              <a:rPr kumimoji="0" lang="fr-FR" sz="1700" b="0" i="0" u="none" strike="noStrike" kern="0" cap="none" spc="0" normalizeH="0" baseline="0" noProof="0" dirty="0" smtClean="0">
                <a:ln>
                  <a:noFill/>
                </a:ln>
                <a:solidFill>
                  <a:srgbClr val="FF0000"/>
                </a:solidFill>
                <a:effectLst/>
                <a:uLnTx/>
                <a:uFillTx/>
                <a:latin typeface="Tahoma"/>
                <a:ea typeface="Tahoma"/>
                <a:cs typeface="Tahoma"/>
                <a:sym typeface="Tahoma"/>
              </a:rPr>
              <a:t> Doctorants (S. Zhang, 2016-2020, cotutelle IHEP, C. </a:t>
            </a:r>
            <a:r>
              <a:rPr kumimoji="0" lang="fr-FR" sz="1700" b="0" i="0" u="none" strike="noStrike" kern="0" cap="none" spc="0" normalizeH="0" baseline="0" noProof="0" dirty="0" err="1" smtClean="0">
                <a:ln>
                  <a:noFill/>
                </a:ln>
                <a:solidFill>
                  <a:srgbClr val="FF0000"/>
                </a:solidFill>
                <a:effectLst/>
                <a:uLnTx/>
                <a:uFillTx/>
                <a:latin typeface="Tahoma"/>
                <a:ea typeface="Tahoma"/>
                <a:cs typeface="Tahoma"/>
                <a:sym typeface="Tahoma"/>
              </a:rPr>
              <a:t>Camen</a:t>
            </a:r>
            <a:r>
              <a:rPr kumimoji="0" lang="fr-FR" sz="1700" b="0" i="0" u="none" strike="noStrike" kern="0" cap="none" spc="0" normalizeH="0" baseline="0" noProof="0" dirty="0" smtClean="0">
                <a:ln>
                  <a:noFill/>
                </a:ln>
                <a:solidFill>
                  <a:srgbClr val="FF0000"/>
                </a:solidFill>
                <a:effectLst/>
                <a:uLnTx/>
                <a:uFillTx/>
                <a:latin typeface="Tahoma"/>
                <a:ea typeface="Tahoma"/>
                <a:cs typeface="Tahoma"/>
                <a:sym typeface="Tahoma"/>
              </a:rPr>
              <a:t>, 2017-2020 et A.                                                   </a:t>
            </a:r>
            <a:r>
              <a:rPr kumimoji="0" lang="fr-FR" sz="1700" b="0" i="0" u="none" strike="noStrike" kern="0" cap="none" spc="0" normalizeH="0" baseline="0" noProof="0" dirty="0" err="1" smtClean="0">
                <a:ln>
                  <a:noFill/>
                </a:ln>
                <a:solidFill>
                  <a:srgbClr val="FF0000"/>
                </a:solidFill>
                <a:effectLst/>
                <a:uLnTx/>
                <a:uFillTx/>
                <a:latin typeface="Tahoma"/>
                <a:ea typeface="Tahoma"/>
                <a:cs typeface="Tahoma"/>
                <a:sym typeface="Tahoma"/>
              </a:rPr>
              <a:t>Lesauvage</a:t>
            </a:r>
            <a:r>
              <a:rPr kumimoji="0" lang="fr-FR" sz="1700" b="0" i="0" u="none" strike="noStrike" kern="0" cap="none" spc="0" normalizeH="0" baseline="0" noProof="0" dirty="0" smtClean="0">
                <a:ln>
                  <a:noFill/>
                </a:ln>
                <a:solidFill>
                  <a:srgbClr val="FF0000"/>
                </a:solidFill>
                <a:effectLst/>
                <a:uLnTx/>
                <a:uFillTx/>
                <a:latin typeface="Tahoma"/>
                <a:ea typeface="Tahoma"/>
                <a:cs typeface="Tahoma"/>
                <a:sym typeface="Tahoma"/>
              </a:rPr>
              <a:t>, 2018-2021), </a:t>
            </a:r>
            <a:r>
              <a:rPr kumimoji="0" lang="fr-FR" sz="1700" b="0" i="0" u="none" strike="noStrike" kern="0" cap="none" spc="0" normalizeH="0" baseline="0" noProof="0" dirty="0" smtClean="0">
                <a:ln>
                  <a:noFill/>
                </a:ln>
                <a:solidFill>
                  <a:srgbClr val="72005E"/>
                </a:solidFill>
                <a:effectLst/>
                <a:uLnTx/>
                <a:uFillTx/>
                <a:latin typeface="Tahoma"/>
                <a:ea typeface="Tahoma"/>
                <a:cs typeface="Tahoma"/>
                <a:sym typeface="Tahoma"/>
              </a:rPr>
              <a:t>2 </a:t>
            </a:r>
            <a:r>
              <a:rPr kumimoji="0" lang="fr-FR" sz="1700" b="0" i="0" u="none" strike="noStrike" kern="0" cap="none" spc="0" normalizeH="0" baseline="0" noProof="0" dirty="0" err="1" smtClean="0">
                <a:ln>
                  <a:noFill/>
                </a:ln>
                <a:solidFill>
                  <a:srgbClr val="72005E"/>
                </a:solidFill>
                <a:effectLst/>
                <a:uLnTx/>
                <a:uFillTx/>
                <a:latin typeface="Tahoma"/>
                <a:ea typeface="Tahoma"/>
                <a:cs typeface="Tahoma"/>
                <a:sym typeface="Tahoma"/>
              </a:rPr>
              <a:t>Postdoctorants</a:t>
            </a:r>
            <a:r>
              <a:rPr kumimoji="0" lang="fr-FR" sz="1700" b="0" i="0" u="none" strike="noStrike" kern="0" cap="none" spc="0" normalizeH="0" baseline="0" noProof="0" dirty="0" smtClean="0">
                <a:ln>
                  <a:noFill/>
                </a:ln>
                <a:solidFill>
                  <a:srgbClr val="72005E"/>
                </a:solidFill>
                <a:effectLst/>
                <a:uLnTx/>
                <a:uFillTx/>
                <a:latin typeface="Tahoma"/>
                <a:ea typeface="Tahoma"/>
                <a:cs typeface="Tahoma"/>
                <a:sym typeface="Tahoma"/>
              </a:rPr>
              <a:t> (C. Carrillo, 2013-2016 et L. </a:t>
            </a:r>
            <a:r>
              <a:rPr kumimoji="0" lang="fr-FR" sz="1700" b="0" i="0" u="none" strike="noStrike" kern="0" cap="none" spc="0" normalizeH="0" baseline="0" noProof="0" dirty="0" err="1" smtClean="0">
                <a:ln>
                  <a:noFill/>
                </a:ln>
                <a:solidFill>
                  <a:srgbClr val="72005E"/>
                </a:solidFill>
                <a:effectLst/>
                <a:uLnTx/>
                <a:uFillTx/>
                <a:latin typeface="Tahoma"/>
                <a:ea typeface="Tahoma"/>
                <a:cs typeface="Tahoma"/>
                <a:sym typeface="Tahoma"/>
              </a:rPr>
              <a:t>Finco</a:t>
            </a:r>
            <a:r>
              <a:rPr kumimoji="0" lang="fr-FR" sz="1700" b="0" i="0" u="none" strike="noStrike" kern="0" cap="none" spc="0" normalizeH="0" baseline="0" noProof="0" dirty="0" smtClean="0">
                <a:ln>
                  <a:noFill/>
                </a:ln>
                <a:solidFill>
                  <a:srgbClr val="72005E"/>
                </a:solidFill>
                <a:effectLst/>
                <a:uLnTx/>
                <a:uFillTx/>
                <a:latin typeface="Tahoma"/>
                <a:ea typeface="Tahoma"/>
                <a:cs typeface="Tahoma"/>
                <a:sym typeface="Tahoma"/>
              </a:rPr>
              <a:t>, 2016-2018)                                                   </a:t>
            </a:r>
            <a:r>
              <a:rPr kumimoji="0" lang="fr-FR" sz="1700" b="0" i="0" u="none" strike="noStrike" kern="0" cap="none" spc="0" normalizeH="0" baseline="0" noProof="0" dirty="0" smtClean="0">
                <a:ln>
                  <a:noFill/>
                </a:ln>
                <a:solidFill>
                  <a:srgbClr val="00007F"/>
                </a:solidFill>
                <a:effectLst/>
                <a:uLnTx/>
                <a:uFillTx/>
                <a:latin typeface="Tahoma"/>
                <a:ea typeface="Tahoma"/>
                <a:cs typeface="Tahoma"/>
                <a:sym typeface="Tahoma"/>
              </a:rPr>
              <a:t>+ S</a:t>
            </a:r>
            <a:r>
              <a:rPr kumimoji="0" lang="fr-FR" sz="1700" b="0" i="0" u="none" strike="noStrike" kern="0" cap="none" spc="0" normalizeH="0" baseline="0" noProof="0" dirty="0" smtClean="0">
                <a:ln>
                  <a:noFill/>
                </a:ln>
                <a:solidFill>
                  <a:srgbClr val="72005E"/>
                </a:solidFill>
                <a:effectLst/>
                <a:uLnTx/>
                <a:uFillTx/>
                <a:latin typeface="Tahoma"/>
                <a:ea typeface="Tahoma"/>
                <a:cs typeface="Tahoma"/>
                <a:sym typeface="Tahoma"/>
              </a:rPr>
              <a:t>. Gascon, M. </a:t>
            </a:r>
            <a:r>
              <a:rPr kumimoji="0" lang="fr-FR" sz="1700" b="0" i="0" u="none" strike="noStrike" kern="0" cap="none" spc="0" normalizeH="0" baseline="0" noProof="0" dirty="0" err="1" smtClean="0">
                <a:ln>
                  <a:noFill/>
                </a:ln>
                <a:solidFill>
                  <a:srgbClr val="72005E"/>
                </a:solidFill>
                <a:effectLst/>
                <a:uLnTx/>
                <a:uFillTx/>
                <a:latin typeface="Tahoma"/>
                <a:ea typeface="Tahoma"/>
                <a:cs typeface="Tahoma"/>
                <a:sym typeface="Tahoma"/>
              </a:rPr>
              <a:t>Lethuillier</a:t>
            </a:r>
            <a:r>
              <a:rPr kumimoji="0" lang="fr-FR" sz="1700" b="0" i="0" u="none" strike="noStrike" kern="0" cap="none" spc="0" normalizeH="0" baseline="0" noProof="0" dirty="0" smtClean="0">
                <a:ln>
                  <a:noFill/>
                </a:ln>
                <a:solidFill>
                  <a:srgbClr val="72005E"/>
                </a:solidFill>
                <a:effectLst/>
                <a:uLnTx/>
                <a:uFillTx/>
                <a:latin typeface="Tahoma"/>
                <a:ea typeface="Tahoma"/>
                <a:cs typeface="Tahoma"/>
                <a:sym typeface="Tahoma"/>
              </a:rPr>
              <a:t>, M. </a:t>
            </a:r>
            <a:r>
              <a:rPr kumimoji="0" lang="fr-FR" sz="1700" b="0" i="0" u="none" strike="noStrike" kern="0" cap="none" spc="0" normalizeH="0" baseline="0" noProof="0" dirty="0" err="1" smtClean="0">
                <a:ln>
                  <a:noFill/>
                </a:ln>
                <a:solidFill>
                  <a:srgbClr val="72005E"/>
                </a:solidFill>
                <a:effectLst/>
                <a:uLnTx/>
                <a:uFillTx/>
                <a:latin typeface="Tahoma"/>
                <a:ea typeface="Tahoma"/>
                <a:cs typeface="Tahoma"/>
                <a:sym typeface="Tahoma"/>
              </a:rPr>
              <a:t>Gouzevitch</a:t>
            </a:r>
            <a:r>
              <a:rPr kumimoji="0" lang="fr-FR" sz="1700" b="0" i="0" u="none" strike="noStrike" kern="0" cap="none" spc="0" normalizeH="0" baseline="0" noProof="0" dirty="0" smtClean="0">
                <a:ln>
                  <a:noFill/>
                </a:ln>
                <a:solidFill>
                  <a:srgbClr val="72005E"/>
                </a:solidFill>
                <a:effectLst/>
                <a:uLnTx/>
                <a:uFillTx/>
                <a:latin typeface="Tahoma"/>
                <a:ea typeface="Tahoma"/>
                <a:cs typeface="Tahoma"/>
                <a:sym typeface="Tahoma"/>
              </a:rPr>
              <a:t>  </a:t>
            </a:r>
            <a:r>
              <a:rPr kumimoji="0" lang="fr-FR" sz="1700" b="0" i="0" u="none" strike="noStrike" kern="0" cap="none" spc="0" normalizeH="0" baseline="0" noProof="0" dirty="0" smtClean="0">
                <a:ln>
                  <a:noFill/>
                </a:ln>
                <a:solidFill>
                  <a:srgbClr val="FF0000"/>
                </a:solidFill>
                <a:effectLst/>
                <a:uLnTx/>
                <a:uFillTx/>
                <a:latin typeface="Tahoma"/>
                <a:ea typeface="Tahoma"/>
                <a:cs typeface="Tahoma"/>
                <a:sym typeface="Tahoma"/>
              </a:rPr>
              <a:t>2 thèses ( </a:t>
            </a:r>
            <a:r>
              <a:rPr kumimoji="0" lang="fr-FR" sz="1700" b="0" i="0" u="none" strike="noStrike" kern="0" cap="none" spc="0" normalizeH="0" baseline="0" noProof="0" dirty="0">
                <a:ln>
                  <a:noFill/>
                </a:ln>
                <a:solidFill>
                  <a:srgbClr val="FF0000"/>
                </a:solidFill>
                <a:effectLst/>
                <a:uLnTx/>
                <a:uFillTx/>
                <a:latin typeface="Tahoma"/>
                <a:ea typeface="Tahoma"/>
                <a:cs typeface="Tahoma"/>
                <a:sym typeface="Tahoma"/>
              </a:rPr>
              <a:t>J. </a:t>
            </a:r>
            <a:r>
              <a:rPr kumimoji="0" lang="fr-FR" sz="1700" b="0" i="0" u="none" strike="noStrike" kern="0" cap="none" spc="0" normalizeH="0" baseline="0" noProof="0" dirty="0" smtClean="0">
                <a:ln>
                  <a:noFill/>
                </a:ln>
                <a:solidFill>
                  <a:srgbClr val="FF0000"/>
                </a:solidFill>
                <a:effectLst/>
                <a:uLnTx/>
                <a:uFillTx/>
                <a:latin typeface="Tahoma"/>
                <a:ea typeface="Tahoma"/>
                <a:cs typeface="Tahoma"/>
                <a:sym typeface="Tahoma"/>
              </a:rPr>
              <a:t>Fan, </a:t>
            </a:r>
            <a:r>
              <a:rPr kumimoji="0" lang="fr-FR" sz="1700" b="0" i="0" u="none" strike="noStrike" kern="0" cap="none" spc="0" normalizeH="0" baseline="0" noProof="0" dirty="0" err="1" smtClean="0">
                <a:ln>
                  <a:noFill/>
                </a:ln>
                <a:solidFill>
                  <a:srgbClr val="FF0000"/>
                </a:solidFill>
                <a:effectLst/>
                <a:uLnTx/>
                <a:uFillTx/>
                <a:latin typeface="Tahoma"/>
                <a:ea typeface="Tahoma"/>
                <a:cs typeface="Tahoma"/>
                <a:sym typeface="Tahoma"/>
              </a:rPr>
              <a:t>co-tutelle</a:t>
            </a:r>
            <a:r>
              <a:rPr kumimoji="0" lang="fr-FR" sz="1700" b="0" i="0" u="none" strike="noStrike" kern="0" cap="none" spc="0" normalizeH="0" baseline="0" noProof="0" dirty="0" smtClean="0">
                <a:ln>
                  <a:noFill/>
                </a:ln>
                <a:solidFill>
                  <a:srgbClr val="FF0000"/>
                </a:solidFill>
                <a:effectLst/>
                <a:uLnTx/>
                <a:uFillTx/>
                <a:latin typeface="Tahoma"/>
                <a:ea typeface="Tahoma"/>
                <a:cs typeface="Tahoma"/>
                <a:sym typeface="Tahoma"/>
              </a:rPr>
              <a:t> IHEP, 2012-2015, </a:t>
            </a:r>
            <a:r>
              <a:rPr kumimoji="0" lang="fr-FR" sz="1700" b="0" i="0" u="none" strike="noStrike" kern="0" cap="none" spc="0" normalizeH="0" baseline="0" noProof="0" dirty="0">
                <a:ln>
                  <a:noFill/>
                </a:ln>
                <a:solidFill>
                  <a:srgbClr val="FF0000"/>
                </a:solidFill>
                <a:effectLst/>
                <a:uLnTx/>
                <a:uFillTx/>
                <a:latin typeface="Tahoma"/>
                <a:ea typeface="Tahoma"/>
                <a:cs typeface="Tahoma"/>
                <a:sym typeface="Tahoma"/>
              </a:rPr>
              <a:t>B. </a:t>
            </a:r>
            <a:r>
              <a:rPr kumimoji="0" lang="fr-FR" sz="1700" b="0" i="0" u="none" strike="noStrike" kern="0" cap="none" spc="0" normalizeH="0" baseline="0" noProof="0" dirty="0" err="1" smtClean="0">
                <a:ln>
                  <a:noFill/>
                </a:ln>
                <a:solidFill>
                  <a:srgbClr val="FF0000"/>
                </a:solidFill>
                <a:effectLst/>
                <a:uLnTx/>
                <a:uFillTx/>
                <a:latin typeface="Tahoma"/>
                <a:ea typeface="Tahoma"/>
                <a:cs typeface="Tahoma"/>
                <a:sym typeface="Tahoma"/>
              </a:rPr>
              <a:t>Courbon</a:t>
            </a:r>
            <a:r>
              <a:rPr kumimoji="0" lang="fr-FR" sz="1700" b="0" i="0" u="none" strike="noStrike" kern="0" cap="none" spc="0" normalizeH="0" baseline="0" noProof="0" dirty="0" smtClean="0">
                <a:ln>
                  <a:noFill/>
                </a:ln>
                <a:solidFill>
                  <a:srgbClr val="FF0000"/>
                </a:solidFill>
                <a:effectLst/>
                <a:uLnTx/>
                <a:uFillTx/>
                <a:latin typeface="Tahoma"/>
                <a:ea typeface="Tahoma"/>
                <a:cs typeface="Tahoma"/>
                <a:sym typeface="Tahoma"/>
              </a:rPr>
              <a:t>, 2013-2016, </a:t>
            </a:r>
            <a:r>
              <a:rPr kumimoji="0" lang="fr-FR" sz="1700" b="0" i="0" u="none" strike="noStrike" kern="1200" cap="none" spc="0" normalizeH="0" baseline="0" noProof="0" dirty="0" smtClean="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sym typeface="Arial"/>
              </a:rPr>
              <a:t>Collaborations </a:t>
            </a:r>
            <a:r>
              <a:rPr kumimoji="0" lang="fr-FR" sz="1700" b="0" i="0" u="none" strike="noStrike" kern="1200" cap="none" spc="0" normalizeH="0" baseline="0" noProof="0" dirty="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sym typeface="Arial"/>
              </a:rPr>
              <a:t>IHEP-Pékin (FCPPL), SINP-</a:t>
            </a:r>
            <a:r>
              <a:rPr kumimoji="0" lang="fr-FR" sz="1700" b="0" i="0" u="none" strike="noStrike" kern="1200" cap="none" spc="0" normalizeH="0" baseline="0" noProof="0" dirty="0" err="1">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sym typeface="Arial"/>
              </a:rPr>
              <a:t>Kolkata</a:t>
            </a:r>
            <a:r>
              <a:rPr kumimoji="0" lang="fr-FR" sz="1700" b="0" i="0" u="none" strike="noStrike" kern="1200" cap="none" spc="0" normalizeH="0" baseline="0" noProof="0" dirty="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sym typeface="Arial"/>
              </a:rPr>
              <a:t> (CEFIPRA</a:t>
            </a:r>
            <a:r>
              <a:rPr kumimoji="0" lang="fr-FR" sz="1700" b="0" i="0" u="none" strike="noStrike" kern="1200" cap="none" spc="0" normalizeH="0" baseline="0" noProof="0" dirty="0" smtClean="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sym typeface="Arial"/>
              </a:rPr>
              <a:t>)</a:t>
            </a:r>
            <a:endParaRPr kumimoji="0" lang="fr-FR" sz="1700" b="0" i="0" u="none" strike="noStrike" kern="1200" cap="none" spc="0" normalizeH="0" baseline="0" noProof="0" dirty="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700" b="0" i="0" u="none" strike="noStrike" kern="0" cap="none" spc="0" normalizeH="0" baseline="0" noProof="0" dirty="0" smtClean="0">
              <a:ln>
                <a:noFill/>
              </a:ln>
              <a:solidFill>
                <a:sysClr val="windowText" lastClr="000000"/>
              </a:solidFill>
              <a:effectLst/>
              <a:uLnTx/>
              <a:uFillTx/>
              <a:latin typeface="Calibri" panose="020F0502020204030204"/>
              <a:ea typeface="+mn-ea"/>
              <a:cs typeface="Arial"/>
              <a:sym typeface="Arial"/>
            </a:endParaRPr>
          </a:p>
        </p:txBody>
      </p:sp>
      <p:sp>
        <p:nvSpPr>
          <p:cNvPr id="10247" name="Rectangle 1"/>
          <p:cNvSpPr>
            <a:spLocks noChangeArrowheads="1"/>
          </p:cNvSpPr>
          <p:nvPr/>
        </p:nvSpPr>
        <p:spPr bwMode="auto">
          <a:xfrm>
            <a:off x="-64544" y="1066252"/>
            <a:ext cx="4587462"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marR="0" lvl="0" indent="-285750" algn="l" defTabSz="914400" rtl="0" eaLnBrk="1" fontAlgn="auto" latinLnBrk="0" hangingPunct="1">
              <a:lnSpc>
                <a:spcPct val="100000"/>
              </a:lnSpc>
              <a:spcBef>
                <a:spcPct val="0"/>
              </a:spcBef>
              <a:spcAft>
                <a:spcPts val="0"/>
              </a:spcAft>
              <a:buClrTx/>
              <a:buSzTx/>
              <a:buFont typeface="Wingdings" panose="05000000000000000000" pitchFamily="2" charset="2"/>
              <a:buChar char="Ø"/>
              <a:tabLst/>
              <a:defRPr/>
            </a:pPr>
            <a:r>
              <a:rPr kumimoji="0" lang="fr-FR" altLang="fr-FR" sz="1700" b="0" i="0" u="none" strike="noStrike" kern="1200" cap="none" spc="0" normalizeH="0" baseline="0" noProof="0" dirty="0" smtClean="0">
                <a:ln>
                  <a:noFill/>
                </a:ln>
                <a:solidFill>
                  <a:srgbClr val="001691"/>
                </a:solidFill>
                <a:effectLst/>
                <a:uLnTx/>
                <a:uFillTx/>
                <a:latin typeface="Tahoma" panose="020B0604030504040204" pitchFamily="34" charset="0"/>
                <a:ea typeface="Tahoma" panose="020B0604030504040204" pitchFamily="34" charset="0"/>
                <a:cs typeface="Tahoma" panose="020B0604030504040204" pitchFamily="34" charset="0"/>
                <a:sym typeface="Arial"/>
              </a:rPr>
              <a:t>IP2I</a:t>
            </a:r>
            <a:r>
              <a:rPr kumimoji="0" lang="fr-FR" altLang="fr-FR" sz="1700" b="0" i="0" u="none" strike="noStrike" kern="1200" cap="none" spc="0" normalizeH="0" baseline="0" noProof="0" dirty="0" smtClean="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fr-FR" altLang="fr-FR" sz="1700" b="0" i="0" u="none" strike="noStrike" kern="1200" cap="none" spc="0" normalizeH="0" baseline="0" noProof="0" dirty="0" smtClean="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sym typeface="Arial"/>
              </a:rPr>
              <a:t>contributeur historique </a:t>
            </a:r>
            <a:r>
              <a:rPr kumimoji="0" lang="fr-FR" altLang="fr-FR" sz="1700" b="0" i="0" u="none" strike="noStrike" kern="1200" cap="none" spc="0" normalizeH="0" baseline="0" noProof="0" dirty="0" smtClean="0">
                <a:ln>
                  <a:noFill/>
                </a:ln>
                <a:solidFill>
                  <a:srgbClr val="001691"/>
                </a:solidFill>
                <a:effectLst/>
                <a:uLnTx/>
                <a:uFillTx/>
                <a:latin typeface="Tahoma" panose="020B0604030504040204" pitchFamily="34" charset="0"/>
                <a:ea typeface="Tahoma" panose="020B0604030504040204" pitchFamily="34" charset="0"/>
                <a:cs typeface="Tahoma" panose="020B0604030504040204" pitchFamily="34" charset="0"/>
                <a:sym typeface="Arial"/>
              </a:rPr>
              <a:t>depuis  début du </a:t>
            </a:r>
            <a:r>
              <a:rPr kumimoji="0" lang="fr-FR" altLang="fr-FR" sz="1700" b="0" i="0" u="none" strike="noStrike" kern="1200" cap="none" spc="0" normalizeH="0" baseline="0" noProof="0" dirty="0" err="1" smtClean="0">
                <a:ln>
                  <a:noFill/>
                </a:ln>
                <a:solidFill>
                  <a:srgbClr val="001691"/>
                </a:solidFill>
                <a:effectLst/>
                <a:uLnTx/>
                <a:uFillTx/>
                <a:latin typeface="Tahoma" panose="020B0604030504040204" pitchFamily="34" charset="0"/>
                <a:ea typeface="Tahoma" panose="020B0604030504040204" pitchFamily="34" charset="0"/>
                <a:cs typeface="Tahoma" panose="020B0604030504040204" pitchFamily="34" charset="0"/>
                <a:sym typeface="Arial"/>
              </a:rPr>
              <a:t>Run</a:t>
            </a:r>
            <a:r>
              <a:rPr kumimoji="0" lang="fr-FR" altLang="fr-FR" sz="1700" b="0" i="0" u="none" strike="noStrike" kern="1200" cap="none" spc="0" normalizeH="0" baseline="0" noProof="0" dirty="0" smtClean="0">
                <a:ln>
                  <a:noFill/>
                </a:ln>
                <a:solidFill>
                  <a:srgbClr val="001691"/>
                </a:solidFill>
                <a:effectLst/>
                <a:uLnTx/>
                <a:uFillTx/>
                <a:latin typeface="Tahoma" panose="020B0604030504040204" pitchFamily="34" charset="0"/>
                <a:ea typeface="Tahoma" panose="020B0604030504040204" pitchFamily="34" charset="0"/>
                <a:cs typeface="Tahoma" panose="020B0604030504040204" pitchFamily="34" charset="0"/>
                <a:sym typeface="Arial"/>
              </a:rPr>
              <a:t> 2 (2009-…):</a:t>
            </a:r>
            <a:r>
              <a:rPr kumimoji="0" lang="fr-FR" altLang="fr-FR" sz="1700" b="0" i="0" u="none" strike="noStrike" kern="1200" cap="none" spc="0" normalizeH="0" baseline="0" noProof="0" dirty="0">
                <a:ln>
                  <a:noFill/>
                </a:ln>
                <a:solidFill>
                  <a:srgbClr val="001691"/>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fr-FR" altLang="fr-FR" sz="1700" b="0" i="0" u="none" strike="noStrike" kern="1200" cap="none" spc="0" normalizeH="0" baseline="0" noProof="0" dirty="0" smtClean="0">
                <a:ln>
                  <a:noFill/>
                </a:ln>
                <a:solidFill>
                  <a:srgbClr val="001691"/>
                </a:solidFill>
                <a:effectLst/>
                <a:uLnTx/>
                <a:uFillTx/>
                <a:latin typeface="Tahoma" panose="020B0604030504040204" pitchFamily="34" charset="0"/>
                <a:ea typeface="Tahoma" panose="020B0604030504040204" pitchFamily="34" charset="0"/>
                <a:cs typeface="Tahoma" panose="020B0604030504040204" pitchFamily="34" charset="0"/>
                <a:sym typeface="Arial"/>
              </a:rPr>
              <a:t>identification des </a:t>
            </a:r>
            <a:r>
              <a:rPr kumimoji="0" lang="fr-FR" altLang="fr-FR" sz="1700" b="0" i="0" u="none" strike="noStrike" kern="1200" cap="none" spc="0" normalizeH="0" baseline="0" noProof="0" dirty="0" smtClean="0">
                <a:ln>
                  <a:noFill/>
                </a:ln>
                <a:solidFill>
                  <a:srgbClr val="001691"/>
                </a:solidFill>
                <a:effectLst/>
                <a:uLnTx/>
                <a:uFillTx/>
                <a:latin typeface="Symbol" panose="05050102010706020507" pitchFamily="18" charset="2"/>
                <a:ea typeface="Tahoma" panose="020B0604030504040204" pitchFamily="34" charset="0"/>
                <a:cs typeface="Tahoma" panose="020B0604030504040204" pitchFamily="34" charset="0"/>
                <a:sym typeface="Arial"/>
              </a:rPr>
              <a:t>g, </a:t>
            </a:r>
            <a:r>
              <a:rPr kumimoji="0" lang="fr-FR" altLang="fr-FR" sz="1700" b="0" i="0" u="none" strike="noStrike" kern="1200" cap="none" spc="0" normalizeH="0" baseline="0" noProof="0" dirty="0" err="1" smtClean="0">
                <a:ln>
                  <a:noFill/>
                </a:ln>
                <a:solidFill>
                  <a:srgbClr val="001691"/>
                </a:solidFill>
                <a:effectLst/>
                <a:uLnTx/>
                <a:uFillTx/>
                <a:latin typeface="Tahoma" panose="020B0604030504040204" pitchFamily="34" charset="0"/>
                <a:ea typeface="Tahoma" panose="020B0604030504040204" pitchFamily="34" charset="0"/>
                <a:cs typeface="Tahoma" panose="020B0604030504040204" pitchFamily="34" charset="0"/>
                <a:sym typeface="Arial"/>
              </a:rPr>
              <a:t>algos</a:t>
            </a:r>
            <a:r>
              <a:rPr kumimoji="0" lang="fr-FR" altLang="fr-FR" sz="1700" b="0" i="0" u="none" strike="noStrike" kern="1200" cap="none" spc="0" normalizeH="0" baseline="0" noProof="0" dirty="0" smtClean="0">
                <a:ln>
                  <a:noFill/>
                </a:ln>
                <a:solidFill>
                  <a:srgbClr val="001691"/>
                </a:solidFill>
                <a:effectLst/>
                <a:uLnTx/>
                <a:uFillTx/>
                <a:latin typeface="Tahoma" panose="020B0604030504040204" pitchFamily="34" charset="0"/>
                <a:ea typeface="Tahoma" panose="020B0604030504040204" pitchFamily="34" charset="0"/>
                <a:cs typeface="Tahoma" panose="020B0604030504040204" pitchFamily="34" charset="0"/>
                <a:sym typeface="Arial"/>
              </a:rPr>
              <a:t> de déclenchement, validation avec </a:t>
            </a:r>
            <a:r>
              <a:rPr kumimoji="0" lang="fr-FR" altLang="fr-FR" sz="1700" b="0" i="0" u="none" strike="noStrike" kern="1200" cap="none" spc="0" normalizeH="0" baseline="0" noProof="0" dirty="0" err="1" smtClean="0">
                <a:ln>
                  <a:noFill/>
                </a:ln>
                <a:solidFill>
                  <a:srgbClr val="001691"/>
                </a:solidFill>
                <a:effectLst/>
                <a:uLnTx/>
                <a:uFillTx/>
                <a:latin typeface="Tahoma" panose="020B0604030504040204" pitchFamily="34" charset="0"/>
                <a:ea typeface="Tahoma" panose="020B0604030504040204" pitchFamily="34" charset="0"/>
                <a:cs typeface="Tahoma" panose="020B0604030504040204" pitchFamily="34" charset="0"/>
                <a:sym typeface="Arial"/>
              </a:rPr>
              <a:t>Z</a:t>
            </a:r>
            <a:r>
              <a:rPr kumimoji="0" lang="fr-FR" altLang="fr-FR" sz="1700" b="0" i="0" u="none" strike="noStrike" kern="1200" cap="none" spc="0" normalizeH="0" baseline="0" noProof="0" dirty="0" err="1" smtClean="0">
                <a:ln>
                  <a:noFill/>
                </a:ln>
                <a:solidFill>
                  <a:srgbClr val="001691"/>
                </a:solidFill>
                <a:effectLst/>
                <a:uLnTx/>
                <a:uFillTx/>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t>
            </a:r>
            <a:r>
              <a:rPr kumimoji="0" lang="fr-FR" altLang="fr-FR" sz="1700" b="0" i="0" u="none" strike="noStrike" kern="1200" cap="none" spc="0" normalizeH="0" baseline="0" noProof="0" dirty="0" err="1" smtClean="0">
                <a:ln>
                  <a:noFill/>
                </a:ln>
                <a:solidFill>
                  <a:srgbClr val="001691"/>
                </a:solidFill>
                <a:effectLst/>
                <a:uLnTx/>
                <a:uFillTx/>
                <a:latin typeface="Symbol" panose="05050102010706020507" pitchFamily="18" charset="2"/>
                <a:ea typeface="Tahoma" panose="020B0604030504040204" pitchFamily="34" charset="0"/>
                <a:cs typeface="Tahoma" panose="020B0604030504040204" pitchFamily="34" charset="0"/>
                <a:sym typeface="Wingdings" panose="05000000000000000000" pitchFamily="2" charset="2"/>
              </a:rPr>
              <a:t>mmg</a:t>
            </a:r>
            <a:endParaRPr kumimoji="0" lang="fr-FR" altLang="fr-FR" sz="1700" b="0" i="0" u="none" strike="noStrike" kern="1200" cap="none" spc="0" normalizeH="0" baseline="0" noProof="0" dirty="0" smtClean="0">
              <a:ln>
                <a:noFill/>
              </a:ln>
              <a:solidFill>
                <a:srgbClr val="001691"/>
              </a:solidFill>
              <a:effectLst/>
              <a:uLnTx/>
              <a:uFillTx/>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endParaRPr>
          </a:p>
          <a:p>
            <a:pPr marL="285750" marR="0" lvl="0" indent="-285750" algn="l" defTabSz="914400" rtl="0" eaLnBrk="1" fontAlgn="auto" latinLnBrk="0" hangingPunct="1">
              <a:lnSpc>
                <a:spcPct val="100000"/>
              </a:lnSpc>
              <a:spcBef>
                <a:spcPct val="0"/>
              </a:spcBef>
              <a:spcAft>
                <a:spcPts val="0"/>
              </a:spcAft>
              <a:buClrTx/>
              <a:buSzTx/>
              <a:buFont typeface="Wingdings" panose="05000000000000000000" pitchFamily="2" charset="2"/>
              <a:buChar char="Ø"/>
              <a:tabLst/>
              <a:defRPr/>
            </a:pPr>
            <a:r>
              <a:rPr kumimoji="0" lang="fr-FR" altLang="fr-FR" sz="1700" b="0" i="0" u="none" strike="noStrike" kern="1200" cap="none" spc="0" normalizeH="0" baseline="0" noProof="0" dirty="0" smtClean="0">
                <a:ln>
                  <a:noFill/>
                </a:ln>
                <a:solidFill>
                  <a:srgbClr val="001691"/>
                </a:solidFill>
                <a:effectLst/>
                <a:uLnTx/>
                <a:uFillTx/>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2 papiers + 6 résultats préliminaires</a:t>
            </a:r>
          </a:p>
          <a:p>
            <a:pPr marL="285750" marR="0" lvl="0" indent="-285750" algn="l" defTabSz="914400" rtl="0" eaLnBrk="1" fontAlgn="auto" latinLnBrk="0" hangingPunct="1">
              <a:lnSpc>
                <a:spcPct val="100000"/>
              </a:lnSpc>
              <a:spcBef>
                <a:spcPct val="0"/>
              </a:spcBef>
              <a:spcAft>
                <a:spcPts val="0"/>
              </a:spcAft>
              <a:buClrTx/>
              <a:buSzTx/>
              <a:buFont typeface="Wingdings" panose="05000000000000000000" pitchFamily="2" charset="2"/>
              <a:buChar char="Ø"/>
              <a:tabLst/>
              <a:defRPr/>
            </a:pPr>
            <a:r>
              <a:rPr kumimoji="0" lang="fr-FR" altLang="fr-FR" sz="1700" b="0" i="0" u="none" strike="noStrike" kern="1200" cap="none" spc="0" normalizeH="0" baseline="0" noProof="0" dirty="0" smtClean="0">
                <a:ln>
                  <a:noFill/>
                </a:ln>
                <a:solidFill>
                  <a:srgbClr val="001691"/>
                </a:solidFill>
                <a:effectLst/>
                <a:uLnTx/>
                <a:uFillTx/>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Pour 2020: Mesure de masse ‘</a:t>
            </a:r>
            <a:r>
              <a:rPr kumimoji="0" lang="fr-FR" altLang="fr-FR" sz="1700" b="0" i="0" u="none" strike="noStrike" kern="1200" cap="none" spc="0" normalizeH="0" baseline="0" noProof="0" dirty="0" err="1" smtClean="0">
                <a:ln>
                  <a:noFill/>
                </a:ln>
                <a:solidFill>
                  <a:srgbClr val="001691"/>
                </a:solidFill>
                <a:effectLst/>
                <a:uLnTx/>
                <a:uFillTx/>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legacy</a:t>
            </a:r>
            <a:r>
              <a:rPr kumimoji="0" lang="fr-FR" altLang="fr-FR" sz="1700" b="0" i="0" u="none" strike="noStrike" kern="1200" cap="none" spc="0" normalizeH="0" baseline="0" noProof="0" dirty="0" smtClean="0">
                <a:ln>
                  <a:noFill/>
                </a:ln>
                <a:solidFill>
                  <a:srgbClr val="001691"/>
                </a:solidFill>
                <a:effectLst/>
                <a:uLnTx/>
                <a:uFillTx/>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Effet de l’interférence </a:t>
            </a:r>
            <a:r>
              <a:rPr kumimoji="0" lang="fr-FR" sz="1700" b="0" i="0" u="none" strike="noStrike" kern="1200" cap="none" spc="0" normalizeH="0" baseline="0" noProof="0" dirty="0" err="1" smtClean="0">
                <a:ln>
                  <a:noFill/>
                </a:ln>
                <a:solidFill>
                  <a:srgbClr val="001691"/>
                </a:solidFill>
                <a:effectLst/>
                <a:uLnTx/>
                <a:uFillTx/>
                <a:latin typeface="Tahoma" panose="020B0604030504040204" pitchFamily="34" charset="0"/>
                <a:ea typeface="Tahoma" panose="020B0604030504040204" pitchFamily="34" charset="0"/>
                <a:cs typeface="Tahoma" panose="020B0604030504040204" pitchFamily="34" charset="0"/>
                <a:sym typeface="Arial"/>
              </a:rPr>
              <a:t>gg</a:t>
            </a:r>
            <a:r>
              <a:rPr kumimoji="0" lang="fr-FR" sz="1700" b="0" i="0" u="none" strike="noStrike" kern="1200" cap="none" spc="0" normalizeH="0" baseline="0" noProof="0" dirty="0" err="1" smtClean="0">
                <a:ln>
                  <a:noFill/>
                </a:ln>
                <a:solidFill>
                  <a:srgbClr val="001691"/>
                </a:solidFill>
                <a:effectLst/>
                <a:uLnTx/>
                <a:uFillTx/>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H</a:t>
            </a:r>
            <a:r>
              <a:rPr kumimoji="0" lang="fr-FR" sz="1700" b="1" i="0" u="none" strike="noStrike" kern="1200" cap="none" spc="0" normalizeH="0" baseline="0" noProof="0" dirty="0" err="1" smtClean="0">
                <a:ln>
                  <a:noFill/>
                </a:ln>
                <a:solidFill>
                  <a:srgbClr val="001691"/>
                </a:solidFill>
                <a:effectLst/>
                <a:uLnTx/>
                <a:uFillTx/>
                <a:latin typeface="Symbol" panose="05050102010706020507" pitchFamily="18" charset="2"/>
                <a:ea typeface="Tahoma" panose="020B0604030504040204" pitchFamily="34" charset="0"/>
                <a:cs typeface="Tahoma" panose="020B0604030504040204" pitchFamily="34" charset="0"/>
                <a:sym typeface="Wingdings" panose="05000000000000000000" pitchFamily="2" charset="2"/>
              </a:rPr>
              <a:t>gg</a:t>
            </a:r>
            <a:r>
              <a:rPr kumimoji="0" lang="fr-FR" sz="1700" b="1" i="0" u="none" strike="noStrike" kern="1200" cap="none" spc="0" normalizeH="0" baseline="0" noProof="0" dirty="0" smtClean="0">
                <a:ln>
                  <a:noFill/>
                </a:ln>
                <a:solidFill>
                  <a:srgbClr val="001691"/>
                </a:solidFill>
                <a:effectLst/>
                <a:uLnTx/>
                <a:uFillTx/>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 </a:t>
            </a:r>
            <a:r>
              <a:rPr kumimoji="0" lang="fr-FR" sz="1700" b="0" i="0" u="none" strike="noStrike" kern="1200" cap="none" spc="0" normalizeH="0" baseline="0" noProof="0" dirty="0" err="1" smtClean="0">
                <a:ln>
                  <a:noFill/>
                </a:ln>
                <a:solidFill>
                  <a:srgbClr val="001691"/>
                </a:solidFill>
                <a:effectLst/>
                <a:uLnTx/>
                <a:uFillTx/>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gg</a:t>
            </a:r>
            <a:r>
              <a:rPr kumimoji="0" lang="fr-FR" sz="1700" b="1" i="0" u="none" strike="noStrike" kern="1200" cap="none" spc="0" normalizeH="0" baseline="0" noProof="0" dirty="0" err="1" smtClean="0">
                <a:ln>
                  <a:noFill/>
                </a:ln>
                <a:solidFill>
                  <a:srgbClr val="001691"/>
                </a:solidFill>
                <a:effectLst/>
                <a:uLnTx/>
                <a:uFillTx/>
                <a:latin typeface="Symbol" panose="05050102010706020507" pitchFamily="18" charset="2"/>
                <a:ea typeface="Tahoma" panose="020B0604030504040204" pitchFamily="34" charset="0"/>
                <a:cs typeface="Tahoma" panose="020B0604030504040204" pitchFamily="34" charset="0"/>
                <a:sym typeface="Wingdings" panose="05000000000000000000" pitchFamily="2" charset="2"/>
              </a:rPr>
              <a:t>gg</a:t>
            </a:r>
            <a:r>
              <a:rPr kumimoji="0" lang="fr-FR" sz="1700" b="1" i="0" u="none" strike="noStrike" kern="1200" cap="none" spc="0" normalizeH="0" baseline="0" noProof="0" dirty="0" smtClean="0">
                <a:ln>
                  <a:noFill/>
                </a:ln>
                <a:solidFill>
                  <a:srgbClr val="001691"/>
                </a:solidFill>
                <a:effectLst/>
                <a:uLnTx/>
                <a:uFillTx/>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kumimoji="0" lang="fr-FR" sz="1700" b="0" i="0" u="none" strike="noStrike" kern="1200" cap="none" spc="0" normalizeH="0" baseline="0" noProof="0" dirty="0" smtClean="0">
                <a:ln>
                  <a:noFill/>
                </a:ln>
                <a:solidFill>
                  <a:srgbClr val="001691"/>
                </a:solidFill>
                <a:effectLst/>
                <a:uLnTx/>
                <a:uFillTx/>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sur la précision, évolution a haut </a:t>
            </a:r>
            <a:r>
              <a:rPr kumimoji="0" lang="fr-FR" sz="1700" b="0" i="0" u="none" strike="noStrike" kern="1200" cap="none" spc="0" normalizeH="0" baseline="0" noProof="0" dirty="0" err="1" smtClean="0">
                <a:ln>
                  <a:noFill/>
                </a:ln>
                <a:solidFill>
                  <a:srgbClr val="001691"/>
                </a:solidFill>
                <a:effectLst/>
                <a:uLnTx/>
                <a:uFillTx/>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p</a:t>
            </a:r>
            <a:r>
              <a:rPr kumimoji="0" lang="fr-FR" sz="1700" b="0" i="0" u="none" strike="noStrike" kern="1200" cap="none" spc="0" normalizeH="0" baseline="-25000" noProof="0" dirty="0" err="1" smtClean="0">
                <a:ln>
                  <a:noFill/>
                </a:ln>
                <a:solidFill>
                  <a:srgbClr val="001691"/>
                </a:solidFill>
                <a:effectLst/>
                <a:uLnTx/>
                <a:uFillTx/>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T</a:t>
            </a:r>
            <a:endParaRPr kumimoji="0" lang="fr-FR" sz="1700" b="0" i="0" u="none" strike="noStrike" kern="1200" cap="none" spc="0" normalizeH="0" baseline="0" noProof="0" dirty="0" smtClean="0">
              <a:ln>
                <a:noFill/>
              </a:ln>
              <a:solidFill>
                <a:srgbClr val="001691"/>
              </a:solidFill>
              <a:effectLst/>
              <a:uLnTx/>
              <a:uFillTx/>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endParaRP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fr-FR" sz="1700" b="0" i="0" u="none" strike="noStrike" kern="1200" cap="none" spc="0" normalizeH="0" baseline="0" noProof="0" dirty="0" smtClean="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endParaRPr>
          </a:p>
          <a:p>
            <a:pPr marL="285750" marR="0" lvl="0" indent="-285750" algn="l" defTabSz="914400" rtl="0" eaLnBrk="1" fontAlgn="auto" latinLnBrk="0" hangingPunct="1">
              <a:lnSpc>
                <a:spcPct val="100000"/>
              </a:lnSpc>
              <a:spcBef>
                <a:spcPct val="0"/>
              </a:spcBef>
              <a:spcAft>
                <a:spcPts val="0"/>
              </a:spcAft>
              <a:buClrTx/>
              <a:buSzTx/>
              <a:buFont typeface="Wingdings" panose="05000000000000000000" pitchFamily="2" charset="2"/>
              <a:buChar char="Ø"/>
              <a:tabLst/>
              <a:defRPr/>
            </a:pPr>
            <a:endParaRPr kumimoji="0" lang="fr-FR" altLang="fr-FR" sz="1700" b="0" i="0" u="none" strike="noStrike" kern="1200" cap="none" spc="0" normalizeH="0" baseline="0" noProof="0" dirty="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17" name="CustomShape 7"/>
          <p:cNvSpPr/>
          <p:nvPr/>
        </p:nvSpPr>
        <p:spPr>
          <a:xfrm>
            <a:off x="150944" y="4750435"/>
            <a:ext cx="9470422" cy="2940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86110" marR="0" lvl="0" indent="-285750" algn="l" defTabSz="914400" rtl="0" eaLnBrk="1" fontAlgn="auto" latinLnBrk="0" hangingPunct="1">
              <a:lnSpc>
                <a:spcPct val="100000"/>
              </a:lnSpc>
              <a:spcBef>
                <a:spcPts val="0"/>
              </a:spcBef>
              <a:spcAft>
                <a:spcPts val="0"/>
              </a:spcAft>
              <a:buClr>
                <a:srgbClr val="0070C0"/>
              </a:buClr>
              <a:buSzTx/>
              <a:buFont typeface="Wingdings" panose="05000000000000000000" pitchFamily="2" charset="2"/>
              <a:buChar char="Ø"/>
              <a:tabLst/>
              <a:defRPr/>
            </a:pPr>
            <a:r>
              <a:rPr kumimoji="0" lang="fr-FR" sz="1700" b="0" i="0" u="none" strike="noStrike" kern="1200" cap="none" spc="-1" normalizeH="0" baseline="0" noProof="0" dirty="0" smtClean="0">
                <a:ln>
                  <a:noFill/>
                </a:ln>
                <a:solidFill>
                  <a:srgbClr val="001691"/>
                </a:solidFill>
                <a:effectLst/>
                <a:uLnTx/>
                <a:uFill>
                  <a:solidFill>
                    <a:srgbClr val="FFFFFF"/>
                  </a:solidFill>
                </a:uFill>
                <a:latin typeface="Tahoma" panose="020B0604030504040204" pitchFamily="34" charset="0"/>
                <a:ea typeface="Tahoma" panose="020B0604030504040204" pitchFamily="34" charset="0"/>
                <a:cs typeface="Tahoma" panose="020B0604030504040204" pitchFamily="34" charset="0"/>
                <a:sym typeface="Arial"/>
              </a:rPr>
              <a:t>IP2I</a:t>
            </a:r>
            <a:r>
              <a:rPr kumimoji="0" lang="fr-FR" sz="1700" b="0" i="0" u="none" strike="noStrike" kern="1200" cap="none" spc="-1" normalizeH="0" baseline="0" noProof="0" dirty="0" smtClean="0">
                <a:ln>
                  <a:noFill/>
                </a:ln>
                <a:solidFill>
                  <a:srgbClr val="0070C0"/>
                </a:solidFill>
                <a:effectLst/>
                <a:uLnTx/>
                <a:uFill>
                  <a:solidFill>
                    <a:srgbClr val="FFFFFF"/>
                  </a:solidFill>
                </a:uFill>
                <a:latin typeface="Tahoma" panose="020B0604030504040204" pitchFamily="34" charset="0"/>
                <a:ea typeface="Tahoma" panose="020B0604030504040204" pitchFamily="34" charset="0"/>
                <a:cs typeface="Tahoma" panose="020B0604030504040204" pitchFamily="34" charset="0"/>
                <a:sym typeface="Arial"/>
              </a:rPr>
              <a:t> </a:t>
            </a:r>
            <a:r>
              <a:rPr kumimoji="0" lang="fr-FR" sz="1700" b="0" i="0" u="none" strike="noStrike" kern="1200" cap="none" spc="-1" normalizeH="0" baseline="0" noProof="0" dirty="0">
                <a:ln>
                  <a:noFill/>
                </a:ln>
                <a:solidFill>
                  <a:srgbClr val="FF0000"/>
                </a:solidFill>
                <a:effectLst/>
                <a:uLnTx/>
                <a:uFill>
                  <a:solidFill>
                    <a:srgbClr val="FFFFFF"/>
                  </a:solidFill>
                </a:uFill>
                <a:latin typeface="Tahoma" panose="020B0604030504040204" pitchFamily="34" charset="0"/>
                <a:ea typeface="Tahoma" panose="020B0604030504040204" pitchFamily="34" charset="0"/>
                <a:cs typeface="Tahoma" panose="020B0604030504040204" pitchFamily="34" charset="0"/>
                <a:sym typeface="Arial"/>
              </a:rPr>
              <a:t>premier contributeur </a:t>
            </a:r>
            <a:r>
              <a:rPr kumimoji="0" lang="fr-FR" sz="1700" b="0" i="0" u="none" strike="noStrike" kern="1200" cap="none" spc="-1" normalizeH="0" baseline="0" noProof="0" dirty="0" smtClean="0">
                <a:ln>
                  <a:noFill/>
                </a:ln>
                <a:solidFill>
                  <a:srgbClr val="001691"/>
                </a:solidFill>
                <a:effectLst/>
                <a:uLnTx/>
                <a:uFill>
                  <a:solidFill>
                    <a:srgbClr val="FFFFFF"/>
                  </a:solidFill>
                </a:uFill>
                <a:latin typeface="Tahoma" panose="020B0604030504040204" pitchFamily="34" charset="0"/>
                <a:ea typeface="Tahoma" panose="020B0604030504040204" pitchFamily="34" charset="0"/>
                <a:cs typeface="Tahoma" panose="020B0604030504040204" pitchFamily="34" charset="0"/>
                <a:sym typeface="Arial"/>
              </a:rPr>
              <a:t>depuis </a:t>
            </a:r>
            <a:r>
              <a:rPr kumimoji="0" lang="fr-FR" sz="1700" b="0" i="0" u="none" strike="noStrike" kern="1200" cap="none" spc="-1" normalizeH="0" baseline="0" noProof="0" dirty="0">
                <a:ln>
                  <a:noFill/>
                </a:ln>
                <a:solidFill>
                  <a:srgbClr val="001691"/>
                </a:solidFill>
                <a:effectLst/>
                <a:uLnTx/>
                <a:uFill>
                  <a:solidFill>
                    <a:srgbClr val="FFFFFF"/>
                  </a:solidFill>
                </a:uFill>
                <a:latin typeface="Tahoma" panose="020B0604030504040204" pitchFamily="34" charset="0"/>
                <a:ea typeface="Tahoma" panose="020B0604030504040204" pitchFamily="34" charset="0"/>
                <a:cs typeface="Tahoma" panose="020B0604030504040204" pitchFamily="34" charset="0"/>
                <a:sym typeface="Arial"/>
              </a:rPr>
              <a:t>2013.</a:t>
            </a:r>
          </a:p>
          <a:p>
            <a:pPr marL="286110" marR="0" lvl="0" indent="-285750" algn="l" defTabSz="914400" rtl="0" eaLnBrk="1" fontAlgn="auto" latinLnBrk="0" hangingPunct="1">
              <a:lnSpc>
                <a:spcPct val="100000"/>
              </a:lnSpc>
              <a:spcBef>
                <a:spcPts val="0"/>
              </a:spcBef>
              <a:spcAft>
                <a:spcPts val="0"/>
              </a:spcAft>
              <a:buClr>
                <a:srgbClr val="0070C0"/>
              </a:buClr>
              <a:buSzTx/>
              <a:buFont typeface="Wingdings" panose="05000000000000000000" pitchFamily="2" charset="2"/>
              <a:buChar char="Ø"/>
              <a:tabLst/>
              <a:defRPr/>
            </a:pPr>
            <a:r>
              <a:rPr kumimoji="0" lang="fr-FR" sz="1700" b="0" i="0" u="none" strike="noStrike" kern="1200" cap="none" spc="-1" normalizeH="0" baseline="0" noProof="0" dirty="0">
                <a:ln>
                  <a:noFill/>
                </a:ln>
                <a:solidFill>
                  <a:srgbClr val="001691"/>
                </a:solidFill>
                <a:effectLst/>
                <a:uLnTx/>
                <a:uFill>
                  <a:solidFill>
                    <a:srgbClr val="FFFFFF"/>
                  </a:solidFill>
                </a:uFill>
                <a:latin typeface="Tahoma" panose="020B0604030504040204" pitchFamily="34" charset="0"/>
                <a:ea typeface="Tahoma" panose="020B0604030504040204" pitchFamily="34" charset="0"/>
                <a:cs typeface="Tahoma" panose="020B0604030504040204" pitchFamily="34" charset="0"/>
                <a:sym typeface="Arial"/>
              </a:rPr>
              <a:t>Analyses : HH→</a:t>
            </a:r>
            <a:r>
              <a:rPr kumimoji="0" lang="fr-FR" sz="1700" b="0" i="0" u="none" strike="noStrike" kern="1200" cap="none" spc="-1" normalizeH="0" baseline="0" noProof="0" dirty="0" smtClean="0">
                <a:ln>
                  <a:noFill/>
                </a:ln>
                <a:solidFill>
                  <a:srgbClr val="001691"/>
                </a:solidFill>
                <a:effectLst/>
                <a:uLnTx/>
                <a:uFill>
                  <a:solidFill>
                    <a:srgbClr val="FFFFFF"/>
                  </a:solidFill>
                </a:uFill>
                <a:latin typeface="Tahoma" panose="020B0604030504040204" pitchFamily="34" charset="0"/>
                <a:ea typeface="Tahoma" panose="020B0604030504040204" pitchFamily="34" charset="0"/>
                <a:cs typeface="Tahoma" panose="020B0604030504040204" pitchFamily="34" charset="0"/>
                <a:sym typeface="Arial"/>
              </a:rPr>
              <a:t>2b2</a:t>
            </a:r>
            <a:r>
              <a:rPr kumimoji="0" lang="fr-FR" sz="1700" b="0" i="0" u="none" strike="noStrike" kern="1200" cap="none" spc="-1" normalizeH="0" baseline="0" noProof="0" dirty="0" smtClean="0">
                <a:ln>
                  <a:noFill/>
                </a:ln>
                <a:solidFill>
                  <a:srgbClr val="001691"/>
                </a:solidFill>
                <a:effectLst/>
                <a:uLnTx/>
                <a:uFill>
                  <a:solidFill>
                    <a:srgbClr val="FFFFFF"/>
                  </a:solidFill>
                </a:uFill>
                <a:latin typeface="Symbol" panose="05050102010706020507" pitchFamily="18" charset="2"/>
                <a:ea typeface="Tahoma" panose="020B0604030504040204" pitchFamily="34" charset="0"/>
                <a:cs typeface="Tahoma" panose="020B0604030504040204" pitchFamily="34" charset="0"/>
                <a:sym typeface="Arial"/>
              </a:rPr>
              <a:t>g</a:t>
            </a:r>
            <a:r>
              <a:rPr kumimoji="0" lang="fr-FR" sz="1700" b="0" i="0" u="none" strike="noStrike" kern="1200" cap="none" spc="-1" normalizeH="0" baseline="0" noProof="0" dirty="0" smtClean="0">
                <a:ln>
                  <a:noFill/>
                </a:ln>
                <a:solidFill>
                  <a:srgbClr val="001691"/>
                </a:solidFill>
                <a:effectLst/>
                <a:uLnTx/>
                <a:uFill>
                  <a:solidFill>
                    <a:srgbClr val="FFFFFF"/>
                  </a:solidFill>
                </a:uFill>
                <a:latin typeface="Tahoma" panose="020B0604030504040204" pitchFamily="34" charset="0"/>
                <a:ea typeface="Tahoma" panose="020B0604030504040204" pitchFamily="34" charset="0"/>
                <a:cs typeface="Tahoma" panose="020B0604030504040204" pitchFamily="34" charset="0"/>
                <a:sym typeface="Arial"/>
              </a:rPr>
              <a:t> </a:t>
            </a:r>
            <a:r>
              <a:rPr kumimoji="0" lang="fr-FR" sz="1700" b="0" i="0" u="none" strike="noStrike" kern="1200" cap="none" spc="-1" normalizeH="0" baseline="0" noProof="0" dirty="0">
                <a:ln>
                  <a:noFill/>
                </a:ln>
                <a:solidFill>
                  <a:srgbClr val="001691"/>
                </a:solidFill>
                <a:effectLst/>
                <a:uLnTx/>
                <a:uFill>
                  <a:solidFill>
                    <a:srgbClr val="FFFFFF"/>
                  </a:solidFill>
                </a:uFill>
                <a:latin typeface="Tahoma" panose="020B0604030504040204" pitchFamily="34" charset="0"/>
                <a:ea typeface="Tahoma" panose="020B0604030504040204" pitchFamily="34" charset="0"/>
                <a:cs typeface="Tahoma" panose="020B0604030504040204" pitchFamily="34" charset="0"/>
                <a:sym typeface="Arial"/>
              </a:rPr>
              <a:t>(2 </a:t>
            </a:r>
            <a:r>
              <a:rPr kumimoji="0" lang="fr-FR" sz="1700" b="0" i="0" u="none" strike="noStrike" kern="1200" cap="none" spc="-1" normalizeH="0" baseline="0" noProof="0" dirty="0" smtClean="0">
                <a:ln>
                  <a:noFill/>
                </a:ln>
                <a:solidFill>
                  <a:srgbClr val="001691"/>
                </a:solidFill>
                <a:effectLst/>
                <a:uLnTx/>
                <a:uFill>
                  <a:solidFill>
                    <a:srgbClr val="FFFFFF"/>
                  </a:solidFill>
                </a:uFill>
                <a:latin typeface="Tahoma" panose="020B0604030504040204" pitchFamily="34" charset="0"/>
                <a:ea typeface="Tahoma" panose="020B0604030504040204" pitchFamily="34" charset="0"/>
                <a:cs typeface="Tahoma" panose="020B0604030504040204" pitchFamily="34" charset="0"/>
                <a:sym typeface="Arial"/>
              </a:rPr>
              <a:t>papiers </a:t>
            </a:r>
            <a:r>
              <a:rPr kumimoji="0" lang="fr-FR" sz="1700" b="0" i="0" u="none" strike="noStrike" kern="1200" cap="none" spc="-1" normalizeH="0" baseline="0" noProof="0" dirty="0">
                <a:ln>
                  <a:noFill/>
                </a:ln>
                <a:solidFill>
                  <a:srgbClr val="001691"/>
                </a:solidFill>
                <a:effectLst/>
                <a:uLnTx/>
                <a:uFill>
                  <a:solidFill>
                    <a:srgbClr val="FFFFFF"/>
                  </a:solidFill>
                </a:uFill>
                <a:latin typeface="Tahoma" panose="020B0604030504040204" pitchFamily="34" charset="0"/>
                <a:ea typeface="Tahoma" panose="020B0604030504040204" pitchFamily="34" charset="0"/>
                <a:cs typeface="Tahoma" panose="020B0604030504040204" pitchFamily="34" charset="0"/>
                <a:sym typeface="Arial"/>
              </a:rPr>
              <a:t>+ 2 TDR), HH→4b (3 </a:t>
            </a:r>
            <a:r>
              <a:rPr kumimoji="0" lang="fr-FR" sz="1700" b="0" i="0" u="none" strike="noStrike" kern="1200" cap="none" spc="-1" normalizeH="0" baseline="0" noProof="0" dirty="0" smtClean="0">
                <a:ln>
                  <a:noFill/>
                </a:ln>
                <a:solidFill>
                  <a:srgbClr val="001691"/>
                </a:solidFill>
                <a:effectLst/>
                <a:uLnTx/>
                <a:uFill>
                  <a:solidFill>
                    <a:srgbClr val="FFFFFF"/>
                  </a:solidFill>
                </a:uFill>
                <a:latin typeface="Tahoma" panose="020B0604030504040204" pitchFamily="34" charset="0"/>
                <a:ea typeface="Tahoma" panose="020B0604030504040204" pitchFamily="34" charset="0"/>
                <a:cs typeface="Tahoma" panose="020B0604030504040204" pitchFamily="34" charset="0"/>
                <a:sym typeface="Arial"/>
              </a:rPr>
              <a:t>papiers), </a:t>
            </a:r>
            <a:r>
              <a:rPr kumimoji="0" lang="fr-FR" sz="1700" b="0" i="0" u="none" strike="noStrike" kern="1200" cap="none" spc="-1" normalizeH="0" baseline="0" noProof="0" dirty="0">
                <a:ln>
                  <a:noFill/>
                </a:ln>
                <a:solidFill>
                  <a:srgbClr val="001691"/>
                </a:solidFill>
                <a:effectLst/>
                <a:uLnTx/>
                <a:uFill>
                  <a:solidFill>
                    <a:srgbClr val="FFFFFF"/>
                  </a:solidFill>
                </a:uFill>
                <a:latin typeface="Tahoma" panose="020B0604030504040204" pitchFamily="34" charset="0"/>
                <a:ea typeface="Tahoma" panose="020B0604030504040204" pitchFamily="34" charset="0"/>
                <a:cs typeface="Tahoma" panose="020B0604030504040204" pitchFamily="34" charset="0"/>
                <a:sym typeface="Arial"/>
              </a:rPr>
              <a:t>combinaison canaux </a:t>
            </a:r>
            <a:r>
              <a:rPr kumimoji="0" lang="fr-FR" sz="1700" b="0" i="0" u="none" strike="noStrike" kern="1200" cap="none" spc="-1" normalizeH="0" baseline="0" noProof="0" dirty="0" smtClean="0">
                <a:ln>
                  <a:noFill/>
                </a:ln>
                <a:solidFill>
                  <a:srgbClr val="001691"/>
                </a:solidFill>
                <a:effectLst/>
                <a:uLnTx/>
                <a:uFill>
                  <a:solidFill>
                    <a:srgbClr val="FFFFFF"/>
                  </a:solidFill>
                </a:uFill>
                <a:latin typeface="Tahoma" panose="020B0604030504040204" pitchFamily="34" charset="0"/>
                <a:ea typeface="Tahoma" panose="020B0604030504040204" pitchFamily="34" charset="0"/>
                <a:cs typeface="Tahoma" panose="020B0604030504040204" pitchFamily="34" charset="0"/>
                <a:sym typeface="Arial"/>
              </a:rPr>
              <a:t>             (</a:t>
            </a:r>
            <a:r>
              <a:rPr kumimoji="0" lang="fr-FR" sz="1700" b="0" i="0" u="none" strike="noStrike" kern="1200" cap="none" spc="-1" normalizeH="0" baseline="0" noProof="0" dirty="0">
                <a:ln>
                  <a:noFill/>
                </a:ln>
                <a:solidFill>
                  <a:srgbClr val="001691"/>
                </a:solidFill>
                <a:effectLst/>
                <a:uLnTx/>
                <a:uFill>
                  <a:solidFill>
                    <a:srgbClr val="FFFFFF"/>
                  </a:solidFill>
                </a:uFill>
                <a:latin typeface="Tahoma" panose="020B0604030504040204" pitchFamily="34" charset="0"/>
                <a:ea typeface="Tahoma" panose="020B0604030504040204" pitchFamily="34" charset="0"/>
                <a:cs typeface="Tahoma" panose="020B0604030504040204" pitchFamily="34" charset="0"/>
                <a:sym typeface="Arial"/>
              </a:rPr>
              <a:t>1 </a:t>
            </a:r>
            <a:r>
              <a:rPr kumimoji="0" lang="fr-FR" sz="1700" b="0" i="0" u="none" strike="noStrike" kern="1200" cap="none" spc="-1" normalizeH="0" baseline="0" noProof="0" dirty="0" smtClean="0">
                <a:ln>
                  <a:noFill/>
                </a:ln>
                <a:solidFill>
                  <a:srgbClr val="001691"/>
                </a:solidFill>
                <a:effectLst/>
                <a:uLnTx/>
                <a:uFill>
                  <a:solidFill>
                    <a:srgbClr val="FFFFFF"/>
                  </a:solidFill>
                </a:uFill>
                <a:latin typeface="Tahoma" panose="020B0604030504040204" pitchFamily="34" charset="0"/>
                <a:ea typeface="Tahoma" panose="020B0604030504040204" pitchFamily="34" charset="0"/>
                <a:cs typeface="Tahoma" panose="020B0604030504040204" pitchFamily="34" charset="0"/>
                <a:sym typeface="Arial"/>
              </a:rPr>
              <a:t>papier) ; </a:t>
            </a:r>
            <a:r>
              <a:rPr kumimoji="0" lang="fr-FR" sz="1700" b="0" i="0" u="none" strike="noStrike" kern="1200" cap="none" spc="-1" normalizeH="0" baseline="0" noProof="0" dirty="0">
                <a:ln>
                  <a:noFill/>
                </a:ln>
                <a:solidFill>
                  <a:srgbClr val="001691"/>
                </a:solidFill>
                <a:effectLst/>
                <a:uLnTx/>
                <a:uFill>
                  <a:solidFill>
                    <a:srgbClr val="FFFFFF"/>
                  </a:solidFill>
                </a:uFill>
                <a:latin typeface="Tahoma" panose="020B0604030504040204" pitchFamily="34" charset="0"/>
                <a:ea typeface="Tahoma" panose="020B0604030504040204" pitchFamily="34" charset="0"/>
                <a:cs typeface="Tahoma" panose="020B0604030504040204" pitchFamily="34" charset="0"/>
                <a:sym typeface="Arial"/>
              </a:rPr>
              <a:t>6 papiers/notes publiques sur la théorie et </a:t>
            </a:r>
            <a:r>
              <a:rPr kumimoji="0" lang="fr-FR" sz="1700" b="0" i="0" u="none" strike="noStrike" kern="1200" cap="none" spc="-1" normalizeH="0" baseline="0" noProof="0" dirty="0" smtClean="0">
                <a:ln>
                  <a:noFill/>
                </a:ln>
                <a:solidFill>
                  <a:srgbClr val="001691"/>
                </a:solidFill>
                <a:effectLst/>
                <a:uLnTx/>
                <a:uFill>
                  <a:solidFill>
                    <a:srgbClr val="FFFFFF"/>
                  </a:solidFill>
                </a:uFill>
                <a:latin typeface="Tahoma" panose="020B0604030504040204" pitchFamily="34" charset="0"/>
                <a:ea typeface="Tahoma" panose="020B0604030504040204" pitchFamily="34" charset="0"/>
                <a:cs typeface="Tahoma" panose="020B0604030504040204" pitchFamily="34" charset="0"/>
                <a:sym typeface="Arial"/>
              </a:rPr>
              <a:t>l’interprétation. </a:t>
            </a:r>
            <a:endParaRPr kumimoji="0" lang="fr-FR" sz="1700" b="0" i="0" u="none" strike="noStrike" kern="1200" cap="none" spc="-1" normalizeH="0" baseline="0" noProof="0" dirty="0">
              <a:ln>
                <a:noFill/>
              </a:ln>
              <a:solidFill>
                <a:srgbClr val="001691"/>
              </a:solidFill>
              <a:effectLst/>
              <a:uLnTx/>
              <a:uFill>
                <a:solidFill>
                  <a:srgbClr val="FFFFFF"/>
                </a:solidFill>
              </a:uFill>
              <a:latin typeface="Tahoma" panose="020B0604030504040204" pitchFamily="34" charset="0"/>
              <a:ea typeface="Tahoma" panose="020B0604030504040204" pitchFamily="34" charset="0"/>
              <a:cs typeface="Tahoma" panose="020B0604030504040204" pitchFamily="34" charset="0"/>
              <a:sym typeface="Arial"/>
            </a:endParaRPr>
          </a:p>
          <a:p>
            <a:pPr marL="286110" marR="0" lvl="0" indent="-285750" algn="l" defTabSz="914400" rtl="0" eaLnBrk="1" fontAlgn="auto" latinLnBrk="0" hangingPunct="1">
              <a:lnSpc>
                <a:spcPct val="100000"/>
              </a:lnSpc>
              <a:spcBef>
                <a:spcPts val="0"/>
              </a:spcBef>
              <a:spcAft>
                <a:spcPts val="0"/>
              </a:spcAft>
              <a:buClr>
                <a:srgbClr val="0070C0"/>
              </a:buClr>
              <a:buSzTx/>
              <a:buFont typeface="Wingdings" panose="05000000000000000000" pitchFamily="2" charset="2"/>
              <a:buChar char="Ø"/>
              <a:tabLst/>
              <a:defRPr/>
            </a:pPr>
            <a:r>
              <a:rPr kumimoji="0" lang="fr-FR" sz="1700" b="0" i="0" u="none" strike="noStrike" kern="1200" cap="none" spc="-1" normalizeH="0" baseline="0" noProof="0" dirty="0" smtClean="0">
                <a:ln>
                  <a:noFill/>
                </a:ln>
                <a:solidFill>
                  <a:srgbClr val="001691"/>
                </a:solidFill>
                <a:effectLst/>
                <a:uLnTx/>
                <a:uFill>
                  <a:solidFill>
                    <a:srgbClr val="FFFFFF"/>
                  </a:solidFill>
                </a:uFill>
                <a:latin typeface="Tahoma" panose="020B0604030504040204" pitchFamily="34" charset="0"/>
                <a:ea typeface="Tahoma" panose="020B0604030504040204" pitchFamily="34" charset="0"/>
                <a:cs typeface="Tahoma" panose="020B0604030504040204" pitchFamily="34" charset="0"/>
                <a:sym typeface="Arial"/>
              </a:rPr>
              <a:t>Pour 2020</a:t>
            </a:r>
            <a:r>
              <a:rPr kumimoji="0" lang="fr-FR" sz="1700" b="0" i="0" u="none" strike="noStrike" kern="1200" cap="none" spc="-1" normalizeH="0" baseline="0" noProof="0" dirty="0">
                <a:ln>
                  <a:noFill/>
                </a:ln>
                <a:solidFill>
                  <a:srgbClr val="001691"/>
                </a:solidFill>
                <a:effectLst/>
                <a:uLnTx/>
                <a:uFill>
                  <a:solidFill>
                    <a:srgbClr val="FFFFFF"/>
                  </a:solidFill>
                </a:uFill>
                <a:latin typeface="Tahoma" panose="020B0604030504040204" pitchFamily="34" charset="0"/>
                <a:ea typeface="Tahoma" panose="020B0604030504040204" pitchFamily="34" charset="0"/>
                <a:cs typeface="Tahoma" panose="020B0604030504040204" pitchFamily="34" charset="0"/>
                <a:sym typeface="Arial"/>
              </a:rPr>
              <a:t>: </a:t>
            </a:r>
            <a:r>
              <a:rPr kumimoji="0" lang="fr-FR" sz="1700" b="0" i="0" u="none" strike="noStrike" kern="1200" cap="none" spc="-1" normalizeH="0" baseline="0" noProof="0" dirty="0" smtClean="0">
                <a:ln>
                  <a:noFill/>
                </a:ln>
                <a:solidFill>
                  <a:srgbClr val="001691"/>
                </a:solidFill>
                <a:effectLst/>
                <a:uLnTx/>
                <a:uFill>
                  <a:solidFill>
                    <a:srgbClr val="FFFFFF"/>
                  </a:solidFill>
                </a:uFill>
                <a:latin typeface="Tahoma" panose="020B0604030504040204" pitchFamily="34" charset="0"/>
                <a:ea typeface="Tahoma" panose="020B0604030504040204" pitchFamily="34" charset="0"/>
                <a:cs typeface="Tahoma" panose="020B0604030504040204" pitchFamily="34" charset="0"/>
                <a:sym typeface="Arial"/>
              </a:rPr>
              <a:t>résultats </a:t>
            </a:r>
            <a:r>
              <a:rPr kumimoji="0" lang="fr-FR" sz="1700" b="0" i="0" u="none" strike="noStrike" kern="1200" cap="none" spc="-1" normalizeH="0" baseline="0" noProof="0" dirty="0">
                <a:ln>
                  <a:noFill/>
                </a:ln>
                <a:solidFill>
                  <a:srgbClr val="001691"/>
                </a:solidFill>
                <a:effectLst/>
                <a:uLnTx/>
                <a:uFill>
                  <a:solidFill>
                    <a:srgbClr val="FFFFFF"/>
                  </a:solidFill>
                </a:uFill>
                <a:latin typeface="Tahoma" panose="020B0604030504040204" pitchFamily="34" charset="0"/>
                <a:ea typeface="Tahoma" panose="020B0604030504040204" pitchFamily="34" charset="0"/>
                <a:cs typeface="Tahoma" panose="020B0604030504040204" pitchFamily="34" charset="0"/>
                <a:sym typeface="Arial"/>
              </a:rPr>
              <a:t>‘</a:t>
            </a:r>
            <a:r>
              <a:rPr kumimoji="0" lang="fr-FR" sz="1700" b="0" i="0" u="none" strike="noStrike" kern="1200" cap="none" spc="-1" normalizeH="0" baseline="0" noProof="0" dirty="0" err="1">
                <a:ln>
                  <a:noFill/>
                </a:ln>
                <a:solidFill>
                  <a:srgbClr val="001691"/>
                </a:solidFill>
                <a:effectLst/>
                <a:uLnTx/>
                <a:uFill>
                  <a:solidFill>
                    <a:srgbClr val="FFFFFF"/>
                  </a:solidFill>
                </a:uFill>
                <a:latin typeface="Tahoma" panose="020B0604030504040204" pitchFamily="34" charset="0"/>
                <a:ea typeface="Tahoma" panose="020B0604030504040204" pitchFamily="34" charset="0"/>
                <a:cs typeface="Tahoma" panose="020B0604030504040204" pitchFamily="34" charset="0"/>
                <a:sym typeface="Arial"/>
              </a:rPr>
              <a:t>legacy</a:t>
            </a:r>
            <a:r>
              <a:rPr kumimoji="0" lang="fr-FR" sz="1700" b="0" i="0" u="none" strike="noStrike" kern="1200" cap="none" spc="-1" normalizeH="0" baseline="0" noProof="0" dirty="0">
                <a:ln>
                  <a:noFill/>
                </a:ln>
                <a:solidFill>
                  <a:srgbClr val="001691"/>
                </a:solidFill>
                <a:effectLst/>
                <a:uLnTx/>
                <a:uFill>
                  <a:solidFill>
                    <a:srgbClr val="FFFFFF"/>
                  </a:solidFill>
                </a:uFill>
                <a:latin typeface="Tahoma" panose="020B0604030504040204" pitchFamily="34" charset="0"/>
                <a:ea typeface="Tahoma" panose="020B0604030504040204" pitchFamily="34" charset="0"/>
                <a:cs typeface="Tahoma" panose="020B0604030504040204" pitchFamily="34" charset="0"/>
                <a:sym typeface="Arial"/>
              </a:rPr>
              <a:t>’ avec l’ensemble des données CMS. </a:t>
            </a:r>
            <a:r>
              <a:rPr kumimoji="0" sz="1700" b="0" i="0" u="none" strike="noStrike" kern="1200" cap="none" spc="0" normalizeH="0" baseline="0" noProof="0" dirty="0">
                <a:ln>
                  <a:noFill/>
                </a:ln>
                <a:solidFill>
                  <a:srgbClr val="001691"/>
                </a:solidFill>
                <a:effectLst/>
                <a:uLnTx/>
                <a:uFillTx/>
                <a:latin typeface="Tahoma" panose="020B0604030504040204" pitchFamily="34" charset="0"/>
                <a:ea typeface="Tahoma" panose="020B0604030504040204" pitchFamily="34" charset="0"/>
                <a:cs typeface="Tahoma" panose="020B0604030504040204" pitchFamily="34" charset="0"/>
                <a:sym typeface="Arial"/>
              </a:rPr>
              <a:t/>
            </a:r>
            <a:br>
              <a:rPr kumimoji="0" sz="1700" b="0" i="0" u="none" strike="noStrike" kern="1200" cap="none" spc="0" normalizeH="0" baseline="0" noProof="0" dirty="0">
                <a:ln>
                  <a:noFill/>
                </a:ln>
                <a:solidFill>
                  <a:srgbClr val="001691"/>
                </a:solidFill>
                <a:effectLst/>
                <a:uLnTx/>
                <a:uFillTx/>
                <a:latin typeface="Tahoma" panose="020B0604030504040204" pitchFamily="34" charset="0"/>
                <a:ea typeface="Tahoma" panose="020B0604030504040204" pitchFamily="34" charset="0"/>
                <a:cs typeface="Tahoma" panose="020B0604030504040204" pitchFamily="34" charset="0"/>
                <a:sym typeface="Arial"/>
              </a:rPr>
            </a:br>
            <a:r>
              <a:rPr kumimoji="0" lang="fr-FR" sz="1700" b="0" i="0" u="none" strike="noStrike" kern="1200" cap="none" spc="-1" normalizeH="0" baseline="0" noProof="0" dirty="0">
                <a:ln>
                  <a:noFill/>
                </a:ln>
                <a:solidFill>
                  <a:srgbClr val="001691"/>
                </a:solidFill>
                <a:effectLst/>
                <a:uLnTx/>
                <a:uFill>
                  <a:solidFill>
                    <a:srgbClr val="FFFFFF"/>
                  </a:solidFill>
                </a:uFill>
                <a:latin typeface="Tahoma" panose="020B0604030504040204" pitchFamily="34" charset="0"/>
                <a:ea typeface="Tahoma" panose="020B0604030504040204" pitchFamily="34" charset="0"/>
                <a:cs typeface="Tahoma" panose="020B0604030504040204" pitchFamily="34" charset="0"/>
                <a:sym typeface="Arial"/>
              </a:rPr>
              <a:t>Objectif : sensibilités 5 fois SM. </a:t>
            </a:r>
            <a:endParaRPr kumimoji="0" lang="fr-FR" sz="1700" b="0" i="0" u="none" strike="noStrike" kern="1200" cap="none" spc="-1" normalizeH="0" baseline="0" noProof="0" dirty="0" smtClean="0">
              <a:ln>
                <a:noFill/>
              </a:ln>
              <a:solidFill>
                <a:srgbClr val="001691"/>
              </a:solidFill>
              <a:effectLst/>
              <a:uLnTx/>
              <a:uFill>
                <a:solidFill>
                  <a:srgbClr val="FFFFFF"/>
                </a:solidFill>
              </a:uFill>
              <a:latin typeface="Tahoma" panose="020B0604030504040204" pitchFamily="34" charset="0"/>
              <a:ea typeface="Tahoma" panose="020B0604030504040204" pitchFamily="34" charset="0"/>
              <a:cs typeface="Tahoma" panose="020B0604030504040204" pitchFamily="34" charset="0"/>
              <a:sym typeface="Arial"/>
            </a:endParaRPr>
          </a:p>
          <a:p>
            <a:pPr marL="360" marR="0" lvl="0" indent="0" algn="l" defTabSz="914400" rtl="0" eaLnBrk="1" fontAlgn="auto" latinLnBrk="0" hangingPunct="1">
              <a:lnSpc>
                <a:spcPct val="100000"/>
              </a:lnSpc>
              <a:spcBef>
                <a:spcPts val="0"/>
              </a:spcBef>
              <a:spcAft>
                <a:spcPts val="0"/>
              </a:spcAft>
              <a:buClr>
                <a:srgbClr val="0070C0"/>
              </a:buClr>
              <a:buSzTx/>
              <a:buFontTx/>
              <a:buNone/>
              <a:tabLst/>
              <a:defRPr/>
            </a:pPr>
            <a:r>
              <a:rPr kumimoji="0" lang="fr-FR" sz="1700" b="0" i="0" u="none" strike="noStrike" kern="0" cap="none" spc="0" normalizeH="0" baseline="0" noProof="0" dirty="0">
                <a:ln>
                  <a:noFill/>
                </a:ln>
                <a:solidFill>
                  <a:srgbClr val="72005E"/>
                </a:solidFill>
                <a:effectLst/>
                <a:uLnTx/>
                <a:uFillTx/>
                <a:latin typeface="Tahoma"/>
                <a:ea typeface="Tahoma"/>
                <a:cs typeface="Tahoma"/>
                <a:sym typeface="Tahoma"/>
              </a:rPr>
              <a:t>M. </a:t>
            </a:r>
            <a:r>
              <a:rPr kumimoji="0" lang="fr-FR" sz="1700" b="0" i="0" u="none" strike="noStrike" kern="0" cap="none" spc="0" normalizeH="0" baseline="0" noProof="0" dirty="0" err="1">
                <a:ln>
                  <a:noFill/>
                </a:ln>
                <a:solidFill>
                  <a:srgbClr val="72005E"/>
                </a:solidFill>
                <a:effectLst/>
                <a:uLnTx/>
                <a:uFillTx/>
                <a:latin typeface="Tahoma"/>
                <a:ea typeface="Tahoma"/>
                <a:cs typeface="Tahoma"/>
                <a:sym typeface="Tahoma"/>
              </a:rPr>
              <a:t>Gouzevitch</a:t>
            </a:r>
            <a:r>
              <a:rPr kumimoji="0" lang="en-US" sz="1700" b="0" i="0" u="none" strike="noStrike" kern="1200" cap="none" spc="-1" normalizeH="0" baseline="0" noProof="0" dirty="0">
                <a:ln>
                  <a:noFill/>
                </a:ln>
                <a:solidFill>
                  <a:srgbClr val="AC0484"/>
                </a:solidFill>
                <a:effectLst/>
                <a:uLnTx/>
                <a:uFill>
                  <a:solidFill>
                    <a:srgbClr val="FFFFFF"/>
                  </a:solidFill>
                </a:uFill>
                <a:latin typeface="Tahoma" panose="020B0604030504040204" pitchFamily="34" charset="0"/>
                <a:ea typeface="Tahoma" panose="020B0604030504040204" pitchFamily="34" charset="0"/>
                <a:cs typeface="Tahoma" panose="020B0604030504040204" pitchFamily="34" charset="0"/>
                <a:sym typeface="Arial"/>
              </a:rPr>
              <a:t>, </a:t>
            </a:r>
            <a:r>
              <a:rPr kumimoji="0" lang="en-US" sz="1700" b="0" i="0" u="none" strike="noStrike" kern="1200" cap="none" spc="-1" normalizeH="0" baseline="0" noProof="0" dirty="0">
                <a:ln>
                  <a:noFill/>
                </a:ln>
                <a:solidFill>
                  <a:srgbClr val="00B050"/>
                </a:solidFill>
                <a:effectLst/>
                <a:uLnTx/>
                <a:uFill>
                  <a:solidFill>
                    <a:srgbClr val="FFFFFF"/>
                  </a:solidFill>
                </a:uFill>
                <a:latin typeface="Tahoma" panose="020B0604030504040204" pitchFamily="34" charset="0"/>
                <a:ea typeface="Tahoma" panose="020B0604030504040204" pitchFamily="34" charset="0"/>
                <a:cs typeface="Tahoma" panose="020B0604030504040204" pitchFamily="34" charset="0"/>
                <a:sym typeface="Arial"/>
              </a:rPr>
              <a:t>Collaborations TIFR-Mumbai ; ISCC-</a:t>
            </a:r>
            <a:r>
              <a:rPr kumimoji="0" lang="en-US" sz="1700" b="0" i="0" u="none" strike="noStrike" kern="1200" cap="none" spc="-1" normalizeH="0" baseline="0" noProof="0" dirty="0" err="1">
                <a:ln>
                  <a:noFill/>
                </a:ln>
                <a:solidFill>
                  <a:srgbClr val="00B050"/>
                </a:solidFill>
                <a:effectLst/>
                <a:uLnTx/>
                <a:uFill>
                  <a:solidFill>
                    <a:srgbClr val="FFFFFF"/>
                  </a:solidFill>
                </a:uFill>
                <a:latin typeface="Tahoma" panose="020B0604030504040204" pitchFamily="34" charset="0"/>
                <a:ea typeface="Tahoma" panose="020B0604030504040204" pitchFamily="34" charset="0"/>
                <a:cs typeface="Tahoma" panose="020B0604030504040204" pitchFamily="34" charset="0"/>
                <a:sym typeface="Arial"/>
              </a:rPr>
              <a:t>Bengalore</a:t>
            </a:r>
            <a:r>
              <a:rPr kumimoji="0" lang="en-US" sz="1700" b="0" i="0" u="none" strike="noStrike" kern="1200" cap="none" spc="-1" normalizeH="0" baseline="0" noProof="0" dirty="0">
                <a:ln>
                  <a:noFill/>
                </a:ln>
                <a:solidFill>
                  <a:srgbClr val="00B050"/>
                </a:solidFill>
                <a:effectLst/>
                <a:uLnTx/>
                <a:uFill>
                  <a:solidFill>
                    <a:srgbClr val="FFFFFF"/>
                  </a:solidFill>
                </a:uFill>
                <a:latin typeface="Tahoma" panose="020B0604030504040204" pitchFamily="34" charset="0"/>
                <a:ea typeface="Tahoma" panose="020B0604030504040204" pitchFamily="34" charset="0"/>
                <a:cs typeface="Tahoma" panose="020B0604030504040204" pitchFamily="34" charset="0"/>
                <a:sym typeface="Arial"/>
              </a:rPr>
              <a:t> (CEFIPRA) ; IRFU-</a:t>
            </a:r>
            <a:r>
              <a:rPr kumimoji="0" lang="en-US" sz="1700" b="0" i="0" u="none" strike="noStrike" kern="1200" cap="none" spc="-1" normalizeH="0" baseline="0" noProof="0" dirty="0" err="1">
                <a:ln>
                  <a:noFill/>
                </a:ln>
                <a:solidFill>
                  <a:srgbClr val="00B050"/>
                </a:solidFill>
                <a:effectLst/>
                <a:uLnTx/>
                <a:uFill>
                  <a:solidFill>
                    <a:srgbClr val="FFFFFF"/>
                  </a:solidFill>
                </a:uFill>
                <a:latin typeface="Tahoma" panose="020B0604030504040204" pitchFamily="34" charset="0"/>
                <a:ea typeface="Tahoma" panose="020B0604030504040204" pitchFamily="34" charset="0"/>
                <a:cs typeface="Tahoma" panose="020B0604030504040204" pitchFamily="34" charset="0"/>
                <a:sym typeface="Arial"/>
              </a:rPr>
              <a:t>Saclay</a:t>
            </a:r>
            <a:r>
              <a:rPr kumimoji="0" lang="en-US" sz="1700" b="0" i="0" u="none" strike="noStrike" kern="1200" cap="none" spc="-1" normalizeH="0" baseline="0" noProof="0" dirty="0">
                <a:ln>
                  <a:noFill/>
                </a:ln>
                <a:solidFill>
                  <a:srgbClr val="00B050"/>
                </a:solidFill>
                <a:effectLst/>
                <a:uLnTx/>
                <a:uFill>
                  <a:solidFill>
                    <a:srgbClr val="FFFFFF"/>
                  </a:solidFill>
                </a:uFill>
                <a:latin typeface="Tahoma" panose="020B0604030504040204" pitchFamily="34" charset="0"/>
                <a:ea typeface="Tahoma" panose="020B0604030504040204" pitchFamily="34" charset="0"/>
                <a:cs typeface="Tahoma" panose="020B0604030504040204" pitchFamily="34" charset="0"/>
                <a:sym typeface="Arial"/>
              </a:rPr>
              <a:t>                                (CMS-France) ; Novosibirsk-Russia</a:t>
            </a:r>
            <a:endParaRPr kumimoji="0" lang="fr-FR" sz="1700" b="0" i="0" u="none" strike="noStrike" kern="1200" cap="none" spc="-1" normalizeH="0" baseline="0" noProof="0" dirty="0">
              <a:ln>
                <a:noFill/>
              </a:ln>
              <a:solidFill>
                <a:srgbClr val="0070C0"/>
              </a:solidFill>
              <a:effectLst/>
              <a:uLnTx/>
              <a:uFill>
                <a:solidFill>
                  <a:srgbClr val="FFFFFF"/>
                </a:solidFill>
              </a:uFill>
              <a:latin typeface="Tahoma" panose="020B0604030504040204" pitchFamily="34" charset="0"/>
              <a:ea typeface="Tahoma" panose="020B0604030504040204" pitchFamily="34" charset="0"/>
              <a:cs typeface="Tahoma" panose="020B0604030504040204" pitchFamily="34" charset="0"/>
              <a:sym typeface="Arial"/>
            </a:endParaRPr>
          </a:p>
          <a:p>
            <a:pPr marL="286110" marR="0" lvl="0" indent="-285750" algn="l" defTabSz="914400" rtl="0" eaLnBrk="1" fontAlgn="auto" latinLnBrk="0" hangingPunct="1">
              <a:lnSpc>
                <a:spcPct val="100000"/>
              </a:lnSpc>
              <a:spcBef>
                <a:spcPts val="0"/>
              </a:spcBef>
              <a:spcAft>
                <a:spcPts val="0"/>
              </a:spcAft>
              <a:buClr>
                <a:srgbClr val="0070C0"/>
              </a:buClr>
              <a:buSzTx/>
              <a:buFont typeface="Wingdings" panose="05000000000000000000" pitchFamily="2" charset="2"/>
              <a:buChar char="Ø"/>
              <a:tabLst/>
              <a:defRPr/>
            </a:pPr>
            <a:endParaRPr kumimoji="0" lang="fr-FR" sz="1700" b="0" i="0" u="none" strike="noStrike" kern="1200" cap="none" spc="-1" normalizeH="0" baseline="0" noProof="0" dirty="0" smtClean="0">
              <a:ln>
                <a:noFill/>
              </a:ln>
              <a:solidFill>
                <a:srgbClr val="0070C0"/>
              </a:solidFill>
              <a:effectLst/>
              <a:uLnTx/>
              <a:uFill>
                <a:solidFill>
                  <a:srgbClr val="FFFFFF"/>
                </a:solidFill>
              </a:uFill>
              <a:latin typeface="Tahoma" panose="020B0604030504040204" pitchFamily="34" charset="0"/>
              <a:ea typeface="Tahoma" panose="020B0604030504040204" pitchFamily="34" charset="0"/>
              <a:cs typeface="Tahoma" panose="020B0604030504040204" pitchFamily="34" charset="0"/>
              <a:sym typeface="Arial"/>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fr-FR" sz="1700" b="0" i="0" u="none" strike="noStrike" kern="1200" cap="none" spc="-1" normalizeH="0" baseline="0" noProof="0" dirty="0">
              <a:ln>
                <a:noFill/>
              </a:ln>
              <a:solidFill>
                <a:srgbClr val="000000"/>
              </a:solidFill>
              <a:effectLst/>
              <a:uLnTx/>
              <a:uFill>
                <a:solidFill>
                  <a:srgbClr val="FFFFFF"/>
                </a:solidFill>
              </a:uFill>
              <a:latin typeface="Tahoma" panose="020B0604030504040204" pitchFamily="34" charset="0"/>
              <a:ea typeface="Tahoma" panose="020B0604030504040204" pitchFamily="34" charset="0"/>
              <a:cs typeface="Tahoma" panose="020B0604030504040204" pitchFamily="34" charset="0"/>
              <a:sym typeface="Arial"/>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fr-FR" sz="1700" b="0" i="0" u="none" strike="noStrike" kern="1200" cap="none" spc="-1" normalizeH="0" baseline="0" noProof="0" dirty="0">
              <a:ln>
                <a:noFill/>
              </a:ln>
              <a:solidFill>
                <a:srgbClr val="000000"/>
              </a:solidFill>
              <a:effectLst/>
              <a:uLnTx/>
              <a:uFill>
                <a:solidFill>
                  <a:srgbClr val="FFFFFF"/>
                </a:solidFill>
              </a:uFill>
              <a:latin typeface="Tahoma" panose="020B0604030504040204" pitchFamily="34" charset="0"/>
              <a:ea typeface="Tahoma" panose="020B0604030504040204" pitchFamily="34" charset="0"/>
              <a:cs typeface="Tahoma" panose="020B0604030504040204" pitchFamily="34" charset="0"/>
              <a:sym typeface="Arial"/>
            </a:endParaRPr>
          </a:p>
        </p:txBody>
      </p:sp>
      <p:sp>
        <p:nvSpPr>
          <p:cNvPr id="10242" name="Rectangle 2"/>
          <p:cNvSpPr>
            <a:spLocks noGrp="1"/>
          </p:cNvSpPr>
          <p:nvPr>
            <p:ph type="title" idx="4294967295"/>
          </p:nvPr>
        </p:nvSpPr>
        <p:spPr>
          <a:xfrm>
            <a:off x="193638" y="0"/>
            <a:ext cx="11772612" cy="692150"/>
          </a:xfrm>
        </p:spPr>
        <p:txBody>
          <a:bodyPr>
            <a:normAutofit fontScale="90000"/>
          </a:bodyPr>
          <a:lstStyle/>
          <a:p>
            <a:r>
              <a:rPr lang="fr-FR" altLang="fr-FR" sz="2800" b="1" dirty="0">
                <a:solidFill>
                  <a:srgbClr val="E75112"/>
                </a:solidFill>
                <a:latin typeface="Verdana" panose="020B0604030504040204" pitchFamily="34" charset="0"/>
              </a:rPr>
              <a:t>Production </a:t>
            </a:r>
            <a:r>
              <a:rPr lang="fr-FR" altLang="fr-FR" sz="2800" b="1" dirty="0" smtClean="0">
                <a:solidFill>
                  <a:srgbClr val="E75112"/>
                </a:solidFill>
                <a:latin typeface="Verdana" panose="020B0604030504040204" pitchFamily="34" charset="0"/>
              </a:rPr>
              <a:t>scientifique: Bosons de </a:t>
            </a:r>
            <a:r>
              <a:rPr lang="fr-FR" altLang="fr-FR" sz="2800" b="1" dirty="0" err="1" smtClean="0">
                <a:solidFill>
                  <a:srgbClr val="E75112"/>
                </a:solidFill>
                <a:latin typeface="Verdana" panose="020B0604030504040204" pitchFamily="34" charset="0"/>
              </a:rPr>
              <a:t>Higgs</a:t>
            </a:r>
            <a:r>
              <a:rPr lang="fr-FR" altLang="fr-FR" sz="2800" b="1" dirty="0" smtClean="0">
                <a:solidFill>
                  <a:srgbClr val="E75112"/>
                </a:solidFill>
                <a:latin typeface="Verdana" panose="020B0604030504040204" pitchFamily="34" charset="0"/>
              </a:rPr>
              <a:t> et photons (SM &amp; BSM)</a:t>
            </a:r>
            <a:endParaRPr lang="fr-FR" altLang="fr-FR" sz="2800" b="1" dirty="0">
              <a:solidFill>
                <a:srgbClr val="E75112"/>
              </a:solidFill>
              <a:latin typeface="Verdana" panose="020B0604030504040204" pitchFamily="34" charset="0"/>
            </a:endParaRPr>
          </a:p>
        </p:txBody>
      </p:sp>
      <p:sp>
        <p:nvSpPr>
          <p:cNvPr id="10243" name="Espace réservé du numéro de diapositive 5"/>
          <p:cNvSpPr txBox="1">
            <a:spLocks noGrp="1"/>
          </p:cNvSpPr>
          <p:nvPr/>
        </p:nvSpPr>
        <p:spPr bwMode="auto">
          <a:xfrm>
            <a:off x="8401050" y="6492876"/>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48C9371B-EA56-4C9F-BCFF-8C71445A99D7}" type="slidenum">
              <a:rPr kumimoji="0" lang="fr-FR" altLang="fr-FR" sz="1200" b="0" i="0" u="none" strike="noStrike" kern="1200" cap="none" spc="0" normalizeH="0" baseline="0" noProof="0">
                <a:ln>
                  <a:noFill/>
                </a:ln>
                <a:solidFill>
                  <a:srgbClr val="898989"/>
                </a:solidFill>
                <a:effectLst/>
                <a:uLnTx/>
                <a:uFillTx/>
                <a:latin typeface="Verdana" panose="020B0604030504040204" pitchFamily="34" charset="0"/>
                <a:ea typeface="+mn-ea"/>
                <a:cs typeface="Arial"/>
                <a:sym typeface="Arial"/>
              </a:rPr>
              <a:pPr marL="0" marR="0" lvl="0" indent="0" algn="r" defTabSz="914400" rtl="0" eaLnBrk="1" fontAlgn="auto" latinLnBrk="0" hangingPunct="1">
                <a:lnSpc>
                  <a:spcPct val="100000"/>
                </a:lnSpc>
                <a:spcBef>
                  <a:spcPct val="0"/>
                </a:spcBef>
                <a:spcAft>
                  <a:spcPts val="0"/>
                </a:spcAft>
                <a:buClrTx/>
                <a:buSzTx/>
                <a:buFontTx/>
                <a:buNone/>
                <a:tabLst/>
                <a:defRPr/>
              </a:pPr>
              <a:t>8</a:t>
            </a:fld>
            <a:endParaRPr kumimoji="0" lang="fr-FR" altLang="fr-FR" sz="1200" b="0" i="0" u="none" strike="noStrike" kern="1200" cap="none" spc="0" normalizeH="0" baseline="0" noProof="0">
              <a:ln>
                <a:noFill/>
              </a:ln>
              <a:solidFill>
                <a:srgbClr val="898989"/>
              </a:solidFill>
              <a:effectLst/>
              <a:uLnTx/>
              <a:uFillTx/>
              <a:latin typeface="Verdana" panose="020B0604030504040204" pitchFamily="34" charset="0"/>
              <a:ea typeface="+mn-ea"/>
              <a:cs typeface="Arial"/>
              <a:sym typeface="Arial"/>
            </a:endParaRPr>
          </a:p>
        </p:txBody>
      </p:sp>
      <p:cxnSp>
        <p:nvCxnSpPr>
          <p:cNvPr id="11" name="Connecteur droit 10">
            <a:extLst>
              <a:ext uri="{FF2B5EF4-FFF2-40B4-BE49-F238E27FC236}">
                <a16:creationId xmlns:a16="http://schemas.microsoft.com/office/drawing/2014/main" id="{73184FBE-543D-434D-ACF9-E6686B9D68AC}"/>
              </a:ext>
            </a:extLst>
          </p:cNvPr>
          <p:cNvCxnSpPr/>
          <p:nvPr/>
        </p:nvCxnSpPr>
        <p:spPr>
          <a:xfrm>
            <a:off x="1525588" y="692150"/>
            <a:ext cx="9142412" cy="0"/>
          </a:xfrm>
          <a:prstGeom prst="line">
            <a:avLst/>
          </a:prstGeom>
          <a:ln>
            <a:solidFill>
              <a:srgbClr val="E75112"/>
            </a:solidFill>
          </a:ln>
        </p:spPr>
        <p:style>
          <a:lnRef idx="1">
            <a:schemeClr val="accent1"/>
          </a:lnRef>
          <a:fillRef idx="0">
            <a:schemeClr val="accent1"/>
          </a:fillRef>
          <a:effectRef idx="0">
            <a:schemeClr val="accent1"/>
          </a:effectRef>
          <a:fontRef idx="minor">
            <a:schemeClr val="tx1"/>
          </a:fontRef>
        </p:style>
      </p:cxnSp>
      <p:sp>
        <p:nvSpPr>
          <p:cNvPr id="10245" name="Espace réservé de la date 11"/>
          <p:cNvSpPr txBox="1">
            <a:spLocks noGrp="1"/>
          </p:cNvSpPr>
          <p:nvPr/>
        </p:nvSpPr>
        <p:spPr bwMode="auto">
          <a:xfrm>
            <a:off x="1658938" y="6560769"/>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altLang="fr-FR" sz="1200" b="0" i="0" u="none" strike="noStrike" kern="1200" cap="none" spc="0" normalizeH="0" baseline="0" noProof="0" dirty="0">
                <a:ln>
                  <a:noFill/>
                </a:ln>
                <a:solidFill>
                  <a:srgbClr val="898989"/>
                </a:solidFill>
                <a:effectLst/>
                <a:uLnTx/>
                <a:uFillTx/>
                <a:latin typeface="Verdana" panose="020B0604030504040204" pitchFamily="34" charset="0"/>
                <a:ea typeface="+mn-ea"/>
                <a:cs typeface="Arial"/>
                <a:sym typeface="Arial"/>
              </a:rPr>
              <a:t>Groupe </a:t>
            </a:r>
            <a:r>
              <a:rPr kumimoji="0" lang="fr-FR" altLang="fr-FR" sz="1200" b="0" i="0" u="none" strike="noStrike" kern="1200" cap="none" spc="0" normalizeH="0" baseline="0" noProof="0" dirty="0" smtClean="0">
                <a:ln>
                  <a:noFill/>
                </a:ln>
                <a:solidFill>
                  <a:srgbClr val="898989"/>
                </a:solidFill>
                <a:effectLst/>
                <a:uLnTx/>
                <a:uFillTx/>
                <a:latin typeface="Verdana" panose="020B0604030504040204" pitchFamily="34" charset="0"/>
                <a:ea typeface="+mn-ea"/>
                <a:cs typeface="Arial"/>
                <a:sym typeface="Arial"/>
              </a:rPr>
              <a:t>CMS</a:t>
            </a:r>
            <a:endParaRPr kumimoji="0" lang="fr-FR" altLang="fr-FR" sz="1200" b="0" i="0" u="none" strike="noStrike" kern="1200" cap="none" spc="0" normalizeH="0" baseline="0" noProof="0" dirty="0">
              <a:ln>
                <a:noFill/>
              </a:ln>
              <a:solidFill>
                <a:srgbClr val="898989"/>
              </a:solidFill>
              <a:effectLst/>
              <a:uLnTx/>
              <a:uFillTx/>
              <a:latin typeface="Verdana" panose="020B0604030504040204" pitchFamily="34" charset="0"/>
              <a:ea typeface="+mn-ea"/>
              <a:cs typeface="Arial"/>
              <a:sym typeface="Arial"/>
            </a:endParaRPr>
          </a:p>
        </p:txBody>
      </p:sp>
      <p:sp>
        <p:nvSpPr>
          <p:cNvPr id="10246" name="Espace réservé du pied de page 1"/>
          <p:cNvSpPr>
            <a:spLocks noGrp="1"/>
          </p:cNvSpPr>
          <p:nvPr>
            <p:ph type="ftr" sz="quarter" idx="11"/>
          </p:nvPr>
        </p:nvSpPr>
        <p:spPr bwMode="auto">
          <a:xfrm>
            <a:off x="4440238" y="6561308"/>
            <a:ext cx="39608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altLang="fr-FR" sz="1200" b="0" i="0" u="none" strike="noStrike" kern="1200" cap="none" spc="0" normalizeH="0" baseline="0" noProof="0" dirty="0">
                <a:ln>
                  <a:noFill/>
                </a:ln>
                <a:solidFill>
                  <a:srgbClr val="898989"/>
                </a:solidFill>
                <a:effectLst/>
                <a:uLnTx/>
                <a:uFillTx/>
                <a:latin typeface="Verdana" panose="020B0604030504040204" pitchFamily="34" charset="0"/>
                <a:ea typeface="+mn-ea"/>
                <a:cs typeface="Arial" panose="020B0604020202020204" pitchFamily="34" charset="0"/>
                <a:sym typeface="Arial"/>
              </a:rPr>
              <a:t>Tourniquet Section 01 du Laboratoire </a:t>
            </a:r>
            <a:r>
              <a:rPr kumimoji="0" lang="fr-FR" altLang="fr-FR" sz="1200" b="0" i="0" u="none" strike="noStrike" kern="1200" cap="none" spc="0" normalizeH="0" baseline="0" noProof="0" dirty="0" smtClean="0">
                <a:ln>
                  <a:noFill/>
                </a:ln>
                <a:solidFill>
                  <a:srgbClr val="898989"/>
                </a:solidFill>
                <a:effectLst/>
                <a:uLnTx/>
                <a:uFillTx/>
                <a:latin typeface="Verdana" panose="020B0604030504040204" pitchFamily="34" charset="0"/>
                <a:ea typeface="+mn-ea"/>
                <a:cs typeface="Arial" panose="020B0604020202020204" pitchFamily="34" charset="0"/>
                <a:sym typeface="Arial"/>
              </a:rPr>
              <a:t>–3/2/2020</a:t>
            </a:r>
            <a:endParaRPr kumimoji="0" lang="fr-FR" altLang="fr-FR" sz="1200" b="0" i="0" u="none" strike="noStrike" kern="1200" cap="none" spc="0" normalizeH="0" baseline="0" noProof="0" dirty="0">
              <a:ln>
                <a:noFill/>
              </a:ln>
              <a:solidFill>
                <a:srgbClr val="898989"/>
              </a:solidFill>
              <a:effectLst/>
              <a:uLnTx/>
              <a:uFillTx/>
              <a:latin typeface="Verdana" panose="020B0604030504040204" pitchFamily="34" charset="0"/>
              <a:ea typeface="+mn-ea"/>
              <a:cs typeface="Arial" panose="020B0604020202020204" pitchFamily="34" charset="0"/>
              <a:sym typeface="Arial"/>
            </a:endParaRPr>
          </a:p>
        </p:txBody>
      </p:sp>
      <p:sp>
        <p:nvSpPr>
          <p:cNvPr id="8" name="Rectangle 7"/>
          <p:cNvSpPr/>
          <p:nvPr/>
        </p:nvSpPr>
        <p:spPr>
          <a:xfrm>
            <a:off x="288781" y="751379"/>
            <a:ext cx="3929281" cy="35394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7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sym typeface="Arial"/>
              </a:rPr>
              <a:t>Mesures de propriétés du H</a:t>
            </a:r>
            <a:r>
              <a:rPr kumimoji="0" lang="fr-FR" sz="1700" b="1" i="0" u="none" strike="noStrike" kern="1200" cap="none" spc="0" normalizeH="0" baseline="-2500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sym typeface="Arial"/>
              </a:rPr>
              <a:t>125</a:t>
            </a:r>
            <a:r>
              <a:rPr kumimoji="0" lang="fr-FR" sz="17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17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t>
            </a:r>
            <a:r>
              <a:rPr kumimoji="0" lang="en-US" sz="1700" b="1" i="0" u="none" strike="noStrike" kern="1200" cap="none" spc="0" normalizeH="0" baseline="0" noProof="0" dirty="0" smtClean="0">
                <a:ln>
                  <a:noFill/>
                </a:ln>
                <a:solidFill>
                  <a:prstClr val="black"/>
                </a:solidFill>
                <a:effectLst/>
                <a:uLnTx/>
                <a:uFillTx/>
                <a:latin typeface="Symbol" panose="05050102010706020507" pitchFamily="18" charset="2"/>
                <a:ea typeface="+mn-ea"/>
                <a:cs typeface="Arial" panose="020B0604020202020204" pitchFamily="34" charset="0"/>
                <a:sym typeface="Wingdings" panose="05000000000000000000" pitchFamily="2" charset="2"/>
              </a:rPr>
              <a:t>gg</a:t>
            </a:r>
            <a:endParaRPr kumimoji="0" lang="fr-FR" sz="17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22845" y="1007243"/>
            <a:ext cx="2845613" cy="2841956"/>
          </a:xfrm>
          <a:prstGeom prst="rect">
            <a:avLst/>
          </a:prstGeom>
        </p:spPr>
      </p:pic>
      <p:sp>
        <p:nvSpPr>
          <p:cNvPr id="14" name="Rectangle 13"/>
          <p:cNvSpPr/>
          <p:nvPr/>
        </p:nvSpPr>
        <p:spPr>
          <a:xfrm>
            <a:off x="4469128" y="713542"/>
            <a:ext cx="7616613" cy="3539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7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sym typeface="Arial"/>
              </a:rPr>
              <a:t> Recherches de bosons de </a:t>
            </a:r>
            <a:r>
              <a:rPr kumimoji="0" lang="fr-FR" sz="1700" b="1" i="0" u="none" strike="noStrike" kern="1200" cap="none" spc="0" normalizeH="0" baseline="0" noProof="0" dirty="0" err="1"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sym typeface="Arial"/>
              </a:rPr>
              <a:t>Higgs</a:t>
            </a:r>
            <a:r>
              <a:rPr kumimoji="0" lang="fr-FR" sz="17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sym typeface="Arial"/>
              </a:rPr>
              <a:t> supplémentaires </a:t>
            </a:r>
            <a:r>
              <a:rPr kumimoji="0" lang="fr-FR" sz="1700" b="1" i="0" u="none" strike="noStrike" kern="1200" cap="none" spc="0" normalizeH="0" baseline="0" noProof="0" dirty="0" err="1" smtClean="0">
                <a:ln>
                  <a:noFill/>
                </a:ln>
                <a:solidFill>
                  <a:prstClr val="black"/>
                </a:solidFill>
                <a:effectLst/>
                <a:uLnTx/>
                <a:uFillTx/>
                <a:latin typeface="Symbol" panose="05050102010706020507" pitchFamily="18" charset="2"/>
                <a:ea typeface="Tahoma" panose="020B0604030504040204" pitchFamily="34" charset="0"/>
                <a:cs typeface="Tahoma" panose="020B0604030504040204" pitchFamily="34" charset="0"/>
                <a:sym typeface="Arial"/>
              </a:rPr>
              <a:t>M</a:t>
            </a:r>
            <a:r>
              <a:rPr kumimoji="0" lang="fr-FR" sz="1700" b="1" i="0" u="none" strike="noStrike" kern="1200" cap="none" spc="0" normalizeH="0" baseline="-25000" noProof="0" dirty="0" err="1" smtClean="0">
                <a:ln>
                  <a:noFill/>
                </a:ln>
                <a:solidFill>
                  <a:prstClr val="black"/>
                </a:solidFill>
                <a:effectLst/>
                <a:uLnTx/>
                <a:uFillTx/>
                <a:latin typeface="Symbol" panose="05050102010706020507" pitchFamily="18" charset="2"/>
                <a:ea typeface="Tahoma" panose="020B0604030504040204" pitchFamily="34" charset="0"/>
                <a:cs typeface="Tahoma" panose="020B0604030504040204" pitchFamily="34" charset="0"/>
                <a:sym typeface="Arial"/>
              </a:rPr>
              <a:t>gg</a:t>
            </a:r>
            <a:r>
              <a:rPr kumimoji="0" lang="fr-FR" sz="1700" b="1" i="0" u="none" strike="noStrike" kern="1200" cap="none" spc="0" normalizeH="0" baseline="0" noProof="0" dirty="0" smtClean="0">
                <a:ln>
                  <a:noFill/>
                </a:ln>
                <a:solidFill>
                  <a:prstClr val="black"/>
                </a:solidFill>
                <a:effectLst/>
                <a:uLnTx/>
                <a:uFillTx/>
                <a:latin typeface="Symbol" panose="05050102010706020507" pitchFamily="18" charset="2"/>
                <a:ea typeface="Tahoma" panose="020B0604030504040204" pitchFamily="34" charset="0"/>
                <a:cs typeface="Tahoma" panose="020B0604030504040204" pitchFamily="34" charset="0"/>
                <a:sym typeface="Arial"/>
              </a:rPr>
              <a:t>&lt;110</a:t>
            </a:r>
            <a:r>
              <a:rPr kumimoji="0" lang="fr-FR" sz="17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fr-FR" sz="17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sym typeface="Arial"/>
              </a:rPr>
              <a:t>GeV</a:t>
            </a:r>
            <a:r>
              <a:rPr kumimoji="0" lang="fr-FR" sz="17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endParaRPr kumimoji="0" lang="fr-FR" sz="17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15" name="Rectangle 1"/>
          <p:cNvSpPr>
            <a:spLocks noChangeArrowheads="1"/>
          </p:cNvSpPr>
          <p:nvPr/>
        </p:nvSpPr>
        <p:spPr bwMode="auto">
          <a:xfrm>
            <a:off x="4546261" y="1060557"/>
            <a:ext cx="4592504" cy="218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marR="0" lvl="0" indent="-285750" algn="l" defTabSz="914400" rtl="0" eaLnBrk="1" fontAlgn="auto" latinLnBrk="0" hangingPunct="1">
              <a:lnSpc>
                <a:spcPct val="100000"/>
              </a:lnSpc>
              <a:spcBef>
                <a:spcPct val="0"/>
              </a:spcBef>
              <a:spcAft>
                <a:spcPts val="0"/>
              </a:spcAft>
              <a:buClrTx/>
              <a:buSzTx/>
              <a:buFont typeface="Wingdings" panose="05000000000000000000" pitchFamily="2" charset="2"/>
              <a:buChar char="Ø"/>
              <a:tabLst/>
              <a:defRPr/>
            </a:pPr>
            <a:r>
              <a:rPr kumimoji="0" lang="fr-FR" altLang="fr-FR" sz="1700" b="0" i="0" u="none" strike="noStrike" kern="1200" cap="none" spc="0" normalizeH="0" baseline="0" noProof="0" dirty="0" smtClean="0">
                <a:ln>
                  <a:noFill/>
                </a:ln>
                <a:solidFill>
                  <a:srgbClr val="001691"/>
                </a:solidFill>
                <a:effectLst/>
                <a:uLnTx/>
                <a:uFillTx/>
                <a:latin typeface="Tahoma" panose="020B0604030504040204" pitchFamily="34" charset="0"/>
                <a:ea typeface="Tahoma" panose="020B0604030504040204" pitchFamily="34" charset="0"/>
                <a:cs typeface="Tahoma" panose="020B0604030504040204" pitchFamily="34" charset="0"/>
                <a:sym typeface="Arial"/>
              </a:rPr>
              <a:t>IP2I</a:t>
            </a:r>
            <a:r>
              <a:rPr kumimoji="0" lang="fr-FR" altLang="fr-FR" sz="1700" b="0" i="0" u="none" strike="noStrike" kern="1200" cap="none" spc="0" normalizeH="0" baseline="0" noProof="0" dirty="0" smtClean="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fr-FR" altLang="fr-FR" sz="1700" b="0" i="0" u="none" strike="noStrike" kern="1200" cap="none" spc="0" normalizeH="0" baseline="0" noProof="0" dirty="0" smtClean="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sym typeface="Arial"/>
              </a:rPr>
              <a:t>initiateur et pilote </a:t>
            </a:r>
            <a:r>
              <a:rPr kumimoji="0" lang="fr-FR" altLang="fr-FR" sz="1700" b="0" i="0" u="none" strike="noStrike" kern="1200" cap="none" spc="0" normalizeH="0" baseline="0" noProof="0" dirty="0" smtClean="0">
                <a:ln>
                  <a:noFill/>
                </a:ln>
                <a:solidFill>
                  <a:srgbClr val="001691"/>
                </a:solidFill>
                <a:effectLst/>
                <a:uLnTx/>
                <a:uFillTx/>
                <a:latin typeface="Tahoma" panose="020B0604030504040204" pitchFamily="34" charset="0"/>
                <a:ea typeface="Tahoma" panose="020B0604030504040204" pitchFamily="34" charset="0"/>
                <a:cs typeface="Tahoma" panose="020B0604030504040204" pitchFamily="34" charset="0"/>
                <a:sym typeface="Arial"/>
              </a:rPr>
              <a:t>(2013-…)</a:t>
            </a:r>
            <a:r>
              <a:rPr kumimoji="0" lang="fr-FR" altLang="fr-FR" sz="1700" b="0" i="0" u="none" strike="noStrike" kern="1200" cap="none" spc="0" normalizeH="0" baseline="0" noProof="0" dirty="0" smtClean="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sym typeface="Arial"/>
              </a:rPr>
              <a:t>,</a:t>
            </a:r>
          </a:p>
          <a:p>
            <a:pPr marL="285750" marR="0" lvl="0" indent="-285750" algn="l" defTabSz="914400" rtl="0" eaLnBrk="1" fontAlgn="auto" latinLnBrk="0" hangingPunct="1">
              <a:lnSpc>
                <a:spcPct val="100000"/>
              </a:lnSpc>
              <a:spcBef>
                <a:spcPct val="0"/>
              </a:spcBef>
              <a:spcAft>
                <a:spcPts val="0"/>
              </a:spcAft>
              <a:buClrTx/>
              <a:buSzTx/>
              <a:buFont typeface="Wingdings" panose="05000000000000000000" pitchFamily="2" charset="2"/>
              <a:buChar char="Ø"/>
              <a:tabLst/>
              <a:defRPr/>
            </a:pPr>
            <a:r>
              <a:rPr kumimoji="0" lang="fr-FR" altLang="fr-FR" sz="1700" b="0" i="0" u="none" strike="noStrike" kern="1200" cap="none" spc="0" normalizeH="0" baseline="0" noProof="0" dirty="0" smtClean="0">
                <a:ln>
                  <a:noFill/>
                </a:ln>
                <a:solidFill>
                  <a:srgbClr val="001691"/>
                </a:solidFill>
                <a:effectLst/>
                <a:uLnTx/>
                <a:uFillTx/>
                <a:latin typeface="Tahoma" panose="020B0604030504040204" pitchFamily="34" charset="0"/>
                <a:ea typeface="Tahoma" panose="020B0604030504040204" pitchFamily="34" charset="0"/>
                <a:cs typeface="Tahoma" panose="020B0604030504040204" pitchFamily="34" charset="0"/>
                <a:sym typeface="Arial"/>
              </a:rPr>
              <a:t>Limites les plus sensibles du LHC </a:t>
            </a:r>
          </a:p>
          <a:p>
            <a:pPr marL="285750" marR="0" lvl="0" indent="-285750" algn="l" defTabSz="914400" rtl="0" eaLnBrk="1" fontAlgn="auto" latinLnBrk="0" hangingPunct="1">
              <a:lnSpc>
                <a:spcPct val="100000"/>
              </a:lnSpc>
              <a:spcBef>
                <a:spcPct val="0"/>
              </a:spcBef>
              <a:spcAft>
                <a:spcPts val="0"/>
              </a:spcAft>
              <a:buClrTx/>
              <a:buSzTx/>
              <a:buFont typeface="Wingdings" panose="05000000000000000000" pitchFamily="2" charset="2"/>
              <a:buChar char="Ø"/>
              <a:tabLst/>
              <a:defRPr/>
            </a:pPr>
            <a:r>
              <a:rPr kumimoji="0" lang="fr-FR" altLang="fr-FR" sz="1700" b="0" i="0" u="none" strike="noStrike" kern="1200" cap="none" spc="0" normalizeH="0" baseline="0" noProof="0" dirty="0" smtClean="0">
                <a:ln>
                  <a:noFill/>
                </a:ln>
                <a:solidFill>
                  <a:srgbClr val="001691"/>
                </a:solidFill>
                <a:effectLst/>
                <a:uLnTx/>
                <a:uFillTx/>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2 papiers (dont 1 avec TH) + 2 résultats préliminaires + 1 </a:t>
            </a:r>
            <a:r>
              <a:rPr kumimoji="0" lang="fr-FR" altLang="fr-FR" sz="1700" b="0" i="0" u="none" strike="noStrike" kern="1200" cap="none" spc="0" normalizeH="0" baseline="0" noProof="0" dirty="0" err="1" smtClean="0">
                <a:ln>
                  <a:noFill/>
                </a:ln>
                <a:solidFill>
                  <a:srgbClr val="001691"/>
                </a:solidFill>
                <a:effectLst/>
                <a:uLnTx/>
                <a:uFillTx/>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proceeding</a:t>
            </a:r>
            <a:r>
              <a:rPr kumimoji="0" lang="fr-FR" altLang="fr-FR" sz="1700" b="0" i="0" u="none" strike="noStrike" kern="1200" cap="none" spc="0" normalizeH="0" baseline="0" noProof="0" dirty="0" smtClean="0">
                <a:ln>
                  <a:noFill/>
                </a:ln>
                <a:solidFill>
                  <a:srgbClr val="001691"/>
                </a:solidFill>
                <a:effectLst/>
                <a:uLnTx/>
                <a:uFillTx/>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Les Houches</a:t>
            </a:r>
          </a:p>
          <a:p>
            <a:pPr marL="285750" marR="0" lvl="0" indent="-285750" algn="l" defTabSz="914400" rtl="0" eaLnBrk="1" fontAlgn="auto" latinLnBrk="0" hangingPunct="1">
              <a:lnSpc>
                <a:spcPct val="100000"/>
              </a:lnSpc>
              <a:spcBef>
                <a:spcPct val="0"/>
              </a:spcBef>
              <a:spcAft>
                <a:spcPts val="0"/>
              </a:spcAft>
              <a:buClrTx/>
              <a:buSzTx/>
              <a:buFont typeface="Wingdings" panose="05000000000000000000" pitchFamily="2" charset="2"/>
              <a:buChar char="Ø"/>
              <a:tabLst/>
              <a:defRPr/>
            </a:pPr>
            <a:r>
              <a:rPr kumimoji="0" lang="fr-FR" altLang="fr-FR" sz="1700" b="0" i="0" u="none" strike="noStrike" kern="1200" cap="none" spc="0" normalizeH="0" baseline="0" noProof="0" dirty="0" smtClean="0">
                <a:ln>
                  <a:noFill/>
                </a:ln>
                <a:solidFill>
                  <a:srgbClr val="001691"/>
                </a:solidFill>
                <a:effectLst/>
                <a:uLnTx/>
                <a:uFillTx/>
                <a:latin typeface="Tahoma" panose="020B0604030504040204" pitchFamily="34" charset="0"/>
                <a:ea typeface="Tahoma" panose="020B0604030504040204" pitchFamily="34" charset="0"/>
                <a:cs typeface="Tahoma" panose="020B0604030504040204" pitchFamily="34" charset="0"/>
                <a:sym typeface="Arial"/>
              </a:rPr>
              <a:t>Excèdent de ~3</a:t>
            </a:r>
            <a:r>
              <a:rPr kumimoji="0" lang="fr-FR" altLang="fr-FR" sz="1700" b="0" i="0" u="none" strike="noStrike" kern="1200" cap="none" spc="0" normalizeH="0" baseline="0" noProof="0" dirty="0" smtClean="0">
                <a:ln>
                  <a:noFill/>
                </a:ln>
                <a:solidFill>
                  <a:srgbClr val="001691"/>
                </a:solidFill>
                <a:effectLst/>
                <a:uLnTx/>
                <a:uFillTx/>
                <a:latin typeface="Symbol" panose="05050102010706020507" pitchFamily="18" charset="2"/>
                <a:ea typeface="Tahoma" panose="020B0604030504040204" pitchFamily="34" charset="0"/>
                <a:cs typeface="Tahoma" panose="020B0604030504040204" pitchFamily="34" charset="0"/>
                <a:sym typeface="Arial"/>
              </a:rPr>
              <a:t>s</a:t>
            </a:r>
            <a:r>
              <a:rPr kumimoji="0" lang="fr-FR" altLang="fr-FR" sz="1700" b="0" i="0" u="none" strike="noStrike" kern="1200" cap="none" spc="0" normalizeH="0" baseline="0" noProof="0" dirty="0" smtClean="0">
                <a:ln>
                  <a:noFill/>
                </a:ln>
                <a:solidFill>
                  <a:srgbClr val="001691"/>
                </a:solidFill>
                <a:effectLst/>
                <a:uLnTx/>
                <a:uFillTx/>
                <a:latin typeface="Tahoma" panose="020B0604030504040204" pitchFamily="34" charset="0"/>
                <a:ea typeface="Tahoma" panose="020B0604030504040204" pitchFamily="34" charset="0"/>
                <a:cs typeface="Tahoma" panose="020B0604030504040204" pitchFamily="34" charset="0"/>
                <a:sym typeface="Arial"/>
              </a:rPr>
              <a:t> @~95.3 </a:t>
            </a:r>
            <a:r>
              <a:rPr kumimoji="0" lang="fr-FR" altLang="fr-FR" sz="1700" b="0" i="0" u="none" strike="noStrike" kern="1200" cap="none" spc="0" normalizeH="0" baseline="0" noProof="0" dirty="0" err="1" smtClean="0">
                <a:ln>
                  <a:noFill/>
                </a:ln>
                <a:solidFill>
                  <a:srgbClr val="001691"/>
                </a:solidFill>
                <a:effectLst/>
                <a:uLnTx/>
                <a:uFillTx/>
                <a:latin typeface="Tahoma" panose="020B0604030504040204" pitchFamily="34" charset="0"/>
                <a:ea typeface="Tahoma" panose="020B0604030504040204" pitchFamily="34" charset="0"/>
                <a:cs typeface="Tahoma" panose="020B0604030504040204" pitchFamily="34" charset="0"/>
                <a:sym typeface="Arial"/>
              </a:rPr>
              <a:t>GeV</a:t>
            </a:r>
            <a:r>
              <a:rPr kumimoji="0" lang="fr-FR" altLang="fr-FR" sz="1700" b="0" i="0" u="none" strike="noStrike" kern="1200" cap="none" spc="0" normalizeH="0" baseline="0" noProof="0" dirty="0" smtClean="0">
                <a:ln>
                  <a:noFill/>
                </a:ln>
                <a:solidFill>
                  <a:srgbClr val="001691"/>
                </a:solidFill>
                <a:effectLst/>
                <a:uLnTx/>
                <a:uFillTx/>
                <a:latin typeface="Tahoma" panose="020B0604030504040204" pitchFamily="34" charset="0"/>
                <a:ea typeface="Tahoma" panose="020B0604030504040204" pitchFamily="34" charset="0"/>
                <a:cs typeface="Tahoma" panose="020B0604030504040204" pitchFamily="34" charset="0"/>
                <a:sym typeface="Arial"/>
              </a:rPr>
              <a:t> (données 2012+2016)</a:t>
            </a:r>
          </a:p>
          <a:p>
            <a:pPr marL="285750" marR="0" lvl="0" indent="-285750" algn="l" defTabSz="914400" rtl="0" eaLnBrk="1" fontAlgn="auto" latinLnBrk="0" hangingPunct="1">
              <a:lnSpc>
                <a:spcPct val="100000"/>
              </a:lnSpc>
              <a:spcBef>
                <a:spcPct val="0"/>
              </a:spcBef>
              <a:spcAft>
                <a:spcPts val="0"/>
              </a:spcAft>
              <a:buClrTx/>
              <a:buSzTx/>
              <a:buFont typeface="Wingdings" panose="05000000000000000000" pitchFamily="2" charset="2"/>
              <a:buChar char="Ø"/>
              <a:tabLst/>
              <a:defRPr/>
            </a:pPr>
            <a:r>
              <a:rPr kumimoji="0" lang="fr-FR" altLang="fr-FR" sz="1700" b="0" i="0" u="none" strike="noStrike" kern="1200" cap="none" spc="0" normalizeH="0" baseline="0" noProof="0" dirty="0" smtClean="0">
                <a:ln>
                  <a:noFill/>
                </a:ln>
                <a:solidFill>
                  <a:srgbClr val="001691"/>
                </a:solidFill>
                <a:effectLst/>
                <a:uLnTx/>
                <a:uFillTx/>
                <a:latin typeface="Tahoma" panose="020B0604030504040204" pitchFamily="34" charset="0"/>
                <a:ea typeface="Tahoma" panose="020B0604030504040204" pitchFamily="34" charset="0"/>
                <a:cs typeface="Tahoma" panose="020B0604030504040204" pitchFamily="34" charset="0"/>
                <a:sym typeface="Arial"/>
              </a:rPr>
              <a:t>Pour 2020:  Résultats ‘</a:t>
            </a:r>
            <a:r>
              <a:rPr kumimoji="0" lang="fr-FR" altLang="fr-FR" sz="1700" b="0" i="0" u="none" strike="noStrike" kern="1200" cap="none" spc="0" normalizeH="0" baseline="0" noProof="0" dirty="0" err="1" smtClean="0">
                <a:ln>
                  <a:noFill/>
                </a:ln>
                <a:solidFill>
                  <a:srgbClr val="001691"/>
                </a:solidFill>
                <a:effectLst/>
                <a:uLnTx/>
                <a:uFillTx/>
                <a:latin typeface="Tahoma" panose="020B0604030504040204" pitchFamily="34" charset="0"/>
                <a:ea typeface="Tahoma" panose="020B0604030504040204" pitchFamily="34" charset="0"/>
                <a:cs typeface="Tahoma" panose="020B0604030504040204" pitchFamily="34" charset="0"/>
                <a:sym typeface="Arial"/>
              </a:rPr>
              <a:t>legacy</a:t>
            </a:r>
            <a:r>
              <a:rPr kumimoji="0" lang="fr-FR" altLang="fr-FR" sz="1700" b="0" i="0" u="none" strike="noStrike" kern="1200" cap="none" spc="0" normalizeH="0" baseline="0" noProof="0" dirty="0" smtClean="0">
                <a:ln>
                  <a:noFill/>
                </a:ln>
                <a:solidFill>
                  <a:srgbClr val="001691"/>
                </a:solidFill>
                <a:effectLst/>
                <a:uLnTx/>
                <a:uFillTx/>
                <a:latin typeface="Tahoma" panose="020B0604030504040204" pitchFamily="34" charset="0"/>
                <a:ea typeface="Tahoma" panose="020B0604030504040204" pitchFamily="34" charset="0"/>
                <a:cs typeface="Tahoma" panose="020B0604030504040204" pitchFamily="34" charset="0"/>
                <a:sym typeface="Arial"/>
              </a:rPr>
              <a:t>’, devrait pouvoir se prononcer sur l’excès</a:t>
            </a:r>
            <a:endParaRPr kumimoji="0" lang="fr-FR" altLang="fr-FR" sz="1700" b="0" i="0" u="none" strike="noStrike" kern="1200" cap="none" spc="0" normalizeH="0" baseline="0" noProof="0" dirty="0">
              <a:ln>
                <a:noFill/>
              </a:ln>
              <a:solidFill>
                <a:srgbClr val="001691"/>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16" name="CustomShape 6"/>
          <p:cNvSpPr/>
          <p:nvPr/>
        </p:nvSpPr>
        <p:spPr>
          <a:xfrm>
            <a:off x="337641" y="4380014"/>
            <a:ext cx="1070892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700" b="1" i="0" u="none" strike="noStrike" kern="1200" cap="none" spc="-1" normalizeH="0" baseline="0" noProof="0" dirty="0">
                <a:ln>
                  <a:noFill/>
                </a:ln>
                <a:solidFill>
                  <a:srgbClr val="000000"/>
                </a:solidFill>
                <a:effectLst/>
                <a:uLnTx/>
                <a:uFill>
                  <a:solidFill>
                    <a:srgbClr val="FFFFFF"/>
                  </a:solidFill>
                </a:uFill>
                <a:latin typeface="Tahoma" panose="020B0604030504040204" pitchFamily="34" charset="0"/>
                <a:ea typeface="Tahoma" panose="020B0604030504040204" pitchFamily="34" charset="0"/>
                <a:cs typeface="Tahoma" panose="020B0604030504040204" pitchFamily="34" charset="0"/>
                <a:sym typeface="Arial"/>
              </a:rPr>
              <a:t>Mesure des paramètres du potentiel de </a:t>
            </a:r>
            <a:r>
              <a:rPr kumimoji="0" lang="fr-FR" sz="1700" b="1" i="0" u="none" strike="noStrike" kern="1200" cap="none" spc="-1" normalizeH="0" baseline="0" noProof="0" dirty="0" err="1">
                <a:ln>
                  <a:noFill/>
                </a:ln>
                <a:solidFill>
                  <a:srgbClr val="000000"/>
                </a:solidFill>
                <a:effectLst/>
                <a:uLnTx/>
                <a:uFill>
                  <a:solidFill>
                    <a:srgbClr val="FFFFFF"/>
                  </a:solidFill>
                </a:uFill>
                <a:latin typeface="Tahoma" panose="020B0604030504040204" pitchFamily="34" charset="0"/>
                <a:ea typeface="Tahoma" panose="020B0604030504040204" pitchFamily="34" charset="0"/>
                <a:cs typeface="Tahoma" panose="020B0604030504040204" pitchFamily="34" charset="0"/>
                <a:sym typeface="Arial"/>
              </a:rPr>
              <a:t>Higgs</a:t>
            </a:r>
            <a:r>
              <a:rPr kumimoji="0" lang="fr-FR" sz="1700" b="1" i="0" u="none" strike="noStrike" kern="1200" cap="none" spc="-1" normalizeH="0" baseline="0" noProof="0" dirty="0">
                <a:ln>
                  <a:noFill/>
                </a:ln>
                <a:solidFill>
                  <a:srgbClr val="000000"/>
                </a:solidFill>
                <a:effectLst/>
                <a:uLnTx/>
                <a:uFill>
                  <a:solidFill>
                    <a:srgbClr val="FFFFFF"/>
                  </a:solidFill>
                </a:uFill>
                <a:latin typeface="Tahoma" panose="020B0604030504040204" pitchFamily="34" charset="0"/>
                <a:ea typeface="Tahoma" panose="020B0604030504040204" pitchFamily="34" charset="0"/>
                <a:cs typeface="Tahoma" panose="020B0604030504040204" pitchFamily="34" charset="0"/>
                <a:sym typeface="Arial"/>
              </a:rPr>
              <a:t> : recherche de production HH et </a:t>
            </a:r>
            <a:r>
              <a:rPr kumimoji="0" lang="fr-FR" sz="1700" b="1" i="0" u="none" strike="noStrike" kern="1200" cap="none" spc="-1" normalizeH="0" baseline="0" noProof="0" dirty="0" err="1" smtClean="0">
                <a:ln>
                  <a:noFill/>
                </a:ln>
                <a:solidFill>
                  <a:srgbClr val="000000"/>
                </a:solidFill>
                <a:effectLst/>
                <a:uLnTx/>
                <a:uFill>
                  <a:solidFill>
                    <a:srgbClr val="FFFFFF"/>
                  </a:solidFill>
                </a:uFill>
                <a:latin typeface="Tahoma" panose="020B0604030504040204" pitchFamily="34" charset="0"/>
                <a:ea typeface="Tahoma" panose="020B0604030504040204" pitchFamily="34" charset="0"/>
                <a:cs typeface="Tahoma" panose="020B0604030504040204" pitchFamily="34" charset="0"/>
                <a:sym typeface="Arial"/>
              </a:rPr>
              <a:t>autocouplage</a:t>
            </a:r>
            <a:endParaRPr kumimoji="0" lang="fr-FR" sz="1700" b="0" i="0" u="none" strike="noStrike" kern="1200" cap="none" spc="-1" normalizeH="0" baseline="0" noProof="0" dirty="0">
              <a:ln>
                <a:noFill/>
              </a:ln>
              <a:solidFill>
                <a:srgbClr val="000000"/>
              </a:solidFill>
              <a:effectLst/>
              <a:uLnTx/>
              <a:uFill>
                <a:solidFill>
                  <a:srgbClr val="FFFFFF"/>
                </a:solidFill>
              </a:uFill>
              <a:latin typeface="Tahoma" panose="020B0604030504040204" pitchFamily="34" charset="0"/>
              <a:ea typeface="Tahoma" panose="020B0604030504040204" pitchFamily="34" charset="0"/>
              <a:cs typeface="Tahoma" panose="020B0604030504040204" pitchFamily="34" charset="0"/>
              <a:sym typeface="Arial"/>
            </a:endParaRPr>
          </a:p>
        </p:txBody>
      </p:sp>
      <p:pic>
        <p:nvPicPr>
          <p:cNvPr id="18" name="Image 17"/>
          <p:cNvPicPr>
            <a:picLocks noChangeAspect="1"/>
          </p:cNvPicPr>
          <p:nvPr/>
        </p:nvPicPr>
        <p:blipFill>
          <a:blip r:embed="rId4"/>
          <a:stretch/>
        </p:blipFill>
        <p:spPr>
          <a:xfrm>
            <a:off x="9384547" y="4677491"/>
            <a:ext cx="2701195" cy="1939100"/>
          </a:xfrm>
          <a:prstGeom prst="rect">
            <a:avLst/>
          </a:prstGeom>
          <a:ln>
            <a:noFill/>
          </a:ln>
        </p:spPr>
      </p:pic>
      <p:sp>
        <p:nvSpPr>
          <p:cNvPr id="19" name="Google Shape;207;g769ced61e6_0_24"/>
          <p:cNvSpPr/>
          <p:nvPr/>
        </p:nvSpPr>
        <p:spPr>
          <a:xfrm>
            <a:off x="9550482" y="3329983"/>
            <a:ext cx="2030362" cy="199798"/>
          </a:xfrm>
          <a:prstGeom prst="rect">
            <a:avLst/>
          </a:prstGeom>
          <a:solidFill>
            <a:srgbClr val="5B9BD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Tx/>
              <a:buNone/>
              <a:tabLst/>
              <a:defRPr/>
            </a:pPr>
            <a:r>
              <a:rPr kumimoji="0" lang="fr-FR" sz="1200" b="0" i="0" u="none" strike="noStrike" kern="0" cap="none" spc="0" normalizeH="0" baseline="0" noProof="0" dirty="0" smtClean="0">
                <a:ln>
                  <a:noFill/>
                </a:ln>
                <a:solidFill>
                  <a:srgbClr val="FFFFFF"/>
                </a:solidFill>
                <a:effectLst/>
                <a:uLnTx/>
                <a:uFillTx/>
                <a:latin typeface="Calibri" panose="020F0502020204030204"/>
                <a:ea typeface="Calibri"/>
                <a:cs typeface="Calibri"/>
                <a:sym typeface="Calibri"/>
              </a:rPr>
              <a:t>Phys</a:t>
            </a:r>
            <a:r>
              <a:rPr kumimoji="0" lang="fr-FR" sz="1200" b="0" i="0" u="none" strike="noStrike" kern="0" cap="none" spc="0" normalizeH="0" baseline="0" noProof="0" dirty="0">
                <a:ln>
                  <a:noFill/>
                </a:ln>
                <a:solidFill>
                  <a:srgbClr val="FFFFFF"/>
                </a:solidFill>
                <a:effectLst/>
                <a:uLnTx/>
                <a:uFillTx/>
                <a:latin typeface="Calibri" panose="020F0502020204030204"/>
                <a:ea typeface="Calibri"/>
                <a:cs typeface="Calibri"/>
                <a:sym typeface="Calibri"/>
              </a:rPr>
              <a:t>. </a:t>
            </a:r>
            <a:r>
              <a:rPr kumimoji="0" lang="fr-FR" sz="1200" b="0" i="0" u="none" strike="noStrike" kern="0" cap="none" spc="0" normalizeH="0" baseline="0" noProof="0" dirty="0" err="1">
                <a:ln>
                  <a:noFill/>
                </a:ln>
                <a:solidFill>
                  <a:srgbClr val="FFFFFF"/>
                </a:solidFill>
                <a:effectLst/>
                <a:uLnTx/>
                <a:uFillTx/>
                <a:latin typeface="Calibri" panose="020F0502020204030204"/>
                <a:ea typeface="Calibri"/>
                <a:cs typeface="Calibri"/>
                <a:sym typeface="Calibri"/>
              </a:rPr>
              <a:t>Lett</a:t>
            </a:r>
            <a:r>
              <a:rPr kumimoji="0" lang="fr-FR" sz="1200" b="0" i="0" u="none" strike="noStrike" kern="0" cap="none" spc="0" normalizeH="0" baseline="0" noProof="0" dirty="0">
                <a:ln>
                  <a:noFill/>
                </a:ln>
                <a:solidFill>
                  <a:srgbClr val="FFFFFF"/>
                </a:solidFill>
                <a:effectLst/>
                <a:uLnTx/>
                <a:uFillTx/>
                <a:latin typeface="Calibri" panose="020F0502020204030204"/>
                <a:ea typeface="Calibri"/>
                <a:cs typeface="Calibri"/>
                <a:sym typeface="Calibri"/>
              </a:rPr>
              <a:t>. B 793 (2019) 320 </a:t>
            </a:r>
            <a:endParaRPr kumimoji="0" sz="1100" b="0" i="0" u="none" strike="noStrike" kern="0" cap="none" spc="0" normalizeH="0" baseline="0" noProof="0" dirty="0" smtClean="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14007430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7"/>
          <p:cNvSpPr txBox="1">
            <a:spLocks noGrp="1"/>
          </p:cNvSpPr>
          <p:nvPr>
            <p:ph type="title" idx="4294967295"/>
          </p:nvPr>
        </p:nvSpPr>
        <p:spPr>
          <a:xfrm>
            <a:off x="571500" y="0"/>
            <a:ext cx="11364900" cy="692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75112"/>
              </a:buClr>
              <a:buSzPts val="2800"/>
              <a:buFont typeface="Verdana"/>
              <a:buNone/>
            </a:pPr>
            <a:r>
              <a:rPr lang="fr-FR" sz="2800" b="1">
                <a:solidFill>
                  <a:srgbClr val="E75112"/>
                </a:solidFill>
                <a:latin typeface="Verdana"/>
                <a:ea typeface="Verdana"/>
                <a:cs typeface="Verdana"/>
                <a:sym typeface="Verdana"/>
              </a:rPr>
              <a:t>Production scientifique: Photons (cont.) et Higgs BSM</a:t>
            </a:r>
            <a:endParaRPr sz="2800" b="1">
              <a:solidFill>
                <a:srgbClr val="E75112"/>
              </a:solidFill>
              <a:latin typeface="Verdana"/>
              <a:ea typeface="Verdana"/>
              <a:cs typeface="Verdana"/>
              <a:sym typeface="Verdana"/>
            </a:endParaRPr>
          </a:p>
        </p:txBody>
      </p:sp>
      <p:sp>
        <p:nvSpPr>
          <p:cNvPr id="186" name="Google Shape;186;p7"/>
          <p:cNvSpPr txBox="1"/>
          <p:nvPr/>
        </p:nvSpPr>
        <p:spPr>
          <a:xfrm>
            <a:off x="8401050" y="6492876"/>
            <a:ext cx="21336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898989"/>
              </a:buClr>
              <a:buSzPts val="1200"/>
              <a:buFont typeface="Arial"/>
              <a:buNone/>
              <a:tabLst/>
              <a:defRPr/>
            </a:pPr>
            <a:fld id="{00000000-1234-1234-1234-123412341234}" type="slidenum">
              <a:rPr kumimoji="0" lang="fr-FR" sz="1200" b="0" i="0" u="none" strike="noStrike" kern="0" cap="none" spc="0" normalizeH="0" baseline="0" noProof="0">
                <a:ln>
                  <a:noFill/>
                </a:ln>
                <a:solidFill>
                  <a:srgbClr val="898989"/>
                </a:solidFill>
                <a:effectLst/>
                <a:uLnTx/>
                <a:uFillTx/>
                <a:latin typeface="Verdana"/>
                <a:ea typeface="Verdana"/>
                <a:cs typeface="Verdana"/>
                <a:sym typeface="Verdana"/>
              </a:rPr>
              <a:pPr marL="0" marR="0" lvl="0" indent="0" algn="r" defTabSz="914400" rtl="0" eaLnBrk="1" fontAlgn="auto" latinLnBrk="0" hangingPunct="1">
                <a:lnSpc>
                  <a:spcPct val="100000"/>
                </a:lnSpc>
                <a:spcBef>
                  <a:spcPts val="0"/>
                </a:spcBef>
                <a:spcAft>
                  <a:spcPts val="0"/>
                </a:spcAft>
                <a:buClr>
                  <a:srgbClr val="898989"/>
                </a:buClr>
                <a:buSzPts val="1200"/>
                <a:buFont typeface="Arial"/>
                <a:buNone/>
                <a:tabLst/>
                <a:defRPr/>
              </a:pPr>
              <a:t>9</a:t>
            </a:fld>
            <a:endParaRPr kumimoji="0" sz="1200" b="0" i="0" u="none" strike="noStrike" kern="0" cap="none" spc="0" normalizeH="0" baseline="0" noProof="0">
              <a:ln>
                <a:noFill/>
              </a:ln>
              <a:solidFill>
                <a:srgbClr val="898989"/>
              </a:solidFill>
              <a:effectLst/>
              <a:uLnTx/>
              <a:uFillTx/>
              <a:latin typeface="Verdana"/>
              <a:ea typeface="Verdana"/>
              <a:cs typeface="Verdana"/>
              <a:sym typeface="Verdana"/>
            </a:endParaRPr>
          </a:p>
        </p:txBody>
      </p:sp>
      <p:cxnSp>
        <p:nvCxnSpPr>
          <p:cNvPr id="187" name="Google Shape;187;p7"/>
          <p:cNvCxnSpPr/>
          <p:nvPr/>
        </p:nvCxnSpPr>
        <p:spPr>
          <a:xfrm>
            <a:off x="1525588" y="692150"/>
            <a:ext cx="9142412" cy="0"/>
          </a:xfrm>
          <a:prstGeom prst="straightConnector1">
            <a:avLst/>
          </a:prstGeom>
          <a:noFill/>
          <a:ln w="9525" cap="flat" cmpd="sng">
            <a:solidFill>
              <a:srgbClr val="E75112"/>
            </a:solidFill>
            <a:prstDash val="solid"/>
            <a:miter lim="800000"/>
            <a:headEnd type="none" w="sm" len="sm"/>
            <a:tailEnd type="none" w="sm" len="sm"/>
          </a:ln>
        </p:spPr>
      </p:cxnSp>
      <p:sp>
        <p:nvSpPr>
          <p:cNvPr id="188" name="Google Shape;188;p7"/>
          <p:cNvSpPr txBox="1">
            <a:spLocks noGrp="1"/>
          </p:cNvSpPr>
          <p:nvPr>
            <p:ph type="ftr" idx="11"/>
          </p:nvPr>
        </p:nvSpPr>
        <p:spPr>
          <a:xfrm>
            <a:off x="4440238" y="6518274"/>
            <a:ext cx="4063682" cy="365128"/>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898989"/>
              </a:buClr>
              <a:buSzPts val="1200"/>
              <a:buFont typeface="Arial"/>
              <a:buNone/>
              <a:tabLst/>
              <a:defRPr/>
            </a:pPr>
            <a:r>
              <a:rPr kumimoji="0" lang="fr-FR" sz="1200" b="0" i="0" u="none" strike="noStrike" kern="0" cap="none" spc="0" normalizeH="0" baseline="0" noProof="0" dirty="0">
                <a:ln>
                  <a:noFill/>
                </a:ln>
                <a:solidFill>
                  <a:srgbClr val="898989"/>
                </a:solidFill>
                <a:effectLst/>
                <a:uLnTx/>
                <a:uFillTx/>
                <a:latin typeface="Verdana"/>
                <a:ea typeface="Verdana"/>
                <a:cs typeface="Verdana"/>
                <a:sym typeface="Verdana"/>
              </a:rPr>
              <a:t>Tourniquet Section 01 du Laboratoire </a:t>
            </a:r>
            <a:r>
              <a:rPr kumimoji="0" lang="fr-FR" sz="1200" b="0" i="0" u="none" strike="noStrike" kern="0" cap="none" spc="0" normalizeH="0" baseline="0" noProof="0" dirty="0" smtClean="0">
                <a:ln>
                  <a:noFill/>
                </a:ln>
                <a:solidFill>
                  <a:srgbClr val="898989"/>
                </a:solidFill>
                <a:effectLst/>
                <a:uLnTx/>
                <a:uFillTx/>
                <a:latin typeface="Verdana"/>
                <a:ea typeface="Verdana"/>
                <a:cs typeface="Verdana"/>
                <a:sym typeface="Verdana"/>
              </a:rPr>
              <a:t>– </a:t>
            </a:r>
            <a:r>
              <a:rPr lang="fr-FR" kern="0" dirty="0" smtClean="0">
                <a:solidFill>
                  <a:srgbClr val="898989"/>
                </a:solidFill>
                <a:latin typeface="Verdana"/>
                <a:ea typeface="Verdana"/>
                <a:cs typeface="Verdana"/>
                <a:sym typeface="Verdana"/>
              </a:rPr>
              <a:t>3/2/2020</a:t>
            </a:r>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
        <p:nvSpPr>
          <p:cNvPr id="189" name="Google Shape;189;p7"/>
          <p:cNvSpPr/>
          <p:nvPr/>
        </p:nvSpPr>
        <p:spPr>
          <a:xfrm>
            <a:off x="270179" y="3590997"/>
            <a:ext cx="8408100" cy="25854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800" b="1" i="0" u="none" strike="noStrike" kern="0" cap="none" spc="0" normalizeH="0" baseline="0" noProof="0" dirty="0">
                <a:ln>
                  <a:noFill/>
                </a:ln>
                <a:solidFill>
                  <a:srgbClr val="000000"/>
                </a:solidFill>
                <a:effectLst/>
                <a:uLnTx/>
                <a:uFillTx/>
                <a:latin typeface="Tahoma"/>
                <a:ea typeface="Tahoma"/>
                <a:cs typeface="Tahoma"/>
                <a:sym typeface="Tahoma"/>
              </a:rPr>
              <a:t>Recherche de H→𝜏𝜏 dans le MSSM (haut tanβ</a:t>
            </a:r>
            <a:r>
              <a:rPr kumimoji="0" lang="fr-FR" sz="1800" b="1" i="0" u="none" strike="noStrike" kern="0" cap="none" spc="0" normalizeH="0" baseline="0" noProof="0" dirty="0" smtClean="0">
                <a:ln>
                  <a:noFill/>
                </a:ln>
                <a:solidFill>
                  <a:srgbClr val="000000"/>
                </a:solidFill>
                <a:effectLst/>
                <a:uLnTx/>
                <a:uFillTx/>
                <a:latin typeface="Tahoma"/>
                <a:ea typeface="Tahoma"/>
                <a:cs typeface="Tahoma"/>
                <a:sym typeface="Tahoma"/>
              </a:rPr>
              <a:t>)</a:t>
            </a:r>
            <a:r>
              <a:rPr kumimoji="0" lang="fr-FR" sz="1800" b="0" i="0" u="none" strike="noStrike" kern="0" cap="none" spc="0" normalizeH="0" baseline="0" noProof="0" dirty="0" smtClean="0">
                <a:ln>
                  <a:noFill/>
                </a:ln>
                <a:solidFill>
                  <a:srgbClr val="000000"/>
                </a:solidFill>
                <a:effectLst/>
                <a:uLnTx/>
                <a:uFillTx/>
                <a:latin typeface="Tahoma"/>
                <a:ea typeface="Tahoma"/>
                <a:cs typeface="Tahoma"/>
                <a:sym typeface="Tahoma"/>
              </a:rPr>
              <a:t> depuis 2014</a:t>
            </a:r>
            <a:endParaRPr kumimoji="0" sz="1800" b="0" i="0" u="none" strike="noStrike" kern="0" cap="none" spc="0" normalizeH="0" baseline="0" noProof="0" dirty="0">
              <a:ln>
                <a:noFill/>
              </a:ln>
              <a:solidFill>
                <a:srgbClr val="000000"/>
              </a:solidFill>
              <a:effectLst/>
              <a:uLnTx/>
              <a:uFillTx/>
              <a:latin typeface="Tahoma"/>
              <a:ea typeface="Tahoma"/>
              <a:cs typeface="Tahoma"/>
              <a:sym typeface="Tahoma"/>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800" b="0" i="0" u="none" strike="noStrike" kern="0" cap="none" spc="0" normalizeH="0" baseline="0" noProof="0" dirty="0">
                <a:ln>
                  <a:noFill/>
                </a:ln>
                <a:solidFill>
                  <a:srgbClr val="660066"/>
                </a:solidFill>
                <a:effectLst/>
                <a:uLnTx/>
                <a:uFillTx/>
                <a:latin typeface="Tahoma"/>
                <a:ea typeface="Tahoma"/>
                <a:cs typeface="Tahoma"/>
                <a:sym typeface="Tahoma"/>
              </a:rPr>
              <a:t>C. </a:t>
            </a:r>
            <a:r>
              <a:rPr kumimoji="0" lang="fr-FR" sz="1800" b="0" i="0" u="none" strike="noStrike" kern="0" cap="none" spc="0" normalizeH="0" baseline="0" noProof="0" dirty="0" err="1">
                <a:ln>
                  <a:noFill/>
                </a:ln>
                <a:solidFill>
                  <a:srgbClr val="660066"/>
                </a:solidFill>
                <a:effectLst/>
                <a:uLnTx/>
                <a:uFillTx/>
                <a:latin typeface="Tahoma"/>
                <a:ea typeface="Tahoma"/>
                <a:cs typeface="Tahoma"/>
                <a:sym typeface="Tahoma"/>
              </a:rPr>
              <a:t>Bernet</a:t>
            </a:r>
            <a:r>
              <a:rPr kumimoji="0" lang="fr-FR" sz="1800" b="0" i="0" u="none" strike="noStrike" kern="0" cap="none" spc="0" normalizeH="0" baseline="0" noProof="0" dirty="0">
                <a:ln>
                  <a:noFill/>
                </a:ln>
                <a:solidFill>
                  <a:srgbClr val="FF0000"/>
                </a:solidFill>
                <a:effectLst/>
                <a:uLnTx/>
                <a:uFillTx/>
                <a:latin typeface="Tahoma"/>
                <a:ea typeface="Tahoma"/>
                <a:cs typeface="Tahoma"/>
                <a:sym typeface="Tahoma"/>
              </a:rPr>
              <a:t>, 2 doctorants (G. Touquet, 2016-2019 and L. </a:t>
            </a:r>
            <a:r>
              <a:rPr kumimoji="0" lang="fr-FR" sz="1800" b="0" i="0" u="none" strike="noStrike" kern="0" cap="none" spc="0" normalizeH="0" baseline="0" noProof="0" dirty="0" err="1">
                <a:ln>
                  <a:noFill/>
                </a:ln>
                <a:solidFill>
                  <a:srgbClr val="FF0000"/>
                </a:solidFill>
                <a:effectLst/>
                <a:uLnTx/>
                <a:uFillTx/>
                <a:latin typeface="Tahoma"/>
                <a:ea typeface="Tahoma"/>
                <a:cs typeface="Tahoma"/>
                <a:sym typeface="Tahoma"/>
              </a:rPr>
              <a:t>Torterotot</a:t>
            </a:r>
            <a:r>
              <a:rPr kumimoji="0" lang="fr-FR" sz="1800" b="0" i="0" u="none" strike="noStrike" kern="0" cap="none" spc="0" normalizeH="0" baseline="0" noProof="0" dirty="0">
                <a:ln>
                  <a:noFill/>
                </a:ln>
                <a:solidFill>
                  <a:srgbClr val="FF0000"/>
                </a:solidFill>
                <a:effectLst/>
                <a:uLnTx/>
                <a:uFillTx/>
                <a:latin typeface="Tahoma"/>
                <a:ea typeface="Tahoma"/>
                <a:cs typeface="Tahoma"/>
                <a:sym typeface="Tahoma"/>
              </a:rPr>
              <a:t>, 2018-2021) </a:t>
            </a:r>
            <a:r>
              <a:rPr kumimoji="0" lang="fr-FR" sz="1800" b="0" i="0" u="none" strike="noStrike" kern="0" cap="none" spc="0" normalizeH="0" baseline="0" noProof="0" dirty="0">
                <a:ln>
                  <a:noFill/>
                </a:ln>
                <a:solidFill>
                  <a:srgbClr val="660066"/>
                </a:solidFill>
                <a:effectLst/>
                <a:uLnTx/>
                <a:uFillTx/>
                <a:latin typeface="Tahoma"/>
                <a:ea typeface="Tahoma"/>
                <a:cs typeface="Tahoma"/>
                <a:sym typeface="Tahoma"/>
              </a:rPr>
              <a:t>+ 1 post-doc (E. </a:t>
            </a:r>
            <a:r>
              <a:rPr kumimoji="0" lang="fr-FR" sz="1800" b="0" i="0" u="none" strike="noStrike" kern="0" cap="none" spc="0" normalizeH="0" baseline="0" noProof="0" dirty="0" err="1" smtClean="0">
                <a:ln>
                  <a:noFill/>
                </a:ln>
                <a:solidFill>
                  <a:srgbClr val="660066"/>
                </a:solidFill>
                <a:effectLst/>
                <a:uLnTx/>
                <a:uFillTx/>
                <a:latin typeface="Tahoma"/>
                <a:ea typeface="Tahoma"/>
                <a:cs typeface="Tahoma"/>
                <a:sym typeface="Tahoma"/>
              </a:rPr>
              <a:t>Asilar</a:t>
            </a:r>
            <a:r>
              <a:rPr kumimoji="0" lang="fr-FR" sz="1800" b="0" i="0" u="none" strike="noStrike" kern="0" cap="none" spc="0" normalizeH="0" baseline="0" noProof="0" dirty="0">
                <a:ln>
                  <a:noFill/>
                </a:ln>
                <a:solidFill>
                  <a:srgbClr val="660066"/>
                </a:solidFill>
                <a:effectLst/>
                <a:uLnTx/>
                <a:uFillTx/>
                <a:latin typeface="Tahoma"/>
                <a:ea typeface="Tahoma"/>
                <a:cs typeface="Tahoma"/>
                <a:sym typeface="Tahoma"/>
              </a:rPr>
              <a:t>, 2019-2020)</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800" b="0" i="0" u="none" strike="noStrike" kern="0" cap="none" spc="0" normalizeH="0" baseline="0" noProof="0" dirty="0">
                <a:ln>
                  <a:noFill/>
                </a:ln>
                <a:solidFill>
                  <a:srgbClr val="0070C0"/>
                </a:solidFill>
                <a:effectLst/>
                <a:uLnTx/>
                <a:uFillTx/>
                <a:latin typeface="Tahoma"/>
                <a:ea typeface="Tahoma"/>
                <a:cs typeface="Tahoma"/>
                <a:sym typeface="Tahoma"/>
              </a:rPr>
              <a:t>Collaboration avec Vienna, KIT</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800" b="0" i="0" u="none" strike="noStrike" kern="0" cap="none" spc="0" normalizeH="0" baseline="0" noProof="0" dirty="0">
                <a:ln>
                  <a:noFill/>
                </a:ln>
                <a:solidFill>
                  <a:srgbClr val="0070C0"/>
                </a:solidFill>
                <a:effectLst/>
                <a:uLnTx/>
                <a:uFillTx/>
                <a:latin typeface="Tahoma"/>
                <a:ea typeface="Tahoma"/>
                <a:cs typeface="Tahoma"/>
                <a:sym typeface="Tahoma"/>
              </a:rPr>
              <a:t>1 publication: JHEP 09 (2018)007</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800" b="0" i="0" u="none" strike="noStrike" kern="0" cap="none" spc="0" normalizeH="0" baseline="0" noProof="0" dirty="0">
                <a:ln>
                  <a:noFill/>
                </a:ln>
                <a:solidFill>
                  <a:srgbClr val="0070C0"/>
                </a:solidFill>
                <a:effectLst/>
                <a:uLnTx/>
                <a:uFillTx/>
                <a:latin typeface="Tahoma"/>
                <a:ea typeface="Tahoma"/>
                <a:cs typeface="Tahoma"/>
                <a:sym typeface="Tahoma"/>
              </a:rPr>
              <a:t>En cours: analyse </a:t>
            </a:r>
            <a:r>
              <a:rPr kumimoji="0" lang="fr-FR" sz="1800" b="0" i="0" u="none" strike="noStrike" kern="0" cap="none" spc="0" normalizeH="0" baseline="0" noProof="0" dirty="0" err="1">
                <a:ln>
                  <a:noFill/>
                </a:ln>
                <a:solidFill>
                  <a:srgbClr val="0070C0"/>
                </a:solidFill>
                <a:effectLst/>
                <a:uLnTx/>
                <a:uFillTx/>
                <a:latin typeface="Tahoma"/>
                <a:ea typeface="Tahoma"/>
                <a:cs typeface="Tahoma"/>
                <a:sym typeface="Tahoma"/>
              </a:rPr>
              <a:t>run</a:t>
            </a:r>
            <a:r>
              <a:rPr kumimoji="0" lang="fr-FR" sz="1800" b="0" i="0" u="none" strike="noStrike" kern="0" cap="none" spc="0" normalizeH="0" baseline="0" noProof="0" dirty="0">
                <a:ln>
                  <a:noFill/>
                </a:ln>
                <a:solidFill>
                  <a:srgbClr val="0070C0"/>
                </a:solidFill>
                <a:effectLst/>
                <a:uLnTx/>
                <a:uFillTx/>
                <a:latin typeface="Tahoma"/>
                <a:ea typeface="Tahoma"/>
                <a:cs typeface="Tahoma"/>
                <a:sym typeface="Tahoma"/>
              </a:rPr>
              <a:t> 2 </a:t>
            </a:r>
            <a:r>
              <a:rPr kumimoji="0" lang="fr-FR" sz="1800" b="0" i="0" u="none" strike="noStrike" kern="0" cap="none" spc="0" normalizeH="0" baseline="0" noProof="0" dirty="0" err="1">
                <a:ln>
                  <a:noFill/>
                </a:ln>
                <a:solidFill>
                  <a:srgbClr val="0070C0"/>
                </a:solidFill>
                <a:effectLst/>
                <a:uLnTx/>
                <a:uFillTx/>
                <a:latin typeface="Tahoma"/>
                <a:ea typeface="Tahoma"/>
                <a:cs typeface="Tahoma"/>
                <a:sym typeface="Tahoma"/>
              </a:rPr>
              <a:t>legacy</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800" b="0" i="0" u="sng" strike="noStrike" kern="0" cap="none" spc="0" normalizeH="0" baseline="0" noProof="0" dirty="0">
                <a:ln>
                  <a:noFill/>
                </a:ln>
                <a:solidFill>
                  <a:srgbClr val="0070C0"/>
                </a:solidFill>
                <a:effectLst/>
                <a:uLnTx/>
                <a:uFillTx/>
                <a:latin typeface="Tahoma"/>
                <a:ea typeface="Tahoma"/>
                <a:cs typeface="Tahoma"/>
                <a:sym typeface="Tahoma"/>
              </a:rPr>
              <a:t>Complémentarités des recherches BSM: </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70C0"/>
              </a:buClr>
              <a:buSzPts val="1800"/>
              <a:buFont typeface="Wingdings" panose="05000000000000000000" pitchFamily="2" charset="2"/>
              <a:buChar char="Ø"/>
              <a:tabLst/>
              <a:defRPr/>
            </a:pPr>
            <a:r>
              <a:rPr kumimoji="0" lang="fr-FR" sz="1800" b="0" i="0" u="none" strike="noStrike" kern="0" cap="none" spc="0" normalizeH="0" baseline="0" noProof="0" dirty="0">
                <a:ln>
                  <a:noFill/>
                </a:ln>
                <a:solidFill>
                  <a:srgbClr val="0070C0"/>
                </a:solidFill>
                <a:effectLst/>
                <a:uLnTx/>
                <a:uFillTx/>
                <a:latin typeface="Tahoma"/>
                <a:ea typeface="Tahoma"/>
                <a:cs typeface="Tahoma"/>
                <a:sym typeface="Tahoma"/>
              </a:rPr>
              <a:t>H</a:t>
            </a:r>
            <a:r>
              <a:rPr kumimoji="0" lang="fr-FR" sz="1800" b="1" i="0" u="none" strike="noStrike" kern="0" cap="none" spc="0" normalizeH="0" baseline="0" noProof="0" dirty="0">
                <a:ln>
                  <a:noFill/>
                </a:ln>
                <a:solidFill>
                  <a:srgbClr val="4A86E8"/>
                </a:solidFill>
                <a:effectLst/>
                <a:uLnTx/>
                <a:uFillTx/>
                <a:latin typeface="Tahoma"/>
                <a:ea typeface="Tahoma"/>
                <a:cs typeface="Tahoma"/>
                <a:sym typeface="Tahoma"/>
              </a:rPr>
              <a:t>→</a:t>
            </a:r>
            <a:r>
              <a:rPr kumimoji="0" lang="fr-FR" sz="1800" b="0" i="0" u="none" strike="noStrike" kern="0" cap="none" spc="0" normalizeH="0" baseline="0" noProof="0" dirty="0">
                <a:ln>
                  <a:noFill/>
                </a:ln>
                <a:solidFill>
                  <a:srgbClr val="0070C0"/>
                </a:solidFill>
                <a:effectLst/>
                <a:uLnTx/>
                <a:uFillTx/>
                <a:latin typeface="Tahoma"/>
                <a:ea typeface="Tahoma"/>
                <a:cs typeface="Tahoma"/>
                <a:sym typeface="Tahoma"/>
              </a:rPr>
              <a:t>𝜏𝜏  à haut tanβ, </a:t>
            </a:r>
            <a:r>
              <a:rPr kumimoji="0" lang="fr-FR" sz="1800" b="0" i="0" u="none" strike="noStrike" kern="0" cap="none" spc="0" normalizeH="0" baseline="0" noProof="0" dirty="0" err="1">
                <a:ln>
                  <a:noFill/>
                </a:ln>
                <a:solidFill>
                  <a:srgbClr val="0070C0"/>
                </a:solidFill>
                <a:effectLst/>
                <a:uLnTx/>
                <a:uFillTx/>
                <a:latin typeface="Tahoma"/>
                <a:ea typeface="Tahoma"/>
                <a:cs typeface="Tahoma"/>
                <a:sym typeface="Tahoma"/>
              </a:rPr>
              <a:t>H</a:t>
            </a:r>
            <a:r>
              <a:rPr kumimoji="0" lang="fr-FR" sz="1800" b="1" i="0" u="none" strike="noStrike" kern="0" cap="none" spc="0" normalizeH="0" baseline="0" noProof="0" dirty="0" err="1">
                <a:ln>
                  <a:noFill/>
                </a:ln>
                <a:solidFill>
                  <a:srgbClr val="4A86E8"/>
                </a:solidFill>
                <a:effectLst/>
                <a:uLnTx/>
                <a:uFillTx/>
                <a:latin typeface="Tahoma"/>
                <a:ea typeface="Tahoma"/>
                <a:cs typeface="Tahoma"/>
                <a:sym typeface="Tahoma"/>
              </a:rPr>
              <a:t>→</a:t>
            </a:r>
            <a:r>
              <a:rPr kumimoji="0" lang="fr-FR" sz="1800" b="0" i="0" u="none" strike="noStrike" kern="0" cap="none" spc="0" normalizeH="0" baseline="0" noProof="0" dirty="0" err="1">
                <a:ln>
                  <a:noFill/>
                </a:ln>
                <a:solidFill>
                  <a:srgbClr val="0070C0"/>
                </a:solidFill>
                <a:effectLst/>
                <a:uLnTx/>
                <a:uFillTx/>
                <a:latin typeface="Tahoma"/>
                <a:ea typeface="Tahoma"/>
                <a:cs typeface="Tahoma"/>
                <a:sym typeface="Tahoma"/>
              </a:rPr>
              <a:t>ttbar</a:t>
            </a:r>
            <a:r>
              <a:rPr kumimoji="0" lang="fr-FR" sz="1800" b="0" i="0" u="none" strike="noStrike" kern="0" cap="none" spc="0" normalizeH="0" baseline="0" noProof="0" dirty="0">
                <a:ln>
                  <a:noFill/>
                </a:ln>
                <a:solidFill>
                  <a:srgbClr val="0070C0"/>
                </a:solidFill>
                <a:effectLst/>
                <a:uLnTx/>
                <a:uFillTx/>
                <a:latin typeface="Tahoma"/>
                <a:ea typeface="Tahoma"/>
                <a:cs typeface="Tahoma"/>
                <a:sym typeface="Tahoma"/>
              </a:rPr>
              <a:t> à bas tanβ	</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70C0"/>
              </a:buClr>
              <a:buSzPts val="1800"/>
              <a:buFont typeface="Wingdings" panose="05000000000000000000" pitchFamily="2" charset="2"/>
              <a:buChar char="Ø"/>
              <a:tabLst/>
              <a:defRPr/>
            </a:pPr>
            <a:r>
              <a:rPr kumimoji="0" lang="fr-FR" sz="1800" b="0" i="0" u="none" strike="noStrike" kern="0" cap="none" spc="0" normalizeH="0" baseline="0" noProof="0" dirty="0">
                <a:ln>
                  <a:noFill/>
                </a:ln>
                <a:solidFill>
                  <a:srgbClr val="0070C0"/>
                </a:solidFill>
                <a:effectLst/>
                <a:uLnTx/>
                <a:uFillTx/>
                <a:latin typeface="Tahoma"/>
                <a:ea typeface="Tahoma"/>
                <a:cs typeface="Tahoma"/>
                <a:sym typeface="Tahoma"/>
              </a:rPr>
              <a:t>H</a:t>
            </a:r>
            <a:r>
              <a:rPr kumimoji="0" lang="fr-FR" sz="1800" b="1" i="0" u="none" strike="noStrike" kern="0" cap="none" spc="0" normalizeH="0" baseline="0" noProof="0" dirty="0">
                <a:ln>
                  <a:noFill/>
                </a:ln>
                <a:solidFill>
                  <a:srgbClr val="4A86E8"/>
                </a:solidFill>
                <a:effectLst/>
                <a:uLnTx/>
                <a:uFillTx/>
                <a:latin typeface="Tahoma"/>
                <a:ea typeface="Tahoma"/>
                <a:cs typeface="Tahoma"/>
                <a:sym typeface="Tahoma"/>
              </a:rPr>
              <a:t>→</a:t>
            </a:r>
            <a:r>
              <a:rPr kumimoji="0" lang="fr-FR" sz="1800" b="0" i="0" u="none" strike="noStrike" kern="0" cap="none" spc="0" normalizeH="0" baseline="0" noProof="0" dirty="0">
                <a:ln>
                  <a:noFill/>
                </a:ln>
                <a:solidFill>
                  <a:srgbClr val="0070C0"/>
                </a:solidFill>
                <a:effectLst/>
                <a:uLnTx/>
                <a:uFillTx/>
                <a:latin typeface="Tahoma"/>
                <a:ea typeface="Tahoma"/>
                <a:cs typeface="Tahoma"/>
                <a:sym typeface="Tahoma"/>
              </a:rPr>
              <a:t>𝜏𝜏 et </a:t>
            </a:r>
            <a:r>
              <a:rPr kumimoji="0" lang="fr-FR" sz="1800" b="0" i="0" u="none" strike="noStrike" kern="0" cap="none" spc="0" normalizeH="0" baseline="0" noProof="0" dirty="0" err="1">
                <a:ln>
                  <a:noFill/>
                </a:ln>
                <a:solidFill>
                  <a:srgbClr val="0070C0"/>
                </a:solidFill>
                <a:effectLst/>
                <a:uLnTx/>
                <a:uFillTx/>
                <a:latin typeface="Tahoma"/>
                <a:ea typeface="Tahoma"/>
                <a:cs typeface="Tahoma"/>
                <a:sym typeface="Tahoma"/>
              </a:rPr>
              <a:t>H</a:t>
            </a:r>
            <a:r>
              <a:rPr kumimoji="0" lang="fr-FR" sz="1800" b="1" i="0" u="none" strike="noStrike" kern="0" cap="none" spc="0" normalizeH="0" baseline="0" noProof="0" dirty="0" err="1">
                <a:ln>
                  <a:noFill/>
                </a:ln>
                <a:solidFill>
                  <a:srgbClr val="4A86E8"/>
                </a:solidFill>
                <a:effectLst/>
                <a:uLnTx/>
                <a:uFillTx/>
                <a:latin typeface="Tahoma"/>
                <a:ea typeface="Tahoma"/>
                <a:cs typeface="Tahoma"/>
                <a:sym typeface="Tahoma"/>
              </a:rPr>
              <a:t>→</a:t>
            </a:r>
            <a:r>
              <a:rPr kumimoji="0" lang="fr-FR" sz="1800" b="0" i="0" u="none" strike="noStrike" kern="0" cap="none" spc="0" normalizeH="0" baseline="0" noProof="0" dirty="0" err="1">
                <a:ln>
                  <a:noFill/>
                </a:ln>
                <a:solidFill>
                  <a:srgbClr val="0070C0"/>
                </a:solidFill>
                <a:effectLst/>
                <a:uLnTx/>
                <a:uFillTx/>
                <a:latin typeface="Tahoma"/>
                <a:ea typeface="Tahoma"/>
                <a:cs typeface="Tahoma"/>
                <a:sym typeface="Tahoma"/>
              </a:rPr>
              <a:t>ttbar</a:t>
            </a:r>
            <a:r>
              <a:rPr kumimoji="0" lang="fr-FR" sz="1800" b="0" i="0" u="none" strike="noStrike" kern="0" cap="none" spc="0" normalizeH="0" baseline="0" noProof="0" dirty="0">
                <a:ln>
                  <a:noFill/>
                </a:ln>
                <a:solidFill>
                  <a:srgbClr val="0070C0"/>
                </a:solidFill>
                <a:effectLst/>
                <a:uLnTx/>
                <a:uFillTx/>
                <a:latin typeface="Tahoma"/>
                <a:ea typeface="Tahoma"/>
                <a:cs typeface="Tahoma"/>
                <a:sym typeface="Tahoma"/>
              </a:rPr>
              <a:t> sont des recherches à haute masse, </a:t>
            </a:r>
            <a:r>
              <a:rPr kumimoji="0" lang="fr-FR" sz="1800" b="0" i="0" u="none" strike="noStrike" kern="0" cap="none" spc="0" normalizeH="0" baseline="0" noProof="0" dirty="0" err="1">
                <a:ln>
                  <a:noFill/>
                </a:ln>
                <a:solidFill>
                  <a:srgbClr val="0070C0"/>
                </a:solidFill>
                <a:effectLst/>
                <a:uLnTx/>
                <a:uFillTx/>
                <a:latin typeface="Tahoma"/>
                <a:ea typeface="Tahoma"/>
                <a:cs typeface="Tahoma"/>
                <a:sym typeface="Tahoma"/>
              </a:rPr>
              <a:t>H</a:t>
            </a:r>
            <a:r>
              <a:rPr kumimoji="0" lang="fr-FR" sz="1800" b="1" i="0" u="none" strike="noStrike" kern="0" cap="none" spc="0" normalizeH="0" baseline="0" noProof="0" dirty="0" err="1">
                <a:ln>
                  <a:noFill/>
                </a:ln>
                <a:solidFill>
                  <a:srgbClr val="4A86E8"/>
                </a:solidFill>
                <a:effectLst/>
                <a:uLnTx/>
                <a:uFillTx/>
                <a:latin typeface="Tahoma"/>
                <a:ea typeface="Tahoma"/>
                <a:cs typeface="Tahoma"/>
                <a:sym typeface="Tahoma"/>
              </a:rPr>
              <a:t>→</a:t>
            </a:r>
            <a:r>
              <a:rPr kumimoji="0" lang="fr-FR" sz="1800" b="1" i="0" u="none" strike="noStrike" kern="0" cap="none" spc="0" normalizeH="0" baseline="0" noProof="0" dirty="0" err="1">
                <a:ln>
                  <a:noFill/>
                </a:ln>
                <a:solidFill>
                  <a:srgbClr val="5B9BD5"/>
                </a:solidFill>
                <a:effectLst/>
                <a:uLnTx/>
                <a:uFillTx/>
                <a:latin typeface="Noto Sans Symbols"/>
                <a:ea typeface="Noto Sans Symbols"/>
                <a:cs typeface="Noto Sans Symbols"/>
                <a:sym typeface="Noto Sans Symbols"/>
              </a:rPr>
              <a:t>γγ</a:t>
            </a:r>
            <a:r>
              <a:rPr kumimoji="0" lang="fr-FR" sz="1800" b="1" i="0" u="none" strike="noStrike" kern="0" cap="none" spc="0" normalizeH="0" baseline="0" noProof="0" dirty="0">
                <a:ln>
                  <a:noFill/>
                </a:ln>
                <a:solidFill>
                  <a:srgbClr val="5B9BD5"/>
                </a:solidFill>
                <a:effectLst/>
                <a:uLnTx/>
                <a:uFillTx/>
                <a:latin typeface="Noto Sans Symbols"/>
                <a:ea typeface="Noto Sans Symbols"/>
                <a:cs typeface="Noto Sans Symbols"/>
                <a:sym typeface="Noto Sans Symbols"/>
              </a:rPr>
              <a:t> </a:t>
            </a:r>
            <a:r>
              <a:rPr kumimoji="0" lang="fr-FR" sz="1800" b="0" i="0" u="none" strike="noStrike" kern="0" cap="none" spc="0" normalizeH="0" baseline="0" noProof="0" dirty="0">
                <a:ln>
                  <a:noFill/>
                </a:ln>
                <a:solidFill>
                  <a:srgbClr val="0070C0"/>
                </a:solidFill>
                <a:effectLst/>
                <a:uLnTx/>
                <a:uFillTx/>
                <a:latin typeface="Tahoma"/>
                <a:ea typeface="Tahoma"/>
                <a:cs typeface="Tahoma"/>
                <a:sym typeface="Tahoma"/>
              </a:rPr>
              <a:t>à basse masse</a:t>
            </a:r>
            <a:endParaRPr kumimoji="0" sz="1800" b="0" i="0" u="none" strike="noStrike" kern="0" cap="none" spc="0" normalizeH="0" baseline="0" noProof="0" dirty="0">
              <a:ln>
                <a:noFill/>
              </a:ln>
              <a:solidFill>
                <a:srgbClr val="0070C0"/>
              </a:solidFill>
              <a:effectLst/>
              <a:uLnTx/>
              <a:uFillTx/>
              <a:latin typeface="Tahoma"/>
              <a:ea typeface="Tahoma"/>
              <a:cs typeface="Tahoma"/>
              <a:sym typeface="Tahoma"/>
            </a:endParaRPr>
          </a:p>
        </p:txBody>
      </p:sp>
      <p:pic>
        <p:nvPicPr>
          <p:cNvPr id="190" name="Google Shape;190;p7"/>
          <p:cNvPicPr preferRelativeResize="0"/>
          <p:nvPr/>
        </p:nvPicPr>
        <p:blipFill rotWithShape="1">
          <a:blip r:embed="rId3">
            <a:alphaModFix/>
          </a:blip>
          <a:srcRect/>
          <a:stretch/>
        </p:blipFill>
        <p:spPr>
          <a:xfrm>
            <a:off x="8970019" y="3498364"/>
            <a:ext cx="3063465" cy="3019909"/>
          </a:xfrm>
          <a:prstGeom prst="rect">
            <a:avLst/>
          </a:prstGeom>
          <a:noFill/>
          <a:ln>
            <a:noFill/>
          </a:ln>
        </p:spPr>
      </p:pic>
      <p:sp>
        <p:nvSpPr>
          <p:cNvPr id="191" name="Google Shape;191;p7"/>
          <p:cNvSpPr/>
          <p:nvPr/>
        </p:nvSpPr>
        <p:spPr>
          <a:xfrm>
            <a:off x="9638750" y="3232924"/>
            <a:ext cx="2138100" cy="265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600" b="0" i="0" u="none" strike="noStrike" kern="0" cap="none" spc="0" normalizeH="0" baseline="0" noProof="0">
                <a:ln>
                  <a:noFill/>
                </a:ln>
                <a:solidFill>
                  <a:srgbClr val="FFFFFF"/>
                </a:solidFill>
                <a:effectLst/>
                <a:uLnTx/>
                <a:uFillTx/>
                <a:latin typeface="Calibri"/>
                <a:ea typeface="Calibri"/>
                <a:cs typeface="Calibri"/>
                <a:sym typeface="Calibri"/>
              </a:rPr>
              <a:t>Thèse G. Touquet</a:t>
            </a:r>
            <a:endParaRPr kumimoji="0" sz="16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92" name="Google Shape;192;p7"/>
          <p:cNvSpPr txBox="1"/>
          <p:nvPr/>
        </p:nvSpPr>
        <p:spPr>
          <a:xfrm>
            <a:off x="3532900" y="824025"/>
            <a:ext cx="7936200" cy="13641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800" b="1" i="0" u="none" strike="noStrike" kern="0" cap="none" spc="0" normalizeH="0" baseline="0" noProof="0" dirty="0">
                <a:ln>
                  <a:noFill/>
                </a:ln>
                <a:solidFill>
                  <a:srgbClr val="000000"/>
                </a:solidFill>
                <a:effectLst/>
                <a:uLnTx/>
                <a:uFillTx/>
                <a:latin typeface="Tahoma"/>
                <a:ea typeface="Tahoma"/>
                <a:cs typeface="Tahoma"/>
                <a:sym typeface="Tahoma"/>
              </a:rPr>
              <a:t>Mesure de la section efficace de production de photon+1 jet de saveur lourde (c ou b</a:t>
            </a:r>
            <a:r>
              <a:rPr kumimoji="0" lang="fr-FR" sz="1800" b="1" i="0" u="none" strike="noStrike" kern="0" cap="none" spc="0" normalizeH="0" baseline="0" noProof="0" dirty="0" smtClean="0">
                <a:ln>
                  <a:noFill/>
                </a:ln>
                <a:solidFill>
                  <a:srgbClr val="000000"/>
                </a:solidFill>
                <a:effectLst/>
                <a:uLnTx/>
                <a:uFillTx/>
                <a:latin typeface="Tahoma"/>
                <a:ea typeface="Tahoma"/>
                <a:cs typeface="Tahoma"/>
                <a:sym typeface="Tahoma"/>
              </a:rPr>
              <a:t>)</a:t>
            </a:r>
            <a:r>
              <a:rPr kumimoji="0" lang="fr-FR" sz="1800" b="0" i="0" u="none" strike="noStrike" kern="0" cap="none" spc="0" normalizeH="0" baseline="0" noProof="0" dirty="0" smtClean="0">
                <a:ln>
                  <a:noFill/>
                </a:ln>
                <a:solidFill>
                  <a:srgbClr val="000000"/>
                </a:solidFill>
                <a:effectLst/>
                <a:uLnTx/>
                <a:uFillTx/>
                <a:latin typeface="Tahoma"/>
                <a:ea typeface="Tahoma"/>
                <a:cs typeface="Tahoma"/>
                <a:sym typeface="Tahoma"/>
              </a:rPr>
              <a:t>, de 2017 à 2019</a:t>
            </a:r>
            <a:endParaRPr kumimoji="0" sz="1800" b="0" i="0" u="none" strike="noStrike" kern="0" cap="none" spc="0" normalizeH="0" baseline="0" noProof="0" dirty="0">
              <a:ln>
                <a:noFill/>
              </a:ln>
              <a:solidFill>
                <a:srgbClr val="000000"/>
              </a:solidFill>
              <a:effectLst/>
              <a:uLnTx/>
              <a:uFillTx/>
              <a:latin typeface="Tahoma"/>
              <a:ea typeface="Tahoma"/>
              <a:cs typeface="Tahoma"/>
              <a:sym typeface="Tahoma"/>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800" b="0" i="0" u="none" strike="noStrike" kern="0" cap="none" spc="0" normalizeH="0" baseline="0" noProof="0" dirty="0">
                <a:ln>
                  <a:noFill/>
                </a:ln>
                <a:solidFill>
                  <a:srgbClr val="FF0000"/>
                </a:solidFill>
                <a:effectLst/>
                <a:uLnTx/>
                <a:uFillTx/>
                <a:latin typeface="Tahoma"/>
                <a:ea typeface="Tahoma"/>
                <a:cs typeface="Tahoma"/>
                <a:sym typeface="Tahoma"/>
              </a:rPr>
              <a:t>1 doctorant (H. </a:t>
            </a:r>
            <a:r>
              <a:rPr kumimoji="0" lang="fr-FR" sz="1800" b="0" i="0" u="none" strike="noStrike" kern="0" cap="none" spc="0" normalizeH="0" baseline="0" noProof="0" dirty="0" err="1">
                <a:ln>
                  <a:noFill/>
                </a:ln>
                <a:solidFill>
                  <a:srgbClr val="FF0000"/>
                </a:solidFill>
                <a:effectLst/>
                <a:uLnTx/>
                <a:uFillTx/>
                <a:latin typeface="Tahoma"/>
                <a:ea typeface="Tahoma"/>
                <a:cs typeface="Tahoma"/>
                <a:sym typeface="Tahoma"/>
              </a:rPr>
              <a:t>Lattaud</a:t>
            </a:r>
            <a:r>
              <a:rPr kumimoji="0" lang="fr-FR" sz="1800" b="0" i="0" u="none" strike="noStrike" kern="0" cap="none" spc="0" normalizeH="0" baseline="0" noProof="0" dirty="0">
                <a:ln>
                  <a:noFill/>
                </a:ln>
                <a:solidFill>
                  <a:srgbClr val="FF0000"/>
                </a:solidFill>
                <a:effectLst/>
                <a:uLnTx/>
                <a:uFillTx/>
                <a:latin typeface="Tahoma"/>
                <a:ea typeface="Tahoma"/>
                <a:cs typeface="Tahoma"/>
                <a:sym typeface="Tahoma"/>
              </a:rPr>
              <a:t> 2016-2019),</a:t>
            </a:r>
            <a:r>
              <a:rPr kumimoji="0" lang="fr-FR" sz="1800" b="0" i="0" u="none" strike="noStrike" kern="0" cap="none" spc="0" normalizeH="0" baseline="0" noProof="0" dirty="0">
                <a:ln>
                  <a:noFill/>
                </a:ln>
                <a:solidFill>
                  <a:srgbClr val="A64D79"/>
                </a:solidFill>
                <a:effectLst/>
                <a:uLnTx/>
                <a:uFillTx/>
                <a:latin typeface="Tahoma"/>
                <a:ea typeface="Tahoma"/>
                <a:cs typeface="Tahoma"/>
                <a:sym typeface="Tahoma"/>
              </a:rPr>
              <a:t> V. </a:t>
            </a:r>
            <a:r>
              <a:rPr kumimoji="0" lang="fr-FR" sz="1800" b="0" i="0" u="none" strike="noStrike" kern="0" cap="none" spc="0" normalizeH="0" baseline="0" noProof="0" dirty="0" err="1">
                <a:ln>
                  <a:noFill/>
                </a:ln>
                <a:solidFill>
                  <a:srgbClr val="A64D79"/>
                </a:solidFill>
                <a:effectLst/>
                <a:uLnTx/>
                <a:uFillTx/>
                <a:latin typeface="Tahoma"/>
                <a:ea typeface="Tahoma"/>
                <a:cs typeface="Tahoma"/>
                <a:sym typeface="Tahoma"/>
              </a:rPr>
              <a:t>Sordini</a:t>
            </a:r>
            <a:r>
              <a:rPr kumimoji="0" lang="fr-FR" sz="1800" b="0" i="0" u="none" strike="noStrike" kern="0" cap="none" spc="0" normalizeH="0" baseline="0" noProof="0" dirty="0">
                <a:ln>
                  <a:noFill/>
                </a:ln>
                <a:solidFill>
                  <a:srgbClr val="A64D79"/>
                </a:solidFill>
                <a:effectLst/>
                <a:uLnTx/>
                <a:uFillTx/>
                <a:latin typeface="Tahoma"/>
                <a:ea typeface="Tahoma"/>
                <a:cs typeface="Tahoma"/>
                <a:sym typeface="Tahoma"/>
              </a:rPr>
              <a:t>, S. </a:t>
            </a:r>
            <a:r>
              <a:rPr kumimoji="0" lang="fr-FR" sz="1800" b="0" i="0" u="none" strike="noStrike" kern="0" cap="none" spc="0" normalizeH="0" baseline="0" noProof="0" dirty="0" err="1">
                <a:ln>
                  <a:noFill/>
                </a:ln>
                <a:solidFill>
                  <a:srgbClr val="A64D79"/>
                </a:solidFill>
                <a:effectLst/>
                <a:uLnTx/>
                <a:uFillTx/>
                <a:latin typeface="Tahoma"/>
                <a:ea typeface="Tahoma"/>
                <a:cs typeface="Tahoma"/>
                <a:sym typeface="Tahoma"/>
              </a:rPr>
              <a:t>Perriès</a:t>
            </a:r>
            <a:endParaRPr kumimoji="0" sz="1800" b="0" i="0" u="none" strike="noStrike" kern="0" cap="none" spc="0" normalizeH="0" baseline="0" noProof="0" dirty="0">
              <a:ln>
                <a:noFill/>
              </a:ln>
              <a:solidFill>
                <a:srgbClr val="A64D79"/>
              </a:solidFill>
              <a:effectLst/>
              <a:uLnTx/>
              <a:uFillTx/>
              <a:latin typeface="Tahoma"/>
              <a:ea typeface="Tahoma"/>
              <a:cs typeface="Tahoma"/>
              <a:sym typeface="Tahoma"/>
            </a:endParaRPr>
          </a:p>
          <a:p>
            <a:pPr marL="285750" marR="0" lvl="0" indent="-285750" algn="l" defTabSz="914400" rtl="0" eaLnBrk="1" fontAlgn="auto" latinLnBrk="0" hangingPunct="1">
              <a:lnSpc>
                <a:spcPct val="100000"/>
              </a:lnSpc>
              <a:spcBef>
                <a:spcPts val="0"/>
              </a:spcBef>
              <a:spcAft>
                <a:spcPts val="0"/>
              </a:spcAft>
              <a:buClr>
                <a:srgbClr val="0070C0"/>
              </a:buClr>
              <a:buSzPts val="1800"/>
              <a:buFont typeface="Wingdings" panose="05000000000000000000" pitchFamily="2" charset="2"/>
              <a:buChar char="Ø"/>
              <a:tabLst/>
              <a:defRPr/>
            </a:pPr>
            <a:r>
              <a:rPr kumimoji="0" lang="fr-FR" sz="1800" b="0" i="0" u="none" strike="noStrike" kern="0" cap="none" spc="0" normalizeH="0" baseline="0" noProof="0" dirty="0">
                <a:ln>
                  <a:noFill/>
                </a:ln>
                <a:solidFill>
                  <a:srgbClr val="0070C0"/>
                </a:solidFill>
                <a:effectLst/>
                <a:uLnTx/>
                <a:uFillTx/>
                <a:latin typeface="Tahoma"/>
                <a:ea typeface="Tahoma"/>
                <a:cs typeface="Tahoma"/>
                <a:sym typeface="Tahoma"/>
              </a:rPr>
              <a:t>Incertitude dominée par la statistique, besoin de full Run2 pour publier.</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93" name="Google Shape;193;p7"/>
          <p:cNvSpPr txBox="1"/>
          <p:nvPr/>
        </p:nvSpPr>
        <p:spPr>
          <a:xfrm>
            <a:off x="1658938" y="6453189"/>
            <a:ext cx="2133600" cy="365100"/>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898989"/>
              </a:buClr>
              <a:buSzPts val="1200"/>
              <a:buFont typeface="Arial"/>
              <a:buNone/>
              <a:tabLst/>
              <a:defRPr/>
            </a:pPr>
            <a:r>
              <a:rPr kumimoji="0" lang="fr-FR" sz="1200" b="0" i="0" u="none" strike="noStrike" kern="0" cap="none" spc="0" normalizeH="0" baseline="0" noProof="0">
                <a:ln>
                  <a:noFill/>
                </a:ln>
                <a:solidFill>
                  <a:srgbClr val="898989"/>
                </a:solidFill>
                <a:effectLst/>
                <a:uLnTx/>
                <a:uFillTx/>
                <a:latin typeface="Verdana"/>
                <a:ea typeface="Verdana"/>
                <a:cs typeface="Verdana"/>
                <a:sym typeface="Verdana"/>
              </a:rPr>
              <a:t>Groupe CMS</a:t>
            </a: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194" name="Google Shape;194;p7"/>
          <p:cNvPicPr preferRelativeResize="0"/>
          <p:nvPr/>
        </p:nvPicPr>
        <p:blipFill>
          <a:blip r:embed="rId4">
            <a:alphaModFix/>
          </a:blip>
          <a:stretch>
            <a:fillRect/>
          </a:stretch>
        </p:blipFill>
        <p:spPr>
          <a:xfrm>
            <a:off x="457200" y="844500"/>
            <a:ext cx="2729207" cy="2594098"/>
          </a:xfrm>
          <a:prstGeom prst="rect">
            <a:avLst/>
          </a:prstGeom>
          <a:noFill/>
          <a:ln>
            <a:noFill/>
          </a:ln>
        </p:spPr>
      </p:pic>
      <p:sp>
        <p:nvSpPr>
          <p:cNvPr id="195" name="Google Shape;195;p7"/>
          <p:cNvSpPr/>
          <p:nvPr/>
        </p:nvSpPr>
        <p:spPr>
          <a:xfrm>
            <a:off x="1518650" y="1320125"/>
            <a:ext cx="1768800" cy="265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600" b="0" i="0" u="none" strike="noStrike" kern="0" cap="none" spc="0" normalizeH="0" baseline="0" noProof="0">
                <a:ln>
                  <a:noFill/>
                </a:ln>
                <a:solidFill>
                  <a:srgbClr val="FFFFFF"/>
                </a:solidFill>
                <a:effectLst/>
                <a:uLnTx/>
                <a:uFillTx/>
                <a:latin typeface="Calibri"/>
                <a:ea typeface="Calibri"/>
                <a:cs typeface="Calibri"/>
                <a:sym typeface="Calibri"/>
              </a:rPr>
              <a:t>Thèse H. Lattaud</a:t>
            </a:r>
            <a:endParaRPr kumimoji="0" sz="16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253847757"/>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117707</TotalTime>
  <Words>10646</Words>
  <Application>Microsoft Office PowerPoint</Application>
  <PresentationFormat>Grand écran</PresentationFormat>
  <Paragraphs>915</Paragraphs>
  <Slides>38</Slides>
  <Notes>38</Notes>
  <HiddenSlides>0</HiddenSlides>
  <MMClips>0</MMClips>
  <ScaleCrop>false</ScaleCrop>
  <HeadingPairs>
    <vt:vector size="6" baseType="variant">
      <vt:variant>
        <vt:lpstr>Polices utilisées</vt:lpstr>
      </vt:variant>
      <vt:variant>
        <vt:i4>14</vt:i4>
      </vt:variant>
      <vt:variant>
        <vt:lpstr>Thème</vt:lpstr>
      </vt:variant>
      <vt:variant>
        <vt:i4>2</vt:i4>
      </vt:variant>
      <vt:variant>
        <vt:lpstr>Titres des diapositives</vt:lpstr>
      </vt:variant>
      <vt:variant>
        <vt:i4>38</vt:i4>
      </vt:variant>
    </vt:vector>
  </HeadingPairs>
  <TitlesOfParts>
    <vt:vector size="54" baseType="lpstr">
      <vt:lpstr>MS PGothic</vt:lpstr>
      <vt:lpstr>Arial</vt:lpstr>
      <vt:lpstr>Arial Rounded</vt:lpstr>
      <vt:lpstr>Arial Rounded MT Bold</vt:lpstr>
      <vt:lpstr>Avenir Book</vt:lpstr>
      <vt:lpstr>Calibri</vt:lpstr>
      <vt:lpstr>Calibri Light</vt:lpstr>
      <vt:lpstr>DejaVu Sans</vt:lpstr>
      <vt:lpstr>MS Mincho</vt:lpstr>
      <vt:lpstr>Noto Sans Symbols</vt:lpstr>
      <vt:lpstr>Symbol</vt:lpstr>
      <vt:lpstr>Tahoma</vt:lpstr>
      <vt:lpstr>Verdana</vt:lpstr>
      <vt:lpstr>Wingdings</vt:lpstr>
      <vt:lpstr>Thème Office</vt:lpstr>
      <vt:lpstr>1_Thème Office</vt:lpstr>
      <vt:lpstr>Theme Quarks et Leptons         CMS        FLC        AEgIS</vt:lpstr>
      <vt:lpstr>Equipe CMS</vt:lpstr>
      <vt:lpstr>Composition actuelle de l’équipe (1/1/20)</vt:lpstr>
      <vt:lpstr>Evolutions récentes (2015-2019): (1)</vt:lpstr>
      <vt:lpstr>Evolutions récentes (2015-2019): (2)</vt:lpstr>
      <vt:lpstr>Organisation-fonctionnement du groupe 2015-2019</vt:lpstr>
      <vt:lpstr>Production scientifique: Détecteurs et Objets</vt:lpstr>
      <vt:lpstr>Production scientifique: Bosons de Higgs et photons (SM &amp; BSM)</vt:lpstr>
      <vt:lpstr>Production scientifique: Photons (cont.) et Higgs BSM</vt:lpstr>
      <vt:lpstr>Production scientifique: Top + Higgs BSM</vt:lpstr>
      <vt:lpstr>Production scientifique: top+Higgs et top BSM</vt:lpstr>
      <vt:lpstr>Production scientifique: projet upgrade CIC</vt:lpstr>
      <vt:lpstr>Production scientifique: projet upgrade TEDD</vt:lpstr>
      <vt:lpstr>Présentation PowerPoint</vt:lpstr>
      <vt:lpstr>Présentation PowerPoint</vt:lpstr>
      <vt:lpstr>Présentation PowerPoint</vt:lpstr>
      <vt:lpstr>Présentation PowerPoint</vt:lpstr>
      <vt:lpstr>Présentation PowerPoint</vt:lpstr>
      <vt:lpstr>Projet scientifique, anticipation (1)</vt:lpstr>
      <vt:lpstr>Projet scientifique, anticipation (2)</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Projet scientifique, anticipation</vt:lpstr>
    </vt:vector>
  </TitlesOfParts>
  <Company>CNRS/LAL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Diboson at LHC ?</dc:title>
  <dc:creator>Francois Richard</dc:creator>
  <cp:lastModifiedBy>Susan Gascon</cp:lastModifiedBy>
  <cp:revision>2100</cp:revision>
  <dcterms:created xsi:type="dcterms:W3CDTF">2015-06-25T13:12:30Z</dcterms:created>
  <dcterms:modified xsi:type="dcterms:W3CDTF">2020-01-31T16:31:19Z</dcterms:modified>
</cp:coreProperties>
</file>