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462" r:id="rId3"/>
    <p:sldId id="480" r:id="rId4"/>
    <p:sldId id="469" r:id="rId5"/>
    <p:sldId id="479" r:id="rId6"/>
    <p:sldId id="759" r:id="rId7"/>
    <p:sldId id="762" r:id="rId8"/>
    <p:sldId id="768" r:id="rId9"/>
    <p:sldId id="769" r:id="rId10"/>
    <p:sldId id="786" r:id="rId11"/>
    <p:sldId id="771" r:id="rId12"/>
    <p:sldId id="451" r:id="rId13"/>
    <p:sldId id="772" r:id="rId14"/>
    <p:sldId id="770" r:id="rId15"/>
    <p:sldId id="263" r:id="rId16"/>
    <p:sldId id="478" r:id="rId17"/>
    <p:sldId id="760" r:id="rId18"/>
    <p:sldId id="761" r:id="rId19"/>
    <p:sldId id="473" r:id="rId20"/>
    <p:sldId id="487" r:id="rId21"/>
    <p:sldId id="755" r:id="rId22"/>
    <p:sldId id="752" r:id="rId23"/>
    <p:sldId id="782" r:id="rId24"/>
    <p:sldId id="783" r:id="rId25"/>
    <p:sldId id="471" r:id="rId26"/>
    <p:sldId id="757" r:id="rId27"/>
    <p:sldId id="775" r:id="rId28"/>
    <p:sldId id="773" r:id="rId29"/>
    <p:sldId id="781" r:id="rId30"/>
    <p:sldId id="776" r:id="rId31"/>
    <p:sldId id="780" r:id="rId32"/>
    <p:sldId id="778" r:id="rId33"/>
    <p:sldId id="257" r:id="rId34"/>
    <p:sldId id="483" r:id="rId35"/>
    <p:sldId id="482" r:id="rId36"/>
    <p:sldId id="751" r:id="rId37"/>
    <p:sldId id="777" r:id="rId38"/>
    <p:sldId id="763" r:id="rId39"/>
    <p:sldId id="764" r:id="rId40"/>
    <p:sldId id="765" r:id="rId41"/>
    <p:sldId id="766" r:id="rId42"/>
    <p:sldId id="267" r:id="rId43"/>
    <p:sldId id="753" r:id="rId44"/>
    <p:sldId id="470" r:id="rId45"/>
    <p:sldId id="779" r:id="rId46"/>
    <p:sldId id="7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400"/>
    <a:srgbClr val="C73237"/>
    <a:srgbClr val="D25047"/>
    <a:srgbClr val="00B050"/>
    <a:srgbClr val="4F81BD"/>
    <a:srgbClr val="FFC000"/>
    <a:srgbClr val="E75112"/>
    <a:srgbClr val="009972"/>
    <a:srgbClr val="00AE74"/>
    <a:srgbClr val="273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9" autoAdjust="0"/>
    <p:restoredTop sz="91957"/>
  </p:normalViewPr>
  <p:slideViewPr>
    <p:cSldViewPr snapToGrid="0">
      <p:cViewPr>
        <p:scale>
          <a:sx n="88" d="100"/>
          <a:sy n="88" d="100"/>
        </p:scale>
        <p:origin x="1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5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erdenelli/Desktop/Classeur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Library/Containers/com.apple.mail/Data/Library/Mail%20Downloads/F3B6A11C-5CBE-486F-9A66-EB68543B0F07/Budget%20V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Library/Containers/com.apple.mail/Data/Library/Mail%20Downloads/F3B6A11C-5CBE-486F-9A66-EB68543B0F07/Budget%20V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Library/Containers/com.apple.mail/Data/Library/Mail%20Downloads/F3B6A11C-5CBE-486F-9A66-EB68543B0F07/Budget%20V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Library/Containers/com.apple.mail/Data/Library/Mail%20Downloads/C33EB20C-C361-49EF-8FAA-F7DBE9E33ECC/Statistiques%20doctoran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erdenelli/Desktop/Classeur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Donne&#769;es%20RH-A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alet/Documents/ipnl/direction/HCERES/POUR%20GRAPHES_V4-AE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AF-FA45-9D07-E9778CFD7CC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AF-FA45-9D07-E9778CFD7CC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AF-FA45-9D07-E9778CFD7CC5}"/>
              </c:ext>
            </c:extLst>
          </c:dPt>
          <c:cat>
            <c:multiLvlStrRef>
              <c:f>Feuil1!$A$22:$B$31</c:f>
              <c:multiLvlStrCache>
                <c:ptCount val="10"/>
                <c:lvl>
                  <c:pt idx="0">
                    <c:v>IR</c:v>
                  </c:pt>
                  <c:pt idx="1">
                    <c:v>IE</c:v>
                  </c:pt>
                  <c:pt idx="2">
                    <c:v>AI</c:v>
                  </c:pt>
                  <c:pt idx="3">
                    <c:v>T</c:v>
                  </c:pt>
                  <c:pt idx="4">
                    <c:v>ADT</c:v>
                  </c:pt>
                  <c:pt idx="5">
                    <c:v>IR</c:v>
                  </c:pt>
                  <c:pt idx="6">
                    <c:v>IE</c:v>
                  </c:pt>
                  <c:pt idx="7">
                    <c:v>AI</c:v>
                  </c:pt>
                  <c:pt idx="8">
                    <c:v>T</c:v>
                  </c:pt>
                  <c:pt idx="9">
                    <c:v>ADT</c:v>
                  </c:pt>
                </c:lvl>
                <c:lvl>
                  <c:pt idx="0">
                    <c:v>Permanents IT CNRS</c:v>
                  </c:pt>
                  <c:pt idx="5">
                    <c:v>Permanents IT UCBL et autres</c:v>
                  </c:pt>
                </c:lvl>
              </c:multiLvlStrCache>
            </c:multiLvlStrRef>
          </c:cat>
          <c:val>
            <c:numRef>
              <c:f>Feuil1!$C$22:$C$31</c:f>
              <c:numCache>
                <c:formatCode>General</c:formatCode>
                <c:ptCount val="10"/>
                <c:pt idx="0">
                  <c:v>35</c:v>
                </c:pt>
                <c:pt idx="1">
                  <c:v>18</c:v>
                </c:pt>
                <c:pt idx="2">
                  <c:v>13</c:v>
                </c:pt>
                <c:pt idx="3">
                  <c:v>13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6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AF-FA45-9D07-E9778CFD7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5952672"/>
        <c:axId val="2145955472"/>
      </c:barChart>
      <c:catAx>
        <c:axId val="214595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pPr>
            <a:endParaRPr lang="fr-FR"/>
          </a:p>
        </c:txPr>
        <c:crossAx val="2145955472"/>
        <c:crosses val="autoZero"/>
        <c:auto val="1"/>
        <c:lblAlgn val="ctr"/>
        <c:lblOffset val="100"/>
        <c:noMultiLvlLbl val="0"/>
      </c:catAx>
      <c:valAx>
        <c:axId val="214595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pPr>
            <a:endParaRPr lang="fr-FR"/>
          </a:p>
        </c:txPr>
        <c:crossAx val="214595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'GRAPH Pyramide âges'!$D$201</c:f>
              <c:strCache>
                <c:ptCount val="1"/>
                <c:pt idx="0">
                  <c:v>EC Hommes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âges'!$E$200:$M$200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âges'!$E$201:$M$201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7</c:v>
                </c:pt>
                <c:pt idx="4">
                  <c:v>9</c:v>
                </c:pt>
                <c:pt idx="5">
                  <c:v>5</c:v>
                </c:pt>
                <c:pt idx="6">
                  <c:v>6</c:v>
                </c:pt>
                <c:pt idx="7">
                  <c:v>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5-1041-9C01-9E374D841B22}"/>
            </c:ext>
          </c:extLst>
        </c:ser>
        <c:ser>
          <c:idx val="1"/>
          <c:order val="1"/>
          <c:tx>
            <c:strRef>
              <c:f>'GRAPH Pyramide âges'!$D$202</c:f>
              <c:strCache>
                <c:ptCount val="1"/>
                <c:pt idx="0">
                  <c:v>EC Femmes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âges'!$E$200:$M$200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âges'!$E$202:$M$202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-2</c:v>
                </c:pt>
                <c:pt idx="3">
                  <c:v>-1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B5-1041-9C01-9E374D841B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082789056"/>
        <c:axId val="-2138521136"/>
      </c:barChart>
      <c:catAx>
        <c:axId val="-2082789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38521136"/>
        <c:crosses val="autoZero"/>
        <c:auto val="1"/>
        <c:lblAlgn val="ctr"/>
        <c:lblOffset val="100"/>
        <c:noMultiLvlLbl val="0"/>
      </c:catAx>
      <c:valAx>
        <c:axId val="-2138521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278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Ressources</a:t>
            </a:r>
            <a:r>
              <a:rPr lang="fr-FR" baseline="0"/>
              <a:t> du laboratoire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CNRS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numRef>
              <c:f>Feuil1!$B$14:$G$14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Feuil1!$B$2:$G$2</c:f>
              <c:numCache>
                <c:formatCode>#,##0</c:formatCode>
                <c:ptCount val="6"/>
                <c:pt idx="0">
                  <c:v>1330532</c:v>
                </c:pt>
                <c:pt idx="1">
                  <c:v>1295280</c:v>
                </c:pt>
                <c:pt idx="2">
                  <c:v>1376350</c:v>
                </c:pt>
                <c:pt idx="3">
                  <c:v>1285704</c:v>
                </c:pt>
                <c:pt idx="4">
                  <c:v>1393900</c:v>
                </c:pt>
                <c:pt idx="5">
                  <c:v>1291000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2-1040-B7C8-CB51E94CF326}"/>
            </c:ext>
          </c:extLst>
        </c:ser>
        <c:ser>
          <c:idx val="1"/>
          <c:order val="1"/>
          <c:tx>
            <c:strRef>
              <c:f>Feuil1!$A$17</c:f>
              <c:strCache>
                <c:ptCount val="1"/>
                <c:pt idx="0">
                  <c:v>Ressources propres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numRef>
              <c:f>Feuil1!$B$14:$G$14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Feuil1!$B$17:$G$17</c:f>
              <c:numCache>
                <c:formatCode>#,##0</c:formatCode>
                <c:ptCount val="6"/>
                <c:pt idx="0">
                  <c:v>916889</c:v>
                </c:pt>
                <c:pt idx="1">
                  <c:v>981528</c:v>
                </c:pt>
                <c:pt idx="2">
                  <c:v>924789</c:v>
                </c:pt>
                <c:pt idx="3">
                  <c:v>805853.22</c:v>
                </c:pt>
                <c:pt idx="4">
                  <c:v>817026</c:v>
                </c:pt>
                <c:pt idx="5">
                  <c:v>1637975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2-1040-B7C8-CB51E94CF326}"/>
            </c:ext>
          </c:extLst>
        </c:ser>
        <c:ser>
          <c:idx val="4"/>
          <c:order val="2"/>
          <c:tx>
            <c:strRef>
              <c:f>Feuil1!$A$16</c:f>
              <c:strCache>
                <c:ptCount val="1"/>
                <c:pt idx="0">
                  <c:v>ERC/IDEX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val>
            <c:numRef>
              <c:f>Feuil1!$B$16:$G$16</c:f>
              <c:numCache>
                <c:formatCode>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2-1040-B7C8-CB51E94CF326}"/>
            </c:ext>
          </c:extLst>
        </c:ser>
        <c:ser>
          <c:idx val="2"/>
          <c:order val="3"/>
          <c:tx>
            <c:strRef>
              <c:f>Feuil1!$A$18</c:f>
              <c:strCache>
                <c:ptCount val="1"/>
                <c:pt idx="0">
                  <c:v>LabEx LIO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numRef>
              <c:f>Feuil1!$B$14:$G$14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Feuil1!$B$18:$G$18</c:f>
              <c:numCache>
                <c:formatCode>#,##0</c:formatCode>
                <c:ptCount val="6"/>
                <c:pt idx="0">
                  <c:v>611988</c:v>
                </c:pt>
                <c:pt idx="1">
                  <c:v>510720</c:v>
                </c:pt>
                <c:pt idx="2">
                  <c:v>468421</c:v>
                </c:pt>
                <c:pt idx="3">
                  <c:v>652546</c:v>
                </c:pt>
                <c:pt idx="4">
                  <c:v>413701</c:v>
                </c:pt>
                <c:pt idx="5">
                  <c:v>375000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2-1040-B7C8-CB51E94CF326}"/>
            </c:ext>
          </c:extLst>
        </c:ser>
        <c:ser>
          <c:idx val="3"/>
          <c:order val="4"/>
          <c:tx>
            <c:strRef>
              <c:f>Feuil1!$A$3</c:f>
              <c:strCache>
                <c:ptCount val="1"/>
                <c:pt idx="0">
                  <c:v>U LYON 1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val>
            <c:numRef>
              <c:f>Feuil1!$B$3:$G$3</c:f>
              <c:numCache>
                <c:formatCode>#,##0</c:formatCode>
                <c:ptCount val="6"/>
                <c:pt idx="0">
                  <c:v>258319</c:v>
                </c:pt>
                <c:pt idx="1">
                  <c:v>220906</c:v>
                </c:pt>
                <c:pt idx="2">
                  <c:v>290272</c:v>
                </c:pt>
                <c:pt idx="3">
                  <c:v>219090</c:v>
                </c:pt>
                <c:pt idx="4">
                  <c:v>214090</c:v>
                </c:pt>
                <c:pt idx="5">
                  <c:v>218000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2-1040-B7C8-CB51E94CF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0294560"/>
        <c:axId val="-1994992160"/>
      </c:barChart>
      <c:catAx>
        <c:axId val="-208029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94992160"/>
        <c:crosses val="autoZero"/>
        <c:auto val="1"/>
        <c:lblAlgn val="ctr"/>
        <c:lblOffset val="100"/>
        <c:noMultiLvlLbl val="0"/>
      </c:catAx>
      <c:valAx>
        <c:axId val="-19949921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029456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Keuros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EA-D943-B5AB-9138BAEC37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EA-D943-B5AB-9138BAEC37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EA-D943-B5AB-9138BAEC37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EA-D943-B5AB-9138BAEC37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EA-D943-B5AB-9138BAEC37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EA-D943-B5AB-9138BAEC37F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EA-D943-B5AB-9138BAEC37F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EA-D943-B5AB-9138BAEC37F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CEA-D943-B5AB-9138BAEC37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Feuil1!$A$38:$A$46</c:f>
              <c:strCache>
                <c:ptCount val="9"/>
                <c:pt idx="0">
                  <c:v>Financements internationaux</c:v>
                </c:pt>
                <c:pt idx="1">
                  <c:v>Programmes européens hors ERC et hors fonds structurels</c:v>
                </c:pt>
                <c:pt idx="2">
                  <c:v>ERC</c:v>
                </c:pt>
                <c:pt idx="3">
                  <c:v>ANR (hors PIA)</c:v>
                </c:pt>
                <c:pt idx="4">
                  <c:v>Autres financements publics sur appels à projets</c:v>
                </c:pt>
                <c:pt idx="5">
                  <c:v>Collectivités territoriales</c:v>
                </c:pt>
                <c:pt idx="6">
                  <c:v>Contrats de recherche industriels</c:v>
                </c:pt>
                <c:pt idx="7">
                  <c:v>Prestations (expertise, service, conseil, recette de colloque)</c:v>
                </c:pt>
                <c:pt idx="8">
                  <c:v>Autres sources de financement</c:v>
                </c:pt>
              </c:strCache>
            </c:strRef>
          </c:cat>
          <c:val>
            <c:numRef>
              <c:f>Feuil1!$B$38:$B$46</c:f>
              <c:numCache>
                <c:formatCode>#,##0</c:formatCode>
                <c:ptCount val="9"/>
                <c:pt idx="0">
                  <c:v>44.247999999999998</c:v>
                </c:pt>
                <c:pt idx="1">
                  <c:v>136.89599999999999</c:v>
                </c:pt>
                <c:pt idx="2">
                  <c:v>0</c:v>
                </c:pt>
                <c:pt idx="3">
                  <c:v>222.827</c:v>
                </c:pt>
                <c:pt idx="4">
                  <c:v>76.299000000000007</c:v>
                </c:pt>
                <c:pt idx="5">
                  <c:v>90.18</c:v>
                </c:pt>
                <c:pt idx="6">
                  <c:v>183.577</c:v>
                </c:pt>
                <c:pt idx="7">
                  <c:v>111.325</c:v>
                </c:pt>
                <c:pt idx="8">
                  <c:v>59.436999999999998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EA-D943-B5AB-9138BAEC3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B0-564A-8DBA-E89F9B7953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B0-564A-8DBA-E89F9B7953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B0-564A-8DBA-E89F9B7953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B0-564A-8DBA-E89F9B7953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B0-564A-8DBA-E89F9B7953A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7B0-564A-8DBA-E89F9B7953A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7B0-564A-8DBA-E89F9B7953A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7B0-564A-8DBA-E89F9B7953A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7B0-564A-8DBA-E89F9B7953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Feuil1!$A$49:$A$57</c:f>
              <c:strCache>
                <c:ptCount val="9"/>
                <c:pt idx="0">
                  <c:v>Financements internationaux</c:v>
                </c:pt>
                <c:pt idx="1">
                  <c:v>Programmes européens hors ERC et hors fonds structurels</c:v>
                </c:pt>
                <c:pt idx="2">
                  <c:v>ERC</c:v>
                </c:pt>
                <c:pt idx="3">
                  <c:v>ANR (hors PIA)</c:v>
                </c:pt>
                <c:pt idx="4">
                  <c:v>Autres financements publics sur appels à projets</c:v>
                </c:pt>
                <c:pt idx="5">
                  <c:v>Collectivités territoriales</c:v>
                </c:pt>
                <c:pt idx="6">
                  <c:v>Contrats de recherche industriels</c:v>
                </c:pt>
                <c:pt idx="7">
                  <c:v>Prestations (expertise, service, conseil, recette de colloque)</c:v>
                </c:pt>
                <c:pt idx="8">
                  <c:v>Autres sources de financement</c:v>
                </c:pt>
              </c:strCache>
            </c:strRef>
          </c:cat>
          <c:val>
            <c:numRef>
              <c:f>Feuil1!$B$49:$B$57</c:f>
              <c:numCache>
                <c:formatCode>#,##0</c:formatCode>
                <c:ptCount val="9"/>
                <c:pt idx="0">
                  <c:v>142.52500000000001</c:v>
                </c:pt>
                <c:pt idx="1">
                  <c:v>328</c:v>
                </c:pt>
                <c:pt idx="2">
                  <c:v>442</c:v>
                </c:pt>
                <c:pt idx="3">
                  <c:v>825</c:v>
                </c:pt>
                <c:pt idx="4">
                  <c:v>304</c:v>
                </c:pt>
                <c:pt idx="5">
                  <c:v>25</c:v>
                </c:pt>
                <c:pt idx="6">
                  <c:v>303.27</c:v>
                </c:pt>
                <c:pt idx="7">
                  <c:v>85</c:v>
                </c:pt>
                <c:pt idx="8">
                  <c:v>68.180000000000007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7B0-564A-8DBA-E89F9B795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4099827361151995"/>
          <c:y val="4.4817927170868299E-2"/>
          <c:w val="0.34188942692323898"/>
          <c:h val="0.91703787026621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err="1"/>
              <a:t>Repartition</a:t>
            </a:r>
            <a:r>
              <a:rPr lang="fr-FR" dirty="0"/>
              <a:t> by </a:t>
            </a:r>
            <a:r>
              <a:rPr lang="fr-FR" dirty="0" err="1"/>
              <a:t>theme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v>researchers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C+EC'!$A$136:$A$139</c:f>
              <c:strCache>
                <c:ptCount val="4"/>
                <c:pt idx="0">
                  <c:v>Theory</c:v>
                </c:pt>
                <c:pt idx="1">
                  <c:v>Infin. Small</c:v>
                </c:pt>
                <c:pt idx="2">
                  <c:v>Infin. Large</c:v>
                </c:pt>
                <c:pt idx="3">
                  <c:v>Interdisc.</c:v>
                </c:pt>
              </c:strCache>
            </c:strRef>
          </c:cat>
          <c:val>
            <c:numRef>
              <c:f>'GRAPH C+EC'!$B$136:$B$139</c:f>
              <c:numCache>
                <c:formatCode>General</c:formatCode>
                <c:ptCount val="4"/>
                <c:pt idx="0">
                  <c:v>3</c:v>
                </c:pt>
                <c:pt idx="1">
                  <c:v>19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1-884A-A624-CBD601D61AAC}"/>
            </c:ext>
          </c:extLst>
        </c:ser>
        <c:ser>
          <c:idx val="1"/>
          <c:order val="1"/>
          <c:tx>
            <c:v>faculty</c:v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C+EC'!$A$136:$A$139</c:f>
              <c:strCache>
                <c:ptCount val="4"/>
                <c:pt idx="0">
                  <c:v>Theory</c:v>
                </c:pt>
                <c:pt idx="1">
                  <c:v>Infin. Small</c:v>
                </c:pt>
                <c:pt idx="2">
                  <c:v>Infin. Large</c:v>
                </c:pt>
                <c:pt idx="3">
                  <c:v>Interdisc.</c:v>
                </c:pt>
              </c:strCache>
            </c:strRef>
          </c:cat>
          <c:val>
            <c:numRef>
              <c:f>'GRAPH C+EC'!$D$136:$D$139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7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B1-884A-A624-CBD601D61AAC}"/>
            </c:ext>
          </c:extLst>
        </c:ser>
        <c:ser>
          <c:idx val="2"/>
          <c:order val="2"/>
          <c:tx>
            <c:v>non permanent</c:v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C+EC'!$A$136:$A$139</c:f>
              <c:strCache>
                <c:ptCount val="4"/>
                <c:pt idx="0">
                  <c:v>Theory</c:v>
                </c:pt>
                <c:pt idx="1">
                  <c:v>Infin. Small</c:v>
                </c:pt>
                <c:pt idx="2">
                  <c:v>Infin. Large</c:v>
                </c:pt>
                <c:pt idx="3">
                  <c:v>Interdisc.</c:v>
                </c:pt>
              </c:strCache>
            </c:strRef>
          </c:cat>
          <c:val>
            <c:numRef>
              <c:f>'GRAPH C+EC'!$F$136:$F$139</c:f>
              <c:numCache>
                <c:formatCode>General</c:formatCode>
                <c:ptCount val="4"/>
                <c:pt idx="0">
                  <c:v>13</c:v>
                </c:pt>
                <c:pt idx="1">
                  <c:v>13</c:v>
                </c:pt>
                <c:pt idx="2">
                  <c:v>15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B1-884A-A624-CBD601D61A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02692608"/>
        <c:axId val="1798050992"/>
      </c:barChart>
      <c:valAx>
        <c:axId val="1798050992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2692608"/>
        <c:crosses val="autoZero"/>
        <c:crossBetween val="between"/>
      </c:valAx>
      <c:catAx>
        <c:axId val="1802692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98050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17-7743-BD76-1DB09D6B1E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17-7743-BD76-1DB09D6B1E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17-7743-BD76-1DB09D6B1E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17-7743-BD76-1DB09D6B1E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A17-7743-BD76-1DB09D6B1E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A17-7743-BD76-1DB09D6B1E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A17-7743-BD76-1DB09D6B1E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A17-7743-BD76-1DB09D6B1E2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A17-7743-BD76-1DB09D6B1E2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A17-7743-BD76-1DB09D6B1E2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A17-7743-BD76-1DB09D6B1E2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A17-7743-BD76-1DB09D6B1E2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A17-7743-BD76-1DB09D6B1E2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4150731158605"/>
                      <c:h val="0.105222222222222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A17-7743-BD76-1DB09D6B1E2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A17-7743-BD76-1DB09D6B1E2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A17-7743-BD76-1DB09D6B1E2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A17-7743-BD76-1DB09D6B1E2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A17-7743-BD76-1DB09D6B1E20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DA17-7743-BD76-1DB09D6B1E20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DA17-7743-BD76-1DB09D6B1E2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IT'!$A$22:$A$31</c:f>
              <c:strCache>
                <c:ptCount val="10"/>
                <c:pt idx="0">
                  <c:v>EDAQ</c:v>
                </c:pt>
                <c:pt idx="1">
                  <c:v>Microelec</c:v>
                </c:pt>
                <c:pt idx="2">
                  <c:v>Informatique</c:v>
                </c:pt>
                <c:pt idx="3">
                  <c:v>Instrumentation</c:v>
                </c:pt>
                <c:pt idx="4">
                  <c:v>Mécanique</c:v>
                </c:pt>
                <c:pt idx="5">
                  <c:v>ions/labrador </c:v>
                </c:pt>
                <c:pt idx="6">
                  <c:v>Administration</c:v>
                </c:pt>
                <c:pt idx="7">
                  <c:v>LMA</c:v>
                </c:pt>
                <c:pt idx="8">
                  <c:v>SML</c:v>
                </c:pt>
                <c:pt idx="9">
                  <c:v>Direction</c:v>
                </c:pt>
              </c:strCache>
            </c:strRef>
          </c:cat>
          <c:val>
            <c:numRef>
              <c:f>'GRAPH IT'!$B$22:$B$31</c:f>
              <c:numCache>
                <c:formatCode>General</c:formatCode>
                <c:ptCount val="10"/>
                <c:pt idx="0">
                  <c:v>12</c:v>
                </c:pt>
                <c:pt idx="1">
                  <c:v>6</c:v>
                </c:pt>
                <c:pt idx="2">
                  <c:v>16</c:v>
                </c:pt>
                <c:pt idx="3">
                  <c:v>11</c:v>
                </c:pt>
                <c:pt idx="4">
                  <c:v>15</c:v>
                </c:pt>
                <c:pt idx="5">
                  <c:v>9</c:v>
                </c:pt>
                <c:pt idx="6">
                  <c:v>11</c:v>
                </c:pt>
                <c:pt idx="7">
                  <c:v>9</c:v>
                </c:pt>
                <c:pt idx="8">
                  <c:v>6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A17-7743-BD76-1DB09D6B1E20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134-E14C-A2A3-3C5941F330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134-E14C-A2A3-3C5941F330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134-E14C-A2A3-3C5941F330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134-E14C-A2A3-3C5941F330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134-E14C-A2A3-3C5941F330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134-E14C-A2A3-3C5941F3300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134-E14C-A2A3-3C5941F3300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134-E14C-A2A3-3C5941F3300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134-E14C-A2A3-3C5941F3300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2134-E14C-A2A3-3C5941F330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Graphique!$B$31:$B$40</c:f>
              <c:strCache>
                <c:ptCount val="10"/>
                <c:pt idx="0">
                  <c:v>CDA</c:v>
                </c:pt>
                <c:pt idx="1">
                  <c:v>CDENS</c:v>
                </c:pt>
                <c:pt idx="2">
                  <c:v>CEA/CERN</c:v>
                </c:pt>
                <c:pt idx="3">
                  <c:v>CHU</c:v>
                </c:pt>
                <c:pt idx="4">
                  <c:v>CIFRE</c:v>
                </c:pt>
                <c:pt idx="5">
                  <c:v>Etranger</c:v>
                </c:pt>
                <c:pt idx="6">
                  <c:v>Fonctionnaire</c:v>
                </c:pt>
                <c:pt idx="7">
                  <c:v>IN2P3</c:v>
                </c:pt>
                <c:pt idx="8">
                  <c:v>Labex</c:v>
                </c:pt>
                <c:pt idx="9">
                  <c:v>RP projets</c:v>
                </c:pt>
              </c:strCache>
            </c:strRef>
          </c:cat>
          <c:val>
            <c:numRef>
              <c:f>Graphique!$C$31:$C$40</c:f>
              <c:numCache>
                <c:formatCode>General</c:formatCode>
                <c:ptCount val="10"/>
                <c:pt idx="0">
                  <c:v>14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6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134-E14C-A2A3-3C5941F33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by theme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PHD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Doctorants'!$A$17:$A$20</c:f>
              <c:strCache>
                <c:ptCount val="4"/>
                <c:pt idx="0">
                  <c:v>infiniment grand</c:v>
                </c:pt>
                <c:pt idx="1">
                  <c:v>infiniment petit</c:v>
                </c:pt>
                <c:pt idx="2">
                  <c:v>interdisplinarity</c:v>
                </c:pt>
                <c:pt idx="3">
                  <c:v>Theory</c:v>
                </c:pt>
              </c:strCache>
            </c:strRef>
          </c:cat>
          <c:val>
            <c:numRef>
              <c:f>'GRAPH Doctorants'!$B$17:$B$20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16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B-8D49-82A7-E473FC556B60}"/>
            </c:ext>
          </c:extLst>
        </c:ser>
        <c:ser>
          <c:idx val="1"/>
          <c:order val="1"/>
          <c:tx>
            <c:v>HDR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Doctorants'!$A$17:$A$20</c:f>
              <c:strCache>
                <c:ptCount val="4"/>
                <c:pt idx="0">
                  <c:v>infiniment grand</c:v>
                </c:pt>
                <c:pt idx="1">
                  <c:v>infiniment petit</c:v>
                </c:pt>
                <c:pt idx="2">
                  <c:v>interdisplinarity</c:v>
                </c:pt>
                <c:pt idx="3">
                  <c:v>Theory</c:v>
                </c:pt>
              </c:strCache>
            </c:strRef>
          </c:cat>
          <c:val>
            <c:numRef>
              <c:f>'GRAPH Doctorants'!$C$17:$C$20</c:f>
              <c:numCache>
                <c:formatCode>General</c:formatCode>
                <c:ptCount val="4"/>
                <c:pt idx="0">
                  <c:v>17</c:v>
                </c:pt>
                <c:pt idx="1">
                  <c:v>9</c:v>
                </c:pt>
                <c:pt idx="2">
                  <c:v>14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B-8D49-82A7-E473FC556B6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34719648"/>
        <c:axId val="1134765072"/>
      </c:barChart>
      <c:catAx>
        <c:axId val="113471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34765072"/>
        <c:crosses val="autoZero"/>
        <c:auto val="1"/>
        <c:lblAlgn val="ctr"/>
        <c:lblOffset val="100"/>
        <c:noMultiLvlLbl val="0"/>
      </c:catAx>
      <c:valAx>
        <c:axId val="11347650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3471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15-5543-BD2B-E055A1565D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15-5543-BD2B-E055A1565D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15-5543-BD2B-E055A1565D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15-5543-BD2B-E055A1565D5B}"/>
              </c:ext>
            </c:extLst>
          </c:dPt>
          <c:dLbls>
            <c:dLbl>
              <c:idx val="3"/>
              <c:layout>
                <c:manualLayout>
                  <c:x val="0.12180510889886501"/>
                  <c:y val="0.18613889381921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15-5543-BD2B-E055A1565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Feuil1!$B$4:$B$7</c:f>
              <c:strCache>
                <c:ptCount val="4"/>
                <c:pt idx="0">
                  <c:v>UCBL MCF</c:v>
                </c:pt>
                <c:pt idx="1">
                  <c:v>UCBL PR</c:v>
                </c:pt>
                <c:pt idx="2">
                  <c:v>CNRS CR</c:v>
                </c:pt>
                <c:pt idx="3">
                  <c:v>CNRS DR</c:v>
                </c:pt>
              </c:strCache>
            </c:strRef>
          </c:cat>
          <c:val>
            <c:numRef>
              <c:f>Feuil1!$C$4:$C$7</c:f>
              <c:numCache>
                <c:formatCode>General</c:formatCode>
                <c:ptCount val="4"/>
                <c:pt idx="0">
                  <c:v>22</c:v>
                </c:pt>
                <c:pt idx="1">
                  <c:v>20</c:v>
                </c:pt>
                <c:pt idx="2">
                  <c:v>20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15-5543-BD2B-E055A1565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78823201860702"/>
          <c:y val="0.17588667993387899"/>
          <c:w val="0.56944444444444398"/>
          <c:h val="0.949074074074073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73-314D-8F5B-28C525F2FC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73-314D-8F5B-28C525F2FC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73-314D-8F5B-28C525F2FC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73-314D-8F5B-28C525F2FC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E73-314D-8F5B-28C525F2FC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E73-314D-8F5B-28C525F2FC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charset="0"/>
                    <a:ea typeface="Arial Narrow" charset="0"/>
                    <a:cs typeface="Arial Narrow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Feuil1!$H$29:$H$34</c:f>
              <c:strCache>
                <c:ptCount val="6"/>
                <c:pt idx="0">
                  <c:v>B</c:v>
                </c:pt>
                <c:pt idx="1">
                  <c:v>C</c:v>
                </c:pt>
                <c:pt idx="2">
                  <c:v>E</c:v>
                </c:pt>
                <c:pt idx="3">
                  <c:v>F</c:v>
                </c:pt>
                <c:pt idx="4">
                  <c:v>G</c:v>
                </c:pt>
                <c:pt idx="5">
                  <c:v>J</c:v>
                </c:pt>
              </c:strCache>
            </c:strRef>
          </c:cat>
          <c:val>
            <c:numRef>
              <c:f>Feuil1!$I$29:$I$34</c:f>
              <c:numCache>
                <c:formatCode>General</c:formatCode>
                <c:ptCount val="6"/>
                <c:pt idx="0">
                  <c:v>4</c:v>
                </c:pt>
                <c:pt idx="1">
                  <c:v>59</c:v>
                </c:pt>
                <c:pt idx="2">
                  <c:v>15</c:v>
                </c:pt>
                <c:pt idx="3">
                  <c:v>2</c:v>
                </c:pt>
                <c:pt idx="4">
                  <c:v>6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73-314D-8F5B-28C525F2F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of Permanents staff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Feuil1!$B$39</c:f>
              <c:strCache>
                <c:ptCount val="1"/>
                <c:pt idx="0">
                  <c:v>Chercheurs CNRS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0338983050847449E-2"/>
                  <c:y val="2.1344717182495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3E-0541-BFC3-AFF5B85472CA}"/>
                </c:ext>
              </c:extLst>
            </c:dLbl>
            <c:dLbl>
              <c:idx val="9"/>
              <c:layout>
                <c:manualLayout>
                  <c:x val="-1.8644067796610295E-2"/>
                  <c:y val="2.1344717182495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3E-0541-BFC3-AFF5B8547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Feuil1!$C$38:$L$38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Feuil1!$C$39:$L$39</c:f>
              <c:numCache>
                <c:formatCode>General</c:formatCode>
                <c:ptCount val="10"/>
                <c:pt idx="0">
                  <c:v>28</c:v>
                </c:pt>
                <c:pt idx="1">
                  <c:v>28</c:v>
                </c:pt>
                <c:pt idx="2">
                  <c:v>29</c:v>
                </c:pt>
                <c:pt idx="3">
                  <c:v>29</c:v>
                </c:pt>
                <c:pt idx="4">
                  <c:v>29</c:v>
                </c:pt>
                <c:pt idx="5">
                  <c:v>29</c:v>
                </c:pt>
                <c:pt idx="6">
                  <c:v>30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3E-0541-BFC3-AFF5B85472CA}"/>
            </c:ext>
          </c:extLst>
        </c:ser>
        <c:ser>
          <c:idx val="1"/>
          <c:order val="1"/>
          <c:tx>
            <c:strRef>
              <c:f>Feuil1!$B$40</c:f>
              <c:strCache>
                <c:ptCount val="1"/>
                <c:pt idx="0">
                  <c:v>Enseignants-chercheurs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2033898305084745E-2"/>
                  <c:y val="2.1344717182497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3E-0541-BFC3-AFF5B85472CA}"/>
                </c:ext>
              </c:extLst>
            </c:dLbl>
            <c:dLbl>
              <c:idx val="9"/>
              <c:layout>
                <c:manualLayout>
                  <c:x val="-1.6949152542372881E-2"/>
                  <c:y val="2.1344717182496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3E-0541-BFC3-AFF5B8547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Feuil1!$C$38:$L$38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Feuil1!$C$40:$L$40</c:f>
              <c:numCache>
                <c:formatCode>General</c:formatCode>
                <c:ptCount val="10"/>
                <c:pt idx="0">
                  <c:v>39</c:v>
                </c:pt>
                <c:pt idx="1">
                  <c:v>39</c:v>
                </c:pt>
                <c:pt idx="2">
                  <c:v>38</c:v>
                </c:pt>
                <c:pt idx="3">
                  <c:v>38</c:v>
                </c:pt>
                <c:pt idx="4">
                  <c:v>38</c:v>
                </c:pt>
                <c:pt idx="5">
                  <c:v>45</c:v>
                </c:pt>
                <c:pt idx="6">
                  <c:v>45</c:v>
                </c:pt>
                <c:pt idx="7">
                  <c:v>43</c:v>
                </c:pt>
                <c:pt idx="8">
                  <c:v>43</c:v>
                </c:pt>
                <c:pt idx="9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3E-0541-BFC3-AFF5B85472CA}"/>
            </c:ext>
          </c:extLst>
        </c:ser>
        <c:ser>
          <c:idx val="2"/>
          <c:order val="2"/>
          <c:tx>
            <c:strRef>
              <c:f>Feuil1!$B$41</c:f>
              <c:strCache>
                <c:ptCount val="1"/>
                <c:pt idx="0">
                  <c:v>IT CNRS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864406779661017E-2"/>
                  <c:y val="2.1344717182496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3E-0541-BFC3-AFF5B85472CA}"/>
                </c:ext>
              </c:extLst>
            </c:dLbl>
            <c:dLbl>
              <c:idx val="9"/>
              <c:layout>
                <c:manualLayout>
                  <c:x val="-2.0338983050847456E-2"/>
                  <c:y val="6.4034151547491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3E-0541-BFC3-AFF5B8547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Feuil1!$C$38:$L$38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Feuil1!$C$41:$L$41</c:f>
              <c:numCache>
                <c:formatCode>General</c:formatCode>
                <c:ptCount val="10"/>
                <c:pt idx="0">
                  <c:v>69</c:v>
                </c:pt>
                <c:pt idx="1">
                  <c:v>73</c:v>
                </c:pt>
                <c:pt idx="2">
                  <c:v>71</c:v>
                </c:pt>
                <c:pt idx="3">
                  <c:v>72</c:v>
                </c:pt>
                <c:pt idx="4">
                  <c:v>69</c:v>
                </c:pt>
                <c:pt idx="5">
                  <c:v>68</c:v>
                </c:pt>
                <c:pt idx="6">
                  <c:v>69</c:v>
                </c:pt>
                <c:pt idx="7">
                  <c:v>70</c:v>
                </c:pt>
                <c:pt idx="8">
                  <c:v>71</c:v>
                </c:pt>
                <c:pt idx="9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3E-0541-BFC3-AFF5B85472CA}"/>
            </c:ext>
          </c:extLst>
        </c:ser>
        <c:ser>
          <c:idx val="3"/>
          <c:order val="3"/>
          <c:tx>
            <c:strRef>
              <c:f>Feuil1!$B$42</c:f>
              <c:strCache>
                <c:ptCount val="1"/>
                <c:pt idx="0">
                  <c:v>IT UCBL + EZUS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Feuil1!$C$38:$L$38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Feuil1!$C$42:$L$42</c:f>
              <c:numCache>
                <c:formatCode>General</c:formatCode>
                <c:ptCount val="10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16</c:v>
                </c:pt>
                <c:pt idx="6">
                  <c:v>14</c:v>
                </c:pt>
                <c:pt idx="7">
                  <c:v>16</c:v>
                </c:pt>
                <c:pt idx="8">
                  <c:v>16</c:v>
                </c:pt>
                <c:pt idx="9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A3E-0541-BFC3-AFF5B85472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57945328"/>
        <c:axId val="1685626512"/>
      </c:areaChart>
      <c:catAx>
        <c:axId val="155794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85626512"/>
        <c:crosses val="autoZero"/>
        <c:auto val="1"/>
        <c:lblAlgn val="ctr"/>
        <c:lblOffset val="100"/>
        <c:noMultiLvlLbl val="0"/>
      </c:catAx>
      <c:valAx>
        <c:axId val="168562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57945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aseline="0" dirty="0"/>
              <a:t>Répartition par service fin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4"/>
          <c:order val="0"/>
          <c:tx>
            <c:strRef>
              <c:f>'GRAPH IT'!$F$68</c:f>
              <c:strCache>
                <c:ptCount val="1"/>
                <c:pt idx="0">
                  <c:v>CDD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'GRAPH IT'!$A$69:$A$79</c:f>
              <c:strCache>
                <c:ptCount val="11"/>
                <c:pt idx="0">
                  <c:v>Micro Electronique </c:v>
                </c:pt>
                <c:pt idx="1">
                  <c:v>Electronique</c:v>
                </c:pt>
                <c:pt idx="2">
                  <c:v>Informatique</c:v>
                </c:pt>
                <c:pt idx="3">
                  <c:v>Mécanique</c:v>
                </c:pt>
                <c:pt idx="4">
                  <c:v>Instrumentation</c:v>
                </c:pt>
                <c:pt idx="5">
                  <c:v>Administration</c:v>
                </c:pt>
                <c:pt idx="6">
                  <c:v>LMA</c:v>
                </c:pt>
                <c:pt idx="7">
                  <c:v>ions/labrador</c:v>
                </c:pt>
                <c:pt idx="8">
                  <c:v>Radiobiologie</c:v>
                </c:pt>
                <c:pt idx="9">
                  <c:v>Direction</c:v>
                </c:pt>
                <c:pt idx="10">
                  <c:v>Logistique Infra</c:v>
                </c:pt>
              </c:strCache>
            </c:strRef>
          </c:cat>
          <c:val>
            <c:numRef>
              <c:f>'GRAPH IT'!$F$69:$F$79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C-8D4D-95C1-CAE04A7B69CD}"/>
            </c:ext>
          </c:extLst>
        </c:ser>
        <c:ser>
          <c:idx val="3"/>
          <c:order val="1"/>
          <c:tx>
            <c:strRef>
              <c:f>'GRAPH IT'!$E$68</c:f>
              <c:strCache>
                <c:ptCount val="1"/>
                <c:pt idx="0">
                  <c:v>T/ADT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'GRAPH IT'!$A$69:$A$79</c:f>
              <c:strCache>
                <c:ptCount val="11"/>
                <c:pt idx="0">
                  <c:v>Micro Electronique </c:v>
                </c:pt>
                <c:pt idx="1">
                  <c:v>Electronique</c:v>
                </c:pt>
                <c:pt idx="2">
                  <c:v>Informatique</c:v>
                </c:pt>
                <c:pt idx="3">
                  <c:v>Mécanique</c:v>
                </c:pt>
                <c:pt idx="4">
                  <c:v>Instrumentation</c:v>
                </c:pt>
                <c:pt idx="5">
                  <c:v>Administration</c:v>
                </c:pt>
                <c:pt idx="6">
                  <c:v>LMA</c:v>
                </c:pt>
                <c:pt idx="7">
                  <c:v>ions/labrador</c:v>
                </c:pt>
                <c:pt idx="8">
                  <c:v>Radiobiologie</c:v>
                </c:pt>
                <c:pt idx="9">
                  <c:v>Direction</c:v>
                </c:pt>
                <c:pt idx="10">
                  <c:v>Logistique Infra</c:v>
                </c:pt>
              </c:strCache>
            </c:strRef>
          </c:cat>
          <c:val>
            <c:numRef>
              <c:f>'GRAPH IT'!$E$69:$E$79</c:f>
              <c:numCache>
                <c:formatCode>General</c:formatCode>
                <c:ptCount val="11"/>
                <c:pt idx="2">
                  <c:v>3</c:v>
                </c:pt>
                <c:pt idx="3">
                  <c:v>7</c:v>
                </c:pt>
                <c:pt idx="4">
                  <c:v>2</c:v>
                </c:pt>
                <c:pt idx="5">
                  <c:v>7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3C-8D4D-95C1-CAE04A7B69CD}"/>
            </c:ext>
          </c:extLst>
        </c:ser>
        <c:ser>
          <c:idx val="2"/>
          <c:order val="2"/>
          <c:tx>
            <c:strRef>
              <c:f>'GRAPH IT'!$D$68</c:f>
              <c:strCache>
                <c:ptCount val="1"/>
                <c:pt idx="0">
                  <c:v>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'GRAPH IT'!$A$69:$A$79</c:f>
              <c:strCache>
                <c:ptCount val="11"/>
                <c:pt idx="0">
                  <c:v>Micro Electronique </c:v>
                </c:pt>
                <c:pt idx="1">
                  <c:v>Electronique</c:v>
                </c:pt>
                <c:pt idx="2">
                  <c:v>Informatique</c:v>
                </c:pt>
                <c:pt idx="3">
                  <c:v>Mécanique</c:v>
                </c:pt>
                <c:pt idx="4">
                  <c:v>Instrumentation</c:v>
                </c:pt>
                <c:pt idx="5">
                  <c:v>Administration</c:v>
                </c:pt>
                <c:pt idx="6">
                  <c:v>LMA</c:v>
                </c:pt>
                <c:pt idx="7">
                  <c:v>ions/labrador</c:v>
                </c:pt>
                <c:pt idx="8">
                  <c:v>Radiobiologie</c:v>
                </c:pt>
                <c:pt idx="9">
                  <c:v>Direction</c:v>
                </c:pt>
                <c:pt idx="10">
                  <c:v>Logistique Infra</c:v>
                </c:pt>
              </c:strCache>
            </c:strRef>
          </c:cat>
          <c:val>
            <c:numRef>
              <c:f>'GRAPH IT'!$D$69:$D$79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3</c:v>
                </c:pt>
                <c:pt idx="7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3C-8D4D-95C1-CAE04A7B69CD}"/>
            </c:ext>
          </c:extLst>
        </c:ser>
        <c:ser>
          <c:idx val="1"/>
          <c:order val="3"/>
          <c:tx>
            <c:strRef>
              <c:f>'GRAPH IT'!$C$68</c:f>
              <c:strCache>
                <c:ptCount val="1"/>
                <c:pt idx="0">
                  <c:v>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'GRAPH IT'!$A$69:$A$79</c:f>
              <c:strCache>
                <c:ptCount val="11"/>
                <c:pt idx="0">
                  <c:v>Micro Electronique </c:v>
                </c:pt>
                <c:pt idx="1">
                  <c:v>Electronique</c:v>
                </c:pt>
                <c:pt idx="2">
                  <c:v>Informatique</c:v>
                </c:pt>
                <c:pt idx="3">
                  <c:v>Mécanique</c:v>
                </c:pt>
                <c:pt idx="4">
                  <c:v>Instrumentation</c:v>
                </c:pt>
                <c:pt idx="5">
                  <c:v>Administration</c:v>
                </c:pt>
                <c:pt idx="6">
                  <c:v>LMA</c:v>
                </c:pt>
                <c:pt idx="7">
                  <c:v>ions/labrador</c:v>
                </c:pt>
                <c:pt idx="8">
                  <c:v>Radiobiologie</c:v>
                </c:pt>
                <c:pt idx="9">
                  <c:v>Direction</c:v>
                </c:pt>
                <c:pt idx="10">
                  <c:v>Logistique Infra</c:v>
                </c:pt>
              </c:strCache>
            </c:strRef>
          </c:cat>
          <c:val>
            <c:numRef>
              <c:f>'GRAPH IT'!$C$69:$C$79</c:f>
              <c:numCache>
                <c:formatCode>General</c:formatCode>
                <c:ptCount val="11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3C-8D4D-95C1-CAE04A7B69CD}"/>
            </c:ext>
          </c:extLst>
        </c:ser>
        <c:ser>
          <c:idx val="0"/>
          <c:order val="4"/>
          <c:tx>
            <c:strRef>
              <c:f>'GRAPH IT'!$B$68</c:f>
              <c:strCache>
                <c:ptCount val="1"/>
                <c:pt idx="0">
                  <c:v>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'GRAPH IT'!$A$69:$A$79</c:f>
              <c:strCache>
                <c:ptCount val="11"/>
                <c:pt idx="0">
                  <c:v>Micro Electronique </c:v>
                </c:pt>
                <c:pt idx="1">
                  <c:v>Electronique</c:v>
                </c:pt>
                <c:pt idx="2">
                  <c:v>Informatique</c:v>
                </c:pt>
                <c:pt idx="3">
                  <c:v>Mécanique</c:v>
                </c:pt>
                <c:pt idx="4">
                  <c:v>Instrumentation</c:v>
                </c:pt>
                <c:pt idx="5">
                  <c:v>Administration</c:v>
                </c:pt>
                <c:pt idx="6">
                  <c:v>LMA</c:v>
                </c:pt>
                <c:pt idx="7">
                  <c:v>ions/labrador</c:v>
                </c:pt>
                <c:pt idx="8">
                  <c:v>Radiobiologie</c:v>
                </c:pt>
                <c:pt idx="9">
                  <c:v>Direction</c:v>
                </c:pt>
                <c:pt idx="10">
                  <c:v>Logistique Infra</c:v>
                </c:pt>
              </c:strCache>
            </c:strRef>
          </c:cat>
          <c:val>
            <c:numRef>
              <c:f>'GRAPH IT'!$B$69:$B$79</c:f>
              <c:numCache>
                <c:formatCode>General</c:formatCode>
                <c:ptCount val="11"/>
                <c:pt idx="0">
                  <c:v>6</c:v>
                </c:pt>
                <c:pt idx="1">
                  <c:v>4</c:v>
                </c:pt>
                <c:pt idx="2">
                  <c:v>9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  <c:pt idx="6">
                  <c:v>7</c:v>
                </c:pt>
                <c:pt idx="7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3C-8D4D-95C1-CAE04A7B6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731373024"/>
        <c:axId val="1728923376"/>
        <c:axId val="0"/>
      </c:bar3DChart>
      <c:catAx>
        <c:axId val="173137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8923376"/>
        <c:crosses val="autoZero"/>
        <c:auto val="1"/>
        <c:lblAlgn val="ctr"/>
        <c:lblOffset val="100"/>
        <c:noMultiLvlLbl val="0"/>
      </c:catAx>
      <c:valAx>
        <c:axId val="172892337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137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83268777315077"/>
          <c:y val="0.15080017070193763"/>
          <c:w val="0.18302801064416599"/>
          <c:h val="0.25383494101998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'GRAPH IT'!$A$45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'GRAPH IT'!$B$44:$E$44</c:f>
              <c:strCache>
                <c:ptCount val="4"/>
                <c:pt idx="0">
                  <c:v>IR</c:v>
                </c:pt>
                <c:pt idx="1">
                  <c:v>IE</c:v>
                </c:pt>
                <c:pt idx="2">
                  <c:v>AI</c:v>
                </c:pt>
                <c:pt idx="3">
                  <c:v>T/ADT</c:v>
                </c:pt>
              </c:strCache>
            </c:strRef>
          </c:cat>
          <c:val>
            <c:numRef>
              <c:f>'GRAPH IT'!$B$45:$E$45</c:f>
              <c:numCache>
                <c:formatCode>General</c:formatCode>
                <c:ptCount val="4"/>
                <c:pt idx="0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A-F743-908C-DEEC02BBA0AC}"/>
            </c:ext>
          </c:extLst>
        </c:ser>
        <c:ser>
          <c:idx val="1"/>
          <c:order val="1"/>
          <c:tx>
            <c:strRef>
              <c:f>'GRAPH IT'!$A$46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'GRAPH IT'!$B$44:$E$44</c:f>
              <c:strCache>
                <c:ptCount val="4"/>
                <c:pt idx="0">
                  <c:v>IR</c:v>
                </c:pt>
                <c:pt idx="1">
                  <c:v>IE</c:v>
                </c:pt>
                <c:pt idx="2">
                  <c:v>AI</c:v>
                </c:pt>
                <c:pt idx="3">
                  <c:v>T/ADT</c:v>
                </c:pt>
              </c:strCache>
            </c:strRef>
          </c:cat>
          <c:val>
            <c:numRef>
              <c:f>'GRAPH IT'!$B$46:$E$46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6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A-F743-908C-DEEC02BBA0AC}"/>
            </c:ext>
          </c:extLst>
        </c:ser>
        <c:ser>
          <c:idx val="2"/>
          <c:order val="2"/>
          <c:tx>
            <c:strRef>
              <c:f>'GRAPH IT'!$A$47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'GRAPH IT'!$B$44:$E$44</c:f>
              <c:strCache>
                <c:ptCount val="4"/>
                <c:pt idx="0">
                  <c:v>IR</c:v>
                </c:pt>
                <c:pt idx="1">
                  <c:v>IE</c:v>
                </c:pt>
                <c:pt idx="2">
                  <c:v>AI</c:v>
                </c:pt>
                <c:pt idx="3">
                  <c:v>T/ADT</c:v>
                </c:pt>
              </c:strCache>
            </c:strRef>
          </c:cat>
          <c:val>
            <c:numRef>
              <c:f>'GRAPH IT'!$B$47:$E$47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BA-F743-908C-DEEC02BBA0AC}"/>
            </c:ext>
          </c:extLst>
        </c:ser>
        <c:ser>
          <c:idx val="3"/>
          <c:order val="3"/>
          <c:tx>
            <c:strRef>
              <c:f>'GRAPH IT'!$A$48</c:f>
              <c:strCache>
                <c:ptCount val="1"/>
                <c:pt idx="0">
                  <c:v>F-G-J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'GRAPH IT'!$B$44:$E$44</c:f>
              <c:strCache>
                <c:ptCount val="4"/>
                <c:pt idx="0">
                  <c:v>IR</c:v>
                </c:pt>
                <c:pt idx="1">
                  <c:v>IE</c:v>
                </c:pt>
                <c:pt idx="2">
                  <c:v>AI</c:v>
                </c:pt>
                <c:pt idx="3">
                  <c:v>T/ADT</c:v>
                </c:pt>
              </c:strCache>
            </c:strRef>
          </c:cat>
          <c:val>
            <c:numRef>
              <c:f>'GRAPH IT'!$B$48:$E$48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BA-F743-908C-DEEC02BBA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-2135131456"/>
        <c:axId val="2133095632"/>
      </c:barChart>
      <c:catAx>
        <c:axId val="-213513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3095632"/>
        <c:crosses val="autoZero"/>
        <c:auto val="1"/>
        <c:lblAlgn val="ctr"/>
        <c:lblOffset val="100"/>
        <c:noMultiLvlLbl val="0"/>
      </c:catAx>
      <c:valAx>
        <c:axId val="2133095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3513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88623440418572"/>
          <c:y val="6.7149199673167043E-2"/>
          <c:w val="0.35738159021223093"/>
          <c:h val="0.282184254592232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344070419233757"/>
          <c:w val="1"/>
          <c:h val="0.853246843364944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'GRAPH Pyramide âges'!$D$188</c:f>
              <c:strCache>
                <c:ptCount val="1"/>
                <c:pt idx="0">
                  <c:v>IT Hommes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âges'!$E$187:$M$187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âges'!$E$188:$M$188</c:f>
              <c:numCache>
                <c:formatCode>General</c:formatCode>
                <c:ptCount val="9"/>
                <c:pt idx="0">
                  <c:v>2</c:v>
                </c:pt>
                <c:pt idx="1">
                  <c:v>4</c:v>
                </c:pt>
                <c:pt idx="2">
                  <c:v>16</c:v>
                </c:pt>
                <c:pt idx="3">
                  <c:v>6</c:v>
                </c:pt>
                <c:pt idx="4">
                  <c:v>17</c:v>
                </c:pt>
                <c:pt idx="5">
                  <c:v>10</c:v>
                </c:pt>
                <c:pt idx="6">
                  <c:v>9</c:v>
                </c:pt>
                <c:pt idx="7">
                  <c:v>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2-9F4D-BFC1-1A2C223B076B}"/>
            </c:ext>
          </c:extLst>
        </c:ser>
        <c:ser>
          <c:idx val="1"/>
          <c:order val="1"/>
          <c:tx>
            <c:strRef>
              <c:f>'GRAPH Pyramide âges'!$D$189</c:f>
              <c:strCache>
                <c:ptCount val="1"/>
                <c:pt idx="0">
                  <c:v>IT Femmes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âges'!$E$187:$M$187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âges'!$E$189:$M$189</c:f>
              <c:numCache>
                <c:formatCode>General</c:formatCode>
                <c:ptCount val="9"/>
                <c:pt idx="0">
                  <c:v>-2</c:v>
                </c:pt>
                <c:pt idx="1">
                  <c:v>-3</c:v>
                </c:pt>
                <c:pt idx="2">
                  <c:v>-2</c:v>
                </c:pt>
                <c:pt idx="3">
                  <c:v>-7</c:v>
                </c:pt>
                <c:pt idx="4">
                  <c:v>-3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32-9F4D-BFC1-1A2C223B07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079807296"/>
        <c:axId val="1496770720"/>
      </c:barChart>
      <c:catAx>
        <c:axId val="-2079807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96770720"/>
        <c:crosses val="autoZero"/>
        <c:auto val="1"/>
        <c:lblAlgn val="ctr"/>
        <c:lblOffset val="100"/>
        <c:noMultiLvlLbl val="0"/>
      </c:catAx>
      <c:valAx>
        <c:axId val="1496770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7980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'GRAPH Pyramide âges'!$D$193</c:f>
              <c:strCache>
                <c:ptCount val="1"/>
                <c:pt idx="0">
                  <c:v>C+EC Hommes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âges'!$E$192:$M$192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âges'!$E$193:$M$193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15</c:v>
                </c:pt>
                <c:pt idx="4">
                  <c:v>12</c:v>
                </c:pt>
                <c:pt idx="5">
                  <c:v>8</c:v>
                </c:pt>
                <c:pt idx="6">
                  <c:v>8</c:v>
                </c:pt>
                <c:pt idx="7">
                  <c:v>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85-1D4E-925E-CDA315917471}"/>
            </c:ext>
          </c:extLst>
        </c:ser>
        <c:ser>
          <c:idx val="1"/>
          <c:order val="1"/>
          <c:tx>
            <c:strRef>
              <c:f>'GRAPH Pyramide âges'!$D$194</c:f>
              <c:strCache>
                <c:ptCount val="1"/>
                <c:pt idx="0">
                  <c:v>C+EC Femmes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85-1D4E-925E-CDA315917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âges'!$E$192:$M$192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âges'!$E$194:$M$194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-3</c:v>
                </c:pt>
                <c:pt idx="3">
                  <c:v>-4</c:v>
                </c:pt>
                <c:pt idx="4">
                  <c:v>-2</c:v>
                </c:pt>
                <c:pt idx="5">
                  <c:v>-3</c:v>
                </c:pt>
                <c:pt idx="6">
                  <c:v>-6</c:v>
                </c:pt>
                <c:pt idx="7">
                  <c:v>-2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85-1D4E-925E-CDA3159174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32186480"/>
        <c:axId val="-2132782464"/>
      </c:barChart>
      <c:catAx>
        <c:axId val="21321864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32782464"/>
        <c:crosses val="autoZero"/>
        <c:auto val="1"/>
        <c:lblAlgn val="ctr"/>
        <c:lblOffset val="100"/>
        <c:noMultiLvlLbl val="0"/>
      </c:catAx>
      <c:valAx>
        <c:axId val="-2132782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218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'GRAPH Pyramide âges'!$D$197</c:f>
              <c:strCache>
                <c:ptCount val="1"/>
                <c:pt idx="0">
                  <c:v>C Hommes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F7-984F-B18A-95FDEAEA5D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âges'!$E$196:$M$196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âges'!$E$197:$M$197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8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7-984F-B18A-95FDEAEA5DC8}"/>
            </c:ext>
          </c:extLst>
        </c:ser>
        <c:ser>
          <c:idx val="1"/>
          <c:order val="1"/>
          <c:tx>
            <c:strRef>
              <c:f>'GRAPH Pyramide âges'!$D$198</c:f>
              <c:strCache>
                <c:ptCount val="1"/>
                <c:pt idx="0">
                  <c:v>C Femmes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F7-984F-B18A-95FDEAEA5DC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F7-984F-B18A-95FDEAEA5D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'GRAPH Pyramide âges'!$E$196:$M$196</c:f>
              <c:strCache>
                <c:ptCount val="9"/>
                <c:pt idx="0">
                  <c:v>25-30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46-50</c:v>
                </c:pt>
                <c:pt idx="5">
                  <c:v>51-55</c:v>
                </c:pt>
                <c:pt idx="6">
                  <c:v>56-60</c:v>
                </c:pt>
                <c:pt idx="7">
                  <c:v>61-65</c:v>
                </c:pt>
                <c:pt idx="8">
                  <c:v>66-70</c:v>
                </c:pt>
              </c:strCache>
            </c:strRef>
          </c:cat>
          <c:val>
            <c:numRef>
              <c:f>'GRAPH Pyramide âges'!$E$198:$M$198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-1</c:v>
                </c:pt>
                <c:pt idx="3">
                  <c:v>-3</c:v>
                </c:pt>
                <c:pt idx="4">
                  <c:v>0</c:v>
                </c:pt>
                <c:pt idx="5">
                  <c:v>-1</c:v>
                </c:pt>
                <c:pt idx="6">
                  <c:v>-4</c:v>
                </c:pt>
                <c:pt idx="7">
                  <c:v>-1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F7-984F-B18A-95FDEAEA5DC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083140832"/>
        <c:axId val="-2135646736"/>
      </c:barChart>
      <c:catAx>
        <c:axId val="-2083140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35646736"/>
        <c:crosses val="autoZero"/>
        <c:auto val="1"/>
        <c:lblAlgn val="ctr"/>
        <c:lblOffset val="100"/>
        <c:noMultiLvlLbl val="0"/>
      </c:catAx>
      <c:valAx>
        <c:axId val="-2135646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314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0.06586</cdr:y>
    </cdr:from>
    <cdr:to>
      <cdr:x>0.25946</cdr:x>
      <cdr:y>0.16605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8EFC10C-CE56-5643-AFF9-EA770A58BCB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750414" y="325617"/>
          <a:ext cx="1422400" cy="4953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342E0-B607-B94E-BD4E-59746C6340FB}" type="datetimeFigureOut">
              <a:rPr lang="fr-FR" smtClean="0"/>
              <a:t>02/02/2020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FB26B-1CFC-E548-89B3-D9C27AC7B2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788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8BE04-913C-7E4B-8BF6-2AA0D4CCC3E2}" type="datetimeFigureOut">
              <a:rPr lang="fr-FR" smtClean="0"/>
              <a:t>02/02/2020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A595C-1E65-1842-AA5C-0054678B0D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5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8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A595C-1E65-1842-AA5C-0054678B0DA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46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28650" y="3402328"/>
            <a:ext cx="9220200" cy="901064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HEADLINE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28650" y="4013356"/>
            <a:ext cx="5021652" cy="869635"/>
          </a:xfrm>
        </p:spPr>
        <p:txBody>
          <a:bodyPr>
            <a:norm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Economica" panose="02000506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PRESENTATION</a:t>
            </a:r>
            <a:endParaRPr lang="en-GB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2343151" y="4448174"/>
            <a:ext cx="448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762001" y="4838696"/>
            <a:ext cx="3571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895610"/>
            <a:ext cx="6829425" cy="4572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pPr lvl="0"/>
            <a:r>
              <a:rPr lang="fr-FR" dirty="0"/>
              <a:t>Cupcake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oat</a:t>
            </a:r>
            <a:r>
              <a:rPr lang="fr-FR" dirty="0"/>
              <a:t> cake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47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43352"/>
          </a:xfrm>
          <a:prstGeom prst="rect">
            <a:avLst/>
          </a:prstGeom>
        </p:spPr>
      </p:pic>
      <p:sp>
        <p:nvSpPr>
          <p:cNvPr id="5" name="Titre 13"/>
          <p:cNvSpPr>
            <a:spLocks noGrp="1"/>
          </p:cNvSpPr>
          <p:nvPr>
            <p:ph type="title" hasCustomPrompt="1"/>
          </p:nvPr>
        </p:nvSpPr>
        <p:spPr>
          <a:xfrm>
            <a:off x="2394585" y="708380"/>
            <a:ext cx="8248015" cy="29209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Titre de la diapositive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585" y="236292"/>
            <a:ext cx="6750050" cy="4572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sz="2800" b="1" dirty="0"/>
              <a:t>Titre de la diapositive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978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4648"/>
            <a:ext cx="12192000" cy="1143352"/>
          </a:xfrm>
          <a:prstGeom prst="rect">
            <a:avLst/>
          </a:prstGeom>
        </p:spPr>
      </p:pic>
      <p:sp>
        <p:nvSpPr>
          <p:cNvPr id="5" name="Titre 13"/>
          <p:cNvSpPr>
            <a:spLocks noGrp="1"/>
          </p:cNvSpPr>
          <p:nvPr>
            <p:ph type="title" hasCustomPrompt="1"/>
          </p:nvPr>
        </p:nvSpPr>
        <p:spPr>
          <a:xfrm>
            <a:off x="2394585" y="6423028"/>
            <a:ext cx="8849148" cy="29209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Titre de la diapositive</a:t>
            </a:r>
            <a:endParaRPr lang="en-GB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585" y="5949956"/>
            <a:ext cx="6750050" cy="4572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sz="2800" b="1" dirty="0"/>
              <a:t>Titre de la diapositive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713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7007"/>
            <a:ext cx="12192000" cy="2290993"/>
          </a:xfrm>
          <a:prstGeom prst="rect">
            <a:avLst/>
          </a:prstGeom>
        </p:spPr>
      </p:pic>
      <p:sp>
        <p:nvSpPr>
          <p:cNvPr id="6" name="Titre 14"/>
          <p:cNvSpPr>
            <a:spLocks noGrp="1"/>
          </p:cNvSpPr>
          <p:nvPr>
            <p:ph type="title" hasCustomPrompt="1"/>
          </p:nvPr>
        </p:nvSpPr>
        <p:spPr>
          <a:xfrm>
            <a:off x="2873829" y="4905832"/>
            <a:ext cx="7892143" cy="368298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Modifiez le style du titre </a:t>
            </a:r>
            <a:endParaRPr lang="en-GB" dirty="0"/>
          </a:p>
        </p:txBody>
      </p:sp>
      <p:sp>
        <p:nvSpPr>
          <p:cNvPr id="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2873828" y="5455104"/>
            <a:ext cx="7892143" cy="108721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1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68A17E-7A5B-4F43-B3AE-CA35C345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9230-928A-9F48-8F12-C65AAF77BFD1}" type="datetimeFigureOut">
              <a:rPr lang="fr-FR"/>
              <a:pPr>
                <a:defRPr/>
              </a:pPr>
              <a:t>02/02/2020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5E1BBA-81A1-F847-AC4A-7FE3DAAC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8C9CA6-008B-454F-BA12-732E4C8F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F3521-F097-2C4E-8E94-CE9DD4C743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91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99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23714-D26D-4778-A4DE-BAC88BCC8FE1}" type="datetimeFigureOut">
              <a:rPr lang="en-GB" smtClean="0"/>
              <a:t>02/02/2020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0E98C-9B90-490D-BB65-B6A681927E6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8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62" r:id="rId6"/>
    <p:sldLayoutId id="2147483663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2.tif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2.tiff"/><Relationship Id="rId5" Type="http://schemas.openxmlformats.org/officeDocument/2006/relationships/image" Target="../media/image36.jpg"/><Relationship Id="rId10" Type="http://schemas.openxmlformats.org/officeDocument/2006/relationships/image" Target="../media/image41.tiff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tiff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8650" y="1481882"/>
            <a:ext cx="7069322" cy="186584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n-GB" sz="4000" b="0" dirty="0" err="1"/>
              <a:t>Institut</a:t>
            </a:r>
            <a:r>
              <a:rPr lang="en-GB" sz="4000" b="0" dirty="0"/>
              <a:t> de physique des 2 </a:t>
            </a:r>
            <a:r>
              <a:rPr lang="en-GB" sz="4000" b="0" dirty="0" err="1"/>
              <a:t>infinis</a:t>
            </a:r>
            <a:r>
              <a:rPr lang="en-GB" sz="4000" b="0" dirty="0"/>
              <a:t> de Lyon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9915" y="4006942"/>
            <a:ext cx="5021652" cy="869635"/>
          </a:xfrm>
        </p:spPr>
        <p:txBody>
          <a:bodyPr>
            <a:normAutofit/>
          </a:bodyPr>
          <a:lstStyle/>
          <a:p>
            <a:r>
              <a:rPr lang="en-GB" sz="4400" i="1" dirty="0"/>
              <a:t>2015-2020</a:t>
            </a:r>
          </a:p>
        </p:txBody>
      </p:sp>
      <p:sp>
        <p:nvSpPr>
          <p:cNvPr id="5" name="ZoneTexte 11"/>
          <p:cNvSpPr txBox="1">
            <a:spLocks noChangeArrowheads="1"/>
          </p:cNvSpPr>
          <p:nvPr/>
        </p:nvSpPr>
        <p:spPr bwMode="auto">
          <a:xfrm>
            <a:off x="366918" y="312047"/>
            <a:ext cx="37280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Verdana" charset="0"/>
              </a:rPr>
              <a:t>Tourniquet Section 01</a:t>
            </a:r>
            <a:br>
              <a:rPr lang="fr-FR" altLang="fr-FR" sz="2000" dirty="0">
                <a:solidFill>
                  <a:schemeClr val="bg1"/>
                </a:solidFill>
                <a:latin typeface="Verdana" charset="0"/>
              </a:rPr>
            </a:br>
            <a:r>
              <a:rPr lang="fr-FR" altLang="fr-FR" sz="2000" dirty="0">
                <a:solidFill>
                  <a:schemeClr val="bg1"/>
                </a:solidFill>
                <a:latin typeface="Verdana" charset="0"/>
              </a:rPr>
              <a:t>le 03 Février 2020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644631"/>
            <a:ext cx="12192000" cy="12133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19" descr="IN2P3Filaire-Q_SignV copi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168" y="5944291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1"/>
          <p:cNvSpPr txBox="1">
            <a:spLocks noChangeArrowheads="1"/>
          </p:cNvSpPr>
          <p:nvPr/>
        </p:nvSpPr>
        <p:spPr bwMode="auto">
          <a:xfrm>
            <a:off x="4163311" y="5754644"/>
            <a:ext cx="4390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273A43"/>
                </a:solidFill>
                <a:latin typeface="Verdana" charset="0"/>
              </a:rPr>
              <a:t>Anne </a:t>
            </a:r>
            <a:r>
              <a:rPr lang="fr-FR" altLang="fr-FR" sz="2400" dirty="0" err="1">
                <a:solidFill>
                  <a:srgbClr val="273A43"/>
                </a:solidFill>
                <a:latin typeface="Verdana" charset="0"/>
              </a:rPr>
              <a:t>Ealet</a:t>
            </a:r>
            <a:endParaRPr lang="fr-FR" altLang="fr-FR" sz="2400" dirty="0">
              <a:solidFill>
                <a:srgbClr val="273A43"/>
              </a:solidFill>
              <a:latin typeface="Verdana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273A43"/>
                </a:solidFill>
                <a:latin typeface="Verdana" charset="0"/>
              </a:rPr>
              <a:t>Directrice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674358" y="1542842"/>
            <a:ext cx="1501642" cy="186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Economica" panose="02000506040000020004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b="0" dirty="0"/>
              <a:t>20</a:t>
            </a:r>
          </a:p>
          <a:p>
            <a:pPr>
              <a:lnSpc>
                <a:spcPct val="80000"/>
              </a:lnSpc>
            </a:pPr>
            <a:r>
              <a:rPr lang="en-GB" b="0" dirty="0"/>
              <a:t>   20</a:t>
            </a:r>
          </a:p>
        </p:txBody>
      </p:sp>
    </p:spTree>
    <p:extLst>
      <p:ext uri="{BB962C8B-B14F-4D97-AF65-F5344CB8AC3E}">
        <p14:creationId xmlns:p14="http://schemas.microsoft.com/office/powerpoint/2010/main" val="172638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75D73-49B8-954D-A2FF-521D213C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FE3361-E1A6-3445-B41C-C75000A7B1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 tissu </a:t>
            </a:r>
            <a:r>
              <a:rPr lang="fr-FR" dirty="0" err="1"/>
              <a:t>socio-economique</a:t>
            </a:r>
            <a:r>
              <a:rPr lang="fr-FR" dirty="0"/>
              <a:t>- Valorisation </a:t>
            </a: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F52F6CE2-6659-CE4A-A033-38B11B36A059}"/>
              </a:ext>
            </a:extLst>
          </p:cNvPr>
          <p:cNvSpPr/>
          <p:nvPr/>
        </p:nvSpPr>
        <p:spPr>
          <a:xfrm>
            <a:off x="466463" y="1368000"/>
            <a:ext cx="9179280" cy="428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Cellule valorisation en lien avec SATT (</a:t>
            </a:r>
            <a:r>
              <a:rPr lang="fr-FR" b="1" dirty="0" err="1">
                <a:solidFill>
                  <a:srgbClr val="1F497D"/>
                </a:solidFill>
                <a:cs typeface="Arial" panose="020B0604020202020204" pitchFamily="34" charset="0"/>
              </a:rPr>
              <a:t>Pulsalys</a:t>
            </a: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) / SPV (DR7)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fr-FR" b="1" dirty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Transferts de technologie</a:t>
            </a:r>
          </a:p>
          <a:p>
            <a:pPr marL="648000" lvl="2" indent="-21564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0" strike="noStrike" spc="-1" dirty="0">
                <a:solidFill>
                  <a:srgbClr val="273A43"/>
                </a:solidFill>
                <a:ea typeface="DejaVu Sans"/>
              </a:rPr>
              <a:t>Contrats de maturation SATT </a:t>
            </a:r>
            <a:r>
              <a:rPr lang="fr-FR" b="0" strike="noStrike" spc="-1" dirty="0" err="1">
                <a:solidFill>
                  <a:srgbClr val="273A43"/>
                </a:solidFill>
                <a:ea typeface="DejaVu Sans"/>
              </a:rPr>
              <a:t>Pulsalys</a:t>
            </a:r>
            <a:r>
              <a:rPr lang="fr-FR" b="0" strike="noStrike" spc="-1" dirty="0">
                <a:solidFill>
                  <a:srgbClr val="273A43"/>
                </a:solidFill>
                <a:ea typeface="DejaVu Sans"/>
              </a:rPr>
              <a:t> (</a:t>
            </a:r>
            <a:r>
              <a:rPr lang="fr-FR" b="0" strike="noStrike" spc="-1" dirty="0" err="1">
                <a:solidFill>
                  <a:srgbClr val="273A43"/>
                </a:solidFill>
                <a:ea typeface="DejaVu Sans"/>
              </a:rPr>
              <a:t>muographie</a:t>
            </a:r>
            <a:r>
              <a:rPr lang="fr-FR" b="0" strike="noStrike" spc="-1" dirty="0">
                <a:solidFill>
                  <a:srgbClr val="273A43"/>
                </a:solidFill>
                <a:ea typeface="DejaVu Sans"/>
              </a:rPr>
              <a:t>, G-RPC)</a:t>
            </a:r>
            <a:endParaRPr lang="fr-FR" b="0" strike="noStrike" spc="-1" dirty="0"/>
          </a:p>
          <a:p>
            <a:pPr marL="648000" lvl="2" indent="-21564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0" strike="noStrike" spc="-1" dirty="0">
                <a:solidFill>
                  <a:srgbClr val="273A43"/>
                </a:solidFill>
                <a:ea typeface="DejaVu Sans"/>
              </a:rPr>
              <a:t>Création start-up</a:t>
            </a:r>
            <a:endParaRPr lang="fr-FR" b="0" strike="noStrike" spc="-1" dirty="0"/>
          </a:p>
          <a:p>
            <a:pPr marL="648000" lvl="2" indent="-21564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b="0" strike="noStrike" spc="-1" dirty="0">
                <a:solidFill>
                  <a:srgbClr val="273A43"/>
                </a:solidFill>
                <a:ea typeface="DejaVu Sans"/>
              </a:rPr>
              <a:t>Responsabilité plateforme MEANS </a:t>
            </a:r>
            <a:endParaRPr lang="fr-FR" b="0" strike="noStrike" spc="-1" dirty="0"/>
          </a:p>
          <a:p>
            <a:pPr>
              <a:lnSpc>
                <a:spcPct val="90000"/>
              </a:lnSpc>
              <a:spcBef>
                <a:spcPts val="281"/>
              </a:spcBef>
            </a:pPr>
            <a:endParaRPr lang="fr-FR" sz="1400" b="0" strike="noStrike" spc="-1" dirty="0"/>
          </a:p>
          <a:p>
            <a:pPr marL="343080" indent="-342000">
              <a:lnSpc>
                <a:spcPct val="90000"/>
              </a:lnSpc>
              <a:spcBef>
                <a:spcPts val="36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Thèses CIFRE</a:t>
            </a:r>
            <a:r>
              <a:rPr lang="fr-FR" sz="1800" b="0" strike="noStrike" spc="-1" dirty="0">
                <a:solidFill>
                  <a:srgbClr val="017BA0"/>
                </a:solidFill>
                <a:ea typeface="DejaVu Sans"/>
              </a:rPr>
              <a:t> : </a:t>
            </a:r>
            <a:r>
              <a:rPr lang="fr-FR" b="0" strike="noStrike" spc="-1" dirty="0">
                <a:solidFill>
                  <a:srgbClr val="002060"/>
                </a:solidFill>
                <a:ea typeface="DejaVu Sans"/>
              </a:rPr>
              <a:t>ACE (</a:t>
            </a:r>
            <a:r>
              <a:rPr lang="fr-FR" b="0" strike="noStrike" spc="-1" dirty="0" err="1">
                <a:solidFill>
                  <a:srgbClr val="002060"/>
                </a:solidFill>
                <a:ea typeface="DejaVu Sans"/>
              </a:rPr>
              <a:t>Orano</a:t>
            </a:r>
            <a:r>
              <a:rPr lang="fr-FR" b="0" strike="noStrike" spc="-1" dirty="0">
                <a:solidFill>
                  <a:srgbClr val="002060"/>
                </a:solidFill>
                <a:ea typeface="DejaVu Sans"/>
              </a:rPr>
              <a:t>), </a:t>
            </a:r>
            <a:r>
              <a:rPr lang="fr-FR" b="0" strike="noStrike" spc="-1" dirty="0" err="1">
                <a:solidFill>
                  <a:srgbClr val="002060"/>
                </a:solidFill>
                <a:ea typeface="DejaVu Sans"/>
              </a:rPr>
              <a:t>muographie</a:t>
            </a:r>
            <a:r>
              <a:rPr lang="fr-FR" b="0" strike="noStrike" spc="-1" dirty="0">
                <a:solidFill>
                  <a:srgbClr val="002060"/>
                </a:solidFill>
                <a:ea typeface="DejaVu Sans"/>
              </a:rPr>
              <a:t> (</a:t>
            </a:r>
            <a:r>
              <a:rPr lang="fr-FR" b="0" strike="noStrike" spc="-1" dirty="0" err="1">
                <a:solidFill>
                  <a:srgbClr val="002060"/>
                </a:solidFill>
                <a:ea typeface="DejaVu Sans"/>
              </a:rPr>
              <a:t>ArcelorMittal</a:t>
            </a:r>
            <a:r>
              <a:rPr lang="fr-FR" b="0" strike="noStrike" spc="-1" dirty="0">
                <a:solidFill>
                  <a:srgbClr val="002060"/>
                </a:solidFill>
                <a:ea typeface="DejaVu Sans"/>
              </a:rPr>
              <a:t>)</a:t>
            </a:r>
          </a:p>
          <a:p>
            <a:pPr marL="343080" indent="-342000">
              <a:lnSpc>
                <a:spcPct val="90000"/>
              </a:lnSpc>
              <a:spcBef>
                <a:spcPts val="360"/>
              </a:spcBef>
              <a:buClr>
                <a:srgbClr val="017BA0"/>
              </a:buClr>
              <a:buFont typeface="Arial"/>
              <a:buChar char="•"/>
            </a:pPr>
            <a:endParaRPr lang="fr-FR" spc="-1" dirty="0">
              <a:solidFill>
                <a:srgbClr val="017BA0"/>
              </a:solidFill>
              <a:ea typeface="DejaVu Sans"/>
            </a:endParaRPr>
          </a:p>
          <a:p>
            <a:pPr marL="343080" indent="-342000">
              <a:lnSpc>
                <a:spcPct val="90000"/>
              </a:lnSpc>
              <a:spcBef>
                <a:spcPts val="36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Lien avec les acteurs du Nucléaire </a:t>
            </a:r>
            <a:r>
              <a:rPr lang="fr-FR" sz="1800" b="0" strike="noStrike" spc="-1" dirty="0">
                <a:solidFill>
                  <a:srgbClr val="017BA0"/>
                </a:solidFill>
                <a:ea typeface="DejaVu Sans"/>
              </a:rPr>
              <a:t>: </a:t>
            </a:r>
            <a:r>
              <a:rPr lang="fr-FR" b="0" strike="noStrike" spc="-1" dirty="0">
                <a:solidFill>
                  <a:srgbClr val="002060"/>
                </a:solidFill>
                <a:ea typeface="DejaVu Sans"/>
              </a:rPr>
              <a:t>CEA, </a:t>
            </a:r>
            <a:r>
              <a:rPr lang="fr-FR" sz="1600" b="0" strike="noStrike" spc="-1" dirty="0" err="1">
                <a:solidFill>
                  <a:srgbClr val="002060"/>
                </a:solidFill>
                <a:ea typeface="DejaVu Sans"/>
              </a:rPr>
              <a:t>Nuclear</a:t>
            </a:r>
            <a:r>
              <a:rPr lang="fr-FR" sz="1600" b="0" strike="noStrike" spc="-1" dirty="0">
                <a:solidFill>
                  <a:srgbClr val="002060"/>
                </a:solidFill>
                <a:ea typeface="DejaVu Sans"/>
              </a:rPr>
              <a:t> </a:t>
            </a:r>
            <a:r>
              <a:rPr lang="fr-FR" sz="1600" spc="-1" dirty="0" err="1">
                <a:solidFill>
                  <a:srgbClr val="002060"/>
                </a:solidFill>
                <a:ea typeface="DejaVu Sans"/>
              </a:rPr>
              <a:t>V</a:t>
            </a:r>
            <a:r>
              <a:rPr lang="fr-FR" sz="1600" b="0" strike="noStrike" spc="-1" dirty="0" err="1">
                <a:solidFill>
                  <a:srgbClr val="002060"/>
                </a:solidFill>
                <a:ea typeface="DejaVu Sans"/>
              </a:rPr>
              <a:t>alley</a:t>
            </a:r>
            <a:r>
              <a:rPr lang="fr-FR" sz="1600" b="0" strike="noStrike" spc="-1" dirty="0">
                <a:solidFill>
                  <a:srgbClr val="002060"/>
                </a:solidFill>
                <a:ea typeface="DejaVu Sans"/>
              </a:rPr>
              <a:t> ,</a:t>
            </a:r>
            <a:r>
              <a:rPr lang="fr-FR" sz="1600" b="0" strike="noStrike" spc="-1" dirty="0" err="1">
                <a:solidFill>
                  <a:srgbClr val="002060"/>
                </a:solidFill>
                <a:ea typeface="DejaVu Sans"/>
              </a:rPr>
              <a:t>EDF,Framatom</a:t>
            </a:r>
            <a:r>
              <a:rPr lang="fr-FR" sz="1600" b="0" strike="noStrike" spc="-1" dirty="0">
                <a:solidFill>
                  <a:srgbClr val="002060"/>
                </a:solidFill>
                <a:ea typeface="DejaVu Sans"/>
              </a:rPr>
              <a:t>, </a:t>
            </a:r>
            <a:r>
              <a:rPr lang="fr-FR" sz="1600" b="0" strike="noStrike" spc="-1" dirty="0" err="1">
                <a:solidFill>
                  <a:srgbClr val="002060"/>
                </a:solidFill>
                <a:ea typeface="DejaVu Sans"/>
              </a:rPr>
              <a:t>Needs</a:t>
            </a:r>
            <a:r>
              <a:rPr lang="fr-FR" sz="1600" b="0" strike="noStrike" spc="-1" dirty="0">
                <a:solidFill>
                  <a:srgbClr val="002060"/>
                </a:solidFill>
                <a:ea typeface="DejaVu Sans"/>
              </a:rPr>
              <a:t>,…</a:t>
            </a:r>
          </a:p>
          <a:p>
            <a:pPr marL="343080" indent="-342000">
              <a:lnSpc>
                <a:spcPct val="90000"/>
              </a:lnSpc>
              <a:spcBef>
                <a:spcPts val="360"/>
              </a:spcBef>
              <a:buClr>
                <a:srgbClr val="017BA0"/>
              </a:buClr>
              <a:buFont typeface="Arial"/>
              <a:buChar char="•"/>
            </a:pPr>
            <a:endParaRPr lang="fr-FR" spc="-1" dirty="0">
              <a:solidFill>
                <a:srgbClr val="017BA0"/>
              </a:solidFill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Participation aux Salons : </a:t>
            </a:r>
            <a:r>
              <a:rPr lang="fr-FR" spc="-1" dirty="0">
                <a:solidFill>
                  <a:srgbClr val="000000"/>
                </a:solidFill>
                <a:ea typeface="DejaVu Sans"/>
              </a:rPr>
              <a:t>Journées Carnot</a:t>
            </a:r>
            <a:r>
              <a:rPr lang="fr-FR" spc="-1" dirty="0"/>
              <a:t>, </a:t>
            </a:r>
            <a:r>
              <a:rPr lang="fr-FR" spc="-1" dirty="0">
                <a:solidFill>
                  <a:srgbClr val="000000"/>
                </a:solidFill>
                <a:ea typeface="DejaVu Sans"/>
              </a:rPr>
              <a:t>Salon Global Industrie 2019 (EUREXPO) </a:t>
            </a:r>
            <a:r>
              <a:rPr lang="fr-FR" sz="2800" spc="-1" dirty="0">
                <a:solidFill>
                  <a:srgbClr val="017BA0"/>
                </a:solidFill>
                <a:ea typeface="DejaVu Sans"/>
              </a:rPr>
              <a:t> </a:t>
            </a:r>
          </a:p>
          <a:p>
            <a:pPr marL="648000" lvl="2" indent="-2160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r-FR" sz="1800" b="0" strike="noStrike" spc="-1" dirty="0"/>
          </a:p>
          <a:p>
            <a:pPr marL="343080" indent="-342000">
              <a:lnSpc>
                <a:spcPct val="90000"/>
              </a:lnSpc>
              <a:spcBef>
                <a:spcPts val="360"/>
              </a:spcBef>
              <a:buClr>
                <a:srgbClr val="017BA0"/>
              </a:buClr>
              <a:buFont typeface="Arial"/>
              <a:buChar char="•"/>
            </a:pPr>
            <a:r>
              <a:rPr lang="fr-FR" b="1" dirty="0">
                <a:solidFill>
                  <a:srgbClr val="1F497D"/>
                </a:solidFill>
                <a:cs typeface="Arial" panose="020B0604020202020204" pitchFamily="34" charset="0"/>
              </a:rPr>
              <a:t>Contrats de prestation</a:t>
            </a:r>
            <a:r>
              <a:rPr lang="fr-FR" sz="1800" b="0" strike="noStrike" spc="-1" dirty="0">
                <a:solidFill>
                  <a:srgbClr val="017BA0"/>
                </a:solidFill>
                <a:ea typeface="DejaVu Sans"/>
              </a:rPr>
              <a:t>:</a:t>
            </a:r>
            <a:endParaRPr lang="fr-FR" sz="1800" b="0" strike="noStrike" spc="-1" dirty="0"/>
          </a:p>
          <a:p>
            <a:pPr marL="743040" lvl="1" indent="-284760">
              <a:lnSpc>
                <a:spcPct val="90000"/>
              </a:lnSpc>
              <a:spcBef>
                <a:spcPts val="360"/>
              </a:spcBef>
              <a:buClr>
                <a:srgbClr val="273A43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LABRADOR (accréditation </a:t>
            </a:r>
            <a:r>
              <a:rPr lang="fr-FR" b="0" strike="noStrike" spc="-1" dirty="0" err="1">
                <a:solidFill>
                  <a:srgbClr val="000000"/>
                </a:solidFill>
                <a:ea typeface="DejaVu Sans"/>
              </a:rPr>
              <a:t>cofrac</a:t>
            </a: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), ANAFIRE</a:t>
            </a:r>
            <a:endParaRPr lang="fr-FR" b="0" strike="noStrike" spc="-1" dirty="0"/>
          </a:p>
          <a:p>
            <a:pPr marL="743040" lvl="1" indent="-284760">
              <a:lnSpc>
                <a:spcPct val="90000"/>
              </a:lnSpc>
              <a:spcBef>
                <a:spcPts val="360"/>
              </a:spcBef>
              <a:buClr>
                <a:srgbClr val="273A43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LMA </a:t>
            </a:r>
            <a:endParaRPr lang="fr-FR" b="0" strike="noStrike" spc="-1" dirty="0"/>
          </a:p>
          <a:p>
            <a:pPr marL="743040" lvl="1" indent="-284760">
              <a:lnSpc>
                <a:spcPct val="90000"/>
              </a:lnSpc>
              <a:spcBef>
                <a:spcPts val="360"/>
              </a:spcBef>
              <a:buClr>
                <a:srgbClr val="273A43"/>
              </a:buClr>
              <a:buFont typeface="Arial"/>
              <a:buChar char="•"/>
            </a:pPr>
            <a:r>
              <a:rPr lang="fr-FR" b="0" strike="noStrike" spc="-1" dirty="0" err="1">
                <a:solidFill>
                  <a:srgbClr val="000000"/>
                </a:solidFill>
                <a:ea typeface="DejaVu Sans"/>
              </a:rPr>
              <a:t>Muographie</a:t>
            </a: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 (</a:t>
            </a:r>
            <a:r>
              <a:rPr lang="fr-FR" b="0" strike="noStrike" spc="-1" dirty="0" err="1">
                <a:solidFill>
                  <a:srgbClr val="000000"/>
                </a:solidFill>
                <a:ea typeface="DejaVu Sans"/>
              </a:rPr>
              <a:t>ArcelorMittal</a:t>
            </a: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, </a:t>
            </a:r>
            <a:r>
              <a:rPr lang="fr-FR" b="0" strike="noStrike" spc="-1" dirty="0" err="1">
                <a:solidFill>
                  <a:srgbClr val="000000"/>
                </a:solidFill>
                <a:ea typeface="DejaVu Sans"/>
              </a:rPr>
              <a:t>Orano</a:t>
            </a: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, Eiffage, </a:t>
            </a:r>
            <a:r>
              <a:rPr lang="fr-FR" b="0" strike="noStrike" spc="-1" dirty="0" err="1">
                <a:solidFill>
                  <a:srgbClr val="000000"/>
                </a:solidFill>
                <a:ea typeface="DejaVu Sans"/>
              </a:rPr>
              <a:t>Razel</a:t>
            </a:r>
            <a:r>
              <a:rPr lang="fr-FR" b="0" strike="noStrike" spc="-1" dirty="0">
                <a:solidFill>
                  <a:srgbClr val="000000"/>
                </a:solidFill>
                <a:ea typeface="DejaVu Sans"/>
              </a:rPr>
              <a:t>) + ANR PRCE</a:t>
            </a:r>
            <a:endParaRPr lang="fr-FR" b="0" strike="noStrike" spc="-1" dirty="0"/>
          </a:p>
          <a:p>
            <a:pPr marL="743040" lvl="1" indent="-284760">
              <a:lnSpc>
                <a:spcPct val="90000"/>
              </a:lnSpc>
              <a:spcBef>
                <a:spcPts val="360"/>
              </a:spcBef>
              <a:buClr>
                <a:srgbClr val="273A43"/>
              </a:buClr>
              <a:buFont typeface="Arial"/>
              <a:buChar char="•"/>
            </a:pPr>
            <a:endParaRPr lang="fr-FR" sz="1400" b="0" strike="noStrike" spc="-1" dirty="0"/>
          </a:p>
          <a:p>
            <a:pPr marL="743040" indent="-284760">
              <a:lnSpc>
                <a:spcPct val="90000"/>
              </a:lnSpc>
              <a:spcBef>
                <a:spcPts val="360"/>
              </a:spcBef>
            </a:pPr>
            <a:endParaRPr lang="fr-FR" sz="1400" b="0" strike="noStrike" spc="-1" dirty="0"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A17624-700B-494C-85A2-42407AF17FE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504000" y="1368000"/>
            <a:ext cx="2570760" cy="342792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D867B-7463-4D4F-9B4F-B8F0583FF24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280520" y="5024520"/>
            <a:ext cx="1023480" cy="102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395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89043-B156-F544-83C1-33A9BE46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32782-6808-3847-9150-171CA963F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A5B71-5F49-7B43-9DAC-F6BCFFB374A8}"/>
              </a:ext>
            </a:extLst>
          </p:cNvPr>
          <p:cNvSpPr txBox="1"/>
          <p:nvPr/>
        </p:nvSpPr>
        <p:spPr>
          <a:xfrm>
            <a:off x="3752850" y="3257550"/>
            <a:ext cx="374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L’organisation </a:t>
            </a:r>
          </a:p>
        </p:txBody>
      </p:sp>
    </p:spTree>
    <p:extLst>
      <p:ext uri="{BB962C8B-B14F-4D97-AF65-F5344CB8AC3E}">
        <p14:creationId xmlns:p14="http://schemas.microsoft.com/office/powerpoint/2010/main" val="392482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F8B518-0331-9642-B480-549727AF8B7B}"/>
              </a:ext>
            </a:extLst>
          </p:cNvPr>
          <p:cNvSpPr txBox="1"/>
          <p:nvPr/>
        </p:nvSpPr>
        <p:spPr>
          <a:xfrm>
            <a:off x="1655764" y="2917825"/>
            <a:ext cx="3432175" cy="890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54000" tIns="36000" rIns="0" bIns="0" anchor="ctr"/>
          <a:lstStyle>
            <a:lvl1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fr-FR" altLang="fr-FR" sz="1100" b="1" u="sng" dirty="0">
                <a:solidFill>
                  <a:srgbClr val="000000"/>
                </a:solidFill>
                <a:latin typeface="Arial Narrow" panose="020B0604020202020204" pitchFamily="34" charset="0"/>
              </a:rPr>
              <a:t>Infiniment petit</a:t>
            </a:r>
          </a:p>
          <a:p>
            <a:pPr>
              <a:defRPr/>
            </a:pPr>
            <a:endParaRPr lang="fr-FR" altLang="fr-FR" sz="500" b="1" u="sng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ctr">
              <a:defRPr/>
            </a:pPr>
            <a:endParaRPr lang="fr-FR" altLang="fr-FR" sz="2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Particules (CMS, FLC, </a:t>
            </a:r>
            <a:r>
              <a:rPr lang="fr-FR" altLang="fr-FR" sz="900" b="1" dirty="0" err="1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AEgIS</a:t>
            </a: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S. Gascon-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Shotkin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, I.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Laktineh</a:t>
            </a:r>
            <a:endParaRPr lang="fr-FR" altLang="fr-FR" sz="9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Hadronique (ALICE)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			B.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Cheynis</a:t>
            </a:r>
            <a:endParaRPr lang="fr-FR" altLang="fr-FR" sz="9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Nucléaire (AGATA, PARIS)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	N. Redon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44B8DB-1FD0-9B47-B662-A746CCC55C44}"/>
              </a:ext>
            </a:extLst>
          </p:cNvPr>
          <p:cNvSpPr txBox="1"/>
          <p:nvPr/>
        </p:nvSpPr>
        <p:spPr>
          <a:xfrm>
            <a:off x="5191125" y="2586039"/>
            <a:ext cx="1727200" cy="263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Services techniques</a:t>
            </a:r>
          </a:p>
        </p:txBody>
      </p:sp>
      <p:sp>
        <p:nvSpPr>
          <p:cNvPr id="6" name="ZoneTexte 36">
            <a:extLst>
              <a:ext uri="{FF2B5EF4-FFF2-40B4-BE49-F238E27FC236}">
                <a16:creationId xmlns:a16="http://schemas.microsoft.com/office/drawing/2014/main" id="{EFC2C7A9-A451-7046-8E33-536F0790AC40}"/>
              </a:ext>
            </a:extLst>
          </p:cNvPr>
          <p:cNvSpPr txBox="1"/>
          <p:nvPr/>
        </p:nvSpPr>
        <p:spPr>
          <a:xfrm>
            <a:off x="5191125" y="6008688"/>
            <a:ext cx="5359400" cy="565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r-FR" altLang="fr-FR" sz="10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10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10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B9D1EA-75F9-6242-ABA7-BE681E2935CB}"/>
              </a:ext>
            </a:extLst>
          </p:cNvPr>
          <p:cNvSpPr txBox="1"/>
          <p:nvPr/>
        </p:nvSpPr>
        <p:spPr>
          <a:xfrm>
            <a:off x="7000876" y="2582864"/>
            <a:ext cx="1730375" cy="600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Plateforme Nationale Laboratoire des Matériaux Avancés (LMA)</a:t>
            </a:r>
          </a:p>
        </p:txBody>
      </p:sp>
      <p:sp>
        <p:nvSpPr>
          <p:cNvPr id="10" name="ZoneTexte 32">
            <a:extLst>
              <a:ext uri="{FF2B5EF4-FFF2-40B4-BE49-F238E27FC236}">
                <a16:creationId xmlns:a16="http://schemas.microsoft.com/office/drawing/2014/main" id="{3E895BBE-E15E-404C-80FC-18B2775F8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1" y="792163"/>
            <a:ext cx="3813175" cy="156845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42963">
              <a:spcBef>
                <a:spcPct val="20000"/>
              </a:spcBef>
              <a:buFont typeface="Arial" charset="0"/>
              <a:buChar char="•"/>
              <a:defRPr sz="2900">
                <a:solidFill>
                  <a:schemeClr val="tx1"/>
                </a:solidFill>
                <a:latin typeface="Calibri" charset="0"/>
              </a:defRPr>
            </a:lvl1pPr>
            <a:lvl2pPr marL="685800" indent="-263525" defTabSz="842963">
              <a:spcBef>
                <a:spcPct val="20000"/>
              </a:spcBef>
              <a:buFont typeface="Arial" charset="0"/>
              <a:buChar char="–"/>
              <a:defRPr sz="2500">
                <a:solidFill>
                  <a:schemeClr val="tx1"/>
                </a:solidFill>
                <a:latin typeface="Calibri" charset="0"/>
              </a:defRPr>
            </a:lvl2pPr>
            <a:lvl3pPr marL="1054100" indent="-209550" defTabSz="842963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alibri" charset="0"/>
              </a:defRPr>
            </a:lvl3pPr>
            <a:lvl4pPr marL="1476375" indent="-209550" defTabSz="842963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</a:defRPr>
            </a:lvl4pPr>
            <a:lvl5pPr marL="1898650" indent="-209550" defTabSz="842963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charset="0"/>
              </a:defRPr>
            </a:lvl5pPr>
            <a:lvl6pPr marL="2355850" indent="-209550" defTabSz="8429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charset="0"/>
              </a:defRPr>
            </a:lvl6pPr>
            <a:lvl7pPr marL="2813050" indent="-209550" defTabSz="8429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charset="0"/>
              </a:defRPr>
            </a:lvl7pPr>
            <a:lvl8pPr marL="3270250" indent="-209550" defTabSz="8429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charset="0"/>
              </a:defRPr>
            </a:lvl8pPr>
            <a:lvl9pPr marL="3727450" indent="-209550" defTabSz="8429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100" b="1" dirty="0">
                <a:solidFill>
                  <a:srgbClr val="000000"/>
                </a:solidFill>
                <a:latin typeface="Arial Narrow" charset="0"/>
                <a:ea typeface="MS PGothic" charset="-128"/>
              </a:rPr>
              <a:t>Direction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charset="0"/>
                <a:ea typeface="MS PGothic" charset="-128"/>
              </a:rPr>
              <a:t>Directrice - Anne </a:t>
            </a:r>
            <a:r>
              <a:rPr lang="fr-FR" altLang="fr-FR" sz="1000" b="1" dirty="0" err="1">
                <a:solidFill>
                  <a:srgbClr val="000000"/>
                </a:solidFill>
                <a:latin typeface="Arial Narrow" charset="0"/>
                <a:ea typeface="MS PGothic" charset="-128"/>
              </a:rPr>
              <a:t>Ealet</a:t>
            </a:r>
            <a:endParaRPr lang="fr-FR" altLang="fr-FR" sz="1000" b="1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charset="0"/>
                <a:ea typeface="MS PGothic" charset="-128"/>
              </a:rPr>
              <a:t>Directeur Adjoint - Jacques Marteau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500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charset="0"/>
                <a:ea typeface="MS PGothic" charset="-128"/>
              </a:rPr>
              <a:t>Assistante de direction - Elisabeth Merlin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i="1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i="1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i="1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i="1" dirty="0">
              <a:solidFill>
                <a:srgbClr val="000000"/>
              </a:solidFill>
              <a:latin typeface="Arial Narrow" charset="0"/>
              <a:ea typeface="MS PGothic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D31FFE-4FF4-9048-8ED2-99D2BD315B0F}"/>
              </a:ext>
            </a:extLst>
          </p:cNvPr>
          <p:cNvSpPr txBox="1"/>
          <p:nvPr/>
        </p:nvSpPr>
        <p:spPr bwMode="auto">
          <a:xfrm>
            <a:off x="4262439" y="1716089"/>
            <a:ext cx="1042987" cy="55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>
                <a:solidFill>
                  <a:srgbClr val="000000"/>
                </a:solidFill>
                <a:latin typeface="Arial Narrow" charset="0"/>
              </a:rPr>
              <a:t>Directeur</a:t>
            </a:r>
          </a:p>
          <a:p>
            <a:pPr algn="ctr" eaLnBrk="1" hangingPunct="1"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charset="0"/>
              </a:rPr>
              <a:t>Technique</a:t>
            </a:r>
          </a:p>
          <a:p>
            <a:pPr algn="ctr" eaLnBrk="1" hangingPunct="1">
              <a:defRPr/>
            </a:pPr>
            <a:endParaRPr lang="fr-FR" altLang="fr-FR" sz="1000" b="1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AE4C3C-EA8B-614B-9304-A0BE331F09E8}"/>
              </a:ext>
            </a:extLst>
          </p:cNvPr>
          <p:cNvSpPr txBox="1"/>
          <p:nvPr/>
        </p:nvSpPr>
        <p:spPr bwMode="auto">
          <a:xfrm>
            <a:off x="6688138" y="1716089"/>
            <a:ext cx="1066800" cy="561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0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Directrice Administrative</a:t>
            </a:r>
          </a:p>
          <a:p>
            <a:pPr algn="ctr" defTabSz="844083">
              <a:defRPr/>
            </a:pPr>
            <a:r>
              <a:rPr lang="fr-FR" sz="10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Martine </a:t>
            </a:r>
            <a:r>
              <a:rPr lang="fr-FR" sz="10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Verdenelli</a:t>
            </a:r>
            <a:endParaRPr lang="fr-FR" sz="10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6FDFB8-C233-8C46-BB73-50576CCA44DA}"/>
              </a:ext>
            </a:extLst>
          </p:cNvPr>
          <p:cNvSpPr txBox="1"/>
          <p:nvPr/>
        </p:nvSpPr>
        <p:spPr bwMode="auto">
          <a:xfrm>
            <a:off x="5475289" y="1716089"/>
            <a:ext cx="1042987" cy="560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0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Directeur Plateforme LMA </a:t>
            </a:r>
          </a:p>
          <a:p>
            <a:pPr algn="ctr" defTabSz="844083">
              <a:defRPr/>
            </a:pPr>
            <a:r>
              <a:rPr lang="fr-FR" sz="10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Laurent Pinard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C49A55-A0F0-454B-8048-4DAA8F7F50D8}"/>
              </a:ext>
            </a:extLst>
          </p:cNvPr>
          <p:cNvSpPr txBox="1"/>
          <p:nvPr/>
        </p:nvSpPr>
        <p:spPr>
          <a:xfrm>
            <a:off x="5191126" y="2911476"/>
            <a:ext cx="1719263" cy="2652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66462" tIns="33231" rIns="66462" bIns="0"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000" b="1" dirty="0" err="1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eDAQ</a:t>
            </a:r>
            <a:endParaRPr lang="fr-FR" altLang="fr-FR" sz="1000" dirty="0">
              <a:solidFill>
                <a:schemeClr val="accent1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C.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Girerd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Faisceaux d’ions</a:t>
            </a: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R.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Rapegno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Informatique</a:t>
            </a:r>
          </a:p>
          <a:p>
            <a:pPr eaLnBrk="1" hangingPunct="1">
              <a:defRPr/>
            </a:pP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B.Carlus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Instrumentation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	</a:t>
            </a: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N.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Lumb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Mécanique</a:t>
            </a:r>
          </a:p>
          <a:p>
            <a:pPr eaLnBrk="1" hangingPunct="1">
              <a:defRPr/>
            </a:pP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J.-Ch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.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Ianigro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 err="1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MicroElectronique</a:t>
            </a:r>
            <a:endParaRPr lang="fr-FR" altLang="fr-FR" sz="1000" b="1" dirty="0">
              <a:solidFill>
                <a:schemeClr val="accent1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E. Bechetoille</a:t>
            </a:r>
          </a:p>
          <a:p>
            <a:pPr eaLnBrk="1" hangingPunct="1">
              <a:defRPr/>
            </a:pPr>
            <a:endParaRPr lang="fr-FR" altLang="fr-FR" sz="4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1">
                    <a:lumMod val="50000"/>
                  </a:schemeClr>
                </a:solidFill>
                <a:latin typeface="Arial Narrow" panose="020B0604020202020204" pitchFamily="34" charset="0"/>
              </a:rPr>
              <a:t>Maintenance et Logistique</a:t>
            </a: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Y.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Zoccarato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8941754-192E-F046-819C-EABB99CF820D}"/>
              </a:ext>
            </a:extLst>
          </p:cNvPr>
          <p:cNvSpPr txBox="1"/>
          <p:nvPr/>
        </p:nvSpPr>
        <p:spPr>
          <a:xfrm>
            <a:off x="1655764" y="2586039"/>
            <a:ext cx="3432175" cy="263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Equipes de recherche</a:t>
            </a:r>
          </a:p>
        </p:txBody>
      </p:sp>
      <p:pic>
        <p:nvPicPr>
          <p:cNvPr id="16395" name="Image 1">
            <a:extLst>
              <a:ext uri="{FF2B5EF4-FFF2-40B4-BE49-F238E27FC236}">
                <a16:creationId xmlns:a16="http://schemas.microsoft.com/office/drawing/2014/main" id="{F649D861-4F62-DD41-B407-89C562CDF2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1" y="49214"/>
            <a:ext cx="10779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7A9DB83-8B4B-954D-B56F-43BA94901CD1}"/>
              </a:ext>
            </a:extLst>
          </p:cNvPr>
          <p:cNvSpPr txBox="1"/>
          <p:nvPr/>
        </p:nvSpPr>
        <p:spPr>
          <a:xfrm>
            <a:off x="8682039" y="188913"/>
            <a:ext cx="176053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chemeClr val="tx2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240 personnes – Janvier 2020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66D02D-CD92-7D41-905B-22F0EEADE791}"/>
              </a:ext>
            </a:extLst>
          </p:cNvPr>
          <p:cNvSpPr txBox="1"/>
          <p:nvPr/>
        </p:nvSpPr>
        <p:spPr>
          <a:xfrm>
            <a:off x="8147051" y="1222375"/>
            <a:ext cx="2397125" cy="1143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Qualité 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- Caroline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Borja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  <a:ea typeface="MS PGothic" charset="-128"/>
            </a:endParaRPr>
          </a:p>
          <a:p>
            <a:pPr>
              <a:lnSpc>
                <a:spcPts val="1400"/>
              </a:lnSpc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Sécurité Radioprotection 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- Jean-Pierre Lopez</a:t>
            </a:r>
          </a:p>
          <a:p>
            <a:pPr>
              <a:lnSpc>
                <a:spcPts val="1400"/>
              </a:lnSpc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Valorisation 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- Peter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Calabria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  <a:ea typeface="MS PGothic" charset="-128"/>
            </a:endParaRPr>
          </a:p>
          <a:p>
            <a:pPr>
              <a:lnSpc>
                <a:spcPts val="1400"/>
              </a:lnSpc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Communication </a:t>
            </a: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- Antoine </a:t>
            </a: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Cazes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  <a:ea typeface="MS PGothic" charset="-128"/>
            </a:endParaRPr>
          </a:p>
          <a:p>
            <a:pPr>
              <a:lnSpc>
                <a:spcPts val="1400"/>
              </a:lnSpc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Formation permanente</a:t>
            </a:r>
          </a:p>
          <a:p>
            <a:pPr eaLnBrk="1" hangingPunct="1"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panose="020B0604020202020204" pitchFamily="34" charset="0"/>
                <a:ea typeface="MS PGothic" charset="-128"/>
              </a:rPr>
              <a:t>Projets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B44515-BE96-EF47-A7EB-393052E29BB0}"/>
              </a:ext>
            </a:extLst>
          </p:cNvPr>
          <p:cNvSpPr txBox="1"/>
          <p:nvPr/>
        </p:nvSpPr>
        <p:spPr>
          <a:xfrm>
            <a:off x="5191125" y="5675314"/>
            <a:ext cx="5359400" cy="2619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8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Plateaux techniques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3F42963-8B8A-1B47-B775-52A6221A3999}"/>
              </a:ext>
            </a:extLst>
          </p:cNvPr>
          <p:cNvSpPr txBox="1"/>
          <p:nvPr/>
        </p:nvSpPr>
        <p:spPr>
          <a:xfrm>
            <a:off x="1671639" y="1657351"/>
            <a:ext cx="2262187" cy="708025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000" dirty="0">
                <a:latin typeface="Arial Narrow" charset="0"/>
                <a:ea typeface="MS PGothic" charset="-128"/>
              </a:rPr>
              <a:t>Conseil d’Unité</a:t>
            </a:r>
          </a:p>
          <a:p>
            <a:pPr>
              <a:defRPr/>
            </a:pPr>
            <a:r>
              <a:rPr lang="fr-FR" altLang="fr-FR" sz="1000" dirty="0">
                <a:latin typeface="Arial Narrow" charset="0"/>
                <a:ea typeface="MS PGothic" charset="-128"/>
              </a:rPr>
              <a:t>Conseil Scientifique</a:t>
            </a:r>
          </a:p>
          <a:p>
            <a:pPr>
              <a:defRPr/>
            </a:pPr>
            <a:r>
              <a:rPr lang="fr-FR" altLang="fr-FR" sz="1000" dirty="0">
                <a:latin typeface="Arial Narrow" charset="0"/>
                <a:ea typeface="MS PGothic" charset="-128"/>
              </a:rPr>
              <a:t>Commission Locale Hygiène et Sécurité</a:t>
            </a:r>
          </a:p>
          <a:p>
            <a:pPr>
              <a:defRPr/>
            </a:pPr>
            <a:r>
              <a:rPr lang="fr-FR" altLang="fr-FR" sz="1000" dirty="0">
                <a:latin typeface="Arial Narrow" charset="0"/>
                <a:ea typeface="MS PGothic" charset="-128"/>
              </a:rPr>
              <a:t>Commission Paritaire Administrative Locale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5BB995-3C0F-5846-AC3E-28B3DE2A99F9}"/>
              </a:ext>
            </a:extLst>
          </p:cNvPr>
          <p:cNvSpPr txBox="1"/>
          <p:nvPr/>
        </p:nvSpPr>
        <p:spPr>
          <a:xfrm>
            <a:off x="2566989" y="153989"/>
            <a:ext cx="5413375" cy="376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44083">
              <a:defRPr/>
            </a:pPr>
            <a:r>
              <a:rPr lang="fr-FR" sz="1846" b="1" dirty="0">
                <a:solidFill>
                  <a:schemeClr val="accent5">
                    <a:lumMod val="75000"/>
                  </a:schemeClr>
                </a:solidFill>
                <a:latin typeface="Economica" charset="0"/>
                <a:ea typeface="Economica" charset="0"/>
                <a:cs typeface="Economica" charset="0"/>
              </a:rPr>
              <a:t>Institut de Physique des 2 Infinis de Lyon UMR 5822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2BC505-FEB8-CD4B-BE4F-51811B4BA588}"/>
              </a:ext>
            </a:extLst>
          </p:cNvPr>
          <p:cNvSpPr txBox="1"/>
          <p:nvPr/>
        </p:nvSpPr>
        <p:spPr bwMode="auto">
          <a:xfrm>
            <a:off x="9620251" y="6091238"/>
            <a:ext cx="84296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>
                <a:solidFill>
                  <a:srgbClr val="000000"/>
                </a:solidFill>
                <a:latin typeface="Arial Narrow" charset="0"/>
              </a:rPr>
              <a:t>Calcul scientifique</a:t>
            </a:r>
            <a:endParaRPr lang="fr-FR" altLang="fr-FR" sz="1000" b="1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F757D6-4D0C-8B48-BAD9-5875180FE138}"/>
              </a:ext>
            </a:extLst>
          </p:cNvPr>
          <p:cNvSpPr txBox="1"/>
          <p:nvPr/>
        </p:nvSpPr>
        <p:spPr>
          <a:xfrm>
            <a:off x="8147051" y="896939"/>
            <a:ext cx="2397125" cy="263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8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Cellules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9F37235-5BD3-0940-B487-204D20EE2D28}"/>
              </a:ext>
            </a:extLst>
          </p:cNvPr>
          <p:cNvSpPr txBox="1"/>
          <p:nvPr/>
        </p:nvSpPr>
        <p:spPr>
          <a:xfrm>
            <a:off x="1671639" y="1331914"/>
            <a:ext cx="2262187" cy="263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100" b="1">
                <a:solidFill>
                  <a:srgbClr val="000000"/>
                </a:solidFill>
                <a:latin typeface="Arial Narrow" charset="0"/>
              </a:rPr>
              <a:t>Conseils et comités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80DDC5A-F41B-5E4D-8CDB-571EA69A5640}"/>
              </a:ext>
            </a:extLst>
          </p:cNvPr>
          <p:cNvSpPr txBox="1"/>
          <p:nvPr/>
        </p:nvSpPr>
        <p:spPr bwMode="auto">
          <a:xfrm>
            <a:off x="5275264" y="6086475"/>
            <a:ext cx="795337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charset="0"/>
              </a:rPr>
              <a:t>ANAFIRE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12C8D8F-E9F6-824E-B457-086515A089BA}"/>
              </a:ext>
            </a:extLst>
          </p:cNvPr>
          <p:cNvSpPr txBox="1"/>
          <p:nvPr/>
        </p:nvSpPr>
        <p:spPr bwMode="auto">
          <a:xfrm>
            <a:off x="7011989" y="4843464"/>
            <a:ext cx="173037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charset="0"/>
              </a:rPr>
              <a:t>LABRADOR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Accréditation COFRAC</a:t>
            </a:r>
            <a:endParaRPr lang="fr-FR" altLang="fr-FR" sz="800" b="1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>
              <a:defRPr/>
            </a:pPr>
            <a:r>
              <a:rPr lang="fr-FR" altLang="fr-FR" sz="1000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F. </a:t>
            </a:r>
            <a:r>
              <a:rPr lang="fr-FR" altLang="fr-FR" sz="1000" dirty="0" err="1">
                <a:solidFill>
                  <a:prstClr val="black"/>
                </a:solidFill>
                <a:latin typeface="Arial Narrow" charset="0"/>
                <a:cs typeface="Arial Narrow" charset="0"/>
              </a:rPr>
              <a:t>Larger</a:t>
            </a:r>
            <a:endParaRPr lang="fr-FR" altLang="fr-FR" sz="10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6C8E981-2076-4148-906D-A4D85E559537}"/>
              </a:ext>
            </a:extLst>
          </p:cNvPr>
          <p:cNvSpPr txBox="1"/>
          <p:nvPr/>
        </p:nvSpPr>
        <p:spPr>
          <a:xfrm>
            <a:off x="8813801" y="2586039"/>
            <a:ext cx="1730375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844083">
              <a:defRPr/>
            </a:pPr>
            <a:r>
              <a:rPr lang="fr-FR" sz="11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Service administratif</a:t>
            </a:r>
          </a:p>
          <a:p>
            <a:pPr algn="ctr" defTabSz="844083">
              <a:defRPr/>
            </a:pPr>
            <a:r>
              <a:rPr lang="fr-FR" sz="11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et financier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213766-8FD3-AB46-B4B6-5EB0B30A6AFC}"/>
              </a:ext>
            </a:extLst>
          </p:cNvPr>
          <p:cNvSpPr txBox="1"/>
          <p:nvPr/>
        </p:nvSpPr>
        <p:spPr>
          <a:xfrm>
            <a:off x="7011989" y="4519613"/>
            <a:ext cx="1730375" cy="25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defRPr/>
            </a:pPr>
            <a:r>
              <a:rPr lang="fr-FR" altLang="fr-FR" sz="1000" b="1">
                <a:solidFill>
                  <a:srgbClr val="000000"/>
                </a:solidFill>
                <a:latin typeface="Arial Narrow" charset="0"/>
              </a:rPr>
              <a:t>Métrologie de la radioactivité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8240FC-6E4A-1C40-93AF-093A5FFAE344}"/>
              </a:ext>
            </a:extLst>
          </p:cNvPr>
          <p:cNvSpPr txBox="1"/>
          <p:nvPr/>
        </p:nvSpPr>
        <p:spPr>
          <a:xfrm>
            <a:off x="1651001" y="3894139"/>
            <a:ext cx="3432175" cy="1068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54000" tIns="36000" rIns="0" bIns="0" anchor="ctr"/>
          <a:lstStyle>
            <a:lvl1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fr-FR" altLang="fr-FR" sz="1100" b="1" u="sng" dirty="0">
                <a:solidFill>
                  <a:srgbClr val="000000"/>
                </a:solidFill>
                <a:latin typeface="Arial Narrow" panose="020B0604020202020204" pitchFamily="34" charset="0"/>
              </a:rPr>
              <a:t>Infiniment grand</a:t>
            </a:r>
          </a:p>
          <a:p>
            <a:pPr>
              <a:defRPr/>
            </a:pPr>
            <a:endParaRPr lang="fr-FR" altLang="fr-FR" sz="500" b="1" u="sng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ctr">
              <a:defRPr/>
            </a:pPr>
            <a:endParaRPr lang="fr-FR" altLang="fr-FR" sz="2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Neutrinos (DUNE,COMET)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		D.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Autiero</a:t>
            </a:r>
            <a:endParaRPr lang="fr-FR" altLang="fr-FR" sz="9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MANOIR (Edelweiss, Ricochet)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C. Augier</a:t>
            </a: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Cosmologie (Euclid, LSST, USNAC)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H. Courtois</a:t>
            </a: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Ondes gravitationnelles (VIRGO)	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J.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Degallaix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,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V.Sordini</a:t>
            </a:r>
            <a:endParaRPr lang="fr-FR" altLang="fr-FR" sz="900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04555C-5FC3-474A-BAD8-070EB0F03ACD}"/>
              </a:ext>
            </a:extLst>
          </p:cNvPr>
          <p:cNvSpPr txBox="1"/>
          <p:nvPr/>
        </p:nvSpPr>
        <p:spPr>
          <a:xfrm>
            <a:off x="1651001" y="5048251"/>
            <a:ext cx="3432175" cy="9302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54000" tIns="36000" rIns="0" bIns="0" anchor="ctr"/>
          <a:lstStyle>
            <a:lvl1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fr-FR" altLang="fr-FR" sz="1100" b="1" u="sng" dirty="0">
                <a:solidFill>
                  <a:srgbClr val="000000"/>
                </a:solidFill>
                <a:latin typeface="Arial Narrow" panose="020B0604020202020204" pitchFamily="34" charset="0"/>
              </a:rPr>
              <a:t>Interdisciplinaire</a:t>
            </a:r>
          </a:p>
          <a:p>
            <a:pPr>
              <a:defRPr/>
            </a:pPr>
            <a:endParaRPr lang="fr-FR" altLang="fr-FR" sz="500" b="1" u="sng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ctr">
              <a:defRPr/>
            </a:pPr>
            <a:endParaRPr lang="fr-FR" altLang="fr-FR" sz="2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Radiobiologie(</a:t>
            </a:r>
            <a:r>
              <a:rPr lang="fr-FR" altLang="fr-FR" sz="900" b="1" dirty="0" err="1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Clarys</a:t>
            </a: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)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M.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Beuve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, C. Rodriguez-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Lafrasse</a:t>
            </a:r>
            <a:endParaRPr lang="fr-FR" altLang="fr-FR" sz="9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Energie nucléaire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		N.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Moncoffre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, N.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Millard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-Pinard</a:t>
            </a:r>
          </a:p>
          <a:p>
            <a:pPr algn="just">
              <a:lnSpc>
                <a:spcPts val="1400"/>
              </a:lnSpc>
              <a:defRPr/>
            </a:pPr>
            <a:r>
              <a:rPr lang="fr-FR" altLang="fr-FR" sz="900" b="1" dirty="0">
                <a:solidFill>
                  <a:schemeClr val="accent4">
                    <a:lumMod val="50000"/>
                  </a:schemeClr>
                </a:solidFill>
                <a:latin typeface="Arial Narrow" panose="020B0604020202020204" pitchFamily="34" charset="0"/>
              </a:rPr>
              <a:t>Systèmes moléculaires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			B. 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Farizon</a:t>
            </a:r>
            <a:endParaRPr lang="fr-FR" altLang="fr-FR" sz="900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C00CA4C-34EC-2443-8D31-3ECBDAB3D9F8}"/>
              </a:ext>
            </a:extLst>
          </p:cNvPr>
          <p:cNvSpPr txBox="1"/>
          <p:nvPr/>
        </p:nvSpPr>
        <p:spPr>
          <a:xfrm>
            <a:off x="1651001" y="6064251"/>
            <a:ext cx="3451225" cy="493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54000" tIns="36000" rIns="0" bIns="0" anchor="ctr"/>
          <a:lstStyle>
            <a:lvl1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1317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131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fr-FR" altLang="fr-FR" sz="1100" b="1" u="sng" dirty="0">
                <a:solidFill>
                  <a:srgbClr val="000000"/>
                </a:solidFill>
                <a:latin typeface="Arial Narrow" panose="020B0604020202020204" pitchFamily="34" charset="0"/>
              </a:rPr>
              <a:t>Théorie</a:t>
            </a:r>
            <a:r>
              <a:rPr lang="fr-FR" altLang="fr-FR" sz="1100" b="1" dirty="0">
                <a:solidFill>
                  <a:srgbClr val="000000"/>
                </a:solidFill>
                <a:latin typeface="Arial Narrow" panose="020B0604020202020204" pitchFamily="34" charset="0"/>
              </a:rPr>
              <a:t>							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D.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Tsimpis</a:t>
            </a:r>
            <a:r>
              <a:rPr lang="fr-FR" altLang="fr-FR" sz="900" dirty="0">
                <a:solidFill>
                  <a:srgbClr val="000000"/>
                </a:solidFill>
                <a:latin typeface="Arial Narrow" panose="020B0604020202020204" pitchFamily="34" charset="0"/>
              </a:rPr>
              <a:t>, </a:t>
            </a:r>
            <a:r>
              <a:rPr lang="fr-FR" altLang="fr-FR" sz="9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K.Bennaceur</a:t>
            </a:r>
            <a:endParaRPr lang="fr-FR" altLang="fr-FR" sz="900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6DD1393-5F47-6F46-B41B-05C3C72B9A1C}"/>
              </a:ext>
            </a:extLst>
          </p:cNvPr>
          <p:cNvSpPr txBox="1"/>
          <p:nvPr/>
        </p:nvSpPr>
        <p:spPr>
          <a:xfrm>
            <a:off x="7000876" y="3244850"/>
            <a:ext cx="1717675" cy="769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</a:rPr>
              <a:t>Métrologie</a:t>
            </a:r>
            <a:endParaRPr lang="fr-FR" altLang="fr-FR" sz="1000" dirty="0">
              <a:solidFill>
                <a:schemeClr val="accent6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dirty="0" err="1">
                <a:solidFill>
                  <a:srgbClr val="000000"/>
                </a:solidFill>
                <a:latin typeface="Arial Narrow" panose="020B0604020202020204" pitchFamily="34" charset="0"/>
              </a:rPr>
              <a:t>L.Pinard</a:t>
            </a:r>
            <a:endParaRPr lang="fr-FR" altLang="fr-FR" sz="1000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</a:rPr>
              <a:t>Couches Minces</a:t>
            </a:r>
            <a:endParaRPr lang="fr-FR" altLang="fr-FR" sz="1000" dirty="0">
              <a:solidFill>
                <a:schemeClr val="accent6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Ch. Michel</a:t>
            </a:r>
            <a:endParaRPr lang="fr-FR" altLang="fr-FR" sz="10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7F8DAE-680D-644D-88ED-B11F61C77347}"/>
              </a:ext>
            </a:extLst>
          </p:cNvPr>
          <p:cNvSpPr txBox="1"/>
          <p:nvPr/>
        </p:nvSpPr>
        <p:spPr>
          <a:xfrm>
            <a:off x="8813801" y="3089276"/>
            <a:ext cx="1730375" cy="1046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</a:rPr>
              <a:t>Finances</a:t>
            </a:r>
            <a:endParaRPr lang="fr-FR" altLang="fr-FR" sz="1000" dirty="0">
              <a:solidFill>
                <a:schemeClr val="accent5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dirty="0">
                <a:solidFill>
                  <a:srgbClr val="000000"/>
                </a:solidFill>
                <a:latin typeface="Arial Narrow" panose="020B0604020202020204" pitchFamily="34" charset="0"/>
              </a:rPr>
              <a:t>S. Goncalves Larbi</a:t>
            </a: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</a:rPr>
              <a:t>Ressources Humaines</a:t>
            </a:r>
            <a:endParaRPr lang="fr-FR" altLang="fr-FR" sz="1000" dirty="0">
              <a:solidFill>
                <a:schemeClr val="accent5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</a:rPr>
              <a:t>Ressources Partenariales</a:t>
            </a:r>
            <a:endParaRPr lang="fr-FR" altLang="fr-FR" sz="1000" i="1" dirty="0">
              <a:solidFill>
                <a:schemeClr val="accent5">
                  <a:lumMod val="50000"/>
                </a:schemeClr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endParaRPr lang="fr-FR" altLang="fr-FR" sz="4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</a:rPr>
              <a:t>Documentation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13D7ED6-43EE-F044-A036-3FE4DEED6786}"/>
              </a:ext>
            </a:extLst>
          </p:cNvPr>
          <p:cNvSpPr txBox="1"/>
          <p:nvPr/>
        </p:nvSpPr>
        <p:spPr bwMode="auto">
          <a:xfrm>
            <a:off x="7038911" y="6086475"/>
            <a:ext cx="1436752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Equipements </a:t>
            </a:r>
            <a:r>
              <a:rPr lang="fr-FR" sz="1000" b="1" dirty="0" err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labex</a:t>
            </a:r>
            <a:r>
              <a:rPr lang="fr-FR" sz="1000" b="1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  LIO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F0CD0CD-83EE-C54D-9561-8E6915DC9C21}"/>
              </a:ext>
            </a:extLst>
          </p:cNvPr>
          <p:cNvSpPr txBox="1"/>
          <p:nvPr/>
        </p:nvSpPr>
        <p:spPr bwMode="auto">
          <a:xfrm>
            <a:off x="6169026" y="6086475"/>
            <a:ext cx="79216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 dirty="0">
                <a:solidFill>
                  <a:srgbClr val="000000"/>
                </a:solidFill>
                <a:latin typeface="Arial Narrow" charset="0"/>
              </a:rPr>
              <a:t>DIAM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097600A-05A1-154B-BD6F-F0EE2F7B3C0E}"/>
              </a:ext>
            </a:extLst>
          </p:cNvPr>
          <p:cNvSpPr txBox="1"/>
          <p:nvPr/>
        </p:nvSpPr>
        <p:spPr bwMode="auto">
          <a:xfrm>
            <a:off x="8651876" y="6086475"/>
            <a:ext cx="79216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 defTabSz="842963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000" b="1" dirty="0" err="1">
                <a:solidFill>
                  <a:srgbClr val="000000"/>
                </a:solidFill>
                <a:latin typeface="Arial Narrow" charset="0"/>
              </a:rPr>
              <a:t>Detecteurs</a:t>
            </a:r>
            <a:endParaRPr lang="fr-FR" altLang="fr-FR" sz="1000" b="1" dirty="0">
              <a:solidFill>
                <a:srgbClr val="000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9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C677A-B8F7-5C40-861F-B68417DB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A5CFED-4604-FD44-A5ED-0CC284167537}"/>
              </a:ext>
            </a:extLst>
          </p:cNvPr>
          <p:cNvSpPr txBox="1">
            <a:spLocks/>
          </p:cNvSpPr>
          <p:nvPr/>
        </p:nvSpPr>
        <p:spPr>
          <a:xfrm>
            <a:off x="800100" y="1235075"/>
            <a:ext cx="10515600" cy="479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u="sng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Equipe de direction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Anne </a:t>
            </a:r>
            <a:r>
              <a:rPr lang="fr-FR" sz="2400" dirty="0" err="1">
                <a:solidFill>
                  <a:srgbClr val="002060"/>
                </a:solidFill>
                <a:ea typeface="Arial Narrow" charset="0"/>
                <a:cs typeface="Arial Narrow" charset="0"/>
              </a:rPr>
              <a:t>Ealet</a:t>
            </a: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			Directrice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Jacques Marteau			Directeur adjoint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Martine </a:t>
            </a:r>
            <a:r>
              <a:rPr lang="fr-FR" sz="2400" dirty="0" err="1">
                <a:solidFill>
                  <a:srgbClr val="002060"/>
                </a:solidFill>
                <a:ea typeface="Arial Narrow" charset="0"/>
                <a:cs typeface="Arial Narrow" charset="0"/>
              </a:rPr>
              <a:t>Verdenelli</a:t>
            </a: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 		Directrice administrative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Laurent Pinard			Directeur Plateforme LMA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Elisabeth Merlin			Assistante de direction </a:t>
            </a:r>
          </a:p>
          <a:p>
            <a:pPr marL="285750" indent="-285750" defTabSz="518400">
              <a:buFont typeface="Arial" charset="0"/>
              <a:buChar char="•"/>
            </a:pPr>
            <a:endParaRPr lang="fr-FR" sz="2400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Direction technique à pourvoir.</a:t>
            </a:r>
          </a:p>
          <a:p>
            <a:pPr marL="285750" indent="-285750" defTabSz="518400">
              <a:buFont typeface="Arial" charset="0"/>
              <a:buChar char="•"/>
            </a:pPr>
            <a:r>
              <a:rPr lang="fr-FR" sz="24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Rattaché à la direction</a:t>
            </a:r>
          </a:p>
          <a:p>
            <a:pPr marL="742939" lvl="1" indent="-285750" defTabSz="518400">
              <a:buFont typeface="Arial" charset="0"/>
              <a:buChar char="•"/>
            </a:pPr>
            <a:r>
              <a:rPr lang="fr-FR" sz="20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Caroline </a:t>
            </a:r>
            <a:r>
              <a:rPr lang="fr-FR" sz="2000" dirty="0" err="1">
                <a:solidFill>
                  <a:srgbClr val="002060"/>
                </a:solidFill>
                <a:ea typeface="Arial Narrow" charset="0"/>
                <a:cs typeface="Arial Narrow" charset="0"/>
              </a:rPr>
              <a:t>Borja</a:t>
            </a:r>
            <a:r>
              <a:rPr lang="fr-FR" sz="20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 			Ingénieur Qualité</a:t>
            </a:r>
          </a:p>
          <a:p>
            <a:pPr marL="742939" lvl="1" indent="-285750" defTabSz="518400">
              <a:buFont typeface="Arial" charset="0"/>
              <a:buChar char="•"/>
            </a:pPr>
            <a:r>
              <a:rPr lang="fr-FR" sz="2000" dirty="0" err="1">
                <a:solidFill>
                  <a:srgbClr val="002060"/>
                </a:solidFill>
                <a:ea typeface="Arial Narrow" charset="0"/>
                <a:cs typeface="Arial Narrow" charset="0"/>
              </a:rPr>
              <a:t>J.Pierre</a:t>
            </a:r>
            <a:r>
              <a:rPr lang="fr-FR" sz="2000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 Lopez 			Ingénieur Radioprotection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4166C3D-1CCE-0A4A-92A3-F4D52E491A28}"/>
              </a:ext>
            </a:extLst>
          </p:cNvPr>
          <p:cNvSpPr txBox="1">
            <a:spLocks/>
          </p:cNvSpPr>
          <p:nvPr/>
        </p:nvSpPr>
        <p:spPr>
          <a:xfrm>
            <a:off x="2531035" y="87867"/>
            <a:ext cx="9660965" cy="766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bg1"/>
                </a:solidFill>
                <a:latin typeface="Economica" panose="02000506040000020004" pitchFamily="2" charset="0"/>
                <a:ea typeface="+mj-ea"/>
                <a:cs typeface="+mj-cs"/>
              </a:defRPr>
            </a:lvl1pPr>
          </a:lstStyle>
          <a:p>
            <a:r>
              <a:rPr lang="fr-FR" altLang="fr-FR" sz="3600" dirty="0">
                <a:latin typeface="Verdana" charset="0"/>
              </a:rPr>
              <a:t>Composition de l’équipe de gouvernance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1266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4A1257-A3F9-F740-BB04-C6695B26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D9B008-9460-D548-A25B-621A81F96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Vie et Organisation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53EF38-5290-AD4E-A029-BE79F8EEF173}"/>
              </a:ext>
            </a:extLst>
          </p:cNvPr>
          <p:cNvSpPr txBox="1"/>
          <p:nvPr/>
        </p:nvSpPr>
        <p:spPr>
          <a:xfrm>
            <a:off x="566937" y="3505645"/>
            <a:ext cx="4020652" cy="18466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Vie Scientifique et Projet</a:t>
            </a:r>
            <a:endParaRPr lang="fr-FR" dirty="0"/>
          </a:p>
          <a:p>
            <a:r>
              <a:rPr lang="fr-FR" dirty="0"/>
              <a:t>	Conseil scientifique  2-3/an</a:t>
            </a:r>
          </a:p>
          <a:p>
            <a:r>
              <a:rPr lang="fr-FR" dirty="0"/>
              <a:t>	Séminaire	  1/</a:t>
            </a:r>
            <a:r>
              <a:rPr lang="fr-FR" dirty="0" err="1"/>
              <a:t>sem</a:t>
            </a:r>
            <a:endParaRPr lang="fr-FR" dirty="0"/>
          </a:p>
          <a:p>
            <a:r>
              <a:rPr lang="fr-FR" dirty="0"/>
              <a:t>	Prospectives            	  1/an</a:t>
            </a:r>
          </a:p>
          <a:p>
            <a:r>
              <a:rPr lang="fr-FR" dirty="0"/>
              <a:t>	Suivi projet	  1/an</a:t>
            </a:r>
          </a:p>
          <a:p>
            <a:r>
              <a:rPr lang="fr-FR" dirty="0"/>
              <a:t>	Revue interne  	  </a:t>
            </a:r>
            <a:r>
              <a:rPr lang="fr-FR" dirty="0" err="1"/>
              <a:t>specifique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837D9D-D4D8-EC4E-B9F7-412D0A5B6A30}"/>
              </a:ext>
            </a:extLst>
          </p:cNvPr>
          <p:cNvSpPr txBox="1"/>
          <p:nvPr/>
        </p:nvSpPr>
        <p:spPr>
          <a:xfrm>
            <a:off x="548004" y="1439722"/>
            <a:ext cx="4870629" cy="15696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Gouvernance</a:t>
            </a:r>
          </a:p>
          <a:p>
            <a:r>
              <a:rPr lang="fr-FR" dirty="0"/>
              <a:t>	Réunion direction 		1/semaine</a:t>
            </a:r>
          </a:p>
          <a:p>
            <a:r>
              <a:rPr lang="fr-FR" dirty="0"/>
              <a:t>	Réunion  infrastructure 	1/semaine</a:t>
            </a:r>
          </a:p>
          <a:p>
            <a:r>
              <a:rPr lang="fr-FR" dirty="0"/>
              <a:t>	Réunion chef groupe/service	 1/mois</a:t>
            </a:r>
          </a:p>
          <a:p>
            <a:r>
              <a:rPr lang="fr-FR" dirty="0"/>
              <a:t>	Réunion cellule projet              1/mois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019A1A-ECD5-FD42-9C97-E9FBBB735FC1}"/>
              </a:ext>
            </a:extLst>
          </p:cNvPr>
          <p:cNvSpPr txBox="1"/>
          <p:nvPr/>
        </p:nvSpPr>
        <p:spPr>
          <a:xfrm>
            <a:off x="6655452" y="1885950"/>
            <a:ext cx="3701398" cy="15696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Vie de l’Unité</a:t>
            </a:r>
            <a:endParaRPr lang="fr-FR" dirty="0"/>
          </a:p>
          <a:p>
            <a:r>
              <a:rPr lang="fr-FR" dirty="0"/>
              <a:t>	Assemblée générale 1/mois</a:t>
            </a:r>
          </a:p>
          <a:p>
            <a:r>
              <a:rPr lang="fr-FR" dirty="0"/>
              <a:t>	Conseil d’unité 	  3-4/an</a:t>
            </a:r>
          </a:p>
          <a:p>
            <a:r>
              <a:rPr lang="fr-FR" dirty="0"/>
              <a:t>	CPAL                  	  1/an</a:t>
            </a:r>
          </a:p>
          <a:p>
            <a:r>
              <a:rPr lang="fr-FR" dirty="0"/>
              <a:t>	CLHSCT	 	 2/an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4FAEB29-828D-9B4F-9788-61E2B9B94126}"/>
              </a:ext>
            </a:extLst>
          </p:cNvPr>
          <p:cNvSpPr txBox="1"/>
          <p:nvPr/>
        </p:nvSpPr>
        <p:spPr>
          <a:xfrm>
            <a:off x="5703604" y="4088011"/>
            <a:ext cx="6488396" cy="24006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Cellules  et Missions transverses</a:t>
            </a:r>
          </a:p>
          <a:p>
            <a:r>
              <a:rPr lang="fr-FR" dirty="0"/>
              <a:t>	Sécurité et radioprotection: 4 AP, 3 PCR</a:t>
            </a:r>
          </a:p>
          <a:p>
            <a:r>
              <a:rPr lang="fr-FR" dirty="0"/>
              <a:t>	Qualité : 1 ingénieur qualité, un support qualité LMA</a:t>
            </a:r>
          </a:p>
          <a:p>
            <a:r>
              <a:rPr lang="fr-FR" dirty="0"/>
              <a:t>	Stages </a:t>
            </a:r>
          </a:p>
          <a:p>
            <a:r>
              <a:rPr lang="fr-FR" dirty="0"/>
              <a:t>	Communication </a:t>
            </a:r>
          </a:p>
          <a:p>
            <a:r>
              <a:rPr lang="fr-FR" dirty="0"/>
              <a:t>	Projet </a:t>
            </a:r>
          </a:p>
          <a:p>
            <a:r>
              <a:rPr lang="fr-FR" dirty="0"/>
              <a:t>	Formation Permanente : 3 </a:t>
            </a:r>
            <a:r>
              <a:rPr lang="fr-FR" dirty="0" err="1"/>
              <a:t>CoFo</a:t>
            </a:r>
            <a:r>
              <a:rPr lang="fr-FR" dirty="0"/>
              <a:t> dont une LMA</a:t>
            </a:r>
          </a:p>
          <a:p>
            <a:r>
              <a:rPr lang="fr-FR" dirty="0"/>
              <a:t>	Groupe Calcul</a:t>
            </a:r>
          </a:p>
        </p:txBody>
      </p:sp>
    </p:spTree>
    <p:extLst>
      <p:ext uri="{BB962C8B-B14F-4D97-AF65-F5344CB8AC3E}">
        <p14:creationId xmlns:p14="http://schemas.microsoft.com/office/powerpoint/2010/main" val="133679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D74A157-9B5D-481F-9293-ED16574101C0}"/>
              </a:ext>
            </a:extLst>
          </p:cNvPr>
          <p:cNvSpPr txBox="1">
            <a:spLocks noChangeArrowheads="1"/>
          </p:cNvSpPr>
          <p:nvPr/>
        </p:nvSpPr>
        <p:spPr>
          <a:xfrm>
            <a:off x="562160" y="1530351"/>
            <a:ext cx="8393112" cy="471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1800" dirty="0">
              <a:solidFill>
                <a:srgbClr val="273A43"/>
              </a:solidFill>
              <a:latin typeface="Verdana" pitchFamily="34" charset="0"/>
            </a:endParaRPr>
          </a:p>
        </p:txBody>
      </p:sp>
      <p:sp>
        <p:nvSpPr>
          <p:cNvPr id="4" name="Espace réservé du numéro de diapositive 5"/>
          <p:cNvSpPr txBox="1">
            <a:spLocks noGrp="1"/>
          </p:cNvSpPr>
          <p:nvPr/>
        </p:nvSpPr>
        <p:spPr bwMode="auto">
          <a:xfrm>
            <a:off x="9851777" y="649442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A7B8874-2C50-9646-AB3D-6ED88EFA6F2F}" type="slidenum">
              <a:rPr lang="fr-FR" altLang="fr-FR" sz="1200">
                <a:solidFill>
                  <a:srgbClr val="E75112"/>
                </a:solidFill>
                <a:latin typeface="Verdana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 dirty="0">
              <a:solidFill>
                <a:srgbClr val="E75112"/>
              </a:solidFill>
              <a:latin typeface="Verdana" charset="0"/>
            </a:endParaRPr>
          </a:p>
        </p:txBody>
      </p:sp>
      <p:sp>
        <p:nvSpPr>
          <p:cNvPr id="5" name="Espace réservé de la date 11"/>
          <p:cNvSpPr txBox="1">
            <a:spLocks noGrp="1"/>
          </p:cNvSpPr>
          <p:nvPr/>
        </p:nvSpPr>
        <p:spPr bwMode="auto">
          <a:xfrm>
            <a:off x="349147" y="6437278"/>
            <a:ext cx="193963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E75112"/>
                </a:solidFill>
                <a:latin typeface="Verdana" charset="0"/>
              </a:rPr>
              <a:t>Groupe XXX</a:t>
            </a:r>
          </a:p>
        </p:txBody>
      </p:sp>
      <p:sp>
        <p:nvSpPr>
          <p:cNvPr id="6" name="Espace réservé du pied de page 1"/>
          <p:cNvSpPr txBox="1">
            <a:spLocks/>
          </p:cNvSpPr>
          <p:nvPr/>
        </p:nvSpPr>
        <p:spPr bwMode="auto">
          <a:xfrm>
            <a:off x="4557465" y="6511023"/>
            <a:ext cx="3751262" cy="33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E75112"/>
                </a:solidFill>
                <a:latin typeface="Verdana" charset="0"/>
                <a:ea typeface="Arial" charset="0"/>
                <a:cs typeface="Arial" charset="0"/>
              </a:rPr>
              <a:t>Tourniquet Section 01 du Laboratoire - Date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757871F-8A61-45C7-9616-7CAB4456CD32}"/>
              </a:ext>
            </a:extLst>
          </p:cNvPr>
          <p:cNvCxnSpPr/>
          <p:nvPr/>
        </p:nvCxnSpPr>
        <p:spPr>
          <a:xfrm flipV="1">
            <a:off x="0" y="6376318"/>
            <a:ext cx="12192000" cy="1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D0567AD-5F2B-CE46-943B-296B60684117}"/>
              </a:ext>
            </a:extLst>
          </p:cNvPr>
          <p:cNvSpPr txBox="1"/>
          <p:nvPr/>
        </p:nvSpPr>
        <p:spPr>
          <a:xfrm>
            <a:off x="562160" y="1530351"/>
            <a:ext cx="5830442" cy="18466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Vie sociale </a:t>
            </a:r>
            <a:endParaRPr lang="fr-FR" dirty="0"/>
          </a:p>
          <a:p>
            <a:r>
              <a:rPr lang="fr-FR" dirty="0"/>
              <a:t>	Repas laboratoire      </a:t>
            </a:r>
          </a:p>
          <a:p>
            <a:r>
              <a:rPr lang="fr-FR" dirty="0"/>
              <a:t>	Salle de convivialité 	</a:t>
            </a:r>
          </a:p>
          <a:p>
            <a:r>
              <a:rPr lang="fr-FR" dirty="0"/>
              <a:t>	Café pendant les </a:t>
            </a:r>
            <a:r>
              <a:rPr lang="fr-FR" dirty="0" err="1"/>
              <a:t>AGs</a:t>
            </a:r>
            <a:r>
              <a:rPr lang="fr-FR" dirty="0"/>
              <a:t>  </a:t>
            </a:r>
          </a:p>
          <a:p>
            <a:r>
              <a:rPr lang="fr-FR" dirty="0"/>
              <a:t>	Inauguration </a:t>
            </a:r>
          </a:p>
          <a:p>
            <a:r>
              <a:rPr lang="fr-FR" dirty="0"/>
              <a:t>	Une association du personnel(APPN)                	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38D2C1-ACDA-B64D-ADDB-186F6FAA9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12" y="1395647"/>
            <a:ext cx="3279527" cy="24596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63CF10C3-2591-9F44-A52D-38C3CC2C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14D598C3-2852-4941-80E6-D35BD42B59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5" y="236292"/>
            <a:ext cx="6750050" cy="4572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Vie Sociale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613BB3-5EF9-2642-B0E3-97810976A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60" y="3774592"/>
            <a:ext cx="4019752" cy="25407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2C1610-7236-784C-86E7-D2BED1CCF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8180" y="1432148"/>
            <a:ext cx="2476114" cy="23034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DFD1BDC-AD76-2542-938A-582E20993F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878" y="3946446"/>
            <a:ext cx="3060222" cy="22951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0D66D5-499E-EB4E-983F-0F23CD626C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050" y="3862505"/>
            <a:ext cx="3325677" cy="29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9811C-CDB7-354F-AD77-1FF46EB1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7E0E72-D7CC-6E44-BD24-CDEE66BE2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Suivi des projets et organisation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141A6-6928-E94E-87C6-5A4B0FB91027}"/>
              </a:ext>
            </a:extLst>
          </p:cNvPr>
          <p:cNvSpPr/>
          <p:nvPr/>
        </p:nvSpPr>
        <p:spPr>
          <a:xfrm>
            <a:off x="249115" y="1465608"/>
            <a:ext cx="1064895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Un laboratoire ancien avec beaucoup d’IT CNRS + des gros projets techniques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Une particularité IN2P3 : des engagements forts du laboratoire avec des financements de type « Grands équipements »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La proximité du CERN: un avantage mais implique de nombreuses missions et un engagement ITA</a:t>
            </a:r>
          </a:p>
          <a:p>
            <a:endParaRPr lang="fr-FR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Actuellement  (2019-2026) : phase d’upgrade LHC = &gt; de gros engagements techniques en cours</a:t>
            </a:r>
          </a:p>
          <a:p>
            <a:endParaRPr lang="fr-FR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- importance du management projet (revue, plan de développement, organisation) </a:t>
            </a:r>
          </a:p>
          <a:p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- importance des outils de suivi  avec les indicateurs (risque de surcharge technique)</a:t>
            </a:r>
          </a:p>
          <a:p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- importance d’une approche qualité</a:t>
            </a:r>
          </a:p>
          <a:p>
            <a:endParaRPr lang="fr-FR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Suivi RPS et suivi projet intensifié</a:t>
            </a:r>
          </a:p>
          <a:p>
            <a:pPr marL="285750" indent="-285750">
              <a:buFont typeface="Symbol" pitchFamily="2" charset="2"/>
              <a:buChar char="Þ"/>
            </a:pPr>
            <a:endParaRPr lang="fr-FR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pPr lvl="1"/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</a:t>
            </a: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  <a:sym typeface="Wingdings"/>
              </a:rPr>
              <a:t> A</a:t>
            </a: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méliorer la sensibilisation au management</a:t>
            </a:r>
          </a:p>
          <a:p>
            <a:pPr lvl="1"/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demande de formation management projet (responsable projet)</a:t>
            </a:r>
          </a:p>
          <a:p>
            <a:pPr lvl="1"/>
            <a:endParaRPr lang="fr-FR" sz="800" dirty="0">
              <a:solidFill>
                <a:srgbClr val="002060"/>
              </a:solidFill>
              <a:ea typeface="Arial Narrow" charset="0"/>
              <a:cs typeface="Arial Narrow" charset="0"/>
            </a:endParaRPr>
          </a:p>
          <a:p>
            <a:pPr lvl="1"/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</a:t>
            </a: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  <a:sym typeface="Wingdings"/>
              </a:rPr>
              <a:t> D</a:t>
            </a: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emande de renforcer l’organisation et le rôle des responsables de service</a:t>
            </a:r>
          </a:p>
          <a:p>
            <a:pPr lvl="1"/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		(ex: nouvelle </a:t>
            </a:r>
            <a:r>
              <a:rPr lang="fr-FR" dirty="0" err="1">
                <a:solidFill>
                  <a:srgbClr val="002060"/>
                </a:solidFill>
                <a:ea typeface="Arial Narrow" charset="0"/>
                <a:cs typeface="Arial Narrow" charset="0"/>
              </a:rPr>
              <a:t>re-organisation</a:t>
            </a:r>
            <a:r>
              <a:rPr lang="fr-FR" dirty="0">
                <a:solidFill>
                  <a:srgbClr val="002060"/>
                </a:solidFill>
                <a:ea typeface="Arial Narrow" charset="0"/>
                <a:cs typeface="Arial Narrow" charset="0"/>
              </a:rPr>
              <a:t> de l’électronique)</a:t>
            </a:r>
          </a:p>
        </p:txBody>
      </p:sp>
    </p:spTree>
    <p:extLst>
      <p:ext uri="{BB962C8B-B14F-4D97-AF65-F5344CB8AC3E}">
        <p14:creationId xmlns:p14="http://schemas.microsoft.com/office/powerpoint/2010/main" val="1443556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DB70B-B059-FA49-BF70-009A2589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B3197B-29B6-D74E-8E58-757BD239E94E}"/>
              </a:ext>
            </a:extLst>
          </p:cNvPr>
          <p:cNvSpPr/>
          <p:nvPr/>
        </p:nvSpPr>
        <p:spPr>
          <a:xfrm>
            <a:off x="419100" y="1562100"/>
            <a:ext cx="11277600" cy="6265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D84800"/>
              </a:buClr>
              <a:buFont typeface="Courier New" charset="0"/>
              <a:buChar char="o"/>
              <a:defRPr/>
            </a:pPr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Evolution de l’organisation des services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Séparation des services micro électronique et DAQ/électronique (juin 2019)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Restructuration du service informatique (en cours)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Restructuration service </a:t>
            </a:r>
            <a:r>
              <a:rPr lang="fr-FR" altLang="fr-FR" dirty="0" err="1">
                <a:solidFill>
                  <a:srgbClr val="1F497D"/>
                </a:solidFill>
                <a:latin typeface="Helvetica Neue" charset="0"/>
              </a:rPr>
              <a:t>logistique+infrastructure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 (Octobre 2019)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endParaRPr lang="fr-FR" altLang="fr-FR" dirty="0">
              <a:solidFill>
                <a:srgbClr val="1F497D"/>
              </a:solidFill>
              <a:latin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Mise en place d’une structuration plus accompagnée des projets  </a:t>
            </a:r>
            <a:r>
              <a:rPr lang="fr-FR" altLang="fr-FR" dirty="0">
                <a:solidFill>
                  <a:srgbClr val="002060"/>
                </a:solidFill>
                <a:latin typeface="Helvetica Neue" panose="02000503000000020004" pitchFamily="2" charset="0"/>
              </a:rPr>
              <a:t>avec un soutien qualité</a:t>
            </a:r>
            <a:r>
              <a:rPr lang="fr-FR" altLang="fr-FR" sz="1600" dirty="0">
                <a:solidFill>
                  <a:srgbClr val="FF0000"/>
                </a:solidFill>
                <a:latin typeface="Helvetica Neue" panose="02000503000000020004" pitchFamily="2" charset="0"/>
              </a:rPr>
              <a:t>	</a:t>
            </a:r>
          </a:p>
          <a:p>
            <a:pPr lvl="1" indent="0"/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Evaluation globale du plan de charge des service et besoin des projets ETP en cours</a:t>
            </a:r>
          </a:p>
          <a:p>
            <a:pPr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Suivi interne des moyens par la cellule projet et  revue de moyens locales ou avec/ou sans IN2P3 </a:t>
            </a:r>
          </a:p>
          <a:p>
            <a:pPr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Identification des activités transverses </a:t>
            </a:r>
          </a:p>
          <a:p>
            <a:pPr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Groupe calcul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R et </a:t>
            </a:r>
            <a:r>
              <a:rPr lang="fr-FR" altLang="fr-FR" dirty="0" err="1">
                <a:solidFill>
                  <a:srgbClr val="1F497D"/>
                </a:solidFill>
                <a:latin typeface="Helvetica Neue" panose="02000503000000020004" pitchFamily="2" charset="0"/>
              </a:rPr>
              <a:t>T</a:t>
            </a:r>
            <a:r>
              <a:rPr lang="fr-FR" altLang="fr-FR" dirty="0">
                <a:solidFill>
                  <a:srgbClr val="1F497D"/>
                </a:solidFill>
                <a:latin typeface="Helvetica Neue" panose="02000503000000020004" pitchFamily="2" charset="0"/>
              </a:rPr>
              <a:t> transverses 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endParaRPr lang="fr-FR" altLang="fr-FR" dirty="0">
              <a:solidFill>
                <a:srgbClr val="1F497D"/>
              </a:solidFill>
              <a:latin typeface="Helvetica Neue" charset="0"/>
            </a:endParaRP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Char char="•"/>
              <a:defRPr/>
            </a:pPr>
            <a:endParaRPr lang="fr-FR" altLang="fr-FR" sz="2000" dirty="0">
              <a:solidFill>
                <a:srgbClr val="1F497D"/>
              </a:solidFill>
              <a:latin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Font typeface="Courier New" charset="0"/>
              <a:buChar char="o"/>
              <a:defRPr/>
            </a:pPr>
            <a:endParaRPr lang="fr-FR" altLang="fr-FR" dirty="0">
              <a:solidFill>
                <a:srgbClr val="1F497D"/>
              </a:solidFill>
              <a:latin typeface="Helvetica Neue" charset="0"/>
            </a:endParaRPr>
          </a:p>
          <a:p>
            <a:pPr lvl="1">
              <a:spcBef>
                <a:spcPts val="500"/>
              </a:spcBef>
              <a:buClr>
                <a:srgbClr val="D84800"/>
              </a:buClr>
              <a:buFont typeface="Arial" charset="0"/>
              <a:buNone/>
              <a:defRPr/>
            </a:pPr>
            <a:endParaRPr lang="fr-FR" altLang="fr-FR" dirty="0">
              <a:solidFill>
                <a:srgbClr val="1F497D"/>
              </a:solidFill>
              <a:latin typeface="Helvetica Neue" charset="0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0CA9DDC-F3EF-1943-AC6B-0A5B01A37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5" y="236292"/>
            <a:ext cx="6750050" cy="4572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Evolution en cours</a:t>
            </a:r>
          </a:p>
        </p:txBody>
      </p:sp>
    </p:spTree>
    <p:extLst>
      <p:ext uri="{BB962C8B-B14F-4D97-AF65-F5344CB8AC3E}">
        <p14:creationId xmlns:p14="http://schemas.microsoft.com/office/powerpoint/2010/main" val="20736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146573-3FB4-4D4E-9E56-F2D1374E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8778AB-DA74-4F41-BD18-4A5C78AAFC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4" y="236292"/>
            <a:ext cx="7593477" cy="457200"/>
          </a:xfrm>
        </p:spPr>
        <p:txBody>
          <a:bodyPr>
            <a:normAutofit fontScale="92500"/>
          </a:bodyPr>
          <a:lstStyle/>
          <a:p>
            <a:r>
              <a:rPr lang="fr-FR" dirty="0"/>
              <a:t>Infrastructures, équipements  et plateaux techniques 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8DF2D0F9-0A95-B64A-B90C-C6E545AC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" y="1128822"/>
            <a:ext cx="9862808" cy="57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Des renouvellements d’équipements /service au prorata sur support général labo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Travaux généraux : Salle de convivialité au 1</a:t>
            </a:r>
            <a:r>
              <a:rPr lang="fr-FR" altLang="fr-FR" sz="1800" baseline="30000" dirty="0">
                <a:solidFill>
                  <a:srgbClr val="1F497D"/>
                </a:solidFill>
                <a:latin typeface="Helvetica Neue" charset="0"/>
              </a:rPr>
              <a:t>er</a:t>
            </a: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 étage, nouvelle salle du conseil, réfection de 4/5 bureaux/an. Réorganisation/rationalisation des bureaux en cours.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PPST 2020 à l’étude (LMA seule zone ZRR) </a:t>
            </a:r>
          </a:p>
          <a:p>
            <a:pPr marL="0" indent="0"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endParaRPr lang="fr-FR" altLang="fr-FR" sz="1800" dirty="0">
              <a:solidFill>
                <a:srgbClr val="1F497D"/>
              </a:solidFill>
              <a:latin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Gros travaux :</a:t>
            </a:r>
          </a:p>
          <a:p>
            <a:pPr lvl="1"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 Bâtiments UCBL = demandes  via  la direction du patrimoine</a:t>
            </a:r>
          </a:p>
          <a:p>
            <a:pPr marL="457200" lvl="1" indent="0"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	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(Ascenseur remplacé, Mise en conformité handicap, accueil)</a:t>
            </a:r>
          </a:p>
          <a:p>
            <a:pPr lvl="1"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Le LMA : un bâtiment CNRS : travaux financés par la DR7 (nouveau GDC, panneau solaire, accès bâtiment)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endParaRPr lang="fr-FR" altLang="fr-FR" sz="1800" dirty="0">
              <a:solidFill>
                <a:srgbClr val="1F497D"/>
              </a:solidFill>
              <a:latin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Evolution des moyens techniques en cours (plateaux techniques)</a:t>
            </a:r>
          </a:p>
          <a:p>
            <a:pPr lvl="1"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Structuration des équipements du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charset="0"/>
              </a:rPr>
              <a:t>labex</a:t>
            </a: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 LIO (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Dark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matter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, Clean Room, Argon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Liquid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, IADC LMA,DIAM)</a:t>
            </a:r>
            <a:endParaRPr lang="fr-FR" altLang="fr-FR" sz="1800" dirty="0">
              <a:solidFill>
                <a:srgbClr val="1F497D"/>
              </a:solidFill>
              <a:latin typeface="Helvetica Neue" charset="0"/>
            </a:endParaRPr>
          </a:p>
          <a:p>
            <a:pPr lvl="1"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Plateau ‘calcul’ : regroupement des serveurs, plateforme (GPU/FPGA..), </a:t>
            </a:r>
          </a:p>
          <a:p>
            <a:pPr lvl="1"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Helvetica Neue" charset="0"/>
              </a:rPr>
              <a:t>Regroupement activités détecteurs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charset="0"/>
              <a:buChar char="o"/>
              <a:defRPr/>
            </a:pPr>
            <a:endParaRPr lang="fr-FR" altLang="fr-FR" sz="1800" dirty="0">
              <a:solidFill>
                <a:srgbClr val="1F497D"/>
              </a:solidFill>
              <a:latin typeface="Helvetica Neue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9825229-A91A-0C4B-B74F-7935E93F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061" y="2077059"/>
            <a:ext cx="1963518" cy="241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64263AB7-B452-4843-B965-E87BFEA1E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62" y="4767561"/>
            <a:ext cx="1963518" cy="80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marL="0" lvl="2">
              <a:buClr>
                <a:srgbClr val="FF6600"/>
              </a:buClr>
              <a:buSzPct val="100000"/>
              <a:defRPr/>
            </a:pPr>
            <a:r>
              <a:rPr lang="fr-FR" altLang="fr-FR" sz="1400" dirty="0">
                <a:solidFill>
                  <a:srgbClr val="1F497D"/>
                </a:solidFill>
                <a:latin typeface="Helvetica Neue" charset="0"/>
              </a:rPr>
              <a:t>Centre d’Usinage </a:t>
            </a:r>
          </a:p>
          <a:p>
            <a:pPr marL="0" lvl="2">
              <a:buClr>
                <a:srgbClr val="FF6600"/>
              </a:buClr>
              <a:buSzPct val="100000"/>
              <a:defRPr/>
            </a:pPr>
            <a:r>
              <a:rPr lang="fr-FR" altLang="fr-FR" sz="1400" dirty="0">
                <a:solidFill>
                  <a:srgbClr val="1F497D"/>
                </a:solidFill>
                <a:latin typeface="Helvetica Neue" charset="0"/>
              </a:rPr>
              <a:t>numérique 3 axes- </a:t>
            </a:r>
          </a:p>
          <a:p>
            <a:pPr marL="0" lvl="2">
              <a:buClr>
                <a:srgbClr val="FF6600"/>
              </a:buClr>
              <a:buSzPct val="100000"/>
              <a:defRPr/>
            </a:pPr>
            <a:r>
              <a:rPr lang="fr-FR" altLang="fr-FR" sz="1400" dirty="0">
                <a:solidFill>
                  <a:srgbClr val="1F497D"/>
                </a:solidFill>
                <a:latin typeface="Helvetica Neue" charset="0"/>
              </a:rPr>
              <a:t>achat 2019 </a:t>
            </a:r>
          </a:p>
          <a:p>
            <a:pPr marL="0" lvl="2">
              <a:buClr>
                <a:srgbClr val="FF6600"/>
              </a:buClr>
              <a:buSzPct val="100000"/>
              <a:defRPr/>
            </a:pPr>
            <a:endParaRPr lang="fr-FR" altLang="fr-FR" sz="2000" b="1" dirty="0">
              <a:solidFill>
                <a:srgbClr val="E75112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6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5FA35-37B5-4048-806F-4534F525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C6FF47-E3E8-9E49-9C48-B6E05F443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DB2B0E-BC48-F44F-BE82-4E9E4273830E}"/>
              </a:ext>
            </a:extLst>
          </p:cNvPr>
          <p:cNvSpPr txBox="1"/>
          <p:nvPr/>
        </p:nvSpPr>
        <p:spPr>
          <a:xfrm>
            <a:off x="3305528" y="2971800"/>
            <a:ext cx="4928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Ressources humaines et financières</a:t>
            </a:r>
          </a:p>
        </p:txBody>
      </p:sp>
    </p:spTree>
    <p:extLst>
      <p:ext uri="{BB962C8B-B14F-4D97-AF65-F5344CB8AC3E}">
        <p14:creationId xmlns:p14="http://schemas.microsoft.com/office/powerpoint/2010/main" val="20678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5754675-476B-154D-AFBE-670703DD7B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577" y="1000478"/>
            <a:ext cx="7057898" cy="47273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0489C3-0FBB-1C40-BCA9-1633EFF8E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0134">
            <a:off x="701778" y="1248422"/>
            <a:ext cx="3750069" cy="51603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35C31A-FAE5-E645-A4F1-E3DF87FB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BC649-8713-8040-B577-1C8694EDF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200" b="1" dirty="0"/>
              <a:t>Deux laboratoires….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7A82F8-15A3-9547-AE91-4FEDE24767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81603">
            <a:off x="7415678" y="2336392"/>
            <a:ext cx="4823851" cy="34030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95450E-7583-AE4C-8C1D-D75E58C2D1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867" y="5054756"/>
            <a:ext cx="4186267" cy="16608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D527AE-720C-5A40-92CB-9E45340CD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687" y="5005757"/>
            <a:ext cx="2647947" cy="17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8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97995-767B-C140-A906-A5C13C04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208836-CD14-F342-995E-90F64C3B742E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Narrow" charset="0"/>
                <a:ea typeface="Arial Narrow" charset="0"/>
                <a:cs typeface="Arial Narrow" charset="0"/>
              </a:rPr>
              <a:t>Ressources humaines </a:t>
            </a:r>
            <a:r>
              <a:rPr lang="mr-IN" sz="2400" b="1" dirty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fr-FR" sz="2400" b="1" dirty="0">
                <a:latin typeface="Arial Narrow" charset="0"/>
                <a:ea typeface="Arial Narrow" charset="0"/>
                <a:cs typeface="Arial Narrow" charset="0"/>
              </a:rPr>
              <a:t> Chiffres clés 2019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4EA66A7-31B2-C742-8477-05566C5EE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85" y="1417993"/>
            <a:ext cx="7710854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charset="2"/>
              <a:buChar char="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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484979"/>
              </a:buClr>
              <a:buSzPct val="60000"/>
              <a:buFont typeface="Wingdings" charset="2"/>
              <a:buChar char="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B3B3C4"/>
              </a:buClr>
              <a:buSzPct val="60000"/>
              <a:buFont typeface="Wingdings" charset="2"/>
              <a:buChar char="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B0C0C3"/>
              </a:buClr>
              <a:buSzPct val="68000"/>
              <a:buFont typeface="Wingdings 2" charset="2"/>
              <a:buChar char="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0C3"/>
              </a:buClr>
              <a:buSzPct val="68000"/>
              <a:buFont typeface="Wingdings 2" charset="2"/>
              <a:buChar char="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0C3"/>
              </a:buClr>
              <a:buSzPct val="68000"/>
              <a:buFont typeface="Wingdings 2" charset="2"/>
              <a:buChar char="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0C3"/>
              </a:buClr>
              <a:buSzPct val="68000"/>
              <a:buFont typeface="Wingdings 2" charset="2"/>
              <a:buChar char="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0C3"/>
              </a:buClr>
              <a:buSzPct val="68000"/>
              <a:buFont typeface="Wingdings 2" charset="2"/>
              <a:buChar char="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>
              <a:spcBef>
                <a:spcPct val="50000"/>
              </a:spcBef>
              <a:buClrTx/>
              <a:buSzTx/>
              <a:buNone/>
            </a:pPr>
            <a:r>
              <a:rPr lang="fr-FR" altLang="fr-FR" sz="1662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L’IP2I au </a:t>
            </a:r>
            <a:r>
              <a:rPr lang="fr-FR" altLang="fr-FR" sz="1662" u="sng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01/01/2020</a:t>
            </a:r>
            <a:r>
              <a:rPr lang="fr-FR" altLang="fr-FR" sz="1662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: </a:t>
            </a:r>
            <a:r>
              <a:rPr lang="fr-FR" altLang="fr-FR" sz="1662" b="1" dirty="0">
                <a:latin typeface="Arial Narrow" charset="0"/>
                <a:ea typeface="Arial Narrow" charset="0"/>
                <a:cs typeface="Arial Narrow" charset="0"/>
              </a:rPr>
              <a:t>250</a:t>
            </a:r>
            <a:r>
              <a:rPr lang="fr-FR" altLang="fr-FR" sz="1662" dirty="0">
                <a:latin typeface="Arial Narrow" charset="0"/>
                <a:ea typeface="Arial Narrow" charset="0"/>
                <a:cs typeface="Arial Narrow" charset="0"/>
              </a:rPr>
              <a:t> personnes, dont 173 permanents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CD9B86-F702-4543-BC08-4C64E1C9CD79}"/>
              </a:ext>
            </a:extLst>
          </p:cNvPr>
          <p:cNvSpPr txBox="1"/>
          <p:nvPr/>
        </p:nvSpPr>
        <p:spPr>
          <a:xfrm>
            <a:off x="1187533" y="1912159"/>
            <a:ext cx="6450805" cy="2038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fr-FR" sz="1477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								</a:t>
            </a: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74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 chercheurs et enseignants-chercheurs</a:t>
            </a:r>
          </a:p>
          <a:p>
            <a:pPr marL="3675265" lvl="8" indent="-263776" defTabSz="422041">
              <a:buFont typeface="Wingdings" charset="2"/>
              <a:buChar char="à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dont 55 HDR</a:t>
            </a:r>
          </a:p>
          <a:p>
            <a:pPr defTabSz="422041"/>
            <a:endParaRPr lang="fr-FR" sz="831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defTabSz="422041"/>
            <a:r>
              <a:rPr lang="fr-FR" sz="1477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							</a:t>
            </a:r>
          </a:p>
          <a:p>
            <a:pPr defTabSz="422041"/>
            <a:endParaRPr lang="fr-FR" sz="1477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  <a:sym typeface="Wingdings"/>
            </a:endParaRPr>
          </a:p>
          <a:p>
            <a:pPr defTabSz="422041"/>
            <a:endParaRPr lang="fr-FR" sz="1477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  <a:sym typeface="Wingdings"/>
            </a:endParaRPr>
          </a:p>
          <a:p>
            <a:pPr defTabSz="422041"/>
            <a:r>
              <a:rPr lang="fr-FR" sz="1477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		</a:t>
            </a:r>
            <a:r>
              <a:rPr lang="fr-FR" sz="1477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100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 ingénieurs et techniciens</a:t>
            </a:r>
          </a:p>
          <a:p>
            <a:pPr marL="1107858" lvl="2" indent="-263776" defTabSz="422041">
              <a:buFont typeface="Wingdings" charset="2"/>
              <a:buChar char="à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 86 IT CNRS</a:t>
            </a:r>
          </a:p>
          <a:p>
            <a:pPr marL="1107858" lvl="2" indent="-263776" defTabSz="422041">
              <a:buFont typeface="Wingdings" charset="2"/>
              <a:buChar char="à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14 IT UCBL et EZUS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23E9CF-C2A5-6344-B946-2AED453DB81C}"/>
              </a:ext>
            </a:extLst>
          </p:cNvPr>
          <p:cNvSpPr txBox="1"/>
          <p:nvPr/>
        </p:nvSpPr>
        <p:spPr>
          <a:xfrm>
            <a:off x="8334034" y="4313802"/>
            <a:ext cx="3165636" cy="21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fr-FR" sz="1477" u="sng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Personnels non-permanents</a:t>
            </a:r>
          </a:p>
          <a:p>
            <a:pPr marL="263776" indent="-263776" defTabSz="422041">
              <a:buClr>
                <a:prstClr val="black"/>
              </a:buClr>
              <a:buFont typeface="Arial" charset="0"/>
              <a:buChar char="•"/>
            </a:pP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11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 chercheurs et enseignants-chercheurs CDD</a:t>
            </a:r>
          </a:p>
          <a:p>
            <a:pPr marL="263776" indent="-263776" defTabSz="422041">
              <a:buClr>
                <a:prstClr val="black"/>
              </a:buClr>
              <a:buFont typeface="Arial" charset="0"/>
              <a:buChar char="•"/>
            </a:pP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10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 ingénieurs et techniciens CDD</a:t>
            </a:r>
          </a:p>
          <a:p>
            <a:pPr marL="263776" indent="-263776" defTabSz="422041">
              <a:buClr>
                <a:prstClr val="black"/>
              </a:buClr>
              <a:buFont typeface="Arial" charset="0"/>
              <a:buChar char="•"/>
            </a:pP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8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 émérites (CNRS : 2 </a:t>
            </a:r>
            <a:r>
              <a:rPr lang="mr-IN" sz="1477" dirty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 UCBL : 6)</a:t>
            </a:r>
          </a:p>
          <a:p>
            <a:pPr marL="263776" indent="-263776" defTabSz="422041">
              <a:buClr>
                <a:prstClr val="black"/>
              </a:buClr>
              <a:buFont typeface="Arial" charset="0"/>
              <a:buChar char="•"/>
            </a:pP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50 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doctorants</a:t>
            </a:r>
          </a:p>
          <a:p>
            <a:pPr marL="263776" indent="-263776" defTabSz="422041">
              <a:buClr>
                <a:prstClr val="black"/>
              </a:buClr>
              <a:buFont typeface="Arial" charset="0"/>
              <a:buChar char="•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12</a:t>
            </a: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visiteurs et hébergés</a:t>
            </a:r>
          </a:p>
          <a:p>
            <a:pPr defTabSz="422041"/>
            <a:endParaRPr lang="fr-FR" sz="1477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defTabSz="422041"/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Stagiaires tous niveaux (2019) : </a:t>
            </a:r>
            <a:r>
              <a:rPr lang="fr-FR" sz="1477" b="1" dirty="0">
                <a:latin typeface="Arial Narrow" charset="0"/>
                <a:ea typeface="Arial Narrow" charset="0"/>
                <a:cs typeface="Arial Narrow" charset="0"/>
              </a:rPr>
              <a:t>80</a:t>
            </a:r>
          </a:p>
        </p:txBody>
      </p:sp>
      <p:sp>
        <p:nvSpPr>
          <p:cNvPr id="8" name="Flèche courbée vers la gauche 7">
            <a:extLst>
              <a:ext uri="{FF2B5EF4-FFF2-40B4-BE49-F238E27FC236}">
                <a16:creationId xmlns:a16="http://schemas.microsoft.com/office/drawing/2014/main" id="{F254EF98-B549-F046-8283-F85A4EFE28E4}"/>
              </a:ext>
            </a:extLst>
          </p:cNvPr>
          <p:cNvSpPr/>
          <p:nvPr/>
        </p:nvSpPr>
        <p:spPr>
          <a:xfrm rot="19962996">
            <a:off x="4675793" y="3115382"/>
            <a:ext cx="618178" cy="1284128"/>
          </a:xfrm>
          <a:prstGeom prst="curved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/>
            <a:endParaRPr lang="fr-FR" sz="166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lèche courbée vers le haut 8">
            <a:extLst>
              <a:ext uri="{FF2B5EF4-FFF2-40B4-BE49-F238E27FC236}">
                <a16:creationId xmlns:a16="http://schemas.microsoft.com/office/drawing/2014/main" id="{D35CABBF-482B-E343-9DA3-BB2B61FF81F7}"/>
              </a:ext>
            </a:extLst>
          </p:cNvPr>
          <p:cNvSpPr/>
          <p:nvPr/>
        </p:nvSpPr>
        <p:spPr>
          <a:xfrm rot="2545424">
            <a:off x="6725799" y="2590506"/>
            <a:ext cx="1204283" cy="619445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/>
            <a:endParaRPr lang="fr-FR" sz="166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40103D-001F-354B-9412-DAE7D96C9939}"/>
              </a:ext>
            </a:extLst>
          </p:cNvPr>
          <p:cNvSpPr txBox="1"/>
          <p:nvPr/>
        </p:nvSpPr>
        <p:spPr>
          <a:xfrm>
            <a:off x="1362226" y="2027817"/>
            <a:ext cx="1319592" cy="774251"/>
          </a:xfrm>
          <a:prstGeom prst="rect">
            <a:avLst/>
          </a:prstGeom>
          <a:noFill/>
          <a:ln>
            <a:solidFill>
              <a:srgbClr val="008F00"/>
            </a:solidFill>
          </a:ln>
        </p:spPr>
        <p:txBody>
          <a:bodyPr wrap="none" rtlCol="0">
            <a:spAutoFit/>
          </a:bodyPr>
          <a:lstStyle/>
          <a:p>
            <a:pPr defTabSz="422041"/>
            <a:r>
              <a:rPr lang="fr-FR" sz="1477" b="1" dirty="0">
                <a:solidFill>
                  <a:srgbClr val="008F00"/>
                </a:solidFill>
                <a:latin typeface="Arial Narrow" charset="0"/>
                <a:ea typeface="Arial Narrow" charset="0"/>
                <a:cs typeface="Arial Narrow" charset="0"/>
              </a:rPr>
              <a:t>Ratio IT/(C+EC)</a:t>
            </a:r>
          </a:p>
          <a:p>
            <a:pPr defTabSz="422041"/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IP2I = 1,30</a:t>
            </a:r>
          </a:p>
          <a:p>
            <a:pPr defTabSz="422041"/>
            <a:r>
              <a:rPr lang="fr-FR" sz="1477" dirty="0">
                <a:latin typeface="Arial Narrow" charset="0"/>
                <a:ea typeface="Arial Narrow" charset="0"/>
                <a:cs typeface="Arial Narrow" charset="0"/>
              </a:rPr>
              <a:t>IN2P3 = 1,54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480FF00-1ED0-174C-8508-7AFE40F54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28684"/>
              </p:ext>
            </p:extLst>
          </p:nvPr>
        </p:nvGraphicFramePr>
        <p:xfrm>
          <a:off x="744933" y="4293757"/>
          <a:ext cx="4056681" cy="235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F1240FE2-CD7E-EB44-8BDC-DBD5A18F30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213055"/>
              </p:ext>
            </p:extLst>
          </p:nvPr>
        </p:nvGraphicFramePr>
        <p:xfrm>
          <a:off x="7359980" y="1265453"/>
          <a:ext cx="4485596" cy="2846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E3934AD-9BAF-5C44-B1CD-7DB9CAF2F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470799"/>
              </p:ext>
            </p:extLst>
          </p:nvPr>
        </p:nvGraphicFramePr>
        <p:xfrm>
          <a:off x="4263235" y="3950794"/>
          <a:ext cx="3718133" cy="283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4546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57B41-58FF-1448-B13D-058AD689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790C5-AFE4-DC4C-B2D9-41817A926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Evolution du personnel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41961CAB-5F46-484B-8036-D2C0BA6032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526026"/>
              </p:ext>
            </p:extLst>
          </p:nvPr>
        </p:nvGraphicFramePr>
        <p:xfrm>
          <a:off x="2203450" y="1015366"/>
          <a:ext cx="7899400" cy="593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87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7C2D6-9631-C748-80BC-2411C43D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DA36BA-FE41-AE49-8EEE-FF00E1C90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Ressources humaines techniques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43DD6-93F6-144F-806C-B6ADFD913B2C}"/>
              </a:ext>
            </a:extLst>
          </p:cNvPr>
          <p:cNvSpPr/>
          <p:nvPr/>
        </p:nvSpPr>
        <p:spPr>
          <a:xfrm>
            <a:off x="422592" y="1897589"/>
            <a:ext cx="6096000" cy="77425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22041"/>
            <a:r>
              <a:rPr lang="fr-FR" sz="1477" b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100</a:t>
            </a:r>
            <a:r>
              <a:rPr lang="fr-FR" sz="1477">
                <a:latin typeface="Arial Narrow" charset="0"/>
                <a:ea typeface="Arial Narrow" charset="0"/>
                <a:cs typeface="Arial Narrow" charset="0"/>
                <a:sym typeface="Wingdings"/>
              </a:rPr>
              <a:t> ingénieurs et techniciens</a:t>
            </a:r>
          </a:p>
          <a:p>
            <a:pPr marL="1107858" lvl="2" indent="-263776" defTabSz="422041">
              <a:buFont typeface="Wingdings" charset="2"/>
              <a:buChar char="à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 86 IT CNRS</a:t>
            </a:r>
          </a:p>
          <a:p>
            <a:pPr marL="1107858" lvl="2" indent="-263776" defTabSz="422041">
              <a:buFont typeface="Wingdings" charset="2"/>
              <a:buChar char="à"/>
            </a:pPr>
            <a:r>
              <a:rPr lang="fr-FR" sz="1477" dirty="0">
                <a:latin typeface="Arial Narrow" charset="0"/>
                <a:ea typeface="Arial Narrow" charset="0"/>
                <a:cs typeface="Arial Narrow" charset="0"/>
                <a:sym typeface="Wingdings"/>
              </a:rPr>
              <a:t>14 IT UCBL et EZUS</a:t>
            </a:r>
            <a:endParaRPr lang="fr-F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83E4882-0F9F-F542-9067-DAA2DDF21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402000"/>
              </p:ext>
            </p:extLst>
          </p:nvPr>
        </p:nvGraphicFramePr>
        <p:xfrm>
          <a:off x="6111271" y="1525883"/>
          <a:ext cx="6298956" cy="4656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033999"/>
              </p:ext>
            </p:extLst>
          </p:nvPr>
        </p:nvGraphicFramePr>
        <p:xfrm>
          <a:off x="656181" y="2914594"/>
          <a:ext cx="5628821" cy="379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1775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C144C-FA20-2045-B63F-DB8015A8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05264A-CE15-2248-AE13-528AE363E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Parité et âge du personnel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A83D5373-61BB-0B49-B248-1D657BFDB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966316"/>
              </p:ext>
            </p:extLst>
          </p:nvPr>
        </p:nvGraphicFramePr>
        <p:xfrm>
          <a:off x="6713034" y="1419561"/>
          <a:ext cx="5350012" cy="497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787753"/>
              </p:ext>
            </p:extLst>
          </p:nvPr>
        </p:nvGraphicFramePr>
        <p:xfrm>
          <a:off x="407479" y="1512277"/>
          <a:ext cx="5272352" cy="4881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2DAA45D-52D1-9F45-896D-AD69F750CC93}"/>
              </a:ext>
            </a:extLst>
          </p:cNvPr>
          <p:cNvSpPr txBox="1"/>
          <p:nvPr/>
        </p:nvSpPr>
        <p:spPr>
          <a:xfrm>
            <a:off x="5802923" y="1326846"/>
            <a:ext cx="910111" cy="494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fr-FR" sz="1600" dirty="0"/>
          </a:p>
          <a:p>
            <a:pPr>
              <a:lnSpc>
                <a:spcPct val="200000"/>
              </a:lnSpc>
            </a:pPr>
            <a:r>
              <a:rPr lang="fr-FR" sz="1600" dirty="0"/>
              <a:t>66-70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61-65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56-60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51-55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46-50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41-45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36-40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31-35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25-30</a:t>
            </a:r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BEB8168-E8F2-2047-BD12-95F3D56E61E3}"/>
              </a:ext>
            </a:extLst>
          </p:cNvPr>
          <p:cNvSpPr/>
          <p:nvPr/>
        </p:nvSpPr>
        <p:spPr>
          <a:xfrm>
            <a:off x="9571092" y="3906527"/>
            <a:ext cx="2620908" cy="1312968"/>
          </a:xfrm>
          <a:prstGeom prst="ellipse">
            <a:avLst/>
          </a:prstGeom>
          <a:solidFill>
            <a:srgbClr val="FD7400">
              <a:alpha val="20000"/>
            </a:srgbClr>
          </a:solidFill>
          <a:ln>
            <a:solidFill>
              <a:srgbClr val="C73237">
                <a:alpha val="4470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Promotion difficile </a:t>
            </a:r>
          </a:p>
        </p:txBody>
      </p:sp>
    </p:spTree>
    <p:extLst>
      <p:ext uri="{BB962C8B-B14F-4D97-AF65-F5344CB8AC3E}">
        <p14:creationId xmlns:p14="http://schemas.microsoft.com/office/powerpoint/2010/main" val="3877959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793482-6AA4-4244-9890-ABBD6027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23915B-E07B-6E4D-91A9-00126D08F9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Parité et </a:t>
            </a:r>
            <a:r>
              <a:rPr lang="fr-FR" dirty="0" err="1"/>
              <a:t>age</a:t>
            </a:r>
            <a:r>
              <a:rPr lang="fr-FR" dirty="0"/>
              <a:t> chez les chercheurs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205236-F5D3-5148-9405-B7EAE0269578}"/>
              </a:ext>
            </a:extLst>
          </p:cNvPr>
          <p:cNvSpPr txBox="1"/>
          <p:nvPr/>
        </p:nvSpPr>
        <p:spPr>
          <a:xfrm>
            <a:off x="5802923" y="1326846"/>
            <a:ext cx="910111" cy="494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fr-FR" sz="1600" dirty="0"/>
          </a:p>
          <a:p>
            <a:pPr>
              <a:lnSpc>
                <a:spcPct val="200000"/>
              </a:lnSpc>
            </a:pPr>
            <a:r>
              <a:rPr lang="fr-FR" sz="1600" dirty="0"/>
              <a:t>66-70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61-65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56-60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51-55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46-50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41-45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36-40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31-35</a:t>
            </a:r>
          </a:p>
          <a:p>
            <a:pPr>
              <a:lnSpc>
                <a:spcPct val="200000"/>
              </a:lnSpc>
            </a:pPr>
            <a:r>
              <a:rPr lang="fr-FR" sz="1600" dirty="0"/>
              <a:t>25-30</a:t>
            </a:r>
            <a:endParaRPr lang="fr-FR" dirty="0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04817"/>
              </p:ext>
            </p:extLst>
          </p:nvPr>
        </p:nvGraphicFramePr>
        <p:xfrm>
          <a:off x="750414" y="1485107"/>
          <a:ext cx="5482111" cy="494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3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627410"/>
              </p:ext>
            </p:extLst>
          </p:nvPr>
        </p:nvGraphicFramePr>
        <p:xfrm>
          <a:off x="6257977" y="1485107"/>
          <a:ext cx="5787485" cy="494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0B3DA0AF-55D4-B344-A606-8D1EBFF7A6A6}"/>
              </a:ext>
            </a:extLst>
          </p:cNvPr>
          <p:cNvSpPr txBox="1"/>
          <p:nvPr/>
        </p:nvSpPr>
        <p:spPr>
          <a:xfrm>
            <a:off x="7366333" y="5905343"/>
            <a:ext cx="3918701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Manque de jeunes, manque de femmes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E1D16-C3CA-5F49-9440-2E5FF4E017AA}"/>
              </a:ext>
            </a:extLst>
          </p:cNvPr>
          <p:cNvSpPr/>
          <p:nvPr/>
        </p:nvSpPr>
        <p:spPr>
          <a:xfrm>
            <a:off x="6198369" y="1992092"/>
            <a:ext cx="20990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920" lvl="1">
              <a:lnSpc>
                <a:spcPct val="90000"/>
              </a:lnSpc>
              <a:spcBef>
                <a:spcPts val="499"/>
              </a:spcBef>
              <a:buClr>
                <a:srgbClr val="273A43"/>
              </a:buClr>
            </a:pPr>
            <a:r>
              <a:rPr lang="fr-FR" sz="1600" b="1" spc="-1" dirty="0">
                <a:solidFill>
                  <a:srgbClr val="273A43"/>
                </a:solidFill>
                <a:latin typeface="Verdana"/>
              </a:rPr>
              <a:t>20 </a:t>
            </a:r>
            <a:r>
              <a:rPr lang="fr-FR" sz="1600" spc="-1" dirty="0">
                <a:solidFill>
                  <a:srgbClr val="273A43"/>
                </a:solidFill>
                <a:latin typeface="Verdana"/>
              </a:rPr>
              <a:t>Pr, </a:t>
            </a:r>
            <a:r>
              <a:rPr lang="fr-FR" sz="1600" b="1" spc="-1" dirty="0">
                <a:solidFill>
                  <a:srgbClr val="273A43"/>
                </a:solidFill>
                <a:latin typeface="Verdana"/>
              </a:rPr>
              <a:t>22 </a:t>
            </a:r>
            <a:r>
              <a:rPr lang="fr-FR" sz="1600" spc="-1" dirty="0" err="1">
                <a:solidFill>
                  <a:srgbClr val="273A43"/>
                </a:solidFill>
                <a:latin typeface="Verdana"/>
              </a:rPr>
              <a:t>McF</a:t>
            </a:r>
            <a:endParaRPr lang="fr-FR" sz="1600" spc="-1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4774164-4696-5D43-B4B4-D8F7E19CBAC1}"/>
              </a:ext>
            </a:extLst>
          </p:cNvPr>
          <p:cNvSpPr/>
          <p:nvPr/>
        </p:nvSpPr>
        <p:spPr>
          <a:xfrm>
            <a:off x="9571092" y="3038741"/>
            <a:ext cx="2620908" cy="1312968"/>
          </a:xfrm>
          <a:prstGeom prst="ellipse">
            <a:avLst/>
          </a:prstGeom>
          <a:solidFill>
            <a:srgbClr val="FD7400">
              <a:alpha val="20000"/>
            </a:srgbClr>
          </a:solidFill>
          <a:ln>
            <a:solidFill>
              <a:srgbClr val="C73237">
                <a:alpha val="4470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Promotion difficile </a:t>
            </a:r>
          </a:p>
        </p:txBody>
      </p:sp>
    </p:spTree>
    <p:extLst>
      <p:ext uri="{BB962C8B-B14F-4D97-AF65-F5344CB8AC3E}">
        <p14:creationId xmlns:p14="http://schemas.microsoft.com/office/powerpoint/2010/main" val="1282886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FFD7D-F67A-7C40-8A77-34D86B27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2FDCC-A543-7840-BAD6-F55AD5D67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Ressources Financières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92108"/>
              </p:ext>
            </p:extLst>
          </p:nvPr>
        </p:nvGraphicFramePr>
        <p:xfrm>
          <a:off x="1315357" y="1770743"/>
          <a:ext cx="9327243" cy="4615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8837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55E16-30D2-BA4E-82E1-FCED6295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182A6B-CE1D-AB4C-B7DA-88FF02372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Evolution </a:t>
            </a:r>
            <a:r>
              <a:rPr lang="fr-FR" dirty="0" err="1"/>
              <a:t>budgetaire</a:t>
            </a:r>
            <a:r>
              <a:rPr lang="fr-FR" dirty="0"/>
              <a:t> des </a:t>
            </a:r>
            <a:r>
              <a:rPr lang="fr-FR" dirty="0" err="1"/>
              <a:t>RPs</a:t>
            </a:r>
            <a:endParaRPr lang="fr-FR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748084"/>
              </p:ext>
            </p:extLst>
          </p:nvPr>
        </p:nvGraphicFramePr>
        <p:xfrm>
          <a:off x="-237808" y="1689598"/>
          <a:ext cx="6756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133926"/>
              </p:ext>
            </p:extLst>
          </p:nvPr>
        </p:nvGraphicFramePr>
        <p:xfrm>
          <a:off x="5286692" y="1689598"/>
          <a:ext cx="677545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2AED6E9-A036-C041-AC97-C2B389023B7B}"/>
              </a:ext>
            </a:extLst>
          </p:cNvPr>
          <p:cNvSpPr txBox="1"/>
          <p:nvPr/>
        </p:nvSpPr>
        <p:spPr>
          <a:xfrm>
            <a:off x="2394585" y="61853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7DCE9A-D6AD-3D41-AB42-E1F9FD1368E5}"/>
              </a:ext>
            </a:extLst>
          </p:cNvPr>
          <p:cNvSpPr txBox="1"/>
          <p:nvPr/>
        </p:nvSpPr>
        <p:spPr>
          <a:xfrm>
            <a:off x="7311230" y="60779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895676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328E77C-4897-5C46-AA1E-11F1BA5EF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927" y="1543051"/>
            <a:ext cx="8013475" cy="448417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AFA791-C07E-A94B-AE89-A25766E96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L’IP2I… la recherche fondamentale et sociétale 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559193-EECD-7147-AD7E-101ADB5ED50C}"/>
              </a:ext>
            </a:extLst>
          </p:cNvPr>
          <p:cNvSpPr txBox="1"/>
          <p:nvPr/>
        </p:nvSpPr>
        <p:spPr>
          <a:xfrm>
            <a:off x="3611017" y="6155871"/>
            <a:ext cx="480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 Narrow" charset="0"/>
                <a:ea typeface="Arial Narrow" charset="0"/>
                <a:cs typeface="Arial Narrow" charset="0"/>
              </a:rPr>
              <a:t>De fortes compétences techniques et scientifiques </a:t>
            </a:r>
          </a:p>
        </p:txBody>
      </p:sp>
    </p:spTree>
    <p:extLst>
      <p:ext uri="{BB962C8B-B14F-4D97-AF65-F5344CB8AC3E}">
        <p14:creationId xmlns:p14="http://schemas.microsoft.com/office/powerpoint/2010/main" val="364572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9E1FC-817E-4D4C-8C6D-1377D559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177DF1-8337-5549-ACB3-9F778D4A9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Organisation  interne – groupes scientifiques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53D3A3-EF83-C241-8B56-E780FFD110CA}"/>
              </a:ext>
            </a:extLst>
          </p:cNvPr>
          <p:cNvSpPr/>
          <p:nvPr/>
        </p:nvSpPr>
        <p:spPr>
          <a:xfrm>
            <a:off x="914400" y="1349918"/>
            <a:ext cx="11010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4 thèmes organisés en équipes, chaque équipe pouvant avoir un ou plusieurs projets.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56D382-5CCB-5245-9FE0-20BC71C5AB3F}"/>
              </a:ext>
            </a:extLst>
          </p:cNvPr>
          <p:cNvGrpSpPr/>
          <p:nvPr/>
        </p:nvGrpSpPr>
        <p:grpSpPr>
          <a:xfrm>
            <a:off x="59842" y="2140496"/>
            <a:ext cx="6362702" cy="3063545"/>
            <a:chOff x="76198" y="2186473"/>
            <a:chExt cx="6362702" cy="30635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57B9028-F68E-A542-A93D-24D91A13B8BD}"/>
                </a:ext>
              </a:extLst>
            </p:cNvPr>
            <p:cNvSpPr/>
            <p:nvPr/>
          </p:nvSpPr>
          <p:spPr>
            <a:xfrm>
              <a:off x="1904202" y="3227709"/>
              <a:ext cx="2522687" cy="2022309"/>
            </a:xfrm>
            <a:prstGeom prst="ellipse">
              <a:avLst/>
            </a:prstGeom>
            <a:solidFill>
              <a:srgbClr val="FFC000">
                <a:alpha val="6156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70C0"/>
                </a:solidFill>
              </a:endParaRPr>
            </a:p>
            <a:p>
              <a:pPr algn="ctr"/>
              <a:r>
                <a:rPr lang="fr-FR" dirty="0">
                  <a:solidFill>
                    <a:srgbClr val="0070C0"/>
                  </a:solidFill>
                </a:rPr>
                <a:t>Théorie</a:t>
              </a:r>
            </a:p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E234815-EC4C-1448-9436-9614DA2D05B1}"/>
                </a:ext>
              </a:extLst>
            </p:cNvPr>
            <p:cNvSpPr/>
            <p:nvPr/>
          </p:nvSpPr>
          <p:spPr>
            <a:xfrm>
              <a:off x="76198" y="2186473"/>
              <a:ext cx="2895601" cy="2347561"/>
            </a:xfrm>
            <a:prstGeom prst="ellipse">
              <a:avLst/>
            </a:prstGeom>
            <a:solidFill>
              <a:srgbClr val="4F81BD">
                <a:alpha val="6352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Infiniment petit</a:t>
              </a:r>
            </a:p>
            <a:p>
              <a:pPr algn="ctr"/>
              <a:r>
                <a:rPr lang="fr-FR" sz="1400" i="1" dirty="0"/>
                <a:t>Particules </a:t>
              </a:r>
            </a:p>
            <a:p>
              <a:pPr algn="ctr"/>
              <a:r>
                <a:rPr lang="fr-FR" sz="1400" i="1" dirty="0"/>
                <a:t>Hadronique,</a:t>
              </a:r>
            </a:p>
            <a:p>
              <a:pPr algn="ctr"/>
              <a:r>
                <a:rPr lang="fr-FR" sz="1400" i="1" dirty="0"/>
                <a:t>Nucléaire</a:t>
              </a:r>
            </a:p>
            <a:p>
              <a:pPr algn="ctr"/>
              <a:r>
                <a:rPr lang="fr-FR" sz="1400" i="1" dirty="0"/>
                <a:t>Antimatière</a:t>
              </a:r>
            </a:p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55BCC0D-E2E6-A542-ACFC-7F3112E46F11}"/>
                </a:ext>
              </a:extLst>
            </p:cNvPr>
            <p:cNvSpPr/>
            <p:nvPr/>
          </p:nvSpPr>
          <p:spPr>
            <a:xfrm>
              <a:off x="3610450" y="2186473"/>
              <a:ext cx="2828450" cy="2247937"/>
            </a:xfrm>
            <a:prstGeom prst="ellipse">
              <a:avLst/>
            </a:prstGeom>
            <a:solidFill>
              <a:srgbClr val="4F81BD">
                <a:alpha val="7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Infiniment grand</a:t>
              </a:r>
            </a:p>
            <a:p>
              <a:pPr algn="ctr"/>
              <a:r>
                <a:rPr lang="fr-FR" sz="1400" i="1" dirty="0"/>
                <a:t>Neutrinos</a:t>
              </a:r>
            </a:p>
            <a:p>
              <a:pPr algn="ctr"/>
              <a:r>
                <a:rPr lang="fr-FR" sz="1400" i="1" dirty="0"/>
                <a:t>Cosmologie</a:t>
              </a:r>
            </a:p>
            <a:p>
              <a:pPr algn="ctr"/>
              <a:r>
                <a:rPr lang="fr-FR" sz="1400" i="1" dirty="0" err="1"/>
                <a:t>Matiere</a:t>
              </a:r>
              <a:r>
                <a:rPr lang="fr-FR" sz="1400" i="1" dirty="0"/>
                <a:t> noire</a:t>
              </a:r>
            </a:p>
            <a:p>
              <a:pPr algn="ctr"/>
              <a:r>
                <a:rPr lang="fr-FR" sz="1400" i="1" dirty="0"/>
                <a:t>Ondes Gravitationnelles</a:t>
              </a:r>
            </a:p>
          </p:txBody>
        </p:sp>
      </p:grpSp>
      <p:graphicFrame>
        <p:nvGraphicFramePr>
          <p:cNvPr id="24" name="Graphique 23">
            <a:extLst>
              <a:ext uri="{FF2B5EF4-FFF2-40B4-BE49-F238E27FC236}">
                <a16:creationId xmlns:a16="http://schemas.microsoft.com/office/drawing/2014/main" id="{A4A01AA0-E58A-9748-AFD9-E0F88F2D3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184467"/>
              </p:ext>
            </p:extLst>
          </p:nvPr>
        </p:nvGraphicFramePr>
        <p:xfrm>
          <a:off x="6518592" y="2726260"/>
          <a:ext cx="5461000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Ellipse 26">
            <a:extLst>
              <a:ext uri="{FF2B5EF4-FFF2-40B4-BE49-F238E27FC236}">
                <a16:creationId xmlns:a16="http://schemas.microsoft.com/office/drawing/2014/main" id="{AD0C4B8D-8088-6543-BF5B-918218A2668C}"/>
              </a:ext>
            </a:extLst>
          </p:cNvPr>
          <p:cNvSpPr/>
          <p:nvPr/>
        </p:nvSpPr>
        <p:spPr>
          <a:xfrm>
            <a:off x="1823426" y="4816970"/>
            <a:ext cx="2571750" cy="1801019"/>
          </a:xfrm>
          <a:prstGeom prst="ellipse">
            <a:avLst/>
          </a:prstGeom>
          <a:solidFill>
            <a:srgbClr val="00B050">
              <a:alpha val="7647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r>
              <a:rPr lang="fr-FR" dirty="0"/>
              <a:t>Interdisciplinaire</a:t>
            </a:r>
          </a:p>
          <a:p>
            <a:pPr algn="ctr"/>
            <a:r>
              <a:rPr lang="fr-FR" sz="1400" i="1" dirty="0"/>
              <a:t>Science des radiations</a:t>
            </a:r>
          </a:p>
          <a:p>
            <a:pPr algn="ctr"/>
            <a:r>
              <a:rPr lang="fr-FR" sz="1400" i="1" dirty="0"/>
              <a:t>Energie nucléaire</a:t>
            </a:r>
          </a:p>
          <a:p>
            <a:pPr algn="ctr"/>
            <a:r>
              <a:rPr lang="fr-FR" sz="1400" i="1" dirty="0"/>
              <a:t>Radiobiologie</a:t>
            </a:r>
          </a:p>
          <a:p>
            <a:pPr algn="ctr"/>
            <a:r>
              <a:rPr lang="fr-FR" sz="1400" i="1" dirty="0" err="1"/>
              <a:t>Nanosystèmes</a:t>
            </a:r>
            <a:endParaRPr lang="fr-FR" sz="1400" i="1" dirty="0"/>
          </a:p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434FB7A-1618-BB4F-A666-98F782FF4616}"/>
              </a:ext>
            </a:extLst>
          </p:cNvPr>
          <p:cNvGrpSpPr/>
          <p:nvPr/>
        </p:nvGrpSpPr>
        <p:grpSpPr>
          <a:xfrm>
            <a:off x="59842" y="2140496"/>
            <a:ext cx="6362702" cy="4467795"/>
            <a:chOff x="59842" y="2161023"/>
            <a:chExt cx="6362702" cy="4467795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565D630-0E14-B04C-A763-0079013F53D2}"/>
                </a:ext>
              </a:extLst>
            </p:cNvPr>
            <p:cNvGrpSpPr/>
            <p:nvPr/>
          </p:nvGrpSpPr>
          <p:grpSpPr>
            <a:xfrm>
              <a:off x="59842" y="2161023"/>
              <a:ext cx="6362702" cy="3063545"/>
              <a:chOff x="76198" y="2186473"/>
              <a:chExt cx="6362702" cy="3063545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5A3222F7-DD1D-0A45-A51B-8C1842F7A16A}"/>
                  </a:ext>
                </a:extLst>
              </p:cNvPr>
              <p:cNvSpPr/>
              <p:nvPr/>
            </p:nvSpPr>
            <p:spPr>
              <a:xfrm>
                <a:off x="1904202" y="3227709"/>
                <a:ext cx="2522687" cy="2022309"/>
              </a:xfrm>
              <a:prstGeom prst="ellipse">
                <a:avLst/>
              </a:prstGeom>
              <a:solidFill>
                <a:srgbClr val="FFC000">
                  <a:alpha val="6156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fr-FR" dirty="0">
                    <a:solidFill>
                      <a:srgbClr val="0070C0"/>
                    </a:solidFill>
                  </a:rPr>
                  <a:t>Théorie</a:t>
                </a:r>
              </a:p>
              <a:p>
                <a:pPr algn="ctr"/>
                <a:endParaRPr lang="fr-FR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F06FEBFD-32EA-B14D-8DF5-4227B2E9C0E0}"/>
                  </a:ext>
                </a:extLst>
              </p:cNvPr>
              <p:cNvSpPr/>
              <p:nvPr/>
            </p:nvSpPr>
            <p:spPr>
              <a:xfrm>
                <a:off x="76198" y="2186473"/>
                <a:ext cx="2895601" cy="2347561"/>
              </a:xfrm>
              <a:prstGeom prst="ellipse">
                <a:avLst/>
              </a:prstGeom>
              <a:solidFill>
                <a:srgbClr val="4F81BD">
                  <a:alpha val="9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Infiniment petit</a:t>
                </a:r>
              </a:p>
              <a:p>
                <a:pPr algn="ctr"/>
                <a:r>
                  <a:rPr lang="fr-FR" sz="1600" i="1" dirty="0"/>
                  <a:t>CMS , CALICE, </a:t>
                </a:r>
                <a:r>
                  <a:rPr lang="fr-FR" sz="1600" i="1" dirty="0" err="1"/>
                  <a:t>AEgIS</a:t>
                </a:r>
                <a:endParaRPr lang="fr-FR" sz="1600" i="1" dirty="0"/>
              </a:p>
              <a:p>
                <a:pPr algn="ctr"/>
                <a:r>
                  <a:rPr lang="fr-FR" sz="1600" i="1" dirty="0"/>
                  <a:t>ALICE</a:t>
                </a:r>
              </a:p>
              <a:p>
                <a:pPr algn="ctr"/>
                <a:r>
                  <a:rPr lang="fr-FR" sz="1600" i="1" dirty="0"/>
                  <a:t>Agata ,Paris</a:t>
                </a:r>
              </a:p>
              <a:p>
                <a:pPr algn="ctr"/>
                <a:r>
                  <a:rPr lang="fr-FR" sz="1600" i="1" dirty="0"/>
                  <a:t>Spiral2</a:t>
                </a:r>
                <a:endParaRPr lang="fr-FR" sz="1400" i="1" dirty="0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3C6CA854-0FA1-4D46-953D-AB36680128F1}"/>
                  </a:ext>
                </a:extLst>
              </p:cNvPr>
              <p:cNvSpPr/>
              <p:nvPr/>
            </p:nvSpPr>
            <p:spPr>
              <a:xfrm>
                <a:off x="3610450" y="2186473"/>
                <a:ext cx="2828450" cy="2247937"/>
              </a:xfrm>
              <a:prstGeom prst="ellipse">
                <a:avLst/>
              </a:prstGeom>
              <a:solidFill>
                <a:srgbClr val="4F81B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Infiniment grand</a:t>
                </a:r>
              </a:p>
              <a:p>
                <a:pPr algn="ctr"/>
                <a:r>
                  <a:rPr lang="fr-FR" sz="1600" i="1" dirty="0"/>
                  <a:t>DUNE</a:t>
                </a:r>
              </a:p>
              <a:p>
                <a:pPr algn="ctr"/>
                <a:r>
                  <a:rPr lang="fr-FR" sz="1600" i="1" dirty="0"/>
                  <a:t>EDELWEISS/Ricochet</a:t>
                </a:r>
              </a:p>
              <a:p>
                <a:pPr algn="ctr"/>
                <a:r>
                  <a:rPr lang="fr-FR" sz="1600" i="1" dirty="0"/>
                  <a:t>EUCLID,LSST</a:t>
                </a:r>
              </a:p>
              <a:p>
                <a:pPr algn="ctr"/>
                <a:r>
                  <a:rPr lang="fr-FR" sz="1600" i="1" dirty="0"/>
                  <a:t>VIRGO</a:t>
                </a:r>
              </a:p>
            </p:txBody>
          </p:sp>
        </p:grp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1AE7F73-AA6C-B045-A80A-9EF1BAB1EAA5}"/>
                </a:ext>
              </a:extLst>
            </p:cNvPr>
            <p:cNvSpPr/>
            <p:nvPr/>
          </p:nvSpPr>
          <p:spPr>
            <a:xfrm>
              <a:off x="1831105" y="4827799"/>
              <a:ext cx="2571750" cy="180101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Interdisciplinaire</a:t>
              </a:r>
            </a:p>
            <a:p>
              <a:pPr algn="ctr"/>
              <a:r>
                <a:rPr lang="fr-FR" sz="1400" i="1" dirty="0"/>
                <a:t>Science des radiations</a:t>
              </a:r>
            </a:p>
            <a:p>
              <a:pPr algn="ctr"/>
              <a:r>
                <a:rPr lang="fr-FR" sz="1400" i="1" dirty="0" err="1"/>
                <a:t>Clarys,Anafire</a:t>
              </a:r>
              <a:endParaRPr lang="fr-FR" sz="1400" i="1" dirty="0"/>
            </a:p>
            <a:p>
              <a:pPr algn="ctr"/>
              <a:r>
                <a:rPr lang="fr-FR" sz="1400" i="1" dirty="0"/>
                <a:t>DIAM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9E1FC-817E-4D4C-8C6D-1377D559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177DF1-8337-5549-ACB3-9F778D4A9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Organisation  interne – groupes techniques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53D3A3-EF83-C241-8B56-E780FFD110CA}"/>
              </a:ext>
            </a:extLst>
          </p:cNvPr>
          <p:cNvSpPr/>
          <p:nvPr/>
        </p:nvSpPr>
        <p:spPr>
          <a:xfrm>
            <a:off x="151720" y="1174850"/>
            <a:ext cx="1204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5 services techniques généraux, 4 services techniques appuyés à des équipements/plateformes 					2 services en support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56D382-5CCB-5245-9FE0-20BC71C5AB3F}"/>
              </a:ext>
            </a:extLst>
          </p:cNvPr>
          <p:cNvGrpSpPr/>
          <p:nvPr/>
        </p:nvGrpSpPr>
        <p:grpSpPr>
          <a:xfrm>
            <a:off x="-24765" y="1806528"/>
            <a:ext cx="6979395" cy="3540629"/>
            <a:chOff x="-24765" y="1806528"/>
            <a:chExt cx="6979395" cy="3540629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57B9028-F68E-A542-A93D-24D91A13B8BD}"/>
                </a:ext>
              </a:extLst>
            </p:cNvPr>
            <p:cNvSpPr/>
            <p:nvPr/>
          </p:nvSpPr>
          <p:spPr>
            <a:xfrm>
              <a:off x="2291767" y="3468989"/>
              <a:ext cx="2266175" cy="1878168"/>
            </a:xfrm>
            <a:prstGeom prst="ellipse">
              <a:avLst/>
            </a:prstGeom>
            <a:solidFill>
              <a:srgbClr val="FFC000">
                <a:alpha val="6156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0070C0"/>
                  </a:solidFill>
                </a:rPr>
                <a:t>Direction</a:t>
              </a:r>
            </a:p>
            <a:p>
              <a:pPr algn="ctr"/>
              <a:r>
                <a:rPr lang="fr-FR" dirty="0">
                  <a:solidFill>
                    <a:srgbClr val="0070C0"/>
                  </a:solidFill>
                </a:rPr>
                <a:t>Administration</a:t>
              </a:r>
            </a:p>
            <a:p>
              <a:pPr algn="ctr"/>
              <a:r>
                <a:rPr lang="fr-FR" dirty="0">
                  <a:solidFill>
                    <a:srgbClr val="0070C0"/>
                  </a:solidFill>
                </a:rPr>
                <a:t>16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E234815-EC4C-1448-9436-9614DA2D05B1}"/>
                </a:ext>
              </a:extLst>
            </p:cNvPr>
            <p:cNvSpPr/>
            <p:nvPr/>
          </p:nvSpPr>
          <p:spPr>
            <a:xfrm>
              <a:off x="-24765" y="1806528"/>
              <a:ext cx="2895601" cy="2347561"/>
            </a:xfrm>
            <a:prstGeom prst="ellipse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i="1" dirty="0"/>
            </a:p>
            <a:p>
              <a:pPr algn="ctr"/>
              <a:endParaRPr lang="fr-FR" b="1" dirty="0"/>
            </a:p>
            <a:p>
              <a:pPr algn="ctr"/>
              <a:endParaRPr lang="fr-FR" b="1" dirty="0"/>
            </a:p>
            <a:p>
              <a:pPr algn="ctr"/>
              <a:endParaRPr lang="fr-FR" b="1" dirty="0"/>
            </a:p>
            <a:p>
              <a:pPr algn="ctr"/>
              <a:endParaRPr lang="fr-FR" b="1" dirty="0"/>
            </a:p>
            <a:p>
              <a:pPr algn="ctr"/>
              <a:r>
                <a:rPr lang="fr-FR" b="1" dirty="0"/>
                <a:t>Services techniques</a:t>
              </a:r>
            </a:p>
            <a:p>
              <a:pPr algn="ctr"/>
              <a:r>
                <a:rPr lang="fr-FR" sz="1400" i="1" dirty="0" err="1"/>
                <a:t>eDAQ</a:t>
              </a:r>
              <a:endParaRPr lang="fr-FR" sz="1400" i="1" dirty="0"/>
            </a:p>
            <a:p>
              <a:pPr algn="ctr"/>
              <a:r>
                <a:rPr lang="fr-FR" sz="1400" i="1" dirty="0" err="1"/>
                <a:t>microElectronique</a:t>
              </a:r>
              <a:endParaRPr lang="fr-FR" sz="1400" i="1" dirty="0"/>
            </a:p>
            <a:p>
              <a:pPr algn="ctr"/>
              <a:r>
                <a:rPr lang="fr-FR" sz="1400" i="1" dirty="0" err="1"/>
                <a:t>Mecanique</a:t>
              </a:r>
              <a:endParaRPr lang="fr-FR" sz="1400" i="1" dirty="0"/>
            </a:p>
            <a:p>
              <a:pPr algn="ctr"/>
              <a:r>
                <a:rPr lang="fr-FR" sz="1400" i="1" dirty="0"/>
                <a:t>Informatique</a:t>
              </a:r>
            </a:p>
            <a:p>
              <a:pPr algn="ctr"/>
              <a:r>
                <a:rPr lang="fr-FR" sz="1400" i="1" dirty="0"/>
                <a:t>Instrumentation</a:t>
              </a:r>
            </a:p>
            <a:p>
              <a:pPr algn="ctr"/>
              <a:r>
                <a:rPr lang="fr-FR" sz="1400" i="1" dirty="0"/>
                <a:t>60 </a:t>
              </a:r>
            </a:p>
            <a:p>
              <a:pPr algn="ctr"/>
              <a:endParaRPr lang="fr-FR" sz="1400" i="1" dirty="0"/>
            </a:p>
            <a:p>
              <a:pPr algn="ctr"/>
              <a:endParaRPr lang="fr-FR" sz="1400" i="1" dirty="0"/>
            </a:p>
            <a:p>
              <a:pPr algn="ctr"/>
              <a:endParaRPr lang="fr-FR" sz="1400" i="1" dirty="0"/>
            </a:p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55BCC0D-E2E6-A542-ACFC-7F3112E46F11}"/>
                </a:ext>
              </a:extLst>
            </p:cNvPr>
            <p:cNvSpPr/>
            <p:nvPr/>
          </p:nvSpPr>
          <p:spPr>
            <a:xfrm>
              <a:off x="4126180" y="2005847"/>
              <a:ext cx="2828450" cy="224793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/>
            </a:p>
            <a:p>
              <a:pPr algn="ctr"/>
              <a:endParaRPr lang="fr-FR" sz="1600" b="1" dirty="0"/>
            </a:p>
            <a:p>
              <a:pPr algn="ctr"/>
              <a:r>
                <a:rPr lang="fr-FR" sz="1600" b="1" dirty="0"/>
                <a:t>Plateaux techniques </a:t>
              </a:r>
            </a:p>
            <a:p>
              <a:pPr algn="ctr"/>
              <a:r>
                <a:rPr lang="fr-FR" sz="1400" i="1" dirty="0" err="1"/>
                <a:t>Fadion</a:t>
              </a:r>
              <a:endParaRPr lang="fr-FR" sz="1400" i="1" dirty="0"/>
            </a:p>
            <a:p>
              <a:pPr algn="ctr"/>
              <a:r>
                <a:rPr lang="fr-FR" sz="1400" i="1" dirty="0"/>
                <a:t>Labrador</a:t>
              </a:r>
            </a:p>
            <a:p>
              <a:pPr algn="ctr"/>
              <a:r>
                <a:rPr lang="fr-FR" sz="1400" i="1" dirty="0"/>
                <a:t>9</a:t>
              </a:r>
            </a:p>
            <a:p>
              <a:pPr algn="ctr"/>
              <a:endParaRPr lang="fr-FR" sz="1400" i="1" dirty="0"/>
            </a:p>
            <a:p>
              <a:pPr algn="ctr"/>
              <a:endParaRPr lang="fr-FR" sz="1400" i="1" dirty="0"/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64A6AB34-072D-0941-A1F4-2F4B63106E8B}"/>
              </a:ext>
            </a:extLst>
          </p:cNvPr>
          <p:cNvSpPr/>
          <p:nvPr/>
        </p:nvSpPr>
        <p:spPr>
          <a:xfrm>
            <a:off x="151721" y="4716721"/>
            <a:ext cx="2571750" cy="18010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Infrastructures</a:t>
            </a:r>
          </a:p>
          <a:p>
            <a:pPr algn="ctr"/>
            <a:r>
              <a:rPr lang="fr-FR" dirty="0"/>
              <a:t>SML</a:t>
            </a:r>
          </a:p>
          <a:p>
            <a:pPr algn="ctr"/>
            <a:r>
              <a:rPr lang="fr-FR" dirty="0"/>
              <a:t>6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913282C-A9A9-3E4C-B444-56F9E31E11B2}"/>
              </a:ext>
            </a:extLst>
          </p:cNvPr>
          <p:cNvSpPr/>
          <p:nvPr/>
        </p:nvSpPr>
        <p:spPr>
          <a:xfrm>
            <a:off x="4126238" y="4761751"/>
            <a:ext cx="2571750" cy="1801019"/>
          </a:xfrm>
          <a:prstGeom prst="ellipse">
            <a:avLst/>
          </a:prstGeom>
          <a:solidFill>
            <a:srgbClr val="D250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LMA</a:t>
            </a:r>
          </a:p>
          <a:p>
            <a:pPr algn="ctr"/>
            <a:r>
              <a:rPr lang="fr-FR" sz="1600" i="1" dirty="0"/>
              <a:t>Couches minces </a:t>
            </a:r>
          </a:p>
          <a:p>
            <a:pPr algn="ctr"/>
            <a:r>
              <a:rPr lang="fr-FR" sz="1600" i="1" dirty="0"/>
              <a:t>Métrologie</a:t>
            </a:r>
          </a:p>
          <a:p>
            <a:pPr algn="ctr"/>
            <a:r>
              <a:rPr lang="fr-FR" sz="1600" i="1" dirty="0"/>
              <a:t>9</a:t>
            </a:r>
            <a:endParaRPr lang="fr-FR" i="1" dirty="0"/>
          </a:p>
        </p:txBody>
      </p:sp>
      <p:graphicFrame>
        <p:nvGraphicFramePr>
          <p:cNvPr id="27" name="Graphique 26">
            <a:extLst>
              <a:ext uri="{FF2B5EF4-FFF2-40B4-BE49-F238E27FC236}">
                <a16:creationId xmlns:a16="http://schemas.microsoft.com/office/drawing/2014/main" id="{221D37DC-46D8-BE4D-941A-09C6EEE340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701686"/>
              </p:ext>
            </p:extLst>
          </p:nvPr>
        </p:nvGraphicFramePr>
        <p:xfrm>
          <a:off x="7258050" y="2532035"/>
          <a:ext cx="466725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794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                    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9F306A-44D7-C545-A36A-04A98BB8A93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315" y="3199000"/>
            <a:ext cx="2379202" cy="14789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15EBCC-A096-664D-9D46-449C26F3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"/>
            <a:ext cx="9423400" cy="1743963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1EC7A32-485F-694C-B1B0-9311EA873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8600" y="482034"/>
            <a:ext cx="5484416" cy="371475"/>
          </a:xfrm>
        </p:spPr>
        <p:txBody>
          <a:bodyPr>
            <a:normAutofit fontScale="62500" lnSpcReduction="20000"/>
          </a:bodyPr>
          <a:lstStyle/>
          <a:p>
            <a:r>
              <a:rPr lang="fr-FR" b="1" dirty="0"/>
              <a:t>Connecter les Infinis:  la fusion d </a:t>
            </a:r>
            <a:r>
              <a:rPr lang="fr-FR" b="1" dirty="0" err="1"/>
              <a:t>el’IPNL</a:t>
            </a:r>
            <a:r>
              <a:rPr lang="fr-FR" b="1" dirty="0"/>
              <a:t> et du LMA </a:t>
            </a:r>
          </a:p>
        </p:txBody>
      </p:sp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ECF96269-1048-7A4D-8BC5-220E217C5F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855" y="3632656"/>
            <a:ext cx="3995737" cy="26638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EB30AD5-8556-A449-AD2A-25F73A5E14A3}"/>
              </a:ext>
            </a:extLst>
          </p:cNvPr>
          <p:cNvSpPr txBox="1"/>
          <p:nvPr/>
        </p:nvSpPr>
        <p:spPr>
          <a:xfrm>
            <a:off x="4256147" y="1818871"/>
            <a:ext cx="3424335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charset="0"/>
                <a:ea typeface="Arial Narrow" charset="0"/>
                <a:cs typeface="Arial Narrow" charset="0"/>
              </a:rPr>
              <a:t>Une fusion réussie</a:t>
            </a:r>
          </a:p>
          <a:p>
            <a:r>
              <a:rPr lang="fr-FR" dirty="0">
                <a:latin typeface="Arial Narrow" charset="0"/>
                <a:ea typeface="Arial Narrow" charset="0"/>
                <a:cs typeface="Arial Narrow" charset="0"/>
              </a:rPr>
              <a:t>Un nouveau nom le 1</a:t>
            </a:r>
            <a:r>
              <a:rPr lang="fr-FR" baseline="30000" dirty="0">
                <a:latin typeface="Arial Narrow" charset="0"/>
                <a:ea typeface="Arial Narrow" charset="0"/>
                <a:cs typeface="Arial Narrow" charset="0"/>
              </a:rPr>
              <a:t>er</a:t>
            </a:r>
            <a:r>
              <a:rPr lang="fr-FR" dirty="0">
                <a:latin typeface="Arial Narrow" charset="0"/>
                <a:ea typeface="Arial Narrow" charset="0"/>
                <a:cs typeface="Arial Narrow" charset="0"/>
              </a:rPr>
              <a:t> juillet 2019 </a:t>
            </a:r>
          </a:p>
          <a:p>
            <a:r>
              <a:rPr lang="fr-FR" dirty="0">
                <a:latin typeface="Arial Narrow" charset="0"/>
                <a:ea typeface="Arial Narrow" charset="0"/>
                <a:cs typeface="Arial Narrow" charset="0"/>
              </a:rPr>
              <a:t>Une inauguration le 9 octobre dernier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16EFFF-9793-4A40-AFF1-067EE2677F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517" y="1652692"/>
            <a:ext cx="3630612" cy="24173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0562BA-7F6F-F74B-A3A8-49E9CC302A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4366"/>
            <a:ext cx="4186267" cy="16608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FC1FC3-601D-C84D-B074-203D512488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21" y="4195481"/>
            <a:ext cx="2272555" cy="22725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A9B80F-1B8D-3E41-B4E1-C5998D752C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4960">
            <a:off x="6978510" y="3225594"/>
            <a:ext cx="4406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4301489" y="1282133"/>
            <a:ext cx="2743200" cy="2665730"/>
          </a:xfrm>
          <a:custGeom>
            <a:avLst/>
            <a:gdLst/>
            <a:ahLst/>
            <a:cxnLst/>
            <a:rect l="l" t="t" r="r" b="b"/>
            <a:pathLst>
              <a:path w="2743200" h="2665729">
                <a:moveTo>
                  <a:pt x="1371600" y="0"/>
                </a:moveTo>
                <a:lnTo>
                  <a:pt x="1299210" y="2540"/>
                </a:lnTo>
                <a:lnTo>
                  <a:pt x="1228089" y="7620"/>
                </a:lnTo>
                <a:lnTo>
                  <a:pt x="1156970" y="16510"/>
                </a:lnTo>
                <a:lnTo>
                  <a:pt x="1085850" y="29210"/>
                </a:lnTo>
                <a:lnTo>
                  <a:pt x="1016000" y="45720"/>
                </a:lnTo>
                <a:lnTo>
                  <a:pt x="947420" y="64770"/>
                </a:lnTo>
                <a:lnTo>
                  <a:pt x="880110" y="88900"/>
                </a:lnTo>
                <a:lnTo>
                  <a:pt x="814070" y="115570"/>
                </a:lnTo>
                <a:lnTo>
                  <a:pt x="749300" y="146050"/>
                </a:lnTo>
                <a:lnTo>
                  <a:pt x="685800" y="179070"/>
                </a:lnTo>
                <a:lnTo>
                  <a:pt x="624839" y="214630"/>
                </a:lnTo>
                <a:lnTo>
                  <a:pt x="565150" y="255270"/>
                </a:lnTo>
                <a:lnTo>
                  <a:pt x="508000" y="297180"/>
                </a:lnTo>
                <a:lnTo>
                  <a:pt x="453389" y="342900"/>
                </a:lnTo>
                <a:lnTo>
                  <a:pt x="401320" y="391160"/>
                </a:lnTo>
                <a:lnTo>
                  <a:pt x="351789" y="440690"/>
                </a:lnTo>
                <a:lnTo>
                  <a:pt x="306070" y="494030"/>
                </a:lnTo>
                <a:lnTo>
                  <a:pt x="261620" y="549910"/>
                </a:lnTo>
                <a:lnTo>
                  <a:pt x="220979" y="607060"/>
                </a:lnTo>
                <a:lnTo>
                  <a:pt x="184150" y="666750"/>
                </a:lnTo>
                <a:lnTo>
                  <a:pt x="149860" y="727710"/>
                </a:lnTo>
                <a:lnTo>
                  <a:pt x="118110" y="791210"/>
                </a:lnTo>
                <a:lnTo>
                  <a:pt x="91439" y="855980"/>
                </a:lnTo>
                <a:lnTo>
                  <a:pt x="67310" y="922020"/>
                </a:lnTo>
                <a:lnTo>
                  <a:pt x="46989" y="988060"/>
                </a:lnTo>
                <a:lnTo>
                  <a:pt x="30479" y="1056640"/>
                </a:lnTo>
                <a:lnTo>
                  <a:pt x="16510" y="1125220"/>
                </a:lnTo>
                <a:lnTo>
                  <a:pt x="7620" y="1193800"/>
                </a:lnTo>
                <a:lnTo>
                  <a:pt x="2539" y="1263650"/>
                </a:lnTo>
                <a:lnTo>
                  <a:pt x="0" y="1333500"/>
                </a:lnTo>
                <a:lnTo>
                  <a:pt x="2539" y="1403350"/>
                </a:lnTo>
                <a:lnTo>
                  <a:pt x="7620" y="1473200"/>
                </a:lnTo>
                <a:lnTo>
                  <a:pt x="16510" y="1541780"/>
                </a:lnTo>
                <a:lnTo>
                  <a:pt x="30479" y="1610360"/>
                </a:lnTo>
                <a:lnTo>
                  <a:pt x="46989" y="1677670"/>
                </a:lnTo>
                <a:lnTo>
                  <a:pt x="67310" y="1744980"/>
                </a:lnTo>
                <a:lnTo>
                  <a:pt x="91439" y="1811020"/>
                </a:lnTo>
                <a:lnTo>
                  <a:pt x="119379" y="1875790"/>
                </a:lnTo>
                <a:lnTo>
                  <a:pt x="149860" y="1938020"/>
                </a:lnTo>
                <a:lnTo>
                  <a:pt x="184150" y="2000250"/>
                </a:lnTo>
                <a:lnTo>
                  <a:pt x="220979" y="2058670"/>
                </a:lnTo>
                <a:lnTo>
                  <a:pt x="261620" y="2117090"/>
                </a:lnTo>
                <a:lnTo>
                  <a:pt x="306070" y="2171700"/>
                </a:lnTo>
                <a:lnTo>
                  <a:pt x="353060" y="2225040"/>
                </a:lnTo>
                <a:lnTo>
                  <a:pt x="401320" y="2275840"/>
                </a:lnTo>
                <a:lnTo>
                  <a:pt x="454660" y="2324100"/>
                </a:lnTo>
                <a:lnTo>
                  <a:pt x="508000" y="2368550"/>
                </a:lnTo>
                <a:lnTo>
                  <a:pt x="565150" y="2411730"/>
                </a:lnTo>
                <a:lnTo>
                  <a:pt x="624839" y="2451100"/>
                </a:lnTo>
                <a:lnTo>
                  <a:pt x="685800" y="2487930"/>
                </a:lnTo>
                <a:lnTo>
                  <a:pt x="749300" y="2520950"/>
                </a:lnTo>
                <a:lnTo>
                  <a:pt x="814070" y="2550160"/>
                </a:lnTo>
                <a:lnTo>
                  <a:pt x="880110" y="2576830"/>
                </a:lnTo>
                <a:lnTo>
                  <a:pt x="947420" y="2600960"/>
                </a:lnTo>
                <a:lnTo>
                  <a:pt x="1016000" y="2620010"/>
                </a:lnTo>
                <a:lnTo>
                  <a:pt x="1085850" y="2636520"/>
                </a:lnTo>
                <a:lnTo>
                  <a:pt x="1156970" y="2649220"/>
                </a:lnTo>
                <a:lnTo>
                  <a:pt x="1228089" y="2659380"/>
                </a:lnTo>
                <a:lnTo>
                  <a:pt x="1299210" y="2664460"/>
                </a:lnTo>
                <a:lnTo>
                  <a:pt x="1371600" y="2665730"/>
                </a:lnTo>
                <a:lnTo>
                  <a:pt x="1442720" y="2664460"/>
                </a:lnTo>
                <a:lnTo>
                  <a:pt x="1515110" y="2659380"/>
                </a:lnTo>
                <a:lnTo>
                  <a:pt x="1586229" y="2649220"/>
                </a:lnTo>
                <a:lnTo>
                  <a:pt x="1656079" y="2637790"/>
                </a:lnTo>
                <a:lnTo>
                  <a:pt x="1725929" y="2621280"/>
                </a:lnTo>
                <a:lnTo>
                  <a:pt x="1794510" y="2600960"/>
                </a:lnTo>
                <a:lnTo>
                  <a:pt x="1863089" y="2578100"/>
                </a:lnTo>
                <a:lnTo>
                  <a:pt x="1929129" y="2551430"/>
                </a:lnTo>
                <a:lnTo>
                  <a:pt x="1993900" y="2520950"/>
                </a:lnTo>
                <a:lnTo>
                  <a:pt x="2057400" y="2487930"/>
                </a:lnTo>
                <a:lnTo>
                  <a:pt x="2118360" y="2451100"/>
                </a:lnTo>
                <a:lnTo>
                  <a:pt x="2176779" y="2411730"/>
                </a:lnTo>
                <a:lnTo>
                  <a:pt x="2233929" y="2368550"/>
                </a:lnTo>
                <a:lnTo>
                  <a:pt x="2288540" y="2324100"/>
                </a:lnTo>
                <a:lnTo>
                  <a:pt x="2340609" y="2275840"/>
                </a:lnTo>
                <a:lnTo>
                  <a:pt x="2390140" y="2225040"/>
                </a:lnTo>
                <a:lnTo>
                  <a:pt x="2437129" y="2171700"/>
                </a:lnTo>
                <a:lnTo>
                  <a:pt x="2480309" y="2117090"/>
                </a:lnTo>
                <a:lnTo>
                  <a:pt x="2520950" y="2058670"/>
                </a:lnTo>
                <a:lnTo>
                  <a:pt x="2559050" y="2000250"/>
                </a:lnTo>
                <a:lnTo>
                  <a:pt x="2593340" y="1938020"/>
                </a:lnTo>
                <a:lnTo>
                  <a:pt x="2623820" y="1875790"/>
                </a:lnTo>
                <a:lnTo>
                  <a:pt x="2651759" y="1811020"/>
                </a:lnTo>
                <a:lnTo>
                  <a:pt x="2675890" y="1744980"/>
                </a:lnTo>
                <a:lnTo>
                  <a:pt x="2694940" y="1677670"/>
                </a:lnTo>
                <a:lnTo>
                  <a:pt x="2712720" y="1610360"/>
                </a:lnTo>
                <a:lnTo>
                  <a:pt x="2725420" y="1541780"/>
                </a:lnTo>
                <a:lnTo>
                  <a:pt x="2734309" y="1473200"/>
                </a:lnTo>
                <a:lnTo>
                  <a:pt x="2740659" y="1403350"/>
                </a:lnTo>
                <a:lnTo>
                  <a:pt x="2741929" y="1333500"/>
                </a:lnTo>
                <a:lnTo>
                  <a:pt x="2743200" y="1333500"/>
                </a:lnTo>
                <a:lnTo>
                  <a:pt x="2740659" y="1263650"/>
                </a:lnTo>
                <a:lnTo>
                  <a:pt x="2735579" y="1193800"/>
                </a:lnTo>
                <a:lnTo>
                  <a:pt x="2725420" y="1125220"/>
                </a:lnTo>
                <a:lnTo>
                  <a:pt x="2712720" y="1056640"/>
                </a:lnTo>
                <a:lnTo>
                  <a:pt x="2696209" y="988060"/>
                </a:lnTo>
                <a:lnTo>
                  <a:pt x="2675890" y="922020"/>
                </a:lnTo>
                <a:lnTo>
                  <a:pt x="2651759" y="855980"/>
                </a:lnTo>
                <a:lnTo>
                  <a:pt x="2623820" y="791210"/>
                </a:lnTo>
                <a:lnTo>
                  <a:pt x="2593340" y="727710"/>
                </a:lnTo>
                <a:lnTo>
                  <a:pt x="2559050" y="666750"/>
                </a:lnTo>
                <a:lnTo>
                  <a:pt x="2520950" y="607060"/>
                </a:lnTo>
                <a:lnTo>
                  <a:pt x="2480309" y="549910"/>
                </a:lnTo>
                <a:lnTo>
                  <a:pt x="2437129" y="494030"/>
                </a:lnTo>
                <a:lnTo>
                  <a:pt x="2390140" y="440690"/>
                </a:lnTo>
                <a:lnTo>
                  <a:pt x="2340609" y="391160"/>
                </a:lnTo>
                <a:lnTo>
                  <a:pt x="2288540" y="342900"/>
                </a:lnTo>
                <a:lnTo>
                  <a:pt x="2233929" y="297180"/>
                </a:lnTo>
                <a:lnTo>
                  <a:pt x="2176779" y="255270"/>
                </a:lnTo>
                <a:lnTo>
                  <a:pt x="2118360" y="214630"/>
                </a:lnTo>
                <a:lnTo>
                  <a:pt x="2057400" y="179070"/>
                </a:lnTo>
                <a:lnTo>
                  <a:pt x="1993900" y="146050"/>
                </a:lnTo>
                <a:lnTo>
                  <a:pt x="1929129" y="115570"/>
                </a:lnTo>
                <a:lnTo>
                  <a:pt x="1863089" y="88900"/>
                </a:lnTo>
                <a:lnTo>
                  <a:pt x="1794510" y="64770"/>
                </a:lnTo>
                <a:lnTo>
                  <a:pt x="1725929" y="45720"/>
                </a:lnTo>
                <a:lnTo>
                  <a:pt x="1656079" y="29210"/>
                </a:lnTo>
                <a:lnTo>
                  <a:pt x="1586229" y="16510"/>
                </a:lnTo>
                <a:lnTo>
                  <a:pt x="1515110" y="7620"/>
                </a:lnTo>
                <a:lnTo>
                  <a:pt x="1442720" y="2540"/>
                </a:lnTo>
                <a:lnTo>
                  <a:pt x="137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01489" y="1259273"/>
            <a:ext cx="2743200" cy="2665730"/>
          </a:xfrm>
          <a:custGeom>
            <a:avLst/>
            <a:gdLst/>
            <a:ahLst/>
            <a:cxnLst/>
            <a:rect l="l" t="t" r="r" b="b"/>
            <a:pathLst>
              <a:path w="2743200" h="2665729">
                <a:moveTo>
                  <a:pt x="1371600" y="0"/>
                </a:moveTo>
                <a:lnTo>
                  <a:pt x="1299210" y="1269"/>
                </a:lnTo>
                <a:lnTo>
                  <a:pt x="1228089" y="7619"/>
                </a:lnTo>
                <a:lnTo>
                  <a:pt x="1156970" y="16509"/>
                </a:lnTo>
                <a:lnTo>
                  <a:pt x="1085850" y="29209"/>
                </a:lnTo>
                <a:lnTo>
                  <a:pt x="1016000" y="45719"/>
                </a:lnTo>
                <a:lnTo>
                  <a:pt x="947420" y="64769"/>
                </a:lnTo>
                <a:lnTo>
                  <a:pt x="880110" y="88900"/>
                </a:lnTo>
                <a:lnTo>
                  <a:pt x="814070" y="115569"/>
                </a:lnTo>
                <a:lnTo>
                  <a:pt x="749300" y="146050"/>
                </a:lnTo>
                <a:lnTo>
                  <a:pt x="685800" y="179069"/>
                </a:lnTo>
                <a:lnTo>
                  <a:pt x="624839" y="214629"/>
                </a:lnTo>
                <a:lnTo>
                  <a:pt x="565150" y="254000"/>
                </a:lnTo>
                <a:lnTo>
                  <a:pt x="508000" y="297179"/>
                </a:lnTo>
                <a:lnTo>
                  <a:pt x="453389" y="342900"/>
                </a:lnTo>
                <a:lnTo>
                  <a:pt x="401320" y="391159"/>
                </a:lnTo>
                <a:lnTo>
                  <a:pt x="351789" y="440689"/>
                </a:lnTo>
                <a:lnTo>
                  <a:pt x="306070" y="494029"/>
                </a:lnTo>
                <a:lnTo>
                  <a:pt x="261620" y="549909"/>
                </a:lnTo>
                <a:lnTo>
                  <a:pt x="220979" y="607059"/>
                </a:lnTo>
                <a:lnTo>
                  <a:pt x="184150" y="666750"/>
                </a:lnTo>
                <a:lnTo>
                  <a:pt x="149860" y="727709"/>
                </a:lnTo>
                <a:lnTo>
                  <a:pt x="118110" y="791209"/>
                </a:lnTo>
                <a:lnTo>
                  <a:pt x="91439" y="855979"/>
                </a:lnTo>
                <a:lnTo>
                  <a:pt x="67310" y="920750"/>
                </a:lnTo>
                <a:lnTo>
                  <a:pt x="46989" y="988059"/>
                </a:lnTo>
                <a:lnTo>
                  <a:pt x="30479" y="1055369"/>
                </a:lnTo>
                <a:lnTo>
                  <a:pt x="16510" y="1125219"/>
                </a:lnTo>
                <a:lnTo>
                  <a:pt x="7620" y="1193800"/>
                </a:lnTo>
                <a:lnTo>
                  <a:pt x="2539" y="1263650"/>
                </a:lnTo>
                <a:lnTo>
                  <a:pt x="0" y="1333499"/>
                </a:lnTo>
                <a:lnTo>
                  <a:pt x="2539" y="1403349"/>
                </a:lnTo>
                <a:lnTo>
                  <a:pt x="7620" y="1471929"/>
                </a:lnTo>
                <a:lnTo>
                  <a:pt x="16510" y="1541779"/>
                </a:lnTo>
                <a:lnTo>
                  <a:pt x="30479" y="1610359"/>
                </a:lnTo>
                <a:lnTo>
                  <a:pt x="46989" y="1677669"/>
                </a:lnTo>
                <a:lnTo>
                  <a:pt x="67310" y="1744979"/>
                </a:lnTo>
                <a:lnTo>
                  <a:pt x="91439" y="1811019"/>
                </a:lnTo>
                <a:lnTo>
                  <a:pt x="119379" y="1875789"/>
                </a:lnTo>
                <a:lnTo>
                  <a:pt x="149860" y="1938019"/>
                </a:lnTo>
                <a:lnTo>
                  <a:pt x="184150" y="1998979"/>
                </a:lnTo>
                <a:lnTo>
                  <a:pt x="220979" y="2058669"/>
                </a:lnTo>
                <a:lnTo>
                  <a:pt x="261620" y="2115819"/>
                </a:lnTo>
                <a:lnTo>
                  <a:pt x="306070" y="2171699"/>
                </a:lnTo>
                <a:lnTo>
                  <a:pt x="353060" y="2225040"/>
                </a:lnTo>
                <a:lnTo>
                  <a:pt x="401320" y="2275840"/>
                </a:lnTo>
                <a:lnTo>
                  <a:pt x="454660" y="2322829"/>
                </a:lnTo>
                <a:lnTo>
                  <a:pt x="508000" y="2368549"/>
                </a:lnTo>
                <a:lnTo>
                  <a:pt x="565150" y="2411729"/>
                </a:lnTo>
                <a:lnTo>
                  <a:pt x="624839" y="2451099"/>
                </a:lnTo>
                <a:lnTo>
                  <a:pt x="685800" y="2486660"/>
                </a:lnTo>
                <a:lnTo>
                  <a:pt x="749300" y="2520949"/>
                </a:lnTo>
                <a:lnTo>
                  <a:pt x="814070" y="2550160"/>
                </a:lnTo>
                <a:lnTo>
                  <a:pt x="880110" y="2576829"/>
                </a:lnTo>
                <a:lnTo>
                  <a:pt x="947420" y="2600960"/>
                </a:lnTo>
                <a:lnTo>
                  <a:pt x="1016000" y="2620010"/>
                </a:lnTo>
                <a:lnTo>
                  <a:pt x="1085850" y="2636519"/>
                </a:lnTo>
                <a:lnTo>
                  <a:pt x="1156970" y="2649219"/>
                </a:lnTo>
                <a:lnTo>
                  <a:pt x="1228089" y="2658110"/>
                </a:lnTo>
                <a:lnTo>
                  <a:pt x="1299210" y="2664460"/>
                </a:lnTo>
                <a:lnTo>
                  <a:pt x="1371600" y="2665729"/>
                </a:lnTo>
                <a:lnTo>
                  <a:pt x="1442720" y="2664460"/>
                </a:lnTo>
                <a:lnTo>
                  <a:pt x="1515110" y="2659379"/>
                </a:lnTo>
                <a:lnTo>
                  <a:pt x="1586229" y="2649219"/>
                </a:lnTo>
                <a:lnTo>
                  <a:pt x="1656079" y="2636519"/>
                </a:lnTo>
                <a:lnTo>
                  <a:pt x="1725929" y="2621279"/>
                </a:lnTo>
                <a:lnTo>
                  <a:pt x="1794510" y="2600960"/>
                </a:lnTo>
                <a:lnTo>
                  <a:pt x="1863089" y="2578099"/>
                </a:lnTo>
                <a:lnTo>
                  <a:pt x="1929129" y="2551429"/>
                </a:lnTo>
                <a:lnTo>
                  <a:pt x="1993900" y="2520949"/>
                </a:lnTo>
                <a:lnTo>
                  <a:pt x="2057400" y="2487929"/>
                </a:lnTo>
                <a:lnTo>
                  <a:pt x="2118360" y="2451099"/>
                </a:lnTo>
                <a:lnTo>
                  <a:pt x="2176779" y="2411729"/>
                </a:lnTo>
                <a:lnTo>
                  <a:pt x="2233929" y="2368549"/>
                </a:lnTo>
                <a:lnTo>
                  <a:pt x="2288540" y="2324099"/>
                </a:lnTo>
                <a:lnTo>
                  <a:pt x="2340609" y="2275840"/>
                </a:lnTo>
                <a:lnTo>
                  <a:pt x="2390140" y="2225040"/>
                </a:lnTo>
                <a:lnTo>
                  <a:pt x="2437129" y="2171699"/>
                </a:lnTo>
                <a:lnTo>
                  <a:pt x="2480309" y="2115819"/>
                </a:lnTo>
                <a:lnTo>
                  <a:pt x="2520950" y="2058669"/>
                </a:lnTo>
                <a:lnTo>
                  <a:pt x="2559050" y="1998979"/>
                </a:lnTo>
                <a:lnTo>
                  <a:pt x="2593340" y="1938019"/>
                </a:lnTo>
                <a:lnTo>
                  <a:pt x="2623820" y="1875789"/>
                </a:lnTo>
                <a:lnTo>
                  <a:pt x="2651759" y="1811019"/>
                </a:lnTo>
                <a:lnTo>
                  <a:pt x="2675890" y="1744979"/>
                </a:lnTo>
                <a:lnTo>
                  <a:pt x="2694940" y="1677669"/>
                </a:lnTo>
                <a:lnTo>
                  <a:pt x="2712720" y="1610359"/>
                </a:lnTo>
                <a:lnTo>
                  <a:pt x="2725420" y="1541779"/>
                </a:lnTo>
                <a:lnTo>
                  <a:pt x="2734309" y="1471929"/>
                </a:lnTo>
                <a:lnTo>
                  <a:pt x="2740659" y="1403349"/>
                </a:lnTo>
                <a:lnTo>
                  <a:pt x="2741929" y="1333499"/>
                </a:lnTo>
                <a:lnTo>
                  <a:pt x="2743200" y="1333499"/>
                </a:lnTo>
                <a:lnTo>
                  <a:pt x="2740659" y="1263650"/>
                </a:lnTo>
                <a:lnTo>
                  <a:pt x="2735579" y="1193800"/>
                </a:lnTo>
                <a:lnTo>
                  <a:pt x="2725420" y="1125219"/>
                </a:lnTo>
                <a:lnTo>
                  <a:pt x="2712720" y="1055369"/>
                </a:lnTo>
                <a:lnTo>
                  <a:pt x="2696209" y="988059"/>
                </a:lnTo>
                <a:lnTo>
                  <a:pt x="2675890" y="920750"/>
                </a:lnTo>
                <a:lnTo>
                  <a:pt x="2651759" y="855979"/>
                </a:lnTo>
                <a:lnTo>
                  <a:pt x="2623820" y="791209"/>
                </a:lnTo>
                <a:lnTo>
                  <a:pt x="2593340" y="727709"/>
                </a:lnTo>
                <a:lnTo>
                  <a:pt x="2559050" y="666750"/>
                </a:lnTo>
                <a:lnTo>
                  <a:pt x="2520950" y="607059"/>
                </a:lnTo>
                <a:lnTo>
                  <a:pt x="2480309" y="549909"/>
                </a:lnTo>
                <a:lnTo>
                  <a:pt x="2437129" y="494029"/>
                </a:lnTo>
                <a:lnTo>
                  <a:pt x="2390140" y="440689"/>
                </a:lnTo>
                <a:lnTo>
                  <a:pt x="2340609" y="391159"/>
                </a:lnTo>
                <a:lnTo>
                  <a:pt x="2288540" y="342900"/>
                </a:lnTo>
                <a:lnTo>
                  <a:pt x="2233929" y="297179"/>
                </a:lnTo>
                <a:lnTo>
                  <a:pt x="2176779" y="254000"/>
                </a:lnTo>
                <a:lnTo>
                  <a:pt x="2118360" y="214629"/>
                </a:lnTo>
                <a:lnTo>
                  <a:pt x="2057400" y="179069"/>
                </a:lnTo>
                <a:lnTo>
                  <a:pt x="1993900" y="146050"/>
                </a:lnTo>
                <a:lnTo>
                  <a:pt x="1929129" y="115569"/>
                </a:lnTo>
                <a:lnTo>
                  <a:pt x="1863089" y="88900"/>
                </a:lnTo>
                <a:lnTo>
                  <a:pt x="1794510" y="64769"/>
                </a:lnTo>
                <a:lnTo>
                  <a:pt x="1725929" y="45719"/>
                </a:lnTo>
                <a:lnTo>
                  <a:pt x="1656079" y="29209"/>
                </a:lnTo>
                <a:lnTo>
                  <a:pt x="1586229" y="16509"/>
                </a:lnTo>
                <a:lnTo>
                  <a:pt x="1515110" y="7619"/>
                </a:lnTo>
                <a:lnTo>
                  <a:pt x="1442720" y="1269"/>
                </a:lnTo>
                <a:lnTo>
                  <a:pt x="137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2689" y="1891733"/>
            <a:ext cx="2743200" cy="2665730"/>
          </a:xfrm>
          <a:custGeom>
            <a:avLst/>
            <a:gdLst/>
            <a:ahLst/>
            <a:cxnLst/>
            <a:rect l="l" t="t" r="r" b="b"/>
            <a:pathLst>
              <a:path w="2743200" h="2665729">
                <a:moveTo>
                  <a:pt x="1371600" y="0"/>
                </a:moveTo>
                <a:lnTo>
                  <a:pt x="1299210" y="1270"/>
                </a:lnTo>
                <a:lnTo>
                  <a:pt x="1228089" y="7620"/>
                </a:lnTo>
                <a:lnTo>
                  <a:pt x="1156970" y="16510"/>
                </a:lnTo>
                <a:lnTo>
                  <a:pt x="1085850" y="29210"/>
                </a:lnTo>
                <a:lnTo>
                  <a:pt x="1016000" y="45720"/>
                </a:lnTo>
                <a:lnTo>
                  <a:pt x="947420" y="64770"/>
                </a:lnTo>
                <a:lnTo>
                  <a:pt x="880110" y="88900"/>
                </a:lnTo>
                <a:lnTo>
                  <a:pt x="814069" y="115570"/>
                </a:lnTo>
                <a:lnTo>
                  <a:pt x="749300" y="146050"/>
                </a:lnTo>
                <a:lnTo>
                  <a:pt x="685800" y="179070"/>
                </a:lnTo>
                <a:lnTo>
                  <a:pt x="624839" y="214630"/>
                </a:lnTo>
                <a:lnTo>
                  <a:pt x="565150" y="254000"/>
                </a:lnTo>
                <a:lnTo>
                  <a:pt x="508000" y="297180"/>
                </a:lnTo>
                <a:lnTo>
                  <a:pt x="453389" y="342900"/>
                </a:lnTo>
                <a:lnTo>
                  <a:pt x="401319" y="391160"/>
                </a:lnTo>
                <a:lnTo>
                  <a:pt x="351789" y="440690"/>
                </a:lnTo>
                <a:lnTo>
                  <a:pt x="306069" y="494030"/>
                </a:lnTo>
                <a:lnTo>
                  <a:pt x="261619" y="549910"/>
                </a:lnTo>
                <a:lnTo>
                  <a:pt x="220980" y="607060"/>
                </a:lnTo>
                <a:lnTo>
                  <a:pt x="184150" y="666750"/>
                </a:lnTo>
                <a:lnTo>
                  <a:pt x="149860" y="727710"/>
                </a:lnTo>
                <a:lnTo>
                  <a:pt x="118110" y="791210"/>
                </a:lnTo>
                <a:lnTo>
                  <a:pt x="91439" y="855980"/>
                </a:lnTo>
                <a:lnTo>
                  <a:pt x="67310" y="920750"/>
                </a:lnTo>
                <a:lnTo>
                  <a:pt x="46989" y="988060"/>
                </a:lnTo>
                <a:lnTo>
                  <a:pt x="30480" y="1055370"/>
                </a:lnTo>
                <a:lnTo>
                  <a:pt x="16510" y="1125220"/>
                </a:lnTo>
                <a:lnTo>
                  <a:pt x="7619" y="1193800"/>
                </a:lnTo>
                <a:lnTo>
                  <a:pt x="2539" y="1263650"/>
                </a:lnTo>
                <a:lnTo>
                  <a:pt x="0" y="1333500"/>
                </a:lnTo>
                <a:lnTo>
                  <a:pt x="2539" y="1403350"/>
                </a:lnTo>
                <a:lnTo>
                  <a:pt x="7619" y="1471930"/>
                </a:lnTo>
                <a:lnTo>
                  <a:pt x="16510" y="1541780"/>
                </a:lnTo>
                <a:lnTo>
                  <a:pt x="30480" y="1610360"/>
                </a:lnTo>
                <a:lnTo>
                  <a:pt x="46989" y="1677670"/>
                </a:lnTo>
                <a:lnTo>
                  <a:pt x="67310" y="1744980"/>
                </a:lnTo>
                <a:lnTo>
                  <a:pt x="91439" y="1811020"/>
                </a:lnTo>
                <a:lnTo>
                  <a:pt x="119380" y="1875790"/>
                </a:lnTo>
                <a:lnTo>
                  <a:pt x="149860" y="1938020"/>
                </a:lnTo>
                <a:lnTo>
                  <a:pt x="184150" y="1998980"/>
                </a:lnTo>
                <a:lnTo>
                  <a:pt x="220980" y="2058670"/>
                </a:lnTo>
                <a:lnTo>
                  <a:pt x="261619" y="2117090"/>
                </a:lnTo>
                <a:lnTo>
                  <a:pt x="306069" y="2171700"/>
                </a:lnTo>
                <a:lnTo>
                  <a:pt x="353060" y="2225040"/>
                </a:lnTo>
                <a:lnTo>
                  <a:pt x="401319" y="2275840"/>
                </a:lnTo>
                <a:lnTo>
                  <a:pt x="454660" y="2324100"/>
                </a:lnTo>
                <a:lnTo>
                  <a:pt x="508000" y="2368550"/>
                </a:lnTo>
                <a:lnTo>
                  <a:pt x="565150" y="2411730"/>
                </a:lnTo>
                <a:lnTo>
                  <a:pt x="624839" y="2451100"/>
                </a:lnTo>
                <a:lnTo>
                  <a:pt x="685800" y="2487930"/>
                </a:lnTo>
                <a:lnTo>
                  <a:pt x="749300" y="2520950"/>
                </a:lnTo>
                <a:lnTo>
                  <a:pt x="814069" y="2550160"/>
                </a:lnTo>
                <a:lnTo>
                  <a:pt x="880110" y="2576830"/>
                </a:lnTo>
                <a:lnTo>
                  <a:pt x="947420" y="2600960"/>
                </a:lnTo>
                <a:lnTo>
                  <a:pt x="1016000" y="2620010"/>
                </a:lnTo>
                <a:lnTo>
                  <a:pt x="1085850" y="2636520"/>
                </a:lnTo>
                <a:lnTo>
                  <a:pt x="1156970" y="2649220"/>
                </a:lnTo>
                <a:lnTo>
                  <a:pt x="1228089" y="2658110"/>
                </a:lnTo>
                <a:lnTo>
                  <a:pt x="1299210" y="2664460"/>
                </a:lnTo>
                <a:lnTo>
                  <a:pt x="1371600" y="2665730"/>
                </a:lnTo>
                <a:lnTo>
                  <a:pt x="1442720" y="2664460"/>
                </a:lnTo>
                <a:lnTo>
                  <a:pt x="1515110" y="2659380"/>
                </a:lnTo>
                <a:lnTo>
                  <a:pt x="1586229" y="2649220"/>
                </a:lnTo>
                <a:lnTo>
                  <a:pt x="1656079" y="2636520"/>
                </a:lnTo>
                <a:lnTo>
                  <a:pt x="1725929" y="2621280"/>
                </a:lnTo>
                <a:lnTo>
                  <a:pt x="1794510" y="2600960"/>
                </a:lnTo>
                <a:lnTo>
                  <a:pt x="1863089" y="2578100"/>
                </a:lnTo>
                <a:lnTo>
                  <a:pt x="1929129" y="2551430"/>
                </a:lnTo>
                <a:lnTo>
                  <a:pt x="1993900" y="2520950"/>
                </a:lnTo>
                <a:lnTo>
                  <a:pt x="2057400" y="2487930"/>
                </a:lnTo>
                <a:lnTo>
                  <a:pt x="2118360" y="2451100"/>
                </a:lnTo>
                <a:lnTo>
                  <a:pt x="2176779" y="2411730"/>
                </a:lnTo>
                <a:lnTo>
                  <a:pt x="2233929" y="2368550"/>
                </a:lnTo>
                <a:lnTo>
                  <a:pt x="2288540" y="2324100"/>
                </a:lnTo>
                <a:lnTo>
                  <a:pt x="2340610" y="2275840"/>
                </a:lnTo>
                <a:lnTo>
                  <a:pt x="2390140" y="2225040"/>
                </a:lnTo>
                <a:lnTo>
                  <a:pt x="2437129" y="2171700"/>
                </a:lnTo>
                <a:lnTo>
                  <a:pt x="2480310" y="2117090"/>
                </a:lnTo>
                <a:lnTo>
                  <a:pt x="2520950" y="2058670"/>
                </a:lnTo>
                <a:lnTo>
                  <a:pt x="2559050" y="1998980"/>
                </a:lnTo>
                <a:lnTo>
                  <a:pt x="2593340" y="1938020"/>
                </a:lnTo>
                <a:lnTo>
                  <a:pt x="2623820" y="1875790"/>
                </a:lnTo>
                <a:lnTo>
                  <a:pt x="2651760" y="1811020"/>
                </a:lnTo>
                <a:lnTo>
                  <a:pt x="2675890" y="1744980"/>
                </a:lnTo>
                <a:lnTo>
                  <a:pt x="2694940" y="1677670"/>
                </a:lnTo>
                <a:lnTo>
                  <a:pt x="2712720" y="1610360"/>
                </a:lnTo>
                <a:lnTo>
                  <a:pt x="2725420" y="1541780"/>
                </a:lnTo>
                <a:lnTo>
                  <a:pt x="2734310" y="1471930"/>
                </a:lnTo>
                <a:lnTo>
                  <a:pt x="2740660" y="1403350"/>
                </a:lnTo>
                <a:lnTo>
                  <a:pt x="2741929" y="1333500"/>
                </a:lnTo>
                <a:lnTo>
                  <a:pt x="2743200" y="1333500"/>
                </a:lnTo>
                <a:lnTo>
                  <a:pt x="2740660" y="1263650"/>
                </a:lnTo>
                <a:lnTo>
                  <a:pt x="2735579" y="1193800"/>
                </a:lnTo>
                <a:lnTo>
                  <a:pt x="2725420" y="1125220"/>
                </a:lnTo>
                <a:lnTo>
                  <a:pt x="2712720" y="1055370"/>
                </a:lnTo>
                <a:lnTo>
                  <a:pt x="2696210" y="988060"/>
                </a:lnTo>
                <a:lnTo>
                  <a:pt x="2675890" y="920750"/>
                </a:lnTo>
                <a:lnTo>
                  <a:pt x="2651760" y="855980"/>
                </a:lnTo>
                <a:lnTo>
                  <a:pt x="2623820" y="791210"/>
                </a:lnTo>
                <a:lnTo>
                  <a:pt x="2593340" y="727710"/>
                </a:lnTo>
                <a:lnTo>
                  <a:pt x="2559050" y="666750"/>
                </a:lnTo>
                <a:lnTo>
                  <a:pt x="2520950" y="607060"/>
                </a:lnTo>
                <a:lnTo>
                  <a:pt x="2480310" y="549910"/>
                </a:lnTo>
                <a:lnTo>
                  <a:pt x="2437129" y="494030"/>
                </a:lnTo>
                <a:lnTo>
                  <a:pt x="2390140" y="440690"/>
                </a:lnTo>
                <a:lnTo>
                  <a:pt x="2340610" y="391160"/>
                </a:lnTo>
                <a:lnTo>
                  <a:pt x="2288540" y="342900"/>
                </a:lnTo>
                <a:lnTo>
                  <a:pt x="2233929" y="297180"/>
                </a:lnTo>
                <a:lnTo>
                  <a:pt x="2176779" y="254000"/>
                </a:lnTo>
                <a:lnTo>
                  <a:pt x="2118360" y="214630"/>
                </a:lnTo>
                <a:lnTo>
                  <a:pt x="2057400" y="179070"/>
                </a:lnTo>
                <a:lnTo>
                  <a:pt x="1993900" y="146050"/>
                </a:lnTo>
                <a:lnTo>
                  <a:pt x="1929129" y="115570"/>
                </a:lnTo>
                <a:lnTo>
                  <a:pt x="1863089" y="88900"/>
                </a:lnTo>
                <a:lnTo>
                  <a:pt x="1794510" y="64770"/>
                </a:lnTo>
                <a:lnTo>
                  <a:pt x="1725929" y="45720"/>
                </a:lnTo>
                <a:lnTo>
                  <a:pt x="1656079" y="29210"/>
                </a:lnTo>
                <a:lnTo>
                  <a:pt x="1586229" y="16510"/>
                </a:lnTo>
                <a:lnTo>
                  <a:pt x="1515110" y="7620"/>
                </a:lnTo>
                <a:lnTo>
                  <a:pt x="1442720" y="1270"/>
                </a:lnTo>
                <a:lnTo>
                  <a:pt x="137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2688" y="1621858"/>
            <a:ext cx="2743200" cy="2665730"/>
          </a:xfrm>
          <a:custGeom>
            <a:avLst/>
            <a:gdLst/>
            <a:ahLst/>
            <a:cxnLst/>
            <a:rect l="l" t="t" r="r" b="b"/>
            <a:pathLst>
              <a:path w="2743200" h="2665729">
                <a:moveTo>
                  <a:pt x="1371600" y="0"/>
                </a:moveTo>
                <a:lnTo>
                  <a:pt x="1299210" y="1269"/>
                </a:lnTo>
                <a:lnTo>
                  <a:pt x="1228089" y="7619"/>
                </a:lnTo>
                <a:lnTo>
                  <a:pt x="1156970" y="16509"/>
                </a:lnTo>
                <a:lnTo>
                  <a:pt x="1085850" y="29209"/>
                </a:lnTo>
                <a:lnTo>
                  <a:pt x="1016000" y="45719"/>
                </a:lnTo>
                <a:lnTo>
                  <a:pt x="947420" y="64769"/>
                </a:lnTo>
                <a:lnTo>
                  <a:pt x="880110" y="88900"/>
                </a:lnTo>
                <a:lnTo>
                  <a:pt x="814069" y="115569"/>
                </a:lnTo>
                <a:lnTo>
                  <a:pt x="749300" y="144779"/>
                </a:lnTo>
                <a:lnTo>
                  <a:pt x="685800" y="179069"/>
                </a:lnTo>
                <a:lnTo>
                  <a:pt x="624839" y="214629"/>
                </a:lnTo>
                <a:lnTo>
                  <a:pt x="565150" y="254000"/>
                </a:lnTo>
                <a:lnTo>
                  <a:pt x="508000" y="297179"/>
                </a:lnTo>
                <a:lnTo>
                  <a:pt x="453389" y="341629"/>
                </a:lnTo>
                <a:lnTo>
                  <a:pt x="401319" y="389889"/>
                </a:lnTo>
                <a:lnTo>
                  <a:pt x="351789" y="440689"/>
                </a:lnTo>
                <a:lnTo>
                  <a:pt x="306069" y="494029"/>
                </a:lnTo>
                <a:lnTo>
                  <a:pt x="261619" y="548639"/>
                </a:lnTo>
                <a:lnTo>
                  <a:pt x="220980" y="607059"/>
                </a:lnTo>
                <a:lnTo>
                  <a:pt x="184150" y="666750"/>
                </a:lnTo>
                <a:lnTo>
                  <a:pt x="149860" y="727709"/>
                </a:lnTo>
                <a:lnTo>
                  <a:pt x="118110" y="791209"/>
                </a:lnTo>
                <a:lnTo>
                  <a:pt x="91439" y="854709"/>
                </a:lnTo>
                <a:lnTo>
                  <a:pt x="67310" y="920749"/>
                </a:lnTo>
                <a:lnTo>
                  <a:pt x="46989" y="988059"/>
                </a:lnTo>
                <a:lnTo>
                  <a:pt x="30480" y="1055369"/>
                </a:lnTo>
                <a:lnTo>
                  <a:pt x="16510" y="1123949"/>
                </a:lnTo>
                <a:lnTo>
                  <a:pt x="7619" y="1193799"/>
                </a:lnTo>
                <a:lnTo>
                  <a:pt x="2539" y="1263649"/>
                </a:lnTo>
                <a:lnTo>
                  <a:pt x="0" y="1333499"/>
                </a:lnTo>
                <a:lnTo>
                  <a:pt x="2539" y="1403349"/>
                </a:lnTo>
                <a:lnTo>
                  <a:pt x="7619" y="1471929"/>
                </a:lnTo>
                <a:lnTo>
                  <a:pt x="16510" y="1541779"/>
                </a:lnTo>
                <a:lnTo>
                  <a:pt x="30480" y="1610359"/>
                </a:lnTo>
                <a:lnTo>
                  <a:pt x="46989" y="1677669"/>
                </a:lnTo>
                <a:lnTo>
                  <a:pt x="67310" y="1744979"/>
                </a:lnTo>
                <a:lnTo>
                  <a:pt x="91439" y="1811019"/>
                </a:lnTo>
                <a:lnTo>
                  <a:pt x="119380" y="1874519"/>
                </a:lnTo>
                <a:lnTo>
                  <a:pt x="149860" y="1938019"/>
                </a:lnTo>
                <a:lnTo>
                  <a:pt x="184150" y="1998979"/>
                </a:lnTo>
                <a:lnTo>
                  <a:pt x="220980" y="2058669"/>
                </a:lnTo>
                <a:lnTo>
                  <a:pt x="261619" y="2115819"/>
                </a:lnTo>
                <a:lnTo>
                  <a:pt x="306069" y="2171699"/>
                </a:lnTo>
                <a:lnTo>
                  <a:pt x="353060" y="2225040"/>
                </a:lnTo>
                <a:lnTo>
                  <a:pt x="401319" y="2275840"/>
                </a:lnTo>
                <a:lnTo>
                  <a:pt x="454660" y="2322829"/>
                </a:lnTo>
                <a:lnTo>
                  <a:pt x="508000" y="2368549"/>
                </a:lnTo>
                <a:lnTo>
                  <a:pt x="565150" y="2411729"/>
                </a:lnTo>
                <a:lnTo>
                  <a:pt x="624839" y="2451099"/>
                </a:lnTo>
                <a:lnTo>
                  <a:pt x="685800" y="2486660"/>
                </a:lnTo>
                <a:lnTo>
                  <a:pt x="749300" y="2520949"/>
                </a:lnTo>
                <a:lnTo>
                  <a:pt x="814069" y="2550160"/>
                </a:lnTo>
                <a:lnTo>
                  <a:pt x="880110" y="2576829"/>
                </a:lnTo>
                <a:lnTo>
                  <a:pt x="947420" y="2600960"/>
                </a:lnTo>
                <a:lnTo>
                  <a:pt x="1016000" y="2620010"/>
                </a:lnTo>
                <a:lnTo>
                  <a:pt x="1085850" y="2636519"/>
                </a:lnTo>
                <a:lnTo>
                  <a:pt x="1156970" y="2649219"/>
                </a:lnTo>
                <a:lnTo>
                  <a:pt x="1228089" y="2658110"/>
                </a:lnTo>
                <a:lnTo>
                  <a:pt x="1299210" y="2664460"/>
                </a:lnTo>
                <a:lnTo>
                  <a:pt x="1371600" y="2665729"/>
                </a:lnTo>
                <a:lnTo>
                  <a:pt x="1442720" y="2664460"/>
                </a:lnTo>
                <a:lnTo>
                  <a:pt x="1515110" y="2659379"/>
                </a:lnTo>
                <a:lnTo>
                  <a:pt x="1586229" y="2649219"/>
                </a:lnTo>
                <a:lnTo>
                  <a:pt x="1656079" y="2636519"/>
                </a:lnTo>
                <a:lnTo>
                  <a:pt x="1725929" y="2621279"/>
                </a:lnTo>
                <a:lnTo>
                  <a:pt x="1794510" y="2600960"/>
                </a:lnTo>
                <a:lnTo>
                  <a:pt x="1863089" y="2578099"/>
                </a:lnTo>
                <a:lnTo>
                  <a:pt x="1929129" y="2551429"/>
                </a:lnTo>
                <a:lnTo>
                  <a:pt x="1993900" y="2520949"/>
                </a:lnTo>
                <a:lnTo>
                  <a:pt x="2057400" y="2487929"/>
                </a:lnTo>
                <a:lnTo>
                  <a:pt x="2118360" y="2451099"/>
                </a:lnTo>
                <a:lnTo>
                  <a:pt x="2176779" y="2411729"/>
                </a:lnTo>
                <a:lnTo>
                  <a:pt x="2233929" y="2368549"/>
                </a:lnTo>
                <a:lnTo>
                  <a:pt x="2288540" y="2324099"/>
                </a:lnTo>
                <a:lnTo>
                  <a:pt x="2340610" y="2275840"/>
                </a:lnTo>
                <a:lnTo>
                  <a:pt x="2390140" y="2225040"/>
                </a:lnTo>
                <a:lnTo>
                  <a:pt x="2437129" y="2171699"/>
                </a:lnTo>
                <a:lnTo>
                  <a:pt x="2480310" y="2115819"/>
                </a:lnTo>
                <a:lnTo>
                  <a:pt x="2520950" y="2058669"/>
                </a:lnTo>
                <a:lnTo>
                  <a:pt x="2559050" y="1998979"/>
                </a:lnTo>
                <a:lnTo>
                  <a:pt x="2593340" y="1938019"/>
                </a:lnTo>
                <a:lnTo>
                  <a:pt x="2623820" y="1874519"/>
                </a:lnTo>
                <a:lnTo>
                  <a:pt x="2651760" y="1811019"/>
                </a:lnTo>
                <a:lnTo>
                  <a:pt x="2675890" y="1744979"/>
                </a:lnTo>
                <a:lnTo>
                  <a:pt x="2694940" y="1677669"/>
                </a:lnTo>
                <a:lnTo>
                  <a:pt x="2712720" y="1610359"/>
                </a:lnTo>
                <a:lnTo>
                  <a:pt x="2725420" y="1541779"/>
                </a:lnTo>
                <a:lnTo>
                  <a:pt x="2734310" y="1471929"/>
                </a:lnTo>
                <a:lnTo>
                  <a:pt x="2740660" y="1403349"/>
                </a:lnTo>
                <a:lnTo>
                  <a:pt x="2741929" y="1333499"/>
                </a:lnTo>
                <a:lnTo>
                  <a:pt x="2743200" y="1333499"/>
                </a:lnTo>
                <a:lnTo>
                  <a:pt x="2740660" y="1263649"/>
                </a:lnTo>
                <a:lnTo>
                  <a:pt x="2735579" y="1193799"/>
                </a:lnTo>
                <a:lnTo>
                  <a:pt x="2725420" y="1123949"/>
                </a:lnTo>
                <a:lnTo>
                  <a:pt x="2712720" y="1055369"/>
                </a:lnTo>
                <a:lnTo>
                  <a:pt x="2696210" y="988059"/>
                </a:lnTo>
                <a:lnTo>
                  <a:pt x="2675890" y="920749"/>
                </a:lnTo>
                <a:lnTo>
                  <a:pt x="2651760" y="854709"/>
                </a:lnTo>
                <a:lnTo>
                  <a:pt x="2623820" y="791209"/>
                </a:lnTo>
                <a:lnTo>
                  <a:pt x="2593340" y="727709"/>
                </a:lnTo>
                <a:lnTo>
                  <a:pt x="2559050" y="666750"/>
                </a:lnTo>
                <a:lnTo>
                  <a:pt x="2520950" y="607059"/>
                </a:lnTo>
                <a:lnTo>
                  <a:pt x="2480310" y="548639"/>
                </a:lnTo>
                <a:lnTo>
                  <a:pt x="2437129" y="494029"/>
                </a:lnTo>
                <a:lnTo>
                  <a:pt x="2390140" y="440689"/>
                </a:lnTo>
                <a:lnTo>
                  <a:pt x="2340610" y="389889"/>
                </a:lnTo>
                <a:lnTo>
                  <a:pt x="2288540" y="341629"/>
                </a:lnTo>
                <a:lnTo>
                  <a:pt x="2233929" y="297179"/>
                </a:lnTo>
                <a:lnTo>
                  <a:pt x="2176779" y="254000"/>
                </a:lnTo>
                <a:lnTo>
                  <a:pt x="2118360" y="214629"/>
                </a:lnTo>
                <a:lnTo>
                  <a:pt x="2057400" y="179069"/>
                </a:lnTo>
                <a:lnTo>
                  <a:pt x="1993900" y="144779"/>
                </a:lnTo>
                <a:lnTo>
                  <a:pt x="1929129" y="115569"/>
                </a:lnTo>
                <a:lnTo>
                  <a:pt x="1863089" y="88900"/>
                </a:lnTo>
                <a:lnTo>
                  <a:pt x="1794510" y="64769"/>
                </a:lnTo>
                <a:lnTo>
                  <a:pt x="1725929" y="45719"/>
                </a:lnTo>
                <a:lnTo>
                  <a:pt x="1656079" y="29209"/>
                </a:lnTo>
                <a:lnTo>
                  <a:pt x="1586229" y="16509"/>
                </a:lnTo>
                <a:lnTo>
                  <a:pt x="1515110" y="7619"/>
                </a:lnTo>
                <a:lnTo>
                  <a:pt x="1442720" y="1269"/>
                </a:lnTo>
                <a:lnTo>
                  <a:pt x="137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489" y="1358333"/>
            <a:ext cx="2284730" cy="2667000"/>
          </a:xfrm>
          <a:custGeom>
            <a:avLst/>
            <a:gdLst/>
            <a:ahLst/>
            <a:cxnLst/>
            <a:rect l="l" t="t" r="r" b="b"/>
            <a:pathLst>
              <a:path w="2284730" h="2667000">
                <a:moveTo>
                  <a:pt x="1143000" y="0"/>
                </a:moveTo>
                <a:lnTo>
                  <a:pt x="1083310" y="2540"/>
                </a:lnTo>
                <a:lnTo>
                  <a:pt x="1023619" y="7620"/>
                </a:lnTo>
                <a:lnTo>
                  <a:pt x="963930" y="16510"/>
                </a:lnTo>
                <a:lnTo>
                  <a:pt x="905510" y="29210"/>
                </a:lnTo>
                <a:lnTo>
                  <a:pt x="847090" y="45720"/>
                </a:lnTo>
                <a:lnTo>
                  <a:pt x="789940" y="66040"/>
                </a:lnTo>
                <a:lnTo>
                  <a:pt x="732790" y="88900"/>
                </a:lnTo>
                <a:lnTo>
                  <a:pt x="678180" y="115570"/>
                </a:lnTo>
                <a:lnTo>
                  <a:pt x="623570" y="146050"/>
                </a:lnTo>
                <a:lnTo>
                  <a:pt x="571500" y="179070"/>
                </a:lnTo>
                <a:lnTo>
                  <a:pt x="520700" y="214630"/>
                </a:lnTo>
                <a:lnTo>
                  <a:pt x="471170" y="255270"/>
                </a:lnTo>
                <a:lnTo>
                  <a:pt x="424180" y="297180"/>
                </a:lnTo>
                <a:lnTo>
                  <a:pt x="378460" y="342900"/>
                </a:lnTo>
                <a:lnTo>
                  <a:pt x="335280" y="391160"/>
                </a:lnTo>
                <a:lnTo>
                  <a:pt x="293370" y="440690"/>
                </a:lnTo>
                <a:lnTo>
                  <a:pt x="254000" y="494030"/>
                </a:lnTo>
                <a:lnTo>
                  <a:pt x="218440" y="549910"/>
                </a:lnTo>
                <a:lnTo>
                  <a:pt x="184150" y="607060"/>
                </a:lnTo>
                <a:lnTo>
                  <a:pt x="152400" y="666750"/>
                </a:lnTo>
                <a:lnTo>
                  <a:pt x="124460" y="727710"/>
                </a:lnTo>
                <a:lnTo>
                  <a:pt x="99060" y="791210"/>
                </a:lnTo>
                <a:lnTo>
                  <a:pt x="76200" y="855980"/>
                </a:lnTo>
                <a:lnTo>
                  <a:pt x="55880" y="922020"/>
                </a:lnTo>
                <a:lnTo>
                  <a:pt x="39370" y="988060"/>
                </a:lnTo>
                <a:lnTo>
                  <a:pt x="25400" y="1056640"/>
                </a:lnTo>
                <a:lnTo>
                  <a:pt x="13970" y="1125220"/>
                </a:lnTo>
                <a:lnTo>
                  <a:pt x="6350" y="1193800"/>
                </a:lnTo>
                <a:lnTo>
                  <a:pt x="1270" y="1263650"/>
                </a:lnTo>
                <a:lnTo>
                  <a:pt x="0" y="1333500"/>
                </a:lnTo>
                <a:lnTo>
                  <a:pt x="1270" y="1403350"/>
                </a:lnTo>
                <a:lnTo>
                  <a:pt x="6350" y="1473200"/>
                </a:lnTo>
                <a:lnTo>
                  <a:pt x="13970" y="1541780"/>
                </a:lnTo>
                <a:lnTo>
                  <a:pt x="25400" y="1610360"/>
                </a:lnTo>
                <a:lnTo>
                  <a:pt x="39370" y="1677670"/>
                </a:lnTo>
                <a:lnTo>
                  <a:pt x="55880" y="1744980"/>
                </a:lnTo>
                <a:lnTo>
                  <a:pt x="76200" y="1811020"/>
                </a:lnTo>
                <a:lnTo>
                  <a:pt x="99060" y="1875790"/>
                </a:lnTo>
                <a:lnTo>
                  <a:pt x="124460" y="1938020"/>
                </a:lnTo>
                <a:lnTo>
                  <a:pt x="153670" y="2000250"/>
                </a:lnTo>
                <a:lnTo>
                  <a:pt x="184150" y="2058670"/>
                </a:lnTo>
                <a:lnTo>
                  <a:pt x="218440" y="2117090"/>
                </a:lnTo>
                <a:lnTo>
                  <a:pt x="255270" y="2171700"/>
                </a:lnTo>
                <a:lnTo>
                  <a:pt x="293370" y="2225040"/>
                </a:lnTo>
                <a:lnTo>
                  <a:pt x="335280" y="2275840"/>
                </a:lnTo>
                <a:lnTo>
                  <a:pt x="378460" y="2324100"/>
                </a:lnTo>
                <a:lnTo>
                  <a:pt x="424180" y="2368550"/>
                </a:lnTo>
                <a:lnTo>
                  <a:pt x="471170" y="2411730"/>
                </a:lnTo>
                <a:lnTo>
                  <a:pt x="520700" y="2451100"/>
                </a:lnTo>
                <a:lnTo>
                  <a:pt x="571500" y="2487930"/>
                </a:lnTo>
                <a:lnTo>
                  <a:pt x="623570" y="2520950"/>
                </a:lnTo>
                <a:lnTo>
                  <a:pt x="678180" y="2551430"/>
                </a:lnTo>
                <a:lnTo>
                  <a:pt x="732790" y="2578100"/>
                </a:lnTo>
                <a:lnTo>
                  <a:pt x="789940" y="2600960"/>
                </a:lnTo>
                <a:lnTo>
                  <a:pt x="847090" y="2621280"/>
                </a:lnTo>
                <a:lnTo>
                  <a:pt x="905510" y="2636520"/>
                </a:lnTo>
                <a:lnTo>
                  <a:pt x="963930" y="2649220"/>
                </a:lnTo>
                <a:lnTo>
                  <a:pt x="1023619" y="2659380"/>
                </a:lnTo>
                <a:lnTo>
                  <a:pt x="1083310" y="2664460"/>
                </a:lnTo>
                <a:lnTo>
                  <a:pt x="1143000" y="2665730"/>
                </a:lnTo>
                <a:lnTo>
                  <a:pt x="1143000" y="2667000"/>
                </a:lnTo>
                <a:lnTo>
                  <a:pt x="1202690" y="2664460"/>
                </a:lnTo>
                <a:lnTo>
                  <a:pt x="1262380" y="2659380"/>
                </a:lnTo>
                <a:lnTo>
                  <a:pt x="1320800" y="2650490"/>
                </a:lnTo>
                <a:lnTo>
                  <a:pt x="1380490" y="2637790"/>
                </a:lnTo>
                <a:lnTo>
                  <a:pt x="1437640" y="2621280"/>
                </a:lnTo>
                <a:lnTo>
                  <a:pt x="1496060" y="2600960"/>
                </a:lnTo>
                <a:lnTo>
                  <a:pt x="1551940" y="2578100"/>
                </a:lnTo>
                <a:lnTo>
                  <a:pt x="1607820" y="2551430"/>
                </a:lnTo>
                <a:lnTo>
                  <a:pt x="1661160" y="2520950"/>
                </a:lnTo>
                <a:lnTo>
                  <a:pt x="1714500" y="2487930"/>
                </a:lnTo>
                <a:lnTo>
                  <a:pt x="1765300" y="2451100"/>
                </a:lnTo>
                <a:lnTo>
                  <a:pt x="1813560" y="2411730"/>
                </a:lnTo>
                <a:lnTo>
                  <a:pt x="1861820" y="2368550"/>
                </a:lnTo>
                <a:lnTo>
                  <a:pt x="1907539" y="2324100"/>
                </a:lnTo>
                <a:lnTo>
                  <a:pt x="1950720" y="2275840"/>
                </a:lnTo>
                <a:lnTo>
                  <a:pt x="1991360" y="2225040"/>
                </a:lnTo>
                <a:lnTo>
                  <a:pt x="2030730" y="2171700"/>
                </a:lnTo>
                <a:lnTo>
                  <a:pt x="2066289" y="2117090"/>
                </a:lnTo>
                <a:lnTo>
                  <a:pt x="2100580" y="2058670"/>
                </a:lnTo>
                <a:lnTo>
                  <a:pt x="2132330" y="2000250"/>
                </a:lnTo>
                <a:lnTo>
                  <a:pt x="2160270" y="1938020"/>
                </a:lnTo>
                <a:lnTo>
                  <a:pt x="2185670" y="1875790"/>
                </a:lnTo>
                <a:lnTo>
                  <a:pt x="2208530" y="1811020"/>
                </a:lnTo>
                <a:lnTo>
                  <a:pt x="2228850" y="1744980"/>
                </a:lnTo>
                <a:lnTo>
                  <a:pt x="2246630" y="1677670"/>
                </a:lnTo>
                <a:lnTo>
                  <a:pt x="2260600" y="1610360"/>
                </a:lnTo>
                <a:lnTo>
                  <a:pt x="2270760" y="1541780"/>
                </a:lnTo>
                <a:lnTo>
                  <a:pt x="2278380" y="1473200"/>
                </a:lnTo>
                <a:lnTo>
                  <a:pt x="2283460" y="1403350"/>
                </a:lnTo>
                <a:lnTo>
                  <a:pt x="2284730" y="1333500"/>
                </a:lnTo>
                <a:lnTo>
                  <a:pt x="2283460" y="1263650"/>
                </a:lnTo>
                <a:lnTo>
                  <a:pt x="2279650" y="1193800"/>
                </a:lnTo>
                <a:lnTo>
                  <a:pt x="2270760" y="1125220"/>
                </a:lnTo>
                <a:lnTo>
                  <a:pt x="2260600" y="1056640"/>
                </a:lnTo>
                <a:lnTo>
                  <a:pt x="2246630" y="988060"/>
                </a:lnTo>
                <a:lnTo>
                  <a:pt x="2228850" y="922020"/>
                </a:lnTo>
                <a:lnTo>
                  <a:pt x="2209800" y="855980"/>
                </a:lnTo>
                <a:lnTo>
                  <a:pt x="2186940" y="791210"/>
                </a:lnTo>
                <a:lnTo>
                  <a:pt x="2160270" y="727710"/>
                </a:lnTo>
                <a:lnTo>
                  <a:pt x="2132330" y="666750"/>
                </a:lnTo>
                <a:lnTo>
                  <a:pt x="2100580" y="607060"/>
                </a:lnTo>
                <a:lnTo>
                  <a:pt x="2067560" y="549910"/>
                </a:lnTo>
                <a:lnTo>
                  <a:pt x="2030730" y="494030"/>
                </a:lnTo>
                <a:lnTo>
                  <a:pt x="1991360" y="440690"/>
                </a:lnTo>
                <a:lnTo>
                  <a:pt x="1950720" y="391160"/>
                </a:lnTo>
                <a:lnTo>
                  <a:pt x="1907539" y="342900"/>
                </a:lnTo>
                <a:lnTo>
                  <a:pt x="1861820" y="297180"/>
                </a:lnTo>
                <a:lnTo>
                  <a:pt x="1814830" y="255270"/>
                </a:lnTo>
                <a:lnTo>
                  <a:pt x="1765300" y="214630"/>
                </a:lnTo>
                <a:lnTo>
                  <a:pt x="1714500" y="179070"/>
                </a:lnTo>
                <a:lnTo>
                  <a:pt x="1661160" y="146050"/>
                </a:lnTo>
                <a:lnTo>
                  <a:pt x="1607820" y="115570"/>
                </a:lnTo>
                <a:lnTo>
                  <a:pt x="1551940" y="88900"/>
                </a:lnTo>
                <a:lnTo>
                  <a:pt x="1496060" y="66040"/>
                </a:lnTo>
                <a:lnTo>
                  <a:pt x="1437640" y="45720"/>
                </a:lnTo>
                <a:lnTo>
                  <a:pt x="1380490" y="29210"/>
                </a:lnTo>
                <a:lnTo>
                  <a:pt x="1322070" y="16510"/>
                </a:lnTo>
                <a:lnTo>
                  <a:pt x="1262380" y="7620"/>
                </a:lnTo>
                <a:lnTo>
                  <a:pt x="1202690" y="2540"/>
                </a:lnTo>
                <a:lnTo>
                  <a:pt x="1143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489" y="1335473"/>
            <a:ext cx="2284730" cy="2665730"/>
          </a:xfrm>
          <a:custGeom>
            <a:avLst/>
            <a:gdLst/>
            <a:ahLst/>
            <a:cxnLst/>
            <a:rect l="l" t="t" r="r" b="b"/>
            <a:pathLst>
              <a:path w="2284730" h="2665729">
                <a:moveTo>
                  <a:pt x="1143000" y="0"/>
                </a:moveTo>
                <a:lnTo>
                  <a:pt x="1083310" y="2539"/>
                </a:lnTo>
                <a:lnTo>
                  <a:pt x="1023619" y="7619"/>
                </a:lnTo>
                <a:lnTo>
                  <a:pt x="963930" y="16509"/>
                </a:lnTo>
                <a:lnTo>
                  <a:pt x="905510" y="29209"/>
                </a:lnTo>
                <a:lnTo>
                  <a:pt x="847090" y="45719"/>
                </a:lnTo>
                <a:lnTo>
                  <a:pt x="789940" y="64769"/>
                </a:lnTo>
                <a:lnTo>
                  <a:pt x="732790" y="88900"/>
                </a:lnTo>
                <a:lnTo>
                  <a:pt x="678180" y="115569"/>
                </a:lnTo>
                <a:lnTo>
                  <a:pt x="623570" y="146050"/>
                </a:lnTo>
                <a:lnTo>
                  <a:pt x="571500" y="179069"/>
                </a:lnTo>
                <a:lnTo>
                  <a:pt x="520700" y="214629"/>
                </a:lnTo>
                <a:lnTo>
                  <a:pt x="471170" y="255269"/>
                </a:lnTo>
                <a:lnTo>
                  <a:pt x="424180" y="297179"/>
                </a:lnTo>
                <a:lnTo>
                  <a:pt x="378460" y="342900"/>
                </a:lnTo>
                <a:lnTo>
                  <a:pt x="335280" y="391159"/>
                </a:lnTo>
                <a:lnTo>
                  <a:pt x="293370" y="440689"/>
                </a:lnTo>
                <a:lnTo>
                  <a:pt x="254000" y="494029"/>
                </a:lnTo>
                <a:lnTo>
                  <a:pt x="218440" y="549909"/>
                </a:lnTo>
                <a:lnTo>
                  <a:pt x="184150" y="607059"/>
                </a:lnTo>
                <a:lnTo>
                  <a:pt x="152400" y="666750"/>
                </a:lnTo>
                <a:lnTo>
                  <a:pt x="124460" y="727709"/>
                </a:lnTo>
                <a:lnTo>
                  <a:pt x="99060" y="791209"/>
                </a:lnTo>
                <a:lnTo>
                  <a:pt x="76200" y="855979"/>
                </a:lnTo>
                <a:lnTo>
                  <a:pt x="55880" y="920750"/>
                </a:lnTo>
                <a:lnTo>
                  <a:pt x="39370" y="988059"/>
                </a:lnTo>
                <a:lnTo>
                  <a:pt x="25400" y="1055369"/>
                </a:lnTo>
                <a:lnTo>
                  <a:pt x="13970" y="1125219"/>
                </a:lnTo>
                <a:lnTo>
                  <a:pt x="6350" y="1193800"/>
                </a:lnTo>
                <a:lnTo>
                  <a:pt x="1270" y="1263649"/>
                </a:lnTo>
                <a:lnTo>
                  <a:pt x="0" y="1333499"/>
                </a:lnTo>
                <a:lnTo>
                  <a:pt x="1270" y="1403349"/>
                </a:lnTo>
                <a:lnTo>
                  <a:pt x="6350" y="1471929"/>
                </a:lnTo>
                <a:lnTo>
                  <a:pt x="13970" y="1541779"/>
                </a:lnTo>
                <a:lnTo>
                  <a:pt x="25400" y="1610359"/>
                </a:lnTo>
                <a:lnTo>
                  <a:pt x="39370" y="1677669"/>
                </a:lnTo>
                <a:lnTo>
                  <a:pt x="55880" y="1744979"/>
                </a:lnTo>
                <a:lnTo>
                  <a:pt x="76200" y="1811019"/>
                </a:lnTo>
                <a:lnTo>
                  <a:pt x="99060" y="1875789"/>
                </a:lnTo>
                <a:lnTo>
                  <a:pt x="124460" y="1938019"/>
                </a:lnTo>
                <a:lnTo>
                  <a:pt x="153670" y="1998979"/>
                </a:lnTo>
                <a:lnTo>
                  <a:pt x="184150" y="2058669"/>
                </a:lnTo>
                <a:lnTo>
                  <a:pt x="218440" y="2117090"/>
                </a:lnTo>
                <a:lnTo>
                  <a:pt x="255270" y="2171699"/>
                </a:lnTo>
                <a:lnTo>
                  <a:pt x="293370" y="2225040"/>
                </a:lnTo>
                <a:lnTo>
                  <a:pt x="335280" y="2275840"/>
                </a:lnTo>
                <a:lnTo>
                  <a:pt x="378460" y="2324099"/>
                </a:lnTo>
                <a:lnTo>
                  <a:pt x="424180" y="2368549"/>
                </a:lnTo>
                <a:lnTo>
                  <a:pt x="471170" y="2411729"/>
                </a:lnTo>
                <a:lnTo>
                  <a:pt x="520700" y="2451099"/>
                </a:lnTo>
                <a:lnTo>
                  <a:pt x="571500" y="2487929"/>
                </a:lnTo>
                <a:lnTo>
                  <a:pt x="623570" y="2520949"/>
                </a:lnTo>
                <a:lnTo>
                  <a:pt x="678180" y="2550160"/>
                </a:lnTo>
                <a:lnTo>
                  <a:pt x="732790" y="2576829"/>
                </a:lnTo>
                <a:lnTo>
                  <a:pt x="789940" y="2600960"/>
                </a:lnTo>
                <a:lnTo>
                  <a:pt x="847090" y="2620010"/>
                </a:lnTo>
                <a:lnTo>
                  <a:pt x="905510" y="2636519"/>
                </a:lnTo>
                <a:lnTo>
                  <a:pt x="963930" y="2649219"/>
                </a:lnTo>
                <a:lnTo>
                  <a:pt x="1023619" y="2658110"/>
                </a:lnTo>
                <a:lnTo>
                  <a:pt x="1083310" y="2664460"/>
                </a:lnTo>
                <a:lnTo>
                  <a:pt x="1143000" y="2665729"/>
                </a:lnTo>
                <a:lnTo>
                  <a:pt x="1202690" y="2664460"/>
                </a:lnTo>
                <a:lnTo>
                  <a:pt x="1262380" y="2659379"/>
                </a:lnTo>
                <a:lnTo>
                  <a:pt x="1320800" y="2649219"/>
                </a:lnTo>
                <a:lnTo>
                  <a:pt x="1380490" y="2636519"/>
                </a:lnTo>
                <a:lnTo>
                  <a:pt x="1437640" y="2621279"/>
                </a:lnTo>
                <a:lnTo>
                  <a:pt x="1496060" y="2600960"/>
                </a:lnTo>
                <a:lnTo>
                  <a:pt x="1551940" y="2578099"/>
                </a:lnTo>
                <a:lnTo>
                  <a:pt x="1607820" y="2551429"/>
                </a:lnTo>
                <a:lnTo>
                  <a:pt x="1661160" y="2520949"/>
                </a:lnTo>
                <a:lnTo>
                  <a:pt x="1714500" y="2487929"/>
                </a:lnTo>
                <a:lnTo>
                  <a:pt x="1765300" y="2451099"/>
                </a:lnTo>
                <a:lnTo>
                  <a:pt x="1813560" y="2411729"/>
                </a:lnTo>
                <a:lnTo>
                  <a:pt x="1861820" y="2368549"/>
                </a:lnTo>
                <a:lnTo>
                  <a:pt x="1907539" y="2324099"/>
                </a:lnTo>
                <a:lnTo>
                  <a:pt x="1950720" y="2275840"/>
                </a:lnTo>
                <a:lnTo>
                  <a:pt x="1991360" y="2225040"/>
                </a:lnTo>
                <a:lnTo>
                  <a:pt x="2030730" y="2171699"/>
                </a:lnTo>
                <a:lnTo>
                  <a:pt x="2066289" y="2117090"/>
                </a:lnTo>
                <a:lnTo>
                  <a:pt x="2100580" y="2058669"/>
                </a:lnTo>
                <a:lnTo>
                  <a:pt x="2132330" y="1998979"/>
                </a:lnTo>
                <a:lnTo>
                  <a:pt x="2160270" y="1938019"/>
                </a:lnTo>
                <a:lnTo>
                  <a:pt x="2185670" y="1875789"/>
                </a:lnTo>
                <a:lnTo>
                  <a:pt x="2208530" y="1811019"/>
                </a:lnTo>
                <a:lnTo>
                  <a:pt x="2228850" y="1744979"/>
                </a:lnTo>
                <a:lnTo>
                  <a:pt x="2246630" y="1677669"/>
                </a:lnTo>
                <a:lnTo>
                  <a:pt x="2260600" y="1610359"/>
                </a:lnTo>
                <a:lnTo>
                  <a:pt x="2270760" y="1541779"/>
                </a:lnTo>
                <a:lnTo>
                  <a:pt x="2278380" y="1471929"/>
                </a:lnTo>
                <a:lnTo>
                  <a:pt x="2283460" y="1403349"/>
                </a:lnTo>
                <a:lnTo>
                  <a:pt x="2284730" y="1333499"/>
                </a:lnTo>
                <a:lnTo>
                  <a:pt x="2283460" y="1263649"/>
                </a:lnTo>
                <a:lnTo>
                  <a:pt x="2279650" y="1193800"/>
                </a:lnTo>
                <a:lnTo>
                  <a:pt x="2270760" y="1125219"/>
                </a:lnTo>
                <a:lnTo>
                  <a:pt x="2260600" y="1055369"/>
                </a:lnTo>
                <a:lnTo>
                  <a:pt x="2246630" y="988059"/>
                </a:lnTo>
                <a:lnTo>
                  <a:pt x="2228850" y="920750"/>
                </a:lnTo>
                <a:lnTo>
                  <a:pt x="2209800" y="855979"/>
                </a:lnTo>
                <a:lnTo>
                  <a:pt x="2186940" y="791209"/>
                </a:lnTo>
                <a:lnTo>
                  <a:pt x="2160270" y="727709"/>
                </a:lnTo>
                <a:lnTo>
                  <a:pt x="2132330" y="666750"/>
                </a:lnTo>
                <a:lnTo>
                  <a:pt x="2100580" y="607059"/>
                </a:lnTo>
                <a:lnTo>
                  <a:pt x="2067560" y="549909"/>
                </a:lnTo>
                <a:lnTo>
                  <a:pt x="2030730" y="494029"/>
                </a:lnTo>
                <a:lnTo>
                  <a:pt x="1991360" y="440689"/>
                </a:lnTo>
                <a:lnTo>
                  <a:pt x="1950720" y="391159"/>
                </a:lnTo>
                <a:lnTo>
                  <a:pt x="1907539" y="342900"/>
                </a:lnTo>
                <a:lnTo>
                  <a:pt x="1861820" y="297179"/>
                </a:lnTo>
                <a:lnTo>
                  <a:pt x="1814830" y="255269"/>
                </a:lnTo>
                <a:lnTo>
                  <a:pt x="1765300" y="214629"/>
                </a:lnTo>
                <a:lnTo>
                  <a:pt x="1714500" y="179069"/>
                </a:lnTo>
                <a:lnTo>
                  <a:pt x="1661160" y="146050"/>
                </a:lnTo>
                <a:lnTo>
                  <a:pt x="1607820" y="115569"/>
                </a:lnTo>
                <a:lnTo>
                  <a:pt x="1551940" y="88900"/>
                </a:lnTo>
                <a:lnTo>
                  <a:pt x="1496060" y="64769"/>
                </a:lnTo>
                <a:lnTo>
                  <a:pt x="1437640" y="45719"/>
                </a:lnTo>
                <a:lnTo>
                  <a:pt x="1380490" y="29209"/>
                </a:lnTo>
                <a:lnTo>
                  <a:pt x="1322070" y="16509"/>
                </a:lnTo>
                <a:lnTo>
                  <a:pt x="1262380" y="7619"/>
                </a:lnTo>
                <a:lnTo>
                  <a:pt x="1202690" y="2539"/>
                </a:lnTo>
                <a:lnTo>
                  <a:pt x="1143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19619" y="1891733"/>
            <a:ext cx="2131060" cy="2665730"/>
          </a:xfrm>
          <a:custGeom>
            <a:avLst/>
            <a:gdLst/>
            <a:ahLst/>
            <a:cxnLst/>
            <a:rect l="l" t="t" r="r" b="b"/>
            <a:pathLst>
              <a:path w="2131059" h="2665729">
                <a:moveTo>
                  <a:pt x="1065529" y="0"/>
                </a:moveTo>
                <a:lnTo>
                  <a:pt x="1009650" y="1270"/>
                </a:lnTo>
                <a:lnTo>
                  <a:pt x="955040" y="7620"/>
                </a:lnTo>
                <a:lnTo>
                  <a:pt x="899160" y="16510"/>
                </a:lnTo>
                <a:lnTo>
                  <a:pt x="844550" y="29210"/>
                </a:lnTo>
                <a:lnTo>
                  <a:pt x="789940" y="45720"/>
                </a:lnTo>
                <a:lnTo>
                  <a:pt x="736600" y="66040"/>
                </a:lnTo>
                <a:lnTo>
                  <a:pt x="684529" y="88900"/>
                </a:lnTo>
                <a:lnTo>
                  <a:pt x="632460" y="115570"/>
                </a:lnTo>
                <a:lnTo>
                  <a:pt x="581660" y="146050"/>
                </a:lnTo>
                <a:lnTo>
                  <a:pt x="533400" y="179070"/>
                </a:lnTo>
                <a:lnTo>
                  <a:pt x="485140" y="215900"/>
                </a:lnTo>
                <a:lnTo>
                  <a:pt x="439420" y="255270"/>
                </a:lnTo>
                <a:lnTo>
                  <a:pt x="394970" y="297180"/>
                </a:lnTo>
                <a:lnTo>
                  <a:pt x="353060" y="342900"/>
                </a:lnTo>
                <a:lnTo>
                  <a:pt x="312420" y="391160"/>
                </a:lnTo>
                <a:lnTo>
                  <a:pt x="274320" y="441960"/>
                </a:lnTo>
                <a:lnTo>
                  <a:pt x="237490" y="494030"/>
                </a:lnTo>
                <a:lnTo>
                  <a:pt x="203200" y="549910"/>
                </a:lnTo>
                <a:lnTo>
                  <a:pt x="172720" y="607060"/>
                </a:lnTo>
                <a:lnTo>
                  <a:pt x="143510" y="666750"/>
                </a:lnTo>
                <a:lnTo>
                  <a:pt x="116840" y="727710"/>
                </a:lnTo>
                <a:lnTo>
                  <a:pt x="92710" y="791210"/>
                </a:lnTo>
                <a:lnTo>
                  <a:pt x="71120" y="855980"/>
                </a:lnTo>
                <a:lnTo>
                  <a:pt x="52070" y="920750"/>
                </a:lnTo>
                <a:lnTo>
                  <a:pt x="36829" y="988060"/>
                </a:lnTo>
                <a:lnTo>
                  <a:pt x="24129" y="1055370"/>
                </a:lnTo>
                <a:lnTo>
                  <a:pt x="13970" y="1125220"/>
                </a:lnTo>
                <a:lnTo>
                  <a:pt x="6350" y="1193800"/>
                </a:lnTo>
                <a:lnTo>
                  <a:pt x="1270" y="1263650"/>
                </a:lnTo>
                <a:lnTo>
                  <a:pt x="0" y="1333500"/>
                </a:lnTo>
                <a:lnTo>
                  <a:pt x="1270" y="1403350"/>
                </a:lnTo>
                <a:lnTo>
                  <a:pt x="6350" y="1471930"/>
                </a:lnTo>
                <a:lnTo>
                  <a:pt x="13970" y="1541780"/>
                </a:lnTo>
                <a:lnTo>
                  <a:pt x="22860" y="1610360"/>
                </a:lnTo>
                <a:lnTo>
                  <a:pt x="36829" y="1677670"/>
                </a:lnTo>
                <a:lnTo>
                  <a:pt x="52070" y="1744980"/>
                </a:lnTo>
                <a:lnTo>
                  <a:pt x="71120" y="1811020"/>
                </a:lnTo>
                <a:lnTo>
                  <a:pt x="92710" y="1875790"/>
                </a:lnTo>
                <a:lnTo>
                  <a:pt x="116840" y="1938020"/>
                </a:lnTo>
                <a:lnTo>
                  <a:pt x="143510" y="1998980"/>
                </a:lnTo>
                <a:lnTo>
                  <a:pt x="172720" y="2058670"/>
                </a:lnTo>
                <a:lnTo>
                  <a:pt x="203200" y="2117090"/>
                </a:lnTo>
                <a:lnTo>
                  <a:pt x="237490" y="2171700"/>
                </a:lnTo>
                <a:lnTo>
                  <a:pt x="274320" y="2225040"/>
                </a:lnTo>
                <a:lnTo>
                  <a:pt x="312420" y="2275840"/>
                </a:lnTo>
                <a:lnTo>
                  <a:pt x="353060" y="2324100"/>
                </a:lnTo>
                <a:lnTo>
                  <a:pt x="394970" y="2368550"/>
                </a:lnTo>
                <a:lnTo>
                  <a:pt x="439420" y="2411730"/>
                </a:lnTo>
                <a:lnTo>
                  <a:pt x="485140" y="2451100"/>
                </a:lnTo>
                <a:lnTo>
                  <a:pt x="533400" y="2487930"/>
                </a:lnTo>
                <a:lnTo>
                  <a:pt x="581660" y="2520950"/>
                </a:lnTo>
                <a:lnTo>
                  <a:pt x="632460" y="2550160"/>
                </a:lnTo>
                <a:lnTo>
                  <a:pt x="683260" y="2576830"/>
                </a:lnTo>
                <a:lnTo>
                  <a:pt x="736600" y="2600960"/>
                </a:lnTo>
                <a:lnTo>
                  <a:pt x="789940" y="2620010"/>
                </a:lnTo>
                <a:lnTo>
                  <a:pt x="844550" y="2636520"/>
                </a:lnTo>
                <a:lnTo>
                  <a:pt x="899160" y="2649220"/>
                </a:lnTo>
                <a:lnTo>
                  <a:pt x="955040" y="2658110"/>
                </a:lnTo>
                <a:lnTo>
                  <a:pt x="1009650" y="2664460"/>
                </a:lnTo>
                <a:lnTo>
                  <a:pt x="1065529" y="2665730"/>
                </a:lnTo>
                <a:lnTo>
                  <a:pt x="1121410" y="2664460"/>
                </a:lnTo>
                <a:lnTo>
                  <a:pt x="1177290" y="2659380"/>
                </a:lnTo>
                <a:lnTo>
                  <a:pt x="1231900" y="2649220"/>
                </a:lnTo>
                <a:lnTo>
                  <a:pt x="1286510" y="2636520"/>
                </a:lnTo>
                <a:lnTo>
                  <a:pt x="1341120" y="2621280"/>
                </a:lnTo>
                <a:lnTo>
                  <a:pt x="1394460" y="2600960"/>
                </a:lnTo>
                <a:lnTo>
                  <a:pt x="1447800" y="2578100"/>
                </a:lnTo>
                <a:lnTo>
                  <a:pt x="1498600" y="2550160"/>
                </a:lnTo>
                <a:lnTo>
                  <a:pt x="1549400" y="2520950"/>
                </a:lnTo>
                <a:lnTo>
                  <a:pt x="1598929" y="2487930"/>
                </a:lnTo>
                <a:lnTo>
                  <a:pt x="1645920" y="2451100"/>
                </a:lnTo>
                <a:lnTo>
                  <a:pt x="1691640" y="2411730"/>
                </a:lnTo>
                <a:lnTo>
                  <a:pt x="1736090" y="2368550"/>
                </a:lnTo>
                <a:lnTo>
                  <a:pt x="1778000" y="2324100"/>
                </a:lnTo>
                <a:lnTo>
                  <a:pt x="1818640" y="2275840"/>
                </a:lnTo>
                <a:lnTo>
                  <a:pt x="1856740" y="2225040"/>
                </a:lnTo>
                <a:lnTo>
                  <a:pt x="1893570" y="2171700"/>
                </a:lnTo>
                <a:lnTo>
                  <a:pt x="1927860" y="2117090"/>
                </a:lnTo>
                <a:lnTo>
                  <a:pt x="1959610" y="2058670"/>
                </a:lnTo>
                <a:lnTo>
                  <a:pt x="1988820" y="1998980"/>
                </a:lnTo>
                <a:lnTo>
                  <a:pt x="2015490" y="1938020"/>
                </a:lnTo>
                <a:lnTo>
                  <a:pt x="2038350" y="1875790"/>
                </a:lnTo>
                <a:lnTo>
                  <a:pt x="2059940" y="1811020"/>
                </a:lnTo>
                <a:lnTo>
                  <a:pt x="2078990" y="1744980"/>
                </a:lnTo>
                <a:lnTo>
                  <a:pt x="2094229" y="1677670"/>
                </a:lnTo>
                <a:lnTo>
                  <a:pt x="2106929" y="1610360"/>
                </a:lnTo>
                <a:lnTo>
                  <a:pt x="2118360" y="1541780"/>
                </a:lnTo>
                <a:lnTo>
                  <a:pt x="2124710" y="1471930"/>
                </a:lnTo>
                <a:lnTo>
                  <a:pt x="2129790" y="1403350"/>
                </a:lnTo>
                <a:lnTo>
                  <a:pt x="2131060" y="1333500"/>
                </a:lnTo>
                <a:lnTo>
                  <a:pt x="2129790" y="1263650"/>
                </a:lnTo>
                <a:lnTo>
                  <a:pt x="2124710" y="1193800"/>
                </a:lnTo>
                <a:lnTo>
                  <a:pt x="2118360" y="1125220"/>
                </a:lnTo>
                <a:lnTo>
                  <a:pt x="2106929" y="1055370"/>
                </a:lnTo>
                <a:lnTo>
                  <a:pt x="2094229" y="988060"/>
                </a:lnTo>
                <a:lnTo>
                  <a:pt x="2078990" y="920750"/>
                </a:lnTo>
                <a:lnTo>
                  <a:pt x="2059940" y="855980"/>
                </a:lnTo>
                <a:lnTo>
                  <a:pt x="2038350" y="791210"/>
                </a:lnTo>
                <a:lnTo>
                  <a:pt x="2014220" y="727710"/>
                </a:lnTo>
                <a:lnTo>
                  <a:pt x="1988820" y="666750"/>
                </a:lnTo>
                <a:lnTo>
                  <a:pt x="1959610" y="607060"/>
                </a:lnTo>
                <a:lnTo>
                  <a:pt x="1927860" y="549910"/>
                </a:lnTo>
                <a:lnTo>
                  <a:pt x="1893570" y="494030"/>
                </a:lnTo>
                <a:lnTo>
                  <a:pt x="1856740" y="440690"/>
                </a:lnTo>
                <a:lnTo>
                  <a:pt x="1818640" y="391160"/>
                </a:lnTo>
                <a:lnTo>
                  <a:pt x="1778000" y="342900"/>
                </a:lnTo>
                <a:lnTo>
                  <a:pt x="1736090" y="297180"/>
                </a:lnTo>
                <a:lnTo>
                  <a:pt x="1691640" y="254000"/>
                </a:lnTo>
                <a:lnTo>
                  <a:pt x="1645920" y="214630"/>
                </a:lnTo>
                <a:lnTo>
                  <a:pt x="1598929" y="179070"/>
                </a:lnTo>
                <a:lnTo>
                  <a:pt x="1549400" y="146050"/>
                </a:lnTo>
                <a:lnTo>
                  <a:pt x="1498600" y="115570"/>
                </a:lnTo>
                <a:lnTo>
                  <a:pt x="1447800" y="88900"/>
                </a:lnTo>
                <a:lnTo>
                  <a:pt x="1394460" y="64770"/>
                </a:lnTo>
                <a:lnTo>
                  <a:pt x="1341120" y="45720"/>
                </a:lnTo>
                <a:lnTo>
                  <a:pt x="1286510" y="29210"/>
                </a:lnTo>
                <a:lnTo>
                  <a:pt x="1231900" y="16510"/>
                </a:lnTo>
                <a:lnTo>
                  <a:pt x="1177290" y="7620"/>
                </a:lnTo>
                <a:lnTo>
                  <a:pt x="1121410" y="1270"/>
                </a:lnTo>
                <a:lnTo>
                  <a:pt x="10655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19619" y="1868873"/>
            <a:ext cx="2592070" cy="2665730"/>
          </a:xfrm>
          <a:custGeom>
            <a:avLst/>
            <a:gdLst/>
            <a:ahLst/>
            <a:cxnLst/>
            <a:rect l="l" t="t" r="r" b="b"/>
            <a:pathLst>
              <a:path w="2131059" h="2665729">
                <a:moveTo>
                  <a:pt x="1065529" y="0"/>
                </a:moveTo>
                <a:lnTo>
                  <a:pt x="1009650" y="1269"/>
                </a:lnTo>
                <a:lnTo>
                  <a:pt x="955040" y="7619"/>
                </a:lnTo>
                <a:lnTo>
                  <a:pt x="899160" y="16509"/>
                </a:lnTo>
                <a:lnTo>
                  <a:pt x="844550" y="29209"/>
                </a:lnTo>
                <a:lnTo>
                  <a:pt x="789940" y="45719"/>
                </a:lnTo>
                <a:lnTo>
                  <a:pt x="736600" y="64769"/>
                </a:lnTo>
                <a:lnTo>
                  <a:pt x="684529" y="88900"/>
                </a:lnTo>
                <a:lnTo>
                  <a:pt x="632460" y="115569"/>
                </a:lnTo>
                <a:lnTo>
                  <a:pt x="581660" y="144779"/>
                </a:lnTo>
                <a:lnTo>
                  <a:pt x="533400" y="179069"/>
                </a:lnTo>
                <a:lnTo>
                  <a:pt x="485140" y="214629"/>
                </a:lnTo>
                <a:lnTo>
                  <a:pt x="439420" y="255269"/>
                </a:lnTo>
                <a:lnTo>
                  <a:pt x="394970" y="297179"/>
                </a:lnTo>
                <a:lnTo>
                  <a:pt x="353060" y="342900"/>
                </a:lnTo>
                <a:lnTo>
                  <a:pt x="312420" y="389889"/>
                </a:lnTo>
                <a:lnTo>
                  <a:pt x="274320" y="440689"/>
                </a:lnTo>
                <a:lnTo>
                  <a:pt x="237490" y="494029"/>
                </a:lnTo>
                <a:lnTo>
                  <a:pt x="203200" y="549909"/>
                </a:lnTo>
                <a:lnTo>
                  <a:pt x="172720" y="607059"/>
                </a:lnTo>
                <a:lnTo>
                  <a:pt x="143510" y="666750"/>
                </a:lnTo>
                <a:lnTo>
                  <a:pt x="116840" y="727709"/>
                </a:lnTo>
                <a:lnTo>
                  <a:pt x="92710" y="791209"/>
                </a:lnTo>
                <a:lnTo>
                  <a:pt x="71120" y="854709"/>
                </a:lnTo>
                <a:lnTo>
                  <a:pt x="52070" y="920749"/>
                </a:lnTo>
                <a:lnTo>
                  <a:pt x="36829" y="988059"/>
                </a:lnTo>
                <a:lnTo>
                  <a:pt x="24129" y="1055369"/>
                </a:lnTo>
                <a:lnTo>
                  <a:pt x="13970" y="1123949"/>
                </a:lnTo>
                <a:lnTo>
                  <a:pt x="6350" y="1193799"/>
                </a:lnTo>
                <a:lnTo>
                  <a:pt x="1270" y="1263649"/>
                </a:lnTo>
                <a:lnTo>
                  <a:pt x="0" y="1333499"/>
                </a:lnTo>
                <a:lnTo>
                  <a:pt x="1270" y="1403349"/>
                </a:lnTo>
                <a:lnTo>
                  <a:pt x="6350" y="1471929"/>
                </a:lnTo>
                <a:lnTo>
                  <a:pt x="13970" y="1541779"/>
                </a:lnTo>
                <a:lnTo>
                  <a:pt x="22860" y="1610359"/>
                </a:lnTo>
                <a:lnTo>
                  <a:pt x="36829" y="1677669"/>
                </a:lnTo>
                <a:lnTo>
                  <a:pt x="52070" y="1744979"/>
                </a:lnTo>
                <a:lnTo>
                  <a:pt x="71120" y="1811019"/>
                </a:lnTo>
                <a:lnTo>
                  <a:pt x="92710" y="1874519"/>
                </a:lnTo>
                <a:lnTo>
                  <a:pt x="116840" y="1938019"/>
                </a:lnTo>
                <a:lnTo>
                  <a:pt x="143510" y="1998979"/>
                </a:lnTo>
                <a:lnTo>
                  <a:pt x="172720" y="2058669"/>
                </a:lnTo>
                <a:lnTo>
                  <a:pt x="203200" y="2115819"/>
                </a:lnTo>
                <a:lnTo>
                  <a:pt x="237490" y="2171699"/>
                </a:lnTo>
                <a:lnTo>
                  <a:pt x="274320" y="2225040"/>
                </a:lnTo>
                <a:lnTo>
                  <a:pt x="312420" y="2275840"/>
                </a:lnTo>
                <a:lnTo>
                  <a:pt x="353060" y="2322829"/>
                </a:lnTo>
                <a:lnTo>
                  <a:pt x="394970" y="2368549"/>
                </a:lnTo>
                <a:lnTo>
                  <a:pt x="439420" y="2411729"/>
                </a:lnTo>
                <a:lnTo>
                  <a:pt x="485140" y="2451099"/>
                </a:lnTo>
                <a:lnTo>
                  <a:pt x="533400" y="2486660"/>
                </a:lnTo>
                <a:lnTo>
                  <a:pt x="581660" y="2520949"/>
                </a:lnTo>
                <a:lnTo>
                  <a:pt x="632460" y="2550160"/>
                </a:lnTo>
                <a:lnTo>
                  <a:pt x="683260" y="2576829"/>
                </a:lnTo>
                <a:lnTo>
                  <a:pt x="736600" y="2600960"/>
                </a:lnTo>
                <a:lnTo>
                  <a:pt x="789940" y="2620010"/>
                </a:lnTo>
                <a:lnTo>
                  <a:pt x="844550" y="2636519"/>
                </a:lnTo>
                <a:lnTo>
                  <a:pt x="899160" y="2649219"/>
                </a:lnTo>
                <a:lnTo>
                  <a:pt x="955040" y="2658110"/>
                </a:lnTo>
                <a:lnTo>
                  <a:pt x="1009650" y="2664460"/>
                </a:lnTo>
                <a:lnTo>
                  <a:pt x="1065529" y="2665729"/>
                </a:lnTo>
                <a:lnTo>
                  <a:pt x="1121410" y="2664460"/>
                </a:lnTo>
                <a:lnTo>
                  <a:pt x="1177290" y="2659379"/>
                </a:lnTo>
                <a:lnTo>
                  <a:pt x="1231900" y="2649219"/>
                </a:lnTo>
                <a:lnTo>
                  <a:pt x="1286510" y="2636519"/>
                </a:lnTo>
                <a:lnTo>
                  <a:pt x="1341120" y="2621279"/>
                </a:lnTo>
                <a:lnTo>
                  <a:pt x="1394460" y="2600960"/>
                </a:lnTo>
                <a:lnTo>
                  <a:pt x="1447800" y="2578099"/>
                </a:lnTo>
                <a:lnTo>
                  <a:pt x="1498600" y="2550160"/>
                </a:lnTo>
                <a:lnTo>
                  <a:pt x="1549400" y="2520949"/>
                </a:lnTo>
                <a:lnTo>
                  <a:pt x="1598929" y="2486660"/>
                </a:lnTo>
                <a:lnTo>
                  <a:pt x="1645920" y="2451099"/>
                </a:lnTo>
                <a:lnTo>
                  <a:pt x="1691640" y="2411729"/>
                </a:lnTo>
                <a:lnTo>
                  <a:pt x="1736090" y="2368549"/>
                </a:lnTo>
                <a:lnTo>
                  <a:pt x="1778000" y="2322829"/>
                </a:lnTo>
                <a:lnTo>
                  <a:pt x="1818640" y="2275840"/>
                </a:lnTo>
                <a:lnTo>
                  <a:pt x="1856740" y="2225040"/>
                </a:lnTo>
                <a:lnTo>
                  <a:pt x="1893570" y="2171699"/>
                </a:lnTo>
                <a:lnTo>
                  <a:pt x="1927860" y="2115819"/>
                </a:lnTo>
                <a:lnTo>
                  <a:pt x="1959610" y="2058669"/>
                </a:lnTo>
                <a:lnTo>
                  <a:pt x="1988820" y="1998979"/>
                </a:lnTo>
                <a:lnTo>
                  <a:pt x="2015490" y="1938019"/>
                </a:lnTo>
                <a:lnTo>
                  <a:pt x="2038350" y="1874519"/>
                </a:lnTo>
                <a:lnTo>
                  <a:pt x="2059940" y="1811019"/>
                </a:lnTo>
                <a:lnTo>
                  <a:pt x="2078990" y="1744979"/>
                </a:lnTo>
                <a:lnTo>
                  <a:pt x="2094229" y="1677669"/>
                </a:lnTo>
                <a:lnTo>
                  <a:pt x="2106929" y="1610359"/>
                </a:lnTo>
                <a:lnTo>
                  <a:pt x="2118360" y="1541779"/>
                </a:lnTo>
                <a:lnTo>
                  <a:pt x="2124710" y="1471929"/>
                </a:lnTo>
                <a:lnTo>
                  <a:pt x="2129790" y="1403349"/>
                </a:lnTo>
                <a:lnTo>
                  <a:pt x="2131060" y="1333499"/>
                </a:lnTo>
                <a:lnTo>
                  <a:pt x="2129790" y="1263649"/>
                </a:lnTo>
                <a:lnTo>
                  <a:pt x="2124710" y="1193799"/>
                </a:lnTo>
                <a:lnTo>
                  <a:pt x="2118360" y="1123949"/>
                </a:lnTo>
                <a:lnTo>
                  <a:pt x="2106929" y="1055369"/>
                </a:lnTo>
                <a:lnTo>
                  <a:pt x="2094229" y="988059"/>
                </a:lnTo>
                <a:lnTo>
                  <a:pt x="2078990" y="920749"/>
                </a:lnTo>
                <a:lnTo>
                  <a:pt x="2059940" y="854709"/>
                </a:lnTo>
                <a:lnTo>
                  <a:pt x="2038350" y="791209"/>
                </a:lnTo>
                <a:lnTo>
                  <a:pt x="2014220" y="727709"/>
                </a:lnTo>
                <a:lnTo>
                  <a:pt x="1988820" y="666750"/>
                </a:lnTo>
                <a:lnTo>
                  <a:pt x="1959610" y="607059"/>
                </a:lnTo>
                <a:lnTo>
                  <a:pt x="1927860" y="548639"/>
                </a:lnTo>
                <a:lnTo>
                  <a:pt x="1893570" y="494029"/>
                </a:lnTo>
                <a:lnTo>
                  <a:pt x="1856740" y="440689"/>
                </a:lnTo>
                <a:lnTo>
                  <a:pt x="1818640" y="389889"/>
                </a:lnTo>
                <a:lnTo>
                  <a:pt x="1778000" y="341629"/>
                </a:lnTo>
                <a:lnTo>
                  <a:pt x="1736090" y="297179"/>
                </a:lnTo>
                <a:lnTo>
                  <a:pt x="1691640" y="254000"/>
                </a:lnTo>
                <a:lnTo>
                  <a:pt x="1645920" y="214629"/>
                </a:lnTo>
                <a:lnTo>
                  <a:pt x="1598929" y="179069"/>
                </a:lnTo>
                <a:lnTo>
                  <a:pt x="1549400" y="144779"/>
                </a:lnTo>
                <a:lnTo>
                  <a:pt x="1498600" y="115569"/>
                </a:lnTo>
                <a:lnTo>
                  <a:pt x="1447800" y="88900"/>
                </a:lnTo>
                <a:lnTo>
                  <a:pt x="1394460" y="64769"/>
                </a:lnTo>
                <a:lnTo>
                  <a:pt x="1341120" y="45719"/>
                </a:lnTo>
                <a:lnTo>
                  <a:pt x="1286510" y="29209"/>
                </a:lnTo>
                <a:lnTo>
                  <a:pt x="1231900" y="16509"/>
                </a:lnTo>
                <a:lnTo>
                  <a:pt x="1177290" y="7619"/>
                </a:lnTo>
                <a:lnTo>
                  <a:pt x="1121410" y="1269"/>
                </a:lnTo>
                <a:lnTo>
                  <a:pt x="1065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73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035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97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59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21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0835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858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620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82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144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906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668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430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192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954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7162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47820" y="836570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9369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252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014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776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538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300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062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824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5868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3489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1109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87290" y="83657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937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647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409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171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933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695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457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5219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981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743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5055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280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9042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804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566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1328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090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2852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614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376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513829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90029" y="83657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937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6750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743700" y="83657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819900" y="83657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0"/>
                </a:moveTo>
                <a:lnTo>
                  <a:pt x="38100" y="127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961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723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485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247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2009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2771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5330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307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069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831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593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355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117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879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96417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4036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11656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92769" y="83784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937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702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3464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226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4988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5750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512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74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036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798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5604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0335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1097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1859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2621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3383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4145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4907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5669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6431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7193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795509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8729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9491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0253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01015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1777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2539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3301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4063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4825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558780" y="8378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634980" y="83784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2660" y="0"/>
                </a:lnTo>
              </a:path>
            </a:pathLst>
          </a:custGeom>
          <a:ln w="3809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1544320" y="910"/>
            <a:ext cx="912368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1450"/>
            <a:r>
              <a:rPr sz="2700" spc="-125" dirty="0">
                <a:solidFill>
                  <a:srgbClr val="205867"/>
                </a:solidFill>
                <a:latin typeface="Times New Roman"/>
                <a:cs typeface="Times New Roman"/>
              </a:rPr>
              <a:t>P</a:t>
            </a:r>
            <a:r>
              <a:rPr sz="2700" spc="-590" dirty="0">
                <a:solidFill>
                  <a:srgbClr val="205867"/>
                </a:solidFill>
                <a:latin typeface="Times New Roman"/>
                <a:cs typeface="Times New Roman"/>
              </a:rPr>
              <a:t>L</a:t>
            </a:r>
            <a:r>
              <a:rPr sz="2700" spc="-300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2700" spc="-28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sz="2700" spc="-245" dirty="0">
                <a:solidFill>
                  <a:srgbClr val="205867"/>
                </a:solidFill>
                <a:latin typeface="Times New Roman"/>
                <a:cs typeface="Times New Roman"/>
              </a:rPr>
              <a:t>IDISCI</a:t>
            </a:r>
            <a:r>
              <a:rPr sz="2700" spc="-275" dirty="0">
                <a:solidFill>
                  <a:srgbClr val="205867"/>
                </a:solidFill>
                <a:latin typeface="Times New Roman"/>
                <a:cs typeface="Times New Roman"/>
              </a:rPr>
              <a:t>P</a:t>
            </a:r>
            <a:r>
              <a:rPr sz="2700" spc="-520" dirty="0">
                <a:solidFill>
                  <a:srgbClr val="205867"/>
                </a:solidFill>
                <a:latin typeface="Times New Roman"/>
                <a:cs typeface="Times New Roman"/>
              </a:rPr>
              <a:t>L</a:t>
            </a:r>
            <a:r>
              <a:rPr sz="2700" spc="-220" dirty="0">
                <a:solidFill>
                  <a:srgbClr val="205867"/>
                </a:solidFill>
                <a:latin typeface="Times New Roman"/>
                <a:cs typeface="Times New Roman"/>
              </a:rPr>
              <a:t>IN</a:t>
            </a:r>
            <a:r>
              <a:rPr sz="2700" spc="-39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2700" spc="-37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sz="2700" spc="-220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2700" spc="-35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700" spc="-254" dirty="0">
                <a:solidFill>
                  <a:srgbClr val="205867"/>
                </a:solidFill>
                <a:latin typeface="Times New Roman"/>
                <a:cs typeface="Times New Roman"/>
              </a:rPr>
              <a:t>É</a:t>
            </a:r>
            <a:r>
              <a:rPr sz="2700" spc="-105" dirty="0">
                <a:solidFill>
                  <a:srgbClr val="205867"/>
                </a:solidFill>
                <a:latin typeface="Times New Roman"/>
                <a:cs typeface="Times New Roman"/>
              </a:rPr>
              <a:t>,</a:t>
            </a:r>
            <a:r>
              <a:rPr sz="2700" spc="-7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2700" spc="-290" dirty="0">
                <a:solidFill>
                  <a:srgbClr val="205867"/>
                </a:solidFill>
                <a:latin typeface="Times New Roman"/>
                <a:cs typeface="Times New Roman"/>
              </a:rPr>
              <a:t>SOCIÉ</a:t>
            </a:r>
            <a:r>
              <a:rPr sz="2700" spc="-30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700" spc="-350" dirty="0">
                <a:solidFill>
                  <a:srgbClr val="205867"/>
                </a:solidFill>
                <a:latin typeface="Times New Roman"/>
                <a:cs typeface="Times New Roman"/>
              </a:rPr>
              <a:t>É</a:t>
            </a:r>
            <a:r>
              <a:rPr sz="2700" spc="-7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2700" spc="-35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2700" spc="-35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700" spc="-6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2700" spc="-100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sz="2700" spc="-200" dirty="0">
                <a:solidFill>
                  <a:srgbClr val="205867"/>
                </a:solidFill>
                <a:latin typeface="Times New Roman"/>
                <a:cs typeface="Times New Roman"/>
              </a:rPr>
              <a:t>ON</a:t>
            </a:r>
            <a:r>
              <a:rPr sz="2700" spc="-310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sz="2700" spc="-35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2700" spc="-7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2700" spc="-220" dirty="0">
                <a:solidFill>
                  <a:srgbClr val="205867"/>
                </a:solidFill>
                <a:latin typeface="Times New Roman"/>
                <a:cs typeface="Times New Roman"/>
              </a:rPr>
              <a:t>IN</a:t>
            </a:r>
            <a:r>
              <a:rPr sz="2700" spc="-310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sz="2700" spc="-280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2700" spc="-225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2700" spc="-35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700" spc="-35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sz="2700" spc="-370" dirty="0">
                <a:solidFill>
                  <a:srgbClr val="205867"/>
                </a:solidFill>
                <a:latin typeface="Times New Roman"/>
                <a:cs typeface="Times New Roman"/>
              </a:rPr>
              <a:t>IEL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450260" y="3901414"/>
            <a:ext cx="24765" cy="6350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709" y="5809"/>
                </a:moveTo>
                <a:lnTo>
                  <a:pt x="12354" y="284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342922" y="3869892"/>
            <a:ext cx="24130" cy="8255"/>
          </a:xfrm>
          <a:custGeom>
            <a:avLst/>
            <a:gdLst/>
            <a:ahLst/>
            <a:cxnLst/>
            <a:rect l="l" t="t" r="r" b="b"/>
            <a:pathLst>
              <a:path w="24129" h="8254">
                <a:moveTo>
                  <a:pt x="24096" y="8121"/>
                </a:moveTo>
                <a:lnTo>
                  <a:pt x="12048" y="4135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43267" y="3822696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2152" y="12137"/>
                </a:moveTo>
                <a:lnTo>
                  <a:pt x="10985" y="5978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151389" y="375929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20049" y="15851"/>
                </a:moveTo>
                <a:lnTo>
                  <a:pt x="10024" y="760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71558" y="3680723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16060" y="19491"/>
                </a:moveTo>
                <a:lnTo>
                  <a:pt x="7958" y="1017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07386" y="3589529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5" h="22225">
                <a:moveTo>
                  <a:pt x="12923" y="21785"/>
                </a:moveTo>
                <a:lnTo>
                  <a:pt x="6101" y="11252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961834" y="3488517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23735"/>
                </a:moveTo>
                <a:lnTo>
                  <a:pt x="4389" y="11867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938136" y="3379045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25258"/>
                </a:moveTo>
                <a:lnTo>
                  <a:pt x="1715" y="12705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933948" y="3268398"/>
            <a:ext cx="2540" cy="26034"/>
          </a:xfrm>
          <a:custGeom>
            <a:avLst/>
            <a:gdLst/>
            <a:ahLst/>
            <a:cxnLst/>
            <a:rect l="l" t="t" r="r" b="b"/>
            <a:pathLst>
              <a:path w="2539" h="26035">
                <a:moveTo>
                  <a:pt x="0" y="25414"/>
                </a:moveTo>
                <a:lnTo>
                  <a:pt x="1179" y="12280"/>
                </a:lnTo>
                <a:lnTo>
                  <a:pt x="2211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949190" y="3158607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24716"/>
                </a:moveTo>
                <a:lnTo>
                  <a:pt x="3488" y="11559"/>
                </a:lnTo>
                <a:lnTo>
                  <a:pt x="6977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984749" y="3054968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4" h="23495">
                <a:moveTo>
                  <a:pt x="0" y="22945"/>
                </a:moveTo>
                <a:lnTo>
                  <a:pt x="6167" y="11132"/>
                </a:lnTo>
                <a:lnTo>
                  <a:pt x="11491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039359" y="2959533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20591"/>
                </a:moveTo>
                <a:lnTo>
                  <a:pt x="6979" y="10295"/>
                </a:lnTo>
                <a:lnTo>
                  <a:pt x="14655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109209" y="2875122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0" y="18641"/>
                </a:moveTo>
                <a:lnTo>
                  <a:pt x="8686" y="8889"/>
                </a:lnTo>
                <a:lnTo>
                  <a:pt x="17372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191759" y="280334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0" y="15490"/>
                </a:moveTo>
                <a:lnTo>
                  <a:pt x="10024" y="7655"/>
                </a:lnTo>
                <a:lnTo>
                  <a:pt x="2004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284468" y="2752793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0" y="3810"/>
                </a:moveTo>
                <a:lnTo>
                  <a:pt x="2540" y="2540"/>
                </a:lnTo>
                <a:lnTo>
                  <a:pt x="3810" y="1270"/>
                </a:lnTo>
                <a:lnTo>
                  <a:pt x="6350" y="0"/>
                </a:lnTo>
                <a:lnTo>
                  <a:pt x="17780" y="1905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350509" y="284042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0" y="0"/>
                </a:moveTo>
                <a:lnTo>
                  <a:pt x="15239" y="2285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412739" y="2931863"/>
            <a:ext cx="16510" cy="22860"/>
          </a:xfrm>
          <a:custGeom>
            <a:avLst/>
            <a:gdLst/>
            <a:ahLst/>
            <a:cxnLst/>
            <a:rect l="l" t="t" r="r" b="b"/>
            <a:pathLst>
              <a:path w="16510" h="22860">
                <a:moveTo>
                  <a:pt x="0" y="0"/>
                </a:moveTo>
                <a:lnTo>
                  <a:pt x="16510" y="2285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476239" y="302457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0" y="0"/>
                </a:moveTo>
                <a:lnTo>
                  <a:pt x="15239" y="2285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538468" y="3116013"/>
            <a:ext cx="16510" cy="22860"/>
          </a:xfrm>
          <a:custGeom>
            <a:avLst/>
            <a:gdLst/>
            <a:ahLst/>
            <a:cxnLst/>
            <a:rect l="l" t="t" r="r" b="b"/>
            <a:pathLst>
              <a:path w="16510" h="22860">
                <a:moveTo>
                  <a:pt x="0" y="0"/>
                </a:moveTo>
                <a:lnTo>
                  <a:pt x="16510" y="2285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01968" y="3207453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39" h="24129">
                <a:moveTo>
                  <a:pt x="0" y="0"/>
                </a:moveTo>
                <a:lnTo>
                  <a:pt x="15240" y="2413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642609" y="330270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12129" y="340938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20" y="0"/>
                </a:moveTo>
                <a:lnTo>
                  <a:pt x="0" y="2667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580379" y="351733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20" y="0"/>
                </a:moveTo>
                <a:lnTo>
                  <a:pt x="0" y="2667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549898" y="362401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518148" y="373069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7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487668" y="3837373"/>
            <a:ext cx="7620" cy="27940"/>
          </a:xfrm>
          <a:custGeom>
            <a:avLst/>
            <a:gdLst/>
            <a:ahLst/>
            <a:cxnLst/>
            <a:rect l="l" t="t" r="r" b="b"/>
            <a:pathLst>
              <a:path w="7620" h="27939">
                <a:moveTo>
                  <a:pt x="7620" y="0"/>
                </a:moveTo>
                <a:lnTo>
                  <a:pt x="0" y="2793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450260" y="3901414"/>
            <a:ext cx="24765" cy="6350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709" y="5809"/>
                </a:moveTo>
                <a:lnTo>
                  <a:pt x="12354" y="284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42922" y="3869892"/>
            <a:ext cx="24130" cy="8255"/>
          </a:xfrm>
          <a:custGeom>
            <a:avLst/>
            <a:gdLst/>
            <a:ahLst/>
            <a:cxnLst/>
            <a:rect l="l" t="t" r="r" b="b"/>
            <a:pathLst>
              <a:path w="24129" h="8254">
                <a:moveTo>
                  <a:pt x="24096" y="8121"/>
                </a:moveTo>
                <a:lnTo>
                  <a:pt x="12048" y="4135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243267" y="3822696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2152" y="12137"/>
                </a:moveTo>
                <a:lnTo>
                  <a:pt x="10985" y="5978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151389" y="375929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20049" y="15851"/>
                </a:moveTo>
                <a:lnTo>
                  <a:pt x="10024" y="760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71558" y="3680723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10" h="19685">
                <a:moveTo>
                  <a:pt x="16060" y="19491"/>
                </a:moveTo>
                <a:lnTo>
                  <a:pt x="7958" y="10174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07386" y="3589529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5" h="22225">
                <a:moveTo>
                  <a:pt x="12923" y="21785"/>
                </a:moveTo>
                <a:lnTo>
                  <a:pt x="6101" y="11252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961834" y="3488517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23735"/>
                </a:moveTo>
                <a:lnTo>
                  <a:pt x="4389" y="11867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938136" y="3379045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25258"/>
                </a:moveTo>
                <a:lnTo>
                  <a:pt x="1715" y="12705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933948" y="3268398"/>
            <a:ext cx="2540" cy="26034"/>
          </a:xfrm>
          <a:custGeom>
            <a:avLst/>
            <a:gdLst/>
            <a:ahLst/>
            <a:cxnLst/>
            <a:rect l="l" t="t" r="r" b="b"/>
            <a:pathLst>
              <a:path w="2539" h="26035">
                <a:moveTo>
                  <a:pt x="0" y="25414"/>
                </a:moveTo>
                <a:lnTo>
                  <a:pt x="1179" y="12280"/>
                </a:lnTo>
                <a:lnTo>
                  <a:pt x="2211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949190" y="3158607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24716"/>
                </a:moveTo>
                <a:lnTo>
                  <a:pt x="3488" y="11559"/>
                </a:lnTo>
                <a:lnTo>
                  <a:pt x="6977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984749" y="3054968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4" h="23495">
                <a:moveTo>
                  <a:pt x="0" y="22945"/>
                </a:moveTo>
                <a:lnTo>
                  <a:pt x="6167" y="11132"/>
                </a:lnTo>
                <a:lnTo>
                  <a:pt x="11491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39359" y="2959533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20591"/>
                </a:moveTo>
                <a:lnTo>
                  <a:pt x="6979" y="10295"/>
                </a:lnTo>
                <a:lnTo>
                  <a:pt x="14655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109209" y="2875122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0" y="18641"/>
                </a:moveTo>
                <a:lnTo>
                  <a:pt x="8686" y="8889"/>
                </a:lnTo>
                <a:lnTo>
                  <a:pt x="17372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191759" y="280334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0" y="15490"/>
                </a:moveTo>
                <a:lnTo>
                  <a:pt x="10024" y="7655"/>
                </a:lnTo>
                <a:lnTo>
                  <a:pt x="2004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284468" y="2752793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0" y="3810"/>
                </a:moveTo>
                <a:lnTo>
                  <a:pt x="2540" y="2540"/>
                </a:lnTo>
                <a:lnTo>
                  <a:pt x="3810" y="1270"/>
                </a:lnTo>
                <a:lnTo>
                  <a:pt x="635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450260" y="3881093"/>
            <a:ext cx="24765" cy="6350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709" y="5809"/>
                </a:moveTo>
                <a:lnTo>
                  <a:pt x="12354" y="2844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342922" y="3849872"/>
            <a:ext cx="24130" cy="8255"/>
          </a:xfrm>
          <a:custGeom>
            <a:avLst/>
            <a:gdLst/>
            <a:ahLst/>
            <a:cxnLst/>
            <a:rect l="l" t="t" r="r" b="b"/>
            <a:pathLst>
              <a:path w="24129" h="8254">
                <a:moveTo>
                  <a:pt x="24096" y="7821"/>
                </a:moveTo>
                <a:lnTo>
                  <a:pt x="12048" y="4261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243267" y="3802376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2152" y="12137"/>
                </a:moveTo>
                <a:lnTo>
                  <a:pt x="10985" y="5978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151389" y="373933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20049" y="15490"/>
                </a:moveTo>
                <a:lnTo>
                  <a:pt x="10024" y="7655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070956" y="3660716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663" y="19177"/>
                </a:moveTo>
                <a:lnTo>
                  <a:pt x="8281" y="9638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006942" y="3569321"/>
            <a:ext cx="13970" cy="22225"/>
          </a:xfrm>
          <a:custGeom>
            <a:avLst/>
            <a:gdLst/>
            <a:ahLst/>
            <a:cxnLst/>
            <a:rect l="l" t="t" r="r" b="b"/>
            <a:pathLst>
              <a:path w="13970" h="22225">
                <a:moveTo>
                  <a:pt x="13366" y="21673"/>
                </a:moveTo>
                <a:lnTo>
                  <a:pt x="6277" y="10836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961834" y="3468197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23735"/>
                </a:moveTo>
                <a:lnTo>
                  <a:pt x="4389" y="11867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938136" y="3359032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24951"/>
                </a:moveTo>
                <a:lnTo>
                  <a:pt x="1715" y="12823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933948" y="3248078"/>
            <a:ext cx="2540" cy="26034"/>
          </a:xfrm>
          <a:custGeom>
            <a:avLst/>
            <a:gdLst/>
            <a:ahLst/>
            <a:cxnLst/>
            <a:rect l="l" t="t" r="r" b="b"/>
            <a:pathLst>
              <a:path w="2539" h="26035">
                <a:moveTo>
                  <a:pt x="0" y="25414"/>
                </a:moveTo>
                <a:lnTo>
                  <a:pt x="1179" y="12280"/>
                </a:lnTo>
                <a:lnTo>
                  <a:pt x="2211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949190" y="3138581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24422"/>
                </a:moveTo>
                <a:lnTo>
                  <a:pt x="3488" y="12211"/>
                </a:lnTo>
                <a:lnTo>
                  <a:pt x="6977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984749" y="3034969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4" h="22860">
                <a:moveTo>
                  <a:pt x="0" y="22623"/>
                </a:moveTo>
                <a:lnTo>
                  <a:pt x="6167" y="11231"/>
                </a:lnTo>
                <a:lnTo>
                  <a:pt x="11491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039359" y="2939212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20591"/>
                </a:moveTo>
                <a:lnTo>
                  <a:pt x="6979" y="10295"/>
                </a:lnTo>
                <a:lnTo>
                  <a:pt x="14655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109209" y="2854801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0" y="18641"/>
                </a:moveTo>
                <a:lnTo>
                  <a:pt x="8686" y="8889"/>
                </a:lnTo>
                <a:lnTo>
                  <a:pt x="17372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191759" y="278302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0" y="15490"/>
                </a:moveTo>
                <a:lnTo>
                  <a:pt x="10024" y="7655"/>
                </a:lnTo>
                <a:lnTo>
                  <a:pt x="20049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284468" y="27337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2540"/>
                </a:moveTo>
                <a:lnTo>
                  <a:pt x="2540" y="1270"/>
                </a:lnTo>
                <a:lnTo>
                  <a:pt x="3810" y="0"/>
                </a:lnTo>
                <a:lnTo>
                  <a:pt x="6350" y="0"/>
                </a:lnTo>
                <a:lnTo>
                  <a:pt x="17780" y="1778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50509" y="282010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0" y="0"/>
                </a:moveTo>
                <a:lnTo>
                  <a:pt x="15239" y="2286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412739" y="2911543"/>
            <a:ext cx="16510" cy="24130"/>
          </a:xfrm>
          <a:custGeom>
            <a:avLst/>
            <a:gdLst/>
            <a:ahLst/>
            <a:cxnLst/>
            <a:rect l="l" t="t" r="r" b="b"/>
            <a:pathLst>
              <a:path w="16510" h="24129">
                <a:moveTo>
                  <a:pt x="0" y="0"/>
                </a:moveTo>
                <a:lnTo>
                  <a:pt x="16510" y="2413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476239" y="300425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0" y="0"/>
                </a:moveTo>
                <a:lnTo>
                  <a:pt x="15239" y="2286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538468" y="3095693"/>
            <a:ext cx="16510" cy="22860"/>
          </a:xfrm>
          <a:custGeom>
            <a:avLst/>
            <a:gdLst/>
            <a:ahLst/>
            <a:cxnLst/>
            <a:rect l="l" t="t" r="r" b="b"/>
            <a:pathLst>
              <a:path w="16510" h="22860">
                <a:moveTo>
                  <a:pt x="0" y="0"/>
                </a:moveTo>
                <a:lnTo>
                  <a:pt x="16510" y="2286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601968" y="318840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0" y="0"/>
                </a:moveTo>
                <a:lnTo>
                  <a:pt x="15240" y="2286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642609" y="328238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7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612129" y="338906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20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580379" y="349701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20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49898" y="360369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7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18148" y="371037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19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487668" y="3818323"/>
            <a:ext cx="7620" cy="26670"/>
          </a:xfrm>
          <a:custGeom>
            <a:avLst/>
            <a:gdLst/>
            <a:ahLst/>
            <a:cxnLst/>
            <a:rect l="l" t="t" r="r" b="b"/>
            <a:pathLst>
              <a:path w="7620" h="26670">
                <a:moveTo>
                  <a:pt x="7620" y="0"/>
                </a:moveTo>
                <a:lnTo>
                  <a:pt x="0" y="26669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450260" y="3881093"/>
            <a:ext cx="24765" cy="6350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709" y="5809"/>
                </a:moveTo>
                <a:lnTo>
                  <a:pt x="12354" y="2844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342922" y="3849872"/>
            <a:ext cx="24130" cy="8255"/>
          </a:xfrm>
          <a:custGeom>
            <a:avLst/>
            <a:gdLst/>
            <a:ahLst/>
            <a:cxnLst/>
            <a:rect l="l" t="t" r="r" b="b"/>
            <a:pathLst>
              <a:path w="24129" h="8254">
                <a:moveTo>
                  <a:pt x="24096" y="7821"/>
                </a:moveTo>
                <a:lnTo>
                  <a:pt x="12048" y="4261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243267" y="3802376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2152" y="12137"/>
                </a:moveTo>
                <a:lnTo>
                  <a:pt x="10985" y="5978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151389" y="373933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20049" y="15490"/>
                </a:moveTo>
                <a:lnTo>
                  <a:pt x="10024" y="7655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070956" y="3660716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663" y="19177"/>
                </a:moveTo>
                <a:lnTo>
                  <a:pt x="8281" y="9638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006942" y="3569321"/>
            <a:ext cx="13970" cy="22225"/>
          </a:xfrm>
          <a:custGeom>
            <a:avLst/>
            <a:gdLst/>
            <a:ahLst/>
            <a:cxnLst/>
            <a:rect l="l" t="t" r="r" b="b"/>
            <a:pathLst>
              <a:path w="13970" h="22225">
                <a:moveTo>
                  <a:pt x="13366" y="21673"/>
                </a:moveTo>
                <a:lnTo>
                  <a:pt x="6277" y="10836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961834" y="3468197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23735"/>
                </a:moveTo>
                <a:lnTo>
                  <a:pt x="4389" y="11867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938136" y="3359032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24951"/>
                </a:moveTo>
                <a:lnTo>
                  <a:pt x="1715" y="12823"/>
                </a:lnTo>
                <a:lnTo>
                  <a:pt x="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933948" y="3248078"/>
            <a:ext cx="2540" cy="26034"/>
          </a:xfrm>
          <a:custGeom>
            <a:avLst/>
            <a:gdLst/>
            <a:ahLst/>
            <a:cxnLst/>
            <a:rect l="l" t="t" r="r" b="b"/>
            <a:pathLst>
              <a:path w="2539" h="26035">
                <a:moveTo>
                  <a:pt x="0" y="25414"/>
                </a:moveTo>
                <a:lnTo>
                  <a:pt x="1179" y="12280"/>
                </a:lnTo>
                <a:lnTo>
                  <a:pt x="2211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949190" y="3138581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24422"/>
                </a:moveTo>
                <a:lnTo>
                  <a:pt x="3488" y="12211"/>
                </a:lnTo>
                <a:lnTo>
                  <a:pt x="6977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984749" y="3034969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4" h="22860">
                <a:moveTo>
                  <a:pt x="0" y="22623"/>
                </a:moveTo>
                <a:lnTo>
                  <a:pt x="6167" y="11231"/>
                </a:lnTo>
                <a:lnTo>
                  <a:pt x="11491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039359" y="2939212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20591"/>
                </a:moveTo>
                <a:lnTo>
                  <a:pt x="6979" y="10295"/>
                </a:lnTo>
                <a:lnTo>
                  <a:pt x="14655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09209" y="2854801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0" y="18641"/>
                </a:moveTo>
                <a:lnTo>
                  <a:pt x="8686" y="8889"/>
                </a:lnTo>
                <a:lnTo>
                  <a:pt x="17372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191759" y="2783023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0" y="15490"/>
                </a:moveTo>
                <a:lnTo>
                  <a:pt x="10024" y="7655"/>
                </a:lnTo>
                <a:lnTo>
                  <a:pt x="20049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284468" y="2733743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40"/>
                </a:moveTo>
                <a:lnTo>
                  <a:pt x="2540" y="1270"/>
                </a:lnTo>
                <a:lnTo>
                  <a:pt x="3810" y="0"/>
                </a:lnTo>
                <a:lnTo>
                  <a:pt x="6350" y="0"/>
                </a:lnTo>
              </a:path>
            </a:pathLst>
          </a:custGeom>
          <a:ln w="31627">
            <a:solidFill>
              <a:srgbClr val="E36B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85088" y="1446618"/>
            <a:ext cx="2537461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2200" b="1" spc="-30" dirty="0" err="1">
                <a:solidFill>
                  <a:srgbClr val="205867"/>
                </a:solidFill>
                <a:latin typeface="Times New Roman"/>
                <a:cs typeface="Times New Roman"/>
              </a:rPr>
              <a:t>eDAQ</a:t>
            </a:r>
            <a:r>
              <a:rPr lang="en-US" sz="2200" b="1" spc="-30" dirty="0">
                <a:solidFill>
                  <a:srgbClr val="205867"/>
                </a:solidFill>
                <a:latin typeface="Times New Roman"/>
                <a:cs typeface="Times New Roman"/>
              </a:rPr>
              <a:t>- </a:t>
            </a:r>
            <a:r>
              <a:rPr lang="en-US" i="1" spc="-30" dirty="0">
                <a:solidFill>
                  <a:srgbClr val="205867"/>
                </a:solidFill>
                <a:latin typeface="Times New Roman"/>
                <a:cs typeface="Times New Roman"/>
              </a:rPr>
              <a:t>architecture </a:t>
            </a:r>
            <a:r>
              <a:rPr lang="en-US" i="1" spc="-30" dirty="0" err="1">
                <a:solidFill>
                  <a:srgbClr val="205867"/>
                </a:solidFill>
                <a:latin typeface="Times New Roman"/>
                <a:cs typeface="Times New Roman"/>
              </a:rPr>
              <a:t>d’acquisition</a:t>
            </a:r>
            <a:r>
              <a:rPr lang="en-US" i="1" spc="-30" dirty="0">
                <a:solidFill>
                  <a:srgbClr val="205867"/>
                </a:solidFill>
                <a:latin typeface="Times New Roman"/>
                <a:cs typeface="Times New Roman"/>
              </a:rPr>
              <a:t>-FPGA-CAO</a:t>
            </a:r>
            <a:endParaRPr lang="en-US" sz="2200" i="1" spc="-30" dirty="0">
              <a:solidFill>
                <a:srgbClr val="205867"/>
              </a:solidFill>
              <a:latin typeface="Times New Roman"/>
              <a:cs typeface="Times New Roman"/>
            </a:endParaRPr>
          </a:p>
          <a:p>
            <a:pPr marL="12700" marR="5080"/>
            <a:r>
              <a:rPr lang="en-US" sz="2200" b="1" spc="-30" dirty="0" err="1">
                <a:solidFill>
                  <a:srgbClr val="205867"/>
                </a:solidFill>
                <a:latin typeface="Times New Roman"/>
                <a:cs typeface="Times New Roman"/>
              </a:rPr>
              <a:t>Microelectronique</a:t>
            </a:r>
            <a:endParaRPr lang="en-US" sz="2200" b="1" spc="-30" dirty="0">
              <a:solidFill>
                <a:srgbClr val="205867"/>
              </a:solidFill>
              <a:latin typeface="Times New Roman"/>
              <a:cs typeface="Times New Roman"/>
            </a:endParaRPr>
          </a:p>
          <a:p>
            <a:pPr marL="12700" marR="5080"/>
            <a:r>
              <a:rPr sz="2000" b="1" spc="1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-14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1600" i="1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1600" i="1" spc="-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1600"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l</a:t>
            </a:r>
            <a:r>
              <a:rPr sz="1600" i="1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1600" i="1" spc="-4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-80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sz="1600" i="1" spc="1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1600" i="1" spc="-80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sz="1600" i="1" spc="35" dirty="0">
                <a:solidFill>
                  <a:srgbClr val="205867"/>
                </a:solidFill>
                <a:latin typeface="Times New Roman"/>
                <a:cs typeface="Times New Roman"/>
              </a:rPr>
              <a:t>ep</a:t>
            </a:r>
            <a:r>
              <a:rPr sz="1600" i="1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1600" i="1" spc="-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1600" i="1" spc="2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1600" i="1" spc="-5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4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1600" i="1" spc="10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1600" i="1" spc="9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75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1600" i="1" spc="6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1600" i="1" spc="-20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1600" i="1" spc="95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1600" i="1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1600" i="1" spc="-4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5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sz="1600" i="1" spc="-370" dirty="0">
                <a:solidFill>
                  <a:srgbClr val="205867"/>
                </a:solidFill>
                <a:latin typeface="Times New Roman"/>
                <a:cs typeface="Times New Roman"/>
              </a:rPr>
              <a:t>’</a:t>
            </a:r>
            <a:r>
              <a:rPr sz="1600" i="1" spc="-6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1600"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1600" i="1" spc="-14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1600" i="1" spc="-275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sz="1600" i="1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1600" i="1" spc="-4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sz="1600" i="1" spc="1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1600"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ri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g</a:t>
            </a:r>
            <a:r>
              <a:rPr sz="1600" i="1" spc="-10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1600" i="1" spc="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1600" i="1" spc="15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1600" i="1" spc="-25" dirty="0">
                <a:solidFill>
                  <a:srgbClr val="205867"/>
                </a:solidFill>
                <a:latin typeface="Times New Roman"/>
                <a:cs typeface="Times New Roman"/>
              </a:rPr>
              <a:t>x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4911089" y="1818073"/>
            <a:ext cx="190881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200" b="1" spc="-27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2200" b="1" spc="-30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2200" b="1" spc="-50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sz="2200" b="1" spc="20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200" b="1" spc="-114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sz="2200" b="1" spc="-150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2200" b="1" spc="50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sz="2200" b="1" spc="2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2200" b="1" spc="-7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2200" b="1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sz="2200" b="1" spc="-4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2200" b="1" dirty="0">
                <a:solidFill>
                  <a:srgbClr val="205867"/>
                </a:solidFill>
                <a:latin typeface="Times New Roman"/>
                <a:cs typeface="Times New Roman"/>
              </a:rPr>
              <a:t>ti</a:t>
            </a:r>
            <a:r>
              <a:rPr sz="2200" b="1" spc="-5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2200" b="1" spc="-50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2200" b="1" spc="-2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-170" dirty="0">
                <a:solidFill>
                  <a:srgbClr val="205867"/>
                </a:solidFill>
                <a:latin typeface="Times New Roman"/>
                <a:cs typeface="Times New Roman"/>
              </a:rPr>
              <a:t>P</a:t>
            </a:r>
            <a:r>
              <a:rPr i="1" spc="-114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i="1" spc="2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i="1" spc="-10" dirty="0">
                <a:solidFill>
                  <a:srgbClr val="205867"/>
                </a:solidFill>
                <a:latin typeface="Times New Roman"/>
                <a:cs typeface="Times New Roman"/>
              </a:rPr>
              <a:t>j</a:t>
            </a:r>
            <a:r>
              <a:rPr i="1" spc="-2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95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i="1" spc="-5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114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i="1" spc="-105" dirty="0">
                <a:solidFill>
                  <a:srgbClr val="205867"/>
                </a:solidFill>
                <a:latin typeface="Times New Roman"/>
                <a:cs typeface="Times New Roman"/>
              </a:rPr>
              <a:t>l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i="1" spc="20" dirty="0">
                <a:solidFill>
                  <a:srgbClr val="205867"/>
                </a:solidFill>
                <a:latin typeface="Times New Roman"/>
                <a:cs typeface="Times New Roman"/>
              </a:rPr>
              <a:t>f</a:t>
            </a:r>
            <a:r>
              <a:rPr i="1" spc="1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i="1" spc="114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s </a:t>
            </a:r>
            <a:r>
              <a:rPr i="1" spc="-13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i="1" spc="-195" dirty="0">
                <a:solidFill>
                  <a:srgbClr val="205867"/>
                </a:solidFill>
                <a:latin typeface="Times New Roman"/>
                <a:cs typeface="Times New Roman"/>
              </a:rPr>
              <a:t>&amp;D</a:t>
            </a:r>
            <a:r>
              <a:rPr i="1" spc="-5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i="1" spc="-290" dirty="0">
                <a:solidFill>
                  <a:srgbClr val="205867"/>
                </a:solidFill>
                <a:latin typeface="Times New Roman"/>
                <a:cs typeface="Times New Roman"/>
              </a:rPr>
              <a:t>’</a:t>
            </a:r>
            <a:r>
              <a:rPr i="1" spc="2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65" dirty="0">
                <a:solidFill>
                  <a:srgbClr val="205867"/>
                </a:solidFill>
                <a:latin typeface="Times New Roman"/>
                <a:cs typeface="Times New Roman"/>
              </a:rPr>
              <a:t>x</a:t>
            </a:r>
            <a:r>
              <a:rPr i="1" spc="-80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ll</a:t>
            </a:r>
            <a:r>
              <a:rPr i="1" spc="35" dirty="0">
                <a:solidFill>
                  <a:srgbClr val="205867"/>
                </a:solidFill>
                <a:latin typeface="Times New Roman"/>
                <a:cs typeface="Times New Roman"/>
              </a:rPr>
              <a:t>en</a:t>
            </a:r>
            <a:r>
              <a:rPr i="1" spc="-70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i="1" spc="5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7350759" y="3037273"/>
            <a:ext cx="1652905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200" b="1" spc="-27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sz="2200" b="1" spc="-7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2200" b="1" spc="-80" dirty="0">
                <a:solidFill>
                  <a:srgbClr val="205867"/>
                </a:solidFill>
                <a:latin typeface="Times New Roman"/>
                <a:cs typeface="Times New Roman"/>
              </a:rPr>
              <a:t>f</a:t>
            </a:r>
            <a:r>
              <a:rPr sz="2200" b="1" spc="7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sz="2200" b="1" spc="-105" dirty="0">
                <a:solidFill>
                  <a:srgbClr val="205867"/>
                </a:solidFill>
                <a:latin typeface="Times New Roman"/>
                <a:cs typeface="Times New Roman"/>
              </a:rPr>
              <a:t>rm</a:t>
            </a:r>
            <a:r>
              <a:rPr sz="2200" b="1" spc="-110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2200" b="1" spc="-35" dirty="0">
                <a:solidFill>
                  <a:srgbClr val="205867"/>
                </a:solidFill>
                <a:latin typeface="Times New Roman"/>
                <a:cs typeface="Times New Roman"/>
              </a:rPr>
              <a:t>ti</a:t>
            </a:r>
            <a:r>
              <a:rPr sz="2200" b="1" spc="-65" dirty="0">
                <a:solidFill>
                  <a:srgbClr val="205867"/>
                </a:solidFill>
                <a:latin typeface="Times New Roman"/>
                <a:cs typeface="Times New Roman"/>
              </a:rPr>
              <a:t>q</a:t>
            </a:r>
            <a:r>
              <a:rPr sz="2200" b="1" spc="35" dirty="0">
                <a:solidFill>
                  <a:srgbClr val="205867"/>
                </a:solidFill>
                <a:latin typeface="Times New Roman"/>
                <a:cs typeface="Times New Roman"/>
              </a:rPr>
              <a:t>ue</a:t>
            </a:r>
            <a:r>
              <a:rPr sz="2200" b="1" spc="1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-16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i="1" spc="25" dirty="0">
                <a:solidFill>
                  <a:srgbClr val="205867"/>
                </a:solidFill>
                <a:latin typeface="Times New Roman"/>
                <a:cs typeface="Times New Roman"/>
              </a:rPr>
              <a:t>ése</a:t>
            </a:r>
            <a:r>
              <a:rPr i="1" spc="3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i="1" spc="-5" dirty="0">
                <a:solidFill>
                  <a:srgbClr val="205867"/>
                </a:solidFill>
                <a:latin typeface="Times New Roman"/>
                <a:cs typeface="Times New Roman"/>
              </a:rPr>
              <a:t>,</a:t>
            </a:r>
            <a:r>
              <a:rPr i="1" spc="-5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-170" dirty="0">
                <a:solidFill>
                  <a:srgbClr val="205867"/>
                </a:solidFill>
                <a:latin typeface="Times New Roman"/>
                <a:cs typeface="Times New Roman"/>
              </a:rPr>
              <a:t>G</a:t>
            </a:r>
            <a:r>
              <a:rPr i="1" spc="-95" dirty="0">
                <a:solidFill>
                  <a:srgbClr val="205867"/>
                </a:solidFill>
                <a:latin typeface="Times New Roman"/>
                <a:cs typeface="Times New Roman"/>
              </a:rPr>
              <a:t>rill</a:t>
            </a:r>
            <a:r>
              <a:rPr i="1" spc="20" dirty="0">
                <a:solidFill>
                  <a:srgbClr val="205867"/>
                </a:solidFill>
                <a:latin typeface="Times New Roman"/>
                <a:cs typeface="Times New Roman"/>
              </a:rPr>
              <a:t>e,</a:t>
            </a:r>
            <a:r>
              <a:rPr i="1" spc="1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b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i="1" spc="-15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i="1" spc="-5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i="1" spc="5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4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d</a:t>
            </a:r>
            <a:r>
              <a:rPr i="1" spc="1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é</a:t>
            </a:r>
            <a:r>
              <a:rPr i="1" spc="25" dirty="0">
                <a:solidFill>
                  <a:srgbClr val="205867"/>
                </a:solidFill>
                <a:latin typeface="Times New Roman"/>
                <a:cs typeface="Times New Roman"/>
              </a:rPr>
              <a:t>es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48689" y="2973773"/>
            <a:ext cx="1676400" cy="1370330"/>
          </a:xfrm>
          <a:custGeom>
            <a:avLst/>
            <a:gdLst/>
            <a:ahLst/>
            <a:cxnLst/>
            <a:rect l="l" t="t" r="r" b="b"/>
            <a:pathLst>
              <a:path w="1676400" h="1370329">
                <a:moveTo>
                  <a:pt x="0" y="1370329"/>
                </a:moveTo>
                <a:lnTo>
                  <a:pt x="0" y="0"/>
                </a:lnTo>
                <a:lnTo>
                  <a:pt x="1676400" y="0"/>
                </a:lnTo>
                <a:lnTo>
                  <a:pt x="1676400" y="1370329"/>
                </a:lnTo>
                <a:lnTo>
                  <a:pt x="0" y="1370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47452" y="2992188"/>
            <a:ext cx="1676400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548889" y="1517083"/>
            <a:ext cx="1676400" cy="1379220"/>
          </a:xfrm>
          <a:custGeom>
            <a:avLst/>
            <a:gdLst/>
            <a:ahLst/>
            <a:cxnLst/>
            <a:rect l="l" t="t" r="r" b="b"/>
            <a:pathLst>
              <a:path w="1676400" h="1379220">
                <a:moveTo>
                  <a:pt x="0" y="1379220"/>
                </a:moveTo>
                <a:lnTo>
                  <a:pt x="1676400" y="1379220"/>
                </a:lnTo>
                <a:lnTo>
                  <a:pt x="1676400" y="0"/>
                </a:lnTo>
                <a:lnTo>
                  <a:pt x="0" y="0"/>
                </a:lnTo>
                <a:lnTo>
                  <a:pt x="0" y="1379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27299" y="1564073"/>
            <a:ext cx="1676400" cy="1379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444489" y="2973773"/>
            <a:ext cx="1676400" cy="1441450"/>
          </a:xfrm>
          <a:custGeom>
            <a:avLst/>
            <a:gdLst/>
            <a:ahLst/>
            <a:cxnLst/>
            <a:rect l="l" t="t" r="r" b="b"/>
            <a:pathLst>
              <a:path w="1676400" h="1441450">
                <a:moveTo>
                  <a:pt x="0" y="1441449"/>
                </a:moveTo>
                <a:lnTo>
                  <a:pt x="1676400" y="1441449"/>
                </a:lnTo>
                <a:lnTo>
                  <a:pt x="1676400" y="0"/>
                </a:lnTo>
                <a:lnTo>
                  <a:pt x="0" y="0"/>
                </a:lnTo>
                <a:lnTo>
                  <a:pt x="0" y="144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444489" y="2935673"/>
            <a:ext cx="1676400" cy="144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240530" y="2204154"/>
            <a:ext cx="24765" cy="6985"/>
          </a:xfrm>
          <a:custGeom>
            <a:avLst/>
            <a:gdLst/>
            <a:ahLst/>
            <a:cxnLst/>
            <a:rect l="l" t="t" r="r" b="b"/>
            <a:pathLst>
              <a:path w="24764" h="6985">
                <a:moveTo>
                  <a:pt x="0" y="0"/>
                </a:moveTo>
                <a:lnTo>
                  <a:pt x="12740" y="3341"/>
                </a:lnTo>
                <a:lnTo>
                  <a:pt x="24658" y="668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347209" y="2240984"/>
            <a:ext cx="22860" cy="12065"/>
          </a:xfrm>
          <a:custGeom>
            <a:avLst/>
            <a:gdLst/>
            <a:ahLst/>
            <a:cxnLst/>
            <a:rect l="l" t="t" r="r" b="b"/>
            <a:pathLst>
              <a:path w="22860" h="12064">
                <a:moveTo>
                  <a:pt x="0" y="0"/>
                </a:moveTo>
                <a:lnTo>
                  <a:pt x="11216" y="5893"/>
                </a:lnTo>
                <a:lnTo>
                  <a:pt x="22546" y="1189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444998" y="2294323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89" h="14604">
                <a:moveTo>
                  <a:pt x="0" y="0"/>
                </a:moveTo>
                <a:lnTo>
                  <a:pt x="10567" y="7044"/>
                </a:lnTo>
                <a:lnTo>
                  <a:pt x="21134" y="1408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533899" y="2361633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4" h="17779">
                <a:moveTo>
                  <a:pt x="0" y="0"/>
                </a:moveTo>
                <a:lnTo>
                  <a:pt x="8806" y="8686"/>
                </a:lnTo>
                <a:lnTo>
                  <a:pt x="18335" y="17372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608829" y="2442914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0"/>
                </a:moveTo>
                <a:lnTo>
                  <a:pt x="7922" y="10295"/>
                </a:lnTo>
                <a:lnTo>
                  <a:pt x="14996" y="205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669790" y="2536894"/>
            <a:ext cx="10795" cy="23495"/>
          </a:xfrm>
          <a:custGeom>
            <a:avLst/>
            <a:gdLst/>
            <a:ahLst/>
            <a:cxnLst/>
            <a:rect l="l" t="t" r="r" b="b"/>
            <a:pathLst>
              <a:path w="10795" h="23495">
                <a:moveTo>
                  <a:pt x="0" y="0"/>
                </a:moveTo>
                <a:lnTo>
                  <a:pt x="5211" y="11094"/>
                </a:lnTo>
                <a:lnTo>
                  <a:pt x="10423" y="2305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710430" y="2639764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0"/>
                </a:moveTo>
                <a:lnTo>
                  <a:pt x="3341" y="12214"/>
                </a:lnTo>
                <a:lnTo>
                  <a:pt x="6683" y="24608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730748" y="2750253"/>
            <a:ext cx="1270" cy="25400"/>
          </a:xfrm>
          <a:custGeom>
            <a:avLst/>
            <a:gdLst/>
            <a:ahLst/>
            <a:cxnLst/>
            <a:rect l="l" t="t" r="r" b="b"/>
            <a:pathLst>
              <a:path w="1270" h="25400">
                <a:moveTo>
                  <a:pt x="0" y="0"/>
                </a:moveTo>
                <a:lnTo>
                  <a:pt x="1063" y="12229"/>
                </a:lnTo>
                <a:lnTo>
                  <a:pt x="1269" y="2517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724777" y="2860743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0"/>
                </a:moveTo>
                <a:lnTo>
                  <a:pt x="1715" y="13070"/>
                </a:lnTo>
                <a:lnTo>
                  <a:pt x="0" y="252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695958" y="296996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8121" y="0"/>
                </a:moveTo>
                <a:lnTo>
                  <a:pt x="4135" y="12048"/>
                </a:lnTo>
                <a:lnTo>
                  <a:pt x="0" y="24096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647543" y="307156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085" y="0"/>
                </a:moveTo>
                <a:lnTo>
                  <a:pt x="6453" y="11166"/>
                </a:lnTo>
                <a:lnTo>
                  <a:pt x="0" y="22152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81864" y="3164274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805" y="0"/>
                </a:moveTo>
                <a:lnTo>
                  <a:pt x="8402" y="9974"/>
                </a:lnTo>
                <a:lnTo>
                  <a:pt x="0" y="1929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502021" y="3245554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5" h="17145">
                <a:moveTo>
                  <a:pt x="19177" y="0"/>
                </a:moveTo>
                <a:lnTo>
                  <a:pt x="9638" y="8828"/>
                </a:lnTo>
                <a:lnTo>
                  <a:pt x="0" y="168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411996" y="331286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89" h="13970">
                <a:moveTo>
                  <a:pt x="21572" y="0"/>
                </a:moveTo>
                <a:lnTo>
                  <a:pt x="10869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317998" y="335223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7779" y="15240"/>
                </a:moveTo>
                <a:lnTo>
                  <a:pt x="15239" y="16510"/>
                </a:lnTo>
                <a:lnTo>
                  <a:pt x="12700" y="16510"/>
                </a:lnTo>
                <a:lnTo>
                  <a:pt x="10160" y="17780"/>
                </a:ln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63389" y="325571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208779" y="315919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52898" y="306140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69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098289" y="296488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043679" y="286836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015739" y="2768033"/>
            <a:ext cx="8890" cy="25400"/>
          </a:xfrm>
          <a:custGeom>
            <a:avLst/>
            <a:gdLst/>
            <a:ahLst/>
            <a:cxnLst/>
            <a:rect l="l" t="t" r="r" b="b"/>
            <a:pathLst>
              <a:path w="8889" h="25400">
                <a:moveTo>
                  <a:pt x="0" y="25400"/>
                </a:moveTo>
                <a:lnTo>
                  <a:pt x="888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055109" y="266389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094479" y="255975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60" h="26670">
                <a:moveTo>
                  <a:pt x="0" y="26669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135118" y="245561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2540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174489" y="235147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2540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15129" y="2247333"/>
            <a:ext cx="8890" cy="26670"/>
          </a:xfrm>
          <a:custGeom>
            <a:avLst/>
            <a:gdLst/>
            <a:ahLst/>
            <a:cxnLst/>
            <a:rect l="l" t="t" r="r" b="b"/>
            <a:pathLst>
              <a:path w="8889" h="26670">
                <a:moveTo>
                  <a:pt x="0" y="26670"/>
                </a:moveTo>
                <a:lnTo>
                  <a:pt x="888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240530" y="2204154"/>
            <a:ext cx="24765" cy="6985"/>
          </a:xfrm>
          <a:custGeom>
            <a:avLst/>
            <a:gdLst/>
            <a:ahLst/>
            <a:cxnLst/>
            <a:rect l="l" t="t" r="r" b="b"/>
            <a:pathLst>
              <a:path w="24764" h="6985">
                <a:moveTo>
                  <a:pt x="0" y="0"/>
                </a:moveTo>
                <a:lnTo>
                  <a:pt x="12740" y="3341"/>
                </a:lnTo>
                <a:lnTo>
                  <a:pt x="24658" y="668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347209" y="2240984"/>
            <a:ext cx="22860" cy="12065"/>
          </a:xfrm>
          <a:custGeom>
            <a:avLst/>
            <a:gdLst/>
            <a:ahLst/>
            <a:cxnLst/>
            <a:rect l="l" t="t" r="r" b="b"/>
            <a:pathLst>
              <a:path w="22860" h="12064">
                <a:moveTo>
                  <a:pt x="0" y="0"/>
                </a:moveTo>
                <a:lnTo>
                  <a:pt x="11216" y="5893"/>
                </a:lnTo>
                <a:lnTo>
                  <a:pt x="22546" y="1189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444998" y="2294323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89" h="14604">
                <a:moveTo>
                  <a:pt x="0" y="0"/>
                </a:moveTo>
                <a:lnTo>
                  <a:pt x="10567" y="7044"/>
                </a:lnTo>
                <a:lnTo>
                  <a:pt x="21134" y="1408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33899" y="2361633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4" h="17779">
                <a:moveTo>
                  <a:pt x="0" y="0"/>
                </a:moveTo>
                <a:lnTo>
                  <a:pt x="8806" y="8686"/>
                </a:lnTo>
                <a:lnTo>
                  <a:pt x="18335" y="17372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608829" y="2442914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0"/>
                </a:moveTo>
                <a:lnTo>
                  <a:pt x="7922" y="10295"/>
                </a:lnTo>
                <a:lnTo>
                  <a:pt x="14996" y="205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69790" y="2536894"/>
            <a:ext cx="10795" cy="23495"/>
          </a:xfrm>
          <a:custGeom>
            <a:avLst/>
            <a:gdLst/>
            <a:ahLst/>
            <a:cxnLst/>
            <a:rect l="l" t="t" r="r" b="b"/>
            <a:pathLst>
              <a:path w="10795" h="23495">
                <a:moveTo>
                  <a:pt x="0" y="0"/>
                </a:moveTo>
                <a:lnTo>
                  <a:pt x="5211" y="11094"/>
                </a:lnTo>
                <a:lnTo>
                  <a:pt x="10423" y="2305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710430" y="2639764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0"/>
                </a:moveTo>
                <a:lnTo>
                  <a:pt x="3341" y="12214"/>
                </a:lnTo>
                <a:lnTo>
                  <a:pt x="6683" y="24608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730748" y="2750253"/>
            <a:ext cx="1270" cy="25400"/>
          </a:xfrm>
          <a:custGeom>
            <a:avLst/>
            <a:gdLst/>
            <a:ahLst/>
            <a:cxnLst/>
            <a:rect l="l" t="t" r="r" b="b"/>
            <a:pathLst>
              <a:path w="1270" h="25400">
                <a:moveTo>
                  <a:pt x="0" y="0"/>
                </a:moveTo>
                <a:lnTo>
                  <a:pt x="1063" y="12229"/>
                </a:lnTo>
                <a:lnTo>
                  <a:pt x="1269" y="2517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724777" y="2860743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431" y="0"/>
                </a:moveTo>
                <a:lnTo>
                  <a:pt x="1715" y="13070"/>
                </a:lnTo>
                <a:lnTo>
                  <a:pt x="0" y="252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695958" y="296996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8121" y="0"/>
                </a:moveTo>
                <a:lnTo>
                  <a:pt x="4135" y="12048"/>
                </a:lnTo>
                <a:lnTo>
                  <a:pt x="0" y="24096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647543" y="307156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085" y="0"/>
                </a:moveTo>
                <a:lnTo>
                  <a:pt x="6453" y="11166"/>
                </a:lnTo>
                <a:lnTo>
                  <a:pt x="0" y="22152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581864" y="3164274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805" y="0"/>
                </a:moveTo>
                <a:lnTo>
                  <a:pt x="8402" y="9974"/>
                </a:lnTo>
                <a:lnTo>
                  <a:pt x="0" y="1929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02021" y="3245554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5" h="17145">
                <a:moveTo>
                  <a:pt x="19177" y="0"/>
                </a:moveTo>
                <a:lnTo>
                  <a:pt x="9638" y="8828"/>
                </a:lnTo>
                <a:lnTo>
                  <a:pt x="0" y="168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411996" y="331286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89" h="13970">
                <a:moveTo>
                  <a:pt x="21572" y="0"/>
                </a:moveTo>
                <a:lnTo>
                  <a:pt x="10869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328159" y="3367473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7619" y="0"/>
                </a:moveTo>
                <a:lnTo>
                  <a:pt x="5079" y="1269"/>
                </a:lnTo>
                <a:lnTo>
                  <a:pt x="2539" y="1269"/>
                </a:lnTo>
                <a:lnTo>
                  <a:pt x="0" y="253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240530" y="2183834"/>
            <a:ext cx="24765" cy="6985"/>
          </a:xfrm>
          <a:custGeom>
            <a:avLst/>
            <a:gdLst/>
            <a:ahLst/>
            <a:cxnLst/>
            <a:rect l="l" t="t" r="r" b="b"/>
            <a:pathLst>
              <a:path w="24764" h="6985">
                <a:moveTo>
                  <a:pt x="0" y="0"/>
                </a:moveTo>
                <a:lnTo>
                  <a:pt x="12740" y="3341"/>
                </a:lnTo>
                <a:lnTo>
                  <a:pt x="24658" y="668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347209" y="2220664"/>
            <a:ext cx="22860" cy="12065"/>
          </a:xfrm>
          <a:custGeom>
            <a:avLst/>
            <a:gdLst/>
            <a:ahLst/>
            <a:cxnLst/>
            <a:rect l="l" t="t" r="r" b="b"/>
            <a:pathLst>
              <a:path w="22860" h="12064">
                <a:moveTo>
                  <a:pt x="0" y="0"/>
                </a:moveTo>
                <a:lnTo>
                  <a:pt x="11216" y="6399"/>
                </a:lnTo>
                <a:lnTo>
                  <a:pt x="22546" y="1191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444998" y="2274003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89" h="14604">
                <a:moveTo>
                  <a:pt x="0" y="0"/>
                </a:moveTo>
                <a:lnTo>
                  <a:pt x="10567" y="7044"/>
                </a:lnTo>
                <a:lnTo>
                  <a:pt x="21134" y="14089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533899" y="2341313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4" h="17779">
                <a:moveTo>
                  <a:pt x="0" y="0"/>
                </a:moveTo>
                <a:lnTo>
                  <a:pt x="8806" y="8686"/>
                </a:lnTo>
                <a:lnTo>
                  <a:pt x="18335" y="17372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608829" y="2422594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0"/>
                </a:moveTo>
                <a:lnTo>
                  <a:pt x="7922" y="10295"/>
                </a:lnTo>
                <a:lnTo>
                  <a:pt x="14996" y="2059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669790" y="2516574"/>
            <a:ext cx="10795" cy="23495"/>
          </a:xfrm>
          <a:custGeom>
            <a:avLst/>
            <a:gdLst/>
            <a:ahLst/>
            <a:cxnLst/>
            <a:rect l="l" t="t" r="r" b="b"/>
            <a:pathLst>
              <a:path w="10795" h="23495">
                <a:moveTo>
                  <a:pt x="0" y="0"/>
                </a:moveTo>
                <a:lnTo>
                  <a:pt x="5211" y="11094"/>
                </a:lnTo>
                <a:lnTo>
                  <a:pt x="10423" y="2305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10430" y="2619444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0"/>
                </a:moveTo>
                <a:lnTo>
                  <a:pt x="3341" y="12740"/>
                </a:lnTo>
                <a:lnTo>
                  <a:pt x="6683" y="24658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730748" y="2729933"/>
            <a:ext cx="1270" cy="25400"/>
          </a:xfrm>
          <a:custGeom>
            <a:avLst/>
            <a:gdLst/>
            <a:ahLst/>
            <a:cxnLst/>
            <a:rect l="l" t="t" r="r" b="b"/>
            <a:pathLst>
              <a:path w="1270" h="25400">
                <a:moveTo>
                  <a:pt x="0" y="0"/>
                </a:moveTo>
                <a:lnTo>
                  <a:pt x="1063" y="12229"/>
                </a:lnTo>
                <a:lnTo>
                  <a:pt x="1269" y="2517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724617" y="2841693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592" y="0"/>
                </a:moveTo>
                <a:lnTo>
                  <a:pt x="1796" y="12572"/>
                </a:lnTo>
                <a:lnTo>
                  <a:pt x="0" y="2514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695958" y="294964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8121" y="0"/>
                </a:moveTo>
                <a:lnTo>
                  <a:pt x="4135" y="12048"/>
                </a:lnTo>
                <a:lnTo>
                  <a:pt x="0" y="2409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647543" y="305124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085" y="0"/>
                </a:moveTo>
                <a:lnTo>
                  <a:pt x="6453" y="11166"/>
                </a:lnTo>
                <a:lnTo>
                  <a:pt x="0" y="22152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581296" y="3145223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17372" y="0"/>
                </a:moveTo>
                <a:lnTo>
                  <a:pt x="8686" y="9237"/>
                </a:lnTo>
                <a:lnTo>
                  <a:pt x="0" y="1861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502021" y="3225234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5" h="17145">
                <a:moveTo>
                  <a:pt x="19177" y="0"/>
                </a:moveTo>
                <a:lnTo>
                  <a:pt x="9638" y="8828"/>
                </a:lnTo>
                <a:lnTo>
                  <a:pt x="0" y="1686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411503" y="3293814"/>
            <a:ext cx="22225" cy="13335"/>
          </a:xfrm>
          <a:custGeom>
            <a:avLst/>
            <a:gdLst/>
            <a:ahLst/>
            <a:cxnLst/>
            <a:rect l="l" t="t" r="r" b="b"/>
            <a:pathLst>
              <a:path w="22225" h="13335">
                <a:moveTo>
                  <a:pt x="22066" y="0"/>
                </a:moveTo>
                <a:lnTo>
                  <a:pt x="11103" y="6821"/>
                </a:lnTo>
                <a:lnTo>
                  <a:pt x="0" y="1292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317998" y="333191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7779" y="15239"/>
                </a:moveTo>
                <a:lnTo>
                  <a:pt x="15239" y="16509"/>
                </a:lnTo>
                <a:lnTo>
                  <a:pt x="12700" y="17779"/>
                </a:lnTo>
                <a:lnTo>
                  <a:pt x="10160" y="17779"/>
                </a:ln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263389" y="323539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208779" y="313887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152898" y="304108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69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098289" y="294456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043679" y="284804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015739" y="2747713"/>
            <a:ext cx="8890" cy="26670"/>
          </a:xfrm>
          <a:custGeom>
            <a:avLst/>
            <a:gdLst/>
            <a:ahLst/>
            <a:cxnLst/>
            <a:rect l="l" t="t" r="r" b="b"/>
            <a:pathLst>
              <a:path w="8889" h="26670">
                <a:moveTo>
                  <a:pt x="0" y="26669"/>
                </a:moveTo>
                <a:lnTo>
                  <a:pt x="888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055109" y="264357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60" h="26670">
                <a:moveTo>
                  <a:pt x="0" y="26669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094479" y="253943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60" h="26670">
                <a:moveTo>
                  <a:pt x="0" y="2667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135118" y="243529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2540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174489" y="233115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60" h="26670">
                <a:moveTo>
                  <a:pt x="0" y="2667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15129" y="2227013"/>
            <a:ext cx="8890" cy="26670"/>
          </a:xfrm>
          <a:custGeom>
            <a:avLst/>
            <a:gdLst/>
            <a:ahLst/>
            <a:cxnLst/>
            <a:rect l="l" t="t" r="r" b="b"/>
            <a:pathLst>
              <a:path w="8889" h="26670">
                <a:moveTo>
                  <a:pt x="0" y="26669"/>
                </a:moveTo>
                <a:lnTo>
                  <a:pt x="888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240530" y="2183834"/>
            <a:ext cx="24765" cy="6985"/>
          </a:xfrm>
          <a:custGeom>
            <a:avLst/>
            <a:gdLst/>
            <a:ahLst/>
            <a:cxnLst/>
            <a:rect l="l" t="t" r="r" b="b"/>
            <a:pathLst>
              <a:path w="24764" h="6985">
                <a:moveTo>
                  <a:pt x="0" y="0"/>
                </a:moveTo>
                <a:lnTo>
                  <a:pt x="12740" y="3341"/>
                </a:lnTo>
                <a:lnTo>
                  <a:pt x="24658" y="668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47209" y="2220664"/>
            <a:ext cx="22860" cy="12065"/>
          </a:xfrm>
          <a:custGeom>
            <a:avLst/>
            <a:gdLst/>
            <a:ahLst/>
            <a:cxnLst/>
            <a:rect l="l" t="t" r="r" b="b"/>
            <a:pathLst>
              <a:path w="22860" h="12064">
                <a:moveTo>
                  <a:pt x="0" y="0"/>
                </a:moveTo>
                <a:lnTo>
                  <a:pt x="11216" y="6399"/>
                </a:lnTo>
                <a:lnTo>
                  <a:pt x="22546" y="1191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44998" y="2274003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89" h="14604">
                <a:moveTo>
                  <a:pt x="0" y="0"/>
                </a:moveTo>
                <a:lnTo>
                  <a:pt x="10567" y="7044"/>
                </a:lnTo>
                <a:lnTo>
                  <a:pt x="21134" y="14089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33899" y="2341313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4" h="17779">
                <a:moveTo>
                  <a:pt x="0" y="0"/>
                </a:moveTo>
                <a:lnTo>
                  <a:pt x="8806" y="8686"/>
                </a:lnTo>
                <a:lnTo>
                  <a:pt x="18335" y="17372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08829" y="2422594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4">
                <a:moveTo>
                  <a:pt x="0" y="0"/>
                </a:moveTo>
                <a:lnTo>
                  <a:pt x="7922" y="10295"/>
                </a:lnTo>
                <a:lnTo>
                  <a:pt x="14996" y="2059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669790" y="2516574"/>
            <a:ext cx="10795" cy="23495"/>
          </a:xfrm>
          <a:custGeom>
            <a:avLst/>
            <a:gdLst/>
            <a:ahLst/>
            <a:cxnLst/>
            <a:rect l="l" t="t" r="r" b="b"/>
            <a:pathLst>
              <a:path w="10795" h="23495">
                <a:moveTo>
                  <a:pt x="0" y="0"/>
                </a:moveTo>
                <a:lnTo>
                  <a:pt x="5211" y="11094"/>
                </a:lnTo>
                <a:lnTo>
                  <a:pt x="10423" y="2305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710430" y="2619444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5" h="24764">
                <a:moveTo>
                  <a:pt x="0" y="0"/>
                </a:moveTo>
                <a:lnTo>
                  <a:pt x="3341" y="12740"/>
                </a:lnTo>
                <a:lnTo>
                  <a:pt x="6683" y="24658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730748" y="2729933"/>
            <a:ext cx="1270" cy="25400"/>
          </a:xfrm>
          <a:custGeom>
            <a:avLst/>
            <a:gdLst/>
            <a:ahLst/>
            <a:cxnLst/>
            <a:rect l="l" t="t" r="r" b="b"/>
            <a:pathLst>
              <a:path w="1270" h="25400">
                <a:moveTo>
                  <a:pt x="0" y="0"/>
                </a:moveTo>
                <a:lnTo>
                  <a:pt x="1063" y="12229"/>
                </a:lnTo>
                <a:lnTo>
                  <a:pt x="1269" y="2517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724617" y="2841693"/>
            <a:ext cx="3810" cy="25400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3592" y="0"/>
                </a:moveTo>
                <a:lnTo>
                  <a:pt x="1796" y="12572"/>
                </a:lnTo>
                <a:lnTo>
                  <a:pt x="0" y="2514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695958" y="294964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8121" y="0"/>
                </a:moveTo>
                <a:lnTo>
                  <a:pt x="4135" y="12048"/>
                </a:lnTo>
                <a:lnTo>
                  <a:pt x="0" y="2409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647543" y="305124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085" y="0"/>
                </a:moveTo>
                <a:lnTo>
                  <a:pt x="6453" y="11166"/>
                </a:lnTo>
                <a:lnTo>
                  <a:pt x="0" y="22152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581296" y="3145223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17372" y="0"/>
                </a:moveTo>
                <a:lnTo>
                  <a:pt x="8686" y="9237"/>
                </a:lnTo>
                <a:lnTo>
                  <a:pt x="0" y="1861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502021" y="3225234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5" h="17145">
                <a:moveTo>
                  <a:pt x="19177" y="0"/>
                </a:moveTo>
                <a:lnTo>
                  <a:pt x="9638" y="8828"/>
                </a:lnTo>
                <a:lnTo>
                  <a:pt x="0" y="1686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411503" y="3293814"/>
            <a:ext cx="22225" cy="13335"/>
          </a:xfrm>
          <a:custGeom>
            <a:avLst/>
            <a:gdLst/>
            <a:ahLst/>
            <a:cxnLst/>
            <a:rect l="l" t="t" r="r" b="b"/>
            <a:pathLst>
              <a:path w="22225" h="13335">
                <a:moveTo>
                  <a:pt x="22066" y="0"/>
                </a:moveTo>
                <a:lnTo>
                  <a:pt x="11103" y="6821"/>
                </a:lnTo>
                <a:lnTo>
                  <a:pt x="0" y="1292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328159" y="3347153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7619" y="0"/>
                </a:moveTo>
                <a:lnTo>
                  <a:pt x="5079" y="1269"/>
                </a:lnTo>
                <a:lnTo>
                  <a:pt x="2539" y="2539"/>
                </a:lnTo>
                <a:lnTo>
                  <a:pt x="0" y="2539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592819" y="1858714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0" y="6350"/>
                </a:moveTo>
                <a:lnTo>
                  <a:pt x="1270" y="0"/>
                </a:lnTo>
                <a:lnTo>
                  <a:pt x="13137" y="4555"/>
                </a:lnTo>
                <a:lnTo>
                  <a:pt x="25005" y="894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695690" y="190570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11477" y="5876"/>
                </a:lnTo>
                <a:lnTo>
                  <a:pt x="22093" y="1261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788399" y="1967933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4" h="16510">
                <a:moveTo>
                  <a:pt x="0" y="0"/>
                </a:moveTo>
                <a:lnTo>
                  <a:pt x="9832" y="7586"/>
                </a:lnTo>
                <a:lnTo>
                  <a:pt x="19520" y="1603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868408" y="2045404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09" h="19685">
                <a:moveTo>
                  <a:pt x="0" y="0"/>
                </a:moveTo>
                <a:lnTo>
                  <a:pt x="8102" y="9316"/>
                </a:lnTo>
                <a:lnTo>
                  <a:pt x="16060" y="194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934448" y="213430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6391" y="11477"/>
                </a:lnTo>
                <a:lnTo>
                  <a:pt x="12641" y="2209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983980" y="223463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0" y="0"/>
                </a:moveTo>
                <a:lnTo>
                  <a:pt x="3985" y="12048"/>
                </a:lnTo>
                <a:lnTo>
                  <a:pt x="8121" y="24096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014458" y="234131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0" y="0"/>
                </a:moveTo>
                <a:lnTo>
                  <a:pt x="2759" y="12462"/>
                </a:lnTo>
                <a:lnTo>
                  <a:pt x="4676" y="2508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011344" y="2453073"/>
            <a:ext cx="31750" cy="25400"/>
          </a:xfrm>
          <a:custGeom>
            <a:avLst/>
            <a:gdLst/>
            <a:ahLst/>
            <a:cxnLst/>
            <a:rect l="l" t="t" r="r" b="b"/>
            <a:pathLst>
              <a:path w="31750" h="25400">
                <a:moveTo>
                  <a:pt x="0" y="25199"/>
                </a:moveTo>
                <a:lnTo>
                  <a:pt x="31627" y="25199"/>
                </a:lnTo>
                <a:lnTo>
                  <a:pt x="31627" y="0"/>
                </a:lnTo>
                <a:lnTo>
                  <a:pt x="0" y="0"/>
                </a:lnTo>
                <a:lnTo>
                  <a:pt x="0" y="2519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014862" y="256356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4676" y="0"/>
                </a:moveTo>
                <a:lnTo>
                  <a:pt x="1916" y="12462"/>
                </a:lnTo>
                <a:lnTo>
                  <a:pt x="0" y="2508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983924" y="2671513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0"/>
                </a:moveTo>
                <a:lnTo>
                  <a:pt x="4389" y="11867"/>
                </a:lnTo>
                <a:lnTo>
                  <a:pt x="0" y="2373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934506" y="277438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641" y="0"/>
                </a:moveTo>
                <a:lnTo>
                  <a:pt x="6250" y="10532"/>
                </a:lnTo>
                <a:lnTo>
                  <a:pt x="0" y="2178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868858" y="2865823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16060" y="0"/>
                </a:moveTo>
                <a:lnTo>
                  <a:pt x="7958" y="10261"/>
                </a:lnTo>
                <a:lnTo>
                  <a:pt x="0" y="1980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788909" y="2947103"/>
            <a:ext cx="20320" cy="16510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09" y="0"/>
                </a:moveTo>
                <a:lnTo>
                  <a:pt x="9547" y="8531"/>
                </a:lnTo>
                <a:lnTo>
                  <a:pt x="0" y="1634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697308" y="301314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90" h="13970">
                <a:moveTo>
                  <a:pt x="21240" y="0"/>
                </a:moveTo>
                <a:lnTo>
                  <a:pt x="10955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634729" y="2948373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969" y="25399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580119" y="285185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524239" y="275533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469629" y="2657543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969" y="25400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413748" y="256102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361679" y="2463233"/>
            <a:ext cx="11430" cy="25400"/>
          </a:xfrm>
          <a:custGeom>
            <a:avLst/>
            <a:gdLst/>
            <a:ahLst/>
            <a:cxnLst/>
            <a:rect l="l" t="t" r="r" b="b"/>
            <a:pathLst>
              <a:path w="11429" h="25400">
                <a:moveTo>
                  <a:pt x="11429" y="25400"/>
                </a:moveTo>
                <a:lnTo>
                  <a:pt x="0" y="5080"/>
                </a:lnTo>
                <a:lnTo>
                  <a:pt x="126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392158" y="236036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432798" y="225495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59" h="26670">
                <a:moveTo>
                  <a:pt x="0" y="2667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472169" y="215081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59" h="26669">
                <a:moveTo>
                  <a:pt x="0" y="26669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512808" y="204794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552179" y="194380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594089" y="1858714"/>
            <a:ext cx="24130" cy="9525"/>
          </a:xfrm>
          <a:custGeom>
            <a:avLst/>
            <a:gdLst/>
            <a:ahLst/>
            <a:cxnLst/>
            <a:rect l="l" t="t" r="r" b="b"/>
            <a:pathLst>
              <a:path w="24129" h="9525">
                <a:moveTo>
                  <a:pt x="0" y="0"/>
                </a:moveTo>
                <a:lnTo>
                  <a:pt x="11867" y="4555"/>
                </a:lnTo>
                <a:lnTo>
                  <a:pt x="23735" y="894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695690" y="190570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11477" y="5876"/>
                </a:lnTo>
                <a:lnTo>
                  <a:pt x="22093" y="1261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788399" y="1967933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4" h="16510">
                <a:moveTo>
                  <a:pt x="0" y="0"/>
                </a:moveTo>
                <a:lnTo>
                  <a:pt x="9832" y="7586"/>
                </a:lnTo>
                <a:lnTo>
                  <a:pt x="19520" y="1603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868408" y="2045404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09" h="19685">
                <a:moveTo>
                  <a:pt x="0" y="0"/>
                </a:moveTo>
                <a:lnTo>
                  <a:pt x="8102" y="9316"/>
                </a:lnTo>
                <a:lnTo>
                  <a:pt x="16060" y="19491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934448" y="213430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6391" y="11477"/>
                </a:lnTo>
                <a:lnTo>
                  <a:pt x="12641" y="2209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983980" y="223463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0" y="0"/>
                </a:moveTo>
                <a:lnTo>
                  <a:pt x="3985" y="12048"/>
                </a:lnTo>
                <a:lnTo>
                  <a:pt x="8121" y="24096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014458" y="234131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0" y="0"/>
                </a:moveTo>
                <a:lnTo>
                  <a:pt x="2759" y="12462"/>
                </a:lnTo>
                <a:lnTo>
                  <a:pt x="4676" y="2508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014862" y="256356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4676" y="0"/>
                </a:moveTo>
                <a:lnTo>
                  <a:pt x="1916" y="12462"/>
                </a:lnTo>
                <a:lnTo>
                  <a:pt x="0" y="25084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983924" y="2671513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0"/>
                </a:moveTo>
                <a:lnTo>
                  <a:pt x="4389" y="11867"/>
                </a:lnTo>
                <a:lnTo>
                  <a:pt x="0" y="2373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934506" y="277438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641" y="0"/>
                </a:moveTo>
                <a:lnTo>
                  <a:pt x="6250" y="10532"/>
                </a:lnTo>
                <a:lnTo>
                  <a:pt x="0" y="21785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868858" y="2865823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16060" y="0"/>
                </a:moveTo>
                <a:lnTo>
                  <a:pt x="7958" y="10261"/>
                </a:lnTo>
                <a:lnTo>
                  <a:pt x="0" y="1980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788909" y="2947103"/>
            <a:ext cx="20320" cy="16510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09" y="0"/>
                </a:moveTo>
                <a:lnTo>
                  <a:pt x="9547" y="8531"/>
                </a:lnTo>
                <a:lnTo>
                  <a:pt x="0" y="16349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697308" y="301314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90" h="13970">
                <a:moveTo>
                  <a:pt x="21240" y="0"/>
                </a:moveTo>
                <a:lnTo>
                  <a:pt x="10955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592819" y="1838394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0" y="6350"/>
                </a:moveTo>
                <a:lnTo>
                  <a:pt x="1270" y="0"/>
                </a:lnTo>
                <a:lnTo>
                  <a:pt x="13137" y="4555"/>
                </a:lnTo>
                <a:lnTo>
                  <a:pt x="25005" y="894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695690" y="188538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11477" y="5876"/>
                </a:lnTo>
                <a:lnTo>
                  <a:pt x="22093" y="1261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788399" y="1947613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4" h="16510">
                <a:moveTo>
                  <a:pt x="0" y="0"/>
                </a:moveTo>
                <a:lnTo>
                  <a:pt x="9832" y="8102"/>
                </a:lnTo>
                <a:lnTo>
                  <a:pt x="19520" y="1606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868408" y="2025084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09" h="19685">
                <a:moveTo>
                  <a:pt x="0" y="0"/>
                </a:moveTo>
                <a:lnTo>
                  <a:pt x="8102" y="9316"/>
                </a:lnTo>
                <a:lnTo>
                  <a:pt x="16060" y="1949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934448" y="211525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6391" y="10532"/>
                </a:lnTo>
                <a:lnTo>
                  <a:pt x="12641" y="2178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983980" y="221431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0" y="0"/>
                </a:moveTo>
                <a:lnTo>
                  <a:pt x="3985" y="12048"/>
                </a:lnTo>
                <a:lnTo>
                  <a:pt x="8121" y="2409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014458" y="232226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0" y="0"/>
                </a:moveTo>
                <a:lnTo>
                  <a:pt x="2860" y="12475"/>
                </a:lnTo>
                <a:lnTo>
                  <a:pt x="4834" y="2495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011344" y="2432753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5">
                <a:moveTo>
                  <a:pt x="0" y="25485"/>
                </a:moveTo>
                <a:lnTo>
                  <a:pt x="31627" y="25485"/>
                </a:lnTo>
                <a:lnTo>
                  <a:pt x="31627" y="0"/>
                </a:lnTo>
                <a:lnTo>
                  <a:pt x="0" y="0"/>
                </a:lnTo>
                <a:lnTo>
                  <a:pt x="0" y="25485"/>
                </a:lnTo>
                <a:close/>
              </a:path>
            </a:pathLst>
          </a:custGeom>
          <a:solidFill>
            <a:srgbClr val="2058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014862" y="254324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4676" y="0"/>
                </a:moveTo>
                <a:lnTo>
                  <a:pt x="1916" y="12462"/>
                </a:lnTo>
                <a:lnTo>
                  <a:pt x="0" y="2508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983924" y="2651193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0"/>
                </a:moveTo>
                <a:lnTo>
                  <a:pt x="4389" y="11867"/>
                </a:lnTo>
                <a:lnTo>
                  <a:pt x="0" y="2373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934506" y="275406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641" y="0"/>
                </a:moveTo>
                <a:lnTo>
                  <a:pt x="6250" y="10532"/>
                </a:lnTo>
                <a:lnTo>
                  <a:pt x="0" y="2178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868256" y="2846774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663" y="0"/>
                </a:moveTo>
                <a:lnTo>
                  <a:pt x="8281" y="9538"/>
                </a:lnTo>
                <a:lnTo>
                  <a:pt x="0" y="19177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788909" y="2926783"/>
            <a:ext cx="20320" cy="16510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09" y="0"/>
                </a:moveTo>
                <a:lnTo>
                  <a:pt x="9547" y="8531"/>
                </a:lnTo>
                <a:lnTo>
                  <a:pt x="0" y="16349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697308" y="299282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90" h="13970">
                <a:moveTo>
                  <a:pt x="21240" y="0"/>
                </a:moveTo>
                <a:lnTo>
                  <a:pt x="10955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634729" y="2928053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969" y="25400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580119" y="2831533"/>
            <a:ext cx="12700" cy="24130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12700" y="24130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524239" y="273501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69629" y="2637223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969" y="25399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13748" y="254070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3970" y="24129"/>
                </a:moveTo>
                <a:lnTo>
                  <a:pt x="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361679" y="2444183"/>
            <a:ext cx="11430" cy="24130"/>
          </a:xfrm>
          <a:custGeom>
            <a:avLst/>
            <a:gdLst/>
            <a:ahLst/>
            <a:cxnLst/>
            <a:rect l="l" t="t" r="r" b="b"/>
            <a:pathLst>
              <a:path w="11429" h="24129">
                <a:moveTo>
                  <a:pt x="11429" y="24130"/>
                </a:moveTo>
                <a:lnTo>
                  <a:pt x="0" y="3810"/>
                </a:lnTo>
                <a:lnTo>
                  <a:pt x="126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392158" y="234004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432798" y="2234633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59" h="26670">
                <a:moveTo>
                  <a:pt x="0" y="2667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472169" y="213176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60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512808" y="202762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552179" y="1923483"/>
            <a:ext cx="10160" cy="25400"/>
          </a:xfrm>
          <a:custGeom>
            <a:avLst/>
            <a:gdLst/>
            <a:ahLst/>
            <a:cxnLst/>
            <a:rect l="l" t="t" r="r" b="b"/>
            <a:pathLst>
              <a:path w="10159" h="25400">
                <a:moveTo>
                  <a:pt x="0" y="25400"/>
                </a:moveTo>
                <a:lnTo>
                  <a:pt x="10159" y="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594089" y="1838394"/>
            <a:ext cx="24130" cy="9525"/>
          </a:xfrm>
          <a:custGeom>
            <a:avLst/>
            <a:gdLst/>
            <a:ahLst/>
            <a:cxnLst/>
            <a:rect l="l" t="t" r="r" b="b"/>
            <a:pathLst>
              <a:path w="24129" h="9525">
                <a:moveTo>
                  <a:pt x="0" y="0"/>
                </a:moveTo>
                <a:lnTo>
                  <a:pt x="11867" y="4555"/>
                </a:lnTo>
                <a:lnTo>
                  <a:pt x="23735" y="894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695690" y="188538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11477" y="5876"/>
                </a:lnTo>
                <a:lnTo>
                  <a:pt x="22093" y="1261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788399" y="1947613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4" h="16510">
                <a:moveTo>
                  <a:pt x="0" y="0"/>
                </a:moveTo>
                <a:lnTo>
                  <a:pt x="9832" y="8102"/>
                </a:lnTo>
                <a:lnTo>
                  <a:pt x="19520" y="16060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868408" y="2025084"/>
            <a:ext cx="16510" cy="19685"/>
          </a:xfrm>
          <a:custGeom>
            <a:avLst/>
            <a:gdLst/>
            <a:ahLst/>
            <a:cxnLst/>
            <a:rect l="l" t="t" r="r" b="b"/>
            <a:pathLst>
              <a:path w="16509" h="19685">
                <a:moveTo>
                  <a:pt x="0" y="0"/>
                </a:moveTo>
                <a:lnTo>
                  <a:pt x="8102" y="9316"/>
                </a:lnTo>
                <a:lnTo>
                  <a:pt x="16060" y="1949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934448" y="211525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6391" y="10532"/>
                </a:lnTo>
                <a:lnTo>
                  <a:pt x="12641" y="2178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983980" y="2214313"/>
            <a:ext cx="8255" cy="24130"/>
          </a:xfrm>
          <a:custGeom>
            <a:avLst/>
            <a:gdLst/>
            <a:ahLst/>
            <a:cxnLst/>
            <a:rect l="l" t="t" r="r" b="b"/>
            <a:pathLst>
              <a:path w="8254" h="24129">
                <a:moveTo>
                  <a:pt x="0" y="0"/>
                </a:moveTo>
                <a:lnTo>
                  <a:pt x="3985" y="12048"/>
                </a:lnTo>
                <a:lnTo>
                  <a:pt x="8121" y="24096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014458" y="232226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0" y="0"/>
                </a:moveTo>
                <a:lnTo>
                  <a:pt x="2860" y="12475"/>
                </a:lnTo>
                <a:lnTo>
                  <a:pt x="4834" y="24951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014862" y="2543243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4676" y="0"/>
                </a:moveTo>
                <a:lnTo>
                  <a:pt x="1916" y="12462"/>
                </a:lnTo>
                <a:lnTo>
                  <a:pt x="0" y="25084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983924" y="2651193"/>
            <a:ext cx="9525" cy="24130"/>
          </a:xfrm>
          <a:custGeom>
            <a:avLst/>
            <a:gdLst/>
            <a:ahLst/>
            <a:cxnLst/>
            <a:rect l="l" t="t" r="r" b="b"/>
            <a:pathLst>
              <a:path w="9525" h="24129">
                <a:moveTo>
                  <a:pt x="8945" y="0"/>
                </a:moveTo>
                <a:lnTo>
                  <a:pt x="4389" y="11867"/>
                </a:lnTo>
                <a:lnTo>
                  <a:pt x="0" y="2373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934506" y="2754064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641" y="0"/>
                </a:moveTo>
                <a:lnTo>
                  <a:pt x="6250" y="10532"/>
                </a:lnTo>
                <a:lnTo>
                  <a:pt x="0" y="21785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868256" y="2846774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663" y="0"/>
                </a:moveTo>
                <a:lnTo>
                  <a:pt x="8281" y="9538"/>
                </a:lnTo>
                <a:lnTo>
                  <a:pt x="0" y="19177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788909" y="2926783"/>
            <a:ext cx="20320" cy="16510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09" y="0"/>
                </a:moveTo>
                <a:lnTo>
                  <a:pt x="9547" y="8531"/>
                </a:lnTo>
                <a:lnTo>
                  <a:pt x="0" y="16349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697308" y="2992823"/>
            <a:ext cx="21590" cy="13970"/>
          </a:xfrm>
          <a:custGeom>
            <a:avLst/>
            <a:gdLst/>
            <a:ahLst/>
            <a:cxnLst/>
            <a:rect l="l" t="t" r="r" b="b"/>
            <a:pathLst>
              <a:path w="21590" h="13970">
                <a:moveTo>
                  <a:pt x="21240" y="0"/>
                </a:moveTo>
                <a:lnTo>
                  <a:pt x="10955" y="6781"/>
                </a:lnTo>
                <a:lnTo>
                  <a:pt x="0" y="13563"/>
                </a:lnTo>
              </a:path>
            </a:pathLst>
          </a:custGeom>
          <a:ln w="31627">
            <a:solidFill>
              <a:srgbClr val="2058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 txBox="1"/>
          <p:nvPr/>
        </p:nvSpPr>
        <p:spPr>
          <a:xfrm>
            <a:off x="9154158" y="1554998"/>
            <a:ext cx="184666" cy="5441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600" spc="-5" dirty="0">
                <a:solidFill>
                  <a:srgbClr val="FCE9D9"/>
                </a:solidFill>
                <a:latin typeface="Times New Roman"/>
                <a:cs typeface="Times New Roman"/>
              </a:rPr>
              <a:t>©</a:t>
            </a:r>
            <a:r>
              <a:rPr sz="600" spc="5" dirty="0">
                <a:solidFill>
                  <a:srgbClr val="FCE9D9"/>
                </a:solidFill>
                <a:latin typeface="Times New Roman"/>
                <a:cs typeface="Times New Roman"/>
              </a:rPr>
              <a:t>I</a:t>
            </a:r>
            <a:r>
              <a:rPr sz="600" dirty="0">
                <a:solidFill>
                  <a:srgbClr val="FCE9D9"/>
                </a:solidFill>
                <a:latin typeface="Times New Roman"/>
                <a:cs typeface="Times New Roman"/>
              </a:rPr>
              <a:t>P</a:t>
            </a:r>
            <a:r>
              <a:rPr sz="600" spc="-10" dirty="0">
                <a:solidFill>
                  <a:srgbClr val="FCE9D9"/>
                </a:solidFill>
                <a:latin typeface="Times New Roman"/>
                <a:cs typeface="Times New Roman"/>
              </a:rPr>
              <a:t>N</a:t>
            </a:r>
            <a:r>
              <a:rPr sz="600" spc="-5" dirty="0">
                <a:solidFill>
                  <a:srgbClr val="FCE9D9"/>
                </a:solidFill>
                <a:latin typeface="Times New Roman"/>
                <a:cs typeface="Times New Roman"/>
              </a:rPr>
              <a:t>L</a:t>
            </a:r>
            <a:r>
              <a:rPr sz="600" dirty="0">
                <a:solidFill>
                  <a:srgbClr val="FCE9D9"/>
                </a:solidFill>
                <a:latin typeface="Times New Roman"/>
                <a:cs typeface="Times New Roman"/>
              </a:rPr>
              <a:t>,</a:t>
            </a:r>
            <a:r>
              <a:rPr sz="600" spc="-20" dirty="0">
                <a:solidFill>
                  <a:srgbClr val="FCE9D9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FCE9D9"/>
                </a:solidFill>
                <a:latin typeface="Times New Roman"/>
                <a:cs typeface="Times New Roman"/>
              </a:rPr>
              <a:t>E.</a:t>
            </a:r>
            <a:r>
              <a:rPr sz="600" dirty="0">
                <a:solidFill>
                  <a:srgbClr val="FCE9D9"/>
                </a:solidFill>
                <a:latin typeface="Times New Roman"/>
                <a:cs typeface="Times New Roman"/>
              </a:rPr>
              <a:t>S</a:t>
            </a:r>
            <a:r>
              <a:rPr sz="600" spc="5" dirty="0">
                <a:solidFill>
                  <a:srgbClr val="FCE9D9"/>
                </a:solidFill>
                <a:latin typeface="Times New Roman"/>
                <a:cs typeface="Times New Roman"/>
              </a:rPr>
              <a:t>.</a:t>
            </a:r>
            <a:r>
              <a:rPr sz="600" dirty="0">
                <a:solidFill>
                  <a:srgbClr val="FCE9D9"/>
                </a:solidFill>
                <a:latin typeface="Times New Roman"/>
                <a:cs typeface="Times New Roman"/>
              </a:rPr>
              <a:t>,</a:t>
            </a:r>
            <a:r>
              <a:rPr sz="600" spc="-30" dirty="0">
                <a:solidFill>
                  <a:srgbClr val="FCE9D9"/>
                </a:solidFill>
                <a:latin typeface="Times New Roman"/>
                <a:cs typeface="Times New Roman"/>
              </a:rPr>
              <a:t> </a:t>
            </a:r>
            <a:r>
              <a:rPr sz="600" spc="-80" dirty="0">
                <a:solidFill>
                  <a:srgbClr val="FCE9D9"/>
                </a:solidFill>
                <a:latin typeface="Times New Roman"/>
                <a:cs typeface="Times New Roman"/>
              </a:rPr>
              <a:t>P</a:t>
            </a:r>
            <a:r>
              <a:rPr sz="600" spc="5" dirty="0">
                <a:solidFill>
                  <a:srgbClr val="FCE9D9"/>
                </a:solidFill>
                <a:latin typeface="Times New Roman"/>
                <a:cs typeface="Times New Roman"/>
              </a:rPr>
              <a:t>.</a:t>
            </a:r>
            <a:r>
              <a:rPr sz="600" spc="-5" dirty="0">
                <a:solidFill>
                  <a:srgbClr val="FCE9D9"/>
                </a:solidFill>
                <a:latin typeface="Times New Roman"/>
                <a:cs typeface="Times New Roman"/>
              </a:rPr>
              <a:t>M</a:t>
            </a:r>
            <a:r>
              <a:rPr sz="600" dirty="0">
                <a:solidFill>
                  <a:srgbClr val="FCE9D9"/>
                </a:solidFill>
                <a:latin typeface="Times New Roman"/>
                <a:cs typeface="Times New Roman"/>
              </a:rPr>
              <a:t>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7044689" y="1525973"/>
            <a:ext cx="1676400" cy="1446530"/>
          </a:xfrm>
          <a:custGeom>
            <a:avLst/>
            <a:gdLst/>
            <a:ahLst/>
            <a:cxnLst/>
            <a:rect l="l" t="t" r="r" b="b"/>
            <a:pathLst>
              <a:path w="1676400" h="1446529">
                <a:moveTo>
                  <a:pt x="0" y="1446529"/>
                </a:moveTo>
                <a:lnTo>
                  <a:pt x="0" y="0"/>
                </a:lnTo>
                <a:lnTo>
                  <a:pt x="1676400" y="0"/>
                </a:lnTo>
                <a:lnTo>
                  <a:pt x="1676400" y="1446529"/>
                </a:lnTo>
                <a:lnTo>
                  <a:pt x="0" y="1446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044689" y="1486603"/>
            <a:ext cx="1676400" cy="144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44320" y="910"/>
            <a:ext cx="912332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722880" y="839110"/>
            <a:ext cx="7945120" cy="1270"/>
          </a:xfrm>
          <a:custGeom>
            <a:avLst/>
            <a:gdLst/>
            <a:ahLst/>
            <a:cxnLst/>
            <a:rect l="l" t="t" r="r" b="b"/>
            <a:pathLst>
              <a:path w="7945120" h="1269">
                <a:moveTo>
                  <a:pt x="0" y="0"/>
                </a:moveTo>
                <a:lnTo>
                  <a:pt x="7944760" y="1266"/>
                </a:lnTo>
              </a:path>
            </a:pathLst>
          </a:custGeom>
          <a:ln w="38097">
            <a:solidFill>
              <a:srgbClr val="92CC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 txBox="1"/>
          <p:nvPr/>
        </p:nvSpPr>
        <p:spPr>
          <a:xfrm>
            <a:off x="647700" y="371235"/>
            <a:ext cx="1025252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1790" marR="1777364"/>
            <a:r>
              <a:rPr lang="en-US" sz="2800" dirty="0">
                <a:solidFill>
                  <a:schemeClr val="bg1"/>
                </a:solidFill>
                <a:latin typeface="Economica" panose="02000506040000020004" pitchFamily="2" charset="0"/>
              </a:rPr>
              <a:t>Les </a:t>
            </a:r>
            <a:r>
              <a:rPr lang="en-US" sz="2800" dirty="0" err="1">
                <a:solidFill>
                  <a:schemeClr val="bg1"/>
                </a:solidFill>
                <a:latin typeface="Economica" panose="02000506040000020004" pitchFamily="2" charset="0"/>
              </a:rPr>
              <a:t>groupes</a:t>
            </a:r>
            <a:r>
              <a:rPr lang="en-US" sz="2800" dirty="0">
                <a:solidFill>
                  <a:schemeClr val="bg1"/>
                </a:solidFill>
                <a:latin typeface="Economica" panose="02000506040000020004" pitchFamily="2" charset="0"/>
              </a:rPr>
              <a:t> techniques: </a:t>
            </a:r>
            <a:r>
              <a:rPr lang="en-US" sz="2800" dirty="0" err="1">
                <a:solidFill>
                  <a:schemeClr val="bg1"/>
                </a:solidFill>
                <a:latin typeface="Economica" panose="02000506040000020004" pitchFamily="2" charset="0"/>
              </a:rPr>
              <a:t>compétences</a:t>
            </a:r>
            <a:r>
              <a:rPr lang="en-US" sz="2800" dirty="0">
                <a:solidFill>
                  <a:schemeClr val="bg1"/>
                </a:solidFill>
                <a:latin typeface="Economica" panose="02000506040000020004" pitchFamily="2" charset="0"/>
              </a:rPr>
              <a:t>  </a:t>
            </a:r>
            <a:endParaRPr sz="2800" dirty="0">
              <a:solidFill>
                <a:schemeClr val="bg1"/>
              </a:solidFill>
              <a:latin typeface="Economica" panose="02000506040000020004" pitchFamily="2" charset="0"/>
            </a:endParaRPr>
          </a:p>
        </p:txBody>
      </p:sp>
      <p:sp>
        <p:nvSpPr>
          <p:cNvPr id="376" name="object 118">
            <a:extLst>
              <a:ext uri="{FF2B5EF4-FFF2-40B4-BE49-F238E27FC236}">
                <a16:creationId xmlns:a16="http://schemas.microsoft.com/office/drawing/2014/main" id="{250F4C25-3C17-B64A-9EB3-56E92CB165AE}"/>
              </a:ext>
            </a:extLst>
          </p:cNvPr>
          <p:cNvSpPr txBox="1"/>
          <p:nvPr/>
        </p:nvSpPr>
        <p:spPr>
          <a:xfrm>
            <a:off x="2931160" y="3196023"/>
            <a:ext cx="1485265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200" b="1" spc="-175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sz="2200" b="1" spc="114" dirty="0">
                <a:solidFill>
                  <a:srgbClr val="205867"/>
                </a:solidFill>
                <a:latin typeface="Times New Roman"/>
                <a:cs typeface="Times New Roman"/>
              </a:rPr>
              <a:t>é</a:t>
            </a:r>
            <a:r>
              <a:rPr sz="2200" b="1" spc="-45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sz="2200" b="1" spc="-5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sz="2200" b="1" spc="-6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sz="2200" b="1" spc="-60" dirty="0">
                <a:solidFill>
                  <a:srgbClr val="205867"/>
                </a:solidFill>
                <a:latin typeface="Times New Roman"/>
                <a:cs typeface="Times New Roman"/>
              </a:rPr>
              <a:t>iq</a:t>
            </a:r>
            <a:r>
              <a:rPr sz="2200" b="1" spc="-90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sz="2200" b="1" spc="12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sz="2200" b="1" spc="7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-24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5" dirty="0">
                <a:solidFill>
                  <a:srgbClr val="205867"/>
                </a:solidFill>
                <a:latin typeface="Times New Roman"/>
                <a:cs typeface="Times New Roman"/>
              </a:rPr>
              <a:t>x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p</a:t>
            </a:r>
            <a:r>
              <a:rPr i="1" spc="-2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15" dirty="0">
                <a:solidFill>
                  <a:srgbClr val="205867"/>
                </a:solidFill>
                <a:latin typeface="Times New Roman"/>
                <a:cs typeface="Times New Roman"/>
              </a:rPr>
              <a:t>r</a:t>
            </a:r>
            <a:r>
              <a:rPr i="1" dirty="0">
                <a:solidFill>
                  <a:srgbClr val="205867"/>
                </a:solidFill>
                <a:latin typeface="Times New Roman"/>
                <a:cs typeface="Times New Roman"/>
              </a:rPr>
              <a:t>t</a:t>
            </a:r>
            <a:r>
              <a:rPr i="1" spc="-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i="1" spc="20" dirty="0">
                <a:solidFill>
                  <a:srgbClr val="205867"/>
                </a:solidFill>
                <a:latin typeface="Times New Roman"/>
                <a:cs typeface="Times New Roman"/>
              </a:rPr>
              <a:t>s</a:t>
            </a:r>
            <a:r>
              <a:rPr i="1" spc="3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-4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-275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i="1" spc="-114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i="1" spc="-130" dirty="0">
                <a:solidFill>
                  <a:srgbClr val="205867"/>
                </a:solidFill>
                <a:latin typeface="Times New Roman"/>
                <a:cs typeface="Times New Roman"/>
              </a:rPr>
              <a:t>O</a:t>
            </a:r>
            <a:r>
              <a:rPr i="1" spc="-50" dirty="0">
                <a:solidFill>
                  <a:srgbClr val="205867"/>
                </a:solidFill>
                <a:latin typeface="Times New Roman"/>
                <a:cs typeface="Times New Roman"/>
              </a:rPr>
              <a:t> </a:t>
            </a:r>
            <a:r>
              <a:rPr i="1" spc="114" dirty="0">
                <a:solidFill>
                  <a:srgbClr val="205867"/>
                </a:solidFill>
                <a:latin typeface="Times New Roman"/>
                <a:cs typeface="Times New Roman"/>
              </a:rPr>
              <a:t>m</a:t>
            </a:r>
            <a:r>
              <a:rPr i="1" spc="60" dirty="0">
                <a:solidFill>
                  <a:srgbClr val="205867"/>
                </a:solidFill>
                <a:latin typeface="Times New Roman"/>
                <a:cs typeface="Times New Roman"/>
              </a:rPr>
              <a:t>é</a:t>
            </a:r>
            <a:r>
              <a:rPr i="1" spc="-80" dirty="0">
                <a:solidFill>
                  <a:srgbClr val="205867"/>
                </a:solidFill>
                <a:latin typeface="Times New Roman"/>
                <a:cs typeface="Times New Roman"/>
              </a:rPr>
              <a:t>c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a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n</a:t>
            </a:r>
            <a:r>
              <a:rPr i="1" spc="-105" dirty="0">
                <a:solidFill>
                  <a:srgbClr val="205867"/>
                </a:solidFill>
                <a:latin typeface="Times New Roman"/>
                <a:cs typeface="Times New Roman"/>
              </a:rPr>
              <a:t>i</a:t>
            </a:r>
            <a:r>
              <a:rPr i="1" spc="15" dirty="0">
                <a:solidFill>
                  <a:srgbClr val="205867"/>
                </a:solidFill>
                <a:latin typeface="Times New Roman"/>
                <a:cs typeface="Times New Roman"/>
              </a:rPr>
              <a:t>q</a:t>
            </a:r>
            <a:r>
              <a:rPr i="1" spc="5" dirty="0">
                <a:solidFill>
                  <a:srgbClr val="205867"/>
                </a:solidFill>
                <a:latin typeface="Times New Roman"/>
                <a:cs typeface="Times New Roman"/>
              </a:rPr>
              <a:t>u</a:t>
            </a:r>
            <a:r>
              <a:rPr i="1" spc="55" dirty="0">
                <a:solidFill>
                  <a:srgbClr val="205867"/>
                </a:solidFill>
                <a:latin typeface="Times New Roman"/>
                <a:cs typeface="Times New Roman"/>
              </a:rPr>
              <a:t>e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77" name="object 118">
            <a:extLst>
              <a:ext uri="{FF2B5EF4-FFF2-40B4-BE49-F238E27FC236}">
                <a16:creationId xmlns:a16="http://schemas.microsoft.com/office/drawing/2014/main" id="{093B4C57-F6EE-A442-A64F-4720AA95D3AB}"/>
              </a:ext>
            </a:extLst>
          </p:cNvPr>
          <p:cNvSpPr txBox="1"/>
          <p:nvPr/>
        </p:nvSpPr>
        <p:spPr>
          <a:xfrm>
            <a:off x="362790" y="4750991"/>
            <a:ext cx="332783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2200" b="1" spc="-175" dirty="0">
                <a:solidFill>
                  <a:srgbClr val="205867"/>
                </a:solidFill>
                <a:latin typeface="Times New Roman"/>
                <a:cs typeface="Times New Roman"/>
              </a:rPr>
              <a:t>Administration/Documentation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78" name="object 118">
            <a:extLst>
              <a:ext uri="{FF2B5EF4-FFF2-40B4-BE49-F238E27FC236}">
                <a16:creationId xmlns:a16="http://schemas.microsoft.com/office/drawing/2014/main" id="{253D479D-13D8-5840-94D8-ABCB18B998B9}"/>
              </a:ext>
            </a:extLst>
          </p:cNvPr>
          <p:cNvSpPr txBox="1"/>
          <p:nvPr/>
        </p:nvSpPr>
        <p:spPr>
          <a:xfrm>
            <a:off x="6743700" y="5987068"/>
            <a:ext cx="266763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2200" b="1" spc="-175" dirty="0">
                <a:solidFill>
                  <a:srgbClr val="205867"/>
                </a:solidFill>
                <a:latin typeface="Times New Roman"/>
                <a:cs typeface="Times New Roman"/>
              </a:rPr>
              <a:t>Service maintenance et </a:t>
            </a:r>
            <a:r>
              <a:rPr lang="en-US" sz="2200" b="1" spc="-175" dirty="0" err="1">
                <a:solidFill>
                  <a:srgbClr val="205867"/>
                </a:solidFill>
                <a:latin typeface="Times New Roman"/>
                <a:cs typeface="Times New Roman"/>
              </a:rPr>
              <a:t>logistique</a:t>
            </a:r>
            <a:r>
              <a:rPr lang="en-US" sz="2200" b="1" spc="-175" dirty="0">
                <a:solidFill>
                  <a:srgbClr val="205867"/>
                </a:solidFill>
                <a:latin typeface="Times New Roman"/>
                <a:cs typeface="Times New Roman"/>
              </a:rPr>
              <a:t> (SML)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A861F3-E909-304C-8386-F8244D5BB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39" y="5206653"/>
            <a:ext cx="3057011" cy="1589646"/>
          </a:xfrm>
          <a:prstGeom prst="rect">
            <a:avLst/>
          </a:prstGeom>
        </p:spPr>
      </p:pic>
      <p:pic>
        <p:nvPicPr>
          <p:cNvPr id="380" name="Image 379">
            <a:extLst>
              <a:ext uri="{FF2B5EF4-FFF2-40B4-BE49-F238E27FC236}">
                <a16:creationId xmlns:a16="http://schemas.microsoft.com/office/drawing/2014/main" id="{2FB38767-034C-2A4F-B7E7-389E6D808B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59" y="1384578"/>
            <a:ext cx="2160292" cy="8570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91A58F-9FA6-1C45-A06D-F875D89F8F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230" y="4581385"/>
            <a:ext cx="1968500" cy="1968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F51629-9244-1242-86FE-007ACE2766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379" y="5153313"/>
            <a:ext cx="1884811" cy="1465964"/>
          </a:xfrm>
          <a:prstGeom prst="rect">
            <a:avLst/>
          </a:prstGeom>
        </p:spPr>
      </p:pic>
      <p:sp>
        <p:nvSpPr>
          <p:cNvPr id="116" name="ZoneTexte 115">
            <a:extLst>
              <a:ext uri="{FF2B5EF4-FFF2-40B4-BE49-F238E27FC236}">
                <a16:creationId xmlns:a16="http://schemas.microsoft.com/office/drawing/2014/main" id="{3B98C6E7-6DF9-FB4D-B4DA-13D0BF7C1009}"/>
              </a:ext>
            </a:extLst>
          </p:cNvPr>
          <p:cNvSpPr txBox="1"/>
          <p:nvPr/>
        </p:nvSpPr>
        <p:spPr>
          <a:xfrm>
            <a:off x="9740899" y="2368667"/>
            <a:ext cx="2115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Accélérateur</a:t>
            </a:r>
          </a:p>
          <a:p>
            <a:r>
              <a:rPr lang="fr-FR" i="1" dirty="0"/>
              <a:t>Mesure radioactivité</a:t>
            </a:r>
          </a:p>
        </p:txBody>
      </p:sp>
    </p:spTree>
    <p:extLst>
      <p:ext uri="{BB962C8B-B14F-4D97-AF65-F5344CB8AC3E}">
        <p14:creationId xmlns:p14="http://schemas.microsoft.com/office/powerpoint/2010/main" val="752301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B1539-5411-5D48-ADAD-05AEDB39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D79723-CFCD-4D4B-9688-C46586133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plateformes techniques de radiation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61690E-5852-4E40-9EF8-15122C692E8C}"/>
              </a:ext>
            </a:extLst>
          </p:cNvPr>
          <p:cNvGrpSpPr/>
          <p:nvPr/>
        </p:nvGrpSpPr>
        <p:grpSpPr>
          <a:xfrm>
            <a:off x="179424" y="1221689"/>
            <a:ext cx="11648930" cy="5273263"/>
            <a:chOff x="-1952480" y="1203738"/>
            <a:chExt cx="11648930" cy="5273263"/>
          </a:xfrm>
        </p:grpSpPr>
        <p:pic>
          <p:nvPicPr>
            <p:cNvPr id="12" name="Image 11" descr="radioprotection.jpg">
              <a:extLst>
                <a:ext uri="{FF2B5EF4-FFF2-40B4-BE49-F238E27FC236}">
                  <a16:creationId xmlns:a16="http://schemas.microsoft.com/office/drawing/2014/main" id="{598259C2-368C-6D46-9BD8-1BA232F1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87456" y="4470305"/>
              <a:ext cx="1676400" cy="1380837"/>
            </a:xfrm>
            <a:prstGeom prst="ellipse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Image 12" descr="mesures RA.jpg">
              <a:extLst>
                <a:ext uri="{FF2B5EF4-FFF2-40B4-BE49-F238E27FC236}">
                  <a16:creationId xmlns:a16="http://schemas.microsoft.com/office/drawing/2014/main" id="{D339FB63-F8DE-5945-B6AD-539709E01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45015" y="1524000"/>
              <a:ext cx="1646204" cy="1371600"/>
            </a:xfrm>
            <a:prstGeom prst="ellipse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14" name="Arc 48">
              <a:extLst>
                <a:ext uri="{FF2B5EF4-FFF2-40B4-BE49-F238E27FC236}">
                  <a16:creationId xmlns:a16="http://schemas.microsoft.com/office/drawing/2014/main" id="{1D25DC9A-F7FB-334C-9631-8F519480EC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7641">
              <a:off x="4418807" y="2177257"/>
              <a:ext cx="1508125" cy="1042988"/>
            </a:xfrm>
            <a:custGeom>
              <a:avLst/>
              <a:gdLst>
                <a:gd name="T0" fmla="*/ 136423 w 1508125"/>
                <a:gd name="T1" fmla="*/ 222325 h 1042988"/>
                <a:gd name="T2" fmla="*/ 754063 w 1508125"/>
                <a:gd name="T3" fmla="*/ 521494 h 1042988"/>
                <a:gd name="T4" fmla="*/ 1381788 w 1508125"/>
                <a:gd name="T5" fmla="*/ 232541 h 1042988"/>
                <a:gd name="T6" fmla="*/ 1 60000 65536"/>
                <a:gd name="T7" fmla="*/ 3 60000 65536"/>
                <a:gd name="T8" fmla="*/ 1 60000 65536"/>
                <a:gd name="T9" fmla="*/ 136423 w 1508125"/>
                <a:gd name="T10" fmla="*/ 0 h 1042988"/>
                <a:gd name="T11" fmla="*/ 1381788 w 1508125"/>
                <a:gd name="T12" fmla="*/ 232541 h 1042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8125" h="1042988" stroke="0">
                  <a:moveTo>
                    <a:pt x="136423" y="222325"/>
                  </a:moveTo>
                  <a:lnTo>
                    <a:pt x="136422" y="222324"/>
                  </a:lnTo>
                  <a:cubicBezTo>
                    <a:pt x="277542" y="82980"/>
                    <a:pt x="508070" y="-1"/>
                    <a:pt x="754062" y="0"/>
                  </a:cubicBezTo>
                  <a:cubicBezTo>
                    <a:pt x="1006382" y="0"/>
                    <a:pt x="1241980" y="87277"/>
                    <a:pt x="1381788" y="232540"/>
                  </a:cubicBezTo>
                  <a:lnTo>
                    <a:pt x="754063" y="521494"/>
                  </a:lnTo>
                  <a:close/>
                </a:path>
                <a:path w="1508125" h="1042988" fill="none">
                  <a:moveTo>
                    <a:pt x="136423" y="222325"/>
                  </a:moveTo>
                  <a:lnTo>
                    <a:pt x="136422" y="222324"/>
                  </a:lnTo>
                  <a:cubicBezTo>
                    <a:pt x="277542" y="82980"/>
                    <a:pt x="508070" y="-1"/>
                    <a:pt x="754062" y="0"/>
                  </a:cubicBezTo>
                  <a:cubicBezTo>
                    <a:pt x="1006382" y="0"/>
                    <a:pt x="1241980" y="87277"/>
                    <a:pt x="1381788" y="232540"/>
                  </a:cubicBezTo>
                </a:path>
              </a:pathLst>
            </a:custGeom>
            <a:noFill/>
            <a:ln w="31750">
              <a:solidFill>
                <a:srgbClr val="93CDDD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CBDBFD9-C6DA-E847-82C6-8539877C38E1}"/>
                </a:ext>
              </a:extLst>
            </p:cNvPr>
            <p:cNvSpPr txBox="1"/>
            <p:nvPr/>
          </p:nvSpPr>
          <p:spPr>
            <a:xfrm rot="19378254">
              <a:off x="3358321" y="2372768"/>
              <a:ext cx="2243157" cy="2287895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>
                  <a:gd name="adj" fmla="val 20039043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fr-FR" sz="2000" b="1" dirty="0">
                  <a:solidFill>
                    <a:srgbClr val="215968"/>
                  </a:solidFill>
                </a:rPr>
                <a:t>Dispositif DIAM</a:t>
              </a:r>
            </a:p>
          </p:txBody>
        </p:sp>
        <p:pic>
          <p:nvPicPr>
            <p:cNvPr id="17" name="Image 16" descr="Physique[1].jpg">
              <a:extLst>
                <a:ext uri="{FF2B5EF4-FFF2-40B4-BE49-F238E27FC236}">
                  <a16:creationId xmlns:a16="http://schemas.microsoft.com/office/drawing/2014/main" id="{4FE14CF0-73AF-BB40-A012-DB8FA414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7402" y="2362200"/>
              <a:ext cx="1638855" cy="1371600"/>
            </a:xfrm>
            <a:prstGeom prst="ellipse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Image 17" descr="ipm_diam_2010_voie_protons_003_site_web-2.jpg">
              <a:extLst>
                <a:ext uri="{FF2B5EF4-FFF2-40B4-BE49-F238E27FC236}">
                  <a16:creationId xmlns:a16="http://schemas.microsoft.com/office/drawing/2014/main" id="{7F05FEC1-0AAD-4241-8169-D10F67B72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04646" y="3048000"/>
              <a:ext cx="1705554" cy="1371600"/>
            </a:xfrm>
            <a:prstGeom prst="ellipse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FFE4774-3351-4747-ABC1-A854BD0105DC}"/>
                </a:ext>
              </a:extLst>
            </p:cNvPr>
            <p:cNvSpPr txBox="1"/>
            <p:nvPr/>
          </p:nvSpPr>
          <p:spPr>
            <a:xfrm>
              <a:off x="-1952480" y="1203738"/>
              <a:ext cx="71352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215968"/>
                  </a:solidFill>
                  <a:latin typeface="Calibri" pitchFamily="34" charset="0"/>
                </a:rPr>
                <a:t>Outils  et savoir-faire scientifiques et métrologiques sur les  rayonnements ionisants qui contribuent à la recherche,</a:t>
              </a:r>
              <a:endParaRPr lang="fr-FR" sz="2000" dirty="0"/>
            </a:p>
          </p:txBody>
        </p:sp>
        <p:sp>
          <p:nvSpPr>
            <p:cNvPr id="20" name="ZoneTexte 57">
              <a:extLst>
                <a:ext uri="{FF2B5EF4-FFF2-40B4-BE49-F238E27FC236}">
                  <a16:creationId xmlns:a16="http://schemas.microsoft.com/office/drawing/2014/main" id="{3187D834-0663-E84F-A3A8-7A3FF3B09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80886" y="2722640"/>
              <a:ext cx="48768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altLang="fr-FR" sz="2000" dirty="0">
                  <a:solidFill>
                    <a:srgbClr val="0070C0"/>
                  </a:solidFill>
                  <a:latin typeface="Helvetica Neue" panose="02000503000000020004" pitchFamily="2" charset="0"/>
                </a:rPr>
                <a:t>-un accélérateur </a:t>
              </a:r>
            </a:p>
            <a:p>
              <a:pPr eaLnBrk="1" hangingPunct="1"/>
              <a:r>
                <a:rPr lang="fr-FR" altLang="fr-FR" sz="2000" dirty="0">
                  <a:solidFill>
                    <a:srgbClr val="0070C0"/>
                  </a:solidFill>
                  <a:latin typeface="Helvetica Neue" panose="02000503000000020004" pitchFamily="2" charset="0"/>
                </a:rPr>
                <a:t>-un </a:t>
              </a:r>
              <a:r>
                <a:rPr lang="fr-FR" altLang="fr-FR" sz="2000" dirty="0" err="1">
                  <a:solidFill>
                    <a:srgbClr val="0070C0"/>
                  </a:solidFill>
                  <a:latin typeface="Helvetica Neue" panose="02000503000000020004" pitchFamily="2" charset="0"/>
                </a:rPr>
                <a:t>implanteur</a:t>
              </a:r>
              <a:r>
                <a:rPr lang="fr-FR" altLang="fr-FR" sz="2000" dirty="0">
                  <a:solidFill>
                    <a:srgbClr val="0070C0"/>
                  </a:solidFill>
                  <a:latin typeface="Helvetica Neue" panose="02000503000000020004" pitchFamily="2" charset="0"/>
                </a:rPr>
                <a:t> </a:t>
              </a:r>
            </a:p>
            <a:p>
              <a:pPr eaLnBrk="1" hangingPunct="1"/>
              <a:r>
                <a:rPr lang="fr-FR" altLang="fr-FR" sz="2000" dirty="0">
                  <a:solidFill>
                    <a:srgbClr val="0070C0"/>
                  </a:solidFill>
                  <a:latin typeface="Helvetica Neue" panose="02000503000000020004" pitchFamily="2" charset="0"/>
                </a:rPr>
                <a:t>-un faisceau agrégats biomoléculaires </a:t>
              </a:r>
            </a:p>
          </p:txBody>
        </p:sp>
        <p:sp>
          <p:nvSpPr>
            <p:cNvPr id="21" name="ZoneTexte 58">
              <a:extLst>
                <a:ext uri="{FF2B5EF4-FFF2-40B4-BE49-F238E27FC236}">
                  <a16:creationId xmlns:a16="http://schemas.microsoft.com/office/drawing/2014/main" id="{221A22B2-B75E-944C-B46A-52AC1F3E5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25575" y="5276496"/>
              <a:ext cx="4265604" cy="7078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sz="2000" dirty="0">
                  <a:solidFill>
                    <a:srgbClr val="0070C0"/>
                  </a:solidFill>
                  <a:latin typeface="Calibri" pitchFamily="34" charset="0"/>
                </a:rPr>
                <a:t>Propose une métrologie de qualité Accrédité COFRAC</a:t>
              </a:r>
            </a:p>
          </p:txBody>
        </p:sp>
        <p:sp>
          <p:nvSpPr>
            <p:cNvPr id="22" name="Arc 61">
              <a:extLst>
                <a:ext uri="{FF2B5EF4-FFF2-40B4-BE49-F238E27FC236}">
                  <a16:creationId xmlns:a16="http://schemas.microsoft.com/office/drawing/2014/main" id="{D285FB47-D3DA-5E45-9703-CFDEBE454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244452">
              <a:off x="4159251" y="4159250"/>
              <a:ext cx="1438275" cy="1042988"/>
            </a:xfrm>
            <a:custGeom>
              <a:avLst/>
              <a:gdLst>
                <a:gd name="T0" fmla="*/ 121133 w 1438275"/>
                <a:gd name="T1" fmla="*/ 231836 h 1042988"/>
                <a:gd name="T2" fmla="*/ 719138 w 1438275"/>
                <a:gd name="T3" fmla="*/ 521494 h 1042988"/>
                <a:gd name="T4" fmla="*/ 1326283 w 1438275"/>
                <a:gd name="T5" fmla="*/ 242015 h 1042988"/>
                <a:gd name="T6" fmla="*/ 1 60000 65536"/>
                <a:gd name="T7" fmla="*/ 3 60000 65536"/>
                <a:gd name="T8" fmla="*/ 1 60000 65536"/>
                <a:gd name="T9" fmla="*/ 121133 w 1438275"/>
                <a:gd name="T10" fmla="*/ 0 h 1042988"/>
                <a:gd name="T11" fmla="*/ 1326283 w 1438275"/>
                <a:gd name="T12" fmla="*/ 242015 h 1042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8275" h="1042988" stroke="0">
                  <a:moveTo>
                    <a:pt x="121133" y="231836"/>
                  </a:moveTo>
                  <a:lnTo>
                    <a:pt x="121132" y="231835"/>
                  </a:lnTo>
                  <a:cubicBezTo>
                    <a:pt x="254560" y="86979"/>
                    <a:pt x="478917" y="-1"/>
                    <a:pt x="719137" y="0"/>
                  </a:cubicBezTo>
                  <a:cubicBezTo>
                    <a:pt x="965299" y="0"/>
                    <a:pt x="1194359" y="91305"/>
                    <a:pt x="1326282" y="242015"/>
                  </a:cubicBezTo>
                  <a:lnTo>
                    <a:pt x="719138" y="521494"/>
                  </a:lnTo>
                  <a:close/>
                </a:path>
                <a:path w="1438275" h="1042988" fill="none">
                  <a:moveTo>
                    <a:pt x="121133" y="231836"/>
                  </a:moveTo>
                  <a:lnTo>
                    <a:pt x="121132" y="231835"/>
                  </a:lnTo>
                  <a:cubicBezTo>
                    <a:pt x="254560" y="86979"/>
                    <a:pt x="478917" y="-1"/>
                    <a:pt x="719137" y="0"/>
                  </a:cubicBezTo>
                  <a:cubicBezTo>
                    <a:pt x="965299" y="0"/>
                    <a:pt x="1194359" y="91305"/>
                    <a:pt x="1326282" y="242015"/>
                  </a:cubicBezTo>
                </a:path>
              </a:pathLst>
            </a:custGeom>
            <a:noFill/>
            <a:ln w="31750">
              <a:solidFill>
                <a:srgbClr val="93CDDD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23" name="Arc 62">
              <a:extLst>
                <a:ext uri="{FF2B5EF4-FFF2-40B4-BE49-F238E27FC236}">
                  <a16:creationId xmlns:a16="http://schemas.microsoft.com/office/drawing/2014/main" id="{4D5DDE45-C194-3D46-8447-5BB9339C7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69886">
              <a:off x="6235701" y="4192589"/>
              <a:ext cx="1508125" cy="1042987"/>
            </a:xfrm>
            <a:custGeom>
              <a:avLst/>
              <a:gdLst>
                <a:gd name="T0" fmla="*/ 136424 w 1508125"/>
                <a:gd name="T1" fmla="*/ 222325 h 1042987"/>
                <a:gd name="T2" fmla="*/ 754063 w 1508125"/>
                <a:gd name="T3" fmla="*/ 521494 h 1042987"/>
                <a:gd name="T4" fmla="*/ 1381788 w 1508125"/>
                <a:gd name="T5" fmla="*/ 232540 h 1042987"/>
                <a:gd name="T6" fmla="*/ 1 60000 65536"/>
                <a:gd name="T7" fmla="*/ 3 60000 65536"/>
                <a:gd name="T8" fmla="*/ 1 60000 65536"/>
                <a:gd name="T9" fmla="*/ 136424 w 1508125"/>
                <a:gd name="T10" fmla="*/ 0 h 1042987"/>
                <a:gd name="T11" fmla="*/ 1381788 w 1508125"/>
                <a:gd name="T12" fmla="*/ 232540 h 10429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8125" h="1042987" stroke="0">
                  <a:moveTo>
                    <a:pt x="136424" y="222325"/>
                  </a:moveTo>
                  <a:lnTo>
                    <a:pt x="136423" y="222324"/>
                  </a:lnTo>
                  <a:cubicBezTo>
                    <a:pt x="277543" y="82980"/>
                    <a:pt x="508071" y="-1"/>
                    <a:pt x="754063" y="0"/>
                  </a:cubicBezTo>
                  <a:cubicBezTo>
                    <a:pt x="1006383" y="0"/>
                    <a:pt x="1241981" y="87277"/>
                    <a:pt x="1381789" y="232540"/>
                  </a:cubicBezTo>
                  <a:lnTo>
                    <a:pt x="754063" y="521494"/>
                  </a:lnTo>
                  <a:close/>
                </a:path>
                <a:path w="1508125" h="1042987" fill="none">
                  <a:moveTo>
                    <a:pt x="136424" y="222325"/>
                  </a:moveTo>
                  <a:lnTo>
                    <a:pt x="136423" y="222324"/>
                  </a:lnTo>
                  <a:cubicBezTo>
                    <a:pt x="277543" y="82980"/>
                    <a:pt x="508071" y="-1"/>
                    <a:pt x="754063" y="0"/>
                  </a:cubicBezTo>
                  <a:cubicBezTo>
                    <a:pt x="1006383" y="0"/>
                    <a:pt x="1241981" y="87277"/>
                    <a:pt x="1381789" y="232540"/>
                  </a:cubicBezTo>
                </a:path>
              </a:pathLst>
            </a:custGeom>
            <a:noFill/>
            <a:ln w="31750">
              <a:solidFill>
                <a:srgbClr val="93CDDD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24" name="Arc 63">
              <a:extLst>
                <a:ext uri="{FF2B5EF4-FFF2-40B4-BE49-F238E27FC236}">
                  <a16:creationId xmlns:a16="http://schemas.microsoft.com/office/drawing/2014/main" id="{83ADA227-95DF-2642-9E61-2AF0DBB9C1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57211">
              <a:off x="8164514" y="3567114"/>
              <a:ext cx="1296987" cy="1042987"/>
            </a:xfrm>
            <a:custGeom>
              <a:avLst/>
              <a:gdLst>
                <a:gd name="T0" fmla="*/ 92988 w 1296987"/>
                <a:gd name="T1" fmla="*/ 252421 h 1042987"/>
                <a:gd name="T2" fmla="*/ 648494 w 1296987"/>
                <a:gd name="T3" fmla="*/ 521494 h 1042987"/>
                <a:gd name="T4" fmla="*/ 1211303 w 1296987"/>
                <a:gd name="T5" fmla="*/ 262422 h 1042987"/>
                <a:gd name="T6" fmla="*/ 1 60000 65536"/>
                <a:gd name="T7" fmla="*/ 3 60000 65536"/>
                <a:gd name="T8" fmla="*/ 1 60000 65536"/>
                <a:gd name="T9" fmla="*/ 92988 w 1296987"/>
                <a:gd name="T10" fmla="*/ 0 h 1042987"/>
                <a:gd name="T11" fmla="*/ 1211303 w 1296987"/>
                <a:gd name="T12" fmla="*/ 262422 h 10429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987" h="1042987" stroke="0">
                  <a:moveTo>
                    <a:pt x="92988" y="252421"/>
                  </a:moveTo>
                  <a:lnTo>
                    <a:pt x="92988" y="252421"/>
                  </a:lnTo>
                  <a:cubicBezTo>
                    <a:pt x="210316" y="95779"/>
                    <a:pt x="421098" y="-1"/>
                    <a:pt x="648494" y="0"/>
                  </a:cubicBezTo>
                  <a:cubicBezTo>
                    <a:pt x="881037" y="0"/>
                    <a:pt x="1095779" y="100128"/>
                    <a:pt x="1211304" y="262422"/>
                  </a:cubicBezTo>
                  <a:lnTo>
                    <a:pt x="648494" y="521494"/>
                  </a:lnTo>
                  <a:close/>
                </a:path>
                <a:path w="1296987" h="1042987" fill="none">
                  <a:moveTo>
                    <a:pt x="92988" y="252421"/>
                  </a:moveTo>
                  <a:lnTo>
                    <a:pt x="92988" y="252421"/>
                  </a:lnTo>
                  <a:cubicBezTo>
                    <a:pt x="210316" y="95779"/>
                    <a:pt x="421098" y="-1"/>
                    <a:pt x="648494" y="0"/>
                  </a:cubicBezTo>
                  <a:cubicBezTo>
                    <a:pt x="881037" y="0"/>
                    <a:pt x="1095779" y="100128"/>
                    <a:pt x="1211304" y="262422"/>
                  </a:cubicBezTo>
                </a:path>
              </a:pathLst>
            </a:custGeom>
            <a:noFill/>
            <a:ln w="31750">
              <a:solidFill>
                <a:srgbClr val="93CDDD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25" name="Arc 64">
              <a:extLst>
                <a:ext uri="{FF2B5EF4-FFF2-40B4-BE49-F238E27FC236}">
                  <a16:creationId xmlns:a16="http://schemas.microsoft.com/office/drawing/2014/main" id="{170B5319-D9CC-714E-AD56-505CC00CCC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982890">
              <a:off x="6578601" y="2603500"/>
              <a:ext cx="1508125" cy="1042988"/>
            </a:xfrm>
            <a:custGeom>
              <a:avLst/>
              <a:gdLst>
                <a:gd name="T0" fmla="*/ 136423 w 1508125"/>
                <a:gd name="T1" fmla="*/ 222325 h 1042988"/>
                <a:gd name="T2" fmla="*/ 754063 w 1508125"/>
                <a:gd name="T3" fmla="*/ 521494 h 1042988"/>
                <a:gd name="T4" fmla="*/ 1381788 w 1508125"/>
                <a:gd name="T5" fmla="*/ 232541 h 1042988"/>
                <a:gd name="T6" fmla="*/ 1 60000 65536"/>
                <a:gd name="T7" fmla="*/ 3 60000 65536"/>
                <a:gd name="T8" fmla="*/ 1 60000 65536"/>
                <a:gd name="T9" fmla="*/ 136423 w 1508125"/>
                <a:gd name="T10" fmla="*/ 0 h 1042988"/>
                <a:gd name="T11" fmla="*/ 1381788 w 1508125"/>
                <a:gd name="T12" fmla="*/ 232541 h 1042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8125" h="1042988" stroke="0">
                  <a:moveTo>
                    <a:pt x="136423" y="222325"/>
                  </a:moveTo>
                  <a:lnTo>
                    <a:pt x="136422" y="222324"/>
                  </a:lnTo>
                  <a:cubicBezTo>
                    <a:pt x="277542" y="82980"/>
                    <a:pt x="508070" y="-1"/>
                    <a:pt x="754062" y="0"/>
                  </a:cubicBezTo>
                  <a:cubicBezTo>
                    <a:pt x="1006382" y="0"/>
                    <a:pt x="1241980" y="87277"/>
                    <a:pt x="1381788" y="232540"/>
                  </a:cubicBezTo>
                  <a:lnTo>
                    <a:pt x="754063" y="521494"/>
                  </a:lnTo>
                  <a:close/>
                </a:path>
                <a:path w="1508125" h="1042988" fill="none">
                  <a:moveTo>
                    <a:pt x="136423" y="222325"/>
                  </a:moveTo>
                  <a:lnTo>
                    <a:pt x="136422" y="222324"/>
                  </a:lnTo>
                  <a:cubicBezTo>
                    <a:pt x="277542" y="82980"/>
                    <a:pt x="508070" y="-1"/>
                    <a:pt x="754062" y="0"/>
                  </a:cubicBezTo>
                  <a:cubicBezTo>
                    <a:pt x="1006382" y="0"/>
                    <a:pt x="1241980" y="87277"/>
                    <a:pt x="1381788" y="232540"/>
                  </a:cubicBezTo>
                </a:path>
              </a:pathLst>
            </a:custGeom>
            <a:noFill/>
            <a:ln w="31750">
              <a:solidFill>
                <a:srgbClr val="93CDDD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1772CA3-A8D2-D54E-B0EA-4655779DB309}"/>
                </a:ext>
              </a:extLst>
            </p:cNvPr>
            <p:cNvSpPr txBox="1"/>
            <p:nvPr/>
          </p:nvSpPr>
          <p:spPr>
            <a:xfrm rot="16200000">
              <a:off x="7606507" y="4387057"/>
              <a:ext cx="38100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fr-FR" sz="600">
                  <a:solidFill>
                    <a:srgbClr val="FCD5B5"/>
                  </a:solidFill>
                  <a:latin typeface="Calibri" pitchFamily="34" charset="0"/>
                </a:rPr>
                <a:t>©IPNL, P.M. et Université Claude Bernard Lyon 1 et CNRS Photothèque/Hubert Raguet </a:t>
              </a:r>
            </a:p>
            <a:p>
              <a:pPr algn="ctr" eaLnBrk="1" hangingPunct="1"/>
              <a:endParaRPr lang="fr-FR" sz="600">
                <a:solidFill>
                  <a:srgbClr val="FCD5B5"/>
                </a:solidFill>
                <a:latin typeface="Calibri" pitchFamily="34" charset="0"/>
              </a:endParaRPr>
            </a:p>
            <a:p>
              <a:pPr algn="ctr" eaLnBrk="1" hangingPunct="1"/>
              <a:r>
                <a:rPr lang="fr-FR" sz="600">
                  <a:solidFill>
                    <a:srgbClr val="FCD5B5"/>
                  </a:solidFill>
                  <a:latin typeface="Calibri" pitchFamily="34" charset="0"/>
                </a:rPr>
                <a:t>     </a:t>
              </a:r>
            </a:p>
          </p:txBody>
        </p:sp>
        <p:pic>
          <p:nvPicPr>
            <p:cNvPr id="27" name="Image 26" descr="DSC_0036 copie.JPG">
              <a:extLst>
                <a:ext uri="{FF2B5EF4-FFF2-40B4-BE49-F238E27FC236}">
                  <a16:creationId xmlns:a16="http://schemas.microsoft.com/office/drawing/2014/main" id="{925050C6-42B8-3742-B651-140A7BD2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05400" y="4876800"/>
              <a:ext cx="1752600" cy="1405818"/>
            </a:xfrm>
            <a:prstGeom prst="ellipse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B496EE5B-32DB-CA46-AD50-75C55E2FB773}"/>
              </a:ext>
            </a:extLst>
          </p:cNvPr>
          <p:cNvSpPr txBox="1">
            <a:spLocks/>
          </p:cNvSpPr>
          <p:nvPr/>
        </p:nvSpPr>
        <p:spPr>
          <a:xfrm>
            <a:off x="-45689" y="2094260"/>
            <a:ext cx="8654605" cy="609600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sz="3600" b="1" dirty="0">
              <a:solidFill>
                <a:srgbClr val="215968"/>
              </a:solidFill>
              <a:latin typeface="Calibri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395AFC-8E54-904C-8380-27633DE1DE0E}"/>
              </a:ext>
            </a:extLst>
          </p:cNvPr>
          <p:cNvSpPr/>
          <p:nvPr/>
        </p:nvSpPr>
        <p:spPr>
          <a:xfrm>
            <a:off x="381511" y="4581764"/>
            <a:ext cx="2672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rgbClr val="215968"/>
                </a:solidFill>
                <a:latin typeface="Calibri" pitchFamily="34" charset="0"/>
              </a:rPr>
              <a:t>LABRADOR </a:t>
            </a:r>
            <a:endParaRPr lang="fr-FR" sz="4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02AA87-89C5-4146-9361-8B9E2CA61831}"/>
              </a:ext>
            </a:extLst>
          </p:cNvPr>
          <p:cNvSpPr/>
          <p:nvPr/>
        </p:nvSpPr>
        <p:spPr>
          <a:xfrm>
            <a:off x="370283" y="2094260"/>
            <a:ext cx="3205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215968"/>
                </a:solidFill>
                <a:latin typeface="Calibri" pitchFamily="34" charset="0"/>
              </a:rPr>
              <a:t>ANAFIRE-DIAM </a:t>
            </a:r>
          </a:p>
        </p:txBody>
      </p:sp>
    </p:spTree>
    <p:extLst>
      <p:ext uri="{BB962C8B-B14F-4D97-AF65-F5344CB8AC3E}">
        <p14:creationId xmlns:p14="http://schemas.microsoft.com/office/powerpoint/2010/main" val="1401492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8C258-823E-3649-A6CE-D2354894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748C6-6818-F744-A83A-6A761EFBD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plateaux technologiques du </a:t>
            </a:r>
            <a:r>
              <a:rPr lang="fr-FR" dirty="0" err="1"/>
              <a:t>labex</a:t>
            </a:r>
            <a:r>
              <a:rPr lang="fr-FR" dirty="0"/>
              <a:t>  LIO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FCC05D-0D9A-D843-AE8A-A364705BE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225550"/>
            <a:ext cx="1854200" cy="2425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15A3ED-6219-CA48-89B5-50746DC7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0" y="1367014"/>
            <a:ext cx="2070100" cy="2425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F78677-86A0-814E-B9D0-8BD80BEEBD5A}"/>
              </a:ext>
            </a:extLst>
          </p:cNvPr>
          <p:cNvSpPr txBox="1"/>
          <p:nvPr/>
        </p:nvSpPr>
        <p:spPr>
          <a:xfrm>
            <a:off x="0" y="3762995"/>
            <a:ext cx="3724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Dark</a:t>
            </a:r>
            <a:r>
              <a:rPr lang="fr-FR" sz="2400" dirty="0"/>
              <a:t> </a:t>
            </a:r>
            <a:r>
              <a:rPr lang="fr-FR" sz="2400" dirty="0" err="1"/>
              <a:t>matter</a:t>
            </a:r>
            <a:r>
              <a:rPr lang="fr-FR" sz="2400" dirty="0"/>
              <a:t> </a:t>
            </a:r>
          </a:p>
          <a:p>
            <a:r>
              <a:rPr lang="fr-FR" dirty="0"/>
              <a:t>R et D Bolomètres cryogéniques</a:t>
            </a:r>
          </a:p>
          <a:p>
            <a:r>
              <a:rPr lang="fr-FR" dirty="0"/>
              <a:t> Cryo concept original  a permis la</a:t>
            </a:r>
          </a:p>
          <a:p>
            <a:r>
              <a:rPr lang="fr-FR" dirty="0"/>
              <a:t>meilleure limite basse masse </a:t>
            </a:r>
            <a:r>
              <a:rPr lang="fr-FR" dirty="0" err="1"/>
              <a:t>WIMPs</a:t>
            </a:r>
            <a:endParaRPr lang="fr-FR" dirty="0"/>
          </a:p>
          <a:p>
            <a:r>
              <a:rPr lang="fr-FR" dirty="0"/>
              <a:t>+ l’ERC de </a:t>
            </a:r>
            <a:r>
              <a:rPr lang="fr-FR" dirty="0" err="1"/>
              <a:t>J.Billard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14379F-E4F1-0749-A7E7-1A1EE7626C94}"/>
              </a:ext>
            </a:extLst>
          </p:cNvPr>
          <p:cNvSpPr txBox="1"/>
          <p:nvPr/>
        </p:nvSpPr>
        <p:spPr>
          <a:xfrm>
            <a:off x="7964650" y="1154054"/>
            <a:ext cx="276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Plateforme Ar-</a:t>
            </a:r>
            <a:r>
              <a:rPr lang="fr-FR" sz="2400" dirty="0" err="1"/>
              <a:t>Liquid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B9FA43-29BB-974F-87DE-C0BB872D2509}"/>
              </a:ext>
            </a:extLst>
          </p:cNvPr>
          <p:cNvSpPr txBox="1"/>
          <p:nvPr/>
        </p:nvSpPr>
        <p:spPr>
          <a:xfrm>
            <a:off x="8691920" y="3579262"/>
            <a:ext cx="2772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permis le développement</a:t>
            </a:r>
          </a:p>
          <a:p>
            <a:r>
              <a:rPr lang="fr-FR" dirty="0"/>
              <a:t> de </a:t>
            </a:r>
            <a:r>
              <a:rPr lang="fr-FR" dirty="0" err="1"/>
              <a:t>protoDUNE</a:t>
            </a:r>
            <a:r>
              <a:rPr lang="fr-FR" dirty="0"/>
              <a:t> au CERN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130825-FC55-E646-9CD2-BD74A2ADD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521" y="3371416"/>
            <a:ext cx="4754109" cy="2474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7AA3DDE-D62F-2B49-8B79-7C0AF6D1F522}"/>
              </a:ext>
            </a:extLst>
          </p:cNvPr>
          <p:cNvSpPr txBox="1"/>
          <p:nvPr/>
        </p:nvSpPr>
        <p:spPr>
          <a:xfrm>
            <a:off x="4453430" y="5792569"/>
            <a:ext cx="3112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Salle propre pour la production</a:t>
            </a:r>
          </a:p>
          <a:p>
            <a:r>
              <a:rPr lang="fr-FR" dirty="0"/>
              <a:t>Des </a:t>
            </a:r>
            <a:r>
              <a:rPr lang="fr-FR" dirty="0" err="1"/>
              <a:t>Dees</a:t>
            </a:r>
            <a:r>
              <a:rPr lang="fr-FR" dirty="0"/>
              <a:t> de CMS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0552816-82E9-B143-84A8-A1D22B7E39D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64650" y="1602232"/>
            <a:ext cx="4227350" cy="1936704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http://lma.in2p3.fr/Images/fondmoyens.jpg">
            <a:extLst>
              <a:ext uri="{FF2B5EF4-FFF2-40B4-BE49-F238E27FC236}">
                <a16:creationId xmlns:a16="http://schemas.microsoft.com/office/drawing/2014/main" id="{5BEC35A2-16BB-6C40-BD94-4CEA8EC5B9D2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214" y="4521651"/>
            <a:ext cx="3649136" cy="178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F328C32-586A-9D4D-A183-6EE3E8E26085}"/>
              </a:ext>
            </a:extLst>
          </p:cNvPr>
          <p:cNvSpPr txBox="1"/>
          <p:nvPr/>
        </p:nvSpPr>
        <p:spPr>
          <a:xfrm>
            <a:off x="9144635" y="6438900"/>
            <a:ext cx="240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IADC - LMA salle propre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FCB683-E561-064C-B1AE-2BD4D3433984}"/>
              </a:ext>
            </a:extLst>
          </p:cNvPr>
          <p:cNvSpPr txBox="1"/>
          <p:nvPr/>
        </p:nvSpPr>
        <p:spPr>
          <a:xfrm>
            <a:off x="393891" y="611841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DIAM </a:t>
            </a:r>
          </a:p>
        </p:txBody>
      </p:sp>
      <p:pic>
        <p:nvPicPr>
          <p:cNvPr id="18" name="image8.png">
            <a:extLst>
              <a:ext uri="{FF2B5EF4-FFF2-40B4-BE49-F238E27FC236}">
                <a16:creationId xmlns:a16="http://schemas.microsoft.com/office/drawing/2014/main" id="{F77F865E-102E-AC4D-AEEF-5F510C48D28D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223634" y="5481988"/>
            <a:ext cx="1379122" cy="1395641"/>
          </a:xfrm>
          <a:prstGeom prst="rect">
            <a:avLst/>
          </a:prstGeom>
          <a:ln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840D17-812F-A343-BF55-1D8BC65E7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075" y="1449792"/>
            <a:ext cx="1905000" cy="901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64158E-0C87-4D4E-9088-6153A10CD0BC}"/>
              </a:ext>
            </a:extLst>
          </p:cNvPr>
          <p:cNvSpPr txBox="1"/>
          <p:nvPr/>
        </p:nvSpPr>
        <p:spPr>
          <a:xfrm>
            <a:off x="4398920" y="2513228"/>
            <a:ext cx="2842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 moyens de R&amp;D amonts</a:t>
            </a:r>
          </a:p>
        </p:txBody>
      </p:sp>
    </p:spTree>
    <p:extLst>
      <p:ext uri="{BB962C8B-B14F-4D97-AF65-F5344CB8AC3E}">
        <p14:creationId xmlns:p14="http://schemas.microsoft.com/office/powerpoint/2010/main" val="404483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1920" y="877218"/>
            <a:ext cx="6701512" cy="237330"/>
          </a:xfrm>
        </p:spPr>
        <p:txBody>
          <a:bodyPr>
            <a:normAutofit fontScale="90000"/>
          </a:bodyPr>
          <a:lstStyle/>
          <a:p>
            <a:r>
              <a:rPr lang="en-GB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9A7442-3C53-2E44-81DC-B103B96A99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97" y="3049533"/>
            <a:ext cx="2614830" cy="23684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C03058-3128-D942-84BF-48426D525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734" y="1653965"/>
            <a:ext cx="2822266" cy="18756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C35C2A-C05D-C84A-9899-6A383F4A54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201" y="1446808"/>
            <a:ext cx="1901701" cy="161275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73FA74-37D2-8C42-8908-89FB71BE8FEC}"/>
              </a:ext>
            </a:extLst>
          </p:cNvPr>
          <p:cNvSpPr txBox="1"/>
          <p:nvPr/>
        </p:nvSpPr>
        <p:spPr>
          <a:xfrm>
            <a:off x="2442187" y="1469452"/>
            <a:ext cx="193167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LHC : CMS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1681D7-8ED4-0A44-BAAF-CAD931645CE8}"/>
              </a:ext>
            </a:extLst>
          </p:cNvPr>
          <p:cNvSpPr txBox="1"/>
          <p:nvPr/>
        </p:nvSpPr>
        <p:spPr>
          <a:xfrm>
            <a:off x="4927864" y="3049533"/>
            <a:ext cx="254563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LMA : VIRGO et LIGO</a:t>
            </a:r>
          </a:p>
          <a:p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ADV+, ADV ++</a:t>
            </a:r>
          </a:p>
          <a:p>
            <a:r>
              <a:rPr lang="fr-FR" sz="195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3E2FF6-1FC9-B641-9888-DEB4B800DF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851" y="4699089"/>
            <a:ext cx="2845755" cy="16007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306E7E-2139-4746-8B75-44AFA37E31CF}"/>
              </a:ext>
            </a:extLst>
          </p:cNvPr>
          <p:cNvSpPr/>
          <p:nvPr/>
        </p:nvSpPr>
        <p:spPr>
          <a:xfrm>
            <a:off x="2442186" y="1929499"/>
            <a:ext cx="2910864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Le boson de </a:t>
            </a:r>
            <a:r>
              <a:rPr lang="fr-FR" sz="2275" dirty="0" err="1">
                <a:latin typeface="Arial Narrow" charset="0"/>
                <a:ea typeface="Arial Narrow" charset="0"/>
                <a:cs typeface="Arial Narrow" charset="0"/>
              </a:rPr>
              <a:t>Higgs</a:t>
            </a:r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, le top</a:t>
            </a:r>
          </a:p>
          <a:p>
            <a:r>
              <a:rPr lang="fr-FR" sz="2275" dirty="0">
                <a:latin typeface="Arial Narrow" charset="0"/>
                <a:ea typeface="Arial Narrow" charset="0"/>
                <a:cs typeface="Arial Narrow" charset="0"/>
              </a:rPr>
              <a:t>Fortes contributions aux upgrades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F5BA555-137E-BF4C-BE6C-A2C526812F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688" y="3551328"/>
            <a:ext cx="3684312" cy="19649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CFD8DB9-972F-FD42-9356-8989EC086369}"/>
              </a:ext>
            </a:extLst>
          </p:cNvPr>
          <p:cNvSpPr txBox="1"/>
          <p:nvPr/>
        </p:nvSpPr>
        <p:spPr>
          <a:xfrm>
            <a:off x="7391891" y="3589040"/>
            <a:ext cx="2990562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Les ondes gravitationnelles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10F1142-3554-A94E-A3B3-CCFD279D37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00" y="1332828"/>
            <a:ext cx="1928158" cy="16351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2F410A-5E3E-7844-8BAA-11498CA749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453" y="83619"/>
            <a:ext cx="1423988" cy="9390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70071F-964D-B94F-BF93-05525DFF8736}"/>
              </a:ext>
            </a:extLst>
          </p:cNvPr>
          <p:cNvSpPr txBox="1"/>
          <p:nvPr/>
        </p:nvSpPr>
        <p:spPr>
          <a:xfrm>
            <a:off x="7510645" y="5537331"/>
            <a:ext cx="313900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b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sz="1950" dirty="0">
                <a:latin typeface="Arial Narrow" charset="0"/>
                <a:ea typeface="Arial Narrow" charset="0"/>
                <a:cs typeface="Arial Narrow" charset="0"/>
              </a:rPr>
              <a:t>Univers en expansion accélérée</a:t>
            </a:r>
          </a:p>
          <a:p>
            <a:r>
              <a:rPr lang="fr-FR" sz="1950" dirty="0">
                <a:latin typeface="Arial Narrow" charset="0"/>
                <a:ea typeface="Arial Narrow" charset="0"/>
                <a:cs typeface="Arial Narrow" charset="0"/>
              </a:rPr>
              <a:t>Cosmologie : Euclid, LSST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7C0785-1775-864B-8B66-2EAF6BC1D4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11" y="4084056"/>
            <a:ext cx="1993942" cy="1330778"/>
          </a:xfrm>
          <a:prstGeom prst="rect">
            <a:avLst/>
          </a:prstGeom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946A279-FA12-8149-8BC1-8FEF516D7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1258" y="236291"/>
            <a:ext cx="7422174" cy="82158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Les projets:</a:t>
            </a:r>
          </a:p>
          <a:p>
            <a:r>
              <a:rPr lang="fr-FR" dirty="0"/>
              <a:t>Acteur des découvertes majeures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37BD45-7B25-9D48-9804-E8AB039C3EFA}"/>
              </a:ext>
            </a:extLst>
          </p:cNvPr>
          <p:cNvSpPr txBox="1"/>
          <p:nvPr/>
        </p:nvSpPr>
        <p:spPr>
          <a:xfrm>
            <a:off x="769497" y="6381345"/>
            <a:ext cx="341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FLC/CALICE : R&amp;D détecteurs RPC  </a:t>
            </a:r>
          </a:p>
        </p:txBody>
      </p:sp>
    </p:spTree>
    <p:extLst>
      <p:ext uri="{BB962C8B-B14F-4D97-AF65-F5344CB8AC3E}">
        <p14:creationId xmlns:p14="http://schemas.microsoft.com/office/powerpoint/2010/main" val="202287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1920" y="877218"/>
            <a:ext cx="6701512" cy="237330"/>
          </a:xfrm>
        </p:spPr>
        <p:txBody>
          <a:bodyPr>
            <a:normAutofit fontScale="90000"/>
          </a:bodyPr>
          <a:lstStyle/>
          <a:p>
            <a:r>
              <a:rPr lang="en-GB" dirty="0"/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306E7E-2139-4746-8B75-44AFA37E31CF}"/>
              </a:ext>
            </a:extLst>
          </p:cNvPr>
          <p:cNvSpPr/>
          <p:nvPr/>
        </p:nvSpPr>
        <p:spPr>
          <a:xfrm>
            <a:off x="2198681" y="2766376"/>
            <a:ext cx="2490242" cy="2192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275" dirty="0"/>
              <a:t>QCD</a:t>
            </a:r>
          </a:p>
          <a:p>
            <a:r>
              <a:rPr lang="fr-FR" sz="2275" dirty="0"/>
              <a:t>Plasma quark-gluon </a:t>
            </a:r>
          </a:p>
          <a:p>
            <a:r>
              <a:rPr lang="fr-FR" sz="2275" dirty="0"/>
              <a:t>CERN:ALICE</a:t>
            </a:r>
          </a:p>
          <a:p>
            <a:r>
              <a:rPr lang="fr-FR" sz="2275" dirty="0"/>
              <a:t>Forte contribution au MFT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FD8DB9-972F-FD42-9356-8989EC086369}"/>
              </a:ext>
            </a:extLst>
          </p:cNvPr>
          <p:cNvSpPr txBox="1"/>
          <p:nvPr/>
        </p:nvSpPr>
        <p:spPr>
          <a:xfrm>
            <a:off x="6726269" y="1385566"/>
            <a:ext cx="2908018" cy="14927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75" dirty="0"/>
              <a:t>Neutrinos Oscillations</a:t>
            </a:r>
          </a:p>
          <a:p>
            <a:r>
              <a:rPr lang="fr-FR" sz="2275" dirty="0"/>
              <a:t>OPERA,T2K</a:t>
            </a:r>
          </a:p>
          <a:p>
            <a:endParaRPr lang="fr-FR" sz="2275" dirty="0"/>
          </a:p>
          <a:p>
            <a:r>
              <a:rPr lang="fr-FR" sz="2275" dirty="0"/>
              <a:t>Leader de DUNE-Fr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EF56E15-6EB1-3F40-BEEA-E879B7CC0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34" y="1454629"/>
            <a:ext cx="1674415" cy="40054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F108C9-E306-4F42-824F-DB289E5012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50" y="1060978"/>
            <a:ext cx="1924413" cy="1632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42C1EE-B6DC-F742-9458-0E5FF55AC5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327" y="1338439"/>
            <a:ext cx="1646387" cy="139623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9A8537D-7CAA-3148-BDA9-AF993B61B7C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78327" y="3176816"/>
            <a:ext cx="1930208" cy="2864745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276FBF-0D3E-5A4B-AA5D-773C040EB6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754" y="3176816"/>
            <a:ext cx="2172189" cy="16421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DA165E8-8392-B446-95E0-5DAEEA4759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904" y="4194192"/>
            <a:ext cx="2808890" cy="1872593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324DC842-1196-BA4A-BA97-1E6145332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400" y="236291"/>
            <a:ext cx="7505032" cy="82158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Les projets:</a:t>
            </a:r>
          </a:p>
          <a:p>
            <a:r>
              <a:rPr lang="fr-FR" dirty="0"/>
              <a:t>Acteur des découvertes majeures</a:t>
            </a:r>
          </a:p>
        </p:txBody>
      </p:sp>
    </p:spTree>
    <p:extLst>
      <p:ext uri="{BB962C8B-B14F-4D97-AF65-F5344CB8AC3E}">
        <p14:creationId xmlns:p14="http://schemas.microsoft.com/office/powerpoint/2010/main" val="182513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3CAE62-C77E-DF4B-ADA8-D625A108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46A279-FA12-8149-8BC1-8FEF516D7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1449" y="152990"/>
            <a:ext cx="6750050" cy="4572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Des projets alliant moyens et compétences….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64A3734-604A-254B-8913-EEE394B13DF0}"/>
              </a:ext>
            </a:extLst>
          </p:cNvPr>
          <p:cNvGrpSpPr/>
          <p:nvPr/>
        </p:nvGrpSpPr>
        <p:grpSpPr>
          <a:xfrm>
            <a:off x="216711" y="1163738"/>
            <a:ext cx="11929082" cy="5750055"/>
            <a:chOff x="-180301" y="331133"/>
            <a:chExt cx="14508548" cy="516154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E617409-8910-6C4D-9F8E-A3BAA3BAC56E}"/>
                </a:ext>
              </a:extLst>
            </p:cNvPr>
            <p:cNvGrpSpPr/>
            <p:nvPr/>
          </p:nvGrpSpPr>
          <p:grpSpPr>
            <a:xfrm>
              <a:off x="4371452" y="470063"/>
              <a:ext cx="9956795" cy="5022618"/>
              <a:chOff x="3860965" y="843048"/>
              <a:chExt cx="9956795" cy="5022618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DAA5E650-55CC-4C4F-A912-C7B4F11F958F}"/>
                  </a:ext>
                </a:extLst>
              </p:cNvPr>
              <p:cNvGrpSpPr/>
              <p:nvPr/>
            </p:nvGrpSpPr>
            <p:grpSpPr>
              <a:xfrm rot="956300">
                <a:off x="10570113" y="2975900"/>
                <a:ext cx="3247647" cy="2889766"/>
                <a:chOff x="9260077" y="5941457"/>
                <a:chExt cx="3247647" cy="288976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515CA12-1746-E043-8149-A73AF60C632A}"/>
                    </a:ext>
                  </a:extLst>
                </p:cNvPr>
                <p:cNvSpPr/>
                <p:nvPr/>
              </p:nvSpPr>
              <p:spPr>
                <a:xfrm rot="20643700">
                  <a:off x="9260077" y="5941457"/>
                  <a:ext cx="3180697" cy="28897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63" dirty="0" err="1">
                      <a:solidFill>
                        <a:schemeClr val="tx1"/>
                      </a:solidFill>
                    </a:rPr>
                    <a:t>Hadrontherapie</a:t>
                  </a:r>
                  <a:r>
                    <a:rPr lang="fr-FR" sz="1463" dirty="0">
                      <a:solidFill>
                        <a:schemeClr val="tx1"/>
                      </a:solidFill>
                    </a:rPr>
                    <a:t>, radiobiologie</a:t>
                  </a: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sz="1463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CEA7F90E-6520-9E4C-803D-37FBF243A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20643700">
                  <a:off x="9497825" y="6795827"/>
                  <a:ext cx="3009899" cy="1968500"/>
                </a:xfrm>
                <a:prstGeom prst="rect">
                  <a:avLst/>
                </a:prstGeom>
              </p:spPr>
            </p:pic>
          </p:grp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AD656E1A-6D9F-0F41-AB97-8E5C283B4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60965" y="843048"/>
                <a:ext cx="2358805" cy="3666869"/>
              </a:xfrm>
              <a:prstGeom prst="rect">
                <a:avLst/>
              </a:prstGeom>
            </p:spPr>
          </p:pic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252CE97-D6E8-3445-AE84-EFEE581D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0301" y="331133"/>
              <a:ext cx="3655178" cy="3619690"/>
            </a:xfrm>
            <a:prstGeom prst="rect">
              <a:avLst/>
            </a:prstGeom>
          </p:spPr>
        </p:pic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AB1EB44F-D812-5144-94B4-073D4CB69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10" y="5229256"/>
            <a:ext cx="6804025" cy="15335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1" indent="0" eaLnBrk="1" hangingPunct="1">
              <a:spcBef>
                <a:spcPts val="500"/>
              </a:spcBef>
              <a:buClr>
                <a:srgbClr val="D84800"/>
              </a:buClr>
              <a:buSzPct val="100000"/>
              <a:defRPr/>
            </a:pPr>
            <a:r>
              <a:rPr lang="fr-FR" altLang="fr-FR" sz="1600" b="1" dirty="0">
                <a:solidFill>
                  <a:srgbClr val="00A0FC"/>
                </a:solidFill>
                <a:latin typeface="+mj-lt"/>
              </a:rPr>
              <a:t>VALO TRANSDISCIPLINAIRE 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Développement innovant PICMIC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 err="1">
                <a:solidFill>
                  <a:srgbClr val="000000"/>
                </a:solidFill>
                <a:latin typeface="+mj-lt"/>
              </a:rPr>
              <a:t>Pulsalys</a:t>
            </a: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 - Brevet  (PCT/EP2018/053561-FR3062926: </a:t>
            </a:r>
            <a:r>
              <a:rPr lang="fr-FR" altLang="fr-FR" sz="1600" dirty="0" err="1">
                <a:solidFill>
                  <a:srgbClr val="000000"/>
                </a:solidFill>
                <a:latin typeface="+mj-lt"/>
              </a:rPr>
              <a:t>I.Laktineh</a:t>
            </a: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Tomographie muons : soutenu par des </a:t>
            </a:r>
            <a:r>
              <a:rPr lang="fr-FR" altLang="fr-FR" sz="1600" dirty="0" err="1">
                <a:solidFill>
                  <a:srgbClr val="000000"/>
                </a:solidFill>
                <a:latin typeface="+mj-lt"/>
              </a:rPr>
              <a:t>ANRs</a:t>
            </a:r>
            <a:endParaRPr lang="fr-FR" altLang="fr-FR" sz="16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	       transfert de technologie (SATT PULSALYS) , start-up </a:t>
            </a:r>
          </a:p>
          <a:p>
            <a:pPr>
              <a:defRPr/>
            </a:pPr>
            <a:r>
              <a:rPr lang="fr-FR" altLang="fr-FR" sz="1600" dirty="0">
                <a:solidFill>
                  <a:srgbClr val="000000"/>
                </a:solidFill>
                <a:latin typeface="+mj-lt"/>
              </a:rPr>
              <a:t>      &amp; labellisation inter-instituts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A3DA16-34A3-6F4A-BE2F-78F5A47862A3}"/>
              </a:ext>
            </a:extLst>
          </p:cNvPr>
          <p:cNvSpPr txBox="1"/>
          <p:nvPr/>
        </p:nvSpPr>
        <p:spPr>
          <a:xfrm>
            <a:off x="5951983" y="1192965"/>
            <a:ext cx="6240017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00A0FC"/>
                </a:solidFill>
                <a:latin typeface="+mj-lt"/>
              </a:rPr>
              <a:t>Théorie</a:t>
            </a:r>
          </a:p>
          <a:p>
            <a:pPr>
              <a:defRPr/>
            </a:pPr>
            <a:r>
              <a:rPr lang="fr-FR" sz="1400" b="1" dirty="0">
                <a:solidFill>
                  <a:schemeClr val="tx1"/>
                </a:solidFill>
                <a:latin typeface="+mj-lt"/>
              </a:rPr>
              <a:t>Coll. Internationales et fort taux de publications, lien important à l’ENS</a:t>
            </a:r>
            <a:r>
              <a:rPr lang="fr-FR" sz="1600" b="1" dirty="0">
                <a:solidFill>
                  <a:schemeClr val="tx1"/>
                </a:solidFill>
                <a:latin typeface="+mj-lt"/>
              </a:rPr>
              <a:t>.</a:t>
            </a:r>
            <a:endParaRPr lang="fr-FR" sz="1600" b="1" dirty="0">
              <a:solidFill>
                <a:srgbClr val="00A0F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1"/>
                </a:solidFill>
                <a:latin typeface="+mj-lt"/>
              </a:rPr>
              <a:t>Physique Nucléaire et astrophysique nucléaire,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1"/>
                </a:solidFill>
                <a:latin typeface="+mj-lt"/>
              </a:rPr>
              <a:t>Physique des particules LHC,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Higgs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1"/>
                </a:solidFill>
                <a:latin typeface="+mj-lt"/>
              </a:rPr>
              <a:t>Information quantique,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supersymétrie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, supergravité, théorie des cordes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tx1"/>
                </a:solidFill>
                <a:latin typeface="+mj-lt"/>
              </a:rPr>
              <a:t>Cosmologie et Ondes gravitationnelles</a:t>
            </a:r>
          </a:p>
        </p:txBody>
      </p:sp>
      <p:pic>
        <p:nvPicPr>
          <p:cNvPr id="14" name="Image 1">
            <a:extLst>
              <a:ext uri="{FF2B5EF4-FFF2-40B4-BE49-F238E27FC236}">
                <a16:creationId xmlns:a16="http://schemas.microsoft.com/office/drawing/2014/main" id="{9A24F3F2-8508-7942-BF0E-CE99BE3A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63" y="2916505"/>
            <a:ext cx="261937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3DC104-A20A-4C4C-82BF-6E22C238BE8E}"/>
              </a:ext>
            </a:extLst>
          </p:cNvPr>
          <p:cNvSpPr txBox="1"/>
          <p:nvPr/>
        </p:nvSpPr>
        <p:spPr>
          <a:xfrm>
            <a:off x="6057543" y="4872088"/>
            <a:ext cx="34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EUCLID : les détecteurs infrarouges</a:t>
            </a:r>
          </a:p>
        </p:txBody>
      </p:sp>
    </p:spTree>
    <p:extLst>
      <p:ext uri="{BB962C8B-B14F-4D97-AF65-F5344CB8AC3E}">
        <p14:creationId xmlns:p14="http://schemas.microsoft.com/office/powerpoint/2010/main" val="76386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1EA4B-547E-B44E-8E28-042C68A7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96" y="-109507"/>
            <a:ext cx="10515600" cy="1325563"/>
          </a:xfrm>
        </p:spPr>
        <p:txBody>
          <a:bodyPr/>
          <a:lstStyle/>
          <a:p>
            <a:r>
              <a:rPr lang="fr-FR" dirty="0"/>
              <a:t>Faits marquants 2019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F312E9-FD3D-B14D-B301-7B59C0614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6" y="1305889"/>
            <a:ext cx="3742549" cy="18032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5A3EFC-17D9-1647-8315-E72A55C08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73" y="3752019"/>
            <a:ext cx="3729459" cy="2508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850AB5-0875-1F40-B5C4-4BFC46AF9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866" y="235233"/>
            <a:ext cx="3182911" cy="240165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AE7679-CEDF-EF42-8D47-B2DE00F611A2}"/>
              </a:ext>
            </a:extLst>
          </p:cNvPr>
          <p:cNvSpPr txBox="1"/>
          <p:nvPr/>
        </p:nvSpPr>
        <p:spPr>
          <a:xfrm>
            <a:off x="8319152" y="2772355"/>
            <a:ext cx="334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Premières traces avec </a:t>
            </a:r>
            <a:r>
              <a:rPr lang="fr-FR" b="1" dirty="0" err="1"/>
              <a:t>protoDUNE</a:t>
            </a:r>
            <a:endParaRPr lang="fr-FR" b="1" dirty="0"/>
          </a:p>
          <a:p>
            <a:r>
              <a:rPr lang="fr-FR" dirty="0"/>
              <a:t> au CERN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60AEAB-2003-F442-88CD-9112710B72F8}"/>
              </a:ext>
            </a:extLst>
          </p:cNvPr>
          <p:cNvSpPr txBox="1"/>
          <p:nvPr/>
        </p:nvSpPr>
        <p:spPr>
          <a:xfrm>
            <a:off x="367147" y="3109117"/>
            <a:ext cx="407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Première moitié du </a:t>
            </a:r>
            <a:r>
              <a:rPr lang="fr-FR" b="1" dirty="0"/>
              <a:t>détecteur MFT/ALICE </a:t>
            </a:r>
            <a:r>
              <a:rPr lang="fr-FR" dirty="0"/>
              <a:t>assemblé et testé au CERN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295FA-2A60-6F4F-B492-BB78B0212263}"/>
              </a:ext>
            </a:extLst>
          </p:cNvPr>
          <p:cNvSpPr txBox="1"/>
          <p:nvPr/>
        </p:nvSpPr>
        <p:spPr>
          <a:xfrm>
            <a:off x="4164186" y="5515958"/>
            <a:ext cx="355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DIAM</a:t>
            </a:r>
            <a:r>
              <a:rPr lang="fr-FR" dirty="0"/>
              <a:t>- résultat primé </a:t>
            </a:r>
          </a:p>
          <a:p>
            <a:r>
              <a:rPr lang="fr-FR" dirty="0"/>
              <a:t>Des gouttelettes d’eau au formation</a:t>
            </a:r>
          </a:p>
          <a:p>
            <a:r>
              <a:rPr lang="fr-FR" dirty="0"/>
              <a:t>des nuages- presse CNRS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F67DC8-59E4-5F43-856D-EBCD31CC0A1A}"/>
              </a:ext>
            </a:extLst>
          </p:cNvPr>
          <p:cNvSpPr txBox="1"/>
          <p:nvPr/>
        </p:nvSpPr>
        <p:spPr>
          <a:xfrm>
            <a:off x="8096250" y="4008477"/>
            <a:ext cx="398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CMS </a:t>
            </a:r>
            <a:r>
              <a:rPr lang="fr-FR" b="1" dirty="0" err="1"/>
              <a:t>tracker</a:t>
            </a:r>
            <a:r>
              <a:rPr lang="fr-FR" b="1" dirty="0"/>
              <a:t> </a:t>
            </a:r>
            <a:r>
              <a:rPr lang="fr-FR" dirty="0"/>
              <a:t>: le prototype du Dee arrive</a:t>
            </a:r>
          </a:p>
        </p:txBody>
      </p:sp>
      <p:pic>
        <p:nvPicPr>
          <p:cNvPr id="12" name="Google Shape;264;p11" descr="DeeProtoFullSize_Septembre2019.pdf">
            <a:extLst>
              <a:ext uri="{FF2B5EF4-FFF2-40B4-BE49-F238E27FC236}">
                <a16:creationId xmlns:a16="http://schemas.microsoft.com/office/drawing/2014/main" id="{282DA8B2-A881-2342-9DE1-3BA6A511F78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4428589"/>
            <a:ext cx="3878560" cy="209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8B05088-2011-CA40-9DC6-50CA9378F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451" y="2432596"/>
            <a:ext cx="2840659" cy="131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F7A99B-FE7D-FF4B-BDD4-16200910A428}"/>
              </a:ext>
            </a:extLst>
          </p:cNvPr>
          <p:cNvSpPr/>
          <p:nvPr/>
        </p:nvSpPr>
        <p:spPr>
          <a:xfrm>
            <a:off x="5672868" y="3823811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rgbClr val="1F497D"/>
                </a:solidFill>
                <a:latin typeface="Helvetica Neue" charset="0"/>
              </a:rPr>
              <a:t>ASIC CIC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903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93D81-CC3F-DF48-9EEE-BAE3F799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20CC91-AFA5-9140-A405-C49E01829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 LMA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A407988-88E6-C74F-B903-8F1D47769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189215"/>
            <a:ext cx="11987212" cy="2952750"/>
          </a:xfrm>
          <a:prstGeom prst="rect">
            <a:avLst/>
          </a:prstGeom>
          <a:noFill/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 marL="1371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ts val="500"/>
              </a:spcBef>
              <a:defRPr/>
            </a:pPr>
            <a:r>
              <a:rPr lang="fr-FR" altLang="fr-FR" sz="2000" b="1" dirty="0">
                <a:solidFill>
                  <a:srgbClr val="00A0FC"/>
                </a:solidFill>
                <a:latin typeface="Helvetica Neue" charset="0"/>
              </a:rPr>
              <a:t>Une plateforme unique au monde pour les ondes gravitationnelles</a:t>
            </a:r>
          </a:p>
          <a:p>
            <a:pPr eaLnBrk="1" hangingPunct="1">
              <a:spcBef>
                <a:spcPts val="500"/>
              </a:spcBef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Prix Nobel 2017 -  </a:t>
            </a:r>
            <a:r>
              <a:rPr lang="fr-FR" altLang="fr-FR" sz="1600" b="1" dirty="0">
                <a:solidFill>
                  <a:schemeClr val="tx1"/>
                </a:solidFill>
                <a:latin typeface="Helvetica Neue" charset="0"/>
              </a:rPr>
              <a:t>Impact historique du LMA dans VIRGO/LIGO </a:t>
            </a:r>
          </a:p>
          <a:p>
            <a:pPr eaLnBrk="1" hangingPunct="1">
              <a:spcBef>
                <a:spcPts val="500"/>
              </a:spcBef>
              <a:buFont typeface="Times New Roman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(LIGO/VIRGO), observations de coalescence de trous noirs et de deux étoiles à neutrons (une première), naissance de l’astronomie multi-messager.</a:t>
            </a:r>
          </a:p>
          <a:p>
            <a:pPr eaLnBrk="1" hangingPunct="1">
              <a:spcBef>
                <a:spcPts val="500"/>
              </a:spcBef>
              <a:buFont typeface="Times New Roman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Début du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Run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O3. Nombreuses sources déjà détectées (~10 en 2 mois)</a:t>
            </a:r>
          </a:p>
          <a:p>
            <a:pPr eaLnBrk="1" hangingPunct="1">
              <a:spcBef>
                <a:spcPts val="500"/>
              </a:spcBef>
              <a:buFont typeface="Times New Roman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Plusieurs responsabilités des membres de l’IP2I au sein de la collaboration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Virgo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et participation à la prise de données (shifts de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commissioning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+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DetChar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), responsabilités dans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AdvVIRGO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+, engagement local (JOGLY) et national (</a:t>
            </a:r>
            <a:r>
              <a:rPr lang="fr-FR" altLang="fr-FR" sz="1600" dirty="0" err="1">
                <a:solidFill>
                  <a:srgbClr val="1F497D"/>
                </a:solidFill>
                <a:latin typeface="Helvetica Neue" charset="0"/>
              </a:rPr>
              <a:t>GdR</a:t>
            </a: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OG). </a:t>
            </a:r>
          </a:p>
          <a:p>
            <a:pPr eaLnBrk="1" hangingPunct="1">
              <a:spcBef>
                <a:spcPts val="500"/>
              </a:spcBef>
              <a:buFont typeface="Times New Roman" charset="0"/>
              <a:buChar char="•"/>
              <a:defRPr/>
            </a:pPr>
            <a:endParaRPr lang="fr-FR" altLang="fr-FR" sz="1400" dirty="0">
              <a:solidFill>
                <a:srgbClr val="1F497D"/>
              </a:solidFill>
              <a:latin typeface="Helvetica Neue" charset="0"/>
            </a:endParaRPr>
          </a:p>
          <a:p>
            <a:pPr eaLnBrk="1" hangingPunct="1">
              <a:spcBef>
                <a:spcPts val="500"/>
              </a:spcBef>
              <a:buFont typeface="Times New Roman" charset="0"/>
              <a:buChar char="•"/>
              <a:defRPr/>
            </a:pPr>
            <a:endParaRPr lang="fr-FR" altLang="fr-FR" sz="1400" dirty="0">
              <a:solidFill>
                <a:srgbClr val="1F497D"/>
              </a:solidFill>
              <a:latin typeface="Helvetica Neue" charset="0"/>
            </a:endParaRPr>
          </a:p>
          <a:p>
            <a:pPr lvl="3" indent="0" eaLnBrk="1" hangingPunct="1">
              <a:spcBef>
                <a:spcPts val="500"/>
              </a:spcBef>
              <a:defRPr/>
            </a:pPr>
            <a:r>
              <a:rPr lang="fr-FR" altLang="fr-FR" sz="2000" b="1" dirty="0">
                <a:solidFill>
                  <a:srgbClr val="00A0FC"/>
                </a:solidFill>
                <a:latin typeface="Helvetica Neue" charset="0"/>
              </a:rPr>
              <a:t>    </a:t>
            </a:r>
            <a:endParaRPr lang="fr-FR" altLang="fr-FR" sz="160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8BF2E5E-ACD1-5648-9F92-23CCC94E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4016375"/>
            <a:ext cx="24765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36" r="52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581055C4-C1CF-6341-A0AD-D98F7F109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88" y="4173538"/>
            <a:ext cx="3917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fr-FR" altLang="fr-FR" sz="1600" b="1">
                <a:solidFill>
                  <a:srgbClr val="002060"/>
                </a:solidFill>
                <a:latin typeface="Helvetica Neue" panose="02000503000000020004" pitchFamily="2" charset="0"/>
              </a:rPr>
              <a:t>Impact du LMA dans les grands projets de l’Astrophysique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64B9A1-1C8F-C24E-A656-4B05DEB1F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75" y="4894263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fr-FR" altLang="fr-FR" sz="1600">
                <a:solidFill>
                  <a:srgbClr val="00B050"/>
                </a:solidFill>
                <a:latin typeface="Helvetica Neue" panose="02000503000000020004" pitchFamily="2" charset="0"/>
              </a:rPr>
              <a:t> </a:t>
            </a:r>
            <a:r>
              <a:rPr lang="fr-FR" altLang="fr-FR" sz="1600">
                <a:solidFill>
                  <a:srgbClr val="002060"/>
                </a:solidFill>
                <a:latin typeface="Helvetica Neue" panose="02000503000000020004" pitchFamily="2" charset="0"/>
              </a:rPr>
              <a:t>Kagra, LSST, 4MOST , PFS, Euclid </a:t>
            </a:r>
            <a:endParaRPr lang="fr-FR" altLang="fr-FR">
              <a:solidFill>
                <a:srgbClr val="002060"/>
              </a:solidFill>
            </a:endParaRP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A81DB8C9-8279-F148-98EB-B37CC136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6045200"/>
            <a:ext cx="1731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400" b="1">
                <a:solidFill>
                  <a:srgbClr val="1F497D"/>
                </a:solidFill>
                <a:latin typeface="Helvetica Neue" panose="02000503000000020004" pitchFamily="2" charset="0"/>
              </a:rPr>
              <a:t>Miroir Kagra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335595E-9F76-BC4B-BC22-B8E87C40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4174331"/>
            <a:ext cx="2195512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93E8C4CB-3DE6-134E-99B6-5C749E10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088" y="6053931"/>
            <a:ext cx="2308225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rgbClr val="000066"/>
                </a:solidFill>
                <a:latin typeface="Arial Narrow" charset="0"/>
                <a:ea typeface="MS PGothic" charset="-128"/>
              </a:defRPr>
            </a:lvl1pPr>
            <a:lvl2pPr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66"/>
                </a:solidFill>
                <a:latin typeface="Arial Narrow" charset="0"/>
                <a:ea typeface="MS PGothic" charset="-128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66"/>
                </a:solidFill>
                <a:latin typeface="Arial Narrow" charset="0"/>
                <a:ea typeface="MS PGothic" charset="-128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66"/>
                </a:solidFill>
                <a:latin typeface="Arial Narrow" charset="0"/>
                <a:ea typeface="MS PGothic" charset="-128"/>
              </a:defRPr>
            </a:lvl4pPr>
            <a:lvl5pPr>
              <a:spcBef>
                <a:spcPts val="25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66"/>
                </a:solidFill>
                <a:latin typeface="Arial Narrow" charset="0"/>
                <a:ea typeface="MS PGothic" charset="-128"/>
              </a:defRPr>
            </a:lvl5pPr>
            <a:lvl6pPr marL="2514600" indent="-228600" defTabSz="44926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66"/>
                </a:solidFill>
                <a:latin typeface="Arial Narrow" charset="0"/>
                <a:ea typeface="MS PGothic" charset="-128"/>
              </a:defRPr>
            </a:lvl6pPr>
            <a:lvl7pPr marL="2971800" indent="-228600" defTabSz="44926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66"/>
                </a:solidFill>
                <a:latin typeface="Arial Narrow" charset="0"/>
                <a:ea typeface="MS PGothic" charset="-128"/>
              </a:defRPr>
            </a:lvl7pPr>
            <a:lvl8pPr marL="3429000" indent="-228600" defTabSz="44926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66"/>
                </a:solidFill>
                <a:latin typeface="Arial Narrow" charset="0"/>
                <a:ea typeface="MS PGothic" charset="-128"/>
              </a:defRPr>
            </a:lvl8pPr>
            <a:lvl9pPr marL="3886200" indent="-228600" defTabSz="449263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66"/>
                </a:solidFill>
                <a:latin typeface="Arial Narrow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altLang="fr-FR" sz="1400" dirty="0">
                <a:solidFill>
                  <a:srgbClr val="1F497D"/>
                </a:solidFill>
                <a:latin typeface="Helvetica Neue" charset="0"/>
              </a:rPr>
              <a:t>1er Dichroïque projet HRS/LRS 4MOST (ESO) sur un total de 6</a:t>
            </a:r>
          </a:p>
        </p:txBody>
      </p:sp>
    </p:spTree>
    <p:extLst>
      <p:ext uri="{BB962C8B-B14F-4D97-AF65-F5344CB8AC3E}">
        <p14:creationId xmlns:p14="http://schemas.microsoft.com/office/powerpoint/2010/main" val="3678825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20377-3DBD-5448-8826-8FEA19FF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585" y="708380"/>
            <a:ext cx="8248015" cy="625120"/>
          </a:xfrm>
        </p:spPr>
        <p:txBody>
          <a:bodyPr>
            <a:normAutofit fontScale="90000"/>
          </a:bodyPr>
          <a:lstStyle/>
          <a:p>
            <a:r>
              <a:rPr lang="fr-FR" altLang="fr-FR" b="1" dirty="0">
                <a:latin typeface="Helvetica Neue" panose="02000503000000020004" pitchFamily="2" charset="0"/>
              </a:rPr>
              <a:t>Les axes stratégiques prioritaires</a:t>
            </a:r>
            <a:br>
              <a:rPr lang="fr-FR" altLang="fr-FR" b="1" dirty="0">
                <a:latin typeface="Helvetica Neue" panose="02000503000000020004" pitchFamily="2" charset="0"/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2604F7-0BB8-4749-A970-60F96719A7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Objectifs à 5 ans 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9FF14C48-6742-C343-8DF5-EC0B0E062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15366"/>
            <a:ext cx="115062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57300" indent="-3429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SzPct val="100000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b="1" dirty="0">
                <a:solidFill>
                  <a:srgbClr val="1F497D"/>
                </a:solidFill>
                <a:latin typeface="Helvetica Neue" panose="02000503000000020004" pitchFamily="2" charset="0"/>
              </a:rPr>
              <a:t>Les ondes gravitationnelles de </a:t>
            </a:r>
            <a:r>
              <a:rPr lang="fr-FR" altLang="fr-FR" sz="1800" b="1" dirty="0" err="1">
                <a:solidFill>
                  <a:srgbClr val="1F497D"/>
                </a:solidFill>
                <a:latin typeface="Helvetica Neue" panose="02000503000000020004" pitchFamily="2" charset="0"/>
              </a:rPr>
              <a:t>Virgo</a:t>
            </a:r>
            <a:r>
              <a:rPr lang="fr-FR" altLang="fr-FR" sz="1800" b="1" dirty="0">
                <a:solidFill>
                  <a:srgbClr val="1F497D"/>
                </a:solidFill>
                <a:latin typeface="Helvetica Neue" panose="02000503000000020004" pitchFamily="2" charset="0"/>
              </a:rPr>
              <a:t> à ET avec le LMA</a:t>
            </a:r>
          </a:p>
          <a:p>
            <a:pPr lvl="2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Consolider les moyens du LMA pour le futur ADV+ et</a:t>
            </a:r>
          </a:p>
          <a:p>
            <a:pPr lvl="2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Augmenter la visibilité scientifique et préparer le futur (ET)</a:t>
            </a:r>
          </a:p>
          <a:p>
            <a:pPr lvl="2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endParaRPr lang="fr-FR" altLang="fr-FR" sz="16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b="1" dirty="0">
                <a:solidFill>
                  <a:srgbClr val="1F497D"/>
                </a:solidFill>
                <a:latin typeface="Helvetica Neue" panose="02000503000000020004" pitchFamily="2" charset="0"/>
              </a:rPr>
              <a:t>La physique des particules au CERN</a:t>
            </a:r>
            <a:endParaRPr lang="fr-FR" altLang="fr-FR" sz="18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Assurer les moyens et les engagements sur les upgrades de CMS 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Préparer un plan de R&amp;D jusqu’à FLC / FCC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Suivre les opportunités telles que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AEgIS</a:t>
            </a: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/</a:t>
            </a:r>
            <a:r>
              <a:rPr lang="fr-FR" altLang="fr-FR" sz="16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Comet</a:t>
            </a: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 ...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endParaRPr lang="fr-FR" altLang="fr-FR" sz="16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b="1" dirty="0">
                <a:solidFill>
                  <a:srgbClr val="1F497D"/>
                </a:solidFill>
                <a:latin typeface="Helvetica Neue" panose="02000503000000020004" pitchFamily="2" charset="0"/>
              </a:rPr>
              <a:t>Les Neutrinos à </a:t>
            </a:r>
            <a:r>
              <a:rPr lang="fr-FR" altLang="fr-FR" sz="1800" b="1" dirty="0" err="1">
                <a:solidFill>
                  <a:srgbClr val="1F497D"/>
                </a:solidFill>
                <a:latin typeface="Helvetica Neue" panose="02000503000000020004" pitchFamily="2" charset="0"/>
              </a:rPr>
              <a:t>Fermilab</a:t>
            </a:r>
            <a:endParaRPr lang="fr-FR" altLang="fr-FR" sz="18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</a:rPr>
              <a:t>Préparer et renforcer la contribution à DUNE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endParaRPr lang="fr-FR" altLang="fr-FR" sz="16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 marL="342900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b="1" dirty="0">
                <a:solidFill>
                  <a:srgbClr val="1F497D"/>
                </a:solidFill>
                <a:latin typeface="Helvetica Neue" charset="0"/>
              </a:rPr>
              <a:t>Renforcer les liens à  la physique nucléaire</a:t>
            </a:r>
          </a:p>
          <a:p>
            <a:pPr marL="1143000" lvl="1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charset="0"/>
              </a:rPr>
              <a:t> Développer l’astrophysique nucléaire avec une stratégie autour du  GANIL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panose="02070309020205020404" pitchFamily="49" charset="0"/>
              <a:buNone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panose="02070309020205020404" pitchFamily="49" charset="0"/>
              <a:buNone/>
            </a:pPr>
            <a:endParaRPr lang="fr-FR" altLang="fr-FR" dirty="0">
              <a:solidFill>
                <a:srgbClr val="1F497D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90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00D8E-C408-9E41-8DA9-98917290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b="1" dirty="0"/>
              <a:t>Les opportunités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18EA33-09AA-6C47-871D-4216CF699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Objectifs à 5 ans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C6380CC-73D4-F14B-900B-46E53E698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400175"/>
            <a:ext cx="11430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De belles opportunités visibles sur les 5 ans</a:t>
            </a:r>
          </a:p>
          <a:p>
            <a:pPr marL="742950" lvl="1" indent="-28575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Matière noire à basse masse… 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publier avec EDELWEISS  </a:t>
            </a:r>
          </a:p>
          <a:p>
            <a:pPr marL="742950" lvl="1" indent="-28575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Démarrage de Ricochet 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et valorisation de l’expertise sur bolomètres (ERC)</a:t>
            </a:r>
          </a:p>
          <a:p>
            <a:pPr marL="742950" lvl="1" indent="-28575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Cosmologie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 avec LSST et Euclid et le spatial (ERC, IDEX)</a:t>
            </a:r>
          </a:p>
          <a:p>
            <a:pPr marL="742950" lvl="1" indent="-28575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Interdisciplinaire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 DIAM (ANR) : </a:t>
            </a:r>
            <a:r>
              <a:rPr lang="fr-FR" altLang="fr-FR" dirty="0" err="1">
                <a:solidFill>
                  <a:srgbClr val="1F497D"/>
                </a:solidFill>
                <a:latin typeface="Helvetica Neue" charset="0"/>
                <a:cs typeface="Helvetica Neue" charset="0"/>
              </a:rPr>
              <a:t>nanogouttes</a:t>
            </a:r>
            <a:r>
              <a:rPr lang="fr-FR" altLang="fr-FR" dirty="0">
                <a:solidFill>
                  <a:srgbClr val="1F497D"/>
                </a:solidFill>
                <a:latin typeface="Helvetica Neue" charset="0"/>
                <a:cs typeface="Helvetica Neue" charset="0"/>
              </a:rPr>
              <a:t> avec protons, Hélium…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panose="02070309020205020404" pitchFamily="49" charset="0"/>
              <a:buNone/>
              <a:defRPr/>
            </a:pPr>
            <a:endParaRPr lang="fr-FR" altLang="fr-FR" sz="2000" dirty="0">
              <a:solidFill>
                <a:srgbClr val="1F497D"/>
              </a:solidFill>
              <a:latin typeface="Helvetica Neue" charset="0"/>
              <a:cs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buFont typeface="Courier New" panose="02070309020205020404" pitchFamily="49" charset="0"/>
              <a:buNone/>
              <a:defRPr/>
            </a:pPr>
            <a:endParaRPr lang="fr-FR" altLang="fr-FR" sz="2000" dirty="0">
              <a:solidFill>
                <a:srgbClr val="1F497D"/>
              </a:solidFill>
              <a:latin typeface="Helvetica Neue" charset="0"/>
              <a:cs typeface="Helvetica Neue" charset="0"/>
            </a:endParaRPr>
          </a:p>
          <a:p>
            <a:pPr marL="342900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200" b="1" dirty="0">
                <a:solidFill>
                  <a:srgbClr val="1F497D"/>
                </a:solidFill>
                <a:latin typeface="Helvetica Neue" charset="0"/>
              </a:rPr>
              <a:t>Renforcer le lien de ces axes avec la théorie </a:t>
            </a:r>
          </a:p>
          <a:p>
            <a:pPr marL="80010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latin typeface="+mj-lt"/>
              </a:rPr>
              <a:t>Maintenir les liens avec les expérimentateurs sur la physique des particules</a:t>
            </a:r>
          </a:p>
          <a:p>
            <a:pPr marL="80010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latin typeface="+mj-lt"/>
              </a:rPr>
              <a:t>Augmenter l’activité sur les ondes gravitationnelles et la physique hadronique et nucléaire.</a:t>
            </a:r>
          </a:p>
          <a:p>
            <a:pPr marL="80010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latin typeface="+mj-lt"/>
              </a:rPr>
              <a:t>Ne pas négliger les liens à la physique fondamentale, de la  cosmologie à la théorie des cordes, 	 </a:t>
            </a:r>
            <a:r>
              <a:rPr lang="fr-FR" altLang="fr-FR" sz="2000" dirty="0" err="1">
                <a:solidFill>
                  <a:srgbClr val="1F497D"/>
                </a:solidFill>
                <a:latin typeface="+mj-lt"/>
              </a:rPr>
              <a:t>supersymétrie</a:t>
            </a:r>
            <a:r>
              <a:rPr lang="fr-FR" altLang="fr-FR" sz="2000" dirty="0">
                <a:solidFill>
                  <a:srgbClr val="1F497D"/>
                </a:solidFill>
                <a:latin typeface="+mj-lt"/>
              </a:rPr>
              <a:t>, supergravité et information quantique.</a:t>
            </a:r>
          </a:p>
          <a:p>
            <a:pPr marL="80010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latin typeface="+mj-lt"/>
              </a:rPr>
              <a:t> Renforcer les liens avec l’ENS que cela soit en formation ou recherche 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endParaRPr lang="fr-FR" altLang="fr-FR" sz="2000" b="1" dirty="0">
              <a:solidFill>
                <a:srgbClr val="1F497D"/>
              </a:solidFill>
              <a:latin typeface="+mj-lt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endParaRPr lang="fr-FR" altLang="fr-FR" b="1" dirty="0">
              <a:solidFill>
                <a:srgbClr val="1F497D"/>
              </a:solidFill>
              <a:latin typeface="Helvetica Neue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endParaRPr lang="fr-FR" altLang="fr-FR" b="1" dirty="0">
              <a:solidFill>
                <a:srgbClr val="1F497D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8D623-AD94-FB41-9A4D-9734324F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A25DB6-CF14-F14E-949D-3A05984A8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BAFDA-7CE6-0547-A6CC-1E24A8D03F02}"/>
              </a:ext>
            </a:extLst>
          </p:cNvPr>
          <p:cNvSpPr/>
          <p:nvPr/>
        </p:nvSpPr>
        <p:spPr>
          <a:xfrm>
            <a:off x="685801" y="2244150"/>
            <a:ext cx="1034415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Présentation générale du laboratoire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Organisation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Ressources humaines et financières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Axes scientifiques et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Objectifs à 5 ans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Enseignement et Formation par la recherche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rgbClr val="1F497D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Communication</a:t>
            </a:r>
          </a:p>
          <a:p>
            <a:pPr>
              <a:buNone/>
            </a:pPr>
            <a:endParaRPr lang="fr-FR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8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E62DF-21FD-CF44-99F8-279429FD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1A9CCF-2871-A24C-9F5A-C4C3E39D1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Les compétences transverses et interdisciplinaires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67701-8C8E-1749-A6B1-B4D02D94267D}"/>
              </a:ext>
            </a:extLst>
          </p:cNvPr>
          <p:cNvSpPr/>
          <p:nvPr/>
        </p:nvSpPr>
        <p:spPr>
          <a:xfrm>
            <a:off x="261257" y="1213558"/>
            <a:ext cx="11930743" cy="4311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>
                <a:solidFill>
                  <a:srgbClr val="1F497D"/>
                </a:solidFill>
                <a:cs typeface="Helvetica Neue" charset="0"/>
              </a:rPr>
              <a:t>Valorisation des axes sociétales</a:t>
            </a:r>
          </a:p>
          <a:p>
            <a:pPr marL="108585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R et D sur les matériaux pour le nucléaire- traitement des déchets</a:t>
            </a:r>
          </a:p>
          <a:p>
            <a:pPr marL="1085850" lvl="1" indent="-342900">
              <a:spcBef>
                <a:spcPts val="6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Radiobiologie : Améliorer le lien à la radiothérapie et </a:t>
            </a:r>
            <a:r>
              <a:rPr lang="fr-FR" altLang="fr-FR" sz="2000" dirty="0" err="1">
                <a:solidFill>
                  <a:srgbClr val="1F497D"/>
                </a:solidFill>
                <a:cs typeface="Helvetica Neue" charset="0"/>
              </a:rPr>
              <a:t>hadronthérapie</a:t>
            </a:r>
            <a:r>
              <a:rPr lang="fr-FR" altLang="fr-FR" sz="2400" dirty="0">
                <a:solidFill>
                  <a:srgbClr val="1F497D"/>
                </a:solidFill>
                <a:cs typeface="Helvetica Neue" charset="0"/>
              </a:rPr>
              <a:t> </a:t>
            </a:r>
          </a:p>
          <a:p>
            <a:pPr indent="-228600">
              <a:spcBef>
                <a:spcPts val="600"/>
              </a:spcBef>
              <a:buClr>
                <a:srgbClr val="D84800"/>
              </a:buClr>
              <a:buSzPct val="100000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	→ </a:t>
            </a:r>
            <a:r>
              <a:rPr lang="fr-FR" altLang="fr-FR" sz="2000" b="1" dirty="0">
                <a:solidFill>
                  <a:srgbClr val="1F497D"/>
                </a:solidFill>
                <a:cs typeface="Helvetica Neue" charset="0"/>
              </a:rPr>
              <a:t>Dépendent en partie de l’avenir de l’accélérateur pour les activités d’irradiation 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defRPr/>
            </a:pPr>
            <a:endParaRPr lang="fr-FR" altLang="fr-FR" b="1" dirty="0">
              <a:solidFill>
                <a:srgbClr val="1F497D"/>
              </a:solidFill>
              <a:cs typeface="Helvetica Neue" charset="0"/>
            </a:endParaRPr>
          </a:p>
          <a:p>
            <a:pPr marL="342900" indent="-342900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>
                <a:solidFill>
                  <a:srgbClr val="1F497D"/>
                </a:solidFill>
                <a:cs typeface="Helvetica Neue" charset="0"/>
              </a:rPr>
              <a:t>Valorisation des activités transverses  à travers des R&amp;T</a:t>
            </a:r>
            <a:endParaRPr lang="fr-FR" altLang="fr-FR" sz="2000" dirty="0">
              <a:solidFill>
                <a:srgbClr val="1F497D"/>
              </a:solidFill>
              <a:cs typeface="Helvetica Neue" charset="0"/>
            </a:endParaRP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De nouveaux axes structurants  à intégrer à des plateaux et des équipements techniques  visibles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fr-FR" altLang="fr-FR" sz="2000" dirty="0">
              <a:solidFill>
                <a:srgbClr val="1F497D"/>
              </a:solidFill>
              <a:cs typeface="Helvetica Neue" charset="0"/>
            </a:endParaRPr>
          </a:p>
          <a:p>
            <a:pPr lvl="2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Calcul  :  plateforme calcul GPU pour développer  l’AI et le ML</a:t>
            </a:r>
          </a:p>
          <a:p>
            <a:pPr lvl="2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Détecteurs innovants ( détecteurs à muons, détecteurs RPC, </a:t>
            </a:r>
            <a:r>
              <a:rPr lang="fr-FR" altLang="fr-FR" sz="2000" dirty="0" err="1">
                <a:solidFill>
                  <a:srgbClr val="1F497D"/>
                </a:solidFill>
                <a:cs typeface="Helvetica Neue" charset="0"/>
              </a:rPr>
              <a:t>ecBMOS</a:t>
            </a: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, </a:t>
            </a:r>
            <a:r>
              <a:rPr lang="fr-FR" altLang="fr-FR" sz="2000" dirty="0" err="1">
                <a:solidFill>
                  <a:srgbClr val="1F497D"/>
                </a:solidFill>
                <a:cs typeface="Helvetica Neue" charset="0"/>
              </a:rPr>
              <a:t>Picmic</a:t>
            </a:r>
            <a:r>
              <a:rPr lang="fr-FR" altLang="fr-FR" sz="2000" dirty="0">
                <a:solidFill>
                  <a:srgbClr val="1F497D"/>
                </a:solidFill>
                <a:cs typeface="Helvetica Neue" charset="0"/>
              </a:rPr>
              <a:t>, ...)</a:t>
            </a:r>
          </a:p>
          <a:p>
            <a:pPr lvl="3">
              <a:spcBef>
                <a:spcPts val="500"/>
              </a:spcBef>
              <a:buClr>
                <a:srgbClr val="D84800"/>
              </a:buClr>
              <a:buSzPct val="100000"/>
              <a:defRPr/>
            </a:pPr>
            <a:endParaRPr lang="fr-FR" altLang="fr-FR" sz="2000" dirty="0">
              <a:solidFill>
                <a:srgbClr val="1F497D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86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0BFBA-B24B-114A-946D-9B54A417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8BAB10-6991-A943-BAC1-003623198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Objectifs LMA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16BEB0E-1AF1-A74D-B29D-3107F2E5773F}"/>
              </a:ext>
            </a:extLst>
          </p:cNvPr>
          <p:cNvSpPr txBox="1">
            <a:spLocks/>
          </p:cNvSpPr>
          <p:nvPr/>
        </p:nvSpPr>
        <p:spPr>
          <a:xfrm>
            <a:off x="116114" y="1230313"/>
            <a:ext cx="12075886" cy="5835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ourier New" pitchFamily="49" charset="0"/>
              <a:buChar char="o"/>
              <a:defRPr sz="2000" b="1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6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4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0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fr-FR" altLang="fr-FR" sz="2000" b="1" dirty="0">
                <a:solidFill>
                  <a:srgbClr val="1F497D"/>
                </a:solidFill>
                <a:latin typeface="Helvetica Neue" charset="0"/>
                <a:ea typeface="+mn-ea"/>
                <a:cs typeface="Helvetica Neue" charset="0"/>
              </a:rPr>
              <a:t>Objectifs Techniques</a:t>
            </a:r>
          </a:p>
          <a:p>
            <a:pPr>
              <a:defRPr/>
            </a:pPr>
            <a:endParaRPr lang="fr-FR" sz="800" kern="0" dirty="0">
              <a:latin typeface="+mj-lt"/>
            </a:endParaRP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fr-FR" sz="2400" kern="0" dirty="0">
                <a:latin typeface="+mn-lt"/>
                <a:cs typeface="Arial" panose="020B0604020202020204" pitchFamily="34" charset="0"/>
              </a:rPr>
              <a:t>Le LMA doit rester le laboratoire de référence pour les composants de grandes tailles des détecteurs d’OG </a:t>
            </a:r>
            <a:r>
              <a:rPr lang="fr-FR" kern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=&gt; assurer les besoins pour être prêt en 2023 pour les </a:t>
            </a:r>
            <a:r>
              <a:rPr lang="fr-FR" kern="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ugrades</a:t>
            </a:r>
            <a:r>
              <a:rPr lang="fr-FR" kern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des grands miroirs </a:t>
            </a:r>
            <a:endParaRPr lang="fr-FR" kern="0" dirty="0">
              <a:latin typeface="+mn-lt"/>
              <a:cs typeface="Arial" panose="020B0604020202020204" pitchFamily="34" charset="0"/>
            </a:endParaRPr>
          </a:p>
          <a:p>
            <a:pPr marL="1071563" lvl="1" indent="-260350">
              <a:defRPr/>
            </a:pPr>
            <a:r>
              <a:rPr lang="fr-FR" sz="1600" dirty="0">
                <a:solidFill>
                  <a:srgbClr val="1F497D"/>
                </a:solidFill>
                <a:latin typeface="+mn-lt"/>
                <a:ea typeface="+mn-ea"/>
                <a:cs typeface="Helvetica Neue" charset="0"/>
              </a:rPr>
              <a:t>Développer/Améliorer le procédé de dépôt IBS </a:t>
            </a:r>
          </a:p>
          <a:p>
            <a:pPr marL="457200" lvl="1" indent="0">
              <a:buFont typeface="Arial" pitchFamily="34" charset="0"/>
              <a:buNone/>
              <a:defRPr/>
            </a:pPr>
            <a:r>
              <a:rPr lang="fr-FR" sz="1600" dirty="0">
                <a:solidFill>
                  <a:srgbClr val="1F497D"/>
                </a:solidFill>
                <a:latin typeface="+mn-lt"/>
                <a:ea typeface="+mn-ea"/>
                <a:cs typeface="Helvetica Neue" charset="0"/>
                <a:sym typeface="Wingdings"/>
              </a:rPr>
              <a:t>	 taille (</a:t>
            </a:r>
            <a:r>
              <a:rPr lang="fr-FR" sz="1600" dirty="0" err="1">
                <a:solidFill>
                  <a:srgbClr val="1F497D"/>
                </a:solidFill>
                <a:latin typeface="+mn-lt"/>
                <a:ea typeface="+mn-ea"/>
                <a:cs typeface="Helvetica Neue" charset="0"/>
                <a:sym typeface="Wingdings"/>
              </a:rPr>
              <a:t>AdV</a:t>
            </a:r>
            <a:r>
              <a:rPr lang="fr-FR" sz="1600" dirty="0">
                <a:solidFill>
                  <a:srgbClr val="1F497D"/>
                </a:solidFill>
                <a:latin typeface="+mn-lt"/>
                <a:ea typeface="+mn-ea"/>
                <a:cs typeface="Helvetica Neue" charset="0"/>
                <a:sym typeface="Wingdings"/>
              </a:rPr>
              <a:t>+), améliorer l’uniformité, nb défauts ponctuels</a:t>
            </a:r>
            <a:r>
              <a:rPr lang="fr-FR" sz="1600" dirty="0">
                <a:solidFill>
                  <a:srgbClr val="1F497D"/>
                </a:solidFill>
                <a:latin typeface="+mn-lt"/>
                <a:ea typeface="+mn-ea"/>
                <a:cs typeface="Helvetica Neue" charset="0"/>
              </a:rPr>
              <a:t> (Thèse)</a:t>
            </a:r>
          </a:p>
          <a:p>
            <a:pPr marL="1071563" lvl="1">
              <a:spcBef>
                <a:spcPts val="0"/>
              </a:spcBef>
              <a:defRPr/>
            </a:pPr>
            <a:r>
              <a:rPr lang="fr-FR" sz="1600" dirty="0">
                <a:solidFill>
                  <a:srgbClr val="1F497D"/>
                </a:solidFill>
                <a:latin typeface="+mn-lt"/>
                <a:ea typeface="+mn-ea"/>
                <a:cs typeface="Helvetica Neue" charset="0"/>
              </a:rPr>
              <a:t>Développer le/les matériaux à bas bruit thermique : R&amp;D interne LMA commencée depuis longtemps</a:t>
            </a:r>
          </a:p>
          <a:p>
            <a:pPr marL="1071563" lvl="1">
              <a:spcBef>
                <a:spcPts val="0"/>
              </a:spcBef>
              <a:defRPr/>
            </a:pPr>
            <a:endParaRPr lang="fr-FR" sz="1600" dirty="0">
              <a:solidFill>
                <a:srgbClr val="1F497D"/>
              </a:solidFill>
              <a:latin typeface="+mn-lt"/>
              <a:ea typeface="+mn-ea"/>
              <a:cs typeface="Helvetica Neue" charset="0"/>
            </a:endParaRPr>
          </a:p>
          <a:p>
            <a:pPr marL="385763" indent="0">
              <a:spcBef>
                <a:spcPts val="0"/>
              </a:spcBef>
              <a:buNone/>
              <a:defRPr/>
            </a:pPr>
            <a:r>
              <a:rPr lang="fr-FR" sz="1800" b="0" kern="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-Diversifier l’aspect valorisation (dépend du modèle de financement choisi pour la plateforme LMA dans le futur)</a:t>
            </a:r>
          </a:p>
          <a:p>
            <a:pPr marL="1071563" lvl="1">
              <a:spcBef>
                <a:spcPts val="0"/>
              </a:spcBef>
              <a:defRPr/>
            </a:pPr>
            <a:endParaRPr lang="fr-FR" sz="1600" dirty="0">
              <a:solidFill>
                <a:srgbClr val="1F497D"/>
              </a:solidFill>
              <a:latin typeface="+mn-lt"/>
              <a:ea typeface="+mn-ea"/>
              <a:cs typeface="Helvetica Neue" charset="0"/>
            </a:endParaRPr>
          </a:p>
          <a:p>
            <a:pPr marL="0" indent="0">
              <a:buFont typeface="Courier New" pitchFamily="49" charset="0"/>
              <a:buNone/>
              <a:defRPr/>
            </a:pPr>
            <a:endParaRPr lang="fr-FR" sz="1800" kern="0" dirty="0">
              <a:latin typeface="+mn-lt"/>
            </a:endParaRPr>
          </a:p>
          <a:p>
            <a:pPr>
              <a:defRPr/>
            </a:pPr>
            <a:r>
              <a:rPr lang="fr-FR" altLang="fr-FR" sz="1800" kern="0" dirty="0">
                <a:latin typeface="+mn-lt"/>
              </a:rPr>
              <a:t>Objectifs scientifiques  avec le groupe OG</a:t>
            </a:r>
          </a:p>
          <a:p>
            <a:pPr lvl="1">
              <a:defRPr/>
            </a:pPr>
            <a:r>
              <a:rPr lang="fr-FR" altLang="fr-FR" sz="1800" kern="0" dirty="0">
                <a:latin typeface="+mn-lt"/>
                <a:cs typeface="Arial" panose="020B0604020202020204" pitchFamily="34" charset="0"/>
              </a:rPr>
              <a:t>Augmenter la visibilité de lP2I :  </a:t>
            </a:r>
          </a:p>
          <a:p>
            <a:pPr lvl="1"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Augmenter l’expertise en local avec les théoriciens (JOGLY)  et les collaborateurs historiques (ILM ,ENS), participation aux réflexions nationales (</a:t>
            </a:r>
            <a:r>
              <a:rPr lang="fr-FR" altLang="fr-FR" sz="1800" dirty="0" err="1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GdR</a:t>
            </a: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 OG)</a:t>
            </a:r>
          </a:p>
          <a:p>
            <a:pPr lvl="1"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Augmenter la synergie avec le groupe COSMOS : LSST et Euclid</a:t>
            </a:r>
            <a:endParaRPr lang="fr-FR" altLang="fr-FR" sz="1800" dirty="0">
              <a:solidFill>
                <a:srgbClr val="1F497D"/>
              </a:solidFill>
              <a:latin typeface="+mn-lt"/>
              <a:cs typeface="Arial" panose="020B0604020202020204" pitchFamily="34" charset="0"/>
            </a:endParaRPr>
          </a:p>
          <a:p>
            <a:pPr lvl="1">
              <a:defRPr/>
            </a:pPr>
            <a:endParaRPr lang="fr-FR" altLang="fr-FR" sz="1800" dirty="0">
              <a:solidFill>
                <a:srgbClr val="1F497D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kern="0" dirty="0">
                <a:latin typeface="+mn-lt"/>
              </a:rPr>
              <a:t>Préparer un plan futur pour Einstein </a:t>
            </a:r>
            <a:r>
              <a:rPr lang="fr-FR" altLang="fr-FR" kern="0" dirty="0" err="1">
                <a:latin typeface="+mn-lt"/>
              </a:rPr>
              <a:t>Telescope</a:t>
            </a:r>
            <a:r>
              <a:rPr lang="fr-FR" altLang="fr-FR" kern="0" dirty="0">
                <a:latin typeface="+mn-lt"/>
              </a:rPr>
              <a:t> (infrastructure, équipement) </a:t>
            </a:r>
            <a:endParaRPr lang="fr-FR" kern="0" dirty="0">
              <a:latin typeface="+mn-lt"/>
            </a:endParaRPr>
          </a:p>
          <a:p>
            <a:pPr marL="0" indent="0">
              <a:buFont typeface="Courier New" pitchFamily="49" charset="0"/>
              <a:buNone/>
              <a:defRPr/>
            </a:pPr>
            <a:endParaRPr lang="fr-FR" sz="1900" kern="0" dirty="0">
              <a:latin typeface="+mn-lt"/>
            </a:endParaRPr>
          </a:p>
          <a:p>
            <a:pPr marL="1071563" lvl="1">
              <a:spcBef>
                <a:spcPts val="0"/>
              </a:spcBef>
              <a:defRPr/>
            </a:pPr>
            <a:endParaRPr lang="fr-FR" sz="1900" kern="0" dirty="0">
              <a:latin typeface="+mj-lt"/>
            </a:endParaRPr>
          </a:p>
          <a:p>
            <a:pPr marL="1071563" lvl="1">
              <a:spcBef>
                <a:spcPts val="0"/>
              </a:spcBef>
              <a:defRPr/>
            </a:pPr>
            <a:endParaRPr lang="fr-FR" sz="1900" kern="0" dirty="0">
              <a:latin typeface="+mj-lt"/>
            </a:endParaRPr>
          </a:p>
          <a:p>
            <a:pPr marL="1071563" lvl="1">
              <a:spcBef>
                <a:spcPts val="0"/>
              </a:spcBef>
              <a:defRPr/>
            </a:pPr>
            <a:endParaRPr lang="fr-FR" sz="1900" kern="0" dirty="0">
              <a:latin typeface="+mj-lt"/>
            </a:endParaRPr>
          </a:p>
          <a:p>
            <a:pPr marL="1071563" lvl="1">
              <a:spcBef>
                <a:spcPts val="0"/>
              </a:spcBef>
              <a:defRPr/>
            </a:pPr>
            <a:endParaRPr lang="fr-FR" sz="10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5968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8783" y="182590"/>
            <a:ext cx="10316286" cy="7665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fr-FR" altLang="fr-FR" sz="2800" kern="800" spc="-40" dirty="0">
                <a:latin typeface="Verdana" charset="0"/>
              </a:rPr>
              <a:t>Formation et enseignement</a:t>
            </a:r>
            <a:br>
              <a:rPr lang="fr-FR" altLang="fr-FR" sz="2800" kern="800" spc="-40" dirty="0">
                <a:latin typeface="Verdana" charset="0"/>
              </a:rPr>
            </a:br>
            <a:endParaRPr lang="en-GB" sz="2800" dirty="0"/>
          </a:p>
        </p:txBody>
      </p:sp>
      <p:sp>
        <p:nvSpPr>
          <p:cNvPr id="4" name="Espace réservé du numéro de diapositive 5"/>
          <p:cNvSpPr txBox="1">
            <a:spLocks noGrp="1"/>
          </p:cNvSpPr>
          <p:nvPr/>
        </p:nvSpPr>
        <p:spPr bwMode="auto">
          <a:xfrm>
            <a:off x="9851777" y="643346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A7B8874-2C50-9646-AB3D-6ED88EFA6F2F}" type="slidenum">
              <a:rPr lang="fr-FR" altLang="fr-FR" sz="1200">
                <a:solidFill>
                  <a:srgbClr val="898989"/>
                </a:solidFill>
                <a:latin typeface="Verdana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rgbClr val="898989"/>
              </a:solidFill>
              <a:latin typeface="Verdana" charset="0"/>
            </a:endParaRPr>
          </a:p>
        </p:txBody>
      </p:sp>
      <p:sp>
        <p:nvSpPr>
          <p:cNvPr id="5" name="Espace réservé de la date 11"/>
          <p:cNvSpPr txBox="1">
            <a:spLocks noGrp="1"/>
          </p:cNvSpPr>
          <p:nvPr/>
        </p:nvSpPr>
        <p:spPr bwMode="auto">
          <a:xfrm>
            <a:off x="349147" y="6376318"/>
            <a:ext cx="193963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898989"/>
                </a:solidFill>
                <a:latin typeface="Verdana" charset="0"/>
              </a:rPr>
              <a:t>Groupe XXX</a:t>
            </a:r>
          </a:p>
        </p:txBody>
      </p:sp>
      <p:sp>
        <p:nvSpPr>
          <p:cNvPr id="6" name="Espace réservé du pied de page 1"/>
          <p:cNvSpPr txBox="1">
            <a:spLocks/>
          </p:cNvSpPr>
          <p:nvPr/>
        </p:nvSpPr>
        <p:spPr bwMode="auto">
          <a:xfrm>
            <a:off x="4557465" y="6450063"/>
            <a:ext cx="3751262" cy="33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898989"/>
                </a:solidFill>
                <a:latin typeface="Verdana" charset="0"/>
                <a:ea typeface="Arial" charset="0"/>
                <a:cs typeface="Arial" charset="0"/>
              </a:rPr>
              <a:t>Tourniquet Section 01 du Laboratoire - Date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9147" y="1248508"/>
            <a:ext cx="11636230" cy="51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fr-FR" altLang="fr-FR" sz="2000" b="1" dirty="0">
                <a:solidFill>
                  <a:srgbClr val="002060"/>
                </a:solidFill>
                <a:latin typeface="+mn-lt"/>
              </a:rPr>
              <a:t>Avec 42 enseignants chercheurs, un lien fort avec le département de Physique et avec l’ENS</a:t>
            </a: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017BA0"/>
              </a:solidFill>
              <a:latin typeface="+mn-lt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altLang="fr-FR" sz="2000" dirty="0">
                <a:solidFill>
                  <a:srgbClr val="017BA0"/>
                </a:solidFill>
                <a:latin typeface="+mn-lt"/>
              </a:rPr>
              <a:t>Des masters adossés à nos compétences: </a:t>
            </a:r>
            <a:r>
              <a:rPr lang="fr-FR" altLang="fr-FR" sz="1800" dirty="0">
                <a:solidFill>
                  <a:srgbClr val="002060"/>
                </a:solidFill>
                <a:latin typeface="+mn-lt"/>
              </a:rPr>
              <a:t>Parcours subatomique du master de physique , licence-master-pro SYVIC </a:t>
            </a:r>
            <a:r>
              <a:rPr lang="fr-FR" sz="1800" dirty="0">
                <a:solidFill>
                  <a:srgbClr val="002060"/>
                </a:solidFill>
                <a:latin typeface="+mn-lt"/>
              </a:rPr>
              <a:t>(Synthèse, Vieillissement et Caractérisation des matériaux du nucléaire) </a:t>
            </a:r>
            <a:r>
              <a:rPr lang="fr-FR" altLang="fr-FR" sz="1800" dirty="0">
                <a:solidFill>
                  <a:srgbClr val="002060"/>
                </a:solidFill>
                <a:latin typeface="+mn-lt"/>
              </a:rPr>
              <a:t> , Enseignement conjoint avec le master ‘science de la matière’ de  l’ENS , Master SOAC (</a:t>
            </a:r>
            <a:r>
              <a:rPr lang="fr-FR" sz="1800" dirty="0">
                <a:solidFill>
                  <a:srgbClr val="002060"/>
                </a:solidFill>
                <a:latin typeface="+mn-lt"/>
              </a:rPr>
              <a:t>Sciences de l'Océan, de l'Atmosphère et du Climat )</a:t>
            </a:r>
            <a:endParaRPr lang="fr-FR" altLang="fr-FR" sz="1800" dirty="0">
              <a:solidFill>
                <a:srgbClr val="002060"/>
              </a:solidFill>
              <a:latin typeface="+mn-lt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endParaRPr lang="fr-FR" altLang="fr-FR" sz="2000" dirty="0">
              <a:solidFill>
                <a:srgbClr val="002060"/>
              </a:solidFill>
              <a:latin typeface="+mn-lt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altLang="fr-FR" sz="2000" dirty="0">
                <a:solidFill>
                  <a:srgbClr val="017BA0"/>
                </a:solidFill>
                <a:latin typeface="+mn-lt"/>
              </a:rPr>
              <a:t> </a:t>
            </a:r>
            <a:r>
              <a:rPr lang="fr-FR" altLang="fr-FR" sz="2000" spc="-1" dirty="0">
                <a:solidFill>
                  <a:srgbClr val="017BA0"/>
                </a:solidFill>
                <a:latin typeface="+mn-lt"/>
              </a:rPr>
              <a:t>Des r</a:t>
            </a:r>
            <a:r>
              <a:rPr lang="fr-FR" sz="2000" spc="-1" dirty="0">
                <a:solidFill>
                  <a:srgbClr val="017BA0"/>
                </a:solidFill>
                <a:latin typeface="+mn-lt"/>
                <a:ea typeface="DejaVu Sans"/>
              </a:rPr>
              <a:t>esponsabilités visibles à UCBL :</a:t>
            </a:r>
            <a:endParaRPr lang="fr-FR" sz="2000" spc="-1" dirty="0">
              <a:latin typeface="+mn-lt"/>
            </a:endParaRPr>
          </a:p>
          <a:p>
            <a:pPr marL="648000" lvl="2" indent="-2160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VP Relations Européennes et Internationales</a:t>
            </a:r>
            <a:r>
              <a:rPr lang="fr-FR" sz="2000" spc="-1" dirty="0">
                <a:solidFill>
                  <a:srgbClr val="002060"/>
                </a:solidFill>
                <a:latin typeface="+mn-lt"/>
              </a:rPr>
              <a:t>, </a:t>
            </a: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Directeur École Doctorale PHAST</a:t>
            </a:r>
            <a:endParaRPr lang="fr-FR" sz="2000" spc="-1" dirty="0">
              <a:solidFill>
                <a:srgbClr val="002060"/>
              </a:solidFill>
              <a:latin typeface="+mn-lt"/>
            </a:endParaRPr>
          </a:p>
          <a:p>
            <a:pPr marL="648000" lvl="2" indent="-2160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Responsables de formation (~15) : M2, M1, Licence/licence pro</a:t>
            </a:r>
            <a:r>
              <a:rPr lang="fr-FR" sz="2000" spc="-1" dirty="0">
                <a:solidFill>
                  <a:srgbClr val="002060"/>
                </a:solidFill>
                <a:latin typeface="+mn-lt"/>
              </a:rPr>
              <a:t>, </a:t>
            </a: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Responsables d’UE (~50)</a:t>
            </a:r>
            <a:endParaRPr lang="fr-FR" sz="2000" spc="-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fr-FR" sz="2000" spc="-1" dirty="0">
              <a:latin typeface="+mn-lt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sz="2000" spc="-1" dirty="0">
                <a:solidFill>
                  <a:srgbClr val="017BA0"/>
                </a:solidFill>
                <a:latin typeface="+mn-lt"/>
                <a:ea typeface="DejaVu Sans"/>
              </a:rPr>
              <a:t>Des membres élus dans les Conseils et Commissions UCBL </a:t>
            </a: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sz="2000" spc="-1" dirty="0">
                <a:solidFill>
                  <a:srgbClr val="017BA0"/>
                </a:solidFill>
                <a:latin typeface="+mn-lt"/>
              </a:rPr>
              <a:t>Une animation locale avec la FRAMA (appel d’offres, conférences…)</a:t>
            </a:r>
            <a:endParaRPr lang="fr-FR" sz="2000" spc="-1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fr-FR" sz="2000" spc="-1" dirty="0">
              <a:latin typeface="+mn-lt"/>
            </a:endParaRPr>
          </a:p>
          <a:p>
            <a:pPr marL="343080" indent="-342000">
              <a:lnSpc>
                <a:spcPct val="90000"/>
              </a:lnSpc>
              <a:spcBef>
                <a:spcPts val="400"/>
              </a:spcBef>
              <a:buClr>
                <a:srgbClr val="017BA0"/>
              </a:buClr>
              <a:buFont typeface="Arial"/>
              <a:buChar char="•"/>
            </a:pPr>
            <a:r>
              <a:rPr lang="fr-FR" sz="2000" spc="-1" dirty="0">
                <a:solidFill>
                  <a:srgbClr val="017BA0"/>
                </a:solidFill>
                <a:latin typeface="+mn-lt"/>
                <a:ea typeface="DejaVu Sans"/>
              </a:rPr>
              <a:t>50 Doctorants : </a:t>
            </a:r>
            <a:endParaRPr lang="fr-FR" sz="2000" spc="-1" dirty="0">
              <a:latin typeface="+mn-lt"/>
            </a:endParaRPr>
          </a:p>
          <a:p>
            <a:pPr marL="648000" lvl="2" indent="-21564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Mise en place de parrainage individuels</a:t>
            </a:r>
            <a:endParaRPr lang="fr-FR" sz="2000" spc="-1" dirty="0">
              <a:solidFill>
                <a:srgbClr val="002060"/>
              </a:solidFill>
              <a:latin typeface="+mn-lt"/>
            </a:endParaRPr>
          </a:p>
          <a:p>
            <a:pPr marL="648000" lvl="2" indent="-21564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dirty="0">
                <a:solidFill>
                  <a:srgbClr val="002060"/>
                </a:solidFill>
                <a:latin typeface="+mn-lt"/>
                <a:ea typeface="DejaVu Sans"/>
              </a:rPr>
              <a:t>Un Comité de Suivi : organisation CST (référent, direction, tuteur)</a:t>
            </a:r>
            <a:endParaRPr lang="fr-FR" sz="2000" spc="-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endParaRPr lang="fr-FR" altLang="fr-FR" sz="2000" dirty="0">
              <a:solidFill>
                <a:srgbClr val="017BA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54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FFD7D-F67A-7C40-8A77-34D86B27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Non permanents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2FDCC-A543-7840-BAD6-F55AD5D67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Formation par la recherche : Les étudiants 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/>
        </p:nvGraphicFramePr>
        <p:xfrm>
          <a:off x="5346700" y="1233377"/>
          <a:ext cx="71755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3332984-E05F-B14F-94AB-A21C98B625F3}"/>
              </a:ext>
            </a:extLst>
          </p:cNvPr>
          <p:cNvSpPr txBox="1"/>
          <p:nvPr/>
        </p:nvSpPr>
        <p:spPr>
          <a:xfrm>
            <a:off x="819150" y="5010150"/>
            <a:ext cx="27790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~ 50 </a:t>
            </a:r>
            <a:r>
              <a:rPr lang="fr-FR" dirty="0"/>
              <a:t>étudiants en thèse</a:t>
            </a:r>
          </a:p>
          <a:p>
            <a:r>
              <a:rPr lang="fr-FR" dirty="0"/>
              <a:t>-plus de 10 thèses par an</a:t>
            </a:r>
          </a:p>
          <a:p>
            <a:r>
              <a:rPr lang="fr-FR" dirty="0"/>
              <a:t>-une école doctorale PHAST</a:t>
            </a:r>
          </a:p>
          <a:p>
            <a:endParaRPr lang="fr-FR" dirty="0"/>
          </a:p>
          <a:p>
            <a:r>
              <a:rPr lang="fr-FR" dirty="0"/>
              <a:t>-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C136C9-C889-D74D-A971-87CB1046BBA1}"/>
              </a:ext>
            </a:extLst>
          </p:cNvPr>
          <p:cNvGraphicFramePr>
            <a:graphicFrameLocks/>
          </p:cNvGraphicFramePr>
          <p:nvPr/>
        </p:nvGraphicFramePr>
        <p:xfrm>
          <a:off x="552450" y="1233377"/>
          <a:ext cx="5181600" cy="314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643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FFD7D-F67A-7C40-8A77-34D86B27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stagiaire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2FDCC-A543-7840-BAD6-F55AD5D67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Formation par la recherche: les stages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58725B-545E-AC43-AD50-5562AD91562B}"/>
              </a:ext>
            </a:extLst>
          </p:cNvPr>
          <p:cNvSpPr/>
          <p:nvPr/>
        </p:nvSpPr>
        <p:spPr>
          <a:xfrm>
            <a:off x="829339" y="1662336"/>
            <a:ext cx="9441711" cy="4653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132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240B904-F028-2647-8414-7556189536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8206"/>
            <a:ext cx="12192000" cy="16258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64BCA8-EC41-2149-87DF-46F919E5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BEA2FD-936E-EE4A-956D-F3D00A679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Communication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4C2D00-DB60-4A4E-91EB-58F9552C88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632" y="2374028"/>
            <a:ext cx="3800843" cy="2456143"/>
          </a:xfrm>
          <a:prstGeom prst="rect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9F9A0B6B-AC48-5B4A-8B8C-36DCC73979C9}"/>
              </a:ext>
            </a:extLst>
          </p:cNvPr>
          <p:cNvSpPr/>
          <p:nvPr/>
        </p:nvSpPr>
        <p:spPr>
          <a:xfrm rot="5400000">
            <a:off x="123750" y="2938838"/>
            <a:ext cx="1953688" cy="1828978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11C720-8931-7A4E-BBF7-201A77331DCE}"/>
              </a:ext>
            </a:extLst>
          </p:cNvPr>
          <p:cNvSpPr txBox="1"/>
          <p:nvPr/>
        </p:nvSpPr>
        <p:spPr>
          <a:xfrm>
            <a:off x="5832080" y="2589864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etudiants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6A1FC9-D425-FE4E-95F5-3F90475ED492}"/>
              </a:ext>
            </a:extLst>
          </p:cNvPr>
          <p:cNvSpPr txBox="1"/>
          <p:nvPr/>
        </p:nvSpPr>
        <p:spPr>
          <a:xfrm>
            <a:off x="180081" y="2357295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Anthony -CDD Com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D0050C-63EF-8149-8632-13D1FE452018}"/>
              </a:ext>
            </a:extLst>
          </p:cNvPr>
          <p:cNvSpPr txBox="1"/>
          <p:nvPr/>
        </p:nvSpPr>
        <p:spPr>
          <a:xfrm>
            <a:off x="180081" y="1261947"/>
            <a:ext cx="363625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Des actions ciblées en 2019</a:t>
            </a:r>
          </a:p>
          <a:p>
            <a:endParaRPr lang="fr-FR" dirty="0"/>
          </a:p>
          <a:p>
            <a:r>
              <a:rPr lang="fr-FR" dirty="0"/>
              <a:t>LOGO-WEB-Plaquette –Inauguration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889C40-AF9F-F444-8CE4-066064F6AF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526" y="1387832"/>
            <a:ext cx="1774282" cy="177428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8C394C-960A-CE4B-BCCA-4C2281CF78AE}"/>
              </a:ext>
            </a:extLst>
          </p:cNvPr>
          <p:cNvSpPr txBox="1"/>
          <p:nvPr/>
        </p:nvSpPr>
        <p:spPr>
          <a:xfrm>
            <a:off x="7257342" y="3207077"/>
            <a:ext cx="1841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groupe COM</a:t>
            </a:r>
          </a:p>
          <a:p>
            <a:r>
              <a:rPr lang="fr-FR" dirty="0" err="1"/>
              <a:t>Masterclass</a:t>
            </a:r>
            <a:endParaRPr lang="fr-FR" dirty="0"/>
          </a:p>
          <a:p>
            <a:r>
              <a:rPr lang="fr-FR" dirty="0" err="1"/>
              <a:t>Fete</a:t>
            </a:r>
            <a:r>
              <a:rPr lang="fr-FR" dirty="0"/>
              <a:t> de la science</a:t>
            </a:r>
          </a:p>
          <a:p>
            <a:r>
              <a:rPr lang="fr-FR" dirty="0" err="1"/>
              <a:t>Oufs</a:t>
            </a:r>
            <a:r>
              <a:rPr lang="fr-FR" dirty="0"/>
              <a:t> </a:t>
            </a:r>
            <a:r>
              <a:rPr lang="fr-FR" dirty="0" err="1"/>
              <a:t>Astro</a:t>
            </a:r>
            <a:r>
              <a:rPr lang="fr-FR" dirty="0"/>
              <a:t>.</a:t>
            </a:r>
          </a:p>
          <a:p>
            <a:r>
              <a:rPr lang="fr-FR" dirty="0"/>
              <a:t>Pop Sciences..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9342C53-4F66-494C-955B-06DC0414CE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18" y="36093"/>
            <a:ext cx="2914952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0FAAA4-AAA7-534C-A5A8-428330B86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36" y="4844791"/>
            <a:ext cx="3321795" cy="20132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A3AA58-E076-BB43-895C-80DA414A2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16907"/>
            <a:ext cx="1826333" cy="10349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F14C28-88D3-B949-9711-B614E07AD973}"/>
              </a:ext>
            </a:extLst>
          </p:cNvPr>
          <p:cNvSpPr txBox="1"/>
          <p:nvPr/>
        </p:nvSpPr>
        <p:spPr>
          <a:xfrm>
            <a:off x="4746343" y="1217353"/>
            <a:ext cx="1494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Planeterium</a:t>
            </a:r>
            <a:endParaRPr lang="fr-FR" dirty="0"/>
          </a:p>
          <a:p>
            <a:r>
              <a:rPr lang="fr-FR" dirty="0"/>
              <a:t>Vaulx en </a:t>
            </a:r>
            <a:r>
              <a:rPr lang="fr-FR" dirty="0" err="1"/>
              <a:t>Velin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06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43D05C-8092-5C4E-95F8-67407247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078807-B594-A94E-8BFD-997978C07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967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38D1E-9E5D-6143-9A27-D5B097AC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EAE78E-A1FB-2942-8144-DB65BBA5B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>
                <a:latin typeface="Arial Narrow" charset="0"/>
                <a:ea typeface="Arial Narrow" charset="0"/>
                <a:cs typeface="Arial Narrow" charset="0"/>
              </a:rPr>
              <a:t>L’IP2I, en quelques chiffres</a:t>
            </a:r>
          </a:p>
          <a:p>
            <a:endParaRPr lang="fr-FR" dirty="0"/>
          </a:p>
        </p:txBody>
      </p:sp>
      <p:pic>
        <p:nvPicPr>
          <p:cNvPr id="5" name="Image 15" descr="logo lyon 1">
            <a:extLst>
              <a:ext uri="{FF2B5EF4-FFF2-40B4-BE49-F238E27FC236}">
                <a16:creationId xmlns:a16="http://schemas.microsoft.com/office/drawing/2014/main" id="{40C50083-7527-194B-A907-60C4A59DE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517" y="1513407"/>
            <a:ext cx="1272880" cy="90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3A03D0-66B7-654E-80F8-CEED5A663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772" y="1549585"/>
            <a:ext cx="1629838" cy="801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481AB9-084C-2044-855D-4D0BEDACEACC}"/>
              </a:ext>
            </a:extLst>
          </p:cNvPr>
          <p:cNvSpPr txBox="1"/>
          <p:nvPr/>
        </p:nvSpPr>
        <p:spPr>
          <a:xfrm>
            <a:off x="7589774" y="1452728"/>
            <a:ext cx="3764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Narrow" charset="0"/>
                <a:ea typeface="Arial Narrow" charset="0"/>
                <a:cs typeface="Arial Narrow" charset="0"/>
              </a:rPr>
              <a:t>UMR 5822 </a:t>
            </a:r>
            <a:r>
              <a:rPr lang="mr-IN" sz="2400" dirty="0">
                <a:latin typeface="Arial Narrow" charset="0"/>
                <a:ea typeface="Arial Narrow" charset="0"/>
                <a:cs typeface="Arial Narrow" charset="0"/>
              </a:rPr>
              <a:t>–</a:t>
            </a:r>
            <a:r>
              <a:rPr lang="fr-FR" sz="2400" dirty="0">
                <a:latin typeface="Arial Narrow" charset="0"/>
                <a:ea typeface="Arial Narrow" charset="0"/>
                <a:cs typeface="Arial Narrow" charset="0"/>
              </a:rPr>
              <a:t> CNRS-UCBL</a:t>
            </a:r>
          </a:p>
          <a:p>
            <a:r>
              <a:rPr lang="fr-FR" sz="2400" dirty="0">
                <a:latin typeface="Arial Narrow" charset="0"/>
                <a:ea typeface="Arial Narrow" charset="0"/>
                <a:cs typeface="Arial Narrow" charset="0"/>
              </a:rPr>
              <a:t>Création en 1961</a:t>
            </a:r>
          </a:p>
          <a:p>
            <a:r>
              <a:rPr lang="fr-FR" sz="2400" dirty="0">
                <a:latin typeface="Arial Narrow" charset="0"/>
                <a:ea typeface="Arial Narrow" charset="0"/>
                <a:cs typeface="Arial Narrow" charset="0"/>
              </a:rPr>
              <a:t>Instituts : </a:t>
            </a:r>
            <a:r>
              <a:rPr lang="fr-FR" sz="2400" b="1" dirty="0">
                <a:latin typeface="Arial Narrow" charset="0"/>
                <a:ea typeface="Arial Narrow" charset="0"/>
                <a:cs typeface="Arial Narrow" charset="0"/>
              </a:rPr>
              <a:t>IN2P3</a:t>
            </a:r>
            <a:r>
              <a:rPr lang="fr-FR" sz="2400" dirty="0">
                <a:latin typeface="Arial Narrow" charset="0"/>
                <a:ea typeface="Arial Narrow" charset="0"/>
                <a:cs typeface="Arial Narrow" charset="0"/>
              </a:rPr>
              <a:t> + INC, INP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D0235B-62FA-AE4C-8041-E277DE4A700D}"/>
              </a:ext>
            </a:extLst>
          </p:cNvPr>
          <p:cNvSpPr txBox="1"/>
          <p:nvPr/>
        </p:nvSpPr>
        <p:spPr>
          <a:xfrm>
            <a:off x="901938" y="3241274"/>
            <a:ext cx="35605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 Narrow" charset="0"/>
                <a:ea typeface="Arial Narrow" charset="0"/>
                <a:cs typeface="Arial Narrow" charset="0"/>
              </a:rPr>
              <a:t>250 personnes</a:t>
            </a:r>
          </a:p>
          <a:p>
            <a:endParaRPr lang="fr-FR" sz="1200" b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u="sng" dirty="0">
                <a:latin typeface="Arial Narrow" charset="0"/>
                <a:ea typeface="Arial Narrow" charset="0"/>
                <a:cs typeface="Arial Narrow" charset="0"/>
              </a:rPr>
              <a:t>Budget</a:t>
            </a:r>
            <a:r>
              <a:rPr lang="fr-FR" sz="2000" dirty="0">
                <a:latin typeface="Arial Narrow" charset="0"/>
                <a:ea typeface="Arial Narrow" charset="0"/>
                <a:cs typeface="Arial Narrow" charset="0"/>
              </a:rPr>
              <a:t> : 4 M€ hors salaires</a:t>
            </a:r>
          </a:p>
          <a:p>
            <a:endParaRPr lang="fr-FR" sz="1200" b="1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2000" u="sng" dirty="0">
                <a:latin typeface="Arial Narrow" charset="0"/>
                <a:ea typeface="Arial Narrow" charset="0"/>
                <a:cs typeface="Arial Narrow" charset="0"/>
              </a:rPr>
              <a:t>Locaux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Arial Narrow" charset="0"/>
                <a:ea typeface="Arial Narrow" charset="0"/>
                <a:cs typeface="Arial Narrow" charset="0"/>
              </a:rPr>
              <a:t>11 600 m2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Arial Narrow" charset="0"/>
                <a:ea typeface="Arial Narrow" charset="0"/>
                <a:cs typeface="Arial Narrow" charset="0"/>
              </a:rPr>
              <a:t>Hébergement UCBL, CNRS et HCL</a:t>
            </a:r>
          </a:p>
          <a:p>
            <a:endParaRPr lang="fr-FR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A4202AB-8B59-A34B-B942-C7CB540CF3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7" y="1477975"/>
            <a:ext cx="872836" cy="8728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6EB9C9-2BA6-5D4C-91CD-46CEB90A6F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610" y="2653057"/>
            <a:ext cx="6136668" cy="4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D858A-7DBF-B14F-8928-8B3CAA81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55A50F-FA42-EF41-A337-D9F97BA33E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Changement majeur en 2019: intégration du LMA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9A663-5BB1-D444-B5FB-66FB82B37DAC}"/>
              </a:ext>
            </a:extLst>
          </p:cNvPr>
          <p:cNvSpPr/>
          <p:nvPr/>
        </p:nvSpPr>
        <p:spPr>
          <a:xfrm>
            <a:off x="615462" y="1154722"/>
            <a:ext cx="1157653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D84800"/>
              </a:buClr>
              <a:buSzPct val="100000"/>
            </a:pPr>
            <a:r>
              <a:rPr lang="fr-FR" altLang="fr-FR" sz="2400" dirty="0">
                <a:solidFill>
                  <a:srgbClr val="1F497D"/>
                </a:solidFill>
                <a:latin typeface="Helvetica Neue" panose="02000503000000020004" pitchFamily="2" charset="0"/>
              </a:rPr>
              <a:t>Le LMA leader mondial pour les miroirs  des ondes gravitationnelles </a:t>
            </a:r>
          </a:p>
          <a:p>
            <a:pPr algn="ctr">
              <a:spcBef>
                <a:spcPts val="600"/>
              </a:spcBef>
              <a:buClr>
                <a:srgbClr val="D84800"/>
              </a:buClr>
              <a:buSzPct val="100000"/>
            </a:pPr>
            <a:endParaRPr lang="fr-FR" altLang="fr-FR" sz="28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</a:pPr>
            <a:r>
              <a:rPr lang="fr-FR" altLang="fr-FR" sz="2800" dirty="0">
                <a:solidFill>
                  <a:srgbClr val="1F497D"/>
                </a:solidFill>
                <a:latin typeface="Helvetica Neue" panose="02000503000000020004" pitchFamily="2" charset="0"/>
              </a:rPr>
              <a:t>Depuis le 1</a:t>
            </a:r>
            <a:r>
              <a:rPr lang="fr-FR" altLang="fr-FR" sz="2800" baseline="30000" dirty="0">
                <a:solidFill>
                  <a:srgbClr val="1F497D"/>
                </a:solidFill>
                <a:latin typeface="Helvetica Neue" panose="02000503000000020004" pitchFamily="2" charset="0"/>
              </a:rPr>
              <a:t>er</a:t>
            </a:r>
            <a:r>
              <a:rPr lang="fr-FR" altLang="fr-FR" sz="2800" dirty="0">
                <a:solidFill>
                  <a:srgbClr val="1F497D"/>
                </a:solidFill>
                <a:latin typeface="Helvetica Neue" panose="02000503000000020004" pitchFamily="2" charset="0"/>
              </a:rPr>
              <a:t> janvier 2019, restructuration de l’USR en Plateforme Nationale de Recherche « LMA »</a:t>
            </a: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</a:pPr>
            <a:r>
              <a:rPr lang="fr-FR" altLang="fr-FR" sz="2800" dirty="0">
                <a:solidFill>
                  <a:srgbClr val="1F497D"/>
                </a:solidFill>
                <a:latin typeface="Helvetica Neue" panose="02000503000000020004" pitchFamily="2" charset="0"/>
              </a:rPr>
              <a:t> </a:t>
            </a: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Directeur Plateforme : Laurent PINARD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Responsable Opérationnel : Christophe Michel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2 services </a:t>
            </a:r>
          </a:p>
          <a:p>
            <a:pPr lvl="2">
              <a:spcBef>
                <a:spcPts val="45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Métrologie  </a:t>
            </a:r>
          </a:p>
          <a:p>
            <a:pPr lvl="2">
              <a:spcBef>
                <a:spcPts val="45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Couches minces </a:t>
            </a:r>
          </a:p>
          <a:p>
            <a:pPr lvl="1">
              <a:spcBef>
                <a:spcPts val="45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Support de l’IP2I (administration..)</a:t>
            </a:r>
          </a:p>
          <a:p>
            <a:pPr lvl="2">
              <a:spcBef>
                <a:spcPts val="45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1F497D"/>
              </a:solidFill>
              <a:latin typeface="Helvetica Neue" panose="02000503000000020004" pitchFamily="2" charset="0"/>
            </a:endParaRPr>
          </a:p>
          <a:p>
            <a:pPr>
              <a:spcBef>
                <a:spcPts val="600"/>
              </a:spcBef>
              <a:buClr>
                <a:srgbClr val="D84800"/>
              </a:buClr>
              <a:buSzPct val="100000"/>
            </a:pPr>
            <a:r>
              <a:rPr lang="fr-FR" altLang="fr-FR" sz="2800" dirty="0">
                <a:solidFill>
                  <a:srgbClr val="1F497D"/>
                </a:solidFill>
                <a:latin typeface="Helvetica Neue" panose="02000503000000020004" pitchFamily="2" charset="0"/>
              </a:rPr>
              <a:t>Création d’un nouveau groupe d’ondes gravitationnelles </a:t>
            </a:r>
          </a:p>
          <a:p>
            <a:pPr>
              <a:spcBef>
                <a:spcPts val="600"/>
              </a:spcBef>
              <a:buSzPct val="100000"/>
            </a:pPr>
            <a:r>
              <a:rPr lang="fr-FR" altLang="fr-FR" sz="2000" dirty="0">
                <a:solidFill>
                  <a:srgbClr val="1F497D"/>
                </a:solidFill>
                <a:latin typeface="Helvetica Neue" panose="02000503000000020004" pitchFamily="2" charset="0"/>
              </a:rPr>
              <a:t>  VIRGO (5 chercheurs) </a:t>
            </a:r>
          </a:p>
        </p:txBody>
      </p:sp>
    </p:spTree>
    <p:extLst>
      <p:ext uri="{BB962C8B-B14F-4D97-AF65-F5344CB8AC3E}">
        <p14:creationId xmlns:p14="http://schemas.microsoft.com/office/powerpoint/2010/main" val="408408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59131-0DD8-794E-8362-43C857EF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2641B-CAC9-D443-B19B-1F51598A8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Quelques indicateurs 2019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EAE941B-F242-7D42-AF05-0FE1B0B3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5616" y="1888329"/>
            <a:ext cx="1176338" cy="163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E654D9EE-A50A-CF47-ADAD-08BCAA88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393" y="2033588"/>
            <a:ext cx="1533208" cy="14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DFE2C-4662-3D46-B38B-8BE594F5747A}"/>
              </a:ext>
            </a:extLst>
          </p:cNvPr>
          <p:cNvSpPr/>
          <p:nvPr/>
        </p:nvSpPr>
        <p:spPr>
          <a:xfrm>
            <a:off x="5752147" y="1211067"/>
            <a:ext cx="3392488" cy="70961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Wingdings" pitchFamily="2" charset="2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Médaille de Cristal </a:t>
            </a:r>
          </a:p>
          <a:p>
            <a:pPr marL="457200" lvl="1" indent="0" eaLnBrk="1" hangingPunct="1">
              <a:spcBef>
                <a:spcPts val="500"/>
              </a:spcBef>
              <a:buClr>
                <a:srgbClr val="D84800"/>
              </a:buClr>
              <a:buSzPct val="100000"/>
              <a:defRPr/>
            </a:pPr>
            <a:r>
              <a:rPr lang="fr-FR" sz="18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       Emilie </a:t>
            </a:r>
            <a:r>
              <a:rPr lang="fr-FR" sz="1800" b="1" dirty="0" err="1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Schibler</a:t>
            </a:r>
            <a:endParaRPr lang="fr-FR" sz="1800" b="1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D660A0-A691-7D40-9796-6E0F585B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4" y="1565873"/>
            <a:ext cx="5256212" cy="1733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2 médailles en 2019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1 ERC en 2018, 1 ERC en 2019 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1 bourse Marie-Curie pour EDELWEISS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Un « IDEX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Noam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Libeskind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 »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3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ANRs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 2018 , 2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ANRs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 2019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E96CC-C277-3240-9B92-7DD488A5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692" y="3865076"/>
            <a:ext cx="8813800" cy="2693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13 thèses démarrées en 2019, 50 en cours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1 bourse excellence UCBL 2019 (sur OG)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3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HDRs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 soutenues depuis Septembre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38 Stagiaires Master (+3èmes) dont 19 stages en M2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Plus de 300 publications /an</a:t>
            </a:r>
          </a:p>
          <a:p>
            <a:pPr lvl="1" eaLnBrk="1" hangingPunct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Responsables de 2 masters et de l’école doctorale PHAST</a:t>
            </a:r>
          </a:p>
          <a:p>
            <a:pPr lvl="1">
              <a:spcBef>
                <a:spcPts val="500"/>
              </a:spcBef>
              <a:buClr>
                <a:srgbClr val="D848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Leader/coordinateur de plusieurs projets scientifiques internationaux (CMS, DUNE, 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EDELWEISS,muographie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..), de GDR structurants (</a:t>
            </a:r>
            <a:r>
              <a:rPr lang="fr-FR" altLang="fr-FR" sz="1800" dirty="0" err="1">
                <a:solidFill>
                  <a:srgbClr val="1F497D"/>
                </a:solidFill>
                <a:latin typeface="Helvetica Neue" panose="02000503000000020004" pitchFamily="2" charset="0"/>
              </a:rPr>
              <a:t>Scinee,Resanet</a:t>
            </a:r>
            <a:r>
              <a:rPr lang="fr-FR" altLang="fr-FR" sz="1800" dirty="0">
                <a:solidFill>
                  <a:srgbClr val="1F497D"/>
                </a:solidFill>
                <a:latin typeface="Helvetica Neue" panose="02000503000000020004" pitchFamily="2" charset="0"/>
              </a:rPr>
              <a:t>..)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B1EF3F2-F3D4-964C-A675-6844CED1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1145929"/>
            <a:ext cx="457200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ts val="425"/>
              </a:spcBef>
              <a:buClr>
                <a:srgbClr val="D84800"/>
              </a:buClr>
              <a:buFont typeface="Wingdings" pitchFamily="2" charset="2"/>
              <a:buChar char=""/>
            </a:pPr>
            <a:r>
              <a:rPr lang="fr-FR" altLang="fr-FR" sz="1800" b="1" dirty="0">
                <a:solidFill>
                  <a:srgbClr val="FF0000"/>
                </a:solidFill>
                <a:latin typeface="Helvetica Neue" panose="02000503000000020004" pitchFamily="2" charset="0"/>
              </a:rPr>
              <a:t>Médaille de Bronze </a:t>
            </a:r>
          </a:p>
          <a:p>
            <a:pPr lvl="1" eaLnBrk="1" hangingPunct="1">
              <a:spcBef>
                <a:spcPts val="425"/>
              </a:spcBef>
              <a:buClr>
                <a:srgbClr val="D84800"/>
              </a:buClr>
            </a:pPr>
            <a:r>
              <a:rPr lang="fr-FR" altLang="fr-FR" sz="1800" b="1" dirty="0">
                <a:solidFill>
                  <a:srgbClr val="FF0000"/>
                </a:solidFill>
                <a:latin typeface="Helvetica Neue" panose="02000503000000020004" pitchFamily="2" charset="0"/>
              </a:rPr>
              <a:t>  - Julien Billard</a:t>
            </a:r>
          </a:p>
        </p:txBody>
      </p:sp>
    </p:spTree>
    <p:extLst>
      <p:ext uri="{BB962C8B-B14F-4D97-AF65-F5344CB8AC3E}">
        <p14:creationId xmlns:p14="http://schemas.microsoft.com/office/powerpoint/2010/main" val="7533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FA60B-ADBD-2649-A0D2-004798D8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9B4E26-2926-684A-8DFF-9FD9D9D5A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Insertion dans le paysage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CB17E6C-DF4E-1F47-B0BD-8B316A192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" y="1250705"/>
            <a:ext cx="11880826" cy="548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580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98563" indent="-28416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UMR 5822 : tutelle CNRS/IN2P3—Université de Lyon/Lyon 1</a:t>
            </a:r>
          </a:p>
          <a:p>
            <a:pPr>
              <a:spcBef>
                <a:spcPts val="50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endParaRPr lang="fr-FR" altLang="fr-FR" sz="1600" b="1" dirty="0">
              <a:solidFill>
                <a:srgbClr val="1F497D"/>
              </a:solidFill>
              <a:latin typeface="Helvetica Neue" panose="02000503000000020004" pitchFamily="2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Un laboratoire avec un fort lien à la politique nationale de l’IN2P3</a:t>
            </a:r>
          </a:p>
          <a:p>
            <a:pPr marL="9715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Stratégie scientifique , projets financés par les grands équipements (TGIR)</a:t>
            </a:r>
          </a:p>
          <a:p>
            <a:pPr marL="9715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Proximité du CERN</a:t>
            </a:r>
          </a:p>
          <a:p>
            <a:pPr marL="0" indent="0">
              <a:spcBef>
                <a:spcPts val="500"/>
              </a:spcBef>
              <a:buClr>
                <a:srgbClr val="FF6600"/>
              </a:buClr>
              <a:buSzPct val="100000"/>
            </a:pPr>
            <a:endParaRPr lang="fr-FR" altLang="fr-FR" sz="1600" b="1" dirty="0">
              <a:solidFill>
                <a:srgbClr val="1F497D"/>
              </a:solidFill>
              <a:latin typeface="Helvetica Neue" panose="02000503000000020004" pitchFamily="2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Des liens en Région Auvergne-</a:t>
            </a:r>
            <a:r>
              <a:rPr lang="fr-FR" altLang="fr-FR" sz="1600" b="1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Rhone</a:t>
            </a: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-Alpes</a:t>
            </a:r>
          </a:p>
          <a:p>
            <a:pPr marL="9715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Avec d’autres unités IN2P3 : IP2I (IPNL-LMA), LPC, CC-IN2P3</a:t>
            </a:r>
          </a:p>
          <a:p>
            <a:pPr marL="9715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Relation avec LPC via micro électronique, (pole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MiChrau</a:t>
            </a: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) GRPC, valorisation</a:t>
            </a:r>
          </a:p>
          <a:p>
            <a:pPr marL="9715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Relation au CC-IN2P3 via le groupe ‘calcul’</a:t>
            </a:r>
          </a:p>
          <a:p>
            <a:pPr marL="0" indent="0">
              <a:spcBef>
                <a:spcPts val="450"/>
              </a:spcBef>
              <a:buClr>
                <a:srgbClr val="FF6600"/>
              </a:buClr>
              <a:buSzPct val="100000"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 Dans la même la région : LPSC Grenoble  (Ricochet, </a:t>
            </a:r>
            <a:r>
              <a:rPr lang="fr-FR" altLang="fr-FR" sz="1600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DUNE,Santé</a:t>
            </a: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) et LAPP Annecy (VIRGO,DUNE)  (DR11)</a:t>
            </a:r>
          </a:p>
          <a:p>
            <a:pPr>
              <a:spcBef>
                <a:spcPts val="45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endParaRPr lang="fr-FR" altLang="fr-FR" sz="1600" dirty="0">
              <a:solidFill>
                <a:srgbClr val="1F497D"/>
              </a:solidFill>
              <a:latin typeface="Helvetica Neue" panose="02000503000000020004" pitchFamily="2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Des organisations locales structurantes :</a:t>
            </a:r>
          </a:p>
          <a:p>
            <a:pPr marL="7429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membre de 3 LABEX renouvelés : </a:t>
            </a:r>
            <a:r>
              <a:rPr lang="fr-FR" altLang="fr-FR" sz="1600" b="1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iMUST</a:t>
            </a:r>
            <a:r>
              <a:rPr lang="fr-FR" altLang="fr-FR" sz="1600" b="1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, LIO, PRIMES</a:t>
            </a:r>
            <a:r>
              <a:rPr lang="fr-FR" altLang="fr-FR" sz="1600" b="1" dirty="0">
                <a:solidFill>
                  <a:srgbClr val="1F497D"/>
                </a:solidFill>
                <a:cs typeface="Times New Roman" panose="02020603050405020304" pitchFamily="18" charset="0"/>
              </a:rPr>
              <a:t>, </a:t>
            </a:r>
          </a:p>
          <a:p>
            <a:pPr marL="7429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Membre de la </a:t>
            </a:r>
            <a:r>
              <a:rPr lang="en-US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Fédération de recherché André-Marie Ampère”</a:t>
            </a: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 (FRAMA) avec la Physique ( IP2I, ILM et LP-ENS), l’Astrophysique CRAL et l’INSIS (</a:t>
            </a:r>
            <a:r>
              <a:rPr lang="en-US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(INL, </a:t>
            </a:r>
            <a:r>
              <a:rPr lang="en-US" sz="1600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LabHC</a:t>
            </a:r>
            <a:r>
              <a:rPr lang="en-US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 Etienne)</a:t>
            </a:r>
            <a:r>
              <a:rPr 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 )</a:t>
            </a:r>
          </a:p>
          <a:p>
            <a:pPr marL="742950" lvl="1" indent="-285750">
              <a:spcBef>
                <a:spcPts val="5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1F497D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Lien CHU et PRISME: une spécificité locale: projet radiothérapie (Lyon-Sud)</a:t>
            </a:r>
          </a:p>
          <a:p>
            <a:pPr>
              <a:spcBef>
                <a:spcPts val="450"/>
              </a:spcBef>
              <a:buClr>
                <a:srgbClr val="FF6600"/>
              </a:buClr>
              <a:buSzPct val="100000"/>
              <a:buFont typeface="Courier New" panose="02070309020205020404" pitchFamily="49" charset="0"/>
              <a:buChar char="o"/>
            </a:pPr>
            <a:endParaRPr lang="fr-FR" altLang="fr-FR" sz="1600" dirty="0">
              <a:solidFill>
                <a:srgbClr val="1F497D"/>
              </a:solidFill>
              <a:latin typeface="Helvetica Neue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6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77416-434F-AE4E-8D22-F64AC5E1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527B0A-583E-A54B-9557-751EADFD8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L’IP2I dans son contexte local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97704-886B-F248-B176-7E271C5721DB}"/>
              </a:ext>
            </a:extLst>
          </p:cNvPr>
          <p:cNvSpPr/>
          <p:nvPr/>
        </p:nvSpPr>
        <p:spPr>
          <a:xfrm>
            <a:off x="0" y="1150938"/>
            <a:ext cx="11525250" cy="129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fr-FR" altLang="fr-FR" sz="1100" dirty="0">
              <a:solidFill>
                <a:srgbClr val="1F497D"/>
              </a:solidFill>
              <a:latin typeface="+mj-lt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450"/>
              </a:spcBef>
              <a:buClr>
                <a:srgbClr val="FF6600"/>
              </a:buClr>
              <a:buSzPct val="100000"/>
              <a:defRPr/>
            </a:pPr>
            <a:r>
              <a:rPr lang="fr-FR" altLang="fr-FR" sz="2000" b="1" dirty="0">
                <a:solidFill>
                  <a:srgbClr val="1F497D"/>
                </a:solidFill>
                <a:latin typeface="+mj-lt"/>
                <a:cs typeface="Times New Roman" panose="02020603050405020304" pitchFamily="18" charset="0"/>
              </a:rPr>
              <a:t>IDEX LYON = </a:t>
            </a:r>
            <a:r>
              <a:rPr lang="fr-FR" altLang="fr-FR" sz="2000" b="1" dirty="0">
                <a:solidFill>
                  <a:srgbClr val="1F497D"/>
                </a:solidFill>
                <a:cs typeface="Times New Roman" panose="02020603050405020304" pitchFamily="18" charset="0"/>
              </a:rPr>
              <a:t>12 établissements </a:t>
            </a:r>
            <a:r>
              <a:rPr lang="fr-FR" altLang="fr-FR" dirty="0">
                <a:solidFill>
                  <a:srgbClr val="1F497D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800" b="1" dirty="0">
                <a:solidFill>
                  <a:srgbClr val="1F497D"/>
                </a:solidFill>
                <a:cs typeface="Arial" panose="020B0604020202020204" pitchFamily="34" charset="0"/>
              </a:rPr>
              <a:t>Université Cible (1</a:t>
            </a:r>
            <a:r>
              <a:rPr lang="fr-FR" altLang="fr-FR" sz="1800" b="1" baseline="33000" dirty="0">
                <a:solidFill>
                  <a:srgbClr val="1F497D"/>
                </a:solidFill>
                <a:cs typeface="Arial" panose="020B0604020202020204" pitchFamily="34" charset="0"/>
              </a:rPr>
              <a:t>er</a:t>
            </a:r>
            <a:r>
              <a:rPr lang="fr-FR" altLang="fr-FR" sz="1800" b="1" dirty="0">
                <a:solidFill>
                  <a:srgbClr val="1F497D"/>
                </a:solidFill>
                <a:cs typeface="Arial" panose="020B0604020202020204" pitchFamily="34" charset="0"/>
              </a:rPr>
              <a:t> janvier 2021)</a:t>
            </a:r>
            <a:r>
              <a:rPr lang="fr-FR" altLang="fr-FR" b="1" dirty="0">
                <a:solidFill>
                  <a:srgbClr val="1F497D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>
                <a:solidFill>
                  <a:srgbClr val="1F497D"/>
                </a:solidFill>
                <a:cs typeface="Arial" panose="020B0604020202020204" pitchFamily="34" charset="0"/>
              </a:rPr>
              <a:t>Projet de fusion à 5 établissements : </a:t>
            </a:r>
          </a:p>
          <a:p>
            <a:pPr lvl="1">
              <a:spcBef>
                <a:spcPts val="4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cs typeface="Arial" panose="020B0604020202020204" pitchFamily="34" charset="0"/>
              </a:rPr>
              <a:t>3 Universités : Lyon-1, Lyon-3, Saint-Etienne</a:t>
            </a:r>
            <a:r>
              <a:rPr lang="fr-FR" altLang="fr-FR" sz="1400" dirty="0">
                <a:solidFill>
                  <a:srgbClr val="1F497D"/>
                </a:solidFill>
                <a:cs typeface="Arial" panose="020B0604020202020204" pitchFamily="34" charset="0"/>
              </a:rPr>
              <a:t> </a:t>
            </a:r>
            <a:r>
              <a:rPr lang="fr-FR" altLang="fr-FR" dirty="0">
                <a:solidFill>
                  <a:srgbClr val="1F497D"/>
                </a:solidFill>
                <a:cs typeface="Arial" panose="020B0604020202020204" pitchFamily="34" charset="0"/>
              </a:rPr>
              <a:t> + une </a:t>
            </a:r>
            <a:r>
              <a:rPr lang="fr-FR" altLang="fr-FR" sz="1800" dirty="0">
                <a:solidFill>
                  <a:srgbClr val="1F497D"/>
                </a:solidFill>
                <a:cs typeface="Arial" panose="020B0604020202020204" pitchFamily="34" charset="0"/>
              </a:rPr>
              <a:t>École gardant </a:t>
            </a:r>
            <a:r>
              <a:rPr lang="fr-FR" altLang="fr-FR" dirty="0">
                <a:solidFill>
                  <a:srgbClr val="1F497D"/>
                </a:solidFill>
                <a:cs typeface="Arial" panose="020B0604020202020204" pitchFamily="34" charset="0"/>
              </a:rPr>
              <a:t>sa </a:t>
            </a:r>
            <a:r>
              <a:rPr lang="fr-FR" altLang="fr-FR" sz="1800" dirty="0">
                <a:solidFill>
                  <a:srgbClr val="1F497D"/>
                </a:solidFill>
                <a:cs typeface="Arial" panose="020B0604020202020204" pitchFamily="34" charset="0"/>
              </a:rPr>
              <a:t>PMJ : ENS Lyon </a:t>
            </a:r>
          </a:p>
          <a:p>
            <a:pPr lvl="1">
              <a:spcBef>
                <a:spcPts val="4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cs typeface="Arial" panose="020B0604020202020204" pitchFamily="34" charset="0"/>
              </a:rPr>
              <a:t>IDEX  encore à stabiliser en 2020 (nouvelles élection</a:t>
            </a:r>
            <a:r>
              <a:rPr lang="fr-FR" altLang="fr-FR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s)  </a:t>
            </a:r>
            <a:endParaRPr lang="fr-FR" altLang="fr-FR" sz="1800" dirty="0">
              <a:solidFill>
                <a:srgbClr val="1F497D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8759D-CFAB-344A-B578-A1FBCCB28F47}"/>
              </a:ext>
            </a:extLst>
          </p:cNvPr>
          <p:cNvSpPr/>
          <p:nvPr/>
        </p:nvSpPr>
        <p:spPr>
          <a:xfrm>
            <a:off x="0" y="2591495"/>
            <a:ext cx="8464551" cy="9874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b="1" dirty="0">
                <a:solidFill>
                  <a:srgbClr val="1F497D"/>
                </a:solidFill>
                <a:cs typeface="Arial" panose="020B0604020202020204" pitchFamily="34" charset="0"/>
              </a:rPr>
              <a:t>Structuration en 8 pôles </a:t>
            </a:r>
            <a:r>
              <a:rPr lang="fr-FR" altLang="fr-FR" sz="1800" dirty="0">
                <a:solidFill>
                  <a:srgbClr val="1F497D"/>
                </a:solidFill>
                <a:cs typeface="Arial" panose="020B0604020202020204" pitchFamily="34" charset="0"/>
              </a:rPr>
              <a:t>de Formation et de Recherche dont le PFR « Sciences &amp; Humanités » piloté par l’ENS Lyon et le PFR « Ingénierie » piloté par l’INSA. </a:t>
            </a:r>
          </a:p>
          <a:p>
            <a:pPr marL="457200" lvl="1" indent="0">
              <a:spcBef>
                <a:spcPts val="450"/>
              </a:spcBef>
              <a:buClr>
                <a:srgbClr val="FF6600"/>
              </a:buClr>
              <a:buSzPct val="100000"/>
              <a:defRPr/>
            </a:pPr>
            <a:endParaRPr lang="fr-FR" altLang="fr-FR" sz="1800" dirty="0">
              <a:solidFill>
                <a:srgbClr val="1F497D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7B23D-2169-6B43-AAF6-BD209BEE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3" y="3343275"/>
            <a:ext cx="11211877" cy="2351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4572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indent="0">
              <a:spcBef>
                <a:spcPts val="450"/>
              </a:spcBef>
              <a:buClr>
                <a:srgbClr val="FF6600"/>
              </a:buClr>
              <a:buSzPct val="100000"/>
              <a:defRPr/>
            </a:pPr>
            <a:r>
              <a:rPr lang="fr-FR" altLang="fr-FR" sz="1800" b="1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L’IP2I membre du Pôle « Sciences et Humanités »</a:t>
            </a:r>
          </a:p>
          <a:p>
            <a:pPr lvl="2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UFR Science/Département de Physique  (ILM, IP2I, CRAL) et ENS (Laboratoire de Physique)</a:t>
            </a:r>
          </a:p>
          <a:p>
            <a:pPr lvl="2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Collaboration avec l’ILM en particulier via le LMA</a:t>
            </a:r>
          </a:p>
          <a:p>
            <a:pPr lvl="2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Collaborations de l’IP2I avec l’ENS en particulier par le lien au groupe théorie et une discussion pour renforcer les interactions sur la formation :</a:t>
            </a:r>
          </a:p>
          <a:p>
            <a:pPr lvl="3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Des séminaires communs</a:t>
            </a:r>
          </a:p>
          <a:p>
            <a:pPr lvl="3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1F497D"/>
                </a:solidFill>
                <a:latin typeface="+mn-lt"/>
                <a:cs typeface="Arial" panose="020B0604020202020204" pitchFamily="34" charset="0"/>
              </a:rPr>
              <a:t>Des discussions  (cadre SFRI) sur l’évolution du master ‘subatomique’  avec un parcours cosmo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D8566-C194-4441-9F53-F57976EE51F3}"/>
              </a:ext>
            </a:extLst>
          </p:cNvPr>
          <p:cNvSpPr/>
          <p:nvPr/>
        </p:nvSpPr>
        <p:spPr>
          <a:xfrm>
            <a:off x="1680210" y="5886990"/>
            <a:ext cx="10155537" cy="7104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1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cs typeface="Arial" panose="020B0604020202020204" pitchFamily="34" charset="0"/>
              </a:rPr>
              <a:t>Le quartier de la physique : Un projet fédérateur  entre l’IP2I, L’ILM et le CRAL dans le cadre du CPER </a:t>
            </a:r>
          </a:p>
          <a:p>
            <a:pPr lvl="2">
              <a:spcBef>
                <a:spcPts val="45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1F497D"/>
                </a:solidFill>
                <a:cs typeface="Arial" panose="020B0604020202020204" pitchFamily="34" charset="0"/>
              </a:rPr>
              <a:t> Un dossier prioritaire pour l'université et pour l’IP2I pour  agrandir le LMA </a:t>
            </a:r>
          </a:p>
        </p:txBody>
      </p:sp>
    </p:spTree>
    <p:extLst>
      <p:ext uri="{BB962C8B-B14F-4D97-AF65-F5344CB8AC3E}">
        <p14:creationId xmlns:p14="http://schemas.microsoft.com/office/powerpoint/2010/main" val="22414591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2I_Slides_PowerPoint_2" id="{04E8E6D5-A534-3449-A052-3A2BCDB8FD5E}" vid="{CF3F044A-C8AD-5B4C-8F35-AE498FD6AF2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IP2I_Slides_PowerPoint</Template>
  <TotalTime>6624</TotalTime>
  <Words>3466</Words>
  <Application>Microsoft Macintosh PowerPoint</Application>
  <PresentationFormat>Grand écran</PresentationFormat>
  <Paragraphs>671</Paragraphs>
  <Slides>46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61" baseType="lpstr">
      <vt:lpstr>MS PGothic</vt:lpstr>
      <vt:lpstr>MS PGothic</vt:lpstr>
      <vt:lpstr>Arial</vt:lpstr>
      <vt:lpstr>Arial Narrow</vt:lpstr>
      <vt:lpstr>Calibri</vt:lpstr>
      <vt:lpstr>Cambria</vt:lpstr>
      <vt:lpstr>Courier New</vt:lpstr>
      <vt:lpstr>DejaVu Sans</vt:lpstr>
      <vt:lpstr>Economica</vt:lpstr>
      <vt:lpstr>Helvetica Neue</vt:lpstr>
      <vt:lpstr>Symbol</vt:lpstr>
      <vt:lpstr>Times New Roman</vt:lpstr>
      <vt:lpstr>Verdana</vt:lpstr>
      <vt:lpstr>Wingdings</vt:lpstr>
      <vt:lpstr>Thème Office</vt:lpstr>
      <vt:lpstr>Institut de physique des 2 infinis de Lyon</vt:lpstr>
      <vt:lpstr>Présentation PowerPoint</vt:lpstr>
      <vt:lpstr>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</vt:lpstr>
      <vt:lpstr>  </vt:lpstr>
      <vt:lpstr>Présentation PowerPoint</vt:lpstr>
      <vt:lpstr>Faits marquants 2019 </vt:lpstr>
      <vt:lpstr>Présentation PowerPoint</vt:lpstr>
      <vt:lpstr>Les axes stratégiques prioritaires </vt:lpstr>
      <vt:lpstr>Les opportunités</vt:lpstr>
      <vt:lpstr>Présentation PowerPoint</vt:lpstr>
      <vt:lpstr>Présentation PowerPoint</vt:lpstr>
      <vt:lpstr>Formation et enseignement </vt:lpstr>
      <vt:lpstr>Non permanents</vt:lpstr>
      <vt:lpstr>stagiaire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Équipe  Nom de l’équipe</dc:title>
  <dc:subject/>
  <dc:creator>Utilisateur de Microsoft Office</dc:creator>
  <cp:keywords/>
  <dc:description/>
  <cp:lastModifiedBy>Microsoft Office User</cp:lastModifiedBy>
  <cp:revision>291</cp:revision>
  <cp:lastPrinted>2020-02-02T13:36:36Z</cp:lastPrinted>
  <dcterms:created xsi:type="dcterms:W3CDTF">2020-01-09T08:44:41Z</dcterms:created>
  <dcterms:modified xsi:type="dcterms:W3CDTF">2020-02-03T12:05:42Z</dcterms:modified>
  <cp:category/>
</cp:coreProperties>
</file>