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72" r:id="rId5"/>
    <p:sldId id="262" r:id="rId6"/>
    <p:sldId id="273" r:id="rId7"/>
    <p:sldId id="264" r:id="rId8"/>
    <p:sldId id="274" r:id="rId9"/>
    <p:sldId id="263" r:id="rId10"/>
    <p:sldId id="270" r:id="rId11"/>
    <p:sldId id="275" r:id="rId12"/>
    <p:sldId id="268" r:id="rId13"/>
    <p:sldId id="265" r:id="rId14"/>
    <p:sldId id="276" r:id="rId15"/>
    <p:sldId id="269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7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B19D9-F0D4-47C6-AF49-2AA23760089C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FF82A-2D6C-4C23-9186-BF402D76D0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187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8E51-31B8-49BD-A4D4-B2D1568F94E4}" type="datetime1">
              <a:rPr lang="fr-FR" smtClean="0"/>
              <a:t>21/01/2020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328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A6B3-066E-45BC-BDB8-80620914FC94}" type="datetime1">
              <a:rPr lang="fr-FR" smtClean="0"/>
              <a:t>21/01/2020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00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F207D-C21C-4A8E-B580-F076851C95FB}" type="datetime1">
              <a:rPr lang="fr-FR" smtClean="0"/>
              <a:t>21/01/2020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549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77CC-5F7B-41AA-8CC8-B64E3C8BCAC7}" type="datetime1">
              <a:rPr lang="fr-FR" smtClean="0"/>
              <a:t>21/01/2020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62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D1D55-6AAB-42D3-851E-B477AB88EE05}" type="datetime1">
              <a:rPr lang="fr-FR" smtClean="0"/>
              <a:t>21/01/2020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944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6406-1345-40B8-B409-B910F02A83CE}" type="datetime1">
              <a:rPr lang="fr-FR" smtClean="0"/>
              <a:t>21/01/2020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71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2B12-FAE2-4CAB-84B0-4E702D799854}" type="datetime1">
              <a:rPr lang="fr-FR" smtClean="0"/>
              <a:t>21/01/2020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3806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B8CD-6284-4EB1-BCBA-4E2C79119B7F}" type="datetime1">
              <a:rPr lang="fr-FR" smtClean="0"/>
              <a:t>21/01/2020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1992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F33D-27CF-4252-B387-CA484651866F}" type="datetime1">
              <a:rPr lang="fr-FR" smtClean="0"/>
              <a:t>21/01/2020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2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F5D7-D50B-4AA1-9FDE-DDBC9747DA90}" type="datetime1">
              <a:rPr lang="fr-FR" smtClean="0"/>
              <a:t>21/01/2020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70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9DF7C-BA2D-487F-A668-45171F2C4761}" type="datetime1">
              <a:rPr lang="fr-FR" smtClean="0"/>
              <a:t>21/01/2020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824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73F9F-A099-4896-9336-3E42CA9E909F}" type="datetime1">
              <a:rPr lang="fr-FR" smtClean="0"/>
              <a:t>21/01/2020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9307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Data versus simulation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Yannis, Corinne, Sabine,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Thodoros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et al,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October 2019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812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10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52" y="434924"/>
            <a:ext cx="6140144" cy="416087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179" y="2886616"/>
            <a:ext cx="5389646" cy="365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448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11</a:t>
            </a:fld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121" y="820202"/>
            <a:ext cx="7865915" cy="5330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361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12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303652" y="155863"/>
            <a:ext cx="501881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Ratio data / simulation integrating over 1 dimension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524" y="2627697"/>
            <a:ext cx="5330521" cy="361223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59" y="1318661"/>
            <a:ext cx="6196958" cy="4199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396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13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820882" y="270164"/>
            <a:ext cx="805295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We make the ratio of Data / (Normalized weighted simulation events)</a:t>
            </a:r>
          </a:p>
          <a:p>
            <a:r>
              <a:rPr lang="en-US" dirty="0" smtClean="0"/>
              <a:t>When ratio = </a:t>
            </a:r>
            <a:r>
              <a:rPr lang="en-US" dirty="0" smtClean="0"/>
              <a:t>4 </a:t>
            </a:r>
            <a:r>
              <a:rPr lang="en-US" dirty="0" smtClean="0"/>
              <a:t>means it means &gt; </a:t>
            </a:r>
            <a:r>
              <a:rPr lang="en-US" dirty="0" smtClean="0"/>
              <a:t>4 </a:t>
            </a:r>
            <a:r>
              <a:rPr lang="en-US" dirty="0" smtClean="0"/>
              <a:t>!!!!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05" y="1271455"/>
            <a:ext cx="8121681" cy="550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485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14</a:t>
            </a:fld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40" y="442645"/>
            <a:ext cx="9467057" cy="6415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916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Conclusions and projects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838200" y="1579419"/>
            <a:ext cx="10515600" cy="4488872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We need a reliable muon angular distribution in open sky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Use backward tracks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Very close to a final data / simulation comparison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Think 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the future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473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38200" y="365125"/>
            <a:ext cx="10515600" cy="7778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solidFill>
                  <a:srgbClr val="0070C0"/>
                </a:solidFill>
              </a:rPr>
              <a:t>Input to the simulation 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6581" y="1143001"/>
            <a:ext cx="1086889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</a:rPr>
              <a:t>Tumulus Description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</a:rPr>
              <a:t>From Grigoris et al measurements to GEANT4 </a:t>
            </a:r>
            <a:endParaRPr lang="fr-FR" sz="3200" dirty="0" smtClean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 err="1" smtClean="0">
                <a:solidFill>
                  <a:srgbClr val="0070C0"/>
                </a:solidFill>
              </a:rPr>
              <a:t>Inner</a:t>
            </a:r>
            <a:r>
              <a:rPr lang="fr-FR" sz="3200" dirty="0" smtClean="0">
                <a:solidFill>
                  <a:srgbClr val="0070C0"/>
                </a:solidFill>
              </a:rPr>
              <a:t> </a:t>
            </a:r>
            <a:r>
              <a:rPr lang="fr-FR" sz="3200" dirty="0" err="1" smtClean="0">
                <a:solidFill>
                  <a:srgbClr val="0070C0"/>
                </a:solidFill>
              </a:rPr>
              <a:t>Material</a:t>
            </a:r>
            <a:r>
              <a:rPr lang="fr-FR" sz="3200" dirty="0" smtClean="0">
                <a:solidFill>
                  <a:srgbClr val="0070C0"/>
                </a:solidFill>
              </a:rPr>
              <a:t> </a:t>
            </a:r>
            <a:r>
              <a:rPr lang="fr-FR" sz="3200" dirty="0" err="1" smtClean="0">
                <a:solidFill>
                  <a:srgbClr val="0070C0"/>
                </a:solidFill>
              </a:rPr>
              <a:t>Dirt</a:t>
            </a:r>
            <a:r>
              <a:rPr lang="fr-FR" sz="3200" dirty="0" smtClean="0">
                <a:solidFill>
                  <a:srgbClr val="0070C0"/>
                </a:solidFill>
              </a:rPr>
              <a:t> </a:t>
            </a:r>
            <a:r>
              <a:rPr lang="fr-FR" sz="3200" dirty="0" err="1" smtClean="0">
                <a:solidFill>
                  <a:srgbClr val="0070C0"/>
                </a:solidFill>
              </a:rPr>
              <a:t>with</a:t>
            </a:r>
            <a:r>
              <a:rPr lang="fr-FR" sz="3200" dirty="0" smtClean="0">
                <a:solidFill>
                  <a:srgbClr val="0070C0"/>
                </a:solidFill>
              </a:rPr>
              <a:t> </a:t>
            </a:r>
            <a:r>
              <a:rPr lang="fr-FR" sz="3200" dirty="0" err="1" smtClean="0">
                <a:solidFill>
                  <a:srgbClr val="0070C0"/>
                </a:solidFill>
              </a:rPr>
              <a:t>density</a:t>
            </a:r>
            <a:r>
              <a:rPr lang="fr-FR" sz="3200" dirty="0" smtClean="0">
                <a:solidFill>
                  <a:srgbClr val="0070C0"/>
                </a:solidFill>
              </a:rPr>
              <a:t>  2.2 g/cm3, </a:t>
            </a:r>
            <a:r>
              <a:rPr lang="fr-FR" sz="3200" dirty="0" err="1" smtClean="0">
                <a:solidFill>
                  <a:srgbClr val="0070C0"/>
                </a:solidFill>
              </a:rPr>
              <a:t>nothing</a:t>
            </a:r>
            <a:r>
              <a:rPr lang="fr-FR" sz="3200" dirty="0" smtClean="0">
                <a:solidFill>
                  <a:srgbClr val="0070C0"/>
                </a:solidFill>
              </a:rPr>
              <a:t> </a:t>
            </a:r>
            <a:r>
              <a:rPr lang="fr-FR" sz="3200" dirty="0" err="1" smtClean="0">
                <a:solidFill>
                  <a:srgbClr val="0070C0"/>
                </a:solidFill>
              </a:rPr>
              <a:t>else</a:t>
            </a:r>
            <a:endParaRPr lang="fr-FR" sz="3200" dirty="0" smtClean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 smtClean="0">
                <a:solidFill>
                  <a:srgbClr val="0070C0"/>
                </a:solidFill>
              </a:rPr>
              <a:t>Nb of detectors 3x2. Detector size (m) 2x0.07m 0.8m, 0.8m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</a:rPr>
              <a:t>Detector Rotations 10 </a:t>
            </a:r>
            <a:r>
              <a:rPr lang="en-US" sz="3200" dirty="0" err="1" smtClean="0">
                <a:solidFill>
                  <a:srgbClr val="0070C0"/>
                </a:solidFill>
              </a:rPr>
              <a:t>deg</a:t>
            </a:r>
            <a:r>
              <a:rPr lang="en-US" sz="3200" dirty="0" smtClean="0">
                <a:solidFill>
                  <a:srgbClr val="0070C0"/>
                </a:solidFill>
              </a:rPr>
              <a:t> in </a:t>
            </a:r>
            <a:r>
              <a:rPr lang="en-US" sz="3200" dirty="0" smtClean="0">
                <a:solidFill>
                  <a:srgbClr val="0070C0"/>
                </a:solidFill>
                <a:latin typeface="Symbol" panose="05050102010706020507" pitchFamily="18" charset="2"/>
              </a:rPr>
              <a:t>q (</a:t>
            </a:r>
            <a:r>
              <a:rPr lang="en-US" sz="3200" dirty="0">
                <a:solidFill>
                  <a:srgbClr val="0070C0"/>
                </a:solidFill>
              </a:rPr>
              <a:t>polar</a:t>
            </a:r>
            <a:r>
              <a:rPr lang="en-US" sz="3200" dirty="0" smtClean="0">
                <a:solidFill>
                  <a:srgbClr val="0070C0"/>
                </a:solidFill>
                <a:latin typeface="Symbol" panose="05050102010706020507" pitchFamily="18" charset="2"/>
              </a:rPr>
              <a:t>) </a:t>
            </a:r>
            <a:r>
              <a:rPr lang="en-US" sz="3200" dirty="0" smtClean="0">
                <a:solidFill>
                  <a:srgbClr val="0070C0"/>
                </a:solidFill>
              </a:rPr>
              <a:t>and </a:t>
            </a:r>
            <a:r>
              <a:rPr lang="en-US" sz="3200" b="1" dirty="0" smtClean="0">
                <a:solidFill>
                  <a:srgbClr val="FF0000"/>
                </a:solidFill>
              </a:rPr>
              <a:t>188 </a:t>
            </a:r>
            <a:r>
              <a:rPr lang="en-US" sz="3200" b="1" dirty="0" err="1" smtClean="0">
                <a:solidFill>
                  <a:srgbClr val="FF0000"/>
                </a:solidFill>
              </a:rPr>
              <a:t>deg</a:t>
            </a:r>
            <a:r>
              <a:rPr lang="en-US" sz="3200" b="1" dirty="0" smtClean="0">
                <a:solidFill>
                  <a:srgbClr val="FF0000"/>
                </a:solidFill>
              </a:rPr>
              <a:t> in </a:t>
            </a:r>
            <a:r>
              <a:rPr lang="en-US" sz="3200" b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f </a:t>
            </a:r>
            <a:endParaRPr lang="el-GR" sz="3200" dirty="0" smtClean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</a:rPr>
              <a:t>Detector digitization by Corrine</a:t>
            </a:r>
            <a:endParaRPr lang="fr-FR" sz="3200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0409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/>
          <p:cNvGrpSpPr/>
          <p:nvPr/>
        </p:nvGrpSpPr>
        <p:grpSpPr>
          <a:xfrm>
            <a:off x="151169" y="2862421"/>
            <a:ext cx="6460116" cy="4410836"/>
            <a:chOff x="510637" y="293803"/>
            <a:chExt cx="5828366" cy="4062744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637" y="2016458"/>
              <a:ext cx="5828366" cy="2340089"/>
            </a:xfrm>
            <a:prstGeom prst="rect">
              <a:avLst/>
            </a:prstGeom>
          </p:spPr>
        </p:pic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672" y="293803"/>
              <a:ext cx="4830441" cy="2354840"/>
            </a:xfrm>
            <a:prstGeom prst="rect">
              <a:avLst/>
            </a:prstGeom>
          </p:spPr>
        </p:pic>
        <p:sp>
          <p:nvSpPr>
            <p:cNvPr id="4" name="Flèche courbée vers la droite 3"/>
            <p:cNvSpPr/>
            <p:nvPr/>
          </p:nvSpPr>
          <p:spPr>
            <a:xfrm rot="20138623">
              <a:off x="1147931" y="2349431"/>
              <a:ext cx="1323995" cy="1674144"/>
            </a:xfrm>
            <a:prstGeom prst="curvedRigh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131"/>
            <a:ext cx="6026727" cy="293802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073" y="4561608"/>
            <a:ext cx="6353863" cy="2760753"/>
          </a:xfrm>
          <a:prstGeom prst="rect">
            <a:avLst/>
          </a:prstGeom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3</a:t>
            </a:fld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429223" y="18662"/>
            <a:ext cx="2909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Tumulus in CATIA</a:t>
            </a:r>
            <a:endParaRPr lang="fr-F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054" y="134303"/>
            <a:ext cx="4398019" cy="2728118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4883457" y="289102"/>
            <a:ext cx="1572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Input data file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5" name="Flèche gauche 14"/>
          <p:cNvSpPr/>
          <p:nvPr/>
        </p:nvSpPr>
        <p:spPr>
          <a:xfrm>
            <a:off x="4050985" y="1205345"/>
            <a:ext cx="828077" cy="255776"/>
          </a:xfrm>
          <a:prstGeom prst="lef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3940683" y="4435867"/>
            <a:ext cx="245864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GEANT4 approximation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7683029" y="4125191"/>
            <a:ext cx="3476808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The tumulus seen by the detector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2035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4</a:t>
            </a:fld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48" y="328714"/>
            <a:ext cx="7209282" cy="350490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378" y="2950464"/>
            <a:ext cx="5954422" cy="289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264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01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Reconstruction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883750"/>
            <a:ext cx="10515600" cy="310688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Data 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Events are filtered by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Thodoros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to validate hits (ADC &gt;200 )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Use channel id, get coordinates in the detector system, fit a straight line in 2 directions and measure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q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 the detector system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! Reject bad tracks (see Corrine’s talk)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~5M events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Simulation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Use channel id after Corrine’s digitization, fit a straight line in 2 directions and measure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q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f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 the detector system !</a:t>
            </a:r>
          </a:p>
          <a:p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492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6</a:t>
            </a:fld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638" y="1416969"/>
            <a:ext cx="6648450" cy="45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424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7</a:t>
            </a:fld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7408718" y="1178913"/>
            <a:ext cx="2649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True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35948" y="1199386"/>
            <a:ext cx="1652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Reconstructed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806351" y="5954137"/>
            <a:ext cx="2192482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Simulation</a:t>
            </a:r>
            <a:endParaRPr lang="fr-FR" sz="32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26" y="1363579"/>
            <a:ext cx="7771533" cy="5266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34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8</a:t>
            </a:fld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86" y="517569"/>
            <a:ext cx="4533499" cy="307212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7385" y="2156059"/>
            <a:ext cx="5955492" cy="403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705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022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Data  versus simulation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0773" y="1316471"/>
            <a:ext cx="10515600" cy="454400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Cosmic muons angular distribution models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Simulation is done with both polar and azimuthal angles distributions uniform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Using a given law f(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q,f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 we compute for every bin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q,f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 weight = ratio of 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f(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q,f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 / uniform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q,f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distribution from simulated muon events, after reconstruction is multiplied by the weights to obtain a new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q,f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distribution .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 this way we can change the model without regenerating all muons with Geant4</a:t>
            </a:r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Normalising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data and simulation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normalization between data and simulation is computed using the total number of events above the tumulus</a:t>
            </a:r>
          </a:p>
          <a:p>
            <a:pPr lvl="1"/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0626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339</Words>
  <Application>Microsoft Office PowerPoint</Application>
  <PresentationFormat>Grand écran</PresentationFormat>
  <Paragraphs>56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Thème Office</vt:lpstr>
      <vt:lpstr>Data versus simulation</vt:lpstr>
      <vt:lpstr>Présentation PowerPoint</vt:lpstr>
      <vt:lpstr>Présentation PowerPoint</vt:lpstr>
      <vt:lpstr>Présentation PowerPoint</vt:lpstr>
      <vt:lpstr>Reconstruction</vt:lpstr>
      <vt:lpstr>Présentation PowerPoint</vt:lpstr>
      <vt:lpstr>Présentation PowerPoint</vt:lpstr>
      <vt:lpstr>Présentation PowerPoint</vt:lpstr>
      <vt:lpstr>Data  versus simulation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Conclusions and projects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versus simulation</dc:title>
  <dc:creator>Yannis KARYOTAKIS</dc:creator>
  <cp:lastModifiedBy>Yannis KARYOTAKIS</cp:lastModifiedBy>
  <cp:revision>27</cp:revision>
  <dcterms:created xsi:type="dcterms:W3CDTF">2019-02-28T14:34:08Z</dcterms:created>
  <dcterms:modified xsi:type="dcterms:W3CDTF">2020-01-21T14:34:06Z</dcterms:modified>
</cp:coreProperties>
</file>