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_rels/presentation.xml.rels" ContentType="application/vnd.openxmlformats-package.relationships+xml"/>
  <Override PartName="/ppt/media/image9.png" ContentType="image/png"/>
  <Override PartName="/ppt/media/image13.gif" ContentType="image/gif"/>
  <Override PartName="/ppt/media/image23.png" ContentType="image/png"/>
  <Override PartName="/ppt/media/image8.png" ContentType="image/png"/>
  <Override PartName="/ppt/media/image5.jpeg" ContentType="image/jpeg"/>
  <Override PartName="/ppt/media/image4.png" ContentType="image/png"/>
  <Override PartName="/ppt/media/image3.png" ContentType="image/png"/>
  <Override PartName="/ppt/media/image10.png" ContentType="image/png"/>
  <Override PartName="/ppt/media/image6.gif" ContentType="image/gif"/>
  <Override PartName="/ppt/media/image21.png" ContentType="image/png"/>
  <Override PartName="/ppt/media/image1.jpeg" ContentType="image/jpeg"/>
  <Override PartName="/ppt/media/image11.png" ContentType="image/png"/>
  <Override PartName="/ppt/media/image12.jpeg" ContentType="image/jpeg"/>
  <Override PartName="/ppt/media/image19.png" ContentType="image/png"/>
  <Override PartName="/ppt/media/image14.png" ContentType="image/png"/>
  <Override PartName="/ppt/media/image15.jpeg" ContentType="image/jpeg"/>
  <Override PartName="/ppt/media/image16.gif" ContentType="image/gif"/>
  <Override PartName="/ppt/media/image17.png" ContentType="image/png"/>
  <Override PartName="/ppt/media/image2.jpeg" ContentType="image/jpeg"/>
  <Override PartName="/ppt/media/image18.png" ContentType="image/png"/>
  <Override PartName="/ppt/media/image20.png" ContentType="image/png"/>
  <Override PartName="/ppt/media/image7.png" ContentType="image/png"/>
  <Override PartName="/ppt/media/image22.png" ContentType="image/png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669087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39D9BBD-B5B2-4DCA-8408-C1984E244492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Img"/>
          </p:nvPr>
        </p:nvSpPr>
        <p:spPr>
          <a:xfrm>
            <a:off x="27000" y="744480"/>
            <a:ext cx="6614640" cy="3722400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67080" y="4715280"/>
            <a:ext cx="5334840" cy="44665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23" name="TextShape 3"/>
          <p:cNvSpPr txBox="1"/>
          <p:nvPr/>
        </p:nvSpPr>
        <p:spPr>
          <a:xfrm>
            <a:off x="3777480" y="9428760"/>
            <a:ext cx="288972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71C42F0-FC35-463C-9228-74408B971BD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Img"/>
          </p:nvPr>
        </p:nvSpPr>
        <p:spPr>
          <a:xfrm>
            <a:off x="27000" y="744480"/>
            <a:ext cx="6614640" cy="3722400"/>
          </a:xfrm>
          <a:prstGeom prst="rect">
            <a:avLst/>
          </a:prstGeom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67080" y="4715280"/>
            <a:ext cx="5334840" cy="44665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26" name="TextShape 3"/>
          <p:cNvSpPr txBox="1"/>
          <p:nvPr/>
        </p:nvSpPr>
        <p:spPr>
          <a:xfrm>
            <a:off x="3777480" y="9428760"/>
            <a:ext cx="288972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BDC32D2-7E70-409A-A039-FB448B78D67B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ldImg"/>
          </p:nvPr>
        </p:nvSpPr>
        <p:spPr>
          <a:xfrm>
            <a:off x="27000" y="744480"/>
            <a:ext cx="6614640" cy="3722400"/>
          </a:xfrm>
          <a:prstGeom prst="rect">
            <a:avLst/>
          </a:prstGeom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67080" y="4715280"/>
            <a:ext cx="5334840" cy="44665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29" name="TextShape 3"/>
          <p:cNvSpPr txBox="1"/>
          <p:nvPr/>
        </p:nvSpPr>
        <p:spPr>
          <a:xfrm>
            <a:off x="3777480" y="9428760"/>
            <a:ext cx="288972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8582417-6541-46F6-BA42-2577C00BF21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394D826-9DB4-4ACD-8DD3-A1E0E5ACE2AD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2/10/20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E411ECE-F1B9-42C6-86D8-D86F8CB6A3A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067E386-B3D1-45C3-95F0-DC6276F4F5D5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2/10/20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FD2070A-26E0-401E-8CF0-3992E936463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edms.cern.ch/ui/file/1293497/1/FL_RETF_Report.pdf" TargetMode="Externa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gif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gi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image" Target="../media/image16.gi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673800" y="1199520"/>
            <a:ext cx="4845960" cy="277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5471"/>
              </a:lnSpc>
            </a:pPr>
            <a:r>
              <a:rPr b="0" lang="en-US" sz="4800" spc="-4" strike="noStrike">
                <a:solidFill>
                  <a:srgbClr val="000000"/>
                </a:solidFill>
                <a:latin typeface="Calibri Light"/>
              </a:rPr>
              <a:t>IT</a:t>
            </a:r>
            <a:r>
              <a:rPr b="0" lang="en-US" sz="4800" spc="-1" strike="noStrike">
                <a:solidFill>
                  <a:srgbClr val="000000"/>
                </a:solidFill>
                <a:latin typeface="Calibri Light"/>
              </a:rPr>
              <a:t>k</a:t>
            </a:r>
            <a:r>
              <a:rPr b="0" lang="en-US" sz="4800" spc="4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en-US" sz="4800" spc="-18" strike="noStrike">
                <a:solidFill>
                  <a:srgbClr val="000000"/>
                </a:solidFill>
                <a:latin typeface="Calibri Light"/>
              </a:rPr>
              <a:t>Pi</a:t>
            </a:r>
            <a:r>
              <a:rPr b="0" lang="en-US" sz="4800" spc="-148" strike="noStrike">
                <a:solidFill>
                  <a:srgbClr val="000000"/>
                </a:solidFill>
                <a:latin typeface="Calibri Light"/>
              </a:rPr>
              <a:t>x</a:t>
            </a:r>
            <a:r>
              <a:rPr b="0" lang="en-US" sz="4800" spc="-29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en-US" sz="4800" spc="-12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en-US" sz="4800" spc="29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en-US" sz="4800" spc="-24" strike="noStrike">
                <a:solidFill>
                  <a:srgbClr val="000000"/>
                </a:solidFill>
                <a:latin typeface="Calibri Light"/>
              </a:rPr>
              <a:t>Se</a:t>
            </a:r>
            <a:r>
              <a:rPr b="0" lang="en-US" sz="4800" spc="18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en-US" sz="4800" spc="-18" strike="noStrike">
                <a:solidFill>
                  <a:srgbClr val="000000"/>
                </a:solidFill>
                <a:latin typeface="Calibri Light"/>
              </a:rPr>
              <a:t>vices</a:t>
            </a:r>
            <a:r>
              <a:rPr b="0" lang="en-US" sz="4800" spc="-4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en-US" sz="4800" spc="-32" strike="noStrike">
                <a:solidFill>
                  <a:srgbClr val="000000"/>
                </a:solidFill>
                <a:latin typeface="Calibri Light"/>
              </a:rPr>
              <a:t>&amp;</a:t>
            </a:r>
            <a:endParaRPr b="0" lang="en-US" sz="4800" spc="-1" strike="noStrike">
              <a:latin typeface="Arial"/>
            </a:endParaRPr>
          </a:p>
          <a:p>
            <a:pPr algn="ctr">
              <a:lnSpc>
                <a:spcPts val="5471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alibri Light"/>
              </a:rPr>
              <a:t>Mechanics</a:t>
            </a:r>
            <a:r>
              <a:rPr b="0" lang="en-US" sz="4800" spc="-12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en-US" sz="4800" spc="-1" strike="noStrike">
                <a:solidFill>
                  <a:srgbClr val="000000"/>
                </a:solidFill>
                <a:latin typeface="Calibri Light"/>
              </a:rPr>
              <a:t>Mee</a:t>
            </a:r>
            <a:r>
              <a:rPr b="0" lang="en-US" sz="4800" spc="-18" strike="noStrike">
                <a:solidFill>
                  <a:srgbClr val="000000"/>
                </a:solidFill>
                <a:latin typeface="Calibri Light"/>
              </a:rPr>
              <a:t>ting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2595600" y="2516760"/>
            <a:ext cx="6785280" cy="35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17800" algn="ctr">
              <a:lnSpc>
                <a:spcPts val="5471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alibri Light"/>
              </a:rPr>
              <a:t>-</a:t>
            </a:r>
            <a:endParaRPr b="0" lang="en-US" sz="4800" spc="-1" strike="noStrike">
              <a:latin typeface="Arial"/>
            </a:endParaRPr>
          </a:p>
          <a:p>
            <a:pPr marL="216360" algn="ctr">
              <a:lnSpc>
                <a:spcPts val="5185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alibri Light"/>
              </a:rPr>
              <a:t>Se</a:t>
            </a:r>
            <a:r>
              <a:rPr b="0" lang="en-US" sz="4800" spc="38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en-US" sz="4800" spc="-1" strike="noStrike">
                <a:solidFill>
                  <a:srgbClr val="000000"/>
                </a:solidFill>
                <a:latin typeface="Calibri Light"/>
              </a:rPr>
              <a:t>vices</a:t>
            </a:r>
            <a:r>
              <a:rPr b="0" lang="en-US" sz="4800" spc="-4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en-US" sz="4800" spc="-1" strike="noStrike">
                <a:solidFill>
                  <a:srgbClr val="000000"/>
                </a:solidFill>
                <a:latin typeface="Calibri Light"/>
              </a:rPr>
              <a:t>Specifi</a:t>
            </a:r>
            <a:r>
              <a:rPr b="0" lang="en-US" sz="4800" spc="-63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en-US" sz="4800" spc="-77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en-US" sz="4800" spc="-1" strike="noStrike">
                <a:solidFill>
                  <a:srgbClr val="000000"/>
                </a:solidFill>
                <a:latin typeface="Calibri Light"/>
              </a:rPr>
              <a:t>tions</a:t>
            </a:r>
            <a:endParaRPr b="0" lang="en-US" sz="4800" spc="-1" strike="noStrike">
              <a:latin typeface="Arial"/>
            </a:endParaRPr>
          </a:p>
          <a:p>
            <a:pPr marL="215280" algn="ctr">
              <a:lnSpc>
                <a:spcPts val="5474"/>
              </a:lnSpc>
            </a:pPr>
            <a:r>
              <a:rPr b="0" lang="en-US" sz="4800" spc="-29" strike="noStrike">
                <a:solidFill>
                  <a:srgbClr val="000000"/>
                </a:solidFill>
                <a:latin typeface="Calibri Light"/>
              </a:rPr>
              <a:t>Upd</a:t>
            </a:r>
            <a:r>
              <a:rPr b="0" lang="en-US" sz="4800" spc="-72" strike="noStrike">
                <a:solidFill>
                  <a:srgbClr val="000000"/>
                </a:solidFill>
                <a:latin typeface="Calibri Light"/>
              </a:rPr>
              <a:t>at</a:t>
            </a:r>
            <a:r>
              <a:rPr b="0" lang="en-US" sz="4800" spc="-29" strike="noStrike">
                <a:solidFill>
                  <a:srgbClr val="000000"/>
                </a:solidFill>
                <a:latin typeface="Calibri Light"/>
              </a:rPr>
              <a:t>es</a:t>
            </a:r>
            <a:endParaRPr b="0" lang="en-US" sz="4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260"/>
              </a:spcBef>
            </a:pPr>
            <a:r>
              <a:rPr b="0" lang="en-US" sz="1900" spc="-9" strike="noStrike">
                <a:solidFill>
                  <a:srgbClr val="000000"/>
                </a:solidFill>
                <a:latin typeface="Calibri"/>
              </a:rPr>
              <a:t>Su</a:t>
            </a:r>
            <a:r>
              <a:rPr b="0" lang="en-US" sz="19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900" spc="-18" strike="noStrike">
                <a:solidFill>
                  <a:srgbClr val="000000"/>
                </a:solidFill>
                <a:latin typeface="Calibri"/>
              </a:rPr>
              <a:t>Don</a:t>
            </a:r>
            <a:r>
              <a:rPr b="0" lang="en-US" sz="1900" spc="-1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1900" spc="-4" strike="noStrike">
                <a:solidFill>
                  <a:srgbClr val="000000"/>
                </a:solidFill>
                <a:latin typeface="Calibri"/>
              </a:rPr>
              <a:t>,</a:t>
            </a:r>
            <a:r>
              <a:rPr b="0" lang="en-US" sz="1900" spc="1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900" spc="-180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1900" spc="-12" strike="noStrike">
                <a:solidFill>
                  <a:srgbClr val="000000"/>
                </a:solidFill>
                <a:latin typeface="Calibri"/>
              </a:rPr>
              <a:t>obi</a:t>
            </a:r>
            <a:r>
              <a:rPr b="0" lang="en-US" sz="1900" spc="-9" strike="noStrike">
                <a:solidFill>
                  <a:srgbClr val="000000"/>
                </a:solidFill>
                <a:latin typeface="Calibri"/>
              </a:rPr>
              <a:t>as</a:t>
            </a:r>
            <a:r>
              <a:rPr b="0" lang="en-US" sz="19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900" spc="-4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1900" spc="-1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0" lang="en-US" sz="1900" spc="-9" strike="noStrike">
                <a:solidFill>
                  <a:srgbClr val="000000"/>
                </a:solidFill>
                <a:latin typeface="Calibri"/>
              </a:rPr>
              <a:t>ick,</a:t>
            </a:r>
            <a:r>
              <a:rPr b="0" lang="en-US" sz="19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900" spc="-18" strike="noStrike">
                <a:solidFill>
                  <a:srgbClr val="000000"/>
                </a:solidFill>
                <a:latin typeface="Calibri"/>
              </a:rPr>
              <a:t>Ma</a:t>
            </a:r>
            <a:r>
              <a:rPr b="0" lang="en-US" sz="1900" spc="-32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1900" spc="-9" strike="noStrike">
                <a:solidFill>
                  <a:srgbClr val="000000"/>
                </a:solidFill>
                <a:latin typeface="Calibri"/>
              </a:rPr>
              <a:t>thias</a:t>
            </a:r>
            <a:r>
              <a:rPr b="0" lang="en-US" sz="19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900" spc="-12" strike="noStrike">
                <a:solidFill>
                  <a:srgbClr val="000000"/>
                </a:solidFill>
                <a:latin typeface="Calibri"/>
              </a:rPr>
              <a:t>Hame</a:t>
            </a:r>
            <a:r>
              <a:rPr b="0" lang="en-US" sz="1900" spc="-180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1900" spc="-4" strike="noStrike">
                <a:solidFill>
                  <a:srgbClr val="000000"/>
                </a:solidFill>
                <a:latin typeface="Calibri"/>
              </a:rPr>
              <a:t>,</a:t>
            </a:r>
            <a:r>
              <a:rPr b="0" lang="en-US" sz="1900" spc="1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900" spc="-9" strike="noStrike">
                <a:solidFill>
                  <a:srgbClr val="000000"/>
                </a:solidFill>
                <a:latin typeface="Calibri"/>
              </a:rPr>
              <a:t>Jason</a:t>
            </a:r>
            <a:r>
              <a:rPr b="0" lang="en-US" sz="19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900" spc="-9" strike="noStrike">
                <a:solidFill>
                  <a:srgbClr val="000000"/>
                </a:solidFill>
                <a:latin typeface="Calibri"/>
              </a:rPr>
              <a:t>Nielsen,</a:t>
            </a:r>
            <a:r>
              <a:rPr b="0" lang="en-US" sz="19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900" spc="-9" strike="noStrike">
                <a:solidFill>
                  <a:srgbClr val="000000"/>
                </a:solidFill>
                <a:latin typeface="Calibri"/>
              </a:rPr>
              <a:t>Michele</a:t>
            </a:r>
            <a:r>
              <a:rPr b="0" lang="en-US" sz="19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900" spc="-83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0" lang="en-US" sz="1900" spc="-9" strike="noStrike">
                <a:solidFill>
                  <a:srgbClr val="000000"/>
                </a:solidFill>
                <a:latin typeface="Calibri"/>
              </a:rPr>
              <a:t>eb</a:t>
            </a:r>
            <a:r>
              <a:rPr b="0" lang="en-US" sz="1900" spc="-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1900" spc="-9" strike="noStrike">
                <a:solidFill>
                  <a:srgbClr val="000000"/>
                </a:solidFill>
                <a:latin typeface="Calibri"/>
              </a:rPr>
              <a:t>r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4871520" y="5756040"/>
            <a:ext cx="223236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0" lang="en-US" sz="2200" spc="-49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200" spc="-12" strike="noStrike">
                <a:solidFill>
                  <a:srgbClr val="000000"/>
                </a:solidFill>
                <a:latin typeface="Calibri"/>
              </a:rPr>
              <a:t>ebrua</a:t>
            </a:r>
            <a:r>
              <a:rPr b="0" lang="en-US" sz="2200" spc="-4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200" spc="-9" strike="noStrike">
                <a:solidFill>
                  <a:srgbClr val="000000"/>
                </a:solidFill>
                <a:latin typeface="Calibri"/>
              </a:rPr>
              <a:t>y</a:t>
            </a:r>
            <a:r>
              <a:rPr b="0" lang="en-US" sz="22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200" spc="-9" strike="noStrike">
                <a:solidFill>
                  <a:srgbClr val="000000"/>
                </a:solidFill>
                <a:latin typeface="Calibri"/>
              </a:rPr>
              <a:t>2nd,</a:t>
            </a:r>
            <a:r>
              <a:rPr b="0" lang="en-US" sz="22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200" spc="-12" strike="noStrike">
                <a:solidFill>
                  <a:srgbClr val="000000"/>
                </a:solidFill>
                <a:latin typeface="Calibri"/>
              </a:rPr>
              <a:t>2020</a:t>
            </a: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623040" y="183960"/>
            <a:ext cx="49449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70c0"/>
                </a:solidFill>
                <a:latin typeface="Calibri"/>
              </a:rPr>
              <a:t>OB flat developments status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10" name="Image 22" descr=""/>
          <p:cNvPicPr/>
          <p:nvPr/>
        </p:nvPicPr>
        <p:blipFill>
          <a:blip r:embed="rId1"/>
          <a:stretch/>
        </p:blipFill>
        <p:spPr>
          <a:xfrm>
            <a:off x="1303560" y="188640"/>
            <a:ext cx="1438560" cy="719640"/>
          </a:xfrm>
          <a:prstGeom prst="rect">
            <a:avLst/>
          </a:prstGeom>
          <a:ln>
            <a:noFill/>
          </a:ln>
        </p:spPr>
      </p:pic>
      <p:sp>
        <p:nvSpPr>
          <p:cNvPr id="211" name="TextShape 2"/>
          <p:cNvSpPr txBox="1"/>
          <p:nvPr/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07/02/2020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12" name="TextShape 3"/>
          <p:cNvSpPr txBox="1"/>
          <p:nvPr/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LAPP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13" name="TextShape 4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0CC9D6C-D129-4528-98CF-C28DF89EF5D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14" name="CustomShape 5"/>
          <p:cNvSpPr/>
          <p:nvPr/>
        </p:nvSpPr>
        <p:spPr>
          <a:xfrm>
            <a:off x="1830600" y="826560"/>
            <a:ext cx="8530560" cy="530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Priority: fix issues, define solutions and validate a design for PDR.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We have to prove that the services will do the job and how they will be integrated.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Interfaces have to be defined, then a global architecture (scheme, PP0 stack-up technology), finally prototypes production.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Our baseline architecture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: type0 with CMD sharing selectable.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RD53A and ITKpixV1 compatible (implement chip ID, Vmod, LP, etc...).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1- Interfaces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Module interfaces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: data&amp;power. Work on ITKpixV1 mandatory for PDR.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Work on RD53A pigtail if needed but later.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Pigtails-PP0 connection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0" lang="en-US" sz="1800" spc="-1" strike="noStrike">
                <a:solidFill>
                  <a:srgbClr val="ff0000"/>
                </a:solidFill>
                <a:latin typeface="Calibri"/>
              </a:rPr>
              <a:t>must be compatible RD53A-ITKpixV1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Superimposed flexes for integration under design. Standard ZRAY chosen with  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isolated HV. Pinout not frozen, to be finalized.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Type1 interfaces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- data: universal firefly design will be soon discussed with inclined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people in order to propose a solution to optoboards people.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- power &amp; other services: type1 cables to be understood (who knows?),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study of a connection that fits the envelopes.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 22" descr=""/>
          <p:cNvPicPr/>
          <p:nvPr/>
        </p:nvPicPr>
        <p:blipFill>
          <a:blip r:embed="rId1"/>
          <a:stretch/>
        </p:blipFill>
        <p:spPr>
          <a:xfrm>
            <a:off x="1303560" y="188640"/>
            <a:ext cx="1438560" cy="719640"/>
          </a:xfrm>
          <a:prstGeom prst="rect">
            <a:avLst/>
          </a:prstGeom>
          <a:ln>
            <a:noFill/>
          </a:ln>
        </p:spPr>
      </p:pic>
      <p:sp>
        <p:nvSpPr>
          <p:cNvPr id="216" name="TextShape 1"/>
          <p:cNvSpPr txBox="1"/>
          <p:nvPr/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07/02/2020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LAPP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6259B44-E768-4452-9A74-BF12C7DE71F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19" name="CustomShape 4"/>
          <p:cNvSpPr/>
          <p:nvPr/>
        </p:nvSpPr>
        <p:spPr>
          <a:xfrm>
            <a:off x="2022840" y="1052640"/>
            <a:ext cx="8530560" cy="475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2- Pigtails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New superimposed flexes version under investigation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: better for integration? better for inclined? 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Missing point: module pinout for ITKpixV1.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Prototypes: two versions needed? RD53A &amp; ITKpixV1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RD53A prototype: when?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« cell support » + mating tool for pigtail connection under design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3- PP0 L4: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compatible RD53A - ITKpixV1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Architecture for PDR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: stack-up, resistance budget, transmission simulations...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Missing points for prototype: final envelope, type1 interface, fixations, CTE…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Prototype: when?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Electrical qualifications PP0+pigtails on table: Sparam, BER, eye diag…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Full chain transmission tests to be discussed.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Technical details will be discussed in OB meetings.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20" name="CustomShape 5"/>
          <p:cNvSpPr/>
          <p:nvPr/>
        </p:nvSpPr>
        <p:spPr>
          <a:xfrm>
            <a:off x="3623040" y="183960"/>
            <a:ext cx="49449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70c0"/>
                </a:solidFill>
                <a:latin typeface="Calibri"/>
              </a:rPr>
              <a:t>OB flat developments status</a:t>
            </a:r>
            <a:endParaRPr b="0" lang="en-US" sz="32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28600" y="850320"/>
            <a:ext cx="5714640" cy="41907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2"/>
          <p:cNvSpPr/>
          <p:nvPr/>
        </p:nvSpPr>
        <p:spPr>
          <a:xfrm>
            <a:off x="6400800" y="850320"/>
            <a:ext cx="5181120" cy="39132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3"/>
          <p:cNvSpPr/>
          <p:nvPr/>
        </p:nvSpPr>
        <p:spPr>
          <a:xfrm>
            <a:off x="7848720" y="4807440"/>
            <a:ext cx="180540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0" lang="en-US" sz="1800" spc="-4" strike="noStrike">
                <a:solidFill>
                  <a:srgbClr val="000000"/>
                </a:solidFill>
                <a:latin typeface="Calibri"/>
              </a:rPr>
              <a:t>plo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1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4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 </a:t>
            </a:r>
            <a:r>
              <a:rPr b="0" lang="en-US" sz="1800" spc="-32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1800" spc="-12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1800" spc="-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9" strike="noStrike">
                <a:solidFill>
                  <a:srgbClr val="000000"/>
                </a:solidFill>
                <a:latin typeface="Calibri"/>
              </a:rPr>
              <a:t>40</a:t>
            </a:r>
            <a:r>
              <a:rPr b="0" lang="en-US" sz="1800" spc="-18" strike="noStrike">
                <a:solidFill>
                  <a:srgbClr val="000000"/>
                </a:solidFill>
                <a:latin typeface="Calibri"/>
              </a:rPr>
              <a:t>0</a:t>
            </a:r>
            <a:r>
              <a:rPr b="0" lang="en-US" sz="1800" spc="-9" strike="noStrike">
                <a:solidFill>
                  <a:srgbClr val="000000"/>
                </a:solidFill>
                <a:latin typeface="Calibri"/>
              </a:rPr>
              <a:t>0</a:t>
            </a:r>
            <a:r>
              <a:rPr b="0" lang="en-US" sz="18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/</a:t>
            </a:r>
            <a:r>
              <a:rPr b="0" lang="en-US" sz="18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4" strike="noStrike">
                <a:solidFill>
                  <a:srgbClr val="000000"/>
                </a:solidFill>
                <a:latin typeface="Calibri"/>
              </a:rPr>
              <a:t>fb</a:t>
            </a:r>
            <a:endParaRPr b="0" lang="en-US" sz="1800" spc="-1" strike="noStrike">
              <a:latin typeface="Arial"/>
            </a:endParaRPr>
          </a:p>
        </p:txBody>
      </p:sp>
      <p:graphicFrame>
        <p:nvGraphicFramePr>
          <p:cNvPr id="94" name="Table 4"/>
          <p:cNvGraphicFramePr/>
          <p:nvPr/>
        </p:nvGraphicFramePr>
        <p:xfrm>
          <a:off x="5255640" y="5532120"/>
          <a:ext cx="4191480" cy="639720"/>
        </p:xfrm>
        <a:graphic>
          <a:graphicData uri="http://schemas.openxmlformats.org/drawingml/2006/table">
            <a:tbl>
              <a:tblPr/>
              <a:tblGrid>
                <a:gridCol w="968400"/>
                <a:gridCol w="846360"/>
                <a:gridCol w="827280"/>
                <a:gridCol w="1549440"/>
              </a:tblGrid>
              <a:tr h="365760">
                <a:tc>
                  <a:txBody>
                    <a:bodyPr lIns="0" rIns="0" tIns="0" bIns="0"/>
                    <a:p>
                      <a:pPr marL="2592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I</a:t>
                      </a:r>
                      <a:r>
                        <a:rPr b="1" lang="en-US" sz="1800" spc="-24" strike="noStrike">
                          <a:solidFill>
                            <a:srgbClr val="ffffff"/>
                          </a:solidFill>
                          <a:latin typeface="Calibri"/>
                        </a:rPr>
                        <a:t>t</a:t>
                      </a: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em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lIns="0" rIns="0" tIns="0" bIns="0"/>
                    <a:p>
                      <a:pPr marL="1098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1800" spc="4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[c</a:t>
                      </a:r>
                      <a:r>
                        <a:rPr b="1" lang="en-US" sz="1800" spc="-4" strike="noStrike">
                          <a:solidFill>
                            <a:srgbClr val="ffffff"/>
                          </a:solidFill>
                          <a:latin typeface="Calibri"/>
                        </a:rPr>
                        <a:t>m]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lIns="0" rIns="0" tIns="0" bIns="0"/>
                    <a:p>
                      <a:pPr marL="11232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Z </a:t>
                      </a:r>
                      <a:r>
                        <a:rPr b="1" lang="en-US" sz="1800" spc="4" strike="noStrike">
                          <a:solidFill>
                            <a:srgbClr val="ffffff"/>
                          </a:solidFill>
                          <a:latin typeface="Calibri"/>
                        </a:rPr>
                        <a:t>[</a:t>
                      </a:r>
                      <a:r>
                        <a:rPr b="1" lang="en-US" sz="1800" spc="-4" strike="noStrike">
                          <a:solidFill>
                            <a:srgbClr val="ffffff"/>
                          </a:solidFill>
                          <a:latin typeface="Calibri"/>
                        </a:rPr>
                        <a:t>cm]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lIns="0" rIns="0" tIns="0" bIns="0"/>
                    <a:p>
                      <a:pPr marL="252720">
                        <a:lnSpc>
                          <a:spcPct val="100000"/>
                        </a:lnSpc>
                      </a:pPr>
                      <a:r>
                        <a:rPr b="1" lang="en-US" sz="1800" spc="-4" strike="noStrike">
                          <a:solidFill>
                            <a:srgbClr val="ffffff"/>
                          </a:solidFill>
                          <a:latin typeface="Calibri"/>
                        </a:rPr>
                        <a:t>TI</a:t>
                      </a: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 </a:t>
                      </a:r>
                      <a:r>
                        <a:rPr b="1" lang="en-US" sz="1800" spc="4" strike="noStrike">
                          <a:solidFill>
                            <a:srgbClr val="ffffff"/>
                          </a:solidFill>
                          <a:latin typeface="Calibri"/>
                        </a:rPr>
                        <a:t>[</a:t>
                      </a: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r>
                        <a:rPr b="1" lang="en-US" sz="1800" spc="-43" strike="noStrike">
                          <a:solidFill>
                            <a:srgbClr val="ffffff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ad]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b9bd4"/>
                    </a:solidFill>
                  </a:tcPr>
                </a:tc>
              </a:tr>
              <a:tr h="273960">
                <a:tc>
                  <a:txBody>
                    <a:bodyPr lIns="0" rIns="0" tIns="0" bIns="0"/>
                    <a:p>
                      <a:pPr marL="109080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OB S</a:t>
                      </a:r>
                      <a:r>
                        <a:rPr b="1" lang="en-US" sz="1200" spc="-9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b="1" lang="en-US" sz="1200" spc="12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r>
                        <a:rPr b="1" lang="en-US" sz="1200" spc="-4" strike="noStrike">
                          <a:solidFill>
                            <a:srgbClr val="000000"/>
                          </a:solidFill>
                          <a:latin typeface="Calibri"/>
                        </a:rPr>
                        <a:t>vi</a:t>
                      </a: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b="1" lang="en-US" sz="1200" spc="-4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lIns="0" rIns="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15.6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lIns="0" rIns="0" tIns="0" bIns="0"/>
                    <a:p>
                      <a:pPr marL="232560">
                        <a:lnSpc>
                          <a:spcPct val="100000"/>
                        </a:lnSpc>
                      </a:pPr>
                      <a:r>
                        <a:rPr b="1" lang="en-US" sz="1200" spc="4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lIns="0" rIns="0" tIns="0" bIns="0"/>
                    <a:p>
                      <a:pPr marL="1440"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828800" y="380880"/>
            <a:ext cx="8305560" cy="35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41200" indent="-228240">
              <a:lnSpc>
                <a:spcPct val="100000"/>
              </a:lnSpc>
              <a:buClr>
                <a:srgbClr val="0e75bc"/>
              </a:buClr>
              <a:buFont typeface="Arial"/>
              <a:buChar char="•"/>
            </a:pP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sa</a:t>
            </a:r>
            <a:r>
              <a:rPr b="0" lang="en-US" sz="2800" spc="-69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800" spc="-2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ty</a:t>
            </a:r>
            <a:r>
              <a:rPr b="0" lang="en-US" sz="28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58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ac</a:t>
            </a:r>
            <a:r>
              <a:rPr b="0" lang="en-US" sz="2800" spc="-3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or</a:t>
            </a:r>
            <a:r>
              <a:rPr b="0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of</a:t>
            </a:r>
            <a:r>
              <a:rPr b="0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1.5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58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or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TID</a:t>
            </a:r>
            <a:r>
              <a:rPr b="0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is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32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43" strike="noStrike">
                <a:solidFill>
                  <a:srgbClr val="000000"/>
                </a:solidFill>
                <a:latin typeface="Calibri"/>
              </a:rPr>
              <a:t>c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omm</a:t>
            </a:r>
            <a:r>
              <a:rPr b="0" lang="en-US" sz="2800" spc="-2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nded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:</a:t>
            </a:r>
            <a:r>
              <a:rPr b="0" lang="en-US" sz="2800" spc="63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9" strike="noStrike" u="heavy">
                <a:solidFill>
                  <a:srgbClr val="0000ff"/>
                </a:solidFill>
                <a:uFillTx/>
                <a:latin typeface="Calibri"/>
                <a:hlinkClick r:id="rId1"/>
              </a:rPr>
              <a:t>link</a:t>
            </a:r>
            <a:endParaRPr b="0" lang="en-US" sz="2800" spc="-1" strike="noStrike">
              <a:latin typeface="Arial"/>
            </a:endParaRPr>
          </a:p>
          <a:p>
            <a:pPr lvl="1" marL="698400" indent="-228240">
              <a:lnSpc>
                <a:spcPct val="100000"/>
              </a:lnSpc>
              <a:spcBef>
                <a:spcPts val="306"/>
              </a:spcBef>
              <a:buClr>
                <a:srgbClr val="0e75bc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 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400" spc="-49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400" spc="-18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ty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32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ac</a:t>
            </a:r>
            <a:r>
              <a:rPr b="0" lang="en-US" sz="2400" spc="-2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400" spc="-12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4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u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p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os</a:t>
            </a:r>
            <a:r>
              <a:rPr b="0" lang="en-US" sz="2400" spc="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24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4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29" strike="noStrike">
                <a:solidFill>
                  <a:srgbClr val="000000"/>
                </a:solidFill>
                <a:latin typeface="Calibri"/>
              </a:rPr>
              <a:t>c</a:t>
            </a:r>
            <a:r>
              <a:rPr b="0" lang="en-US" sz="2400" spc="-12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400" spc="-18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er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 u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2400" spc="-18" strike="noStrike">
                <a:solidFill>
                  <a:srgbClr val="000000"/>
                </a:solidFill>
                <a:latin typeface="Calibri"/>
              </a:rPr>
              <a:t>c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er</a:t>
            </a:r>
            <a:r>
              <a:rPr b="0" lang="en-US" sz="2400" spc="-3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ai</a:t>
            </a:r>
            <a:r>
              <a:rPr b="0" lang="en-US" sz="2400" spc="-12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ies</a:t>
            </a:r>
            <a:r>
              <a:rPr b="0" lang="en-US" sz="24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24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the</a:t>
            </a:r>
            <a:r>
              <a:rPr b="0" lang="en-US" sz="24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simul</a:t>
            </a:r>
            <a:r>
              <a:rPr b="0" lang="en-US" sz="2400" spc="-12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on</a:t>
            </a:r>
            <a:endParaRPr b="0" lang="en-US" sz="2400" spc="-1" strike="noStrike">
              <a:latin typeface="Arial"/>
            </a:endParaRPr>
          </a:p>
          <a:p>
            <a:pPr marL="241200" indent="-228240">
              <a:lnSpc>
                <a:spcPct val="100000"/>
              </a:lnSpc>
              <a:spcBef>
                <a:spcPts val="714"/>
              </a:spcBef>
              <a:buClr>
                <a:srgbClr val="0e75bc"/>
              </a:buClr>
              <a:buFont typeface="Arial"/>
              <a:buChar char="•"/>
            </a:pP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800" spc="-24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38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0" lang="en-US" sz="2800" spc="-49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800" spc="-32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bee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me</a:t>
            </a:r>
            <a:r>
              <a:rPr b="0" lang="en-US" sz="28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discus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ions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 o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adding</a:t>
            </a:r>
            <a:r>
              <a:rPr b="0" lang="en-US" sz="2800" spc="-2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se</a:t>
            </a:r>
            <a:r>
              <a:rPr b="0" lang="en-US" sz="2800" spc="-38" strike="noStrike">
                <a:solidFill>
                  <a:srgbClr val="000000"/>
                </a:solidFill>
                <a:latin typeface="Calibri"/>
              </a:rPr>
              <a:t>c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on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0" lang="en-US" sz="28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sa</a:t>
            </a:r>
            <a:r>
              <a:rPr b="0" lang="en-US" sz="2800" spc="-72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800" spc="-2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ty</a:t>
            </a:r>
            <a:r>
              <a:rPr b="0" lang="en-US" sz="28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58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ac</a:t>
            </a:r>
            <a:r>
              <a:rPr b="0" lang="en-US" sz="2800" spc="-43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or</a:t>
            </a:r>
            <a:endParaRPr b="0" lang="en-US" sz="2800" spc="-1" strike="noStrike">
              <a:latin typeface="Arial"/>
            </a:endParaRPr>
          </a:p>
          <a:p>
            <a:pPr lvl="1" marL="698400" indent="-228240">
              <a:lnSpc>
                <a:spcPts val="1939"/>
              </a:lnSpc>
              <a:spcBef>
                <a:spcPts val="556"/>
              </a:spcBef>
              <a:buClr>
                <a:srgbClr val="0e75bc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 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oul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0" lang="en-US" sz="24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ac</a:t>
            </a:r>
            <a:r>
              <a:rPr b="0" lang="en-US" sz="2400" spc="-32" strike="noStrike">
                <a:solidFill>
                  <a:srgbClr val="000000"/>
                </a:solidFill>
                <a:latin typeface="Calibri"/>
              </a:rPr>
              <a:t>c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ou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nt</a:t>
            </a:r>
            <a:r>
              <a:rPr b="0" lang="en-US" sz="24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32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400" spc="-12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4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an 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2400" spc="-12" strike="noStrike">
                <a:solidFill>
                  <a:srgbClr val="000000"/>
                </a:solidFill>
                <a:latin typeface="Calibri"/>
              </a:rPr>
              <a:t>nc</a:t>
            </a:r>
            <a:r>
              <a:rPr b="0" lang="en-US" sz="2400" spc="-38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ea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4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24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the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24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400" spc="-2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al</a:t>
            </a:r>
            <a:r>
              <a:rPr b="0" lang="en-US" sz="24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2400" spc="-3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400" spc="-4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400" spc="-12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400" spc="-3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ed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lum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no</a:t>
            </a:r>
            <a:r>
              <a:rPr b="0" lang="en-US" sz="2400" spc="4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ty</a:t>
            </a:r>
            <a:r>
              <a:rPr b="0" lang="en-US" sz="2400" spc="3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(numb</a:t>
            </a:r>
            <a:r>
              <a:rPr b="0" lang="en-US" sz="2400" spc="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400" spc="-4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400" spc="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h</a:t>
            </a:r>
            <a:r>
              <a:rPr b="0" lang="en-US" sz="2400" spc="-24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400" spc="-18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12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400" spc="-38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0" lang="en-US" sz="24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4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ange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12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400" spc="-32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1.0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24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4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1.5</a:t>
            </a:r>
            <a:r>
              <a:rPr b="0" lang="en-US" sz="2400" spc="-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32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400" spc="-12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4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 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400" spc="-49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400" spc="-18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ty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32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400" spc="-9" strike="noStrike">
                <a:solidFill>
                  <a:srgbClr val="000000"/>
                </a:solidFill>
                <a:latin typeface="Calibri"/>
              </a:rPr>
              <a:t>ac</a:t>
            </a:r>
            <a:r>
              <a:rPr b="0" lang="en-US" sz="2400" spc="-2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400" spc="-4" strike="noStrike">
                <a:solidFill>
                  <a:srgbClr val="000000"/>
                </a:solidFill>
                <a:latin typeface="Calibri"/>
              </a:rPr>
              <a:t>or)</a:t>
            </a:r>
            <a:endParaRPr b="0" lang="en-US" sz="2400" spc="-1" strike="noStrike">
              <a:latin typeface="Arial"/>
            </a:endParaRPr>
          </a:p>
          <a:p>
            <a:pPr marL="241200" indent="-228240">
              <a:lnSpc>
                <a:spcPct val="100000"/>
              </a:lnSpc>
              <a:spcBef>
                <a:spcPts val="686"/>
              </a:spcBef>
              <a:buClr>
                <a:srgbClr val="0e75bc"/>
              </a:buClr>
              <a:buFont typeface="Arial"/>
              <a:buChar char="•"/>
            </a:pPr>
            <a:r>
              <a:rPr b="0" lang="en-US" sz="2800" spc="-43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ould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add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u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p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32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38" strike="noStrike">
                <a:solidFill>
                  <a:srgbClr val="000000"/>
                </a:solidFill>
                <a:latin typeface="Calibri"/>
              </a:rPr>
              <a:t>c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ombin</a:t>
            </a:r>
            <a:r>
              <a:rPr b="0" lang="en-US" sz="2800" spc="-2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0" lang="en-US" sz="28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of</a:t>
            </a:r>
            <a:r>
              <a:rPr b="0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2.25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52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or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800" spc="-24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TID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96" name="Image 5" descr=""/>
          <p:cNvPicPr/>
          <p:nvPr/>
        </p:nvPicPr>
        <p:blipFill>
          <a:blip r:embed="rId2"/>
          <a:srcRect l="0" t="0" r="0" b="53903"/>
          <a:stretch/>
        </p:blipFill>
        <p:spPr>
          <a:xfrm>
            <a:off x="1828800" y="3961440"/>
            <a:ext cx="8624520" cy="24390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838080"/>
            <a:ext cx="1120104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41200" indent="-228240">
              <a:lnSpc>
                <a:spcPct val="90000"/>
              </a:lnSpc>
              <a:buClr>
                <a:srgbClr val="0e75bc"/>
              </a:buClr>
              <a:buFont typeface="Arial"/>
              <a:buChar char="•"/>
            </a:pPr>
            <a:r>
              <a:rPr b="0" lang="en-US" sz="2800" spc="-58" strike="noStrike">
                <a:solidFill>
                  <a:srgbClr val="000000"/>
                </a:solidFill>
                <a:latin typeface="Calibri"/>
              </a:rPr>
              <a:t>P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800" spc="-52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er</a:t>
            </a:r>
            <a:r>
              <a:rPr b="0" lang="en-US" sz="28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Di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sip</a:t>
            </a:r>
            <a:r>
              <a:rPr b="0" lang="en-US" sz="2800" spc="-32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tion</a:t>
            </a:r>
            <a:r>
              <a:rPr b="0" lang="en-US" sz="2800" spc="-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Limi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ts : acc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29" strike="noStrike">
                <a:solidFill>
                  <a:srgbClr val="000000"/>
                </a:solidFill>
                <a:latin typeface="Calibri"/>
              </a:rPr>
              <a:t>p</a:t>
            </a:r>
            <a:r>
              <a:rPr b="0" lang="en-US" sz="2800" spc="-3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able</a:t>
            </a:r>
            <a:r>
              <a:rPr b="0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po</a:t>
            </a:r>
            <a:r>
              <a:rPr b="0" lang="en-US" sz="2800" spc="-49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er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dis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ip</a:t>
            </a:r>
            <a:r>
              <a:rPr b="0" lang="en-US" sz="2800" spc="-38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tion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on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se</a:t>
            </a:r>
            <a:r>
              <a:rPr b="0" lang="en-US" sz="2800" spc="4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vices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is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0" lang="en-US" sz="2800" spc="-43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fined</a:t>
            </a:r>
            <a:r>
              <a:rPr b="0" lang="en-US" sz="28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as</a:t>
            </a:r>
            <a:r>
              <a:rPr b="0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10%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1" lang="en-US" sz="28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 de</a:t>
            </a:r>
            <a:r>
              <a:rPr b="1" lang="en-US" sz="2800" spc="-18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1" lang="en-US" sz="2800" spc="-38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2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1" lang="en-US" sz="2800" spc="-18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1" lang="en-US" sz="2800" spc="1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FE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p</a:t>
            </a:r>
            <a:r>
              <a:rPr b="1" lang="en-US" sz="2800" spc="-29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1" lang="en-US" sz="2800" spc="-38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1" lang="en-US" sz="2800" spc="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in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he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32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1" lang="en-US" sz="2800" spc="-3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1" lang="en-US" sz="2800" spc="-38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1" lang="en-US" sz="2800" spc="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p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1" lang="en-US" sz="2800" spc="-38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1" lang="en-US" sz="2800" spc="-18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1" lang="en-US" sz="28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scenario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98" name="Image 5" descr=""/>
          <p:cNvPicPr/>
          <p:nvPr/>
        </p:nvPicPr>
        <p:blipFill>
          <a:blip r:embed="rId1"/>
          <a:srcRect l="0" t="0" r="0" b="55422"/>
          <a:stretch/>
        </p:blipFill>
        <p:spPr>
          <a:xfrm>
            <a:off x="478440" y="1755360"/>
            <a:ext cx="11179800" cy="251136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304920" y="4495680"/>
            <a:ext cx="11353320" cy="7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41200" indent="-228240">
              <a:lnSpc>
                <a:spcPts val="2509"/>
              </a:lnSpc>
              <a:buClr>
                <a:srgbClr val="0e75bc"/>
              </a:buClr>
              <a:buFont typeface="Arial"/>
              <a:buChar char="•"/>
            </a:pP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800" spc="-24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is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38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esi</a:t>
            </a:r>
            <a:r>
              <a:rPr b="0" lang="en-US" sz="2800" spc="-32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800" spc="-3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ance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bud</a:t>
            </a:r>
            <a:r>
              <a:rPr b="0" lang="en-US" sz="2800" spc="-49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800" spc="-2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8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ha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bee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u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sed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3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32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ti</a:t>
            </a:r>
            <a:r>
              <a:rPr b="0" lang="en-US" sz="2800" spc="-29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0" lang="en-US" sz="2800" spc="-38" strike="noStrike">
                <a:solidFill>
                  <a:srgbClr val="000000"/>
                </a:solidFill>
                <a:latin typeface="Calibri"/>
              </a:rPr>
              <a:t>at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3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800" spc="-24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dis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ip</a:t>
            </a:r>
            <a:r>
              <a:rPr b="0" lang="en-US" sz="2800" spc="-43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tion</a:t>
            </a:r>
            <a:r>
              <a:rPr b="0" lang="en-US" sz="2800" spc="-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800" spc="-24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0" lang="en-US" sz="2800" spc="-2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3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c</a:t>
            </a:r>
            <a:r>
              <a:rPr b="0" lang="en-US" sz="2800" spc="-3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or se</a:t>
            </a:r>
            <a:r>
              <a:rPr b="0" lang="en-US" sz="2800" spc="12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vices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in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 a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high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po</a:t>
            </a:r>
            <a:r>
              <a:rPr b="0" lang="en-US" sz="2800" spc="-49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er</a:t>
            </a:r>
            <a:r>
              <a:rPr b="0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scenario</a:t>
            </a:r>
            <a:endParaRPr b="0" lang="en-US" sz="2800" spc="-1" strike="noStrike"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380880" y="2419200"/>
            <a:ext cx="11505960" cy="253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41200" indent="-228240">
              <a:lnSpc>
                <a:spcPct val="100000"/>
              </a:lnSpc>
              <a:buClr>
                <a:srgbClr val="0e75bc"/>
              </a:buClr>
              <a:buFont typeface="Arial"/>
              <a:buChar char="•"/>
            </a:pPr>
            <a:r>
              <a:rPr b="0" lang="en-US" sz="3200" spc="-29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0" lang="en-US" sz="32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32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3200" spc="-12" strike="noStrike">
                <a:solidFill>
                  <a:srgbClr val="000000"/>
                </a:solidFill>
                <a:latin typeface="Calibri"/>
              </a:rPr>
              <a:t>p</a:t>
            </a:r>
            <a:r>
              <a:rPr b="0" lang="en-US" sz="3200" spc="-4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3200" spc="-12" strike="noStrike">
                <a:solidFill>
                  <a:srgbClr val="000000"/>
                </a:solidFill>
                <a:latin typeface="Calibri"/>
              </a:rPr>
              <a:t>op</a:t>
            </a:r>
            <a:r>
              <a:rPr b="0" lang="en-US" sz="3200" spc="-18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3200" spc="-12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32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32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3200" spc="-9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32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3200" spc="-9" strike="noStrike">
                <a:solidFill>
                  <a:srgbClr val="000000"/>
                </a:solidFill>
                <a:latin typeface="Calibri"/>
              </a:rPr>
              <a:t>chan</a:t>
            </a:r>
            <a:r>
              <a:rPr b="0" lang="en-US" sz="3200" spc="-29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32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32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3200" spc="-32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3200" spc="-9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32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3200" spc="-9" strike="noStrike">
                <a:solidFill>
                  <a:srgbClr val="000000"/>
                </a:solidFill>
                <a:latin typeface="Calibri"/>
              </a:rPr>
              <a:t>the</a:t>
            </a:r>
            <a:r>
              <a:rPr b="0" lang="en-US" sz="32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3200" spc="-12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32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3200" spc="-4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3200" spc="-9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0" lang="en-US" sz="3200" spc="-12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3200" spc="-9" strike="noStrike">
                <a:solidFill>
                  <a:srgbClr val="000000"/>
                </a:solidFill>
                <a:latin typeface="Calibri"/>
              </a:rPr>
              <a:t>ces</a:t>
            </a:r>
            <a:r>
              <a:rPr b="0" lang="en-US" sz="32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3200" spc="-12" strike="noStrike">
                <a:solidFill>
                  <a:srgbClr val="000000"/>
                </a:solidFill>
                <a:latin typeface="Calibri"/>
              </a:rPr>
              <a:t>sp</a:t>
            </a:r>
            <a:r>
              <a:rPr b="0" lang="en-US" sz="3200" spc="-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3200" spc="-9" strike="noStrike">
                <a:solidFill>
                  <a:srgbClr val="000000"/>
                </a:solidFill>
                <a:latin typeface="Calibri"/>
              </a:rPr>
              <a:t>cif</a:t>
            </a:r>
            <a:r>
              <a:rPr b="0" lang="en-US" sz="3200" spc="-12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3200" spc="-18" strike="noStrike">
                <a:solidFill>
                  <a:srgbClr val="000000"/>
                </a:solidFill>
                <a:latin typeface="Calibri"/>
              </a:rPr>
              <a:t>ca</a:t>
            </a:r>
            <a:r>
              <a:rPr b="0" lang="en-US" sz="3200" spc="-9" strike="noStrike">
                <a:solidFill>
                  <a:srgbClr val="000000"/>
                </a:solidFill>
                <a:latin typeface="Calibri"/>
              </a:rPr>
              <a:t>ti</a:t>
            </a:r>
            <a:r>
              <a:rPr b="0" lang="en-US" sz="3200" spc="-18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3200" spc="-12" strike="noStrike">
                <a:solidFill>
                  <a:srgbClr val="000000"/>
                </a:solidFill>
                <a:latin typeface="Calibri"/>
              </a:rPr>
              <a:t>ns:</a:t>
            </a:r>
            <a:endParaRPr b="0" lang="en-US" sz="3200" spc="-1" strike="noStrike">
              <a:latin typeface="Arial"/>
            </a:endParaRPr>
          </a:p>
          <a:p>
            <a:pPr marL="241200" indent="-228240">
              <a:lnSpc>
                <a:spcPct val="70000"/>
              </a:lnSpc>
              <a:spcBef>
                <a:spcPts val="1304"/>
              </a:spcBef>
              <a:buClr>
                <a:srgbClr val="0e75bc"/>
              </a:buClr>
              <a:buFont typeface="Arial"/>
              <a:buChar char="•"/>
            </a:pP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Th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32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po</a:t>
            </a:r>
            <a:r>
              <a:rPr b="1" lang="en-US" sz="2800" spc="-29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1" lang="en-US" sz="2800" spc="-2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b</a:t>
            </a:r>
            <a:r>
              <a:rPr b="1" lang="en-US" sz="2800" spc="4" strike="noStrike">
                <a:solidFill>
                  <a:srgbClr val="000000"/>
                </a:solidFill>
                <a:latin typeface="Calibri"/>
              </a:rPr>
              <a:t>u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1" lang="en-US" sz="2800" spc="-3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29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or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the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63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yp</a:t>
            </a:r>
            <a:r>
              <a:rPr b="1" lang="en-US" sz="2800" spc="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-0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1" lang="en-US" sz="2800" spc="-1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63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yp</a:t>
            </a:r>
            <a:r>
              <a:rPr b="1" lang="en-US" sz="2800" spc="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-1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se</a:t>
            </a:r>
            <a:r>
              <a:rPr b="1" lang="en-US" sz="2800" spc="4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vic</a:t>
            </a:r>
            <a:r>
              <a:rPr b="1" lang="en-US" sz="2800" spc="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,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c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ud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ng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PP0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,</a:t>
            </a:r>
            <a:r>
              <a:rPr b="1" lang="en-US" sz="2800" spc="-1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the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Mod</a:t>
            </a:r>
            <a:r>
              <a:rPr b="1" lang="en-US" sz="2800" spc="4" strike="noStrike">
                <a:solidFill>
                  <a:srgbClr val="000000"/>
                </a:solidFill>
                <a:latin typeface="Calibri"/>
              </a:rPr>
              <a:t>u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le</a:t>
            </a:r>
            <a:r>
              <a:rPr b="1" lang="en-US" sz="2800" spc="-43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Fl</a:t>
            </a:r>
            <a:r>
              <a:rPr b="1" lang="en-US" sz="2800" spc="-18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49" strike="noStrike">
                <a:solidFill>
                  <a:srgbClr val="000000"/>
                </a:solidFill>
                <a:latin typeface="Calibri"/>
              </a:rPr>
              <a:t>x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1" lang="en-US" sz="2800" spc="-3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and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1" lang="en-US" sz="2800" spc="-43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y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co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ne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c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1" lang="en-US" sz="2800" spc="-18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1" lang="en-US" sz="2800" spc="-2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1" lang="en-US" sz="2800" spc="-3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bet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en a</a:t>
            </a:r>
            <a:r>
              <a:rPr b="1" lang="en-US" sz="2800" spc="-38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y</a:t>
            </a:r>
            <a:r>
              <a:rPr b="1" lang="en-US" sz="2800" spc="-3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of</a:t>
            </a:r>
            <a:r>
              <a:rPr b="1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th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se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 e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le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me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,</a:t>
            </a:r>
            <a:r>
              <a:rPr b="1" lang="en-US" sz="2800" spc="-3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up 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o 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PP1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,</a:t>
            </a:r>
            <a:r>
              <a:rPr b="1" lang="en-US" sz="28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is 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20%</a:t>
            </a:r>
            <a:r>
              <a:rPr b="1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of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the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li</a:t>
            </a:r>
            <a:r>
              <a:rPr b="1" lang="en-US" sz="2800" spc="-32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2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d FE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po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1" lang="en-US" sz="2800" spc="-3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in</a:t>
            </a:r>
            <a:r>
              <a:rPr b="1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th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e </a:t>
            </a:r>
            <a:r>
              <a:rPr b="1" lang="en-US" sz="2800" spc="-32" strike="noStrike">
                <a:solidFill>
                  <a:srgbClr val="000000"/>
                </a:solidFill>
                <a:latin typeface="Calibri"/>
              </a:rPr>
              <a:t>‘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an</a:t>
            </a:r>
            <a:r>
              <a:rPr b="1" lang="en-US" sz="2800" spc="4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1" lang="en-US" sz="2800" spc="-2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1" lang="en-US" sz="2800" spc="-3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po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1" lang="en-US" sz="2800" spc="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52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’</a:t>
            </a:r>
            <a:r>
              <a:rPr b="1" lang="en-US" sz="2800" spc="-3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sc</a:t>
            </a:r>
            <a:r>
              <a:rPr b="1" lang="en-US" sz="2800" spc="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nario</a:t>
            </a:r>
            <a:r>
              <a:rPr b="1" lang="en-US" sz="2800" spc="-43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th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t </a:t>
            </a:r>
            <a:r>
              <a:rPr b="1" lang="en-US" sz="2800" spc="-18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as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fin</a:t>
            </a:r>
            <a:r>
              <a:rPr b="1" lang="en-US" sz="2800" spc="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in S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ep</a:t>
            </a:r>
            <a:r>
              <a:rPr b="1" lang="en-US" sz="2800" spc="-2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be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1" lang="en-US" sz="2800" spc="-2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2018. The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po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we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1" lang="en-US" sz="2800" spc="-3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bud</a:t>
            </a:r>
            <a:r>
              <a:rPr b="1" lang="en-US" sz="2800" spc="-29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29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or t</a:t>
            </a:r>
            <a:r>
              <a:rPr b="1" lang="en-US" sz="2800" spc="4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63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yp</a:t>
            </a:r>
            <a:r>
              <a:rPr b="1" lang="en-US" sz="2800" spc="43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1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1" lang="en-US" sz="2800" spc="4" strike="noStrike">
                <a:solidFill>
                  <a:srgbClr val="000000"/>
                </a:solidFill>
                <a:latin typeface="Calibri"/>
              </a:rPr>
              <a:t>er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vi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ce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1" lang="en-US" sz="2800" spc="-43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all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b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10%</a:t>
            </a:r>
            <a:r>
              <a:rPr b="1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of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the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li</a:t>
            </a:r>
            <a:r>
              <a:rPr b="1" lang="en-US" sz="2800" spc="-32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2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1" lang="en-US" sz="2800" spc="-43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FE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po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er</a:t>
            </a:r>
            <a:r>
              <a:rPr b="1" lang="en-US" sz="2800" spc="-3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in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th</a:t>
            </a:r>
            <a:r>
              <a:rPr b="1" lang="en-US" sz="2800" spc="-18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 sce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nar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1" lang="en-US" sz="2800" spc="-43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,</a:t>
            </a:r>
            <a:r>
              <a:rPr b="1" lang="en-US" sz="2800" spc="-3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10%</a:t>
            </a:r>
            <a:r>
              <a:rPr b="1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29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or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63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yp</a:t>
            </a:r>
            <a:r>
              <a:rPr b="1" lang="en-US" sz="2800" spc="43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0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+</a:t>
            </a:r>
            <a:r>
              <a:rPr b="1" lang="en-US" sz="28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PP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0</a:t>
            </a:r>
            <a:r>
              <a:rPr b="1" lang="en-US" sz="28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+ 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Mo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u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le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Fl</a:t>
            </a:r>
            <a:r>
              <a:rPr b="1" lang="en-US" sz="2800" spc="-2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x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in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th</a:t>
            </a:r>
            <a:r>
              <a:rPr b="1" lang="en-US" sz="2800" spc="-18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1" lang="en-US" sz="2800" spc="-3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sc</a:t>
            </a:r>
            <a:r>
              <a:rPr b="1" lang="en-US" sz="2800" spc="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nari</a:t>
            </a:r>
            <a:r>
              <a:rPr b="1" lang="en-US" sz="2800" spc="-24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US" sz="2800" spc="-1" strike="noStrike"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772560" y="175680"/>
            <a:ext cx="10972440" cy="1341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12600"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Upd</a:t>
            </a:r>
            <a:r>
              <a:rPr b="0" lang="en-US" sz="4400" spc="-24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4400" spc="-32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4400" spc="-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0" lang="en-US" sz="44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4400" spc="-4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V </a:t>
            </a:r>
            <a:r>
              <a:rPr b="0" lang="en-US" sz="4400" spc="-2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4400" spc="-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4400" spc="-38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ting</a:t>
            </a:r>
            <a:r>
              <a:rPr b="0" lang="en-US" sz="44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and </a:t>
            </a:r>
            <a:r>
              <a:rPr b="0" lang="en-US" sz="4400" spc="-58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4400" spc="-32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ting</a:t>
            </a:r>
            <a:r>
              <a:rPr b="0" lang="en-US" sz="44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4400" spc="-52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4400" spc="-4" strike="noStrike">
                <a:solidFill>
                  <a:srgbClr val="000000"/>
                </a:solidFill>
                <a:latin typeface="Calibri"/>
              </a:rPr>
              <a:t>equi</a:t>
            </a:r>
            <a:r>
              <a:rPr b="0" lang="en-US" sz="4400" spc="-38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4400" spc="-4" strike="noStrike">
                <a:solidFill>
                  <a:srgbClr val="000000"/>
                </a:solidFill>
                <a:latin typeface="Calibri"/>
              </a:rPr>
              <a:t>eme</a:t>
            </a:r>
            <a:r>
              <a:rPr b="0" lang="en-US" sz="4400" spc="-32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ts (TBC)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609480" y="1675080"/>
            <a:ext cx="10972440" cy="33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41200" indent="-228240">
              <a:lnSpc>
                <a:spcPts val="2205"/>
              </a:lnSpc>
              <a:buClr>
                <a:srgbClr val="0e75bc"/>
              </a:buClr>
              <a:buFont typeface="Arial"/>
              <a:buChar char="•"/>
            </a:pP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38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4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al</a:t>
            </a:r>
            <a:r>
              <a:rPr b="0" lang="en-US" sz="28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discussion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s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38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equi</a:t>
            </a:r>
            <a:r>
              <a:rPr b="0" lang="en-US" sz="2800" spc="-43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ed</a:t>
            </a:r>
            <a:r>
              <a:rPr b="0" lang="en-US" sz="2800" spc="1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24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4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tin</a:t>
            </a:r>
            <a:r>
              <a:rPr b="0" lang="en-US" sz="2800" spc="-24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a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0" lang="en-US" sz="28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32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800" spc="-29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ting</a:t>
            </a:r>
            <a:r>
              <a:rPr b="0" lang="en-US" sz="2800" spc="-24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n-US" sz="2800" spc="-1" strike="noStrike">
              <a:latin typeface="Arial"/>
            </a:endParaRPr>
          </a:p>
          <a:p>
            <a:pPr lvl="1" marL="698400" indent="-228240">
              <a:lnSpc>
                <a:spcPts val="2086"/>
              </a:lnSpc>
              <a:buClr>
                <a:srgbClr val="0e75bc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HV</a:t>
            </a:r>
            <a:r>
              <a:rPr b="1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2800" spc="-12" strike="noStrike">
                <a:solidFill>
                  <a:srgbClr val="000000"/>
                </a:solidFill>
                <a:latin typeface="Calibri"/>
              </a:rPr>
              <a:t>fine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1" lang="en-US" sz="2800" spc="-2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as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1" lang="en-US" sz="2800" spc="-38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1" lang="en-US" sz="2800" spc="-4" strike="noStrike">
                <a:solidFill>
                  <a:srgbClr val="000000"/>
                </a:solidFill>
                <a:latin typeface="Calibri"/>
              </a:rPr>
              <a:t>y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thin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1" lang="en-US" sz="2800" spc="-3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&gt; </a:t>
            </a:r>
            <a:r>
              <a:rPr b="1" lang="en-US" sz="2800" spc="-9" strike="noStrike">
                <a:solidFill>
                  <a:srgbClr val="000000"/>
                </a:solidFill>
                <a:latin typeface="Calibri"/>
              </a:rPr>
              <a:t>50</a:t>
            </a:r>
            <a:r>
              <a:rPr b="1" lang="en-US" sz="28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V</a:t>
            </a:r>
            <a:endParaRPr b="0" lang="en-US" sz="2800" spc="-1" strike="noStrike">
              <a:latin typeface="Arial"/>
            </a:endParaRPr>
          </a:p>
          <a:p>
            <a:pPr marL="241200" indent="-228240">
              <a:lnSpc>
                <a:spcPct val="100000"/>
              </a:lnSpc>
              <a:spcBef>
                <a:spcPts val="320"/>
              </a:spcBef>
              <a:buClr>
                <a:srgbClr val="0e75bc"/>
              </a:buClr>
              <a:buFont typeface="Arial"/>
              <a:buChar char="•"/>
            </a:pP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as</a:t>
            </a:r>
            <a:r>
              <a:rPr b="0" lang="en-US" sz="2800" spc="-69" strike="noStrike">
                <a:solidFill>
                  <a:srgbClr val="000000"/>
                </a:solidFill>
                <a:latin typeface="Calibri"/>
              </a:rPr>
              <a:t>k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ed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52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clari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2800" spc="-24" strike="noStrike">
                <a:solidFill>
                  <a:srgbClr val="000000"/>
                </a:solidFill>
                <a:latin typeface="Calibri"/>
              </a:rPr>
              <a:t>c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ti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28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800" spc="-4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62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TL</a:t>
            </a:r>
            <a:r>
              <a:rPr b="0" lang="en-US" sz="2800" spc="-24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8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elect</a:t>
            </a:r>
            <a:r>
              <a:rPr b="0" lang="en-US" sz="2800" spc="-4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oni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cs</a:t>
            </a:r>
            <a:r>
              <a:rPr b="0" lang="en-US" sz="28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c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800" spc="-38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din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ti</a:t>
            </a: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n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en-US" sz="2800" spc="-1" strike="noStrike">
              <a:latin typeface="Arial"/>
            </a:endParaRPr>
          </a:p>
          <a:p>
            <a:pPr marL="355680" indent="-342720">
              <a:lnSpc>
                <a:spcPts val="2265"/>
              </a:lnSpc>
              <a:spcBef>
                <a:spcPts val="309"/>
              </a:spcBef>
              <a:buClr>
                <a:srgbClr val="0e75bc"/>
              </a:buClr>
              <a:buFont typeface="Calibri"/>
              <a:buAutoNum type="arabicParenR"/>
            </a:pP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Cable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9" strike="noStrike">
                <a:solidFill>
                  <a:srgbClr val="000000"/>
                </a:solidFill>
                <a:latin typeface="Calibri"/>
              </a:rPr>
              <a:t>PCBs:</a:t>
            </a:r>
            <a:endParaRPr b="0" lang="en-US" sz="2800" spc="-1" strike="noStrike">
              <a:latin typeface="Arial"/>
            </a:endParaRPr>
          </a:p>
          <a:p>
            <a:pPr lvl="1" marL="812880" indent="-342720">
              <a:lnSpc>
                <a:spcPts val="1760"/>
              </a:lnSpc>
              <a:buClr>
                <a:srgbClr val="0e75bc"/>
              </a:buClr>
              <a:buFont typeface="Arial"/>
              <a:buChar char="•"/>
            </a:pPr>
            <a:r>
              <a:rPr b="0" lang="en-US" sz="2000" spc="-43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tin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g: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100%</a:t>
            </a:r>
            <a:r>
              <a:rPr b="0" lang="en-US" sz="2000" spc="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 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the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0" lang="en-US" sz="2000" spc="-24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x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ope</a:t>
            </a:r>
            <a:r>
              <a:rPr b="0" lang="en-US" sz="2000" spc="-43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tin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000" spc="-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ol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e</a:t>
            </a:r>
            <a:endParaRPr b="0" lang="en-US" sz="2000" spc="-1" strike="noStrike">
              <a:latin typeface="Arial"/>
            </a:endParaRPr>
          </a:p>
          <a:p>
            <a:pPr lvl="1" marL="812880" indent="-342720">
              <a:lnSpc>
                <a:spcPts val="1760"/>
              </a:lnSpc>
              <a:buClr>
                <a:srgbClr val="0e75bc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manu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actu</a:t>
            </a:r>
            <a:r>
              <a:rPr b="0" lang="en-US" sz="2000" spc="-24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er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sho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uld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 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100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%</a:t>
            </a:r>
            <a:r>
              <a:rPr b="0" lang="en-US" sz="20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0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all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c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ables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x</a:t>
            </a:r>
            <a:r>
              <a:rPr b="0" lang="en-US" sz="20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the m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x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ope</a:t>
            </a:r>
            <a:r>
              <a:rPr b="0" lang="en-US" sz="2000" spc="-32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ting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ol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</a:t>
            </a:r>
            <a:endParaRPr b="0" lang="en-US" sz="2000" spc="-1" strike="noStrike">
              <a:latin typeface="Arial"/>
            </a:endParaRPr>
          </a:p>
          <a:p>
            <a:pPr lvl="1" marL="812880" indent="-342720">
              <a:lnSpc>
                <a:spcPts val="1786"/>
              </a:lnSpc>
              <a:buClr>
                <a:srgbClr val="0e75bc"/>
              </a:buClr>
              <a:buFont typeface="Arial"/>
              <a:buChar char="•"/>
            </a:pPr>
            <a:r>
              <a:rPr b="0" lang="en-US" sz="2000" spc="-32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0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0" lang="en-US" sz="2000" spc="-24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e 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000" spc="-24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sam</a:t>
            </a:r>
            <a:r>
              <a:rPr b="0" lang="en-US" sz="2000" spc="4" strike="noStrike">
                <a:solidFill>
                  <a:srgbClr val="000000"/>
                </a:solidFill>
                <a:latin typeface="Calibri"/>
              </a:rPr>
              <a:t>p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les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 u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 100%</a:t>
            </a:r>
            <a:r>
              <a:rPr b="0" lang="en-US" sz="2000" spc="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 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the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0" lang="en-US" sz="2000" spc="-24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x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000" spc="-43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tin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000" spc="-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ol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in</a:t>
            </a:r>
            <a:r>
              <a:rPr b="0" lang="en-US" sz="20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ou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QC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b="0" lang="en-US" sz="2000" spc="-1" strike="noStrike">
              <a:latin typeface="Arial"/>
            </a:endParaRPr>
          </a:p>
          <a:p>
            <a:pPr marL="355680" indent="-342720">
              <a:lnSpc>
                <a:spcPct val="100000"/>
              </a:lnSpc>
              <a:buClr>
                <a:srgbClr val="0e75bc"/>
              </a:buClr>
              <a:buFont typeface="Calibri"/>
              <a:buAutoNum type="arabicParenR"/>
            </a:pPr>
            <a:r>
              <a:rPr b="0" lang="en-US" sz="2800" spc="-18" strike="noStrike">
                <a:solidFill>
                  <a:srgbClr val="000000"/>
                </a:solidFill>
                <a:latin typeface="Calibri"/>
              </a:rPr>
              <a:t>Co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nne</a:t>
            </a:r>
            <a:r>
              <a:rPr b="0" lang="en-US" sz="2800" spc="-4" strike="noStrike">
                <a:solidFill>
                  <a:srgbClr val="000000"/>
                </a:solidFill>
                <a:latin typeface="Calibri"/>
              </a:rPr>
              <a:t>c</a:t>
            </a:r>
            <a:r>
              <a:rPr b="0" lang="en-US" sz="2800" spc="-32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800" spc="-52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800" spc="-12" strike="noStrike">
                <a:solidFill>
                  <a:srgbClr val="000000"/>
                </a:solidFill>
                <a:latin typeface="Calibri"/>
              </a:rPr>
              <a:t>s: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1066680" y="5015880"/>
            <a:ext cx="10971360" cy="11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355680" indent="-342720">
              <a:lnSpc>
                <a:spcPts val="1774"/>
              </a:lnSpc>
              <a:buClr>
                <a:srgbClr val="0e75bc"/>
              </a:buClr>
              <a:buFont typeface="Arial"/>
              <a:buChar char="•"/>
            </a:pP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 igno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the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ma</a:t>
            </a:r>
            <a:r>
              <a:rPr b="0" lang="en-US" sz="2000" spc="4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u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actu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000" spc="6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-97" strike="noStrike">
                <a:solidFill>
                  <a:srgbClr val="000000"/>
                </a:solidFill>
                <a:latin typeface="Calibri"/>
              </a:rPr>
              <a:t>’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32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ting</a:t>
            </a:r>
            <a:endParaRPr b="0" lang="en-US" sz="2000" spc="-1" strike="noStrike">
              <a:latin typeface="Arial"/>
            </a:endParaRPr>
          </a:p>
          <a:p>
            <a:pPr marL="355680" indent="-342720">
              <a:lnSpc>
                <a:spcPts val="1505"/>
              </a:lnSpc>
              <a:buClr>
                <a:srgbClr val="0e75bc"/>
              </a:buClr>
              <a:buFont typeface="Arial"/>
              <a:buChar char="•"/>
            </a:pPr>
            <a:r>
              <a:rPr b="0" lang="en-US" sz="2000" spc="-32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0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0" lang="en-US" sz="2000" spc="-24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e 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000" spc="-24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abl</a:t>
            </a:r>
            <a:r>
              <a:rPr b="0" lang="en-US" sz="2000" spc="4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u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sel</a:t>
            </a:r>
            <a:r>
              <a:rPr b="0" lang="en-US" sz="2000" spc="-24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es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a 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000" spc="-24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tin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000" spc="-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oced</a:t>
            </a:r>
            <a:r>
              <a:rPr b="0" lang="en-US" sz="2000" spc="4" strike="noStrike">
                <a:solidFill>
                  <a:srgbClr val="000000"/>
                </a:solidFill>
                <a:latin typeface="Calibri"/>
              </a:rPr>
              <a:t>u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e.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 s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tin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000" spc="-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equi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em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is</a:t>
            </a:r>
            <a:r>
              <a:rPr b="0" lang="en-US" sz="2000" spc="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3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x</a:t>
            </a:r>
            <a:r>
              <a:rPr b="0" lang="en-US" sz="20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x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ope</a:t>
            </a:r>
            <a:r>
              <a:rPr b="0" lang="en-US" sz="2000" spc="-43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tin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000" spc="-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ol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e,</a:t>
            </a:r>
            <a:r>
              <a:rPr b="0" lang="en-US" sz="2000" spc="-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based 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 Sa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mt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ec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0" lang="en-US" sz="2000" spc="4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epaper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.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If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 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fi</a:t>
            </a:r>
            <a:r>
              <a:rPr b="0" lang="en-US" sz="2000" spc="4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d th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a lo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er </a:t>
            </a:r>
            <a:r>
              <a:rPr b="0" lang="en-US" sz="2000" spc="-24" strike="noStrike">
                <a:solidFill>
                  <a:srgbClr val="000000"/>
                </a:solidFill>
                <a:latin typeface="Calibri"/>
              </a:rPr>
              <a:t>v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ol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is</a:t>
            </a:r>
            <a:r>
              <a:rPr b="0" lang="en-US" sz="20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su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ficie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 </a:t>
            </a:r>
            <a:r>
              <a:rPr b="0" lang="en-US" sz="2000" spc="-43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on</a:t>
            </a:r>
            <a:r>
              <a:rPr b="0" lang="en-US" sz="2000" spc="4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time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000" spc="-18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tin</a:t>
            </a:r>
            <a:r>
              <a:rPr b="0" lang="en-US" sz="2000" spc="9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,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is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 fin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0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o u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as </a:t>
            </a:r>
            <a:r>
              <a:rPr b="0" lang="en-US" sz="2000" spc="-32" strike="noStrike">
                <a:solidFill>
                  <a:srgbClr val="000000"/>
                </a:solidFill>
                <a:latin typeface="Calibri"/>
              </a:rPr>
              <a:t>w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ell</a:t>
            </a:r>
            <a:endParaRPr b="0" lang="en-US" sz="2000" spc="-1" strike="noStrike">
              <a:latin typeface="Arial"/>
            </a:endParaRPr>
          </a:p>
          <a:p>
            <a:pPr marL="355680">
              <a:lnSpc>
                <a:spcPts val="1531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000" spc="-3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pa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000" spc="-4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2000" spc="-2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38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2000" spc="-12" strike="noStrike">
                <a:solidFill>
                  <a:srgbClr val="000000"/>
                </a:solidFill>
                <a:latin typeface="Calibri"/>
              </a:rPr>
              <a:t>xpe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ien</a:t>
            </a:r>
            <a:r>
              <a:rPr b="0" lang="en-US" sz="2000" spc="-9" strike="noStrike">
                <a:solidFill>
                  <a:srgbClr val="000000"/>
                </a:solidFill>
                <a:latin typeface="Calibri"/>
              </a:rPr>
              <a:t>ce?</a:t>
            </a:r>
            <a:endParaRPr b="0" lang="en-US" sz="2000" spc="-1" strike="noStrike">
              <a:latin typeface="Arial"/>
            </a:endParaRPr>
          </a:p>
          <a:p>
            <a:pPr marL="355680">
              <a:lnSpc>
                <a:spcPts val="1531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0" y="0"/>
            <a:ext cx="12191760" cy="723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2401"/>
              </a:spcAft>
            </a:pPr>
            <a:r>
              <a:rPr b="1" lang="en-US" sz="4000" spc="-1" strike="noStrike">
                <a:solidFill>
                  <a:srgbClr val="01835f"/>
                </a:solidFill>
                <a:latin typeface="Arial"/>
              </a:rPr>
              <a:t>Type-0 Services: CAD Integration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11125080" y="6381720"/>
            <a:ext cx="1066320" cy="475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0055a0"/>
                </a:solidFill>
                <a:latin typeface="Arial"/>
              </a:rPr>
              <a:t>Page </a:t>
            </a:r>
            <a:fld id="{FD9DB3F8-0948-45B9-B228-5D104466176D}" type="slidenum">
              <a:rPr b="0" lang="en-US" sz="1200" spc="-1" strike="noStrike">
                <a:solidFill>
                  <a:srgbClr val="0055a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106" name="EA25871D-9707-46F0-9693-56A3CC074945" descr=""/>
          <p:cNvPicPr/>
          <p:nvPr/>
        </p:nvPicPr>
        <p:blipFill>
          <a:blip r:embed="rId1"/>
          <a:srcRect l="0" t="0" r="67891" b="0"/>
          <a:stretch/>
        </p:blipFill>
        <p:spPr>
          <a:xfrm>
            <a:off x="34200" y="6337080"/>
            <a:ext cx="651240" cy="467640"/>
          </a:xfrm>
          <a:prstGeom prst="rect">
            <a:avLst/>
          </a:prstGeom>
          <a:ln>
            <a:noFill/>
          </a:ln>
        </p:spPr>
      </p:pic>
      <p:pic>
        <p:nvPicPr>
          <p:cNvPr id="107" name="Picture 11" descr=""/>
          <p:cNvPicPr/>
          <p:nvPr/>
        </p:nvPicPr>
        <p:blipFill>
          <a:blip r:embed="rId2"/>
          <a:stretch/>
        </p:blipFill>
        <p:spPr>
          <a:xfrm>
            <a:off x="773280" y="6266520"/>
            <a:ext cx="1598040" cy="575640"/>
          </a:xfrm>
          <a:prstGeom prst="rect">
            <a:avLst/>
          </a:prstGeom>
          <a:ln>
            <a:noFill/>
          </a:ln>
        </p:spPr>
      </p:pic>
      <p:sp>
        <p:nvSpPr>
          <p:cNvPr id="108" name="CustomShape 3"/>
          <p:cNvSpPr/>
          <p:nvPr/>
        </p:nvSpPr>
        <p:spPr>
          <a:xfrm>
            <a:off x="0" y="589680"/>
            <a:ext cx="12191760" cy="205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55a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55a0"/>
                </a:solidFill>
                <a:latin typeface="Arial"/>
              </a:rPr>
              <a:t>Initial 3D models of the flex-PCBs implemented for the flat and inclined sections     </a:t>
            </a:r>
            <a:r>
              <a:rPr b="0" lang="en-US" sz="1800" spc="-1" strike="noStrike">
                <a:solidFill>
                  <a:srgbClr val="01835f"/>
                </a:solidFill>
                <a:latin typeface="Arial"/>
              </a:rPr>
              <a:t>(changes to be implemented as the electrical design progresses, e.g. rigid boards in flat section, number of Z-ray connectors, position of 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Type-1 power connector</a:t>
            </a:r>
            <a:r>
              <a:rPr b="0" lang="en-US" sz="1800" spc="-1" strike="noStrike">
                <a:solidFill>
                  <a:srgbClr val="01835f"/>
                </a:solidFill>
                <a:latin typeface="Arial"/>
              </a:rPr>
              <a:t>)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55a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55a0"/>
                </a:solidFill>
                <a:latin typeface="Arial"/>
              </a:rPr>
              <a:t>Initial module pigtails included in the 3D models</a:t>
            </a:r>
            <a:endParaRPr b="0" lang="en-US" sz="24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55a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55a0"/>
                </a:solidFill>
                <a:latin typeface="Arial"/>
              </a:rPr>
              <a:t>Need to be adapted to the new connectors on the common hybrid</a:t>
            </a:r>
            <a:endParaRPr b="0" lang="en-US" sz="20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55a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55a0"/>
                </a:solidFill>
                <a:latin typeface="Arial"/>
              </a:rPr>
              <a:t>Strain relieves needed on the module side </a:t>
            </a:r>
            <a:r>
              <a:rPr b="0" lang="en-US" sz="1800" spc="-1" strike="noStrike">
                <a:solidFill>
                  <a:srgbClr val="01835f"/>
                </a:solidFill>
                <a:latin typeface="Arial"/>
              </a:rPr>
              <a:t>(not on the Type-0 end – Z-ray secured by screws)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9" name="Picture 8" descr=""/>
          <p:cNvPicPr/>
          <p:nvPr/>
        </p:nvPicPr>
        <p:blipFill>
          <a:blip r:embed="rId3"/>
          <a:srcRect l="18592" t="11119" r="15850" b="11119"/>
          <a:stretch/>
        </p:blipFill>
        <p:spPr>
          <a:xfrm>
            <a:off x="227160" y="2748960"/>
            <a:ext cx="6709680" cy="3959640"/>
          </a:xfrm>
          <a:prstGeom prst="rect">
            <a:avLst/>
          </a:prstGeom>
          <a:ln>
            <a:noFill/>
          </a:ln>
        </p:spPr>
      </p:pic>
      <p:pic>
        <p:nvPicPr>
          <p:cNvPr id="110" name="Image 12" descr=""/>
          <p:cNvPicPr/>
          <p:nvPr/>
        </p:nvPicPr>
        <p:blipFill>
          <a:blip r:embed="rId4"/>
          <a:srcRect l="17925" t="0" r="15235" b="0"/>
          <a:stretch/>
        </p:blipFill>
        <p:spPr>
          <a:xfrm>
            <a:off x="-81360" y="3775320"/>
            <a:ext cx="2245320" cy="2375640"/>
          </a:xfrm>
          <a:prstGeom prst="rect">
            <a:avLst/>
          </a:prstGeom>
          <a:ln>
            <a:noFill/>
          </a:ln>
        </p:spPr>
      </p:pic>
      <p:pic>
        <p:nvPicPr>
          <p:cNvPr id="111" name="Picture 12" descr=""/>
          <p:cNvPicPr/>
          <p:nvPr/>
        </p:nvPicPr>
        <p:blipFill>
          <a:blip r:embed="rId5"/>
          <a:srcRect l="4726" t="0" r="3335" b="12568"/>
          <a:stretch/>
        </p:blipFill>
        <p:spPr>
          <a:xfrm rot="1157400">
            <a:off x="5988600" y="1859760"/>
            <a:ext cx="6460920" cy="3462120"/>
          </a:xfrm>
          <a:prstGeom prst="rect">
            <a:avLst/>
          </a:prstGeom>
          <a:ln>
            <a:noFill/>
          </a:ln>
        </p:spPr>
      </p:pic>
      <p:pic>
        <p:nvPicPr>
          <p:cNvPr id="112" name="Picture 13" descr=""/>
          <p:cNvPicPr/>
          <p:nvPr/>
        </p:nvPicPr>
        <p:blipFill>
          <a:blip r:embed="rId6"/>
          <a:srcRect l="11914" t="5940" r="34045" b="25115"/>
          <a:stretch/>
        </p:blipFill>
        <p:spPr>
          <a:xfrm>
            <a:off x="7542360" y="4472640"/>
            <a:ext cx="3687840" cy="2651040"/>
          </a:xfrm>
          <a:prstGeom prst="rect">
            <a:avLst/>
          </a:prstGeom>
          <a:ln>
            <a:noFill/>
          </a:ln>
        </p:spPr>
      </p:pic>
      <p:sp>
        <p:nvSpPr>
          <p:cNvPr id="113" name="CustomShape 4"/>
          <p:cNvSpPr/>
          <p:nvPr/>
        </p:nvSpPr>
        <p:spPr>
          <a:xfrm>
            <a:off x="8443080" y="4317480"/>
            <a:ext cx="1836000" cy="5756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1835f"/>
                </a:solidFill>
                <a:latin typeface="Arial"/>
              </a:rPr>
              <a:t>Type-1 data Connector (UEC5 +UEC8)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4" name="CustomShape 5"/>
          <p:cNvSpPr/>
          <p:nvPr/>
        </p:nvSpPr>
        <p:spPr>
          <a:xfrm>
            <a:off x="3335400" y="2890800"/>
            <a:ext cx="2245320" cy="5756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1835f"/>
                </a:solidFill>
                <a:latin typeface="Arial"/>
              </a:rPr>
              <a:t>Type-1 Power Connector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5" name="CustomShape 6"/>
          <p:cNvSpPr/>
          <p:nvPr/>
        </p:nvSpPr>
        <p:spPr>
          <a:xfrm>
            <a:off x="1887120" y="5798520"/>
            <a:ext cx="2217960" cy="5756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1835f"/>
                </a:solidFill>
                <a:latin typeface="Arial"/>
              </a:rPr>
              <a:t>MOPS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6" name="CustomShape 7"/>
          <p:cNvSpPr/>
          <p:nvPr/>
        </p:nvSpPr>
        <p:spPr>
          <a:xfrm flipV="1">
            <a:off x="3429000" y="5112720"/>
            <a:ext cx="1424520" cy="48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8"/>
          <p:cNvSpPr/>
          <p:nvPr/>
        </p:nvSpPr>
        <p:spPr>
          <a:xfrm flipH="1">
            <a:off x="5857200" y="4472640"/>
            <a:ext cx="2700000" cy="35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9"/>
          <p:cNvSpPr/>
          <p:nvPr/>
        </p:nvSpPr>
        <p:spPr>
          <a:xfrm flipH="1" flipV="1">
            <a:off x="8076600" y="2949480"/>
            <a:ext cx="960120" cy="120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10"/>
          <p:cNvSpPr/>
          <p:nvPr/>
        </p:nvSpPr>
        <p:spPr>
          <a:xfrm>
            <a:off x="4458240" y="3466800"/>
            <a:ext cx="395280" cy="168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11"/>
          <p:cNvSpPr/>
          <p:nvPr/>
        </p:nvSpPr>
        <p:spPr>
          <a:xfrm>
            <a:off x="5181480" y="3178800"/>
            <a:ext cx="1398960" cy="24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1" name="Image 7" descr=""/>
          <p:cNvPicPr/>
          <p:nvPr/>
        </p:nvPicPr>
        <p:blipFill>
          <a:blip r:embed="rId7"/>
          <a:stretch/>
        </p:blipFill>
        <p:spPr>
          <a:xfrm>
            <a:off x="1431360" y="5857920"/>
            <a:ext cx="862920" cy="4316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685800"/>
            <a:ext cx="12191760" cy="202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55a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55a0"/>
                </a:solidFill>
                <a:latin typeface="Arial"/>
              </a:rPr>
              <a:t>Positioning/attachment system of the Type-0 services to the local supports designed to accommodate their thermal expansion/contraction</a:t>
            </a:r>
            <a:endParaRPr b="0" lang="en-US" sz="24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spcBef>
                <a:spcPts val="601"/>
              </a:spcBef>
              <a:buClr>
                <a:srgbClr val="0055a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55a0"/>
                </a:solidFill>
                <a:latin typeface="Arial"/>
              </a:rPr>
              <a:t>Flat Section: Thermal deformation converted into longitudinal displacement</a:t>
            </a:r>
            <a:endParaRPr b="0" lang="en-US" sz="24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spcBef>
                <a:spcPts val="601"/>
              </a:spcBef>
              <a:buClr>
                <a:srgbClr val="01835f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1835f"/>
                </a:solidFill>
                <a:latin typeface="Arial"/>
              </a:rPr>
              <a:t>60mm long rigid boards fixed with precise hole and a slotted hole </a:t>
            </a:r>
            <a:r>
              <a:rPr b="0" lang="en-US" sz="1800" spc="-1" strike="noStrike">
                <a:solidFill>
                  <a:srgbClr val="01835f"/>
                </a:solidFill>
                <a:latin typeface="Arial"/>
              </a:rPr>
              <a:t>(additional Ω for long SP chain)</a:t>
            </a:r>
            <a:endParaRPr b="0" lang="en-US" sz="18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spcBef>
                <a:spcPts val="601"/>
              </a:spcBef>
              <a:buClr>
                <a:srgbClr val="01835f"/>
              </a:buClr>
              <a:buFont typeface="StarSymbol"/>
              <a:buChar char="-"/>
            </a:pPr>
            <a:r>
              <a:rPr b="0" lang="en-US" sz="2000" spc="-1" strike="noStrike">
                <a:solidFill>
                  <a:srgbClr val="01835f"/>
                </a:solidFill>
                <a:latin typeface="Arial"/>
              </a:rPr>
              <a:t>Total contraction in cool down from 22°C to -55°C &lt; 200µm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7377840" y="3884760"/>
            <a:ext cx="521640" cy="7747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Ω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4" name="TextShape 3"/>
          <p:cNvSpPr txBox="1"/>
          <p:nvPr/>
        </p:nvSpPr>
        <p:spPr>
          <a:xfrm>
            <a:off x="0" y="0"/>
            <a:ext cx="12191760" cy="723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2401"/>
              </a:spcAft>
            </a:pPr>
            <a:r>
              <a:rPr b="1" lang="en-US" sz="4000" spc="-1" strike="noStrike">
                <a:solidFill>
                  <a:srgbClr val="01835f"/>
                </a:solidFill>
                <a:latin typeface="Arial"/>
              </a:rPr>
              <a:t>Type-0 Services: Thermal Management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TextShape 4"/>
          <p:cNvSpPr txBox="1"/>
          <p:nvPr/>
        </p:nvSpPr>
        <p:spPr>
          <a:xfrm>
            <a:off x="11125080" y="6381720"/>
            <a:ext cx="1066320" cy="475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0055a0"/>
                </a:solidFill>
                <a:latin typeface="Arial"/>
              </a:rPr>
              <a:t>Page </a:t>
            </a:r>
            <a:fld id="{40818749-E6A9-4830-8A63-5493DC36AD2A}" type="slidenum">
              <a:rPr b="0" lang="en-US" sz="1200" spc="-1" strike="noStrike">
                <a:solidFill>
                  <a:srgbClr val="0055a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126" name="EA25871D-9707-46F0-9693-56A3CC074945" descr=""/>
          <p:cNvPicPr/>
          <p:nvPr/>
        </p:nvPicPr>
        <p:blipFill>
          <a:blip r:embed="rId1"/>
          <a:srcRect l="0" t="0" r="67891" b="0"/>
          <a:stretch/>
        </p:blipFill>
        <p:spPr>
          <a:xfrm>
            <a:off x="34200" y="6337080"/>
            <a:ext cx="651240" cy="467640"/>
          </a:xfrm>
          <a:prstGeom prst="rect">
            <a:avLst/>
          </a:prstGeom>
          <a:ln>
            <a:noFill/>
          </a:ln>
        </p:spPr>
      </p:pic>
      <p:pic>
        <p:nvPicPr>
          <p:cNvPr id="127" name="Picture 11" descr=""/>
          <p:cNvPicPr/>
          <p:nvPr/>
        </p:nvPicPr>
        <p:blipFill>
          <a:blip r:embed="rId2"/>
          <a:stretch/>
        </p:blipFill>
        <p:spPr>
          <a:xfrm>
            <a:off x="773280" y="6266520"/>
            <a:ext cx="1598040" cy="575640"/>
          </a:xfrm>
          <a:prstGeom prst="rect">
            <a:avLst/>
          </a:prstGeom>
          <a:ln>
            <a:noFill/>
          </a:ln>
        </p:spPr>
      </p:pic>
      <p:sp>
        <p:nvSpPr>
          <p:cNvPr id="128" name="CustomShape 5"/>
          <p:cNvSpPr/>
          <p:nvPr/>
        </p:nvSpPr>
        <p:spPr>
          <a:xfrm>
            <a:off x="1436400" y="353016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6"/>
          <p:cNvSpPr/>
          <p:nvPr/>
        </p:nvSpPr>
        <p:spPr>
          <a:xfrm>
            <a:off x="1919880" y="477720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7"/>
          <p:cNvSpPr/>
          <p:nvPr/>
        </p:nvSpPr>
        <p:spPr>
          <a:xfrm>
            <a:off x="2403360" y="353016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8"/>
          <p:cNvSpPr/>
          <p:nvPr/>
        </p:nvSpPr>
        <p:spPr>
          <a:xfrm>
            <a:off x="2886840" y="477720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9"/>
          <p:cNvSpPr/>
          <p:nvPr/>
        </p:nvSpPr>
        <p:spPr>
          <a:xfrm>
            <a:off x="3370320" y="353016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10"/>
          <p:cNvSpPr/>
          <p:nvPr/>
        </p:nvSpPr>
        <p:spPr>
          <a:xfrm>
            <a:off x="3853800" y="477720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11"/>
          <p:cNvSpPr/>
          <p:nvPr/>
        </p:nvSpPr>
        <p:spPr>
          <a:xfrm>
            <a:off x="1371600" y="3717360"/>
            <a:ext cx="2879640" cy="10796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12"/>
          <p:cNvSpPr/>
          <p:nvPr/>
        </p:nvSpPr>
        <p:spPr>
          <a:xfrm>
            <a:off x="2783160" y="4527360"/>
            <a:ext cx="179640" cy="179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13"/>
          <p:cNvSpPr/>
          <p:nvPr/>
        </p:nvSpPr>
        <p:spPr>
          <a:xfrm>
            <a:off x="2783160" y="3787920"/>
            <a:ext cx="179640" cy="395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14"/>
          <p:cNvSpPr/>
          <p:nvPr/>
        </p:nvSpPr>
        <p:spPr>
          <a:xfrm>
            <a:off x="4623120" y="353880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15"/>
          <p:cNvSpPr/>
          <p:nvPr/>
        </p:nvSpPr>
        <p:spPr>
          <a:xfrm>
            <a:off x="5106600" y="478548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16"/>
          <p:cNvSpPr/>
          <p:nvPr/>
        </p:nvSpPr>
        <p:spPr>
          <a:xfrm>
            <a:off x="5590080" y="353880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17"/>
          <p:cNvSpPr/>
          <p:nvPr/>
        </p:nvSpPr>
        <p:spPr>
          <a:xfrm>
            <a:off x="6073560" y="478548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>
            <a:off x="6557040" y="353880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>
            <a:off x="7040520" y="478548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>
            <a:off x="4558680" y="3726000"/>
            <a:ext cx="2879640" cy="10796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21"/>
          <p:cNvSpPr/>
          <p:nvPr/>
        </p:nvSpPr>
        <p:spPr>
          <a:xfrm>
            <a:off x="5983560" y="4536000"/>
            <a:ext cx="179640" cy="179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22"/>
          <p:cNvSpPr/>
          <p:nvPr/>
        </p:nvSpPr>
        <p:spPr>
          <a:xfrm>
            <a:off x="5983560" y="3796200"/>
            <a:ext cx="179640" cy="395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23"/>
          <p:cNvSpPr/>
          <p:nvPr/>
        </p:nvSpPr>
        <p:spPr>
          <a:xfrm>
            <a:off x="7837200" y="353880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24"/>
          <p:cNvSpPr/>
          <p:nvPr/>
        </p:nvSpPr>
        <p:spPr>
          <a:xfrm>
            <a:off x="8320680" y="478548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25"/>
          <p:cNvSpPr/>
          <p:nvPr/>
        </p:nvSpPr>
        <p:spPr>
          <a:xfrm>
            <a:off x="8804160" y="353880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26"/>
          <p:cNvSpPr/>
          <p:nvPr/>
        </p:nvSpPr>
        <p:spPr>
          <a:xfrm>
            <a:off x="9287640" y="478548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27"/>
          <p:cNvSpPr/>
          <p:nvPr/>
        </p:nvSpPr>
        <p:spPr>
          <a:xfrm>
            <a:off x="9771120" y="353880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28"/>
          <p:cNvSpPr/>
          <p:nvPr/>
        </p:nvSpPr>
        <p:spPr>
          <a:xfrm>
            <a:off x="10254600" y="4785480"/>
            <a:ext cx="359640" cy="179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29"/>
          <p:cNvSpPr/>
          <p:nvPr/>
        </p:nvSpPr>
        <p:spPr>
          <a:xfrm>
            <a:off x="7772400" y="3726000"/>
            <a:ext cx="2879640" cy="10796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30"/>
          <p:cNvSpPr/>
          <p:nvPr/>
        </p:nvSpPr>
        <p:spPr>
          <a:xfrm>
            <a:off x="9197640" y="4536000"/>
            <a:ext cx="179640" cy="179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31"/>
          <p:cNvSpPr/>
          <p:nvPr/>
        </p:nvSpPr>
        <p:spPr>
          <a:xfrm>
            <a:off x="9197640" y="3796200"/>
            <a:ext cx="179640" cy="395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Line 32"/>
          <p:cNvSpPr/>
          <p:nvPr/>
        </p:nvSpPr>
        <p:spPr>
          <a:xfrm>
            <a:off x="2873160" y="3610080"/>
            <a:ext cx="360" cy="1800000"/>
          </a:xfrm>
          <a:prstGeom prst="line">
            <a:avLst/>
          </a:prstGeom>
          <a:ln>
            <a:solidFill>
              <a:schemeClr val="tx1"/>
            </a:solidFill>
            <a:custDash>
              <a:ds d="5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Line 33"/>
          <p:cNvSpPr/>
          <p:nvPr/>
        </p:nvSpPr>
        <p:spPr>
          <a:xfrm>
            <a:off x="6073560" y="3610080"/>
            <a:ext cx="360" cy="1800000"/>
          </a:xfrm>
          <a:prstGeom prst="line">
            <a:avLst/>
          </a:prstGeom>
          <a:ln>
            <a:solidFill>
              <a:schemeClr val="tx1"/>
            </a:solidFill>
            <a:custDash>
              <a:ds d="5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Line 34"/>
          <p:cNvSpPr/>
          <p:nvPr/>
        </p:nvSpPr>
        <p:spPr>
          <a:xfrm>
            <a:off x="9299520" y="3610080"/>
            <a:ext cx="360" cy="1800000"/>
          </a:xfrm>
          <a:prstGeom prst="line">
            <a:avLst/>
          </a:prstGeom>
          <a:ln>
            <a:solidFill>
              <a:schemeClr val="tx1"/>
            </a:solidFill>
            <a:custDash>
              <a:ds d="5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35"/>
          <p:cNvSpPr/>
          <p:nvPr/>
        </p:nvSpPr>
        <p:spPr>
          <a:xfrm>
            <a:off x="2899440" y="5412960"/>
            <a:ext cx="1439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36"/>
          <p:cNvSpPr/>
          <p:nvPr/>
        </p:nvSpPr>
        <p:spPr>
          <a:xfrm>
            <a:off x="1379520" y="5412960"/>
            <a:ext cx="1439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37"/>
          <p:cNvSpPr/>
          <p:nvPr/>
        </p:nvSpPr>
        <p:spPr>
          <a:xfrm>
            <a:off x="1523160" y="5105160"/>
            <a:ext cx="1439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ΔL ≤ 100µm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61" name="CustomShape 38"/>
          <p:cNvSpPr/>
          <p:nvPr/>
        </p:nvSpPr>
        <p:spPr>
          <a:xfrm>
            <a:off x="1389600" y="4047480"/>
            <a:ext cx="1439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Short SP Chain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62" name="CustomShape 39"/>
          <p:cNvSpPr/>
          <p:nvPr/>
        </p:nvSpPr>
        <p:spPr>
          <a:xfrm>
            <a:off x="4551120" y="4025160"/>
            <a:ext cx="14396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Long SP Chain (Board 1)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63" name="CustomShape 40"/>
          <p:cNvSpPr/>
          <p:nvPr/>
        </p:nvSpPr>
        <p:spPr>
          <a:xfrm>
            <a:off x="7763040" y="4010400"/>
            <a:ext cx="14396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Long SP Chain (Board 2)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64" name="CustomShape 41"/>
          <p:cNvSpPr/>
          <p:nvPr/>
        </p:nvSpPr>
        <p:spPr>
          <a:xfrm>
            <a:off x="6106680" y="5408640"/>
            <a:ext cx="1439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42"/>
          <p:cNvSpPr/>
          <p:nvPr/>
        </p:nvSpPr>
        <p:spPr>
          <a:xfrm>
            <a:off x="4586400" y="5408640"/>
            <a:ext cx="1439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43"/>
          <p:cNvSpPr/>
          <p:nvPr/>
        </p:nvSpPr>
        <p:spPr>
          <a:xfrm>
            <a:off x="4730400" y="5100840"/>
            <a:ext cx="1439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ΔL ≤ 100µm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67" name="CustomShape 44"/>
          <p:cNvSpPr/>
          <p:nvPr/>
        </p:nvSpPr>
        <p:spPr>
          <a:xfrm>
            <a:off x="6240600" y="5091480"/>
            <a:ext cx="1439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ΔL ≤ 100µm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68" name="CustomShape 45"/>
          <p:cNvSpPr/>
          <p:nvPr/>
        </p:nvSpPr>
        <p:spPr>
          <a:xfrm>
            <a:off x="9349920" y="5398200"/>
            <a:ext cx="1439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46"/>
          <p:cNvSpPr/>
          <p:nvPr/>
        </p:nvSpPr>
        <p:spPr>
          <a:xfrm>
            <a:off x="7829640" y="5398200"/>
            <a:ext cx="1439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47"/>
          <p:cNvSpPr/>
          <p:nvPr/>
        </p:nvSpPr>
        <p:spPr>
          <a:xfrm>
            <a:off x="7973640" y="5090400"/>
            <a:ext cx="1439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ΔL ≤ 100µm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1" name="CustomShape 48"/>
          <p:cNvSpPr/>
          <p:nvPr/>
        </p:nvSpPr>
        <p:spPr>
          <a:xfrm>
            <a:off x="9483840" y="5080680"/>
            <a:ext cx="1439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ΔL ≤ 100µm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2" name="CustomShape 49"/>
          <p:cNvSpPr/>
          <p:nvPr/>
        </p:nvSpPr>
        <p:spPr>
          <a:xfrm>
            <a:off x="1371600" y="3276720"/>
            <a:ext cx="2879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50"/>
          <p:cNvSpPr/>
          <p:nvPr/>
        </p:nvSpPr>
        <p:spPr>
          <a:xfrm>
            <a:off x="2099520" y="2976840"/>
            <a:ext cx="1439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~60mm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4" name="Line 51"/>
          <p:cNvSpPr/>
          <p:nvPr/>
        </p:nvSpPr>
        <p:spPr>
          <a:xfrm>
            <a:off x="1371600" y="3119760"/>
            <a:ext cx="360" cy="360000"/>
          </a:xfrm>
          <a:prstGeom prst="line">
            <a:avLst/>
          </a:prstGeom>
          <a:ln>
            <a:solidFill>
              <a:schemeClr val="tx1"/>
            </a:solidFill>
            <a:custDash>
              <a:ds d="5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Line 52"/>
          <p:cNvSpPr/>
          <p:nvPr/>
        </p:nvSpPr>
        <p:spPr>
          <a:xfrm>
            <a:off x="4251600" y="3146760"/>
            <a:ext cx="360" cy="360000"/>
          </a:xfrm>
          <a:prstGeom prst="line">
            <a:avLst/>
          </a:prstGeom>
          <a:ln>
            <a:solidFill>
              <a:schemeClr val="tx1"/>
            </a:solidFill>
            <a:custDash>
              <a:ds d="5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53"/>
          <p:cNvSpPr/>
          <p:nvPr/>
        </p:nvSpPr>
        <p:spPr>
          <a:xfrm>
            <a:off x="4558680" y="3259800"/>
            <a:ext cx="2879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54"/>
          <p:cNvSpPr/>
          <p:nvPr/>
        </p:nvSpPr>
        <p:spPr>
          <a:xfrm>
            <a:off x="5286240" y="2959920"/>
            <a:ext cx="1439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~60mm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8" name="Line 55"/>
          <p:cNvSpPr/>
          <p:nvPr/>
        </p:nvSpPr>
        <p:spPr>
          <a:xfrm>
            <a:off x="4558320" y="3102840"/>
            <a:ext cx="360" cy="360000"/>
          </a:xfrm>
          <a:prstGeom prst="line">
            <a:avLst/>
          </a:prstGeom>
          <a:ln>
            <a:solidFill>
              <a:schemeClr val="tx1"/>
            </a:solidFill>
            <a:custDash>
              <a:ds d="5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Line 56"/>
          <p:cNvSpPr/>
          <p:nvPr/>
        </p:nvSpPr>
        <p:spPr>
          <a:xfrm>
            <a:off x="7438320" y="3129840"/>
            <a:ext cx="360" cy="360000"/>
          </a:xfrm>
          <a:prstGeom prst="line">
            <a:avLst/>
          </a:prstGeom>
          <a:ln>
            <a:solidFill>
              <a:schemeClr val="tx1"/>
            </a:solidFill>
            <a:custDash>
              <a:ds d="5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57"/>
          <p:cNvSpPr/>
          <p:nvPr/>
        </p:nvSpPr>
        <p:spPr>
          <a:xfrm>
            <a:off x="7772400" y="3284640"/>
            <a:ext cx="2879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58"/>
          <p:cNvSpPr/>
          <p:nvPr/>
        </p:nvSpPr>
        <p:spPr>
          <a:xfrm>
            <a:off x="8500320" y="2984760"/>
            <a:ext cx="1439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~60mm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82" name="Line 59"/>
          <p:cNvSpPr/>
          <p:nvPr/>
        </p:nvSpPr>
        <p:spPr>
          <a:xfrm>
            <a:off x="7772400" y="3127680"/>
            <a:ext cx="360" cy="360000"/>
          </a:xfrm>
          <a:prstGeom prst="line">
            <a:avLst/>
          </a:prstGeom>
          <a:ln>
            <a:solidFill>
              <a:schemeClr val="tx1"/>
            </a:solidFill>
            <a:custDash>
              <a:ds d="5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Line 60"/>
          <p:cNvSpPr/>
          <p:nvPr/>
        </p:nvSpPr>
        <p:spPr>
          <a:xfrm>
            <a:off x="10652400" y="3154680"/>
            <a:ext cx="360" cy="360000"/>
          </a:xfrm>
          <a:prstGeom prst="line">
            <a:avLst/>
          </a:prstGeom>
          <a:ln>
            <a:solidFill>
              <a:schemeClr val="tx1"/>
            </a:solidFill>
            <a:custDash>
              <a:ds d="5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61"/>
          <p:cNvSpPr/>
          <p:nvPr/>
        </p:nvSpPr>
        <p:spPr>
          <a:xfrm flipH="1" flipV="1">
            <a:off x="7638840" y="4659840"/>
            <a:ext cx="20160" cy="108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62"/>
          <p:cNvSpPr/>
          <p:nvPr/>
        </p:nvSpPr>
        <p:spPr>
          <a:xfrm>
            <a:off x="6253560" y="5747040"/>
            <a:ext cx="28116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Flexible segment with Ω shape to “decouple” Boards 1 &amp; 2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86" name="CustomShape 63"/>
          <p:cNvSpPr/>
          <p:nvPr/>
        </p:nvSpPr>
        <p:spPr>
          <a:xfrm>
            <a:off x="2478600" y="6021720"/>
            <a:ext cx="331740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1835f"/>
                </a:solidFill>
                <a:latin typeface="Arial"/>
              </a:rPr>
              <a:t>Schematic of the location/shape of the holes (corresponding pins bonded to the CFRP truss)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87" name="CustomShape 64"/>
          <p:cNvSpPr/>
          <p:nvPr/>
        </p:nvSpPr>
        <p:spPr>
          <a:xfrm>
            <a:off x="2977560" y="5100840"/>
            <a:ext cx="1439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ΔL ≤ 100µm</a:t>
            </a:r>
            <a:endParaRPr b="0" lang="en-US" sz="1400" spc="-1" strike="noStrike"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0" y="0"/>
            <a:ext cx="12191760" cy="723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2401"/>
              </a:spcAft>
            </a:pPr>
            <a:r>
              <a:rPr b="1" lang="en-US" sz="4000" spc="-1" strike="noStrike">
                <a:solidFill>
                  <a:srgbClr val="01835f"/>
                </a:solidFill>
                <a:latin typeface="Arial"/>
              </a:rPr>
              <a:t>Type-1 Services: CAD Integration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11125080" y="6381720"/>
            <a:ext cx="1066320" cy="475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0055a0"/>
                </a:solidFill>
                <a:latin typeface="Arial"/>
              </a:rPr>
              <a:t>Page </a:t>
            </a:r>
            <a:fld id="{00254CD7-F2A9-4D32-9F05-AEA9DA27D9A9}" type="slidenum">
              <a:rPr b="0" lang="en-US" sz="1200" spc="-1" strike="noStrike">
                <a:solidFill>
                  <a:srgbClr val="0055a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0" y="640080"/>
            <a:ext cx="12191760" cy="213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55a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55a0"/>
                </a:solidFill>
                <a:latin typeface="Arial"/>
              </a:rPr>
              <a:t>Routing of the Type-1 data cables and pipes implemented atop the longerons and IUs</a:t>
            </a:r>
            <a:endParaRPr b="0" lang="en-US" sz="24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1835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1835f"/>
                </a:solidFill>
                <a:latin typeface="Arial"/>
              </a:rPr>
              <a:t>10 links per FireFly</a:t>
            </a:r>
            <a:r>
              <a:rPr b="0" lang="en-US" sz="2200" spc="-1" strike="noStrike" baseline="30000">
                <a:solidFill>
                  <a:srgbClr val="01835f"/>
                </a:solidFill>
                <a:latin typeface="Arial"/>
              </a:rPr>
              <a:t>TM</a:t>
            </a:r>
            <a:r>
              <a:rPr b="0" lang="en-US" sz="2200" spc="-1" strike="noStrike">
                <a:solidFill>
                  <a:srgbClr val="01835f"/>
                </a:solidFill>
                <a:latin typeface="Arial"/>
              </a:rPr>
              <a:t>; No CMD forwarding</a:t>
            </a:r>
            <a:endParaRPr b="0" lang="en-US" sz="22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1835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1835f"/>
                </a:solidFill>
                <a:latin typeface="Arial"/>
              </a:rPr>
              <a:t>Data lines from IHRs routed in Z up to PP1</a:t>
            </a:r>
            <a:endParaRPr b="0" lang="en-US" sz="22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1835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1835f"/>
                </a:solidFill>
                <a:latin typeface="Arial"/>
              </a:rPr>
              <a:t>Power lines to be added next (dedicated space allocated in the model) </a:t>
            </a:r>
            <a:endParaRPr b="0" lang="en-US" sz="22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1835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1835f"/>
                </a:solidFill>
                <a:latin typeface="Arial"/>
              </a:rPr>
              <a:t>Preliminary CFRP clamps added on shells for strain relief of Type-1 connectors                          </a:t>
            </a:r>
            <a:r>
              <a:rPr b="0" lang="en-US" sz="1800" spc="-1" strike="noStrike">
                <a:solidFill>
                  <a:srgbClr val="01835f"/>
                </a:solidFill>
                <a:latin typeface="Arial"/>
              </a:rPr>
              <a:t>(extra length – waves – to be added to accommodate thermal expansion/contraction)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91" name="Picture 7" descr=""/>
          <p:cNvPicPr/>
          <p:nvPr/>
        </p:nvPicPr>
        <p:blipFill>
          <a:blip r:embed="rId1"/>
          <a:stretch/>
        </p:blipFill>
        <p:spPr>
          <a:xfrm>
            <a:off x="6381000" y="2781720"/>
            <a:ext cx="7228440" cy="3599640"/>
          </a:xfrm>
          <a:prstGeom prst="rect">
            <a:avLst/>
          </a:prstGeom>
          <a:ln>
            <a:noFill/>
          </a:ln>
        </p:spPr>
      </p:pic>
      <p:pic>
        <p:nvPicPr>
          <p:cNvPr id="192" name="EA25871D-9707-46F0-9693-56A3CC074945" descr=""/>
          <p:cNvPicPr/>
          <p:nvPr/>
        </p:nvPicPr>
        <p:blipFill>
          <a:blip r:embed="rId2"/>
          <a:srcRect l="0" t="0" r="67891" b="0"/>
          <a:stretch/>
        </p:blipFill>
        <p:spPr>
          <a:xfrm>
            <a:off x="34200" y="6337080"/>
            <a:ext cx="651240" cy="467640"/>
          </a:xfrm>
          <a:prstGeom prst="rect">
            <a:avLst/>
          </a:prstGeom>
          <a:ln>
            <a:noFill/>
          </a:ln>
        </p:spPr>
      </p:pic>
      <p:sp>
        <p:nvSpPr>
          <p:cNvPr id="193" name="Line 4"/>
          <p:cNvSpPr/>
          <p:nvPr/>
        </p:nvSpPr>
        <p:spPr>
          <a:xfrm flipV="1">
            <a:off x="8558280" y="4991760"/>
            <a:ext cx="605520" cy="793080"/>
          </a:xfrm>
          <a:prstGeom prst="line">
            <a:avLst/>
          </a:prstGeom>
          <a:ln w="19080">
            <a:solidFill>
              <a:srgbClr val="ff0000"/>
            </a:solidFill>
            <a:custDash>
              <a:ds d="800000" sp="3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5"/>
          <p:cNvSpPr/>
          <p:nvPr/>
        </p:nvSpPr>
        <p:spPr>
          <a:xfrm>
            <a:off x="9163800" y="4726080"/>
            <a:ext cx="665640" cy="531360"/>
          </a:xfrm>
          <a:prstGeom prst="ellipse">
            <a:avLst/>
          </a:prstGeom>
          <a:noFill/>
          <a:ln>
            <a:solidFill>
              <a:srgbClr val="ff0000"/>
            </a:solidFill>
            <a:custDash>
              <a:ds d="8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11" descr=""/>
          <p:cNvPicPr/>
          <p:nvPr/>
        </p:nvPicPr>
        <p:blipFill>
          <a:blip r:embed="rId3"/>
          <a:stretch/>
        </p:blipFill>
        <p:spPr>
          <a:xfrm>
            <a:off x="773280" y="6266520"/>
            <a:ext cx="1598040" cy="575640"/>
          </a:xfrm>
          <a:prstGeom prst="rect">
            <a:avLst/>
          </a:prstGeom>
          <a:ln>
            <a:noFill/>
          </a:ln>
        </p:spPr>
      </p:pic>
      <p:pic>
        <p:nvPicPr>
          <p:cNvPr id="196" name="Picture 25" descr=""/>
          <p:cNvPicPr/>
          <p:nvPr/>
        </p:nvPicPr>
        <p:blipFill>
          <a:blip r:embed="rId4"/>
          <a:stretch/>
        </p:blipFill>
        <p:spPr>
          <a:xfrm>
            <a:off x="6381000" y="2781720"/>
            <a:ext cx="7228440" cy="3599640"/>
          </a:xfrm>
          <a:prstGeom prst="rect">
            <a:avLst/>
          </a:prstGeom>
          <a:ln>
            <a:noFill/>
          </a:ln>
        </p:spPr>
      </p:pic>
      <p:pic>
        <p:nvPicPr>
          <p:cNvPr id="197" name="Picture 29" descr=""/>
          <p:cNvPicPr/>
          <p:nvPr/>
        </p:nvPicPr>
        <p:blipFill>
          <a:blip r:embed="rId5"/>
          <a:stretch/>
        </p:blipFill>
        <p:spPr>
          <a:xfrm>
            <a:off x="6381000" y="2781720"/>
            <a:ext cx="7228440" cy="3599640"/>
          </a:xfrm>
          <a:prstGeom prst="rect">
            <a:avLst/>
          </a:prstGeom>
          <a:ln>
            <a:noFill/>
          </a:ln>
        </p:spPr>
      </p:pic>
      <p:pic>
        <p:nvPicPr>
          <p:cNvPr id="198" name="Picture 4" descr=""/>
          <p:cNvPicPr/>
          <p:nvPr/>
        </p:nvPicPr>
        <p:blipFill>
          <a:blip r:embed="rId6"/>
          <a:srcRect l="56296" t="0" r="2094" b="56854"/>
          <a:stretch/>
        </p:blipFill>
        <p:spPr>
          <a:xfrm>
            <a:off x="5354640" y="4849200"/>
            <a:ext cx="3203280" cy="18716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9" name="Picture 23" descr=""/>
          <p:cNvPicPr/>
          <p:nvPr/>
        </p:nvPicPr>
        <p:blipFill>
          <a:blip r:embed="rId7"/>
          <a:stretch/>
        </p:blipFill>
        <p:spPr>
          <a:xfrm rot="629400">
            <a:off x="196560" y="1718280"/>
            <a:ext cx="6873840" cy="3419640"/>
          </a:xfrm>
          <a:prstGeom prst="rect">
            <a:avLst/>
          </a:prstGeom>
          <a:ln>
            <a:noFill/>
          </a:ln>
        </p:spPr>
      </p:pic>
      <p:pic>
        <p:nvPicPr>
          <p:cNvPr id="200" name="Picture 50" descr=""/>
          <p:cNvPicPr/>
          <p:nvPr/>
        </p:nvPicPr>
        <p:blipFill>
          <a:blip r:embed="rId8"/>
          <a:srcRect l="8051" t="18277" r="0" b="18678"/>
          <a:stretch/>
        </p:blipFill>
        <p:spPr>
          <a:xfrm>
            <a:off x="423720" y="4429800"/>
            <a:ext cx="4627800" cy="1787760"/>
          </a:xfrm>
          <a:prstGeom prst="rect">
            <a:avLst/>
          </a:prstGeom>
          <a:ln>
            <a:noFill/>
          </a:ln>
        </p:spPr>
      </p:pic>
      <p:sp>
        <p:nvSpPr>
          <p:cNvPr id="201" name="CustomShape 6"/>
          <p:cNvSpPr/>
          <p:nvPr/>
        </p:nvSpPr>
        <p:spPr>
          <a:xfrm>
            <a:off x="4520160" y="3836880"/>
            <a:ext cx="2245320" cy="5756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1835f"/>
                </a:solidFill>
                <a:latin typeface="Arial"/>
              </a:rPr>
              <a:t>Longeron Type-1 bundle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2" name="CustomShape 7"/>
          <p:cNvSpPr/>
          <p:nvPr/>
        </p:nvSpPr>
        <p:spPr>
          <a:xfrm flipH="1">
            <a:off x="3056400" y="4203360"/>
            <a:ext cx="1843200" cy="37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8"/>
          <p:cNvSpPr/>
          <p:nvPr/>
        </p:nvSpPr>
        <p:spPr>
          <a:xfrm flipV="1">
            <a:off x="6553080" y="3728880"/>
            <a:ext cx="2087640" cy="13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9"/>
          <p:cNvSpPr/>
          <p:nvPr/>
        </p:nvSpPr>
        <p:spPr>
          <a:xfrm>
            <a:off x="3814200" y="6332040"/>
            <a:ext cx="2245320" cy="5756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1835f"/>
                </a:solidFill>
                <a:latin typeface="Arial"/>
              </a:rPr>
              <a:t>CFRP Clamp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5" name="CustomShape 10"/>
          <p:cNvSpPr/>
          <p:nvPr/>
        </p:nvSpPr>
        <p:spPr>
          <a:xfrm flipV="1">
            <a:off x="5470560" y="6131160"/>
            <a:ext cx="886320" cy="17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11"/>
          <p:cNvSpPr/>
          <p:nvPr/>
        </p:nvSpPr>
        <p:spPr>
          <a:xfrm>
            <a:off x="10070640" y="5868720"/>
            <a:ext cx="2108520" cy="5756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1835f"/>
                </a:solidFill>
                <a:latin typeface="Arial"/>
              </a:rPr>
              <a:t>CFRP Clamp for Longeron services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7" name="CustomShape 12"/>
          <p:cNvSpPr/>
          <p:nvPr/>
        </p:nvSpPr>
        <p:spPr>
          <a:xfrm flipV="1">
            <a:off x="11125080" y="3714120"/>
            <a:ext cx="185040" cy="1077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13"/>
          <p:cNvSpPr/>
          <p:nvPr/>
        </p:nvSpPr>
        <p:spPr>
          <a:xfrm flipH="1" flipV="1">
            <a:off x="10171440" y="5257800"/>
            <a:ext cx="852480" cy="61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Application>LibreOffice/6.0.4.2$Linux_X86_64 LibreOffice_project/9b0d9b32d5dcda91d2f1a96dc04c645c450872bf</Application>
  <Words>1049</Words>
  <Paragraphs>121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Diego Alvarez Feito</dc:creator>
  <dc:description/>
  <dc:language>en-US</dc:language>
  <cp:lastModifiedBy>Nicolas Massol</cp:lastModifiedBy>
  <cp:lastPrinted>2014-04-23T12:08:29Z</cp:lastPrinted>
  <dcterms:modified xsi:type="dcterms:W3CDTF">2020-02-10T08:31:09Z</dcterms:modified>
  <cp:revision>2283</cp:revision>
  <dc:subject/>
  <dc:title>ATLAS ITk Upgrade: Outer Cylinder &amp; Structural Bulkheads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