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handoutMasterIdLst>
    <p:handoutMasterId r:id="rId16"/>
  </p:handoutMasterIdLst>
  <p:sldIdLst>
    <p:sldId id="256" r:id="rId2"/>
    <p:sldId id="263" r:id="rId3"/>
    <p:sldId id="264" r:id="rId4"/>
    <p:sldId id="267" r:id="rId5"/>
    <p:sldId id="265" r:id="rId6"/>
    <p:sldId id="273" r:id="rId7"/>
    <p:sldId id="275" r:id="rId8"/>
    <p:sldId id="274" r:id="rId9"/>
    <p:sldId id="261" r:id="rId10"/>
    <p:sldId id="266" r:id="rId11"/>
    <p:sldId id="270" r:id="rId12"/>
    <p:sldId id="277" r:id="rId13"/>
    <p:sldId id="271" r:id="rId14"/>
    <p:sldId id="278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CADE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91" d="100"/>
          <a:sy n="191" d="100"/>
        </p:scale>
        <p:origin x="966" y="1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31E6757-4347-4DC9-94E5-66971F649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415DA9-D684-40A6-BE26-6921754CD5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4586D-611B-454A-8C29-3A7ED439E9DA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AAB496-9933-4C8E-8435-DB9FD791CB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A82AE-A5E1-43D6-AD6F-72905B434B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90D23-D318-4441-A964-7246D2986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729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5278597"/>
            <a:ext cx="9144000" cy="55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32460"/>
            <a:ext cx="7543800" cy="2971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713018"/>
            <a:ext cx="75438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2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43585"/>
            <a:ext cx="1971675" cy="47999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43585"/>
            <a:ext cx="5800725" cy="4799915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3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32460"/>
            <a:ext cx="7543800" cy="29718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710940"/>
            <a:ext cx="7543800" cy="952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0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38112"/>
            <a:ext cx="3703320" cy="33527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38113"/>
            <a:ext cx="3703320" cy="3352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6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151946"/>
            <a:ext cx="3703320" cy="273896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151945"/>
            <a:ext cx="3703320" cy="273896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5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1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299"/>
            <a:ext cx="2400300" cy="1905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609600"/>
            <a:ext cx="4869180" cy="4381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438400"/>
            <a:ext cx="2400300" cy="28159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5383155"/>
            <a:ext cx="1963883" cy="304271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5383155"/>
            <a:ext cx="3486150" cy="3042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27500"/>
            <a:ext cx="9141619" cy="15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0958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29100"/>
            <a:ext cx="7585234" cy="68580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09589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922520"/>
            <a:ext cx="7584948" cy="4953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8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112"/>
            <a:ext cx="7543800" cy="3352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5383155"/>
            <a:ext cx="18542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5383155"/>
            <a:ext cx="36171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383155"/>
            <a:ext cx="9840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4820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4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F27D0-DE5F-4563-ADBA-5FAAECC64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700" dirty="0" smtClean="0"/>
              <a:t>Handling frames &amp; </a:t>
            </a:r>
            <a:r>
              <a:rPr lang="fr-FR" sz="2700" dirty="0" err="1" smtClean="0"/>
              <a:t>cell</a:t>
            </a:r>
            <a:r>
              <a:rPr lang="fr-FR" sz="2700" dirty="0" smtClean="0"/>
              <a:t> </a:t>
            </a:r>
            <a:r>
              <a:rPr lang="fr-FR" sz="2700" dirty="0" err="1" smtClean="0"/>
              <a:t>integration</a:t>
            </a:r>
            <a:r>
              <a:rPr lang="fr-FR" sz="2700" dirty="0" smtClean="0"/>
              <a:t> </a:t>
            </a:r>
            <a:r>
              <a:rPr lang="fr-FR" sz="2700" dirty="0" err="1" smtClean="0"/>
              <a:t>status</a:t>
            </a:r>
            <a:endParaRPr lang="fr-FR" sz="27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21CED9-3F07-4156-8F7C-0D79471619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400" dirty="0" smtClean="0"/>
              <a:t>Jean-Philippe </a:t>
            </a:r>
            <a:r>
              <a:rPr lang="fr-FR" sz="1400" dirty="0"/>
              <a:t>LOGIER | Mathieu NICLAS </a:t>
            </a:r>
            <a:r>
              <a:rPr lang="fr-FR" sz="1400" dirty="0" smtClean="0"/>
              <a:t>| </a:t>
            </a:r>
            <a:r>
              <a:rPr lang="fr-FR" sz="1400" dirty="0" err="1" smtClean="0"/>
              <a:t>françoise</a:t>
            </a:r>
            <a:r>
              <a:rPr lang="fr-FR" sz="1400" dirty="0" smtClean="0"/>
              <a:t> </a:t>
            </a:r>
            <a:r>
              <a:rPr lang="fr-FR" sz="1400" dirty="0" err="1" smtClean="0"/>
              <a:t>riviere</a:t>
            </a:r>
            <a:r>
              <a:rPr lang="fr-FR" sz="1400" dirty="0" smtClean="0"/>
              <a:t> | </a:t>
            </a:r>
            <a:r>
              <a:rPr lang="fr-FR" sz="1400" dirty="0" err="1"/>
              <a:t>Eric</a:t>
            </a:r>
            <a:r>
              <a:rPr lang="fr-FR" sz="1400" dirty="0"/>
              <a:t> </a:t>
            </a:r>
            <a:r>
              <a:rPr lang="fr-FR" sz="1400" dirty="0" err="1" smtClean="0"/>
              <a:t>Vigeolas</a:t>
            </a:r>
            <a:endParaRPr lang="fr-FR" sz="1400" dirty="0" smtClean="0"/>
          </a:p>
          <a:p>
            <a:r>
              <a:rPr lang="fr-FR" sz="1400" dirty="0" smtClean="0"/>
              <a:t>CPPM PIXEL meeting </a:t>
            </a:r>
            <a:r>
              <a:rPr lang="fr-FR" sz="1400" dirty="0"/>
              <a:t>| </a:t>
            </a:r>
            <a:r>
              <a:rPr lang="fr-FR" sz="1400" dirty="0" smtClean="0"/>
              <a:t>09/01/2020</a:t>
            </a:r>
            <a:endParaRPr lang="fr-FR" sz="1400" dirty="0"/>
          </a:p>
        </p:txBody>
      </p:sp>
      <p:pic>
        <p:nvPicPr>
          <p:cNvPr id="7" name="Image 15" descr="cppm RVB.ai">
            <a:extLst>
              <a:ext uri="{FF2B5EF4-FFF2-40B4-BE49-F238E27FC236}">
                <a16:creationId xmlns:a16="http://schemas.microsoft.com/office/drawing/2014/main" id="{075B2091-4792-47C0-AFA9-E844CE96B5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022" y="4395518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2" descr="Logo cnrs.ai">
            <a:extLst>
              <a:ext uri="{FF2B5EF4-FFF2-40B4-BE49-F238E27FC236}">
                <a16:creationId xmlns:a16="http://schemas.microsoft.com/office/drawing/2014/main" id="{D4C1B29E-A2A9-49C5-A3F2-EE2ECBF8B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017" y="4431518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420" y="778955"/>
            <a:ext cx="4974879" cy="24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6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Half-ring handling frame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10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293250" y="801602"/>
            <a:ext cx="53580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Interface Half-ring / Handling frame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Fixation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holes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on IHR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dedicated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for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tooling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→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keep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main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holes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free for HR insertion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Isostatic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solution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with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multiple fixation points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→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eed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no stress fixation points TBD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Impact on half-ring deformation to be evaluated (CMM)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Handling </a:t>
            </a:r>
            <a:r>
              <a:rPr lang="fr-FR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frame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Carbon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frame in contact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with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HR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Vertical support for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cells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integration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&amp;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metrology</a:t>
            </a:r>
            <a:endParaRPr lang="fr-FR" sz="1400" spc="-38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Arches for protection and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cover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support </a:t>
            </a:r>
            <a:endParaRPr lang="fr-FR" sz="1400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Integration</a:t>
            </a:r>
            <a:r>
              <a:rPr lang="fr-FR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the OB </a:t>
            </a:r>
            <a:r>
              <a:rPr lang="fr-FR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shell</a:t>
            </a:r>
            <a:endParaRPr lang="fr-FR" spc="-38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Design to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be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adapted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to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integration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procedure</a:t>
            </a:r>
            <a:endParaRPr lang="fr-FR" sz="1400" spc="-38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System to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hold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and release services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boards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TBD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spc="-38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33" y="685796"/>
            <a:ext cx="1962616" cy="107199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8080" y="1686563"/>
            <a:ext cx="1622062" cy="18999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9271" y="3545562"/>
            <a:ext cx="3921741" cy="16985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7232" y="1812912"/>
            <a:ext cx="1772585" cy="17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Cells</a:t>
            </a:r>
            <a:r>
              <a:rPr lang="fr-FR" sz="2400" dirty="0" smtClean="0"/>
              <a:t> </a:t>
            </a:r>
            <a:r>
              <a:rPr lang="fr-FR" sz="2400" dirty="0" err="1" smtClean="0"/>
              <a:t>integration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11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9" y="801602"/>
            <a:ext cx="679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Cells</a:t>
            </a: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integration</a:t>
            </a: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tool</a:t>
            </a: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status</a:t>
            </a:r>
            <a:endParaRPr lang="fr-FR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Design to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be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completed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in 2020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First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studies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by LAPP &amp; CPPM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Integration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procedure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and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specifications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to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be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refined</a:t>
            </a:r>
            <a:endParaRPr lang="fr-FR" sz="1600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General </a:t>
            </a:r>
            <a:r>
              <a:rPr lang="fr-FR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overview</a:t>
            </a: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with</a:t>
            </a: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workpackages</a:t>
            </a:r>
            <a:r>
              <a:rPr lang="fr-FR" spc="-38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:</a:t>
            </a:r>
            <a:endParaRPr lang="fr-FR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9853702-FDA8-42C6-B673-7D86F29A0551}"/>
              </a:ext>
            </a:extLst>
          </p:cNvPr>
          <p:cNvGrpSpPr>
            <a:grpSpLocks noChangeAspect="1"/>
          </p:cNvGrpSpPr>
          <p:nvPr/>
        </p:nvGrpSpPr>
        <p:grpSpPr>
          <a:xfrm>
            <a:off x="245122" y="2214306"/>
            <a:ext cx="4848194" cy="2922767"/>
            <a:chOff x="179552" y="1119260"/>
            <a:chExt cx="8814201" cy="5098859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7500B100-8414-4ACE-8931-316908C1D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958" y="2238913"/>
              <a:ext cx="3212925" cy="3645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D5D254-78A0-461D-AB29-362ABD12A75A}"/>
                </a:ext>
              </a:extLst>
            </p:cNvPr>
            <p:cNvSpPr/>
            <p:nvPr/>
          </p:nvSpPr>
          <p:spPr>
            <a:xfrm>
              <a:off x="1985873" y="5760465"/>
              <a:ext cx="5113773" cy="2428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DD1BBC-BAAF-45F5-9DEB-BDB30F332E96}"/>
                </a:ext>
              </a:extLst>
            </p:cNvPr>
            <p:cNvSpPr/>
            <p:nvPr/>
          </p:nvSpPr>
          <p:spPr>
            <a:xfrm>
              <a:off x="4603990" y="4907711"/>
              <a:ext cx="241539" cy="852755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1787F5-D7A1-4010-B064-19611D04990E}"/>
                </a:ext>
              </a:extLst>
            </p:cNvPr>
            <p:cNvSpPr/>
            <p:nvPr/>
          </p:nvSpPr>
          <p:spPr>
            <a:xfrm>
              <a:off x="6858106" y="4907711"/>
              <a:ext cx="241540" cy="85275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50E6C7-F8EA-4F4D-B96D-9ACEC07AD440}"/>
                </a:ext>
              </a:extLst>
            </p:cNvPr>
            <p:cNvSpPr/>
            <p:nvPr/>
          </p:nvSpPr>
          <p:spPr>
            <a:xfrm rot="16200000">
              <a:off x="5731051" y="4022191"/>
              <a:ext cx="241539" cy="201257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F2B5488-0AB9-43E8-95BB-DA6DF1261831}"/>
                </a:ext>
              </a:extLst>
            </p:cNvPr>
            <p:cNvSpPr/>
            <p:nvPr/>
          </p:nvSpPr>
          <p:spPr>
            <a:xfrm>
              <a:off x="5100008" y="4236376"/>
              <a:ext cx="1480108" cy="671333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C75B6B-FC6E-4468-BA38-FE975C992211}"/>
                </a:ext>
              </a:extLst>
            </p:cNvPr>
            <p:cNvSpPr/>
            <p:nvPr/>
          </p:nvSpPr>
          <p:spPr>
            <a:xfrm>
              <a:off x="5100008" y="3552822"/>
              <a:ext cx="1480108" cy="683553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6769A48-8045-4083-8E90-BCB9C4771F01}"/>
                </a:ext>
              </a:extLst>
            </p:cNvPr>
            <p:cNvSpPr/>
            <p:nvPr/>
          </p:nvSpPr>
          <p:spPr>
            <a:xfrm>
              <a:off x="3572232" y="3662363"/>
              <a:ext cx="78539" cy="46034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33E0B2F-22F9-4081-90A4-1DDFC194E042}"/>
                </a:ext>
              </a:extLst>
            </p:cNvPr>
            <p:cNvCxnSpPr/>
            <p:nvPr/>
          </p:nvCxnSpPr>
          <p:spPr>
            <a:xfrm>
              <a:off x="4034195" y="5294639"/>
              <a:ext cx="110031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BE0FE341-6D2C-446D-B8F1-4E4E1AFC47F9}"/>
                </a:ext>
              </a:extLst>
            </p:cNvPr>
            <p:cNvCxnSpPr/>
            <p:nvPr/>
          </p:nvCxnSpPr>
          <p:spPr>
            <a:xfrm flipH="1">
              <a:off x="3294438" y="5334088"/>
              <a:ext cx="987" cy="88403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3E7D9E-9EC7-4F76-B4B9-03B8F7206486}"/>
                </a:ext>
              </a:extLst>
            </p:cNvPr>
            <p:cNvSpPr/>
            <p:nvPr/>
          </p:nvSpPr>
          <p:spPr>
            <a:xfrm>
              <a:off x="1875136" y="3804023"/>
              <a:ext cx="1369743" cy="7342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01DA5BEB-54C3-43BE-B0A5-5914808FF28B}"/>
                </a:ext>
              </a:extLst>
            </p:cNvPr>
            <p:cNvSpPr/>
            <p:nvPr/>
          </p:nvSpPr>
          <p:spPr>
            <a:xfrm>
              <a:off x="2215466" y="3520697"/>
              <a:ext cx="115803" cy="621368"/>
            </a:xfrm>
            <a:prstGeom prst="arc">
              <a:avLst>
                <a:gd name="adj1" fmla="val 4019247"/>
                <a:gd name="adj2" fmla="val 17962239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149F703B-8B33-41A4-99FC-6AA1426993D8}"/>
                </a:ext>
              </a:extLst>
            </p:cNvPr>
            <p:cNvCxnSpPr/>
            <p:nvPr/>
          </p:nvCxnSpPr>
          <p:spPr>
            <a:xfrm>
              <a:off x="2514600" y="3837588"/>
              <a:ext cx="55245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CC9185B9-C07D-4F5C-BA6A-A3B313497B70}"/>
                </a:ext>
              </a:extLst>
            </p:cNvPr>
            <p:cNvSpPr txBox="1"/>
            <p:nvPr/>
          </p:nvSpPr>
          <p:spPr>
            <a:xfrm>
              <a:off x="5331128" y="5248585"/>
              <a:ext cx="1224598" cy="42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Structure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684CB74-E470-4424-BB6F-ECED93C86814}"/>
                </a:ext>
              </a:extLst>
            </p:cNvPr>
            <p:cNvSpPr txBox="1"/>
            <p:nvPr/>
          </p:nvSpPr>
          <p:spPr>
            <a:xfrm>
              <a:off x="6848470" y="4208047"/>
              <a:ext cx="2145283" cy="724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Global 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alignment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system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5D2AB062-52F5-430B-9F37-88969A2BC068}"/>
                </a:ext>
              </a:extLst>
            </p:cNvPr>
            <p:cNvCxnSpPr>
              <a:stCxn id="33" idx="1"/>
              <a:endCxn id="24" idx="3"/>
            </p:cNvCxnSpPr>
            <p:nvPr/>
          </p:nvCxnSpPr>
          <p:spPr>
            <a:xfrm flipH="1">
              <a:off x="6580117" y="4570472"/>
              <a:ext cx="268353" cy="1572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9541F40B-F2D5-4A41-A3BC-EAED1D82A34D}"/>
                </a:ext>
              </a:extLst>
            </p:cNvPr>
            <p:cNvSpPr txBox="1"/>
            <p:nvPr/>
          </p:nvSpPr>
          <p:spPr>
            <a:xfrm>
              <a:off x="5140447" y="3727279"/>
              <a:ext cx="1401186" cy="42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Pitch /TY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4F67BE8-BD4F-4B84-B718-E253EED8AF45}"/>
                </a:ext>
              </a:extLst>
            </p:cNvPr>
            <p:cNvSpPr txBox="1"/>
            <p:nvPr/>
          </p:nvSpPr>
          <p:spPr>
            <a:xfrm>
              <a:off x="3007514" y="1119260"/>
              <a:ext cx="2775017" cy="69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Flexible </a:t>
              </a:r>
              <a:r>
                <a:rPr kumimoji="0" lang="fr-FR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hinge</a:t>
              </a:r>
              <a:endPara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kern="0" dirty="0" smtClean="0">
                  <a:solidFill>
                    <a:prstClr val="black"/>
                  </a:solidFill>
                </a:rPr>
                <a:t>+ local </a:t>
              </a:r>
              <a:r>
                <a:rPr lang="fr-FR" sz="1000" kern="0" dirty="0" err="1" smtClean="0">
                  <a:solidFill>
                    <a:prstClr val="black"/>
                  </a:solidFill>
                </a:rPr>
                <a:t>alignment</a:t>
              </a:r>
              <a:r>
                <a:rPr lang="fr-FR" sz="1000" kern="0" dirty="0" smtClean="0">
                  <a:solidFill>
                    <a:prstClr val="black"/>
                  </a:solidFill>
                </a:rPr>
                <a:t> system?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9DBC846-243A-4650-887E-BC978ECA289A}"/>
                </a:ext>
              </a:extLst>
            </p:cNvPr>
            <p:cNvSpPr txBox="1"/>
            <p:nvPr/>
          </p:nvSpPr>
          <p:spPr>
            <a:xfrm>
              <a:off x="199752" y="4667948"/>
              <a:ext cx="1720033" cy="69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Screw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holder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/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Screwdriver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45130885-EE77-4A92-9A03-F3CBDA743605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1847228" y="3877452"/>
              <a:ext cx="712780" cy="975162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D305F65-45A2-4E0B-AAAE-7477B9B5BA81}"/>
                </a:ext>
              </a:extLst>
            </p:cNvPr>
            <p:cNvSpPr/>
            <p:nvPr/>
          </p:nvSpPr>
          <p:spPr>
            <a:xfrm>
              <a:off x="4404588" y="3550064"/>
              <a:ext cx="60766" cy="68631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17EB5DC-1AE2-4103-9410-7574DC8DEB37}"/>
                </a:ext>
              </a:extLst>
            </p:cNvPr>
            <p:cNvSpPr txBox="1"/>
            <p:nvPr/>
          </p:nvSpPr>
          <p:spPr>
            <a:xfrm>
              <a:off x="4451354" y="1822406"/>
              <a:ext cx="2090276" cy="442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Kinematic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mount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BFAC3520-B88A-476E-934E-8B5E34F0EDFE}"/>
                </a:ext>
              </a:extLst>
            </p:cNvPr>
            <p:cNvCxnSpPr/>
            <p:nvPr/>
          </p:nvCxnSpPr>
          <p:spPr>
            <a:xfrm flipV="1">
              <a:off x="7107651" y="1724260"/>
              <a:ext cx="0" cy="70431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7F6C103-1090-4EB6-A97C-74850BD73774}"/>
                </a:ext>
              </a:extLst>
            </p:cNvPr>
            <p:cNvSpPr txBox="1"/>
            <p:nvPr/>
          </p:nvSpPr>
          <p:spPr>
            <a:xfrm>
              <a:off x="7115140" y="1640835"/>
              <a:ext cx="443561" cy="42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Z</a:t>
              </a:r>
            </a:p>
          </p:txBody>
        </p: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48AF8134-E3DA-45AF-B335-BA3E81F8CEF6}"/>
                </a:ext>
              </a:extLst>
            </p:cNvPr>
            <p:cNvCxnSpPr/>
            <p:nvPr/>
          </p:nvCxnSpPr>
          <p:spPr>
            <a:xfrm flipH="1">
              <a:off x="6456980" y="2419047"/>
              <a:ext cx="650671" cy="333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E53115C-1CE6-4391-99B0-8C0C7C632D69}"/>
                </a:ext>
              </a:extLst>
            </p:cNvPr>
            <p:cNvSpPr txBox="1"/>
            <p:nvPr/>
          </p:nvSpPr>
          <p:spPr>
            <a:xfrm>
              <a:off x="6410572" y="2037951"/>
              <a:ext cx="458131" cy="42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21433106-B370-4535-9CF3-E0A4873A3741}"/>
                </a:ext>
              </a:extLst>
            </p:cNvPr>
            <p:cNvSpPr txBox="1"/>
            <p:nvPr/>
          </p:nvSpPr>
          <p:spPr>
            <a:xfrm>
              <a:off x="6848472" y="3452042"/>
              <a:ext cx="2025160" cy="69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Slot 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alignment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system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12C4CDED-828E-4042-95C9-D9AE45958C92}"/>
                </a:ext>
              </a:extLst>
            </p:cNvPr>
            <p:cNvCxnSpPr>
              <a:stCxn id="45" idx="1"/>
              <a:endCxn id="25" idx="3"/>
            </p:cNvCxnSpPr>
            <p:nvPr/>
          </p:nvCxnSpPr>
          <p:spPr>
            <a:xfrm flipH="1">
              <a:off x="6580117" y="3801044"/>
              <a:ext cx="268355" cy="9355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88F75D5-BB52-4680-9795-094A8F52472C}"/>
                </a:ext>
              </a:extLst>
            </p:cNvPr>
            <p:cNvSpPr txBox="1"/>
            <p:nvPr/>
          </p:nvSpPr>
          <p:spPr>
            <a:xfrm>
              <a:off x="5130389" y="4261376"/>
              <a:ext cx="1411241" cy="69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TY-TZ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RX-RY-RZ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5916CD-05C1-4B10-9DEA-B30091B6B952}"/>
                </a:ext>
              </a:extLst>
            </p:cNvPr>
            <p:cNvSpPr/>
            <p:nvPr/>
          </p:nvSpPr>
          <p:spPr>
            <a:xfrm>
              <a:off x="4465354" y="3550064"/>
              <a:ext cx="634653" cy="68631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AEB1A8E4-99D3-44EC-93D1-0D19D959BBCB}"/>
                </a:ext>
              </a:extLst>
            </p:cNvPr>
            <p:cNvCxnSpPr>
              <a:stCxn id="40" idx="2"/>
              <a:endCxn id="39" idx="0"/>
            </p:cNvCxnSpPr>
            <p:nvPr/>
          </p:nvCxnSpPr>
          <p:spPr>
            <a:xfrm flipH="1">
              <a:off x="4434972" y="2265370"/>
              <a:ext cx="1061521" cy="128469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DCF5A087-132C-42E4-9FAD-FE838557EB6A}"/>
                </a:ext>
              </a:extLst>
            </p:cNvPr>
            <p:cNvSpPr txBox="1"/>
            <p:nvPr/>
          </p:nvSpPr>
          <p:spPr>
            <a:xfrm>
              <a:off x="4426840" y="3719500"/>
              <a:ext cx="733935" cy="42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TX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BC4DACAD-A87B-4D98-91CF-AADD362E54E2}"/>
                </a:ext>
              </a:extLst>
            </p:cNvPr>
            <p:cNvSpPr txBox="1"/>
            <p:nvPr/>
          </p:nvSpPr>
          <p:spPr>
            <a:xfrm>
              <a:off x="5048801" y="2767697"/>
              <a:ext cx="2327205" cy="42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Insertion system</a:t>
              </a:r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A980D5F4-4454-4ED0-8619-9324B18F4B50}"/>
                </a:ext>
              </a:extLst>
            </p:cNvPr>
            <p:cNvCxnSpPr/>
            <p:nvPr/>
          </p:nvCxnSpPr>
          <p:spPr>
            <a:xfrm flipH="1">
              <a:off x="4963448" y="3136709"/>
              <a:ext cx="367683" cy="41335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AB36523-3A8B-4F0C-B99F-ABAFDAB6D82F}"/>
                </a:ext>
              </a:extLst>
            </p:cNvPr>
            <p:cNvSpPr/>
            <p:nvPr/>
          </p:nvSpPr>
          <p:spPr>
            <a:xfrm>
              <a:off x="3660009" y="3702604"/>
              <a:ext cx="57942" cy="381224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937D7662-6E35-4472-9018-D10073CEBCCA}"/>
                </a:ext>
              </a:extLst>
            </p:cNvPr>
            <p:cNvSpPr txBox="1"/>
            <p:nvPr/>
          </p:nvSpPr>
          <p:spPr>
            <a:xfrm>
              <a:off x="1785798" y="1811138"/>
              <a:ext cx="2273949" cy="442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Cell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holding system</a:t>
              </a:r>
            </a:p>
          </p:txBody>
        </p: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F022DCB0-5B97-49E2-AB0C-BA022BAF2414}"/>
                </a:ext>
              </a:extLst>
            </p:cNvPr>
            <p:cNvCxnSpPr>
              <a:stCxn id="54" idx="2"/>
              <a:endCxn id="53" idx="0"/>
            </p:cNvCxnSpPr>
            <p:nvPr/>
          </p:nvCxnSpPr>
          <p:spPr>
            <a:xfrm>
              <a:off x="2922773" y="2254102"/>
              <a:ext cx="766208" cy="1448502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6" name="Trapèze 55">
              <a:extLst>
                <a:ext uri="{FF2B5EF4-FFF2-40B4-BE49-F238E27FC236}">
                  <a16:creationId xmlns:a16="http://schemas.microsoft.com/office/drawing/2014/main" id="{F3D5C62E-DE38-4C5D-A84A-D9C9EC3854A1}"/>
                </a:ext>
              </a:extLst>
            </p:cNvPr>
            <p:cNvSpPr/>
            <p:nvPr/>
          </p:nvSpPr>
          <p:spPr>
            <a:xfrm rot="16200000">
              <a:off x="3714757" y="3553256"/>
              <a:ext cx="686309" cy="679921"/>
            </a:xfrm>
            <a:prstGeom prst="trapezoid">
              <a:avLst>
                <a:gd name="adj" fmla="val 22163"/>
              </a:avLst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9C91BC10-13F8-4C24-B3C0-DBE7B84989B6}"/>
                </a:ext>
              </a:extLst>
            </p:cNvPr>
            <p:cNvCxnSpPr>
              <a:stCxn id="36" idx="2"/>
            </p:cNvCxnSpPr>
            <p:nvPr/>
          </p:nvCxnSpPr>
          <p:spPr>
            <a:xfrm flipH="1">
              <a:off x="4055300" y="1817264"/>
              <a:ext cx="339722" cy="2050829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C49169EA-9138-4983-B393-53D50F3E4A4C}"/>
                </a:ext>
              </a:extLst>
            </p:cNvPr>
            <p:cNvCxnSpPr/>
            <p:nvPr/>
          </p:nvCxnSpPr>
          <p:spPr>
            <a:xfrm>
              <a:off x="4603990" y="5127279"/>
              <a:ext cx="0" cy="33472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E458833-27B6-45EC-9540-69C4002FBF62}"/>
                </a:ext>
              </a:extLst>
            </p:cNvPr>
            <p:cNvCxnSpPr/>
            <p:nvPr/>
          </p:nvCxnSpPr>
          <p:spPr>
            <a:xfrm flipV="1">
              <a:off x="2400300" y="5760466"/>
              <a:ext cx="1885950" cy="1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sp>
          <p:nvSpPr>
            <p:cNvPr id="60" name="Triangle isocèle 59">
              <a:extLst>
                <a:ext uri="{FF2B5EF4-FFF2-40B4-BE49-F238E27FC236}">
                  <a16:creationId xmlns:a16="http://schemas.microsoft.com/office/drawing/2014/main" id="{A93575A8-0B7B-47F3-A79F-D84E6EFC7F33}"/>
                </a:ext>
              </a:extLst>
            </p:cNvPr>
            <p:cNvSpPr/>
            <p:nvPr/>
          </p:nvSpPr>
          <p:spPr>
            <a:xfrm rot="16200000">
              <a:off x="1166427" y="3371033"/>
              <a:ext cx="299335" cy="939407"/>
            </a:xfrm>
            <a:prstGeom prst="triangle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E3406526-4DCC-4E56-B04B-B5BC4D474538}"/>
                </a:ext>
              </a:extLst>
            </p:cNvPr>
            <p:cNvSpPr txBox="1"/>
            <p:nvPr/>
          </p:nvSpPr>
          <p:spPr>
            <a:xfrm>
              <a:off x="179552" y="2705965"/>
              <a:ext cx="1914410" cy="69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Aiming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overlap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control</a:t>
              </a:r>
              <a:r>
                <a:rPr lang="fr-FR" sz="1000" kern="0" dirty="0">
                  <a:solidFill>
                    <a:prstClr val="black"/>
                  </a:solidFill>
                </a:rPr>
                <a:t> 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system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F4EB53F5-EA1E-4A9D-8C5B-A49DE149211E}"/>
                </a:ext>
              </a:extLst>
            </p:cNvPr>
            <p:cNvCxnSpPr>
              <a:cxnSpLocks/>
              <a:stCxn id="61" idx="2"/>
              <a:endCxn id="60" idx="5"/>
            </p:cNvCxnSpPr>
            <p:nvPr/>
          </p:nvCxnSpPr>
          <p:spPr>
            <a:xfrm>
              <a:off x="1136758" y="3403970"/>
              <a:ext cx="179337" cy="361933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603CCF3E-ABDE-4B7F-8DA7-9368DE48CA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1334" y="3831381"/>
              <a:ext cx="2188325" cy="93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Dot"/>
              <a:miter lim="800000"/>
            </a:ln>
            <a:effectLst/>
          </p:spPr>
        </p:cxnSp>
      </p:grpSp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36283"/>
              </p:ext>
            </p:extLst>
          </p:nvPr>
        </p:nvGraphicFramePr>
        <p:xfrm>
          <a:off x="5001275" y="2387217"/>
          <a:ext cx="3631279" cy="24402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20084">
                  <a:extLst>
                    <a:ext uri="{9D8B030D-6E8A-4147-A177-3AD203B41FA5}">
                      <a16:colId xmlns:a16="http://schemas.microsoft.com/office/drawing/2014/main" val="3406173643"/>
                    </a:ext>
                  </a:extLst>
                </a:gridCol>
                <a:gridCol w="382239">
                  <a:extLst>
                    <a:ext uri="{9D8B030D-6E8A-4147-A177-3AD203B41FA5}">
                      <a16:colId xmlns:a16="http://schemas.microsoft.com/office/drawing/2014/main" val="935424577"/>
                    </a:ext>
                  </a:extLst>
                </a:gridCol>
                <a:gridCol w="382239">
                  <a:extLst>
                    <a:ext uri="{9D8B030D-6E8A-4147-A177-3AD203B41FA5}">
                      <a16:colId xmlns:a16="http://schemas.microsoft.com/office/drawing/2014/main" val="2495051072"/>
                    </a:ext>
                  </a:extLst>
                </a:gridCol>
                <a:gridCol w="382239">
                  <a:extLst>
                    <a:ext uri="{9D8B030D-6E8A-4147-A177-3AD203B41FA5}">
                      <a16:colId xmlns:a16="http://schemas.microsoft.com/office/drawing/2014/main" val="3459832743"/>
                    </a:ext>
                  </a:extLst>
                </a:gridCol>
                <a:gridCol w="382239">
                  <a:extLst>
                    <a:ext uri="{9D8B030D-6E8A-4147-A177-3AD203B41FA5}">
                      <a16:colId xmlns:a16="http://schemas.microsoft.com/office/drawing/2014/main" val="2155007248"/>
                    </a:ext>
                  </a:extLst>
                </a:gridCol>
                <a:gridCol w="382239">
                  <a:extLst>
                    <a:ext uri="{9D8B030D-6E8A-4147-A177-3AD203B41FA5}">
                      <a16:colId xmlns:a16="http://schemas.microsoft.com/office/drawing/2014/main" val="843621640"/>
                    </a:ext>
                  </a:extLst>
                </a:gridCol>
              </a:tblGrid>
              <a:tr h="177159"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CPPM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LAPP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LPSC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CERN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 err="1">
                          <a:effectLst/>
                        </a:rPr>
                        <a:t>UniGe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73592"/>
                  </a:ext>
                </a:extLst>
              </a:tr>
              <a:tr h="177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>
                          <a:effectLst/>
                        </a:rPr>
                        <a:t>Integration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baseline</a:t>
                      </a:r>
                      <a:r>
                        <a:rPr lang="fr-FR" sz="1000" u="none" strike="noStrike" dirty="0" smtClean="0">
                          <a:effectLst/>
                        </a:rPr>
                        <a:t> 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procedure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4325"/>
                  </a:ext>
                </a:extLst>
              </a:tr>
              <a:tr h="177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 smtClean="0">
                          <a:effectLst/>
                        </a:rPr>
                        <a:t>Reworking</a:t>
                      </a:r>
                      <a:r>
                        <a:rPr lang="fr-FR" sz="1000" u="none" strike="noStrike" dirty="0" smtClean="0">
                          <a:effectLst/>
                        </a:rPr>
                        <a:t> 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procedure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94373"/>
                  </a:ext>
                </a:extLst>
              </a:tr>
              <a:tr h="177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Structure + </a:t>
                      </a:r>
                      <a:r>
                        <a:rPr lang="fr-FR" sz="1000" u="none" strike="noStrike" dirty="0" smtClean="0">
                          <a:effectLst/>
                        </a:rPr>
                        <a:t>If </a:t>
                      </a:r>
                      <a:r>
                        <a:rPr lang="fr-FR" sz="1000" u="none" strike="noStrike" dirty="0" err="1">
                          <a:effectLst/>
                        </a:rPr>
                        <a:t>with</a:t>
                      </a:r>
                      <a:r>
                        <a:rPr lang="fr-FR" sz="1000" u="none" strike="noStrike" dirty="0">
                          <a:effectLst/>
                        </a:rPr>
                        <a:t> HF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602489"/>
                  </a:ext>
                </a:extLst>
              </a:tr>
              <a:tr h="177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Global </a:t>
                      </a:r>
                      <a:r>
                        <a:rPr lang="fr-FR" sz="1000" u="none" strike="noStrike" dirty="0" err="1">
                          <a:effectLst/>
                        </a:rPr>
                        <a:t>alignment</a:t>
                      </a:r>
                      <a:r>
                        <a:rPr lang="fr-FR" sz="1000" u="none" strike="noStrike" dirty="0">
                          <a:effectLst/>
                        </a:rPr>
                        <a:t> system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574042"/>
                  </a:ext>
                </a:extLst>
              </a:tr>
              <a:tr h="177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Slot </a:t>
                      </a:r>
                      <a:r>
                        <a:rPr lang="fr-FR" sz="1000" u="none" strike="noStrike" dirty="0" err="1">
                          <a:effectLst/>
                        </a:rPr>
                        <a:t>alignment</a:t>
                      </a:r>
                      <a:r>
                        <a:rPr lang="fr-FR" sz="1000" u="none" strike="noStrike" dirty="0">
                          <a:effectLst/>
                        </a:rPr>
                        <a:t> system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74494"/>
                  </a:ext>
                </a:extLst>
              </a:tr>
              <a:tr h="177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Insertion system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75901"/>
                  </a:ext>
                </a:extLst>
              </a:tr>
              <a:tr h="177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>
                          <a:effectLst/>
                        </a:rPr>
                        <a:t>Aiming</a:t>
                      </a:r>
                      <a:r>
                        <a:rPr lang="fr-FR" sz="1000" u="none" strike="noStrike" dirty="0">
                          <a:effectLst/>
                        </a:rPr>
                        <a:t>/</a:t>
                      </a:r>
                      <a:r>
                        <a:rPr lang="fr-FR" sz="1000" u="none" strike="noStrike" dirty="0" err="1">
                          <a:effectLst/>
                        </a:rPr>
                        <a:t>overlap</a:t>
                      </a:r>
                      <a:r>
                        <a:rPr lang="fr-FR" sz="1000" u="none" strike="noStrike" dirty="0">
                          <a:effectLst/>
                        </a:rPr>
                        <a:t> control system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616560"/>
                  </a:ext>
                </a:extLst>
              </a:tr>
              <a:tr h="177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>
                          <a:effectLst/>
                        </a:rPr>
                        <a:t>Cell</a:t>
                      </a:r>
                      <a:r>
                        <a:rPr lang="fr-FR" sz="1000" u="none" strike="noStrike" dirty="0">
                          <a:effectLst/>
                        </a:rPr>
                        <a:t> holding system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7411"/>
                  </a:ext>
                </a:extLst>
              </a:tr>
              <a:tr h="292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Flexible hinge + local alignment system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080534"/>
                  </a:ext>
                </a:extLst>
              </a:tr>
              <a:tr h="177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Kinematic mount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97692"/>
                  </a:ext>
                </a:extLst>
              </a:tr>
              <a:tr h="177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>
                          <a:effectLst/>
                        </a:rPr>
                        <a:t>Screw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effectLst/>
                        </a:rPr>
                        <a:t>holder</a:t>
                      </a:r>
                      <a:r>
                        <a:rPr lang="fr-FR" sz="1000" u="none" strike="noStrike" dirty="0">
                          <a:effectLst/>
                        </a:rPr>
                        <a:t>/ </a:t>
                      </a:r>
                      <a:r>
                        <a:rPr lang="fr-FR" sz="1000" u="none" strike="noStrike" dirty="0" err="1">
                          <a:effectLst/>
                        </a:rPr>
                        <a:t>tightening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effectLst/>
                        </a:rPr>
                        <a:t>tool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 smtClean="0">
                          <a:effectLst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85513"/>
                  </a:ext>
                </a:extLst>
              </a:tr>
              <a:tr h="1771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Screw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design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13009"/>
                  </a:ext>
                </a:extLst>
              </a:tr>
            </a:tbl>
          </a:graphicData>
        </a:graphic>
      </p:graphicFrame>
      <p:sp>
        <p:nvSpPr>
          <p:cNvPr id="65" name="ZoneTexte 64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04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Cells</a:t>
            </a:r>
            <a:r>
              <a:rPr lang="fr-FR" sz="2400" dirty="0" smtClean="0"/>
              <a:t> </a:t>
            </a:r>
            <a:r>
              <a:rPr lang="fr-FR" sz="2400" dirty="0" err="1" smtClean="0"/>
              <a:t>integration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12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80" y="651700"/>
            <a:ext cx="7726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Positioning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accuracies</a:t>
            </a:r>
            <a:endParaRPr lang="fr-FR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Relative position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cooling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block vs 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base 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block impossible to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guarantee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(handling frame +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tool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concatened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tolerances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Avalaible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gaps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between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adjacent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cells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very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tight</a:t>
            </a:r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insertion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needs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additionnal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clearance (flexible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hinge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prevent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insertions forces)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8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procedure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options</a:t>
            </a:r>
            <a:endParaRPr lang="fr-FR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Baseline →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Alignment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slot (translations &amp; rotations)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Manual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assembly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with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optical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system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overlap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control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the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mounted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then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alignment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correction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Manual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insertion of a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martyr; lock the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DoF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insert the final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(no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→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procedure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explored</a:t>
            </a:r>
            <a:endParaRPr lang="fr-FR" sz="1400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alignment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cells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pitch system effective for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slots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D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epends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on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tool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&amp; longeron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accuracies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+ clearance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avalaible</a:t>
            </a:r>
            <a:endParaRPr lang="fr-FR" sz="1400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8160"/>
              </p:ext>
            </p:extLst>
          </p:nvPr>
        </p:nvGraphicFramePr>
        <p:xfrm>
          <a:off x="2201588" y="1767189"/>
          <a:ext cx="26416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1410098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0492265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err="1">
                          <a:effectLst/>
                        </a:rPr>
                        <a:t>Cell</a:t>
                      </a:r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err="1">
                          <a:effectLst/>
                        </a:rPr>
                        <a:t>edge</a:t>
                      </a:r>
                      <a:r>
                        <a:rPr lang="fr-FR" sz="1100" b="1" u="none" strike="noStrike" dirty="0">
                          <a:effectLst/>
                        </a:rPr>
                        <a:t> position </a:t>
                      </a:r>
                      <a:r>
                        <a:rPr lang="fr-FR" sz="1100" b="1" u="none" strike="noStrike" dirty="0" err="1">
                          <a:effectLst/>
                        </a:rPr>
                        <a:t>accuracy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± µm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83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cell envelopp accuracy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5783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cell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loading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accuracy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75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0678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Base block distances </a:t>
                      </a:r>
                      <a:r>
                        <a:rPr lang="fr-FR" sz="1100" u="none" strike="noStrike" dirty="0" err="1">
                          <a:effectLst/>
                        </a:rPr>
                        <a:t>accuracy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260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Cell clearance in the base block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2352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Total for 1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cell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135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0252784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265016" y="1892413"/>
            <a:ext cx="29518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Nominal gap </a:t>
            </a:r>
            <a:r>
              <a:rPr lang="fr-FR" sz="1200" dirty="0" err="1" smtClean="0"/>
              <a:t>between</a:t>
            </a:r>
            <a:r>
              <a:rPr lang="fr-FR" sz="1200" dirty="0" smtClean="0"/>
              <a:t> 2 </a:t>
            </a:r>
            <a:r>
              <a:rPr lang="fr-FR" sz="1200" dirty="0" err="1" smtClean="0"/>
              <a:t>cells</a:t>
            </a:r>
            <a:r>
              <a:rPr lang="fr-FR" sz="1200" dirty="0" smtClean="0"/>
              <a:t> = 300µm</a:t>
            </a:r>
          </a:p>
          <a:p>
            <a:endParaRPr lang="fr-FR" sz="1200" dirty="0"/>
          </a:p>
          <a:p>
            <a:r>
              <a:rPr lang="fr-FR" sz="1400" u="sng" dirty="0" err="1" smtClean="0"/>
              <a:t>Need</a:t>
            </a:r>
            <a:r>
              <a:rPr lang="fr-FR" sz="1400" u="sng" dirty="0" smtClean="0"/>
              <a:t> to </a:t>
            </a:r>
            <a:r>
              <a:rPr lang="fr-FR" sz="1400" u="sng" dirty="0" err="1" smtClean="0"/>
              <a:t>improve</a:t>
            </a:r>
            <a:r>
              <a:rPr lang="fr-FR" sz="1400" u="sng" dirty="0" smtClean="0"/>
              <a:t> </a:t>
            </a:r>
            <a:r>
              <a:rPr lang="fr-FR" sz="1400" u="sng" dirty="0" err="1" smtClean="0"/>
              <a:t>cell</a:t>
            </a:r>
            <a:r>
              <a:rPr lang="fr-FR" sz="1400" u="sng" dirty="0" smtClean="0"/>
              <a:t> </a:t>
            </a:r>
            <a:r>
              <a:rPr lang="fr-FR" sz="1400" u="sng" dirty="0" err="1" smtClean="0"/>
              <a:t>loading</a:t>
            </a:r>
            <a:r>
              <a:rPr lang="fr-FR" sz="1400" u="sng" dirty="0" smtClean="0"/>
              <a:t> </a:t>
            </a:r>
            <a:r>
              <a:rPr lang="fr-FR" sz="1400" u="sng" dirty="0" err="1" smtClean="0"/>
              <a:t>accuracy</a:t>
            </a:r>
            <a:endParaRPr lang="fr-FR" sz="1400" u="sng" dirty="0" smtClean="0"/>
          </a:p>
          <a:p>
            <a:r>
              <a:rPr lang="fr-FR" sz="1400" u="sng" dirty="0"/>
              <a:t>t</a:t>
            </a:r>
            <a:r>
              <a:rPr lang="fr-FR" sz="1400" u="sng" dirty="0" smtClean="0"/>
              <a:t>o </a:t>
            </a:r>
            <a:r>
              <a:rPr lang="fr-FR" sz="1400" u="sng" dirty="0" err="1" smtClean="0"/>
              <a:t>avoid</a:t>
            </a:r>
            <a:r>
              <a:rPr lang="fr-FR" sz="1400" u="sng" dirty="0" smtClean="0"/>
              <a:t> possible </a:t>
            </a:r>
            <a:r>
              <a:rPr lang="fr-FR" sz="1400" u="sng" dirty="0" err="1" smtClean="0"/>
              <a:t>cell</a:t>
            </a:r>
            <a:r>
              <a:rPr lang="fr-FR" sz="1400" u="sng" dirty="0" smtClean="0"/>
              <a:t> collision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769" y="2418352"/>
            <a:ext cx="268247" cy="24995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46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Cells</a:t>
            </a:r>
            <a:r>
              <a:rPr lang="fr-FR" sz="2400" dirty="0" smtClean="0"/>
              <a:t> </a:t>
            </a:r>
            <a:r>
              <a:rPr lang="fr-FR" sz="2400" dirty="0" err="1" smtClean="0"/>
              <a:t>integration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13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5748" y="648614"/>
            <a:ext cx="80544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Screws</a:t>
            </a: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design: </a:t>
            </a:r>
            <a:r>
              <a:rPr lang="fr-FR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Rod &amp; </a:t>
            </a:r>
            <a:r>
              <a:rPr lang="fr-FR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nut</a:t>
            </a:r>
            <a:r>
              <a:rPr lang="fr-FR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concept </a:t>
            </a: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proposition</a:t>
            </a:r>
            <a:endParaRPr lang="fr-FR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Installation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procedure</a:t>
            </a:r>
            <a:endParaRPr lang="fr-FR" sz="1400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Screw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the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rods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first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into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the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cooling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block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800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Insert the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cell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on the base block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Screw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the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nuts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with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dedicated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tool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on the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rods</a:t>
            </a:r>
            <a:endParaRPr lang="fr-FR" sz="1400" spc="-38" dirty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400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Status</a:t>
            </a:r>
            <a:endParaRPr lang="fr-FR" sz="1600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M1 prototype batch (x20)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from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Crozet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received</a:t>
            </a:r>
            <a:endParaRPr lang="fr-FR" sz="1400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Manual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tests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performed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for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rod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and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nut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integration</a:t>
            </a:r>
            <a:endParaRPr lang="fr-FR" sz="1400" spc="-38" dirty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1973263" algn="l"/>
              </a:tabLst>
            </a:pP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Tools TBD:	to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ease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the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rod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insertion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into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the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cooling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block</a:t>
            </a:r>
            <a:endParaRPr lang="fr-FR" sz="1400" spc="-38" dirty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lvl="4">
              <a:tabLst>
                <a:tab pos="1973263" algn="l"/>
              </a:tabLst>
            </a:pP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	to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handle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the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nut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through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the longeron structure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1316" y="1172358"/>
            <a:ext cx="391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-38" dirty="0" smtClean="0">
                <a:solidFill>
                  <a:schemeClr val="accent5"/>
                </a:solidFill>
                <a:ea typeface="+mj-ea"/>
                <a:cs typeface="+mj-cs"/>
              </a:rPr>
              <a:t>→</a:t>
            </a:r>
            <a:r>
              <a:rPr lang="fr-FR" sz="1400" spc="-38" dirty="0">
                <a:solidFill>
                  <a:schemeClr val="accent5"/>
                </a:solidFill>
                <a:ea typeface="+mj-ea"/>
                <a:cs typeface="+mj-cs"/>
              </a:rPr>
              <a:t> </a:t>
            </a:r>
            <a:r>
              <a:rPr lang="fr-FR" sz="1400" spc="-38" dirty="0" smtClean="0">
                <a:solidFill>
                  <a:schemeClr val="accent5"/>
                </a:solidFill>
                <a:ea typeface="+mj-ea"/>
                <a:cs typeface="+mj-cs"/>
              </a:rPr>
              <a:t>on </a:t>
            </a:r>
            <a:r>
              <a:rPr lang="fr-FR" sz="1400" spc="-38" dirty="0">
                <a:solidFill>
                  <a:schemeClr val="accent5"/>
                </a:solidFill>
                <a:ea typeface="+mj-ea"/>
                <a:cs typeface="+mj-cs"/>
              </a:rPr>
              <a:t>table: </a:t>
            </a:r>
            <a:r>
              <a:rPr lang="fr-FR" sz="1400" spc="-38" dirty="0" err="1" smtClean="0">
                <a:solidFill>
                  <a:schemeClr val="accent5"/>
                </a:solidFill>
                <a:ea typeface="+mj-ea"/>
                <a:cs typeface="+mj-cs"/>
              </a:rPr>
              <a:t>cooling</a:t>
            </a:r>
            <a:r>
              <a:rPr lang="fr-FR" sz="1400" spc="-38" dirty="0" smtClean="0">
                <a:solidFill>
                  <a:schemeClr val="accent5"/>
                </a:solidFill>
                <a:ea typeface="+mj-ea"/>
                <a:cs typeface="+mj-cs"/>
              </a:rPr>
              <a:t> block threads </a:t>
            </a:r>
            <a:r>
              <a:rPr lang="fr-FR" sz="1400" spc="-38" dirty="0" err="1" smtClean="0">
                <a:solidFill>
                  <a:schemeClr val="accent5"/>
                </a:solidFill>
                <a:ea typeface="+mj-ea"/>
                <a:cs typeface="+mj-cs"/>
              </a:rPr>
              <a:t>saved</a:t>
            </a:r>
            <a:r>
              <a:rPr lang="fr-FR" sz="1400" spc="-38" dirty="0" smtClean="0">
                <a:solidFill>
                  <a:schemeClr val="accent5"/>
                </a:solidFill>
                <a:ea typeface="+mj-ea"/>
                <a:cs typeface="+mj-cs"/>
              </a:rPr>
              <a:t>, </a:t>
            </a:r>
            <a:r>
              <a:rPr lang="fr-FR" sz="1400" spc="-38" dirty="0" err="1" smtClean="0">
                <a:solidFill>
                  <a:schemeClr val="accent5"/>
                </a:solidFill>
                <a:ea typeface="+mj-ea"/>
                <a:cs typeface="+mj-cs"/>
              </a:rPr>
              <a:t>avoid</a:t>
            </a:r>
            <a:r>
              <a:rPr lang="fr-FR" sz="1400" spc="-38" dirty="0" smtClean="0">
                <a:solidFill>
                  <a:schemeClr val="accent5"/>
                </a:solidFill>
                <a:ea typeface="+mj-ea"/>
                <a:cs typeface="+mj-cs"/>
              </a:rPr>
              <a:t> </a:t>
            </a:r>
            <a:r>
              <a:rPr lang="fr-FR" sz="1400" spc="-38" dirty="0" err="1" smtClean="0">
                <a:solidFill>
                  <a:schemeClr val="accent5"/>
                </a:solidFill>
                <a:ea typeface="+mj-ea"/>
                <a:cs typeface="+mj-cs"/>
              </a:rPr>
              <a:t>any</a:t>
            </a:r>
            <a:r>
              <a:rPr lang="fr-FR" sz="1400" spc="-38" dirty="0" smtClean="0">
                <a:solidFill>
                  <a:schemeClr val="accent5"/>
                </a:solidFill>
                <a:ea typeface="+mj-ea"/>
                <a:cs typeface="+mj-cs"/>
              </a:rPr>
              <a:t> </a:t>
            </a:r>
            <a:r>
              <a:rPr lang="fr-FR" sz="1400" spc="-38" dirty="0" err="1" smtClean="0">
                <a:solidFill>
                  <a:schemeClr val="accent5"/>
                </a:solidFill>
                <a:ea typeface="+mj-ea"/>
                <a:cs typeface="+mj-cs"/>
              </a:rPr>
              <a:t>risk</a:t>
            </a:r>
            <a:r>
              <a:rPr lang="fr-FR" sz="1400" spc="-38" dirty="0" smtClean="0">
                <a:solidFill>
                  <a:schemeClr val="accent5"/>
                </a:solidFill>
                <a:ea typeface="+mj-ea"/>
                <a:cs typeface="+mj-cs"/>
              </a:rPr>
              <a:t> of damage </a:t>
            </a:r>
            <a:r>
              <a:rPr lang="fr-FR" sz="1400" spc="-38" dirty="0" err="1" smtClean="0">
                <a:solidFill>
                  <a:schemeClr val="accent5"/>
                </a:solidFill>
                <a:ea typeface="+mj-ea"/>
                <a:cs typeface="+mj-cs"/>
              </a:rPr>
              <a:t>inside</a:t>
            </a:r>
            <a:r>
              <a:rPr lang="fr-FR" sz="1400" spc="-38" dirty="0" smtClean="0">
                <a:solidFill>
                  <a:schemeClr val="accent5"/>
                </a:solidFill>
                <a:ea typeface="+mj-ea"/>
                <a:cs typeface="+mj-cs"/>
              </a:rPr>
              <a:t> the longeron  </a:t>
            </a:r>
            <a:endParaRPr lang="fr-FR" sz="1400" spc="-38" dirty="0">
              <a:solidFill>
                <a:schemeClr val="accent5"/>
              </a:solidFill>
              <a:ea typeface="+mj-ea"/>
              <a:cs typeface="+mj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967683" y="1726981"/>
            <a:ext cx="364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pc="-38" dirty="0" smtClean="0">
                <a:solidFill>
                  <a:schemeClr val="accent5"/>
                </a:solidFill>
                <a:ea typeface="+mj-ea"/>
                <a:cs typeface="+mj-cs"/>
              </a:rPr>
              <a:t>→</a:t>
            </a:r>
            <a:r>
              <a:rPr lang="fr-FR" sz="1400" spc="-38" dirty="0">
                <a:solidFill>
                  <a:schemeClr val="accent5"/>
                </a:solidFill>
              </a:rPr>
              <a:t> </a:t>
            </a:r>
            <a:r>
              <a:rPr lang="fr-FR" sz="1400" spc="-38" dirty="0" err="1" smtClean="0">
                <a:solidFill>
                  <a:schemeClr val="accent5"/>
                </a:solidFill>
              </a:rPr>
              <a:t>nut</a:t>
            </a:r>
            <a:r>
              <a:rPr lang="fr-FR" sz="1400" spc="-38" dirty="0" smtClean="0">
                <a:solidFill>
                  <a:schemeClr val="accent5"/>
                </a:solidFill>
              </a:rPr>
              <a:t> </a:t>
            </a:r>
            <a:r>
              <a:rPr lang="fr-FR" sz="1400" spc="-38" dirty="0" err="1">
                <a:solidFill>
                  <a:schemeClr val="accent5"/>
                </a:solidFill>
              </a:rPr>
              <a:t>guided</a:t>
            </a:r>
            <a:r>
              <a:rPr lang="fr-FR" sz="1400" spc="-38" dirty="0">
                <a:solidFill>
                  <a:schemeClr val="accent5"/>
                </a:solidFill>
              </a:rPr>
              <a:t> on the </a:t>
            </a:r>
            <a:r>
              <a:rPr lang="fr-FR" sz="1400" spc="-38" dirty="0" err="1" smtClean="0">
                <a:solidFill>
                  <a:schemeClr val="accent5"/>
                </a:solidFill>
              </a:rPr>
              <a:t>rod</a:t>
            </a:r>
            <a:r>
              <a:rPr lang="fr-FR" sz="1400" spc="-38" dirty="0">
                <a:solidFill>
                  <a:schemeClr val="accent5"/>
                </a:solidFill>
              </a:rPr>
              <a:t> </a:t>
            </a:r>
            <a:r>
              <a:rPr lang="fr-FR" sz="1400" spc="-38" dirty="0" err="1" smtClean="0">
                <a:solidFill>
                  <a:schemeClr val="accent5"/>
                </a:solidFill>
              </a:rPr>
              <a:t>ensure</a:t>
            </a:r>
            <a:r>
              <a:rPr lang="fr-FR" sz="1400" spc="-38" dirty="0" smtClean="0">
                <a:solidFill>
                  <a:schemeClr val="accent5"/>
                </a:solidFill>
              </a:rPr>
              <a:t> straight insertion</a:t>
            </a:r>
            <a:endParaRPr lang="fr-FR" sz="1400" spc="-38" dirty="0">
              <a:solidFill>
                <a:schemeClr val="accent5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35" y="3328119"/>
            <a:ext cx="1883991" cy="1614849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17" y="3464287"/>
            <a:ext cx="2084202" cy="1365316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47325" y="2709334"/>
            <a:ext cx="1381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X16.000</a:t>
            </a:r>
          </a:p>
          <a:p>
            <a:pPr marL="0" lvl="2" algn="ctr"/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on the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entire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OB</a:t>
            </a:r>
            <a:endParaRPr lang="fr-FR" sz="1400" spc="-38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674717" y="3232554"/>
            <a:ext cx="163406" cy="1250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307126" y="4483346"/>
            <a:ext cx="662988" cy="503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367" y="3264348"/>
            <a:ext cx="1620000" cy="88108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367" y="4194653"/>
            <a:ext cx="1620000" cy="911677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916" y="3284914"/>
            <a:ext cx="2494794" cy="180000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132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28921" y="1958400"/>
            <a:ext cx="365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-38" dirty="0" err="1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Thank</a:t>
            </a:r>
            <a:r>
              <a:rPr lang="fr-FR" sz="2400" spc="-38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2400" spc="-38" dirty="0" err="1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you</a:t>
            </a:r>
            <a:endParaRPr lang="fr-FR" sz="2400" spc="-38" dirty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endParaRPr lang="fr-FR" sz="2400" spc="-38" dirty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r>
              <a:rPr lang="fr-FR" sz="2400" spc="-38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Questions?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14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705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Handling frames </a:t>
            </a:r>
            <a:r>
              <a:rPr lang="fr-FR" sz="2400" dirty="0" err="1" smtClean="0"/>
              <a:t>status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9" y="621716"/>
            <a:ext cx="8011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H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andling frame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1/2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Prototypes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unit for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HF type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tested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 CPPM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Qualification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needed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FDR (07/08/20)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-production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final design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4x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units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(CPPM; CERN; LAPP; LPSC)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part of the final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èche droite 1"/>
          <p:cNvSpPr/>
          <p:nvPr/>
        </p:nvSpPr>
        <p:spPr>
          <a:xfrm rot="5400000">
            <a:off x="3345803" y="3879664"/>
            <a:ext cx="2079129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Rectangle 10"/>
          <p:cNvSpPr/>
          <p:nvPr/>
        </p:nvSpPr>
        <p:spPr>
          <a:xfrm>
            <a:off x="4265456" y="2647816"/>
            <a:ext cx="239842" cy="4282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9" name="ZoneTexte 18"/>
          <p:cNvSpPr txBox="1"/>
          <p:nvPr/>
        </p:nvSpPr>
        <p:spPr>
          <a:xfrm>
            <a:off x="757083" y="3532911"/>
            <a:ext cx="972767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/>
              <a:t>Longeron HF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055736" y="3532910"/>
            <a:ext cx="925253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/>
              <a:t>Half-ring HF</a:t>
            </a:r>
            <a:endParaRPr lang="fr-FR" sz="1200" dirty="0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4188435" y="3079941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922377" y="2635659"/>
            <a:ext cx="16755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 smtClean="0"/>
              <a:t>Prototype design (</a:t>
            </a:r>
            <a:r>
              <a:rPr lang="fr-FR" sz="1000" dirty="0" err="1" smtClean="0"/>
              <a:t>done</a:t>
            </a:r>
            <a:r>
              <a:rPr lang="fr-FR" sz="1000" dirty="0" smtClean="0"/>
              <a:t>)</a:t>
            </a:r>
          </a:p>
          <a:p>
            <a:pPr algn="r"/>
            <a:r>
              <a:rPr lang="fr-FR" sz="1000" dirty="0" smtClean="0"/>
              <a:t>Prototype </a:t>
            </a:r>
            <a:r>
              <a:rPr lang="fr-FR" sz="1000" dirty="0" err="1" smtClean="0"/>
              <a:t>order</a:t>
            </a:r>
            <a:r>
              <a:rPr lang="fr-FR" sz="1000" dirty="0" smtClean="0"/>
              <a:t> x1 (</a:t>
            </a:r>
            <a:r>
              <a:rPr lang="fr-FR" sz="1000" dirty="0" err="1" smtClean="0"/>
              <a:t>done</a:t>
            </a:r>
            <a:r>
              <a:rPr lang="fr-FR" sz="1000" dirty="0" smtClean="0"/>
              <a:t>)</a:t>
            </a:r>
          </a:p>
          <a:p>
            <a:pPr algn="r"/>
            <a:endParaRPr lang="fr-FR" sz="1000" dirty="0"/>
          </a:p>
          <a:p>
            <a:pPr algn="r"/>
            <a:r>
              <a:rPr lang="fr-FR" sz="1000" dirty="0" smtClean="0"/>
              <a:t>Prototype </a:t>
            </a:r>
            <a:r>
              <a:rPr lang="fr-FR" sz="1000" dirty="0" err="1"/>
              <a:t>reception</a:t>
            </a:r>
            <a:endParaRPr lang="fr-FR" sz="1000" dirty="0" smtClean="0"/>
          </a:p>
          <a:p>
            <a:pPr algn="r"/>
            <a:endParaRPr lang="fr-FR" sz="1000" dirty="0"/>
          </a:p>
          <a:p>
            <a:pPr algn="r"/>
            <a:r>
              <a:rPr lang="fr-FR" sz="1000" i="1" dirty="0" smtClean="0"/>
              <a:t>Tests → Final design</a:t>
            </a:r>
            <a:endParaRPr lang="fr-FR" sz="1000" i="1" dirty="0"/>
          </a:p>
          <a:p>
            <a:pPr algn="r"/>
            <a:r>
              <a:rPr lang="fr-FR" sz="1000" dirty="0" err="1"/>
              <a:t>Pre</a:t>
            </a:r>
            <a:r>
              <a:rPr lang="fr-FR" sz="1000" dirty="0"/>
              <a:t>-production</a:t>
            </a:r>
            <a:r>
              <a:rPr lang="fr-FR" sz="1000" dirty="0" smtClean="0"/>
              <a:t> </a:t>
            </a:r>
            <a:r>
              <a:rPr lang="fr-FR" sz="1000" dirty="0" err="1"/>
              <a:t>order</a:t>
            </a:r>
            <a:r>
              <a:rPr lang="fr-FR" sz="1000" dirty="0"/>
              <a:t> </a:t>
            </a:r>
            <a:r>
              <a:rPr lang="fr-FR" sz="1000" dirty="0" smtClean="0"/>
              <a:t>x2 to 4</a:t>
            </a:r>
            <a:endParaRPr lang="fr-FR" sz="1000" dirty="0"/>
          </a:p>
          <a:p>
            <a:pPr algn="r"/>
            <a:endParaRPr lang="fr-FR" sz="1000" dirty="0" smtClean="0"/>
          </a:p>
          <a:p>
            <a:pPr algn="r"/>
            <a:r>
              <a:rPr lang="fr-FR" sz="1000" dirty="0" err="1" smtClean="0">
                <a:solidFill>
                  <a:schemeClr val="accent5"/>
                </a:solidFill>
              </a:rPr>
              <a:t>Bare</a:t>
            </a:r>
            <a:r>
              <a:rPr lang="fr-FR" sz="1000" dirty="0" smtClean="0">
                <a:solidFill>
                  <a:schemeClr val="accent5"/>
                </a:solidFill>
              </a:rPr>
              <a:t> local supports FDR</a:t>
            </a:r>
            <a:endParaRPr lang="fr-FR" sz="1000" dirty="0"/>
          </a:p>
          <a:p>
            <a:pPr algn="r"/>
            <a:r>
              <a:rPr lang="fr-FR" sz="1000" dirty="0" err="1"/>
              <a:t>Pre</a:t>
            </a:r>
            <a:r>
              <a:rPr lang="fr-FR" sz="1000" dirty="0"/>
              <a:t>-production</a:t>
            </a:r>
            <a:r>
              <a:rPr lang="fr-FR" sz="1000" dirty="0" smtClean="0"/>
              <a:t> </a:t>
            </a:r>
            <a:r>
              <a:rPr lang="fr-FR" sz="1000" dirty="0" err="1" smtClean="0"/>
              <a:t>reception</a:t>
            </a:r>
            <a:endParaRPr lang="fr-FR" sz="1000" dirty="0" smtClean="0"/>
          </a:p>
          <a:p>
            <a:pPr algn="r"/>
            <a:endParaRPr lang="fr-FR" sz="1000" dirty="0" smtClean="0"/>
          </a:p>
          <a:p>
            <a:pPr algn="r"/>
            <a:endParaRPr lang="fr-FR" sz="1000" dirty="0" smtClean="0"/>
          </a:p>
          <a:p>
            <a:pPr algn="r"/>
            <a:endParaRPr lang="fr-FR" sz="1000" dirty="0" smtClean="0"/>
          </a:p>
          <a:p>
            <a:pPr algn="r"/>
            <a:r>
              <a:rPr lang="fr-FR" sz="1000" dirty="0" err="1">
                <a:solidFill>
                  <a:schemeClr val="accent5"/>
                </a:solidFill>
              </a:rPr>
              <a:t>Pre</a:t>
            </a:r>
            <a:r>
              <a:rPr lang="fr-FR" sz="1000" dirty="0">
                <a:solidFill>
                  <a:schemeClr val="accent5"/>
                </a:solidFill>
              </a:rPr>
              <a:t>-production </a:t>
            </a:r>
            <a:r>
              <a:rPr lang="fr-FR" sz="1000" dirty="0" err="1" smtClean="0">
                <a:solidFill>
                  <a:schemeClr val="accent5"/>
                </a:solidFill>
              </a:rPr>
              <a:t>Integration</a:t>
            </a:r>
            <a:endParaRPr lang="fr-FR" sz="1000" dirty="0">
              <a:solidFill>
                <a:schemeClr val="accent5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4193002" y="3206493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527629" y="2930040"/>
            <a:ext cx="5725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Today</a:t>
            </a:r>
            <a:endParaRPr lang="fr-FR" sz="1000" dirty="0" smtClean="0"/>
          </a:p>
          <a:p>
            <a:endParaRPr lang="fr-FR" sz="1000" dirty="0" smtClean="0"/>
          </a:p>
          <a:p>
            <a:r>
              <a:rPr lang="fr-FR" sz="1000" dirty="0" err="1" smtClean="0"/>
              <a:t>Feb</a:t>
            </a:r>
            <a:r>
              <a:rPr lang="fr-FR" sz="1000" dirty="0" smtClean="0"/>
              <a:t> 20</a:t>
            </a:r>
          </a:p>
          <a:p>
            <a:endParaRPr lang="fr-FR" sz="1000" dirty="0"/>
          </a:p>
          <a:p>
            <a:r>
              <a:rPr lang="fr-FR" sz="1000" dirty="0" smtClean="0"/>
              <a:t>May 20</a:t>
            </a:r>
          </a:p>
          <a:p>
            <a:endParaRPr lang="fr-FR" sz="1000" dirty="0" smtClean="0"/>
          </a:p>
          <a:p>
            <a:r>
              <a:rPr lang="fr-FR" sz="1000" dirty="0" err="1">
                <a:solidFill>
                  <a:schemeClr val="accent5"/>
                </a:solidFill>
              </a:rPr>
              <a:t>Aug</a:t>
            </a:r>
            <a:r>
              <a:rPr lang="fr-FR" sz="1000" dirty="0">
                <a:solidFill>
                  <a:schemeClr val="accent5"/>
                </a:solidFill>
              </a:rPr>
              <a:t> 20</a:t>
            </a:r>
          </a:p>
          <a:p>
            <a:r>
              <a:rPr lang="fr-FR" sz="1000" dirty="0" smtClean="0"/>
              <a:t>Sep 20</a:t>
            </a:r>
            <a:endParaRPr lang="fr-FR" sz="1000" dirty="0"/>
          </a:p>
          <a:p>
            <a:endParaRPr lang="fr-FR" sz="1000" dirty="0" smtClean="0"/>
          </a:p>
          <a:p>
            <a:r>
              <a:rPr lang="fr-FR" sz="1000" dirty="0" err="1" smtClean="0"/>
              <a:t>Dec</a:t>
            </a:r>
            <a:r>
              <a:rPr lang="fr-FR" sz="1000" dirty="0" smtClean="0"/>
              <a:t> 20</a:t>
            </a:r>
          </a:p>
          <a:p>
            <a:endParaRPr lang="fr-FR" sz="1000" dirty="0"/>
          </a:p>
          <a:p>
            <a:r>
              <a:rPr lang="fr-FR" sz="1000" dirty="0" err="1" smtClean="0">
                <a:solidFill>
                  <a:schemeClr val="accent5"/>
                </a:solidFill>
              </a:rPr>
              <a:t>Jui</a:t>
            </a:r>
            <a:r>
              <a:rPr lang="fr-FR" sz="1000" dirty="0" smtClean="0">
                <a:solidFill>
                  <a:schemeClr val="accent5"/>
                </a:solidFill>
              </a:rPr>
              <a:t> 21</a:t>
            </a:r>
            <a:endParaRPr lang="fr-FR" sz="1000" dirty="0">
              <a:solidFill>
                <a:schemeClr val="accent5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4193002" y="3378288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5160552" y="2930040"/>
            <a:ext cx="16754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Prototype design</a:t>
            </a:r>
          </a:p>
          <a:p>
            <a:endParaRPr lang="fr-FR" sz="1000" dirty="0" smtClean="0"/>
          </a:p>
          <a:p>
            <a:r>
              <a:rPr lang="fr-FR" sz="1000" dirty="0" smtClean="0"/>
              <a:t>Prototype </a:t>
            </a:r>
            <a:r>
              <a:rPr lang="fr-FR" sz="1000" dirty="0" err="1" smtClean="0"/>
              <a:t>order</a:t>
            </a:r>
            <a:r>
              <a:rPr lang="fr-FR" sz="1000" dirty="0" smtClean="0"/>
              <a:t> x1</a:t>
            </a:r>
          </a:p>
          <a:p>
            <a:endParaRPr lang="fr-FR" sz="1000" dirty="0"/>
          </a:p>
          <a:p>
            <a:r>
              <a:rPr lang="fr-FR" sz="1000" dirty="0" smtClean="0"/>
              <a:t>Prototype </a:t>
            </a:r>
            <a:r>
              <a:rPr lang="fr-FR" sz="1000" dirty="0" err="1"/>
              <a:t>reception</a:t>
            </a:r>
            <a:endParaRPr lang="fr-FR" sz="1000" dirty="0" smtClean="0"/>
          </a:p>
          <a:p>
            <a:r>
              <a:rPr lang="fr-FR" sz="1000" i="1" dirty="0"/>
              <a:t>Tests → </a:t>
            </a:r>
            <a:r>
              <a:rPr lang="fr-FR" sz="1000" i="1" dirty="0" smtClean="0"/>
              <a:t>Final design</a:t>
            </a:r>
          </a:p>
          <a:p>
            <a:r>
              <a:rPr lang="fr-FR" sz="1000" dirty="0" err="1">
                <a:solidFill>
                  <a:schemeClr val="accent5"/>
                </a:solidFill>
              </a:rPr>
              <a:t>Bare</a:t>
            </a:r>
            <a:r>
              <a:rPr lang="fr-FR" sz="1000" dirty="0">
                <a:solidFill>
                  <a:schemeClr val="accent5"/>
                </a:solidFill>
              </a:rPr>
              <a:t> local supports </a:t>
            </a:r>
            <a:r>
              <a:rPr lang="fr-FR" sz="1000" dirty="0" smtClean="0">
                <a:solidFill>
                  <a:schemeClr val="accent5"/>
                </a:solidFill>
              </a:rPr>
              <a:t>FDR</a:t>
            </a:r>
            <a:endParaRPr lang="fr-FR" sz="1000" i="1" dirty="0"/>
          </a:p>
          <a:p>
            <a:r>
              <a:rPr lang="fr-FR" sz="1000" dirty="0" err="1"/>
              <a:t>Pre</a:t>
            </a:r>
            <a:r>
              <a:rPr lang="fr-FR" sz="1000" dirty="0"/>
              <a:t>-production </a:t>
            </a:r>
            <a:r>
              <a:rPr lang="fr-FR" sz="1000" dirty="0" err="1"/>
              <a:t>order</a:t>
            </a:r>
            <a:r>
              <a:rPr lang="fr-FR" sz="1000" dirty="0"/>
              <a:t> x2 to </a:t>
            </a:r>
            <a:r>
              <a:rPr lang="fr-FR" sz="1000" dirty="0" smtClean="0"/>
              <a:t>4</a:t>
            </a:r>
            <a:endParaRPr lang="fr-FR" sz="1000" dirty="0"/>
          </a:p>
          <a:p>
            <a:endParaRPr lang="fr-FR" sz="1000" dirty="0" smtClean="0"/>
          </a:p>
          <a:p>
            <a:r>
              <a:rPr lang="fr-FR" sz="1000" dirty="0" err="1" smtClean="0"/>
              <a:t>Pre</a:t>
            </a:r>
            <a:r>
              <a:rPr lang="fr-FR" sz="1000" dirty="0" smtClean="0"/>
              <a:t>-production </a:t>
            </a:r>
            <a:r>
              <a:rPr lang="fr-FR" sz="1000" dirty="0" err="1"/>
              <a:t>reception</a:t>
            </a:r>
            <a:endParaRPr lang="fr-FR" sz="1000" dirty="0" smtClean="0"/>
          </a:p>
          <a:p>
            <a:endParaRPr lang="fr-FR" sz="1000" dirty="0"/>
          </a:p>
          <a:p>
            <a:r>
              <a:rPr lang="fr-FR" sz="1000" dirty="0" err="1">
                <a:solidFill>
                  <a:schemeClr val="accent5"/>
                </a:solidFill>
              </a:rPr>
              <a:t>Pre</a:t>
            </a:r>
            <a:r>
              <a:rPr lang="fr-FR" sz="1000" dirty="0">
                <a:solidFill>
                  <a:schemeClr val="accent5"/>
                </a:solidFill>
              </a:rPr>
              <a:t>-production </a:t>
            </a:r>
            <a:r>
              <a:rPr lang="fr-FR" sz="1000" dirty="0" err="1" smtClean="0">
                <a:solidFill>
                  <a:schemeClr val="accent5"/>
                </a:solidFill>
              </a:rPr>
              <a:t>Integration</a:t>
            </a:r>
            <a:endParaRPr lang="fr-FR" sz="1000" dirty="0">
              <a:solidFill>
                <a:schemeClr val="accent5"/>
              </a:solidFill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4194035" y="3671411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4187497" y="3983506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77713" y="4436095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V="1">
            <a:off x="4184251" y="4739143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3643292" y="2930040"/>
            <a:ext cx="5726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fr-FR" sz="1000" dirty="0" smtClean="0"/>
          </a:p>
          <a:p>
            <a:pPr algn="r"/>
            <a:r>
              <a:rPr lang="fr-FR" sz="1000" dirty="0" smtClean="0"/>
              <a:t>Jan 20</a:t>
            </a:r>
          </a:p>
          <a:p>
            <a:pPr algn="r"/>
            <a:endParaRPr lang="fr-FR" sz="1000" dirty="0" smtClean="0"/>
          </a:p>
          <a:p>
            <a:pPr algn="r"/>
            <a:endParaRPr lang="fr-FR" sz="1000" dirty="0"/>
          </a:p>
          <a:p>
            <a:pPr algn="r"/>
            <a:r>
              <a:rPr lang="fr-FR" sz="1000" dirty="0" smtClean="0"/>
              <a:t>May 20</a:t>
            </a:r>
          </a:p>
          <a:p>
            <a:pPr algn="r"/>
            <a:endParaRPr lang="fr-FR" sz="1000" dirty="0" smtClean="0"/>
          </a:p>
          <a:p>
            <a:pPr algn="r"/>
            <a:r>
              <a:rPr lang="fr-FR" sz="1000" dirty="0" err="1">
                <a:solidFill>
                  <a:schemeClr val="accent5"/>
                </a:solidFill>
              </a:rPr>
              <a:t>Aug</a:t>
            </a:r>
            <a:r>
              <a:rPr lang="fr-FR" sz="1000" dirty="0">
                <a:solidFill>
                  <a:schemeClr val="accent5"/>
                </a:solidFill>
              </a:rPr>
              <a:t> 20</a:t>
            </a:r>
          </a:p>
          <a:p>
            <a:pPr algn="r"/>
            <a:r>
              <a:rPr lang="fr-FR" sz="1000" dirty="0" smtClean="0"/>
              <a:t>Sep 20</a:t>
            </a:r>
            <a:endParaRPr lang="fr-FR" sz="1000" dirty="0"/>
          </a:p>
          <a:p>
            <a:pPr algn="r"/>
            <a:endParaRPr lang="fr-FR" sz="1000" dirty="0" smtClean="0"/>
          </a:p>
          <a:p>
            <a:pPr algn="r"/>
            <a:endParaRPr lang="fr-FR" sz="1000" dirty="0" smtClean="0"/>
          </a:p>
          <a:p>
            <a:pPr algn="r"/>
            <a:endParaRPr lang="fr-FR" sz="1000" dirty="0"/>
          </a:p>
          <a:p>
            <a:pPr algn="r"/>
            <a:r>
              <a:rPr lang="fr-FR" sz="1000" dirty="0" err="1" smtClean="0">
                <a:solidFill>
                  <a:schemeClr val="accent5"/>
                </a:solidFill>
              </a:rPr>
              <a:t>Jui</a:t>
            </a:r>
            <a:r>
              <a:rPr lang="fr-FR" sz="1000" dirty="0" smtClean="0">
                <a:solidFill>
                  <a:schemeClr val="accent5"/>
                </a:solidFill>
              </a:rPr>
              <a:t> 21</a:t>
            </a:r>
            <a:endParaRPr lang="fr-FR" sz="1000" dirty="0">
              <a:solidFill>
                <a:schemeClr val="accent5"/>
              </a:solidFill>
            </a:endParaRPr>
          </a:p>
        </p:txBody>
      </p:sp>
      <p:cxnSp>
        <p:nvCxnSpPr>
          <p:cNvPr id="89" name="Connecteur droit 88"/>
          <p:cNvCxnSpPr/>
          <p:nvPr/>
        </p:nvCxnSpPr>
        <p:spPr>
          <a:xfrm>
            <a:off x="3608928" y="2617341"/>
            <a:ext cx="0" cy="25417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5155350" y="2617341"/>
            <a:ext cx="0" cy="25417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184251" y="4121701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>
            <a:off x="4577749" y="1524000"/>
            <a:ext cx="860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5438320" y="923835"/>
            <a:ext cx="327076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FDR </a:t>
            </a:r>
            <a:r>
              <a:rPr lang="fr-FR" sz="12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HFs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↓</a:t>
            </a:r>
            <a:endParaRPr lang="fr-FR" sz="12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Prototypes to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provided</a:t>
            </a: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Safety / functionality tests for each configuration</a:t>
            </a:r>
          </a:p>
          <a:p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Pressure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resistance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leak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test for pipes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connectors</a:t>
            </a: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Metrology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verification</a:t>
            </a: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Shipment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tests / stress </a:t>
            </a:r>
            <a:r>
              <a:rPr lang="fr-FR" sz="12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levels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due to transport </a:t>
            </a:r>
            <a:r>
              <a:rPr lang="fr-FR" sz="12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loads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Handling frames </a:t>
            </a:r>
            <a:r>
              <a:rPr lang="fr-FR" sz="2400" dirty="0" err="1" smtClean="0"/>
              <a:t>status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9" y="801602"/>
            <a:ext cx="84110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H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andling frame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2/2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frames for production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HF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amount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baseline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¾ of local supports total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66x 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longeron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units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→ </a:t>
            </a:r>
            <a:r>
              <a:rPr lang="fr-FR" sz="1400" b="1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50x longeron HF 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 92x IHR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units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→ </a:t>
            </a:r>
            <a:r>
              <a:rPr lang="fr-FR" sz="1400" b="1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70x IHR HF </a:t>
            </a:r>
            <a:endParaRPr lang="fr-FR" sz="1200" b="1" u="sng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longeron &amp;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-rings HF (1 supplier)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procedure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anticipated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months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margin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saved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now</a:t>
            </a:r>
            <a:endParaRPr lang="fr-FR" sz="14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Reception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spread over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several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months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before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during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endParaRPr lang="fr-FR" sz="14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èche droite 1"/>
          <p:cNvSpPr/>
          <p:nvPr/>
        </p:nvSpPr>
        <p:spPr>
          <a:xfrm rot="5400000">
            <a:off x="4421259" y="3630065"/>
            <a:ext cx="2003797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510935" y="4325502"/>
            <a:ext cx="97276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/>
              <a:t>Longeron HF</a:t>
            </a:r>
          </a:p>
          <a:p>
            <a:r>
              <a:rPr lang="fr-FR" sz="1200" dirty="0" smtClean="0"/>
              <a:t>Half-ring HF</a:t>
            </a:r>
            <a:endParaRPr lang="fr-FR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036710" y="3046917"/>
            <a:ext cx="22013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b="1" dirty="0" smtClean="0"/>
              <a:t>Production </a:t>
            </a:r>
            <a:r>
              <a:rPr lang="fr-FR" sz="1000" b="1" dirty="0" err="1" smtClean="0"/>
              <a:t>contract</a:t>
            </a:r>
            <a:r>
              <a:rPr lang="fr-FR" sz="1000" b="1" dirty="0" smtClean="0"/>
              <a:t> </a:t>
            </a:r>
            <a:r>
              <a:rPr lang="fr-FR" sz="1000" b="1" dirty="0" err="1" smtClean="0"/>
              <a:t>procedure</a:t>
            </a:r>
            <a:r>
              <a:rPr lang="fr-FR" sz="1000" b="1" dirty="0" smtClean="0"/>
              <a:t> </a:t>
            </a:r>
            <a:r>
              <a:rPr lang="fr-FR" sz="1000" b="1" dirty="0" err="1" smtClean="0"/>
              <a:t>launch</a:t>
            </a:r>
            <a:endParaRPr lang="fr-FR" sz="1000" b="1" dirty="0" smtClean="0"/>
          </a:p>
          <a:p>
            <a:pPr algn="r"/>
            <a:endParaRPr lang="fr-FR" sz="1000" dirty="0" smtClean="0"/>
          </a:p>
          <a:p>
            <a:pPr algn="r"/>
            <a:r>
              <a:rPr lang="fr-FR" sz="1000" dirty="0" smtClean="0">
                <a:solidFill>
                  <a:schemeClr val="accent5"/>
                </a:solidFill>
              </a:rPr>
              <a:t>(</a:t>
            </a:r>
            <a:r>
              <a:rPr lang="fr-FR" sz="1000" dirty="0" err="1" smtClean="0">
                <a:solidFill>
                  <a:schemeClr val="accent5"/>
                </a:solidFill>
              </a:rPr>
              <a:t>Pre</a:t>
            </a:r>
            <a:r>
              <a:rPr lang="fr-FR" sz="1000" dirty="0" smtClean="0">
                <a:solidFill>
                  <a:schemeClr val="accent5"/>
                </a:solidFill>
              </a:rPr>
              <a:t>-production </a:t>
            </a:r>
            <a:r>
              <a:rPr lang="fr-FR" sz="1000" dirty="0" err="1" smtClean="0">
                <a:solidFill>
                  <a:schemeClr val="accent5"/>
                </a:solidFill>
              </a:rPr>
              <a:t>Integration</a:t>
            </a:r>
            <a:r>
              <a:rPr lang="fr-FR" sz="1000" dirty="0" smtClean="0">
                <a:solidFill>
                  <a:schemeClr val="accent5"/>
                </a:solidFill>
              </a:rPr>
              <a:t>)</a:t>
            </a:r>
          </a:p>
          <a:p>
            <a:pPr algn="r"/>
            <a:endParaRPr lang="fr-FR" sz="1000" dirty="0" smtClean="0"/>
          </a:p>
          <a:p>
            <a:pPr algn="r"/>
            <a:r>
              <a:rPr lang="fr-FR" sz="1000" dirty="0" smtClean="0"/>
              <a:t>Production </a:t>
            </a:r>
            <a:r>
              <a:rPr lang="fr-FR" sz="1000" dirty="0" err="1" smtClean="0"/>
              <a:t>contract</a:t>
            </a:r>
            <a:r>
              <a:rPr lang="fr-FR" sz="1000" dirty="0" smtClean="0"/>
              <a:t> </a:t>
            </a:r>
            <a:r>
              <a:rPr lang="fr-FR" sz="1000" dirty="0" err="1" smtClean="0"/>
              <a:t>order</a:t>
            </a:r>
            <a:endParaRPr lang="fr-FR" sz="1000" dirty="0" smtClean="0"/>
          </a:p>
          <a:p>
            <a:pPr algn="r"/>
            <a:endParaRPr lang="fr-FR" sz="1000" dirty="0"/>
          </a:p>
          <a:p>
            <a:pPr algn="r"/>
            <a:r>
              <a:rPr lang="fr-FR" sz="1000" dirty="0" smtClean="0"/>
              <a:t>Production first </a:t>
            </a:r>
            <a:r>
              <a:rPr lang="fr-FR" sz="1000" dirty="0" err="1" smtClean="0"/>
              <a:t>units</a:t>
            </a:r>
            <a:r>
              <a:rPr lang="fr-FR" sz="1000" dirty="0" smtClean="0"/>
              <a:t> </a:t>
            </a:r>
            <a:r>
              <a:rPr lang="fr-FR" sz="1000" dirty="0" err="1" smtClean="0"/>
              <a:t>reception</a:t>
            </a:r>
            <a:endParaRPr lang="fr-FR" sz="1000" dirty="0"/>
          </a:p>
          <a:p>
            <a:pPr algn="r"/>
            <a:endParaRPr lang="fr-FR" sz="1000" dirty="0" smtClean="0"/>
          </a:p>
          <a:p>
            <a:pPr algn="r"/>
            <a:r>
              <a:rPr lang="fr-FR" sz="1000" dirty="0">
                <a:solidFill>
                  <a:schemeClr val="accent5"/>
                </a:solidFill>
              </a:rPr>
              <a:t>Production </a:t>
            </a:r>
            <a:r>
              <a:rPr lang="fr-FR" sz="1000" dirty="0" err="1">
                <a:solidFill>
                  <a:schemeClr val="accent5"/>
                </a:solidFill>
              </a:rPr>
              <a:t>Integration</a:t>
            </a:r>
            <a:endParaRPr lang="fr-FR" sz="1000" dirty="0">
              <a:solidFill>
                <a:schemeClr val="accent5"/>
              </a:solidFill>
            </a:endParaRPr>
          </a:p>
          <a:p>
            <a:pPr algn="r"/>
            <a:endParaRPr lang="fr-FR" sz="1000" dirty="0" smtClean="0"/>
          </a:p>
        </p:txBody>
      </p:sp>
      <p:sp>
        <p:nvSpPr>
          <p:cNvPr id="26" name="ZoneTexte 25"/>
          <p:cNvSpPr txBox="1"/>
          <p:nvPr/>
        </p:nvSpPr>
        <p:spPr>
          <a:xfrm>
            <a:off x="5600357" y="3046917"/>
            <a:ext cx="5725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 smtClean="0"/>
              <a:t>Feb</a:t>
            </a:r>
            <a:r>
              <a:rPr lang="fr-FR" sz="1000" b="1" dirty="0" smtClean="0"/>
              <a:t> 21</a:t>
            </a:r>
          </a:p>
          <a:p>
            <a:endParaRPr lang="fr-FR" sz="1000" dirty="0"/>
          </a:p>
          <a:p>
            <a:r>
              <a:rPr lang="fr-FR" sz="1000" dirty="0" err="1" smtClean="0">
                <a:solidFill>
                  <a:schemeClr val="accent5"/>
                </a:solidFill>
              </a:rPr>
              <a:t>Jui</a:t>
            </a:r>
            <a:r>
              <a:rPr lang="fr-FR" sz="1000" dirty="0" smtClean="0">
                <a:solidFill>
                  <a:schemeClr val="accent5"/>
                </a:solidFill>
              </a:rPr>
              <a:t> 21</a:t>
            </a:r>
          </a:p>
          <a:p>
            <a:endParaRPr lang="fr-FR" sz="1000" dirty="0">
              <a:solidFill>
                <a:schemeClr val="accent5"/>
              </a:solidFill>
            </a:endParaRPr>
          </a:p>
          <a:p>
            <a:r>
              <a:rPr lang="fr-FR" sz="1000" dirty="0" err="1" smtClean="0"/>
              <a:t>Feb</a:t>
            </a:r>
            <a:r>
              <a:rPr lang="fr-FR" sz="1000" dirty="0" smtClean="0"/>
              <a:t> 22</a:t>
            </a:r>
          </a:p>
          <a:p>
            <a:endParaRPr lang="fr-FR" sz="1000" dirty="0"/>
          </a:p>
          <a:p>
            <a:r>
              <a:rPr lang="fr-FR" sz="1000" dirty="0" smtClean="0"/>
              <a:t>May 22</a:t>
            </a:r>
          </a:p>
          <a:p>
            <a:endParaRPr lang="fr-FR" sz="1000" dirty="0"/>
          </a:p>
          <a:p>
            <a:r>
              <a:rPr lang="fr-FR" sz="1000" dirty="0" err="1" smtClean="0">
                <a:solidFill>
                  <a:schemeClr val="accent5"/>
                </a:solidFill>
              </a:rPr>
              <a:t>Dec</a:t>
            </a:r>
            <a:r>
              <a:rPr lang="fr-FR" sz="1000" dirty="0" smtClean="0">
                <a:solidFill>
                  <a:schemeClr val="accent5"/>
                </a:solidFill>
              </a:rPr>
              <a:t> </a:t>
            </a:r>
            <a:r>
              <a:rPr lang="fr-FR" sz="1000" dirty="0">
                <a:solidFill>
                  <a:schemeClr val="accent5"/>
                </a:solidFill>
              </a:rPr>
              <a:t>22</a:t>
            </a:r>
          </a:p>
          <a:p>
            <a:endParaRPr lang="fr-FR" sz="1000" dirty="0"/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5228233" y="3211033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5228233" y="3794508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5232983" y="4101153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5238017" y="3481643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5220645" y="4406490"/>
            <a:ext cx="384747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en angle 4"/>
          <p:cNvCxnSpPr/>
          <p:nvPr/>
        </p:nvCxnSpPr>
        <p:spPr>
          <a:xfrm>
            <a:off x="3102963" y="3172918"/>
            <a:ext cx="629644" cy="621590"/>
          </a:xfrm>
          <a:prstGeom prst="bentConnector3">
            <a:avLst>
              <a:gd name="adj1" fmla="val -420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311041" y="3330219"/>
            <a:ext cx="10599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1 </a:t>
            </a:r>
            <a:r>
              <a:rPr lang="fr-FR" sz="1000" i="1" dirty="0" err="1" smtClean="0"/>
              <a:t>year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procedure</a:t>
            </a:r>
            <a:endParaRPr lang="fr-FR" sz="1000" i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0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Handling frames </a:t>
            </a:r>
            <a:r>
              <a:rPr lang="fr-FR" sz="2400" dirty="0" err="1" smtClean="0"/>
              <a:t>status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4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9" y="731646"/>
            <a:ext cx="80113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H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andling frames budget estimation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Longeron handling frames prototype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Tooling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truss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mold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11K€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unit handling frame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8K€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Estimation for the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</a:t>
            </a: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Longeron HF</a:t>
            </a: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≈50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5K€ /unit (ORECA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quotation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points on the design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optimised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the final version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≈ 50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optimised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around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4K€ /unit (TBC)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</a:t>
            </a:r>
            <a:r>
              <a:rPr lang="fr-FR" sz="12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estimation for longeron handling frames:</a:t>
            </a:r>
          </a:p>
          <a:p>
            <a:pPr lvl="2"/>
            <a:endParaRPr lang="fr-FR" sz="1400" b="1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Half-rings HF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≈70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No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quotation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now</a:t>
            </a: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Estimation </a:t>
            </a:r>
            <a:r>
              <a:rPr lang="fr-FR" sz="12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</a:t>
            </a:r>
            <a:r>
              <a:rPr lang="fr-FR" sz="12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 the longeron HF: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 boxes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eed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contact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suppliers</a:t>
            </a:r>
            <a:endParaRPr lang="fr-FR" sz="14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31066"/>
              </p:ext>
            </p:extLst>
          </p:nvPr>
        </p:nvGraphicFramePr>
        <p:xfrm>
          <a:off x="5017047" y="4255016"/>
          <a:ext cx="2748064" cy="781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8912">
                  <a:extLst>
                    <a:ext uri="{9D8B030D-6E8A-4147-A177-3AD203B41FA5}">
                      <a16:colId xmlns:a16="http://schemas.microsoft.com/office/drawing/2014/main" val="212020522"/>
                    </a:ext>
                  </a:extLst>
                </a:gridCol>
                <a:gridCol w="809152">
                  <a:extLst>
                    <a:ext uri="{9D8B030D-6E8A-4147-A177-3AD203B41FA5}">
                      <a16:colId xmlns:a16="http://schemas.microsoft.com/office/drawing/2014/main" val="26403447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Longeron </a:t>
                      </a:r>
                      <a:r>
                        <a:rPr lang="fr-FR" sz="1100" u="none" strike="noStrike" dirty="0" err="1">
                          <a:effectLst/>
                        </a:rPr>
                        <a:t>HFs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180 K€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97970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Longeron Transport Boxes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90 K€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9502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Inclined Half-Rings HFs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250 K€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46874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IHR Transport Boxes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90 K€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0156634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167079" y="2658656"/>
            <a:ext cx="24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pre-prod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(4x)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cost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&lt;30K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€</a:t>
            </a:r>
            <a:endParaRPr lang="fr-FR" sz="1400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prod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(46x)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cost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≈</a:t>
            </a:r>
            <a:r>
              <a:rPr lang="fr-FR" sz="1400" b="1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185K</a:t>
            </a:r>
            <a:r>
              <a:rPr lang="fr-FR" sz="1400" b="1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€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99775" y="3456836"/>
            <a:ext cx="24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pre-prod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(4x)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cost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&lt;30K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€</a:t>
            </a:r>
            <a:endParaRPr lang="fr-FR" sz="1400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prod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(66x)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cost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≈</a:t>
            </a:r>
            <a:r>
              <a:rPr lang="fr-FR" sz="1400" b="1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265K</a:t>
            </a:r>
            <a:r>
              <a:rPr lang="fr-FR" sz="1400" b="1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€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3269" y="4707769"/>
            <a:ext cx="2093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16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Budget </a:t>
            </a:r>
            <a:r>
              <a:rPr lang="fr-FR" sz="16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allowed</a:t>
            </a:r>
            <a:r>
              <a:rPr lang="fr-FR" sz="16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→</a:t>
            </a:r>
          </a:p>
        </p:txBody>
      </p:sp>
    </p:spTree>
    <p:extLst>
      <p:ext uri="{BB962C8B-B14F-4D97-AF65-F5344CB8AC3E}">
        <p14:creationId xmlns:p14="http://schemas.microsoft.com/office/powerpoint/2010/main" val="40818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Longeron handling frame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5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9" y="801602"/>
            <a:ext cx="594265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Longeron </a:t>
            </a: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status</a:t>
            </a:r>
            <a:endParaRPr lang="fr-FR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Prototype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ordered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Oreca</a:t>
            </a: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Reception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mid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feb-2020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Longeron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mock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-up to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ordered</a:t>
            </a: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functionnality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tests ; points of possible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</a:t>
            </a: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Upgrades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then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implemented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final version (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pre-prod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to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ordered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mid-2020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Prototype main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functions</a:t>
            </a:r>
            <a:endParaRPr lang="fr-FR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Provide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accessibility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useful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Hold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system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minimum stress (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including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@OT)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Provide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interfaces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Hold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services (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harnesses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pipes)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mounting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unmounting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procedure</a:t>
            </a:r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handling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224" y="1354798"/>
            <a:ext cx="1944682" cy="129645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408" y="3430808"/>
            <a:ext cx="2445342" cy="11852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/>
          <a:srcRect t="25051" b="38196"/>
          <a:stretch/>
        </p:blipFill>
        <p:spPr>
          <a:xfrm>
            <a:off x="6594144" y="915650"/>
            <a:ext cx="2100016" cy="4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Longeron handling frame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6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9" y="801602"/>
            <a:ext cx="805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frame configurations</a:t>
            </a: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946" y="2940749"/>
            <a:ext cx="3600000" cy="18167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946" y="1175540"/>
            <a:ext cx="3600000" cy="18167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7268" y="663932"/>
            <a:ext cx="3600000" cy="18167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7268" y="2334962"/>
            <a:ext cx="3600000" cy="18167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18946" y="2423107"/>
            <a:ext cx="1211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#1 	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Shipment</a:t>
            </a: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</a:t>
            </a:r>
            <a:r>
              <a:rPr lang="fr-FR" sz="16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Storing</a:t>
            </a:r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51922" y="3681925"/>
            <a:ext cx="3262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#4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Cells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base blocks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sides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651922" y="1915231"/>
            <a:ext cx="2634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#3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Metrology</a:t>
            </a: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cells+metrology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refs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18946" y="4275021"/>
            <a:ext cx="1680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#2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services)</a:t>
            </a:r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51922" y="4485463"/>
            <a:ext cx="3340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#5 	Services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  	Longeron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unmounting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configuration </a:t>
            </a:r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7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Longeron handling frame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7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9" y="801602"/>
            <a:ext cx="805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frame points of design</a:t>
            </a: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008" y="1093201"/>
            <a:ext cx="2564346" cy="17548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68" y="1330377"/>
            <a:ext cx="2341306" cy="13709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834" y="1525719"/>
            <a:ext cx="2428566" cy="14220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132" y="2963984"/>
            <a:ext cx="2468222" cy="2058000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2849033" y="1330377"/>
            <a:ext cx="0" cy="122562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02689" y="2550848"/>
            <a:ext cx="268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Isostatic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mounting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 stress in the longeron</a:t>
            </a: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e 28"/>
          <p:cNvGrpSpPr>
            <a:grpSpLocks noChangeAspect="1"/>
          </p:cNvGrpSpPr>
          <p:nvPr/>
        </p:nvGrpSpPr>
        <p:grpSpPr>
          <a:xfrm>
            <a:off x="634683" y="3139273"/>
            <a:ext cx="2214350" cy="1978202"/>
            <a:chOff x="634683" y="3231529"/>
            <a:chExt cx="1942491" cy="173533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4683" y="3231529"/>
              <a:ext cx="1942491" cy="1735335"/>
            </a:xfrm>
            <a:prstGeom prst="rect">
              <a:avLst/>
            </a:prstGeom>
          </p:spPr>
        </p:pic>
        <p:sp>
          <p:nvSpPr>
            <p:cNvPr id="20" name="Flèche vers le haut 19"/>
            <p:cNvSpPr/>
            <p:nvPr/>
          </p:nvSpPr>
          <p:spPr>
            <a:xfrm>
              <a:off x="1281600" y="3938400"/>
              <a:ext cx="86400" cy="34489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702688" y="4254631"/>
            <a:ext cx="268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unmounting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extension part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centered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</a:t>
            </a:r>
            <a:endParaRPr lang="fr-FR" sz="14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617722" y="966246"/>
            <a:ext cx="1880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supports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158756" y="3605154"/>
            <a:ext cx="220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Indexing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wheel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move to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configuration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1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Longeron handling frame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8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8" y="700830"/>
            <a:ext cx="80512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Longeron </a:t>
            </a: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 interface document 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(PIXEL-DT-24-01-A)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maximum information about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interfaces for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Input for the design of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connected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(Pandore,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cells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upgraded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layer data (services configuration,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metrology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positions..) and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later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final version of the handling frame</a:t>
            </a: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78" y="2055047"/>
            <a:ext cx="5536800" cy="31977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84022" y="2931490"/>
            <a:ext cx="2410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Example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L3 longeron in </a:t>
            </a:r>
            <a:r>
              <a:rPr lang="fr-FR" sz="1200" dirty="0" err="1" smtClean="0"/>
              <a:t>testing</a:t>
            </a:r>
            <a:r>
              <a:rPr lang="fr-FR" sz="1200" dirty="0" smtClean="0"/>
              <a:t> configuration: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HF fixation interface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Pipe ends position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Interface for test </a:t>
            </a:r>
            <a:r>
              <a:rPr lang="fr-FR" sz="1200" dirty="0" err="1" smtClean="0"/>
              <a:t>board</a:t>
            </a:r>
            <a:r>
              <a:rPr lang="fr-FR" sz="1200" dirty="0" smtClean="0"/>
              <a:t> support</a:t>
            </a:r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Overall</a:t>
            </a:r>
            <a:r>
              <a:rPr lang="fr-FR" sz="1200" dirty="0" smtClean="0"/>
              <a:t> dimensions </a:t>
            </a:r>
            <a:endParaRPr lang="fr-FR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62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3239" y="3015772"/>
            <a:ext cx="3192489" cy="2171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Half-ring handling frame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JP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| F. RIVIERE | 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9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9" y="801602"/>
            <a:ext cx="80512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Half-ring </a:t>
            </a: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status</a:t>
            </a:r>
            <a:endParaRPr lang="fr-FR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Conception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just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started</a:t>
            </a: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Prototype design and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order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beginning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of 2020</a:t>
            </a:r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lvl="1"/>
            <a:endParaRPr lang="fr-FR" spc="-38" dirty="0" smtClean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Specifications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for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Fixation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inducing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minimum stress (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survey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No accurate </a:t>
            </a:r>
            <a:r>
              <a:rPr lang="en-US" sz="1600" spc="-38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positioning of the HR in the </a:t>
            </a:r>
            <a:r>
              <a:rPr lang="en-US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HF</a:t>
            </a:r>
            <a:endParaRPr lang="en-US" sz="1600" b="1" spc="-38" dirty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Safe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handling and protection for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shipment</a:t>
            </a:r>
            <a:endParaRPr lang="fr-FR" sz="1600" spc="-38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Interfaces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compliant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with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other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tools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(Pandore, OB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integration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Safe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unmounting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procedure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(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from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the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shell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Access to the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cells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on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both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sides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&amp; to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metrology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references</a:t>
            </a:r>
            <a:endParaRPr lang="fr-FR" sz="1600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Provide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safe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access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for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testing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(pipes and services)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Holding 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services</a:t>
            </a:r>
            <a:endParaRPr lang="fr-FR" sz="1600" spc="-38" dirty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701" y="1203223"/>
            <a:ext cx="1926253" cy="14772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90265" y="3995556"/>
            <a:ext cx="2460935" cy="52322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New services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scheme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adds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constraints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on the design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76716" y="4161823"/>
            <a:ext cx="267629" cy="25224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09/01/2020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5564</TotalTime>
  <Words>1494</Words>
  <Application>Microsoft Office PowerPoint</Application>
  <PresentationFormat>Affichage à l'écran (16:10)</PresentationFormat>
  <Paragraphs>350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Rétrospective</vt:lpstr>
      <vt:lpstr>Handling frames &amp; cell integration status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Longeron Handling Frame concept design</dc:title>
  <dc:creator>mathieu niclas</dc:creator>
  <cp:lastModifiedBy>mathieu niclas</cp:lastModifiedBy>
  <cp:revision>284</cp:revision>
  <dcterms:created xsi:type="dcterms:W3CDTF">2019-04-04T07:50:08Z</dcterms:created>
  <dcterms:modified xsi:type="dcterms:W3CDTF">2020-01-08T15:54:10Z</dcterms:modified>
</cp:coreProperties>
</file>