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68" r:id="rId9"/>
    <p:sldId id="270" r:id="rId10"/>
    <p:sldId id="269" r:id="rId11"/>
    <p:sldId id="271" r:id="rId12"/>
    <p:sldId id="262" r:id="rId13"/>
    <p:sldId id="263" r:id="rId14"/>
    <p:sldId id="264" r:id="rId15"/>
    <p:sldId id="272" r:id="rId16"/>
    <p:sldId id="273" r:id="rId17"/>
    <p:sldId id="274" r:id="rId18"/>
    <p:sldId id="275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4AB12-34A9-440B-88E5-81F1B73E6B3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838D8-14A4-426E-9A4E-0E43C08B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8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E529-8B6A-4729-8E5D-7A3371AB88B4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9379-4267-4ACB-8B07-D1DF88FBBEB5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16E1-A703-4541-99BA-71F13DBCC074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29A0-23A3-45F9-A4D6-1B8F30823BEA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917B-6988-417D-8042-4F7B3474F8F9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88B7-EB34-42EE-8391-008D01C0E91A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AB9C-B490-4FBB-9CB6-22C46BDF69F6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B12E-9052-453A-A344-9CFB97DBBDBD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E22D-7E11-416C-99E6-599A2A53A6D4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71D399-07DF-4AAD-A84F-AE253C98E62C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3BD2-308A-48EC-AC00-F14B268BA7F6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278E5D-2CB9-4CE8-B5AE-22BDEF7214AC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C6B7-6D96-4346-9634-A96F4B0BD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Cells loading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B472A-23D1-43DE-ADAE-37C69E460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Vigeolas Jan 14th 2020</a:t>
            </a:r>
          </a:p>
        </p:txBody>
      </p:sp>
    </p:spTree>
    <p:extLst>
      <p:ext uri="{BB962C8B-B14F-4D97-AF65-F5344CB8AC3E}">
        <p14:creationId xmlns:p14="http://schemas.microsoft.com/office/powerpoint/2010/main" val="367326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4570-EE39-4393-A494-BA8BC9FD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Procédure de </a:t>
            </a:r>
            <a:r>
              <a:rPr lang="fr-FR" dirty="0" err="1"/>
              <a:t>loading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EE680-694C-48B9-94B9-5E0FE2963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15243" cy="402336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 startAt="24"/>
            </a:pPr>
            <a:r>
              <a:rPr lang="fr-FR" dirty="0"/>
              <a:t>Mise en place de la cellule sur l’imprimante</a:t>
            </a:r>
          </a:p>
          <a:p>
            <a:pPr marL="457200" indent="-457200">
              <a:buFont typeface="+mj-lt"/>
              <a:buAutoNum type="arabicPeriod" startAt="24"/>
            </a:pPr>
            <a:r>
              <a:rPr lang="fr-FR" dirty="0"/>
              <a:t>Activation de l aspiration cellule sur l’imprimante </a:t>
            </a:r>
          </a:p>
          <a:p>
            <a:pPr marL="457200" indent="-457200">
              <a:buFont typeface="+mj-lt"/>
              <a:buAutoNum type="arabicPeriod" startAt="24"/>
            </a:pPr>
            <a:r>
              <a:rPr lang="fr-FR" dirty="0"/>
              <a:t>Préparation du mélange de colle</a:t>
            </a:r>
          </a:p>
          <a:p>
            <a:pPr marL="457200" indent="-457200">
              <a:buFont typeface="+mj-lt"/>
              <a:buAutoNum type="arabicPeriod" startAt="24"/>
            </a:pPr>
            <a:r>
              <a:rPr lang="fr-FR" dirty="0"/>
              <a:t>Démarrage du chronomètre de suivi du vieillissement de la colle  </a:t>
            </a:r>
          </a:p>
          <a:p>
            <a:pPr marL="457200" indent="-457200">
              <a:buFont typeface="+mj-lt"/>
              <a:buAutoNum type="arabicPeriod" startAt="24"/>
            </a:pPr>
            <a:r>
              <a:rPr lang="fr-FR" dirty="0"/>
              <a:t>Remplissage d’une seringue</a:t>
            </a:r>
          </a:p>
          <a:p>
            <a:pPr marL="457200" indent="-457200">
              <a:buFont typeface="+mj-lt"/>
              <a:buAutoNum type="arabicPeriod" startAt="24"/>
            </a:pPr>
            <a:r>
              <a:rPr lang="fr-FR" dirty="0"/>
              <a:t>Positionnement de la seringue sur l’imprimante</a:t>
            </a:r>
          </a:p>
          <a:p>
            <a:pPr marL="457200" indent="-457200">
              <a:buFont typeface="+mj-lt"/>
              <a:buAutoNum type="arabicPeriod" startAt="24"/>
            </a:pPr>
            <a:r>
              <a:rPr lang="fr-FR" dirty="0"/>
              <a:t>Dépôt automatique de la colle</a:t>
            </a:r>
          </a:p>
          <a:p>
            <a:pPr marL="457200" indent="-457200">
              <a:buFont typeface="+mj-lt"/>
              <a:buAutoNum type="arabicPeriod" startAt="13"/>
            </a:pPr>
            <a:endParaRPr lang="fr-FR" dirty="0"/>
          </a:p>
          <a:p>
            <a:pPr marL="0" indent="0">
              <a:buNone/>
            </a:pPr>
            <a:r>
              <a:rPr lang="fr-FR" dirty="0"/>
              <a:t>NB: Il est possible de mesurer la poids de la cellule avant et après dépôt de colle ou d’effectuer un scanning rapide des patterns de colle pour estimer le volume déposé.</a:t>
            </a:r>
          </a:p>
          <a:p>
            <a:pPr marL="0" indent="0">
              <a:buNone/>
            </a:pPr>
            <a:r>
              <a:rPr lang="fr-FR" dirty="0"/>
              <a:t>Action QC</a:t>
            </a:r>
            <a:r>
              <a:rPr lang="fr-FR" dirty="0">
                <a:sym typeface="Wingdings" panose="05000000000000000000" pitchFamily="2" charset="2"/>
              </a:rPr>
              <a:t> 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Scanning de la cellule pour contrôler sa planéité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Enregistrement de la référence du lot de colle utilisé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Réaliser un pattern test de la colle sur une plaque de verre pour contrôler la polymérisation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Enregistrer l’heure de démarrage du dépôt de colle sur la cellule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Enregistrement de l’identifiant de la cellule (éventuellement prise d’une photo de la cellule pour l’identification)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05163-4DA5-4662-A412-F58CADEF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06897-FA2E-4FCB-8CC5-814C12C6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698" y="182531"/>
            <a:ext cx="2892802" cy="3916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039209-6C15-46C3-B13A-31B352F86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507" y="3747692"/>
            <a:ext cx="2525141" cy="21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D87CC-F1D3-449C-95FB-4C995F7E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Procédure de </a:t>
            </a:r>
            <a:r>
              <a:rPr lang="fr-FR" dirty="0" err="1"/>
              <a:t>loading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38AA-AD20-4C45-86C3-74013A715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80428" cy="430302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 startAt="31"/>
            </a:pPr>
            <a:r>
              <a:rPr lang="fr-FR" dirty="0"/>
              <a:t>Vérifier que la plateau est en position basse</a:t>
            </a:r>
          </a:p>
          <a:p>
            <a:pPr marL="457200" indent="-457200">
              <a:buFont typeface="+mj-lt"/>
              <a:buAutoNum type="arabicPeriod" startAt="31"/>
            </a:pPr>
            <a:r>
              <a:rPr lang="fr-FR" dirty="0"/>
              <a:t>Positionner la cellule encollée sur le plateau</a:t>
            </a:r>
          </a:p>
          <a:p>
            <a:pPr marL="457200" indent="-457200">
              <a:buFont typeface="+mj-lt"/>
              <a:buAutoNum type="arabicPeriod" startAt="31"/>
            </a:pPr>
            <a:r>
              <a:rPr lang="fr-FR" dirty="0"/>
              <a:t>Mettre en place le bridge portant le module sur les supports isostatiques</a:t>
            </a:r>
          </a:p>
          <a:p>
            <a:pPr marL="457200" indent="-457200">
              <a:buFont typeface="+mj-lt"/>
              <a:buAutoNum type="arabicPeriod" startAt="31"/>
            </a:pPr>
            <a:r>
              <a:rPr lang="fr-FR" dirty="0"/>
              <a:t>Remonter le plateau jusqu’à la position zéro du vernier</a:t>
            </a:r>
          </a:p>
          <a:p>
            <a:pPr marL="457200" indent="-457200">
              <a:buFont typeface="+mj-lt"/>
              <a:buAutoNum type="arabicPeriod" startAt="31"/>
            </a:pPr>
            <a:r>
              <a:rPr lang="fr-FR" dirty="0"/>
              <a:t>Contrôle métrologique de la position du module</a:t>
            </a:r>
          </a:p>
          <a:p>
            <a:pPr marL="457200" indent="-457200">
              <a:buFont typeface="+mj-lt"/>
              <a:buAutoNum type="arabicPeriod" startAt="31"/>
            </a:pPr>
            <a:r>
              <a:rPr lang="fr-FR" dirty="0"/>
              <a:t>Attente 24 Heures avant désactivation de l’aspiration haute et basse </a:t>
            </a:r>
          </a:p>
          <a:p>
            <a:pPr marL="457200" indent="-457200">
              <a:buFont typeface="+mj-lt"/>
              <a:buAutoNum type="arabicPeriod" startAt="31"/>
            </a:pPr>
            <a:r>
              <a:rPr lang="fr-FR" dirty="0"/>
              <a:t>Descente du plateau</a:t>
            </a:r>
          </a:p>
          <a:p>
            <a:pPr marL="457200" indent="-457200">
              <a:buFont typeface="+mj-lt"/>
              <a:buAutoNum type="arabicPeriod" startAt="31"/>
            </a:pPr>
            <a:r>
              <a:rPr lang="fr-FR" dirty="0"/>
              <a:t>Retrait du bridge</a:t>
            </a:r>
          </a:p>
          <a:p>
            <a:pPr marL="457200" indent="-457200">
              <a:buFont typeface="+mj-lt"/>
              <a:buAutoNum type="arabicPeriod" startAt="31"/>
            </a:pPr>
            <a:r>
              <a:rPr lang="fr-FR" dirty="0"/>
              <a:t>Retrait du module</a:t>
            </a:r>
          </a:p>
          <a:p>
            <a:pPr marL="457200" indent="-457200">
              <a:buFont typeface="+mj-lt"/>
              <a:buAutoNum type="arabicPeriod" startAt="31"/>
            </a:pPr>
            <a:endParaRPr lang="fr-FR" dirty="0"/>
          </a:p>
          <a:p>
            <a:pPr marL="0" indent="0">
              <a:buNone/>
            </a:pPr>
            <a:r>
              <a:rPr lang="fr-FR" dirty="0"/>
              <a:t>NB: Action QC</a:t>
            </a:r>
            <a:r>
              <a:rPr lang="fr-FR" dirty="0">
                <a:sym typeface="Wingdings" panose="05000000000000000000" pitchFamily="2" charset="2"/>
              </a:rPr>
              <a:t>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fr-FR" dirty="0"/>
              <a:t>Enregistrement de la courbe capteur de force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fr-FR" dirty="0"/>
              <a:t>Enregistrement de la position du module 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fr-FR" dirty="0"/>
              <a:t>Enregistrement du label module et du label cellule 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fr-FR" dirty="0"/>
              <a:t>Eventuellement mesurer le poids de l’ensemble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0AFC0-61E4-46A8-9CAF-078A72BD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9273E-5903-4FA2-A3BD-CAB9B90BC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323" y="685515"/>
            <a:ext cx="4076929" cy="2320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6BBEC-CE00-44B4-B5A9-3EF0EB538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757" y="3147281"/>
            <a:ext cx="4076929" cy="3090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D16F7-4526-4FD2-B819-D299DC932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062" y="2232004"/>
            <a:ext cx="2354111" cy="19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8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BAE93-1FE2-433C-9EBA-3B272C07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Premiers résultats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371AA-D53D-4466-9701-1CA650490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870901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Nous avons optimisé le dépôt de colle pour cette opération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Il faut que nous procédions a des mesures systématique (un peu de statistiques) pour vérifier l’uniformité du dépôt et optimiser celui-ci en en fonction des résultats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983D0-049C-4E8D-8835-4F07375A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467BE-5D10-43AF-BFBF-7E9B7BCC1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65" y="2917363"/>
            <a:ext cx="2938201" cy="3257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3F20EF-742C-4561-8C59-9F7BE7361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075" y="2917362"/>
            <a:ext cx="3058905" cy="3257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04EB65-9A18-456E-A12B-256DAA5E8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808" y="2917362"/>
            <a:ext cx="3893784" cy="2976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8B20C5-7C42-4C47-999E-7EA683215420}"/>
              </a:ext>
            </a:extLst>
          </p:cNvPr>
          <p:cNvSpPr txBox="1"/>
          <p:nvPr/>
        </p:nvSpPr>
        <p:spPr>
          <a:xfrm>
            <a:off x="5280616" y="5658470"/>
            <a:ext cx="163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Merci Elisabeth</a:t>
            </a:r>
          </a:p>
        </p:txBody>
      </p:sp>
    </p:spTree>
    <p:extLst>
      <p:ext uri="{BB962C8B-B14F-4D97-AF65-F5344CB8AC3E}">
        <p14:creationId xmlns:p14="http://schemas.microsoft.com/office/powerpoint/2010/main" val="411254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5705-F20F-4272-A1BB-015404DA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Premiers résultats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A3F5-F1B8-4D50-A242-26EB61F7A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Nous réglons la quantité de colle en faisant varier la vitesse d’impression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Les résultats précédents ont été obtenus a 90% de la vitesse de l’imprimante </a:t>
            </a:r>
            <a:r>
              <a:rPr lang="fr-FR" dirty="0">
                <a:sym typeface="Wingdings" panose="05000000000000000000" pitchFamily="2" charset="2"/>
              </a:rPr>
              <a:t> hors pour le premier </a:t>
            </a:r>
            <a:r>
              <a:rPr lang="fr-FR" dirty="0" err="1">
                <a:sym typeface="Wingdings" panose="05000000000000000000" pitchFamily="2" charset="2"/>
              </a:rPr>
              <a:t>heater</a:t>
            </a:r>
            <a:r>
              <a:rPr lang="fr-FR" dirty="0">
                <a:sym typeface="Wingdings" panose="05000000000000000000" pitchFamily="2" charset="2"/>
              </a:rPr>
              <a:t> j’ai oublié de régler cette vitesse et le dépôt de colle a été fait a 100% de la vitesse soit 10% de moins de colle 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BE498-7844-4DA2-AD44-A97A80FF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3F38D-880F-4B34-B108-B58C62FA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3429000"/>
            <a:ext cx="2125740" cy="1923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DD1E5A-9C97-4FB5-921D-E2669AC64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929" y="3399184"/>
            <a:ext cx="2354111" cy="1953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D6E62-1EAA-416C-8ED9-30B027D81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3339340"/>
            <a:ext cx="2556512" cy="2121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63A70-CE41-4A2B-BC09-56892812F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896" y="3339340"/>
            <a:ext cx="2588937" cy="2121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CBFA0C-8D41-45F8-BC35-A74444C2E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817" y="3339340"/>
            <a:ext cx="2639799" cy="218179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EE6EF72-D7D8-4242-BAD6-B1A36F8C1016}"/>
              </a:ext>
            </a:extLst>
          </p:cNvPr>
          <p:cNvSpPr/>
          <p:nvPr/>
        </p:nvSpPr>
        <p:spPr>
          <a:xfrm>
            <a:off x="222738" y="3499338"/>
            <a:ext cx="691662" cy="36927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11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E253-2362-4286-B29A-F358525E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Premiers résultats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4B966-03AD-44FF-BA8E-92C469145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Nous n’avons pas pu mesurer la précision du </a:t>
            </a:r>
            <a:r>
              <a:rPr lang="fr-FR" dirty="0" err="1"/>
              <a:t>loading</a:t>
            </a:r>
            <a:r>
              <a:rPr lang="fr-FR" dirty="0"/>
              <a:t> (MMT indisponible), en revanche une erreur a été commise sur le premier </a:t>
            </a:r>
            <a:r>
              <a:rPr lang="fr-FR" dirty="0" err="1"/>
              <a:t>heater</a:t>
            </a:r>
            <a:r>
              <a:rPr lang="fr-FR" dirty="0"/>
              <a:t> (mauvais transfert des aspirations ) qui a provoqué un décalage de celui-ci </a:t>
            </a:r>
            <a:r>
              <a:rPr lang="fr-FR" dirty="0">
                <a:sym typeface="Wingdings" panose="05000000000000000000" pitchFamily="2" charset="2"/>
              </a:rPr>
              <a:t> nous allons modifier le réseau de vide et de vannes pour éviter ce problème </a:t>
            </a:r>
            <a:r>
              <a:rPr lang="fr-FR" dirty="0"/>
              <a:t> (une automatisation de l’ouverture et fermeture des vannes sera étudier en fonction des configurations)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Une photo des </a:t>
            </a:r>
            <a:r>
              <a:rPr lang="fr-FR" dirty="0" err="1"/>
              <a:t>céllules</a:t>
            </a:r>
            <a:r>
              <a:rPr lang="fr-FR" dirty="0"/>
              <a:t> a été systématiquement prise </a:t>
            </a:r>
            <a:r>
              <a:rPr lang="fr-FR" dirty="0">
                <a:sym typeface="Wingdings" panose="05000000000000000000" pitchFamily="2" charset="2"/>
              </a:rPr>
              <a:t> moyen d’identifier la cellule si perte de l’identifiant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DA6A4-99DC-43A7-944F-9EAA10A3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63ACC-6C1F-4123-9025-AE43F295B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926983"/>
            <a:ext cx="4730627" cy="23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F90A-F986-426B-9889-BAAAC26A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Pistes d’améliorations possibles de l’outillage et de la procédure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1DD29-3A6A-4E38-A42B-DA327ED4D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16858" cy="2151835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Nous étudions actuellement le comportement de la colle en fonction du temps. </a:t>
            </a:r>
          </a:p>
          <a:p>
            <a:r>
              <a:rPr lang="fr-FR" dirty="0"/>
              <a:t>Après mixage la colle commence a polymériser. A l œil nu les changements ne sont pas visibles, mais en procédant a un scan des croix nous observons une forte variation des volumes déposés </a:t>
            </a:r>
            <a:r>
              <a:rPr lang="fr-FR" dirty="0">
                <a:sym typeface="Wingdings" panose="05000000000000000000" pitchFamily="2" charset="2"/>
              </a:rPr>
              <a:t> c’est la raison pour laquelle le contrôle du temps (heure de dépôts et durée des opérations) est nécessaire</a:t>
            </a:r>
          </a:p>
          <a:p>
            <a:r>
              <a:rPr lang="fr-FR" dirty="0">
                <a:sym typeface="Wingdings" panose="05000000000000000000" pitchFamily="2" charset="2"/>
              </a:rPr>
              <a:t>Nous envisageons une procédure corrigeant automatiquement le vieillissement de la colle en diminuant progressivement la vitesse de l’imprimante (ce qui revient à augmenter les volumes de colle déposés) en fonction de l’heure de mixage 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02FD-E15E-40E9-832E-1B4C01F4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DC346-697D-4728-A837-F497C109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58" y="4351432"/>
            <a:ext cx="2739903" cy="1813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C4F31-C934-40A6-B1D5-90719A365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637" y="1084370"/>
            <a:ext cx="3656618" cy="3557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065920-0965-44CF-983A-8BCFA0BD7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061" y="4266122"/>
            <a:ext cx="3893160" cy="18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88B2-2CEF-440A-B3F6-BBA5712B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Pistes d’améliorations possibles de l’outillage et de la procédure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9338-FFB4-4FA8-8585-2B352E78B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 utilisation d’un vernier motorisé peut permettre: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 Une meilleurs précision sur la détermination des positions de dépôt</a:t>
            </a:r>
            <a:r>
              <a:rPr lang="fr-FR" dirty="0">
                <a:sym typeface="Wingdings" panose="05000000000000000000" pitchFamily="2" charset="2"/>
              </a:rPr>
              <a:t> précision épaisseur de la colle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Une sécurisation de la procédure en utilisant un programme qui fait descendre le plateau après chaque étape clefs pour éviter les oublis.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Cette motorisation pourrait permettre une mise en pression progressive de la colle pour diminuer les stress sur les </a:t>
            </a:r>
            <a:r>
              <a:rPr lang="fr-FR" dirty="0" err="1">
                <a:sym typeface="Wingdings" panose="05000000000000000000" pitchFamily="2" charset="2"/>
              </a:rPr>
              <a:t>bumps</a:t>
            </a:r>
            <a:r>
              <a:rPr lang="fr-FR" dirty="0">
                <a:sym typeface="Wingdings" panose="05000000000000000000" pitchFamily="2" charset="2"/>
              </a:rPr>
              <a:t> (Actuellement la force maximale appliquée sur les </a:t>
            </a:r>
            <a:r>
              <a:rPr lang="fr-FR" dirty="0" err="1">
                <a:sym typeface="Wingdings" panose="05000000000000000000" pitchFamily="2" charset="2"/>
              </a:rPr>
              <a:t>bumps</a:t>
            </a:r>
            <a:r>
              <a:rPr lang="fr-FR" dirty="0">
                <a:sym typeface="Wingdings" panose="05000000000000000000" pitchFamily="2" charset="2"/>
              </a:rPr>
              <a:t> est de 300 grammes, nous pourrions faire un dépôt a 100 ou 50 grammes si nécessaire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>
              <a:sym typeface="Wingdings" panose="05000000000000000000" pitchFamily="2" charset="2"/>
            </a:endParaRPr>
          </a:p>
          <a:p>
            <a:pPr marL="0">
              <a:buNone/>
            </a:pPr>
            <a:r>
              <a:rPr lang="fr-FR" dirty="0">
                <a:sym typeface="Wingdings" panose="05000000000000000000" pitchFamily="2" charset="2"/>
              </a:rPr>
              <a:t>De la même façon un pilotage par électrovanne des aspirations peux ajouter de la sécurité aux opérations.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BD558-B3CF-4681-9D45-59F80418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773D-F1F5-408E-9D1A-51D65E75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Pistes d’améliorations possibles de l’outillage et de la procédure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93ADD-EB49-4955-B441-D0033BB3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68705" cy="3869266"/>
          </a:xfrm>
        </p:spPr>
        <p:txBody>
          <a:bodyPr/>
          <a:lstStyle/>
          <a:p>
            <a:r>
              <a:rPr lang="fr-FR" dirty="0"/>
              <a:t>Pour l’instant le passage de la cellule entre l’outillage de </a:t>
            </a:r>
            <a:r>
              <a:rPr lang="fr-FR" dirty="0" err="1"/>
              <a:t>loading</a:t>
            </a:r>
            <a:r>
              <a:rPr lang="fr-FR" dirty="0"/>
              <a:t> et l’outillage de dépôt de colle se fait manuellement. </a:t>
            </a:r>
          </a:p>
          <a:p>
            <a:r>
              <a:rPr lang="fr-FR" dirty="0"/>
              <a:t>Nous pourrions imaginer un plateau commun entre le </a:t>
            </a:r>
            <a:r>
              <a:rPr lang="fr-FR" dirty="0" err="1"/>
              <a:t>loading</a:t>
            </a:r>
            <a:r>
              <a:rPr lang="fr-FR" dirty="0"/>
              <a:t> et le dépôt de colle, monté sur un système isostatique. Ceci permettrait:</a:t>
            </a:r>
          </a:p>
          <a:p>
            <a:pPr lvl="1"/>
            <a:r>
              <a:rPr lang="fr-FR" dirty="0"/>
              <a:t>De positionner et repositionner avec une très grande précision le plateau sur les deux outilles</a:t>
            </a:r>
          </a:p>
          <a:p>
            <a:pPr lvl="1"/>
            <a:r>
              <a:rPr lang="fr-FR" dirty="0"/>
              <a:t>De n’avoir qu’un outillage de </a:t>
            </a:r>
            <a:r>
              <a:rPr lang="fr-FR" dirty="0" err="1"/>
              <a:t>loading</a:t>
            </a:r>
            <a:r>
              <a:rPr lang="fr-FR" dirty="0"/>
              <a:t>, et de n’avoir a stocker que les plateaux pendant la phase de polymérisation</a:t>
            </a:r>
          </a:p>
          <a:p>
            <a:pPr lvl="1"/>
            <a:r>
              <a:rPr lang="fr-FR" dirty="0"/>
              <a:t>De minimiser les risques de mauvaise manipulation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5950D-30B6-4894-8368-798364FC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1665D-C04E-407B-BA77-6B8FD0F3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037" y="1977919"/>
            <a:ext cx="2892802" cy="3916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3658BC-85C4-4BEF-B057-7E53D199E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153" y="2984464"/>
            <a:ext cx="2077841" cy="2777312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EE95D312-ECAD-45AD-B15A-5BD88CF9A277}"/>
              </a:ext>
            </a:extLst>
          </p:cNvPr>
          <p:cNvSpPr/>
          <p:nvPr/>
        </p:nvSpPr>
        <p:spPr>
          <a:xfrm rot="1167877">
            <a:off x="8792309" y="4923691"/>
            <a:ext cx="1342292" cy="24032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942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84E6-FB30-42B8-A532-901BD15A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Pistes d’améliorations possibles de l’outillage et de la procédure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9653-F697-44E7-8EF0-70BD5D6D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5"/>
            <a:ext cx="6858000" cy="1398118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Il y a quelques années, nous avions développé au CPPM une procédure pour aligner automatiquement. Cette procédure consistait a mesurer la position d’un module placé a la main avec la MMT et de l’aligner automatiquement avec les tables motorisées. Ceci pourrait nous permettre de traiter des modules présentant des défauts d’enveloppe (excès de </a:t>
            </a:r>
            <a:r>
              <a:rPr lang="fr-FR" dirty="0" err="1"/>
              <a:t>potting</a:t>
            </a:r>
            <a:r>
              <a:rPr lang="fr-FR" dirty="0"/>
              <a:t> par exemple).</a:t>
            </a:r>
          </a:p>
          <a:p>
            <a:r>
              <a:rPr lang="fr-FR" dirty="0"/>
              <a:t>Un </a:t>
            </a:r>
            <a:r>
              <a:rPr lang="fr-FR" dirty="0" err="1"/>
              <a:t>systeme</a:t>
            </a:r>
            <a:r>
              <a:rPr lang="fr-FR" dirty="0"/>
              <a:t> muni d’une rotation et de 2 translations motorisées, pourrait nous permettre de positionner le module sans nécessiter de contact avec les bords de celui-ci.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241FE-A296-4E2E-A6CF-6EC757D4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6DCEB-C733-43F0-9F75-E8F9BE1CB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751" y="3481753"/>
            <a:ext cx="1789043" cy="2637692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758EC10-F28B-4E06-9708-FC5A96C98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7" y="3745393"/>
            <a:ext cx="2134324" cy="139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4C9DA-AEB8-4FB8-8057-684EC4528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516" y="3552691"/>
            <a:ext cx="1943590" cy="2233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D65A55-0BE8-4A19-AB92-6DEBD9C34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582" y="3144294"/>
            <a:ext cx="2948941" cy="3017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CEF2D-40DB-44A3-BEE9-4630A9DD7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256" y="1400101"/>
            <a:ext cx="3518533" cy="144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00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92AF-D52F-456E-B7B3-AC1ACB31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CE3E-275E-4FC2-9F64-A7CA0B2E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22292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Satisfait de l’outillage de </a:t>
            </a:r>
            <a:r>
              <a:rPr lang="fr-FR" dirty="0" err="1"/>
              <a:t>loading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Beaucoup de travail reste à faire sur la répétabilité de dépôt de colle (</a:t>
            </a:r>
            <a:r>
              <a:rPr lang="fr-FR" dirty="0">
                <a:sym typeface="Wingdings" panose="05000000000000000000" pitchFamily="2" charset="2"/>
              </a:rPr>
              <a:t> optimisation du dépôt)</a:t>
            </a:r>
            <a:r>
              <a:rPr lang="fr-FR" dirty="0"/>
              <a:t>, et la précision de </a:t>
            </a:r>
            <a:r>
              <a:rPr lang="fr-FR" dirty="0" err="1"/>
              <a:t>Loading</a:t>
            </a:r>
            <a:r>
              <a:rPr lang="fr-F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Un second outil de </a:t>
            </a:r>
            <a:r>
              <a:rPr lang="fr-FR" dirty="0" err="1"/>
              <a:t>loading</a:t>
            </a:r>
            <a:r>
              <a:rPr lang="fr-FR" dirty="0"/>
              <a:t> est en cours de réalisation au CPPM pour le LPSC, l’objectif est que le LPSC puisse développer sont expérience sur le </a:t>
            </a:r>
            <a:r>
              <a:rPr lang="fr-FR" dirty="0" err="1"/>
              <a:t>loading</a:t>
            </a:r>
            <a:r>
              <a:rPr lang="fr-FR" dirty="0"/>
              <a:t>, participe au mesures de répétabilité et nous aide a améliorer l’outil, les procédures et le QC que nous devrons faire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Attente des mesures thermiques effectuées par le CERN et des décisions qui seront prises (quelle colle? Dépôt masque ou seringue ? Type d’outillage?)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Mettre en œuvre les améliorations proposées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35A84-7EAC-4D92-9364-8B76686E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AEFA7-935C-4F36-810C-5A61C392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93" y="4244451"/>
            <a:ext cx="6092811" cy="17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3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9C5C-E009-4A12-BAA3-196A932B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loading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98DFA-8BB7-4862-8F3B-213A364F2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58" y="1845734"/>
            <a:ext cx="2768365" cy="35232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Avec 8 mois de retard nous venons de livrer 7 cellules </a:t>
            </a:r>
            <a:r>
              <a:rPr lang="fr-FR" dirty="0" err="1"/>
              <a:t>loadées</a:t>
            </a:r>
            <a:r>
              <a:rPr lang="fr-FR" dirty="0"/>
              <a:t> avec des </a:t>
            </a:r>
            <a:r>
              <a:rPr lang="fr-FR" dirty="0" err="1"/>
              <a:t>heaters</a:t>
            </a:r>
            <a:r>
              <a:rPr lang="fr-F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Ces cellules seront utilisées pour comparer les performances thermiques des sites de </a:t>
            </a:r>
            <a:r>
              <a:rPr lang="fr-FR" dirty="0" err="1"/>
              <a:t>loading</a:t>
            </a:r>
            <a:r>
              <a:rPr lang="fr-FR" dirty="0"/>
              <a:t> (Wuppertal, </a:t>
            </a:r>
            <a:r>
              <a:rPr lang="fr-FR" dirty="0" err="1"/>
              <a:t>Unige</a:t>
            </a:r>
            <a:r>
              <a:rPr lang="fr-FR" dirty="0"/>
              <a:t>, KEK et le CPPM), ainsi que les différentes techniques de </a:t>
            </a:r>
            <a:r>
              <a:rPr lang="fr-FR" dirty="0" err="1"/>
              <a:t>loading</a:t>
            </a:r>
            <a:r>
              <a:rPr lang="fr-FR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592FC-C5E3-4BCC-91CE-4E3A4C80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7B1DC4-BE96-4A41-9501-E5FF70037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25" y="2006400"/>
            <a:ext cx="8640661" cy="33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6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5BF0-6F3B-4B11-A282-853C74D8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Loading</a:t>
            </a:r>
            <a:r>
              <a:rPr lang="fr-FR" dirty="0"/>
              <a:t> au CPPM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C4FB9-EF6C-4303-8628-BE7B4DA4E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Contrairement aux autres sites, nous avons décidé de coller les modules avec la colle E707RT, et non avec la </a:t>
            </a:r>
            <a:r>
              <a:rPr lang="fr-FR" dirty="0" err="1"/>
              <a:t>Stycast</a:t>
            </a:r>
            <a:r>
              <a:rPr lang="fr-FR" dirty="0"/>
              <a:t> qui nous a posée beaucoup de problèmes dans le passé.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C’est un risque, car si les résultats thermiques ne sont pas bons comparé au autres sites, nous disqualifions et l’outillage et la colle. Dans le cas contraire c’est tout bénéfice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Des échantillons de colle E707RT ont été livrés au CERN pour effectuer les essais de résistance aux radiations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131F3-107C-4001-9EDB-DA0D3540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546DA-B32F-47B4-BD0C-775F28E8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730" y="3673984"/>
            <a:ext cx="56959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97AA-D932-4A4C-8EB3-58F52332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 outillage CPPM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D7DF-0537-4C37-AD6F-6C7A230A0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150" y="1845734"/>
            <a:ext cx="791753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Le dépôt de colle se fait avec une imprimante 3D </a:t>
            </a:r>
            <a:r>
              <a:rPr lang="fr-FR" dirty="0">
                <a:sym typeface="Wingdings" panose="05000000000000000000" pitchFamily="2" charset="2"/>
              </a:rPr>
              <a:t> Durant le </a:t>
            </a:r>
            <a:r>
              <a:rPr lang="fr-FR" dirty="0" err="1">
                <a:sym typeface="Wingdings" panose="05000000000000000000" pitchFamily="2" charset="2"/>
              </a:rPr>
              <a:t>loading</a:t>
            </a:r>
            <a:r>
              <a:rPr lang="fr-FR" dirty="0">
                <a:sym typeface="Wingdings" panose="05000000000000000000" pitchFamily="2" charset="2"/>
              </a:rPr>
              <a:t> des </a:t>
            </a:r>
            <a:r>
              <a:rPr lang="fr-FR" dirty="0" err="1">
                <a:sym typeface="Wingdings" panose="05000000000000000000" pitchFamily="2" charset="2"/>
              </a:rPr>
              <a:t>heaters</a:t>
            </a:r>
            <a:r>
              <a:rPr lang="fr-FR" dirty="0">
                <a:sym typeface="Wingdings" panose="05000000000000000000" pitchFamily="2" charset="2"/>
              </a:rPr>
              <a:t> le dépôt de colle a parfaitement fonctionné  nous devons développer un plateau pour transférer les cellule de l’outillage de </a:t>
            </a:r>
            <a:r>
              <a:rPr lang="fr-FR" dirty="0" err="1">
                <a:sym typeface="Wingdings" panose="05000000000000000000" pitchFamily="2" charset="2"/>
              </a:rPr>
              <a:t>loading</a:t>
            </a:r>
            <a:r>
              <a:rPr lang="fr-FR" dirty="0">
                <a:sym typeface="Wingdings" panose="05000000000000000000" pitchFamily="2" charset="2"/>
              </a:rPr>
              <a:t> à l’outillage de dépôts de colle sans perte de précision (actuellement opération faite à la main  peu pratique)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74D80-5367-4276-907E-7CCBC845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94913-8DDD-4EA0-B801-5E2501B6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638" y="3355597"/>
            <a:ext cx="3532964" cy="2968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5CABDF-D877-4A32-BD00-FAB61E92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29" y="1953052"/>
            <a:ext cx="2892802" cy="39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2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97AA-D932-4A4C-8EB3-58F52332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 outillage CPPM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D7DF-0537-4C37-AD6F-6C7A230A0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6" y="2007767"/>
            <a:ext cx="599812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L outillage de dépôt des modules a été upgradé pour corrigé les problèmes que nous avons rencontré avec la première version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Ajout d un vernier numérique pour un réglage précis de l’épaisseur de colle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Capteur de force placé coté cellule (simplification du bridge)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Précision améliorée par l’ajout d’un positionnement cinématique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Possibilité de mesurer sous la MMT la position du module pendant le processus de montage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74D80-5367-4276-907E-7CCBC845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72BD1-18B6-4655-B0FF-6C71E8288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99" y="233569"/>
            <a:ext cx="4538444" cy="60662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E6043D-4090-4CB7-8D0E-2FCF39138A01}"/>
              </a:ext>
            </a:extLst>
          </p:cNvPr>
          <p:cNvCxnSpPr>
            <a:cxnSpLocks/>
          </p:cNvCxnSpPr>
          <p:nvPr/>
        </p:nvCxnSpPr>
        <p:spPr>
          <a:xfrm flipV="1">
            <a:off x="5880683" y="1581325"/>
            <a:ext cx="2877423" cy="148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F7C3CE-85D0-4FD0-8581-D66456BCED32}"/>
              </a:ext>
            </a:extLst>
          </p:cNvPr>
          <p:cNvCxnSpPr>
            <a:cxnSpLocks/>
          </p:cNvCxnSpPr>
          <p:nvPr/>
        </p:nvCxnSpPr>
        <p:spPr>
          <a:xfrm>
            <a:off x="5444455" y="3926889"/>
            <a:ext cx="2281806" cy="1416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114F5C-62B2-49F9-A1BA-893869F7B83F}"/>
              </a:ext>
            </a:extLst>
          </p:cNvPr>
          <p:cNvCxnSpPr>
            <a:cxnSpLocks/>
          </p:cNvCxnSpPr>
          <p:nvPr/>
        </p:nvCxnSpPr>
        <p:spPr>
          <a:xfrm>
            <a:off x="6191075" y="3540715"/>
            <a:ext cx="2567031" cy="1098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985C93-E1D8-4CC9-BC2B-A77563B017F3}"/>
              </a:ext>
            </a:extLst>
          </p:cNvPr>
          <p:cNvCxnSpPr/>
          <p:nvPr/>
        </p:nvCxnSpPr>
        <p:spPr>
          <a:xfrm>
            <a:off x="5381538" y="3917659"/>
            <a:ext cx="5104701" cy="1560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37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8A8D9-75A5-4EB2-BFB5-2F5124C3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Procédure de </a:t>
            </a:r>
            <a:r>
              <a:rPr lang="fr-FR" dirty="0" err="1"/>
              <a:t>Loading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55A26-88C6-4377-A5DD-82FD1885D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9179"/>
            <a:ext cx="5971735" cy="419165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Le bridge est retiré de l’outillage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Placement du </a:t>
            </a:r>
            <a:r>
              <a:rPr lang="fr-FR" dirty="0" err="1"/>
              <a:t>molule</a:t>
            </a:r>
            <a:r>
              <a:rPr lang="fr-FR" dirty="0"/>
              <a:t> en contact avec les plots d’alignement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Contrôle de la position avec la MMT (Camera)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Activation de l’aspiration sur le plateau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Descente du plateau au maximum de la course de la table verticale</a:t>
            </a:r>
          </a:p>
          <a:p>
            <a:pPr marL="0" indent="0">
              <a:buNone/>
            </a:pPr>
            <a:r>
              <a:rPr lang="fr-FR" dirty="0"/>
              <a:t>NB:  Actions QC possibles</a:t>
            </a:r>
            <a:r>
              <a:rPr lang="fr-FR" dirty="0">
                <a:sym typeface="Wingdings" panose="05000000000000000000" pitchFamily="2" charset="2"/>
              </a:rPr>
              <a:t>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Mesurer la planéité du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Mesure de la position du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Mesure du poids du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Inspection visuelle (éventuellement avec la camera)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Noter l identifiant du module 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71050-591B-4D90-92BD-361B3430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5FBD6-1118-4317-87B9-A18AAB0A6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73" y="692682"/>
            <a:ext cx="4602535" cy="3270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A8304-6727-4C0C-822F-15587935E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221" y="4233725"/>
            <a:ext cx="2610824" cy="2489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AC1FC-06DE-478E-9893-7FF5A9614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14" t="23150" r="52124" b="59351"/>
          <a:stretch/>
        </p:blipFill>
        <p:spPr>
          <a:xfrm>
            <a:off x="9434344" y="4233725"/>
            <a:ext cx="2620107" cy="1494277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2CDF1555-72EB-4867-A645-EDF977ACA41E}"/>
              </a:ext>
            </a:extLst>
          </p:cNvPr>
          <p:cNvSpPr/>
          <p:nvPr/>
        </p:nvSpPr>
        <p:spPr>
          <a:xfrm>
            <a:off x="9571511" y="1293226"/>
            <a:ext cx="154380" cy="575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37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56C4-3FAD-406B-A0AF-1FF7BE78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Procédure de </a:t>
            </a:r>
            <a:r>
              <a:rPr lang="fr-FR" dirty="0" err="1"/>
              <a:t>loading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0A333-BD16-4253-9DB6-A44A7DE0E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687939" cy="402336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fr-FR" dirty="0"/>
              <a:t>Vérification de l’extinction de l aspiration sur le bridge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r-FR" dirty="0"/>
              <a:t>Mise en place du bridge sur les supports isostatiques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r-FR" dirty="0"/>
              <a:t>Remonter le plateau jusqu’à la lecture de « 5 Grammes » sur le capteur de force</a:t>
            </a:r>
          </a:p>
          <a:p>
            <a:pPr marL="457200" indent="-457200">
              <a:buFont typeface="+mj-lt"/>
              <a:buAutoNum type="arabicPeriod" startAt="6"/>
            </a:pPr>
            <a:endParaRPr lang="fr-FR" dirty="0"/>
          </a:p>
          <a:p>
            <a:pPr marL="0" indent="0">
              <a:buNone/>
            </a:pPr>
            <a:r>
              <a:rPr lang="fr-FR" dirty="0"/>
              <a:t>NB: Action QC</a:t>
            </a:r>
            <a:r>
              <a:rPr lang="fr-FR" dirty="0">
                <a:sym typeface="Wingdings" panose="05000000000000000000" pitchFamily="2" charset="2"/>
              </a:rPr>
              <a:t>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Remesurer la position du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Enregistrement du capteur de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24DE-4CF3-4626-A6B2-9B1A0D44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AC584-18D0-4C16-B19C-5FD24C49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129" y="143678"/>
            <a:ext cx="4064658" cy="308499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83D089-3B4C-4CF1-9C72-11A4A9E3F94A}"/>
              </a:ext>
            </a:extLst>
          </p:cNvPr>
          <p:cNvCxnSpPr/>
          <p:nvPr/>
        </p:nvCxnSpPr>
        <p:spPr>
          <a:xfrm flipV="1">
            <a:off x="7048005" y="2446317"/>
            <a:ext cx="2852453" cy="109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4D8C89D-3C84-441B-91A5-8F1531AC9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130" y="3228676"/>
            <a:ext cx="4064658" cy="3080974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53A2BC30-E41B-4BB5-B2ED-D48BB0F3FFAF}"/>
              </a:ext>
            </a:extLst>
          </p:cNvPr>
          <p:cNvSpPr/>
          <p:nvPr/>
        </p:nvSpPr>
        <p:spPr>
          <a:xfrm>
            <a:off x="9007434" y="4548249"/>
            <a:ext cx="195943" cy="3621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9E4E89-8A8F-427D-A42C-323F4D01E745}"/>
              </a:ext>
            </a:extLst>
          </p:cNvPr>
          <p:cNvGrpSpPr/>
          <p:nvPr/>
        </p:nvGrpSpPr>
        <p:grpSpPr>
          <a:xfrm>
            <a:off x="8253094" y="2797693"/>
            <a:ext cx="1508680" cy="1031566"/>
            <a:chOff x="1482657" y="4548249"/>
            <a:chExt cx="2062127" cy="14292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0D9276-EFB1-4B0B-BD10-98D623D9A65B}"/>
                </a:ext>
              </a:extLst>
            </p:cNvPr>
            <p:cNvSpPr/>
            <p:nvPr/>
          </p:nvSpPr>
          <p:spPr>
            <a:xfrm>
              <a:off x="1543792" y="4548249"/>
              <a:ext cx="2000992" cy="14292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BBB417F-69CC-4CF2-822F-5298B3A53865}"/>
                </a:ext>
              </a:extLst>
            </p:cNvPr>
            <p:cNvCxnSpPr/>
            <p:nvPr/>
          </p:nvCxnSpPr>
          <p:spPr>
            <a:xfrm flipV="1">
              <a:off x="1805049" y="4678878"/>
              <a:ext cx="0" cy="1190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5094F14-E860-4E16-9975-853336E6D532}"/>
                </a:ext>
              </a:extLst>
            </p:cNvPr>
            <p:cNvCxnSpPr/>
            <p:nvPr/>
          </p:nvCxnSpPr>
          <p:spPr>
            <a:xfrm>
              <a:off x="1805049" y="5869094"/>
              <a:ext cx="16269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642EFD-507F-4555-8491-BBA9AA2A2A02}"/>
                </a:ext>
              </a:extLst>
            </p:cNvPr>
            <p:cNvSpPr/>
            <p:nvPr/>
          </p:nvSpPr>
          <p:spPr>
            <a:xfrm>
              <a:off x="1810987" y="4940135"/>
              <a:ext cx="1680358" cy="920338"/>
            </a:xfrm>
            <a:custGeom>
              <a:avLst/>
              <a:gdLst>
                <a:gd name="connsiteX0" fmla="*/ 0 w 1680358"/>
                <a:gd name="connsiteY0" fmla="*/ 920338 h 920338"/>
                <a:gd name="connsiteX1" fmla="*/ 29688 w 1680358"/>
                <a:gd name="connsiteY1" fmla="*/ 902525 h 920338"/>
                <a:gd name="connsiteX2" fmla="*/ 41564 w 1680358"/>
                <a:gd name="connsiteY2" fmla="*/ 914400 h 920338"/>
                <a:gd name="connsiteX3" fmla="*/ 59377 w 1680358"/>
                <a:gd name="connsiteY3" fmla="*/ 920338 h 920338"/>
                <a:gd name="connsiteX4" fmla="*/ 77190 w 1680358"/>
                <a:gd name="connsiteY4" fmla="*/ 914400 h 920338"/>
                <a:gd name="connsiteX5" fmla="*/ 112816 w 1680358"/>
                <a:gd name="connsiteY5" fmla="*/ 896587 h 920338"/>
                <a:gd name="connsiteX6" fmla="*/ 231569 w 1680358"/>
                <a:gd name="connsiteY6" fmla="*/ 902525 h 920338"/>
                <a:gd name="connsiteX7" fmla="*/ 308758 w 1680358"/>
                <a:gd name="connsiteY7" fmla="*/ 896587 h 920338"/>
                <a:gd name="connsiteX8" fmla="*/ 397823 w 1680358"/>
                <a:gd name="connsiteY8" fmla="*/ 890649 h 920338"/>
                <a:gd name="connsiteX9" fmla="*/ 415636 w 1680358"/>
                <a:gd name="connsiteY9" fmla="*/ 884712 h 920338"/>
                <a:gd name="connsiteX10" fmla="*/ 463138 w 1680358"/>
                <a:gd name="connsiteY10" fmla="*/ 872836 h 920338"/>
                <a:gd name="connsiteX11" fmla="*/ 498764 w 1680358"/>
                <a:gd name="connsiteY11" fmla="*/ 849086 h 920338"/>
                <a:gd name="connsiteX12" fmla="*/ 510639 w 1680358"/>
                <a:gd name="connsiteY12" fmla="*/ 837210 h 920338"/>
                <a:gd name="connsiteX13" fmla="*/ 528452 w 1680358"/>
                <a:gd name="connsiteY13" fmla="*/ 831273 h 920338"/>
                <a:gd name="connsiteX14" fmla="*/ 552203 w 1680358"/>
                <a:gd name="connsiteY14" fmla="*/ 807522 h 920338"/>
                <a:gd name="connsiteX15" fmla="*/ 587829 w 1680358"/>
                <a:gd name="connsiteY15" fmla="*/ 765959 h 920338"/>
                <a:gd name="connsiteX16" fmla="*/ 605642 w 1680358"/>
                <a:gd name="connsiteY16" fmla="*/ 742208 h 920338"/>
                <a:gd name="connsiteX17" fmla="*/ 611579 w 1680358"/>
                <a:gd name="connsiteY17" fmla="*/ 712520 h 920338"/>
                <a:gd name="connsiteX18" fmla="*/ 641268 w 1680358"/>
                <a:gd name="connsiteY18" fmla="*/ 647205 h 920338"/>
                <a:gd name="connsiteX19" fmla="*/ 659081 w 1680358"/>
                <a:gd name="connsiteY19" fmla="*/ 581891 h 920338"/>
                <a:gd name="connsiteX20" fmla="*/ 670956 w 1680358"/>
                <a:gd name="connsiteY20" fmla="*/ 498764 h 920338"/>
                <a:gd name="connsiteX21" fmla="*/ 682831 w 1680358"/>
                <a:gd name="connsiteY21" fmla="*/ 475013 h 920338"/>
                <a:gd name="connsiteX22" fmla="*/ 688769 w 1680358"/>
                <a:gd name="connsiteY22" fmla="*/ 457200 h 920338"/>
                <a:gd name="connsiteX23" fmla="*/ 694707 w 1680358"/>
                <a:gd name="connsiteY23" fmla="*/ 415636 h 920338"/>
                <a:gd name="connsiteX24" fmla="*/ 706582 w 1680358"/>
                <a:gd name="connsiteY24" fmla="*/ 397823 h 920338"/>
                <a:gd name="connsiteX25" fmla="*/ 712519 w 1680358"/>
                <a:gd name="connsiteY25" fmla="*/ 380010 h 920338"/>
                <a:gd name="connsiteX26" fmla="*/ 724395 w 1680358"/>
                <a:gd name="connsiteY26" fmla="*/ 356260 h 920338"/>
                <a:gd name="connsiteX27" fmla="*/ 736270 w 1680358"/>
                <a:gd name="connsiteY27" fmla="*/ 320634 h 920338"/>
                <a:gd name="connsiteX28" fmla="*/ 748145 w 1680358"/>
                <a:gd name="connsiteY28" fmla="*/ 267195 h 920338"/>
                <a:gd name="connsiteX29" fmla="*/ 760021 w 1680358"/>
                <a:gd name="connsiteY29" fmla="*/ 142504 h 920338"/>
                <a:gd name="connsiteX30" fmla="*/ 771896 w 1680358"/>
                <a:gd name="connsiteY30" fmla="*/ 89065 h 920338"/>
                <a:gd name="connsiteX31" fmla="*/ 795647 w 1680358"/>
                <a:gd name="connsiteY31" fmla="*/ 59377 h 920338"/>
                <a:gd name="connsiteX32" fmla="*/ 801584 w 1680358"/>
                <a:gd name="connsiteY32" fmla="*/ 41564 h 920338"/>
                <a:gd name="connsiteX33" fmla="*/ 831273 w 1680358"/>
                <a:gd name="connsiteY33" fmla="*/ 17813 h 920338"/>
                <a:gd name="connsiteX34" fmla="*/ 920338 w 1680358"/>
                <a:gd name="connsiteY34" fmla="*/ 0 h 920338"/>
                <a:gd name="connsiteX35" fmla="*/ 955964 w 1680358"/>
                <a:gd name="connsiteY35" fmla="*/ 11875 h 920338"/>
                <a:gd name="connsiteX36" fmla="*/ 973777 w 1680358"/>
                <a:gd name="connsiteY36" fmla="*/ 17813 h 920338"/>
                <a:gd name="connsiteX37" fmla="*/ 991590 w 1680358"/>
                <a:gd name="connsiteY37" fmla="*/ 29688 h 920338"/>
                <a:gd name="connsiteX38" fmla="*/ 1003465 w 1680358"/>
                <a:gd name="connsiteY38" fmla="*/ 41564 h 920338"/>
                <a:gd name="connsiteX39" fmla="*/ 1068779 w 1680358"/>
                <a:gd name="connsiteY39" fmla="*/ 59377 h 920338"/>
                <a:gd name="connsiteX40" fmla="*/ 1264722 w 1680358"/>
                <a:gd name="connsiteY40" fmla="*/ 53439 h 920338"/>
                <a:gd name="connsiteX41" fmla="*/ 1377538 w 1680358"/>
                <a:gd name="connsiteY41" fmla="*/ 47501 h 920338"/>
                <a:gd name="connsiteX42" fmla="*/ 1413164 w 1680358"/>
                <a:gd name="connsiteY42" fmla="*/ 35626 h 920338"/>
                <a:gd name="connsiteX43" fmla="*/ 1496291 w 1680358"/>
                <a:gd name="connsiteY43" fmla="*/ 41564 h 920338"/>
                <a:gd name="connsiteX44" fmla="*/ 1514104 w 1680358"/>
                <a:gd name="connsiteY44" fmla="*/ 47501 h 920338"/>
                <a:gd name="connsiteX45" fmla="*/ 1680358 w 1680358"/>
                <a:gd name="connsiteY45" fmla="*/ 53439 h 92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80358" h="920338">
                  <a:moveTo>
                    <a:pt x="0" y="920338"/>
                  </a:moveTo>
                  <a:cubicBezTo>
                    <a:pt x="9896" y="914400"/>
                    <a:pt x="18263" y="904157"/>
                    <a:pt x="29688" y="902525"/>
                  </a:cubicBezTo>
                  <a:cubicBezTo>
                    <a:pt x="35230" y="901733"/>
                    <a:pt x="36764" y="911520"/>
                    <a:pt x="41564" y="914400"/>
                  </a:cubicBezTo>
                  <a:cubicBezTo>
                    <a:pt x="46931" y="917620"/>
                    <a:pt x="53439" y="918359"/>
                    <a:pt x="59377" y="920338"/>
                  </a:cubicBezTo>
                  <a:cubicBezTo>
                    <a:pt x="65315" y="918359"/>
                    <a:pt x="71592" y="917199"/>
                    <a:pt x="77190" y="914400"/>
                  </a:cubicBezTo>
                  <a:cubicBezTo>
                    <a:pt x="123232" y="891379"/>
                    <a:pt x="68042" y="911512"/>
                    <a:pt x="112816" y="896587"/>
                  </a:cubicBezTo>
                  <a:cubicBezTo>
                    <a:pt x="152400" y="898566"/>
                    <a:pt x="191935" y="902525"/>
                    <a:pt x="231569" y="902525"/>
                  </a:cubicBezTo>
                  <a:cubicBezTo>
                    <a:pt x="257375" y="902525"/>
                    <a:pt x="283018" y="898426"/>
                    <a:pt x="308758" y="896587"/>
                  </a:cubicBezTo>
                  <a:lnTo>
                    <a:pt x="397823" y="890649"/>
                  </a:lnTo>
                  <a:cubicBezTo>
                    <a:pt x="403761" y="888670"/>
                    <a:pt x="409598" y="886359"/>
                    <a:pt x="415636" y="884712"/>
                  </a:cubicBezTo>
                  <a:cubicBezTo>
                    <a:pt x="431382" y="880418"/>
                    <a:pt x="463138" y="872836"/>
                    <a:pt x="463138" y="872836"/>
                  </a:cubicBezTo>
                  <a:cubicBezTo>
                    <a:pt x="475013" y="864919"/>
                    <a:pt x="488672" y="859178"/>
                    <a:pt x="498764" y="849086"/>
                  </a:cubicBezTo>
                  <a:cubicBezTo>
                    <a:pt x="502722" y="845127"/>
                    <a:pt x="505839" y="840090"/>
                    <a:pt x="510639" y="837210"/>
                  </a:cubicBezTo>
                  <a:cubicBezTo>
                    <a:pt x="516006" y="833990"/>
                    <a:pt x="522514" y="833252"/>
                    <a:pt x="528452" y="831273"/>
                  </a:cubicBezTo>
                  <a:cubicBezTo>
                    <a:pt x="536369" y="823356"/>
                    <a:pt x="546442" y="817123"/>
                    <a:pt x="552203" y="807522"/>
                  </a:cubicBezTo>
                  <a:cubicBezTo>
                    <a:pt x="573688" y="771715"/>
                    <a:pt x="560414" y="784235"/>
                    <a:pt x="587829" y="765959"/>
                  </a:cubicBezTo>
                  <a:cubicBezTo>
                    <a:pt x="593767" y="758042"/>
                    <a:pt x="601623" y="751251"/>
                    <a:pt x="605642" y="742208"/>
                  </a:cubicBezTo>
                  <a:cubicBezTo>
                    <a:pt x="609741" y="732986"/>
                    <a:pt x="608807" y="722224"/>
                    <a:pt x="611579" y="712520"/>
                  </a:cubicBezTo>
                  <a:cubicBezTo>
                    <a:pt x="627245" y="657687"/>
                    <a:pt x="617283" y="671190"/>
                    <a:pt x="641268" y="647205"/>
                  </a:cubicBezTo>
                  <a:cubicBezTo>
                    <a:pt x="641505" y="646377"/>
                    <a:pt x="657510" y="592105"/>
                    <a:pt x="659081" y="581891"/>
                  </a:cubicBezTo>
                  <a:cubicBezTo>
                    <a:pt x="661579" y="565651"/>
                    <a:pt x="664067" y="519432"/>
                    <a:pt x="670956" y="498764"/>
                  </a:cubicBezTo>
                  <a:cubicBezTo>
                    <a:pt x="673755" y="490367"/>
                    <a:pt x="679344" y="483149"/>
                    <a:pt x="682831" y="475013"/>
                  </a:cubicBezTo>
                  <a:cubicBezTo>
                    <a:pt x="685296" y="469260"/>
                    <a:pt x="686790" y="463138"/>
                    <a:pt x="688769" y="457200"/>
                  </a:cubicBezTo>
                  <a:cubicBezTo>
                    <a:pt x="690748" y="443345"/>
                    <a:pt x="690685" y="429041"/>
                    <a:pt x="694707" y="415636"/>
                  </a:cubicBezTo>
                  <a:cubicBezTo>
                    <a:pt x="696758" y="408801"/>
                    <a:pt x="703391" y="404206"/>
                    <a:pt x="706582" y="397823"/>
                  </a:cubicBezTo>
                  <a:cubicBezTo>
                    <a:pt x="709381" y="392225"/>
                    <a:pt x="710054" y="385763"/>
                    <a:pt x="712519" y="380010"/>
                  </a:cubicBezTo>
                  <a:cubicBezTo>
                    <a:pt x="716006" y="371874"/>
                    <a:pt x="721108" y="364478"/>
                    <a:pt x="724395" y="356260"/>
                  </a:cubicBezTo>
                  <a:cubicBezTo>
                    <a:pt x="729044" y="344638"/>
                    <a:pt x="734212" y="332981"/>
                    <a:pt x="736270" y="320634"/>
                  </a:cubicBezTo>
                  <a:cubicBezTo>
                    <a:pt x="743237" y="278834"/>
                    <a:pt x="738401" y="296429"/>
                    <a:pt x="748145" y="267195"/>
                  </a:cubicBezTo>
                  <a:cubicBezTo>
                    <a:pt x="752845" y="206100"/>
                    <a:pt x="752404" y="195822"/>
                    <a:pt x="760021" y="142504"/>
                  </a:cubicBezTo>
                  <a:cubicBezTo>
                    <a:pt x="761846" y="129728"/>
                    <a:pt x="764823" y="103210"/>
                    <a:pt x="771896" y="89065"/>
                  </a:cubicBezTo>
                  <a:cubicBezTo>
                    <a:pt x="779387" y="74082"/>
                    <a:pt x="784600" y="70423"/>
                    <a:pt x="795647" y="59377"/>
                  </a:cubicBezTo>
                  <a:cubicBezTo>
                    <a:pt x="797626" y="53439"/>
                    <a:pt x="798364" y="46931"/>
                    <a:pt x="801584" y="41564"/>
                  </a:cubicBezTo>
                  <a:cubicBezTo>
                    <a:pt x="805749" y="34623"/>
                    <a:pt x="825063" y="20071"/>
                    <a:pt x="831273" y="17813"/>
                  </a:cubicBezTo>
                  <a:cubicBezTo>
                    <a:pt x="860913" y="7035"/>
                    <a:pt x="889576" y="4395"/>
                    <a:pt x="920338" y="0"/>
                  </a:cubicBezTo>
                  <a:lnTo>
                    <a:pt x="955964" y="11875"/>
                  </a:lnTo>
                  <a:cubicBezTo>
                    <a:pt x="961902" y="13854"/>
                    <a:pt x="968569" y="14341"/>
                    <a:pt x="973777" y="17813"/>
                  </a:cubicBezTo>
                  <a:cubicBezTo>
                    <a:pt x="979715" y="21771"/>
                    <a:pt x="986018" y="25230"/>
                    <a:pt x="991590" y="29688"/>
                  </a:cubicBezTo>
                  <a:cubicBezTo>
                    <a:pt x="995961" y="33185"/>
                    <a:pt x="998458" y="39060"/>
                    <a:pt x="1003465" y="41564"/>
                  </a:cubicBezTo>
                  <a:cubicBezTo>
                    <a:pt x="1023551" y="51607"/>
                    <a:pt x="1047064" y="55034"/>
                    <a:pt x="1068779" y="59377"/>
                  </a:cubicBezTo>
                  <a:lnTo>
                    <a:pt x="1264722" y="53439"/>
                  </a:lnTo>
                  <a:cubicBezTo>
                    <a:pt x="1302352" y="51992"/>
                    <a:pt x="1340149" y="51988"/>
                    <a:pt x="1377538" y="47501"/>
                  </a:cubicBezTo>
                  <a:cubicBezTo>
                    <a:pt x="1389967" y="46010"/>
                    <a:pt x="1413164" y="35626"/>
                    <a:pt x="1413164" y="35626"/>
                  </a:cubicBezTo>
                  <a:cubicBezTo>
                    <a:pt x="1440873" y="37605"/>
                    <a:pt x="1468702" y="38318"/>
                    <a:pt x="1496291" y="41564"/>
                  </a:cubicBezTo>
                  <a:cubicBezTo>
                    <a:pt x="1502507" y="42295"/>
                    <a:pt x="1507867" y="46981"/>
                    <a:pt x="1514104" y="47501"/>
                  </a:cubicBezTo>
                  <a:cubicBezTo>
                    <a:pt x="1593270" y="54098"/>
                    <a:pt x="1616949" y="53439"/>
                    <a:pt x="1680358" y="53439"/>
                  </a:cubicBezTo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508DFEB-D218-4DDE-8F45-84936CFF244D}"/>
                </a:ext>
              </a:extLst>
            </p:cNvPr>
            <p:cNvCxnSpPr/>
            <p:nvPr/>
          </p:nvCxnSpPr>
          <p:spPr>
            <a:xfrm flipH="1">
              <a:off x="1876301" y="4987636"/>
              <a:ext cx="65314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D69697-6D4B-4539-836F-609AD3E383BA}"/>
                </a:ext>
              </a:extLst>
            </p:cNvPr>
            <p:cNvSpPr txBox="1"/>
            <p:nvPr/>
          </p:nvSpPr>
          <p:spPr>
            <a:xfrm rot="16200000">
              <a:off x="1020963" y="5014543"/>
              <a:ext cx="1302001" cy="378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5 Grammes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30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DABD5-AC04-422B-B958-1BAE9D3C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Procédure de </a:t>
            </a:r>
            <a:r>
              <a:rPr lang="fr-FR" dirty="0" err="1"/>
              <a:t>loading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041C-1961-486F-82C3-709771AF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921037" cy="3943487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fr-FR" dirty="0"/>
              <a:t>Extinction aspiration basse (plateau)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fr-FR" dirty="0"/>
              <a:t>Activation aspiration haute (bridge)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fr-FR" dirty="0"/>
              <a:t>Descente du plateau au maximum de la course 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fr-FR" dirty="0"/>
              <a:t>Retrait du bridge portant le module </a:t>
            </a:r>
          </a:p>
          <a:p>
            <a:pPr marL="457200" indent="-457200">
              <a:buFont typeface="+mj-lt"/>
              <a:buAutoNum type="arabicPeriod" startAt="9"/>
            </a:pPr>
            <a:endParaRPr lang="fr-FR" dirty="0"/>
          </a:p>
          <a:p>
            <a:pPr marL="0" indent="0">
              <a:buNone/>
            </a:pPr>
            <a:r>
              <a:rPr lang="fr-FR" dirty="0"/>
              <a:t>NB: Nous avons commis l’erreur de ne pas désactiver l’aspiration basse sur le premier </a:t>
            </a:r>
            <a:r>
              <a:rPr lang="fr-FR" dirty="0" err="1"/>
              <a:t>heater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conséquence le </a:t>
            </a:r>
            <a:r>
              <a:rPr lang="fr-FR" dirty="0" err="1">
                <a:sym typeface="Wingdings" panose="05000000000000000000" pitchFamily="2" charset="2"/>
              </a:rPr>
              <a:t>heater</a:t>
            </a:r>
            <a:r>
              <a:rPr lang="fr-FR" dirty="0">
                <a:sym typeface="Wingdings" panose="05000000000000000000" pitchFamily="2" charset="2"/>
              </a:rPr>
              <a:t> s est déplacé pendant le </a:t>
            </a:r>
            <a:r>
              <a:rPr lang="fr-FR" dirty="0" err="1">
                <a:sym typeface="Wingdings" panose="05000000000000000000" pitchFamily="2" charset="2"/>
              </a:rPr>
              <a:t>loading</a:t>
            </a:r>
            <a:r>
              <a:rPr lang="fr-FR" dirty="0">
                <a:sym typeface="Wingdings" panose="05000000000000000000" pitchFamily="2" charset="2"/>
              </a:rPr>
              <a:t> 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59A2-F11E-4DA8-B45A-954FDB22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A5138-6614-41C4-A626-C2653CD3E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93" y="1892740"/>
            <a:ext cx="4579800" cy="34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9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9C2-8543-45B5-BAD7-EBD0E623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Procédure de </a:t>
            </a:r>
            <a:r>
              <a:rPr lang="fr-FR" dirty="0" err="1"/>
              <a:t>loading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80866-63E8-4A41-BE42-A91E9C46B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960012" cy="4379220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fr-FR" dirty="0"/>
              <a:t>Mise en place de la cellule sur l outillage de </a:t>
            </a:r>
            <a:r>
              <a:rPr lang="fr-FR" dirty="0" err="1"/>
              <a:t>loading</a:t>
            </a:r>
            <a:endParaRPr lang="fr-FR" dirty="0"/>
          </a:p>
          <a:p>
            <a:pPr marL="457200" indent="-457200">
              <a:buFont typeface="+mj-lt"/>
              <a:buAutoNum type="arabicPeriod" startAt="13"/>
            </a:pPr>
            <a:r>
              <a:rPr lang="fr-FR" dirty="0"/>
              <a:t>Activation de l’aspiration basse sur le plateau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fr-FR" dirty="0"/>
              <a:t>Vérification de la position basse du plateau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fr-FR" dirty="0"/>
              <a:t>Vérification de la position de la cellule (ne peut être fait que si la géométrie de la cellule a été préalablement contrôlée (bords de cellule relativement imprécis))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fr-FR" dirty="0"/>
              <a:t>Mise en place du bridge portant le module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fr-FR" dirty="0"/>
              <a:t>Remontée du plateau jusqu’à contacte (5 grammes) 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fr-FR" dirty="0"/>
              <a:t>Mettre a </a:t>
            </a:r>
            <a:r>
              <a:rPr lang="fr-FR" dirty="0" err="1"/>
              <a:t>Zero</a:t>
            </a:r>
            <a:r>
              <a:rPr lang="fr-FR" dirty="0"/>
              <a:t> le vernier verticale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fr-FR" dirty="0"/>
              <a:t>Descendre le plateau de 100 microns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fr-FR" dirty="0"/>
              <a:t>Effectuer de nouveau une </a:t>
            </a:r>
            <a:r>
              <a:rPr lang="fr-FR" dirty="0" err="1"/>
              <a:t>Zero</a:t>
            </a:r>
            <a:r>
              <a:rPr lang="fr-FR" dirty="0"/>
              <a:t> du vernier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fr-FR" dirty="0"/>
              <a:t>Descendre le plateau en position basse 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fr-FR" dirty="0"/>
              <a:t>Retirer le bridge portant le module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NB: lors du montage des </a:t>
            </a:r>
            <a:r>
              <a:rPr lang="fr-FR" dirty="0" err="1"/>
              <a:t>heaters</a:t>
            </a:r>
            <a:r>
              <a:rPr lang="fr-FR" dirty="0"/>
              <a:t>, erreur effectuer a l’étape 22 ou nous avons oublié de redescendre le plateau </a:t>
            </a:r>
            <a:r>
              <a:rPr lang="fr-FR" dirty="0">
                <a:sym typeface="Wingdings" panose="05000000000000000000" pitchFamily="2" charset="2"/>
              </a:rPr>
              <a:t> correction faite après positionnement du module sur la colle (pas terrible)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Action QC</a:t>
            </a:r>
            <a:r>
              <a:rPr lang="fr-FR" dirty="0">
                <a:sym typeface="Wingdings" panose="05000000000000000000" pitchFamily="2" charset="2"/>
              </a:rPr>
              <a:t>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Enregistrement de la valeur du vernier au contact du module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Possibilité de faire une métrologie du plateau pour contrôler la hauteur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1096F-1ECE-4A5C-A14F-679FBFBB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3C55F-64EE-4CEA-B133-92873CAC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3" y="579277"/>
            <a:ext cx="2916064" cy="3049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D0486-BC99-479A-BE61-7EE7A7D87687}"/>
              </a:ext>
            </a:extLst>
          </p:cNvPr>
          <p:cNvSpPr txBox="1"/>
          <p:nvPr/>
        </p:nvSpPr>
        <p:spPr>
          <a:xfrm>
            <a:off x="8405209" y="2580293"/>
            <a:ext cx="2151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Alignement de la cellule en utilisant les plots de centrage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AED52F-F2C9-437F-BF45-4559A057B8BF}"/>
              </a:ext>
            </a:extLst>
          </p:cNvPr>
          <p:cNvCxnSpPr>
            <a:stCxn id="6" idx="0"/>
          </p:cNvCxnSpPr>
          <p:nvPr/>
        </p:nvCxnSpPr>
        <p:spPr>
          <a:xfrm flipV="1">
            <a:off x="9480840" y="2103784"/>
            <a:ext cx="419618" cy="476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89CECB-F68F-42DC-9F4B-A1E59795800E}"/>
              </a:ext>
            </a:extLst>
          </p:cNvPr>
          <p:cNvCxnSpPr>
            <a:stCxn id="6" idx="0"/>
          </p:cNvCxnSpPr>
          <p:nvPr/>
        </p:nvCxnSpPr>
        <p:spPr>
          <a:xfrm flipV="1">
            <a:off x="9480840" y="2103784"/>
            <a:ext cx="173799" cy="476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1BDC3D-4F9C-4A6B-A997-5C8DB04C947B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9235798" y="2103784"/>
            <a:ext cx="245042" cy="476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90AF5A-578F-4E5C-AB28-A9F4DA6F6138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8906494" y="2103784"/>
            <a:ext cx="574346" cy="476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16932F4-3CCF-4401-8EB2-4ACEBD404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797" y="3503623"/>
            <a:ext cx="2589384" cy="25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05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319</TotalTime>
  <Words>1607</Words>
  <Application>Microsoft Office PowerPoint</Application>
  <PresentationFormat>Widescreen</PresentationFormat>
  <Paragraphs>151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Retrospect</vt:lpstr>
      <vt:lpstr>Cells loading</vt:lpstr>
      <vt:lpstr>Cells loading </vt:lpstr>
      <vt:lpstr>Loading au CPPM</vt:lpstr>
      <vt:lpstr>L outillage CPPM</vt:lpstr>
      <vt:lpstr>L outillage CPPM</vt:lpstr>
      <vt:lpstr>Procédure de Loading</vt:lpstr>
      <vt:lpstr>Procédure de loading</vt:lpstr>
      <vt:lpstr>Procédure de loading</vt:lpstr>
      <vt:lpstr>Procédure de loading</vt:lpstr>
      <vt:lpstr>Procédure de loading</vt:lpstr>
      <vt:lpstr>Procédure de loading</vt:lpstr>
      <vt:lpstr>Premiers résultats</vt:lpstr>
      <vt:lpstr>Premiers résultats</vt:lpstr>
      <vt:lpstr>Premiers résultats</vt:lpstr>
      <vt:lpstr>Pistes d’améliorations possibles de l’outillage et de la procédure</vt:lpstr>
      <vt:lpstr>Pistes d’améliorations possibles de l’outillage et de la procédure</vt:lpstr>
      <vt:lpstr>Pistes d’améliorations possibles de l’outillage et de la procédure</vt:lpstr>
      <vt:lpstr>Pistes d’améliorations possibles de l’outillage et de la procédure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loading</dc:title>
  <dc:creator>Eric Vigeolas</dc:creator>
  <cp:lastModifiedBy>Eric Vigeolas</cp:lastModifiedBy>
  <cp:revision>26</cp:revision>
  <dcterms:created xsi:type="dcterms:W3CDTF">2020-01-08T13:30:53Z</dcterms:created>
  <dcterms:modified xsi:type="dcterms:W3CDTF">2020-01-13T12:46:21Z</dcterms:modified>
</cp:coreProperties>
</file>