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332" r:id="rId2"/>
    <p:sldId id="380" r:id="rId3"/>
    <p:sldId id="403" r:id="rId4"/>
    <p:sldId id="405" r:id="rId5"/>
    <p:sldId id="419" r:id="rId6"/>
    <p:sldId id="396" r:id="rId7"/>
    <p:sldId id="418" r:id="rId8"/>
    <p:sldId id="417" r:id="rId9"/>
    <p:sldId id="416" r:id="rId10"/>
    <p:sldId id="413" r:id="rId11"/>
    <p:sldId id="420" r:id="rId12"/>
    <p:sldId id="395" r:id="rId13"/>
    <p:sldId id="415" r:id="rId14"/>
    <p:sldId id="408" r:id="rId15"/>
    <p:sldId id="404" r:id="rId16"/>
    <p:sldId id="421" r:id="rId17"/>
    <p:sldId id="422" r:id="rId18"/>
    <p:sldId id="409" r:id="rId19"/>
    <p:sldId id="406" r:id="rId20"/>
    <p:sldId id="402" r:id="rId21"/>
    <p:sldId id="412" r:id="rId22"/>
    <p:sldId id="360" r:id="rId23"/>
    <p:sldId id="398" r:id="rId24"/>
    <p:sldId id="407" r:id="rId25"/>
    <p:sldId id="410" r:id="rId26"/>
    <p:sldId id="414" r:id="rId27"/>
  </p:sldIdLst>
  <p:sldSz cx="9144000" cy="6858000" type="screen4x3"/>
  <p:notesSz cx="6731000" cy="985678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B65"/>
    <a:srgbClr val="FF9933"/>
    <a:srgbClr val="F49C80"/>
    <a:srgbClr val="DAFEF3"/>
    <a:srgbClr val="9CFAD4"/>
    <a:srgbClr val="F23C2E"/>
    <a:srgbClr val="FF0000"/>
    <a:srgbClr val="DDFCFF"/>
    <a:srgbClr val="0033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2" tIns="45672" rIns="91342" bIns="45672" numCol="1" anchor="t" anchorCtr="0" compatLnSpc="1">
            <a:prstTxWarp prst="textNoShape">
              <a:avLst/>
            </a:prstTxWarp>
          </a:bodyPr>
          <a:lstStyle>
            <a:lvl1pPr defTabSz="912813">
              <a:defRPr sz="1200" b="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2" tIns="45672" rIns="91342" bIns="45672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b="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3125"/>
            <a:ext cx="4937125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2" tIns="45672" rIns="91342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smtClean="0"/>
              <a:t>Cliquez pour modifier les styles du texte du masque</a:t>
            </a:r>
          </a:p>
          <a:p>
            <a:pPr lvl="1"/>
            <a:r>
              <a:rPr lang="fr-FR" altLang="fr-FR" noProof="0" smtClean="0"/>
              <a:t>Deuxième niveau</a:t>
            </a:r>
          </a:p>
          <a:p>
            <a:pPr lvl="2"/>
            <a:r>
              <a:rPr lang="fr-FR" altLang="fr-FR" noProof="0" smtClean="0"/>
              <a:t>Troisième niveau</a:t>
            </a:r>
          </a:p>
          <a:p>
            <a:pPr lvl="3"/>
            <a:r>
              <a:rPr lang="fr-FR" altLang="fr-FR" noProof="0" smtClean="0"/>
              <a:t>Quatrième niveau</a:t>
            </a:r>
          </a:p>
          <a:p>
            <a:pPr lvl="4"/>
            <a:r>
              <a:rPr lang="fr-FR" altLang="fr-FR" noProof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2" tIns="45672" rIns="91342" bIns="45672" numCol="1" anchor="b" anchorCtr="0" compatLnSpc="1">
            <a:prstTxWarp prst="textNoShape">
              <a:avLst/>
            </a:prstTxWarp>
          </a:bodyPr>
          <a:lstStyle>
            <a:lvl1pPr defTabSz="912813">
              <a:defRPr sz="1200" b="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2" tIns="45672" rIns="91342" bIns="45672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smtClean="0"/>
            </a:lvl1pPr>
          </a:lstStyle>
          <a:p>
            <a:pPr>
              <a:defRPr/>
            </a:pPr>
            <a:fld id="{C880A96C-1AF7-4BBC-A1C7-DADDB756AC5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8810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FBBDE-9721-4CAD-B83C-8B29ABDD3F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4204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EC7F8-889E-4E97-AA7D-CE5EFB42265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666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C7AF0-C9BF-4FE8-813C-5F33FEE2653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97703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6BD94-503B-4B65-A36E-03E3B2B12CB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2070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E4B79-6755-4E61-B992-7715DE5B19F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620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A7889-075C-4D7B-8021-48BCF235BD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747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6AE79-6C7F-490F-A91F-3A56E9D3D2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3588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C3461-1610-4BCC-B255-E9FC377812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0296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79512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39752" y="6248400"/>
            <a:ext cx="4464496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08688" y="62611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477A2-30AB-47E8-8054-352FE923F5F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721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02EF0-566D-4DB5-BC29-C39AF65142C5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93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E03AE-37C0-424B-929E-92C8725F837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03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r>
              <a:rPr lang="fr-FR" altLang="fr-FR" smtClean="0"/>
              <a:t>06/02/2020</a:t>
            </a:r>
            <a:endParaRPr lang="fr-FR" altLang="fr-F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800" y="6248400"/>
            <a:ext cx="36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06102EF0-566D-4DB5-BC29-C39AF65142C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124744"/>
            <a:ext cx="83484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fr-FR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 climat, l’énergie,</a:t>
            </a:r>
            <a:br>
              <a:rPr lang="fr-FR" altLang="fr-FR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altLang="fr-FR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les ressources de la Terre</a:t>
            </a:r>
          </a:p>
          <a:p>
            <a:pPr algn="ctr"/>
            <a:r>
              <a:rPr lang="fr-FR" altLang="fr-FR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… et le LAPP</a:t>
            </a:r>
          </a:p>
          <a:p>
            <a:pPr algn="ctr"/>
            <a:endParaRPr lang="fr-FR" altLang="fr-FR" sz="5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fr-FR" altLang="fr-F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D. Verkindt</a:t>
            </a:r>
            <a:endParaRPr lang="fr-FR" altLang="fr-F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15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 changement climatique</a:t>
            </a:r>
            <a:endParaRPr lang="fr-FR" alt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8" name="ZoneTexte 7"/>
          <p:cNvSpPr txBox="1"/>
          <p:nvPr/>
        </p:nvSpPr>
        <p:spPr>
          <a:xfrm>
            <a:off x="3496692" y="5739960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Antti</a:t>
            </a:r>
            <a:r>
              <a:rPr lang="fr-FR" sz="1400" dirty="0"/>
              <a:t> </a:t>
            </a:r>
            <a:r>
              <a:rPr lang="fr-FR" sz="1400" dirty="0" err="1"/>
              <a:t>Lipponen</a:t>
            </a:r>
            <a:r>
              <a:rPr lang="fr-FR" sz="1400" dirty="0"/>
              <a:t>, </a:t>
            </a:r>
            <a:r>
              <a:rPr lang="fr-FR" sz="1400" dirty="0" smtClean="0"/>
              <a:t>Institut </a:t>
            </a:r>
            <a:r>
              <a:rPr lang="fr-FR" sz="1400" dirty="0"/>
              <a:t>météorologique de Finlande</a:t>
            </a:r>
          </a:p>
        </p:txBody>
      </p:sp>
      <p:pic>
        <p:nvPicPr>
          <p:cNvPr id="9" name="Temperature anomalies by Antti Lippon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052736"/>
            <a:ext cx="5988991" cy="45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0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536" y="2204864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 pénurie énergétique</a:t>
            </a:r>
            <a:endParaRPr lang="fr-FR" alt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080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  <p:sp>
        <p:nvSpPr>
          <p:cNvPr id="7" name="ZoneTexte 6"/>
          <p:cNvSpPr txBox="1"/>
          <p:nvPr/>
        </p:nvSpPr>
        <p:spPr>
          <a:xfrm>
            <a:off x="904678" y="1899385"/>
            <a:ext cx="728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La fin des énergies carbonées (charbon, gaz, pétrole) est imminente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/>
              <a:t>P</a:t>
            </a:r>
            <a:r>
              <a:rPr lang="fr-FR" sz="1800" dirty="0" smtClean="0"/>
              <a:t>ic </a:t>
            </a:r>
            <a:r>
              <a:rPr lang="fr-FR" sz="1800" dirty="0"/>
              <a:t>énergétique pétrolier « conventionnel </a:t>
            </a:r>
            <a:r>
              <a:rPr lang="fr-FR" sz="1800" dirty="0" smtClean="0"/>
              <a:t>» </a:t>
            </a:r>
            <a:r>
              <a:rPr lang="fr-FR" sz="1800" dirty="0"/>
              <a:t>atteint en </a:t>
            </a:r>
            <a:r>
              <a:rPr lang="fr-FR" sz="1800" dirty="0" smtClean="0"/>
              <a:t>2010</a:t>
            </a:r>
            <a:endParaRPr lang="fr-FR" sz="18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0" y="2791495"/>
            <a:ext cx="3967155" cy="31294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08" y="2825213"/>
            <a:ext cx="3880814" cy="289924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953622" y="572445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BP Statistical Review of world energy </a:t>
            </a:r>
            <a:r>
              <a:rPr lang="en-US" sz="1200" dirty="0" smtClean="0"/>
              <a:t>, </a:t>
            </a:r>
            <a:r>
              <a:rPr lang="en-US" sz="1200" dirty="0" err="1" smtClean="0"/>
              <a:t>juin</a:t>
            </a:r>
            <a:r>
              <a:rPr lang="en-US" sz="1200" dirty="0" smtClean="0"/>
              <a:t> 2019</a:t>
            </a:r>
            <a:endParaRPr lang="fr-FR" sz="1200" dirty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95536" y="31078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 pénurie énergétique</a:t>
            </a:r>
            <a:endParaRPr lang="fr-FR" alt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904678" y="795954"/>
            <a:ext cx="7644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1972: Rapport </a:t>
            </a:r>
            <a:r>
              <a:rPr lang="fr-FR" sz="1800" dirty="0" err="1" smtClean="0"/>
              <a:t>Meadows</a:t>
            </a:r>
            <a:r>
              <a:rPr lang="fr-FR" sz="1800" dirty="0" smtClean="0"/>
              <a:t> sur les limites de la croissance économique</a:t>
            </a:r>
            <a:br>
              <a:rPr lang="fr-FR" sz="1800" dirty="0" smtClean="0"/>
            </a:br>
            <a:r>
              <a:rPr lang="fr-FR" sz="1800" dirty="0" smtClean="0"/>
              <a:t>	basé sur un modèle élaboré par des chercheurs du 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2000: Prévisions du modèle confirmées</a:t>
            </a:r>
          </a:p>
        </p:txBody>
      </p:sp>
    </p:spTree>
    <p:extLst>
      <p:ext uri="{BB962C8B-B14F-4D97-AF65-F5344CB8AC3E}">
        <p14:creationId xmlns:p14="http://schemas.microsoft.com/office/powerpoint/2010/main" val="87061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sp>
        <p:nvSpPr>
          <p:cNvPr id="7" name="ZoneTexte 6"/>
          <p:cNvSpPr txBox="1"/>
          <p:nvPr/>
        </p:nvSpPr>
        <p:spPr>
          <a:xfrm>
            <a:off x="333843" y="1368303"/>
            <a:ext cx="8529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Les énergies vertes (hydro, géo, marée, éolienne, solaire…) </a:t>
            </a:r>
            <a:r>
              <a:rPr lang="fr-FR" sz="2000" dirty="0" smtClean="0">
                <a:solidFill>
                  <a:srgbClr val="FF0000"/>
                </a:solidFill>
              </a:rPr>
              <a:t>ont deux problèmes majeurs: l’intermittence (donc le stockage) et les ressources matérielles limitées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13" name="ZoneTexte 12"/>
          <p:cNvSpPr txBox="1"/>
          <p:nvPr/>
        </p:nvSpPr>
        <p:spPr>
          <a:xfrm>
            <a:off x="324083" y="855419"/>
            <a:ext cx="8090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L’énergie nucléaire est un avenir à court terme (et dangereux)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592382" y="2376792"/>
            <a:ext cx="4680520" cy="2868245"/>
            <a:chOff x="4592382" y="2376792"/>
            <a:chExt cx="4680520" cy="286824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138" y="2677932"/>
              <a:ext cx="4344332" cy="2567105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4592382" y="2376792"/>
              <a:ext cx="4680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smtClean="0"/>
                <a:t>Production d’électricité en France en 2017</a:t>
              </a:r>
              <a:endParaRPr lang="fr-FR" sz="1800" dirty="0"/>
            </a:p>
          </p:txBody>
        </p: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95536" y="31078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 pénurie énergétique</a:t>
            </a:r>
            <a:endParaRPr lang="fr-FR" altLang="fr-FR" sz="3200" dirty="0"/>
          </a:p>
        </p:txBody>
      </p:sp>
      <p:grpSp>
        <p:nvGrpSpPr>
          <p:cNvPr id="18" name="Groupe 17"/>
          <p:cNvGrpSpPr/>
          <p:nvPr/>
        </p:nvGrpSpPr>
        <p:grpSpPr>
          <a:xfrm>
            <a:off x="13586" y="2924382"/>
            <a:ext cx="7383222" cy="3292791"/>
            <a:chOff x="13586" y="2924382"/>
            <a:chExt cx="7383222" cy="3292791"/>
          </a:xfrm>
        </p:grpSpPr>
        <p:sp>
          <p:nvSpPr>
            <p:cNvPr id="10" name="ZoneTexte 9"/>
            <p:cNvSpPr txBox="1"/>
            <p:nvPr/>
          </p:nvSpPr>
          <p:spPr>
            <a:xfrm>
              <a:off x="2843376" y="5539615"/>
              <a:ext cx="3816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 centrale nucléaire = 1 GW = 8 TWh / an</a:t>
              </a:r>
              <a:endParaRPr lang="fr-FR" sz="1600" dirty="0"/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13586" y="2924382"/>
              <a:ext cx="4521037" cy="2366015"/>
              <a:chOff x="34107" y="2784996"/>
              <a:chExt cx="4521037" cy="2366015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07" y="2784996"/>
                <a:ext cx="4355976" cy="2366015"/>
              </a:xfrm>
              <a:prstGeom prst="rect">
                <a:avLst/>
              </a:prstGeom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1187624" y="2803731"/>
                <a:ext cx="208823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Parc éolien en France</a:t>
                </a:r>
                <a:endParaRPr lang="fr-F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954744" y="4267477"/>
                <a:ext cx="11129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2006: 1 GW</a:t>
                </a:r>
                <a:endParaRPr lang="fr-FR" sz="1200" dirty="0"/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3511028" y="3115349"/>
                <a:ext cx="10441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2018: 15 GW</a:t>
                </a:r>
                <a:endParaRPr lang="fr-FR" sz="1200" dirty="0"/>
              </a:p>
            </p:txBody>
          </p:sp>
        </p:grpSp>
        <p:sp>
          <p:nvSpPr>
            <p:cNvPr id="17" name="ZoneTexte 16"/>
            <p:cNvSpPr txBox="1"/>
            <p:nvPr/>
          </p:nvSpPr>
          <p:spPr>
            <a:xfrm>
              <a:off x="2483768" y="5909396"/>
              <a:ext cx="491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1 GW = 1 milliard de Watts  ,  1 TW = 1000 milliards de Watts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399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2"/>
            <a:ext cx="6732240" cy="397814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55776" y="101208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Production d’électricité dans le monde en 2016</a:t>
            </a:r>
            <a:endParaRPr lang="fr-FR" sz="18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5536" y="31078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 pénurie énergétique</a:t>
            </a:r>
            <a:endParaRPr lang="fr-FR" altLang="fr-FR" sz="3200" dirty="0"/>
          </a:p>
        </p:txBody>
      </p:sp>
      <p:sp>
        <p:nvSpPr>
          <p:cNvPr id="9" name="ZoneTexte 8"/>
          <p:cNvSpPr txBox="1"/>
          <p:nvPr/>
        </p:nvSpPr>
        <p:spPr>
          <a:xfrm>
            <a:off x="2843376" y="5539615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 centrale nucléaire = 1 GW = 8 TWh / an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483768" y="5909396"/>
            <a:ext cx="491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1 GW = 1 milliard de Watts  ,  1 TW = 1000 milliards de Watts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3115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 cas de la Chine</a:t>
            </a:r>
            <a:endParaRPr lang="fr-FR" alt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395536" y="1556792"/>
            <a:ext cx="8253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Premier consommateur mondial d’énergie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Ressources énergétiques fortement basée sur le charbon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Projets de construction de dizaines de centrales nucléaires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Premier exportateur d’éoliennes et de panneaux solaires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Forte croissance technologique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Croissance économique exponentielle</a:t>
            </a:r>
          </a:p>
          <a:p>
            <a:endParaRPr lang="fr-FR" sz="2000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8" name="ZoneTexte 7"/>
          <p:cNvSpPr txBox="1"/>
          <p:nvPr/>
        </p:nvSpPr>
        <p:spPr>
          <a:xfrm>
            <a:off x="1547880" y="4005064"/>
            <a:ext cx="7361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rgbClr val="FF0000"/>
                </a:solidFill>
              </a:rPr>
              <a:t>Fonce droit dans le mur de la pénurie énergétique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et du changement climatique</a:t>
            </a:r>
          </a:p>
        </p:txBody>
      </p:sp>
    </p:spTree>
    <p:extLst>
      <p:ext uri="{BB962C8B-B14F-4D97-AF65-F5344CB8AC3E}">
        <p14:creationId xmlns:p14="http://schemas.microsoft.com/office/powerpoint/2010/main" val="271015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536" y="2204864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Des ressources limitées</a:t>
            </a:r>
            <a:endParaRPr lang="fr-FR" alt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06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Les ressources limitées</a:t>
            </a:r>
            <a:endParaRPr lang="fr-FR" alt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611560" y="971482"/>
            <a:ext cx="763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/>
              <a:t>T</a:t>
            </a:r>
            <a:r>
              <a:rPr lang="fr-FR" sz="1800" dirty="0" smtClean="0"/>
              <a:t>erres rares : 		170.000 tonnes / an	(encore 20 ans)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/>
              <a:t>C</a:t>
            </a:r>
            <a:r>
              <a:rPr lang="fr-FR" sz="1800" dirty="0" smtClean="0"/>
              <a:t>uivre </a:t>
            </a:r>
            <a:r>
              <a:rPr lang="fr-FR" sz="1800" dirty="0"/>
              <a:t>: </a:t>
            </a:r>
            <a:r>
              <a:rPr lang="fr-FR" sz="1800" dirty="0" smtClean="0"/>
              <a:t>		20 </a:t>
            </a:r>
            <a:r>
              <a:rPr lang="fr-FR" sz="1800" dirty="0"/>
              <a:t>millions de tonnes / an </a:t>
            </a:r>
            <a:r>
              <a:rPr lang="fr-FR" sz="1800" dirty="0" smtClean="0"/>
              <a:t>	(</a:t>
            </a:r>
            <a:r>
              <a:rPr lang="fr-FR" sz="1800" dirty="0"/>
              <a:t>encore 30 ans)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/>
              <a:t>F</a:t>
            </a:r>
            <a:r>
              <a:rPr lang="fr-FR" sz="1800" dirty="0" smtClean="0"/>
              <a:t>er </a:t>
            </a:r>
            <a:r>
              <a:rPr lang="fr-FR" sz="1800" dirty="0"/>
              <a:t>(acier, fonte, etc…) : </a:t>
            </a:r>
            <a:r>
              <a:rPr lang="fr-FR" sz="1800" dirty="0" smtClean="0"/>
              <a:t>2 </a:t>
            </a:r>
            <a:r>
              <a:rPr lang="fr-FR" sz="1800" dirty="0"/>
              <a:t>milliards de tonnes / </a:t>
            </a:r>
            <a:r>
              <a:rPr lang="fr-FR" sz="1800" dirty="0" smtClean="0"/>
              <a:t>an	(</a:t>
            </a:r>
            <a:r>
              <a:rPr lang="fr-FR" sz="1800" dirty="0"/>
              <a:t>encore 70 ans</a:t>
            </a:r>
            <a:r>
              <a:rPr lang="fr-FR" sz="1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Aluminium : 		64 milliards de tonnes / an	(encore 100 ans)</a:t>
            </a:r>
            <a:endParaRPr lang="fr-FR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/>
              <a:t>U</a:t>
            </a:r>
            <a:r>
              <a:rPr lang="fr-FR" sz="1800" dirty="0" smtClean="0"/>
              <a:t>ranium : 		62000 tonnes / an 		(encore 90 ans)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Nickel :		2.5 millions de tonnes / an	(encore 30 ans)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Cadmium :		26000 tonnes / an		(encore ?? ans)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Lithium :		43000 tonnes / an		(encore 500 ans)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2" name="ZoneTexte 1"/>
          <p:cNvSpPr txBox="1"/>
          <p:nvPr/>
        </p:nvSpPr>
        <p:spPr>
          <a:xfrm>
            <a:off x="1132012" y="5182212"/>
            <a:ext cx="6941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Sources:</a:t>
            </a:r>
          </a:p>
          <a:p>
            <a:r>
              <a:rPr lang="fr-FR" sz="1400" dirty="0" smtClean="0"/>
              <a:t>https</a:t>
            </a:r>
            <a:r>
              <a:rPr lang="fr-FR" sz="1400" dirty="0"/>
              <a:t>://</a:t>
            </a:r>
            <a:r>
              <a:rPr lang="fr-FR" sz="1400" dirty="0" smtClean="0"/>
              <a:t>www.planetoscope.com/sols/1048-production-mondiale-de-terres-rares.html</a:t>
            </a:r>
          </a:p>
          <a:p>
            <a:r>
              <a:rPr lang="fr-FR" sz="1400" dirty="0"/>
              <a:t>https://</a:t>
            </a:r>
            <a:r>
              <a:rPr lang="fr-FR" sz="1400" dirty="0" smtClean="0"/>
              <a:t>www.consoglobe.com/epuisement-des-ressources-naturelles-minieres-cg</a:t>
            </a:r>
          </a:p>
          <a:p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611560" y="4197065"/>
            <a:ext cx="7704856" cy="646331"/>
          </a:xfrm>
          <a:prstGeom prst="rect">
            <a:avLst/>
          </a:prstGeom>
          <a:solidFill>
            <a:srgbClr val="F78B65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chemeClr val="bg1"/>
                </a:solidFill>
              </a:rPr>
              <a:t>L’extraction et la transformation de ces ressources est très énergivore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chemeClr val="bg1"/>
                </a:solidFill>
              </a:rPr>
              <a:t>Le recyclage des matériaux demande aussi beaucoup d’énergie</a:t>
            </a:r>
          </a:p>
        </p:txBody>
      </p:sp>
    </p:spTree>
    <p:extLst>
      <p:ext uri="{BB962C8B-B14F-4D97-AF65-F5344CB8AC3E}">
        <p14:creationId xmlns:p14="http://schemas.microsoft.com/office/powerpoint/2010/main" val="35138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412776"/>
            <a:ext cx="8153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1800" dirty="0" smtClean="0"/>
              <a:t>Changement climatique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fr-FR" altLang="fr-FR" sz="1800" dirty="0" smtClean="0"/>
              <a:t>Pénurie énergétique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fr-FR" altLang="fr-FR" sz="1800" dirty="0" smtClean="0"/>
              <a:t>Ressources limitées</a:t>
            </a:r>
          </a:p>
          <a:p>
            <a:pPr algn="ctr">
              <a:buFont typeface="Wingdings" panose="05000000000000000000" pitchFamily="2" charset="2"/>
              <a:buNone/>
            </a:pPr>
            <a:endParaRPr lang="fr-FR" altLang="fr-FR" sz="3200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Oui, mais…</a:t>
            </a:r>
            <a:endParaRPr lang="fr-FR" alt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0290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/>
              <a:t>E</a:t>
            </a:r>
            <a:r>
              <a:rPr lang="fr-FR" altLang="fr-FR" sz="3200" dirty="0" smtClean="0"/>
              <a:t>fficacité et sobriété énergétique</a:t>
            </a:r>
            <a:endParaRPr lang="fr-FR" alt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218916" y="1154853"/>
            <a:ext cx="85295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Efficacité: faire plus avec une même consommation d’énergie</a:t>
            </a:r>
          </a:p>
          <a:p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La voiture d’aujourd’hui consomme moins qu’en 1960 mais</a:t>
            </a:r>
            <a:b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	     transporte plus, plus vite et plus loin.</a:t>
            </a:r>
          </a:p>
          <a:p>
            <a:endParaRPr lang="fr-FR" sz="160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Mais cette efficacité énergétique crée une demande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 plus de voitures en circulation  plus d’énergie consommée</a:t>
            </a:r>
            <a:endParaRPr lang="fr-FR" sz="16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8" name="ZoneTexte 7"/>
          <p:cNvSpPr txBox="1"/>
          <p:nvPr/>
        </p:nvSpPr>
        <p:spPr>
          <a:xfrm>
            <a:off x="218916" y="3068960"/>
            <a:ext cx="85295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Alternative ou complément: la sobriété énergétique</a:t>
            </a:r>
            <a:br>
              <a:rPr lang="fr-FR" sz="2000" dirty="0" smtClean="0">
                <a:solidFill>
                  <a:srgbClr val="0070C0"/>
                </a:solidFill>
              </a:rPr>
            </a:br>
            <a:r>
              <a:rPr lang="fr-FR" sz="2000" dirty="0">
                <a:solidFill>
                  <a:srgbClr val="0070C0"/>
                </a:solidFill>
              </a:rPr>
              <a:t>	</a:t>
            </a:r>
            <a:r>
              <a:rPr lang="fr-FR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solidFill>
                  <a:srgbClr val="0070C0"/>
                </a:solidFill>
              </a:rPr>
              <a:t>Par exemple acheter moins de voitures et moins souvent.</a:t>
            </a:r>
            <a:br>
              <a:rPr lang="fr-FR" sz="1600" dirty="0" smtClean="0">
                <a:solidFill>
                  <a:srgbClr val="0070C0"/>
                </a:solidFill>
              </a:rPr>
            </a:br>
            <a:endParaRPr lang="fr-FR" sz="1600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… Mais la sobriété énergétique demandera un profond changement de notre mode de vie capitaliste</a:t>
            </a:r>
          </a:p>
        </p:txBody>
      </p:sp>
    </p:spTree>
    <p:extLst>
      <p:ext uri="{BB962C8B-B14F-4D97-AF65-F5344CB8AC3E}">
        <p14:creationId xmlns:p14="http://schemas.microsoft.com/office/powerpoint/2010/main" val="333973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1400" b="0" smtClean="0"/>
              <a:t>Reunion du Jeudi,  D. Verkindt</a:t>
            </a:r>
            <a:endParaRPr lang="fr-FR" altLang="fr-FR" sz="1400" b="0"/>
          </a:p>
        </p:txBody>
      </p:sp>
      <p:sp>
        <p:nvSpPr>
          <p:cNvPr id="307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9AA817-1EB5-4CA2-949D-9DBF0E15ED1A}" type="slidenum">
              <a:rPr lang="fr-FR" altLang="fr-FR" sz="1400" b="0"/>
              <a:pPr/>
              <a:t>2</a:t>
            </a:fld>
            <a:endParaRPr lang="fr-FR" altLang="fr-FR" sz="1400" b="0"/>
          </a:p>
        </p:txBody>
      </p:sp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611560" y="187067"/>
            <a:ext cx="7772400" cy="72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fr-FR" sz="4400" b="0" dirty="0" smtClean="0">
                <a:solidFill>
                  <a:schemeClr val="tx2"/>
                </a:solidFill>
              </a:rPr>
              <a:t>Pourquoi cette présentation?</a:t>
            </a:r>
            <a:endParaRPr lang="fr-FR" altLang="fr-FR" sz="4400" b="0" dirty="0">
              <a:solidFill>
                <a:schemeClr val="tx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55576" y="1268760"/>
            <a:ext cx="78700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 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Un livre de Pablo </a:t>
            </a:r>
            <a:r>
              <a:rPr lang="fr-FR" sz="2000" dirty="0" err="1" smtClean="0"/>
              <a:t>Servigne</a:t>
            </a:r>
            <a:r>
              <a:rPr lang="fr-FR" sz="2000" dirty="0" smtClean="0"/>
              <a:t> : « Comment tout peut s’effondrer… 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Le coût énergétique du CERN</a:t>
            </a:r>
            <a:br>
              <a:rPr lang="fr-FR" sz="2000" dirty="0" smtClean="0"/>
            </a:br>
            <a:r>
              <a:rPr lang="fr-FR" sz="2000" dirty="0" smtClean="0"/>
              <a:t>(présentation de J.F. Marchand aux journées 2019 du laboratoire)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Les comités « </a:t>
            </a:r>
            <a:r>
              <a:rPr lang="fr-FR" sz="2000" dirty="0" err="1" smtClean="0"/>
              <a:t>climate</a:t>
            </a:r>
            <a:r>
              <a:rPr lang="fr-FR" sz="2000" dirty="0" smtClean="0"/>
              <a:t> change » qui se mettent en place…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 smtClean="0"/>
          </a:p>
          <a:p>
            <a:pPr algn="ctr"/>
            <a:endParaRPr lang="fr-FR" sz="2000" dirty="0"/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Attention: présentation anxiogène…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8030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62806" y="-53226"/>
            <a:ext cx="84183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2800" dirty="0" smtClean="0"/>
              <a:t>L’homme est inventif, innovant, disruptif !</a:t>
            </a:r>
            <a:endParaRPr lang="fr-FR" alt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487246" y="621504"/>
            <a:ext cx="816950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Avant le </a:t>
            </a:r>
            <a:r>
              <a:rPr lang="fr-FR" sz="2000" dirty="0" smtClean="0"/>
              <a:t>XVIIIème </a:t>
            </a:r>
            <a:r>
              <a:rPr lang="fr-FR" sz="2000" dirty="0" smtClean="0"/>
              <a:t>siècle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 smtClean="0"/>
              <a:t>La roue </a:t>
            </a:r>
            <a:r>
              <a:rPr lang="fr-FR" sz="1800" b="0" dirty="0" smtClean="0"/>
              <a:t>… </a:t>
            </a:r>
            <a:r>
              <a:rPr lang="fr-FR" sz="1800" b="0" dirty="0" smtClean="0"/>
              <a:t>et bien d’autres choses encore!!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XVIIIème et XIXème </a:t>
            </a:r>
            <a:r>
              <a:rPr lang="fr-FR" sz="2000" dirty="0" smtClean="0"/>
              <a:t>siècle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 smtClean="0"/>
              <a:t>La machine à vapeur (plus de travail manuel pénible ou de déplacement </a:t>
            </a:r>
            <a:r>
              <a:rPr lang="fr-FR" sz="1800" b="0" dirty="0" smtClean="0"/>
              <a:t>lent?)</a:t>
            </a:r>
            <a:endParaRPr lang="fr-FR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 smtClean="0"/>
              <a:t>L’électricité (plus d’obscurité la </a:t>
            </a:r>
            <a:r>
              <a:rPr lang="fr-FR" sz="1800" b="0" dirty="0" smtClean="0"/>
              <a:t>nuit?)</a:t>
            </a:r>
            <a:endParaRPr lang="fr-FR" sz="18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 smtClean="0"/>
              <a:t>Les vaccins (plus de grandes </a:t>
            </a:r>
            <a:r>
              <a:rPr lang="fr-FR" sz="1800" b="0" dirty="0" smtClean="0"/>
              <a:t>épidémies?)</a:t>
            </a:r>
            <a:endParaRPr lang="fr-FR" sz="18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 smtClean="0"/>
              <a:t>Les engrais azotés (plus de grandes </a:t>
            </a:r>
            <a:r>
              <a:rPr lang="fr-FR" sz="1800" b="0" dirty="0" smtClean="0"/>
              <a:t>famines?)</a:t>
            </a:r>
            <a:endParaRPr lang="fr-FR" sz="18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XXème siècle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 smtClean="0"/>
              <a:t>L’ordinateur (plus de calcul hors de </a:t>
            </a:r>
            <a:r>
              <a:rPr lang="fr-FR" sz="1800" b="0" dirty="0" smtClean="0"/>
              <a:t>portée?)</a:t>
            </a:r>
            <a:endParaRPr lang="fr-FR" sz="18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 smtClean="0"/>
              <a:t>Internet, téléphones portables, satellites</a:t>
            </a:r>
            <a:r>
              <a:rPr lang="fr-FR" sz="1800" b="0" dirty="0"/>
              <a:t>… (plus d’endroit </a:t>
            </a:r>
            <a:r>
              <a:rPr lang="fr-FR" sz="1800" b="0" dirty="0" smtClean="0"/>
              <a:t>isolé?) </a:t>
            </a:r>
            <a:endParaRPr lang="fr-FR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 smtClean="0"/>
              <a:t>Les robots (plus de travail </a:t>
            </a:r>
            <a:r>
              <a:rPr lang="fr-FR" sz="1800" b="0" dirty="0" smtClean="0"/>
              <a:t>répétitif?)</a:t>
            </a:r>
            <a:endParaRPr lang="fr-FR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 smtClean="0"/>
              <a:t>La génétique (plus d’aléatoire dans les </a:t>
            </a:r>
            <a:r>
              <a:rPr lang="fr-FR" sz="1800" b="0" dirty="0" smtClean="0"/>
              <a:t>naissances?)</a:t>
            </a:r>
            <a:endParaRPr lang="fr-FR" sz="1800" b="0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82881" y="4881502"/>
            <a:ext cx="8169508" cy="1231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XXIème siècle			(le </a:t>
            </a:r>
            <a:r>
              <a:rPr lang="fr-FR" sz="2000" dirty="0" err="1" smtClean="0"/>
              <a:t>solutionnisme</a:t>
            </a:r>
            <a:r>
              <a:rPr lang="fr-FR" sz="2000" dirty="0" smtClean="0"/>
              <a:t>…)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/>
              <a:t>N</a:t>
            </a:r>
            <a:r>
              <a:rPr lang="fr-FR" sz="1800" b="0" dirty="0" smtClean="0"/>
              <a:t>ouvelle source d’énergie inépuisable (plus de limitation énergétique)</a:t>
            </a:r>
            <a:endParaRPr lang="fr-FR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/>
              <a:t>R</a:t>
            </a:r>
            <a:r>
              <a:rPr lang="fr-FR" sz="1800" b="0" dirty="0" smtClean="0"/>
              <a:t>ecyclage des matériaux à plus de 90% (plus de limite de ressources)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0" dirty="0" smtClean="0"/>
              <a:t>IA + Captation du CO2 excédentaire (plus de changement climatique)</a:t>
            </a:r>
          </a:p>
        </p:txBody>
      </p:sp>
    </p:spTree>
    <p:extLst>
      <p:ext uri="{BB962C8B-B14F-4D97-AF65-F5344CB8AC3E}">
        <p14:creationId xmlns:p14="http://schemas.microsoft.com/office/powerpoint/2010/main" val="119429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/>
              <a:t>S</a:t>
            </a:r>
            <a:r>
              <a:rPr lang="fr-FR" altLang="fr-FR" sz="3200" dirty="0" smtClean="0"/>
              <a:t>ociologie du canot de sauvetage</a:t>
            </a:r>
            <a:endParaRPr lang="fr-FR" alt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236827" y="1060840"/>
            <a:ext cx="8961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Dans les situation de </a:t>
            </a:r>
            <a:r>
              <a:rPr lang="fr-FR" sz="2000" dirty="0"/>
              <a:t>désastre </a:t>
            </a:r>
            <a:r>
              <a:rPr lang="fr-FR" sz="2000" dirty="0" smtClean="0"/>
              <a:t>(Ouragan </a:t>
            </a:r>
            <a:r>
              <a:rPr lang="fr-FR" sz="2000" dirty="0"/>
              <a:t>Katrina, Tsunami au Japon</a:t>
            </a:r>
            <a:r>
              <a:rPr lang="fr-FR" sz="2000" dirty="0" smtClean="0"/>
              <a:t>…), l’entraide est la réaction humaine la plus courante et la plus partagée!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8" name="ZoneTexte 7"/>
          <p:cNvSpPr txBox="1"/>
          <p:nvPr/>
        </p:nvSpPr>
        <p:spPr>
          <a:xfrm>
            <a:off x="276229" y="2017518"/>
            <a:ext cx="79978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</a:rPr>
              <a:t> Lors d’un naufrage, dans le canot de sauvetage, les gens s’entraident et repartissent les rations de façon équitable…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>
              <a:solidFill>
                <a:schemeClr val="bg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Mais, il y en a toujours au moins un qui refuse cette aide égalitaire… c’est souvent celui qui avait l’habitude, avant le naufrage, de ne pas dépendre de la solidarité sociale.</a:t>
            </a:r>
            <a:br>
              <a:rPr lang="fr-FR" sz="1800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</a:br>
            <a:endParaRPr lang="fr-FR" sz="1800" dirty="0">
              <a:solidFill>
                <a:schemeClr val="bg2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56364" y="4013440"/>
            <a:ext cx="82809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achat 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de terres en 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Nouvelle-Zélande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appel 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à des sociétés « emergency » comme l’agence </a:t>
            </a:r>
            <a:r>
              <a:rPr lang="fr-FR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Pinkerton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…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fr-FR" sz="20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lvl="0"/>
            <a:r>
              <a:rPr lang="fr-FR" sz="1400" dirty="0">
                <a:solidFill>
                  <a:srgbClr val="000000">
                    <a:lumMod val="65000"/>
                    <a:lumOff val="35000"/>
                  </a:srgbClr>
                </a:solidFill>
                <a:sym typeface="Wingdings" panose="05000000000000000000" pitchFamily="2" charset="2"/>
              </a:rPr>
              <a:t>https://blogs.mediapart.fr/c-morel-darleux/blog/080519/business-du-chaos-pinkerton-se-leche-les-crocs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49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682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9512" y="332656"/>
            <a:ext cx="9289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smtClean="0">
                <a:solidFill>
                  <a:schemeClr val="bg1"/>
                </a:solidFill>
              </a:rPr>
              <a:t>Peut-être une aide nous viendra-t-elle d’ailleurs…?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414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En attendant…</a:t>
            </a:r>
            <a:endParaRPr lang="fr-FR" alt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230312" y="1059373"/>
            <a:ext cx="89136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Se préparer collectivement aux changements profonds qui s’annoncent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Faire participer la science (fondamentale et technologique) pour qu’elle contribue à rendre cet avenir moins sombre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Se poser la question des couts énergétiques et financiers des grands projets</a:t>
            </a:r>
            <a:br>
              <a:rPr lang="fr-FR" sz="2000" dirty="0" smtClean="0">
                <a:solidFill>
                  <a:srgbClr val="0070C0"/>
                </a:solidFill>
              </a:rPr>
            </a:br>
            <a:r>
              <a:rPr lang="fr-FR" sz="2000" dirty="0" smtClean="0">
                <a:solidFill>
                  <a:srgbClr val="0070C0"/>
                </a:solidFill>
              </a:rPr>
              <a:t>(y compris des expériences de physique des particules, des expériences d’</a:t>
            </a:r>
            <a:r>
              <a:rPr lang="fr-FR" sz="2000" dirty="0" err="1" smtClean="0">
                <a:solidFill>
                  <a:srgbClr val="0070C0"/>
                </a:solidFill>
              </a:rPr>
              <a:t>astro</a:t>
            </a:r>
            <a:r>
              <a:rPr lang="fr-FR" sz="2000" dirty="0" smtClean="0">
                <a:solidFill>
                  <a:srgbClr val="0070C0"/>
                </a:solidFill>
              </a:rPr>
              <a:t>, des développement informatiques).</a:t>
            </a:r>
          </a:p>
          <a:p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43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24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Et le LAPP dans tout ca ?</a:t>
            </a:r>
            <a:endParaRPr lang="fr-FR" alt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8" name="ZoneTexte 7"/>
          <p:cNvSpPr txBox="1"/>
          <p:nvPr/>
        </p:nvSpPr>
        <p:spPr>
          <a:xfrm>
            <a:off x="230312" y="1062384"/>
            <a:ext cx="8913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Une goutte d’eau… mais chaque goutte compte!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Examiner les coûts énergétiques pour la participation du LAPP aux expériences (infrastructures, déplacements, prototypes, etc…)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Qualité et prix versus coût énergétique et coût environnemental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Réduire les coûts énergétiques et l’impact environnemental de nos projets scientifiques </a:t>
            </a:r>
            <a:r>
              <a:rPr lang="fr-FR" sz="1800" dirty="0" smtClean="0">
                <a:sym typeface="Wingdings" panose="05000000000000000000" pitchFamily="2" charset="2"/>
              </a:rPr>
              <a:t> comités « </a:t>
            </a:r>
            <a:r>
              <a:rPr lang="fr-FR" sz="1800" dirty="0" err="1" smtClean="0">
                <a:sym typeface="Wingdings" panose="05000000000000000000" pitchFamily="2" charset="2"/>
              </a:rPr>
              <a:t>Climate</a:t>
            </a:r>
            <a:r>
              <a:rPr lang="fr-FR" sz="1800" dirty="0" smtClean="0">
                <a:sym typeface="Wingdings" panose="05000000000000000000" pitchFamily="2" charset="2"/>
              </a:rPr>
              <a:t> Change »</a:t>
            </a:r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230312" y="3592354"/>
            <a:ext cx="873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0070C0"/>
                </a:solidFill>
              </a:rPr>
              <a:t>Le </a:t>
            </a:r>
            <a:r>
              <a:rPr lang="fr-FR" sz="1800" dirty="0">
                <a:solidFill>
                  <a:srgbClr val="0070C0"/>
                </a:solidFill>
              </a:rPr>
              <a:t>LAPP a </a:t>
            </a:r>
            <a:r>
              <a:rPr lang="fr-FR" sz="1800" dirty="0" smtClean="0">
                <a:solidFill>
                  <a:srgbClr val="0070C0"/>
                </a:solidFill>
              </a:rPr>
              <a:t>vécu une ouverture physique </a:t>
            </a:r>
            <a:r>
              <a:rPr lang="fr-FR" sz="1800" dirty="0">
                <a:solidFill>
                  <a:srgbClr val="0070C0"/>
                </a:solidFill>
              </a:rPr>
              <a:t>des particules </a:t>
            </a:r>
            <a:r>
              <a:rPr lang="fr-FR" sz="18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fr-FR" sz="1800" dirty="0" err="1">
                <a:solidFill>
                  <a:srgbClr val="0070C0"/>
                </a:solidFill>
                <a:sym typeface="Wingdings" panose="05000000000000000000" pitchFamily="2" charset="2"/>
              </a:rPr>
              <a:t>astroparticules</a:t>
            </a:r>
            <a:r>
              <a:rPr lang="fr-FR" sz="1800" dirty="0">
                <a:solidFill>
                  <a:srgbClr val="0070C0"/>
                </a:solidFill>
                <a:sym typeface="Wingdings" panose="05000000000000000000" pitchFamily="2" charset="2"/>
              </a:rPr>
              <a:t>, puis </a:t>
            </a:r>
            <a:r>
              <a:rPr lang="fr-FR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une ouverture vers le </a:t>
            </a:r>
            <a:r>
              <a:rPr lang="fr-FR" sz="18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big</a:t>
            </a:r>
            <a:r>
              <a:rPr lang="fr-FR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data et l’IA.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Une </a:t>
            </a:r>
            <a:r>
              <a:rPr lang="fr-FR" sz="1800" dirty="0">
                <a:solidFill>
                  <a:srgbClr val="0070C0"/>
                </a:solidFill>
                <a:sym typeface="Wingdings" panose="05000000000000000000" pitchFamily="2" charset="2"/>
              </a:rPr>
              <a:t>autre </a:t>
            </a:r>
            <a:r>
              <a:rPr lang="fr-FR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ouverture possible : contribuer aux recherches </a:t>
            </a:r>
            <a:r>
              <a:rPr lang="fr-FR" sz="1800" dirty="0">
                <a:solidFill>
                  <a:srgbClr val="0070C0"/>
                </a:solidFill>
                <a:sym typeface="Wingdings" panose="05000000000000000000" pitchFamily="2" charset="2"/>
              </a:rPr>
              <a:t>dans le </a:t>
            </a:r>
            <a:r>
              <a:rPr lang="fr-FR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domaine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de </a:t>
            </a:r>
            <a:r>
              <a:rPr lang="fr-FR" sz="1800" dirty="0">
                <a:solidFill>
                  <a:srgbClr val="0070C0"/>
                </a:solidFill>
                <a:sym typeface="Wingdings" panose="05000000000000000000" pitchFamily="2" charset="2"/>
              </a:rPr>
              <a:t>la production </a:t>
            </a:r>
            <a:r>
              <a:rPr lang="fr-FR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et du </a:t>
            </a:r>
            <a:r>
              <a:rPr lang="fr-FR" sz="1800" dirty="0">
                <a:solidFill>
                  <a:srgbClr val="0070C0"/>
                </a:solidFill>
                <a:sym typeface="Wingdings" panose="05000000000000000000" pitchFamily="2" charset="2"/>
              </a:rPr>
              <a:t>stockage </a:t>
            </a:r>
            <a:r>
              <a:rPr lang="fr-FR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d’énergie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de la simulation de la dynamique sociale, économique, énergétique, etc…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70C0"/>
                </a:solidFill>
                <a:sym typeface="Wingdings" panose="05000000000000000000" pitchFamily="2" charset="2"/>
              </a:rPr>
              <a:t>d</a:t>
            </a:r>
            <a:r>
              <a:rPr lang="fr-FR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e la définition énergétique des prix</a:t>
            </a:r>
            <a:endParaRPr lang="fr-FR" sz="1800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088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39552" y="717376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Un avenir sombre ?</a:t>
            </a:r>
            <a:endParaRPr lang="fr-FR" alt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8" name="ZoneTexte 7"/>
          <p:cNvSpPr txBox="1"/>
          <p:nvPr/>
        </p:nvSpPr>
        <p:spPr>
          <a:xfrm>
            <a:off x="4067944" y="157917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/>
              <a:t>Oui !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9267" y="2133225"/>
            <a:ext cx="76331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Mais il y aura beaucoup à faire pour le rendre moins sombre…</a:t>
            </a:r>
          </a:p>
          <a:p>
            <a:endParaRPr lang="fr-FR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Notamment: sobriété et entraide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70C0"/>
                </a:solidFill>
              </a:rPr>
              <a:t>La </a:t>
            </a:r>
            <a:r>
              <a:rPr lang="fr-FR" sz="2000" dirty="0" smtClean="0">
                <a:solidFill>
                  <a:srgbClr val="0070C0"/>
                </a:solidFill>
              </a:rPr>
              <a:t>communauté </a:t>
            </a:r>
            <a:r>
              <a:rPr lang="fr-FR" sz="2000" dirty="0">
                <a:solidFill>
                  <a:srgbClr val="0070C0"/>
                </a:solidFill>
              </a:rPr>
              <a:t>scientifique devra aussi y jouer </a:t>
            </a:r>
            <a:r>
              <a:rPr lang="fr-FR" sz="2000" dirty="0" smtClean="0">
                <a:solidFill>
                  <a:srgbClr val="0070C0"/>
                </a:solidFill>
              </a:rPr>
              <a:t>son rôle</a:t>
            </a:r>
            <a:br>
              <a:rPr lang="fr-FR" sz="2000" dirty="0" smtClean="0">
                <a:solidFill>
                  <a:srgbClr val="0070C0"/>
                </a:solidFill>
              </a:rPr>
            </a:br>
            <a:r>
              <a:rPr lang="fr-FR" sz="1800" dirty="0" smtClean="0">
                <a:solidFill>
                  <a:srgbClr val="0070C0"/>
                </a:solidFill>
              </a:rPr>
              <a:t>(et savoir se faire entendre!)</a:t>
            </a:r>
            <a:endParaRPr lang="fr-FR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4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  <p:pic>
        <p:nvPicPr>
          <p:cNvPr id="7" name="pubwwf_clim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404664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8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L’effondrement</a:t>
            </a:r>
            <a:endParaRPr lang="fr-FR" alt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899592" y="1005196"/>
            <a:ext cx="757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L’effondrement dont parle Pablo </a:t>
            </a:r>
            <a:r>
              <a:rPr lang="fr-FR" sz="2000" dirty="0" err="1" smtClean="0"/>
              <a:t>Servigne</a:t>
            </a:r>
            <a:r>
              <a:rPr lang="fr-FR" sz="2000" dirty="0" smtClean="0"/>
              <a:t> n’est pas une catastrophe brutale (crash financier, épidémie, astéroïde, etc…)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8" name="ZoneTexte 7"/>
          <p:cNvSpPr txBox="1"/>
          <p:nvPr/>
        </p:nvSpPr>
        <p:spPr>
          <a:xfrm>
            <a:off x="899592" y="1755129"/>
            <a:ext cx="75720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C’est une diminution progressive des ressources énergétiques et des ressources matérielles</a:t>
            </a:r>
            <a:br>
              <a:rPr lang="fr-FR" sz="2000" dirty="0" smtClean="0"/>
            </a:br>
            <a:r>
              <a:rPr lang="fr-FR" sz="2000" dirty="0" smtClean="0"/>
              <a:t>accompagnée d’un changement climatique majeur, </a:t>
            </a:r>
            <a:r>
              <a:rPr lang="fr-FR" sz="2000" dirty="0"/>
              <a:t>qui, </a:t>
            </a:r>
            <a:r>
              <a:rPr lang="fr-FR" sz="2000" dirty="0" smtClean="0"/>
              <a:t>sur </a:t>
            </a:r>
            <a:r>
              <a:rPr lang="fr-FR" sz="2000" dirty="0"/>
              <a:t>plusieurs dizaines </a:t>
            </a:r>
            <a:r>
              <a:rPr lang="fr-FR" sz="2000" dirty="0" smtClean="0"/>
              <a:t>d’années, va modifier profondément nos sociétés et nos modes de vie (capitalistes et consommateurs).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568" y="3581857"/>
            <a:ext cx="8230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Extrait de « Comment tout peut s’effondrer… »:</a:t>
            </a:r>
          </a:p>
          <a:p>
            <a:r>
              <a:rPr lang="fr-FR" sz="1800" b="0" dirty="0" smtClean="0"/>
              <a:t>Aujourd’hui nous sommes sûrs de quatre choses: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b="0" dirty="0"/>
              <a:t>L</a:t>
            </a:r>
            <a:r>
              <a:rPr lang="fr-FR" sz="1800" b="0" dirty="0" smtClean="0"/>
              <a:t>a croissance physique de nos sociétés va s’arrêter dans un futur proche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b="0" dirty="0"/>
              <a:t>N</a:t>
            </a:r>
            <a:r>
              <a:rPr lang="fr-FR" sz="1800" b="0" dirty="0" smtClean="0"/>
              <a:t>ous avons altéré l’ensemble du système Terre de manière irréversible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b="0" dirty="0"/>
              <a:t>N</a:t>
            </a:r>
            <a:r>
              <a:rPr lang="fr-FR" sz="1800" b="0" dirty="0" smtClean="0"/>
              <a:t>ous allons vers un avenir très instable</a:t>
            </a:r>
            <a:r>
              <a:rPr lang="fr-FR" sz="1800" b="0" dirty="0"/>
              <a:t> </a:t>
            </a:r>
            <a:r>
              <a:rPr lang="fr-FR" sz="1800" b="0" dirty="0" smtClean="0"/>
              <a:t>« non-linéaire » dont les grandes perturbations seront la norme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b="0" dirty="0"/>
              <a:t>N</a:t>
            </a:r>
            <a:r>
              <a:rPr lang="fr-FR" sz="1800" b="0" dirty="0" smtClean="0"/>
              <a:t>ous pouvons désormais être soumis à des effondrements systémiques globaux</a:t>
            </a:r>
          </a:p>
        </p:txBody>
      </p:sp>
    </p:spTree>
    <p:extLst>
      <p:ext uri="{BB962C8B-B14F-4D97-AF65-F5344CB8AC3E}">
        <p14:creationId xmlns:p14="http://schemas.microsoft.com/office/powerpoint/2010/main" val="302946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La préparation et la résilience</a:t>
            </a:r>
            <a:endParaRPr lang="fr-FR" alt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899592" y="1124744"/>
            <a:ext cx="79208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Une conclusion essentielle de Pablo </a:t>
            </a:r>
            <a:r>
              <a:rPr lang="fr-FR" sz="2000" dirty="0" err="1" smtClean="0"/>
              <a:t>Servigne</a:t>
            </a:r>
            <a:r>
              <a:rPr lang="fr-FR" sz="2000" dirty="0" smtClean="0"/>
              <a:t> est que</a:t>
            </a:r>
            <a:br>
              <a:rPr lang="fr-FR" sz="2000" dirty="0" smtClean="0"/>
            </a:br>
            <a:r>
              <a:rPr lang="fr-FR" sz="2000" dirty="0" smtClean="0"/>
              <a:t>les sociétés qui s’en sortiront le mieux seront celles</a:t>
            </a:r>
          </a:p>
          <a:p>
            <a:endParaRPr lang="fr-FR" sz="2000" dirty="0"/>
          </a:p>
          <a:p>
            <a:pPr marL="342900" indent="-342900">
              <a:buFontTx/>
              <a:buChar char="-"/>
            </a:pPr>
            <a:r>
              <a:rPr lang="fr-FR" sz="1800" dirty="0"/>
              <a:t>q</a:t>
            </a:r>
            <a:r>
              <a:rPr lang="fr-FR" sz="1800" dirty="0" smtClean="0"/>
              <a:t>ui auront fortement resserré les liens sociaux…</a:t>
            </a:r>
          </a:p>
          <a:p>
            <a:pPr marL="342900" indent="-342900">
              <a:buFontTx/>
              <a:buChar char="-"/>
            </a:pPr>
            <a:r>
              <a:rPr lang="fr-FR" sz="1800" dirty="0"/>
              <a:t>q</a:t>
            </a:r>
            <a:r>
              <a:rPr lang="fr-FR" sz="1800" dirty="0" smtClean="0"/>
              <a:t>ui auront su se préparer aux changements de mode de vie à venir…</a:t>
            </a:r>
          </a:p>
          <a:p>
            <a:pPr marL="342900" indent="-342900">
              <a:buFontTx/>
              <a:buChar char="-"/>
            </a:pPr>
            <a:r>
              <a:rPr lang="fr-FR" sz="1800" dirty="0"/>
              <a:t>q</a:t>
            </a:r>
            <a:r>
              <a:rPr lang="fr-FR" sz="1800" dirty="0" smtClean="0"/>
              <a:t>ui auront su se préparer à une société appauvrie énergétiquement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2" name="ZoneTexte 1"/>
          <p:cNvSpPr txBox="1"/>
          <p:nvPr/>
        </p:nvSpPr>
        <p:spPr>
          <a:xfrm>
            <a:off x="899592" y="3645024"/>
            <a:ext cx="7022772" cy="1569660"/>
          </a:xfrm>
          <a:prstGeom prst="rect">
            <a:avLst/>
          </a:prstGeom>
          <a:solidFill>
            <a:srgbClr val="F49C80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Trois problèmes majeurs à affronter dans un avenir proche :</a:t>
            </a:r>
            <a:br>
              <a:rPr lang="fr-FR" sz="2000" dirty="0" smtClean="0"/>
            </a:br>
            <a:r>
              <a:rPr lang="fr-FR" sz="1600" dirty="0" smtClean="0"/>
              <a:t>(mis a part l’instabilité financière</a:t>
            </a:r>
            <a:r>
              <a:rPr lang="fr-FR" sz="1600" dirty="0" smtClean="0"/>
              <a:t>!) (*) </a:t>
            </a:r>
            <a:endParaRPr lang="fr-FR" sz="20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Le changement climatique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La pénurie énergétique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Les ressources limitées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611560" y="5661248"/>
            <a:ext cx="803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(*) https</a:t>
            </a:r>
            <a:r>
              <a:rPr lang="fr-FR" sz="1200" dirty="0"/>
              <a:t>://www.mediapart.fr/journal/international/030220/quand-les-marches-s-aveuglent-sur-les-risques-climatiques</a:t>
            </a:r>
          </a:p>
        </p:txBody>
      </p:sp>
    </p:spTree>
    <p:extLst>
      <p:ext uri="{BB962C8B-B14F-4D97-AF65-F5344CB8AC3E}">
        <p14:creationId xmlns:p14="http://schemas.microsoft.com/office/powerpoint/2010/main" val="246633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536" y="2204864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 changement climatique</a:t>
            </a:r>
            <a:endParaRPr lang="fr-FR" alt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096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 changement climatique</a:t>
            </a:r>
            <a:endParaRPr lang="fr-FR" alt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421982" y="1268760"/>
            <a:ext cx="871108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Notre modèle de société : </a:t>
            </a:r>
            <a:br>
              <a:rPr lang="fr-FR" sz="1800" dirty="0" smtClean="0"/>
            </a:br>
            <a:r>
              <a:rPr lang="fr-FR" sz="1800" dirty="0" smtClean="0"/>
              <a:t>Capitaliste et thermo-industrielle basé sur les énergies carbonées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Emissions de gaz à effet de serre en 2012:</a:t>
            </a:r>
            <a:br>
              <a:rPr lang="fr-FR" sz="1800" dirty="0" smtClean="0"/>
            </a:br>
            <a:r>
              <a:rPr lang="fr-FR" sz="1800" dirty="0" smtClean="0"/>
              <a:t>43 milliards de tonnes équivalent CO2</a:t>
            </a:r>
            <a:br>
              <a:rPr lang="fr-FR" sz="1800" dirty="0" smtClean="0"/>
            </a:br>
            <a:r>
              <a:rPr lang="fr-FR" sz="1800" dirty="0" smtClean="0"/>
              <a:t>    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(Chine 23% , USA 12.5% , Inde 6%...France 0.8%)</a:t>
            </a:r>
            <a:b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fr-FR" sz="1800" dirty="0" smtClean="0"/>
              <a:t>         </a:t>
            </a:r>
            <a:r>
              <a:rPr lang="fr-FR" sz="1400" b="0" dirty="0" smtClean="0"/>
              <a:t>(exemple de contribution: automobile fabriquée en Chine et utilisée en France)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400" b="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Dont 10% dues à la consommation électrique du monde numérique (1180 TWh)</a:t>
            </a:r>
            <a:br>
              <a:rPr lang="fr-FR" sz="1800" dirty="0" smtClean="0"/>
            </a:br>
            <a:r>
              <a:rPr lang="fr-FR" sz="1400" b="0" dirty="0" smtClean="0">
                <a:solidFill>
                  <a:srgbClr val="000000"/>
                </a:solidFill>
              </a:rPr>
              <a:t>(ordinateurs, téléphones portables, fermes de calcul, internet…)</a:t>
            </a:r>
            <a:endParaRPr lang="fr-FR" sz="1400" b="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Le </a:t>
            </a:r>
            <a:r>
              <a:rPr lang="fr-FR" sz="1800" dirty="0"/>
              <a:t>dernier rapport du GIEC indique +2</a:t>
            </a:r>
            <a:r>
              <a:rPr lang="fr-FR" sz="1800" baseline="30000" dirty="0"/>
              <a:t>o</a:t>
            </a:r>
            <a:r>
              <a:rPr lang="fr-FR" sz="1800" dirty="0"/>
              <a:t> C </a:t>
            </a:r>
            <a:r>
              <a:rPr lang="fr-FR" sz="1800" dirty="0" smtClean="0"/>
              <a:t>irréversible</a:t>
            </a:r>
            <a:br>
              <a:rPr lang="fr-FR" sz="1800" dirty="0" smtClean="0"/>
            </a:br>
            <a:r>
              <a:rPr lang="fr-FR" sz="1800" dirty="0" smtClean="0"/>
              <a:t>et des boucles </a:t>
            </a:r>
            <a:r>
              <a:rPr lang="fr-FR" sz="1800" dirty="0"/>
              <a:t>de </a:t>
            </a:r>
            <a:r>
              <a:rPr lang="fr-FR" sz="1800" dirty="0" smtClean="0"/>
              <a:t>rétroaction divergentes à </a:t>
            </a:r>
            <a:r>
              <a:rPr lang="fr-FR" sz="1800" dirty="0"/>
              <a:t>partir de </a:t>
            </a:r>
            <a:r>
              <a:rPr lang="fr-FR" sz="1800" dirty="0" smtClean="0"/>
              <a:t>2030</a:t>
            </a:r>
            <a:endParaRPr lang="fr-FR" sz="18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959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 changement climatique</a:t>
            </a:r>
            <a:endParaRPr lang="fr-FR" alt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31957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 changement climatique</a:t>
            </a:r>
            <a:endParaRPr lang="fr-FR" alt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8" name="ZoneTexte 7"/>
          <p:cNvSpPr txBox="1"/>
          <p:nvPr/>
        </p:nvSpPr>
        <p:spPr>
          <a:xfrm>
            <a:off x="4139952" y="5469965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Antti</a:t>
            </a:r>
            <a:r>
              <a:rPr lang="fr-FR" sz="1400" dirty="0"/>
              <a:t> </a:t>
            </a:r>
            <a:r>
              <a:rPr lang="fr-FR" sz="1400" dirty="0" err="1"/>
              <a:t>Lipponen</a:t>
            </a:r>
            <a:r>
              <a:rPr lang="fr-FR" sz="1400" dirty="0"/>
              <a:t>, </a:t>
            </a:r>
            <a:r>
              <a:rPr lang="fr-FR" sz="1400" dirty="0" smtClean="0"/>
              <a:t>Institut </a:t>
            </a:r>
            <a:r>
              <a:rPr lang="fr-FR" sz="1400" dirty="0"/>
              <a:t>météorologique de Finlande</a:t>
            </a:r>
          </a:p>
        </p:txBody>
      </p:sp>
      <p:pic>
        <p:nvPicPr>
          <p:cNvPr id="2" name="climat_temp_1880_2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124744"/>
            <a:ext cx="7520384" cy="423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9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Reunion du Jeudi,  D. Verkindt</a:t>
            </a:r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77A2-30AB-47E8-8054-352FE923F5F6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5300" y="11718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3200" dirty="0" smtClean="0"/>
              <a:t>Le changement climatique</a:t>
            </a:r>
            <a:endParaRPr lang="fr-FR" alt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06/02/2020</a:t>
            </a:r>
            <a:endParaRPr lang="fr-FR" altLang="fr-FR"/>
          </a:p>
        </p:txBody>
      </p:sp>
      <p:sp>
        <p:nvSpPr>
          <p:cNvPr id="8" name="ZoneTexte 7"/>
          <p:cNvSpPr txBox="1"/>
          <p:nvPr/>
        </p:nvSpPr>
        <p:spPr>
          <a:xfrm>
            <a:off x="3923928" y="5500167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Antti</a:t>
            </a:r>
            <a:r>
              <a:rPr lang="fr-FR" sz="1400" dirty="0"/>
              <a:t> </a:t>
            </a:r>
            <a:r>
              <a:rPr lang="fr-FR" sz="1400" dirty="0" err="1"/>
              <a:t>Lipponen</a:t>
            </a:r>
            <a:r>
              <a:rPr lang="fr-FR" sz="1400" dirty="0"/>
              <a:t>, </a:t>
            </a:r>
            <a:r>
              <a:rPr lang="fr-FR" sz="1400" dirty="0" smtClean="0"/>
              <a:t>Institut </a:t>
            </a:r>
            <a:r>
              <a:rPr lang="fr-FR" sz="1400" dirty="0"/>
              <a:t>météorologique de Finlande</a:t>
            </a:r>
          </a:p>
        </p:txBody>
      </p:sp>
      <p:pic>
        <p:nvPicPr>
          <p:cNvPr id="2" name="climat_temp_per_count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203362"/>
            <a:ext cx="7380312" cy="415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36224</TotalTime>
  <Words>1680</Words>
  <Application>Microsoft Office PowerPoint</Application>
  <PresentationFormat>Affichage à l'écran (4:3)</PresentationFormat>
  <Paragraphs>246</Paragraphs>
  <Slides>26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IN2P3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verkindt</dc:creator>
  <cp:lastModifiedBy>Didier Verkindt</cp:lastModifiedBy>
  <cp:revision>287</cp:revision>
  <cp:lastPrinted>2002-04-18T15:43:55Z</cp:lastPrinted>
  <dcterms:created xsi:type="dcterms:W3CDTF">2002-04-14T13:28:33Z</dcterms:created>
  <dcterms:modified xsi:type="dcterms:W3CDTF">2020-02-03T18:41:08Z</dcterms:modified>
</cp:coreProperties>
</file>