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02" r:id="rId2"/>
    <p:sldId id="389" r:id="rId3"/>
    <p:sldId id="386" r:id="rId4"/>
    <p:sldId id="388" r:id="rId5"/>
    <p:sldId id="406" r:id="rId6"/>
    <p:sldId id="359" r:id="rId7"/>
    <p:sldId id="361" r:id="rId8"/>
    <p:sldId id="376" r:id="rId9"/>
    <p:sldId id="391" r:id="rId10"/>
    <p:sldId id="407" r:id="rId11"/>
    <p:sldId id="378" r:id="rId12"/>
    <p:sldId id="381" r:id="rId13"/>
    <p:sldId id="411" r:id="rId14"/>
    <p:sldId id="382" r:id="rId15"/>
    <p:sldId id="350" r:id="rId16"/>
    <p:sldId id="307" r:id="rId17"/>
    <p:sldId id="371" r:id="rId18"/>
    <p:sldId id="396" r:id="rId19"/>
    <p:sldId id="408" r:id="rId20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ugamont Emmanuelle" initials="B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528"/>
    <a:srgbClr val="D9F09C"/>
    <a:srgbClr val="FFFFFF"/>
    <a:srgbClr val="B2B2B2"/>
    <a:srgbClr val="80808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7" autoAdjust="0"/>
  </p:normalViewPr>
  <p:slideViewPr>
    <p:cSldViewPr snapToGrid="0">
      <p:cViewPr varScale="1">
        <p:scale>
          <a:sx n="74" d="100"/>
          <a:sy n="74" d="100"/>
        </p:scale>
        <p:origin x="10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352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C3DA1-9BFE-4D5D-B25D-7CC592D9C3C5}" type="datetimeFigureOut">
              <a:rPr lang="fr-FR" smtClean="0"/>
              <a:t>13/10/2021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1956D-7473-4ACD-A8EB-84381C2C4B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7152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13/10/2021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897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Saisir</a:t>
            </a:r>
            <a:r>
              <a:rPr lang="fr-FR" baseline="0" dirty="0" smtClean="0"/>
              <a:t> les champs « Titre », « P. Nom » et « Date.</a:t>
            </a:r>
          </a:p>
          <a:p>
            <a:r>
              <a:rPr lang="fr-FR" baseline="0" dirty="0" smtClean="0"/>
              <a:t>Laisser ou retirer </a:t>
            </a:r>
            <a:r>
              <a:rPr lang="fr-FR" baseline="0" smtClean="0"/>
              <a:t>le bandeau.</a:t>
            </a:r>
            <a:r>
              <a:rPr lang="fr-FR" baseline="0" dirty="0" smtClean="0"/>
              <a:t/>
            </a:r>
            <a:br>
              <a:rPr lang="fr-FR" baseline="0" dirty="0" smtClean="0"/>
            </a:b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047848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3892516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Saisir</a:t>
            </a:r>
            <a:r>
              <a:rPr lang="fr-FR" baseline="0" dirty="0" smtClean="0"/>
              <a:t> le champ « Service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1175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2373427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2446578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364619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518117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259893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272084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297611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177807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3234287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2698385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4160300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5765" y="5504598"/>
            <a:ext cx="4788464" cy="3499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itchFamily="34" charset="0"/>
              <a:buNone/>
              <a:defRPr sz="1400" b="0"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>
          <a:xfrm>
            <a:off x="8025304" y="6465733"/>
            <a:ext cx="730507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b="1" smtClean="0"/>
              <a:t>|</a:t>
            </a:r>
            <a:r>
              <a:rPr lang="fr-FR" smtClean="0"/>
              <a:t>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54" y="5456454"/>
            <a:ext cx="985013" cy="982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56885"/>
            <a:ext cx="8172464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5"/>
            <a:r>
              <a:rPr lang="fr-FR" dirty="0" smtClean="0"/>
              <a:t>Sixième niveau</a:t>
            </a:r>
            <a:endParaRPr lang="fr-FR" dirty="0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382104" y="52752"/>
            <a:ext cx="6790296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4067" y="6465733"/>
            <a:ext cx="76439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2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aude.grabas@cea.fr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ers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23850"/>
          </a:xfrm>
          <a:prstGeom prst="rect">
            <a:avLst/>
          </a:prstGeom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0549" y="6465733"/>
            <a:ext cx="261831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13 10 2021 – JME in2p3 / Irfu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67133" y="6465733"/>
            <a:ext cx="781331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276599" y="6465733"/>
            <a:ext cx="4207933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aude.grabas@cea.fr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8540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3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129" y="5805576"/>
            <a:ext cx="5833871" cy="1052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76848" y="6202395"/>
            <a:ext cx="2032959" cy="378648"/>
          </a:xfrm>
          <a:prstGeom prst="rect">
            <a:avLst/>
          </a:prstGeom>
        </p:spPr>
        <p:txBody>
          <a:bodyPr tIns="36000" bIns="36000" anchor="t" anchorCtr="0"/>
          <a:lstStyle>
            <a:lvl1pPr algn="l">
              <a:lnSpc>
                <a:spcPts val="1200"/>
              </a:lnSpc>
              <a:defRPr sz="80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Service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13" name="Image 12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-1"/>
            <a:ext cx="5833871" cy="5805577"/>
          </a:xfrm>
          <a:prstGeom prst="rect">
            <a:avLst/>
          </a:prstGeom>
        </p:spPr>
      </p:pic>
      <p:sp>
        <p:nvSpPr>
          <p:cNvPr id="17" name="Espace réservé du numéro de diapositive 16"/>
          <p:cNvSpPr>
            <a:spLocks noGrp="1"/>
          </p:cNvSpPr>
          <p:nvPr>
            <p:ph type="sldNum" sz="quarter" idx="13"/>
          </p:nvPr>
        </p:nvSpPr>
        <p:spPr>
          <a:xfrm>
            <a:off x="3518792" y="6305910"/>
            <a:ext cx="2965399" cy="324000"/>
          </a:xfrm>
          <a:prstGeom prst="rect">
            <a:avLst/>
          </a:prstGeom>
        </p:spPr>
        <p:txBody>
          <a:bodyPr/>
          <a:lstStyle>
            <a:lvl1pPr algn="l">
              <a:defRPr sz="800"/>
            </a:lvl1pPr>
          </a:lstStyle>
          <a:p>
            <a:r>
              <a:rPr lang="fr-FR" smtClean="0">
                <a:solidFill>
                  <a:schemeClr val="bg1"/>
                </a:solidFill>
              </a:rPr>
              <a:t>Tel : +33 1 69 08 xx xx – Fax : +33 1 69 08 xx xx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0550" y="6465733"/>
            <a:ext cx="185631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13 10 2021 – JME in2p3 / Irfu</a:t>
            </a:r>
            <a:endParaRPr lang="fr-FR" dirty="0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8464" y="6465733"/>
            <a:ext cx="68153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2624667" y="6454466"/>
            <a:ext cx="534246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aude.grabas@cea.fr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138330"/>
            <a:ext cx="684220" cy="6827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72" r:id="rId3"/>
    <p:sldLayoutId id="2147483673" r:id="rId4"/>
    <p:sldLayoutId id="214748366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 cap="small" baseline="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9"/>
        </a:buBlip>
        <a:defRPr sz="2000" kern="1200" cap="small" baseline="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3492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077913" indent="-306388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0"/>
        </a:buBlip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073150" indent="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None/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436688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i="1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1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ude.grabas@cea.f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kv"/><Relationship Id="rId1" Type="http://schemas.openxmlformats.org/officeDocument/2006/relationships/video" Target="NULL" TargetMode="Externa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ernandsocietyfoundation.cern/projects/kicad-developme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698636" y="470214"/>
            <a:ext cx="4754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/>
              <a:t>CAO </a:t>
            </a:r>
            <a:r>
              <a:rPr lang="fr-FR" sz="2800" b="1" smtClean="0"/>
              <a:t>pour </a:t>
            </a:r>
            <a:r>
              <a:rPr lang="fr-FR" sz="2800" b="1" dirty="0"/>
              <a:t>les détecteurs de particules: développement de plugin dédié sous </a:t>
            </a:r>
            <a:r>
              <a:rPr lang="fr-FR" sz="2800" b="1" dirty="0" err="1" smtClean="0"/>
              <a:t>KiCad</a:t>
            </a:r>
            <a:endParaRPr lang="fr-FR" sz="4400" b="1" dirty="0">
              <a:solidFill>
                <a:srgbClr val="FF0000"/>
              </a:solidFill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638530" y="2875144"/>
            <a:ext cx="8051800" cy="2117727"/>
            <a:chOff x="528" y="2578"/>
            <a:chExt cx="5072" cy="1334"/>
          </a:xfrm>
        </p:grpSpPr>
        <p:pic>
          <p:nvPicPr>
            <p:cNvPr id="8" name="Picture 5" descr="solenoide_at_100K"/>
            <p:cNvPicPr preferRelativeResize="0"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2578"/>
              <a:ext cx="883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" name="Picture 6" descr="Edelweiss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" y="2578"/>
              <a:ext cx="836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 Box 7"/>
            <p:cNvSpPr txBox="1">
              <a:spLocks noChangeArrowheads="1"/>
            </p:cNvSpPr>
            <p:nvPr userDrawn="1"/>
          </p:nvSpPr>
          <p:spPr bwMode="auto">
            <a:xfrm>
              <a:off x="4798" y="3640"/>
              <a:ext cx="3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CMS</a:t>
              </a:r>
            </a:p>
          </p:txBody>
        </p:sp>
        <p:pic>
          <p:nvPicPr>
            <p:cNvPr id="11" name="Picture 8" descr="DoubleChooz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579"/>
              <a:ext cx="845" cy="1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" name="Text Box 9"/>
            <p:cNvSpPr txBox="1">
              <a:spLocks noChangeArrowheads="1"/>
            </p:cNvSpPr>
            <p:nvPr userDrawn="1"/>
          </p:nvSpPr>
          <p:spPr bwMode="auto">
            <a:xfrm>
              <a:off x="533" y="3642"/>
              <a:ext cx="7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Double Chooz</a:t>
              </a:r>
            </a:p>
          </p:txBody>
        </p:sp>
        <p:pic>
          <p:nvPicPr>
            <p:cNvPr id="13" name="Picture 10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" y="2578"/>
              <a:ext cx="845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11" descr="hess-new-small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2578"/>
              <a:ext cx="844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Rectangle 14"/>
            <p:cNvSpPr>
              <a:spLocks noChangeArrowheads="1"/>
            </p:cNvSpPr>
            <p:nvPr userDrawn="1"/>
          </p:nvSpPr>
          <p:spPr bwMode="auto">
            <a:xfrm>
              <a:off x="3106" y="3640"/>
              <a:ext cx="37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schemeClr val="bg1"/>
                  </a:solidFill>
                </a:rPr>
                <a:t>HESS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2424" y="3640"/>
              <a:ext cx="5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 smtClean="0">
                  <a:solidFill>
                    <a:schemeClr val="bg1"/>
                  </a:solidFill>
                </a:rPr>
                <a:t>Edelweiss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 userDrawn="1"/>
          </p:nvSpPr>
          <p:spPr bwMode="auto">
            <a:xfrm>
              <a:off x="3953" y="3640"/>
              <a:ext cx="52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schemeClr val="bg1"/>
                  </a:solidFill>
                </a:rPr>
                <a:t>Herschel</a:t>
              </a:r>
            </a:p>
          </p:txBody>
        </p:sp>
        <p:pic>
          <p:nvPicPr>
            <p:cNvPr id="18" name="Picture 15" descr="alice_tracking chamber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" y="2578"/>
              <a:ext cx="845" cy="1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6"/>
            <p:cNvSpPr txBox="1">
              <a:spLocks noChangeArrowheads="1"/>
            </p:cNvSpPr>
            <p:nvPr userDrawn="1"/>
          </p:nvSpPr>
          <p:spPr bwMode="auto">
            <a:xfrm>
              <a:off x="1377" y="3641"/>
              <a:ext cx="6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ALICE</a:t>
              </a:r>
            </a:p>
          </p:txBody>
        </p:sp>
        <p:sp>
          <p:nvSpPr>
            <p:cNvPr id="20" name="Rectangle 19"/>
            <p:cNvSpPr>
              <a:spLocks noChangeArrowheads="1"/>
            </p:cNvSpPr>
            <p:nvPr userDrawn="1"/>
          </p:nvSpPr>
          <p:spPr bwMode="auto">
            <a:xfrm>
              <a:off x="3451" y="3816"/>
              <a:ext cx="2144" cy="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90000"/>
                </a:lnSpc>
                <a:spcBef>
                  <a:spcPct val="0"/>
                </a:spcBef>
              </a:pPr>
              <a:r>
                <a:rPr lang="fr-FR" sz="1200" b="1" i="1" noProof="0" dirty="0" smtClean="0">
                  <a:solidFill>
                    <a:srgbClr val="000000"/>
                  </a:solidFill>
                </a:rPr>
                <a:t>Déchiffrer les rayons de l’Univers</a:t>
              </a:r>
              <a:endParaRPr lang="fr-FR" sz="1200" b="1" i="1" noProof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36033" y="6352359"/>
            <a:ext cx="2190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i="1" dirty="0">
                <a:solidFill>
                  <a:srgbClr val="666666"/>
                </a:solidFill>
              </a:rPr>
              <a:t>a</a:t>
            </a:r>
            <a:r>
              <a:rPr lang="pt-BR" sz="1600" i="1" dirty="0" smtClean="0">
                <a:solidFill>
                  <a:srgbClr val="666666"/>
                </a:solidFill>
              </a:rPr>
              <a:t>ude.grabas@cea.fr</a:t>
            </a:r>
            <a:endParaRPr lang="pt-BR" sz="1600" i="1" dirty="0">
              <a:solidFill>
                <a:srgbClr val="666666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648430" y="6013805"/>
            <a:ext cx="2242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666666"/>
                </a:solidFill>
              </a:rPr>
              <a:t>Aude GRABAS</a:t>
            </a:r>
            <a:endParaRPr lang="fr-FR" sz="1600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0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4787"/>
          <a:stretch/>
        </p:blipFill>
        <p:spPr>
          <a:xfrm>
            <a:off x="38907" y="946535"/>
            <a:ext cx="9014695" cy="5323099"/>
          </a:xfrm>
          <a:prstGeom prst="rect">
            <a:avLst/>
          </a:prstGeom>
        </p:spPr>
      </p:pic>
      <p:pic>
        <p:nvPicPr>
          <p:cNvPr id="17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329" y="5285644"/>
            <a:ext cx="1405705" cy="1459199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39873"/>
            <a:ext cx="6790296" cy="908720"/>
          </a:xfrm>
        </p:spPr>
        <p:txBody>
          <a:bodyPr/>
          <a:lstStyle/>
          <a:p>
            <a:r>
              <a:rPr lang="fr-FR" dirty="0"/>
              <a:t>Développement des Plugins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407" y="4543549"/>
            <a:ext cx="1954073" cy="193644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111" y="1700923"/>
            <a:ext cx="1260292" cy="13791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509" y="2365192"/>
            <a:ext cx="1472971" cy="152121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662" y="3394353"/>
            <a:ext cx="1908164" cy="20067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763" y="1781385"/>
            <a:ext cx="5705475" cy="42100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316" y="6308651"/>
            <a:ext cx="9144000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1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Planche inspirée de la présentation Journées des Stage de Valmir Do Nascimento  </a:t>
            </a:r>
            <a:endParaRPr lang="fr-FR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86615" y="4919730"/>
            <a:ext cx="4616919" cy="560064"/>
          </a:xfrm>
          <a:prstGeom prst="rect">
            <a:avLst/>
          </a:prstGeom>
          <a:solidFill>
            <a:srgbClr val="D9F09C">
              <a:alpha val="45882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2363" y="4651567"/>
            <a:ext cx="1815104" cy="1900353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9785" y="2993852"/>
            <a:ext cx="1729050" cy="17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2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en-US" dirty="0" smtClean="0"/>
              <a:t>Plugin demo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13 10 2021 – JME in2p3 / </a:t>
            </a:r>
            <a:r>
              <a:rPr lang="fr-FR" dirty="0" err="1" smtClean="0"/>
              <a:t>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-316" y="6308651"/>
            <a:ext cx="9144000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1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Planche inspirée de la présentation Journées des Stage de Valmir Do Nascimento  </a:t>
            </a:r>
            <a:endParaRPr lang="fr-FR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2021-10-12 11-51-3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49" end="27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411" y="1097534"/>
            <a:ext cx="8217088" cy="46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fr-FR" dirty="0"/>
              <a:t>Génération automatique de la </a:t>
            </a:r>
            <a:r>
              <a:rPr lang="fr-FR" dirty="0" err="1"/>
              <a:t>Netlist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12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1577895" y="2789013"/>
            <a:ext cx="5988209" cy="1658921"/>
            <a:chOff x="1529357" y="2588269"/>
            <a:chExt cx="6085284" cy="1681460"/>
          </a:xfrm>
        </p:grpSpPr>
        <p:sp>
          <p:nvSpPr>
            <p:cNvPr id="14" name="Forme libre 13"/>
            <p:cNvSpPr/>
            <p:nvPr/>
          </p:nvSpPr>
          <p:spPr>
            <a:xfrm>
              <a:off x="1529357" y="2588269"/>
              <a:ext cx="1601390" cy="1681460"/>
            </a:xfrm>
            <a:custGeom>
              <a:avLst/>
              <a:gdLst>
                <a:gd name="connsiteX0" fmla="*/ 0 w 1601390"/>
                <a:gd name="connsiteY0" fmla="*/ 160139 h 1681460"/>
                <a:gd name="connsiteX1" fmla="*/ 160139 w 1601390"/>
                <a:gd name="connsiteY1" fmla="*/ 0 h 1681460"/>
                <a:gd name="connsiteX2" fmla="*/ 1441251 w 1601390"/>
                <a:gd name="connsiteY2" fmla="*/ 0 h 1681460"/>
                <a:gd name="connsiteX3" fmla="*/ 1601390 w 1601390"/>
                <a:gd name="connsiteY3" fmla="*/ 160139 h 1681460"/>
                <a:gd name="connsiteX4" fmla="*/ 1601390 w 1601390"/>
                <a:gd name="connsiteY4" fmla="*/ 1521321 h 1681460"/>
                <a:gd name="connsiteX5" fmla="*/ 1441251 w 1601390"/>
                <a:gd name="connsiteY5" fmla="*/ 1681460 h 1681460"/>
                <a:gd name="connsiteX6" fmla="*/ 160139 w 1601390"/>
                <a:gd name="connsiteY6" fmla="*/ 1681460 h 1681460"/>
                <a:gd name="connsiteX7" fmla="*/ 0 w 1601390"/>
                <a:gd name="connsiteY7" fmla="*/ 1521321 h 1681460"/>
                <a:gd name="connsiteX8" fmla="*/ 0 w 1601390"/>
                <a:gd name="connsiteY8" fmla="*/ 160139 h 168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1681460">
                  <a:moveTo>
                    <a:pt x="0" y="160139"/>
                  </a:moveTo>
                  <a:cubicBezTo>
                    <a:pt x="0" y="71697"/>
                    <a:pt x="71697" y="0"/>
                    <a:pt x="160139" y="0"/>
                  </a:cubicBezTo>
                  <a:lnTo>
                    <a:pt x="1441251" y="0"/>
                  </a:lnTo>
                  <a:cubicBezTo>
                    <a:pt x="1529693" y="0"/>
                    <a:pt x="1601390" y="71697"/>
                    <a:pt x="1601390" y="160139"/>
                  </a:cubicBezTo>
                  <a:lnTo>
                    <a:pt x="1601390" y="1521321"/>
                  </a:lnTo>
                  <a:cubicBezTo>
                    <a:pt x="1601390" y="1609763"/>
                    <a:pt x="1529693" y="1681460"/>
                    <a:pt x="1441251" y="1681460"/>
                  </a:cubicBezTo>
                  <a:lnTo>
                    <a:pt x="160139" y="1681460"/>
                  </a:lnTo>
                  <a:cubicBezTo>
                    <a:pt x="71697" y="1681460"/>
                    <a:pt x="0" y="1609763"/>
                    <a:pt x="0" y="1521321"/>
                  </a:cubicBezTo>
                  <a:lnTo>
                    <a:pt x="0" y="160139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5483" tIns="115483" rIns="115483" bIns="11548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 smtClean="0"/>
                <a:t>Fichier </a:t>
              </a:r>
              <a:r>
                <a:rPr lang="pt-BR" sz="1800" kern="1200" dirty="0" smtClean="0"/>
                <a:t>CSV</a:t>
              </a:r>
              <a:endParaRPr lang="fr-FR" sz="1800" kern="1200" dirty="0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3290887" y="3230427"/>
              <a:ext cx="339494" cy="397144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400" kern="1200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3771304" y="2588269"/>
              <a:ext cx="1601390" cy="1681460"/>
            </a:xfrm>
            <a:custGeom>
              <a:avLst/>
              <a:gdLst>
                <a:gd name="connsiteX0" fmla="*/ 0 w 1601390"/>
                <a:gd name="connsiteY0" fmla="*/ 160139 h 1681460"/>
                <a:gd name="connsiteX1" fmla="*/ 160139 w 1601390"/>
                <a:gd name="connsiteY1" fmla="*/ 0 h 1681460"/>
                <a:gd name="connsiteX2" fmla="*/ 1441251 w 1601390"/>
                <a:gd name="connsiteY2" fmla="*/ 0 h 1681460"/>
                <a:gd name="connsiteX3" fmla="*/ 1601390 w 1601390"/>
                <a:gd name="connsiteY3" fmla="*/ 160139 h 1681460"/>
                <a:gd name="connsiteX4" fmla="*/ 1601390 w 1601390"/>
                <a:gd name="connsiteY4" fmla="*/ 1521321 h 1681460"/>
                <a:gd name="connsiteX5" fmla="*/ 1441251 w 1601390"/>
                <a:gd name="connsiteY5" fmla="*/ 1681460 h 1681460"/>
                <a:gd name="connsiteX6" fmla="*/ 160139 w 1601390"/>
                <a:gd name="connsiteY6" fmla="*/ 1681460 h 1681460"/>
                <a:gd name="connsiteX7" fmla="*/ 0 w 1601390"/>
                <a:gd name="connsiteY7" fmla="*/ 1521321 h 1681460"/>
                <a:gd name="connsiteX8" fmla="*/ 0 w 1601390"/>
                <a:gd name="connsiteY8" fmla="*/ 160139 h 168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1681460">
                  <a:moveTo>
                    <a:pt x="0" y="160139"/>
                  </a:moveTo>
                  <a:cubicBezTo>
                    <a:pt x="0" y="71697"/>
                    <a:pt x="71697" y="0"/>
                    <a:pt x="160139" y="0"/>
                  </a:cubicBezTo>
                  <a:lnTo>
                    <a:pt x="1441251" y="0"/>
                  </a:lnTo>
                  <a:cubicBezTo>
                    <a:pt x="1529693" y="0"/>
                    <a:pt x="1601390" y="71697"/>
                    <a:pt x="1601390" y="160139"/>
                  </a:cubicBezTo>
                  <a:lnTo>
                    <a:pt x="1601390" y="1521321"/>
                  </a:lnTo>
                  <a:cubicBezTo>
                    <a:pt x="1601390" y="1609763"/>
                    <a:pt x="1529693" y="1681460"/>
                    <a:pt x="1441251" y="1681460"/>
                  </a:cubicBezTo>
                  <a:lnTo>
                    <a:pt x="160139" y="1681460"/>
                  </a:lnTo>
                  <a:cubicBezTo>
                    <a:pt x="71697" y="1681460"/>
                    <a:pt x="0" y="1609763"/>
                    <a:pt x="0" y="1521321"/>
                  </a:cubicBezTo>
                  <a:lnTo>
                    <a:pt x="0" y="160139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5483" tIns="115483" rIns="115483" bIns="11548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kern="1200" dirty="0" smtClean="0"/>
                <a:t>Plugin Python</a:t>
              </a:r>
              <a:endParaRPr lang="fr-FR" sz="1800" kern="1200" dirty="0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5532834" y="3230427"/>
              <a:ext cx="339494" cy="397144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400" kern="1200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6013251" y="2588269"/>
              <a:ext cx="1601390" cy="1681460"/>
            </a:xfrm>
            <a:custGeom>
              <a:avLst/>
              <a:gdLst>
                <a:gd name="connsiteX0" fmla="*/ 0 w 1601390"/>
                <a:gd name="connsiteY0" fmla="*/ 160139 h 1681460"/>
                <a:gd name="connsiteX1" fmla="*/ 160139 w 1601390"/>
                <a:gd name="connsiteY1" fmla="*/ 0 h 1681460"/>
                <a:gd name="connsiteX2" fmla="*/ 1441251 w 1601390"/>
                <a:gd name="connsiteY2" fmla="*/ 0 h 1681460"/>
                <a:gd name="connsiteX3" fmla="*/ 1601390 w 1601390"/>
                <a:gd name="connsiteY3" fmla="*/ 160139 h 1681460"/>
                <a:gd name="connsiteX4" fmla="*/ 1601390 w 1601390"/>
                <a:gd name="connsiteY4" fmla="*/ 1521321 h 1681460"/>
                <a:gd name="connsiteX5" fmla="*/ 1441251 w 1601390"/>
                <a:gd name="connsiteY5" fmla="*/ 1681460 h 1681460"/>
                <a:gd name="connsiteX6" fmla="*/ 160139 w 1601390"/>
                <a:gd name="connsiteY6" fmla="*/ 1681460 h 1681460"/>
                <a:gd name="connsiteX7" fmla="*/ 0 w 1601390"/>
                <a:gd name="connsiteY7" fmla="*/ 1521321 h 1681460"/>
                <a:gd name="connsiteX8" fmla="*/ 0 w 1601390"/>
                <a:gd name="connsiteY8" fmla="*/ 160139 h 168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1681460">
                  <a:moveTo>
                    <a:pt x="0" y="160139"/>
                  </a:moveTo>
                  <a:cubicBezTo>
                    <a:pt x="0" y="71697"/>
                    <a:pt x="71697" y="0"/>
                    <a:pt x="160139" y="0"/>
                  </a:cubicBezTo>
                  <a:lnTo>
                    <a:pt x="1441251" y="0"/>
                  </a:lnTo>
                  <a:cubicBezTo>
                    <a:pt x="1529693" y="0"/>
                    <a:pt x="1601390" y="71697"/>
                    <a:pt x="1601390" y="160139"/>
                  </a:cubicBezTo>
                  <a:lnTo>
                    <a:pt x="1601390" y="1521321"/>
                  </a:lnTo>
                  <a:cubicBezTo>
                    <a:pt x="1601390" y="1609763"/>
                    <a:pt x="1529693" y="1681460"/>
                    <a:pt x="1441251" y="1681460"/>
                  </a:cubicBezTo>
                  <a:lnTo>
                    <a:pt x="160139" y="1681460"/>
                  </a:lnTo>
                  <a:cubicBezTo>
                    <a:pt x="71697" y="1681460"/>
                    <a:pt x="0" y="1609763"/>
                    <a:pt x="0" y="1521321"/>
                  </a:cubicBezTo>
                  <a:lnTo>
                    <a:pt x="0" y="160139"/>
                  </a:lnTo>
                  <a:close/>
                </a:path>
              </a:pathLst>
            </a:cu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5483" tIns="115483" rIns="115483" bIns="11548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kern="1200" dirty="0" smtClean="0"/>
                <a:t>Fichier Netlist </a:t>
              </a:r>
              <a:r>
                <a:rPr lang="pt-BR" dirty="0" smtClean="0"/>
                <a:t>(compatible avec KiCad)</a:t>
              </a:r>
              <a:endParaRPr lang="fr-FR" sz="1800" kern="1200" dirty="0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0" y="952809"/>
            <a:ext cx="9144000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 smtClean="0"/>
              <a:t>Création</a:t>
            </a:r>
            <a:r>
              <a:rPr lang="en-US" b="1" dirty="0" smtClean="0"/>
              <a:t> d’un </a:t>
            </a:r>
            <a:r>
              <a:rPr lang="en-US" b="1" dirty="0" err="1" smtClean="0"/>
              <a:t>chevelu</a:t>
            </a:r>
            <a:r>
              <a:rPr lang="en-US" b="1" dirty="0" smtClean="0"/>
              <a:t> à </a:t>
            </a:r>
            <a:r>
              <a:rPr lang="en-US" b="1" dirty="0" err="1" smtClean="0"/>
              <a:t>partir</a:t>
            </a:r>
            <a:r>
              <a:rPr lang="en-US" b="1" dirty="0" smtClean="0"/>
              <a:t> </a:t>
            </a:r>
            <a:r>
              <a:rPr lang="en-US" b="1" dirty="0" err="1" smtClean="0"/>
              <a:t>d’une</a:t>
            </a:r>
            <a:r>
              <a:rPr lang="en-US" b="1" dirty="0" smtClean="0"/>
              <a:t> netlist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Le but: </a:t>
            </a:r>
            <a:r>
              <a:rPr lang="fr-FR" dirty="0" smtClean="0"/>
              <a:t>Utiliser </a:t>
            </a:r>
            <a:r>
              <a:rPr lang="fr-FR" dirty="0"/>
              <a:t>un fichier CSV qui décrit les connexions </a:t>
            </a:r>
            <a:r>
              <a:rPr lang="fr-FR" dirty="0" smtClean="0"/>
              <a:t>entre: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FR" dirty="0" smtClean="0"/>
              <a:t>Le plancher de lecture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Les connecteurs vers l’électronique d’acquisition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Attention </a:t>
            </a:r>
            <a:r>
              <a:rPr lang="en-US" dirty="0" err="1"/>
              <a:t>portée</a:t>
            </a:r>
            <a:r>
              <a:rPr lang="en-US" dirty="0"/>
              <a:t> à la </a:t>
            </a:r>
            <a:r>
              <a:rPr lang="en-US" dirty="0" err="1"/>
              <a:t>compatibilité</a:t>
            </a:r>
            <a:r>
              <a:rPr lang="en-US" dirty="0"/>
              <a:t> </a:t>
            </a:r>
            <a:r>
              <a:rPr lang="en-US" dirty="0" err="1"/>
              <a:t>KiCad</a:t>
            </a:r>
            <a:r>
              <a:rPr lang="en-US" dirty="0"/>
              <a:t> v5 versus </a:t>
            </a:r>
            <a:r>
              <a:rPr lang="en-US" dirty="0" err="1"/>
              <a:t>KiCad</a:t>
            </a:r>
            <a:r>
              <a:rPr lang="en-US" dirty="0"/>
              <a:t> v6 </a:t>
            </a:r>
            <a:r>
              <a:rPr lang="en-US" dirty="0">
                <a:sym typeface="Wingdings" panose="05000000000000000000" pitchFamily="2" charset="2"/>
              </a:rPr>
              <a:t> pas de </a:t>
            </a:r>
            <a:r>
              <a:rPr lang="en-US" dirty="0" err="1" smtClean="0">
                <a:sym typeface="Wingdings" panose="05000000000000000000" pitchFamily="2" charset="2"/>
              </a:rPr>
              <a:t>schéma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45" y="4802791"/>
            <a:ext cx="4716475" cy="1308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26" y="4631618"/>
            <a:ext cx="3535838" cy="1650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-316" y="6308651"/>
            <a:ext cx="9144000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1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pt-BR" sz="105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Planche inspirée </a:t>
            </a:r>
            <a:r>
              <a:rPr lang="pt-BR" sz="1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la présentation Journées des Stage de Valmir Do Nascimento  </a:t>
            </a:r>
            <a:endParaRPr lang="fr-FR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39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fr-FR" dirty="0" smtClean="0"/>
              <a:t>Génération automatique de la </a:t>
            </a:r>
            <a:r>
              <a:rPr lang="fr-FR" dirty="0" err="1" smtClean="0"/>
              <a:t>Netlist</a:t>
            </a:r>
            <a:r>
              <a:rPr lang="fr-FR" dirty="0" smtClean="0"/>
              <a:t> </a:t>
            </a:r>
            <a:r>
              <a:rPr lang="en-US" dirty="0" smtClean="0"/>
              <a:t>: DRC 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>
                <a:hlinkClick r:id="rId3"/>
              </a:rPr>
              <a:t>aude.grabas@cea.fr</a:t>
            </a: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952809"/>
            <a:ext cx="9144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Design Rule Checker </a:t>
            </a:r>
            <a:r>
              <a:rPr lang="en-US" dirty="0" err="1" smtClean="0"/>
              <a:t>spécifique</a:t>
            </a:r>
            <a:r>
              <a:rPr lang="en-US" dirty="0" smtClean="0"/>
              <a:t> aux </a:t>
            </a:r>
            <a:r>
              <a:rPr lang="en-US" dirty="0" err="1" smtClean="0"/>
              <a:t>règles</a:t>
            </a:r>
            <a:r>
              <a:rPr lang="en-US" dirty="0" smtClean="0"/>
              <a:t> des </a:t>
            </a:r>
            <a:r>
              <a:rPr lang="en-US" dirty="0" err="1" smtClean="0"/>
              <a:t>détecteurs</a:t>
            </a:r>
            <a:endParaRPr lang="en-US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68" y="3858343"/>
            <a:ext cx="2465131" cy="26144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089" y="3858344"/>
            <a:ext cx="2461391" cy="2659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68" y="1464726"/>
            <a:ext cx="8031634" cy="2278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5910569" y="4845175"/>
            <a:ext cx="2973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ym typeface="Wingdings" panose="05000000000000000000" pitchFamily="2" charset="2"/>
              </a:rPr>
              <a:t> </a:t>
            </a:r>
            <a:r>
              <a:rPr lang="fr-FR" sz="1600" dirty="0" err="1">
                <a:sym typeface="Wingdings" panose="05000000000000000000" pitchFamily="2" charset="2"/>
              </a:rPr>
              <a:t>R</a:t>
            </a:r>
            <a:r>
              <a:rPr lang="fr-FR" sz="1600" dirty="0" err="1" smtClean="0">
                <a:sym typeface="Wingdings" panose="05000000000000000000" pitchFamily="2" charset="2"/>
              </a:rPr>
              <a:t>esults</a:t>
            </a:r>
            <a:r>
              <a:rPr lang="fr-FR" sz="1600" dirty="0" smtClean="0">
                <a:sym typeface="Wingdings" panose="05000000000000000000" pitchFamily="2" charset="2"/>
              </a:rPr>
              <a:t> are </a:t>
            </a:r>
            <a:r>
              <a:rPr lang="fr-FR" sz="1600" dirty="0" err="1" smtClean="0">
                <a:sym typeface="Wingdings" panose="05000000000000000000" pitchFamily="2" charset="2"/>
              </a:rPr>
              <a:t>stored</a:t>
            </a:r>
            <a:r>
              <a:rPr lang="fr-FR" sz="1600" dirty="0" smtClean="0">
                <a:sym typeface="Wingdings" panose="05000000000000000000" pitchFamily="2" charset="2"/>
              </a:rPr>
              <a:t> in log file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4958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fr-FR" dirty="0" smtClean="0"/>
              <a:t>Génération automatique de la </a:t>
            </a:r>
            <a:r>
              <a:rPr lang="fr-FR" dirty="0" err="1" smtClean="0"/>
              <a:t>Netlist</a:t>
            </a:r>
            <a:r>
              <a:rPr lang="fr-FR" dirty="0" smtClean="0"/>
              <a:t> </a:t>
            </a:r>
            <a:r>
              <a:rPr lang="en-US" dirty="0" smtClean="0"/>
              <a:t>(demo) 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-316" y="6308651"/>
            <a:ext cx="9144000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1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Planche inspirée de la présentation Journées des Stage de Valmir Do Nascimento  </a:t>
            </a:r>
            <a:endParaRPr lang="fr-FR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2021-10-12 12-17-5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83" end="23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4" y="1108075"/>
            <a:ext cx="8996040" cy="505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7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344180" y="1482289"/>
            <a:ext cx="8568000" cy="444160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+mj-lt"/>
              </a:rPr>
              <a:t>KiCad : un outil </a:t>
            </a:r>
            <a:r>
              <a:rPr lang="pt-BR" dirty="0" smtClean="0">
                <a:solidFill>
                  <a:schemeClr val="tx1"/>
                </a:solidFill>
                <a:latin typeface="+mj-lt"/>
              </a:rPr>
              <a:t>très </a:t>
            </a:r>
            <a:r>
              <a:rPr lang="pt-BR" dirty="0" smtClean="0">
                <a:solidFill>
                  <a:schemeClr val="tx1"/>
                </a:solidFill>
                <a:latin typeface="+mj-lt"/>
              </a:rPr>
              <a:t>souple compatible avec les besoins de la CAO détecteurs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 smtClean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+mj-lt"/>
              </a:rPr>
              <a:t>Conception de plugins pour :</a:t>
            </a:r>
            <a:endParaRPr lang="pt-BR" dirty="0">
              <a:solidFill>
                <a:schemeClr val="tx1"/>
              </a:solidFill>
              <a:latin typeface="+mj-lt"/>
            </a:endParaRPr>
          </a:p>
          <a:p>
            <a:pPr marL="612900" lvl="1" indent="-342900">
              <a:buFont typeface="Arial" panose="020B0604020202020204" pitchFamily="34" charset="0"/>
              <a:buChar char="•"/>
            </a:pPr>
            <a:r>
              <a:rPr lang="pt-BR" sz="2000" cap="none" dirty="0">
                <a:solidFill>
                  <a:schemeClr val="tx1"/>
                </a:solidFill>
                <a:latin typeface="+mj-lt"/>
              </a:rPr>
              <a:t>La création </a:t>
            </a:r>
            <a:r>
              <a:rPr lang="pt-BR" sz="2000" cap="none">
                <a:solidFill>
                  <a:schemeClr val="tx1"/>
                </a:solidFill>
                <a:latin typeface="+mj-lt"/>
              </a:rPr>
              <a:t>de </a:t>
            </a:r>
            <a:r>
              <a:rPr lang="pt-BR" sz="2000" cap="none" smtClean="0">
                <a:solidFill>
                  <a:schemeClr val="tx1"/>
                </a:solidFill>
                <a:latin typeface="+mj-lt"/>
              </a:rPr>
              <a:t>Netlist et DRC</a:t>
            </a:r>
            <a:endParaRPr lang="pt-BR" sz="2000" cap="none" dirty="0">
              <a:solidFill>
                <a:schemeClr val="tx1"/>
              </a:solidFill>
              <a:latin typeface="+mj-lt"/>
            </a:endParaRPr>
          </a:p>
          <a:p>
            <a:pPr marL="612900" lvl="1" indent="-342900">
              <a:buFont typeface="Arial" panose="020B0604020202020204" pitchFamily="34" charset="0"/>
              <a:buChar char="•"/>
            </a:pPr>
            <a:r>
              <a:rPr lang="pt-BR" sz="2000" cap="none" dirty="0">
                <a:solidFill>
                  <a:schemeClr val="tx1"/>
                </a:solidFill>
                <a:latin typeface="+mj-lt"/>
              </a:rPr>
              <a:t>Les empreintes pour les planchers de lecture</a:t>
            </a:r>
          </a:p>
          <a:p>
            <a:pPr marL="612900" lvl="1" indent="-342900">
              <a:buFont typeface="Arial" panose="020B0604020202020204" pitchFamily="34" charset="0"/>
              <a:buChar char="•"/>
            </a:pPr>
            <a:r>
              <a:rPr lang="pt-BR" sz="2000" cap="none" dirty="0">
                <a:solidFill>
                  <a:schemeClr val="tx1"/>
                </a:solidFill>
                <a:latin typeface="+mj-lt"/>
              </a:rPr>
              <a:t>Les masques necessaires </a:t>
            </a:r>
            <a:r>
              <a:rPr lang="pt-BR" sz="2000" cap="none" dirty="0" smtClean="0">
                <a:solidFill>
                  <a:schemeClr val="tx1"/>
                </a:solidFill>
                <a:latin typeface="+mj-lt"/>
              </a:rPr>
              <a:t>à </a:t>
            </a:r>
            <a:r>
              <a:rPr lang="pt-BR" sz="2000" cap="none" dirty="0">
                <a:solidFill>
                  <a:schemeClr val="tx1"/>
                </a:solidFill>
                <a:latin typeface="+mj-lt"/>
              </a:rPr>
              <a:t>la fabrication des MicroMegas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endParaRPr lang="pt-BR" dirty="0" smtClean="0">
              <a:solidFill>
                <a:schemeClr val="tx1"/>
              </a:solidFill>
              <a:latin typeface="+mj-lt"/>
            </a:endParaRPr>
          </a:p>
          <a:p>
            <a:pPr lvl="1" indent="0">
              <a:buNone/>
            </a:pPr>
            <a:r>
              <a:rPr lang="pt-BR" sz="2200" cap="none" dirty="0" smtClean="0">
                <a:solidFill>
                  <a:schemeClr val="tx1"/>
                </a:solidFill>
                <a:latin typeface="+mj-lt"/>
              </a:rPr>
              <a:t>Prochaines Etapes </a:t>
            </a:r>
          </a:p>
          <a:p>
            <a:pPr marL="612900" lvl="1" indent="-342900">
              <a:buFont typeface="Arial" panose="020B0604020202020204" pitchFamily="34" charset="0"/>
              <a:buChar char="•"/>
            </a:pPr>
            <a:r>
              <a:rPr lang="pt-BR" sz="2000" cap="none" dirty="0" smtClean="0">
                <a:solidFill>
                  <a:schemeClr val="tx1"/>
                </a:solidFill>
                <a:latin typeface="+mn-lt"/>
              </a:rPr>
              <a:t>Consolider </a:t>
            </a:r>
            <a:r>
              <a:rPr lang="pt-BR" sz="2000" cap="none" dirty="0">
                <a:solidFill>
                  <a:schemeClr val="tx1"/>
                </a:solidFill>
                <a:latin typeface="+mn-lt"/>
              </a:rPr>
              <a:t>les plugins détecteurs </a:t>
            </a:r>
            <a:endParaRPr lang="pt-BR" sz="2000" cap="none" dirty="0" smtClean="0">
              <a:solidFill>
                <a:schemeClr val="tx1"/>
              </a:solidFill>
              <a:latin typeface="+mn-lt"/>
            </a:endParaRPr>
          </a:p>
          <a:p>
            <a:pPr marL="612900" lvl="1" indent="-342900">
              <a:buFont typeface="Arial" panose="020B0604020202020204" pitchFamily="34" charset="0"/>
              <a:buChar char="•"/>
            </a:pPr>
            <a:r>
              <a:rPr lang="pt-BR" sz="2000" cap="none" dirty="0" smtClean="0">
                <a:solidFill>
                  <a:schemeClr val="tx1"/>
                </a:solidFill>
                <a:latin typeface="+mj-lt"/>
              </a:rPr>
              <a:t>Plugin de création et d’archivage de cartes </a:t>
            </a:r>
            <a:r>
              <a:rPr lang="pt-BR" sz="2000" cap="none" dirty="0" smtClean="0">
                <a:solidFill>
                  <a:schemeClr val="tx1"/>
                </a:solidFill>
                <a:latin typeface="+mj-lt"/>
              </a:rPr>
              <a:t>électroniques </a:t>
            </a:r>
            <a:r>
              <a:rPr lang="pt-BR" sz="2000" cap="none" dirty="0" smtClean="0">
                <a:solidFill>
                  <a:schemeClr val="tx1"/>
                </a:solidFill>
                <a:latin typeface="+mj-lt"/>
              </a:rPr>
              <a:t>sous KiCad</a:t>
            </a:r>
          </a:p>
          <a:p>
            <a:pPr lvl="1" indent="0">
              <a:buNone/>
            </a:pPr>
            <a:endParaRPr lang="pt-BR" sz="2200" cap="none" dirty="0">
              <a:solidFill>
                <a:schemeClr val="tx1"/>
              </a:solidFill>
              <a:latin typeface="+mj-lt"/>
            </a:endParaRPr>
          </a:p>
          <a:p>
            <a:pPr lvl="1" indent="0">
              <a:buNone/>
            </a:pP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8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6992835" y="5771318"/>
            <a:ext cx="2151165" cy="442035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fr-FR" sz="800" dirty="0" smtClean="0">
                <a:solidFill>
                  <a:schemeClr val="bg2"/>
                </a:solidFill>
              </a:rPr>
              <a:t>Direction de la Recherche Fondamental</a:t>
            </a:r>
            <a:r>
              <a:rPr lang="fr-FR" sz="800" dirty="0">
                <a:solidFill>
                  <a:schemeClr val="bg2"/>
                </a:solidFill>
              </a:rPr>
              <a:t>e</a:t>
            </a:r>
            <a:endParaRPr lang="fr-FR" sz="800" dirty="0" smtClean="0">
              <a:solidFill>
                <a:schemeClr val="bg2"/>
              </a:solidFill>
            </a:endParaRPr>
          </a:p>
          <a:p>
            <a:r>
              <a:rPr lang="fr-FR" sz="800" dirty="0" smtClean="0">
                <a:solidFill>
                  <a:schemeClr val="bg2"/>
                </a:solidFill>
              </a:rPr>
              <a:t>Institut de recherche</a:t>
            </a:r>
          </a:p>
          <a:p>
            <a:r>
              <a:rPr lang="fr-FR" sz="800" dirty="0" smtClean="0">
                <a:solidFill>
                  <a:schemeClr val="bg2"/>
                </a:solidFill>
              </a:rPr>
              <a:t>sur les lois fondamentales de l’Univers</a:t>
            </a:r>
            <a:endParaRPr lang="fr-FR" sz="8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3633" y="5771318"/>
            <a:ext cx="4258918" cy="54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Commissariat à l’énergie atomique et aux énergies alternatives</a:t>
            </a:r>
          </a:p>
          <a:p>
            <a:r>
              <a:rPr lang="fr-FR" sz="800" dirty="0">
                <a:solidFill>
                  <a:schemeClr val="bg1"/>
                </a:solidFill>
              </a:rPr>
              <a:t>Centre de Saclay</a:t>
            </a:r>
            <a:r>
              <a:rPr lang="fr-FR" sz="800" b="1" dirty="0">
                <a:solidFill>
                  <a:schemeClr val="bg1"/>
                </a:solidFill>
              </a:rPr>
              <a:t> </a:t>
            </a:r>
            <a:r>
              <a:rPr lang="fr-FR" sz="800" b="1" dirty="0">
                <a:solidFill>
                  <a:schemeClr val="bg2"/>
                </a:solidFill>
              </a:rPr>
              <a:t>|</a:t>
            </a:r>
            <a:r>
              <a:rPr lang="fr-FR" sz="800" b="1" dirty="0">
                <a:solidFill>
                  <a:schemeClr val="bg1"/>
                </a:solidFill>
              </a:rPr>
              <a:t> </a:t>
            </a:r>
            <a:r>
              <a:rPr lang="fr-FR" sz="800" dirty="0">
                <a:solidFill>
                  <a:schemeClr val="bg1"/>
                </a:solidFill>
              </a:rPr>
              <a:t>91191 Gif-sur-Yvette </a:t>
            </a:r>
            <a:r>
              <a:rPr lang="fr-FR" sz="800" dirty="0" smtClean="0">
                <a:solidFill>
                  <a:schemeClr val="bg1"/>
                </a:solidFill>
              </a:rPr>
              <a:t>Cedex</a:t>
            </a:r>
          </a:p>
          <a:p>
            <a:endParaRPr lang="fr-FR" sz="700" dirty="0" smtClean="0">
              <a:solidFill>
                <a:schemeClr val="bg1"/>
              </a:solidFill>
            </a:endParaRPr>
          </a:p>
          <a:p>
            <a:r>
              <a:rPr lang="fr-FR" sz="650" dirty="0">
                <a:solidFill>
                  <a:schemeClr val="bg1"/>
                </a:solidFill>
              </a:rPr>
              <a:t>Etablissement public à caractère industriel et commercial </a:t>
            </a:r>
            <a:r>
              <a:rPr lang="fr-FR" sz="650" b="1" dirty="0">
                <a:solidFill>
                  <a:schemeClr val="bg2"/>
                </a:solidFill>
              </a:rPr>
              <a:t>|</a:t>
            </a:r>
            <a:r>
              <a:rPr lang="fr-FR" sz="650" dirty="0">
                <a:solidFill>
                  <a:schemeClr val="bg1"/>
                </a:solidFill>
              </a:rPr>
              <a:t> R.C.S Paris B 775 685 </a:t>
            </a:r>
            <a:r>
              <a:rPr lang="fr-FR" sz="650" dirty="0" smtClean="0">
                <a:solidFill>
                  <a:schemeClr val="bg1"/>
                </a:solidFill>
              </a:rPr>
              <a:t>019</a:t>
            </a:r>
            <a:endParaRPr lang="fr-FR" sz="650" dirty="0">
              <a:solidFill>
                <a:schemeClr val="bg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35" y="5223433"/>
            <a:ext cx="426898" cy="42599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992834" y="6158709"/>
            <a:ext cx="1955513" cy="195814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fr-FR" sz="800" dirty="0" smtClean="0">
                <a:solidFill>
                  <a:schemeClr val="bg2"/>
                </a:solidFill>
              </a:rPr>
              <a:t>Service</a:t>
            </a:r>
            <a:endParaRPr lang="fr-FR" sz="800" dirty="0">
              <a:solidFill>
                <a:schemeClr val="bg2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Tel : +33 1 69 08 58 52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re 19"/>
          <p:cNvSpPr>
            <a:spLocks noGrp="1"/>
          </p:cNvSpPr>
          <p:nvPr>
            <p:ph type="title"/>
          </p:nvPr>
        </p:nvSpPr>
        <p:spPr>
          <a:xfrm>
            <a:off x="3518792" y="1949598"/>
            <a:ext cx="5517704" cy="4719761"/>
          </a:xfrm>
        </p:spPr>
        <p:txBody>
          <a:bodyPr/>
          <a:lstStyle/>
          <a:p>
            <a:r>
              <a:rPr lang="fr-FR" sz="1800" dirty="0" smtClean="0">
                <a:solidFill>
                  <a:schemeClr val="bg1"/>
                </a:solidFill>
              </a:rPr>
              <a:t>Merci de votre attention </a:t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>aude.grabas@cea.fr</a:t>
            </a:r>
            <a:br>
              <a:rPr lang="fr-FR" sz="1800" dirty="0" smtClean="0">
                <a:solidFill>
                  <a:schemeClr val="bg1"/>
                </a:solidFill>
              </a:rPr>
            </a:br>
            <a:r>
              <a:rPr lang="fr-FR" sz="1800" dirty="0" smtClean="0">
                <a:solidFill>
                  <a:schemeClr val="bg1"/>
                </a:solidFill>
              </a:rPr>
              <a:t/>
            </a:r>
            <a:br>
              <a:rPr lang="fr-FR" sz="1800" dirty="0" smtClean="0">
                <a:solidFill>
                  <a:schemeClr val="bg1"/>
                </a:solidFill>
              </a:rPr>
            </a:b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9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fr-FR" dirty="0" smtClean="0"/>
              <a:t>Back up slides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9404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44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Les plugins rendent KiCad très puissant </a:t>
            </a:r>
            <a:r>
              <a:rPr lang="fr-FR" dirty="0" smtClean="0">
                <a:solidFill>
                  <a:srgbClr val="FFFFFF"/>
                </a:solidFill>
              </a:rPr>
              <a:t>(2/4)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940452"/>
            <a:ext cx="9144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Comment « </a:t>
            </a:r>
            <a:r>
              <a:rPr lang="fr-FR" b="1" dirty="0" smtClean="0"/>
              <a:t>améliorer ses fonctionnalités » </a:t>
            </a:r>
            <a:r>
              <a:rPr lang="fr-FR" dirty="0" smtClean="0"/>
              <a:t>?</a:t>
            </a:r>
          </a:p>
          <a:p>
            <a:endParaRPr lang="fr-FR" dirty="0"/>
          </a:p>
          <a:p>
            <a:r>
              <a:rPr lang="fr-FR" dirty="0" smtClean="0">
                <a:sym typeface="Wingdings" panose="05000000000000000000" pitchFamily="2" charset="2"/>
              </a:rPr>
              <a:t> Les utilisateurs peuvent développer des outils tiers, les </a:t>
            </a:r>
            <a:r>
              <a:rPr lang="fr-FR" b="1" dirty="0" smtClean="0">
                <a:sym typeface="Wingdings" panose="05000000000000000000" pitchFamily="2" charset="2"/>
              </a:rPr>
              <a:t>PLUGINS</a:t>
            </a:r>
            <a:r>
              <a:rPr lang="fr-FR" dirty="0" smtClean="0">
                <a:sym typeface="Wingdings" panose="05000000000000000000" pitchFamily="2" charset="2"/>
              </a:rPr>
              <a:t>, qui peuvent ajouter des fonctionnalités personnalisées à KiCad.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4709" r="16130" b="38368"/>
          <a:stretch/>
        </p:blipFill>
        <p:spPr>
          <a:xfrm>
            <a:off x="345565" y="2341040"/>
            <a:ext cx="8402899" cy="36782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4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en-US" dirty="0" smtClean="0"/>
              <a:t>Plugin demo (1/2)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952809"/>
            <a:ext cx="9144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Pistes de lecture (1D et 2D)</a:t>
            </a:r>
          </a:p>
        </p:txBody>
      </p:sp>
      <p:pic>
        <p:nvPicPr>
          <p:cNvPr id="4" name="E186E9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17528"/>
            <a:ext cx="9144000" cy="4951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354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76000" y="1783829"/>
            <a:ext cx="8172464" cy="444160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+mj-lt"/>
              </a:rPr>
              <a:t>Contexte : Les Détecteurs Micromegas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r>
              <a:rPr lang="pt-BR" cap="none" dirty="0" smtClean="0">
                <a:solidFill>
                  <a:schemeClr val="tx1"/>
                </a:solidFill>
                <a:latin typeface="+mj-lt"/>
              </a:rPr>
              <a:t>Les Piliers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r>
              <a:rPr lang="pt-BR" cap="none" dirty="0" smtClean="0">
                <a:solidFill>
                  <a:schemeClr val="tx1"/>
                </a:solidFill>
                <a:latin typeface="+mj-lt"/>
              </a:rPr>
              <a:t>Le Plancher de Lecture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endParaRPr lang="pt-BR" cap="none" dirty="0" smtClean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+mj-lt"/>
              </a:rPr>
              <a:t>KiCad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chemeClr val="tx1"/>
                </a:solidFill>
                <a:latin typeface="+mj-lt"/>
              </a:rPr>
              <a:t>Développement de Plugins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r>
              <a:rPr lang="pt-BR" cap="none" dirty="0">
                <a:solidFill>
                  <a:schemeClr val="tx1"/>
                </a:solidFill>
                <a:latin typeface="+mj-lt"/>
              </a:rPr>
              <a:t>Empreintes pour les masques et Plancher de lecture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r>
              <a:rPr lang="pt-BR" cap="none" dirty="0">
                <a:solidFill>
                  <a:schemeClr val="tx1"/>
                </a:solidFill>
                <a:latin typeface="+mj-lt"/>
              </a:rPr>
              <a:t>Génération Automatique de netlist </a:t>
            </a:r>
            <a:endParaRPr lang="pt-BR" cap="none" dirty="0" smtClean="0">
              <a:solidFill>
                <a:schemeClr val="tx1"/>
              </a:solidFill>
              <a:latin typeface="+mj-lt"/>
            </a:endParaRPr>
          </a:p>
          <a:p>
            <a:pPr lvl="1" indent="0">
              <a:buNone/>
            </a:pPr>
            <a:endParaRPr lang="pt-BR" cap="none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+mj-lt"/>
              </a:rPr>
              <a:t>Conclusion</a:t>
            </a:r>
          </a:p>
          <a:p>
            <a:endParaRPr lang="fr-FR" dirty="0">
              <a:latin typeface="+mj-lt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Sommaire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13 10 2021 – JME in2p3 / </a:t>
            </a:r>
            <a:r>
              <a:rPr lang="fr-FR" dirty="0" err="1" smtClean="0"/>
              <a:t>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740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Les Détecteurs Micromegas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04" y="2161014"/>
            <a:ext cx="6119111" cy="41399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59552" y="1224954"/>
            <a:ext cx="326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Élements de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Principe de fonctionnement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180" y="2897497"/>
            <a:ext cx="1343212" cy="638264"/>
          </a:xfrm>
          <a:prstGeom prst="rect">
            <a:avLst/>
          </a:prstGeom>
        </p:spPr>
      </p:pic>
      <p:grpSp>
        <p:nvGrpSpPr>
          <p:cNvPr id="2048" name="Groupe 2047"/>
          <p:cNvGrpSpPr/>
          <p:nvPr/>
        </p:nvGrpSpPr>
        <p:grpSpPr>
          <a:xfrm>
            <a:off x="7252590" y="4288452"/>
            <a:ext cx="1113675" cy="466790"/>
            <a:chOff x="7312461" y="4303774"/>
            <a:chExt cx="1113675" cy="46679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2461" y="4442039"/>
              <a:ext cx="657317" cy="266737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2188" y="4303774"/>
              <a:ext cx="523948" cy="466790"/>
            </a:xfrm>
            <a:prstGeom prst="rect">
              <a:avLst/>
            </a:prstGeom>
          </p:spPr>
        </p:pic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2400" y="3910889"/>
            <a:ext cx="381053" cy="4191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648215" y="5150406"/>
            <a:ext cx="9139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Piliers</a:t>
            </a:r>
            <a:endParaRPr lang="fr-FR" sz="1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cxnSp>
        <p:nvCxnSpPr>
          <p:cNvPr id="22" name="Connecteur droit 21"/>
          <p:cNvCxnSpPr/>
          <p:nvPr/>
        </p:nvCxnSpPr>
        <p:spPr>
          <a:xfrm flipH="1" flipV="1">
            <a:off x="5577016" y="4560085"/>
            <a:ext cx="281955" cy="56385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28456" y="5610751"/>
            <a:ext cx="249677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Plancher de lecture</a:t>
            </a:r>
            <a:endParaRPr lang="fr-FR" sz="1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H="1" flipV="1">
            <a:off x="4234250" y="5123936"/>
            <a:ext cx="242589" cy="4619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5802256" y="5785507"/>
                <a:ext cx="30431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dirty="0" smtClean="0"/>
                  <a:t>Zone de dérive : </a:t>
                </a:r>
                <a14:m>
                  <m:oMath xmlns:m="http://schemas.openxmlformats.org/officeDocument/2006/math"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5 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pt-BR" sz="1600" b="0" dirty="0" smtClean="0">
                  <a:ea typeface="Cambria Math" panose="02040503050406030204" pitchFamily="18" charset="0"/>
                </a:endParaRPr>
              </a:p>
              <a:p>
                <a:r>
                  <a:rPr lang="pt-BR" sz="1600" dirty="0"/>
                  <a:t>Zone </a:t>
                </a:r>
                <a:r>
                  <a:rPr lang="pt-BR" sz="1600" dirty="0" smtClean="0"/>
                  <a:t>d’amplification : </a:t>
                </a:r>
                <a14:m>
                  <m:oMath xmlns:m="http://schemas.openxmlformats.org/officeDocument/2006/math">
                    <m:r>
                      <a:rPr 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pt-B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128</m:t>
                    </m:r>
                    <m:r>
                      <a:rPr 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256" y="5785507"/>
                <a:ext cx="3043141" cy="584775"/>
              </a:xfrm>
              <a:prstGeom prst="rect">
                <a:avLst/>
              </a:prstGeom>
              <a:blipFill>
                <a:blip r:embed="rId7"/>
                <a:stretch>
                  <a:fillRect l="-1202" t="-3125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967160" y="3983843"/>
            <a:ext cx="71205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Grille</a:t>
            </a:r>
            <a:endParaRPr lang="en-US" sz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1688053" y="4168509"/>
            <a:ext cx="25673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11660" y="2072681"/>
            <a:ext cx="15137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Electrode de </a:t>
            </a:r>
          </a:p>
          <a:p>
            <a:pPr algn="ctr"/>
            <a:r>
              <a:rPr lang="fr-FR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dérive</a:t>
            </a:r>
            <a:endParaRPr lang="fr-FR" sz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>
            <a:off x="1559683" y="2387119"/>
            <a:ext cx="25673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991936" y="3572335"/>
            <a:ext cx="184742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Zone de dérive</a:t>
            </a:r>
            <a:endParaRPr lang="fr-FR" sz="11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15650" y="4710203"/>
            <a:ext cx="1963318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Zone d’amplification</a:t>
            </a:r>
            <a:endParaRPr lang="fr-FR" sz="105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058" name="Espace réservé de la date 205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sp>
        <p:nvSpPr>
          <p:cNvPr id="2" name="Accolade ouvrante 1"/>
          <p:cNvSpPr/>
          <p:nvPr/>
        </p:nvSpPr>
        <p:spPr>
          <a:xfrm>
            <a:off x="809469" y="4069830"/>
            <a:ext cx="116277" cy="198619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80088" y="4878262"/>
            <a:ext cx="61908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Bulk</a:t>
            </a:r>
            <a:endParaRPr lang="en-US" sz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866455" y="1778447"/>
            <a:ext cx="246939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Rayonnement incident</a:t>
            </a:r>
            <a:endParaRPr lang="fr-FR" sz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7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cap="none" dirty="0" smtClean="0">
                <a:solidFill>
                  <a:schemeClr val="tx1"/>
                </a:solidFill>
                <a:latin typeface="+mj-lt"/>
              </a:rPr>
              <a:t>Fonction: support de la grille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 smtClean="0">
                <a:solidFill>
                  <a:schemeClr val="tx1"/>
                </a:solidFill>
                <a:latin typeface="+mj-lt"/>
              </a:rPr>
              <a:t>Fabrication: synthèse soustractive par insolation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 smtClean="0">
              <a:solidFill>
                <a:schemeClr val="tx1"/>
              </a:solidFill>
              <a:latin typeface="+mj-lt"/>
            </a:endParaRPr>
          </a:p>
          <a:p>
            <a:endParaRPr lang="pt-BR" sz="1800" dirty="0" smtClean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r>
              <a:rPr lang="pt-BR" sz="1800" dirty="0" smtClean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 Nécessite des </a:t>
            </a:r>
            <a:r>
              <a:rPr lang="pt-BR" sz="1800" b="1" dirty="0" smtClean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fichiers gerber pour la fabrication (Fab3000 – Altium)</a:t>
            </a:r>
            <a:endParaRPr lang="pt-BR" sz="18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Piliers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266" y="2598992"/>
            <a:ext cx="2522801" cy="2760625"/>
          </a:xfrm>
          <a:prstGeom prst="rect">
            <a:avLst/>
          </a:prstGeom>
        </p:spPr>
      </p:pic>
      <p:sp>
        <p:nvSpPr>
          <p:cNvPr id="19" name="Espace réservé de la date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564680" y="5301352"/>
            <a:ext cx="2907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(a) Masque de piliers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240269" y="5393420"/>
            <a:ext cx="2964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(b) Masque d’insolation pour les murs</a:t>
            </a:r>
            <a:endParaRPr lang="fr-FR" sz="1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3"/>
          <a:stretch/>
        </p:blipFill>
        <p:spPr>
          <a:xfrm>
            <a:off x="7145311" y="955112"/>
            <a:ext cx="1998689" cy="1270927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180464" y="1783830"/>
            <a:ext cx="4048235" cy="3435799"/>
            <a:chOff x="-5792" y="2073216"/>
            <a:chExt cx="4420210" cy="369799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6511" y="3012936"/>
              <a:ext cx="2907907" cy="2758277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896" y="2240092"/>
              <a:ext cx="1055024" cy="743443"/>
            </a:xfrm>
            <a:prstGeom prst="rect">
              <a:avLst/>
            </a:prstGeom>
          </p:spPr>
        </p:pic>
        <p:sp>
          <p:nvSpPr>
            <p:cNvPr id="9" name="Ellipse 8"/>
            <p:cNvSpPr/>
            <p:nvPr/>
          </p:nvSpPr>
          <p:spPr>
            <a:xfrm>
              <a:off x="-5792" y="2073216"/>
              <a:ext cx="1633096" cy="1066109"/>
            </a:xfrm>
            <a:prstGeom prst="ellips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>
              <a:off x="1627304" y="3012936"/>
              <a:ext cx="290499" cy="262415"/>
            </a:xfrm>
            <a:prstGeom prst="ellipse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13"/>
            <p:cNvCxnSpPr>
              <a:stCxn id="12" idx="7"/>
            </p:cNvCxnSpPr>
            <p:nvPr/>
          </p:nvCxnSpPr>
          <p:spPr>
            <a:xfrm flipH="1" flipV="1">
              <a:off x="1608350" y="2500884"/>
              <a:ext cx="266910" cy="550482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>
              <a:stCxn id="12" idx="3"/>
              <a:endCxn id="9" idx="4"/>
            </p:cNvCxnSpPr>
            <p:nvPr/>
          </p:nvCxnSpPr>
          <p:spPr>
            <a:xfrm flipH="1" flipV="1">
              <a:off x="810756" y="3139325"/>
              <a:ext cx="859091" cy="9759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Ellipse 12"/>
          <p:cNvSpPr/>
          <p:nvPr/>
        </p:nvSpPr>
        <p:spPr>
          <a:xfrm>
            <a:off x="7330190" y="1551482"/>
            <a:ext cx="404735" cy="521734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8339131" y="1482630"/>
            <a:ext cx="295204" cy="398636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8829207" y="1482630"/>
            <a:ext cx="186361" cy="301200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2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959494"/>
            <a:ext cx="9144000" cy="4968552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pt-BR" sz="2000" dirty="0" smtClean="0">
                <a:solidFill>
                  <a:schemeClr val="tx1"/>
                </a:solidFill>
                <a:latin typeface="+mn-lt"/>
              </a:rPr>
              <a:t>Une carte électronique particulière</a:t>
            </a:r>
          </a:p>
          <a:p>
            <a:pPr marL="342900" indent="-342900">
              <a:buFontTx/>
              <a:buChar char="-"/>
            </a:pPr>
            <a:r>
              <a:rPr lang="pt-BR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1) Plancher </a:t>
            </a:r>
            <a:r>
              <a:rPr lang="pt-BR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de détection (Zone </a:t>
            </a:r>
            <a:r>
              <a:rPr lang="pt-BR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active)</a:t>
            </a:r>
          </a:p>
          <a:p>
            <a:pPr marL="612900" lvl="1" indent="-342900">
              <a:buFontTx/>
              <a:buChar char="-"/>
            </a:pPr>
            <a:r>
              <a:rPr lang="pt-BR" sz="1600" cap="none" dirty="0" smtClean="0">
                <a:solidFill>
                  <a:schemeClr val="tx1"/>
                </a:solidFill>
                <a:latin typeface="+mn-lt"/>
              </a:rPr>
              <a:t>Pattern répétifs (pistes ou pixels) </a:t>
            </a:r>
            <a:r>
              <a:rPr lang="pt-BR" sz="1600" cap="none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pt-BR" b="1" cap="none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empreintes</a:t>
            </a:r>
            <a:r>
              <a:rPr lang="pt-BR" sz="1600" b="1" cap="none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endParaRPr lang="pt-BR" sz="1600" b="1" cap="none" dirty="0" smtClean="0">
              <a:solidFill>
                <a:schemeClr val="tx1"/>
              </a:solidFill>
              <a:latin typeface="+mn-lt"/>
            </a:endParaRPr>
          </a:p>
          <a:p>
            <a:pPr marL="702900" lvl="2" indent="-342900">
              <a:buFontTx/>
              <a:buChar char="-"/>
            </a:pPr>
            <a:r>
              <a:rPr lang="pt-BR" sz="1400" cap="none" dirty="0" smtClean="0">
                <a:solidFill>
                  <a:schemeClr val="tx1"/>
                </a:solidFill>
                <a:latin typeface="+mn-lt"/>
              </a:rPr>
              <a:t>Paramètres </a:t>
            </a:r>
            <a:r>
              <a:rPr lang="pt-BR" sz="1400" cap="none" dirty="0">
                <a:solidFill>
                  <a:schemeClr val="tx1"/>
                </a:solidFill>
                <a:latin typeface="+mn-lt"/>
              </a:rPr>
              <a:t>: Orientation, largeur, distance entre </a:t>
            </a:r>
            <a:r>
              <a:rPr lang="pt-BR" sz="1400" cap="none" dirty="0" smtClean="0">
                <a:solidFill>
                  <a:schemeClr val="tx1"/>
                </a:solidFill>
                <a:latin typeface="+mn-lt"/>
              </a:rPr>
              <a:t>pistes</a:t>
            </a:r>
            <a:r>
              <a:rPr lang="pt-BR" sz="1400" dirty="0" smtClean="0">
                <a:solidFill>
                  <a:schemeClr val="tx1"/>
                </a:solidFill>
                <a:latin typeface="+mn-lt"/>
              </a:rPr>
              <a:t>...</a:t>
            </a:r>
            <a:endParaRPr lang="pt-BR" sz="1400" cap="none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pt-BR" sz="1800" dirty="0" smtClean="0">
                <a:solidFill>
                  <a:srgbClr val="0070C0"/>
                </a:solidFill>
                <a:latin typeface="+mn-lt"/>
              </a:rPr>
              <a:t>2) Connecteurs vers électronique d’acquisition</a:t>
            </a:r>
          </a:p>
          <a:p>
            <a:pPr marL="612900" lvl="1" indent="-342900">
              <a:buFontTx/>
              <a:buChar char="-"/>
            </a:pPr>
            <a:r>
              <a:rPr lang="pt-BR" sz="1600" cap="none" dirty="0" smtClean="0">
                <a:solidFill>
                  <a:schemeClr val="tx1"/>
                </a:solidFill>
                <a:latin typeface="+mn-lt"/>
              </a:rPr>
              <a:t>Netlist entre plancher et connecteur </a:t>
            </a:r>
            <a:r>
              <a:rPr lang="pt-BR" sz="1600" cap="none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pt-BR" b="1" cap="none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schéma</a:t>
            </a:r>
            <a:r>
              <a:rPr lang="pt-BR" sz="1600" b="1" cap="none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endParaRPr lang="pt-BR" sz="1600" b="1" cap="none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pt-BR" sz="1800" dirty="0" smtClean="0">
                <a:solidFill>
                  <a:srgbClr val="00B050"/>
                </a:solidFill>
                <a:latin typeface="+mn-lt"/>
              </a:rPr>
              <a:t>3) Pad Haute Tension </a:t>
            </a:r>
            <a:r>
              <a:rPr lang="pt-BR" sz="1800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pt-BR" sz="1800" b="1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empreintes</a:t>
            </a:r>
            <a:endParaRPr lang="pt-BR" sz="18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Plancher de Lecture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52" y="3637163"/>
            <a:ext cx="4276350" cy="24042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425883" y="3169035"/>
            <a:ext cx="1493034" cy="369332"/>
          </a:xfrm>
          <a:prstGeom prst="rect">
            <a:avLst/>
          </a:prstGeom>
          <a:solidFill>
            <a:srgbClr val="B2B2B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Connecteurs</a:t>
            </a:r>
            <a:endParaRPr lang="fr-FR" sz="140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cxnSp>
        <p:nvCxnSpPr>
          <p:cNvPr id="20" name="Connecteur droit 19"/>
          <p:cNvCxnSpPr>
            <a:stCxn id="16" idx="2"/>
          </p:cNvCxnSpPr>
          <p:nvPr/>
        </p:nvCxnSpPr>
        <p:spPr>
          <a:xfrm>
            <a:off x="8172400" y="3538367"/>
            <a:ext cx="168220" cy="3196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56" y="3460818"/>
            <a:ext cx="4199464" cy="269895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3"/>
          <a:stretch/>
        </p:blipFill>
        <p:spPr>
          <a:xfrm>
            <a:off x="6774346" y="1033216"/>
            <a:ext cx="2279256" cy="1449334"/>
          </a:xfrm>
          <a:prstGeom prst="rect">
            <a:avLst/>
          </a:prstGeom>
        </p:spPr>
      </p:pic>
      <p:cxnSp>
        <p:nvCxnSpPr>
          <p:cNvPr id="31" name="Connecteur droit 30"/>
          <p:cNvCxnSpPr/>
          <p:nvPr/>
        </p:nvCxnSpPr>
        <p:spPr>
          <a:xfrm flipV="1">
            <a:off x="3093403" y="5608611"/>
            <a:ext cx="467996" cy="22654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6157650" y="5545504"/>
            <a:ext cx="690402" cy="6310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586989" y="3276152"/>
            <a:ext cx="1493034" cy="369332"/>
          </a:xfrm>
          <a:prstGeom prst="rect">
            <a:avLst/>
          </a:prstGeom>
          <a:solidFill>
            <a:srgbClr val="B2B2B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Connecteurs</a:t>
            </a:r>
            <a:endParaRPr lang="fr-FR" sz="140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cxnSp>
        <p:nvCxnSpPr>
          <p:cNvPr id="23" name="Connecteur droit 22"/>
          <p:cNvCxnSpPr>
            <a:stCxn id="22" idx="2"/>
          </p:cNvCxnSpPr>
          <p:nvPr/>
        </p:nvCxnSpPr>
        <p:spPr>
          <a:xfrm>
            <a:off x="3333506" y="3645484"/>
            <a:ext cx="168220" cy="3196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85257" y="6183063"/>
            <a:ext cx="4199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Vue du logiciel de routage</a:t>
            </a:r>
            <a:endParaRPr lang="fr-FR" sz="16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777252" y="6088787"/>
            <a:ext cx="4263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Vue physique</a:t>
            </a:r>
            <a:endParaRPr lang="fr-FR" sz="1600" dirty="0"/>
          </a:p>
        </p:txBody>
      </p:sp>
      <p:sp>
        <p:nvSpPr>
          <p:cNvPr id="27" name="Rectangle 26"/>
          <p:cNvSpPr/>
          <p:nvPr/>
        </p:nvSpPr>
        <p:spPr>
          <a:xfrm>
            <a:off x="5191539" y="3180018"/>
            <a:ext cx="1493034" cy="369332"/>
          </a:xfrm>
          <a:prstGeom prst="rect">
            <a:avLst/>
          </a:prstGeom>
          <a:solidFill>
            <a:srgbClr val="B2B2B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Pad HT</a:t>
            </a:r>
            <a:endParaRPr lang="fr-FR" sz="140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6061725" y="3621094"/>
            <a:ext cx="835149" cy="110963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 rot="20821800">
            <a:off x="7324192" y="1895616"/>
            <a:ext cx="901508" cy="377016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96038" y="5051089"/>
            <a:ext cx="3954191" cy="103769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5191539" y="5253056"/>
            <a:ext cx="3862064" cy="74673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3607431" y="5352552"/>
            <a:ext cx="2396618" cy="369332"/>
          </a:xfrm>
          <a:prstGeom prst="rect">
            <a:avLst/>
          </a:prstGeom>
          <a:solidFill>
            <a:srgbClr val="B2B2B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Plancher de détection</a:t>
            </a:r>
            <a:endParaRPr lang="fr-FR" sz="120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58403" y="3727049"/>
            <a:ext cx="1485598" cy="3336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89487" y="3842273"/>
            <a:ext cx="2460741" cy="3075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5256" y="3945718"/>
            <a:ext cx="1411700" cy="92974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56935" y="3969438"/>
            <a:ext cx="2776035" cy="10891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86377" y="55455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950371" y="55579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8727492" y="36749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3792683" y="37749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1369573" y="452877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4932130" y="46551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588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fr-FR" dirty="0">
                <a:solidFill>
                  <a:srgbClr val="FFFFFF"/>
                </a:solidFill>
              </a:rPr>
              <a:t>KiCad, </a:t>
            </a:r>
            <a:r>
              <a:rPr lang="fr-FR" dirty="0" smtClean="0">
                <a:solidFill>
                  <a:srgbClr val="FFFFFF"/>
                </a:solidFill>
              </a:rPr>
              <a:t>un Logiciel EDA Open Source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940452"/>
            <a:ext cx="9144000" cy="27853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KiCad</a:t>
            </a:r>
            <a:r>
              <a:rPr lang="fr-FR" b="1" dirty="0" smtClean="0"/>
              <a:t>, </a:t>
            </a:r>
            <a:r>
              <a:rPr lang="fr-FR" dirty="0" smtClean="0"/>
              <a:t>un outil EDA </a:t>
            </a:r>
            <a:r>
              <a:rPr lang="fr-FR" b="1" dirty="0" smtClean="0"/>
              <a:t>gratuit </a:t>
            </a:r>
            <a:r>
              <a:rPr lang="fr-FR" dirty="0" smtClean="0"/>
              <a:t>et </a:t>
            </a:r>
            <a:r>
              <a:rPr lang="fr-FR" sz="2000" b="1" dirty="0" smtClean="0"/>
              <a:t>open source</a:t>
            </a:r>
            <a:endParaRPr lang="fr-FR" dirty="0" smtClean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Multiplateforme: </a:t>
            </a:r>
            <a:r>
              <a:rPr lang="en-US" dirty="0" smtClean="0"/>
              <a:t>GNU/Linux, Windows et Apple OS X</a:t>
            </a:r>
            <a:endParaRPr lang="fr-FR" dirty="0" smtClean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Soutenu par le CERN &amp; Society </a:t>
            </a:r>
            <a:r>
              <a:rPr lang="fr-FR" dirty="0" err="1" smtClean="0"/>
              <a:t>Foundation</a:t>
            </a:r>
            <a:endParaRPr lang="fr-FR" dirty="0" smtClean="0"/>
          </a:p>
          <a:p>
            <a:pPr lvl="1"/>
            <a:r>
              <a:rPr lang="fr-FR" sz="1100" dirty="0" smtClean="0">
                <a:hlinkClick r:id="rId3"/>
              </a:rPr>
              <a:t>https</a:t>
            </a:r>
            <a:r>
              <a:rPr lang="fr-FR" sz="1100" dirty="0">
                <a:hlinkClick r:id="rId3"/>
              </a:rPr>
              <a:t>://</a:t>
            </a:r>
            <a:r>
              <a:rPr lang="fr-FR" sz="1100" dirty="0" smtClean="0">
                <a:hlinkClick r:id="rId3"/>
              </a:rPr>
              <a:t>cernandsocietyfoundation.cern/projects/kicad-development</a:t>
            </a:r>
            <a:endParaRPr lang="fr-FR" sz="1100" dirty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En plein développement – v6 prévue pour la fin de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Permet l’intégration des </a:t>
            </a:r>
            <a:r>
              <a:rPr lang="fr-FR" dirty="0" smtClean="0"/>
              <a:t>« plugins utilisateur »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89" y="1422841"/>
            <a:ext cx="1004311" cy="100431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76" y="2765706"/>
            <a:ext cx="820024" cy="81190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75" y="4050729"/>
            <a:ext cx="7562850" cy="2076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3624834" y="6127179"/>
            <a:ext cx="241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Page d’accueil de KiCad</a:t>
            </a:r>
            <a:endParaRPr lang="fr-FR" sz="1600" i="1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sp>
        <p:nvSpPr>
          <p:cNvPr id="2" name="Légende encadrée 1 1"/>
          <p:cNvSpPr/>
          <p:nvPr/>
        </p:nvSpPr>
        <p:spPr>
          <a:xfrm>
            <a:off x="4804348" y="4849318"/>
            <a:ext cx="584616" cy="562131"/>
          </a:xfrm>
          <a:prstGeom prst="borderCallout1">
            <a:avLst>
              <a:gd name="adj1" fmla="val 84"/>
              <a:gd name="adj2" fmla="val 48078"/>
              <a:gd name="adj3" fmla="val -38167"/>
              <a:gd name="adj4" fmla="val 73205"/>
            </a:avLst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Légende encadrée 1 11"/>
          <p:cNvSpPr/>
          <p:nvPr/>
        </p:nvSpPr>
        <p:spPr>
          <a:xfrm>
            <a:off x="4144779" y="4849318"/>
            <a:ext cx="542145" cy="562131"/>
          </a:xfrm>
          <a:prstGeom prst="borderCallout1">
            <a:avLst>
              <a:gd name="adj1" fmla="val 1417"/>
              <a:gd name="adj2" fmla="val 49731"/>
              <a:gd name="adj3" fmla="val -30167"/>
              <a:gd name="adj4" fmla="val 21114"/>
            </a:avLst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804348" y="4370530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tx2"/>
                </a:solidFill>
              </a:rPr>
              <a:t>Éditeur d’empreintes</a:t>
            </a:r>
            <a:endParaRPr lang="fr-FR" sz="1400" dirty="0">
              <a:solidFill>
                <a:schemeClr val="tx2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398855" y="4385918"/>
            <a:ext cx="1420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rgbClr val="7030A0"/>
                </a:solidFill>
              </a:rPr>
              <a:t>Éditeur de PCB</a:t>
            </a:r>
            <a:endParaRPr lang="fr-FR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5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fr-FR" dirty="0" smtClean="0">
                <a:solidFill>
                  <a:srgbClr val="FFFFFF"/>
                </a:solidFill>
              </a:rPr>
              <a:t>Conception d’un MM sous </a:t>
            </a:r>
            <a:r>
              <a:rPr lang="fr-FR" dirty="0" err="1" smtClean="0">
                <a:solidFill>
                  <a:srgbClr val="FFFFFF"/>
                </a:solidFill>
              </a:rPr>
              <a:t>KiCad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0" y="940452"/>
            <a:ext cx="9144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Prototype TPOT MM pour </a:t>
            </a:r>
            <a:r>
              <a:rPr lang="en-US" b="1" dirty="0" err="1" smtClean="0"/>
              <a:t>sPhenix</a:t>
            </a:r>
            <a:r>
              <a:rPr lang="en-US" b="1" dirty="0" smtClean="0"/>
              <a:t> @RHIC - BNL</a:t>
            </a:r>
            <a:endParaRPr lang="en-US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0" y="1531748"/>
            <a:ext cx="4817703" cy="2743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708" y="2102707"/>
            <a:ext cx="4208756" cy="254915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82104" y="4487103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schématique</a:t>
            </a:r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840531" y="1781794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T</a:t>
            </a:r>
            <a:r>
              <a:rPr lang="fr-FR" sz="1400" i="1" dirty="0" smtClean="0"/>
              <a:t>POT Z </a:t>
            </a:r>
            <a:r>
              <a:rPr lang="fr-FR" sz="1400" i="1" dirty="0" err="1" smtClean="0"/>
              <a:t>layout</a:t>
            </a:r>
            <a:endParaRPr lang="fr-FR" i="1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17" y="4846392"/>
            <a:ext cx="2169571" cy="162717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86" y="4959635"/>
            <a:ext cx="2525293" cy="141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2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fr-FR" dirty="0" smtClean="0"/>
              <a:t>Développement de Plugins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967448"/>
            <a:ext cx="9144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KiCad utilise deux langages:</a:t>
            </a:r>
          </a:p>
        </p:txBody>
      </p:sp>
      <p:sp>
        <p:nvSpPr>
          <p:cNvPr id="7" name="Forme libre 6"/>
          <p:cNvSpPr/>
          <p:nvPr/>
        </p:nvSpPr>
        <p:spPr>
          <a:xfrm>
            <a:off x="1675264" y="1552667"/>
            <a:ext cx="2176823" cy="832141"/>
          </a:xfrm>
          <a:custGeom>
            <a:avLst/>
            <a:gdLst>
              <a:gd name="connsiteX0" fmla="*/ 0 w 2080353"/>
              <a:gd name="connsiteY0" fmla="*/ 0 h 832141"/>
              <a:gd name="connsiteX1" fmla="*/ 2080353 w 2080353"/>
              <a:gd name="connsiteY1" fmla="*/ 0 h 832141"/>
              <a:gd name="connsiteX2" fmla="*/ 2080353 w 2080353"/>
              <a:gd name="connsiteY2" fmla="*/ 832141 h 832141"/>
              <a:gd name="connsiteX3" fmla="*/ 0 w 2080353"/>
              <a:gd name="connsiteY3" fmla="*/ 832141 h 832141"/>
              <a:gd name="connsiteX4" fmla="*/ 0 w 2080353"/>
              <a:gd name="connsiteY4" fmla="*/ 0 h 83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0353" h="832141">
                <a:moveTo>
                  <a:pt x="0" y="0"/>
                </a:moveTo>
                <a:lnTo>
                  <a:pt x="2080353" y="0"/>
                </a:lnTo>
                <a:lnTo>
                  <a:pt x="2080353" y="832141"/>
                </a:lnTo>
                <a:lnTo>
                  <a:pt x="0" y="8321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kern="1200" dirty="0" smtClean="0">
                <a:solidFill>
                  <a:schemeClr val="tx1"/>
                </a:solidFill>
              </a:rPr>
              <a:t>C++</a:t>
            </a:r>
            <a:endParaRPr lang="fr-FR" sz="2400" kern="1200" dirty="0">
              <a:solidFill>
                <a:schemeClr val="tx1"/>
              </a:solidFill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1675264" y="2384808"/>
            <a:ext cx="2176823" cy="1668960"/>
          </a:xfrm>
          <a:custGeom>
            <a:avLst/>
            <a:gdLst>
              <a:gd name="connsiteX0" fmla="*/ 0 w 2080353"/>
              <a:gd name="connsiteY0" fmla="*/ 0 h 1668960"/>
              <a:gd name="connsiteX1" fmla="*/ 2080353 w 2080353"/>
              <a:gd name="connsiteY1" fmla="*/ 0 h 1668960"/>
              <a:gd name="connsiteX2" fmla="*/ 2080353 w 2080353"/>
              <a:gd name="connsiteY2" fmla="*/ 1668960 h 1668960"/>
              <a:gd name="connsiteX3" fmla="*/ 0 w 2080353"/>
              <a:gd name="connsiteY3" fmla="*/ 1668960 h 1668960"/>
              <a:gd name="connsiteX4" fmla="*/ 0 w 2080353"/>
              <a:gd name="connsiteY4" fmla="*/ 0 h 16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0353" h="1668960">
                <a:moveTo>
                  <a:pt x="0" y="0"/>
                </a:moveTo>
                <a:lnTo>
                  <a:pt x="2080353" y="0"/>
                </a:lnTo>
                <a:lnTo>
                  <a:pt x="2080353" y="1668960"/>
                </a:lnTo>
                <a:lnTo>
                  <a:pt x="0" y="16689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pt-BR" sz="2000" kern="1200" dirty="0" smtClean="0"/>
              <a:t>Performance</a:t>
            </a:r>
            <a:endParaRPr lang="fr-FR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pt-BR" sz="2000" kern="1200" dirty="0" smtClean="0"/>
              <a:t>Portabilité</a:t>
            </a:r>
            <a:endParaRPr lang="fr-FR" sz="2000" kern="1200" dirty="0"/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pt-BR" sz="2000" kern="1200" dirty="0" smtClean="0"/>
              <a:t>Compilé</a:t>
            </a:r>
            <a:endParaRPr lang="fr-FR" sz="2000" kern="1200" dirty="0"/>
          </a:p>
        </p:txBody>
      </p:sp>
      <p:sp>
        <p:nvSpPr>
          <p:cNvPr id="10" name="Forme libre 9"/>
          <p:cNvSpPr/>
          <p:nvPr/>
        </p:nvSpPr>
        <p:spPr>
          <a:xfrm>
            <a:off x="5393267" y="1552667"/>
            <a:ext cx="2332420" cy="832141"/>
          </a:xfrm>
          <a:custGeom>
            <a:avLst/>
            <a:gdLst>
              <a:gd name="connsiteX0" fmla="*/ 0 w 2080353"/>
              <a:gd name="connsiteY0" fmla="*/ 0 h 832141"/>
              <a:gd name="connsiteX1" fmla="*/ 2080353 w 2080353"/>
              <a:gd name="connsiteY1" fmla="*/ 0 h 832141"/>
              <a:gd name="connsiteX2" fmla="*/ 2080353 w 2080353"/>
              <a:gd name="connsiteY2" fmla="*/ 832141 h 832141"/>
              <a:gd name="connsiteX3" fmla="*/ 0 w 2080353"/>
              <a:gd name="connsiteY3" fmla="*/ 832141 h 832141"/>
              <a:gd name="connsiteX4" fmla="*/ 0 w 2080353"/>
              <a:gd name="connsiteY4" fmla="*/ 0 h 83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0353" h="832141">
                <a:moveTo>
                  <a:pt x="0" y="0"/>
                </a:moveTo>
                <a:lnTo>
                  <a:pt x="2080353" y="0"/>
                </a:lnTo>
                <a:lnTo>
                  <a:pt x="2080353" y="832141"/>
                </a:lnTo>
                <a:lnTo>
                  <a:pt x="0" y="8321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kern="1200" dirty="0" smtClean="0">
                <a:solidFill>
                  <a:schemeClr val="tx1"/>
                </a:solidFill>
              </a:rPr>
              <a:t>Python</a:t>
            </a:r>
            <a:endParaRPr lang="fr-FR" sz="2400" kern="1200" dirty="0">
              <a:solidFill>
                <a:schemeClr val="tx1"/>
              </a:solidFill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5393267" y="2384808"/>
            <a:ext cx="2332420" cy="1665235"/>
          </a:xfrm>
          <a:custGeom>
            <a:avLst/>
            <a:gdLst>
              <a:gd name="connsiteX0" fmla="*/ 0 w 2080353"/>
              <a:gd name="connsiteY0" fmla="*/ 0 h 1668960"/>
              <a:gd name="connsiteX1" fmla="*/ 2080353 w 2080353"/>
              <a:gd name="connsiteY1" fmla="*/ 0 h 1668960"/>
              <a:gd name="connsiteX2" fmla="*/ 2080353 w 2080353"/>
              <a:gd name="connsiteY2" fmla="*/ 1668960 h 1668960"/>
              <a:gd name="connsiteX3" fmla="*/ 0 w 2080353"/>
              <a:gd name="connsiteY3" fmla="*/ 1668960 h 1668960"/>
              <a:gd name="connsiteX4" fmla="*/ 0 w 2080353"/>
              <a:gd name="connsiteY4" fmla="*/ 0 h 16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0353" h="1668960">
                <a:moveTo>
                  <a:pt x="0" y="0"/>
                </a:moveTo>
                <a:lnTo>
                  <a:pt x="2080353" y="0"/>
                </a:lnTo>
                <a:lnTo>
                  <a:pt x="2080353" y="1668960"/>
                </a:lnTo>
                <a:lnTo>
                  <a:pt x="0" y="16689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solidFill>
              <a:schemeClr val="tx1">
                <a:alpha val="90000"/>
              </a:scheme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42240" bIns="160020" numCol="1" spcCol="1270" anchor="t" anchorCtr="0">
            <a:noAutofit/>
          </a:bodyPr>
          <a:lstStyle/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pt-BR" dirty="0"/>
              <a:t>Prototypage rapide</a:t>
            </a:r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pt-BR" dirty="0"/>
              <a:t>Facile à comprendre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pt-BR" kern="1200" dirty="0" smtClean="0"/>
              <a:t>Interprétée</a:t>
            </a:r>
            <a:endParaRPr lang="fr-FR" kern="1200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3909687" y="2705918"/>
            <a:ext cx="143318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226167" y="233227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SWIG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5961395" y="4630962"/>
            <a:ext cx="11961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pt-B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lugins</a:t>
            </a:r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Flèche vers le bas 17"/>
          <p:cNvSpPr/>
          <p:nvPr/>
        </p:nvSpPr>
        <p:spPr>
          <a:xfrm>
            <a:off x="6443016" y="4183623"/>
            <a:ext cx="232919" cy="38029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e bas 18"/>
          <p:cNvSpPr/>
          <p:nvPr/>
        </p:nvSpPr>
        <p:spPr>
          <a:xfrm>
            <a:off x="2647214" y="4185611"/>
            <a:ext cx="232919" cy="38029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214211" y="4628612"/>
            <a:ext cx="30989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Application principale</a:t>
            </a:r>
            <a:endParaRPr lang="fr-F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Flèche vers le bas 20"/>
          <p:cNvSpPr/>
          <p:nvPr/>
        </p:nvSpPr>
        <p:spPr>
          <a:xfrm>
            <a:off x="6443016" y="5246082"/>
            <a:ext cx="232919" cy="38029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5301374" y="5622519"/>
            <a:ext cx="25162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Pcbnew API</a:t>
            </a:r>
            <a:endParaRPr lang="fr-FR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4217894" y="2701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3794381" y="2754140"/>
            <a:ext cx="1663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Communication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-316" y="6308651"/>
            <a:ext cx="9144000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1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Planche issue de la présentation Journées des Stage de Valmir Do Nascimento  </a:t>
            </a:r>
            <a:endParaRPr lang="fr-FR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08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0"/>
            <a:ext cx="6790296" cy="940452"/>
          </a:xfrm>
        </p:spPr>
        <p:txBody>
          <a:bodyPr/>
          <a:lstStyle/>
          <a:p>
            <a:r>
              <a:rPr lang="fr-FR" dirty="0" smtClean="0"/>
              <a:t>L’interface Graphique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967448"/>
            <a:ext cx="9144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wxFormBuilder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dirty="0" smtClean="0"/>
              <a:t>Multiplateforme, Open Source et compatible avec plusieurs langages de programmation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13 10 2021 – JME in2p3 / Irfu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aude.grabas@cea.fr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1" y="2042741"/>
            <a:ext cx="5665241" cy="3548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559" y="5336359"/>
            <a:ext cx="7004681" cy="892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76001" y="2495550"/>
            <a:ext cx="1333397" cy="30956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969826" y="3108404"/>
            <a:ext cx="2773623" cy="21738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872557" y="2801977"/>
            <a:ext cx="1368686" cy="23283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86667" y="404337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hiérarchie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876705" y="414727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DC0528"/>
                </a:solidFill>
              </a:rPr>
              <a:t>GUI</a:t>
            </a:r>
            <a:endParaRPr lang="fr-FR" b="1" dirty="0">
              <a:solidFill>
                <a:srgbClr val="DC0528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870109" y="285859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propriétés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87" y="6366123"/>
            <a:ext cx="9144000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1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*Planche issue de la présentation Journées des Stage de Valmir Do Nascimento  </a:t>
            </a:r>
            <a:endParaRPr lang="fr-FR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36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emple_powerpoint_Irfu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ppt59D3.tmp</Template>
  <TotalTime>20481</TotalTime>
  <Words>1270</Words>
  <Application>Microsoft Office PowerPoint</Application>
  <PresentationFormat>Affichage à l'écran (4:3)</PresentationFormat>
  <Paragraphs>227</Paragraphs>
  <Slides>19</Slides>
  <Notes>14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 Math</vt:lpstr>
      <vt:lpstr>Courier New</vt:lpstr>
      <vt:lpstr>Gadugi</vt:lpstr>
      <vt:lpstr>Verdana</vt:lpstr>
      <vt:lpstr>Wingdings</vt:lpstr>
      <vt:lpstr>Exemple_powerpoint_Irfu</vt:lpstr>
      <vt:lpstr>Présentation PowerPoint</vt:lpstr>
      <vt:lpstr>Sommaire</vt:lpstr>
      <vt:lpstr>Les Détecteurs Micromegas</vt:lpstr>
      <vt:lpstr>Piliers</vt:lpstr>
      <vt:lpstr>Plancher de Lecture</vt:lpstr>
      <vt:lpstr>KiCad, un Logiciel EDA Open Source</vt:lpstr>
      <vt:lpstr>Conception d’un MM sous KiCad</vt:lpstr>
      <vt:lpstr>Développement de Plugins</vt:lpstr>
      <vt:lpstr>L’interface Graphique</vt:lpstr>
      <vt:lpstr>Développement des Plugins</vt:lpstr>
      <vt:lpstr>Plugin demo</vt:lpstr>
      <vt:lpstr>Génération automatique de la Netlist</vt:lpstr>
      <vt:lpstr>Génération automatique de la Netlist : DRC </vt:lpstr>
      <vt:lpstr>Génération automatique de la Netlist (demo) </vt:lpstr>
      <vt:lpstr>Conclusion</vt:lpstr>
      <vt:lpstr>Merci de votre attention                     aude.grabas@cea.fr  </vt:lpstr>
      <vt:lpstr>Back up slides</vt:lpstr>
      <vt:lpstr>Les plugins rendent KiCad très puissant (2/4)</vt:lpstr>
      <vt:lpstr>Plugin demo (1/2)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Nqce</dc:title>
  <dc:creator>Aude Grabas;Valmir do Nascimento Júnior</dc:creator>
  <cp:lastModifiedBy>GRABAS Aude</cp:lastModifiedBy>
  <cp:revision>1463</cp:revision>
  <cp:lastPrinted>2013-09-04T15:41:21Z</cp:lastPrinted>
  <dcterms:created xsi:type="dcterms:W3CDTF">2012-10-13T15:33:03Z</dcterms:created>
  <dcterms:modified xsi:type="dcterms:W3CDTF">2021-10-13T05:57:56Z</dcterms:modified>
</cp:coreProperties>
</file>