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90" r:id="rId3"/>
    <p:sldId id="292" r:id="rId4"/>
    <p:sldId id="291" r:id="rId5"/>
    <p:sldId id="258" r:id="rId6"/>
    <p:sldId id="295" r:id="rId7"/>
    <p:sldId id="259" r:id="rId8"/>
    <p:sldId id="260" r:id="rId9"/>
    <p:sldId id="262" r:id="rId10"/>
    <p:sldId id="261" r:id="rId11"/>
    <p:sldId id="264" r:id="rId12"/>
    <p:sldId id="263" r:id="rId13"/>
    <p:sldId id="268" r:id="rId14"/>
    <p:sldId id="270" r:id="rId15"/>
    <p:sldId id="294" r:id="rId16"/>
    <p:sldId id="282" r:id="rId17"/>
    <p:sldId id="286" r:id="rId18"/>
    <p:sldId id="293" r:id="rId19"/>
    <p:sldId id="269" r:id="rId20"/>
    <p:sldId id="267" r:id="rId21"/>
    <p:sldId id="287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F35CC-6C81-404D-B821-52EA507D4540}" type="datetimeFigureOut">
              <a:rPr lang="fr-FR" smtClean="0"/>
              <a:t>14/10/2021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8EB4F-0234-4035-9563-F0B3F185E7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41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52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73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362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218" y="426127"/>
            <a:ext cx="6985190" cy="972716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274" y="1706399"/>
            <a:ext cx="3308063" cy="454680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9153" y="1706399"/>
            <a:ext cx="3307255" cy="454680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‹N°›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9719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60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83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32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28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4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32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1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90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X.LAFAY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DC2B-E125-40B0-8633-63FE84927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54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17" Type="http://schemas.openxmlformats.org/officeDocument/2006/relationships/image" Target="../media/image1.jpeg"/><Relationship Id="rId2" Type="http://schemas.openxmlformats.org/officeDocument/2006/relationships/image" Target="../media/image6.png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hyperlink" Target="http://agata.in2p3.fr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hyperlink" Target="http://www.agata.or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1778E6B-5223-4A20-8AF2-DA835E26D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F04D0A2-CA42-4D50-B53D-7E9499BD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des Métiers de l’IN2P3 et de l’IRFU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8C32EB8-4D1E-4067-8629-0F1E5014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</a:t>
            </a:fld>
            <a:endParaRPr lang="fr-FR"/>
          </a:p>
        </p:txBody>
      </p:sp>
      <p:pic>
        <p:nvPicPr>
          <p:cNvPr id="9" name="Picture 4" descr="logo-amzal">
            <a:extLst>
              <a:ext uri="{FF2B5EF4-FFF2-40B4-BE49-F238E27FC236}">
                <a16:creationId xmlns:a16="http://schemas.microsoft.com/office/drawing/2014/main" id="{E87EB353-06D6-4801-9FAA-E4399069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" y="479823"/>
            <a:ext cx="571500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01B8D6-50A1-43A5-A866-7BA753BBB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FD287D42-8503-46A7-9D56-E8D403652F9D}"/>
              </a:ext>
            </a:extLst>
          </p:cNvPr>
          <p:cNvSpPr txBox="1">
            <a:spLocks/>
          </p:cNvSpPr>
          <p:nvPr/>
        </p:nvSpPr>
        <p:spPr>
          <a:xfrm>
            <a:off x="0" y="1558834"/>
            <a:ext cx="9143999" cy="214230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400" dirty="0"/>
              <a:t>STARE</a:t>
            </a:r>
          </a:p>
          <a:p>
            <a:r>
              <a:rPr lang="fr-FR" sz="2800" dirty="0"/>
              <a:t>(Serial Transfert Acquisition and </a:t>
            </a:r>
            <a:r>
              <a:rPr lang="fr-FR" sz="2800" dirty="0" err="1"/>
              <a:t>Readout</a:t>
            </a:r>
            <a:r>
              <a:rPr lang="fr-FR" sz="2800" dirty="0"/>
              <a:t> over Ethernet)</a:t>
            </a:r>
          </a:p>
          <a:p>
            <a:r>
              <a:rPr lang="fr-FR" sz="2800" dirty="0"/>
              <a:t>un transfert de données à 4*10Gb/s pour</a:t>
            </a:r>
          </a:p>
          <a:p>
            <a:r>
              <a:rPr lang="fr-FR" sz="4400" dirty="0"/>
              <a:t>AGATA </a:t>
            </a:r>
            <a:endParaRPr lang="en-GB" sz="4400" b="1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C50AFCA-04F8-4BDE-92CA-2AAEEF504EB2}"/>
              </a:ext>
            </a:extLst>
          </p:cNvPr>
          <p:cNvSpPr txBox="1">
            <a:spLocks/>
          </p:cNvSpPr>
          <p:nvPr/>
        </p:nvSpPr>
        <p:spPr>
          <a:xfrm>
            <a:off x="830580" y="4996844"/>
            <a:ext cx="7353624" cy="665787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400" dirty="0"/>
              <a:t>Electronic : C. </a:t>
            </a:r>
            <a:r>
              <a:rPr lang="en-GB" sz="6400" dirty="0" err="1"/>
              <a:t>Esnault</a:t>
            </a:r>
            <a:r>
              <a:rPr lang="en-GB" sz="6400" dirty="0"/>
              <a:t> (CE), L. </a:t>
            </a:r>
            <a:r>
              <a:rPr lang="en-GB" sz="6400" dirty="0" err="1"/>
              <a:t>Gibelin</a:t>
            </a:r>
            <a:r>
              <a:rPr lang="en-GB" sz="6400" dirty="0"/>
              <a:t> (LG), N. </a:t>
            </a:r>
            <a:r>
              <a:rPr lang="en-GB" sz="6400" dirty="0" err="1"/>
              <a:t>Karkour</a:t>
            </a:r>
            <a:r>
              <a:rPr lang="en-GB" sz="6400" dirty="0"/>
              <a:t> (NK), X. </a:t>
            </a:r>
            <a:r>
              <a:rPr lang="en-GB" sz="6400" dirty="0" err="1"/>
              <a:t>Lafay</a:t>
            </a:r>
            <a:r>
              <a:rPr lang="en-GB" sz="6400" dirty="0"/>
              <a:t> (XL), D. Linget (DL)</a:t>
            </a:r>
          </a:p>
          <a:p>
            <a:r>
              <a:rPr lang="en-GB" sz="6400" dirty="0"/>
              <a:t>Computing : N. </a:t>
            </a:r>
            <a:r>
              <a:rPr lang="en-GB" sz="6400" dirty="0" err="1"/>
              <a:t>Dosme</a:t>
            </a:r>
            <a:r>
              <a:rPr lang="en-GB" sz="6400" dirty="0"/>
              <a:t> (ND), S. </a:t>
            </a:r>
            <a:r>
              <a:rPr lang="en-GB" sz="6400" dirty="0" err="1"/>
              <a:t>Elloumi</a:t>
            </a:r>
            <a:r>
              <a:rPr lang="en-GB" sz="6400" dirty="0"/>
              <a:t> (SE), E. </a:t>
            </a:r>
            <a:r>
              <a:rPr lang="en-GB" sz="6400" dirty="0" err="1"/>
              <a:t>Legay</a:t>
            </a:r>
            <a:r>
              <a:rPr lang="en-GB" sz="6400" dirty="0"/>
              <a:t> (EL), M. </a:t>
            </a:r>
            <a:r>
              <a:rPr lang="en-GB" sz="6400" dirty="0" err="1"/>
              <a:t>Taurigna</a:t>
            </a:r>
            <a:endParaRPr lang="en-GB" sz="6400" dirty="0"/>
          </a:p>
          <a:p>
            <a:r>
              <a:rPr lang="en-GB" sz="6400" dirty="0"/>
              <a:t>Students: M. </a:t>
            </a:r>
            <a:r>
              <a:rPr lang="en-GB" sz="6400" dirty="0" err="1"/>
              <a:t>Cahoreau</a:t>
            </a:r>
            <a:r>
              <a:rPr lang="en-GB" sz="6400" dirty="0"/>
              <a:t> (MC), G. </a:t>
            </a:r>
            <a:r>
              <a:rPr lang="en-GB" sz="6400" dirty="0" err="1"/>
              <a:t>Vinther-Jørgensen</a:t>
            </a:r>
            <a:r>
              <a:rPr lang="en-GB" sz="6400" dirty="0"/>
              <a:t> (GV)</a:t>
            </a:r>
          </a:p>
          <a:p>
            <a:endParaRPr lang="en-GB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67941E-EE1C-4076-B363-87C3C6EB6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69" y="14730"/>
            <a:ext cx="1715330" cy="5440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7C767E-9224-4271-BC43-033502125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93" y="0"/>
            <a:ext cx="1053020" cy="5923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FACB272-7E58-44C0-8879-7D31A069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73" y="25617"/>
            <a:ext cx="1359977" cy="5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8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10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61062" y="61253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Prototype Design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15C23620-8254-4E2F-ACFB-B8A15650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7300"/>
            <a:ext cx="8554720" cy="4621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noProof="0" dirty="0"/>
              <a:t>Steps during 2020 (</a:t>
            </a:r>
            <a:r>
              <a:rPr lang="en-GB" sz="1800" noProof="0" dirty="0" err="1"/>
              <a:t>Covid</a:t>
            </a:r>
            <a:r>
              <a:rPr lang="en-GB" sz="1800" noProof="0" dirty="0"/>
              <a:t> constraints):</a:t>
            </a:r>
          </a:p>
          <a:p>
            <a:r>
              <a:rPr lang="en-GB" sz="1800" noProof="0" dirty="0"/>
              <a:t>Design schematic (</a:t>
            </a:r>
            <a:r>
              <a:rPr lang="en-GB" sz="1800" b="1" noProof="0" dirty="0"/>
              <a:t>DL</a:t>
            </a:r>
            <a:r>
              <a:rPr lang="en-GB" sz="1800" noProof="0" dirty="0"/>
              <a:t>, NK, XL, CE) </a:t>
            </a:r>
            <a:r>
              <a:rPr lang="en-GB" sz="1800" dirty="0"/>
              <a:t>:</a:t>
            </a:r>
            <a:r>
              <a:rPr lang="en-GB" sz="1800" noProof="0" dirty="0"/>
              <a:t> Power management, Reset management, SOM-FMC Interface (meetings with PACE people), Mechanical constraints (meetings with PACE People) </a:t>
            </a:r>
            <a:r>
              <a:rPr lang="en-GB" sz="1800" noProof="0" dirty="0">
                <a:sym typeface="Wingdings" panose="05000000000000000000" pitchFamily="2" charset="2"/>
              </a:rPr>
              <a:t> During the first confinement - Spring 2020</a:t>
            </a:r>
            <a:r>
              <a:rPr lang="en-GB" sz="1800" noProof="0" dirty="0"/>
              <a:t>.</a:t>
            </a:r>
          </a:p>
          <a:p>
            <a:r>
              <a:rPr lang="en-GB" sz="1800" noProof="0" dirty="0"/>
              <a:t>PCB placement, footprints creation, PCB routing (</a:t>
            </a:r>
            <a:r>
              <a:rPr lang="en-GB" sz="1800" b="1" noProof="0" dirty="0"/>
              <a:t>LG</a:t>
            </a:r>
            <a:r>
              <a:rPr lang="en-GB" sz="1800" noProof="0" dirty="0"/>
              <a:t>, DL, NK) </a:t>
            </a:r>
            <a:r>
              <a:rPr lang="en-GB" sz="1800" noProof="0" dirty="0">
                <a:sym typeface="Wingdings" panose="05000000000000000000" pitchFamily="2" charset="2"/>
              </a:rPr>
              <a:t></a:t>
            </a:r>
            <a:r>
              <a:rPr lang="en-GB" sz="1800" dirty="0">
                <a:sym typeface="Wingdings" panose="05000000000000000000" pitchFamily="2" charset="2"/>
              </a:rPr>
              <a:t> Summer 2020</a:t>
            </a:r>
            <a:endParaRPr lang="en-GB" sz="1800" noProof="0" dirty="0"/>
          </a:p>
          <a:p>
            <a:endParaRPr lang="en-GB" sz="1800" noProof="0" dirty="0"/>
          </a:p>
          <a:p>
            <a:r>
              <a:rPr lang="en-GB" sz="1800" noProof="0" dirty="0"/>
              <a:t>PCB manufacturing and purchase components </a:t>
            </a:r>
            <a:r>
              <a:rPr lang="en-GB" sz="1800" noProof="0" dirty="0">
                <a:sym typeface="Wingdings" panose="05000000000000000000" pitchFamily="2" charset="2"/>
              </a:rPr>
              <a:t> Autumn 2020</a:t>
            </a:r>
            <a:r>
              <a:rPr lang="en-GB" sz="1800" noProof="0" dirty="0"/>
              <a:t> </a:t>
            </a:r>
          </a:p>
          <a:p>
            <a:endParaRPr lang="en-GB" sz="1800" noProof="0" dirty="0"/>
          </a:p>
          <a:p>
            <a:r>
              <a:rPr lang="en-GB" sz="1800" dirty="0"/>
              <a:t>PCB cabling </a:t>
            </a:r>
            <a:r>
              <a:rPr lang="en-GB" sz="1800" dirty="0">
                <a:sym typeface="Wingdings" panose="05000000000000000000" pitchFamily="2" charset="2"/>
              </a:rPr>
              <a:t> Winter 2020-2021</a:t>
            </a:r>
            <a:endParaRPr lang="en-GB" sz="1800" noProof="0" dirty="0"/>
          </a:p>
          <a:p>
            <a:endParaRPr lang="en-GB" sz="1800" noProof="0" dirty="0"/>
          </a:p>
          <a:p>
            <a:r>
              <a:rPr lang="en-GB" sz="1800" noProof="0" dirty="0"/>
              <a:t>First delivery : first 5 prototypes </a:t>
            </a:r>
            <a:r>
              <a:rPr lang="en-GB" sz="1800" noProof="0" dirty="0">
                <a:sym typeface="Wingdings" panose="05000000000000000000" pitchFamily="2" charset="2"/>
              </a:rPr>
              <a:t> beginning February 2021</a:t>
            </a:r>
            <a:r>
              <a:rPr lang="en-GB" sz="1800" noProof="0" dirty="0"/>
              <a:t>.</a:t>
            </a:r>
          </a:p>
          <a:p>
            <a:endParaRPr lang="en-GB" sz="1800" noProof="0" dirty="0"/>
          </a:p>
          <a:p>
            <a:r>
              <a:rPr lang="en-GB" sz="1800" noProof="0" dirty="0"/>
              <a:t>Second delivery: last 5 prototypes </a:t>
            </a:r>
            <a:r>
              <a:rPr lang="en-GB" sz="1800" noProof="0" dirty="0">
                <a:sym typeface="Wingdings" panose="05000000000000000000" pitchFamily="2" charset="2"/>
              </a:rPr>
              <a:t> Middle March 2021</a:t>
            </a:r>
            <a:r>
              <a:rPr lang="en-GB" sz="1800" dirty="0">
                <a:sym typeface="Wingdings" panose="05000000000000000000" pitchFamily="2" charset="2"/>
              </a:rPr>
              <a:t>.</a:t>
            </a:r>
            <a:r>
              <a:rPr lang="en-GB" sz="1800" noProof="0" dirty="0"/>
              <a:t>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366791A-2CB3-4C3D-A739-69E9BCC278E8}"/>
              </a:ext>
            </a:extLst>
          </p:cNvPr>
          <p:cNvSpPr/>
          <p:nvPr/>
        </p:nvSpPr>
        <p:spPr>
          <a:xfrm>
            <a:off x="457199" y="3440889"/>
            <a:ext cx="6536267" cy="1238655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F42B75-E0A9-4240-9CBE-5FE522D62E1C}"/>
              </a:ext>
            </a:extLst>
          </p:cNvPr>
          <p:cNvSpPr txBox="1"/>
          <p:nvPr/>
        </p:nvSpPr>
        <p:spPr>
          <a:xfrm>
            <a:off x="6993467" y="3582036"/>
            <a:ext cx="2150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Due to Covid19 : </a:t>
            </a:r>
            <a:r>
              <a:rPr lang="fr-FR" dirty="0" err="1"/>
              <a:t>company</a:t>
            </a:r>
            <a:r>
              <a:rPr lang="fr-FR" dirty="0"/>
              <a:t> in 60% of FTE mode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060919-71C3-409F-9A36-65BC0657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909619-3A74-4B20-9710-F4455E9E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62229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534330-9564-455F-A614-60641FA1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9094" y="-244201"/>
            <a:ext cx="2478465" cy="529773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11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93487" y="155334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prototype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8BA9DE-72C1-43F7-9D7A-589F92009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2498" y="2388692"/>
            <a:ext cx="2512322" cy="523840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5DB07D5-3344-4E67-AC2C-38D61D8192DD}"/>
              </a:ext>
            </a:extLst>
          </p:cNvPr>
          <p:cNvSpPr txBox="1"/>
          <p:nvPr/>
        </p:nvSpPr>
        <p:spPr>
          <a:xfrm>
            <a:off x="927369" y="2292639"/>
            <a:ext cx="1316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Top </a:t>
            </a:r>
            <a:r>
              <a:rPr lang="fr-FR" dirty="0" err="1"/>
              <a:t>side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7B8EF9-45A4-4C0F-BA68-0565C00DC529}"/>
              </a:ext>
            </a:extLst>
          </p:cNvPr>
          <p:cNvSpPr txBox="1"/>
          <p:nvPr/>
        </p:nvSpPr>
        <p:spPr>
          <a:xfrm>
            <a:off x="953309" y="4750125"/>
            <a:ext cx="1316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Bottom </a:t>
            </a:r>
            <a:r>
              <a:rPr lang="fr-FR" dirty="0" err="1"/>
              <a:t>side</a:t>
            </a:r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CCCEBB8-AABD-48C4-9912-A217AEB3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5D34D08-8D92-4D57-BBF0-D142B42F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2343279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12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93487" y="155334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prototype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75A761-7338-40D3-9F49-2F9C0F643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9205" y="-234312"/>
            <a:ext cx="2426735" cy="52262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8BA9DE-72C1-43F7-9D7A-589F92009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2498" y="2388692"/>
            <a:ext cx="2512322" cy="52384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1043C5-CD7F-4563-96BE-C960DBE24E45}"/>
              </a:ext>
            </a:extLst>
          </p:cNvPr>
          <p:cNvSpPr/>
          <p:nvPr/>
        </p:nvSpPr>
        <p:spPr>
          <a:xfrm>
            <a:off x="2431915" y="1255677"/>
            <a:ext cx="1828800" cy="2239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DB07D5-3344-4E67-AC2C-38D61D8192DD}"/>
              </a:ext>
            </a:extLst>
          </p:cNvPr>
          <p:cNvSpPr txBox="1"/>
          <p:nvPr/>
        </p:nvSpPr>
        <p:spPr>
          <a:xfrm>
            <a:off x="927369" y="1738643"/>
            <a:ext cx="1316477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Power</a:t>
            </a:r>
          </a:p>
          <a:p>
            <a:pPr algn="ctr"/>
            <a:r>
              <a:rPr lang="fr-FR" dirty="0"/>
              <a:t>management &amp;</a:t>
            </a:r>
          </a:p>
          <a:p>
            <a:pPr algn="ctr"/>
            <a:r>
              <a:rPr lang="fr-FR" dirty="0" err="1"/>
              <a:t>Debug</a:t>
            </a:r>
            <a:r>
              <a:rPr lang="fr-FR" dirty="0"/>
              <a:t> </a:t>
            </a:r>
            <a:r>
              <a:rPr lang="fr-FR" dirty="0" err="1"/>
              <a:t>facilities</a:t>
            </a:r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337D38E-A40D-4B2E-B5FC-A0FCD191AAE6}"/>
              </a:ext>
            </a:extLst>
          </p:cNvPr>
          <p:cNvCxnSpPr>
            <a:cxnSpLocks/>
          </p:cNvCxnSpPr>
          <p:nvPr/>
        </p:nvCxnSpPr>
        <p:spPr>
          <a:xfrm flipV="1">
            <a:off x="1971472" y="1758879"/>
            <a:ext cx="1361873" cy="2644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EFD232F-DBEF-457B-B36E-393241F4951B}"/>
              </a:ext>
            </a:extLst>
          </p:cNvPr>
          <p:cNvCxnSpPr>
            <a:cxnSpLocks/>
          </p:cNvCxnSpPr>
          <p:nvPr/>
        </p:nvCxnSpPr>
        <p:spPr>
          <a:xfrm flipV="1">
            <a:off x="1971472" y="2697804"/>
            <a:ext cx="714578" cy="194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5D8E0DA-5B8F-450F-811B-58E66D647947}"/>
              </a:ext>
            </a:extLst>
          </p:cNvPr>
          <p:cNvSpPr/>
          <p:nvPr/>
        </p:nvSpPr>
        <p:spPr>
          <a:xfrm>
            <a:off x="5175510" y="1354557"/>
            <a:ext cx="1413358" cy="17518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BE5779-0562-4ABF-8C67-D955152DC05F}"/>
              </a:ext>
            </a:extLst>
          </p:cNvPr>
          <p:cNvSpPr/>
          <p:nvPr/>
        </p:nvSpPr>
        <p:spPr>
          <a:xfrm>
            <a:off x="3236068" y="3994825"/>
            <a:ext cx="1783810" cy="2077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42982B-34EA-401B-8A43-E7DF9ED2F320}"/>
              </a:ext>
            </a:extLst>
          </p:cNvPr>
          <p:cNvSpPr/>
          <p:nvPr/>
        </p:nvSpPr>
        <p:spPr>
          <a:xfrm>
            <a:off x="6770450" y="3994824"/>
            <a:ext cx="682963" cy="2077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FEDC40-3BB2-4872-9F8C-2DA4B732D863}"/>
              </a:ext>
            </a:extLst>
          </p:cNvPr>
          <p:cNvSpPr txBox="1"/>
          <p:nvPr/>
        </p:nvSpPr>
        <p:spPr>
          <a:xfrm>
            <a:off x="5527129" y="1758879"/>
            <a:ext cx="71012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SOM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7B8EF9-45A4-4C0F-BA68-0565C00DC529}"/>
              </a:ext>
            </a:extLst>
          </p:cNvPr>
          <p:cNvSpPr txBox="1"/>
          <p:nvPr/>
        </p:nvSpPr>
        <p:spPr>
          <a:xfrm>
            <a:off x="953309" y="4473127"/>
            <a:ext cx="1316477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Network</a:t>
            </a:r>
          </a:p>
          <a:p>
            <a:pPr algn="ctr"/>
            <a:r>
              <a:rPr lang="fr-FR" dirty="0"/>
              <a:t>SFP+ cage</a:t>
            </a:r>
          </a:p>
          <a:p>
            <a:pPr algn="ctr"/>
            <a:r>
              <a:rPr lang="fr-FR" dirty="0"/>
              <a:t>4 x 10 Gb/s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D1BACE3-F1F0-4D19-888D-BCB3F9A9633C}"/>
              </a:ext>
            </a:extLst>
          </p:cNvPr>
          <p:cNvSpPr txBox="1"/>
          <p:nvPr/>
        </p:nvSpPr>
        <p:spPr>
          <a:xfrm>
            <a:off x="7647532" y="4276031"/>
            <a:ext cx="71012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FMC</a:t>
            </a:r>
          </a:p>
          <a:p>
            <a:pPr algn="ctr"/>
            <a:r>
              <a:rPr lang="fr-FR" dirty="0"/>
              <a:t>Conn.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75D2DE9-D078-46AF-BEBA-52D771714C82}"/>
              </a:ext>
            </a:extLst>
          </p:cNvPr>
          <p:cNvCxnSpPr>
            <a:cxnSpLocks/>
          </p:cNvCxnSpPr>
          <p:nvPr/>
        </p:nvCxnSpPr>
        <p:spPr>
          <a:xfrm flipV="1">
            <a:off x="2295119" y="4876984"/>
            <a:ext cx="896369" cy="774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38FDFFD1-6A7B-4A2D-B08D-ACEA145A3187}"/>
              </a:ext>
            </a:extLst>
          </p:cNvPr>
          <p:cNvSpPr txBox="1"/>
          <p:nvPr/>
        </p:nvSpPr>
        <p:spPr>
          <a:xfrm>
            <a:off x="2495550" y="1309767"/>
            <a:ext cx="1752589" cy="73382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38100">
            <a:noFill/>
          </a:ln>
        </p:spPr>
        <p:txBody>
          <a:bodyPr wrap="square" lIns="36000" rIns="36000" rtlCol="0" anchor="ctr" anchorCtr="0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ABB3D64-C2CF-49DF-87E0-E8EEF41C4442}"/>
              </a:ext>
            </a:extLst>
          </p:cNvPr>
          <p:cNvSpPr txBox="1"/>
          <p:nvPr/>
        </p:nvSpPr>
        <p:spPr>
          <a:xfrm>
            <a:off x="3287949" y="2043588"/>
            <a:ext cx="960190" cy="953611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38100">
            <a:noFill/>
          </a:ln>
        </p:spPr>
        <p:txBody>
          <a:bodyPr wrap="square" lIns="36000" rIns="36000" rtlCol="0" anchor="ctr" anchorCtr="0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91BF6ED-08CC-422E-AA49-B0A4EC5DBBCB}"/>
              </a:ext>
            </a:extLst>
          </p:cNvPr>
          <p:cNvSpPr txBox="1"/>
          <p:nvPr/>
        </p:nvSpPr>
        <p:spPr>
          <a:xfrm>
            <a:off x="2495550" y="2043588"/>
            <a:ext cx="792399" cy="953611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38100">
            <a:noFill/>
          </a:ln>
        </p:spPr>
        <p:txBody>
          <a:bodyPr wrap="square" lIns="36000" rIns="36000" rtlCol="0" anchor="ctr" anchorCtr="0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ED9B9B1-A88C-435C-891E-9314BF7EEC03}"/>
              </a:ext>
            </a:extLst>
          </p:cNvPr>
          <p:cNvSpPr txBox="1"/>
          <p:nvPr/>
        </p:nvSpPr>
        <p:spPr>
          <a:xfrm>
            <a:off x="2495550" y="2997199"/>
            <a:ext cx="1752589" cy="428038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38100">
            <a:noFill/>
          </a:ln>
        </p:spPr>
        <p:txBody>
          <a:bodyPr wrap="square" lIns="36000" rIns="36000" rtlCol="0" anchor="ctr" anchorCtr="0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00DF9D-68F2-481B-98C8-B53422A4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3EF9F7-133D-4AB1-8EAC-F6FB2C3E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4212638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93487" y="155334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production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DB07D5-3344-4E67-AC2C-38D61D8192DD}"/>
              </a:ext>
            </a:extLst>
          </p:cNvPr>
          <p:cNvSpPr txBox="1"/>
          <p:nvPr/>
        </p:nvSpPr>
        <p:spPr>
          <a:xfrm>
            <a:off x="927369" y="2292639"/>
            <a:ext cx="1316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Top </a:t>
            </a:r>
            <a:r>
              <a:rPr lang="fr-FR" dirty="0" err="1"/>
              <a:t>side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7B8EF9-45A4-4C0F-BA68-0565C00DC529}"/>
              </a:ext>
            </a:extLst>
          </p:cNvPr>
          <p:cNvSpPr txBox="1"/>
          <p:nvPr/>
        </p:nvSpPr>
        <p:spPr>
          <a:xfrm>
            <a:off x="953309" y="4750125"/>
            <a:ext cx="131647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Bottom </a:t>
            </a:r>
            <a:r>
              <a:rPr lang="fr-FR" dirty="0" err="1"/>
              <a:t>side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377A223-17CF-40AA-A9F6-D4B55AF06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9489" y="2306533"/>
            <a:ext cx="2117398" cy="1962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B72D154-FB21-4A64-AD77-F69C78EFF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7261" y="2938932"/>
            <a:ext cx="2475867" cy="405774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154B6B3-CE0C-4EAB-AFA6-7C752250B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9488" y="4898292"/>
            <a:ext cx="2117398" cy="19626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4E13AD-FBA4-4FCB-8CBD-8C961E6A9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0844" y="374918"/>
            <a:ext cx="2387177" cy="4056224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ACE4F1-1615-4923-86FB-DA19E6B24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E0873C-0DC9-4962-9D00-44F82AFF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3919385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458C175-54AD-4D81-A1F5-9AC784D9A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74" y="1904408"/>
            <a:ext cx="7000504" cy="350025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14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485900" y="205916"/>
            <a:ext cx="6172200" cy="5735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Prototype Testbench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653433-4213-4AAD-85C7-73DD19578099}"/>
              </a:ext>
            </a:extLst>
          </p:cNvPr>
          <p:cNvSpPr txBox="1"/>
          <p:nvPr/>
        </p:nvSpPr>
        <p:spPr>
          <a:xfrm>
            <a:off x="233623" y="4350201"/>
            <a:ext cx="155361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 err="1"/>
              <a:t>Xilinx</a:t>
            </a:r>
            <a:r>
              <a:rPr lang="fr-FR" dirty="0"/>
              <a:t> Evaluation </a:t>
            </a:r>
            <a:r>
              <a:rPr lang="fr-FR" dirty="0" err="1"/>
              <a:t>board</a:t>
            </a:r>
            <a:r>
              <a:rPr lang="fr-FR" dirty="0"/>
              <a:t>: VC709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C046F9-291E-4706-96DD-40200693328D}"/>
              </a:ext>
            </a:extLst>
          </p:cNvPr>
          <p:cNvSpPr txBox="1"/>
          <p:nvPr/>
        </p:nvSpPr>
        <p:spPr>
          <a:xfrm>
            <a:off x="2179468" y="5490479"/>
            <a:ext cx="71012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STARE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6F0C639-7E87-472F-AEDE-D4611AF46C64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2534528" y="4548249"/>
            <a:ext cx="48355" cy="9422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BCD7F5B-31A9-420C-BE44-7565123670DF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010430" y="3877143"/>
            <a:ext cx="776807" cy="473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ACB5A325-8C87-4EB7-8BA8-7AF279878F27}"/>
              </a:ext>
            </a:extLst>
          </p:cNvPr>
          <p:cNvSpPr txBox="1"/>
          <p:nvPr/>
        </p:nvSpPr>
        <p:spPr>
          <a:xfrm>
            <a:off x="942085" y="1215137"/>
            <a:ext cx="487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Firmware</a:t>
            </a:r>
            <a:r>
              <a:rPr lang="fr-FR" dirty="0"/>
              <a:t> Dev: MC, CE, XL, (GV)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4FEA3EC-864E-481A-8B0B-E6A92EEA0855}"/>
              </a:ext>
            </a:extLst>
          </p:cNvPr>
          <p:cNvSpPr txBox="1"/>
          <p:nvPr/>
        </p:nvSpPr>
        <p:spPr>
          <a:xfrm>
            <a:off x="3244648" y="5473668"/>
            <a:ext cx="140552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Optical </a:t>
            </a:r>
            <a:r>
              <a:rPr lang="fr-FR" dirty="0" err="1"/>
              <a:t>fibers</a:t>
            </a:r>
            <a:r>
              <a:rPr lang="fr-FR" dirty="0"/>
              <a:t>: 10 Gb/s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DFE8C7C-7598-4FB7-AA71-02CFE449C711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3592287" y="4910450"/>
            <a:ext cx="355126" cy="563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055E0873-F4DE-4229-AF5D-2CAAE92376D9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4364182" y="4868302"/>
            <a:ext cx="1146303" cy="5940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4969EB2-1EC6-41B3-AF01-8600D2B3DF08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5930773" y="3069771"/>
            <a:ext cx="386900" cy="607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1E7E1B95-4FC1-4FC2-99B1-9B26984E7DBF}"/>
              </a:ext>
            </a:extLst>
          </p:cNvPr>
          <p:cNvSpPr txBox="1"/>
          <p:nvPr/>
        </p:nvSpPr>
        <p:spPr>
          <a:xfrm>
            <a:off x="4852246" y="5462323"/>
            <a:ext cx="131647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Ethernet câble: </a:t>
            </a:r>
            <a:r>
              <a:rPr lang="fr-FR" dirty="0" err="1"/>
              <a:t>IPbus</a:t>
            </a:r>
            <a:endParaRPr lang="fr-FR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9EF3202-F173-43E9-BA2A-2AD17477F8F0}"/>
              </a:ext>
            </a:extLst>
          </p:cNvPr>
          <p:cNvSpPr txBox="1"/>
          <p:nvPr/>
        </p:nvSpPr>
        <p:spPr>
          <a:xfrm>
            <a:off x="5153966" y="3677603"/>
            <a:ext cx="155361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 err="1"/>
              <a:t>Xilinx</a:t>
            </a:r>
            <a:r>
              <a:rPr lang="fr-FR" dirty="0"/>
              <a:t> Evaluation </a:t>
            </a:r>
            <a:r>
              <a:rPr lang="fr-FR" dirty="0" err="1"/>
              <a:t>board</a:t>
            </a:r>
            <a:r>
              <a:rPr lang="fr-FR" dirty="0"/>
              <a:t>: KCU105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CE600B-2D9B-4159-AE60-B6D3EEE3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51E081-D51A-46DA-B61E-B27DBF3B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158963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45">
            <a:extLst>
              <a:ext uri="{FF2B5EF4-FFF2-40B4-BE49-F238E27FC236}">
                <a16:creationId xmlns:a16="http://schemas.microsoft.com/office/drawing/2014/main" id="{F3686F55-230F-4CE3-9A72-C545398749C4}"/>
              </a:ext>
            </a:extLst>
          </p:cNvPr>
          <p:cNvSpPr/>
          <p:nvPr/>
        </p:nvSpPr>
        <p:spPr>
          <a:xfrm>
            <a:off x="6365476" y="1853414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UDP interface</a:t>
            </a:r>
          </a:p>
          <a:p>
            <a:pPr algn="ctr"/>
            <a:r>
              <a:rPr lang="fr-FR" sz="2000" dirty="0"/>
              <a:t>(David </a:t>
            </a:r>
            <a:r>
              <a:rPr lang="fr-FR" sz="2000" dirty="0" err="1"/>
              <a:t>Zidler</a:t>
            </a:r>
            <a:r>
              <a:rPr lang="fr-FR" sz="2000" dirty="0"/>
              <a:t> – Munich)</a:t>
            </a:r>
          </a:p>
        </p:txBody>
      </p:sp>
      <p:sp>
        <p:nvSpPr>
          <p:cNvPr id="30" name="Rectangle à coins arrondis 45">
            <a:extLst>
              <a:ext uri="{FF2B5EF4-FFF2-40B4-BE49-F238E27FC236}">
                <a16:creationId xmlns:a16="http://schemas.microsoft.com/office/drawing/2014/main" id="{53B21DA8-CC07-495A-B2DA-5E0658698497}"/>
              </a:ext>
            </a:extLst>
          </p:cNvPr>
          <p:cNvSpPr/>
          <p:nvPr/>
        </p:nvSpPr>
        <p:spPr>
          <a:xfrm>
            <a:off x="3509540" y="1873340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Data manger</a:t>
            </a:r>
          </a:p>
          <a:p>
            <a:pPr algn="ctr"/>
            <a:r>
              <a:rPr lang="fr-FR" sz="2000" dirty="0" err="1"/>
              <a:t>Splicer</a:t>
            </a:r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3D70B5-B60D-4323-93D0-ACE063D9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Data </a:t>
            </a:r>
            <a:r>
              <a:rPr lang="fr-FR" dirty="0" err="1"/>
              <a:t>processing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569CD2-10FD-43D9-A143-9C48994EFD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  <a:endParaRPr lang="da-DK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E216BB-D9A5-41CA-B7D7-DBE6AD4C0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15</a:t>
            </a:fld>
            <a:endParaRPr lang="da-DK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71C027D-E5A9-4803-8C58-20D5699F0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9" name="Rectangle à coins arrondis 45">
            <a:extLst>
              <a:ext uri="{FF2B5EF4-FFF2-40B4-BE49-F238E27FC236}">
                <a16:creationId xmlns:a16="http://schemas.microsoft.com/office/drawing/2014/main" id="{B0D85788-839B-4276-8F78-070A3849DE47}"/>
              </a:ext>
            </a:extLst>
          </p:cNvPr>
          <p:cNvSpPr/>
          <p:nvPr/>
        </p:nvSpPr>
        <p:spPr>
          <a:xfrm>
            <a:off x="598470" y="1873340"/>
            <a:ext cx="1456561" cy="23590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Aurora interface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059A312-0238-4524-A29F-0B5B7D0BA773}"/>
              </a:ext>
            </a:extLst>
          </p:cNvPr>
          <p:cNvCxnSpPr>
            <a:cxnSpLocks/>
          </p:cNvCxnSpPr>
          <p:nvPr/>
        </p:nvCxnSpPr>
        <p:spPr>
          <a:xfrm>
            <a:off x="103613" y="2423100"/>
            <a:ext cx="4979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30C7E00-1ACE-49EE-86AC-8B589B013FFD}"/>
              </a:ext>
            </a:extLst>
          </p:cNvPr>
          <p:cNvSpPr txBox="1"/>
          <p:nvPr/>
        </p:nvSpPr>
        <p:spPr>
          <a:xfrm>
            <a:off x="-23359" y="2109589"/>
            <a:ext cx="914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Gb/s</a:t>
            </a:r>
          </a:p>
          <a:p>
            <a:endParaRPr lang="fr-FR" dirty="0"/>
          </a:p>
          <a:p>
            <a:r>
              <a:rPr lang="fr-FR" dirty="0"/>
              <a:t>Aurora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94CF895-BC1C-4ED9-B3EE-88821491588B}"/>
              </a:ext>
            </a:extLst>
          </p:cNvPr>
          <p:cNvCxnSpPr>
            <a:cxnSpLocks/>
          </p:cNvCxnSpPr>
          <p:nvPr/>
        </p:nvCxnSpPr>
        <p:spPr>
          <a:xfrm flipH="1">
            <a:off x="141044" y="2588563"/>
            <a:ext cx="4574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04A4180B-3BFD-4547-B686-D705D4C489FD}"/>
              </a:ext>
            </a:extLst>
          </p:cNvPr>
          <p:cNvSpPr/>
          <p:nvPr/>
        </p:nvSpPr>
        <p:spPr>
          <a:xfrm>
            <a:off x="2052978" y="2557253"/>
            <a:ext cx="1456561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C3A8DC-3737-46A2-A2B7-294564E0281A}"/>
              </a:ext>
            </a:extLst>
          </p:cNvPr>
          <p:cNvSpPr txBox="1"/>
          <p:nvPr/>
        </p:nvSpPr>
        <p:spPr>
          <a:xfrm>
            <a:off x="1929862" y="2347298"/>
            <a:ext cx="149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64 bit</a:t>
            </a:r>
          </a:p>
          <a:p>
            <a:r>
              <a:rPr lang="fr-FR" dirty="0"/>
              <a:t>@156,25 Mhz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52B6281-3CF8-442A-AB0D-3FF62BB9317E}"/>
              </a:ext>
            </a:extLst>
          </p:cNvPr>
          <p:cNvSpPr txBox="1"/>
          <p:nvPr/>
        </p:nvSpPr>
        <p:spPr>
          <a:xfrm>
            <a:off x="1877097" y="3115490"/>
            <a:ext cx="176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Paquets de </a:t>
            </a:r>
            <a:r>
              <a:rPr lang="fr-FR" sz="2800" dirty="0"/>
              <a:t>X</a:t>
            </a:r>
            <a:r>
              <a:rPr lang="fr-FR" dirty="0"/>
              <a:t> KB</a:t>
            </a: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D9A97105-FA9D-463F-95EC-2BA07EDAF23B}"/>
              </a:ext>
            </a:extLst>
          </p:cNvPr>
          <p:cNvSpPr/>
          <p:nvPr/>
        </p:nvSpPr>
        <p:spPr>
          <a:xfrm>
            <a:off x="4949887" y="2475422"/>
            <a:ext cx="1415589" cy="283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7929CA4-748E-45C8-8C49-4E8F7A1136CD}"/>
              </a:ext>
            </a:extLst>
          </p:cNvPr>
          <p:cNvSpPr txBox="1"/>
          <p:nvPr/>
        </p:nvSpPr>
        <p:spPr>
          <a:xfrm>
            <a:off x="4847468" y="2249494"/>
            <a:ext cx="1497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64 bit</a:t>
            </a:r>
          </a:p>
          <a:p>
            <a:r>
              <a:rPr lang="fr-FR" dirty="0"/>
              <a:t>@156,25 Mhz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181E331-6036-450A-A040-BD59AF7AF4B3}"/>
              </a:ext>
            </a:extLst>
          </p:cNvPr>
          <p:cNvSpPr txBox="1"/>
          <p:nvPr/>
        </p:nvSpPr>
        <p:spPr>
          <a:xfrm>
            <a:off x="4755717" y="3057982"/>
            <a:ext cx="1930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X</a:t>
            </a:r>
            <a:r>
              <a:rPr lang="fr-FR" dirty="0"/>
              <a:t> Paquets de 1 KB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11A11B33-2E99-4576-B627-90C1ADD439B4}"/>
              </a:ext>
            </a:extLst>
          </p:cNvPr>
          <p:cNvSpPr/>
          <p:nvPr/>
        </p:nvSpPr>
        <p:spPr>
          <a:xfrm>
            <a:off x="7836919" y="2557253"/>
            <a:ext cx="912644" cy="226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C22870D-BC5F-4F98-9747-88CCD77C0056}"/>
              </a:ext>
            </a:extLst>
          </p:cNvPr>
          <p:cNvSpPr txBox="1"/>
          <p:nvPr/>
        </p:nvSpPr>
        <p:spPr>
          <a:xfrm>
            <a:off x="7819984" y="2322011"/>
            <a:ext cx="138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 Gb/s</a:t>
            </a:r>
          </a:p>
          <a:p>
            <a:endParaRPr lang="fr-FR" dirty="0"/>
          </a:p>
          <a:p>
            <a:r>
              <a:rPr lang="fr-FR" dirty="0"/>
              <a:t>Ethernet SFP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CF34129-DE92-47DE-A14A-8EC68C3DF6B5}"/>
              </a:ext>
            </a:extLst>
          </p:cNvPr>
          <p:cNvSpPr txBox="1"/>
          <p:nvPr/>
        </p:nvSpPr>
        <p:spPr>
          <a:xfrm>
            <a:off x="3369793" y="4880860"/>
            <a:ext cx="1736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_ Slow control</a:t>
            </a:r>
          </a:p>
          <a:p>
            <a:r>
              <a:rPr lang="fr-FR" dirty="0"/>
              <a:t>_ EEPROM</a:t>
            </a:r>
          </a:p>
          <a:p>
            <a:r>
              <a:rPr lang="fr-FR" dirty="0"/>
              <a:t>_ </a:t>
            </a:r>
            <a:r>
              <a:rPr lang="fr-FR" dirty="0" err="1"/>
              <a:t>Clock</a:t>
            </a:r>
            <a:r>
              <a:rPr lang="fr-FR" dirty="0"/>
              <a:t> manager</a:t>
            </a:r>
          </a:p>
        </p:txBody>
      </p:sp>
      <p:sp>
        <p:nvSpPr>
          <p:cNvPr id="34" name="Espace réservé de la date 6">
            <a:extLst>
              <a:ext uri="{FF2B5EF4-FFF2-40B4-BE49-F238E27FC236}">
                <a16:creationId xmlns:a16="http://schemas.microsoft.com/office/drawing/2014/main" id="{11DBC9A3-66C4-4F0C-BF8C-0D06E1F6A578}"/>
              </a:ext>
            </a:extLst>
          </p:cNvPr>
          <p:cNvSpPr txBox="1">
            <a:spLocks/>
          </p:cNvSpPr>
          <p:nvPr/>
        </p:nvSpPr>
        <p:spPr>
          <a:xfrm>
            <a:off x="12569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X.LAFAY</a:t>
            </a:r>
          </a:p>
        </p:txBody>
      </p:sp>
    </p:spTree>
    <p:extLst>
      <p:ext uri="{BB962C8B-B14F-4D97-AF65-F5344CB8AC3E}">
        <p14:creationId xmlns:p14="http://schemas.microsoft.com/office/powerpoint/2010/main" val="113241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869F-EC05-41B4-89D8-02FA7F81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Results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3A7EE-4C34-431D-AF50-931B9D53A5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A89A6D-2EA4-C14E-B895-BAF94050E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3F036F-5F26-4C1C-8C38-9CB7FEE9F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  <a:endParaRPr lang="da-DK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2AAEB73-619E-4ECD-AB1C-4333DBBE371D}"/>
              </a:ext>
            </a:extLst>
          </p:cNvPr>
          <p:cNvSpPr txBox="1"/>
          <p:nvPr/>
        </p:nvSpPr>
        <p:spPr>
          <a:xfrm>
            <a:off x="217715" y="1692163"/>
            <a:ext cx="8830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Transfert @10Gb/s </a:t>
            </a:r>
          </a:p>
          <a:p>
            <a:r>
              <a:rPr lang="fr-FR" sz="2800" dirty="0"/>
              <a:t>=&gt; 5 </a:t>
            </a:r>
            <a:r>
              <a:rPr lang="fr-FR" sz="2800" dirty="0" err="1"/>
              <a:t>hours</a:t>
            </a:r>
            <a:r>
              <a:rPr lang="fr-FR" sz="2800" dirty="0"/>
              <a:t> test : </a:t>
            </a:r>
            <a:r>
              <a:rPr lang="fr-FR" sz="2800" dirty="0" err="1"/>
              <a:t>packets</a:t>
            </a:r>
            <a:r>
              <a:rPr lang="fr-FR" sz="2800" dirty="0"/>
              <a:t> </a:t>
            </a:r>
            <a:r>
              <a:rPr lang="fr-FR" sz="2800" dirty="0" err="1"/>
              <a:t>loss</a:t>
            </a:r>
            <a:r>
              <a:rPr lang="fr-FR" sz="2800" dirty="0"/>
              <a:t> &lt; 1.10-6 ; no bit </a:t>
            </a:r>
            <a:r>
              <a:rPr lang="fr-FR" sz="2800" dirty="0" err="1"/>
              <a:t>error</a:t>
            </a:r>
            <a:endParaRPr lang="fr-FR" sz="28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3B89ED6-D5CF-44BC-BC3F-DBFAB695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6270"/>
            <a:ext cx="9144000" cy="282322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6BE933F-9137-40F0-86A8-27E38336DBA4}"/>
              </a:ext>
            </a:extLst>
          </p:cNvPr>
          <p:cNvSpPr txBox="1"/>
          <p:nvPr/>
        </p:nvSpPr>
        <p:spPr>
          <a:xfrm>
            <a:off x="217715" y="5469499"/>
            <a:ext cx="8830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Transfert @5Gb/s </a:t>
            </a:r>
          </a:p>
          <a:p>
            <a:r>
              <a:rPr lang="fr-FR" sz="2800" dirty="0"/>
              <a:t>=&gt; 5 </a:t>
            </a:r>
            <a:r>
              <a:rPr lang="fr-FR" sz="2800" dirty="0" err="1"/>
              <a:t>hours</a:t>
            </a:r>
            <a:r>
              <a:rPr lang="fr-FR" sz="2800" dirty="0"/>
              <a:t> test : no </a:t>
            </a:r>
            <a:r>
              <a:rPr lang="fr-FR" sz="2800" dirty="0" err="1"/>
              <a:t>packets</a:t>
            </a:r>
            <a:r>
              <a:rPr lang="fr-FR" sz="2800" dirty="0"/>
              <a:t> </a:t>
            </a:r>
            <a:r>
              <a:rPr lang="fr-FR" sz="2800" dirty="0" err="1"/>
              <a:t>loss</a:t>
            </a:r>
            <a:r>
              <a:rPr lang="fr-FR" sz="2800" dirty="0"/>
              <a:t> ; no bit </a:t>
            </a:r>
            <a:r>
              <a:rPr lang="fr-FR" sz="2800" dirty="0" err="1"/>
              <a:t>error</a:t>
            </a:r>
            <a:endParaRPr lang="fr-FR" sz="2800" dirty="0"/>
          </a:p>
        </p:txBody>
      </p:sp>
      <p:sp>
        <p:nvSpPr>
          <p:cNvPr id="18" name="Espace réservé de la date 6">
            <a:extLst>
              <a:ext uri="{FF2B5EF4-FFF2-40B4-BE49-F238E27FC236}">
                <a16:creationId xmlns:a16="http://schemas.microsoft.com/office/drawing/2014/main" id="{FFD0B097-9B08-464C-8F06-3E50B6F501B6}"/>
              </a:ext>
            </a:extLst>
          </p:cNvPr>
          <p:cNvSpPr txBox="1">
            <a:spLocks/>
          </p:cNvSpPr>
          <p:nvPr/>
        </p:nvSpPr>
        <p:spPr>
          <a:xfrm>
            <a:off x="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X.LAFAY</a:t>
            </a:r>
          </a:p>
        </p:txBody>
      </p:sp>
    </p:spTree>
    <p:extLst>
      <p:ext uri="{BB962C8B-B14F-4D97-AF65-F5344CB8AC3E}">
        <p14:creationId xmlns:p14="http://schemas.microsoft.com/office/powerpoint/2010/main" val="2016251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2CE01-B1C0-4700-B7FD-C35C6FFD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34" y="613640"/>
            <a:ext cx="6985190" cy="672952"/>
          </a:xfrm>
        </p:spPr>
        <p:txBody>
          <a:bodyPr>
            <a:normAutofit fontScale="90000"/>
          </a:bodyPr>
          <a:lstStyle/>
          <a:p>
            <a:r>
              <a:rPr lang="da-DK" dirty="0" err="1"/>
              <a:t>Reliability</a:t>
            </a:r>
            <a:r>
              <a:rPr lang="da-DK" dirty="0"/>
              <a:t> </a:t>
            </a:r>
            <a:r>
              <a:rPr lang="da-DK" dirty="0" err="1"/>
              <a:t>mechanisms</a:t>
            </a:r>
            <a:endParaRPr lang="da-DK" dirty="0"/>
          </a:p>
        </p:txBody>
      </p:sp>
      <p:pic>
        <p:nvPicPr>
          <p:cNvPr id="7" name="Pladsholder til indhold 6" descr="Et billede, der indeholder kniv&#10;&#10;Automatisk genereret beskrivelse">
            <a:extLst>
              <a:ext uri="{FF2B5EF4-FFF2-40B4-BE49-F238E27FC236}">
                <a16:creationId xmlns:a16="http://schemas.microsoft.com/office/drawing/2014/main" id="{0F7862B8-3F8C-46C0-82C9-197916A431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424" y="1819922"/>
            <a:ext cx="5854784" cy="1992839"/>
          </a:xfrm>
        </p:spPr>
      </p:pic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E56422-6A29-48CF-B3E5-9EDB742EEA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ACD91E1-8C21-43B2-B2BF-4E40DC1282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423" y="4116578"/>
            <a:ext cx="5782785" cy="16805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0E4EA8-EE62-F94C-A096-F1AE13926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68B928-8642-496E-B1C4-0A8F75544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DB598A52-F716-4646-93C4-FEF4D57666D6}"/>
              </a:ext>
            </a:extLst>
          </p:cNvPr>
          <p:cNvSpPr txBox="1">
            <a:spLocks/>
          </p:cNvSpPr>
          <p:nvPr/>
        </p:nvSpPr>
        <p:spPr>
          <a:xfrm>
            <a:off x="0" y="1715590"/>
            <a:ext cx="3114989" cy="456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dirty="0"/>
              <a:t>Go Back N</a:t>
            </a:r>
          </a:p>
          <a:p>
            <a:pPr lvl="1"/>
            <a:r>
              <a:rPr lang="da-DK" sz="1600" dirty="0"/>
              <a:t>Using memory
Efficiency</a:t>
            </a:r>
          </a:p>
          <a:p>
            <a:r>
              <a:rPr lang="da-DK" sz="1600" dirty="0"/>
              <a:t>Selective Repeat</a:t>
            </a:r>
          </a:p>
          <a:p>
            <a:pPr lvl="1"/>
            <a:r>
              <a:rPr lang="da-DK" sz="1600" dirty="0"/>
              <a:t>Complexity</a:t>
            </a:r>
          </a:p>
          <a:p>
            <a:pPr lvl="1"/>
            <a:r>
              <a:rPr lang="fr-FR" sz="1600" dirty="0" err="1"/>
              <a:t>Window</a:t>
            </a:r>
            <a:r>
              <a:rPr lang="fr-FR" sz="1600" dirty="0"/>
              <a:t> size</a:t>
            </a:r>
          </a:p>
          <a:p>
            <a:pPr lvl="1"/>
            <a:r>
              <a:rPr lang="fr-FR" sz="1600" dirty="0" err="1"/>
              <a:t>Better</a:t>
            </a:r>
            <a:r>
              <a:rPr lang="fr-FR" sz="1600" dirty="0"/>
              <a:t> for </a:t>
            </a:r>
            <a:r>
              <a:rPr lang="fr-FR" sz="1600" dirty="0" err="1"/>
              <a:t>debugging</a:t>
            </a:r>
            <a:endParaRPr lang="fr-FR" sz="1600" dirty="0"/>
          </a:p>
          <a:p>
            <a:pPr lvl="1"/>
            <a:r>
              <a:rPr lang="fr-FR" sz="1600" dirty="0"/>
              <a:t>No data </a:t>
            </a:r>
            <a:r>
              <a:rPr lang="fr-FR" sz="1600" dirty="0" err="1"/>
              <a:t>loss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FPGA and server</a:t>
            </a:r>
          </a:p>
          <a:p>
            <a:pPr lvl="1"/>
            <a:r>
              <a:rPr lang="fr-FR" sz="1600" dirty="0" err="1"/>
              <a:t>Generates</a:t>
            </a:r>
            <a:r>
              <a:rPr lang="fr-FR" sz="1600" dirty="0"/>
              <a:t> back </a:t>
            </a:r>
          </a:p>
        </p:txBody>
      </p:sp>
      <p:sp>
        <p:nvSpPr>
          <p:cNvPr id="12" name="Espace réservé de la date 6">
            <a:extLst>
              <a:ext uri="{FF2B5EF4-FFF2-40B4-BE49-F238E27FC236}">
                <a16:creationId xmlns:a16="http://schemas.microsoft.com/office/drawing/2014/main" id="{572EE9C3-287F-4B5F-8A8A-EBC97F89D28E}"/>
              </a:ext>
            </a:extLst>
          </p:cNvPr>
          <p:cNvSpPr txBox="1">
            <a:spLocks/>
          </p:cNvSpPr>
          <p:nvPr/>
        </p:nvSpPr>
        <p:spPr>
          <a:xfrm>
            <a:off x="-228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X.LAFAY</a:t>
            </a:r>
          </a:p>
        </p:txBody>
      </p:sp>
    </p:spTree>
    <p:extLst>
      <p:ext uri="{BB962C8B-B14F-4D97-AF65-F5344CB8AC3E}">
        <p14:creationId xmlns:p14="http://schemas.microsoft.com/office/powerpoint/2010/main" val="449592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336549-D99E-4AE5-9106-490597BE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Diagramme de l’œil et article de </a:t>
            </a:r>
            <a:r>
              <a:rPr lang="fr-FR" dirty="0" err="1"/>
              <a:t>Rohde</a:t>
            </a:r>
            <a:r>
              <a:rPr lang="fr-FR" dirty="0"/>
              <a:t> et Schwarz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D93D70-B826-4048-9D65-47709F0AB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2158A0-B8AE-48B7-8D88-89B9D58C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75555-2193-4061-81CB-F1631C61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31102F-9555-47F4-B8B4-10D6AEF398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49" y="1632925"/>
            <a:ext cx="3671801" cy="22948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B9A7D8-A563-40C1-9D7F-5F42E4AA4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30" y="4119239"/>
            <a:ext cx="3671802" cy="22948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685104-18E4-4952-817C-05D082399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30" t="11247" r="22994" b="1217"/>
          <a:stretch/>
        </p:blipFill>
        <p:spPr>
          <a:xfrm>
            <a:off x="5014872" y="1473556"/>
            <a:ext cx="3362773" cy="48827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892BBA-4F89-4CE4-9CB8-70BDD580E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71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19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14450" y="224099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Prototype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7C1D04C-C8D3-440D-9923-A73698649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42" y="1081349"/>
            <a:ext cx="5579223" cy="5349833"/>
          </a:xfrm>
        </p:spPr>
        <p:txBody>
          <a:bodyPr>
            <a:noAutofit/>
          </a:bodyPr>
          <a:lstStyle/>
          <a:p>
            <a:r>
              <a:rPr lang="en-GB" sz="1700" noProof="0" dirty="0"/>
              <a:t>Difficulties in purchasing SOM Modules: </a:t>
            </a:r>
            <a:r>
              <a:rPr lang="en-GB" sz="1700" noProof="0" dirty="0" err="1"/>
              <a:t>IJCLab</a:t>
            </a:r>
            <a:r>
              <a:rPr lang="en-GB" sz="1700" noProof="0" dirty="0"/>
              <a:t> constraints, </a:t>
            </a:r>
            <a:r>
              <a:rPr lang="en-GB" sz="1700" noProof="0" dirty="0" err="1"/>
              <a:t>Covid</a:t>
            </a:r>
            <a:r>
              <a:rPr lang="en-GB" sz="1700" noProof="0" dirty="0"/>
              <a:t> constraints, global shortage on integrated circuits </a:t>
            </a:r>
            <a:r>
              <a:rPr lang="en-GB" sz="1700" noProof="0" dirty="0">
                <a:sym typeface="Wingdings" panose="05000000000000000000" pitchFamily="2" charset="2"/>
              </a:rPr>
              <a:t> only 4 modules are delivered (2 </a:t>
            </a:r>
            <a:r>
              <a:rPr lang="en-GB" sz="1700" noProof="0" dirty="0" err="1">
                <a:sym typeface="Wingdings" panose="05000000000000000000" pitchFamily="2" charset="2"/>
              </a:rPr>
              <a:t>IJCLab</a:t>
            </a:r>
            <a:r>
              <a:rPr lang="en-GB" sz="1700" noProof="0" dirty="0">
                <a:sym typeface="Wingdings" panose="05000000000000000000" pitchFamily="2" charset="2"/>
              </a:rPr>
              <a:t> &amp; 2 from Andres), 10 modules ordered (delivery August 2021) (for reminder : 10 STAREs are available).</a:t>
            </a:r>
            <a:endParaRPr lang="en-GB" sz="1700" noProof="0" dirty="0"/>
          </a:p>
          <a:p>
            <a:r>
              <a:rPr lang="en-GB" sz="1700" noProof="0" dirty="0"/>
              <a:t>STARE with SOM Module (from Andres) will be sent to Valencia for Mechanical Integration with PACE board and crate.</a:t>
            </a:r>
          </a:p>
          <a:p>
            <a:endParaRPr lang="en-GB" sz="1700" noProof="0" dirty="0"/>
          </a:p>
          <a:p>
            <a:endParaRPr lang="en-GB" sz="1700" noProof="0" dirty="0"/>
          </a:p>
          <a:p>
            <a:endParaRPr lang="en-GB" sz="1700" noProof="0" dirty="0"/>
          </a:p>
          <a:p>
            <a:pPr marL="0" indent="0">
              <a:buNone/>
            </a:pPr>
            <a:endParaRPr lang="en-GB" sz="1700" noProof="0" dirty="0"/>
          </a:p>
          <a:p>
            <a:pPr marL="0" indent="0">
              <a:buNone/>
            </a:pPr>
            <a:endParaRPr lang="en-GB" sz="1700" noProof="0" dirty="0"/>
          </a:p>
          <a:p>
            <a:pPr marL="0" indent="0">
              <a:buNone/>
            </a:pPr>
            <a:endParaRPr lang="en-GB" sz="1700" noProof="0" dirty="0"/>
          </a:p>
          <a:p>
            <a:r>
              <a:rPr lang="en-GB" sz="1700" dirty="0"/>
              <a:t>STARE ready for integration test : from now until begin April…</a:t>
            </a:r>
            <a:endParaRPr lang="en-GB" sz="1700" noProof="0" dirty="0"/>
          </a:p>
          <a:p>
            <a:r>
              <a:rPr lang="en-GB" sz="1700" noProof="0" dirty="0"/>
              <a:t>Integration tests: PACE status, </a:t>
            </a:r>
            <a:r>
              <a:rPr lang="en-GB" sz="1700" noProof="0" dirty="0" err="1"/>
              <a:t>Covid</a:t>
            </a:r>
            <a:r>
              <a:rPr lang="en-GB" sz="1700" noProof="0" dirty="0"/>
              <a:t> constraints??</a:t>
            </a:r>
          </a:p>
          <a:p>
            <a:endParaRPr lang="en-GB" sz="1700" noProof="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4D56518-6F3E-4A04-9F93-2601D0EB9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5" y="3279104"/>
            <a:ext cx="4494810" cy="189382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62C2EA9-91B4-42E3-8153-D94B72079509}"/>
              </a:ext>
            </a:extLst>
          </p:cNvPr>
          <p:cNvSpPr txBox="1"/>
          <p:nvPr/>
        </p:nvSpPr>
        <p:spPr>
          <a:xfrm>
            <a:off x="812103" y="4744655"/>
            <a:ext cx="155361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/>
              <a:t>PACE </a:t>
            </a:r>
            <a:r>
              <a:rPr lang="fr-FR" dirty="0" err="1"/>
              <a:t>Board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590926B-F25E-4BA3-BB9B-9234F0CBFD68}"/>
              </a:ext>
            </a:extLst>
          </p:cNvPr>
          <p:cNvSpPr txBox="1"/>
          <p:nvPr/>
        </p:nvSpPr>
        <p:spPr>
          <a:xfrm>
            <a:off x="3648326" y="3960225"/>
            <a:ext cx="135371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36000" rIns="36000" rtlCol="0" anchor="ctr" anchorCtr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STARE Area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C144D2F-2A41-4496-A3B5-0A083031A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3556" y="2785508"/>
            <a:ext cx="3894848" cy="3097712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DBF85A-3A6A-4B70-B70F-DB7239E0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D205582-3664-493E-9677-14252E9E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279269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059BE5-84A0-4022-AE6A-8B60A4FC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CA7CF9-1954-4E11-AC6E-99089097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8CB6B8-97CA-4C97-92B1-70700847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2</a:t>
            </a:fld>
            <a:endParaRPr lang="fr-FR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013D9DD-B600-4704-919E-71D6173E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0955"/>
            <a:ext cx="8229600" cy="1143000"/>
          </a:xfrm>
        </p:spPr>
        <p:txBody>
          <a:bodyPr/>
          <a:lstStyle/>
          <a:p>
            <a:pPr algn="ctr"/>
            <a:r>
              <a:rPr lang="fr-FR" dirty="0"/>
              <a:t>AGATA </a:t>
            </a:r>
            <a:r>
              <a:rPr lang="fr-FR" dirty="0" err="1"/>
              <a:t>project</a:t>
            </a:r>
            <a:endParaRPr lang="fr-FR" dirty="0"/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2A45DEE-F0CC-46A4-A0EE-6D727980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571" y="1304077"/>
            <a:ext cx="5390836" cy="4525963"/>
          </a:xfrm>
        </p:spPr>
        <p:txBody>
          <a:bodyPr>
            <a:normAutofit lnSpcReduction="10000"/>
          </a:bodyPr>
          <a:lstStyle/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180 segmented crystals (60 triple clusters)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362 kg of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Ge</a:t>
            </a: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tabLst>
                <a:tab pos="358775" algn="l"/>
                <a:tab pos="2801938" algn="l"/>
              </a:tabLst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82 % solid angle</a:t>
            </a: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 kHz 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Ge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 crystal counting rate</a:t>
            </a: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Energy resolution &amp; range: ~0.2%, 5 keV-180 MeV</a:t>
            </a: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Angular resolution : ~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1º</a:t>
            </a:r>
          </a:p>
          <a:p>
            <a:pPr marL="0" defTabSz="304800" eaLnBrk="0" hangingPunct="0">
              <a:spcBef>
                <a:spcPts val="0"/>
              </a:spcBef>
            </a:pPr>
            <a:endParaRPr lang="en-GB" sz="1800" dirty="0">
              <a:latin typeface="Arial" pitchFamily="34" charset="0"/>
              <a:cs typeface="Arial" pitchFamily="34" charset="0"/>
            </a:endParaRPr>
          </a:p>
          <a:p>
            <a:pPr marL="0" defTabSz="30480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Efficiency: 35 % (M</a:t>
            </a:r>
            <a:r>
              <a:rPr lang="el-GR" altLang="en-US" sz="1800" baseline="-25000" dirty="0">
                <a:latin typeface="Times New Roman"/>
                <a:cs typeface="Times New Roman"/>
              </a:rPr>
              <a:t>γ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=1) , 20% (M</a:t>
            </a:r>
            <a:r>
              <a:rPr lang="el-GR" altLang="en-US" sz="1800" baseline="-25000" dirty="0">
                <a:latin typeface="Times New Roman"/>
                <a:cs typeface="Times New Roman"/>
              </a:rPr>
              <a:t> γ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=30)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1260475" algn="l"/>
                <a:tab pos="2801938" algn="l"/>
              </a:tabLs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Pic/Total: 50%(M</a:t>
            </a:r>
            <a:r>
              <a:rPr lang="el-GR" altLang="en-US" sz="1800" baseline="-25000" dirty="0">
                <a:latin typeface="Times New Roman"/>
                <a:cs typeface="Times New Roman"/>
              </a:rPr>
              <a:t>γ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=1), 40% (M</a:t>
            </a:r>
            <a:r>
              <a:rPr lang="el-GR" altLang="en-US" sz="1800" baseline="-25000" dirty="0">
                <a:latin typeface="Times New Roman"/>
                <a:cs typeface="Times New Roman"/>
              </a:rPr>
              <a:t>γ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=30)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1260475" algn="l"/>
                <a:tab pos="2801938" algn="l"/>
              </a:tabLs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260475" algn="l"/>
                <a:tab pos="2801938" algn="l"/>
              </a:tabLst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detector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260475" algn="l"/>
                <a:tab pos="2801938" algn="l"/>
              </a:tabLst>
            </a:pP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tabLst>
                <a:tab pos="1260475" algn="l"/>
                <a:tab pos="2801938" algn="l"/>
              </a:tabLst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Large inner radius to accommodate ancillary devices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260475" algn="l"/>
                <a:tab pos="2801938" algn="l"/>
              </a:tabLst>
            </a:pPr>
            <a:endParaRPr lang="fr-FR" sz="1800" dirty="0">
              <a:solidFill>
                <a:srgbClr val="FF0000"/>
              </a:solidFill>
            </a:endParaRPr>
          </a:p>
        </p:txBody>
      </p:sp>
      <p:grpSp>
        <p:nvGrpSpPr>
          <p:cNvPr id="26" name="Grouper 3">
            <a:extLst>
              <a:ext uri="{FF2B5EF4-FFF2-40B4-BE49-F238E27FC236}">
                <a16:creationId xmlns:a16="http://schemas.microsoft.com/office/drawing/2014/main" id="{DA49E827-8DE1-4EC5-A176-60114F3507A4}"/>
              </a:ext>
            </a:extLst>
          </p:cNvPr>
          <p:cNvGrpSpPr/>
          <p:nvPr/>
        </p:nvGrpSpPr>
        <p:grpSpPr>
          <a:xfrm>
            <a:off x="25400" y="5914486"/>
            <a:ext cx="9087998" cy="477735"/>
            <a:chOff x="0" y="6217477"/>
            <a:chExt cx="9087998" cy="477735"/>
          </a:xfrm>
        </p:grpSpPr>
        <p:pic>
          <p:nvPicPr>
            <p:cNvPr id="27" name="Picture 6" descr="Bulgaria_sh">
              <a:extLst>
                <a:ext uri="{FF2B5EF4-FFF2-40B4-BE49-F238E27FC236}">
                  <a16:creationId xmlns:a16="http://schemas.microsoft.com/office/drawing/2014/main" id="{1F37B0B6-5B4C-48BE-8A72-6BA1F3382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17477"/>
              <a:ext cx="705218" cy="4557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Finland_sh">
              <a:extLst>
                <a:ext uri="{FF2B5EF4-FFF2-40B4-BE49-F238E27FC236}">
                  <a16:creationId xmlns:a16="http://schemas.microsoft.com/office/drawing/2014/main" id="{D5DB5283-9D4B-4614-83CB-8DBB39CF5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552" y="6224853"/>
              <a:ext cx="705218" cy="45332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France_sh">
              <a:extLst>
                <a:ext uri="{FF2B5EF4-FFF2-40B4-BE49-F238E27FC236}">
                  <a16:creationId xmlns:a16="http://schemas.microsoft.com/office/drawing/2014/main" id="{A6171687-E48E-41B8-BF00-6DA154223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703" y="6222403"/>
              <a:ext cx="705218" cy="4557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Germany_sh">
              <a:extLst>
                <a:ext uri="{FF2B5EF4-FFF2-40B4-BE49-F238E27FC236}">
                  <a16:creationId xmlns:a16="http://schemas.microsoft.com/office/drawing/2014/main" id="{56E79728-1F60-4EE5-BF36-196A3BA1D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2226" y="6224853"/>
              <a:ext cx="705218" cy="45822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1" descr="Italy_sh">
              <a:extLst>
                <a:ext uri="{FF2B5EF4-FFF2-40B4-BE49-F238E27FC236}">
                  <a16:creationId xmlns:a16="http://schemas.microsoft.com/office/drawing/2014/main" id="{0DFF44C0-47C2-4A32-BEDF-ADE265522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791" y="6217477"/>
              <a:ext cx="705218" cy="4557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Poland_sh">
              <a:extLst>
                <a:ext uri="{FF2B5EF4-FFF2-40B4-BE49-F238E27FC236}">
                  <a16:creationId xmlns:a16="http://schemas.microsoft.com/office/drawing/2014/main" id="{8665938F-9A93-4C55-AC1E-EFA18DAED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714" y="6217477"/>
              <a:ext cx="700797" cy="4557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Sweden_sh">
              <a:extLst>
                <a:ext uri="{FF2B5EF4-FFF2-40B4-BE49-F238E27FC236}">
                  <a16:creationId xmlns:a16="http://schemas.microsoft.com/office/drawing/2014/main" id="{BCF6D9E0-52C5-4132-BDAA-73BE62FC2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069" y="6217477"/>
              <a:ext cx="700797" cy="4557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5" descr="Union_Jack_sh">
              <a:extLst>
                <a:ext uri="{FF2B5EF4-FFF2-40B4-BE49-F238E27FC236}">
                  <a16:creationId xmlns:a16="http://schemas.microsoft.com/office/drawing/2014/main" id="{5DF17958-FDC9-4BFD-AC5E-A675C2429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201" y="6217477"/>
              <a:ext cx="700797" cy="4557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turkey">
              <a:extLst>
                <a:ext uri="{FF2B5EF4-FFF2-40B4-BE49-F238E27FC236}">
                  <a16:creationId xmlns:a16="http://schemas.microsoft.com/office/drawing/2014/main" id="{3E530D41-2BA8-402A-B26E-DABBFBC10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798" y="6217477"/>
              <a:ext cx="640752" cy="4274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 35" descr="espagne.jpg">
              <a:extLst>
                <a:ext uri="{FF2B5EF4-FFF2-40B4-BE49-F238E27FC236}">
                  <a16:creationId xmlns:a16="http://schemas.microsoft.com/office/drawing/2014/main" id="{9147A96A-CD7D-4FBD-A949-98766719C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9601" y="6224853"/>
              <a:ext cx="659240" cy="426342"/>
            </a:xfrm>
            <a:prstGeom prst="rect">
              <a:avLst/>
            </a:prstGeom>
          </p:spPr>
        </p:pic>
        <p:pic>
          <p:nvPicPr>
            <p:cNvPr id="37" name="Image 36" descr="Hungary.jpg">
              <a:extLst>
                <a:ext uri="{FF2B5EF4-FFF2-40B4-BE49-F238E27FC236}">
                  <a16:creationId xmlns:a16="http://schemas.microsoft.com/office/drawing/2014/main" id="{4F203B06-70C1-40AF-823D-891009AD0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455" y="6224853"/>
              <a:ext cx="664475" cy="470359"/>
            </a:xfrm>
            <a:prstGeom prst="rect">
              <a:avLst/>
            </a:prstGeom>
          </p:spPr>
        </p:pic>
      </p:grpSp>
      <p:pic>
        <p:nvPicPr>
          <p:cNvPr id="38" name="Picture 5" descr="JS-agata240805-b">
            <a:extLst>
              <a:ext uri="{FF2B5EF4-FFF2-40B4-BE49-F238E27FC236}">
                <a16:creationId xmlns:a16="http://schemas.microsoft.com/office/drawing/2014/main" id="{50182CBC-CFAC-439D-88FA-2F92EF4A5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16162" t="4288" r="19193" b="4257"/>
          <a:stretch>
            <a:fillRect/>
          </a:stretch>
        </p:blipFill>
        <p:spPr bwMode="auto">
          <a:xfrm>
            <a:off x="181373" y="2044700"/>
            <a:ext cx="3419198" cy="350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C118C3B-DAF3-473C-81BB-CBC41EBE7122}"/>
              </a:ext>
            </a:extLst>
          </p:cNvPr>
          <p:cNvSpPr txBox="1"/>
          <p:nvPr/>
        </p:nvSpPr>
        <p:spPr>
          <a:xfrm>
            <a:off x="98352" y="1339321"/>
            <a:ext cx="2023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hlinkClick r:id="rId14"/>
              </a:rPr>
              <a:t>http://www.agata.org</a:t>
            </a:r>
            <a:endParaRPr lang="fr-FR" sz="1600" dirty="0"/>
          </a:p>
          <a:p>
            <a:r>
              <a:rPr lang="fr-FR" sz="1600" dirty="0">
                <a:hlinkClick r:id="rId15"/>
              </a:rPr>
              <a:t>http://agata.in2p3.fr</a:t>
            </a:r>
            <a:endParaRPr lang="fr-FR" sz="1600" dirty="0"/>
          </a:p>
          <a:p>
            <a:endParaRPr lang="fr-FR" sz="1600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7088FB5-EDF5-4F40-A628-6A2140A391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pic>
        <p:nvPicPr>
          <p:cNvPr id="42" name="Picture 4" descr="logo-amzal">
            <a:extLst>
              <a:ext uri="{FF2B5EF4-FFF2-40B4-BE49-F238E27FC236}">
                <a16:creationId xmlns:a16="http://schemas.microsoft.com/office/drawing/2014/main" id="{B4F42DA1-DBA5-43CF-AA35-8F214F38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847" y="23989"/>
            <a:ext cx="571500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11E54E8-542A-46DF-9A82-9C5DA92FB7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3255" y="2044700"/>
            <a:ext cx="3347316" cy="36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20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61062" y="61253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Prototype status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58EF840-5D5B-4C59-8E68-E742F4C6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4BBB21B-A5FB-430B-8557-997CA931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42FB6FC-9750-46E3-8BE5-CED4040EE7C2}"/>
              </a:ext>
            </a:extLst>
          </p:cNvPr>
          <p:cNvSpPr txBox="1">
            <a:spLocks/>
          </p:cNvSpPr>
          <p:nvPr/>
        </p:nvSpPr>
        <p:spPr>
          <a:xfrm>
            <a:off x="420182" y="1729828"/>
            <a:ext cx="86018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10 prototypes </a:t>
            </a:r>
            <a:r>
              <a:rPr lang="fr-FR" dirty="0" err="1"/>
              <a:t>Working</a:t>
            </a:r>
            <a:r>
              <a:rPr lang="fr-FR" dirty="0"/>
              <a:t> and </a:t>
            </a:r>
            <a:r>
              <a:rPr lang="fr-FR" dirty="0" err="1"/>
              <a:t>tested</a:t>
            </a:r>
            <a:r>
              <a:rPr lang="fr-FR" dirty="0"/>
              <a:t> </a:t>
            </a:r>
            <a:r>
              <a:rPr lang="fr-FR" dirty="0" err="1"/>
              <a:t>completely</a:t>
            </a:r>
            <a:r>
              <a:rPr lang="fr-FR" dirty="0"/>
              <a:t> in standalone mode</a:t>
            </a:r>
          </a:p>
          <a:p>
            <a:r>
              <a:rPr lang="fr-FR" dirty="0" err="1"/>
              <a:t>Integration</a:t>
            </a:r>
            <a:r>
              <a:rPr lang="fr-FR" dirty="0"/>
              <a:t> tests </a:t>
            </a:r>
            <a:r>
              <a:rPr lang="fr-FR" dirty="0" err="1"/>
              <a:t>started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Valencia PACE </a:t>
            </a:r>
            <a:r>
              <a:rPr lang="fr-FR" dirty="0" err="1"/>
              <a:t>board</a:t>
            </a:r>
            <a:endParaRPr lang="fr-FR" dirty="0"/>
          </a:p>
          <a:p>
            <a:r>
              <a:rPr lang="fr-FR" dirty="0"/>
              <a:t>2 test </a:t>
            </a:r>
            <a:r>
              <a:rPr lang="fr-FR" dirty="0" err="1"/>
              <a:t>benches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prepared</a:t>
            </a:r>
            <a:r>
              <a:rPr lang="fr-FR" dirty="0"/>
              <a:t> by IJCLAB </a:t>
            </a:r>
            <a:r>
              <a:rPr lang="fr-FR" dirty="0" err="1"/>
              <a:t>engineers</a:t>
            </a:r>
            <a:r>
              <a:rPr lang="fr-FR" dirty="0"/>
              <a:t> to Valencia</a:t>
            </a:r>
          </a:p>
          <a:p>
            <a:r>
              <a:rPr lang="fr-FR" dirty="0"/>
              <a:t>Standalone data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STARE to Server </a:t>
            </a:r>
            <a:r>
              <a:rPr lang="fr-FR" dirty="0" err="1"/>
              <a:t>using</a:t>
            </a:r>
            <a:r>
              <a:rPr lang="fr-FR" dirty="0"/>
              <a:t> PACE </a:t>
            </a:r>
            <a:r>
              <a:rPr lang="fr-FR" dirty="0" err="1"/>
              <a:t>board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to the computer server.</a:t>
            </a:r>
          </a:p>
          <a:p>
            <a:r>
              <a:rPr lang="fr-FR" dirty="0"/>
              <a:t>PACE </a:t>
            </a:r>
            <a:r>
              <a:rPr lang="fr-FR" dirty="0" err="1"/>
              <a:t>firmware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ongoing</a:t>
            </a:r>
            <a:r>
              <a:rPr lang="fr-FR" dirty="0"/>
              <a:t> to </a:t>
            </a:r>
            <a:r>
              <a:rPr lang="fr-FR" dirty="0" err="1"/>
              <a:t>send</a:t>
            </a:r>
            <a:r>
              <a:rPr lang="fr-FR" dirty="0"/>
              <a:t> data </a:t>
            </a:r>
            <a:r>
              <a:rPr lang="fr-FR" dirty="0" err="1"/>
              <a:t>from</a:t>
            </a:r>
            <a:r>
              <a:rPr lang="fr-FR" dirty="0"/>
              <a:t> PACE to the server</a:t>
            </a:r>
          </a:p>
          <a:p>
            <a:r>
              <a:rPr lang="fr-FR" dirty="0"/>
              <a:t>UDP Software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developped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basic data structure mode.</a:t>
            </a:r>
          </a:p>
          <a:p>
            <a:r>
              <a:rPr lang="fr-FR" dirty="0"/>
              <a:t>10 </a:t>
            </a:r>
            <a:r>
              <a:rPr lang="fr-FR" dirty="0" err="1"/>
              <a:t>Gbps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few </a:t>
            </a:r>
            <a:r>
              <a:rPr lang="fr-FR" dirty="0" err="1"/>
              <a:t>hours</a:t>
            </a:r>
            <a:endParaRPr lang="fr-FR" dirty="0"/>
          </a:p>
          <a:p>
            <a:r>
              <a:rPr lang="fr-FR" dirty="0"/>
              <a:t>5 </a:t>
            </a:r>
            <a:r>
              <a:rPr lang="fr-FR" dirty="0" err="1"/>
              <a:t>Gbps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working</a:t>
            </a:r>
            <a:endParaRPr lang="fr-FR" dirty="0"/>
          </a:p>
          <a:p>
            <a:r>
              <a:rPr lang="fr-FR" dirty="0"/>
              <a:t>Server configuration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needed</a:t>
            </a:r>
            <a:endParaRPr lang="fr-FR" dirty="0"/>
          </a:p>
          <a:p>
            <a:r>
              <a:rPr lang="fr-FR" dirty="0"/>
              <a:t>STARE </a:t>
            </a:r>
            <a:r>
              <a:rPr lang="fr-FR" dirty="0" err="1"/>
              <a:t>Firmware</a:t>
            </a:r>
            <a:r>
              <a:rPr lang="fr-FR" dirty="0"/>
              <a:t> for the first phase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completely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6562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D49044-16C3-084E-ACC0-BCB6E369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21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F7AA3E-317C-AF42-BD29-9329B223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704" y="127988"/>
            <a:ext cx="4696591" cy="62283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39CD6E-DDE0-E644-AAD6-54669BAFB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829F62-085B-4ED4-A523-AE1BEAAE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7EC948-583D-4573-B241-33F74FDB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1101248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A642D1-877D-C144-AF2A-F6A53676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22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851CD1-E702-AC4A-994D-FD0AE86C0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4770312" cy="61733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3C1FD4-5F34-1A44-BD52-79F45C72D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71DA1B-1154-4F9F-9F04-C7B234E4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06F739-19F2-4CBD-A419-E3B901A02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374748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976960-5F8A-4852-A32E-DA12BD4E7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F07629-2E84-4D4D-8B7F-91FC8DD7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4E8B1F-5C31-45A5-BD03-A7E10758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112509"/>
            <a:ext cx="2057400" cy="365125"/>
          </a:xfrm>
        </p:spPr>
        <p:txBody>
          <a:bodyPr/>
          <a:lstStyle/>
          <a:p>
            <a:fld id="{B54CDC2B-E125-40B0-8633-63FE8492799E}" type="slidenum">
              <a:rPr lang="fr-FR" smtClean="0"/>
              <a:t>3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5A23C09-C56E-4AB9-88D6-7032F05C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4680"/>
            <a:ext cx="8229600" cy="1143000"/>
          </a:xfrm>
        </p:spPr>
        <p:txBody>
          <a:bodyPr/>
          <a:lstStyle/>
          <a:p>
            <a:pPr algn="ctr"/>
            <a:r>
              <a:rPr lang="fr-FR" dirty="0" err="1"/>
              <a:t>Tracking</a:t>
            </a:r>
            <a:r>
              <a:rPr lang="fr-FR" dirty="0"/>
              <a:t> </a:t>
            </a:r>
            <a:r>
              <a:rPr lang="fr-FR" dirty="0" err="1"/>
              <a:t>ingredients</a:t>
            </a:r>
            <a:endParaRPr lang="fr-FR" dirty="0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1D50C5F-3004-4765-85D0-F51DB9FFF1C5}"/>
              </a:ext>
            </a:extLst>
          </p:cNvPr>
          <p:cNvSpPr>
            <a:spLocks/>
          </p:cNvSpPr>
          <p:nvPr/>
        </p:nvSpPr>
        <p:spPr bwMode="auto">
          <a:xfrm>
            <a:off x="1321899" y="975358"/>
            <a:ext cx="6324600" cy="5016500"/>
          </a:xfrm>
          <a:custGeom>
            <a:avLst/>
            <a:gdLst>
              <a:gd name="T0" fmla="*/ 0 w 3984"/>
              <a:gd name="T1" fmla="*/ 0 h 3264"/>
              <a:gd name="T2" fmla="*/ 0 w 3984"/>
              <a:gd name="T3" fmla="*/ 3264 h 3264"/>
              <a:gd name="T4" fmla="*/ 2016 w 3984"/>
              <a:gd name="T5" fmla="*/ 3264 h 3264"/>
              <a:gd name="T6" fmla="*/ 2016 w 3984"/>
              <a:gd name="T7" fmla="*/ 96 h 3264"/>
              <a:gd name="T8" fmla="*/ 3984 w 3984"/>
              <a:gd name="T9" fmla="*/ 96 h 3264"/>
              <a:gd name="T10" fmla="*/ 3984 w 3984"/>
              <a:gd name="T11" fmla="*/ 2640 h 3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noFill/>
          <a:ln w="6350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7440CB8-31D9-44D8-9320-039AD1F3F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3233"/>
            <a:ext cx="1982788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1600" b="1" dirty="0"/>
              <a:t>36-fold segmented +  </a:t>
            </a:r>
          </a:p>
          <a:p>
            <a:pPr algn="ctr" eaLnBrk="1" hangingPunct="1">
              <a:defRPr/>
            </a:pPr>
            <a:r>
              <a:rPr lang="en-GB" sz="1600" b="1" dirty="0"/>
              <a:t>CORE</a:t>
            </a: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4314F88D-FCBB-440D-9B9C-E4234DBC9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2768" y="918590"/>
            <a:ext cx="2997238" cy="800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600" b="1" dirty="0" err="1"/>
              <a:t>Preprocessing</a:t>
            </a:r>
            <a:endParaRPr lang="en-GB" sz="1600" b="1" dirty="0"/>
          </a:p>
          <a:p>
            <a:pPr algn="ctr" eaLnBrk="1" hangingPunct="1">
              <a:defRPr/>
            </a:pPr>
            <a:r>
              <a:rPr lang="en-GB" sz="1600" b="1" dirty="0"/>
              <a:t>Identified interaction points</a:t>
            </a:r>
            <a:endParaRPr lang="en-GB" sz="1400" b="1" dirty="0"/>
          </a:p>
          <a:p>
            <a:pPr algn="ctr" eaLnBrk="1" hangingPunct="1">
              <a:defRPr/>
            </a:pPr>
            <a:endParaRPr lang="en-GB" sz="1400" b="1" dirty="0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DCD74BBF-106B-4208-A9F4-0188A44F5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2502251"/>
            <a:ext cx="1206246" cy="400110"/>
          </a:xfrm>
          <a:prstGeom prst="rect">
            <a:avLst/>
          </a:prstGeom>
          <a:solidFill>
            <a:srgbClr val="FFFF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00000"/>
                </a:solidFill>
              </a:rPr>
              <a:t>(</a:t>
            </a:r>
            <a:r>
              <a:rPr lang="en-US" sz="2000" b="1" dirty="0" err="1">
                <a:solidFill>
                  <a:srgbClr val="000000"/>
                </a:solidFill>
              </a:rPr>
              <a:t>x,y,z,E,t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  <a:r>
              <a:rPr lang="en-US" sz="2000" b="1" baseline="-25000" dirty="0" err="1">
                <a:solidFill>
                  <a:srgbClr val="000000"/>
                </a:solidFill>
              </a:rPr>
              <a:t>i</a:t>
            </a:r>
            <a:endParaRPr lang="en-US" sz="2000" b="1" baseline="-25000" dirty="0">
              <a:solidFill>
                <a:srgbClr val="000000"/>
              </a:solidFill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66D78D2D-E66D-48D3-A5A5-0F07613F6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61158"/>
            <a:ext cx="25908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1600" b="1" dirty="0"/>
              <a:t>Reconstruction of photon trajectories by tracking algorithms</a:t>
            </a:r>
          </a:p>
        </p:txBody>
      </p:sp>
      <p:pic>
        <p:nvPicPr>
          <p:cNvPr id="13" name="Picture 19" descr="TrackingGamma1">
            <a:extLst>
              <a:ext uri="{FF2B5EF4-FFF2-40B4-BE49-F238E27FC236}">
                <a16:creationId xmlns:a16="http://schemas.microsoft.com/office/drawing/2014/main" id="{64B6E14C-0E40-4001-BD56-B6469A32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59113"/>
            <a:ext cx="2819400" cy="1158875"/>
          </a:xfrm>
          <a:prstGeom prst="rect">
            <a:avLst/>
          </a:prstGeom>
          <a:solidFill>
            <a:srgbClr val="FFFFFF"/>
          </a:solidFill>
          <a:effectLst/>
          <a:extLst/>
        </p:spPr>
      </p:pic>
      <p:sp>
        <p:nvSpPr>
          <p:cNvPr id="14" name="Text Box 20">
            <a:extLst>
              <a:ext uri="{FF2B5EF4-FFF2-40B4-BE49-F238E27FC236}">
                <a16:creationId xmlns:a16="http://schemas.microsoft.com/office/drawing/2014/main" id="{F874BB09-5E57-4F63-8574-D5F492947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2" y="4604383"/>
            <a:ext cx="230028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600" b="1" dirty="0"/>
              <a:t>100 </a:t>
            </a:r>
            <a:r>
              <a:rPr lang="en-GB" sz="1600" b="1" dirty="0" err="1"/>
              <a:t>Mhz</a:t>
            </a:r>
            <a:r>
              <a:rPr lang="en-GB" sz="1600" b="1" dirty="0"/>
              <a:t>, 14 bit  sampling of segment and central contact signals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79336FCF-70F0-4FA3-9E64-44A6AA137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1065846"/>
            <a:ext cx="366657" cy="523220"/>
          </a:xfrm>
          <a:prstGeom prst="rect">
            <a:avLst/>
          </a:prstGeom>
          <a:solidFill>
            <a:srgbClr val="0000FF"/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A8AA4304-B85F-4C74-93EF-1D4EC88DA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3961446"/>
            <a:ext cx="366657" cy="52322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579BE115-97BE-4A2E-BBB5-F8703DD6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3970248"/>
            <a:ext cx="366657" cy="52322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2B1905C5-9219-464A-B46B-828329DCA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912" y="800739"/>
            <a:ext cx="382587" cy="51911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9" name="AutoShape 27">
            <a:extLst>
              <a:ext uri="{FF2B5EF4-FFF2-40B4-BE49-F238E27FC236}">
                <a16:creationId xmlns:a16="http://schemas.microsoft.com/office/drawing/2014/main" id="{25C3D473-9501-4B29-9A28-87D32125DFB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59600" y="4988558"/>
            <a:ext cx="1295400" cy="762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32F06537-6DAD-4A6D-B651-A4AF72643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777546"/>
            <a:ext cx="2941493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 err="1"/>
              <a:t>reconstructed</a:t>
            </a:r>
            <a:r>
              <a:rPr lang="it-IT" sz="1600" b="1" dirty="0"/>
              <a:t> -</a:t>
            </a:r>
            <a:r>
              <a:rPr lang="it-IT" sz="1600" b="1" dirty="0" err="1"/>
              <a:t>ray</a:t>
            </a:r>
            <a:r>
              <a:rPr lang="it-IT" sz="1600" b="1" dirty="0"/>
              <a:t> </a:t>
            </a:r>
            <a:r>
              <a:rPr lang="it-IT" sz="1600" b="1" dirty="0" err="1"/>
              <a:t>energies</a:t>
            </a:r>
            <a:r>
              <a:rPr lang="it-IT" sz="1600" b="1" dirty="0"/>
              <a:t>,</a:t>
            </a:r>
          </a:p>
          <a:p>
            <a:pPr algn="ctr">
              <a:defRPr/>
            </a:pPr>
            <a:r>
              <a:rPr lang="it-IT" sz="1600" b="1" dirty="0" err="1"/>
              <a:t>emission</a:t>
            </a:r>
            <a:r>
              <a:rPr lang="it-IT" sz="1600" b="1" dirty="0"/>
              <a:t> &amp; </a:t>
            </a:r>
            <a:r>
              <a:rPr lang="it-IT" sz="1600" b="1" dirty="0" err="1"/>
              <a:t>scattering</a:t>
            </a:r>
            <a:r>
              <a:rPr lang="it-IT" sz="1600" b="1" dirty="0"/>
              <a:t> </a:t>
            </a:r>
            <a:r>
              <a:rPr lang="it-IT" sz="1600" b="1" dirty="0" err="1"/>
              <a:t>directions</a:t>
            </a:r>
            <a:endParaRPr lang="en-GB" sz="1600" b="1" dirty="0"/>
          </a:p>
        </p:txBody>
      </p:sp>
      <p:pic>
        <p:nvPicPr>
          <p:cNvPr id="21" name="Picture 34" descr="crystal">
            <a:extLst>
              <a:ext uri="{FF2B5EF4-FFF2-40B4-BE49-F238E27FC236}">
                <a16:creationId xmlns:a16="http://schemas.microsoft.com/office/drawing/2014/main" id="{A907FFEE-D5E9-4C16-AD8F-4491095D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5846"/>
            <a:ext cx="18288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B3A152C-8A61-4F52-A246-3D2230F38072}"/>
              </a:ext>
            </a:extLst>
          </p:cNvPr>
          <p:cNvSpPr txBox="1"/>
          <p:nvPr/>
        </p:nvSpPr>
        <p:spPr>
          <a:xfrm>
            <a:off x="2977979" y="5779629"/>
            <a:ext cx="1894558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7600 MB/s/</a:t>
            </a:r>
            <a:r>
              <a:rPr lang="fr-FR" dirty="0" err="1"/>
              <a:t>crystal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59B8F13-B961-41FA-BB7F-84FA0C9F099A}"/>
              </a:ext>
            </a:extLst>
          </p:cNvPr>
          <p:cNvSpPr txBox="1"/>
          <p:nvPr/>
        </p:nvSpPr>
        <p:spPr>
          <a:xfrm>
            <a:off x="3563867" y="1722274"/>
            <a:ext cx="193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50 kHz </a:t>
            </a:r>
            <a:r>
              <a:rPr lang="fr-FR" sz="1200" dirty="0" err="1"/>
              <a:t>event</a:t>
            </a:r>
            <a:r>
              <a:rPr lang="fr-FR" sz="1200" dirty="0"/>
              <a:t> rate/detector</a:t>
            </a:r>
          </a:p>
          <a:p>
            <a:r>
              <a:rPr lang="fr-FR" sz="1200" dirty="0"/>
              <a:t>100-sample traces/segment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2041700-3D2E-48FD-9CC5-9E18193A24E9}"/>
              </a:ext>
            </a:extLst>
          </p:cNvPr>
          <p:cNvSpPr txBox="1"/>
          <p:nvPr/>
        </p:nvSpPr>
        <p:spPr>
          <a:xfrm>
            <a:off x="460044" y="5807192"/>
            <a:ext cx="1981889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200 MB/s/segment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A3FFCA9-7824-41ED-A20C-CAEF7DAEF260}"/>
              </a:ext>
            </a:extLst>
          </p:cNvPr>
          <p:cNvSpPr txBox="1"/>
          <p:nvPr/>
        </p:nvSpPr>
        <p:spPr>
          <a:xfrm>
            <a:off x="5799402" y="921362"/>
            <a:ext cx="1095172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900 MB/s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2765FAF-3ED5-466A-AE78-5105B38887A7}"/>
              </a:ext>
            </a:extLst>
          </p:cNvPr>
          <p:cNvSpPr txBox="1"/>
          <p:nvPr/>
        </p:nvSpPr>
        <p:spPr>
          <a:xfrm>
            <a:off x="7098913" y="4475659"/>
            <a:ext cx="1210588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&lt;100 MB/s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96E21B0-170F-4F4B-BE20-BF423751C269}"/>
              </a:ext>
            </a:extLst>
          </p:cNvPr>
          <p:cNvSpPr txBox="1"/>
          <p:nvPr/>
        </p:nvSpPr>
        <p:spPr>
          <a:xfrm>
            <a:off x="3393610" y="4606613"/>
            <a:ext cx="1831784" cy="369332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1,3 TB/s/detector</a:t>
            </a:r>
          </a:p>
        </p:txBody>
      </p:sp>
      <p:pic>
        <p:nvPicPr>
          <p:cNvPr id="28" name="Image 27" descr="DSCN0658.JPG">
            <a:extLst>
              <a:ext uri="{FF2B5EF4-FFF2-40B4-BE49-F238E27FC236}">
                <a16:creationId xmlns:a16="http://schemas.microsoft.com/office/drawing/2014/main" id="{531EA886-E8D0-4DD0-8A71-88D8A4D0C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55" y="2231753"/>
            <a:ext cx="2152706" cy="174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2B97D22-C594-4153-8D25-87158ACBD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0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6EF859-5983-4EAF-AFC5-8F630938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Pre </a:t>
            </a:r>
            <a:r>
              <a:rPr lang="fr-FR" dirty="0" err="1"/>
              <a:t>processing</a:t>
            </a:r>
            <a:r>
              <a:rPr lang="fr-FR" dirty="0"/>
              <a:t> 1 </a:t>
            </a:r>
            <a:r>
              <a:rPr lang="fr-FR" dirty="0" err="1"/>
              <a:t>crystal</a:t>
            </a:r>
            <a:r>
              <a:rPr lang="fr-FR" dirty="0"/>
              <a:t> phase_0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411C53-5229-482D-8E45-D50857367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97438"/>
          </a:xfrm>
        </p:spPr>
        <p:txBody>
          <a:bodyPr>
            <a:normAutofit/>
          </a:bodyPr>
          <a:lstStyle/>
          <a:p>
            <a:r>
              <a:rPr lang="fr-FR" sz="1800" dirty="0"/>
              <a:t>2 * Carrier (3 </a:t>
            </a:r>
            <a:r>
              <a:rPr lang="fr-FR" sz="1800" dirty="0" err="1"/>
              <a:t>FPGAs</a:t>
            </a:r>
            <a:r>
              <a:rPr lang="fr-FR" sz="1800" dirty="0"/>
              <a:t>)</a:t>
            </a:r>
          </a:p>
          <a:p>
            <a:r>
              <a:rPr lang="fr-FR" sz="1800" dirty="0"/>
              <a:t>1 * GTS (1 FPGA)</a:t>
            </a:r>
          </a:p>
          <a:p>
            <a:r>
              <a:rPr lang="fr-FR" sz="1800" dirty="0"/>
              <a:t>7 * Mezzanines (1 FPGA)</a:t>
            </a:r>
          </a:p>
          <a:p>
            <a:r>
              <a:rPr lang="fr-FR" sz="1800" dirty="0"/>
              <a:t>1 </a:t>
            </a:r>
            <a:r>
              <a:rPr lang="fr-FR" sz="1800" dirty="0" err="1"/>
              <a:t>Linco</a:t>
            </a:r>
            <a:r>
              <a:rPr lang="fr-FR" sz="1800" dirty="0"/>
              <a:t> (1 FPGA)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3CDC09-F4CA-4E83-A6FE-782FB0155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E69160-E23F-46B4-9FAA-3828F1B5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0B0851-C4A2-4A8B-B066-2FCC0FAD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0D88AF-D340-4136-A8B7-9987EA2D6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pic>
        <p:nvPicPr>
          <p:cNvPr id="8" name="Picture 1" descr="P1060145.JPG">
            <a:extLst>
              <a:ext uri="{FF2B5EF4-FFF2-40B4-BE49-F238E27FC236}">
                <a16:creationId xmlns:a16="http://schemas.microsoft.com/office/drawing/2014/main" id="{870B6B29-56F4-49A4-999D-D58767B25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b="9178"/>
          <a:stretch/>
        </p:blipFill>
        <p:spPr bwMode="auto">
          <a:xfrm>
            <a:off x="628649" y="3335382"/>
            <a:ext cx="2318807" cy="273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segment_board.jpg">
            <a:extLst>
              <a:ext uri="{FF2B5EF4-FFF2-40B4-BE49-F238E27FC236}">
                <a16:creationId xmlns:a16="http://schemas.microsoft.com/office/drawing/2014/main" id="{5C5563A1-F1D0-4980-A42F-97FCD41BA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8" b="-2721"/>
          <a:stretch/>
        </p:blipFill>
        <p:spPr bwMode="auto">
          <a:xfrm rot="5400000">
            <a:off x="2715839" y="3644339"/>
            <a:ext cx="2960911" cy="189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0302FC-4D9A-448D-92A1-7CD21A55D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45225" y="3856348"/>
            <a:ext cx="3081560" cy="16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5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5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pic>
        <p:nvPicPr>
          <p:cNvPr id="13" name="Imagen 4">
            <a:extLst>
              <a:ext uri="{FF2B5EF4-FFF2-40B4-BE49-F238E27FC236}">
                <a16:creationId xmlns:a16="http://schemas.microsoft.com/office/drawing/2014/main" id="{3A537287-6174-4033-979B-16D78D16C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85"/>
          <a:stretch/>
        </p:blipFill>
        <p:spPr bwMode="auto">
          <a:xfrm>
            <a:off x="1413316" y="3280781"/>
            <a:ext cx="6172200" cy="1881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3295948-683B-4D65-B1F0-125DD7282FED}"/>
              </a:ext>
            </a:extLst>
          </p:cNvPr>
          <p:cNvSpPr/>
          <p:nvPr/>
        </p:nvSpPr>
        <p:spPr>
          <a:xfrm>
            <a:off x="4174297" y="3432274"/>
            <a:ext cx="756920" cy="4013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44A92CD-7EB2-4C65-BB0F-5D4F61C80B44}"/>
              </a:ext>
            </a:extLst>
          </p:cNvPr>
          <p:cNvSpPr txBox="1"/>
          <p:nvPr/>
        </p:nvSpPr>
        <p:spPr>
          <a:xfrm>
            <a:off x="4245750" y="3492722"/>
            <a:ext cx="6140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STARE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29AF15-BBE2-4210-A127-D0F8E2F044E4}"/>
              </a:ext>
            </a:extLst>
          </p:cNvPr>
          <p:cNvSpPr txBox="1"/>
          <p:nvPr/>
        </p:nvSpPr>
        <p:spPr>
          <a:xfrm>
            <a:off x="736981" y="2833897"/>
            <a:ext cx="182049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INFN &amp; U. Milano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AE9BD72-3E80-4D22-9FDB-9DBBB2901D6C}"/>
              </a:ext>
            </a:extLst>
          </p:cNvPr>
          <p:cNvCxnSpPr>
            <a:cxnSpLocks/>
          </p:cNvCxnSpPr>
          <p:nvPr/>
        </p:nvCxnSpPr>
        <p:spPr>
          <a:xfrm>
            <a:off x="1990491" y="3203229"/>
            <a:ext cx="530902" cy="3231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2F122064-A27A-4D6C-8FEB-363F89F18B13}"/>
              </a:ext>
            </a:extLst>
          </p:cNvPr>
          <p:cNvSpPr txBox="1"/>
          <p:nvPr/>
        </p:nvSpPr>
        <p:spPr>
          <a:xfrm>
            <a:off x="1990491" y="2252248"/>
            <a:ext cx="239770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Hardware: IFIC Valencia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3D0F83A-4D6C-43EF-A2D6-D78B31414FB6}"/>
              </a:ext>
            </a:extLst>
          </p:cNvPr>
          <p:cNvCxnSpPr>
            <a:cxnSpLocks/>
          </p:cNvCxnSpPr>
          <p:nvPr/>
        </p:nvCxnSpPr>
        <p:spPr>
          <a:xfrm>
            <a:off x="2847788" y="2621580"/>
            <a:ext cx="736517" cy="1469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39E037B-DF5F-45D8-A977-AD83148B94EE}"/>
              </a:ext>
            </a:extLst>
          </p:cNvPr>
          <p:cNvCxnSpPr>
            <a:cxnSpLocks/>
          </p:cNvCxnSpPr>
          <p:nvPr/>
        </p:nvCxnSpPr>
        <p:spPr>
          <a:xfrm>
            <a:off x="2521393" y="3203229"/>
            <a:ext cx="1133788" cy="2894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76646527-20B0-425E-8EB6-8029ECF6CF0B}"/>
              </a:ext>
            </a:extLst>
          </p:cNvPr>
          <p:cNvSpPr txBox="1"/>
          <p:nvPr/>
        </p:nvSpPr>
        <p:spPr>
          <a:xfrm>
            <a:off x="3081204" y="4859370"/>
            <a:ext cx="282061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Firmware</a:t>
            </a:r>
            <a:r>
              <a:rPr lang="fr-FR" dirty="0"/>
              <a:t>: IPHC Strasbourg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F27C90B-55DB-476C-8D6F-ACFCD5AC88F5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4245752" y="4127648"/>
            <a:ext cx="245760" cy="731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C961A05A-2964-4F85-A7CC-4A0BEB2EEF4E}"/>
              </a:ext>
            </a:extLst>
          </p:cNvPr>
          <p:cNvGrpSpPr/>
          <p:nvPr/>
        </p:nvGrpSpPr>
        <p:grpSpPr>
          <a:xfrm>
            <a:off x="4754915" y="2253376"/>
            <a:ext cx="1541131" cy="1272992"/>
            <a:chOff x="4702661" y="1722151"/>
            <a:chExt cx="1541131" cy="1272992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C1ED0FA-1EAB-4241-B07F-A5B897274746}"/>
                </a:ext>
              </a:extLst>
            </p:cNvPr>
            <p:cNvSpPr txBox="1"/>
            <p:nvPr/>
          </p:nvSpPr>
          <p:spPr>
            <a:xfrm>
              <a:off x="4892396" y="1722151"/>
              <a:ext cx="1351396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IJCLab</a:t>
              </a:r>
              <a:r>
                <a:rPr lang="fr-FR" dirty="0"/>
                <a:t> Orsay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D45C1422-918C-4618-B216-0338E077CB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2661" y="2090355"/>
              <a:ext cx="597079" cy="9047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space réservé de la date 5">
            <a:extLst>
              <a:ext uri="{FF2B5EF4-FFF2-40B4-BE49-F238E27FC236}">
                <a16:creationId xmlns:a16="http://schemas.microsoft.com/office/drawing/2014/main" id="{4AF2302F-D069-415C-90E4-05C5B18EA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X.LAFAY</a:t>
            </a:r>
            <a:endParaRPr lang="fr-FR" dirty="0"/>
          </a:p>
        </p:txBody>
      </p:sp>
      <p:sp>
        <p:nvSpPr>
          <p:cNvPr id="24" name="Espace réservé du pied de page 6">
            <a:extLst>
              <a:ext uri="{FF2B5EF4-FFF2-40B4-BE49-F238E27FC236}">
                <a16:creationId xmlns:a16="http://schemas.microsoft.com/office/drawing/2014/main" id="{24551196-71CA-48CC-8E3D-44F2F331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FR" dirty="0"/>
              <a:t>Journée des Métiers de l’IN2P3 et de l’IRFU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FC769BD8-3BBB-4968-9783-D6D0FB9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fr-FR" dirty="0"/>
              <a:t>Pre </a:t>
            </a:r>
            <a:r>
              <a:rPr lang="fr-FR" dirty="0" err="1"/>
              <a:t>processing</a:t>
            </a:r>
            <a:r>
              <a:rPr lang="fr-FR" dirty="0"/>
              <a:t> 1 </a:t>
            </a:r>
            <a:r>
              <a:rPr lang="fr-FR" dirty="0" err="1"/>
              <a:t>crystal</a:t>
            </a:r>
            <a:r>
              <a:rPr lang="fr-FR" dirty="0"/>
              <a:t> new </a:t>
            </a:r>
            <a:r>
              <a:rPr lang="fr-FR" dirty="0" err="1"/>
              <a:t>electronics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746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F3546A-1C24-49C9-8998-6EF174DE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Firmware developments</a:t>
            </a:r>
            <a:br>
              <a:rPr lang="en-GB" dirty="0"/>
            </a:br>
            <a:r>
              <a:rPr lang="en-GB" sz="1800" dirty="0"/>
              <a:t>February – September 2019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D0CFD3-28D8-40EF-9BB7-FC2601074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40785" cy="1074329"/>
          </a:xfrm>
        </p:spPr>
        <p:txBody>
          <a:bodyPr>
            <a:normAutofit/>
          </a:bodyPr>
          <a:lstStyle/>
          <a:p>
            <a:r>
              <a:rPr lang="en-GB" sz="1600" dirty="0"/>
              <a:t>Based on code provided by David </a:t>
            </a:r>
            <a:r>
              <a:rPr lang="en-GB" sz="1600" dirty="0" err="1"/>
              <a:t>Sidler</a:t>
            </a:r>
            <a:r>
              <a:rPr lang="en-GB" sz="1600" dirty="0"/>
              <a:t> (ETH Zurich</a:t>
            </a:r>
            <a:r>
              <a:rPr lang="fr-FR" sz="1600" dirty="0"/>
              <a:t>) and </a:t>
            </a:r>
            <a:r>
              <a:rPr lang="fr-FR" sz="1600" dirty="0" err="1"/>
              <a:t>IPBus</a:t>
            </a:r>
            <a:r>
              <a:rPr lang="fr-FR" sz="1600" dirty="0"/>
              <a:t> </a:t>
            </a:r>
            <a:r>
              <a:rPr lang="fr-FR" sz="1600" dirty="0" err="1"/>
              <a:t>firmware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CERN (VC709)</a:t>
            </a:r>
          </a:p>
          <a:p>
            <a:pPr marL="0" indent="0">
              <a:buNone/>
            </a:pPr>
            <a:r>
              <a:rPr lang="fr-FR" sz="1600" dirty="0"/>
              <a:t>	=&gt; </a:t>
            </a:r>
            <a:r>
              <a:rPr lang="fr-FR" sz="1600" dirty="0" err="1"/>
              <a:t>tested</a:t>
            </a:r>
            <a:r>
              <a:rPr lang="fr-FR" sz="1600" dirty="0"/>
              <a:t> </a:t>
            </a:r>
            <a:r>
              <a:rPr lang="en-GB" sz="1600" dirty="0"/>
              <a:t>with the CSNSM 10 Gbps network data flow and validate the UDP for AGATA DAQ.</a:t>
            </a:r>
          </a:p>
          <a:p>
            <a:endParaRPr lang="en-GB" sz="14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B34E25-FAB0-421D-8F63-FC9A1B29D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A3D5D5-3F1C-4509-B411-A8E15159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B6A8D6-C22D-491E-8468-07A7FD2D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6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17F2D5-A727-45E6-9544-0556C19BC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pic>
        <p:nvPicPr>
          <p:cNvPr id="8" name="Content Placeholder 8" descr="A circuit board&#10;&#10;Description automatically generated">
            <a:extLst>
              <a:ext uri="{FF2B5EF4-FFF2-40B4-BE49-F238E27FC236}">
                <a16:creationId xmlns:a16="http://schemas.microsoft.com/office/drawing/2014/main" id="{A35A70AD-8DCA-4E73-B65A-BEC7D6BC7D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475" y="2656111"/>
            <a:ext cx="3398960" cy="2548396"/>
          </a:xfrm>
          <a:prstGeom prst="rect">
            <a:avLst/>
          </a:prstGeom>
        </p:spPr>
      </p:pic>
      <p:pic>
        <p:nvPicPr>
          <p:cNvPr id="9" name="Picture 5" descr="A close up of a keyboard&#10;&#10;Description automatically generated">
            <a:extLst>
              <a:ext uri="{FF2B5EF4-FFF2-40B4-BE49-F238E27FC236}">
                <a16:creationId xmlns:a16="http://schemas.microsoft.com/office/drawing/2014/main" id="{DE2DF2C0-0D54-4B53-AAEC-8B0BC8A41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12" y="5360538"/>
            <a:ext cx="7973538" cy="577391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22926B6F-153B-48CD-A16E-C50DF291769D}"/>
              </a:ext>
            </a:extLst>
          </p:cNvPr>
          <p:cNvSpPr txBox="1">
            <a:spLocks/>
          </p:cNvSpPr>
          <p:nvPr/>
        </p:nvSpPr>
        <p:spPr>
          <a:xfrm>
            <a:off x="615587" y="3055985"/>
            <a:ext cx="4470219" cy="2044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Port the code from the VC709 to the KCU105</a:t>
            </a:r>
          </a:p>
          <a:p>
            <a:r>
              <a:rPr lang="en-GB" sz="1600" dirty="0"/>
              <a:t>As decided by the FEE WG, the future AGATA electronics will be based on the SOM technology plus dedicated carrier boards.</a:t>
            </a:r>
          </a:p>
          <a:p>
            <a:r>
              <a:rPr lang="en-GB" sz="1600" dirty="0"/>
              <a:t>STARE will be composed of a KU040 SOM module plus an FMC based dedicated carrier board. </a:t>
            </a:r>
          </a:p>
        </p:txBody>
      </p:sp>
    </p:spTree>
    <p:extLst>
      <p:ext uri="{BB962C8B-B14F-4D97-AF65-F5344CB8AC3E}">
        <p14:creationId xmlns:p14="http://schemas.microsoft.com/office/powerpoint/2010/main" val="205866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7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61062" y="61253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characteristics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15C23620-8254-4E2F-ACFB-B8A15650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7300"/>
            <a:ext cx="8554720" cy="46218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</a:pPr>
            <a:r>
              <a:rPr lang="en-GB" sz="1800" noProof="0" dirty="0"/>
              <a:t>FMC vita 57.1</a:t>
            </a:r>
          </a:p>
          <a:p>
            <a:pPr>
              <a:lnSpc>
                <a:spcPct val="70000"/>
              </a:lnSpc>
            </a:pPr>
            <a:endParaRPr lang="en-GB" sz="1800" noProof="0" dirty="0"/>
          </a:p>
          <a:p>
            <a:pPr>
              <a:lnSpc>
                <a:spcPct val="70000"/>
              </a:lnSpc>
            </a:pPr>
            <a:r>
              <a:rPr lang="en-GB" sz="1800" noProof="0" dirty="0"/>
              <a:t>Input data rate from </a:t>
            </a:r>
            <a:r>
              <a:rPr lang="en-GB" sz="1800" dirty="0"/>
              <a:t>p</a:t>
            </a:r>
            <a:r>
              <a:rPr lang="en-GB" sz="1800" noProof="0" dirty="0"/>
              <a:t>re-processing : 4 x 10 Gbps (Aurora).</a:t>
            </a:r>
          </a:p>
          <a:p>
            <a:pPr>
              <a:lnSpc>
                <a:spcPct val="70000"/>
              </a:lnSpc>
            </a:pPr>
            <a:endParaRPr lang="en-GB" sz="1800" noProof="0" dirty="0"/>
          </a:p>
          <a:p>
            <a:pPr>
              <a:lnSpc>
                <a:spcPct val="70000"/>
              </a:lnSpc>
            </a:pPr>
            <a:r>
              <a:rPr lang="en-GB" sz="1800" noProof="0" dirty="0"/>
              <a:t>2 Power supply sources (Internal and external PSU using hot swap mux) </a:t>
            </a:r>
          </a:p>
          <a:p>
            <a:pPr>
              <a:lnSpc>
                <a:spcPct val="70000"/>
              </a:lnSpc>
            </a:pPr>
            <a:endParaRPr lang="en-GB" sz="1800" noProof="0" dirty="0"/>
          </a:p>
          <a:p>
            <a:pPr>
              <a:lnSpc>
                <a:spcPct val="70000"/>
              </a:lnSpc>
            </a:pPr>
            <a:r>
              <a:rPr lang="en-GB" sz="1800" noProof="0" dirty="0"/>
              <a:t>Spare LVDS I/O with the pre-processing for future use</a:t>
            </a:r>
          </a:p>
          <a:p>
            <a:pPr>
              <a:lnSpc>
                <a:spcPct val="70000"/>
              </a:lnSpc>
            </a:pPr>
            <a:endParaRPr lang="en-GB" sz="1800" noProof="0" dirty="0"/>
          </a:p>
          <a:p>
            <a:pPr>
              <a:lnSpc>
                <a:spcPct val="70000"/>
              </a:lnSpc>
            </a:pPr>
            <a:r>
              <a:rPr lang="en-GB" sz="1800" noProof="0" dirty="0"/>
              <a:t>Full clock management inside the SOM and the FMC carrier (SI5338).</a:t>
            </a:r>
          </a:p>
          <a:p>
            <a:pPr>
              <a:lnSpc>
                <a:spcPct val="70000"/>
              </a:lnSpc>
            </a:pPr>
            <a:endParaRPr lang="en-GB" sz="1800" noProof="0" dirty="0"/>
          </a:p>
          <a:p>
            <a:pPr>
              <a:lnSpc>
                <a:spcPct val="70000"/>
              </a:lnSpc>
            </a:pPr>
            <a:r>
              <a:rPr lang="en-GB" sz="1800" noProof="0" dirty="0"/>
              <a:t>Network Bandwidth up to 4 x 10 Gbps in parallel. </a:t>
            </a:r>
          </a:p>
          <a:p>
            <a:pPr>
              <a:lnSpc>
                <a:spcPct val="70000"/>
              </a:lnSpc>
            </a:pPr>
            <a:endParaRPr lang="en-GB" sz="1800" noProof="0" dirty="0"/>
          </a:p>
          <a:p>
            <a:pPr>
              <a:lnSpc>
                <a:spcPct val="70000"/>
              </a:lnSpc>
            </a:pPr>
            <a:r>
              <a:rPr lang="en-GB" sz="1800" noProof="0" dirty="0"/>
              <a:t>1 Gbps </a:t>
            </a:r>
            <a:r>
              <a:rPr lang="en-GB" sz="1800" noProof="0" dirty="0" err="1"/>
              <a:t>IPBus</a:t>
            </a:r>
            <a:r>
              <a:rPr lang="en-GB" sz="1800" noProof="0" dirty="0"/>
              <a:t> for slow control or slow control coming through SPI.</a:t>
            </a:r>
          </a:p>
          <a:p>
            <a:pPr marL="0" indent="0">
              <a:lnSpc>
                <a:spcPct val="70000"/>
              </a:lnSpc>
              <a:buNone/>
            </a:pPr>
            <a:endParaRPr lang="en-GB" sz="1400" noProof="0" dirty="0"/>
          </a:p>
          <a:p>
            <a:pPr>
              <a:lnSpc>
                <a:spcPct val="70000"/>
              </a:lnSpc>
            </a:pPr>
            <a:r>
              <a:rPr lang="en-GB" sz="1800" noProof="0" dirty="0"/>
              <a:t>With this configuration it is absolutely easy to achieve continuous and comfortable 10 Gbps with monitoring and online analysis using multiple 10 Gbps Tx/Rx.</a:t>
            </a:r>
          </a:p>
          <a:p>
            <a:pPr>
              <a:lnSpc>
                <a:spcPct val="70000"/>
              </a:lnSpc>
            </a:pPr>
            <a:endParaRPr lang="en-GB" sz="1800" noProof="0" dirty="0"/>
          </a:p>
          <a:p>
            <a:pPr lvl="1">
              <a:lnSpc>
                <a:spcPct val="70000"/>
              </a:lnSpc>
            </a:pPr>
            <a:endParaRPr lang="en-GB" sz="1400" noProof="0" dirty="0"/>
          </a:p>
          <a:p>
            <a:pPr lvl="1">
              <a:lnSpc>
                <a:spcPct val="70000"/>
              </a:lnSpc>
            </a:pPr>
            <a:endParaRPr lang="en-GB" sz="1400" noProof="0" dirty="0"/>
          </a:p>
        </p:txBody>
      </p:sp>
      <p:sp>
        <p:nvSpPr>
          <p:cNvPr id="10" name="Espace réservé de la date 5">
            <a:extLst>
              <a:ext uri="{FF2B5EF4-FFF2-40B4-BE49-F238E27FC236}">
                <a16:creationId xmlns:a16="http://schemas.microsoft.com/office/drawing/2014/main" id="{7D021752-EF6A-4E3F-8905-5156B4B7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FR"/>
              <a:t>X.LAFAY</a:t>
            </a:r>
            <a:endParaRPr lang="fr-FR" dirty="0"/>
          </a:p>
        </p:txBody>
      </p:sp>
      <p:sp>
        <p:nvSpPr>
          <p:cNvPr id="11" name="Espace réservé du pied de page 6">
            <a:extLst>
              <a:ext uri="{FF2B5EF4-FFF2-40B4-BE49-F238E27FC236}">
                <a16:creationId xmlns:a16="http://schemas.microsoft.com/office/drawing/2014/main" id="{3813A43A-C1C0-454F-8694-68008B56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FR" dirty="0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14246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8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61062" y="61253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characteristics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E857DB6-1E78-4EFC-88F1-BB34D21CDC8C}"/>
              </a:ext>
            </a:extLst>
          </p:cNvPr>
          <p:cNvSpPr txBox="1"/>
          <p:nvPr/>
        </p:nvSpPr>
        <p:spPr>
          <a:xfrm>
            <a:off x="1720977" y="2825294"/>
            <a:ext cx="188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x 10 </a:t>
            </a:r>
            <a:r>
              <a:rPr lang="fr-FR" dirty="0" err="1"/>
              <a:t>Gbps</a:t>
            </a:r>
            <a:r>
              <a:rPr lang="fr-FR" dirty="0"/>
              <a:t> </a:t>
            </a:r>
            <a:r>
              <a:rPr lang="fr-FR" dirty="0" err="1"/>
              <a:t>Tx</a:t>
            </a:r>
            <a:r>
              <a:rPr lang="fr-FR" dirty="0"/>
              <a:t>/</a:t>
            </a:r>
            <a:r>
              <a:rPr lang="fr-FR" dirty="0" err="1"/>
              <a:t>Rx</a:t>
            </a:r>
            <a:endParaRPr lang="fr-FR" dirty="0"/>
          </a:p>
        </p:txBody>
      </p:sp>
      <p:sp>
        <p:nvSpPr>
          <p:cNvPr id="43" name="Rectangle à coins arrondis 29">
            <a:extLst>
              <a:ext uri="{FF2B5EF4-FFF2-40B4-BE49-F238E27FC236}">
                <a16:creationId xmlns:a16="http://schemas.microsoft.com/office/drawing/2014/main" id="{6089ECDF-851F-4EA8-8CF2-C38DA4D91297}"/>
              </a:ext>
            </a:extLst>
          </p:cNvPr>
          <p:cNvSpPr/>
          <p:nvPr/>
        </p:nvSpPr>
        <p:spPr>
          <a:xfrm>
            <a:off x="3885089" y="1987055"/>
            <a:ext cx="1448947" cy="24363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STARE FPGA</a:t>
            </a:r>
          </a:p>
          <a:p>
            <a:pPr algn="ctr"/>
            <a:r>
              <a:rPr lang="fr-FR" dirty="0"/>
              <a:t>KINTEX7</a:t>
            </a:r>
          </a:p>
          <a:p>
            <a:pPr algn="ctr"/>
            <a:r>
              <a:rPr lang="fr-FR" dirty="0"/>
              <a:t>KCU040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46E5E75-06FF-4F8A-9223-5D2E6A345D34}"/>
              </a:ext>
            </a:extLst>
          </p:cNvPr>
          <p:cNvCxnSpPr>
            <a:cxnSpLocks/>
          </p:cNvCxnSpPr>
          <p:nvPr/>
        </p:nvCxnSpPr>
        <p:spPr>
          <a:xfrm>
            <a:off x="1586287" y="3237983"/>
            <a:ext cx="2296237" cy="12148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à coins arrondis 30">
            <a:extLst>
              <a:ext uri="{FF2B5EF4-FFF2-40B4-BE49-F238E27FC236}">
                <a16:creationId xmlns:a16="http://schemas.microsoft.com/office/drawing/2014/main" id="{98908D35-4FFD-4589-9E03-622EDFFFCE87}"/>
              </a:ext>
            </a:extLst>
          </p:cNvPr>
          <p:cNvSpPr/>
          <p:nvPr/>
        </p:nvSpPr>
        <p:spPr>
          <a:xfrm>
            <a:off x="3875364" y="5087487"/>
            <a:ext cx="1526909" cy="9853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UDP </a:t>
            </a:r>
            <a:r>
              <a:rPr lang="fr-FR" sz="1400" dirty="0" err="1"/>
              <a:t>External</a:t>
            </a:r>
            <a:r>
              <a:rPr lang="fr-FR" sz="1400" dirty="0"/>
              <a:t> Memory</a:t>
            </a:r>
          </a:p>
        </p:txBody>
      </p:sp>
      <p:cxnSp>
        <p:nvCxnSpPr>
          <p:cNvPr id="48" name="Connecteur en angle 42">
            <a:extLst>
              <a:ext uri="{FF2B5EF4-FFF2-40B4-BE49-F238E27FC236}">
                <a16:creationId xmlns:a16="http://schemas.microsoft.com/office/drawing/2014/main" id="{AE221C35-5319-4A55-BBEF-5DEDDB0D13E4}"/>
              </a:ext>
            </a:extLst>
          </p:cNvPr>
          <p:cNvCxnSpPr>
            <a:cxnSpLocks/>
          </p:cNvCxnSpPr>
          <p:nvPr/>
        </p:nvCxnSpPr>
        <p:spPr>
          <a:xfrm flipV="1">
            <a:off x="5350708" y="2659231"/>
            <a:ext cx="2450875" cy="2035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à coins arrondis 45">
            <a:extLst>
              <a:ext uri="{FF2B5EF4-FFF2-40B4-BE49-F238E27FC236}">
                <a16:creationId xmlns:a16="http://schemas.microsoft.com/office/drawing/2014/main" id="{36D1B2BA-C4A3-4A12-AF09-4F3AA1690961}"/>
              </a:ext>
            </a:extLst>
          </p:cNvPr>
          <p:cNvSpPr/>
          <p:nvPr/>
        </p:nvSpPr>
        <p:spPr>
          <a:xfrm>
            <a:off x="7806712" y="1961403"/>
            <a:ext cx="1001144" cy="25716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10 Gb </a:t>
            </a:r>
            <a:r>
              <a:rPr lang="fr-FR" sz="1200" dirty="0" err="1"/>
              <a:t>Transceiver</a:t>
            </a:r>
            <a:endParaRPr lang="fr-FR" sz="1200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CF48618-DF13-4721-84E0-68FDB301BA8F}"/>
              </a:ext>
            </a:extLst>
          </p:cNvPr>
          <p:cNvSpPr txBox="1"/>
          <p:nvPr/>
        </p:nvSpPr>
        <p:spPr>
          <a:xfrm>
            <a:off x="5787675" y="2289396"/>
            <a:ext cx="144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Readout</a:t>
            </a:r>
            <a:r>
              <a:rPr lang="fr-FR" dirty="0"/>
              <a:t> data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C0EB202-066D-4F88-AD92-65F8100D59EA}"/>
              </a:ext>
            </a:extLst>
          </p:cNvPr>
          <p:cNvSpPr txBox="1"/>
          <p:nvPr/>
        </p:nvSpPr>
        <p:spPr>
          <a:xfrm>
            <a:off x="5646013" y="3787260"/>
            <a:ext cx="198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IPBUS Slow Control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F4E6E28-98E9-4310-B24A-AA70C3516856}"/>
              </a:ext>
            </a:extLst>
          </p:cNvPr>
          <p:cNvCxnSpPr>
            <a:cxnSpLocks/>
          </p:cNvCxnSpPr>
          <p:nvPr/>
        </p:nvCxnSpPr>
        <p:spPr>
          <a:xfrm>
            <a:off x="1603465" y="3723480"/>
            <a:ext cx="2304948" cy="12549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E84C8769-BA3E-4A8F-B203-4F0DA1EDD24C}"/>
              </a:ext>
            </a:extLst>
          </p:cNvPr>
          <p:cNvCxnSpPr>
            <a:cxnSpLocks/>
          </p:cNvCxnSpPr>
          <p:nvPr/>
        </p:nvCxnSpPr>
        <p:spPr>
          <a:xfrm>
            <a:off x="1588851" y="2462200"/>
            <a:ext cx="506385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en angle 33">
            <a:extLst>
              <a:ext uri="{FF2B5EF4-FFF2-40B4-BE49-F238E27FC236}">
                <a16:creationId xmlns:a16="http://schemas.microsoft.com/office/drawing/2014/main" id="{10A9F6DA-7A10-4303-BEA3-36FAE0979ABC}"/>
              </a:ext>
            </a:extLst>
          </p:cNvPr>
          <p:cNvCxnSpPr>
            <a:cxnSpLocks/>
          </p:cNvCxnSpPr>
          <p:nvPr/>
        </p:nvCxnSpPr>
        <p:spPr>
          <a:xfrm>
            <a:off x="5350708" y="3065937"/>
            <a:ext cx="2441389" cy="0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en angle 34">
            <a:extLst>
              <a:ext uri="{FF2B5EF4-FFF2-40B4-BE49-F238E27FC236}">
                <a16:creationId xmlns:a16="http://schemas.microsoft.com/office/drawing/2014/main" id="{3CD57556-6F3B-49A8-8D9E-A86A1EBF02D1}"/>
              </a:ext>
            </a:extLst>
          </p:cNvPr>
          <p:cNvCxnSpPr>
            <a:cxnSpLocks/>
          </p:cNvCxnSpPr>
          <p:nvPr/>
        </p:nvCxnSpPr>
        <p:spPr>
          <a:xfrm flipV="1">
            <a:off x="5350708" y="3717734"/>
            <a:ext cx="2441389" cy="3808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en angle 35">
            <a:extLst>
              <a:ext uri="{FF2B5EF4-FFF2-40B4-BE49-F238E27FC236}">
                <a16:creationId xmlns:a16="http://schemas.microsoft.com/office/drawing/2014/main" id="{57B7C42E-EA46-4C36-82D3-3DE06904D3AA}"/>
              </a:ext>
            </a:extLst>
          </p:cNvPr>
          <p:cNvCxnSpPr>
            <a:cxnSpLocks/>
          </p:cNvCxnSpPr>
          <p:nvPr/>
        </p:nvCxnSpPr>
        <p:spPr>
          <a:xfrm>
            <a:off x="5343202" y="4149698"/>
            <a:ext cx="2441389" cy="0"/>
          </a:xfrm>
          <a:prstGeom prst="straightConnector1">
            <a:avLst/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A685EF12-A879-404C-B185-77F9F26E8122}"/>
              </a:ext>
            </a:extLst>
          </p:cNvPr>
          <p:cNvSpPr txBox="1"/>
          <p:nvPr/>
        </p:nvSpPr>
        <p:spPr>
          <a:xfrm>
            <a:off x="5678045" y="2695482"/>
            <a:ext cx="172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Monitoring data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7505425-68A1-4F96-8690-5FCC962DDA0D}"/>
              </a:ext>
            </a:extLst>
          </p:cNvPr>
          <p:cNvSpPr txBox="1"/>
          <p:nvPr/>
        </p:nvSpPr>
        <p:spPr>
          <a:xfrm>
            <a:off x="5631398" y="3313025"/>
            <a:ext cx="21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Futur use data flow</a:t>
            </a:r>
          </a:p>
        </p:txBody>
      </p:sp>
      <p:sp>
        <p:nvSpPr>
          <p:cNvPr id="68" name="Rectangle à coins arrondis 53">
            <a:extLst>
              <a:ext uri="{FF2B5EF4-FFF2-40B4-BE49-F238E27FC236}">
                <a16:creationId xmlns:a16="http://schemas.microsoft.com/office/drawing/2014/main" id="{383DE33C-56BA-4C13-B74E-7B23926FB996}"/>
              </a:ext>
            </a:extLst>
          </p:cNvPr>
          <p:cNvSpPr/>
          <p:nvPr/>
        </p:nvSpPr>
        <p:spPr>
          <a:xfrm>
            <a:off x="2095236" y="1572459"/>
            <a:ext cx="1024467" cy="12709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Power Manager &amp; </a:t>
            </a:r>
            <a:r>
              <a:rPr lang="fr-FR" sz="1200" dirty="0" err="1"/>
              <a:t>Muxs</a:t>
            </a:r>
            <a:endParaRPr lang="fr-FR" sz="1200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7AD752F7-3D18-4B6D-826E-B7F77FAB38F5}"/>
              </a:ext>
            </a:extLst>
          </p:cNvPr>
          <p:cNvSpPr txBox="1"/>
          <p:nvPr/>
        </p:nvSpPr>
        <p:spPr>
          <a:xfrm>
            <a:off x="1635380" y="3301907"/>
            <a:ext cx="218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LVDS </a:t>
            </a:r>
            <a:r>
              <a:rPr lang="fr-FR" dirty="0" err="1"/>
              <a:t>lines</a:t>
            </a:r>
            <a:r>
              <a:rPr lang="fr-FR" dirty="0"/>
              <a:t> &amp; </a:t>
            </a:r>
            <a:r>
              <a:rPr lang="fr-FR" dirty="0" err="1"/>
              <a:t>IPbus</a:t>
            </a:r>
            <a:endParaRPr lang="fr-FR" dirty="0"/>
          </a:p>
        </p:txBody>
      </p:sp>
      <p:sp>
        <p:nvSpPr>
          <p:cNvPr id="81" name="Rectangle à coins arrondis 45">
            <a:extLst>
              <a:ext uri="{FF2B5EF4-FFF2-40B4-BE49-F238E27FC236}">
                <a16:creationId xmlns:a16="http://schemas.microsoft.com/office/drawing/2014/main" id="{2FFEEEC0-4C81-483B-8059-7DABD3099A71}"/>
              </a:ext>
            </a:extLst>
          </p:cNvPr>
          <p:cNvSpPr/>
          <p:nvPr/>
        </p:nvSpPr>
        <p:spPr>
          <a:xfrm>
            <a:off x="676206" y="2173671"/>
            <a:ext cx="912644" cy="2078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PACE - FMC Interface</a:t>
            </a:r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8D605E8F-D7EB-4D15-B06B-CC20B5906D61}"/>
              </a:ext>
            </a:extLst>
          </p:cNvPr>
          <p:cNvCxnSpPr>
            <a:cxnSpLocks/>
          </p:cNvCxnSpPr>
          <p:nvPr/>
        </p:nvCxnSpPr>
        <p:spPr>
          <a:xfrm>
            <a:off x="768485" y="1797030"/>
            <a:ext cx="1326750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ZoneTexte 86">
            <a:extLst>
              <a:ext uri="{FF2B5EF4-FFF2-40B4-BE49-F238E27FC236}">
                <a16:creationId xmlns:a16="http://schemas.microsoft.com/office/drawing/2014/main" id="{11C20C39-F344-4875-9163-5E5D64D1D365}"/>
              </a:ext>
            </a:extLst>
          </p:cNvPr>
          <p:cNvSpPr txBox="1"/>
          <p:nvPr/>
        </p:nvSpPr>
        <p:spPr>
          <a:xfrm>
            <a:off x="692800" y="1466037"/>
            <a:ext cx="125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 Power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5B0847C6-84D4-4FA7-BF9A-946E46937CB3}"/>
              </a:ext>
            </a:extLst>
          </p:cNvPr>
          <p:cNvCxnSpPr>
            <a:cxnSpLocks/>
          </p:cNvCxnSpPr>
          <p:nvPr/>
        </p:nvCxnSpPr>
        <p:spPr>
          <a:xfrm>
            <a:off x="3119703" y="2462200"/>
            <a:ext cx="765385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533FE2F0-873E-4433-ADB4-942EC6EDE0F2}"/>
              </a:ext>
            </a:extLst>
          </p:cNvPr>
          <p:cNvCxnSpPr>
            <a:cxnSpLocks/>
          </p:cNvCxnSpPr>
          <p:nvPr/>
        </p:nvCxnSpPr>
        <p:spPr>
          <a:xfrm flipV="1">
            <a:off x="3541080" y="1567073"/>
            <a:ext cx="2061842" cy="31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8401CCA9-8B3C-44E8-B389-FCD73409E1ED}"/>
              </a:ext>
            </a:extLst>
          </p:cNvPr>
          <p:cNvCxnSpPr>
            <a:cxnSpLocks/>
          </p:cNvCxnSpPr>
          <p:nvPr/>
        </p:nvCxnSpPr>
        <p:spPr>
          <a:xfrm flipH="1" flipV="1">
            <a:off x="5594405" y="1567104"/>
            <a:ext cx="8517" cy="4626173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2F3A43C2-7467-4908-83DE-C450DC646B46}"/>
              </a:ext>
            </a:extLst>
          </p:cNvPr>
          <p:cNvCxnSpPr>
            <a:cxnSpLocks/>
          </p:cNvCxnSpPr>
          <p:nvPr/>
        </p:nvCxnSpPr>
        <p:spPr>
          <a:xfrm>
            <a:off x="2042809" y="6193277"/>
            <a:ext cx="3551596" cy="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07DE2329-1C0E-404B-B0E0-D470717155AE}"/>
              </a:ext>
            </a:extLst>
          </p:cNvPr>
          <p:cNvCxnSpPr>
            <a:cxnSpLocks/>
          </p:cNvCxnSpPr>
          <p:nvPr/>
        </p:nvCxnSpPr>
        <p:spPr>
          <a:xfrm>
            <a:off x="2042809" y="4676795"/>
            <a:ext cx="0" cy="1516482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>
            <a:extLst>
              <a:ext uri="{FF2B5EF4-FFF2-40B4-BE49-F238E27FC236}">
                <a16:creationId xmlns:a16="http://schemas.microsoft.com/office/drawing/2014/main" id="{D5BF64AC-22D5-460D-B819-CED2C6C10837}"/>
              </a:ext>
            </a:extLst>
          </p:cNvPr>
          <p:cNvCxnSpPr>
            <a:cxnSpLocks/>
          </p:cNvCxnSpPr>
          <p:nvPr/>
        </p:nvCxnSpPr>
        <p:spPr>
          <a:xfrm>
            <a:off x="2042809" y="4676795"/>
            <a:ext cx="1498271" cy="5579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5CD086F7-169C-411D-AB31-A07AFC711FF4}"/>
              </a:ext>
            </a:extLst>
          </p:cNvPr>
          <p:cNvCxnSpPr>
            <a:cxnSpLocks/>
          </p:cNvCxnSpPr>
          <p:nvPr/>
        </p:nvCxnSpPr>
        <p:spPr>
          <a:xfrm flipH="1">
            <a:off x="3539340" y="1567104"/>
            <a:ext cx="1741" cy="3186392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22817A16-9430-4E7C-AF5D-81FD8FE86D57}"/>
              </a:ext>
            </a:extLst>
          </p:cNvPr>
          <p:cNvSpPr txBox="1"/>
          <p:nvPr/>
        </p:nvSpPr>
        <p:spPr>
          <a:xfrm>
            <a:off x="3632393" y="1592074"/>
            <a:ext cx="196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System On Module</a:t>
            </a:r>
          </a:p>
        </p:txBody>
      </p:sp>
      <p:cxnSp>
        <p:nvCxnSpPr>
          <p:cNvPr id="151" name="Connecteur en angle 55">
            <a:extLst>
              <a:ext uri="{FF2B5EF4-FFF2-40B4-BE49-F238E27FC236}">
                <a16:creationId xmlns:a16="http://schemas.microsoft.com/office/drawing/2014/main" id="{B2BFDAB4-E601-4EE9-A07C-D7B7FF9831BB}"/>
              </a:ext>
            </a:extLst>
          </p:cNvPr>
          <p:cNvCxnSpPr>
            <a:cxnSpLocks/>
          </p:cNvCxnSpPr>
          <p:nvPr/>
        </p:nvCxnSpPr>
        <p:spPr>
          <a:xfrm rot="5400000">
            <a:off x="4563904" y="4753495"/>
            <a:ext cx="678571" cy="2"/>
          </a:xfrm>
          <a:prstGeom prst="bentConnector3">
            <a:avLst>
              <a:gd name="adj1" fmla="val 50000"/>
            </a:avLst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40014F8-78A6-4BA4-BCEC-5A116149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1491CB-FB47-4ED1-A966-7CC595575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  <p:sp>
        <p:nvSpPr>
          <p:cNvPr id="50" name="Rectangle à coins arrondis 30">
            <a:extLst>
              <a:ext uri="{FF2B5EF4-FFF2-40B4-BE49-F238E27FC236}">
                <a16:creationId xmlns:a16="http://schemas.microsoft.com/office/drawing/2014/main" id="{A92A6661-E2A0-474E-A1C9-8D3E20D1B059}"/>
              </a:ext>
            </a:extLst>
          </p:cNvPr>
          <p:cNvSpPr/>
          <p:nvPr/>
        </p:nvSpPr>
        <p:spPr>
          <a:xfrm>
            <a:off x="2399259" y="5040155"/>
            <a:ext cx="977003" cy="5988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CLK </a:t>
            </a:r>
            <a:r>
              <a:rPr lang="fr-FR" sz="1400" dirty="0" err="1"/>
              <a:t>generator</a:t>
            </a:r>
            <a:endParaRPr lang="fr-FR" sz="1400" dirty="0"/>
          </a:p>
        </p:txBody>
      </p:sp>
      <p:sp>
        <p:nvSpPr>
          <p:cNvPr id="52" name="Rectangle à coins arrondis 30">
            <a:extLst>
              <a:ext uri="{FF2B5EF4-FFF2-40B4-BE49-F238E27FC236}">
                <a16:creationId xmlns:a16="http://schemas.microsoft.com/office/drawing/2014/main" id="{58B7BE4E-DD85-4845-9547-29FB19EA00F6}"/>
              </a:ext>
            </a:extLst>
          </p:cNvPr>
          <p:cNvSpPr/>
          <p:nvPr/>
        </p:nvSpPr>
        <p:spPr>
          <a:xfrm>
            <a:off x="2181450" y="3879893"/>
            <a:ext cx="977003" cy="5988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CLK </a:t>
            </a:r>
            <a:r>
              <a:rPr lang="fr-FR" sz="1400" dirty="0" err="1"/>
              <a:t>generator</a:t>
            </a:r>
            <a:endParaRPr lang="fr-FR" sz="1400" dirty="0"/>
          </a:p>
        </p:txBody>
      </p:sp>
      <p:cxnSp>
        <p:nvCxnSpPr>
          <p:cNvPr id="53" name="Connecteur en angle 55">
            <a:extLst>
              <a:ext uri="{FF2B5EF4-FFF2-40B4-BE49-F238E27FC236}">
                <a16:creationId xmlns:a16="http://schemas.microsoft.com/office/drawing/2014/main" id="{6501CC77-0E08-4FF8-9154-4449F1610B5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6237" y="4401589"/>
            <a:ext cx="829302" cy="732514"/>
          </a:xfrm>
          <a:prstGeom prst="bentConnector3">
            <a:avLst>
              <a:gd name="adj1" fmla="val 50000"/>
            </a:avLst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ngle 55">
            <a:extLst>
              <a:ext uri="{FF2B5EF4-FFF2-40B4-BE49-F238E27FC236}">
                <a16:creationId xmlns:a16="http://schemas.microsoft.com/office/drawing/2014/main" id="{767A2B7D-D732-41C8-BFCD-A01F82D10CB5}"/>
              </a:ext>
            </a:extLst>
          </p:cNvPr>
          <p:cNvCxnSpPr>
            <a:cxnSpLocks/>
            <a:endCxn id="52" idx="3"/>
          </p:cNvCxnSpPr>
          <p:nvPr/>
        </p:nvCxnSpPr>
        <p:spPr>
          <a:xfrm rot="10800000" flipV="1">
            <a:off x="3158454" y="3968256"/>
            <a:ext cx="739079" cy="211068"/>
          </a:xfrm>
          <a:prstGeom prst="bentConnector3">
            <a:avLst>
              <a:gd name="adj1" fmla="val 50000"/>
            </a:avLst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en angle 55">
            <a:extLst>
              <a:ext uri="{FF2B5EF4-FFF2-40B4-BE49-F238E27FC236}">
                <a16:creationId xmlns:a16="http://schemas.microsoft.com/office/drawing/2014/main" id="{D0DC6BB9-33B9-4000-A35F-E81E178F274F}"/>
              </a:ext>
            </a:extLst>
          </p:cNvPr>
          <p:cNvCxnSpPr>
            <a:cxnSpLocks/>
            <a:endCxn id="52" idx="1"/>
          </p:cNvCxnSpPr>
          <p:nvPr/>
        </p:nvCxnSpPr>
        <p:spPr>
          <a:xfrm>
            <a:off x="1603465" y="4073790"/>
            <a:ext cx="577985" cy="105534"/>
          </a:xfrm>
          <a:prstGeom prst="bentConnector3">
            <a:avLst>
              <a:gd name="adj1" fmla="val 50000"/>
            </a:avLst>
          </a:prstGeom>
          <a:ln w="50800" cmpd="sng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0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0F66F8-2FE2-4CC9-8D5C-56EDC98D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CDC2B-E125-40B0-8633-63FE8492799E}" type="slidenum">
              <a:rPr lang="fr-FR" smtClean="0"/>
              <a:t>9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81668-3BFF-4CA0-841B-83C4F865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485" cy="5440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60167-E8F9-48AA-BBF9-3E4C12F5734D}"/>
              </a:ext>
            </a:extLst>
          </p:cNvPr>
          <p:cNvSpPr txBox="1">
            <a:spLocks/>
          </p:cNvSpPr>
          <p:nvPr/>
        </p:nvSpPr>
        <p:spPr>
          <a:xfrm>
            <a:off x="1393487" y="155334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00" dirty="0"/>
              <a:t>STARE prototype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F2A35DF-6163-448A-97F9-FE9DBC68A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14" y="1057427"/>
            <a:ext cx="7503485" cy="503861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CBFE8F-EB03-42AD-8265-CD443372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X.LAFAY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3CADF5-3C9D-4441-B776-BD14BCC13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des Métiers de l’IN2P3 et de l’IRFU</a:t>
            </a:r>
          </a:p>
        </p:txBody>
      </p:sp>
    </p:spTree>
    <p:extLst>
      <p:ext uri="{BB962C8B-B14F-4D97-AF65-F5344CB8AC3E}">
        <p14:creationId xmlns:p14="http://schemas.microsoft.com/office/powerpoint/2010/main" val="22235958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4882</TotalTime>
  <Words>1360</Words>
  <Application>Microsoft Office PowerPoint</Application>
  <PresentationFormat>Affichage à l'écran (4:3)</PresentationFormat>
  <Paragraphs>264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AGATA project</vt:lpstr>
      <vt:lpstr>Tracking ingredients</vt:lpstr>
      <vt:lpstr>Pre processing 1 crystal phase_0</vt:lpstr>
      <vt:lpstr>Pre processing 1 crystal new electronics</vt:lpstr>
      <vt:lpstr>Firmware developments February – September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Data processing</vt:lpstr>
      <vt:lpstr>Results</vt:lpstr>
      <vt:lpstr>Reliability mechanisms</vt:lpstr>
      <vt:lpstr>Diagramme de l’œil et article de Rohde et Schwarz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Denis Linget</dc:creator>
  <cp:lastModifiedBy>Xavier Lafay</cp:lastModifiedBy>
  <cp:revision>75</cp:revision>
  <dcterms:created xsi:type="dcterms:W3CDTF">2021-03-18T15:41:58Z</dcterms:created>
  <dcterms:modified xsi:type="dcterms:W3CDTF">2021-10-14T14:25:42Z</dcterms:modified>
</cp:coreProperties>
</file>