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  <p:sldId id="278" r:id="rId25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23"/>
  </p:normalViewPr>
  <p:slideViewPr>
    <p:cSldViewPr>
      <p:cViewPr varScale="1">
        <p:scale>
          <a:sx n="101" d="100"/>
          <a:sy n="101" d="100"/>
        </p:scale>
        <p:origin x="4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1200">
                <a:solidFill>
                  <a:schemeClr val="tx1"/>
                </a:solidFill>
              </a:rPr>
              <a:t>Ia - R18 - Face up - Bent long vs short</a:t>
            </a:r>
            <a:endParaRPr lang="fr-FR"/>
          </a:p>
        </c:rich>
      </c:tx>
      <c:layout>
        <c:manualLayout>
          <c:xMode val="edge"/>
          <c:yMode val="edge"/>
          <c:x val="0.13478431282856407"/>
          <c:y val="8.1042965534404973E-2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'A8 - bent short edge'!$B$3</c:f>
              <c:strCache>
                <c:ptCount val="1"/>
                <c:pt idx="0">
                  <c:v>Face up bent long</c:v>
                </c:pt>
              </c:strCache>
            </c:strRef>
          </c:tx>
          <c:spPr>
            <a:prstGeom prst="rect">
              <a:avLst/>
            </a:prstGeom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'A8 - bent short edge'!$B$5:$B$13</c:f>
              <c:numCache>
                <c:formatCode>General</c:formatCode>
                <c:ptCount val="9"/>
                <c:pt idx="0">
                  <c:v>13.1</c:v>
                </c:pt>
                <c:pt idx="1">
                  <c:v>14.7</c:v>
                </c:pt>
                <c:pt idx="2">
                  <c:v>13.2</c:v>
                </c:pt>
                <c:pt idx="3">
                  <c:v>14.7</c:v>
                </c:pt>
                <c:pt idx="4">
                  <c:v>13.1</c:v>
                </c:pt>
                <c:pt idx="5">
                  <c:v>14.7</c:v>
                </c:pt>
                <c:pt idx="6">
                  <c:v>13.1</c:v>
                </c:pt>
                <c:pt idx="7">
                  <c:v>14.7</c:v>
                </c:pt>
                <c:pt idx="8">
                  <c:v>13.1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C8-7147-B1C2-6D6C973703E4}"/>
            </c:ext>
          </c:extLst>
        </c:ser>
        <c:ser>
          <c:idx val="1"/>
          <c:order val="1"/>
          <c:tx>
            <c:strRef>
              <c:f>'A8 - bent short edge'!$E$3</c:f>
              <c:strCache>
                <c:ptCount val="1"/>
                <c:pt idx="0">
                  <c:v>Face up bent short</c:v>
                </c:pt>
              </c:strCache>
            </c:strRef>
          </c:tx>
          <c:spPr>
            <a:prstGeom prst="rect">
              <a:avLst/>
            </a:prstGeom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'A8 - bent short edge'!$E$5:$E$13</c:f>
              <c:numCache>
                <c:formatCode>General</c:formatCode>
                <c:ptCount val="9"/>
                <c:pt idx="0">
                  <c:v>12.9</c:v>
                </c:pt>
                <c:pt idx="1">
                  <c:v>11.4</c:v>
                </c:pt>
                <c:pt idx="2">
                  <c:v>12.9</c:v>
                </c:pt>
                <c:pt idx="3">
                  <c:v>11.3</c:v>
                </c:pt>
                <c:pt idx="4">
                  <c:v>12.9</c:v>
                </c:pt>
                <c:pt idx="5">
                  <c:v>11.4</c:v>
                </c:pt>
                <c:pt idx="6">
                  <c:v>12.9</c:v>
                </c:pt>
                <c:pt idx="7">
                  <c:v>11.4</c:v>
                </c:pt>
                <c:pt idx="8">
                  <c:v>12.9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C8-7147-B1C2-6D6C97370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0780464"/>
        <c:axId val="400876304"/>
      </c:lineChart>
      <c:catAx>
        <c:axId val="4007804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0876304"/>
        <c:crosses val="autoZero"/>
        <c:auto val="1"/>
        <c:lblAlgn val="ctr"/>
        <c:lblOffset val="100"/>
        <c:noMultiLvlLbl val="0"/>
      </c:catAx>
      <c:valAx>
        <c:axId val="400876304"/>
        <c:scaling>
          <c:orientation val="minMax"/>
          <c:min val="10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0780464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860626325104672E-2"/>
          <c:y val="0.76450105398397439"/>
          <c:w val="0.86627874734979071"/>
          <c:h val="0.19497746324882317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xfrm>
      <a:off x="3575724" y="828695"/>
      <a:ext cx="3873487" cy="2085928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EC57A39-E184-E147-A111-EA5E2B51A66C}" type="datetime1">
              <a:rPr lang="fr-FR"/>
              <a:t>12/10/2021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2C5066-0069-5341-A8F3-736105D3904D}" type="datetime1">
              <a:rPr lang="fr-FR"/>
              <a:t>12/10/2021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AC54E4-43DC-FE4E-97A1-74ABFD171E59}" type="datetime1">
              <a:rPr lang="fr-FR"/>
              <a:t>12/10/2021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EC57A39-E184-E147-A111-EA5E2B51A66C}" type="datetime1">
              <a:rPr lang="fr-FR"/>
              <a:t>12/10/2021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BDAF14-D2E9-4F44-A15B-AF28B7E9AE51}" type="datetime1">
              <a:rPr lang="fr-FR"/>
              <a:t>12/10/2021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07806-B5A7-A04B-9788-712311C81A86}" type="datetime1">
              <a:rPr lang="fr-FR"/>
              <a:t>12/10/2021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FACCF8-A7A6-5F47-B59E-A257DD674739}" type="datetime1">
              <a:rPr lang="fr-FR"/>
              <a:t>12/10/2021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5D7210F-5788-CA40-8489-63FA346DDAB8}" type="datetime1">
              <a:rPr lang="fr-FR"/>
              <a:t>12/10/2021</a:t>
            </a:fld>
            <a:endParaRPr 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885693-60DE-AD49-904C-66F44F7588C1}" type="datetime1">
              <a:rPr lang="fr-FR"/>
              <a:t>12/10/2021</a:t>
            </a:fld>
            <a:endParaRPr 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6B89740-5D4A-AD46-91F8-DC32DE7AC4AC}" type="datetime1">
              <a:rPr lang="fr-FR"/>
              <a:t>12/10/2021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4D8FA64-95C1-5C49-846C-9AA7D2362D79}" type="datetime1">
              <a:rPr lang="fr-FR"/>
              <a:t>12/10/2021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6B57E5-D79E-BA4D-92EC-405E18DDA447}" type="datetime1">
              <a:rPr lang="fr-FR"/>
              <a:t>12/10/2021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ABFA80-7D21-4942-8030-F1BBD4EA1308}" type="datetime1">
              <a:rPr lang="fr-FR"/>
              <a:t>12/10/2021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Franck AGNESE – CI 2021 - IR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B7713C-5FB7-8949-B026-1B8E549E183A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jpg"/><Relationship Id="rId3" Type="http://schemas.openxmlformats.org/officeDocument/2006/relationships/image" Target="../media/image25.jp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Relationship Id="rId1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2400">
              <a:solidFill>
                <a:srgbClr val="7030A0"/>
              </a:solidFill>
            </a:endParaRPr>
          </a:p>
        </p:txBody>
      </p:sp>
      <p:sp>
        <p:nvSpPr>
          <p:cNvPr id="5" name="Rectangle 29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6" name="Image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7483"/>
            <a:ext cx="661736" cy="661736"/>
          </a:xfrm>
          <a:prstGeom prst="rect">
            <a:avLst/>
          </a:prstGeom>
        </p:spPr>
      </p:pic>
      <p:sp>
        <p:nvSpPr>
          <p:cNvPr id="7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8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9" name="Rectangle à coins arrondis 15"/>
          <p:cNvSpPr/>
          <p:nvPr/>
        </p:nvSpPr>
        <p:spPr bwMode="auto">
          <a:xfrm>
            <a:off x="2718141" y="1698094"/>
            <a:ext cx="6531782" cy="306984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fr-FR" sz="3200">
                <a:solidFill>
                  <a:schemeClr val="tx1"/>
                </a:solidFill>
              </a:rPr>
              <a:t>Intégration électronique</a:t>
            </a:r>
            <a:endParaRPr/>
          </a:p>
          <a:p>
            <a:pPr algn="ctr">
              <a:defRPr/>
            </a:pPr>
            <a:endParaRPr lang="fr-FR" sz="32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3200">
                <a:solidFill>
                  <a:schemeClr val="tx1"/>
                </a:solidFill>
              </a:rPr>
              <a:t>Activités de Microtechnique au sein du C4PI</a:t>
            </a:r>
            <a:endParaRPr/>
          </a:p>
          <a:p>
            <a:pPr algn="ctr">
              <a:defRPr/>
            </a:pPr>
            <a:r>
              <a:rPr lang="fr-FR">
                <a:solidFill>
                  <a:schemeClr val="tx1"/>
                </a:solidFill>
              </a:rPr>
              <a:t>Centre de Compétences de Capteurs CMOS à Pixels Intégrés</a:t>
            </a:r>
            <a:endParaRPr/>
          </a:p>
        </p:txBody>
      </p:sp>
      <p:sp>
        <p:nvSpPr>
          <p:cNvPr id="10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832441" y="-169896"/>
            <a:ext cx="2303947" cy="1047249"/>
          </a:xfrm>
          <a:prstGeom prst="rect">
            <a:avLst/>
          </a:prstGeom>
        </p:spPr>
      </p:pic>
      <p:pic>
        <p:nvPicPr>
          <p:cNvPr id="12" name="Image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174111" y="45720"/>
            <a:ext cx="901076" cy="616017"/>
          </a:xfrm>
          <a:prstGeom prst="rect">
            <a:avLst/>
          </a:prstGeom>
        </p:spPr>
      </p:pic>
      <p:pic>
        <p:nvPicPr>
          <p:cNvPr id="13" name="Image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543111" y="17930"/>
            <a:ext cx="629340" cy="643808"/>
          </a:xfrm>
          <a:prstGeom prst="rect">
            <a:avLst/>
          </a:prstGeom>
        </p:spPr>
      </p:pic>
      <p:sp>
        <p:nvSpPr>
          <p:cNvPr id="14" name="ZoneTexte 11"/>
          <p:cNvSpPr txBox="1"/>
          <p:nvPr/>
        </p:nvSpPr>
        <p:spPr bwMode="auto">
          <a:xfrm>
            <a:off x="1744736" y="6492875"/>
            <a:ext cx="2694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dirty="0"/>
              <a:t>✉️ </a:t>
            </a:r>
            <a:r>
              <a:rPr lang="fr-FR" sz="1600" dirty="0" err="1"/>
              <a:t>franck.agnese@iphc.cnrs.fr</a:t>
            </a:r>
            <a:endParaRPr lang="fr-FR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C5E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Tracker FOOT (FragmentatiOn Of Target, INFN)</a:t>
            </a:r>
            <a:endParaRPr/>
          </a:p>
        </p:txBody>
      </p:sp>
      <p:sp>
        <p:nvSpPr>
          <p:cNvPr id="5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10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grpSp>
        <p:nvGrpSpPr>
          <p:cNvPr id="9" name="Groupe 52"/>
          <p:cNvGrpSpPr/>
          <p:nvPr/>
        </p:nvGrpSpPr>
        <p:grpSpPr bwMode="auto">
          <a:xfrm>
            <a:off x="5305806" y="919022"/>
            <a:ext cx="6636195" cy="2690055"/>
            <a:chOff x="5374929" y="2573495"/>
            <a:chExt cx="6636195" cy="2690055"/>
          </a:xfrm>
        </p:grpSpPr>
        <p:pic>
          <p:nvPicPr>
            <p:cNvPr id="10" name="Image 1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374929" y="2573495"/>
              <a:ext cx="6636195" cy="2087559"/>
            </a:xfrm>
            <a:prstGeom prst="rect">
              <a:avLst/>
            </a:prstGeom>
          </p:spPr>
        </p:pic>
        <p:sp>
          <p:nvSpPr>
            <p:cNvPr id="11" name="ZoneTexte 21"/>
            <p:cNvSpPr txBox="1"/>
            <p:nvPr/>
          </p:nvSpPr>
          <p:spPr bwMode="auto">
            <a:xfrm>
              <a:off x="6165668" y="4678775"/>
              <a:ext cx="4872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600"/>
                <a:t>Module de détection - </a:t>
              </a:r>
              <a:endParaRPr/>
            </a:p>
            <a:p>
              <a:pPr algn="ctr">
                <a:defRPr/>
              </a:pPr>
              <a:r>
                <a:rPr lang="fr-FR" sz="1600"/>
                <a:t>4 capteurs MIMOSA 28 - 20 x 20 mm – épaisseur 50um</a:t>
              </a:r>
              <a:endParaRPr/>
            </a:p>
          </p:txBody>
        </p:sp>
      </p:grpSp>
      <p:sp>
        <p:nvSpPr>
          <p:cNvPr id="12" name="ZoneTexte 8"/>
          <p:cNvSpPr txBox="1"/>
          <p:nvPr/>
        </p:nvSpPr>
        <p:spPr bwMode="auto">
          <a:xfrm>
            <a:off x="447974" y="5778345"/>
            <a:ext cx="1132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</a:rPr>
              <a:t>Contraintes : Mousse carbone imposée, capteur d’épaisseur 50um, espacement entre capteur 100um, colle (thermique)</a:t>
            </a:r>
            <a:endParaRPr/>
          </a:p>
        </p:txBody>
      </p:sp>
      <p:grpSp>
        <p:nvGrpSpPr>
          <p:cNvPr id="13" name="Groupe 50"/>
          <p:cNvGrpSpPr/>
          <p:nvPr/>
        </p:nvGrpSpPr>
        <p:grpSpPr bwMode="auto">
          <a:xfrm>
            <a:off x="5205406" y="4166427"/>
            <a:ext cx="6774036" cy="864950"/>
            <a:chOff x="5803760" y="1382457"/>
            <a:chExt cx="5620392" cy="864950"/>
          </a:xfrm>
        </p:grpSpPr>
        <p:pic>
          <p:nvPicPr>
            <p:cNvPr id="14" name="Image 3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rot="10800000">
              <a:off x="6239147" y="1382457"/>
              <a:ext cx="4280259" cy="864950"/>
            </a:xfrm>
            <a:prstGeom prst="rect">
              <a:avLst/>
            </a:prstGeom>
          </p:spPr>
        </p:pic>
        <p:cxnSp>
          <p:nvCxnSpPr>
            <p:cNvPr id="15" name="Connecteur droit avec flèche 11"/>
            <p:cNvCxnSpPr>
              <a:cxnSpLocks/>
            </p:cNvCxnSpPr>
            <p:nvPr/>
          </p:nvCxnSpPr>
          <p:spPr bwMode="auto">
            <a:xfrm>
              <a:off x="6121526" y="1671231"/>
              <a:ext cx="0" cy="26956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6"/>
            <p:cNvSpPr txBox="1"/>
            <p:nvPr/>
          </p:nvSpPr>
          <p:spPr bwMode="auto">
            <a:xfrm rot="16199999">
              <a:off x="5653238" y="1630266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2mm</a:t>
              </a:r>
              <a:endParaRPr/>
            </a:p>
          </p:txBody>
        </p:sp>
        <p:sp>
          <p:nvSpPr>
            <p:cNvPr id="17" name="ZoneTexte 46"/>
            <p:cNvSpPr txBox="1"/>
            <p:nvPr/>
          </p:nvSpPr>
          <p:spPr bwMode="auto">
            <a:xfrm>
              <a:off x="10585461" y="1404783"/>
              <a:ext cx="8386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600"/>
                <a:t>Module</a:t>
              </a:r>
              <a:endParaRPr/>
            </a:p>
            <a:p>
              <a:pPr>
                <a:defRPr/>
              </a:pPr>
              <a:r>
                <a:rPr lang="fr-FR" sz="1600">
                  <a:solidFill>
                    <a:srgbClr val="C00000"/>
                  </a:solidFill>
                </a:rPr>
                <a:t>Mousse</a:t>
              </a:r>
              <a:endParaRPr/>
            </a:p>
            <a:p>
              <a:pPr>
                <a:defRPr/>
              </a:pPr>
              <a:r>
                <a:rPr lang="fr-FR" sz="1600"/>
                <a:t>Module</a:t>
              </a:r>
              <a:endParaRPr/>
            </a:p>
          </p:txBody>
        </p:sp>
      </p:grpSp>
      <p:grpSp>
        <p:nvGrpSpPr>
          <p:cNvPr id="18" name="Groupe 53"/>
          <p:cNvGrpSpPr/>
          <p:nvPr/>
        </p:nvGrpSpPr>
        <p:grpSpPr bwMode="auto">
          <a:xfrm>
            <a:off x="18730" y="1031069"/>
            <a:ext cx="5252765" cy="3965274"/>
            <a:chOff x="18730" y="1031069"/>
            <a:chExt cx="5252765" cy="3965274"/>
          </a:xfrm>
        </p:grpSpPr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8730" y="1101002"/>
              <a:ext cx="4879954" cy="3456076"/>
            </a:xfrm>
            <a:prstGeom prst="rect">
              <a:avLst/>
            </a:prstGeom>
          </p:spPr>
        </p:pic>
        <p:sp>
          <p:nvSpPr>
            <p:cNvPr id="20" name="Ellipse 20"/>
            <p:cNvSpPr/>
            <p:nvPr/>
          </p:nvSpPr>
          <p:spPr bwMode="auto">
            <a:xfrm rot="1827708">
              <a:off x="1465621" y="1845183"/>
              <a:ext cx="3805874" cy="679890"/>
            </a:xfrm>
            <a:prstGeom prst="ellipse">
              <a:avLst/>
            </a:prstGeom>
            <a:solidFill>
              <a:srgbClr val="FFC000">
                <a:alpha val="5399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1" name="ZoneTexte 47"/>
            <p:cNvSpPr txBox="1"/>
            <p:nvPr/>
          </p:nvSpPr>
          <p:spPr bwMode="auto">
            <a:xfrm>
              <a:off x="1555948" y="4627011"/>
              <a:ext cx="2356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4 échelles de détection</a:t>
              </a:r>
              <a:endParaRPr/>
            </a:p>
          </p:txBody>
        </p:sp>
        <p:sp>
          <p:nvSpPr>
            <p:cNvPr id="22" name="Ellipse 48"/>
            <p:cNvSpPr/>
            <p:nvPr/>
          </p:nvSpPr>
          <p:spPr bwMode="auto">
            <a:xfrm>
              <a:off x="201878" y="2127582"/>
              <a:ext cx="296091" cy="291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/>
                <a:t>1</a:t>
              </a:r>
              <a:endParaRPr/>
            </a:p>
          </p:txBody>
        </p:sp>
        <p:sp>
          <p:nvSpPr>
            <p:cNvPr id="23" name="Ellipse 54"/>
            <p:cNvSpPr/>
            <p:nvPr/>
          </p:nvSpPr>
          <p:spPr bwMode="auto">
            <a:xfrm>
              <a:off x="227403" y="1624184"/>
              <a:ext cx="296091" cy="291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/>
                <a:t>2</a:t>
              </a:r>
              <a:endParaRPr/>
            </a:p>
          </p:txBody>
        </p:sp>
        <p:sp>
          <p:nvSpPr>
            <p:cNvPr id="24" name="Ellipse 55"/>
            <p:cNvSpPr/>
            <p:nvPr/>
          </p:nvSpPr>
          <p:spPr bwMode="auto">
            <a:xfrm>
              <a:off x="4683733" y="3736363"/>
              <a:ext cx="296091" cy="291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/>
                <a:t>4</a:t>
              </a:r>
              <a:endParaRPr/>
            </a:p>
          </p:txBody>
        </p:sp>
        <p:sp>
          <p:nvSpPr>
            <p:cNvPr id="25" name="Ellipse 56"/>
            <p:cNvSpPr/>
            <p:nvPr/>
          </p:nvSpPr>
          <p:spPr bwMode="auto">
            <a:xfrm>
              <a:off x="4750638" y="2444278"/>
              <a:ext cx="296091" cy="291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/>
                <a:t>3</a:t>
              </a:r>
              <a:endParaRPr/>
            </a:p>
          </p:txBody>
        </p:sp>
        <p:cxnSp>
          <p:nvCxnSpPr>
            <p:cNvPr id="26" name="Connecteur droit avec flèche 57"/>
            <p:cNvCxnSpPr>
              <a:cxnSpLocks/>
            </p:cNvCxnSpPr>
            <p:nvPr/>
          </p:nvCxnSpPr>
          <p:spPr bwMode="auto">
            <a:xfrm>
              <a:off x="2855811" y="1031069"/>
              <a:ext cx="1150132" cy="72525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58"/>
            <p:cNvSpPr txBox="1"/>
            <p:nvPr/>
          </p:nvSpPr>
          <p:spPr bwMode="auto">
            <a:xfrm rot="2091958">
              <a:off x="3135986" y="1054869"/>
              <a:ext cx="875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/>
                <a:t>20,5cm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C5E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Tracker FOOT (FragmentatiOn Of Target, INFN)</a:t>
            </a:r>
            <a:endParaRPr/>
          </a:p>
        </p:txBody>
      </p:sp>
      <p:sp>
        <p:nvSpPr>
          <p:cNvPr id="5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11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grpSp>
        <p:nvGrpSpPr>
          <p:cNvPr id="9" name="Groupe 31"/>
          <p:cNvGrpSpPr/>
          <p:nvPr/>
        </p:nvGrpSpPr>
        <p:grpSpPr bwMode="auto">
          <a:xfrm>
            <a:off x="4430647" y="1263334"/>
            <a:ext cx="1958791" cy="2697471"/>
            <a:chOff x="4430647" y="1263334"/>
            <a:chExt cx="1958791" cy="2697471"/>
          </a:xfrm>
        </p:grpSpPr>
        <p:pic>
          <p:nvPicPr>
            <p:cNvPr id="10" name="Image 34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843729" y="1694947"/>
              <a:ext cx="1522912" cy="2036348"/>
            </a:xfrm>
            <a:prstGeom prst="rect">
              <a:avLst/>
            </a:prstGeom>
          </p:spPr>
        </p:pic>
        <p:sp>
          <p:nvSpPr>
            <p:cNvPr id="11" name="ZoneTexte 35"/>
            <p:cNvSpPr txBox="1"/>
            <p:nvPr/>
          </p:nvSpPr>
          <p:spPr bwMode="auto">
            <a:xfrm>
              <a:off x="4820931" y="3653028"/>
              <a:ext cx="1568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Micro-connectique</a:t>
              </a:r>
            </a:p>
          </p:txBody>
        </p:sp>
        <p:sp>
          <p:nvSpPr>
            <p:cNvPr id="12" name="Flèche courbée vers la droite 39"/>
            <p:cNvSpPr/>
            <p:nvPr/>
          </p:nvSpPr>
          <p:spPr bwMode="auto">
            <a:xfrm rot="16199999" flipH="1">
              <a:off x="4737878" y="956103"/>
              <a:ext cx="369978" cy="984439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e 51"/>
          <p:cNvGrpSpPr/>
          <p:nvPr/>
        </p:nvGrpSpPr>
        <p:grpSpPr bwMode="auto">
          <a:xfrm>
            <a:off x="6133420" y="1263334"/>
            <a:ext cx="3262711" cy="2718640"/>
            <a:chOff x="6133420" y="1263334"/>
            <a:chExt cx="3262711" cy="2718640"/>
          </a:xfrm>
        </p:grpSpPr>
        <p:pic>
          <p:nvPicPr>
            <p:cNvPr id="14" name="Image 9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6688077" y="1694947"/>
              <a:ext cx="2708054" cy="2031040"/>
            </a:xfrm>
            <a:prstGeom prst="rect">
              <a:avLst/>
            </a:prstGeom>
          </p:spPr>
        </p:pic>
        <p:sp>
          <p:nvSpPr>
            <p:cNvPr id="15" name="Flèche courbée vers la droite 25"/>
            <p:cNvSpPr/>
            <p:nvPr/>
          </p:nvSpPr>
          <p:spPr bwMode="auto">
            <a:xfrm rot="16199999" flipH="1">
              <a:off x="6494225" y="902529"/>
              <a:ext cx="372418" cy="1094029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6" name="ZoneTexte 1"/>
            <p:cNvSpPr txBox="1"/>
            <p:nvPr/>
          </p:nvSpPr>
          <p:spPr bwMode="auto">
            <a:xfrm>
              <a:off x="7105148" y="3674197"/>
              <a:ext cx="18739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/>
                <a:t>Test de chaque module</a:t>
              </a:r>
              <a:endParaRPr/>
            </a:p>
          </p:txBody>
        </p:sp>
      </p:grpSp>
      <p:sp>
        <p:nvSpPr>
          <p:cNvPr id="17" name="Rectangle 10"/>
          <p:cNvSpPr/>
          <p:nvPr/>
        </p:nvSpPr>
        <p:spPr bwMode="auto">
          <a:xfrm>
            <a:off x="63038" y="669218"/>
            <a:ext cx="11916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>
                <a:solidFill>
                  <a:srgbClr val="FF0000"/>
                </a:solidFill>
              </a:rPr>
              <a:t>Définition du process d’assemblage. Etude de la colle et choix. Conception et design d’outillages. Prototypage outillages impression 3D.</a:t>
            </a:r>
            <a:endParaRPr/>
          </a:p>
          <a:p>
            <a:pPr>
              <a:defRPr/>
            </a:pPr>
            <a:r>
              <a:rPr lang="fr-FR" sz="1600">
                <a:solidFill>
                  <a:srgbClr val="FF0000"/>
                </a:solidFill>
              </a:rPr>
              <a:t>Sous-traitance fabrication outillage.</a:t>
            </a:r>
            <a:endParaRPr/>
          </a:p>
        </p:txBody>
      </p:sp>
      <p:grpSp>
        <p:nvGrpSpPr>
          <p:cNvPr id="18" name="Groupe 27"/>
          <p:cNvGrpSpPr/>
          <p:nvPr/>
        </p:nvGrpSpPr>
        <p:grpSpPr bwMode="auto">
          <a:xfrm>
            <a:off x="2692989" y="1300518"/>
            <a:ext cx="2031815" cy="1363437"/>
            <a:chOff x="2692989" y="1300518"/>
            <a:chExt cx="2031815" cy="1363437"/>
          </a:xfrm>
        </p:grpSpPr>
        <p:sp>
          <p:nvSpPr>
            <p:cNvPr id="19" name="Flèche courbée vers la droite 37"/>
            <p:cNvSpPr/>
            <p:nvPr/>
          </p:nvSpPr>
          <p:spPr bwMode="auto">
            <a:xfrm rot="16199999" flipH="1">
              <a:off x="3000220" y="993287"/>
              <a:ext cx="369977" cy="984439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0" name="ZoneTexte 17"/>
            <p:cNvSpPr txBox="1"/>
            <p:nvPr/>
          </p:nvSpPr>
          <p:spPr bwMode="auto">
            <a:xfrm>
              <a:off x="3019209" y="1740625"/>
              <a:ext cx="17055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- Polymérisation</a:t>
              </a:r>
              <a:endParaRPr/>
            </a:p>
            <a:p>
              <a:pPr>
                <a:defRPr/>
              </a:pPr>
              <a:endParaRPr lang="fr-FR"/>
            </a:p>
            <a:p>
              <a:pPr>
                <a:defRPr/>
              </a:pPr>
              <a:r>
                <a:rPr lang="fr-FR"/>
                <a:t>- Métrologie 2D</a:t>
              </a:r>
              <a:endParaRPr/>
            </a:p>
          </p:txBody>
        </p:sp>
      </p:grpSp>
      <p:grpSp>
        <p:nvGrpSpPr>
          <p:cNvPr id="21" name="Groupe 24"/>
          <p:cNvGrpSpPr/>
          <p:nvPr/>
        </p:nvGrpSpPr>
        <p:grpSpPr bwMode="auto">
          <a:xfrm>
            <a:off x="142238" y="1694946"/>
            <a:ext cx="3197749" cy="2763185"/>
            <a:chOff x="142238" y="1694946"/>
            <a:chExt cx="3197749" cy="2763185"/>
          </a:xfrm>
        </p:grpSpPr>
        <p:sp>
          <p:nvSpPr>
            <p:cNvPr id="22" name="ZoneTexte 26"/>
            <p:cNvSpPr txBox="1"/>
            <p:nvPr/>
          </p:nvSpPr>
          <p:spPr bwMode="auto">
            <a:xfrm>
              <a:off x="142238" y="3719467"/>
              <a:ext cx="27592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Dispense de colle puis positionnement des capteurs avec machine placement micrométrique</a:t>
              </a:r>
              <a:endParaRPr/>
            </a:p>
          </p:txBody>
        </p:sp>
        <p:pic>
          <p:nvPicPr>
            <p:cNvPr id="23" name="Image 43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84434" y="1694946"/>
              <a:ext cx="2717021" cy="2037766"/>
            </a:xfrm>
            <a:prstGeom prst="rect">
              <a:avLst/>
            </a:prstGeom>
          </p:spPr>
        </p:pic>
        <p:sp>
          <p:nvSpPr>
            <p:cNvPr id="24" name="ZoneTexte 18"/>
            <p:cNvSpPr txBox="1"/>
            <p:nvPr/>
          </p:nvSpPr>
          <p:spPr bwMode="auto">
            <a:xfrm>
              <a:off x="2918077" y="2927260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X2</a:t>
              </a:r>
              <a:endParaRPr/>
            </a:p>
          </p:txBody>
        </p:sp>
      </p:grpSp>
      <p:grpSp>
        <p:nvGrpSpPr>
          <p:cNvPr id="25" name="Groupe 55"/>
          <p:cNvGrpSpPr/>
          <p:nvPr/>
        </p:nvGrpSpPr>
        <p:grpSpPr bwMode="auto">
          <a:xfrm>
            <a:off x="3478524" y="3996707"/>
            <a:ext cx="2708054" cy="2353661"/>
            <a:chOff x="3478524" y="3996707"/>
            <a:chExt cx="2708054" cy="2353661"/>
          </a:xfrm>
        </p:grpSpPr>
        <p:pic>
          <p:nvPicPr>
            <p:cNvPr id="26" name="Image 4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478524" y="3996707"/>
              <a:ext cx="2708054" cy="2031040"/>
            </a:xfrm>
            <a:prstGeom prst="rect">
              <a:avLst/>
            </a:prstGeom>
          </p:spPr>
        </p:pic>
        <p:sp>
          <p:nvSpPr>
            <p:cNvPr id="27" name="ZoneTexte 45"/>
            <p:cNvSpPr txBox="1"/>
            <p:nvPr/>
          </p:nvSpPr>
          <p:spPr bwMode="auto">
            <a:xfrm>
              <a:off x="4066482" y="6042591"/>
              <a:ext cx="1337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/>
                <a:t>Test de l’échelle</a:t>
              </a:r>
              <a:endParaRPr/>
            </a:p>
          </p:txBody>
        </p:sp>
      </p:grpSp>
      <p:grpSp>
        <p:nvGrpSpPr>
          <p:cNvPr id="28" name="Groupe 52"/>
          <p:cNvGrpSpPr/>
          <p:nvPr/>
        </p:nvGrpSpPr>
        <p:grpSpPr bwMode="auto">
          <a:xfrm>
            <a:off x="9147755" y="1247487"/>
            <a:ext cx="2363216" cy="1608575"/>
            <a:chOff x="9147755" y="1247487"/>
            <a:chExt cx="2363216" cy="1608575"/>
          </a:xfrm>
        </p:grpSpPr>
        <p:sp>
          <p:nvSpPr>
            <p:cNvPr id="29" name="ZoneTexte 19"/>
            <p:cNvSpPr txBox="1"/>
            <p:nvPr/>
          </p:nvSpPr>
          <p:spPr bwMode="auto">
            <a:xfrm>
              <a:off x="9694769" y="1932732"/>
              <a:ext cx="18162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Dispense de colle</a:t>
              </a:r>
              <a:endParaRPr/>
            </a:p>
            <a:p>
              <a:pPr>
                <a:defRPr/>
              </a:pPr>
              <a:r>
                <a:rPr lang="fr-FR"/>
                <a:t>sur le bottom </a:t>
              </a:r>
              <a:endParaRPr/>
            </a:p>
            <a:p>
              <a:pPr>
                <a:defRPr/>
              </a:pPr>
              <a:r>
                <a:rPr lang="fr-FR"/>
                <a:t>des 2 modules</a:t>
              </a:r>
              <a:endParaRPr/>
            </a:p>
          </p:txBody>
        </p:sp>
        <p:sp>
          <p:nvSpPr>
            <p:cNvPr id="30" name="Flèche courbée vers la droite 46"/>
            <p:cNvSpPr/>
            <p:nvPr/>
          </p:nvSpPr>
          <p:spPr bwMode="auto">
            <a:xfrm rot="16199999" flipH="1">
              <a:off x="9508560" y="886682"/>
              <a:ext cx="372418" cy="1094029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e 53"/>
          <p:cNvGrpSpPr/>
          <p:nvPr/>
        </p:nvGrpSpPr>
        <p:grpSpPr bwMode="auto">
          <a:xfrm>
            <a:off x="8289859" y="2266742"/>
            <a:ext cx="3938862" cy="4131983"/>
            <a:chOff x="8289859" y="2266742"/>
            <a:chExt cx="3938862" cy="4131983"/>
          </a:xfrm>
        </p:grpSpPr>
        <p:pic>
          <p:nvPicPr>
            <p:cNvPr id="32" name="Image 14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8289859" y="3966493"/>
              <a:ext cx="3388231" cy="2039111"/>
            </a:xfrm>
            <a:prstGeom prst="rect">
              <a:avLst/>
            </a:prstGeom>
          </p:spPr>
        </p:pic>
        <p:sp>
          <p:nvSpPr>
            <p:cNvPr id="33" name="ZoneTexte 15"/>
            <p:cNvSpPr txBox="1"/>
            <p:nvPr/>
          </p:nvSpPr>
          <p:spPr bwMode="auto">
            <a:xfrm>
              <a:off x="8771730" y="6090948"/>
              <a:ext cx="20755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Assemblage d’une échelle</a:t>
              </a:r>
              <a:endParaRPr/>
            </a:p>
          </p:txBody>
        </p:sp>
        <p:sp>
          <p:nvSpPr>
            <p:cNvPr id="34" name="Flèche courbée vers la droite 47"/>
            <p:cNvSpPr/>
            <p:nvPr/>
          </p:nvSpPr>
          <p:spPr bwMode="auto">
            <a:xfrm flipH="1">
              <a:off x="11696298" y="2266742"/>
              <a:ext cx="532423" cy="1853689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e 54"/>
          <p:cNvGrpSpPr/>
          <p:nvPr/>
        </p:nvGrpSpPr>
        <p:grpSpPr bwMode="auto">
          <a:xfrm>
            <a:off x="6408955" y="4654459"/>
            <a:ext cx="2252610" cy="1761155"/>
            <a:chOff x="6408955" y="4654459"/>
            <a:chExt cx="2252610" cy="1761155"/>
          </a:xfrm>
        </p:grpSpPr>
        <p:sp>
          <p:nvSpPr>
            <p:cNvPr id="36" name="ZoneTexte 48"/>
            <p:cNvSpPr txBox="1"/>
            <p:nvPr/>
          </p:nvSpPr>
          <p:spPr bwMode="auto">
            <a:xfrm>
              <a:off x="6408955" y="4654459"/>
              <a:ext cx="17055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- Polymérisation</a:t>
              </a:r>
              <a:endParaRPr/>
            </a:p>
            <a:p>
              <a:pPr>
                <a:defRPr/>
              </a:pPr>
              <a:endParaRPr lang="fr-FR"/>
            </a:p>
            <a:p>
              <a:pPr>
                <a:defRPr/>
              </a:pPr>
              <a:r>
                <a:rPr lang="fr-FR"/>
                <a:t>- Métrologie 3D</a:t>
              </a:r>
              <a:endParaRPr/>
            </a:p>
            <a:p>
              <a:pPr algn="ctr">
                <a:defRPr/>
              </a:pPr>
              <a:r>
                <a:rPr lang="fr-FR">
                  <a:solidFill>
                    <a:schemeClr val="bg1">
                      <a:lumMod val="65000"/>
                    </a:schemeClr>
                  </a:solidFill>
                </a:rPr>
                <a:t>A venir</a:t>
              </a:r>
              <a:endParaRPr/>
            </a:p>
          </p:txBody>
        </p:sp>
        <p:sp>
          <p:nvSpPr>
            <p:cNvPr id="37" name="Flèche courbée vers la droite 50"/>
            <p:cNvSpPr/>
            <p:nvPr/>
          </p:nvSpPr>
          <p:spPr bwMode="auto">
            <a:xfrm rot="5400000" flipH="1">
              <a:off x="7928341" y="5682390"/>
              <a:ext cx="372418" cy="1094029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8" name="ZoneTexte 22"/>
          <p:cNvSpPr txBox="1"/>
          <p:nvPr/>
        </p:nvSpPr>
        <p:spPr bwMode="auto">
          <a:xfrm>
            <a:off x="184434" y="4792957"/>
            <a:ext cx="2897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rgbClr val="7030A0"/>
                </a:solidFill>
              </a:rPr>
              <a:t>- Maîtrise des équipements</a:t>
            </a:r>
            <a:endParaRPr/>
          </a:p>
          <a:p>
            <a:pPr>
              <a:defRPr/>
            </a:pPr>
            <a:r>
              <a:rPr lang="fr-FR">
                <a:solidFill>
                  <a:srgbClr val="7030A0"/>
                </a:solidFill>
              </a:rPr>
              <a:t>- Définition de process basée</a:t>
            </a:r>
            <a:endParaRPr/>
          </a:p>
          <a:p>
            <a:pPr>
              <a:defRPr/>
            </a:pPr>
            <a:r>
              <a:rPr lang="fr-FR">
                <a:solidFill>
                  <a:srgbClr val="7030A0"/>
                </a:solidFill>
              </a:rPr>
              <a:t>  sur expérience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Diagramme 2"/>
          <p:cNvGrpSpPr/>
          <p:nvPr/>
        </p:nvGrpSpPr>
        <p:grpSpPr bwMode="auto">
          <a:xfrm>
            <a:off x="1832484" y="669220"/>
            <a:ext cx="8683115" cy="5869692"/>
            <a:chOff x="0" y="0"/>
            <a:chExt cx="8683115" cy="5869692"/>
          </a:xfrm>
        </p:grpSpPr>
        <p:sp>
          <p:nvSpPr>
            <p:cNvPr id="5" name="Arc plein 4"/>
            <p:cNvSpPr/>
            <p:nvPr/>
          </p:nvSpPr>
          <p:spPr bwMode="auto">
            <a:xfrm>
              <a:off x="-6637262" y="-1014986"/>
              <a:ext cx="7899666" cy="7899666"/>
            </a:xfrm>
            <a:prstGeom prst="blockArc">
              <a:avLst>
                <a:gd name="adj1" fmla="val 18900000"/>
                <a:gd name="adj2" fmla="val 2700000"/>
                <a:gd name="adj3" fmla="val 273"/>
              </a:avLst>
            </a:prstGeom>
            <a:noFill/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" name="Rectangle 5"/>
            <p:cNvSpPr/>
            <p:nvPr/>
          </p:nvSpPr>
          <p:spPr bwMode="auto">
            <a:xfrm>
              <a:off x="660570" y="451261"/>
              <a:ext cx="7938837" cy="902993"/>
            </a:xfrm>
            <a:prstGeom prst="rect">
              <a:avLst/>
            </a:prstGeom>
            <a:solidFill>
              <a:srgbClr val="FFFD78">
                <a:alpha val="50000"/>
              </a:srgb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Production ITS2 ALICE … Suivi de process</a:t>
              </a: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96200" y="337558"/>
              <a:ext cx="1128741" cy="1130401"/>
            </a:xfrm>
            <a:prstGeom prst="ellipse">
              <a:avLst/>
            </a:prstGeom>
            <a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7532" r="17532"/>
              <a:stretch/>
            </a:blipFill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8" name="Rectangle 7"/>
            <p:cNvSpPr/>
            <p:nvPr/>
          </p:nvSpPr>
          <p:spPr bwMode="auto">
            <a:xfrm>
              <a:off x="1178278" y="1805986"/>
              <a:ext cx="7421131" cy="902993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Tracker FOOT… Définition du process assemblage de modules de détection et assemblage</a:t>
              </a:r>
              <a:endParaRPr/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613907" y="1693112"/>
              <a:ext cx="1128741" cy="1128741"/>
            </a:xfrm>
            <a:prstGeom prst="ellipse">
              <a:avLst/>
            </a:prstGeom>
            <a:blipFill>
              <a:blip r:embed="rId3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4788" r="14788"/>
              <a:stretch/>
            </a:blipFill>
            <a:ln w="12700" cap="flat" cmpd="sng" algn="ctr">
              <a:solidFill>
                <a:schemeClr val="accent3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0" name="Rectangle 9"/>
            <p:cNvSpPr/>
            <p:nvPr/>
          </p:nvSpPr>
          <p:spPr bwMode="auto">
            <a:xfrm>
              <a:off x="1178278" y="3160711"/>
              <a:ext cx="7421131" cy="902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/>
                  </a:solidFill>
                </a:rPr>
                <a:t>Réalisations dans le cadre de la plateforme de prestation de service </a:t>
              </a:r>
              <a:endParaRPr/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613907" y="3047837"/>
              <a:ext cx="1128741" cy="1128741"/>
            </a:xfrm>
            <a:prstGeom prst="ellipse">
              <a:avLst/>
            </a:prstGeom>
            <a:blipFill>
              <a:blip r:embed="rId4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7948" r="17948"/>
              <a:stretch/>
            </a:blipFill>
            <a:ln w="12700" cap="flat" cmpd="sng" algn="ctr"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tangle 11"/>
            <p:cNvSpPr/>
            <p:nvPr/>
          </p:nvSpPr>
          <p:spPr bwMode="auto">
            <a:xfrm>
              <a:off x="660570" y="4515436"/>
              <a:ext cx="7938837" cy="902993"/>
            </a:xfrm>
            <a:prstGeom prst="rect">
              <a:avLst/>
            </a:prstGeom>
            <a:solidFill>
              <a:srgbClr val="FDAF6C">
                <a:alpha val="50000"/>
              </a:srgb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Les nouveaux projets (-&gt;2025)</a:t>
              </a:r>
              <a:endParaRPr/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96200" y="4402562"/>
              <a:ext cx="1128741" cy="1128741"/>
            </a:xfrm>
            <a:prstGeom prst="ellipse">
              <a:avLst/>
            </a:prstGeom>
            <a:blipFill>
              <a:blip r:embed="rId5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21910" r="21910"/>
              <a:stretch/>
            </a:blipFill>
            <a:ln w="12700" cap="flat" cmpd="sng" algn="ctr">
              <a:solidFill>
                <a:schemeClr val="accent5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</p:grpSp>
      <p:sp>
        <p:nvSpPr>
          <p:cNvPr id="14" name="Rectangle 6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rgbClr val="7030A0"/>
                </a:solidFill>
              </a:rPr>
              <a:t>Plan</a:t>
            </a:r>
            <a:endParaRPr/>
          </a:p>
        </p:txBody>
      </p:sp>
      <p:sp>
        <p:nvSpPr>
          <p:cNvPr id="15" name="Rectangle 62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1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12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19" name="Espace réservé du pied de page 24">
            <a:extLst>
              <a:ext uri="{FF2B5EF4-FFF2-40B4-BE49-F238E27FC236}">
                <a16:creationId xmlns:a16="http://schemas.microsoft.com/office/drawing/2014/main" id="{A6882DD4-FF67-BD4D-AD59-571627CDC7CF}"/>
              </a:ext>
            </a:extLst>
          </p:cNvPr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BDD7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rgbClr val="7030A0"/>
                </a:solidFill>
              </a:rPr>
              <a:t>Réalisations dans le cadre de la plateforme de prestation de service</a:t>
            </a:r>
            <a:endParaRPr/>
          </a:p>
        </p:txBody>
      </p:sp>
      <p:sp>
        <p:nvSpPr>
          <p:cNvPr id="5" name="Rectangle 29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13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grpSp>
        <p:nvGrpSpPr>
          <p:cNvPr id="9" name="Groupe 18"/>
          <p:cNvGrpSpPr/>
          <p:nvPr/>
        </p:nvGrpSpPr>
        <p:grpSpPr bwMode="auto">
          <a:xfrm>
            <a:off x="1995833" y="3113054"/>
            <a:ext cx="5323339" cy="3286257"/>
            <a:chOff x="3128035" y="3157503"/>
            <a:chExt cx="5323339" cy="3286257"/>
          </a:xfrm>
        </p:grpSpPr>
        <p:pic>
          <p:nvPicPr>
            <p:cNvPr id="10" name="Image 35"/>
            <p:cNvPicPr>
              <a:picLocks noChangeAspect="1"/>
            </p:cNvPicPr>
            <p:nvPr/>
          </p:nvPicPr>
          <p:blipFill>
            <a:blip r:embed="rId2"/>
            <a:srcRect l="26279" t="11088" r="4310"/>
            <a:stretch/>
          </p:blipFill>
          <p:spPr bwMode="auto">
            <a:xfrm rot="5400000">
              <a:off x="5229676" y="3222062"/>
              <a:ext cx="3286257" cy="3157139"/>
            </a:xfrm>
            <a:prstGeom prst="rect">
              <a:avLst/>
            </a:prstGeom>
          </p:spPr>
        </p:pic>
        <p:sp>
          <p:nvSpPr>
            <p:cNvPr id="11" name="ZoneTexte 28"/>
            <p:cNvSpPr txBox="1"/>
            <p:nvPr/>
          </p:nvSpPr>
          <p:spPr bwMode="auto">
            <a:xfrm>
              <a:off x="3128035" y="5200660"/>
              <a:ext cx="212391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600"/>
                <a:t>Tous premiers bonding </a:t>
              </a:r>
              <a:endParaRPr/>
            </a:p>
            <a:p>
              <a:pPr algn="ctr">
                <a:defRPr/>
              </a:pPr>
              <a:r>
                <a:rPr lang="fr-FR" sz="1600"/>
                <a:t>sur </a:t>
              </a:r>
              <a:r>
                <a:rPr lang="fr-FR" sz="1600" b="1"/>
                <a:t>capteur courbe</a:t>
              </a:r>
              <a:endParaRPr lang="fr-FR" sz="1600"/>
            </a:p>
            <a:p>
              <a:pPr algn="ctr">
                <a:defRPr/>
              </a:pPr>
              <a:r>
                <a:rPr lang="fr-FR" sz="1600"/>
                <a:t>A partir de 2019</a:t>
              </a:r>
              <a:endParaRPr/>
            </a:p>
            <a:p>
              <a:pPr algn="ctr">
                <a:defRPr/>
              </a:pPr>
              <a:r>
                <a:rPr lang="fr-FR" sz="1600"/>
                <a:t>LAM</a:t>
              </a:r>
              <a:endParaRPr/>
            </a:p>
          </p:txBody>
        </p:sp>
      </p:grpSp>
      <p:grpSp>
        <p:nvGrpSpPr>
          <p:cNvPr id="12" name="Groupe 17"/>
          <p:cNvGrpSpPr/>
          <p:nvPr/>
        </p:nvGrpSpPr>
        <p:grpSpPr bwMode="auto">
          <a:xfrm>
            <a:off x="112314" y="745976"/>
            <a:ext cx="6429863" cy="2910575"/>
            <a:chOff x="55164" y="742233"/>
            <a:chExt cx="6429863" cy="2910575"/>
          </a:xfrm>
        </p:grpSpPr>
        <p:pic>
          <p:nvPicPr>
            <p:cNvPr id="13" name="Image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55164" y="742233"/>
              <a:ext cx="3880767" cy="2910575"/>
            </a:xfrm>
            <a:prstGeom prst="rect">
              <a:avLst/>
            </a:prstGeom>
          </p:spPr>
        </p:pic>
        <p:sp>
          <p:nvSpPr>
            <p:cNvPr id="14" name="ZoneTexte 4"/>
            <p:cNvSpPr txBox="1"/>
            <p:nvPr/>
          </p:nvSpPr>
          <p:spPr bwMode="auto">
            <a:xfrm>
              <a:off x="3935931" y="753967"/>
              <a:ext cx="254909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600"/>
                <a:t>Bonding CE65</a:t>
              </a:r>
              <a:endParaRPr/>
            </a:p>
            <a:p>
              <a:pPr>
                <a:defRPr/>
              </a:pPr>
              <a:r>
                <a:rPr lang="fr-FR" sz="1600" b="1"/>
                <a:t>Difficulté de manipulation : </a:t>
              </a:r>
              <a:endParaRPr/>
            </a:p>
            <a:p>
              <a:pPr>
                <a:defRPr/>
              </a:pPr>
              <a:r>
                <a:rPr lang="fr-FR" sz="1600" b="1"/>
                <a:t>taille et épaisseur de 50um</a:t>
              </a:r>
              <a:endParaRPr/>
            </a:p>
            <a:p>
              <a:pPr>
                <a:defRPr/>
              </a:pPr>
              <a:endParaRPr lang="fr-FR" sz="1600" b="1"/>
            </a:p>
            <a:p>
              <a:pPr>
                <a:defRPr/>
              </a:pPr>
              <a:r>
                <a:rPr lang="fr-FR" sz="1600" b="1"/>
                <a:t>Difficulté wedge-bonding : </a:t>
              </a:r>
              <a:endParaRPr/>
            </a:p>
            <a:p>
              <a:pPr>
                <a:defRPr/>
              </a:pPr>
              <a:r>
                <a:rPr lang="fr-FR" sz="1600" b="1"/>
                <a:t>pads : 95x70 – pitch : 80um</a:t>
              </a:r>
              <a:endParaRPr/>
            </a:p>
          </p:txBody>
        </p:sp>
        <p:cxnSp>
          <p:nvCxnSpPr>
            <p:cNvPr id="15" name="Connecteur droit 8"/>
            <p:cNvCxnSpPr>
              <a:cxnSpLocks/>
            </p:cNvCxnSpPr>
            <p:nvPr/>
          </p:nvCxnSpPr>
          <p:spPr bwMode="auto">
            <a:xfrm flipV="1">
              <a:off x="2258759" y="1479418"/>
              <a:ext cx="642753" cy="49336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31"/>
            <p:cNvCxnSpPr>
              <a:cxnSpLocks/>
            </p:cNvCxnSpPr>
            <p:nvPr/>
          </p:nvCxnSpPr>
          <p:spPr bwMode="auto">
            <a:xfrm>
              <a:off x="2230183" y="2228766"/>
              <a:ext cx="642753" cy="29623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34"/>
            <p:cNvCxnSpPr>
              <a:cxnSpLocks/>
            </p:cNvCxnSpPr>
            <p:nvPr/>
          </p:nvCxnSpPr>
          <p:spPr bwMode="auto">
            <a:xfrm>
              <a:off x="3020917" y="1450844"/>
              <a:ext cx="2134" cy="1074154"/>
            </a:xfrm>
            <a:prstGeom prst="line">
              <a:avLst/>
            </a:prstGeom>
            <a:ln w="508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5"/>
            <p:cNvSpPr txBox="1"/>
            <p:nvPr/>
          </p:nvSpPr>
          <p:spPr bwMode="auto">
            <a:xfrm>
              <a:off x="3023051" y="1803437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b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1450um</a:t>
              </a:r>
              <a:endParaRPr/>
            </a:p>
          </p:txBody>
        </p:sp>
      </p:grpSp>
      <p:grpSp>
        <p:nvGrpSpPr>
          <p:cNvPr id="19" name="Groupe 19"/>
          <p:cNvGrpSpPr/>
          <p:nvPr/>
        </p:nvGrpSpPr>
        <p:grpSpPr bwMode="auto">
          <a:xfrm>
            <a:off x="7530989" y="745976"/>
            <a:ext cx="4560998" cy="5484133"/>
            <a:chOff x="5208770" y="1222653"/>
            <a:chExt cx="4560998" cy="5484133"/>
          </a:xfrm>
        </p:grpSpPr>
        <p:sp>
          <p:nvSpPr>
            <p:cNvPr id="20" name="ZoneTexte 36"/>
            <p:cNvSpPr txBox="1"/>
            <p:nvPr/>
          </p:nvSpPr>
          <p:spPr bwMode="auto">
            <a:xfrm>
              <a:off x="6441100" y="4152241"/>
              <a:ext cx="30135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600"/>
                <a:t>Détecteur Silicium : 9x8 pixels</a:t>
              </a:r>
              <a:endParaRPr/>
            </a:p>
            <a:p>
              <a:pPr>
                <a:defRPr/>
              </a:pPr>
              <a:r>
                <a:rPr lang="fr-FR" sz="1600"/>
                <a:t>de 1cm x 1cm Epaisseur 300um</a:t>
              </a:r>
              <a:endParaRPr/>
            </a:p>
            <a:p>
              <a:pPr>
                <a:defRPr/>
              </a:pPr>
              <a:r>
                <a:rPr lang="fr-FR" sz="1600"/>
                <a:t>Collé sur PCB en face BOTTOM.</a:t>
              </a:r>
              <a:endParaRPr/>
            </a:p>
            <a:p>
              <a:pPr>
                <a:defRPr/>
              </a:pPr>
              <a:r>
                <a:rPr lang="fr-FR" sz="1600" u="sng"/>
                <a:t>LPSC</a:t>
              </a:r>
              <a:r>
                <a:rPr lang="fr-FR" sz="1600"/>
                <a:t> – ALICE FoCAL  -  En cours…</a:t>
              </a:r>
              <a:endParaRPr/>
            </a:p>
            <a:p>
              <a:pPr>
                <a:defRPr/>
              </a:pPr>
              <a:endParaRPr lang="fr-FR" sz="1600"/>
            </a:p>
            <a:p>
              <a:pPr>
                <a:defRPr/>
              </a:pPr>
              <a:r>
                <a:rPr lang="fr-FR" sz="1600" b="1"/>
                <a:t>Problème : PCB flambé dû aux cavités pour le bonding et détecteur silicium de 300um</a:t>
              </a:r>
              <a:endParaRPr/>
            </a:p>
            <a:p>
              <a:pPr>
                <a:defRPr/>
              </a:pPr>
              <a:endParaRPr lang="fr-FR" sz="1600"/>
            </a:p>
            <a:p>
              <a:pPr>
                <a:defRPr/>
              </a:pPr>
              <a:r>
                <a:rPr lang="fr-FR" sz="1600"/>
                <a:t>Explications sur slide suivant </a:t>
              </a:r>
              <a:endParaRPr/>
            </a:p>
          </p:txBody>
        </p:sp>
        <p:pic>
          <p:nvPicPr>
            <p:cNvPr id="21" name="Image 37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5208770" y="1222653"/>
              <a:ext cx="4560998" cy="292958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BDD7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rgbClr val="7030A0"/>
                </a:solidFill>
              </a:rPr>
              <a:t>Réalisations dans le cadre de la plateforme de prestation de service</a:t>
            </a:r>
            <a:endParaRPr/>
          </a:p>
        </p:txBody>
      </p:sp>
      <p:sp>
        <p:nvSpPr>
          <p:cNvPr id="5" name="Rectangle 29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14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pic>
        <p:nvPicPr>
          <p:cNvPr id="9" name="Espace réservé du contenu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01679" y="764704"/>
            <a:ext cx="9015001" cy="5536635"/>
          </a:xfrm>
          <a:prstGeom prst="rect">
            <a:avLst/>
          </a:prstGeom>
        </p:spPr>
      </p:pic>
      <p:grpSp>
        <p:nvGrpSpPr>
          <p:cNvPr id="10" name="Groupe 3"/>
          <p:cNvGrpSpPr/>
          <p:nvPr/>
        </p:nvGrpSpPr>
        <p:grpSpPr bwMode="auto">
          <a:xfrm>
            <a:off x="58424" y="745575"/>
            <a:ext cx="3346006" cy="3003090"/>
            <a:chOff x="112400" y="817013"/>
            <a:chExt cx="3346006" cy="3003090"/>
          </a:xfrm>
        </p:grpSpPr>
        <p:pic>
          <p:nvPicPr>
            <p:cNvPr id="11" name="Image 21"/>
            <p:cNvPicPr>
              <a:picLocks noChangeAspect="1"/>
            </p:cNvPicPr>
            <p:nvPr/>
          </p:nvPicPr>
          <p:blipFill>
            <a:blip r:embed="rId3"/>
            <a:srcRect l="24441" t="3646" r="24265" b="47342"/>
            <a:stretch/>
          </p:blipFill>
          <p:spPr bwMode="auto">
            <a:xfrm rot="16199999">
              <a:off x="472265" y="457148"/>
              <a:ext cx="2626274" cy="3346006"/>
            </a:xfrm>
            <a:prstGeom prst="rect">
              <a:avLst/>
            </a:prstGeom>
          </p:spPr>
        </p:pic>
        <p:sp>
          <p:nvSpPr>
            <p:cNvPr id="12" name="ZoneTexte 1"/>
            <p:cNvSpPr txBox="1"/>
            <p:nvPr/>
          </p:nvSpPr>
          <p:spPr bwMode="auto">
            <a:xfrm>
              <a:off x="429630" y="3450772"/>
              <a:ext cx="176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Carte finale LPSC</a:t>
              </a:r>
              <a:endParaRPr/>
            </a:p>
          </p:txBody>
        </p:sp>
      </p:grpSp>
      <p:sp>
        <p:nvSpPr>
          <p:cNvPr id="13" name="ZoneTexte 5"/>
          <p:cNvSpPr txBox="1"/>
          <p:nvPr/>
        </p:nvSpPr>
        <p:spPr bwMode="auto">
          <a:xfrm>
            <a:off x="58422" y="4140049"/>
            <a:ext cx="3661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/>
              <a:t> Collaboration :</a:t>
            </a:r>
          </a:p>
          <a:p>
            <a:pPr>
              <a:defRPr/>
            </a:pPr>
            <a:r>
              <a:rPr lang="fr-FR" dirty="0"/>
              <a:t> - Placement des composants</a:t>
            </a:r>
          </a:p>
          <a:p>
            <a:pPr>
              <a:defRPr/>
            </a:pPr>
            <a:r>
              <a:rPr lang="fr-FR" dirty="0"/>
              <a:t>   proches des cavités</a:t>
            </a:r>
          </a:p>
          <a:p>
            <a:pPr>
              <a:defRPr/>
            </a:pPr>
            <a:r>
              <a:rPr lang="fr-FR" dirty="0"/>
              <a:t>- Optimisation de la taille de la cavité</a:t>
            </a:r>
            <a:endParaRPr dirty="0"/>
          </a:p>
        </p:txBody>
      </p:sp>
      <p:sp>
        <p:nvSpPr>
          <p:cNvPr id="14" name="ZoneTexte 6"/>
          <p:cNvSpPr txBox="1"/>
          <p:nvPr/>
        </p:nvSpPr>
        <p:spPr bwMode="auto">
          <a:xfrm>
            <a:off x="117489" y="5637349"/>
            <a:ext cx="3025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/>
              <a:t>Limites des possibilités</a:t>
            </a:r>
            <a:endParaRPr dirty="0"/>
          </a:p>
          <a:p>
            <a:pPr>
              <a:defRPr/>
            </a:pPr>
            <a:r>
              <a:rPr lang="fr-FR" dirty="0"/>
              <a:t>techniques en </a:t>
            </a:r>
            <a:r>
              <a:rPr lang="fr-FR" dirty="0" err="1"/>
              <a:t>wedge</a:t>
            </a:r>
            <a:r>
              <a:rPr lang="fr-FR" dirty="0"/>
              <a:t>-bonding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6A54C3-E3C4-B240-BBD0-E2FB20C45861}"/>
              </a:ext>
            </a:extLst>
          </p:cNvPr>
          <p:cNvSpPr/>
          <p:nvPr/>
        </p:nvSpPr>
        <p:spPr>
          <a:xfrm>
            <a:off x="3720002" y="5655008"/>
            <a:ext cx="8471998" cy="5102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Détecteur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BDD7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rgbClr val="7030A0"/>
                </a:solidFill>
              </a:rPr>
              <a:t>Réalisations dans le cadre de la plateforme de prestation de service</a:t>
            </a:r>
            <a:endParaRPr/>
          </a:p>
        </p:txBody>
      </p:sp>
      <p:sp>
        <p:nvSpPr>
          <p:cNvPr id="5" name="Rectangle 29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15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grpSp>
        <p:nvGrpSpPr>
          <p:cNvPr id="9" name="Groupe 50"/>
          <p:cNvGrpSpPr/>
          <p:nvPr/>
        </p:nvGrpSpPr>
        <p:grpSpPr bwMode="auto">
          <a:xfrm>
            <a:off x="2043113" y="981477"/>
            <a:ext cx="5276059" cy="5105911"/>
            <a:chOff x="1868431" y="839718"/>
            <a:chExt cx="5270496" cy="5384792"/>
          </a:xfrm>
        </p:grpSpPr>
        <p:pic>
          <p:nvPicPr>
            <p:cNvPr id="10" name="Image 5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868431" y="839718"/>
              <a:ext cx="5270496" cy="5384792"/>
            </a:xfrm>
            <a:prstGeom prst="rect">
              <a:avLst/>
            </a:prstGeom>
          </p:spPr>
        </p:pic>
        <p:sp>
          <p:nvSpPr>
            <p:cNvPr id="11" name="Ellipse 53"/>
            <p:cNvSpPr/>
            <p:nvPr/>
          </p:nvSpPr>
          <p:spPr bwMode="auto">
            <a:xfrm>
              <a:off x="6509494" y="2074408"/>
              <a:ext cx="359999" cy="3599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54"/>
            <p:cNvSpPr/>
            <p:nvPr/>
          </p:nvSpPr>
          <p:spPr bwMode="auto">
            <a:xfrm>
              <a:off x="4503680" y="2078438"/>
              <a:ext cx="359999" cy="3599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Ellipse 55"/>
            <p:cNvSpPr/>
            <p:nvPr/>
          </p:nvSpPr>
          <p:spPr bwMode="auto">
            <a:xfrm>
              <a:off x="5735993" y="5098877"/>
              <a:ext cx="359999" cy="3599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" name="Ellipse 56"/>
            <p:cNvSpPr/>
            <p:nvPr/>
          </p:nvSpPr>
          <p:spPr bwMode="auto">
            <a:xfrm>
              <a:off x="5915995" y="3916066"/>
              <a:ext cx="359999" cy="3599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" name="Ellipse 57"/>
            <p:cNvSpPr/>
            <p:nvPr/>
          </p:nvSpPr>
          <p:spPr bwMode="auto">
            <a:xfrm>
              <a:off x="3232890" y="3885777"/>
              <a:ext cx="359999" cy="3599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6" name="Ellipse 58"/>
            <p:cNvSpPr/>
            <p:nvPr/>
          </p:nvSpPr>
          <p:spPr bwMode="auto">
            <a:xfrm>
              <a:off x="4777350" y="3760245"/>
              <a:ext cx="359999" cy="3599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Ellipse 59"/>
            <p:cNvSpPr/>
            <p:nvPr/>
          </p:nvSpPr>
          <p:spPr bwMode="auto">
            <a:xfrm>
              <a:off x="3136982" y="2709492"/>
              <a:ext cx="359999" cy="3599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8" name="ZoneTexte 51"/>
          <p:cNvSpPr txBox="1"/>
          <p:nvPr/>
        </p:nvSpPr>
        <p:spPr bwMode="auto">
          <a:xfrm>
            <a:off x="8123261" y="2220586"/>
            <a:ext cx="2499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/>
              <a:t>Strasbourg : EOST, ICS, I3</a:t>
            </a:r>
            <a:endParaRPr dirty="0"/>
          </a:p>
          <a:p>
            <a:pPr>
              <a:defRPr/>
            </a:pPr>
            <a:r>
              <a:rPr lang="fr-FR" dirty="0"/>
              <a:t>Bordeaux : IMS</a:t>
            </a:r>
            <a:endParaRPr dirty="0"/>
          </a:p>
          <a:p>
            <a:pPr>
              <a:defRPr/>
            </a:pPr>
            <a:r>
              <a:rPr lang="fr-FR" dirty="0"/>
              <a:t>Clermont- </a:t>
            </a:r>
            <a:r>
              <a:rPr lang="fr-FR" dirty="0" err="1"/>
              <a:t>Fd</a:t>
            </a:r>
            <a:r>
              <a:rPr lang="fr-FR" dirty="0"/>
              <a:t> : LPC</a:t>
            </a:r>
            <a:endParaRPr dirty="0"/>
          </a:p>
          <a:p>
            <a:pPr>
              <a:defRPr/>
            </a:pPr>
            <a:r>
              <a:rPr lang="fr-FR" dirty="0"/>
              <a:t>Grenoble : LPSC, XDIGIT</a:t>
            </a:r>
            <a:endParaRPr dirty="0"/>
          </a:p>
          <a:p>
            <a:pPr>
              <a:defRPr/>
            </a:pPr>
            <a:r>
              <a:rPr lang="fr-FR" dirty="0"/>
              <a:t>Lyon : IPNL</a:t>
            </a:r>
            <a:endParaRPr dirty="0"/>
          </a:p>
          <a:p>
            <a:pPr>
              <a:defRPr/>
            </a:pPr>
            <a:r>
              <a:rPr lang="fr-FR" dirty="0"/>
              <a:t>Marseille : CPPM, LAM</a:t>
            </a:r>
            <a:endParaRPr dirty="0"/>
          </a:p>
          <a:p>
            <a:pPr>
              <a:defRPr/>
            </a:pPr>
            <a:r>
              <a:rPr lang="fr-FR" dirty="0"/>
              <a:t>Nantes : SUBATECH/IMT</a:t>
            </a:r>
            <a:endParaRPr dirty="0"/>
          </a:p>
          <a:p>
            <a:pPr>
              <a:defRPr/>
            </a:pPr>
            <a:r>
              <a:rPr lang="fr-FR" dirty="0"/>
              <a:t>Paris : OMEGA, </a:t>
            </a:r>
            <a:r>
              <a:rPr lang="fr-FR" dirty="0" err="1"/>
              <a:t>IJCLab</a:t>
            </a:r>
            <a:endParaRPr lang="fr-F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Diagramme 2"/>
          <p:cNvGrpSpPr/>
          <p:nvPr/>
        </p:nvGrpSpPr>
        <p:grpSpPr bwMode="auto">
          <a:xfrm>
            <a:off x="1832484" y="669220"/>
            <a:ext cx="8683115" cy="5869692"/>
            <a:chOff x="0" y="0"/>
            <a:chExt cx="8683115" cy="5869692"/>
          </a:xfrm>
        </p:grpSpPr>
        <p:sp>
          <p:nvSpPr>
            <p:cNvPr id="5" name="Arc plein 4"/>
            <p:cNvSpPr/>
            <p:nvPr/>
          </p:nvSpPr>
          <p:spPr bwMode="auto">
            <a:xfrm>
              <a:off x="-6637262" y="-1014986"/>
              <a:ext cx="7899666" cy="7899666"/>
            </a:xfrm>
            <a:prstGeom prst="blockArc">
              <a:avLst>
                <a:gd name="adj1" fmla="val 18900000"/>
                <a:gd name="adj2" fmla="val 2700000"/>
                <a:gd name="adj3" fmla="val 273"/>
              </a:avLst>
            </a:prstGeom>
            <a:noFill/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" name="Rectangle 5"/>
            <p:cNvSpPr/>
            <p:nvPr/>
          </p:nvSpPr>
          <p:spPr bwMode="auto">
            <a:xfrm>
              <a:off x="660570" y="451261"/>
              <a:ext cx="7938837" cy="902993"/>
            </a:xfrm>
            <a:prstGeom prst="rect">
              <a:avLst/>
            </a:prstGeom>
            <a:solidFill>
              <a:srgbClr val="FFFD78">
                <a:alpha val="50000"/>
              </a:srgb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Production ITS2 ALICE … Suivi de process</a:t>
              </a: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96200" y="337558"/>
              <a:ext cx="1128741" cy="1130401"/>
            </a:xfrm>
            <a:prstGeom prst="ellipse">
              <a:avLst/>
            </a:prstGeom>
            <a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7532" r="17532"/>
              <a:stretch/>
            </a:blipFill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8" name="Rectangle 7"/>
            <p:cNvSpPr/>
            <p:nvPr/>
          </p:nvSpPr>
          <p:spPr bwMode="auto">
            <a:xfrm>
              <a:off x="1178278" y="1805986"/>
              <a:ext cx="7421131" cy="902993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Tracker FOOT… Définition du process assemblage de modules de détection et assemblage</a:t>
              </a:r>
              <a:endParaRPr/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613907" y="1693112"/>
              <a:ext cx="1128741" cy="1128741"/>
            </a:xfrm>
            <a:prstGeom prst="ellipse">
              <a:avLst/>
            </a:prstGeom>
            <a:blipFill>
              <a:blip r:embed="rId3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4788" r="14788"/>
              <a:stretch/>
            </a:blipFill>
            <a:ln w="12700" cap="flat" cmpd="sng" algn="ctr">
              <a:solidFill>
                <a:schemeClr val="accent3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0" name="Rectangle 9"/>
            <p:cNvSpPr/>
            <p:nvPr/>
          </p:nvSpPr>
          <p:spPr bwMode="auto">
            <a:xfrm>
              <a:off x="1178278" y="3160711"/>
              <a:ext cx="7421131" cy="90299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Réalisations dans le cadre de la plateforme de prestation de service </a:t>
              </a:r>
              <a:endParaRPr/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613907" y="3047837"/>
              <a:ext cx="1128741" cy="1128741"/>
            </a:xfrm>
            <a:prstGeom prst="ellipse">
              <a:avLst/>
            </a:prstGeom>
            <a:blipFill>
              <a:blip r:embed="rId4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7948" r="17948"/>
              <a:stretch/>
            </a:blipFill>
            <a:ln w="12700" cap="flat" cmpd="sng" algn="ctr"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tangle 11"/>
            <p:cNvSpPr/>
            <p:nvPr/>
          </p:nvSpPr>
          <p:spPr bwMode="auto">
            <a:xfrm>
              <a:off x="660570" y="4515436"/>
              <a:ext cx="7938837" cy="902993"/>
            </a:xfrm>
            <a:prstGeom prst="rect">
              <a:avLst/>
            </a:prstGeom>
            <a:solidFill>
              <a:srgbClr val="FDAF6C"/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/>
                  </a:solidFill>
                </a:rPr>
                <a:t>Les nouveaux projets (-&gt;2025)</a:t>
              </a:r>
              <a:endParaRPr/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96200" y="4402562"/>
              <a:ext cx="1128741" cy="1128741"/>
            </a:xfrm>
            <a:prstGeom prst="ellipse">
              <a:avLst/>
            </a:prstGeom>
            <a:blipFill>
              <a:blip r:embed="rId5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21910" r="21910"/>
              <a:stretch/>
            </a:blipFill>
            <a:ln w="12700" cap="flat" cmpd="sng" algn="ctr">
              <a:solidFill>
                <a:schemeClr val="accent5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</p:grpSp>
      <p:sp>
        <p:nvSpPr>
          <p:cNvPr id="14" name="Rectangle 6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rgbClr val="7030A0"/>
                </a:solidFill>
              </a:rPr>
              <a:t>Plan</a:t>
            </a:r>
            <a:endParaRPr/>
          </a:p>
        </p:txBody>
      </p:sp>
      <p:sp>
        <p:nvSpPr>
          <p:cNvPr id="15" name="Rectangle 62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1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16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19" name="Espace réservé du pied de page 24">
            <a:extLst>
              <a:ext uri="{FF2B5EF4-FFF2-40B4-BE49-F238E27FC236}">
                <a16:creationId xmlns:a16="http://schemas.microsoft.com/office/drawing/2014/main" id="{D0B39465-E17C-FF49-A383-D0307963D9FA}"/>
              </a:ext>
            </a:extLst>
          </p:cNvPr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FEA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Les nouveaux projets</a:t>
            </a:r>
            <a:endParaRPr/>
          </a:p>
        </p:txBody>
      </p:sp>
      <p:sp>
        <p:nvSpPr>
          <p:cNvPr id="5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17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sp>
        <p:nvSpPr>
          <p:cNvPr id="9" name="ZoneTexte 11"/>
          <p:cNvSpPr txBox="1"/>
          <p:nvPr/>
        </p:nvSpPr>
        <p:spPr bwMode="auto">
          <a:xfrm>
            <a:off x="0" y="714957"/>
            <a:ext cx="121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ALICE – ITS3 - WP4 : Pixel sensor thinning, bending and interconnection – WP2 : Pixel Sensor Design</a:t>
            </a:r>
            <a:endParaRPr/>
          </a:p>
          <a:p>
            <a:pPr>
              <a:defRPr/>
            </a:pPr>
            <a:r>
              <a:rPr lang="fr-FR"/>
              <a:t>WP3 : Sensor Qharacterisation and Qualification – </a:t>
            </a:r>
            <a:r>
              <a:rPr lang="fr-FR">
                <a:solidFill>
                  <a:schemeClr val="bg1">
                    <a:lumMod val="75000"/>
                  </a:schemeClr>
                </a:solidFill>
              </a:rPr>
              <a:t>WP5 : Mechanics and cooling (collage)</a:t>
            </a:r>
            <a:endParaRPr/>
          </a:p>
          <a:p>
            <a:pPr>
              <a:defRPr/>
            </a:pPr>
            <a:endParaRPr lang="fr-FR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fr-FR"/>
              <a:t>C4PI impliqué dans 4 des 5 WP sur l’ITS – Couverture de tous les aspects techniques</a:t>
            </a:r>
            <a:endParaRPr/>
          </a:p>
          <a:p>
            <a:pPr>
              <a:defRPr/>
            </a:pPr>
            <a:endParaRPr lang="fr-FR"/>
          </a:p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But : Réduire le budget matière. Se rapprocher du point d’impact</a:t>
            </a:r>
            <a:endParaRPr/>
          </a:p>
        </p:txBody>
      </p:sp>
      <p:sp>
        <p:nvSpPr>
          <p:cNvPr id="10" name="ZoneTexte 13"/>
          <p:cNvSpPr txBox="1"/>
          <p:nvPr/>
        </p:nvSpPr>
        <p:spPr bwMode="auto">
          <a:xfrm>
            <a:off x="6152110" y="5502630"/>
            <a:ext cx="39885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/>
              <a:t>Layer 0 : R18mm – Active area : 27 x 22,5 = 610cm</a:t>
            </a:r>
            <a:r>
              <a:rPr lang="fr-FR" sz="1400" baseline="30000"/>
              <a:t>2</a:t>
            </a:r>
            <a:endParaRPr/>
          </a:p>
          <a:p>
            <a:pPr>
              <a:defRPr/>
            </a:pPr>
            <a:r>
              <a:rPr lang="fr-FR" sz="1400"/>
              <a:t>Layer 1 : R24mm – Active area : 27 x 30,2 = 816cm</a:t>
            </a:r>
            <a:r>
              <a:rPr lang="fr-FR" sz="1400" baseline="30000"/>
              <a:t>2</a:t>
            </a:r>
            <a:endParaRPr lang="fr-FR" sz="1400"/>
          </a:p>
          <a:p>
            <a:pPr>
              <a:defRPr/>
            </a:pPr>
            <a:r>
              <a:rPr lang="fr-FR" sz="1400"/>
              <a:t>Layer 2 : R30mm – Active area : 27 x 37,6 = 1016cm</a:t>
            </a:r>
            <a:r>
              <a:rPr lang="fr-FR" sz="1400" baseline="30000"/>
              <a:t>2</a:t>
            </a:r>
            <a:endParaRPr/>
          </a:p>
          <a:p>
            <a:pPr>
              <a:defRPr/>
            </a:pPr>
            <a:r>
              <a:rPr lang="fr-FR" sz="1400"/>
              <a:t>Epaisseur chips: 20-40um</a:t>
            </a:r>
            <a:endParaRPr/>
          </a:p>
        </p:txBody>
      </p:sp>
      <p:pic>
        <p:nvPicPr>
          <p:cNvPr id="11" name="Image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0868" y="2695091"/>
            <a:ext cx="4498000" cy="2913296"/>
          </a:xfrm>
          <a:prstGeom prst="rect">
            <a:avLst/>
          </a:prstGeom>
        </p:spPr>
      </p:pic>
      <p:pic>
        <p:nvPicPr>
          <p:cNvPr id="12" name="Imag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626510" y="3642114"/>
            <a:ext cx="1098346" cy="522314"/>
          </a:xfrm>
          <a:prstGeom prst="rect">
            <a:avLst/>
          </a:prstGeom>
        </p:spPr>
      </p:pic>
      <p:pic>
        <p:nvPicPr>
          <p:cNvPr id="13" name="Image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37274" y="2718150"/>
            <a:ext cx="5662698" cy="2692875"/>
          </a:xfrm>
          <a:prstGeom prst="rect">
            <a:avLst/>
          </a:prstGeom>
        </p:spPr>
      </p:pic>
      <p:pic>
        <p:nvPicPr>
          <p:cNvPr id="14" name="Imag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626510" y="3642114"/>
            <a:ext cx="1098346" cy="522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1041 0.03426 C 0.13333 0.0419 0.16784 0.0463 0.20429 0.0463 C 0.24544 0.0463 0.27851 0.0419 0.30143 0.03426 L 0.41224 -1.48148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12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FEA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Les nouveaux projets</a:t>
            </a:r>
            <a:endParaRPr/>
          </a:p>
        </p:txBody>
      </p:sp>
      <p:sp>
        <p:nvSpPr>
          <p:cNvPr id="5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18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grpSp>
        <p:nvGrpSpPr>
          <p:cNvPr id="9" name="Groupe 9"/>
          <p:cNvGrpSpPr/>
          <p:nvPr/>
        </p:nvGrpSpPr>
        <p:grpSpPr bwMode="auto">
          <a:xfrm>
            <a:off x="104624" y="786972"/>
            <a:ext cx="5536699" cy="3824588"/>
            <a:chOff x="104624" y="786972"/>
            <a:chExt cx="5536699" cy="3824588"/>
          </a:xfrm>
        </p:grpSpPr>
        <p:pic>
          <p:nvPicPr>
            <p:cNvPr id="10" name="Image 1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2954452" y="786972"/>
              <a:ext cx="2686871" cy="3455256"/>
            </a:xfrm>
            <a:prstGeom prst="rect">
              <a:avLst/>
            </a:prstGeom>
          </p:spPr>
        </p:pic>
        <p:pic>
          <p:nvPicPr>
            <p:cNvPr id="11" name="Image 20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rot="5400000">
              <a:off x="-327283" y="1218879"/>
              <a:ext cx="3455255" cy="2591442"/>
            </a:xfrm>
            <a:prstGeom prst="rect">
              <a:avLst/>
            </a:prstGeom>
          </p:spPr>
        </p:pic>
        <p:sp>
          <p:nvSpPr>
            <p:cNvPr id="12" name="ZoneTexte 24"/>
            <p:cNvSpPr txBox="1"/>
            <p:nvPr/>
          </p:nvSpPr>
          <p:spPr bwMode="auto">
            <a:xfrm>
              <a:off x="1400344" y="4242228"/>
              <a:ext cx="3014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Micro</a:t>
              </a:r>
              <a:r>
                <a:rPr lang="fr-FR"/>
                <a:t>  ITS3 - </a:t>
              </a:r>
              <a:r>
                <a:rPr lang="fr-FR" sz="1400"/>
                <a:t>Imp. 3D - Bonding</a:t>
              </a:r>
              <a:endParaRPr/>
            </a:p>
          </p:txBody>
        </p:sp>
      </p:grpSp>
      <p:sp>
        <p:nvSpPr>
          <p:cNvPr id="13" name="Rectangle 2"/>
          <p:cNvSpPr/>
          <p:nvPr/>
        </p:nvSpPr>
        <p:spPr bwMode="auto">
          <a:xfrm>
            <a:off x="-20411" y="5840976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fr-FR" sz="32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Expérience grandissante en termes de courbure de circuits</a:t>
            </a:r>
            <a:endParaRPr/>
          </a:p>
        </p:txBody>
      </p:sp>
      <p:sp>
        <p:nvSpPr>
          <p:cNvPr id="14" name="ZoneTexte 3"/>
          <p:cNvSpPr txBox="1"/>
          <p:nvPr/>
        </p:nvSpPr>
        <p:spPr bwMode="auto">
          <a:xfrm>
            <a:off x="5470034" y="4845963"/>
            <a:ext cx="5763629" cy="923330"/>
          </a:xfrm>
          <a:prstGeom prst="rect">
            <a:avLst/>
          </a:prstGeom>
          <a:solidFill>
            <a:srgbClr val="BDD7E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Intérêt de la communauté scientifique, notamment à l’IPHC</a:t>
            </a:r>
            <a:endParaRPr/>
          </a:p>
          <a:p>
            <a:pPr>
              <a:defRPr/>
            </a:pPr>
            <a:r>
              <a:rPr lang="fr-FR"/>
              <a:t>avec collaboration en cours avec l’université de York (UK)</a:t>
            </a:r>
            <a:endParaRPr/>
          </a:p>
          <a:p>
            <a:pPr>
              <a:defRPr/>
            </a:pPr>
            <a:r>
              <a:rPr lang="fr-FR"/>
              <a:t>Détecteur strip aminçis à 50um (4x2cm?)</a:t>
            </a:r>
            <a:endParaRPr/>
          </a:p>
        </p:txBody>
      </p:sp>
      <p:grpSp>
        <p:nvGrpSpPr>
          <p:cNvPr id="15" name="Groupe 8"/>
          <p:cNvGrpSpPr/>
          <p:nvPr/>
        </p:nvGrpSpPr>
        <p:grpSpPr bwMode="auto">
          <a:xfrm>
            <a:off x="6152110" y="786972"/>
            <a:ext cx="5767125" cy="3262204"/>
            <a:chOff x="6152110" y="786972"/>
            <a:chExt cx="5767125" cy="3262204"/>
          </a:xfrm>
        </p:grpSpPr>
        <p:pic>
          <p:nvPicPr>
            <p:cNvPr id="16" name="Image 27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152110" y="804834"/>
              <a:ext cx="3178823" cy="2384117"/>
            </a:xfrm>
            <a:prstGeom prst="rect">
              <a:avLst/>
            </a:prstGeom>
          </p:spPr>
        </p:pic>
        <p:sp>
          <p:nvSpPr>
            <p:cNvPr id="17" name="ZoneTexte 1"/>
            <p:cNvSpPr txBox="1"/>
            <p:nvPr/>
          </p:nvSpPr>
          <p:spPr bwMode="auto">
            <a:xfrm>
              <a:off x="9589880" y="786972"/>
              <a:ext cx="232935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« Stitching Bonding »</a:t>
              </a:r>
              <a:endParaRPr/>
            </a:p>
            <a:p>
              <a:pPr>
                <a:defRPr/>
              </a:pPr>
              <a:r>
                <a:rPr lang="fr-FR"/>
                <a:t>(Bonding continu) sur</a:t>
              </a:r>
              <a:endParaRPr/>
            </a:p>
            <a:p>
              <a:pPr>
                <a:defRPr/>
              </a:pPr>
              <a:r>
                <a:rPr lang="fr-FR"/>
                <a:t>3 capteurs superposés</a:t>
              </a:r>
              <a:endParaRPr/>
            </a:p>
            <a:p>
              <a:pPr>
                <a:defRPr/>
              </a:pPr>
              <a:r>
                <a:rPr lang="fr-FR"/>
                <a:t>et courbés sur rayon</a:t>
              </a:r>
              <a:endParaRPr/>
            </a:p>
            <a:p>
              <a:pPr>
                <a:defRPr/>
              </a:pPr>
              <a:r>
                <a:rPr lang="fr-FR"/>
                <a:t>de courbure de 24mm </a:t>
              </a:r>
              <a:endParaRPr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9600108" y="2480533"/>
              <a:ext cx="2319127" cy="92422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9600108" y="2640638"/>
              <a:ext cx="2319127" cy="92422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0" name="Rectangle 21"/>
            <p:cNvSpPr/>
            <p:nvPr/>
          </p:nvSpPr>
          <p:spPr bwMode="auto">
            <a:xfrm>
              <a:off x="9600108" y="2800154"/>
              <a:ext cx="2319127" cy="92422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1" name="ZoneTexte 5"/>
            <p:cNvSpPr txBox="1"/>
            <p:nvPr/>
          </p:nvSpPr>
          <p:spPr bwMode="auto">
            <a:xfrm>
              <a:off x="9998434" y="3679844"/>
              <a:ext cx="1771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Alpide 15x30mm</a:t>
              </a:r>
              <a:endParaRPr/>
            </a:p>
          </p:txBody>
        </p:sp>
      </p:grpSp>
      <p:sp>
        <p:nvSpPr>
          <p:cNvPr id="22" name="Rectangle 23"/>
          <p:cNvSpPr/>
          <p:nvPr/>
        </p:nvSpPr>
        <p:spPr bwMode="auto">
          <a:xfrm>
            <a:off x="104623" y="4696634"/>
            <a:ext cx="488042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b="1"/>
              <a:t>Publication (27/05/21) : First demonstration of in-beam</a:t>
            </a:r>
          </a:p>
          <a:p>
            <a:pPr>
              <a:defRPr/>
            </a:pPr>
            <a:r>
              <a:rPr lang="fr-FR" sz="1600" b="1"/>
              <a:t>performance of bent Monolithic</a:t>
            </a:r>
          </a:p>
          <a:p>
            <a:pPr>
              <a:defRPr/>
            </a:pPr>
            <a:r>
              <a:rPr lang="fr-FR" sz="1600" b="1"/>
              <a:t>Active Pixel Sensors</a:t>
            </a:r>
          </a:p>
          <a:p>
            <a:pPr>
              <a:defRPr/>
            </a:pPr>
            <a:r>
              <a:rPr lang="fr-FR" sz="1600" b="1"/>
              <a:t>https://arxiv.org/abs/2105.13000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Environnement et équipements</a:t>
            </a:r>
            <a:endParaRPr/>
          </a:p>
        </p:txBody>
      </p:sp>
      <p:sp>
        <p:nvSpPr>
          <p:cNvPr id="5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19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grpSp>
        <p:nvGrpSpPr>
          <p:cNvPr id="14" name="Groupe 53"/>
          <p:cNvGrpSpPr/>
          <p:nvPr/>
        </p:nvGrpSpPr>
        <p:grpSpPr bwMode="auto">
          <a:xfrm>
            <a:off x="58181" y="754234"/>
            <a:ext cx="2001138" cy="5751697"/>
            <a:chOff x="58181" y="754234"/>
            <a:chExt cx="2001138" cy="5751697"/>
          </a:xfrm>
        </p:grpSpPr>
        <p:pic>
          <p:nvPicPr>
            <p:cNvPr id="15" name="Image 2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8181" y="754234"/>
              <a:ext cx="1874077" cy="1249670"/>
            </a:xfrm>
            <a:prstGeom prst="rect">
              <a:avLst/>
            </a:prstGeom>
          </p:spPr>
        </p:pic>
        <p:sp>
          <p:nvSpPr>
            <p:cNvPr id="16" name="ZoneTexte 26"/>
            <p:cNvSpPr txBox="1"/>
            <p:nvPr/>
          </p:nvSpPr>
          <p:spPr bwMode="auto">
            <a:xfrm>
              <a:off x="190351" y="1981733"/>
              <a:ext cx="16097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Salle blanche 50 m</a:t>
              </a:r>
              <a:r>
                <a:rPr lang="fr-FR" sz="1400" baseline="30000"/>
                <a:t>2</a:t>
              </a:r>
              <a:endParaRPr lang="fr-FR" sz="1400"/>
            </a:p>
          </p:txBody>
        </p:sp>
        <p:pic>
          <p:nvPicPr>
            <p:cNvPr id="17" name="Image 39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08919" y="2586977"/>
              <a:ext cx="1498390" cy="2003558"/>
            </a:xfrm>
            <a:prstGeom prst="rect">
              <a:avLst/>
            </a:prstGeom>
          </p:spPr>
        </p:pic>
        <p:pic>
          <p:nvPicPr>
            <p:cNvPr id="18" name="Image 40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0404" y="4920716"/>
              <a:ext cx="1988915" cy="1322628"/>
            </a:xfrm>
            <a:prstGeom prst="rect">
              <a:avLst/>
            </a:prstGeom>
          </p:spPr>
        </p:pic>
        <p:sp>
          <p:nvSpPr>
            <p:cNvPr id="19" name="ZoneTexte 41"/>
            <p:cNvSpPr txBox="1"/>
            <p:nvPr/>
          </p:nvSpPr>
          <p:spPr bwMode="auto">
            <a:xfrm>
              <a:off x="297902" y="4547933"/>
              <a:ext cx="1589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Microconnectique</a:t>
              </a:r>
              <a:endParaRPr/>
            </a:p>
          </p:txBody>
        </p:sp>
        <p:sp>
          <p:nvSpPr>
            <p:cNvPr id="20" name="ZoneTexte 42"/>
            <p:cNvSpPr txBox="1"/>
            <p:nvPr/>
          </p:nvSpPr>
          <p:spPr bwMode="auto">
            <a:xfrm>
              <a:off x="697967" y="6198154"/>
              <a:ext cx="733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Pulltest</a:t>
              </a:r>
            </a:p>
          </p:txBody>
        </p:sp>
      </p:grpSp>
      <p:grpSp>
        <p:nvGrpSpPr>
          <p:cNvPr id="21" name="Groupe 54"/>
          <p:cNvGrpSpPr/>
          <p:nvPr/>
        </p:nvGrpSpPr>
        <p:grpSpPr bwMode="auto">
          <a:xfrm>
            <a:off x="2454141" y="754234"/>
            <a:ext cx="2086724" cy="4704699"/>
            <a:chOff x="2454141" y="754234"/>
            <a:chExt cx="2086724" cy="4704699"/>
          </a:xfrm>
        </p:grpSpPr>
        <p:pic>
          <p:nvPicPr>
            <p:cNvPr id="22" name="Image 28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576492" y="754234"/>
              <a:ext cx="1677939" cy="1258454"/>
            </a:xfrm>
            <a:prstGeom prst="rect">
              <a:avLst/>
            </a:prstGeom>
          </p:spPr>
        </p:pic>
        <p:sp>
          <p:nvSpPr>
            <p:cNvPr id="23" name="ZoneTexte 29"/>
            <p:cNvSpPr txBox="1"/>
            <p:nvPr/>
          </p:nvSpPr>
          <p:spPr bwMode="auto">
            <a:xfrm>
              <a:off x="2596899" y="2003905"/>
              <a:ext cx="16097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Salle blanche 20 m</a:t>
              </a:r>
              <a:r>
                <a:rPr lang="fr-FR" sz="1400" baseline="30000"/>
                <a:t>2</a:t>
              </a:r>
              <a:endParaRPr lang="fr-FR" sz="1400"/>
            </a:p>
          </p:txBody>
        </p:sp>
        <p:pic>
          <p:nvPicPr>
            <p:cNvPr id="24" name="Image 15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 rot="5400000">
              <a:off x="2545808" y="3531882"/>
              <a:ext cx="1903393" cy="1427545"/>
            </a:xfrm>
            <a:prstGeom prst="rect">
              <a:avLst/>
            </a:prstGeom>
          </p:spPr>
        </p:pic>
        <p:sp>
          <p:nvSpPr>
            <p:cNvPr id="25" name="ZoneTexte 46"/>
            <p:cNvSpPr txBox="1"/>
            <p:nvPr/>
          </p:nvSpPr>
          <p:spPr bwMode="auto">
            <a:xfrm>
              <a:off x="2454141" y="5151156"/>
              <a:ext cx="2086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/>
                <a:t>Placement micrométrique</a:t>
              </a:r>
              <a:endParaRPr/>
            </a:p>
          </p:txBody>
        </p:sp>
      </p:grpSp>
      <p:grpSp>
        <p:nvGrpSpPr>
          <p:cNvPr id="26" name="Groupe 58"/>
          <p:cNvGrpSpPr/>
          <p:nvPr/>
        </p:nvGrpSpPr>
        <p:grpSpPr bwMode="auto">
          <a:xfrm>
            <a:off x="7474492" y="753230"/>
            <a:ext cx="4708588" cy="5749395"/>
            <a:chOff x="7474492" y="753230"/>
            <a:chExt cx="4708588" cy="5749395"/>
          </a:xfrm>
        </p:grpSpPr>
        <p:pic>
          <p:nvPicPr>
            <p:cNvPr id="27" name="Image 32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7474492" y="753230"/>
              <a:ext cx="4695328" cy="1203784"/>
            </a:xfrm>
            <a:prstGeom prst="rect">
              <a:avLst/>
            </a:prstGeom>
          </p:spPr>
        </p:pic>
        <p:sp>
          <p:nvSpPr>
            <p:cNvPr id="28" name="ZoneTexte 33"/>
            <p:cNvSpPr txBox="1"/>
            <p:nvPr/>
          </p:nvSpPr>
          <p:spPr bwMode="auto">
            <a:xfrm>
              <a:off x="8668311" y="1957014"/>
              <a:ext cx="23055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Salle assemblage PCB – 50m</a:t>
              </a:r>
              <a:r>
                <a:rPr lang="fr-FR" sz="1400" baseline="30000"/>
                <a:t>2</a:t>
              </a:r>
              <a:endParaRPr lang="fr-FR" sz="1400"/>
            </a:p>
          </p:txBody>
        </p:sp>
        <p:pic>
          <p:nvPicPr>
            <p:cNvPr id="29" name="Image 6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rot="5400000">
              <a:off x="7426577" y="2752850"/>
              <a:ext cx="1340595" cy="1005446"/>
            </a:xfrm>
            <a:prstGeom prst="rect">
              <a:avLst/>
            </a:prstGeom>
          </p:spPr>
        </p:pic>
        <p:pic>
          <p:nvPicPr>
            <p:cNvPr id="30" name="Image 10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 rot="5400000">
              <a:off x="10507279" y="2768857"/>
              <a:ext cx="1487424" cy="1115568"/>
            </a:xfrm>
            <a:prstGeom prst="rect">
              <a:avLst/>
            </a:prstGeom>
          </p:spPr>
        </p:pic>
        <p:pic>
          <p:nvPicPr>
            <p:cNvPr id="31" name="Image 12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8722997" y="2585275"/>
              <a:ext cx="1787461" cy="1340596"/>
            </a:xfrm>
            <a:prstGeom prst="rect">
              <a:avLst/>
            </a:prstGeom>
          </p:spPr>
        </p:pic>
        <p:sp>
          <p:nvSpPr>
            <p:cNvPr id="32" name="ZoneTexte 16"/>
            <p:cNvSpPr txBox="1"/>
            <p:nvPr/>
          </p:nvSpPr>
          <p:spPr bwMode="auto">
            <a:xfrm>
              <a:off x="7481162" y="3880017"/>
              <a:ext cx="12314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200"/>
                <a:t>Four</a:t>
              </a:r>
              <a:endParaRPr/>
            </a:p>
            <a:p>
              <a:pPr algn="ctr">
                <a:defRPr/>
              </a:pPr>
              <a:r>
                <a:rPr lang="fr-FR" sz="1200"/>
                <a:t>Cartes : 450x450</a:t>
              </a:r>
              <a:endParaRPr/>
            </a:p>
          </p:txBody>
        </p:sp>
        <p:pic>
          <p:nvPicPr>
            <p:cNvPr id="33" name="Image 50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 rot="5400000">
              <a:off x="10512434" y="4859381"/>
              <a:ext cx="1446181" cy="1084635"/>
            </a:xfrm>
            <a:prstGeom prst="rect">
              <a:avLst/>
            </a:prstGeom>
          </p:spPr>
        </p:pic>
        <p:sp>
          <p:nvSpPr>
            <p:cNvPr id="34" name="ZoneTexte 55"/>
            <p:cNvSpPr txBox="1"/>
            <p:nvPr/>
          </p:nvSpPr>
          <p:spPr bwMode="auto">
            <a:xfrm>
              <a:off x="10859854" y="4021146"/>
              <a:ext cx="8884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200"/>
                <a:t>Sérigraphie</a:t>
              </a:r>
              <a:endParaRPr/>
            </a:p>
          </p:txBody>
        </p:sp>
        <p:sp>
          <p:nvSpPr>
            <p:cNvPr id="35" name="ZoneTexte 56"/>
            <p:cNvSpPr txBox="1"/>
            <p:nvPr/>
          </p:nvSpPr>
          <p:spPr bwMode="auto">
            <a:xfrm>
              <a:off x="9388939" y="3937086"/>
              <a:ext cx="455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200"/>
                <a:t>BGA</a:t>
              </a:r>
              <a:endParaRPr/>
            </a:p>
          </p:txBody>
        </p:sp>
        <p:pic>
          <p:nvPicPr>
            <p:cNvPr id="36" name="Image 52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7594151" y="4678608"/>
              <a:ext cx="1865423" cy="1399067"/>
            </a:xfrm>
            <a:prstGeom prst="rect">
              <a:avLst/>
            </a:prstGeom>
          </p:spPr>
        </p:pic>
        <p:sp>
          <p:nvSpPr>
            <p:cNvPr id="37" name="ZoneTexte 59"/>
            <p:cNvSpPr txBox="1"/>
            <p:nvPr/>
          </p:nvSpPr>
          <p:spPr bwMode="auto">
            <a:xfrm>
              <a:off x="8103412" y="6058678"/>
              <a:ext cx="8469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200"/>
                <a:t>Placement</a:t>
              </a:r>
              <a:endParaRPr/>
            </a:p>
          </p:txBody>
        </p:sp>
        <p:sp>
          <p:nvSpPr>
            <p:cNvPr id="38" name="ZoneTexte 60"/>
            <p:cNvSpPr txBox="1"/>
            <p:nvPr/>
          </p:nvSpPr>
          <p:spPr bwMode="auto">
            <a:xfrm>
              <a:off x="10348077" y="6040960"/>
              <a:ext cx="1835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/>
                <a:t>Impression 3D : Zortrax</a:t>
              </a:r>
            </a:p>
            <a:p>
              <a:pPr algn="ctr">
                <a:defRPr/>
              </a:pPr>
              <a:r>
                <a:rPr lang="fr-FR" sz="1200"/>
                <a:t>300x300x300</a:t>
              </a:r>
              <a:endParaRPr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E829CB1-676C-2A49-87AC-58CD68608295}"/>
              </a:ext>
            </a:extLst>
          </p:cNvPr>
          <p:cNvGrpSpPr/>
          <p:nvPr/>
        </p:nvGrpSpPr>
        <p:grpSpPr>
          <a:xfrm>
            <a:off x="4918279" y="734449"/>
            <a:ext cx="1882340" cy="5170746"/>
            <a:chOff x="4918279" y="734449"/>
            <a:chExt cx="1882340" cy="5170746"/>
          </a:xfrm>
        </p:grpSpPr>
        <p:sp>
          <p:nvSpPr>
            <p:cNvPr id="10" name="ZoneTexte 22"/>
            <p:cNvSpPr txBox="1"/>
            <p:nvPr/>
          </p:nvSpPr>
          <p:spPr bwMode="auto">
            <a:xfrm>
              <a:off x="5238797" y="1967621"/>
              <a:ext cx="1401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/>
                <a:t>Salle grise 50 m</a:t>
              </a:r>
              <a:r>
                <a:rPr lang="fr-FR" sz="1400" baseline="30000"/>
                <a:t>2</a:t>
              </a:r>
              <a:endParaRPr lang="fr-FR" sz="1400"/>
            </a:p>
          </p:txBody>
        </p:sp>
        <p:pic>
          <p:nvPicPr>
            <p:cNvPr id="11" name="Image 34"/>
            <p:cNvPicPr>
              <a:picLocks noChangeAspect="1"/>
            </p:cNvPicPr>
            <p:nvPr/>
          </p:nvPicPr>
          <p:blipFill>
            <a:blip r:embed="rId13"/>
            <a:stretch/>
          </p:blipFill>
          <p:spPr bwMode="auto">
            <a:xfrm>
              <a:off x="4918279" y="734449"/>
              <a:ext cx="1874078" cy="1249670"/>
            </a:xfrm>
            <a:prstGeom prst="rect">
              <a:avLst/>
            </a:prstGeom>
          </p:spPr>
        </p:pic>
        <p:pic>
          <p:nvPicPr>
            <p:cNvPr id="12" name="Image 35"/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4926541" y="2648569"/>
              <a:ext cx="1874078" cy="1405557"/>
            </a:xfrm>
            <a:prstGeom prst="rect">
              <a:avLst/>
            </a:prstGeom>
          </p:spPr>
        </p:pic>
        <p:sp>
          <p:nvSpPr>
            <p:cNvPr id="13" name="ZoneTexte 36"/>
            <p:cNvSpPr txBox="1"/>
            <p:nvPr/>
          </p:nvSpPr>
          <p:spPr bwMode="auto">
            <a:xfrm>
              <a:off x="5119097" y="4021146"/>
              <a:ext cx="145424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400" dirty="0"/>
                <a:t>Test sous pointes</a:t>
              </a:r>
              <a:endParaRPr dirty="0"/>
            </a:p>
            <a:p>
              <a:pPr algn="ctr">
                <a:defRPr/>
              </a:pPr>
              <a:r>
                <a:rPr lang="fr-FR" sz="1400" dirty="0" err="1"/>
                <a:t>Probestation</a:t>
              </a:r>
              <a:r>
                <a:rPr lang="fr-FR" sz="1400" dirty="0"/>
                <a:t> -</a:t>
              </a:r>
              <a:endParaRPr dirty="0"/>
            </a:p>
            <a:p>
              <a:pPr algn="ctr">
                <a:defRPr/>
              </a:pPr>
              <a:r>
                <a:rPr lang="fr-FR" sz="1400" dirty="0"/>
                <a:t>Instrumentation</a:t>
              </a:r>
              <a:endParaRPr dirty="0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C094AB7A-D3BB-BF45-AFA8-30FA4DE3F946}"/>
                </a:ext>
              </a:extLst>
            </p:cNvPr>
            <p:cNvSpPr txBox="1"/>
            <p:nvPr/>
          </p:nvSpPr>
          <p:spPr>
            <a:xfrm>
              <a:off x="5059786" y="5258864"/>
              <a:ext cx="1572866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Profilomètre</a:t>
              </a:r>
              <a:endParaRPr lang="fr-FR" dirty="0"/>
            </a:p>
            <a:p>
              <a:pPr algn="ctr"/>
              <a:r>
                <a:rPr lang="fr-FR" dirty="0"/>
                <a:t>Achat en cours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Diagramme 2"/>
          <p:cNvGrpSpPr/>
          <p:nvPr/>
        </p:nvGrpSpPr>
        <p:grpSpPr bwMode="auto">
          <a:xfrm>
            <a:off x="1832484" y="669220"/>
            <a:ext cx="8683115" cy="5869692"/>
            <a:chOff x="0" y="0"/>
            <a:chExt cx="8683115" cy="5869692"/>
          </a:xfrm>
        </p:grpSpPr>
        <p:sp>
          <p:nvSpPr>
            <p:cNvPr id="5" name="Arc plein 4"/>
            <p:cNvSpPr/>
            <p:nvPr/>
          </p:nvSpPr>
          <p:spPr bwMode="auto">
            <a:xfrm>
              <a:off x="-6637262" y="-1014986"/>
              <a:ext cx="7899666" cy="7899666"/>
            </a:xfrm>
            <a:prstGeom prst="blockArc">
              <a:avLst>
                <a:gd name="adj1" fmla="val 18900000"/>
                <a:gd name="adj2" fmla="val 2700000"/>
                <a:gd name="adj3" fmla="val 273"/>
              </a:avLst>
            </a:prstGeom>
            <a:noFill/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" name="Rectangle 5"/>
            <p:cNvSpPr/>
            <p:nvPr/>
          </p:nvSpPr>
          <p:spPr bwMode="auto">
            <a:xfrm>
              <a:off x="660570" y="451261"/>
              <a:ext cx="7938837" cy="902993"/>
            </a:xfrm>
            <a:prstGeom prst="rect">
              <a:avLst/>
            </a:prstGeom>
            <a:solidFill>
              <a:srgbClr val="FFFD78"/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/>
                  </a:solidFill>
                </a:rPr>
                <a:t>Production ITS2 ALICE … Suivi de process</a:t>
              </a: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96200" y="337558"/>
              <a:ext cx="1128741" cy="1130401"/>
            </a:xfrm>
            <a:prstGeom prst="ellipse">
              <a:avLst/>
            </a:prstGeom>
            <a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7532" r="17532"/>
              <a:stretch/>
            </a:blipFill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8" name="Rectangle 7"/>
            <p:cNvSpPr/>
            <p:nvPr/>
          </p:nvSpPr>
          <p:spPr bwMode="auto">
            <a:xfrm>
              <a:off x="1178278" y="1805986"/>
              <a:ext cx="7421131" cy="9029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/>
                  </a:solidFill>
                </a:rPr>
                <a:t>Tracker FOOT… Définition du process assemblage de modules de détection et assemblage</a:t>
              </a:r>
              <a:endParaRPr/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613907" y="1693112"/>
              <a:ext cx="1128741" cy="1128741"/>
            </a:xfrm>
            <a:prstGeom prst="ellipse">
              <a:avLst/>
            </a:prstGeom>
            <a:blipFill>
              <a:blip r:embed="rId3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4788" r="14788"/>
              <a:stretch/>
            </a:blipFill>
            <a:ln w="12700" cap="flat" cmpd="sng" algn="ctr">
              <a:solidFill>
                <a:schemeClr val="accent3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0" name="Rectangle 9"/>
            <p:cNvSpPr/>
            <p:nvPr/>
          </p:nvSpPr>
          <p:spPr bwMode="auto">
            <a:xfrm>
              <a:off x="1178278" y="3160711"/>
              <a:ext cx="7421131" cy="902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/>
                  </a:solidFill>
                </a:rPr>
                <a:t>Réalisations dans le cadre de la plateforme de prestation de service </a:t>
              </a:r>
              <a:endParaRPr/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613907" y="3047837"/>
              <a:ext cx="1128741" cy="1128741"/>
            </a:xfrm>
            <a:prstGeom prst="ellipse">
              <a:avLst/>
            </a:prstGeom>
            <a:blipFill>
              <a:blip r:embed="rId4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7948" r="17948"/>
              <a:stretch/>
            </a:blipFill>
            <a:ln w="12700" cap="flat" cmpd="sng" algn="ctr"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tangle 11"/>
            <p:cNvSpPr/>
            <p:nvPr/>
          </p:nvSpPr>
          <p:spPr bwMode="auto">
            <a:xfrm>
              <a:off x="660570" y="4515436"/>
              <a:ext cx="7938837" cy="902993"/>
            </a:xfrm>
            <a:prstGeom prst="rect">
              <a:avLst/>
            </a:prstGeom>
            <a:solidFill>
              <a:srgbClr val="FDAF6C"/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/>
                  </a:solidFill>
                </a:rPr>
                <a:t>Les nouveaux projets (-&gt;2025)</a:t>
              </a:r>
              <a:endParaRPr/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96200" y="4402562"/>
              <a:ext cx="1128741" cy="1128741"/>
            </a:xfrm>
            <a:prstGeom prst="ellipse">
              <a:avLst/>
            </a:prstGeom>
            <a:blipFill>
              <a:blip r:embed="rId5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21910" r="21910"/>
              <a:stretch/>
            </a:blipFill>
            <a:ln w="12700" cap="flat" cmpd="sng" algn="ctr">
              <a:solidFill>
                <a:schemeClr val="accent5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</p:grpSp>
      <p:sp>
        <p:nvSpPr>
          <p:cNvPr id="14" name="Rectangle 6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rgbClr val="7030A0"/>
                </a:solidFill>
              </a:rPr>
              <a:t>Plan</a:t>
            </a:r>
            <a:endParaRPr/>
          </a:p>
        </p:txBody>
      </p:sp>
      <p:sp>
        <p:nvSpPr>
          <p:cNvPr id="15" name="Rectangle 62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1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2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19" name="Espace réservé du pied de page 24">
            <a:extLst>
              <a:ext uri="{FF2B5EF4-FFF2-40B4-BE49-F238E27FC236}">
                <a16:creationId xmlns:a16="http://schemas.microsoft.com/office/drawing/2014/main" id="{F73D588B-EB66-BA40-891E-DD49BC4BA101}"/>
              </a:ext>
            </a:extLst>
          </p:cNvPr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6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20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7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sp>
        <p:nvSpPr>
          <p:cNvPr id="8" name="ZoneTexte 3"/>
          <p:cNvSpPr txBox="1"/>
          <p:nvPr/>
        </p:nvSpPr>
        <p:spPr bwMode="auto">
          <a:xfrm>
            <a:off x="89573" y="742855"/>
            <a:ext cx="669125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 dirty="0"/>
              <a:t>Ce que l’on sait faire</a:t>
            </a:r>
            <a:endParaRPr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Assemblage PCB : </a:t>
            </a:r>
            <a:endParaRPr dirty="0"/>
          </a:p>
          <a:p>
            <a:pPr>
              <a:defRPr/>
            </a:pPr>
            <a:r>
              <a:rPr lang="fr-FR" dirty="0"/>
              <a:t>CMS 0402 sur machine de placement conventionnelle</a:t>
            </a:r>
            <a:endParaRPr dirty="0"/>
          </a:p>
          <a:p>
            <a:pPr>
              <a:defRPr/>
            </a:pPr>
            <a:r>
              <a:rPr lang="fr-FR" dirty="0"/>
              <a:t>CMS 0201 sur machine de micro-placement (cas particuliers à définir)</a:t>
            </a:r>
            <a:endParaRPr dirty="0"/>
          </a:p>
          <a:p>
            <a:pPr>
              <a:defRPr/>
            </a:pPr>
            <a:r>
              <a:rPr lang="fr-FR" dirty="0"/>
              <a:t>Montage et réparation BGA</a:t>
            </a:r>
            <a:endParaRPr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 err="1"/>
              <a:t>Wedge</a:t>
            </a:r>
            <a:r>
              <a:rPr lang="fr-FR" dirty="0"/>
              <a:t>-bonding :</a:t>
            </a:r>
            <a:endParaRPr dirty="0"/>
          </a:p>
          <a:p>
            <a:pPr>
              <a:defRPr/>
            </a:pPr>
            <a:r>
              <a:rPr lang="fr-FR" dirty="0"/>
              <a:t>Plat</a:t>
            </a:r>
            <a:endParaRPr dirty="0"/>
          </a:p>
          <a:p>
            <a:pPr>
              <a:defRPr/>
            </a:pPr>
            <a:r>
              <a:rPr lang="fr-FR" dirty="0"/>
              <a:t>Courbe</a:t>
            </a:r>
            <a:endParaRPr dirty="0"/>
          </a:p>
          <a:p>
            <a:pPr>
              <a:defRPr/>
            </a:pPr>
            <a:r>
              <a:rPr lang="fr-FR" dirty="0" err="1"/>
              <a:t>Deep-access</a:t>
            </a:r>
            <a:r>
              <a:rPr lang="fr-FR" dirty="0"/>
              <a:t> </a:t>
            </a:r>
            <a:endParaRPr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Accompagnement dans projets d’intégration</a:t>
            </a:r>
            <a:endParaRPr dirty="0"/>
          </a:p>
          <a:p>
            <a:pPr>
              <a:defRPr/>
            </a:pPr>
            <a:endParaRPr lang="fr-FR" dirty="0"/>
          </a:p>
        </p:txBody>
      </p:sp>
      <p:sp>
        <p:nvSpPr>
          <p:cNvPr id="9" name="ZoneTexte 5"/>
          <p:cNvSpPr txBox="1"/>
          <p:nvPr/>
        </p:nvSpPr>
        <p:spPr bwMode="auto">
          <a:xfrm>
            <a:off x="6820478" y="294996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fr-FR"/>
          </a:p>
          <a:p>
            <a:pPr>
              <a:defRPr/>
            </a:pPr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10" name="ZoneTexte 26"/>
          <p:cNvSpPr txBox="1"/>
          <p:nvPr/>
        </p:nvSpPr>
        <p:spPr bwMode="auto">
          <a:xfrm>
            <a:off x="89573" y="5455877"/>
            <a:ext cx="7573740" cy="923330"/>
          </a:xfrm>
          <a:prstGeom prst="rect">
            <a:avLst/>
          </a:prstGeom>
          <a:solidFill>
            <a:srgbClr val="C5E1B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 dirty="0" err="1"/>
              <a:t>Ré-investissement</a:t>
            </a:r>
            <a:r>
              <a:rPr lang="fr-FR" b="1" dirty="0"/>
              <a:t> de l’apport financier des prestations de la plateforme: </a:t>
            </a:r>
            <a:endParaRPr dirty="0"/>
          </a:p>
          <a:p>
            <a:pPr>
              <a:defRPr/>
            </a:pPr>
            <a:r>
              <a:rPr lang="fr-FR" b="1" dirty="0"/>
              <a:t> - Maintenances machines</a:t>
            </a:r>
            <a:endParaRPr dirty="0"/>
          </a:p>
          <a:p>
            <a:pPr>
              <a:defRPr/>
            </a:pPr>
            <a:r>
              <a:rPr lang="fr-FR" b="1" dirty="0"/>
              <a:t> - </a:t>
            </a:r>
            <a:r>
              <a:rPr lang="fr-FR" b="1" dirty="0" err="1"/>
              <a:t>Fiancement</a:t>
            </a:r>
            <a:r>
              <a:rPr lang="fr-FR" b="1" dirty="0"/>
              <a:t> partiel de : tête bonding(10k€/20k€), climatisation(10k€/40k€).</a:t>
            </a:r>
            <a:endParaRPr dirty="0"/>
          </a:p>
        </p:txBody>
      </p:sp>
      <p:sp>
        <p:nvSpPr>
          <p:cNvPr id="13" name="ZoneTexte 14"/>
          <p:cNvSpPr txBox="1"/>
          <p:nvPr/>
        </p:nvSpPr>
        <p:spPr bwMode="auto">
          <a:xfrm>
            <a:off x="8883168" y="6033715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/>
              <a:t>Tête de bonding </a:t>
            </a:r>
            <a:r>
              <a:rPr lang="fr-FR" dirty="0" err="1"/>
              <a:t>deep-access</a:t>
            </a:r>
            <a:endParaRPr lang="fr-FR" dirty="0"/>
          </a:p>
        </p:txBody>
      </p:sp>
      <p:sp>
        <p:nvSpPr>
          <p:cNvPr id="14" name="Rectangle 33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Ce que l’on sait faire</a:t>
            </a:r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8A3E1D-6A5A-924A-A2A1-84985EA6B2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7332" y="2348880"/>
            <a:ext cx="6984181" cy="368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FEA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5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21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sp>
        <p:nvSpPr>
          <p:cNvPr id="9" name="ZoneTexte 4"/>
          <p:cNvSpPr txBox="1"/>
          <p:nvPr/>
        </p:nvSpPr>
        <p:spPr bwMode="auto">
          <a:xfrm>
            <a:off x="3200400" y="2988789"/>
            <a:ext cx="555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3200"/>
              <a:t>MERCI POUR VOTRE ATTENTION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FEA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FOOT</a:t>
            </a:r>
            <a:endParaRPr/>
          </a:p>
        </p:txBody>
      </p:sp>
      <p:sp>
        <p:nvSpPr>
          <p:cNvPr id="5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22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311442" y="856799"/>
            <a:ext cx="16136702" cy="457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10" name="8FD36BB9-60A0-4E0F-8993-4F164ABF58D0" descr="cid:B3606AA9-989B-45FF-9D9B-6BDCF82DD8B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311442" y="856800"/>
            <a:ext cx="9366851" cy="5433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FEA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Capteurs courbes … L’effet piezzo</a:t>
            </a:r>
          </a:p>
        </p:txBody>
      </p:sp>
      <p:sp>
        <p:nvSpPr>
          <p:cNvPr id="5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23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graphicFrame>
        <p:nvGraphicFramePr>
          <p:cNvPr id="9" name="Graphique 18"/>
          <p:cNvGraphicFramePr>
            <a:graphicFrameLocks/>
          </p:cNvGraphicFramePr>
          <p:nvPr/>
        </p:nvGraphicFramePr>
        <p:xfrm>
          <a:off x="3575724" y="828695"/>
          <a:ext cx="3873487" cy="2085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Image 2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40266" y="3663829"/>
            <a:ext cx="7813616" cy="2117040"/>
          </a:xfrm>
          <a:prstGeom prst="rect">
            <a:avLst/>
          </a:prstGeom>
        </p:spPr>
      </p:pic>
      <p:sp>
        <p:nvSpPr>
          <p:cNvPr id="11" name="Carré corné 1"/>
          <p:cNvSpPr/>
          <p:nvPr/>
        </p:nvSpPr>
        <p:spPr bwMode="auto">
          <a:xfrm>
            <a:off x="2074827" y="1070380"/>
            <a:ext cx="1244338" cy="1602557"/>
          </a:xfrm>
          <a:prstGeom prst="foldedCorner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Selon orientation de la courbure</a:t>
            </a:r>
            <a:endParaRPr/>
          </a:p>
        </p:txBody>
      </p:sp>
      <p:sp>
        <p:nvSpPr>
          <p:cNvPr id="12" name="Carré corné 15"/>
          <p:cNvSpPr/>
          <p:nvPr/>
        </p:nvSpPr>
        <p:spPr bwMode="auto">
          <a:xfrm>
            <a:off x="114054" y="4012688"/>
            <a:ext cx="1244338" cy="1602557"/>
          </a:xfrm>
          <a:prstGeom prst="foldedCorner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Selon orientation surface active</a:t>
            </a:r>
            <a:endParaRPr/>
          </a:p>
        </p:txBody>
      </p:sp>
      <p:cxnSp>
        <p:nvCxnSpPr>
          <p:cNvPr id="13" name="Connecteur droit avec flèche 5"/>
          <p:cNvCxnSpPr>
            <a:cxnSpLocks/>
          </p:cNvCxnSpPr>
          <p:nvPr/>
        </p:nvCxnSpPr>
        <p:spPr bwMode="auto">
          <a:xfrm>
            <a:off x="7932627" y="872287"/>
            <a:ext cx="14212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6"/>
          <p:cNvSpPr txBox="1"/>
          <p:nvPr/>
        </p:nvSpPr>
        <p:spPr bwMode="auto">
          <a:xfrm>
            <a:off x="8332110" y="612446"/>
            <a:ext cx="622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/>
              <a:t>short</a:t>
            </a:r>
            <a:endParaRPr/>
          </a:p>
        </p:txBody>
      </p:sp>
      <p:sp>
        <p:nvSpPr>
          <p:cNvPr id="15" name="ZoneTexte 25"/>
          <p:cNvSpPr txBox="1"/>
          <p:nvPr/>
        </p:nvSpPr>
        <p:spPr bwMode="auto">
          <a:xfrm>
            <a:off x="9428723" y="1871658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/>
              <a:t>long</a:t>
            </a:r>
            <a:endParaRPr/>
          </a:p>
        </p:txBody>
      </p:sp>
      <p:cxnSp>
        <p:nvCxnSpPr>
          <p:cNvPr id="16" name="Connecteur droit avec flèche 27"/>
          <p:cNvCxnSpPr>
            <a:cxnSpLocks/>
          </p:cNvCxnSpPr>
          <p:nvPr/>
        </p:nvCxnSpPr>
        <p:spPr bwMode="auto">
          <a:xfrm>
            <a:off x="9428723" y="898081"/>
            <a:ext cx="0" cy="2550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2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6199999">
            <a:off x="7362933" y="1514563"/>
            <a:ext cx="2560640" cy="1421251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 bwMode="auto">
          <a:xfrm>
            <a:off x="9972462" y="2895693"/>
            <a:ext cx="1924259" cy="1612827"/>
            <a:chOff x="9972462" y="2895693"/>
            <a:chExt cx="1924259" cy="1612827"/>
          </a:xfrm>
        </p:grpSpPr>
        <p:pic>
          <p:nvPicPr>
            <p:cNvPr id="19" name="Image 14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9972462" y="3080359"/>
              <a:ext cx="1924259" cy="1428161"/>
            </a:xfrm>
            <a:prstGeom prst="rect">
              <a:avLst/>
            </a:prstGeom>
          </p:spPr>
        </p:pic>
        <p:sp>
          <p:nvSpPr>
            <p:cNvPr id="20" name="ZoneTexte 16"/>
            <p:cNvSpPr txBox="1"/>
            <p:nvPr/>
          </p:nvSpPr>
          <p:spPr bwMode="auto">
            <a:xfrm>
              <a:off x="10426045" y="2895693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Noise?</a:t>
              </a:r>
              <a:endParaRPr/>
            </a:p>
          </p:txBody>
        </p:sp>
      </p:grpSp>
      <p:sp>
        <p:nvSpPr>
          <p:cNvPr id="21" name="ZoneTexte 3"/>
          <p:cNvSpPr txBox="1"/>
          <p:nvPr/>
        </p:nvSpPr>
        <p:spPr bwMode="auto">
          <a:xfrm>
            <a:off x="9700592" y="131705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Alpide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FEA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ALICE ITS3 MLR1</a:t>
            </a:r>
            <a:endParaRPr/>
          </a:p>
        </p:txBody>
      </p:sp>
      <p:sp>
        <p:nvSpPr>
          <p:cNvPr id="5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24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pic>
        <p:nvPicPr>
          <p:cNvPr id="9" name="Imag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34" r="12841"/>
          <a:stretch/>
        </p:blipFill>
        <p:spPr bwMode="auto">
          <a:xfrm rot="4548314">
            <a:off x="534764" y="1269991"/>
            <a:ext cx="4728174" cy="4316104"/>
          </a:xfrm>
          <a:prstGeom prst="rect">
            <a:avLst/>
          </a:prstGeom>
        </p:spPr>
      </p:pic>
      <p:sp>
        <p:nvSpPr>
          <p:cNvPr id="10" name="ZoneTexte 2"/>
          <p:cNvSpPr txBox="1"/>
          <p:nvPr/>
        </p:nvSpPr>
        <p:spPr bwMode="auto">
          <a:xfrm>
            <a:off x="0" y="704931"/>
            <a:ext cx="2771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Multi réticule de 7x2 Alpide</a:t>
            </a:r>
          </a:p>
          <a:p>
            <a:pPr>
              <a:defRPr/>
            </a:pPr>
            <a:r>
              <a:rPr lang="fr-FR"/>
              <a:t>Dimensions : ~6x14cm</a:t>
            </a:r>
            <a:endParaRPr/>
          </a:p>
        </p:txBody>
      </p:sp>
      <p:pic>
        <p:nvPicPr>
          <p:cNvPr id="11" name="Imag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64958" y="1068083"/>
            <a:ext cx="6064941" cy="4548706"/>
          </a:xfrm>
          <a:prstGeom prst="rect">
            <a:avLst/>
          </a:prstGeom>
        </p:spPr>
      </p:pic>
      <p:sp>
        <p:nvSpPr>
          <p:cNvPr id="12" name="ZoneTexte 5"/>
          <p:cNvSpPr txBox="1"/>
          <p:nvPr/>
        </p:nvSpPr>
        <p:spPr bwMode="auto">
          <a:xfrm>
            <a:off x="5372100" y="5643563"/>
            <a:ext cx="460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Multi réticule collé sur cylindre de rayon 24mm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Diagramme 2"/>
          <p:cNvGrpSpPr/>
          <p:nvPr/>
        </p:nvGrpSpPr>
        <p:grpSpPr bwMode="auto">
          <a:xfrm>
            <a:off x="1832484" y="669220"/>
            <a:ext cx="8683115" cy="5869692"/>
            <a:chOff x="0" y="0"/>
            <a:chExt cx="8683115" cy="5869692"/>
          </a:xfrm>
        </p:grpSpPr>
        <p:sp>
          <p:nvSpPr>
            <p:cNvPr id="5" name="Arc plein 4"/>
            <p:cNvSpPr/>
            <p:nvPr/>
          </p:nvSpPr>
          <p:spPr bwMode="auto">
            <a:xfrm>
              <a:off x="-6637262" y="-1014986"/>
              <a:ext cx="7899666" cy="7899666"/>
            </a:xfrm>
            <a:prstGeom prst="blockArc">
              <a:avLst>
                <a:gd name="adj1" fmla="val 18900000"/>
                <a:gd name="adj2" fmla="val 2700000"/>
                <a:gd name="adj3" fmla="val 273"/>
              </a:avLst>
            </a:prstGeom>
            <a:noFill/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" name="Rectangle 5"/>
            <p:cNvSpPr/>
            <p:nvPr/>
          </p:nvSpPr>
          <p:spPr bwMode="auto">
            <a:xfrm>
              <a:off x="660570" y="451261"/>
              <a:ext cx="7938837" cy="902993"/>
            </a:xfrm>
            <a:prstGeom prst="rect">
              <a:avLst/>
            </a:prstGeom>
            <a:solidFill>
              <a:srgbClr val="FFFD78"/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/>
                  </a:solidFill>
                </a:rPr>
                <a:t>Production ITS2 ALICE … Suivi de process</a:t>
              </a: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96200" y="337558"/>
              <a:ext cx="1128741" cy="1130401"/>
            </a:xfrm>
            <a:prstGeom prst="ellipse">
              <a:avLst/>
            </a:prstGeom>
            <a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7532" r="17532"/>
              <a:stretch/>
            </a:blipFill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8" name="Rectangle 7"/>
            <p:cNvSpPr/>
            <p:nvPr/>
          </p:nvSpPr>
          <p:spPr bwMode="auto">
            <a:xfrm>
              <a:off x="1178278" y="1805986"/>
              <a:ext cx="7421131" cy="902993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Tracker FOOT… Définition du process assemblage de modules de détection et assemblage</a:t>
              </a:r>
              <a:endParaRPr/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613907" y="1693112"/>
              <a:ext cx="1128741" cy="1128741"/>
            </a:xfrm>
            <a:prstGeom prst="ellipse">
              <a:avLst/>
            </a:prstGeom>
            <a:blipFill>
              <a:blip r:embed="rId3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4788" r="14788"/>
              <a:stretch/>
            </a:blipFill>
            <a:ln w="12700" cap="flat" cmpd="sng" algn="ctr">
              <a:solidFill>
                <a:schemeClr val="accent3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0" name="Rectangle 9"/>
            <p:cNvSpPr/>
            <p:nvPr/>
          </p:nvSpPr>
          <p:spPr bwMode="auto">
            <a:xfrm>
              <a:off x="1178278" y="3160711"/>
              <a:ext cx="7421131" cy="90299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Réalisations dans le cadre de la plateforme de prestation de service </a:t>
              </a:r>
              <a:endParaRPr/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613907" y="3047837"/>
              <a:ext cx="1128741" cy="1128741"/>
            </a:xfrm>
            <a:prstGeom prst="ellipse">
              <a:avLst/>
            </a:prstGeom>
            <a:blipFill>
              <a:blip r:embed="rId4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7948" r="17948"/>
              <a:stretch/>
            </a:blipFill>
            <a:ln w="12700" cap="flat" cmpd="sng" algn="ctr"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tangle 11"/>
            <p:cNvSpPr/>
            <p:nvPr/>
          </p:nvSpPr>
          <p:spPr bwMode="auto">
            <a:xfrm>
              <a:off x="660570" y="4515436"/>
              <a:ext cx="7938837" cy="902993"/>
            </a:xfrm>
            <a:prstGeom prst="rect">
              <a:avLst/>
            </a:prstGeom>
            <a:solidFill>
              <a:srgbClr val="FDAF6C">
                <a:alpha val="50000"/>
              </a:srgb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Les nouveaux projets (-&gt;2025)</a:t>
              </a:r>
              <a:endParaRPr/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96200" y="4402562"/>
              <a:ext cx="1128741" cy="1128741"/>
            </a:xfrm>
            <a:prstGeom prst="ellipse">
              <a:avLst/>
            </a:prstGeom>
            <a:blipFill>
              <a:blip r:embed="rId5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21910" r="21910"/>
              <a:stretch/>
            </a:blipFill>
            <a:ln w="12700" cap="flat" cmpd="sng" algn="ctr">
              <a:solidFill>
                <a:schemeClr val="accent5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</p:grpSp>
      <p:sp>
        <p:nvSpPr>
          <p:cNvPr id="14" name="Rectangle 6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rgbClr val="7030A0"/>
                </a:solidFill>
              </a:rPr>
              <a:t>Plan</a:t>
            </a:r>
            <a:endParaRPr/>
          </a:p>
        </p:txBody>
      </p:sp>
      <p:sp>
        <p:nvSpPr>
          <p:cNvPr id="15" name="Rectangle 62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1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3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19" name="Espace réservé du pied de page 24">
            <a:extLst>
              <a:ext uri="{FF2B5EF4-FFF2-40B4-BE49-F238E27FC236}">
                <a16:creationId xmlns:a16="http://schemas.microsoft.com/office/drawing/2014/main" id="{8A4046DA-D48F-3B46-B1E8-EC9553250F15}"/>
              </a:ext>
            </a:extLst>
          </p:cNvPr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Production ITS2 ALICE</a:t>
            </a:r>
            <a:endParaRPr/>
          </a:p>
        </p:txBody>
      </p:sp>
      <p:sp>
        <p:nvSpPr>
          <p:cNvPr id="5" name="ZoneTexte 37"/>
          <p:cNvSpPr txBox="1"/>
          <p:nvPr/>
        </p:nvSpPr>
        <p:spPr bwMode="auto">
          <a:xfrm>
            <a:off x="7553372" y="1263763"/>
            <a:ext cx="4492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>
                <a:solidFill>
                  <a:srgbClr val="FF0000"/>
                </a:solidFill>
              </a:rPr>
              <a:t>10m2 - 24k chips MAPS - 12,5Giga-pixels - 100kHz (Pb-Pb)</a:t>
            </a:r>
            <a:endParaRPr/>
          </a:p>
        </p:txBody>
      </p:sp>
      <p:sp>
        <p:nvSpPr>
          <p:cNvPr id="6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8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4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9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pic>
        <p:nvPicPr>
          <p:cNvPr id="10" name="Image 8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721" y="1502773"/>
            <a:ext cx="6502400" cy="4419600"/>
          </a:xfrm>
          <a:prstGeom prst="rect">
            <a:avLst/>
          </a:prstGeom>
        </p:spPr>
      </p:pic>
      <p:cxnSp>
        <p:nvCxnSpPr>
          <p:cNvPr id="11" name="Connecteur droit avec flèche 5"/>
          <p:cNvCxnSpPr>
            <a:cxnSpLocks/>
          </p:cNvCxnSpPr>
          <p:nvPr/>
        </p:nvCxnSpPr>
        <p:spPr bwMode="auto">
          <a:xfrm flipH="1">
            <a:off x="2224312" y="2391315"/>
            <a:ext cx="2278019" cy="1279363"/>
          </a:xfrm>
          <a:prstGeom prst="straightConnector1">
            <a:avLst/>
          </a:prstGeom>
          <a:ln w="698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"/>
          <p:cNvSpPr txBox="1"/>
          <p:nvPr/>
        </p:nvSpPr>
        <p:spPr bwMode="auto">
          <a:xfrm>
            <a:off x="32721" y="683361"/>
            <a:ext cx="699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</a:rPr>
              <a:t>Contribution C4PI au : TDR Alpide, Design (pixel), production, installation</a:t>
            </a:r>
            <a:endParaRPr/>
          </a:p>
        </p:txBody>
      </p:sp>
      <p:cxnSp>
        <p:nvCxnSpPr>
          <p:cNvPr id="13" name="Connecteur droit avec flèche 21"/>
          <p:cNvCxnSpPr>
            <a:cxnSpLocks/>
          </p:cNvCxnSpPr>
          <p:nvPr/>
        </p:nvCxnSpPr>
        <p:spPr bwMode="auto">
          <a:xfrm>
            <a:off x="5874603" y="1929664"/>
            <a:ext cx="2145991" cy="0"/>
          </a:xfrm>
          <a:prstGeom prst="straightConnector1">
            <a:avLst/>
          </a:prstGeom>
          <a:ln w="698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9"/>
          <p:cNvPicPr>
            <a:picLocks noChangeAspect="1"/>
          </p:cNvPicPr>
          <p:nvPr/>
        </p:nvPicPr>
        <p:blipFill>
          <a:blip r:embed="rId3"/>
          <a:srcRect l="3837" r="10495"/>
          <a:stretch/>
        </p:blipFill>
        <p:spPr bwMode="auto">
          <a:xfrm>
            <a:off x="6552962" y="1860493"/>
            <a:ext cx="5639038" cy="36203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Production ITS2 ALICE</a:t>
            </a:r>
            <a:endParaRPr/>
          </a:p>
        </p:txBody>
      </p:sp>
      <p:grpSp>
        <p:nvGrpSpPr>
          <p:cNvPr id="5" name="Groupe 52"/>
          <p:cNvGrpSpPr/>
          <p:nvPr/>
        </p:nvGrpSpPr>
        <p:grpSpPr bwMode="auto">
          <a:xfrm>
            <a:off x="5491989" y="3169968"/>
            <a:ext cx="5916664" cy="3322907"/>
            <a:chOff x="5491989" y="3169968"/>
            <a:chExt cx="5916664" cy="3322907"/>
          </a:xfrm>
        </p:grpSpPr>
        <p:pic>
          <p:nvPicPr>
            <p:cNvPr id="6" name="Image 4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491989" y="3169968"/>
              <a:ext cx="5916664" cy="2720925"/>
            </a:xfrm>
            <a:prstGeom prst="rect">
              <a:avLst/>
            </a:prstGeom>
          </p:spPr>
        </p:pic>
        <p:sp>
          <p:nvSpPr>
            <p:cNvPr id="7" name="ZoneTexte 54"/>
            <p:cNvSpPr txBox="1"/>
            <p:nvPr/>
          </p:nvSpPr>
          <p:spPr bwMode="auto">
            <a:xfrm>
              <a:off x="5491989" y="3198950"/>
              <a:ext cx="17409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b="1"/>
                <a:t>Module de détection</a:t>
              </a:r>
              <a:endParaRPr/>
            </a:p>
          </p:txBody>
        </p:sp>
        <p:sp>
          <p:nvSpPr>
            <p:cNvPr id="8" name="ZoneTexte 55"/>
            <p:cNvSpPr txBox="1"/>
            <p:nvPr/>
          </p:nvSpPr>
          <p:spPr bwMode="auto">
            <a:xfrm>
              <a:off x="7181403" y="5969655"/>
              <a:ext cx="33766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2 rangées de 7 capteurs , épaisseur : 100um</a:t>
              </a:r>
              <a:endParaRPr/>
            </a:p>
            <a:p>
              <a:pPr algn="ctr">
                <a:defRPr/>
              </a:pPr>
              <a:r>
                <a:rPr lang="fr-FR" sz="1400"/>
                <a:t>Dim. capteur : 15 X 30mm</a:t>
              </a:r>
              <a:endParaRPr/>
            </a:p>
          </p:txBody>
        </p:sp>
      </p:grpSp>
      <p:sp>
        <p:nvSpPr>
          <p:cNvPr id="9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11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5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12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grpSp>
        <p:nvGrpSpPr>
          <p:cNvPr id="13" name="Groupe 60"/>
          <p:cNvGrpSpPr/>
          <p:nvPr/>
        </p:nvGrpSpPr>
        <p:grpSpPr bwMode="auto">
          <a:xfrm>
            <a:off x="5298393" y="764735"/>
            <a:ext cx="6893607" cy="2246769"/>
            <a:chOff x="5298393" y="764735"/>
            <a:chExt cx="6893607" cy="2246769"/>
          </a:xfrm>
        </p:grpSpPr>
        <p:sp>
          <p:nvSpPr>
            <p:cNvPr id="14" name="ZoneTexte 38"/>
            <p:cNvSpPr txBox="1"/>
            <p:nvPr/>
          </p:nvSpPr>
          <p:spPr bwMode="auto">
            <a:xfrm>
              <a:off x="5298393" y="764735"/>
              <a:ext cx="543927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b="1"/>
                <a:t>Inner Barrel :  3 couches (12 + 16 + 18 échelles)</a:t>
              </a:r>
              <a:endParaRPr/>
            </a:p>
            <a:p>
              <a:pPr>
                <a:defRPr/>
              </a:pPr>
              <a:r>
                <a:rPr lang="fr-FR" sz="1400" b="1"/>
                <a:t>   1 module / échelle – 9 capteurs / modules – Epaisseur capteur: 50um</a:t>
              </a:r>
              <a:endParaRPr/>
            </a:p>
            <a:p>
              <a:pPr>
                <a:defRPr/>
              </a:pPr>
              <a:endParaRPr lang="fr-FR" sz="1400" b="1"/>
            </a:p>
            <a:p>
              <a:pPr>
                <a:defRPr/>
              </a:pPr>
              <a:endParaRPr lang="fr-FR" sz="1400" b="1"/>
            </a:p>
            <a:p>
              <a:pPr>
                <a:defRPr/>
              </a:pPr>
              <a:r>
                <a:rPr lang="fr-FR" sz="1400" b="1"/>
                <a:t>Outer Barrel :</a:t>
              </a:r>
              <a:endParaRPr/>
            </a:p>
            <a:p>
              <a:pPr>
                <a:defRPr/>
              </a:pPr>
              <a:r>
                <a:rPr lang="fr-FR" sz="1400" b="1"/>
                <a:t>2 Middle Layers :  30 + 24 échelles</a:t>
              </a:r>
              <a:endParaRPr/>
            </a:p>
            <a:p>
              <a:pPr>
                <a:defRPr/>
              </a:pPr>
              <a:r>
                <a:rPr lang="fr-FR" sz="1400" b="1"/>
                <a:t>   2x4 modules / échelles</a:t>
              </a:r>
              <a:endParaRPr/>
            </a:p>
            <a:p>
              <a:pPr>
                <a:defRPr/>
              </a:pPr>
              <a:r>
                <a:rPr lang="fr-FR" sz="1400" b="1"/>
                <a:t> </a:t>
              </a:r>
              <a:endParaRPr/>
            </a:p>
            <a:p>
              <a:pPr>
                <a:defRPr/>
              </a:pPr>
              <a:r>
                <a:rPr lang="fr-FR" sz="1400" b="1"/>
                <a:t>2 Outer Layers : 42 + 48 échelles</a:t>
              </a:r>
              <a:endParaRPr/>
            </a:p>
            <a:p>
              <a:pPr>
                <a:defRPr/>
              </a:pPr>
              <a:r>
                <a:rPr lang="fr-FR" sz="1400" b="1"/>
                <a:t>   2x7 modules / échelles</a:t>
              </a:r>
              <a:endParaRPr/>
            </a:p>
          </p:txBody>
        </p:sp>
        <p:sp>
          <p:nvSpPr>
            <p:cNvPr id="15" name="ZoneTexte 11"/>
            <p:cNvSpPr txBox="1"/>
            <p:nvPr/>
          </p:nvSpPr>
          <p:spPr bwMode="auto">
            <a:xfrm>
              <a:off x="7620107" y="2161262"/>
              <a:ext cx="4571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600">
                  <a:solidFill>
                    <a:srgbClr val="FF0000"/>
                  </a:solidFill>
                </a:rPr>
                <a:t>Besoin de production : 1880 modules avec les spares</a:t>
              </a:r>
            </a:p>
          </p:txBody>
        </p:sp>
      </p:grpSp>
      <p:grpSp>
        <p:nvGrpSpPr>
          <p:cNvPr id="16" name="Groupe 53"/>
          <p:cNvGrpSpPr/>
          <p:nvPr/>
        </p:nvGrpSpPr>
        <p:grpSpPr bwMode="auto">
          <a:xfrm>
            <a:off x="16613" y="3743073"/>
            <a:ext cx="4377198" cy="2757248"/>
            <a:chOff x="16613" y="3743073"/>
            <a:chExt cx="4377198" cy="2757248"/>
          </a:xfrm>
        </p:grpSpPr>
        <p:pic>
          <p:nvPicPr>
            <p:cNvPr id="17" name="Image 1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704715" y="3743073"/>
              <a:ext cx="3689096" cy="2757248"/>
            </a:xfrm>
            <a:prstGeom prst="rect">
              <a:avLst/>
            </a:prstGeom>
          </p:spPr>
        </p:pic>
        <p:sp>
          <p:nvSpPr>
            <p:cNvPr id="18" name="ZoneTexte 15"/>
            <p:cNvSpPr txBox="1"/>
            <p:nvPr/>
          </p:nvSpPr>
          <p:spPr bwMode="auto">
            <a:xfrm>
              <a:off x="16613" y="6116060"/>
              <a:ext cx="330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Echelle de détection Outer Barrel</a:t>
              </a:r>
              <a:endParaRPr/>
            </a:p>
          </p:txBody>
        </p:sp>
      </p:grpSp>
      <p:grpSp>
        <p:nvGrpSpPr>
          <p:cNvPr id="19" name="Groupe 51"/>
          <p:cNvGrpSpPr/>
          <p:nvPr/>
        </p:nvGrpSpPr>
        <p:grpSpPr bwMode="auto">
          <a:xfrm>
            <a:off x="443403" y="718180"/>
            <a:ext cx="4685945" cy="3008466"/>
            <a:chOff x="443403" y="718180"/>
            <a:chExt cx="4685945" cy="3008466"/>
          </a:xfrm>
        </p:grpSpPr>
        <p:pic>
          <p:nvPicPr>
            <p:cNvPr id="20" name="Image 27"/>
            <p:cNvPicPr>
              <a:picLocks noChangeAspect="1"/>
            </p:cNvPicPr>
            <p:nvPr/>
          </p:nvPicPr>
          <p:blipFill>
            <a:blip r:embed="rId4"/>
            <a:srcRect l="3837" r="10495"/>
            <a:stretch/>
          </p:blipFill>
          <p:spPr bwMode="auto">
            <a:xfrm>
              <a:off x="443403" y="718180"/>
              <a:ext cx="4685945" cy="3008466"/>
            </a:xfrm>
            <a:prstGeom prst="rect">
              <a:avLst/>
            </a:prstGeom>
          </p:spPr>
        </p:pic>
        <p:cxnSp>
          <p:nvCxnSpPr>
            <p:cNvPr id="21" name="Connecteur droit avec flèche 34"/>
            <p:cNvCxnSpPr>
              <a:cxnSpLocks/>
            </p:cNvCxnSpPr>
            <p:nvPr/>
          </p:nvCxnSpPr>
          <p:spPr bwMode="auto">
            <a:xfrm flipV="1">
              <a:off x="3317966" y="2499816"/>
              <a:ext cx="1667081" cy="102715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36"/>
            <p:cNvSpPr txBox="1"/>
            <p:nvPr/>
          </p:nvSpPr>
          <p:spPr bwMode="auto">
            <a:xfrm rot="19374254">
              <a:off x="3846775" y="3008879"/>
              <a:ext cx="609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/>
                <a:t>147cm</a:t>
              </a:r>
              <a:endParaRPr/>
            </a:p>
          </p:txBody>
        </p:sp>
        <p:cxnSp>
          <p:nvCxnSpPr>
            <p:cNvPr id="23" name="Connecteur droit avec flèche 57"/>
            <p:cNvCxnSpPr>
              <a:cxnSpLocks/>
            </p:cNvCxnSpPr>
            <p:nvPr/>
          </p:nvCxnSpPr>
          <p:spPr bwMode="auto">
            <a:xfrm flipV="1">
              <a:off x="3165566" y="1694045"/>
              <a:ext cx="526868" cy="1235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58"/>
            <p:cNvSpPr txBox="1"/>
            <p:nvPr/>
          </p:nvSpPr>
          <p:spPr bwMode="auto">
            <a:xfrm rot="20734948">
              <a:off x="3163542" y="1527961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/>
                <a:t>27cm</a:t>
              </a:r>
              <a:endParaRPr/>
            </a:p>
          </p:txBody>
        </p:sp>
        <p:cxnSp>
          <p:nvCxnSpPr>
            <p:cNvPr id="25" name="Connecteur droit avec flèche 59"/>
            <p:cNvCxnSpPr>
              <a:cxnSpLocks/>
            </p:cNvCxnSpPr>
            <p:nvPr/>
          </p:nvCxnSpPr>
          <p:spPr bwMode="auto">
            <a:xfrm flipH="1" flipV="1">
              <a:off x="1311442" y="1303577"/>
              <a:ext cx="726364" cy="10188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62"/>
            <p:cNvSpPr txBox="1"/>
            <p:nvPr/>
          </p:nvSpPr>
          <p:spPr bwMode="auto">
            <a:xfrm rot="3180788">
              <a:off x="1530797" y="1617002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/>
                <a:t>40cm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Production ITS ALICE</a:t>
            </a:r>
            <a:endParaRPr/>
          </a:p>
        </p:txBody>
      </p:sp>
      <p:sp>
        <p:nvSpPr>
          <p:cNvPr id="5" name="Rectangle 47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6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pic>
        <p:nvPicPr>
          <p:cNvPr id="9" name="Image 6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054456" y="4342794"/>
            <a:ext cx="3798759" cy="1746954"/>
          </a:xfrm>
          <a:prstGeom prst="rect">
            <a:avLst/>
          </a:prstGeom>
        </p:spPr>
      </p:pic>
      <p:grpSp>
        <p:nvGrpSpPr>
          <p:cNvPr id="10" name="Groupe 22"/>
          <p:cNvGrpSpPr/>
          <p:nvPr/>
        </p:nvGrpSpPr>
        <p:grpSpPr bwMode="auto">
          <a:xfrm>
            <a:off x="7918187" y="3933014"/>
            <a:ext cx="4230390" cy="2402215"/>
            <a:chOff x="7918187" y="3933014"/>
            <a:chExt cx="4230390" cy="2402215"/>
          </a:xfrm>
        </p:grpSpPr>
        <p:pic>
          <p:nvPicPr>
            <p:cNvPr id="11" name="Image 63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7918187" y="4241766"/>
              <a:ext cx="4230390" cy="2093463"/>
            </a:xfrm>
            <a:prstGeom prst="rect">
              <a:avLst/>
            </a:prstGeom>
          </p:spPr>
        </p:pic>
        <p:sp>
          <p:nvSpPr>
            <p:cNvPr id="12" name="ZoneTexte 5"/>
            <p:cNvSpPr txBox="1"/>
            <p:nvPr/>
          </p:nvSpPr>
          <p:spPr bwMode="auto">
            <a:xfrm>
              <a:off x="8629597" y="3933014"/>
              <a:ext cx="3177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dirty="0"/>
                <a:t>STEP 2 : </a:t>
              </a:r>
              <a:r>
                <a:rPr lang="fr-FR" dirty="0">
                  <a:solidFill>
                    <a:srgbClr val="FF0000"/>
                  </a:solidFill>
                </a:rPr>
                <a:t>Polymérisation 5h – 2h30</a:t>
              </a:r>
              <a:endParaRPr dirty="0"/>
            </a:p>
          </p:txBody>
        </p:sp>
      </p:grpSp>
      <p:sp>
        <p:nvSpPr>
          <p:cNvPr id="13" name="ZoneTexte 29"/>
          <p:cNvSpPr txBox="1"/>
          <p:nvPr/>
        </p:nvSpPr>
        <p:spPr bwMode="auto">
          <a:xfrm>
            <a:off x="330868" y="4262037"/>
            <a:ext cx="3053400" cy="1754326"/>
          </a:xfrm>
          <a:prstGeom prst="rect">
            <a:avLst/>
          </a:prstGeom>
          <a:solidFill>
            <a:srgbClr val="C5E1B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Expertise requise: </a:t>
            </a:r>
            <a:endParaRPr/>
          </a:p>
          <a:p>
            <a:pPr>
              <a:defRPr/>
            </a:pPr>
            <a:r>
              <a:rPr lang="fr-FR"/>
              <a:t>   - Maîtrise des process</a:t>
            </a:r>
          </a:p>
          <a:p>
            <a:pPr>
              <a:defRPr/>
            </a:pPr>
            <a:r>
              <a:rPr lang="fr-FR"/>
              <a:t>   - Technique de collage</a:t>
            </a:r>
            <a:endParaRPr/>
          </a:p>
          <a:p>
            <a:pPr>
              <a:defRPr/>
            </a:pPr>
            <a:r>
              <a:rPr lang="fr-FR"/>
              <a:t>   - Contrôles optiques</a:t>
            </a:r>
            <a:endParaRPr/>
          </a:p>
          <a:p>
            <a:pPr>
              <a:defRPr/>
            </a:pPr>
            <a:r>
              <a:rPr lang="fr-FR"/>
              <a:t>   - Validation du edge integrity</a:t>
            </a:r>
          </a:p>
          <a:p>
            <a:pPr>
              <a:defRPr/>
            </a:pPr>
            <a:r>
              <a:rPr lang="fr-FR"/>
              <a:t>   - Manipulation</a:t>
            </a:r>
            <a:endParaRPr/>
          </a:p>
        </p:txBody>
      </p:sp>
      <p:sp>
        <p:nvSpPr>
          <p:cNvPr id="14" name="ZoneTexte 11"/>
          <p:cNvSpPr txBox="1"/>
          <p:nvPr/>
        </p:nvSpPr>
        <p:spPr bwMode="auto">
          <a:xfrm>
            <a:off x="3311767" y="640171"/>
            <a:ext cx="655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>
                <a:solidFill>
                  <a:schemeClr val="bg1">
                    <a:lumMod val="75000"/>
                  </a:schemeClr>
                </a:solidFill>
              </a:rPr>
              <a:t>Solution d’interconnection envisagée : Laser-soldering - Solution retenue : Wire-bonding</a:t>
            </a:r>
            <a:endParaRPr/>
          </a:p>
        </p:txBody>
      </p:sp>
      <p:grpSp>
        <p:nvGrpSpPr>
          <p:cNvPr id="15" name="Groupe 18"/>
          <p:cNvGrpSpPr/>
          <p:nvPr/>
        </p:nvGrpSpPr>
        <p:grpSpPr bwMode="auto">
          <a:xfrm>
            <a:off x="-1" y="761273"/>
            <a:ext cx="3311768" cy="2739053"/>
            <a:chOff x="-1" y="761273"/>
            <a:chExt cx="3311768" cy="2739053"/>
          </a:xfrm>
        </p:grpSpPr>
        <p:pic>
          <p:nvPicPr>
            <p:cNvPr id="16" name="Image 48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-1" y="761273"/>
              <a:ext cx="3311768" cy="2208350"/>
            </a:xfrm>
            <a:prstGeom prst="rect">
              <a:avLst/>
            </a:prstGeom>
          </p:spPr>
        </p:pic>
        <p:sp>
          <p:nvSpPr>
            <p:cNvPr id="17" name="Ellipse 2"/>
            <p:cNvSpPr/>
            <p:nvPr/>
          </p:nvSpPr>
          <p:spPr bwMode="auto">
            <a:xfrm>
              <a:off x="0" y="775664"/>
              <a:ext cx="1651518" cy="3236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 sz="1400"/>
                <a:t>Salle blanche</a:t>
              </a:r>
              <a:endParaRPr/>
            </a:p>
          </p:txBody>
        </p:sp>
        <p:sp>
          <p:nvSpPr>
            <p:cNvPr id="18" name="Ellipse 14"/>
            <p:cNvSpPr/>
            <p:nvPr/>
          </p:nvSpPr>
          <p:spPr bwMode="auto">
            <a:xfrm>
              <a:off x="1194318" y="1436740"/>
              <a:ext cx="914400" cy="106244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ZoneTexte 15"/>
            <p:cNvSpPr txBox="1"/>
            <p:nvPr/>
          </p:nvSpPr>
          <p:spPr bwMode="auto">
            <a:xfrm>
              <a:off x="0" y="2977106"/>
              <a:ext cx="32430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/>
                <a:t>Machine de placement en lien permanant</a:t>
              </a:r>
              <a:endParaRPr/>
            </a:p>
            <a:p>
              <a:pPr>
                <a:defRPr/>
              </a:pPr>
              <a:r>
                <a:rPr lang="fr-FR" sz="1400"/>
                <a:t>avec une DB centralisée</a:t>
              </a:r>
              <a:endParaRPr/>
            </a:p>
          </p:txBody>
        </p:sp>
      </p:grpSp>
      <p:grpSp>
        <p:nvGrpSpPr>
          <p:cNvPr id="20" name="Groupe 19"/>
          <p:cNvGrpSpPr/>
          <p:nvPr/>
        </p:nvGrpSpPr>
        <p:grpSpPr bwMode="auto">
          <a:xfrm>
            <a:off x="3448500" y="960664"/>
            <a:ext cx="4401269" cy="3044410"/>
            <a:chOff x="3448500" y="960664"/>
            <a:chExt cx="4401269" cy="3044410"/>
          </a:xfrm>
        </p:grpSpPr>
        <p:grpSp>
          <p:nvGrpSpPr>
            <p:cNvPr id="21" name="Groupe 17"/>
            <p:cNvGrpSpPr/>
            <p:nvPr/>
          </p:nvGrpSpPr>
          <p:grpSpPr bwMode="auto">
            <a:xfrm>
              <a:off x="3448500" y="960664"/>
              <a:ext cx="4401269" cy="2829098"/>
              <a:chOff x="3385190" y="1311638"/>
              <a:chExt cx="4401269" cy="2829098"/>
            </a:xfrm>
          </p:grpSpPr>
          <p:pic>
            <p:nvPicPr>
              <p:cNvPr id="22" name="Image 60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3385190" y="1311638"/>
                <a:ext cx="4230390" cy="2375097"/>
              </a:xfrm>
              <a:prstGeom prst="rect">
                <a:avLst/>
              </a:prstGeom>
            </p:spPr>
          </p:pic>
          <p:cxnSp>
            <p:nvCxnSpPr>
              <p:cNvPr id="23" name="Connecteur droit avec flèche 13"/>
              <p:cNvCxnSpPr>
                <a:cxnSpLocks/>
              </p:cNvCxnSpPr>
              <p:nvPr/>
            </p:nvCxnSpPr>
            <p:spPr bwMode="auto">
              <a:xfrm flipV="1">
                <a:off x="5266723" y="1680754"/>
                <a:ext cx="0" cy="9927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37"/>
              <p:cNvCxnSpPr>
                <a:cxnSpLocks/>
              </p:cNvCxnSpPr>
              <p:nvPr/>
            </p:nvCxnSpPr>
            <p:spPr bwMode="auto">
              <a:xfrm flipV="1">
                <a:off x="5741340" y="1680754"/>
                <a:ext cx="0" cy="9927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38"/>
              <p:cNvCxnSpPr>
                <a:cxnSpLocks/>
              </p:cNvCxnSpPr>
              <p:nvPr/>
            </p:nvCxnSpPr>
            <p:spPr bwMode="auto">
              <a:xfrm flipV="1">
                <a:off x="6198540" y="1680754"/>
                <a:ext cx="0" cy="9927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39"/>
              <p:cNvCxnSpPr>
                <a:cxnSpLocks/>
              </p:cNvCxnSpPr>
              <p:nvPr/>
            </p:nvCxnSpPr>
            <p:spPr bwMode="auto">
              <a:xfrm flipV="1">
                <a:off x="6620906" y="1680754"/>
                <a:ext cx="0" cy="9927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40"/>
              <p:cNvCxnSpPr>
                <a:cxnSpLocks/>
              </p:cNvCxnSpPr>
              <p:nvPr/>
            </p:nvCxnSpPr>
            <p:spPr bwMode="auto">
              <a:xfrm flipV="1">
                <a:off x="7043270" y="1680754"/>
                <a:ext cx="0" cy="9927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16"/>
              <p:cNvSpPr txBox="1"/>
              <p:nvPr/>
            </p:nvSpPr>
            <p:spPr bwMode="auto">
              <a:xfrm>
                <a:off x="3434819" y="3617516"/>
                <a:ext cx="43516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fr-FR" sz="1400" dirty="0"/>
                  <a:t>STEP 1 : Placement des capteurs – précision &lt; 5um</a:t>
                </a:r>
                <a:endParaRPr dirty="0"/>
              </a:p>
              <a:p>
                <a:pPr>
                  <a:defRPr/>
                </a:pPr>
                <a:r>
                  <a:rPr lang="fr-FR" sz="1400" dirty="0" err="1"/>
                  <a:t>Edge</a:t>
                </a:r>
                <a:r>
                  <a:rPr lang="fr-FR" sz="1400" dirty="0"/>
                  <a:t> </a:t>
                </a:r>
                <a:r>
                  <a:rPr lang="fr-FR" sz="1400" dirty="0" err="1"/>
                  <a:t>integrity</a:t>
                </a:r>
                <a:r>
                  <a:rPr lang="fr-FR" sz="1400" dirty="0"/>
                  <a:t> des capteurs avec validation de l’opérateur</a:t>
                </a:r>
                <a:endParaRPr dirty="0"/>
              </a:p>
            </p:txBody>
          </p:sp>
        </p:grpSp>
        <p:sp>
          <p:nvSpPr>
            <p:cNvPr id="29" name="ZoneTexte 4"/>
            <p:cNvSpPr txBox="1"/>
            <p:nvPr/>
          </p:nvSpPr>
          <p:spPr bwMode="auto">
            <a:xfrm>
              <a:off x="4047587" y="3635742"/>
              <a:ext cx="2991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Temps de process : 1h30 à 2h</a:t>
              </a:r>
              <a:endParaRPr/>
            </a:p>
          </p:txBody>
        </p:sp>
      </p:grpSp>
      <p:grpSp>
        <p:nvGrpSpPr>
          <p:cNvPr id="30" name="Groupe 20"/>
          <p:cNvGrpSpPr/>
          <p:nvPr/>
        </p:nvGrpSpPr>
        <p:grpSpPr bwMode="auto">
          <a:xfrm>
            <a:off x="7746923" y="1311638"/>
            <a:ext cx="4315944" cy="2329002"/>
            <a:chOff x="7746923" y="1311638"/>
            <a:chExt cx="4315944" cy="2329002"/>
          </a:xfrm>
        </p:grpSpPr>
        <p:pic>
          <p:nvPicPr>
            <p:cNvPr id="31" name="Image 61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7781069" y="1311638"/>
              <a:ext cx="4281798" cy="1806031"/>
            </a:xfrm>
            <a:prstGeom prst="rect">
              <a:avLst/>
            </a:prstGeom>
          </p:spPr>
        </p:pic>
        <p:sp>
          <p:nvSpPr>
            <p:cNvPr id="32" name="ZoneTexte 44"/>
            <p:cNvSpPr txBox="1"/>
            <p:nvPr/>
          </p:nvSpPr>
          <p:spPr bwMode="auto">
            <a:xfrm>
              <a:off x="7746923" y="3095344"/>
              <a:ext cx="39773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dirty="0"/>
                <a:t>STEP 1bis : Préparation du </a:t>
              </a:r>
              <a:r>
                <a:rPr lang="fr-FR" sz="1400" dirty="0" err="1"/>
                <a:t>flex</a:t>
              </a:r>
              <a:r>
                <a:rPr lang="fr-FR" sz="1400" dirty="0"/>
                <a:t> : Contrôle optique et </a:t>
              </a:r>
            </a:p>
            <a:p>
              <a:pPr>
                <a:defRPr/>
              </a:pPr>
              <a:r>
                <a:rPr lang="fr-FR" sz="1400" dirty="0"/>
                <a:t>dispense de colle</a:t>
              </a:r>
              <a:endParaRPr dirty="0"/>
            </a:p>
          </p:txBody>
        </p:sp>
        <p:sp>
          <p:nvSpPr>
            <p:cNvPr id="33" name="ZoneTexte 46"/>
            <p:cNvSpPr txBox="1"/>
            <p:nvPr/>
          </p:nvSpPr>
          <p:spPr bwMode="auto">
            <a:xfrm>
              <a:off x="9212311" y="3271308"/>
              <a:ext cx="2550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rgbClr val="FF0000"/>
                  </a:solidFill>
                </a:rPr>
                <a:t>Temps de </a:t>
              </a:r>
              <a:r>
                <a:rPr lang="fr-FR" dirty="0" err="1">
                  <a:solidFill>
                    <a:srgbClr val="FF0000"/>
                  </a:solidFill>
                </a:rPr>
                <a:t>process</a:t>
              </a:r>
              <a:r>
                <a:rPr lang="fr-FR" dirty="0">
                  <a:solidFill>
                    <a:srgbClr val="FF0000"/>
                  </a:solidFill>
                </a:rPr>
                <a:t> : 30mn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Production ITS ALICE</a:t>
            </a:r>
            <a:endParaRPr/>
          </a:p>
        </p:txBody>
      </p:sp>
      <p:sp>
        <p:nvSpPr>
          <p:cNvPr id="5" name="Rectangle 47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7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grpSp>
        <p:nvGrpSpPr>
          <p:cNvPr id="9" name="Groupe 19"/>
          <p:cNvGrpSpPr/>
          <p:nvPr/>
        </p:nvGrpSpPr>
        <p:grpSpPr bwMode="auto">
          <a:xfrm>
            <a:off x="112385" y="789367"/>
            <a:ext cx="10998927" cy="2855613"/>
            <a:chOff x="112385" y="789367"/>
            <a:chExt cx="10998927" cy="2855613"/>
          </a:xfrm>
        </p:grpSpPr>
        <p:sp>
          <p:nvSpPr>
            <p:cNvPr id="10" name="ZoneTexte 73"/>
            <p:cNvSpPr txBox="1"/>
            <p:nvPr/>
          </p:nvSpPr>
          <p:spPr bwMode="auto">
            <a:xfrm>
              <a:off x="4916264" y="3105842"/>
              <a:ext cx="1568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400"/>
                <a:t>Micro-connectique</a:t>
              </a:r>
            </a:p>
          </p:txBody>
        </p:sp>
        <p:pic>
          <p:nvPicPr>
            <p:cNvPr id="11" name="Image 26"/>
            <p:cNvPicPr>
              <a:picLocks noChangeAspect="1"/>
            </p:cNvPicPr>
            <p:nvPr/>
          </p:nvPicPr>
          <p:blipFill>
            <a:blip r:embed="rId2"/>
            <a:srcRect l="39465" t="24710" r="22308" b="37176"/>
            <a:stretch/>
          </p:blipFill>
          <p:spPr bwMode="auto">
            <a:xfrm rot="5400000">
              <a:off x="128258" y="777489"/>
              <a:ext cx="2851617" cy="2883363"/>
            </a:xfrm>
            <a:prstGeom prst="rect">
              <a:avLst/>
            </a:prstGeom>
          </p:spPr>
        </p:pic>
        <p:sp>
          <p:nvSpPr>
            <p:cNvPr id="12" name="ZoneTexte 3"/>
            <p:cNvSpPr txBox="1"/>
            <p:nvPr/>
          </p:nvSpPr>
          <p:spPr bwMode="auto">
            <a:xfrm>
              <a:off x="2995748" y="789367"/>
              <a:ext cx="6749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>
                  <a:solidFill>
                    <a:srgbClr val="FF0000"/>
                  </a:solidFill>
                </a:rPr>
                <a:t>3 fils / signaux - 762 signaux / modules -&gt; 2286 fils réalisés en 25mn</a:t>
              </a:r>
              <a:endParaRPr/>
            </a:p>
          </p:txBody>
        </p:sp>
        <p:pic>
          <p:nvPicPr>
            <p:cNvPr id="13" name="Image 33"/>
            <p:cNvPicPr>
              <a:picLocks noChangeAspect="1"/>
            </p:cNvPicPr>
            <p:nvPr/>
          </p:nvPicPr>
          <p:blipFill>
            <a:blip r:embed="rId2"/>
            <a:srcRect l="55631" t="29591" r="36510" b="56862"/>
            <a:stretch/>
          </p:blipFill>
          <p:spPr bwMode="auto">
            <a:xfrm rot="5400000">
              <a:off x="4774532" y="614773"/>
              <a:ext cx="1851973" cy="3237308"/>
            </a:xfrm>
            <a:prstGeom prst="rect">
              <a:avLst/>
            </a:prstGeom>
          </p:spPr>
        </p:pic>
        <p:cxnSp>
          <p:nvCxnSpPr>
            <p:cNvPr id="14" name="Connecteur droit 8"/>
            <p:cNvCxnSpPr>
              <a:cxnSpLocks/>
            </p:cNvCxnSpPr>
            <p:nvPr/>
          </p:nvCxnSpPr>
          <p:spPr bwMode="auto">
            <a:xfrm flipV="1">
              <a:off x="2325189" y="1489736"/>
              <a:ext cx="1746512" cy="72943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35"/>
            <p:cNvCxnSpPr>
              <a:cxnSpLocks/>
            </p:cNvCxnSpPr>
            <p:nvPr/>
          </p:nvCxnSpPr>
          <p:spPr bwMode="auto">
            <a:xfrm>
              <a:off x="2325189" y="2568804"/>
              <a:ext cx="1746512" cy="29896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4"/>
            <p:cNvSpPr txBox="1"/>
            <p:nvPr/>
          </p:nvSpPr>
          <p:spPr bwMode="auto">
            <a:xfrm>
              <a:off x="7319173" y="1132104"/>
              <a:ext cx="37921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  <a:defRPr/>
              </a:pPr>
              <a:r>
                <a:rPr lang="fr-FR"/>
                <a:t>Recherche de paramètres</a:t>
              </a:r>
              <a:endParaRPr/>
            </a:p>
            <a:p>
              <a:pPr marL="285750" indent="-285750">
                <a:buFontTx/>
                <a:buChar char="-"/>
                <a:defRPr/>
              </a:pPr>
              <a:r>
                <a:rPr lang="fr-FR"/>
                <a:t>Programmation</a:t>
              </a:r>
              <a:endParaRPr/>
            </a:p>
            <a:p>
              <a:pPr marL="285750" indent="-285750">
                <a:buFontTx/>
                <a:buChar char="-"/>
                <a:defRPr/>
              </a:pPr>
              <a:r>
                <a:rPr lang="fr-FR"/>
                <a:t>Contrôle visuel</a:t>
              </a:r>
              <a:endParaRPr/>
            </a:p>
            <a:p>
              <a:pPr marL="285750" indent="-285750">
                <a:buFontTx/>
                <a:buChar char="-"/>
                <a:defRPr/>
              </a:pPr>
              <a:r>
                <a:rPr lang="fr-FR"/>
                <a:t>Contrôle qualité par pulltest</a:t>
              </a:r>
            </a:p>
          </p:txBody>
        </p:sp>
      </p:grpSp>
      <p:grpSp>
        <p:nvGrpSpPr>
          <p:cNvPr id="17" name="Groupe 23"/>
          <p:cNvGrpSpPr/>
          <p:nvPr/>
        </p:nvGrpSpPr>
        <p:grpSpPr bwMode="auto">
          <a:xfrm>
            <a:off x="7045234" y="2381497"/>
            <a:ext cx="5309891" cy="4082703"/>
            <a:chOff x="7045234" y="2381497"/>
            <a:chExt cx="5309891" cy="4082703"/>
          </a:xfrm>
        </p:grpSpPr>
        <p:sp>
          <p:nvSpPr>
            <p:cNvPr id="18" name="ZoneTexte 50"/>
            <p:cNvSpPr txBox="1"/>
            <p:nvPr/>
          </p:nvSpPr>
          <p:spPr bwMode="auto">
            <a:xfrm>
              <a:off x="9238435" y="6156423"/>
              <a:ext cx="29535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/>
                <a:t>Rendement total collaboration: 83,2%</a:t>
              </a:r>
              <a:endParaRPr lang="fr-FR" sz="1400" u="sng"/>
            </a:p>
          </p:txBody>
        </p:sp>
        <p:grpSp>
          <p:nvGrpSpPr>
            <p:cNvPr id="19" name="Groupe 43"/>
            <p:cNvGrpSpPr/>
            <p:nvPr/>
          </p:nvGrpSpPr>
          <p:grpSpPr bwMode="auto">
            <a:xfrm>
              <a:off x="7045234" y="3644980"/>
              <a:ext cx="4731675" cy="2762083"/>
              <a:chOff x="7319173" y="3790989"/>
              <a:chExt cx="4188124" cy="2370087"/>
            </a:xfrm>
          </p:grpSpPr>
          <p:pic>
            <p:nvPicPr>
              <p:cNvPr id="20" name="Image 44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7319173" y="3790989"/>
                <a:ext cx="2315393" cy="2370087"/>
              </a:xfrm>
              <a:prstGeom prst="rect">
                <a:avLst/>
              </a:prstGeom>
            </p:spPr>
          </p:pic>
          <p:pic>
            <p:nvPicPr>
              <p:cNvPr id="21" name="Image 4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9913792" y="4193943"/>
                <a:ext cx="1593505" cy="1564177"/>
              </a:xfrm>
              <a:prstGeom prst="rect">
                <a:avLst/>
              </a:prstGeom>
            </p:spPr>
          </p:pic>
          <p:cxnSp>
            <p:nvCxnSpPr>
              <p:cNvPr id="22" name="Connecteur droit 46"/>
              <p:cNvCxnSpPr>
                <a:cxnSpLocks/>
                <a:endCxn id="21" idx="0"/>
              </p:cNvCxnSpPr>
              <p:nvPr/>
            </p:nvCxnSpPr>
            <p:spPr bwMode="auto">
              <a:xfrm flipV="1">
                <a:off x="9252379" y="4193943"/>
                <a:ext cx="1458166" cy="327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49"/>
              <p:cNvCxnSpPr>
                <a:cxnSpLocks/>
                <a:endCxn id="21" idx="2"/>
              </p:cNvCxnSpPr>
              <p:nvPr/>
            </p:nvCxnSpPr>
            <p:spPr bwMode="auto">
              <a:xfrm flipV="1">
                <a:off x="9252379" y="5758120"/>
                <a:ext cx="1458166" cy="554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Diagramme 53"/>
            <p:cNvGrpSpPr/>
            <p:nvPr/>
          </p:nvGrpSpPr>
          <p:grpSpPr bwMode="auto">
            <a:xfrm>
              <a:off x="9867498" y="2381497"/>
              <a:ext cx="2487627" cy="1617242"/>
              <a:chOff x="0" y="0"/>
              <a:chExt cx="2487627" cy="1617242"/>
            </a:xfrm>
          </p:grpSpPr>
          <p:sp>
            <p:nvSpPr>
              <p:cNvPr id="25" name="Ellipse 24"/>
              <p:cNvSpPr/>
              <p:nvPr/>
            </p:nvSpPr>
            <p:spPr bwMode="auto">
              <a:xfrm>
                <a:off x="589841" y="65700"/>
                <a:ext cx="1303901" cy="452827"/>
              </a:xfrm>
              <a:prstGeom prst="ellipse">
                <a:avLst/>
              </a:prstGeom>
              <a:solidFill>
                <a:schemeClr val="accent1">
                  <a:tint val="50000"/>
                  <a:hueOff val="0"/>
                  <a:satOff val="0"/>
                  <a:lumOff val="0"/>
                  <a:alphaOff val="0"/>
                  <a:alpha val="40000"/>
                </a:schemeClr>
              </a:solidFill>
              <a:ln>
                <a:noFill/>
              </a:ln>
              <a:effectLst/>
            </p:spPr>
            <p:style>
              <a:lnRef idx="0">
                <a:srgbClr val="000000"/>
              </a:lnRef>
              <a:fillRef idx="1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26" name="Flèche vers le bas 25"/>
              <p:cNvSpPr/>
              <p:nvPr/>
            </p:nvSpPr>
            <p:spPr bwMode="auto">
              <a:xfrm>
                <a:off x="1117466" y="1174522"/>
                <a:ext cx="252694" cy="161724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solidFill>
              <a:ln w="12700" cap="flat" cmpd="sng" algn="ctr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rgbClr val="000000"/>
              </a:lnRef>
              <a:fillRef idx="1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27" name="Ellipse 26"/>
              <p:cNvSpPr/>
              <p:nvPr/>
            </p:nvSpPr>
            <p:spPr bwMode="auto">
              <a:xfrm>
                <a:off x="637347" y="1314009"/>
                <a:ext cx="1212931" cy="30323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fr-FR" sz="1800"/>
                  <a:t>503</a:t>
                </a:r>
                <a:endParaRPr/>
              </a:p>
            </p:txBody>
          </p:sp>
          <p:sp>
            <p:nvSpPr>
              <p:cNvPr id="28" name="Ellipse 27"/>
              <p:cNvSpPr/>
              <p:nvPr/>
            </p:nvSpPr>
            <p:spPr bwMode="auto">
              <a:xfrm>
                <a:off x="1063895" y="553501"/>
                <a:ext cx="454848" cy="454848"/>
              </a:xfrm>
              <a:prstGeom prst="ellipse">
                <a:avLst/>
              </a:prstGeom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ln w="12700" cap="flat" cmpd="sng" algn="ctr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rgbClr val="000000"/>
              </a:lnRef>
              <a:fillRef idx="1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fr-FR" sz="1100"/>
                  <a:t>#001</a:t>
                </a:r>
                <a:endParaRPr/>
              </a:p>
            </p:txBody>
          </p:sp>
          <p:sp>
            <p:nvSpPr>
              <p:cNvPr id="29" name="Ellipse 28"/>
              <p:cNvSpPr/>
              <p:nvPr/>
            </p:nvSpPr>
            <p:spPr bwMode="auto">
              <a:xfrm>
                <a:off x="738425" y="212263"/>
                <a:ext cx="454848" cy="454848"/>
              </a:xfrm>
              <a:prstGeom prst="ellipse">
                <a:avLst/>
              </a:prstGeom>
              <a:solidFill>
                <a:schemeClr val="accent3">
                  <a:hueOff val="0"/>
                  <a:satOff val="0"/>
                  <a:lumOff val="0"/>
                  <a:alphaOff val="0"/>
                </a:schemeClr>
              </a:solidFill>
              <a:ln w="12700" cap="flat" cmpd="sng" algn="ctr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rgbClr val="000000"/>
              </a:lnRef>
              <a:fillRef idx="1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fr-FR" sz="1100"/>
                  <a:t>#585</a:t>
                </a:r>
                <a:endParaRPr/>
              </a:p>
            </p:txBody>
          </p:sp>
          <p:sp>
            <p:nvSpPr>
              <p:cNvPr id="30" name="Ellipse 29"/>
              <p:cNvSpPr/>
              <p:nvPr/>
            </p:nvSpPr>
            <p:spPr bwMode="auto">
              <a:xfrm>
                <a:off x="1203382" y="102290"/>
                <a:ext cx="454848" cy="454848"/>
              </a:xfrm>
              <a:prstGeom prst="ellipse">
                <a:avLst/>
              </a:prstGeom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  <a:ln w="12700" cap="flat" cmpd="sng" algn="ctr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rgbClr val="000000"/>
              </a:lnRef>
              <a:fillRef idx="1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fr-FR" sz="1100"/>
                  <a:t>#586</a:t>
                </a:r>
                <a:endParaRPr/>
              </a:p>
            </p:txBody>
          </p:sp>
          <p:sp>
            <p:nvSpPr>
              <p:cNvPr id="31" name="Forme 30"/>
              <p:cNvSpPr/>
              <p:nvPr/>
            </p:nvSpPr>
            <p:spPr bwMode="auto">
              <a:xfrm>
                <a:off x="536270" y="10107"/>
                <a:ext cx="1415086" cy="1132069"/>
              </a:xfrm>
              <a:prstGeom prst="funnel">
                <a:avLst/>
              </a:prstGeom>
              <a:solidFill>
                <a:schemeClr val="lt1">
                  <a:hueOff val="0"/>
                  <a:satOff val="0"/>
                  <a:lumOff val="0"/>
                  <a:alphaOff val="0"/>
                  <a:alpha val="40000"/>
                </a:schemeClr>
              </a:solidFill>
              <a:ln w="6350" cap="flat" cmpd="sng" algn="ctr">
                <a:solidFill>
                  <a:schemeClr val="accent1">
                    <a:hueOff val="0"/>
                    <a:satOff val="0"/>
                    <a:lumOff val="0"/>
                    <a:alphaOff val="0"/>
                  </a:schemeClr>
                </a:solidFill>
                <a:prstDash val="solid"/>
                <a:miter lim="800000"/>
              </a:ln>
              <a:effectLst/>
            </p:spPr>
            <p:style>
              <a:lnRef idx="1">
                <a:srgbClr val="000000"/>
              </a:lnRef>
              <a:fillRef idx="1">
                <a:srgbClr val="000000"/>
              </a:fillRef>
              <a:effectRef idx="0">
                <a:srgbClr val="000000"/>
              </a:effectRef>
              <a:fontRef idx="minor"/>
            </p:style>
          </p:sp>
        </p:grpSp>
      </p:grpSp>
      <p:grpSp>
        <p:nvGrpSpPr>
          <p:cNvPr id="32" name="Groupe 20"/>
          <p:cNvGrpSpPr/>
          <p:nvPr/>
        </p:nvGrpSpPr>
        <p:grpSpPr bwMode="auto">
          <a:xfrm>
            <a:off x="195032" y="3989088"/>
            <a:ext cx="6351705" cy="2319808"/>
            <a:chOff x="195032" y="3989088"/>
            <a:chExt cx="6351705" cy="2319808"/>
          </a:xfrm>
        </p:grpSpPr>
        <p:pic>
          <p:nvPicPr>
            <p:cNvPr id="33" name="Image 64"/>
            <p:cNvPicPr>
              <a:picLocks noChangeAspect="1"/>
            </p:cNvPicPr>
            <p:nvPr/>
          </p:nvPicPr>
          <p:blipFill>
            <a:blip r:embed="rId5"/>
            <a:srcRect l="33288" t="17796" r="29283" b="56414"/>
            <a:stretch/>
          </p:blipFill>
          <p:spPr bwMode="auto">
            <a:xfrm>
              <a:off x="195032" y="3989088"/>
              <a:ext cx="2069198" cy="1015263"/>
            </a:xfrm>
            <a:prstGeom prst="rect">
              <a:avLst/>
            </a:prstGeom>
          </p:spPr>
        </p:pic>
        <p:sp>
          <p:nvSpPr>
            <p:cNvPr id="34" name="ZoneTexte 27"/>
            <p:cNvSpPr txBox="1"/>
            <p:nvPr/>
          </p:nvSpPr>
          <p:spPr bwMode="auto">
            <a:xfrm>
              <a:off x="1878576" y="4199293"/>
              <a:ext cx="3338799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      Caractérisation unitaire</a:t>
              </a:r>
              <a:endParaRPr/>
            </a:p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      1h / modules</a:t>
              </a:r>
              <a:endParaRPr/>
            </a:p>
            <a:p>
              <a:pPr>
                <a:defRPr/>
              </a:pPr>
              <a:endParaRPr lang="fr-FR">
                <a:solidFill>
                  <a:srgbClr val="FF0000"/>
                </a:solidFill>
              </a:endParaRPr>
            </a:p>
            <a:p>
              <a:pPr>
                <a:defRPr/>
              </a:pPr>
              <a:endParaRPr lang="fr-FR">
                <a:solidFill>
                  <a:srgbClr val="FF0000"/>
                </a:solidFill>
              </a:endParaRPr>
            </a:p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Test de 10 modules en endurance</a:t>
              </a:r>
              <a:endParaRPr/>
            </a:p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6,5j</a:t>
              </a:r>
              <a:endParaRPr/>
            </a:p>
          </p:txBody>
        </p:sp>
        <p:sp>
          <p:nvSpPr>
            <p:cNvPr id="35" name="ZoneTexte 54"/>
            <p:cNvSpPr txBox="1"/>
            <p:nvPr/>
          </p:nvSpPr>
          <p:spPr bwMode="auto">
            <a:xfrm>
              <a:off x="3919075" y="4439930"/>
              <a:ext cx="26276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  <a:defRPr/>
              </a:pPr>
              <a:r>
                <a:rPr lang="fr-FR"/>
                <a:t>Analyse des résultats</a:t>
              </a:r>
              <a:endParaRPr/>
            </a:p>
            <a:p>
              <a:pPr marL="285750" indent="-285750">
                <a:buFontTx/>
                <a:buChar char="-"/>
                <a:defRPr/>
              </a:pPr>
              <a:r>
                <a:rPr lang="fr-FR"/>
                <a:t>Identification des pb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fr-FR"/>
                <a:t>Réparation</a:t>
              </a:r>
              <a:endParaRPr/>
            </a:p>
          </p:txBody>
        </p:sp>
        <p:pic>
          <p:nvPicPr>
            <p:cNvPr id="36" name="Image 55"/>
            <p:cNvPicPr>
              <a:picLocks noChangeAspect="1"/>
            </p:cNvPicPr>
            <p:nvPr/>
          </p:nvPicPr>
          <p:blipFill>
            <a:blip r:embed="rId5"/>
            <a:srcRect l="50106" t="72177" r="29283" b="2768"/>
            <a:stretch/>
          </p:blipFill>
          <p:spPr bwMode="auto">
            <a:xfrm>
              <a:off x="463930" y="5097778"/>
              <a:ext cx="1399115" cy="121111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Diagramme 2"/>
          <p:cNvGrpSpPr/>
          <p:nvPr/>
        </p:nvGrpSpPr>
        <p:grpSpPr bwMode="auto">
          <a:xfrm>
            <a:off x="1832484" y="669220"/>
            <a:ext cx="8683115" cy="5869692"/>
            <a:chOff x="0" y="0"/>
            <a:chExt cx="8683115" cy="5869692"/>
          </a:xfrm>
        </p:grpSpPr>
        <p:sp>
          <p:nvSpPr>
            <p:cNvPr id="5" name="Arc plein 4"/>
            <p:cNvSpPr/>
            <p:nvPr/>
          </p:nvSpPr>
          <p:spPr bwMode="auto">
            <a:xfrm>
              <a:off x="-6637262" y="-1014986"/>
              <a:ext cx="7899666" cy="7899666"/>
            </a:xfrm>
            <a:prstGeom prst="blockArc">
              <a:avLst>
                <a:gd name="adj1" fmla="val 18900000"/>
                <a:gd name="adj2" fmla="val 2700000"/>
                <a:gd name="adj3" fmla="val 273"/>
              </a:avLst>
            </a:prstGeom>
            <a:noFill/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" name="Rectangle 5"/>
            <p:cNvSpPr/>
            <p:nvPr/>
          </p:nvSpPr>
          <p:spPr bwMode="auto">
            <a:xfrm>
              <a:off x="660570" y="451261"/>
              <a:ext cx="7938837" cy="902993"/>
            </a:xfrm>
            <a:prstGeom prst="rect">
              <a:avLst/>
            </a:prstGeom>
            <a:solidFill>
              <a:srgbClr val="FFFD78">
                <a:alpha val="50000"/>
              </a:srgb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Production ITS2 ALICE … Suivi de process</a:t>
              </a: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96200" y="337558"/>
              <a:ext cx="1128741" cy="1130401"/>
            </a:xfrm>
            <a:prstGeom prst="ellipse">
              <a:avLst/>
            </a:prstGeom>
            <a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7532" r="17532"/>
              <a:stretch/>
            </a:blipFill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8" name="Rectangle 7"/>
            <p:cNvSpPr/>
            <p:nvPr/>
          </p:nvSpPr>
          <p:spPr bwMode="auto">
            <a:xfrm>
              <a:off x="1178278" y="1805986"/>
              <a:ext cx="7421131" cy="9029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/>
                  </a:solidFill>
                </a:rPr>
                <a:t>Tracker FOOT… Définition du process assemblage de modules de détection et assemblage</a:t>
              </a:r>
              <a:endParaRPr/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613907" y="1693112"/>
              <a:ext cx="1128741" cy="1128741"/>
            </a:xfrm>
            <a:prstGeom prst="ellipse">
              <a:avLst/>
            </a:prstGeom>
            <a:blipFill>
              <a:blip r:embed="rId3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4788" r="14788"/>
              <a:stretch/>
            </a:blipFill>
            <a:ln w="12700" cap="flat" cmpd="sng" algn="ctr">
              <a:solidFill>
                <a:schemeClr val="accent3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0" name="Rectangle 9"/>
            <p:cNvSpPr/>
            <p:nvPr/>
          </p:nvSpPr>
          <p:spPr bwMode="auto">
            <a:xfrm>
              <a:off x="1178278" y="3160711"/>
              <a:ext cx="7421131" cy="90299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Réalisations dans le cadre de la plateforme de prestation de service </a:t>
              </a:r>
              <a:endParaRPr/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613907" y="3047837"/>
              <a:ext cx="1128741" cy="1128741"/>
            </a:xfrm>
            <a:prstGeom prst="ellipse">
              <a:avLst/>
            </a:prstGeom>
            <a:blipFill>
              <a:blip r:embed="rId4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17948" r="17948"/>
              <a:stretch/>
            </a:blipFill>
            <a:ln w="12700" cap="flat" cmpd="sng" algn="ctr"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tangle 11"/>
            <p:cNvSpPr/>
            <p:nvPr/>
          </p:nvSpPr>
          <p:spPr bwMode="auto">
            <a:xfrm>
              <a:off x="660570" y="4515436"/>
              <a:ext cx="7938837" cy="902993"/>
            </a:xfrm>
            <a:prstGeom prst="rect">
              <a:avLst/>
            </a:prstGeom>
            <a:solidFill>
              <a:srgbClr val="FDAF6C">
                <a:alpha val="50000"/>
              </a:srgbClr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16751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fr-FR" sz="2500" b="1">
                  <a:solidFill>
                    <a:schemeClr val="tx1">
                      <a:alpha val="10000"/>
                    </a:schemeClr>
                  </a:solidFill>
                </a:rPr>
                <a:t>Les nouveaux projets (-&gt;2025)</a:t>
              </a:r>
              <a:endParaRPr/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96200" y="4402562"/>
              <a:ext cx="1128741" cy="1128741"/>
            </a:xfrm>
            <a:prstGeom prst="ellipse">
              <a:avLst/>
            </a:prstGeom>
            <a:blipFill>
              <a:blip r:embed="rId5">
                <a:duotone>
                  <a:schemeClr val="lt1">
                    <a:hueOff val="0"/>
                    <a:satOff val="0"/>
                    <a:lumOff val="0"/>
                    <a:alphaOff val="0"/>
                    <a:shade val="20000"/>
                    <a:satMod val="200000"/>
                  </a:schemeClr>
                  <a:schemeClr val="lt1">
                    <a:hueOff val="0"/>
                    <a:satOff val="0"/>
                    <a:lumOff val="0"/>
                    <a:alphaOff val="0"/>
                    <a:tint val="12000"/>
                    <a:satMod val="190000"/>
                  </a:schemeClr>
                </a:duotone>
              </a:blip>
              <a:srcRect l="21910" r="21910"/>
              <a:stretch/>
            </a:blipFill>
            <a:ln w="12700" cap="flat" cmpd="sng" algn="ctr">
              <a:solidFill>
                <a:schemeClr val="accent5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</p:grpSp>
      <p:sp>
        <p:nvSpPr>
          <p:cNvPr id="14" name="Rectangle 60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rgbClr val="7030A0"/>
                </a:solidFill>
              </a:rPr>
              <a:t>Plan</a:t>
            </a:r>
            <a:endParaRPr/>
          </a:p>
        </p:txBody>
      </p:sp>
      <p:sp>
        <p:nvSpPr>
          <p:cNvPr id="15" name="Rectangle 62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1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8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19" name="Espace réservé du pied de page 24">
            <a:extLst>
              <a:ext uri="{FF2B5EF4-FFF2-40B4-BE49-F238E27FC236}">
                <a16:creationId xmlns:a16="http://schemas.microsoft.com/office/drawing/2014/main" id="{681EEF46-556B-7F42-A837-97EAC372D617}"/>
              </a:ext>
            </a:extLst>
          </p:cNvPr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 bwMode="auto">
          <a:xfrm>
            <a:off x="0" y="0"/>
            <a:ext cx="12192000" cy="661736"/>
          </a:xfrm>
          <a:prstGeom prst="rect">
            <a:avLst/>
          </a:prstGeom>
          <a:solidFill>
            <a:srgbClr val="C5E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2400">
                <a:solidFill>
                  <a:schemeClr val="tx1"/>
                </a:solidFill>
              </a:rPr>
              <a:t>Tracker FOOT (FragmentatiOn Of Target, INFN)</a:t>
            </a:r>
            <a:endParaRPr/>
          </a:p>
        </p:txBody>
      </p:sp>
      <p:sp>
        <p:nvSpPr>
          <p:cNvPr id="5" name="Rectangle 84"/>
          <p:cNvSpPr/>
          <p:nvPr/>
        </p:nvSpPr>
        <p:spPr bwMode="auto">
          <a:xfrm>
            <a:off x="0" y="6485392"/>
            <a:ext cx="12192000" cy="345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space réservé du pied de page 24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11442" cy="365125"/>
          </a:xfrm>
        </p:spPr>
        <p:txBody>
          <a:bodyPr/>
          <a:lstStyle/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Franck AGNESE</a:t>
            </a:r>
            <a:endParaRPr/>
          </a:p>
        </p:txBody>
      </p:sp>
      <p:sp>
        <p:nvSpPr>
          <p:cNvPr id="7" name="Espace réservé du numéro de diapositive 25"/>
          <p:cNvSpPr>
            <a:spLocks noGrp="1"/>
          </p:cNvSpPr>
          <p:nvPr>
            <p:ph type="sldNum" sz="quarter" idx="12"/>
          </p:nvPr>
        </p:nvSpPr>
        <p:spPr bwMode="auto">
          <a:xfrm>
            <a:off x="11574378" y="6485392"/>
            <a:ext cx="405063" cy="365125"/>
          </a:xfrm>
        </p:spPr>
        <p:txBody>
          <a:bodyPr/>
          <a:lstStyle/>
          <a:p>
            <a:pPr>
              <a:defRPr/>
            </a:pPr>
            <a:fld id="{6DB7713C-5FB7-8949-B026-1B8E549E183A}" type="slidenum">
              <a:rPr lang="fr-FR" sz="1400">
                <a:solidFill>
                  <a:schemeClr val="tx1"/>
                </a:solidFill>
              </a:rPr>
              <a:t>9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8" name="Espace réservé du pied de page 24"/>
          <p:cNvSpPr txBox="1"/>
          <p:nvPr/>
        </p:nvSpPr>
        <p:spPr bwMode="auto">
          <a:xfrm>
            <a:off x="4985047" y="6492875"/>
            <a:ext cx="2334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400">
                <a:solidFill>
                  <a:schemeClr val="tx1"/>
                </a:solidFill>
              </a:rPr>
              <a:t>JME-IN2P3-IRFU 15/10/21</a:t>
            </a:r>
            <a:endParaRPr/>
          </a:p>
        </p:txBody>
      </p:sp>
      <p:sp>
        <p:nvSpPr>
          <p:cNvPr id="9" name="ZoneTexte 23"/>
          <p:cNvSpPr txBox="1"/>
          <p:nvPr/>
        </p:nvSpPr>
        <p:spPr bwMode="auto">
          <a:xfrm>
            <a:off x="2" y="687531"/>
            <a:ext cx="2452979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1400"/>
              <a:t>Amélioration de la précision</a:t>
            </a:r>
            <a:endParaRPr/>
          </a:p>
          <a:p>
            <a:pPr algn="ctr">
              <a:defRPr/>
            </a:pPr>
            <a:r>
              <a:rPr lang="fr-FR" sz="1400"/>
              <a:t>des traitements anti-cancéreux</a:t>
            </a:r>
            <a:endParaRPr/>
          </a:p>
          <a:p>
            <a:pPr algn="ctr">
              <a:defRPr/>
            </a:pPr>
            <a:r>
              <a:rPr lang="fr-FR" sz="1400"/>
              <a:t>par protonthérapie</a:t>
            </a:r>
          </a:p>
          <a:p>
            <a:pPr algn="ctr">
              <a:defRPr/>
            </a:pPr>
            <a:r>
              <a:rPr lang="fr-FR" sz="1400"/>
              <a:t>et hadronthérapie</a:t>
            </a:r>
          </a:p>
        </p:txBody>
      </p:sp>
      <p:sp>
        <p:nvSpPr>
          <p:cNvPr id="10" name="ZoneTexte 10"/>
          <p:cNvSpPr txBox="1"/>
          <p:nvPr/>
        </p:nvSpPr>
        <p:spPr bwMode="auto">
          <a:xfrm>
            <a:off x="2730056" y="671593"/>
            <a:ext cx="7969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/>
              <a:t>Estimation des sections efficaces de fragmentation de la cible et du faisceau afin de fournir</a:t>
            </a:r>
            <a:endParaRPr/>
          </a:p>
          <a:p>
            <a:pPr>
              <a:defRPr/>
            </a:pPr>
            <a:r>
              <a:rPr lang="fr-FR" sz="1600"/>
              <a:t>de nouvelles données aux physiciens médicaux et radiobiologistes et d'améliorer les systèmes</a:t>
            </a:r>
            <a:endParaRPr/>
          </a:p>
          <a:p>
            <a:pPr>
              <a:defRPr/>
            </a:pPr>
            <a:r>
              <a:rPr lang="fr-FR" sz="1600"/>
              <a:t>de planification de traitement de nouvelle génération.</a:t>
            </a:r>
            <a:endParaRPr/>
          </a:p>
        </p:txBody>
      </p:sp>
      <p:grpSp>
        <p:nvGrpSpPr>
          <p:cNvPr id="11" name="Groupe 30"/>
          <p:cNvGrpSpPr/>
          <p:nvPr/>
        </p:nvGrpSpPr>
        <p:grpSpPr bwMode="auto">
          <a:xfrm>
            <a:off x="8887890" y="5663971"/>
            <a:ext cx="3304110" cy="765438"/>
            <a:chOff x="8887890" y="5663971"/>
            <a:chExt cx="3304110" cy="765438"/>
          </a:xfrm>
        </p:grpSpPr>
        <p:sp>
          <p:nvSpPr>
            <p:cNvPr id="12" name="ZoneTexte 8"/>
            <p:cNvSpPr txBox="1"/>
            <p:nvPr/>
          </p:nvSpPr>
          <p:spPr bwMode="auto">
            <a:xfrm>
              <a:off x="8887890" y="5663971"/>
              <a:ext cx="3304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https://arxiv.org/abs/2010.16251</a:t>
              </a:r>
              <a:endParaRPr/>
            </a:p>
          </p:txBody>
        </p:sp>
        <p:sp>
          <p:nvSpPr>
            <p:cNvPr id="13" name="ZoneTexte 20"/>
            <p:cNvSpPr txBox="1"/>
            <p:nvPr/>
          </p:nvSpPr>
          <p:spPr bwMode="auto">
            <a:xfrm>
              <a:off x="10901392" y="6060077"/>
              <a:ext cx="1167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Cf Slide 20</a:t>
              </a:r>
              <a:endParaRPr/>
            </a:p>
          </p:txBody>
        </p:sp>
      </p:grpSp>
      <p:grpSp>
        <p:nvGrpSpPr>
          <p:cNvPr id="14" name="Groupe 37"/>
          <p:cNvGrpSpPr/>
          <p:nvPr/>
        </p:nvGrpSpPr>
        <p:grpSpPr bwMode="auto">
          <a:xfrm>
            <a:off x="-654" y="1742858"/>
            <a:ext cx="7617338" cy="4761522"/>
            <a:chOff x="-654" y="1742858"/>
            <a:chExt cx="7617338" cy="4761522"/>
          </a:xfrm>
        </p:grpSpPr>
        <p:pic>
          <p:nvPicPr>
            <p:cNvPr id="15" name="Picture 16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-654" y="1881906"/>
              <a:ext cx="7617338" cy="4059878"/>
            </a:xfrm>
            <a:prstGeom prst="rect">
              <a:avLst/>
            </a:prstGeom>
            <a:noFill/>
          </p:spPr>
        </p:pic>
        <p:sp>
          <p:nvSpPr>
            <p:cNvPr id="16" name="ZoneTexte 12"/>
            <p:cNvSpPr txBox="1"/>
            <p:nvPr/>
          </p:nvSpPr>
          <p:spPr bwMode="auto">
            <a:xfrm>
              <a:off x="5827195" y="1742858"/>
              <a:ext cx="914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Magnet</a:t>
              </a:r>
            </a:p>
          </p:txBody>
        </p:sp>
        <p:sp>
          <p:nvSpPr>
            <p:cNvPr id="17" name="ZoneTexte 22"/>
            <p:cNvSpPr txBox="1"/>
            <p:nvPr/>
          </p:nvSpPr>
          <p:spPr bwMode="auto">
            <a:xfrm>
              <a:off x="4655689" y="1898533"/>
              <a:ext cx="914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Magnet</a:t>
              </a:r>
            </a:p>
          </p:txBody>
        </p:sp>
        <p:sp>
          <p:nvSpPr>
            <p:cNvPr id="18" name="ZoneTexte 13"/>
            <p:cNvSpPr txBox="1"/>
            <p:nvPr/>
          </p:nvSpPr>
          <p:spPr bwMode="auto">
            <a:xfrm>
              <a:off x="3320670" y="2062179"/>
              <a:ext cx="9746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Target &amp;</a:t>
              </a:r>
              <a:endParaRPr/>
            </a:p>
            <a:p>
              <a:pPr>
                <a:defRPr/>
              </a:pPr>
              <a:r>
                <a:rPr lang="fr-FR"/>
                <a:t>vertex</a:t>
              </a:r>
              <a:endParaRPr/>
            </a:p>
          </p:txBody>
        </p:sp>
        <p:sp>
          <p:nvSpPr>
            <p:cNvPr id="19" name="ZoneTexte 15"/>
            <p:cNvSpPr txBox="1"/>
            <p:nvPr/>
          </p:nvSpPr>
          <p:spPr bwMode="auto">
            <a:xfrm>
              <a:off x="791877" y="1936084"/>
              <a:ext cx="15305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Beam monitor</a:t>
              </a:r>
              <a:endParaRPr/>
            </a:p>
            <a:p>
              <a:pPr>
                <a:defRPr/>
              </a:pPr>
              <a:r>
                <a:rPr lang="fr-FR"/>
                <a:t>drift chamber</a:t>
              </a:r>
            </a:p>
          </p:txBody>
        </p:sp>
        <p:cxnSp>
          <p:nvCxnSpPr>
            <p:cNvPr id="20" name="Connecteur droit avec flèche 35"/>
            <p:cNvCxnSpPr>
              <a:cxnSpLocks/>
            </p:cNvCxnSpPr>
            <p:nvPr/>
          </p:nvCxnSpPr>
          <p:spPr bwMode="auto">
            <a:xfrm>
              <a:off x="655721" y="6060077"/>
              <a:ext cx="635944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36"/>
            <p:cNvSpPr txBox="1"/>
            <p:nvPr/>
          </p:nvSpPr>
          <p:spPr bwMode="auto">
            <a:xfrm>
              <a:off x="3438362" y="6042715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2400"/>
                <a:t>~2m</a:t>
              </a:r>
              <a:endParaRPr/>
            </a:p>
          </p:txBody>
        </p:sp>
      </p:grpSp>
      <p:grpSp>
        <p:nvGrpSpPr>
          <p:cNvPr id="22" name="Groupe 26"/>
          <p:cNvGrpSpPr/>
          <p:nvPr/>
        </p:nvGrpSpPr>
        <p:grpSpPr bwMode="auto">
          <a:xfrm>
            <a:off x="6100763" y="1654290"/>
            <a:ext cx="5901930" cy="3749981"/>
            <a:chOff x="6100763" y="1654290"/>
            <a:chExt cx="5901930" cy="3749981"/>
          </a:xfrm>
        </p:grpSpPr>
        <p:pic>
          <p:nvPicPr>
            <p:cNvPr id="23" name="Picture 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7616684" y="1865510"/>
              <a:ext cx="3980712" cy="2819216"/>
            </a:xfrm>
            <a:prstGeom prst="rect">
              <a:avLst/>
            </a:prstGeom>
          </p:spPr>
        </p:pic>
        <p:cxnSp>
          <p:nvCxnSpPr>
            <p:cNvPr id="24" name="Connecteur droit avec flèche 19"/>
            <p:cNvCxnSpPr>
              <a:cxnSpLocks/>
            </p:cNvCxnSpPr>
            <p:nvPr/>
          </p:nvCxnSpPr>
          <p:spPr bwMode="auto">
            <a:xfrm flipH="1">
              <a:off x="6100763" y="3245370"/>
              <a:ext cx="2079838" cy="18363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5"/>
            <p:cNvCxnSpPr>
              <a:cxnSpLocks/>
            </p:cNvCxnSpPr>
            <p:nvPr/>
          </p:nvCxnSpPr>
          <p:spPr bwMode="auto">
            <a:xfrm>
              <a:off x="9967118" y="1828320"/>
              <a:ext cx="934274" cy="5853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6"/>
            <p:cNvSpPr txBox="1"/>
            <p:nvPr/>
          </p:nvSpPr>
          <p:spPr bwMode="auto">
            <a:xfrm>
              <a:off x="10319657" y="1654290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20,5cm</a:t>
              </a:r>
              <a:endParaRPr/>
            </a:p>
          </p:txBody>
        </p:sp>
        <p:sp>
          <p:nvSpPr>
            <p:cNvPr id="27" name="ZoneTexte 11"/>
            <p:cNvSpPr txBox="1"/>
            <p:nvPr/>
          </p:nvSpPr>
          <p:spPr bwMode="auto">
            <a:xfrm>
              <a:off x="7616684" y="4757940"/>
              <a:ext cx="43860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/>
                <a:t>Tracker : mesure de l’impulsion et de l’angle</a:t>
              </a:r>
              <a:endParaRPr/>
            </a:p>
            <a:p>
              <a:pPr>
                <a:defRPr/>
              </a:pPr>
              <a:r>
                <a:rPr lang="fr-FR"/>
                <a:t>des fragments (ions)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1220</TotalTime>
  <Words>1437</Words>
  <Application>Microsoft Macintosh PowerPoint</Application>
  <DocSecurity>0</DocSecurity>
  <PresentationFormat>Grand écran</PresentationFormat>
  <Paragraphs>339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Franck Agnese</dc:creator>
  <cp:keywords/>
  <dc:description/>
  <cp:lastModifiedBy>Franck Agnese</cp:lastModifiedBy>
  <cp:revision>2326</cp:revision>
  <dcterms:created xsi:type="dcterms:W3CDTF">2021-03-25T12:14:56Z</dcterms:created>
  <dcterms:modified xsi:type="dcterms:W3CDTF">2021-10-13T08:05:29Z</dcterms:modified>
  <cp:category/>
  <dc:identifier/>
  <cp:contentStatus/>
  <dc:language/>
  <cp:version/>
</cp:coreProperties>
</file>