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0"/>
  </p:notesMasterIdLst>
  <p:handoutMasterIdLst>
    <p:handoutMasterId r:id="rId21"/>
  </p:handoutMasterIdLst>
  <p:sldIdLst>
    <p:sldId id="654" r:id="rId2"/>
    <p:sldId id="717" r:id="rId3"/>
    <p:sldId id="715" r:id="rId4"/>
    <p:sldId id="724" r:id="rId5"/>
    <p:sldId id="735" r:id="rId6"/>
    <p:sldId id="302" r:id="rId7"/>
    <p:sldId id="718" r:id="rId8"/>
    <p:sldId id="734" r:id="rId9"/>
    <p:sldId id="683" r:id="rId10"/>
    <p:sldId id="727" r:id="rId11"/>
    <p:sldId id="728" r:id="rId12"/>
    <p:sldId id="260" r:id="rId13"/>
    <p:sldId id="729" r:id="rId14"/>
    <p:sldId id="1130" r:id="rId15"/>
    <p:sldId id="1127" r:id="rId16"/>
    <p:sldId id="731" r:id="rId17"/>
    <p:sldId id="1131" r:id="rId18"/>
    <p:sldId id="725" r:id="rId1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D1C"/>
    <a:srgbClr val="00FF00"/>
    <a:srgbClr val="FF7979"/>
    <a:srgbClr val="FF8B8B"/>
    <a:srgbClr val="FF5353"/>
    <a:srgbClr val="FF4B4B"/>
    <a:srgbClr val="FF8181"/>
    <a:srgbClr val="FF5757"/>
    <a:srgbClr val="AC5600"/>
    <a:srgbClr val="8E4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0" autoAdjust="0"/>
    <p:restoredTop sz="93980" autoAdjust="0"/>
  </p:normalViewPr>
  <p:slideViewPr>
    <p:cSldViewPr snapToGrid="0">
      <p:cViewPr varScale="1">
        <p:scale>
          <a:sx n="104" d="100"/>
          <a:sy n="104" d="100"/>
        </p:scale>
        <p:origin x="1626" y="132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4FC6C-A5F9-344B-A9CF-99BB43486243}" type="datetimeFigureOut">
              <a:t>13/10/2021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323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</a:defRPr>
            </a:lvl1pPr>
          </a:lstStyle>
          <a:p>
            <a:pPr>
              <a:defRPr/>
            </a:pPr>
            <a:fld id="{D5835057-C873-9E42-B7F8-BFCA70F42B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365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788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76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65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3AC5-8622-4A30-AA43-A709E4052F87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869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83AB1-E12D-4340-9E13-E08E1985E54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88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82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11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9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835057-C873-9E42-B7F8-BFCA70F42B2C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2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JME 2021 – Sylvie BLIN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DD69B-506E-434D-818C-AE68477B85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19100" y="873125"/>
            <a:ext cx="82677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0CDCA4-AABB-43CA-ACF7-380878103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7137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7">
            <a:extLst>
              <a:ext uri="{FF2B5EF4-FFF2-40B4-BE49-F238E27FC236}">
                <a16:creationId xmlns:a16="http://schemas.microsoft.com/office/drawing/2014/main" id="{43DBEA08-3AB0-4FC4-8E52-CA47D706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0774" y="6491436"/>
            <a:ext cx="5205562" cy="355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JME 2021 – Sylvie BLIN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3941AD53-7FFC-4E8D-8415-5E091132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0392" y="6491436"/>
            <a:ext cx="576064" cy="355600"/>
          </a:xfrm>
        </p:spPr>
        <p:txBody>
          <a:bodyPr/>
          <a:lstStyle/>
          <a:p>
            <a:pPr>
              <a:defRPr/>
            </a:pPr>
            <a:fld id="{BEBDD69B-506E-434D-818C-AE68477B85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7">
            <a:extLst>
              <a:ext uri="{FF2B5EF4-FFF2-40B4-BE49-F238E27FC236}">
                <a16:creationId xmlns:a16="http://schemas.microsoft.com/office/drawing/2014/main" id="{4B788C09-ADF3-4498-B99B-63520DCA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0774" y="6491436"/>
            <a:ext cx="5205562" cy="355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JME 2021 – Sylvie BLIN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0330B272-6008-4097-A350-1E87CB4C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0392" y="6491436"/>
            <a:ext cx="576064" cy="355600"/>
          </a:xfrm>
        </p:spPr>
        <p:txBody>
          <a:bodyPr/>
          <a:lstStyle/>
          <a:p>
            <a:pPr>
              <a:defRPr/>
            </a:pPr>
            <a:fld id="{BEBDD69B-506E-434D-818C-AE68477B85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5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44624"/>
            <a:ext cx="8280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873125"/>
            <a:ext cx="82677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2857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90774" y="6491436"/>
            <a:ext cx="520556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JME 2021 – Sylvie BLIN</a:t>
            </a:r>
          </a:p>
        </p:txBody>
      </p:sp>
      <p:sp>
        <p:nvSpPr>
          <p:cNvPr id="2857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0392" y="6491436"/>
            <a:ext cx="576064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BEBDD69B-506E-434D-818C-AE68477B85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0" y="6453336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Helvetica"/>
          <a:ea typeface="ＭＳ Ｐゴシック" pitchFamily="-65" charset="-128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-10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Helvetica"/>
          <a:ea typeface="ＭＳ Ｐゴシック" pitchFamily="-108" charset="-128"/>
          <a:cs typeface="Helvetica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1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60" y="0"/>
            <a:ext cx="9152260" cy="3693635"/>
          </a:xfrm>
          <a:prstGeom prst="rect">
            <a:avLst/>
          </a:prstGeom>
        </p:spPr>
      </p:pic>
      <p:sp>
        <p:nvSpPr>
          <p:cNvPr id="27650" name="Rectangle 41"/>
          <p:cNvSpPr>
            <a:spLocks noGrp="1" noChangeArrowheads="1"/>
          </p:cNvSpPr>
          <p:nvPr>
            <p:ph idx="4294967295"/>
          </p:nvPr>
        </p:nvSpPr>
        <p:spPr>
          <a:xfrm>
            <a:off x="-8260" y="3990959"/>
            <a:ext cx="9144000" cy="628650"/>
          </a:xfrm>
        </p:spPr>
        <p:txBody>
          <a:bodyPr anchor="t" anchorCtr="0">
            <a:noAutofit/>
          </a:bodyPr>
          <a:lstStyle/>
          <a:p>
            <a:pPr lvl="0" algn="ctr">
              <a:spcBef>
                <a:spcPts val="0"/>
              </a:spcBef>
              <a:tabLst>
                <a:tab pos="1439863" algn="l"/>
                <a:tab pos="3233738" algn="l"/>
              </a:tabLst>
              <a:defRPr/>
            </a:pPr>
            <a:r>
              <a:rPr lang="en-US" sz="2200" dirty="0">
                <a:latin typeface="Avenir Light"/>
                <a:ea typeface="ＭＳ Ｐゴシック" charset="0"/>
                <a:cs typeface="Avenir Light"/>
              </a:rPr>
              <a:t>A detection unit designed for the study of the UHECRs from space</a:t>
            </a:r>
            <a:br>
              <a:rPr lang="en-US" sz="2200" dirty="0">
                <a:latin typeface="Avenir Light"/>
                <a:ea typeface="ＭＳ Ｐゴシック" charset="0"/>
                <a:cs typeface="Avenir Light"/>
              </a:rPr>
            </a:br>
            <a:r>
              <a:rPr lang="en-US" sz="800" dirty="0">
                <a:latin typeface="Avenir Light"/>
                <a:ea typeface="ＭＳ Ｐゴシック" charset="0"/>
                <a:cs typeface="Avenir Light"/>
              </a:rPr>
              <a:t> </a:t>
            </a:r>
          </a:p>
          <a:p>
            <a:pPr marL="0" indent="0" algn="ctr">
              <a:spcBef>
                <a:spcPts val="0"/>
              </a:spcBef>
              <a:buFontTx/>
              <a:buNone/>
              <a:tabLst>
                <a:tab pos="1439863" algn="l"/>
                <a:tab pos="3233738" algn="l"/>
              </a:tabLst>
              <a:defRPr/>
            </a:pPr>
            <a:endParaRPr lang="en-GB" sz="1600" dirty="0">
              <a:latin typeface="Avenir Light"/>
              <a:ea typeface="ＭＳ Ｐゴシック" charset="0"/>
              <a:cs typeface="Avenir Light"/>
            </a:endParaRPr>
          </a:p>
          <a:p>
            <a:pPr marL="0" indent="0" algn="ctr">
              <a:spcBef>
                <a:spcPts val="0"/>
              </a:spcBef>
              <a:buFontTx/>
              <a:buNone/>
              <a:tabLst>
                <a:tab pos="1439863" algn="l"/>
                <a:tab pos="3233738" algn="l"/>
              </a:tabLst>
              <a:defRPr/>
            </a:pPr>
            <a:endParaRPr lang="en-GB" sz="1050" b="1" dirty="0">
              <a:latin typeface="Avenir Light"/>
              <a:ea typeface="ＭＳ Ｐゴシック" charset="0"/>
              <a:cs typeface="Avenir Light"/>
            </a:endParaRPr>
          </a:p>
        </p:txBody>
      </p:sp>
      <p:sp>
        <p:nvSpPr>
          <p:cNvPr id="3" name="AutoShape 2" descr="data:image/jpeg;base64,/9j/4AAQSkZJRgABAQAAAQABAAD/2wCEAAkGBhAREBUUERIQFBIVGBoWFxUXFBcUFRgXFxgVFhgXFxIXHTIeFxwkGRcVHzEgJCcqLCwsFiAxNTAqNSYrLCkBCQoKDgwOGg8PGjAkHiQsLCwrLy0pLDAsLDIsLSksKSwsLCw1LCwsLCwpLCwsLCwpLCwsLCwsLCwvLCwsLCksLP/AABEIANUA7QMBIgACEQEDEQH/xAAcAAEAAgMBAQEAAAAAAAAAAAAABgcDBAUIAQL/xABLEAACAgEBBQQEBwwJAgcAAAABAgADEQQFBhIhMQcTQVEiYXGRFCMyc4GhsRc0QlJTVGKCkpOz0hUkNUNyo7LR06LBFiUzY5TC4f/EABoBAQADAQEBAAAAAAAAAAAAAAACAwQFAQb/xAAwEQACAgEDAQUHBAMBAAAAAAAAAQIDEQQSITEUQWGh8BMiUYGRweFicbHRIzIzFf/aAAwDAQACEQMRAD8AvGIiAIiIAiIgCIiAIiIAiIgCInL3o1b1aLUWVtwulTsrcjghSQcHlPUsvB43hZOpEhvZdt3UavTWvqLDYy2lQSFGF4Kzj0QPEn3yZSVkHCTizyElOO5CIiQJCIiAIiIAiIgCIiAIiIAiIgCIiAIiIAiIgCIiAIiIAiIgCcbfP+ztV8xZ/pM7M42+f9nar5iz/SZOv/ZfuRn/AKsi/Yv953fPn+HVLBlfdi/3nd8+f4dUsGW6n/rIro/5oRETOXCIiAIiIAiIgCIiAIiIAiIgCIiAIiIAiIgCIiAIiIAiIgCcbfP+ztV8xZ/pMwbxb86LRcrbOKz8knpP9Pgv6xErjePtZu1NdlNdNddVilCWJd+Fhg4xgKceozVTp7JNSS4M9t0Ippvkk3Yv953fPn+HVLBlfdi/3nd8+f4dUiO8O+20tPrtQiamwKlrhVKowC8RKjDL0wRLZ0u26SRXC1V1RbLviU1sztj1iEC6um5fEgGt/eMr/wBMnm7vaNotYQoc1Wn+7swpJ8lb5LezOfVKbNNZDlothqIT6MlMREzF4iIgCIiAIiIAiIgCIiAIiIAiIgCIiAIiIAiIgCVTv32oMS1GhbAHJ7x1J8RUfAfp+7zPQ7WN8DUnwSlsPYM2sDzWs8gnqLc8+r2yoZ09Jpk1vn8jn6m9p7I/M+sxJJJJJ5knmSfMnxnyInVOeXH2Lfed3z5/h1SHdq+zzXtJmxytRLB7QO7P1pn6ZMexb7zu+fP8OqZO13YJu0i3oMvQST822A3uIU+wGcmM9mqee/g6MobtOvApiIidY5xPtyO02zTladWzWUdA5yXr+nq6+rqPDylx03K6hlIZWAIIOQQeYIPiMTy9LJ7Jt72WwaO0ko+TSSfktzYp7CMkeRz5zm6vTLG+HzN+mvedki24iJyToiIiAIiIAiIgCIiAIiIAiIgCIiAIiIAmPUXrWjOxwqgsT5ADJPuEySO9oOpNezNSR1KcP7bKh+pjJQjukl8SMntTZRO19ptqb7Ln+VYxb2A9F+hcD6JpxE+lSwsI4TeeRERPTwuPsW+87vnz/Dqk/srDKVYAqQQQeYIPIgiVv2J6oGnUV+Kur/Qy8P8A9JZU4Gq4tkdnT81oobfvcizQWlkBbTOfQbrwk/3bnwPkfEevMik9QajTpYpR1VkYYKsAQR5EHrILtbsd0ljcVNllGfweVifQG5j9qbKdasYs+plt0jzmBTMk3Z1sqy/aNJQHhqYWu3gFXmMn1nA+k+Um+j7FdODm3UXOPJVWv3k5MnGx9h6fSV93p61RepxzLHzZjzY+2Su1sNrUOTyrSy3JyN+Iicg6QiIgCIiAIiIAiIgCIiAIiIAiIgCIiAJGe0motsvUY8ArfQtiMfqBkmmttPQi+mypuliMh/WBGfrk65bZJ/BkZrdFo8yRMup0zVuyOMOjFWHkykg/WJin0pwRERAJX2a7fGl1y8ZxXcO6Y+AJIKMfY2B7GMvmeW5cXZz2grci6bUti9fRR2PK0eAJ/H+325nM1tDf+SPzN+ltS9x/IsKIico6IiIJgCIiAIiIAiIgCIiAIiIAiIgCIiAIiIAiIgCIiAVD2t7qmu34XWPi7MC3H4NnQN7GGB7R+lK5np7V6RLa2rsUMjgqynoQZRu++4VugcugZ9MT6L9SmfwbPL1N0PqPKdfR6hSWyXXuOZqaGnvj0InEROiYhERAJpu92qazTAJbjUVjpxkiwD1W+P6wPtkx03bNoiPTq1KHy4UcfQQ3/aU1EzT0tU3nBojqLI8ZLg1vbRpVHxVF7n9LhrX35J+qYd19ta3a+o4rcVaKkhmrTIFj9URnPNx0JHIYAyOcgm6e51+vswgK1A+naR6K+ofjN6vfiXxsfZFWlpWmleFFHtJPizHxJPPMw3qqlbYL3v4NVLsteZPj+TdiInONwiIgCIiAIiIAiIgCIiAIiIAiIgCIiAIiIAn5srDAhgCpGCCMgg9QQeon6iAV5vH2QUWkvpH7lj/dtlqj7Pwk+seoSvtqbhbR05PHp7GX8av41fb6PMfSBPQkTZXrLIcPkyz0sJcrg8vW1MpwwKn1gj7Z+UUnoCfZz+yeoWQHqAfbzhawOgA9gxNH/ofp8ynsX6vI88bN3L1+oI7vTW4P4Tr3a/tPjP0Sebu9jiqQ+tsD+PdVkhfY1nU+wAe2WbEos1tkuFwXQ0sI8vkw6TSV1IqVoqIowqqMAD1ATNETEahERAEREAREQBERAEREAREQBERAERPhMA+xK93h7X6KWKaavv2HIuW4a8/okDL+3kPImRxu2fW/ktKP1bPt45qjpLZLODPLU1xeMlyxKZ+7RrfyWk/Zs/5JMuzrfW/aBu75aV7vgxwBh8rjzniY/iieT0tkI7n0PYaiE3tRNInK3j3ko0NPeXE8+SqObu3ko/79BKt2p2xa1ye5SqlPDI7x/pZvR/6Z5Vp528x6Htl0K+GXPEohe1LagIJuU+o1V4PuUGSndztiDME1taoDy71M8I/xockD1gn2Syeitis9f2K46quTx0LOiflHBAIIIPMEcwQehBnL3l3no0NPeXE8+SIObufID7SeQmRRcnhGltJZZ1olMa7tZ2he/DpkSsH5Kqhus955H6FmO3fzblPpWhwv/uaUKv0kKPtmzsVnfj6mbtUPEuuJXG7Ha8lrivWItRbkLVJ7vPhxKeae3JHniWPM1lUq3iSL4WRmsxESGb29plGic1IhuuHygG4UTPMBnwefTkB7pDrO2jWZ5U6UD1iw/Xxj7JbDS2zWUiuWori8NlyRKZ+7RrfyWk/Zs/5IHbRrfyWk/Zs/5JPsVpDtdZc0RExmoREQBERAEREAREQBIR2s7cajRCtCQ17cBI68AGX9/or7GMm8q7tuB/qp8Pjff8VNGlipWxTKNQ2q20Qzcjdf4fqhWSVrUcdjDrwggAD1knHvPhLt0O6WhpULXpqAB4lFZj7XbJPvkA7EnXj1Q5cRWoj2A2Z+sj3y1pfrLJe0254RVpa47N3eaX9C6b8hR+7T/aZtPoqq893XWmevCoXOPPA5zPBmHLNeEUR2n7Xa/aFi5PBTipR4ZABc+0sSP1R5Scdme5VFemTU2or3WjjXiGQiH5PCD4kYOevPHtrDe0/1/VfP2/62l+btfeWm+Yq/hrOpqW4UxjE59CU7ZSZuanR12KUsRHQ9VZQw9xlG9o+6qaHVDugRTaCyDrwkHDLnyGQR/ix4S+JV/bcPR0vtt+yqZtHNqxR7mX6qKdbfwOv2RbYa7RGtjk0PwD/Aw4lH0HiHsAld9ou221O0LefoVE1IPABDhj9L8R93lJb2In0dV7avsslb7YUjU3A9RbYD7eNszbTBLUTfrky2Tbpj66F39ne71em0VTBR3tyLY7/hHiHEFz5AEDHtPjJQygjBwQeRHh7pSeh2RvC1SNU2q7oqpTGpQDgIHDgd5yGMcpn/AKD3l/G1f/yk/wCSZZ0KUm3NfU0Qu2xSUH9Dndpm71ek1vxQC12r3gUdFOSrKB4DIBx4cWPCWR2XbZbUbPUOcvSxqJPUqACmf1WA/Vld6/cjbd5BuqutIGAXvqYgdcAmyTvst3e1WjqvXU1msu6so4kbIC4J9An1S3UOLpSck2vErpUlbnDSZTm0rHa61nzxmxy2fxixz9eZd+5O7ug+BUvXTRYWRSzsquxfA4wWIyMNkY8MTj75dlXwi1r9K6I7nL1vngLHqysASpPiMEZ8pFaOzrbNJPdAr669QEz7mEnZZC+CSlgjCE6ptuOS4f6F035Cj92n+0f0LpvyFH7tP9pT+s3f3gpUuzawheZ4NUXIH+FXyfoEw7vdp+t07jvrGvpz6SvgvjxK2dc+o5H2zP2WTWYST+Zd2iKeJRwXnEx6bULYiuhyrgMp8wwyD7jMkwGwREQBERAEREAREQBIn2lbuNrNEe7HFbUe8QDq2AQyj1lTkeZAksiThNwkpLuIyipJpnnHdneG3Q6lbqxnGVdDyDKcZU+XMA58CB7Jbuh7V9m2KC9j1N4q9bEj6UBBmxvD2caHWMXKtVaeZesheI+bKQVJ9eM+uRp+xJM8tW+PXUCfeHE6E7NPdzPKZijXdVxHlEl+6bsr85/yrf5J1Nib0aTWcfwazvODHF6Lrjizj5QGehkE+4iv5437kfzyT7lbjjZ3e4uNve8PVODHDxfpHPyvqmeyNCi9knn14F0JXOXvJYKa3t+/9V8/b/EaX5u195ab5ir+Gshm1ux9b77bfhTL3ru/D3QOONi2M8fPGZPNm6Puaa6s8XdoqZxjPCoXOPDpJ6m6E4RUX0IUVShKTaNmVh23fJ0v+K37K5Z8jO+u5Q2iKgbjV3ZY8k488XD+kMfJ+uUaeahYpS6F10XKDSIr2I/J1Xtq+y2R3tQ3cfT6xrQD3N54w3gHPy1J885b2H1GWXuVuUNnC0C4297w9U4McPF+kc/K+qd/X7PqvrNdyK6N1Vhkf/h9c0PUqN7nHlMpVDlUoPqVRuJ2mppqhp9UHNa8ksUcRVevCy9SB4EezHKTYdp2yvzn/Kt/knG2h2M6Rzmm66r9E4sUezOG95M0fuIr+eN+5H88lPstj3NtEY9ogsYTJP8AdN2V+c/5Vv8AJO3sfbVGrr7zTvxpkrnhZeY6jDAHxle/cRX88b9yP55Nd0d2hoNP3IsNnps/Fw8PyscsZPlKLY0KP+Ntv14F1crW/fXBh1+/+zqLWqtv4bEOGHd2HB69QuD1mv8AdN2V+c/5Vv8AJOTtzsmTU6m286l1NjcXCKwQOQGM8XPpNH7iVf53Z+6X+aTjDTYWZPPrwIuV+eIr18zu6ztW2YikrY9jeCrW4JPllwAPfKRvsNljMF5uxIUc+bMSFHn1xLUTsTp/C1Vp9iKPtJki3f7OdDo3Fiq1lo6PYQxU+aqAFB9eM+uXV3UUJ7MtlU6rbWt2Edjd7RtTpKK3+UlSK3tCgEe+dCInNby8m5LCwIiJ4eiIiAIiIAiIgCIiAIiIAiIgCIiAIiIAiJi1WqSpGsc8KICzHyAGTyHWAZYmPT3h0VgGAYAgMpVsHzVuYPqMyQBERAEREAREQBERAEREAREQBIBuvoTZwattVYtz3ahXRnJW5Q1irWtZbC8IUMMA9PdP5HNHuNRXeLRZeVVneukuDVW9uQ7IuM/hHqTjMurkkmvXeVTi20yG7v1/+Uam/h1a2/BrPjXuZq3+Uc1rxnhI4QM4E2d1rX1Wp+C6lreKrSNVZix1J4b62rcMDnJrKel16+ckuh3DrqosoGp1jU2VNV3bOhVA/VkATk3Xnz6nlOjpN2aa9UdSpfvDUtJGRwkKVwxGM8WFUdcYHSXyuj73kUxqlx5lfLowmyXtDahnfUitvjbGYomqKBUHFyJXly6z5ZfY2iGPhR07bQRKqjafhHdgMr1F+LKkuGABbl9cnf8A4Qp+CjT8VvALe+zleLi73vsZ4cY4uXTp4+Mw6zcemwOBbqKw+oGqHAyApaBglCUOMnn48x4T1Xx7/jkOmXd8DpbC0q16ZFVbUGM8Frl7FLEsQzEnJBPmZWu5G17jboKLXsJ47LVJZjx02UW4yT14bFcc/V5S0NmaA01Cs23W4z6drBnOSTzYADlnA5dBORptxtPWdMytaH0qPWjZXJV1ZfT9HnjiJGMcz4yqFkVuT7/6ZZKEnta7vwRXdzVrqtdqEsuZq9WLSEW0hk7i4KgHCcpmv0vDImtptN3ezUuWy7vLNYlbE2u3opqWVQATy5cj5+Mm2z9ytLQdOagyvp8gOAgaziUoe9YL6XXPhzn3/wAHUfBl0/HbwLb34OV4uLvDbgnhxjiOOmceMsd0c8dOPLP4IKqWOevP2/JErmf4Q2p727vV2oulHxjcHcegpTu88OCCfCc7Q7XvTUCp3s4LdoCyo8THkl71W158v/TPD05+uTt9yKDqe+7y/h70XmnjHcm4AAWFcZzyB69Z9O5On+K525q1DalWyueN342U+j8gnHLr6I5z1XQxg89lMjei20Ttxm77KPZZpe64+nd1VuH7vPLNi2DOJIOz61m0KlmLHvL+ZJJ5X2Acz6p+6dx9KoTHF3iX/CO9wnes/GzlWfh5qeIjHlj2zLsHdVdGxKX6p0PFip3U1qXfjLKoUYOc+P4Rldk4SjheHlknCMlLL8fPBD97FcajaFy23JZpq9NZVw2MqgtxcQKZ4WBAHUTb3y2e9aK3Fc41OtpPd12MH4e6KlFORwksG5Zx0ne2puNRqL3tss1GLO77ypXC1OKvkB1C5I6+PjN/b+76atEVrLa+7sW1WrKqwZQwHNlP431SSuitvruX3R46m8+vj9iJbzbDrXS6Rl+F1E201cLX2cYS20l1chiC3pEZyccsdJ916Gl9pVo9nBVoKwmXZiMLfz4ic55Dn15SUW7so9FdVl2os7u1bRY7KbGZH41DNw4Izy6DkJrbc3Lp1VhsNuorLoK7RW4VbUBJCuCD5kZGORnkbV0k/WUw631S9YZB9phyNRcLr0s0+j0ttZW1gOIqeLiXOGzjnmdjYVXfbU1DOmqYpcCti2kUV/Eq3C9fHzyf0T1E7e0dwdNdaXazUKjLWj0o4Wp1q+QrDh4iPpmevdBF1L3pqNUveOLHqV1FTEALhl4MkYA8ZJ3RcceH9fk8VUk8+P8AZwd0KGo1hq1LapdUVsJLWGyjVLxAixc/JZRy4RjA+kTZ7QNHaXrtYah9IiP3i0WFLK2OOG8KCO84QDy8J1Nkbl0ae5bFsvcVhxVW7hkqFhy4QYzz6cyeUzbe3Wr1TK5tvqcK1Zapgpat8cSNkEEfWJD2kfaKWfXr1glsezaQfeB3t1OKDrr3OiqbTvU7Ke8LPw224IUA8s5Ez37Wf+lqu8uGUNOkesPjia2mxncID4WMgzjyk22fu1TRaLK+MYpTThcgqErJK+Gc8+uZp3bj6VhZni7yy7v+9wneqwZWCq/DyUcIGPImTV0Oj6YwRdUuviRejYyVPtQq+o/q1ZWrN9jYD6Us2QW5nJJBPSae8e2WSnZ+LijUaWvVMC+Dac0KE6+mSotOOecGT9t26idUeKz+tjFnNfRxX3XocuXo8+eec013F0mGDhrM0JpwXCMUStSoKHh9Fjkknz8ojdHOZeH8Yf3DqljC9cn42NqC209b6RKd3pioySOa2HIHQZ5SObnaCy6i96xqk1JW9E1D2saSxd1XgTiOCuF58PLBxJLRuUiXLamp1isq1Kyh0C2CkBV7wcHPIznmPlHGJ+dDuLVUHTv9W9LixTS1i918aSWIVVBBySQc+Mj7SKTw/h5HuyTayvj5mluBwo1tTfCq70VO9otsNihsEd9U5ySHPXBxy6dJMpxdhbrV6V2cWX22Mq18drBmWtM8KDAHLn7TO1KbZKUsotrTUcMRESosEREAREQBERAEREAREQBERAEREAREQBERAEREA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data:image/jpeg;base64,/9j/4AAQSkZJRgABAQAAAQABAAD/2wCEAAkGBhAREBUUERIQFBIVGBoWFxUXFBcUFRgXFxgVFhgXFxIXHTIeFxwkGRcVHzEgJCcqLCwsFiAxNTAqNSYrLCkBCQoKDgwOGg8PGjAkHiQsLCwrLy0pLDAsLDIsLSksKSwsLCw1LCwsLCwpLCwsLCwpLCwsLCwsLCwvLCwsLCksLP/AABEIANUA7QMBIgACEQEDEQH/xAAcAAEAAgMBAQEAAAAAAAAAAAAABgcDBAUIAQL/xABLEAACAgEBBQQEBwwJAgcAAAABAgADEQQFBhIhMQcTQVEiYXGRFCMyc4GhsRc0QlJTVGKCkpOz0hUkNUNyo7LR06LBFiUzY5TC4f/EABoBAQADAQEBAAAAAAAAAAAAAAACAwQFAQb/xAAwEQACAgEDAQUHBAMBAAAAAAAAAQIDEQQSITEUQWGh8BMiUYGRweFicbHRIzIzFf/aAAwDAQACEQMRAD8AvGIiAIiIAiIgCIiAIiIAiIgCInL3o1b1aLUWVtwulTsrcjghSQcHlPUsvB43hZOpEhvZdt3UavTWvqLDYy2lQSFGF4Kzj0QPEn3yZSVkHCTizyElOO5CIiQJCIiAIiIAiIgCIiAIiIAiIgCIiAIiIAiIgCIiAIiIAiIgCcbfP+ztV8xZ/pM7M42+f9nar5iz/SZOv/ZfuRn/AKsi/Yv953fPn+HVLBlfdi/3nd8+f4dUsGW6n/rIro/5oRETOXCIiAIiIAiIgCIiAIiIAiIgCIiAIiIAiIgCIiAIiIAiIgCcbfP+ztV8xZ/pMwbxb86LRcrbOKz8knpP9Pgv6xErjePtZu1NdlNdNddVilCWJd+Fhg4xgKceozVTp7JNSS4M9t0Ippvkk3Yv953fPn+HVLBlfdi/3nd8+f4dUiO8O+20tPrtQiamwKlrhVKowC8RKjDL0wRLZ0u26SRXC1V1RbLviU1sztj1iEC6um5fEgGt/eMr/wBMnm7vaNotYQoc1Wn+7swpJ8lb5LezOfVKbNNZDlothqIT6MlMREzF4iIgCIiAIiIAiIgCIiAIiIAiIgCIiAIiIAiIgCVTv32oMS1GhbAHJ7x1J8RUfAfp+7zPQ7WN8DUnwSlsPYM2sDzWs8gnqLc8+r2yoZ09Jpk1vn8jn6m9p7I/M+sxJJJJJ5knmSfMnxnyInVOeXH2Lfed3z5/h1SHdq+zzXtJmxytRLB7QO7P1pn6ZMexb7zu+fP8OqZO13YJu0i3oMvQST822A3uIU+wGcmM9mqee/g6MobtOvApiIidY5xPtyO02zTladWzWUdA5yXr+nq6+rqPDylx03K6hlIZWAIIOQQeYIPiMTy9LJ7Jt72WwaO0ko+TSSfktzYp7CMkeRz5zm6vTLG+HzN+mvedki24iJyToiIiAIiIAiIgCIiAIiIAiIgCIiAIiIAmPUXrWjOxwqgsT5ADJPuEySO9oOpNezNSR1KcP7bKh+pjJQjukl8SMntTZRO19ptqb7Ln+VYxb2A9F+hcD6JpxE+lSwsI4TeeRERPTwuPsW+87vnz/Dqk/srDKVYAqQQQeYIPIgiVv2J6oGnUV+Kur/Qy8P8A9JZU4Gq4tkdnT81oobfvcizQWlkBbTOfQbrwk/3bnwPkfEevMik9QajTpYpR1VkYYKsAQR5EHrILtbsd0ljcVNllGfweVifQG5j9qbKdasYs+plt0jzmBTMk3Z1sqy/aNJQHhqYWu3gFXmMn1nA+k+Um+j7FdODm3UXOPJVWv3k5MnGx9h6fSV93p61RepxzLHzZjzY+2Su1sNrUOTyrSy3JyN+Iicg6QiIgCIiAIiIAiIgCIiAIiIAiIgCIiAJGe0motsvUY8ArfQtiMfqBkmmttPQi+mypuliMh/WBGfrk65bZJ/BkZrdFo8yRMup0zVuyOMOjFWHkykg/WJin0pwRERAJX2a7fGl1y8ZxXcO6Y+AJIKMfY2B7GMvmeW5cXZz2grci6bUti9fRR2PK0eAJ/H+325nM1tDf+SPzN+ltS9x/IsKIico6IiIJgCIiAIiIAiIgCIiAIiIAiIgCIiAIiIAiIgCIiAVD2t7qmu34XWPi7MC3H4NnQN7GGB7R+lK5np7V6RLa2rsUMjgqynoQZRu++4VugcugZ9MT6L9SmfwbPL1N0PqPKdfR6hSWyXXuOZqaGnvj0InEROiYhERAJpu92qazTAJbjUVjpxkiwD1W+P6wPtkx03bNoiPTq1KHy4UcfQQ3/aU1EzT0tU3nBojqLI8ZLg1vbRpVHxVF7n9LhrX35J+qYd19ta3a+o4rcVaKkhmrTIFj9URnPNx0JHIYAyOcgm6e51+vswgK1A+naR6K+ofjN6vfiXxsfZFWlpWmleFFHtJPizHxJPPMw3qqlbYL3v4NVLsteZPj+TdiInONwiIgCIiAIiIAiIgCIiAIiIAiIgCIiAIiIAn5srDAhgCpGCCMgg9QQeon6iAV5vH2QUWkvpH7lj/dtlqj7Pwk+seoSvtqbhbR05PHp7GX8av41fb6PMfSBPQkTZXrLIcPkyz0sJcrg8vW1MpwwKn1gj7Z+UUnoCfZz+yeoWQHqAfbzhawOgA9gxNH/ofp8ynsX6vI88bN3L1+oI7vTW4P4Tr3a/tPjP0Sebu9jiqQ+tsD+PdVkhfY1nU+wAe2WbEos1tkuFwXQ0sI8vkw6TSV1IqVoqIowqqMAD1ATNETEahERAEREAREQBERAEREAREQBERAERPhMA+xK93h7X6KWKaavv2HIuW4a8/okDL+3kPImRxu2fW/ktKP1bPt45qjpLZLODPLU1xeMlyxKZ+7RrfyWk/Zs/5JMuzrfW/aBu75aV7vgxwBh8rjzniY/iieT0tkI7n0PYaiE3tRNInK3j3ko0NPeXE8+SqObu3ko/79BKt2p2xa1ye5SqlPDI7x/pZvR/6Z5Vp528x6Htl0K+GXPEohe1LagIJuU+o1V4PuUGSndztiDME1taoDy71M8I/xockD1gn2Syeitis9f2K46quTx0LOiflHBAIIIPMEcwQehBnL3l3no0NPeXE8+SIObufID7SeQmRRcnhGltJZZ1olMa7tZ2he/DpkSsH5Kqhus955H6FmO3fzblPpWhwv/uaUKv0kKPtmzsVnfj6mbtUPEuuJXG7Ha8lrivWItRbkLVJ7vPhxKeae3JHniWPM1lUq3iSL4WRmsxESGb29plGic1IhuuHygG4UTPMBnwefTkB7pDrO2jWZ5U6UD1iw/Xxj7JbDS2zWUiuWori8NlyRKZ+7RrfyWk/Zs/5IHbRrfyWk/Zs/5JPsVpDtdZc0RExmoREQBERAEREAREQBIR2s7cajRCtCQ17cBI68AGX9/or7GMm8q7tuB/qp8Pjff8VNGlipWxTKNQ2q20Qzcjdf4fqhWSVrUcdjDrwggAD1knHvPhLt0O6WhpULXpqAB4lFZj7XbJPvkA7EnXj1Q5cRWoj2A2Z+sj3y1pfrLJe0254RVpa47N3eaX9C6b8hR+7T/aZtPoqq893XWmevCoXOPPA5zPBmHLNeEUR2n7Xa/aFi5PBTipR4ZABc+0sSP1R5Scdme5VFemTU2or3WjjXiGQiH5PCD4kYOevPHtrDe0/1/VfP2/62l+btfeWm+Yq/hrOpqW4UxjE59CU7ZSZuanR12KUsRHQ9VZQw9xlG9o+6qaHVDugRTaCyDrwkHDLnyGQR/ix4S+JV/bcPR0vtt+yqZtHNqxR7mX6qKdbfwOv2RbYa7RGtjk0PwD/Aw4lH0HiHsAld9ou221O0LefoVE1IPABDhj9L8R93lJb2In0dV7avsslb7YUjU3A9RbYD7eNszbTBLUTfrky2Tbpj66F39ne71em0VTBR3tyLY7/hHiHEFz5AEDHtPjJQygjBwQeRHh7pSeh2RvC1SNU2q7oqpTGpQDgIHDgd5yGMcpn/AKD3l/G1f/yk/wCSZZ0KUm3NfU0Qu2xSUH9Dndpm71ek1vxQC12r3gUdFOSrKB4DIBx4cWPCWR2XbZbUbPUOcvSxqJPUqACmf1WA/Vld6/cjbd5BuqutIGAXvqYgdcAmyTvst3e1WjqvXU1msu6so4kbIC4J9An1S3UOLpSck2vErpUlbnDSZTm0rHa61nzxmxy2fxixz9eZd+5O7ug+BUvXTRYWRSzsquxfA4wWIyMNkY8MTj75dlXwi1r9K6I7nL1vngLHqysASpPiMEZ8pFaOzrbNJPdAr669QEz7mEnZZC+CSlgjCE6ptuOS4f6F035Cj92n+0f0LpvyFH7tP9pT+s3f3gpUuzawheZ4NUXIH+FXyfoEw7vdp+t07jvrGvpz6SvgvjxK2dc+o5H2zP2WTWYST+Zd2iKeJRwXnEx6bULYiuhyrgMp8wwyD7jMkwGwREQBERAEREAREQBIn2lbuNrNEe7HFbUe8QDq2AQyj1lTkeZAksiThNwkpLuIyipJpnnHdneG3Q6lbqxnGVdDyDKcZU+XMA58CB7Jbuh7V9m2KC9j1N4q9bEj6UBBmxvD2caHWMXKtVaeZesheI+bKQVJ9eM+uRp+xJM8tW+PXUCfeHE6E7NPdzPKZijXdVxHlEl+6bsr85/yrf5J1Nib0aTWcfwazvODHF6Lrjizj5QGehkE+4iv5437kfzyT7lbjjZ3e4uNve8PVODHDxfpHPyvqmeyNCi9knn14F0JXOXvJYKa3t+/9V8/b/EaX5u195ab5ir+Gshm1ux9b77bfhTL3ru/D3QOONi2M8fPGZPNm6Puaa6s8XdoqZxjPCoXOPDpJ6m6E4RUX0IUVShKTaNmVh23fJ0v+K37K5Z8jO+u5Q2iKgbjV3ZY8k488XD+kMfJ+uUaeahYpS6F10XKDSIr2I/J1Xtq+y2R3tQ3cfT6xrQD3N54w3gHPy1J885b2H1GWXuVuUNnC0C4297w9U4McPF+kc/K+qd/X7PqvrNdyK6N1Vhkf/h9c0PUqN7nHlMpVDlUoPqVRuJ2mppqhp9UHNa8ksUcRVevCy9SB4EezHKTYdp2yvzn/Kt/knG2h2M6Rzmm66r9E4sUezOG95M0fuIr+eN+5H88lPstj3NtEY9ogsYTJP8AdN2V+c/5Vv8AJO3sfbVGrr7zTvxpkrnhZeY6jDAHxle/cRX88b9yP55Nd0d2hoNP3IsNnps/Fw8PyscsZPlKLY0KP+Ntv14F1crW/fXBh1+/+zqLWqtv4bEOGHd2HB69QuD1mv8AdN2V+c/5Vv8AJOTtzsmTU6m286l1NjcXCKwQOQGM8XPpNH7iVf53Z+6X+aTjDTYWZPPrwIuV+eIr18zu6ztW2YikrY9jeCrW4JPllwAPfKRvsNljMF5uxIUc+bMSFHn1xLUTsTp/C1Vp9iKPtJki3f7OdDo3Fiq1lo6PYQxU+aqAFB9eM+uXV3UUJ7MtlU6rbWt2Edjd7RtTpKK3+UlSK3tCgEe+dCInNby8m5LCwIiJ4eiIiAIiIAiIgCIiAIiIAiIgCIiAIiIAiJi1WqSpGsc8KICzHyAGTyHWAZYmPT3h0VgGAYAgMpVsHzVuYPqMyQBERAEREAREQBERAEREAREQBIBuvoTZwattVYtz3ahXRnJW5Q1irWtZbC8IUMMA9PdP5HNHuNRXeLRZeVVneukuDVW9uQ7IuM/hHqTjMurkkmvXeVTi20yG7v1/+Uam/h1a2/BrPjXuZq3+Uc1rxnhI4QM4E2d1rX1Wp+C6lreKrSNVZix1J4b62rcMDnJrKel16+ckuh3DrqosoGp1jU2VNV3bOhVA/VkATk3Xnz6nlOjpN2aa9UdSpfvDUtJGRwkKVwxGM8WFUdcYHSXyuj73kUxqlx5lfLowmyXtDahnfUitvjbGYomqKBUHFyJXly6z5ZfY2iGPhR07bQRKqjafhHdgMr1F+LKkuGABbl9cnf8A4Qp+CjT8VvALe+zleLi73vsZ4cY4uXTp4+Mw6zcemwOBbqKw+oGqHAyApaBglCUOMnn48x4T1Xx7/jkOmXd8DpbC0q16ZFVbUGM8Frl7FLEsQzEnJBPmZWu5G17jboKLXsJ47LVJZjx02UW4yT14bFcc/V5S0NmaA01Cs23W4z6drBnOSTzYADlnA5dBORptxtPWdMytaH0qPWjZXJV1ZfT9HnjiJGMcz4yqFkVuT7/6ZZKEnta7vwRXdzVrqtdqEsuZq9WLSEW0hk7i4KgHCcpmv0vDImtptN3ezUuWy7vLNYlbE2u3opqWVQATy5cj5+Mm2z9ytLQdOagyvp8gOAgaziUoe9YL6XXPhzn3/wAHUfBl0/HbwLb34OV4uLvDbgnhxjiOOmceMsd0c8dOPLP4IKqWOevP2/JErmf4Q2p727vV2oulHxjcHcegpTu88OCCfCc7Q7XvTUCp3s4LdoCyo8THkl71W158v/TPD05+uTt9yKDqe+7y/h70XmnjHcm4AAWFcZzyB69Z9O5On+K525q1DalWyueN342U+j8gnHLr6I5z1XQxg89lMjei20Ttxm77KPZZpe64+nd1VuH7vPLNi2DOJIOz61m0KlmLHvL+ZJJ5X2Acz6p+6dx9KoTHF3iX/CO9wnes/GzlWfh5qeIjHlj2zLsHdVdGxKX6p0PFip3U1qXfjLKoUYOc+P4Rldk4SjheHlknCMlLL8fPBD97FcajaFy23JZpq9NZVw2MqgtxcQKZ4WBAHUTb3y2e9aK3Fc41OtpPd12MH4e6KlFORwksG5Zx0ne2puNRqL3tss1GLO77ypXC1OKvkB1C5I6+PjN/b+76atEVrLa+7sW1WrKqwZQwHNlP431SSuitvruX3R46m8+vj9iJbzbDrXS6Rl+F1E201cLX2cYS20l1chiC3pEZyccsdJ916Gl9pVo9nBVoKwmXZiMLfz4ic55Dn15SUW7so9FdVl2os7u1bRY7KbGZH41DNw4Izy6DkJrbc3Lp1VhsNuorLoK7RW4VbUBJCuCD5kZGORnkbV0k/WUw631S9YZB9phyNRcLr0s0+j0ttZW1gOIqeLiXOGzjnmdjYVXfbU1DOmqYpcCti2kUV/Eq3C9fHzyf0T1E7e0dwdNdaXazUKjLWj0o4Wp1q+QrDh4iPpmevdBF1L3pqNUveOLHqV1FTEALhl4MkYA8ZJ3RcceH9fk8VUk8+P8AZwd0KGo1hq1LapdUVsJLWGyjVLxAixc/JZRy4RjA+kTZ7QNHaXrtYah9IiP3i0WFLK2OOG8KCO84QDy8J1Nkbl0ae5bFsvcVhxVW7hkqFhy4QYzz6cyeUzbe3Wr1TK5tvqcK1Zapgpat8cSNkEEfWJD2kfaKWfXr1glsezaQfeB3t1OKDrr3OiqbTvU7Ke8LPw224IUA8s5Ez37Wf+lqu8uGUNOkesPjia2mxncID4WMgzjyk22fu1TRaLK+MYpTThcgqErJK+Gc8+uZp3bj6VhZni7yy7v+9wneqwZWCq/DyUcIGPImTV0Oj6YwRdUuviRejYyVPtQq+o/q1ZWrN9jYD6Us2QW5nJJBPSae8e2WSnZ+LijUaWvVMC+Dac0KE6+mSotOOecGT9t26idUeKz+tjFnNfRxX3XocuXo8+eec013F0mGDhrM0JpwXCMUStSoKHh9Fjkknz8ojdHOZeH8Yf3DqljC9cn42NqC209b6RKd3pioySOa2HIHQZ5SObnaCy6i96xqk1JW9E1D2saSxd1XgTiOCuF58PLBxJLRuUiXLamp1isq1Kyh0C2CkBV7wcHPIznmPlHGJ+dDuLVUHTv9W9LixTS1i918aSWIVVBBySQc+Mj7SKTw/h5HuyTayvj5mluBwo1tTfCq70VO9otsNihsEd9U5ySHPXBxy6dJMpxdhbrV6V2cWX22Mq18drBmWtM8KDAHLn7TO1KbZKUsotrTUcMRESosEREAREQBERAEREAREQBERAEREAREQBERAEREAREQBERAEREAREQ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data:image/jpeg;base64,/9j/4AAQSkZJRgABAQAAAQABAAD/2wCEAAkGBhAREBUUERIQFBIVGBoWFxUXFBcUFRgXFxgVFhgXFxIXHTIeFxwkGRcVHzEgJCcqLCwsFiAxNTAqNSYrLCkBCQoKDgwOGg8PGjAkHiQsLCwrLy0pLDAsLDIsLSksKSwsLCw1LCwsLCwpLCwsLCwpLCwsLCwsLCwvLCwsLCksLP/AABEIANUA7QMBIgACEQEDEQH/xAAcAAEAAgMBAQEAAAAAAAAAAAAABgcDBAUIAQL/xABLEAACAgEBBQQEBwwJAgcAAAABAgADEQQFBhIhMQcTQVEiYXGRFCMyc4GhsRc0QlJTVGKCkpOz0hUkNUNyo7LR06LBFiUzY5TC4f/EABoBAQADAQEBAAAAAAAAAAAAAAACAwQFAQb/xAAwEQACAgEDAQUHBAMBAAAAAAAAAQIDEQQSITEUQWGh8BMiUYGRweFicbHRIzIzFf/aAAwDAQACEQMRAD8AvGIiAIiIAiIgCIiAIiIAiIgCInL3o1b1aLUWVtwulTsrcjghSQcHlPUsvB43hZOpEhvZdt3UavTWvqLDYy2lQSFGF4Kzj0QPEn3yZSVkHCTizyElOO5CIiQJCIiAIiIAiIgCIiAIiIAiIgCIiAIiIAiIgCIiAIiIAiIgCcbfP+ztV8xZ/pM7M42+f9nar5iz/SZOv/ZfuRn/AKsi/Yv953fPn+HVLBlfdi/3nd8+f4dUsGW6n/rIro/5oRETOXCIiAIiIAiIgCIiAIiIAiIgCIiAIiIAiIgCIiAIiIAiIgCcbfP+ztV8xZ/pMwbxb86LRcrbOKz8knpP9Pgv6xErjePtZu1NdlNdNddVilCWJd+Fhg4xgKceozVTp7JNSS4M9t0Ippvkk3Yv953fPn+HVLBlfdi/3nd8+f4dUiO8O+20tPrtQiamwKlrhVKowC8RKjDL0wRLZ0u26SRXC1V1RbLviU1sztj1iEC6um5fEgGt/eMr/wBMnm7vaNotYQoc1Wn+7swpJ8lb5LezOfVKbNNZDlothqIT6MlMREzF4iIgCIiAIiIAiIgCIiAIiIAiIgCIiAIiIAiIgCVTv32oMS1GhbAHJ7x1J8RUfAfp+7zPQ7WN8DUnwSlsPYM2sDzWs8gnqLc8+r2yoZ09Jpk1vn8jn6m9p7I/M+sxJJJJJ5knmSfMnxnyInVOeXH2Lfed3z5/h1SHdq+zzXtJmxytRLB7QO7P1pn6ZMexb7zu+fP8OqZO13YJu0i3oMvQST822A3uIU+wGcmM9mqee/g6MobtOvApiIidY5xPtyO02zTladWzWUdA5yXr+nq6+rqPDylx03K6hlIZWAIIOQQeYIPiMTy9LJ7Jt72WwaO0ko+TSSfktzYp7CMkeRz5zm6vTLG+HzN+mvedki24iJyToiIiAIiIAiIgCIiAIiIAiIgCIiAIiIAmPUXrWjOxwqgsT5ADJPuEySO9oOpNezNSR1KcP7bKh+pjJQjukl8SMntTZRO19ptqb7Ln+VYxb2A9F+hcD6JpxE+lSwsI4TeeRERPTwuPsW+87vnz/Dqk/srDKVYAqQQQeYIPIgiVv2J6oGnUV+Kur/Qy8P8A9JZU4Gq4tkdnT81oobfvcizQWlkBbTOfQbrwk/3bnwPkfEevMik9QajTpYpR1VkYYKsAQR5EHrILtbsd0ljcVNllGfweVifQG5j9qbKdasYs+plt0jzmBTMk3Z1sqy/aNJQHhqYWu3gFXmMn1nA+k+Um+j7FdODm3UXOPJVWv3k5MnGx9h6fSV93p61RepxzLHzZjzY+2Su1sNrUOTyrSy3JyN+Iicg6QiIgCIiAIiIAiIgCIiAIiIAiIgCIiAJGe0motsvUY8ArfQtiMfqBkmmttPQi+mypuliMh/WBGfrk65bZJ/BkZrdFo8yRMup0zVuyOMOjFWHkykg/WJin0pwRERAJX2a7fGl1y8ZxXcO6Y+AJIKMfY2B7GMvmeW5cXZz2grci6bUti9fRR2PK0eAJ/H+325nM1tDf+SPzN+ltS9x/IsKIico6IiIJgCIiAIiIAiIgCIiAIiIAiIgCIiAIiIAiIgCIiAVD2t7qmu34XWPi7MC3H4NnQN7GGB7R+lK5np7V6RLa2rsUMjgqynoQZRu++4VugcugZ9MT6L9SmfwbPL1N0PqPKdfR6hSWyXXuOZqaGnvj0InEROiYhERAJpu92qazTAJbjUVjpxkiwD1W+P6wPtkx03bNoiPTq1KHy4UcfQQ3/aU1EzT0tU3nBojqLI8ZLg1vbRpVHxVF7n9LhrX35J+qYd19ta3a+o4rcVaKkhmrTIFj9URnPNx0JHIYAyOcgm6e51+vswgK1A+naR6K+ofjN6vfiXxsfZFWlpWmleFFHtJPizHxJPPMw3qqlbYL3v4NVLsteZPj+TdiInONwiIgCIiAIiIAiIgCIiAIiIAiIgCIiAIiIAn5srDAhgCpGCCMgg9QQeon6iAV5vH2QUWkvpH7lj/dtlqj7Pwk+seoSvtqbhbR05PHp7GX8av41fb6PMfSBPQkTZXrLIcPkyz0sJcrg8vW1MpwwKn1gj7Z+UUnoCfZz+yeoWQHqAfbzhawOgA9gxNH/ofp8ynsX6vI88bN3L1+oI7vTW4P4Tr3a/tPjP0Sebu9jiqQ+tsD+PdVkhfY1nU+wAe2WbEos1tkuFwXQ0sI8vkw6TSV1IqVoqIowqqMAD1ATNETEahERAEREAREQBERAEREAREQBERAERPhMA+xK93h7X6KWKaavv2HIuW4a8/okDL+3kPImRxu2fW/ktKP1bPt45qjpLZLODPLU1xeMlyxKZ+7RrfyWk/Zs/5JMuzrfW/aBu75aV7vgxwBh8rjzniY/iieT0tkI7n0PYaiE3tRNInK3j3ko0NPeXE8+SqObu3ko/79BKt2p2xa1ye5SqlPDI7x/pZvR/6Z5Vp528x6Htl0K+GXPEohe1LagIJuU+o1V4PuUGSndztiDME1taoDy71M8I/xockD1gn2Syeitis9f2K46quTx0LOiflHBAIIIPMEcwQehBnL3l3no0NPeXE8+SIObufID7SeQmRRcnhGltJZZ1olMa7tZ2he/DpkSsH5Kqhus955H6FmO3fzblPpWhwv/uaUKv0kKPtmzsVnfj6mbtUPEuuJXG7Ha8lrivWItRbkLVJ7vPhxKeae3JHniWPM1lUq3iSL4WRmsxESGb29plGic1IhuuHygG4UTPMBnwefTkB7pDrO2jWZ5U6UD1iw/Xxj7JbDS2zWUiuWori8NlyRKZ+7RrfyWk/Zs/5IHbRrfyWk/Zs/5JPsVpDtdZc0RExmoREQBERAEREAREQBIR2s7cajRCtCQ17cBI68AGX9/or7GMm8q7tuB/qp8Pjff8VNGlipWxTKNQ2q20Qzcjdf4fqhWSVrUcdjDrwggAD1knHvPhLt0O6WhpULXpqAB4lFZj7XbJPvkA7EnXj1Q5cRWoj2A2Z+sj3y1pfrLJe0254RVpa47N3eaX9C6b8hR+7T/aZtPoqq893XWmevCoXOPPA5zPBmHLNeEUR2n7Xa/aFi5PBTipR4ZABc+0sSP1R5Scdme5VFemTU2or3WjjXiGQiH5PCD4kYOevPHtrDe0/1/VfP2/62l+btfeWm+Yq/hrOpqW4UxjE59CU7ZSZuanR12KUsRHQ9VZQw9xlG9o+6qaHVDugRTaCyDrwkHDLnyGQR/ix4S+JV/bcPR0vtt+yqZtHNqxR7mX6qKdbfwOv2RbYa7RGtjk0PwD/Aw4lH0HiHsAld9ou221O0LefoVE1IPABDhj9L8R93lJb2In0dV7avsslb7YUjU3A9RbYD7eNszbTBLUTfrky2Tbpj66F39ne71em0VTBR3tyLY7/hHiHEFz5AEDHtPjJQygjBwQeRHh7pSeh2RvC1SNU2q7oqpTGpQDgIHDgd5yGMcpn/AKD3l/G1f/yk/wCSZZ0KUm3NfU0Qu2xSUH9Dndpm71ek1vxQC12r3gUdFOSrKB4DIBx4cWPCWR2XbZbUbPUOcvSxqJPUqACmf1WA/Vld6/cjbd5BuqutIGAXvqYgdcAmyTvst3e1WjqvXU1msu6so4kbIC4J9An1S3UOLpSck2vErpUlbnDSZTm0rHa61nzxmxy2fxixz9eZd+5O7ug+BUvXTRYWRSzsquxfA4wWIyMNkY8MTj75dlXwi1r9K6I7nL1vngLHqysASpPiMEZ8pFaOzrbNJPdAr669QEz7mEnZZC+CSlgjCE6ptuOS4f6F035Cj92n+0f0LpvyFH7tP9pT+s3f3gpUuzawheZ4NUXIH+FXyfoEw7vdp+t07jvrGvpz6SvgvjxK2dc+o5H2zP2WTWYST+Zd2iKeJRwXnEx6bULYiuhyrgMp8wwyD7jMkwGwREQBERAEREAREQBIn2lbuNrNEe7HFbUe8QDq2AQyj1lTkeZAksiThNwkpLuIyipJpnnHdneG3Q6lbqxnGVdDyDKcZU+XMA58CB7Jbuh7V9m2KC9j1N4q9bEj6UBBmxvD2caHWMXKtVaeZesheI+bKQVJ9eM+uRp+xJM8tW+PXUCfeHE6E7NPdzPKZijXdVxHlEl+6bsr85/yrf5J1Nib0aTWcfwazvODHF6Lrjizj5QGehkE+4iv5437kfzyT7lbjjZ3e4uNve8PVODHDxfpHPyvqmeyNCi9knn14F0JXOXvJYKa3t+/9V8/b/EaX5u195ab5ir+Gshm1ux9b77bfhTL3ru/D3QOONi2M8fPGZPNm6Puaa6s8XdoqZxjPCoXOPDpJ6m6E4RUX0IUVShKTaNmVh23fJ0v+K37K5Z8jO+u5Q2iKgbjV3ZY8k488XD+kMfJ+uUaeahYpS6F10XKDSIr2I/J1Xtq+y2R3tQ3cfT6xrQD3N54w3gHPy1J885b2H1GWXuVuUNnC0C4297w9U4McPF+kc/K+qd/X7PqvrNdyK6N1Vhkf/h9c0PUqN7nHlMpVDlUoPqVRuJ2mppqhp9UHNa8ksUcRVevCy9SB4EezHKTYdp2yvzn/Kt/knG2h2M6Rzmm66r9E4sUezOG95M0fuIr+eN+5H88lPstj3NtEY9ogsYTJP8AdN2V+c/5Vv8AJO3sfbVGrr7zTvxpkrnhZeY6jDAHxle/cRX88b9yP55Nd0d2hoNP3IsNnps/Fw8PyscsZPlKLY0KP+Ntv14F1crW/fXBh1+/+zqLWqtv4bEOGHd2HB69QuD1mv8AdN2V+c/5Vv8AJOTtzsmTU6m286l1NjcXCKwQOQGM8XPpNH7iVf53Z+6X+aTjDTYWZPPrwIuV+eIr18zu6ztW2YikrY9jeCrW4JPllwAPfKRvsNljMF5uxIUc+bMSFHn1xLUTsTp/C1Vp9iKPtJki3f7OdDo3Fiq1lo6PYQxU+aqAFB9eM+uXV3UUJ7MtlU6rbWt2Edjd7RtTpKK3+UlSK3tCgEe+dCInNby8m5LCwIiJ4eiIiAIiIAiIgCIiAIiIAiIgCIiAIiIAiJi1WqSpGsc8KICzHyAGTyHWAZYmPT3h0VgGAYAgMpVsHzVuYPqMyQBERAEREAREQBERAEREAREQBIBuvoTZwattVYtz3ahXRnJW5Q1irWtZbC8IUMMA9PdP5HNHuNRXeLRZeVVneukuDVW9uQ7IuM/hHqTjMurkkmvXeVTi20yG7v1/+Uam/h1a2/BrPjXuZq3+Uc1rxnhI4QM4E2d1rX1Wp+C6lreKrSNVZix1J4b62rcMDnJrKel16+ckuh3DrqosoGp1jU2VNV3bOhVA/VkATk3Xnz6nlOjpN2aa9UdSpfvDUtJGRwkKVwxGM8WFUdcYHSXyuj73kUxqlx5lfLowmyXtDahnfUitvjbGYomqKBUHFyJXly6z5ZfY2iGPhR07bQRKqjafhHdgMr1F+LKkuGABbl9cnf8A4Qp+CjT8VvALe+zleLi73vsZ4cY4uXTp4+Mw6zcemwOBbqKw+oGqHAyApaBglCUOMnn48x4T1Xx7/jkOmXd8DpbC0q16ZFVbUGM8Frl7FLEsQzEnJBPmZWu5G17jboKLXsJ47LVJZjx02UW4yT14bFcc/V5S0NmaA01Cs23W4z6drBnOSTzYADlnA5dBORptxtPWdMytaH0qPWjZXJV1ZfT9HnjiJGMcz4yqFkVuT7/6ZZKEnta7vwRXdzVrqtdqEsuZq9WLSEW0hk7i4KgHCcpmv0vDImtptN3ezUuWy7vLNYlbE2u3opqWVQATy5cj5+Mm2z9ytLQdOagyvp8gOAgaziUoe9YL6XXPhzn3/wAHUfBl0/HbwLb34OV4uLvDbgnhxjiOOmceMsd0c8dOPLP4IKqWOevP2/JErmf4Q2p727vV2oulHxjcHcegpTu88OCCfCc7Q7XvTUCp3s4LdoCyo8THkl71W158v/TPD05+uTt9yKDqe+7y/h70XmnjHcm4AAWFcZzyB69Z9O5On+K525q1DalWyueN342U+j8gnHLr6I5z1XQxg89lMjei20Ttxm77KPZZpe64+nd1VuH7vPLNi2DOJIOz61m0KlmLHvL+ZJJ5X2Acz6p+6dx9KoTHF3iX/CO9wnes/GzlWfh5qeIjHlj2zLsHdVdGxKX6p0PFip3U1qXfjLKoUYOc+P4Rldk4SjheHlknCMlLL8fPBD97FcajaFy23JZpq9NZVw2MqgtxcQKZ4WBAHUTb3y2e9aK3Fc41OtpPd12MH4e6KlFORwksG5Zx0ne2puNRqL3tss1GLO77ypXC1OKvkB1C5I6+PjN/b+76atEVrLa+7sW1WrKqwZQwHNlP431SSuitvruX3R46m8+vj9iJbzbDrXS6Rl+F1E201cLX2cYS20l1chiC3pEZyccsdJ916Gl9pVo9nBVoKwmXZiMLfz4ic55Dn15SUW7so9FdVl2os7u1bRY7KbGZH41DNw4Izy6DkJrbc3Lp1VhsNuorLoK7RW4VbUBJCuCD5kZGORnkbV0k/WUw631S9YZB9phyNRcLr0s0+j0ttZW1gOIqeLiXOGzjnmdjYVXfbU1DOmqYpcCti2kUV/Eq3C9fHzyf0T1E7e0dwdNdaXazUKjLWj0o4Wp1q+QrDh4iPpmevdBF1L3pqNUveOLHqV1FTEALhl4MkYA8ZJ3RcceH9fk8VUk8+P8AZwd0KGo1hq1LapdUVsJLWGyjVLxAixc/JZRy4RjA+kTZ7QNHaXrtYah9IiP3i0WFLK2OOG8KCO84QDy8J1Nkbl0ae5bFsvcVhxVW7hkqFhy4QYzz6cyeUzbe3Wr1TK5tvqcK1Zapgpat8cSNkEEfWJD2kfaKWfXr1glsezaQfeB3t1OKDrr3OiqbTvU7Ke8LPw224IUA8s5Ez37Wf+lqu8uGUNOkesPjia2mxncID4WMgzjyk22fu1TRaLK+MYpTThcgqErJK+Gc8+uZp3bj6VhZni7yy7v+9wneqwZWCq/DyUcIGPImTV0Oj6YwRdUuviRejYyVPtQq+o/q1ZWrN9jYD6Us2QW5nJJBPSae8e2WSnZ+LijUaWvVMC+Dac0KE6+mSotOOecGT9t26idUeKz+tjFnNfRxX3XocuXo8+eec013F0mGDhrM0JpwXCMUStSoKHh9Fjkknz8ojdHOZeH8Yf3DqljC9cn42NqC209b6RKd3pioySOa2HIHQZ5SObnaCy6i96xqk1JW9E1D2saSxd1XgTiOCuF58PLBxJLRuUiXLamp1isq1Kyh0C2CkBV7wcHPIznmPlHGJ+dDuLVUHTv9W9LixTS1i918aSWIVVBBySQc+Mj7SKTw/h5HuyTayvj5mluBwo1tTfCq70VO9otsNihsEd9U5ySHPXBxy6dJMpxdhbrV6V2cWX22Mq18drBmWtM8KDAHLn7TO1KbZKUsotrTUcMRESosEREAREQBERAEREAREQBERAEREAREQBERAEREAREQBERAEREAREQ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 descr="eusoballoon au dessus de Timmins 2014_0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42278"/>
          <a:stretch/>
        </p:blipFill>
        <p:spPr>
          <a:xfrm>
            <a:off x="-8260" y="-96217"/>
            <a:ext cx="9152260" cy="3803542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EC3CE51A-E63C-4BE8-B825-1DADE8961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790" y="4428035"/>
            <a:ext cx="2175395" cy="144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000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cs typeface="Avenir Book" charset="0"/>
              </a:rPr>
              <a:t>Sylvie </a:t>
            </a:r>
            <a:r>
              <a:rPr lang="en-GB" sz="2000" dirty="0" err="1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cs typeface="Avenir Book" charset="0"/>
              </a:rPr>
              <a:t>Blin</a:t>
            </a:r>
            <a:endParaRPr lang="en-GB" sz="2000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ea"/>
              <a:cs typeface="Avenir Book" charset="0"/>
            </a:endParaRPr>
          </a:p>
          <a:p>
            <a:pPr algn="ctr">
              <a:lnSpc>
                <a:spcPct val="110000"/>
              </a:lnSpc>
            </a:pPr>
            <a:r>
              <a:rPr lang="en-GB" sz="2000" dirty="0" err="1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cs typeface="Avenir Book" charset="0"/>
              </a:rPr>
              <a:t>Alexandre</a:t>
            </a:r>
            <a:r>
              <a:rPr lang="en-GB" sz="2000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cs typeface="Avenir Book" charset="0"/>
              </a:rPr>
              <a:t> </a:t>
            </a:r>
            <a:r>
              <a:rPr lang="en-GB" sz="2000" dirty="0" err="1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cs typeface="Avenir Book" charset="0"/>
              </a:rPr>
              <a:t>Creusot</a:t>
            </a:r>
            <a:endParaRPr lang="en-GB" sz="2000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ea"/>
              <a:cs typeface="Avenir Book" charset="0"/>
            </a:endParaRPr>
          </a:p>
          <a:p>
            <a:pPr algn="ctr">
              <a:lnSpc>
                <a:spcPct val="110000"/>
              </a:lnSpc>
            </a:pPr>
            <a:r>
              <a:rPr lang="en-GB" sz="2000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ea typeface="+mj-ea"/>
                <a:cs typeface="Avenir Book" charset="0"/>
              </a:rPr>
              <a:t>Guillaume Prévôt</a:t>
            </a:r>
          </a:p>
          <a:p>
            <a:pPr algn="ctr">
              <a:lnSpc>
                <a:spcPct val="110000"/>
              </a:lnSpc>
            </a:pPr>
            <a:r>
              <a:rPr lang="en-GB" sz="2000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ea typeface="+mj-ea"/>
                <a:cs typeface="Avenir Book" charset="0"/>
              </a:rPr>
              <a:t>Étienne </a:t>
            </a:r>
            <a:r>
              <a:rPr lang="en-GB" sz="2000" dirty="0" err="1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ea typeface="+mj-ea"/>
                <a:cs typeface="Avenir Book" charset="0"/>
              </a:rPr>
              <a:t>Parizot</a:t>
            </a:r>
            <a:endParaRPr lang="en-GB" sz="2000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ea"/>
              <a:ea typeface="+mj-ea"/>
              <a:cs typeface="Avenir Book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DF20F31F-2C7D-4312-94AF-56B27BFFD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038" y="6061029"/>
            <a:ext cx="3417922" cy="38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000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ea"/>
                <a:cs typeface="Avenir Book" charset="0"/>
              </a:rPr>
              <a:t>APC &amp; Omega (IN2P3 France)</a:t>
            </a:r>
            <a:endParaRPr lang="en-GB" sz="2000" dirty="0">
              <a:solidFill>
                <a:schemeClr val="accent4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ea"/>
              <a:ea typeface="+mj-ea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10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SPACIROC3 BGA serial test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-9525" y="709163"/>
            <a:ext cx="6396186" cy="3040055"/>
          </a:xfrm>
        </p:spPr>
        <p:txBody>
          <a:bodyPr>
            <a:noAutofit/>
          </a:bodyPr>
          <a:lstStyle/>
          <a:p>
            <a:pPr algn="just"/>
            <a:r>
              <a:rPr lang="en-US" sz="1600" b="1" dirty="0">
                <a:latin typeface="Avenir Light"/>
                <a:cs typeface="Avenir Light"/>
              </a:rPr>
              <a:t>SPACIROC3 BGA: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1400" dirty="0">
                <a:latin typeface="Avenir Light"/>
                <a:cs typeface="Avenir Light"/>
              </a:rPr>
              <a:t>Packaging: BGA 12 x 12 mm , 353 balls, pitch 0,5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1400" dirty="0">
                <a:latin typeface="Avenir Light"/>
                <a:cs typeface="Avenir Light"/>
              </a:rPr>
              <a:t>Socket  Yamaichi Y-red BN0353 MI 0-H-S</a:t>
            </a:r>
          </a:p>
          <a:p>
            <a:pPr marL="0" indent="0" algn="just" defTabSz="915988">
              <a:buNone/>
              <a:tabLst>
                <a:tab pos="180975" algn="l"/>
                <a:tab pos="355600" algn="l"/>
              </a:tabLst>
            </a:pPr>
            <a:r>
              <a:rPr lang="en-US" sz="700" dirty="0">
                <a:latin typeface="Avenir Light"/>
                <a:cs typeface="Avenir Light"/>
              </a:rPr>
              <a:t>		 	   </a:t>
            </a:r>
          </a:p>
          <a:p>
            <a:pPr algn="just" defTabSz="915988">
              <a:tabLst>
                <a:tab pos="180975" algn="l"/>
                <a:tab pos="355600" algn="l"/>
              </a:tabLst>
            </a:pPr>
            <a:r>
              <a:rPr lang="en-US" sz="1600" b="1" dirty="0">
                <a:latin typeface="Avenir Light"/>
                <a:cs typeface="Avenir Light"/>
              </a:rPr>
              <a:t>SPACIROC3 ASIC automatic test</a:t>
            </a:r>
            <a:r>
              <a:rPr lang="en-US" sz="1600" dirty="0">
                <a:latin typeface="Avenir Light"/>
                <a:cs typeface="Avenir Light"/>
              </a:rPr>
              <a:t>:  </a:t>
            </a:r>
          </a:p>
          <a:p>
            <a:pPr marL="742950" lvl="1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r>
              <a:rPr lang="en-US" sz="1400" dirty="0">
                <a:latin typeface="Avenir Light"/>
                <a:cs typeface="Avenir Light"/>
              </a:rPr>
              <a:t>Dedicated test bench: power supply, </a:t>
            </a:r>
            <a:r>
              <a:rPr lang="en-US" sz="1400" dirty="0" err="1">
                <a:latin typeface="Avenir Light"/>
                <a:cs typeface="Avenir Light"/>
              </a:rPr>
              <a:t>labview</a:t>
            </a:r>
            <a:r>
              <a:rPr lang="en-US" sz="1400" dirty="0">
                <a:latin typeface="Avenir Light"/>
                <a:cs typeface="Avenir Light"/>
              </a:rPr>
              <a:t>, pulse generator, </a:t>
            </a:r>
            <a:r>
              <a:rPr lang="en-US" sz="1400" dirty="0" err="1">
                <a:latin typeface="Avenir Light"/>
                <a:cs typeface="Avenir Light"/>
              </a:rPr>
              <a:t>keithley</a:t>
            </a:r>
            <a:endParaRPr lang="en-US" sz="1400" dirty="0">
              <a:latin typeface="Avenir Light"/>
              <a:cs typeface="Avenir Light"/>
            </a:endParaRPr>
          </a:p>
          <a:p>
            <a:pPr marL="742950" lvl="1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r>
              <a:rPr lang="en-US" sz="1400" dirty="0">
                <a:latin typeface="Avenir Light"/>
                <a:cs typeface="Avenir Light"/>
              </a:rPr>
              <a:t>130 SPACIROC3 BGA tested: functionality, linearity of DAC, charge injection </a:t>
            </a:r>
          </a:p>
          <a:p>
            <a:pPr marL="742950" lvl="1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r>
              <a:rPr lang="en-US" sz="1400" dirty="0">
                <a:latin typeface="Avenir Light"/>
                <a:cs typeface="Avenir Light"/>
              </a:rPr>
              <a:t>Good yield = 94%</a:t>
            </a:r>
          </a:p>
          <a:p>
            <a:r>
              <a:rPr lang="en-US" sz="1600" b="1" dirty="0">
                <a:latin typeface="Avenir Light"/>
                <a:cs typeface="Avenir Light"/>
              </a:rPr>
              <a:t>Issue</a:t>
            </a:r>
            <a:r>
              <a:rPr lang="en-US" sz="1400" dirty="0">
                <a:latin typeface="Avenir Light"/>
                <a:cs typeface="Avenir Light"/>
              </a:rPr>
              <a:t>:  need 180 BGA ASICs ( SPB2 and  K-EUSO and Spares)</a:t>
            </a:r>
          </a:p>
          <a:p>
            <a:r>
              <a:rPr lang="en-US" sz="1400" dirty="0">
                <a:latin typeface="Avenir Light"/>
                <a:cs typeface="Avenir Light"/>
              </a:rPr>
              <a:t>	=&gt; </a:t>
            </a:r>
            <a:r>
              <a:rPr lang="en-US" sz="1400" dirty="0" err="1">
                <a:latin typeface="Avenir Light"/>
                <a:cs typeface="Avenir Light"/>
              </a:rPr>
              <a:t>Novapak</a:t>
            </a:r>
            <a:r>
              <a:rPr lang="en-US" sz="1400" dirty="0">
                <a:latin typeface="Avenir Light"/>
                <a:cs typeface="Avenir Light"/>
              </a:rPr>
              <a:t> bankrupt </a:t>
            </a:r>
          </a:p>
          <a:p>
            <a:r>
              <a:rPr lang="en-US" sz="1400" dirty="0">
                <a:latin typeface="Avenir Light"/>
                <a:cs typeface="Avenir Light"/>
              </a:rPr>
              <a:t>		=&gt; Japanese company for packaging </a:t>
            </a:r>
          </a:p>
          <a:p>
            <a:pPr marL="285750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endParaRPr lang="en-US" sz="1400" dirty="0">
              <a:latin typeface="Avenir Light"/>
              <a:cs typeface="Avenir Light"/>
            </a:endParaRPr>
          </a:p>
          <a:p>
            <a:pPr marL="742950" lvl="1" indent="-285750" algn="just" defTabSz="915988">
              <a:buFont typeface="Arial"/>
              <a:buChar char="•"/>
              <a:tabLst>
                <a:tab pos="180975" algn="l"/>
                <a:tab pos="355600" algn="l"/>
              </a:tabLst>
            </a:pPr>
            <a:endParaRPr lang="en-US" sz="1400" dirty="0">
              <a:latin typeface="Avenir Light"/>
              <a:cs typeface="Avenir Light"/>
            </a:endParaRPr>
          </a:p>
          <a:p>
            <a:pPr lvl="1" algn="just" defTabSz="915988">
              <a:tabLst>
                <a:tab pos="180975" algn="l"/>
                <a:tab pos="355600" algn="l"/>
              </a:tabLst>
            </a:pPr>
            <a:endParaRPr lang="en-US" sz="1400" dirty="0">
              <a:latin typeface="Avenir Light"/>
              <a:cs typeface="Avenir Light"/>
            </a:endParaRPr>
          </a:p>
          <a:p>
            <a:pPr lvl="1" algn="just" defTabSz="915988">
              <a:tabLst>
                <a:tab pos="180975" algn="l"/>
                <a:tab pos="355600" algn="l"/>
              </a:tabLst>
            </a:pPr>
            <a:endParaRPr lang="en-US" sz="1600" dirty="0">
              <a:latin typeface="Avenir Light"/>
              <a:cs typeface="Avenir Light"/>
            </a:endParaRPr>
          </a:p>
          <a:p>
            <a:pPr algn="just" defTabSz="915988">
              <a:tabLst>
                <a:tab pos="180975" algn="l"/>
                <a:tab pos="355600" algn="l"/>
              </a:tabLst>
            </a:pPr>
            <a:endParaRPr lang="en-US" sz="1600" dirty="0">
              <a:latin typeface="Avenir Light"/>
              <a:cs typeface="Avenir Light"/>
            </a:endParaRPr>
          </a:p>
          <a:p>
            <a:pPr marL="114300" indent="0" algn="just">
              <a:buNone/>
            </a:pPr>
            <a:endParaRPr lang="en-US" sz="1600" dirty="0">
              <a:latin typeface="Avenir Light"/>
              <a:cs typeface="Avenir Light"/>
            </a:endParaRPr>
          </a:p>
          <a:p>
            <a:pPr marL="114300" indent="0" algn="just">
              <a:buNone/>
            </a:pPr>
            <a:endParaRPr lang="en-US" sz="1600" dirty="0">
              <a:latin typeface="Avenir Light"/>
              <a:cs typeface="Avenir Light"/>
            </a:endParaRPr>
          </a:p>
          <a:p>
            <a:pPr marL="914400" lvl="2" indent="0" algn="just">
              <a:buNone/>
            </a:pPr>
            <a:endParaRPr lang="en-US" sz="1600" dirty="0">
              <a:latin typeface="Avenir Light"/>
              <a:cs typeface="Avenir Light"/>
            </a:endParaRPr>
          </a:p>
          <a:p>
            <a:pPr algn="just"/>
            <a:endParaRPr lang="en-US" sz="1600" dirty="0">
              <a:latin typeface="Avenir Light"/>
              <a:cs typeface="Avenir Light"/>
            </a:endParaRPr>
          </a:p>
          <a:p>
            <a:pPr algn="just"/>
            <a:endParaRPr lang="en-US" sz="1600" dirty="0">
              <a:latin typeface="Avenir Light"/>
              <a:cs typeface="Avenir Light"/>
            </a:endParaRPr>
          </a:p>
          <a:p>
            <a:pPr lvl="2" algn="just"/>
            <a:endParaRPr lang="en-US" sz="1600" dirty="0">
              <a:latin typeface="Avenir Light"/>
              <a:cs typeface="Avenir Light"/>
            </a:endParaRPr>
          </a:p>
          <a:p>
            <a:pPr algn="just"/>
            <a:endParaRPr lang="en-US" sz="1600" dirty="0">
              <a:latin typeface="Avenir Light"/>
              <a:cs typeface="Avenir Ligh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39020" y="84268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previous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999437" y="201163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new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32150" r="2401" b="31100"/>
          <a:stretch/>
        </p:blipFill>
        <p:spPr>
          <a:xfrm>
            <a:off x="6755361" y="693983"/>
            <a:ext cx="2276013" cy="1327674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794B257-A4E3-3E41-938F-4AA205CB3BCF}"/>
              </a:ext>
            </a:extLst>
          </p:cNvPr>
          <p:cNvSpPr txBox="1">
            <a:spLocks/>
          </p:cNvSpPr>
          <p:nvPr/>
        </p:nvSpPr>
        <p:spPr bwMode="auto">
          <a:xfrm>
            <a:off x="6256825" y="2004841"/>
            <a:ext cx="3143249" cy="3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lvl="1" defTabSz="915988">
              <a:tabLst>
                <a:tab pos="180975" algn="l"/>
                <a:tab pos="355600" algn="l"/>
              </a:tabLst>
            </a:pPr>
            <a:r>
              <a:rPr lang="fr-FR" sz="1400" kern="0" dirty="0">
                <a:latin typeface="Avenir Light"/>
                <a:cs typeface="Avenir Light"/>
              </a:rPr>
              <a:t>BGA </a:t>
            </a:r>
            <a:r>
              <a:rPr lang="fr-FR" sz="1400" kern="0" dirty="0" err="1">
                <a:latin typeface="Avenir Light"/>
                <a:cs typeface="Avenir Light"/>
              </a:rPr>
              <a:t>packaged</a:t>
            </a:r>
            <a:r>
              <a:rPr lang="fr-FR" sz="1400" kern="0" dirty="0">
                <a:latin typeface="Avenir Light"/>
                <a:cs typeface="Avenir Light"/>
              </a:rPr>
              <a:t> </a:t>
            </a:r>
            <a:r>
              <a:rPr lang="fr-FR" sz="1400" kern="0" dirty="0" err="1">
                <a:latin typeface="Avenir Light"/>
                <a:cs typeface="Avenir Light"/>
              </a:rPr>
              <a:t>Spaciroc</a:t>
            </a:r>
            <a:r>
              <a:rPr lang="fr-FR" sz="1400" kern="0" dirty="0">
                <a:latin typeface="Avenir Light"/>
                <a:cs typeface="Avenir Light"/>
              </a:rPr>
              <a:t> 3 ASIC</a:t>
            </a:r>
          </a:p>
          <a:p>
            <a:pPr defTabSz="915988">
              <a:tabLst>
                <a:tab pos="180975" algn="l"/>
                <a:tab pos="355600" algn="l"/>
              </a:tabLst>
            </a:pPr>
            <a:endParaRPr lang="fr-FR" kern="0" dirty="0"/>
          </a:p>
          <a:p>
            <a:pPr marL="114300"/>
            <a:endParaRPr lang="fr-FR" kern="0" dirty="0"/>
          </a:p>
          <a:p>
            <a:pPr marL="114300"/>
            <a:endParaRPr lang="fr-FR" kern="0" dirty="0"/>
          </a:p>
          <a:p>
            <a:pPr lvl="2"/>
            <a:endParaRPr lang="fr-FR" kern="0" dirty="0"/>
          </a:p>
          <a:p>
            <a:endParaRPr lang="fr-FR" kern="0" dirty="0"/>
          </a:p>
          <a:p>
            <a:endParaRPr lang="fr-FR" kern="0" dirty="0"/>
          </a:p>
          <a:p>
            <a:pPr lvl="2"/>
            <a:endParaRPr lang="fr-FR" kern="0" dirty="0"/>
          </a:p>
          <a:p>
            <a:endParaRPr lang="fr-FR" kern="0" dirty="0"/>
          </a:p>
        </p:txBody>
      </p:sp>
      <p:pic>
        <p:nvPicPr>
          <p:cNvPr id="14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6" y="3992723"/>
            <a:ext cx="3913948" cy="27444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r="9302" b="2763"/>
          <a:stretch/>
        </p:blipFill>
        <p:spPr>
          <a:xfrm>
            <a:off x="5588000" y="2645592"/>
            <a:ext cx="3556000" cy="38466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1051" r="17901" b="17065"/>
          <a:stretch/>
        </p:blipFill>
        <p:spPr>
          <a:xfrm>
            <a:off x="4195025" y="4853068"/>
            <a:ext cx="894611" cy="1431378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F657A51-6E72-2D46-8602-67403C1314CB}"/>
              </a:ext>
            </a:extLst>
          </p:cNvPr>
          <p:cNvCxnSpPr>
            <a:cxnSpLocks/>
            <a:stCxn id="19" idx="1"/>
            <a:endCxn id="18" idx="3"/>
          </p:cNvCxnSpPr>
          <p:nvPr/>
        </p:nvCxnSpPr>
        <p:spPr bwMode="auto">
          <a:xfrm flipH="1">
            <a:off x="2529109" y="5573594"/>
            <a:ext cx="1635485" cy="57524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8FFAF57-7667-2A4E-9CBB-641492C3F811}"/>
              </a:ext>
            </a:extLst>
          </p:cNvPr>
          <p:cNvSpPr/>
          <p:nvPr/>
        </p:nvSpPr>
        <p:spPr bwMode="auto">
          <a:xfrm>
            <a:off x="2298101" y="5985487"/>
            <a:ext cx="231008" cy="32669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6BCB88-91E3-6344-A972-DD45BA89CD24}"/>
              </a:ext>
            </a:extLst>
          </p:cNvPr>
          <p:cNvSpPr/>
          <p:nvPr/>
        </p:nvSpPr>
        <p:spPr bwMode="auto">
          <a:xfrm>
            <a:off x="4164594" y="4835001"/>
            <a:ext cx="963462" cy="147718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8" charset="0"/>
            </a:endParaRP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10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836878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en-US">
                <a:latin typeface="+mj-lt"/>
                <a:cs typeface="Avenir Light"/>
              </a:rPr>
              <a:t>Routing and Dimensions of the new ASIC board</a:t>
            </a:r>
          </a:p>
        </p:txBody>
      </p:sp>
      <p:pic>
        <p:nvPicPr>
          <p:cNvPr id="21" name="Picture 3" descr="C:\Users\prevot_adm\Desktop\PCB_EC_ASIC_BGA\PCB_EC_ASIC_BGA_3D_iso_full_fle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/>
          <a:stretch/>
        </p:blipFill>
        <p:spPr bwMode="auto">
          <a:xfrm>
            <a:off x="4972331" y="777890"/>
            <a:ext cx="1711162" cy="22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prevot_adm\Dropbox\• Pro Vrac\photos new EC 2018 proto\IMG_01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t="7025" r="6046" b="6996"/>
          <a:stretch/>
        </p:blipFill>
        <p:spPr bwMode="auto">
          <a:xfrm>
            <a:off x="6857185" y="916587"/>
            <a:ext cx="2227145" cy="19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-41366" y="3321088"/>
            <a:ext cx="8629806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-9525" algn="just">
              <a:lnSpc>
                <a:spcPct val="150000"/>
              </a:lnSpc>
              <a:defRPr/>
            </a:pPr>
            <a:r>
              <a:rPr lang="en-US" sz="1400" dirty="0">
                <a:latin typeface="+mj-lt"/>
                <a:cs typeface="Avenir Light"/>
              </a:rPr>
              <a:t>A complicated board:</a:t>
            </a: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400" dirty="0">
                <a:latin typeface="+mj-lt"/>
                <a:cs typeface="Avenir Light"/>
              </a:rPr>
              <a:t>A board uneasy to integrate inside the </a:t>
            </a:r>
            <a:r>
              <a:rPr lang="en-US" sz="1400" dirty="0" err="1">
                <a:latin typeface="+mj-lt"/>
                <a:cs typeface="Avenir Light"/>
              </a:rPr>
              <a:t>EC_Unit</a:t>
            </a:r>
            <a:endParaRPr lang="en-US" sz="1400" dirty="0">
              <a:latin typeface="+mj-lt"/>
              <a:cs typeface="Avenir Light"/>
            </a:endParaRP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400" dirty="0">
                <a:latin typeface="+mj-lt"/>
                <a:cs typeface="Avenir Light"/>
              </a:rPr>
              <a:t>A board challenging to route (inner micro-</a:t>
            </a:r>
            <a:r>
              <a:rPr lang="en-US" sz="1400" dirty="0" err="1">
                <a:latin typeface="+mj-lt"/>
                <a:cs typeface="Avenir Light"/>
              </a:rPr>
              <a:t>vias</a:t>
            </a:r>
            <a:r>
              <a:rPr lang="en-US" sz="1400" dirty="0">
                <a:latin typeface="+mj-lt"/>
                <a:cs typeface="Avenir Light"/>
              </a:rPr>
              <a:t>, density)</a:t>
            </a:r>
          </a:p>
          <a:p>
            <a:pPr marL="285750" indent="-285750" algn="just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400" dirty="0">
                <a:latin typeface="+mj-lt"/>
                <a:cs typeface="Avenir Light"/>
              </a:rPr>
              <a:t>A board complicated to produce (PCB/</a:t>
            </a:r>
            <a:r>
              <a:rPr lang="en-US" sz="1400" dirty="0" err="1">
                <a:latin typeface="+mj-lt"/>
                <a:cs typeface="Avenir Light"/>
              </a:rPr>
              <a:t>kaptons</a:t>
            </a:r>
            <a:r>
              <a:rPr lang="en-US" sz="1400" dirty="0">
                <a:latin typeface="+mj-lt"/>
                <a:cs typeface="Avenir Light"/>
              </a:rPr>
              <a:t>, hard to find a manufacturer, bad yield)</a:t>
            </a:r>
            <a:endParaRPr lang="en-US" sz="1000" dirty="0">
              <a:latin typeface="+mj-lt"/>
              <a:cs typeface="Avenir Light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15D34F8-595A-4D71-A708-30A04EF9F641}"/>
              </a:ext>
            </a:extLst>
          </p:cNvPr>
          <p:cNvGrpSpPr/>
          <p:nvPr/>
        </p:nvGrpSpPr>
        <p:grpSpPr>
          <a:xfrm>
            <a:off x="-41365" y="670177"/>
            <a:ext cx="5287620" cy="2428465"/>
            <a:chOff x="-52520" y="725592"/>
            <a:chExt cx="7187678" cy="3318656"/>
          </a:xfrm>
        </p:grpSpPr>
        <p:sp>
          <p:nvSpPr>
            <p:cNvPr id="32" name="ZoneTexte 31"/>
            <p:cNvSpPr txBox="1"/>
            <p:nvPr/>
          </p:nvSpPr>
          <p:spPr>
            <a:xfrm>
              <a:off x="4925659" y="728583"/>
              <a:ext cx="2209499" cy="421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+mj-lt"/>
                  <a:cs typeface="Avenir Light"/>
                </a:rPr>
                <a:t>SAMTEC 100 pins</a:t>
              </a:r>
            </a:p>
          </p:txBody>
        </p:sp>
        <p:sp>
          <p:nvSpPr>
            <p:cNvPr id="37" name="ZoneTexte 59"/>
            <p:cNvSpPr txBox="1">
              <a:spLocks noChangeArrowheads="1"/>
            </p:cNvSpPr>
            <p:nvPr/>
          </p:nvSpPr>
          <p:spPr bwMode="auto">
            <a:xfrm>
              <a:off x="2361072" y="3558826"/>
              <a:ext cx="1665150" cy="48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latin typeface="+mj-lt"/>
                  <a:cs typeface="Avenir Light"/>
                </a:rPr>
                <a:t>155 mm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1D38E80-1B30-4962-A5FF-BCAA23979B09}"/>
                </a:ext>
              </a:extLst>
            </p:cNvPr>
            <p:cNvGrpSpPr/>
            <p:nvPr/>
          </p:nvGrpSpPr>
          <p:grpSpPr>
            <a:xfrm>
              <a:off x="-52520" y="725592"/>
              <a:ext cx="6201852" cy="3278317"/>
              <a:chOff x="-52520" y="725592"/>
              <a:chExt cx="6201852" cy="3278317"/>
            </a:xfrm>
          </p:grpSpPr>
          <p:pic>
            <p:nvPicPr>
              <p:cNvPr id="20" name="Image 19" descr="EC_ASIC_image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846" y="1068658"/>
                <a:ext cx="5916486" cy="2605088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58174" y="725592"/>
                <a:ext cx="2341701" cy="421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+mj-lt"/>
                    <a:cs typeface="Avenir Light"/>
                  </a:rPr>
                  <a:t>EC_anode</a:t>
                </a:r>
                <a:r>
                  <a:rPr lang="en-US" sz="1400" dirty="0">
                    <a:solidFill>
                      <a:srgbClr val="FF0000"/>
                    </a:solidFill>
                    <a:latin typeface="+mj-lt"/>
                    <a:cs typeface="Avenir Light"/>
                  </a:rPr>
                  <a:t> boards</a:t>
                </a:r>
              </a:p>
            </p:txBody>
          </p:sp>
          <p:cxnSp>
            <p:nvCxnSpPr>
              <p:cNvPr id="23" name="Connecteur droit avec flèche 22"/>
              <p:cNvCxnSpPr/>
              <p:nvPr/>
            </p:nvCxnSpPr>
            <p:spPr>
              <a:xfrm>
                <a:off x="747889" y="1070146"/>
                <a:ext cx="254000" cy="8414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>
                <a:off x="747889" y="1045991"/>
                <a:ext cx="127000" cy="20177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/>
              <p:cNvSpPr txBox="1"/>
              <p:nvPr/>
            </p:nvSpPr>
            <p:spPr>
              <a:xfrm>
                <a:off x="1001889" y="3537330"/>
                <a:ext cx="1337651" cy="421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+mj-lt"/>
                    <a:cs typeface="Avenir Light"/>
                  </a:rPr>
                  <a:t> Kapton 1</a:t>
                </a:r>
              </a:p>
            </p:txBody>
          </p:sp>
          <p:cxnSp>
            <p:nvCxnSpPr>
              <p:cNvPr id="26" name="Connecteur droit avec flèche 25"/>
              <p:cNvCxnSpPr>
                <a:cxnSpLocks/>
              </p:cNvCxnSpPr>
              <p:nvPr/>
            </p:nvCxnSpPr>
            <p:spPr>
              <a:xfrm flipV="1">
                <a:off x="1780669" y="1911575"/>
                <a:ext cx="0" cy="156243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/>
              <p:cNvSpPr txBox="1"/>
              <p:nvPr/>
            </p:nvSpPr>
            <p:spPr>
              <a:xfrm>
                <a:off x="2634631" y="739703"/>
                <a:ext cx="1378219" cy="421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+mj-lt"/>
                    <a:cs typeface="Avenir Light"/>
                  </a:rPr>
                  <a:t>BGA ASIC</a:t>
                </a:r>
              </a:p>
            </p:txBody>
          </p:sp>
          <p:cxnSp>
            <p:nvCxnSpPr>
              <p:cNvPr id="28" name="Connecteur droit avec flèche 27"/>
              <p:cNvCxnSpPr>
                <a:cxnSpLocks/>
              </p:cNvCxnSpPr>
              <p:nvPr/>
            </p:nvCxnSpPr>
            <p:spPr>
              <a:xfrm flipH="1">
                <a:off x="2537651" y="1070146"/>
                <a:ext cx="457019" cy="84142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>
                <a:cxnSpLocks/>
              </p:cNvCxnSpPr>
              <p:nvPr/>
            </p:nvCxnSpPr>
            <p:spPr>
              <a:xfrm flipH="1">
                <a:off x="2634631" y="1047480"/>
                <a:ext cx="360038" cy="182003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/>
              <p:cNvSpPr txBox="1"/>
              <p:nvPr/>
            </p:nvSpPr>
            <p:spPr>
              <a:xfrm>
                <a:off x="4041026" y="3582657"/>
                <a:ext cx="1233937" cy="421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+mj-lt"/>
                    <a:cs typeface="Avenir Light"/>
                  </a:rPr>
                  <a:t>Kapton 2</a:t>
                </a:r>
              </a:p>
            </p:txBody>
          </p:sp>
          <p:cxnSp>
            <p:nvCxnSpPr>
              <p:cNvPr id="31" name="Connecteur droit avec flèche 30"/>
              <p:cNvCxnSpPr>
                <a:cxnSpLocks/>
                <a:stCxn id="30" idx="0"/>
              </p:cNvCxnSpPr>
              <p:nvPr/>
            </p:nvCxnSpPr>
            <p:spPr>
              <a:xfrm flipH="1" flipV="1">
                <a:off x="4073769" y="2322181"/>
                <a:ext cx="584226" cy="12604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>
                <a:off x="5586958" y="1045991"/>
                <a:ext cx="1023" cy="52282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/>
              <p:cNvCxnSpPr/>
              <p:nvPr/>
            </p:nvCxnSpPr>
            <p:spPr>
              <a:xfrm flipH="1">
                <a:off x="642403" y="3599343"/>
                <a:ext cx="526643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flipV="1">
                <a:off x="416576" y="1531834"/>
                <a:ext cx="0" cy="180160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59"/>
              <p:cNvSpPr txBox="1">
                <a:spLocks noChangeArrowheads="1"/>
              </p:cNvSpPr>
              <p:nvPr/>
            </p:nvSpPr>
            <p:spPr bwMode="auto">
              <a:xfrm rot="16200000">
                <a:off x="-642657" y="2208428"/>
                <a:ext cx="1665150" cy="4848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>
                    <a:latin typeface="+mj-lt"/>
                    <a:cs typeface="Avenir Light"/>
                  </a:rPr>
                  <a:t>50 mm</a:t>
                </a:r>
              </a:p>
            </p:txBody>
          </p:sp>
          <p:cxnSp>
            <p:nvCxnSpPr>
              <p:cNvPr id="40" name="Connecteur droit avec flèche 39"/>
              <p:cNvCxnSpPr>
                <a:cxnSpLocks/>
              </p:cNvCxnSpPr>
              <p:nvPr/>
            </p:nvCxnSpPr>
            <p:spPr>
              <a:xfrm flipV="1">
                <a:off x="1780669" y="3063704"/>
                <a:ext cx="344909" cy="41030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>
                <a:latin typeface="+mj-lt"/>
              </a:rPr>
              <a:pPr/>
              <a:t>11</a:t>
            </a:fld>
            <a:endParaRPr lang="en-US" altLang="fr-FR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136401-10FC-4A12-B3C9-DA8704536426}"/>
              </a:ext>
            </a:extLst>
          </p:cNvPr>
          <p:cNvSpPr txBox="1"/>
          <p:nvPr/>
        </p:nvSpPr>
        <p:spPr>
          <a:xfrm>
            <a:off x="7064185" y="2851467"/>
            <a:ext cx="1987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PCB designer= </a:t>
            </a:r>
            <a:r>
              <a:rPr lang="en-US" sz="1100" dirty="0" err="1">
                <a:latin typeface="+mj-lt"/>
              </a:rPr>
              <a:t>Pierrick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Dinaucourt</a:t>
            </a:r>
            <a:r>
              <a:rPr lang="en-US" sz="1100" dirty="0">
                <a:latin typeface="+mj-lt"/>
              </a:rPr>
              <a:t> (OMEGA)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550B8D-9CF5-4AA6-8413-4723C1A74129}"/>
              </a:ext>
            </a:extLst>
          </p:cNvPr>
          <p:cNvSpPr txBox="1"/>
          <p:nvPr/>
        </p:nvSpPr>
        <p:spPr>
          <a:xfrm>
            <a:off x="3620836" y="6231939"/>
            <a:ext cx="373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sz="1400" dirty="0" err="1"/>
              <a:t>Xray</a:t>
            </a:r>
            <a:r>
              <a:rPr lang="en-US" altLang="fr-FR" sz="1400" dirty="0"/>
              <a:t> campaign  + </a:t>
            </a:r>
            <a:r>
              <a:rPr lang="en-US" altLang="fr-FR" sz="1400" dirty="0">
                <a:latin typeface="+mj-lt"/>
              </a:rPr>
              <a:t>modification process </a:t>
            </a:r>
            <a:endParaRPr lang="fr-FR" sz="14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BA5D58-E2A1-4861-AADD-E6333EC1B764}"/>
              </a:ext>
            </a:extLst>
          </p:cNvPr>
          <p:cNvSpPr/>
          <p:nvPr/>
        </p:nvSpPr>
        <p:spPr>
          <a:xfrm>
            <a:off x="1515370" y="4719931"/>
            <a:ext cx="6409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fr-FR" sz="1400" dirty="0">
                <a:latin typeface="+mj-lt"/>
              </a:rPr>
              <a:t>only one manufacturer accepted: SOS electronic for PCB</a:t>
            </a:r>
          </a:p>
          <a:p>
            <a:pPr lvl="0"/>
            <a:r>
              <a:rPr lang="en-US" altLang="fr-FR" sz="1400" dirty="0">
                <a:latin typeface="+mj-lt"/>
              </a:rPr>
              <a:t>	=&gt; 100 boards June 2018 (K-EUSO: 18, EUSO-SPB2: 54)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B9CE61-E00E-4F68-8B3A-F6A64CA755DD}"/>
              </a:ext>
            </a:extLst>
          </p:cNvPr>
          <p:cNvSpPr/>
          <p:nvPr/>
        </p:nvSpPr>
        <p:spPr>
          <a:xfrm>
            <a:off x="42951" y="5339033"/>
            <a:ext cx="910104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fr-FR" sz="1300" dirty="0">
                <a:latin typeface="+mj-lt"/>
              </a:rPr>
              <a:t>1</a:t>
            </a:r>
            <a:r>
              <a:rPr lang="en-US" altLang="fr-FR" sz="1300" baseline="30000" dirty="0">
                <a:latin typeface="+mj-lt"/>
              </a:rPr>
              <a:t>st</a:t>
            </a:r>
            <a:r>
              <a:rPr lang="en-US" altLang="fr-FR" sz="1300" dirty="0">
                <a:latin typeface="+mj-lt"/>
              </a:rPr>
              <a:t>  batch in October 2018: </a:t>
            </a:r>
          </a:p>
          <a:p>
            <a:pPr lvl="0"/>
            <a:r>
              <a:rPr lang="en-US" altLang="fr-FR" sz="1300" dirty="0">
                <a:latin typeface="+mj-lt"/>
              </a:rPr>
              <a:t>	8 PCB: Yield=50% (delaminated between rigid PCB and Flex)</a:t>
            </a:r>
          </a:p>
          <a:p>
            <a:pPr lvl="0"/>
            <a:r>
              <a:rPr lang="en-US" altLang="fr-FR" sz="1300" dirty="0">
                <a:latin typeface="+mj-lt"/>
              </a:rPr>
              <a:t>2</a:t>
            </a:r>
            <a:r>
              <a:rPr lang="en-US" altLang="fr-FR" sz="1300" baseline="30000" dirty="0">
                <a:latin typeface="+mj-lt"/>
              </a:rPr>
              <a:t>nd</a:t>
            </a:r>
            <a:r>
              <a:rPr lang="en-US" altLang="fr-FR" sz="1300" dirty="0">
                <a:latin typeface="+mj-lt"/>
              </a:rPr>
              <a:t> batch in March 2019: </a:t>
            </a:r>
          </a:p>
          <a:p>
            <a:r>
              <a:rPr lang="en-US" altLang="fr-FR" sz="1300" dirty="0">
                <a:latin typeface="+mj-lt"/>
              </a:rPr>
              <a:t>	rigid </a:t>
            </a:r>
            <a:r>
              <a:rPr lang="en-US" altLang="fr-FR" sz="1300" dirty="0" err="1">
                <a:latin typeface="+mj-lt"/>
              </a:rPr>
              <a:t>Kaptons</a:t>
            </a:r>
            <a:r>
              <a:rPr lang="en-US" altLang="fr-FR" sz="1300" dirty="0">
                <a:latin typeface="+mj-lt"/>
              </a:rPr>
              <a:t>  12 boards with 10 boards OK but </a:t>
            </a:r>
            <a:r>
              <a:rPr lang="en-GB" sz="1400" dirty="0">
                <a:latin typeface="+mj-lt"/>
              </a:rPr>
              <a:t> intermittent failure or even permanent after some time</a:t>
            </a:r>
            <a:endParaRPr lang="en-US" sz="1300" dirty="0">
              <a:latin typeface="+mj-lt"/>
              <a:cs typeface="Avenir Light"/>
            </a:endParaRP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1CDF0705-9816-4A85-A425-30147C973BD3}"/>
              </a:ext>
            </a:extLst>
          </p:cNvPr>
          <p:cNvSpPr/>
          <p:nvPr/>
        </p:nvSpPr>
        <p:spPr bwMode="auto">
          <a:xfrm>
            <a:off x="893143" y="4758810"/>
            <a:ext cx="593201" cy="261610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15265156-E58A-4063-91DD-09EEA19FCCC8}"/>
              </a:ext>
            </a:extLst>
          </p:cNvPr>
          <p:cNvSpPr/>
          <p:nvPr/>
        </p:nvSpPr>
        <p:spPr bwMode="auto">
          <a:xfrm>
            <a:off x="2830726" y="6287504"/>
            <a:ext cx="593201" cy="261610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091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8610600" cy="518838"/>
          </a:xfrm>
        </p:spPr>
        <p:txBody>
          <a:bodyPr>
            <a:normAutofit/>
          </a:bodyPr>
          <a:lstStyle/>
          <a:p>
            <a:r>
              <a:rPr lang="en-CA" dirty="0"/>
              <a:t>ASIC board PCB issues: X ray campaign</a:t>
            </a:r>
          </a:p>
        </p:txBody>
      </p:sp>
      <p:pic>
        <p:nvPicPr>
          <p:cNvPr id="9" name="Image 8" descr="Capture d’écran 2019-12-04 à 01.38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95" y="1090382"/>
            <a:ext cx="5274405" cy="1561736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436480" y="5382593"/>
            <a:ext cx="508610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2400">
                <a:solidFill>
                  <a:schemeClr val="accent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2000">
                <a:solidFill>
                  <a:schemeClr val="bg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16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16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CA" sz="2000" dirty="0">
                <a:solidFill>
                  <a:schemeClr val="tx1"/>
                </a:solidFill>
              </a:rPr>
              <a:t>Discussion with experts and with companies</a:t>
            </a:r>
          </a:p>
          <a:p>
            <a:pPr algn="just">
              <a:spcBef>
                <a:spcPts val="0"/>
              </a:spcBef>
            </a:pPr>
            <a:r>
              <a:rPr lang="en-CA" sz="2000" dirty="0">
                <a:solidFill>
                  <a:schemeClr val="tx1"/>
                </a:solidFill>
              </a:rPr>
              <a:t>3</a:t>
            </a:r>
            <a:r>
              <a:rPr lang="en-CA" sz="2000" baseline="30000" dirty="0">
                <a:solidFill>
                  <a:schemeClr val="tx1"/>
                </a:solidFill>
              </a:rPr>
              <a:t>rd</a:t>
            </a:r>
            <a:r>
              <a:rPr lang="en-CA" sz="2000" dirty="0">
                <a:solidFill>
                  <a:schemeClr val="tx1"/>
                </a:solidFill>
              </a:rPr>
              <a:t> batch : 22 PCB </a:t>
            </a:r>
          </a:p>
          <a:p>
            <a:pPr algn="just">
              <a:spcBef>
                <a:spcPts val="0"/>
              </a:spcBef>
            </a:pPr>
            <a:r>
              <a:rPr lang="en-CA" sz="2000" dirty="0">
                <a:solidFill>
                  <a:schemeClr val="tx1"/>
                </a:solidFill>
              </a:rPr>
              <a:t>4</a:t>
            </a:r>
            <a:r>
              <a:rPr lang="en-CA" sz="2000" baseline="30000" dirty="0">
                <a:solidFill>
                  <a:schemeClr val="tx1"/>
                </a:solidFill>
              </a:rPr>
              <a:t>th</a:t>
            </a:r>
            <a:r>
              <a:rPr lang="en-CA" sz="2000" dirty="0">
                <a:solidFill>
                  <a:schemeClr val="tx1"/>
                </a:solidFill>
              </a:rPr>
              <a:t> batch: 45 PCB </a:t>
            </a:r>
          </a:p>
          <a:p>
            <a:pPr algn="just">
              <a:spcBef>
                <a:spcPts val="0"/>
              </a:spcBef>
            </a:pPr>
            <a:r>
              <a:rPr lang="en-CA" sz="2000" dirty="0">
                <a:solidFill>
                  <a:schemeClr val="tx1"/>
                </a:solidFill>
              </a:rPr>
              <a:t>Selection PCB by X ray before cabling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6834059" y="611311"/>
            <a:ext cx="195906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2400">
                <a:solidFill>
                  <a:schemeClr val="accent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2000">
                <a:solidFill>
                  <a:schemeClr val="bg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16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16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CA" sz="1800" b="1">
                <a:solidFill>
                  <a:schemeClr val="tx1"/>
                </a:solidFill>
              </a:rPr>
              <a:t>IPC-600A norm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125761" y="2417415"/>
            <a:ext cx="1872208" cy="35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2400">
                <a:solidFill>
                  <a:schemeClr val="accent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2000">
                <a:solidFill>
                  <a:schemeClr val="bg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16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7000"/>
              <a:buFont typeface="ZapfDingbatsITC" charset="0"/>
              <a:buChar char="✧"/>
              <a:defRPr kumimoji="1" sz="16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6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CA" sz="1800" b="1">
                <a:solidFill>
                  <a:schemeClr val="tx1"/>
                </a:solidFill>
              </a:rPr>
              <a:t>PCB scans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E6A2C4-A856-4804-B71C-2F2A97D2CA5E}"/>
              </a:ext>
            </a:extLst>
          </p:cNvPr>
          <p:cNvSpPr/>
          <p:nvPr/>
        </p:nvSpPr>
        <p:spPr>
          <a:xfrm>
            <a:off x="125761" y="968317"/>
            <a:ext cx="3553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800" dirty="0">
                <a:latin typeface="Avenir Light" charset="0"/>
              </a:rPr>
              <a:t>Faulty EC-ASIC boards due to imperfect manufacturing: shifts between different PCB layers</a:t>
            </a:r>
            <a:endParaRPr lang="en-CA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C9D172-1479-413D-AA50-BA33C03A0B83}"/>
              </a:ext>
            </a:extLst>
          </p:cNvPr>
          <p:cNvSpPr/>
          <p:nvPr/>
        </p:nvSpPr>
        <p:spPr>
          <a:xfrm>
            <a:off x="6506797" y="3773207"/>
            <a:ext cx="2122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Thanks to Xavier de La </a:t>
            </a:r>
            <a:r>
              <a:rPr lang="en-CA" sz="1400" dirty="0" err="1"/>
              <a:t>Bernardie</a:t>
            </a:r>
            <a:r>
              <a:rPr lang="en-CA" sz="1400" dirty="0"/>
              <a:t> at </a:t>
            </a:r>
            <a:r>
              <a:rPr lang="en-CA" sz="1400" dirty="0" err="1"/>
              <a:t>Subatech</a:t>
            </a:r>
            <a:endParaRPr lang="en-CA" sz="14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86D5FEF-9476-418F-A262-1650B34BA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5494" r="28684" b="-1"/>
          <a:stretch/>
        </p:blipFill>
        <p:spPr bwMode="auto">
          <a:xfrm>
            <a:off x="0" y="2851536"/>
            <a:ext cx="2644909" cy="262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71045922-9633-4532-B0E4-C0DC4C151661}"/>
              </a:ext>
            </a:extLst>
          </p:cNvPr>
          <p:cNvGrpSpPr/>
          <p:nvPr/>
        </p:nvGrpSpPr>
        <p:grpSpPr>
          <a:xfrm>
            <a:off x="4561111" y="3566956"/>
            <a:ext cx="1460197" cy="1460195"/>
            <a:chOff x="5992123" y="1196752"/>
            <a:chExt cx="1460197" cy="1460195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2E062DF-E073-4952-A2CE-58A068D18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319" t="40874" r="42210" b="39575"/>
            <a:stretch/>
          </p:blipFill>
          <p:spPr>
            <a:xfrm>
              <a:off x="5992123" y="1196752"/>
              <a:ext cx="1460197" cy="1460195"/>
            </a:xfrm>
            <a:prstGeom prst="rect">
              <a:avLst/>
            </a:prstGeom>
          </p:spPr>
        </p:pic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FB0F1277-40D7-4180-A378-1E1BBA83673B}"/>
                </a:ext>
              </a:extLst>
            </p:cNvPr>
            <p:cNvSpPr/>
            <p:nvPr/>
          </p:nvSpPr>
          <p:spPr bwMode="auto">
            <a:xfrm>
              <a:off x="6447494" y="1622698"/>
              <a:ext cx="506103" cy="504056"/>
            </a:xfrm>
            <a:prstGeom prst="ellipse">
              <a:avLst/>
            </a:prstGeom>
            <a:solidFill>
              <a:schemeClr val="accent1">
                <a:alpha val="2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rgbClr val="66FF66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64B0EA2-F381-4211-AEDA-22FA4055B31A}"/>
                </a:ext>
              </a:extLst>
            </p:cNvPr>
            <p:cNvSpPr/>
            <p:nvPr/>
          </p:nvSpPr>
          <p:spPr bwMode="auto">
            <a:xfrm>
              <a:off x="6622119" y="1628800"/>
              <a:ext cx="506103" cy="504056"/>
            </a:xfrm>
            <a:prstGeom prst="ellipse">
              <a:avLst/>
            </a:prstGeom>
            <a:solidFill>
              <a:srgbClr val="FF9300">
                <a:alpha val="2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rgbClr val="66FF66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D3CB8E6-E976-439E-BB5C-D66186B095EF}"/>
              </a:ext>
            </a:extLst>
          </p:cNvPr>
          <p:cNvGrpSpPr/>
          <p:nvPr/>
        </p:nvGrpSpPr>
        <p:grpSpPr>
          <a:xfrm>
            <a:off x="2729687" y="3618840"/>
            <a:ext cx="1575613" cy="1380385"/>
            <a:chOff x="1297144" y="1172315"/>
            <a:chExt cx="1575613" cy="138038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96B56DD-099F-4562-AD0A-030BAF002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108" t="51673" r="49580" b="38016"/>
            <a:stretch/>
          </p:blipFill>
          <p:spPr>
            <a:xfrm>
              <a:off x="1297144" y="1172315"/>
              <a:ext cx="1575613" cy="1380385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E812FF1-505F-4D63-A0D4-F8A5836FB840}"/>
                </a:ext>
              </a:extLst>
            </p:cNvPr>
            <p:cNvSpPr/>
            <p:nvPr/>
          </p:nvSpPr>
          <p:spPr bwMode="auto">
            <a:xfrm>
              <a:off x="1614968" y="1282004"/>
              <a:ext cx="506103" cy="504056"/>
            </a:xfrm>
            <a:prstGeom prst="ellipse">
              <a:avLst/>
            </a:prstGeom>
            <a:solidFill>
              <a:schemeClr val="accent1">
                <a:alpha val="2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rgbClr val="66FF66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E916F53-63D8-46BA-9DD7-CDF882C2793D}"/>
                </a:ext>
              </a:extLst>
            </p:cNvPr>
            <p:cNvSpPr/>
            <p:nvPr/>
          </p:nvSpPr>
          <p:spPr bwMode="auto">
            <a:xfrm>
              <a:off x="1740955" y="1346473"/>
              <a:ext cx="506103" cy="504056"/>
            </a:xfrm>
            <a:prstGeom prst="ellipse">
              <a:avLst/>
            </a:prstGeom>
            <a:solidFill>
              <a:srgbClr val="FF9300">
                <a:alpha val="2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rgbClr val="66FF66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DB9C63E-2723-4AC6-BD32-EAB4A9F1767F}"/>
              </a:ext>
            </a:extLst>
          </p:cNvPr>
          <p:cNvSpPr txBox="1"/>
          <p:nvPr/>
        </p:nvSpPr>
        <p:spPr>
          <a:xfrm>
            <a:off x="3396069" y="5857134"/>
            <a:ext cx="351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Yield</a:t>
            </a:r>
            <a:r>
              <a:rPr lang="fr-FR" sz="1600" dirty="0"/>
              <a:t>=80% =&gt; </a:t>
            </a:r>
            <a:r>
              <a:rPr lang="fr-FR" sz="1600" dirty="0" err="1"/>
              <a:t>enough</a:t>
            </a:r>
            <a:r>
              <a:rPr lang="fr-FR" sz="1600" dirty="0"/>
              <a:t> for production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561DB38E-6AE6-434B-BACA-F3EA7DCDCDA8}"/>
              </a:ext>
            </a:extLst>
          </p:cNvPr>
          <p:cNvSpPr/>
          <p:nvPr/>
        </p:nvSpPr>
        <p:spPr bwMode="auto">
          <a:xfrm>
            <a:off x="3047511" y="5814641"/>
            <a:ext cx="219564" cy="519484"/>
          </a:xfrm>
          <a:prstGeom prst="rightBrac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3523" y="93320"/>
            <a:ext cx="8523170" cy="504000"/>
          </a:xfrm>
        </p:spPr>
        <p:txBody>
          <a:bodyPr/>
          <a:lstStyle/>
          <a:p>
            <a:r>
              <a:rPr lang="en-US">
                <a:latin typeface="Avenir Light"/>
                <a:cs typeface="Avenir Light"/>
              </a:rPr>
              <a:t>First prototype of our new EC_Unit</a:t>
            </a: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2" t="41631" r="31809" b="16737"/>
          <a:stretch/>
        </p:blipFill>
        <p:spPr bwMode="auto">
          <a:xfrm>
            <a:off x="0" y="909895"/>
            <a:ext cx="4404317" cy="341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 descr="ECUnit-4S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23319"/>
          <a:stretch/>
        </p:blipFill>
        <p:spPr>
          <a:xfrm>
            <a:off x="4535488" y="764626"/>
            <a:ext cx="4481512" cy="3528056"/>
          </a:xfrm>
          <a:prstGeom prst="rect">
            <a:avLst/>
          </a:prstGeom>
        </p:spPr>
      </p:pic>
      <p:sp>
        <p:nvSpPr>
          <p:cNvPr id="43" name="Espace réservé du contenu 2"/>
          <p:cNvSpPr>
            <a:spLocks noGrp="1"/>
          </p:cNvSpPr>
          <p:nvPr>
            <p:ph idx="1"/>
          </p:nvPr>
        </p:nvSpPr>
        <p:spPr>
          <a:xfrm>
            <a:off x="0" y="4426466"/>
            <a:ext cx="9016999" cy="402414"/>
          </a:xfrm>
        </p:spPr>
        <p:txBody>
          <a:bodyPr>
            <a:noAutofit/>
          </a:bodyPr>
          <a:lstStyle/>
          <a:p>
            <a:pPr marL="0" lvl="1">
              <a:buNone/>
            </a:pPr>
            <a:r>
              <a:rPr lang="en-US">
                <a:latin typeface="Avenir Light"/>
                <a:cs typeface="Avenir Light"/>
              </a:rPr>
              <a:t>A light (500g) compact (55mm x 55mm x 55mm) detection unit:</a:t>
            </a:r>
          </a:p>
        </p:txBody>
      </p:sp>
      <p:sp>
        <p:nvSpPr>
          <p:cNvPr id="44" name="Espace réservé du contenu 2"/>
          <p:cNvSpPr txBox="1">
            <a:spLocks/>
          </p:cNvSpPr>
          <p:nvPr/>
        </p:nvSpPr>
        <p:spPr bwMode="auto">
          <a:xfrm>
            <a:off x="368686" y="4886966"/>
            <a:ext cx="3946422" cy="131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Light"/>
                <a:cs typeface="Avenir Light"/>
              </a:rPr>
              <a:t>256 pixels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Light"/>
                <a:cs typeface="Avenir Light"/>
              </a:rPr>
              <a:t>photocounting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Light"/>
                <a:cs typeface="Avenir Light"/>
              </a:rPr>
              <a:t>GTU = 1μs</a:t>
            </a:r>
          </a:p>
        </p:txBody>
      </p:sp>
      <p:sp>
        <p:nvSpPr>
          <p:cNvPr id="45" name="Espace réservé du contenu 2"/>
          <p:cNvSpPr txBox="1">
            <a:spLocks/>
          </p:cNvSpPr>
          <p:nvPr/>
        </p:nvSpPr>
        <p:spPr bwMode="auto">
          <a:xfrm>
            <a:off x="3966502" y="4886918"/>
            <a:ext cx="4909511" cy="12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Helvetica"/>
                <a:ea typeface="ＭＳ Ｐゴシック" pitchFamily="-108" charset="-128"/>
                <a:cs typeface="Helvetica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742950" lvl="1" indent="-285750">
              <a:buFont typeface="Arial"/>
              <a:buChar char="•"/>
            </a:pPr>
            <a:r>
              <a:rPr lang="en-US">
                <a:latin typeface="Avenir Light"/>
                <a:cs typeface="Avenir Light"/>
              </a:rPr>
              <a:t>consumption = about 250mW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Avenir Light"/>
                <a:cs typeface="Avenir Light"/>
              </a:rPr>
              <a:t>including HVPS &amp; safety switches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Avenir Light"/>
                <a:cs typeface="Avenir Light"/>
              </a:rPr>
              <a:t>potted (arathane resin)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Avenir Light"/>
                <a:cs typeface="Avenir Light"/>
              </a:rPr>
              <a:t>two 100 pins output connectors </a:t>
            </a:r>
          </a:p>
        </p:txBody>
      </p:sp>
      <p:sp>
        <p:nvSpPr>
          <p:cNvPr id="46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5737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64418"/>
          </a:xfrm>
        </p:spPr>
        <p:txBody>
          <a:bodyPr/>
          <a:lstStyle/>
          <a:p>
            <a:r>
              <a:rPr lang="fr-FR" dirty="0"/>
              <a:t>SPACIROC and EUSO </a:t>
            </a:r>
            <a:r>
              <a:rPr lang="fr-FR" dirty="0" err="1"/>
              <a:t>boards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34870"/>
            <a:ext cx="4806319" cy="4925144"/>
          </a:xfrm>
        </p:spPr>
        <p:txBody>
          <a:bodyPr/>
          <a:lstStyle/>
          <a:p>
            <a:r>
              <a:rPr lang="fr-FR" sz="1400" dirty="0"/>
              <a:t>TEST_EC_ASIC (1212)</a:t>
            </a:r>
          </a:p>
          <a:p>
            <a:r>
              <a:rPr lang="fr-FR" sz="1400" dirty="0"/>
              <a:t>	EC-ASIC (SPACIROC1) v1 (1206)</a:t>
            </a:r>
          </a:p>
          <a:p>
            <a:r>
              <a:rPr lang="fr-FR" sz="1400" dirty="0"/>
              <a:t>	EC-ASIC v2 (SPACIROC3) (1606)</a:t>
            </a:r>
          </a:p>
          <a:p>
            <a:r>
              <a:rPr lang="fr-FR" sz="1400" dirty="0"/>
              <a:t>	EC_ASIC v3 mini-EUSO (1620)</a:t>
            </a:r>
          </a:p>
          <a:p>
            <a:r>
              <a:rPr lang="fr-FR" sz="1400" dirty="0"/>
              <a:t>	EC_ASIC_BGA (1801)</a:t>
            </a:r>
          </a:p>
          <a:p>
            <a:r>
              <a:rPr lang="fr-FR" sz="1400" dirty="0"/>
              <a:t>	test_SPACIROC3_BGA </a:t>
            </a:r>
          </a:p>
          <a:p>
            <a:r>
              <a:rPr lang="fr-FR" sz="1400" dirty="0"/>
              <a:t>	test_EC_UNIT_SPB2</a:t>
            </a:r>
          </a:p>
          <a:p>
            <a:endParaRPr lang="fr-FR" sz="1400" dirty="0"/>
          </a:p>
          <a:p>
            <a:endParaRPr lang="fr-FR" sz="1400" dirty="0"/>
          </a:p>
          <a:p>
            <a:pPr lvl="1"/>
            <a:endParaRPr lang="fr-FR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404998-DDC0-4799-B119-29BB62A88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497141" y="4246765"/>
            <a:ext cx="3519403" cy="195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50A5DE-186A-401C-A6F9-D764DEC8C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3" r="23643"/>
          <a:stretch/>
        </p:blipFill>
        <p:spPr>
          <a:xfrm rot="5400000">
            <a:off x="6166318" y="1147621"/>
            <a:ext cx="1592921" cy="42102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78D75A-BDEB-40FF-B65E-6284F9762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83" r="26331"/>
          <a:stretch/>
        </p:blipFill>
        <p:spPr>
          <a:xfrm rot="5400000">
            <a:off x="6166826" y="-623172"/>
            <a:ext cx="1668015" cy="42863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C2D128-F942-42A0-97EE-9FA7E1B5A7FE}"/>
              </a:ext>
            </a:extLst>
          </p:cNvPr>
          <p:cNvSpPr txBox="1"/>
          <p:nvPr/>
        </p:nvSpPr>
        <p:spPr>
          <a:xfrm>
            <a:off x="7356328" y="2048084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Elementary </a:t>
            </a:r>
            <a:r>
              <a:rPr lang="fr-FR" sz="1400" dirty="0" err="1"/>
              <a:t>Cell</a:t>
            </a:r>
            <a:r>
              <a:rPr lang="fr-FR" sz="1400" dirty="0"/>
              <a:t> test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F4F4F5-69AF-44E6-B2BC-7E51B48CE168}"/>
              </a:ext>
            </a:extLst>
          </p:cNvPr>
          <p:cNvSpPr txBox="1"/>
          <p:nvPr/>
        </p:nvSpPr>
        <p:spPr>
          <a:xfrm>
            <a:off x="7907490" y="3741417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EC_asic</a:t>
            </a:r>
            <a:r>
              <a:rPr lang="fr-FR" sz="1400" dirty="0"/>
              <a:t> test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E40998-3A38-44ED-A36E-2C367CD40B9B}"/>
              </a:ext>
            </a:extLst>
          </p:cNvPr>
          <p:cNvSpPr txBox="1"/>
          <p:nvPr/>
        </p:nvSpPr>
        <p:spPr>
          <a:xfrm>
            <a:off x="7952645" y="609135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EC_asic</a:t>
            </a:r>
            <a:r>
              <a:rPr lang="fr-FR" sz="1400" dirty="0"/>
              <a:t> test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6025E0-10B1-49BF-8C10-B29620B5A91A}"/>
              </a:ext>
            </a:extLst>
          </p:cNvPr>
          <p:cNvSpPr txBox="1"/>
          <p:nvPr/>
        </p:nvSpPr>
        <p:spPr>
          <a:xfrm>
            <a:off x="0" y="2849129"/>
            <a:ext cx="2444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BGA ASIC test and MAPMT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40AF34D-6273-420C-B729-DD43E563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77" y="3165509"/>
            <a:ext cx="3326006" cy="249450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39239A-C6A9-48D2-8115-0ED6A4788A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9" t="8634" r="34325"/>
          <a:stretch/>
        </p:blipFill>
        <p:spPr>
          <a:xfrm rot="16200000">
            <a:off x="311386" y="5162880"/>
            <a:ext cx="1429028" cy="17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3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B32DB-19DA-4E6A-918B-671E6C94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954" y="3766160"/>
            <a:ext cx="3791217" cy="1937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EA9E2-B0B5-4B33-98FD-1507CF96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7" y="798874"/>
            <a:ext cx="1905578" cy="2372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A91C4-EBC8-4A63-A5F3-E797B863A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609" y="798874"/>
            <a:ext cx="2517336" cy="1534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4FEECE-9734-476E-A25B-E3C045CFD5C0}"/>
              </a:ext>
            </a:extLst>
          </p:cNvPr>
          <p:cNvSpPr txBox="1"/>
          <p:nvPr/>
        </p:nvSpPr>
        <p:spPr>
          <a:xfrm>
            <a:off x="125192" y="168894"/>
            <a:ext cx="826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Fluorescence Telescope Camera Development and Fabrication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BF65C2-ED11-4BF7-920C-0B76AB6D4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61" r="34075" b="-1"/>
          <a:stretch/>
        </p:blipFill>
        <p:spPr>
          <a:xfrm>
            <a:off x="4482958" y="1020967"/>
            <a:ext cx="4750408" cy="1778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F35A0-B068-46C5-96B9-0E4C20279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70" t="47307"/>
          <a:stretch/>
        </p:blipFill>
        <p:spPr>
          <a:xfrm>
            <a:off x="6858162" y="3925138"/>
            <a:ext cx="2285838" cy="1778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34895-AF75-43AF-98E3-CF0BBF096C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46" t="53962"/>
          <a:stretch/>
        </p:blipFill>
        <p:spPr>
          <a:xfrm>
            <a:off x="2281050" y="2396541"/>
            <a:ext cx="1976453" cy="8460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19B10-E9C3-4493-B099-B911B5DE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25FE-AC27-4737-B0EB-CD5A3641CF36}" type="slidenum">
              <a:rPr lang="en-US" smtClean="0"/>
              <a:t>15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0A7DB6-EB75-46B0-BF62-F4EEB50D29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453"/>
          <a:stretch/>
        </p:blipFill>
        <p:spPr>
          <a:xfrm>
            <a:off x="130182" y="3617665"/>
            <a:ext cx="2696145" cy="27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1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280000" cy="504000"/>
          </a:xfrm>
        </p:spPr>
        <p:txBody>
          <a:bodyPr/>
          <a:lstStyle/>
          <a:p>
            <a:r>
              <a:rPr lang="en-US" b="1" dirty="0">
                <a:latin typeface="Avenir Light"/>
                <a:cs typeface="Avenir Light"/>
              </a:rPr>
              <a:t>MAPMT Test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16</a:t>
            </a:fld>
            <a:endParaRPr lang="en-US" altLang="fr-FR" dirty="0"/>
          </a:p>
        </p:txBody>
      </p:sp>
      <p:pic>
        <p:nvPicPr>
          <p:cNvPr id="10" name="Image 9" descr="Capture d’écran 2020-10-27 à 17.08.45.png">
            <a:extLst>
              <a:ext uri="{FF2B5EF4-FFF2-40B4-BE49-F238E27FC236}">
                <a16:creationId xmlns:a16="http://schemas.microsoft.com/office/drawing/2014/main" id="{B3FB800B-23E1-4CF1-8982-34B642533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2" y="1003088"/>
            <a:ext cx="2617658" cy="2514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AD8974-3D74-4E4C-9CF3-E9FD0F4E6F92}"/>
              </a:ext>
            </a:extLst>
          </p:cNvPr>
          <p:cNvSpPr txBox="1"/>
          <p:nvPr/>
        </p:nvSpPr>
        <p:spPr>
          <a:xfrm>
            <a:off x="0" y="695311"/>
            <a:ext cx="2760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MAPMT test </a:t>
            </a:r>
            <a:r>
              <a:rPr lang="fr-FR" sz="1400" dirty="0" err="1"/>
              <a:t>with</a:t>
            </a:r>
            <a:r>
              <a:rPr lang="fr-FR" sz="1400" dirty="0"/>
              <a:t> full illumination</a:t>
            </a:r>
          </a:p>
        </p:txBody>
      </p:sp>
      <p:pic>
        <p:nvPicPr>
          <p:cNvPr id="12" name="Image 11" descr="Capture d’écran 2020-10-27 à 17.06.38.png">
            <a:extLst>
              <a:ext uri="{FF2B5EF4-FFF2-40B4-BE49-F238E27FC236}">
                <a16:creationId xmlns:a16="http://schemas.microsoft.com/office/drawing/2014/main" id="{19133C7D-EC49-4FB8-82EF-E88565B7D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2" y="3804238"/>
            <a:ext cx="3007946" cy="29953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234E30-952B-4B01-B180-692A527D1474}"/>
              </a:ext>
            </a:extLst>
          </p:cNvPr>
          <p:cNvSpPr/>
          <p:nvPr/>
        </p:nvSpPr>
        <p:spPr>
          <a:xfrm>
            <a:off x="-39496" y="3850404"/>
            <a:ext cx="43456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1600" dirty="0">
                <a:latin typeface="Avenir Light" charset="0"/>
              </a:rPr>
              <a:t>Histogram of DAC positions of the inflexion points</a:t>
            </a:r>
          </a:p>
        </p:txBody>
      </p:sp>
      <p:pic>
        <p:nvPicPr>
          <p:cNvPr id="14" name="Image 13" descr="Efficiencies_FD0088_run0.png">
            <a:extLst>
              <a:ext uri="{FF2B5EF4-FFF2-40B4-BE49-F238E27FC236}">
                <a16:creationId xmlns:a16="http://schemas.microsoft.com/office/drawing/2014/main" id="{16CE85D2-BDEE-4DFD-8CA4-7E76154FE7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 r="3636"/>
          <a:stretch/>
        </p:blipFill>
        <p:spPr>
          <a:xfrm>
            <a:off x="5357190" y="923630"/>
            <a:ext cx="2826157" cy="2728446"/>
          </a:xfrm>
          <a:prstGeom prst="rect">
            <a:avLst/>
          </a:prstGeom>
        </p:spPr>
      </p:pic>
      <p:pic>
        <p:nvPicPr>
          <p:cNvPr id="17" name="Image 16" descr="EfficiencyMap_FD0088_run0.png">
            <a:extLst>
              <a:ext uri="{FF2B5EF4-FFF2-40B4-BE49-F238E27FC236}">
                <a16:creationId xmlns:a16="http://schemas.microsoft.com/office/drawing/2014/main" id="{36920ADD-EB99-40C0-9A0E-71DBAA7ABF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8006" r="6475" b="8126"/>
          <a:stretch/>
        </p:blipFill>
        <p:spPr>
          <a:xfrm>
            <a:off x="5325146" y="3972397"/>
            <a:ext cx="2890245" cy="27284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04382FC-1C13-4FBD-8D26-C42E400A1E1F}"/>
              </a:ext>
            </a:extLst>
          </p:cNvPr>
          <p:cNvSpPr/>
          <p:nvPr/>
        </p:nvSpPr>
        <p:spPr>
          <a:xfrm>
            <a:off x="4841436" y="734810"/>
            <a:ext cx="3857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1600" dirty="0">
                <a:latin typeface="Avenir Light" charset="0"/>
              </a:rPr>
              <a:t>Efficiencies of the 64 pixels of 1PMT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FD0CB-CCAC-4DBD-97E8-6F070D480DA1}"/>
              </a:ext>
            </a:extLst>
          </p:cNvPr>
          <p:cNvSpPr/>
          <p:nvPr/>
        </p:nvSpPr>
        <p:spPr>
          <a:xfrm>
            <a:off x="5266295" y="3634961"/>
            <a:ext cx="3007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1600" dirty="0">
                <a:latin typeface="Avenir Light" charset="0"/>
              </a:rPr>
              <a:t>Efficiency map of 1 PMT</a:t>
            </a:r>
          </a:p>
        </p:txBody>
      </p:sp>
    </p:spTree>
    <p:extLst>
      <p:ext uri="{BB962C8B-B14F-4D97-AF65-F5344CB8AC3E}">
        <p14:creationId xmlns:p14="http://schemas.microsoft.com/office/powerpoint/2010/main" val="767635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280000" cy="504000"/>
          </a:xfrm>
        </p:spPr>
        <p:txBody>
          <a:bodyPr/>
          <a:lstStyle/>
          <a:p>
            <a:r>
              <a:rPr lang="en-US" b="1" dirty="0">
                <a:latin typeface="Avenir Light"/>
                <a:cs typeface="Avenir Light"/>
              </a:rPr>
              <a:t>EC test and PDM test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87506" y="4314523"/>
            <a:ext cx="469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atin typeface="Avenir Light"/>
                <a:cs typeface="Avenir Light"/>
              </a:rPr>
              <a:t>Automatic</a:t>
            </a:r>
            <a:r>
              <a:rPr lang="fr-FR" sz="1400" dirty="0">
                <a:latin typeface="Avenir Light"/>
                <a:cs typeface="Avenir Light"/>
              </a:rPr>
              <a:t> scan for 1 line</a:t>
            </a:r>
          </a:p>
          <a:p>
            <a:pPr algn="ctr"/>
            <a:r>
              <a:rPr lang="fr-FR" sz="1400" dirty="0">
                <a:latin typeface="Avenir Light"/>
                <a:cs typeface="Avenir Light"/>
              </a:rPr>
              <a:t>Total </a:t>
            </a:r>
            <a:r>
              <a:rPr lang="fr-FR" sz="1400" dirty="0" err="1">
                <a:latin typeface="Avenir Light"/>
                <a:cs typeface="Avenir Light"/>
              </a:rPr>
              <a:t>efficiency</a:t>
            </a:r>
            <a:r>
              <a:rPr lang="fr-FR" sz="1400" dirty="0">
                <a:latin typeface="Avenir Light"/>
                <a:cs typeface="Avenir Light"/>
              </a:rPr>
              <a:t> (MAX of the light </a:t>
            </a:r>
            <a:r>
              <a:rPr lang="fr-FR" sz="1400" dirty="0" err="1">
                <a:latin typeface="Avenir Light"/>
                <a:cs typeface="Avenir Light"/>
              </a:rPr>
              <a:t>seen</a:t>
            </a:r>
            <a:r>
              <a:rPr lang="fr-FR" sz="1400" dirty="0">
                <a:latin typeface="Avenir Light"/>
                <a:cs typeface="Avenir Light"/>
              </a:rPr>
              <a:t> for </a:t>
            </a:r>
            <a:r>
              <a:rPr lang="fr-FR" sz="1400" dirty="0" err="1">
                <a:latin typeface="Avenir Light"/>
                <a:cs typeface="Avenir Light"/>
              </a:rPr>
              <a:t>every</a:t>
            </a:r>
            <a:r>
              <a:rPr lang="fr-FR" sz="1400" dirty="0">
                <a:latin typeface="Avenir Light"/>
                <a:cs typeface="Avenir Light"/>
              </a:rPr>
              <a:t> position)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5802" y="713104"/>
            <a:ext cx="5363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GB" sz="1600" b="1" dirty="0">
                <a:latin typeface="Avenir Light" charset="0"/>
              </a:rPr>
              <a:t>Detailed scan of the photo-sensitive surface: </a:t>
            </a:r>
          </a:p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latin typeface="Avenir Black"/>
                <a:cs typeface="Avenir Black"/>
              </a:rPr>
              <a:t>We use small steps (about 0.5mm) so we can evaluate the varying sensitivity inside a pixel)</a:t>
            </a:r>
          </a:p>
          <a:p>
            <a:pPr algn="just" defTabSz="327152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latin typeface="Avenir Light"/>
                <a:cs typeface="Avenir Light"/>
              </a:rPr>
              <a:t>Spot size = 1.5mm (pixel = 2.9 mm x 2.9 mm)</a:t>
            </a:r>
            <a:endParaRPr lang="fr-FR" sz="1600" dirty="0">
              <a:latin typeface="Avenir Light"/>
              <a:cs typeface="Avenir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5802" y="1723517"/>
            <a:ext cx="3002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atin typeface="+mj-lt"/>
                <a:cs typeface="Avenir Light"/>
              </a:rPr>
              <a:t>Automatic</a:t>
            </a:r>
            <a:r>
              <a:rPr lang="fr-FR" sz="1400" dirty="0">
                <a:latin typeface="+mj-lt"/>
                <a:cs typeface="Avenir Light"/>
              </a:rPr>
              <a:t> scan for  </a:t>
            </a:r>
            <a:r>
              <a:rPr lang="fr-FR" sz="1400" dirty="0">
                <a:latin typeface="+mj-lt"/>
              </a:rPr>
              <a:t>EC #34 (SPB2)</a:t>
            </a:r>
            <a:endParaRPr lang="fr-FR" sz="1400" dirty="0">
              <a:latin typeface="+mj-lt"/>
              <a:cs typeface="Avenir Light"/>
            </a:endParaRPr>
          </a:p>
          <a:p>
            <a:pPr algn="ctr"/>
            <a:r>
              <a:rPr lang="fr-FR" sz="1400" dirty="0">
                <a:latin typeface="+mj-lt"/>
                <a:cs typeface="Avenir Light"/>
              </a:rPr>
              <a:t>Total </a:t>
            </a:r>
            <a:r>
              <a:rPr lang="fr-FR" sz="1400" dirty="0" err="1">
                <a:latin typeface="+mj-lt"/>
                <a:cs typeface="Avenir Light"/>
              </a:rPr>
              <a:t>efficiency</a:t>
            </a:r>
            <a:endParaRPr lang="fr-FR" sz="1400" dirty="0">
              <a:latin typeface="+mj-lt"/>
              <a:cs typeface="Avenir Light"/>
            </a:endParaRPr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17</a:t>
            </a:fld>
            <a:endParaRPr lang="en-US" alt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C408B6F-B0E5-4A24-9FA3-A731CF6B1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65" y="2271505"/>
            <a:ext cx="2254436" cy="205194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AFDB4FE-E53D-454C-99B8-5454BFAFF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07" y="4862511"/>
            <a:ext cx="2792501" cy="19503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C54C0F-DA2D-4C42-97DF-BB869F737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1" y="4225981"/>
            <a:ext cx="3610892" cy="25217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DFCAB84-890D-4D66-8743-95D47EBB6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994" y="935680"/>
            <a:ext cx="3577316" cy="329165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C673CE7-9FE7-49C7-A9A6-70629D4CD863}"/>
              </a:ext>
            </a:extLst>
          </p:cNvPr>
          <p:cNvSpPr txBox="1"/>
          <p:nvPr/>
        </p:nvSpPr>
        <p:spPr>
          <a:xfrm>
            <a:off x="6783572" y="627450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PDM</a:t>
            </a:r>
          </a:p>
        </p:txBody>
      </p:sp>
    </p:spTree>
    <p:extLst>
      <p:ext uri="{BB962C8B-B14F-4D97-AF65-F5344CB8AC3E}">
        <p14:creationId xmlns:p14="http://schemas.microsoft.com/office/powerpoint/2010/main" val="78829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280000" cy="504000"/>
          </a:xfrm>
        </p:spPr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Conclusion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5850" y="741362"/>
            <a:ext cx="9249535" cy="5375275"/>
          </a:xfrm>
        </p:spPr>
        <p:txBody>
          <a:bodyPr/>
          <a:lstStyle/>
          <a:p>
            <a:r>
              <a:rPr lang="fr-FR" sz="1600" dirty="0">
                <a:latin typeface="+mj-lt"/>
                <a:cs typeface="Avenir Light"/>
              </a:rPr>
              <a:t>3ème génération: </a:t>
            </a:r>
          </a:p>
          <a:p>
            <a:pPr marL="742950" lvl="1" indent="-285750">
              <a:buFont typeface="Arial"/>
              <a:buChar char="•"/>
            </a:pPr>
            <a:r>
              <a:rPr lang="fr-FR" sz="1600" dirty="0">
                <a:latin typeface="+mj-lt"/>
                <a:cs typeface="Avenir Light"/>
              </a:rPr>
              <a:t>Détecteur de K-EUSO (mission ROSCOMOS, phase A)</a:t>
            </a:r>
          </a:p>
          <a:p>
            <a:pPr marL="742950" lvl="1" indent="-285750">
              <a:buFont typeface="Arial"/>
              <a:buChar char="•"/>
            </a:pPr>
            <a:r>
              <a:rPr lang="fr-FR" sz="1600" dirty="0">
                <a:latin typeface="+mj-lt"/>
                <a:cs typeface="Avenir Light"/>
              </a:rPr>
              <a:t>Détecteur de POEMMA (sélectionné par NASA) et son démonstrateur est  EUSO-SPB 2 (2023)</a:t>
            </a:r>
          </a:p>
          <a:p>
            <a:pPr marL="742950" lvl="1" indent="-285750">
              <a:buFont typeface="Arial"/>
              <a:buChar char="•"/>
            </a:pPr>
            <a:endParaRPr lang="fr-FR" sz="1600" dirty="0">
              <a:latin typeface="+mj-lt"/>
              <a:cs typeface="Avenir Light"/>
            </a:endParaRPr>
          </a:p>
          <a:p>
            <a:r>
              <a:rPr lang="fr-FR" sz="1600" dirty="0">
                <a:latin typeface="+mj-lt"/>
                <a:cs typeface="Avenir Light"/>
              </a:rPr>
              <a:t>REX:</a:t>
            </a:r>
          </a:p>
          <a:p>
            <a:r>
              <a:rPr lang="fr-FR" sz="1600" dirty="0">
                <a:latin typeface="+mj-lt"/>
                <a:cs typeface="Avenir Light"/>
              </a:rPr>
              <a:t>	- 130 </a:t>
            </a:r>
            <a:r>
              <a:rPr lang="fr-FR" sz="1600" dirty="0" err="1">
                <a:latin typeface="+mj-lt"/>
                <a:cs typeface="Avenir Light"/>
              </a:rPr>
              <a:t>ASICs</a:t>
            </a:r>
            <a:r>
              <a:rPr lang="fr-FR" sz="1600" dirty="0">
                <a:latin typeface="+mj-lt"/>
                <a:cs typeface="Avenir Light"/>
              </a:rPr>
              <a:t> en BGA chez </a:t>
            </a:r>
            <a:r>
              <a:rPr lang="fr-FR" sz="1600" dirty="0" err="1">
                <a:latin typeface="+mj-lt"/>
                <a:cs typeface="Avenir Light"/>
              </a:rPr>
              <a:t>Novapak</a:t>
            </a:r>
            <a:r>
              <a:rPr lang="fr-FR" sz="1600" dirty="0">
                <a:latin typeface="+mj-lt"/>
                <a:cs typeface="Avenir Light"/>
              </a:rPr>
              <a:t> (113 pour SPB2 et 36 K-EUSO et </a:t>
            </a:r>
            <a:r>
              <a:rPr lang="fr-FR" sz="1600" dirty="0" err="1">
                <a:latin typeface="+mj-lt"/>
                <a:cs typeface="Avenir Light"/>
              </a:rPr>
              <a:t>Spare</a:t>
            </a:r>
            <a:r>
              <a:rPr lang="fr-FR" sz="1600" dirty="0">
                <a:latin typeface="+mj-lt"/>
                <a:cs typeface="Avenir Light"/>
              </a:rPr>
              <a:t>)</a:t>
            </a:r>
          </a:p>
          <a:p>
            <a:r>
              <a:rPr lang="fr-FR" sz="1600" dirty="0">
                <a:latin typeface="+mj-lt"/>
                <a:cs typeface="Avenir Light"/>
              </a:rPr>
              <a:t>		=&gt; dépôt de bilan de </a:t>
            </a:r>
            <a:r>
              <a:rPr lang="fr-FR" sz="1600" dirty="0" err="1">
                <a:latin typeface="+mj-lt"/>
                <a:cs typeface="Avenir Light"/>
              </a:rPr>
              <a:t>Novapak</a:t>
            </a:r>
            <a:r>
              <a:rPr lang="fr-FR" sz="1600" dirty="0">
                <a:latin typeface="+mj-lt"/>
                <a:cs typeface="Avenir Light"/>
              </a:rPr>
              <a:t> =&gt; manque ~50asics</a:t>
            </a:r>
          </a:p>
          <a:p>
            <a:r>
              <a:rPr lang="fr-FR" sz="1600" dirty="0">
                <a:latin typeface="+mj-lt"/>
                <a:cs typeface="Avenir Light"/>
              </a:rPr>
              <a:t>			=&gt; packaging par une compagnie japonaise </a:t>
            </a:r>
          </a:p>
          <a:p>
            <a:r>
              <a:rPr lang="fr-FR" sz="1600" dirty="0">
                <a:latin typeface="+mj-lt"/>
                <a:cs typeface="Avenir Light"/>
              </a:rPr>
              <a:t>	- PCB fabrication: délai non prévu =&gt; chemin critique du projet pendant </a:t>
            </a:r>
            <a:r>
              <a:rPr lang="fr-FR" sz="1600">
                <a:latin typeface="+mj-lt"/>
                <a:cs typeface="Avenir Light"/>
              </a:rPr>
              <a:t>quelques 	semaines</a:t>
            </a:r>
            <a:endParaRPr lang="fr-FR" sz="1600" dirty="0">
              <a:latin typeface="+mj-lt"/>
              <a:cs typeface="Avenir Light"/>
            </a:endParaRPr>
          </a:p>
          <a:p>
            <a:r>
              <a:rPr lang="fr-FR" sz="1600" dirty="0">
                <a:latin typeface="+mj-lt"/>
                <a:cs typeface="Avenir Light"/>
              </a:rPr>
              <a:t>		</a:t>
            </a:r>
          </a:p>
          <a:p>
            <a:r>
              <a:rPr lang="fr-FR" sz="1600" dirty="0">
                <a:latin typeface="+mj-lt"/>
                <a:cs typeface="Avenir Light"/>
              </a:rPr>
              <a:t>Prospectives:</a:t>
            </a:r>
          </a:p>
          <a:p>
            <a:r>
              <a:rPr lang="fr-FR" sz="1600" dirty="0">
                <a:latin typeface="+mj-lt"/>
                <a:cs typeface="Avenir Light"/>
              </a:rPr>
              <a:t>	projet détection de débris au sol (collaboration japonaise de EUSO) </a:t>
            </a:r>
          </a:p>
          <a:p>
            <a:r>
              <a:rPr lang="fr-FR" sz="1600" dirty="0">
                <a:latin typeface="+mj-lt"/>
                <a:cs typeface="Avenir Light"/>
              </a:rPr>
              <a:t>		=&gt; SPACIROC3 BGA packaging et production des EC_ASIC_BGA</a:t>
            </a:r>
          </a:p>
          <a:p>
            <a:r>
              <a:rPr lang="fr-FR" sz="1600" dirty="0">
                <a:latin typeface="+mj-lt"/>
                <a:cs typeface="Avenir Light"/>
              </a:rPr>
              <a:t>	projet POEMMA ou K-EUSO production</a:t>
            </a:r>
          </a:p>
          <a:p>
            <a:r>
              <a:rPr lang="fr-FR" sz="1600" dirty="0">
                <a:latin typeface="+mj-lt"/>
                <a:cs typeface="Avenir Light"/>
              </a:rPr>
              <a:t>		=&gt; stock pour les prochaines missions</a:t>
            </a:r>
          </a:p>
          <a:p>
            <a:r>
              <a:rPr lang="fr-FR" sz="1600" dirty="0">
                <a:latin typeface="+mj-lt"/>
                <a:cs typeface="Avenir Light"/>
              </a:rPr>
              <a:t>		=&gt; nouveau design d’ASIC</a:t>
            </a:r>
          </a:p>
          <a:p>
            <a:endParaRPr lang="fr-FR" sz="1600" dirty="0">
              <a:latin typeface="+mj-lt"/>
              <a:cs typeface="Avenir Light"/>
            </a:endParaRPr>
          </a:p>
          <a:p>
            <a:endParaRPr lang="fr-FR" sz="1600" dirty="0">
              <a:latin typeface="+mj-lt"/>
              <a:cs typeface="Avenir Light"/>
            </a:endParaRP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18</a:t>
            </a:fld>
            <a:endParaRPr lang="en-US" alt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DA256E-42F7-44C5-87CA-0F4443AC1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4" t="8899" r="11521"/>
          <a:stretch/>
        </p:blipFill>
        <p:spPr>
          <a:xfrm>
            <a:off x="6858855" y="5019963"/>
            <a:ext cx="2199295" cy="18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0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0" y="-41837"/>
            <a:ext cx="9158260" cy="70768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431237" flipH="1">
            <a:off x="4715198" y="-580336"/>
            <a:ext cx="5647776" cy="4298793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0" y="2838893"/>
            <a:ext cx="6572828" cy="3886456"/>
            <a:chOff x="1507265" y="3218492"/>
            <a:chExt cx="5203685" cy="3037927"/>
          </a:xfrm>
        </p:grpSpPr>
        <p:pic>
          <p:nvPicPr>
            <p:cNvPr id="6" name="Image 5" descr="flux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65" y="3218492"/>
              <a:ext cx="5203685" cy="3037927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804108" y="4538018"/>
              <a:ext cx="1095202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latin typeface="Avenir Light"/>
                  <a:cs typeface="Avenir Light"/>
                </a:rPr>
                <a:t>1 part/m</a:t>
              </a:r>
              <a:r>
                <a:rPr lang="fr-FR" sz="800" baseline="30000" dirty="0">
                  <a:latin typeface="Avenir Light"/>
                  <a:cs typeface="Avenir Light"/>
                </a:rPr>
                <a:t>2</a:t>
              </a:r>
              <a:r>
                <a:rPr lang="fr-FR" sz="800" dirty="0">
                  <a:latin typeface="Avenir Light"/>
                  <a:cs typeface="Avenir Light"/>
                </a:rPr>
                <a:t>/</a:t>
              </a:r>
              <a:r>
                <a:rPr lang="fr-FR" sz="800" dirty="0" err="1">
                  <a:latin typeface="Avenir Light"/>
                  <a:cs typeface="Avenir Light"/>
                </a:rPr>
                <a:t>year</a:t>
              </a:r>
              <a:endParaRPr lang="fr-FR" sz="800" dirty="0">
                <a:latin typeface="Avenir Light"/>
                <a:cs typeface="Avenir Light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942855" y="3810774"/>
              <a:ext cx="1030201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latin typeface="Avenir Light"/>
                  <a:cs typeface="Avenir Light"/>
                </a:rPr>
                <a:t>1 part/m</a:t>
              </a:r>
              <a:r>
                <a:rPr lang="fr-FR" sz="800" baseline="30000" dirty="0">
                  <a:latin typeface="Avenir Light"/>
                  <a:cs typeface="Avenir Light"/>
                </a:rPr>
                <a:t>2</a:t>
              </a:r>
              <a:r>
                <a:rPr lang="fr-FR" sz="800" dirty="0">
                  <a:latin typeface="Avenir Light"/>
                  <a:cs typeface="Avenir Light"/>
                </a:rPr>
                <a:t>/s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065192" y="5610835"/>
              <a:ext cx="1187493" cy="342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latin typeface="Avenir Light"/>
                  <a:cs typeface="Avenir Light"/>
                </a:rPr>
                <a:t>1 part/m</a:t>
              </a:r>
              <a:r>
                <a:rPr lang="fr-FR" sz="800" baseline="30000" dirty="0">
                  <a:latin typeface="Avenir Light"/>
                  <a:cs typeface="Avenir Light"/>
                </a:rPr>
                <a:t>2</a:t>
              </a:r>
              <a:r>
                <a:rPr lang="fr-FR" sz="800" dirty="0">
                  <a:latin typeface="Avenir Light"/>
                  <a:cs typeface="Avenir Light"/>
                </a:rPr>
                <a:t>/billions </a:t>
              </a:r>
              <a:r>
                <a:rPr lang="fr-FR" sz="800" dirty="0" err="1">
                  <a:latin typeface="Avenir Light"/>
                  <a:cs typeface="Avenir Light"/>
                </a:rPr>
                <a:t>years</a:t>
              </a:r>
              <a:r>
                <a:rPr lang="fr-FR" sz="800" dirty="0">
                  <a:latin typeface="Avenir Light"/>
                  <a:cs typeface="Avenir Light"/>
                </a:rPr>
                <a:t> !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06E108-8E26-4E82-AF2A-ECD62723600C}"/>
              </a:ext>
            </a:extLst>
          </p:cNvPr>
          <p:cNvSpPr/>
          <p:nvPr/>
        </p:nvSpPr>
        <p:spPr>
          <a:xfrm>
            <a:off x="0" y="287201"/>
            <a:ext cx="5720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Quelles particules ? Et quelles sources ?</a:t>
            </a:r>
          </a:p>
        </p:txBody>
      </p:sp>
    </p:spTree>
    <p:extLst>
      <p:ext uri="{BB962C8B-B14F-4D97-AF65-F5344CB8AC3E}">
        <p14:creationId xmlns:p14="http://schemas.microsoft.com/office/powerpoint/2010/main" val="67894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00" y="44624"/>
            <a:ext cx="8280000" cy="504000"/>
          </a:xfrm>
        </p:spPr>
        <p:txBody>
          <a:bodyPr/>
          <a:lstStyle/>
          <a:p>
            <a:r>
              <a:rPr lang="fr-FR" dirty="0">
                <a:latin typeface="Avenir Light"/>
                <a:ea typeface="ＭＳ Ｐゴシック" charset="0"/>
                <a:cs typeface="Avenir Light"/>
              </a:rPr>
              <a:t>JEM-EUSO </a:t>
            </a:r>
            <a:r>
              <a:rPr lang="fr-FR" dirty="0" err="1">
                <a:latin typeface="Avenir Light"/>
                <a:ea typeface="ＭＳ Ｐゴシック" charset="0"/>
                <a:cs typeface="Avenir Light"/>
              </a:rPr>
              <a:t>space</a:t>
            </a:r>
            <a:r>
              <a:rPr lang="fr-FR" dirty="0">
                <a:latin typeface="Avenir Light"/>
                <a:ea typeface="ＭＳ Ｐゴシック" charset="0"/>
                <a:cs typeface="Avenir Light"/>
              </a:rPr>
              <a:t> mission </a:t>
            </a:r>
            <a:r>
              <a:rPr lang="fr-FR" dirty="0" err="1">
                <a:latin typeface="Avenir Light"/>
                <a:ea typeface="ＭＳ Ｐゴシック" charset="0"/>
                <a:cs typeface="Avenir Light"/>
              </a:rPr>
              <a:t>detection</a:t>
            </a:r>
            <a:r>
              <a:rPr lang="fr-FR" dirty="0">
                <a:latin typeface="Avenir Light"/>
                <a:ea typeface="ＭＳ Ｐゴシック" charset="0"/>
                <a:cs typeface="Avenir Light"/>
              </a:rPr>
              <a:t> </a:t>
            </a:r>
            <a:r>
              <a:rPr lang="fr-FR" dirty="0" err="1">
                <a:latin typeface="Avenir Light"/>
                <a:ea typeface="ＭＳ Ｐゴシック" charset="0"/>
                <a:cs typeface="Avenir Light"/>
              </a:rPr>
              <a:t>principle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>
                <a:solidFill>
                  <a:srgbClr val="000000"/>
                </a:solidFill>
                <a:latin typeface="Avenir Black"/>
                <a:cs typeface="Avenir Black"/>
              </a:rPr>
              <a:t>Ability to detect UHECR from above (fast signal: 50-150 </a:t>
            </a:r>
            <a:r>
              <a:rPr lang="en-AU" b="1" dirty="0" err="1">
                <a:solidFill>
                  <a:srgbClr val="000000"/>
                </a:solidFill>
                <a:latin typeface="Avenir Black"/>
                <a:cs typeface="Avenir Black"/>
              </a:rPr>
              <a:t>μs</a:t>
            </a:r>
            <a:r>
              <a:rPr lang="en-AU" b="1" dirty="0">
                <a:solidFill>
                  <a:srgbClr val="000000"/>
                </a:solidFill>
                <a:latin typeface="Avenir Black"/>
                <a:cs typeface="Avenir Black"/>
              </a:rPr>
              <a:t>), through the UV fluorescence light and the Cherenkov</a:t>
            </a:r>
            <a:endParaRPr lang="en-AU" dirty="0">
              <a:latin typeface="Avenir Black"/>
              <a:cs typeface="Avenir Black"/>
            </a:endParaRPr>
          </a:p>
          <a:p>
            <a:endParaRPr lang="en-AU" dirty="0">
              <a:latin typeface="Avenir Black"/>
              <a:cs typeface="Avenir Black"/>
            </a:endParaRP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3</a:t>
            </a:fld>
            <a:endParaRPr lang="en-US" altLang="fr-FR" dirty="0"/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80431" y="1469108"/>
            <a:ext cx="312859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endParaRPr lang="en-AU" sz="1800" baseline="30000" dirty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algn="just"/>
            <a:endParaRPr lang="en-AU" sz="1800" baseline="30000" dirty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algn="just"/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Photon-</a:t>
            </a:r>
            <a:r>
              <a:rPr lang="en-AU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couting</a:t>
            </a:r>
            <a:endParaRPr lang="en-AU" sz="1800" dirty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algn="just"/>
            <a:endParaRPr lang="en-AU" sz="1000" dirty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marL="285750" indent="-285750" algn="just">
              <a:buFont typeface="Arial"/>
              <a:buChar char="•"/>
            </a:pPr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MAPMT + ASIC ( + FPGA)</a:t>
            </a:r>
          </a:p>
          <a:p>
            <a:pPr marL="285750" indent="-285750" algn="just">
              <a:buFont typeface="Arial"/>
              <a:buChar char="•"/>
            </a:pPr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Wide dynamic &gt; 100 </a:t>
            </a:r>
            <a:r>
              <a:rPr lang="en-AU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pe</a:t>
            </a:r>
            <a:endParaRPr lang="en-AU" sz="1800" dirty="0">
              <a:solidFill>
                <a:schemeClr val="tx1">
                  <a:lumMod val="85000"/>
                  <a:lumOff val="15000"/>
                </a:schemeClr>
              </a:solidFill>
              <a:latin typeface="Avenir Light"/>
              <a:cs typeface="Avenir Light"/>
            </a:endParaRPr>
          </a:p>
          <a:p>
            <a:pPr marL="285750" indent="-285750" algn="just">
              <a:buFont typeface="Arial"/>
              <a:buChar char="•"/>
            </a:pPr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Time resolution &lt; 10 ns</a:t>
            </a:r>
          </a:p>
          <a:p>
            <a:pPr marL="285750" indent="-285750" algn="just">
              <a:buFont typeface="Arial"/>
              <a:buChar char="•"/>
            </a:pPr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GTU = 1 </a:t>
            </a:r>
            <a:r>
              <a:rPr lang="en-AU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μs</a:t>
            </a:r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algn="just"/>
            <a:r>
              <a: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(i.e. time for an event to cross one pixel on ground)</a:t>
            </a:r>
          </a:p>
          <a:p>
            <a:pPr algn="just"/>
            <a:endParaRPr lang="en-AU" sz="1800" dirty="0">
              <a:solidFill>
                <a:srgbClr val="262626"/>
              </a:solidFill>
              <a:latin typeface="Avenir Light"/>
              <a:cs typeface="Avenir Light"/>
            </a:endParaRPr>
          </a:p>
        </p:txBody>
      </p:sp>
      <p:grpSp>
        <p:nvGrpSpPr>
          <p:cNvPr id="9" name="Group 1034"/>
          <p:cNvGrpSpPr>
            <a:grpSpLocks/>
          </p:cNvGrpSpPr>
          <p:nvPr/>
        </p:nvGrpSpPr>
        <p:grpSpPr bwMode="auto">
          <a:xfrm>
            <a:off x="3331919" y="2007220"/>
            <a:ext cx="3651118" cy="4255956"/>
            <a:chOff x="1780" y="572"/>
            <a:chExt cx="2597" cy="3220"/>
          </a:xfrm>
        </p:grpSpPr>
        <p:pic>
          <p:nvPicPr>
            <p:cNvPr id="10" name="Picture 1035" descr="euso_approach_high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" y="572"/>
              <a:ext cx="2597" cy="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11" name="AutoShape 1036"/>
            <p:cNvSpPr>
              <a:spLocks noChangeArrowheads="1"/>
            </p:cNvSpPr>
            <p:nvPr/>
          </p:nvSpPr>
          <p:spPr bwMode="auto">
            <a:xfrm rot="-5035116">
              <a:off x="2680" y="2587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FF66FF"/>
            </a:solidFill>
            <a:ln w="9525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1" hangingPunct="1"/>
              <a:endParaRPr kumimoji="1" lang="fr-FR" sz="1800">
                <a:solidFill>
                  <a:srgbClr val="FF66FF"/>
                </a:solidFill>
                <a:latin typeface="Garamond" charset="0"/>
                <a:cs typeface="ＭＳ Ｐゴシック" charset="0"/>
              </a:endParaRPr>
            </a:p>
          </p:txBody>
        </p:sp>
        <p:sp>
          <p:nvSpPr>
            <p:cNvPr id="12" name="Line 1037"/>
            <p:cNvSpPr>
              <a:spLocks noChangeShapeType="1"/>
            </p:cNvSpPr>
            <p:nvPr/>
          </p:nvSpPr>
          <p:spPr bwMode="auto">
            <a:xfrm flipH="1" flipV="1">
              <a:off x="3334" y="2432"/>
              <a:ext cx="192" cy="7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Image 12" descr="Capture d’écran 2015-11-19 à 11.05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1" y="4095023"/>
            <a:ext cx="3102562" cy="2329183"/>
          </a:xfrm>
          <a:prstGeom prst="rect">
            <a:avLst/>
          </a:prstGeom>
        </p:spPr>
      </p:pic>
      <p:pic>
        <p:nvPicPr>
          <p:cNvPr id="15" name="Image 14" descr="Capture d’écran 2016-12-13 à 10.47.0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06" y="4822896"/>
            <a:ext cx="1569262" cy="1512831"/>
          </a:xfrm>
          <a:prstGeom prst="rect">
            <a:avLst/>
          </a:prstGeom>
          <a:noFill/>
          <a:extLst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111" y="3330864"/>
            <a:ext cx="1688145" cy="1361770"/>
          </a:xfrm>
          <a:prstGeom prst="rect">
            <a:avLst/>
          </a:prstGeom>
        </p:spPr>
      </p:pic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7128119" y="1916003"/>
            <a:ext cx="193583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Previous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 EUSO UV </a:t>
            </a:r>
          </a:p>
          <a:p>
            <a:pPr algn="ctr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camera prototype (2012-2017)</a:t>
            </a:r>
          </a:p>
          <a:p>
            <a:pPr algn="ctr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2304 pixels</a:t>
            </a:r>
          </a:p>
          <a:p>
            <a:pPr algn="ctr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(20 x 20 x 20 cm):</a:t>
            </a:r>
            <a:endParaRPr lang="fr-FR" sz="1600" dirty="0">
              <a:solidFill>
                <a:srgbClr val="262626"/>
              </a:solidFill>
              <a:latin typeface="Avenir Light"/>
              <a:cs typeface="Avenir Light"/>
            </a:endParaRPr>
          </a:p>
        </p:txBody>
      </p:sp>
      <p:sp>
        <p:nvSpPr>
          <p:cNvPr id="18" name="Text Box 1029"/>
          <p:cNvSpPr txBox="1">
            <a:spLocks noChangeArrowheads="1"/>
          </p:cNvSpPr>
          <p:nvPr/>
        </p:nvSpPr>
        <p:spPr bwMode="auto">
          <a:xfrm>
            <a:off x="3455505" y="1595500"/>
            <a:ext cx="3386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Detection</a:t>
            </a: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 area : 200 000 km</a:t>
            </a:r>
            <a:r>
              <a:rPr lang="fr-FR" sz="1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/>
                <a:cs typeface="Avenir Light"/>
              </a:rPr>
              <a:t>2</a:t>
            </a:r>
            <a:endParaRPr lang="fr-FR" sz="1800" dirty="0">
              <a:solidFill>
                <a:srgbClr val="262626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262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9100" y="44624"/>
            <a:ext cx="8523170" cy="504000"/>
          </a:xfrm>
        </p:spPr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SPACIROC 3 ASIC chip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-2" y="670596"/>
            <a:ext cx="5467351" cy="4127698"/>
          </a:xfrm>
        </p:spPr>
        <p:txBody>
          <a:bodyPr>
            <a:noAutofit/>
          </a:bodyPr>
          <a:lstStyle/>
          <a:p>
            <a:pPr algn="just"/>
            <a:r>
              <a:rPr lang="en-GB" sz="1600" dirty="0">
                <a:latin typeface="Avenir Light"/>
                <a:cs typeface="Avenir Light"/>
              </a:rPr>
              <a:t>Developed by OMEGA IN2P3 for the experiment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64 channels photon counting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Single photon counting 100% trigger efficiency: 1/3 </a:t>
            </a:r>
            <a:r>
              <a:rPr lang="en-GB" sz="1400" dirty="0" err="1">
                <a:latin typeface="Avenir Light"/>
                <a:cs typeface="Avenir Light"/>
              </a:rPr>
              <a:t>pe</a:t>
            </a:r>
            <a:r>
              <a:rPr lang="en-GB" sz="1400" dirty="0">
                <a:latin typeface="Avenir Light"/>
                <a:cs typeface="Avenir Light"/>
              </a:rPr>
              <a:t> (~50 </a:t>
            </a:r>
            <a:r>
              <a:rPr lang="en-GB" sz="1400" dirty="0" err="1">
                <a:latin typeface="Avenir Light"/>
                <a:cs typeface="Avenir Light"/>
              </a:rPr>
              <a:t>fC</a:t>
            </a:r>
            <a:r>
              <a:rPr lang="en-GB" sz="1400" dirty="0">
                <a:latin typeface="Avenir Light"/>
                <a:cs typeface="Avenir Light"/>
              </a:rPr>
              <a:t> when </a:t>
            </a:r>
            <a:r>
              <a:rPr lang="en-GB" sz="1400" dirty="0" err="1">
                <a:latin typeface="Avenir Light"/>
                <a:cs typeface="Avenir Light"/>
              </a:rPr>
              <a:t>MaPMT</a:t>
            </a:r>
            <a:r>
              <a:rPr lang="en-GB" sz="1400" dirty="0">
                <a:latin typeface="Avenir Light"/>
                <a:cs typeface="Avenir Light"/>
              </a:rPr>
              <a:t> gain = 10</a:t>
            </a:r>
            <a:r>
              <a:rPr lang="en-GB" sz="500" dirty="0">
                <a:latin typeface="Avenir Light"/>
                <a:cs typeface="Avenir Light"/>
              </a:rPr>
              <a:t> </a:t>
            </a:r>
            <a:r>
              <a:rPr lang="en-GB" sz="1400" baseline="30000" dirty="0">
                <a:latin typeface="Avenir Light"/>
                <a:cs typeface="Avenir Light"/>
              </a:rPr>
              <a:t>6</a:t>
            </a:r>
            <a:r>
              <a:rPr lang="en-GB" sz="1400" dirty="0">
                <a:latin typeface="Avenir Light"/>
                <a:cs typeface="Avenir Light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Internal 8 bits counter (in order to minimize the consumption)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Wide linear dynamic: 1 to 130 </a:t>
            </a:r>
            <a:r>
              <a:rPr lang="en-GB" sz="1400" dirty="0" err="1">
                <a:latin typeface="Avenir Light"/>
                <a:cs typeface="Avenir Light"/>
              </a:rPr>
              <a:t>pe</a:t>
            </a:r>
            <a:endParaRPr lang="en-GB" sz="1400" dirty="0">
              <a:latin typeface="Avenir Light"/>
              <a:cs typeface="Avenir Light"/>
            </a:endParaRP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MAPMT adjustment trigger by individual threshold for each pixel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Double pulse resolution : 6 ns</a:t>
            </a:r>
          </a:p>
          <a:p>
            <a:pPr algn="just"/>
            <a:r>
              <a:rPr lang="en-GB" sz="1400" dirty="0">
                <a:latin typeface="Avenir Light"/>
                <a:cs typeface="Avenir Light"/>
              </a:rPr>
              <a:t>Data acquisition &amp; Readout to be done every 1 µs (GTU)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Readout Clock : 80 MHz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venir Light"/>
                <a:cs typeface="Avenir Light"/>
              </a:rPr>
              <a:t>Output: 8 multiplexed data lines (to minimize interconnection with the FPGA)</a:t>
            </a:r>
          </a:p>
          <a:p>
            <a:pPr algn="just"/>
            <a:r>
              <a:rPr lang="en-GB" sz="1600" dirty="0">
                <a:latin typeface="Avenir Light"/>
                <a:cs typeface="Avenir Light"/>
              </a:rPr>
              <a:t>Radiation Hardness By Design : TMR (Triple Module Redundancy) </a:t>
            </a:r>
          </a:p>
          <a:p>
            <a:pPr algn="just"/>
            <a:r>
              <a:rPr lang="en-GB" sz="1600" dirty="0">
                <a:latin typeface="Avenir Light"/>
                <a:cs typeface="Avenir Light"/>
              </a:rPr>
              <a:t>Power budget : &lt; 0.8 </a:t>
            </a:r>
            <a:r>
              <a:rPr lang="en-GB" sz="1600" dirty="0" err="1">
                <a:latin typeface="Avenir Light"/>
                <a:cs typeface="Avenir Light"/>
              </a:rPr>
              <a:t>mW</a:t>
            </a:r>
            <a:r>
              <a:rPr lang="en-GB" sz="1600" dirty="0">
                <a:latin typeface="Avenir Light"/>
                <a:cs typeface="Avenir Light"/>
              </a:rPr>
              <a:t>/</a:t>
            </a:r>
            <a:r>
              <a:rPr lang="en-GB" sz="1600" dirty="0" err="1">
                <a:latin typeface="Avenir Light"/>
                <a:cs typeface="Avenir Light"/>
              </a:rPr>
              <a:t>pix</a:t>
            </a:r>
            <a:endParaRPr lang="en-GB" sz="1400" dirty="0">
              <a:latin typeface="Avenir Light"/>
              <a:cs typeface="Avenir Light"/>
            </a:endParaRPr>
          </a:p>
        </p:txBody>
      </p:sp>
      <p:pic>
        <p:nvPicPr>
          <p:cNvPr id="8" name="Image 7" descr="Photon counting SPACIROC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7" y="4923305"/>
            <a:ext cx="7385118" cy="1934695"/>
          </a:xfrm>
          <a:prstGeom prst="rect">
            <a:avLst/>
          </a:prstGeom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4</a:t>
            </a:fld>
            <a:endParaRPr lang="en-US" altLang="fr-FR" dirty="0"/>
          </a:p>
        </p:txBody>
      </p:sp>
      <p:pic>
        <p:nvPicPr>
          <p:cNvPr id="7" name="Image 6" descr="scurve_dispersion_without_correction.png">
            <a:extLst>
              <a:ext uri="{FF2B5EF4-FFF2-40B4-BE49-F238E27FC236}">
                <a16:creationId xmlns:a16="http://schemas.microsoft.com/office/drawing/2014/main" id="{25FF30B0-933A-4D48-97FA-9A9A9CE189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8325" y="2710061"/>
            <a:ext cx="3612780" cy="2088232"/>
          </a:xfrm>
          <a:prstGeom prst="rect">
            <a:avLst/>
          </a:prstGeom>
        </p:spPr>
      </p:pic>
      <p:pic>
        <p:nvPicPr>
          <p:cNvPr id="11" name="Image 10" descr="scurve_witht_correction.png">
            <a:extLst>
              <a:ext uri="{FF2B5EF4-FFF2-40B4-BE49-F238E27FC236}">
                <a16:creationId xmlns:a16="http://schemas.microsoft.com/office/drawing/2014/main" id="{0BA77A89-AF75-45D8-A36C-29D4672DD7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8014" y="765845"/>
            <a:ext cx="357598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1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DE00CE-1BE9-4992-8DBC-CED9BE6E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DD69B-506E-434D-818C-AE68477B85B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8C4C469-1FCC-4EDB-B91F-DD32F339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4624"/>
            <a:ext cx="8280000" cy="504000"/>
          </a:xfrm>
        </p:spPr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88B61D-92E2-44C2-BA19-EA2CD8B7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4"/>
            <a:ext cx="9144000" cy="64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6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0" y="2725996"/>
            <a:ext cx="2314803" cy="4132004"/>
            <a:chOff x="-50133" y="1841104"/>
            <a:chExt cx="3118525" cy="5509340"/>
          </a:xfrm>
        </p:grpSpPr>
        <p:pic>
          <p:nvPicPr>
            <p:cNvPr id="10" name="Image 5" descr="EUSOBalloon_Gondola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74" b="-2563"/>
            <a:stretch/>
          </p:blipFill>
          <p:spPr bwMode="auto">
            <a:xfrm>
              <a:off x="1" y="2824409"/>
              <a:ext cx="2338836" cy="4169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-50133" y="1841104"/>
              <a:ext cx="3118525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fr-FR" sz="1500" b="1" dirty="0"/>
                <a:t>EUSO-Ballon (France)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Un </a:t>
              </a:r>
              <a:r>
                <a:rPr lang="fr-FR" sz="1200" b="1" dirty="0" err="1"/>
                <a:t>pathfinder</a:t>
              </a:r>
              <a:r>
                <a:rPr lang="fr-FR" sz="1200" b="1" dirty="0"/>
                <a:t> dans un ballon stratosphérique ouvert 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2011-2014</a:t>
              </a:r>
              <a:endParaRPr lang="fr-FR" sz="135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0" y="6488669"/>
              <a:ext cx="2338837" cy="861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36 SPACIROC1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896598" y="3726450"/>
            <a:ext cx="3305890" cy="2601514"/>
            <a:chOff x="2572870" y="4109592"/>
            <a:chExt cx="4287070" cy="2883542"/>
          </a:xfrm>
        </p:grpSpPr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2572870" y="4109592"/>
              <a:ext cx="3102325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fr-FR" sz="1350" b="1" dirty="0"/>
                <a:t>Mini-EUSO (</a:t>
              </a:r>
              <a:r>
                <a:rPr lang="fr-FR" sz="1350" b="1" dirty="0" err="1"/>
                <a:t>Russie+Italie</a:t>
              </a:r>
              <a:r>
                <a:rPr lang="fr-FR" sz="1350" b="1" dirty="0"/>
                <a:t>)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Un </a:t>
              </a:r>
              <a:r>
                <a:rPr lang="fr-FR" sz="1200" b="1" dirty="0" err="1"/>
                <a:t>pathfinder</a:t>
              </a:r>
              <a:r>
                <a:rPr lang="fr-FR" sz="1200" b="1" dirty="0"/>
                <a:t> dans l’ISS 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2016-2019</a:t>
              </a:r>
              <a:endParaRPr lang="fr-FR" sz="1200" dirty="0"/>
            </a:p>
            <a:p>
              <a:pPr algn="ctr" eaLnBrk="1" hangingPunct="1">
                <a:defRPr/>
              </a:pPr>
              <a:endParaRPr lang="fr-FR" sz="1350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0946" y="4996906"/>
              <a:ext cx="2561309" cy="178655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1138" y="4469442"/>
              <a:ext cx="1368802" cy="2019226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4303403" y="6500691"/>
              <a:ext cx="2556537" cy="49244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36 SPACIROC 3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439909" y="605937"/>
            <a:ext cx="2848986" cy="2128457"/>
            <a:chOff x="2881798" y="1183770"/>
            <a:chExt cx="3573593" cy="2569363"/>
          </a:xfrm>
        </p:grpSpPr>
        <p:sp>
          <p:nvSpPr>
            <p:cNvPr id="4" name="Text Box 18"/>
            <p:cNvSpPr txBox="1">
              <a:spLocks noChangeArrowheads="1"/>
            </p:cNvSpPr>
            <p:nvPr/>
          </p:nvSpPr>
          <p:spPr bwMode="auto">
            <a:xfrm>
              <a:off x="2881798" y="1183770"/>
              <a:ext cx="3526680" cy="807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fr-FR" sz="1500" b="1" dirty="0"/>
                <a:t>EUSO-TA (Japon)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Un </a:t>
              </a:r>
              <a:r>
                <a:rPr lang="fr-FR" sz="1200" b="1" dirty="0" err="1"/>
                <a:t>pathfinder</a:t>
              </a:r>
              <a:r>
                <a:rPr lang="fr-FR" sz="1200" b="1" dirty="0"/>
                <a:t> au sol (Utah) 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2015-2018</a:t>
              </a:r>
              <a:endParaRPr lang="fr-FR" sz="1350" dirty="0"/>
            </a:p>
          </p:txBody>
        </p:sp>
        <p:grpSp>
          <p:nvGrpSpPr>
            <p:cNvPr id="5" name="Grouper 1"/>
            <p:cNvGrpSpPr>
              <a:grpSpLocks/>
            </p:cNvGrpSpPr>
            <p:nvPr/>
          </p:nvGrpSpPr>
          <p:grpSpPr bwMode="auto">
            <a:xfrm>
              <a:off x="2881798" y="2133005"/>
              <a:ext cx="3573593" cy="1620128"/>
              <a:chOff x="0" y="332656"/>
              <a:chExt cx="9073008" cy="6177558"/>
            </a:xfrm>
          </p:grpSpPr>
          <p:pic>
            <p:nvPicPr>
              <p:cNvPr id="6" name="Picture 2" descr="Map showing the location of the Telescope Array in Southern Utah.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2656"/>
                <a:ext cx="9073008" cy="6177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図 3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2388"/>
              <a:stretch>
                <a:fillRect/>
              </a:stretch>
            </p:blipFill>
            <p:spPr bwMode="auto">
              <a:xfrm>
                <a:off x="6876256" y="3140968"/>
                <a:ext cx="2077644" cy="21500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Freccia in giù 7"/>
              <p:cNvSpPr/>
              <p:nvPr/>
            </p:nvSpPr>
            <p:spPr>
              <a:xfrm rot="4775683">
                <a:off x="4861762" y="3040537"/>
                <a:ext cx="1000964" cy="3024335"/>
              </a:xfrm>
              <a:prstGeom prst="downArrow">
                <a:avLst>
                  <a:gd name="adj1" fmla="val 33429"/>
                  <a:gd name="adj2" fmla="val 403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8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ZoneTexte 16"/>
            <p:cNvSpPr txBox="1"/>
            <p:nvPr/>
          </p:nvSpPr>
          <p:spPr>
            <a:xfrm>
              <a:off x="3898854" y="1948339"/>
              <a:ext cx="2556537" cy="49244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36 SPACIROC1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5329593" y="727543"/>
            <a:ext cx="2135665" cy="4605346"/>
            <a:chOff x="7154349" y="717539"/>
            <a:chExt cx="2314695" cy="6140461"/>
          </a:xfrm>
        </p:grpSpPr>
        <p:pic>
          <p:nvPicPr>
            <p:cNvPr id="13" name="Picture 2" descr="20170323_090741.jpg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4349" y="2231156"/>
              <a:ext cx="2314695" cy="4626844"/>
            </a:xfrm>
            <a:prstGeom prst="rect">
              <a:avLst/>
            </a:prstGeom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7154349" y="717539"/>
              <a:ext cx="2314695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 eaLnBrk="1" hangingPunct="1">
                <a:defRPr/>
              </a:pPr>
              <a:r>
                <a:rPr lang="fr-FR" sz="1500" b="1" dirty="0"/>
                <a:t>EUSO-SPB (US)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Un </a:t>
              </a:r>
              <a:r>
                <a:rPr lang="fr-FR" sz="1200" b="1" dirty="0" err="1"/>
                <a:t>pathfinder</a:t>
              </a:r>
              <a:r>
                <a:rPr lang="fr-FR" sz="1200" b="1" dirty="0"/>
                <a:t> dans un ballon super-pressurisé </a:t>
              </a:r>
            </a:p>
            <a:p>
              <a:pPr marL="0" indent="0" algn="ctr" eaLnBrk="1" hangingPunct="1">
                <a:defRPr/>
              </a:pPr>
              <a:r>
                <a:rPr lang="fr-FR" sz="1200" b="1" dirty="0"/>
                <a:t>2015-2017</a:t>
              </a:r>
            </a:p>
            <a:p>
              <a:pPr marL="0" indent="0" algn="ctr" eaLnBrk="1" hangingPunct="1">
                <a:defRPr/>
              </a:pPr>
              <a:endParaRPr lang="fr-FR" sz="1200" dirty="0"/>
            </a:p>
            <a:p>
              <a:pPr algn="ctr" eaLnBrk="1" hangingPunct="1">
                <a:defRPr/>
              </a:pPr>
              <a:endParaRPr lang="fr-FR" sz="135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154349" y="2108046"/>
              <a:ext cx="2314695" cy="861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bg1"/>
                  </a:solidFill>
                </a:rPr>
                <a:t>36 SPACIROC 3</a:t>
              </a: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7598718" y="3785391"/>
            <a:ext cx="1508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070C0"/>
                </a:solidFill>
              </a:rPr>
              <a:t>EUSO-SPB2 (US)</a:t>
            </a:r>
          </a:p>
          <a:p>
            <a:pPr algn="ctr"/>
            <a:r>
              <a:rPr lang="fr-FR" sz="1800" dirty="0">
                <a:solidFill>
                  <a:srgbClr val="0070C0"/>
                </a:solidFill>
              </a:rPr>
              <a:t>Avril 2023</a:t>
            </a:r>
          </a:p>
          <a:p>
            <a:pPr algn="ctr"/>
            <a:endParaRPr lang="fr-FR" sz="1800" dirty="0">
              <a:solidFill>
                <a:srgbClr val="0070C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81317" y="5366508"/>
            <a:ext cx="1556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kern="0" dirty="0">
                <a:solidFill>
                  <a:schemeClr val="bg1"/>
                </a:solidFill>
              </a:rPr>
              <a:t>25 avril 2017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07890" y="3791381"/>
            <a:ext cx="1290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kern="0" dirty="0">
                <a:solidFill>
                  <a:schemeClr val="bg1"/>
                </a:solidFill>
              </a:rPr>
              <a:t>22 août 2019 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108424" y="-60703"/>
            <a:ext cx="8280000" cy="504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Light"/>
                <a:cs typeface="Avenir Light"/>
              </a:rPr>
              <a:t>History: previous pathfinders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Espace réservé du numéro de diapositive 3">
            <a:extLst>
              <a:ext uri="{FF2B5EF4-FFF2-40B4-BE49-F238E27FC236}">
                <a16:creationId xmlns:a16="http://schemas.microsoft.com/office/drawing/2014/main" id="{07D4BE4C-9D16-43F5-BF32-446A1F5F5EAB}"/>
              </a:ext>
            </a:extLst>
          </p:cNvPr>
          <p:cNvSpPr txBox="1">
            <a:spLocks/>
          </p:cNvSpPr>
          <p:nvPr/>
        </p:nvSpPr>
        <p:spPr>
          <a:xfrm>
            <a:off x="8100392" y="6491436"/>
            <a:ext cx="576064" cy="3556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fld id="{BEBDD69B-506E-434D-818C-AE68477B85BB}" type="slidenum">
              <a:rPr lang="en-US" sz="2000" smtClean="0"/>
              <a:pPr>
                <a:defRPr/>
              </a:pPr>
              <a:t>6</a:t>
            </a:fld>
            <a:endParaRPr lang="en-US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642F16-60D6-4AEE-B471-8A950D43E63C}"/>
              </a:ext>
            </a:extLst>
          </p:cNvPr>
          <p:cNvSpPr txBox="1"/>
          <p:nvPr/>
        </p:nvSpPr>
        <p:spPr>
          <a:xfrm>
            <a:off x="7535675" y="3342762"/>
            <a:ext cx="160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NEXT STEP</a:t>
            </a:r>
          </a:p>
        </p:txBody>
      </p:sp>
    </p:spTree>
    <p:extLst>
      <p:ext uri="{BB962C8B-B14F-4D97-AF65-F5344CB8AC3E}">
        <p14:creationId xmlns:p14="http://schemas.microsoft.com/office/powerpoint/2010/main" val="3069188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00" y="44624"/>
            <a:ext cx="8280000" cy="504000"/>
          </a:xfrm>
        </p:spPr>
        <p:txBody>
          <a:bodyPr/>
          <a:lstStyle/>
          <a:p>
            <a:r>
              <a:rPr lang="en-US" dirty="0">
                <a:latin typeface="Avenir Light"/>
                <a:cs typeface="Avenir Light"/>
              </a:rPr>
              <a:t>Previous pathfinders main results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699100" y="5992135"/>
            <a:ext cx="444974" cy="212452"/>
          </a:xfrm>
          <a:prstGeom prst="rect">
            <a:avLst/>
          </a:prstGeom>
        </p:spPr>
        <p:txBody>
          <a:bodyPr/>
          <a:lstStyle/>
          <a:p>
            <a:fld id="{C3094916-FA1B-42AB-86CF-EE42854646F1}" type="slidenum">
              <a:rPr lang="en-US" altLang="fr-FR" smtClean="0"/>
              <a:pPr/>
              <a:t>7</a:t>
            </a:fld>
            <a:endParaRPr lang="en-US" altLang="fr-FR" dirty="0"/>
          </a:p>
        </p:txBody>
      </p:sp>
      <p:sp>
        <p:nvSpPr>
          <p:cNvPr id="86" name="Text Box 18"/>
          <p:cNvSpPr txBox="1">
            <a:spLocks noChangeArrowheads="1"/>
          </p:cNvSpPr>
          <p:nvPr/>
        </p:nvSpPr>
        <p:spPr bwMode="auto">
          <a:xfrm>
            <a:off x="3136830" y="825211"/>
            <a:ext cx="27933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EUSO-TA 2015</a:t>
            </a:r>
            <a:endParaRPr lang="en-GB" sz="1800" dirty="0">
              <a:latin typeface="Avenir Black"/>
              <a:cs typeface="Avenir Black"/>
            </a:endParaRPr>
          </a:p>
        </p:txBody>
      </p:sp>
      <p:sp>
        <p:nvSpPr>
          <p:cNvPr id="92" name="Text Box 18"/>
          <p:cNvSpPr txBox="1">
            <a:spLocks noChangeArrowheads="1"/>
          </p:cNvSpPr>
          <p:nvPr/>
        </p:nvSpPr>
        <p:spPr bwMode="auto">
          <a:xfrm>
            <a:off x="0" y="801642"/>
            <a:ext cx="30963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EUSO-Balloon 2014</a:t>
            </a:r>
            <a:endParaRPr lang="en-GB" sz="1800" dirty="0">
              <a:latin typeface="Avenir Black"/>
              <a:cs typeface="Avenir Black"/>
            </a:endParaRPr>
          </a:p>
          <a:p>
            <a:pPr algn="ctr" eaLnBrk="1" hangingPunct="1">
              <a:defRPr/>
            </a:pPr>
            <a:endParaRPr lang="en-GB" sz="1800" dirty="0"/>
          </a:p>
        </p:txBody>
      </p:sp>
      <p:sp>
        <p:nvSpPr>
          <p:cNvPr id="94" name="Text Box 18"/>
          <p:cNvSpPr txBox="1">
            <a:spLocks noChangeArrowheads="1"/>
          </p:cNvSpPr>
          <p:nvPr/>
        </p:nvSpPr>
        <p:spPr bwMode="auto">
          <a:xfrm>
            <a:off x="6414694" y="834102"/>
            <a:ext cx="2520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GB" sz="1800" b="1" dirty="0">
                <a:latin typeface="Avenir Black"/>
                <a:cs typeface="Avenir Black"/>
              </a:rPr>
              <a:t>EUSO-SPB 2017</a:t>
            </a:r>
            <a:endParaRPr lang="en-GB" sz="1800" dirty="0">
              <a:latin typeface="Avenir Black"/>
              <a:cs typeface="Avenir Black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5" t="49036" r="4774" b="3255"/>
          <a:stretch/>
        </p:blipFill>
        <p:spPr>
          <a:xfrm>
            <a:off x="3398401" y="1365438"/>
            <a:ext cx="2397082" cy="1761122"/>
          </a:xfrm>
          <a:prstGeom prst="rect">
            <a:avLst/>
          </a:prstGeom>
        </p:spPr>
      </p:pic>
      <p:pic>
        <p:nvPicPr>
          <p:cNvPr id="9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4" t="29947" r="17425" b="20886"/>
          <a:stretch/>
        </p:blipFill>
        <p:spPr bwMode="auto">
          <a:xfrm>
            <a:off x="3466680" y="4924122"/>
            <a:ext cx="2503130" cy="1438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7" name="Espace réservé du contenu 6" descr="allpackets-BALLOON-CPU_TRIGGER_20140825-052344--BIGDAC_conv084-gray-enlarged-anime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92" b="17492"/>
          <a:stretch>
            <a:fillRect/>
          </a:stretch>
        </p:blipFill>
        <p:spPr>
          <a:xfrm>
            <a:off x="178760" y="1379217"/>
            <a:ext cx="2609239" cy="1696406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" y="2518035"/>
            <a:ext cx="1160710" cy="955489"/>
          </a:xfrm>
          <a:prstGeom prst="rect">
            <a:avLst/>
          </a:prstGeom>
        </p:spPr>
      </p:pic>
      <p:pic>
        <p:nvPicPr>
          <p:cNvPr id="99" name="Image 98"/>
          <p:cNvPicPr/>
          <p:nvPr/>
        </p:nvPicPr>
        <p:blipFill rotWithShape="1">
          <a:blip r:embed="rId7"/>
          <a:srcRect l="23342" t="35374" r="30228" b="26304"/>
          <a:stretch/>
        </p:blipFill>
        <p:spPr bwMode="auto">
          <a:xfrm>
            <a:off x="319791" y="3659088"/>
            <a:ext cx="2602465" cy="132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0" name="Image 99" descr="Capture d’écran 2018-11-27 à 16.28.2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" y="5110205"/>
            <a:ext cx="2820503" cy="1246505"/>
          </a:xfrm>
          <a:prstGeom prst="rect">
            <a:avLst/>
          </a:prstGeom>
        </p:spPr>
      </p:pic>
      <p:pic>
        <p:nvPicPr>
          <p:cNvPr id="101" name="image90.gif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99503" y="3175287"/>
            <a:ext cx="1412152" cy="1543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87.gif" descr="D:\Dropbox\ALRW\pnp\JEM-EUSO\Meetings\2017_Chicago\SPB\turin_search_chicago_presentation\cr_event2.gif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85413" y="4822476"/>
            <a:ext cx="2830561" cy="1554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81.gif" descr="C:\Users\lawrence\Google Drive\EUSO_SPB1\gifs\clouds_spb_flight1.gif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90260" y="1338261"/>
            <a:ext cx="1568500" cy="1530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2" descr="C:\Users\marco\Downloads\TASundaypresentatio\stars_animation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7987" y="3195166"/>
            <a:ext cx="1743862" cy="1580473"/>
          </a:xfrm>
          <a:prstGeom prst="rect">
            <a:avLst/>
          </a:prstGeom>
          <a:noFill/>
        </p:spPr>
      </p:pic>
      <p:sp>
        <p:nvSpPr>
          <p:cNvPr id="105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331215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7">
            <a:extLst>
              <a:ext uri="{FF2B5EF4-FFF2-40B4-BE49-F238E27FC236}">
                <a16:creationId xmlns:a16="http://schemas.microsoft.com/office/drawing/2014/main" id="{E85A91C4-EBC8-4A63-A5F3-E797B863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6" t="7964" r="9691" b="13962"/>
          <a:stretch/>
        </p:blipFill>
        <p:spPr>
          <a:xfrm>
            <a:off x="22783" y="3522081"/>
            <a:ext cx="2828925" cy="159749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826A94-3D0E-49C0-9B36-0E9E08A9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DD69B-506E-434D-818C-AE68477B85B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BBAFFF5-153F-4235-9F64-0CD16740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44624"/>
            <a:ext cx="8308483" cy="504000"/>
          </a:xfrm>
        </p:spPr>
        <p:txBody>
          <a:bodyPr/>
          <a:lstStyle/>
          <a:p>
            <a:r>
              <a:rPr lang="fr-FR" dirty="0"/>
              <a:t>EUSO-SPB2 for 2023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DBF0E9B-E197-4492-B3FA-E1B6F911FF46}"/>
              </a:ext>
            </a:extLst>
          </p:cNvPr>
          <p:cNvGrpSpPr/>
          <p:nvPr/>
        </p:nvGrpSpPr>
        <p:grpSpPr>
          <a:xfrm>
            <a:off x="6751018" y="4721527"/>
            <a:ext cx="1948527" cy="1586431"/>
            <a:chOff x="5547660" y="3641743"/>
            <a:chExt cx="2362735" cy="2005983"/>
          </a:xfrm>
        </p:grpSpPr>
        <p:pic>
          <p:nvPicPr>
            <p:cNvPr id="9" name="Picture 2" descr="C:\Taf\JEM-EUSO-UFFO\EC board\Docs\Pictures\test EC_ASIC - EC_ASIC\EC_ASIC_top_layer.png">
              <a:extLst>
                <a:ext uri="{FF2B5EF4-FFF2-40B4-BE49-F238E27FC236}">
                  <a16:creationId xmlns:a16="http://schemas.microsoft.com/office/drawing/2014/main" id="{EBA74CB8-8561-4359-AF39-7EBD3BB72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4445" t="3200" r="3694" b="3951"/>
            <a:stretch>
              <a:fillRect/>
            </a:stretch>
          </p:blipFill>
          <p:spPr bwMode="auto">
            <a:xfrm rot="10800000">
              <a:off x="5547660" y="3641743"/>
              <a:ext cx="2362735" cy="1791104"/>
            </a:xfrm>
            <a:prstGeom prst="rect">
              <a:avLst/>
            </a:prstGeom>
            <a:noFill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F683FC-7D4A-4679-89AD-59928CB97564}"/>
                </a:ext>
              </a:extLst>
            </p:cNvPr>
            <p:cNvSpPr/>
            <p:nvPr/>
          </p:nvSpPr>
          <p:spPr>
            <a:xfrm>
              <a:off x="5560034" y="5424321"/>
              <a:ext cx="2350359" cy="22340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>
              <a:spAutoFit/>
            </a:bodyPr>
            <a:lstStyle/>
            <a:p>
              <a:pPr marL="0" lvl="1" algn="ctr"/>
              <a:r>
                <a:rPr lang="fr-FR" sz="1200" kern="0" dirty="0">
                  <a:solidFill>
                    <a:schemeClr val="bg1"/>
                  </a:solidFill>
                </a:rPr>
                <a:t>Prototype de l’EC-ASIC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949D2D3-26C1-44FE-902D-B38E22707141}"/>
              </a:ext>
            </a:extLst>
          </p:cNvPr>
          <p:cNvGrpSpPr/>
          <p:nvPr/>
        </p:nvGrpSpPr>
        <p:grpSpPr>
          <a:xfrm>
            <a:off x="3633214" y="4584122"/>
            <a:ext cx="2041916" cy="1907314"/>
            <a:chOff x="-154789" y="885611"/>
            <a:chExt cx="2792675" cy="3074651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2ABC2288-7B8A-4995-8AAE-0A278E09C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789" y="885611"/>
              <a:ext cx="2792675" cy="267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E2764DC-201B-4E2E-B5CA-0DDE4469DA15}"/>
                </a:ext>
              </a:extLst>
            </p:cNvPr>
            <p:cNvSpPr txBox="1"/>
            <p:nvPr/>
          </p:nvSpPr>
          <p:spPr>
            <a:xfrm>
              <a:off x="-154789" y="3261482"/>
              <a:ext cx="2792675" cy="69878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6 FM EC-ASIC in mechanical structure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DC95F38-8FD6-4E12-B1F1-676F50B401A1}"/>
              </a:ext>
            </a:extLst>
          </p:cNvPr>
          <p:cNvGrpSpPr/>
          <p:nvPr/>
        </p:nvGrpSpPr>
        <p:grpSpPr>
          <a:xfrm>
            <a:off x="508473" y="5081663"/>
            <a:ext cx="1594694" cy="1661948"/>
            <a:chOff x="5893232" y="5191119"/>
            <a:chExt cx="1358173" cy="1678112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79BFE042-6591-4551-9E89-13C2381B6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93232" y="5454959"/>
              <a:ext cx="1358173" cy="1414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3E10D84-5F97-41DF-A90F-AB40B5743F3E}"/>
                </a:ext>
              </a:extLst>
            </p:cNvPr>
            <p:cNvSpPr txBox="1"/>
            <p:nvPr/>
          </p:nvSpPr>
          <p:spPr>
            <a:xfrm>
              <a:off x="5893232" y="5191119"/>
              <a:ext cx="1358173" cy="32035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FM PDM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08E5EDA-97A0-4963-8FBF-786B3B710247}"/>
              </a:ext>
            </a:extLst>
          </p:cNvPr>
          <p:cNvGrpSpPr/>
          <p:nvPr/>
        </p:nvGrpSpPr>
        <p:grpSpPr>
          <a:xfrm>
            <a:off x="2174121" y="4162976"/>
            <a:ext cx="3708883" cy="2669450"/>
            <a:chOff x="-984733" y="4240721"/>
            <a:chExt cx="3708883" cy="2669450"/>
          </a:xfrm>
        </p:grpSpPr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518D9BA-D862-4A94-8B34-82760BFD0EAB}"/>
                </a:ext>
              </a:extLst>
            </p:cNvPr>
            <p:cNvCxnSpPr/>
            <p:nvPr/>
          </p:nvCxnSpPr>
          <p:spPr bwMode="auto">
            <a:xfrm flipV="1">
              <a:off x="2724150" y="4895850"/>
              <a:ext cx="0" cy="117319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4782A50-0113-43A7-B5C0-C141AADBB35E}"/>
                </a:ext>
              </a:extLst>
            </p:cNvPr>
            <p:cNvSpPr txBox="1"/>
            <p:nvPr/>
          </p:nvSpPr>
          <p:spPr>
            <a:xfrm>
              <a:off x="90383" y="4240721"/>
              <a:ext cx="372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7030A0"/>
                  </a:solidFill>
                </a:rPr>
                <a:t>Z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DB807E7-687B-469B-A0F6-74B6BFBC439B}"/>
                </a:ext>
              </a:extLst>
            </p:cNvPr>
            <p:cNvSpPr txBox="1"/>
            <p:nvPr/>
          </p:nvSpPr>
          <p:spPr>
            <a:xfrm>
              <a:off x="-984733" y="6448506"/>
              <a:ext cx="372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7030A0"/>
                  </a:solidFill>
                </a:rPr>
                <a:t>Z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DCBE8D0-C21B-4B97-8646-724230ECAAD2}"/>
              </a:ext>
            </a:extLst>
          </p:cNvPr>
          <p:cNvGrpSpPr/>
          <p:nvPr/>
        </p:nvGrpSpPr>
        <p:grpSpPr>
          <a:xfrm>
            <a:off x="4376937" y="719978"/>
            <a:ext cx="4965889" cy="2875820"/>
            <a:chOff x="-49915" y="894989"/>
            <a:chExt cx="9160976" cy="4475041"/>
          </a:xfrm>
        </p:grpSpPr>
        <p:pic>
          <p:nvPicPr>
            <p:cNvPr id="25" name="Picture 82">
              <a:extLst>
                <a:ext uri="{FF2B5EF4-FFF2-40B4-BE49-F238E27FC236}">
                  <a16:creationId xmlns:a16="http://schemas.microsoft.com/office/drawing/2014/main" id="{D790C9E6-FAC9-4DCE-AF01-8468931660D1}"/>
                </a:ext>
              </a:extLst>
            </p:cNvPr>
            <p:cNvPicPr/>
            <p:nvPr/>
          </p:nvPicPr>
          <p:blipFill>
            <a:blip r:embed="rId7"/>
            <a:srcRect l="11395" t="7043" r="34150" b="7070"/>
            <a:stretch/>
          </p:blipFill>
          <p:spPr>
            <a:xfrm>
              <a:off x="2042993" y="1141340"/>
              <a:ext cx="4975160" cy="422869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CustomShape 1">
              <a:extLst>
                <a:ext uri="{FF2B5EF4-FFF2-40B4-BE49-F238E27FC236}">
                  <a16:creationId xmlns:a16="http://schemas.microsoft.com/office/drawing/2014/main" id="{986956A4-D67B-4E73-8781-7DF7B2DCAB71}"/>
                </a:ext>
              </a:extLst>
            </p:cNvPr>
            <p:cNvSpPr/>
            <p:nvPr/>
          </p:nvSpPr>
          <p:spPr>
            <a:xfrm>
              <a:off x="-49915" y="894989"/>
              <a:ext cx="2100768" cy="67720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defTabSz="829406"/>
              <a:r>
                <a:rPr lang="en-US" sz="1100" spc="-1" dirty="0">
                  <a:solidFill>
                    <a:srgbClr val="000000"/>
                  </a:solidFill>
                  <a:latin typeface="Arial"/>
                  <a:ea typeface="DejaVu Sans"/>
                </a:rPr>
                <a:t>Antenna Boom</a:t>
              </a:r>
              <a:br>
                <a:rPr sz="1100" dirty="0">
                  <a:solidFill>
                    <a:prstClr val="black"/>
                  </a:solidFill>
                  <a:latin typeface="Arial"/>
                </a:rPr>
              </a:br>
              <a:r>
                <a:rPr lang="en-US" sz="800" spc="-1" dirty="0">
                  <a:solidFill>
                    <a:srgbClr val="000000"/>
                  </a:solidFill>
                  <a:latin typeface="Arial"/>
                  <a:ea typeface="DejaVu Sans"/>
                </a:rPr>
                <a:t>(CSBF antennas)</a:t>
              </a:r>
              <a:endParaRPr lang="en-US" sz="800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Line 2">
              <a:extLst>
                <a:ext uri="{FF2B5EF4-FFF2-40B4-BE49-F238E27FC236}">
                  <a16:creationId xmlns:a16="http://schemas.microsoft.com/office/drawing/2014/main" id="{F85F4EA6-70BC-41D7-A05E-C7CBCCA8E4B5}"/>
                </a:ext>
              </a:extLst>
            </p:cNvPr>
            <p:cNvSpPr/>
            <p:nvPr/>
          </p:nvSpPr>
          <p:spPr>
            <a:xfrm>
              <a:off x="1658983" y="1354897"/>
              <a:ext cx="829411" cy="165882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3">
              <a:extLst>
                <a:ext uri="{FF2B5EF4-FFF2-40B4-BE49-F238E27FC236}">
                  <a16:creationId xmlns:a16="http://schemas.microsoft.com/office/drawing/2014/main" id="{7ECD5366-0468-4D06-A782-BB394953F131}"/>
                </a:ext>
              </a:extLst>
            </p:cNvPr>
            <p:cNvSpPr/>
            <p:nvPr/>
          </p:nvSpPr>
          <p:spPr>
            <a:xfrm>
              <a:off x="166043" y="2101366"/>
              <a:ext cx="1875971" cy="11457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defTabSz="829406"/>
              <a:r>
                <a:rPr lang="en-US" sz="1100" spc="-1" dirty="0">
                  <a:solidFill>
                    <a:srgbClr val="000000"/>
                  </a:solidFill>
                  <a:latin typeface="Arial"/>
                  <a:ea typeface="DejaVu Sans"/>
                </a:rPr>
                <a:t>Battery-Box</a:t>
              </a:r>
              <a:br>
                <a:rPr sz="1100" dirty="0">
                  <a:solidFill>
                    <a:prstClr val="black"/>
                  </a:solidFill>
                  <a:latin typeface="Arial"/>
                </a:rPr>
              </a:br>
              <a:r>
                <a:rPr lang="en-US" sz="800" spc="-1" dirty="0">
                  <a:solidFill>
                    <a:srgbClr val="000000"/>
                  </a:solidFill>
                  <a:latin typeface="Arial"/>
                  <a:ea typeface="DejaVu Sans"/>
                </a:rPr>
                <a:t>(</a:t>
              </a:r>
              <a:r>
                <a:rPr lang="en-US" sz="800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GCC+batteries</a:t>
              </a:r>
              <a:r>
                <a:rPr lang="en-US" sz="800" spc="-1" dirty="0">
                  <a:solidFill>
                    <a:srgbClr val="000000"/>
                  </a:solidFill>
                  <a:latin typeface="Arial"/>
                  <a:ea typeface="DejaVu Sans"/>
                </a:rPr>
                <a:t>)</a:t>
              </a:r>
              <a:endParaRPr lang="en-US" sz="800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Line 4">
              <a:extLst>
                <a:ext uri="{FF2B5EF4-FFF2-40B4-BE49-F238E27FC236}">
                  <a16:creationId xmlns:a16="http://schemas.microsoft.com/office/drawing/2014/main" id="{3B57D5DF-0AAD-49DB-89CF-B3496B4AA278}"/>
                </a:ext>
              </a:extLst>
            </p:cNvPr>
            <p:cNvSpPr/>
            <p:nvPr/>
          </p:nvSpPr>
          <p:spPr>
            <a:xfrm flipV="1">
              <a:off x="1410160" y="2184308"/>
              <a:ext cx="1990586" cy="165882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5">
              <a:extLst>
                <a:ext uri="{FF2B5EF4-FFF2-40B4-BE49-F238E27FC236}">
                  <a16:creationId xmlns:a16="http://schemas.microsoft.com/office/drawing/2014/main" id="{E085DA9B-2FE5-4209-B876-6CDD4D68E1C4}"/>
                </a:ext>
              </a:extLst>
            </p:cNvPr>
            <p:cNvSpPr/>
            <p:nvPr/>
          </p:nvSpPr>
          <p:spPr>
            <a:xfrm>
              <a:off x="7019133" y="1935485"/>
              <a:ext cx="1274158" cy="31315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defTabSz="829406"/>
              <a:r>
                <a:rPr lang="en-US" sz="1100" spc="-1">
                  <a:solidFill>
                    <a:srgbClr val="000000"/>
                  </a:solidFill>
                  <a:latin typeface="Arial"/>
                  <a:ea typeface="DejaVu Sans"/>
                </a:rPr>
                <a:t>SIP</a:t>
              </a:r>
              <a:endParaRPr lang="en-US" sz="1100" spc="-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Line 6">
              <a:extLst>
                <a:ext uri="{FF2B5EF4-FFF2-40B4-BE49-F238E27FC236}">
                  <a16:creationId xmlns:a16="http://schemas.microsoft.com/office/drawing/2014/main" id="{9BB0A2EA-2C33-4DC8-A57B-E404C2B0959B}"/>
                </a:ext>
              </a:extLst>
            </p:cNvPr>
            <p:cNvSpPr/>
            <p:nvPr/>
          </p:nvSpPr>
          <p:spPr>
            <a:xfrm flipH="1">
              <a:off x="4976626" y="2101367"/>
              <a:ext cx="2042507" cy="82941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7">
              <a:extLst>
                <a:ext uri="{FF2B5EF4-FFF2-40B4-BE49-F238E27FC236}">
                  <a16:creationId xmlns:a16="http://schemas.microsoft.com/office/drawing/2014/main" id="{CEC6451C-5E03-4E1C-AB7C-81E09ECC232C}"/>
                </a:ext>
              </a:extLst>
            </p:cNvPr>
            <p:cNvSpPr/>
            <p:nvPr/>
          </p:nvSpPr>
          <p:spPr>
            <a:xfrm>
              <a:off x="332277" y="3515794"/>
              <a:ext cx="2100768" cy="77749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defTabSz="829406"/>
              <a:r>
                <a:rPr lang="en-US" sz="1100" spc="-1" dirty="0">
                  <a:solidFill>
                    <a:srgbClr val="000000"/>
                  </a:solidFill>
                  <a:latin typeface="Arial"/>
                  <a:ea typeface="DejaVu Sans"/>
                </a:rPr>
                <a:t>Fluorescence Telescope (FT)</a:t>
              </a:r>
              <a:endParaRPr lang="en-US" sz="1100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Line 8">
              <a:extLst>
                <a:ext uri="{FF2B5EF4-FFF2-40B4-BE49-F238E27FC236}">
                  <a16:creationId xmlns:a16="http://schemas.microsoft.com/office/drawing/2014/main" id="{2B7BC863-235B-4A95-842C-0E2B916CAC2A}"/>
                </a:ext>
              </a:extLst>
            </p:cNvPr>
            <p:cNvSpPr/>
            <p:nvPr/>
          </p:nvSpPr>
          <p:spPr>
            <a:xfrm flipV="1">
              <a:off x="2287519" y="3345482"/>
              <a:ext cx="947344" cy="368999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9">
              <a:extLst>
                <a:ext uri="{FF2B5EF4-FFF2-40B4-BE49-F238E27FC236}">
                  <a16:creationId xmlns:a16="http://schemas.microsoft.com/office/drawing/2014/main" id="{67A77FA5-F03F-4360-A46A-61D13C125EDA}"/>
                </a:ext>
              </a:extLst>
            </p:cNvPr>
            <p:cNvSpPr/>
            <p:nvPr/>
          </p:nvSpPr>
          <p:spPr>
            <a:xfrm>
              <a:off x="6949788" y="3340190"/>
              <a:ext cx="1751453" cy="101838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defTabSz="829406"/>
              <a:r>
                <a:rPr lang="en-US" sz="1100" spc="-1" dirty="0">
                  <a:solidFill>
                    <a:srgbClr val="000000"/>
                  </a:solidFill>
                  <a:latin typeface="Arial"/>
                  <a:ea typeface="DejaVu Sans"/>
                </a:rPr>
                <a:t>Cherenkov Telescope (CT)</a:t>
              </a:r>
              <a:endParaRPr lang="en-US" sz="1100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Line 10">
              <a:extLst>
                <a:ext uri="{FF2B5EF4-FFF2-40B4-BE49-F238E27FC236}">
                  <a16:creationId xmlns:a16="http://schemas.microsoft.com/office/drawing/2014/main" id="{59B429AB-D238-4ED8-82A4-087E754FAD89}"/>
                </a:ext>
              </a:extLst>
            </p:cNvPr>
            <p:cNvSpPr/>
            <p:nvPr/>
          </p:nvSpPr>
          <p:spPr>
            <a:xfrm flipH="1" flipV="1">
              <a:off x="6386624" y="3428425"/>
              <a:ext cx="613971" cy="145140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11">
              <a:extLst>
                <a:ext uri="{FF2B5EF4-FFF2-40B4-BE49-F238E27FC236}">
                  <a16:creationId xmlns:a16="http://schemas.microsoft.com/office/drawing/2014/main" id="{1642D41D-3BDF-41D0-8B88-418E0E6A4AB5}"/>
                </a:ext>
              </a:extLst>
            </p:cNvPr>
            <p:cNvSpPr/>
            <p:nvPr/>
          </p:nvSpPr>
          <p:spPr>
            <a:xfrm>
              <a:off x="6872631" y="2466269"/>
              <a:ext cx="2238430" cy="5453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defTabSz="829406"/>
              <a:r>
                <a:rPr lang="en-US" sz="1100" spc="-1" dirty="0">
                  <a:solidFill>
                    <a:srgbClr val="000000"/>
                  </a:solidFill>
                  <a:latin typeface="Arial"/>
                  <a:ea typeface="DejaVu Sans"/>
                </a:rPr>
                <a:t>Science solar panels</a:t>
              </a:r>
              <a:endParaRPr lang="en-US" sz="1100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Line 12">
              <a:extLst>
                <a:ext uri="{FF2B5EF4-FFF2-40B4-BE49-F238E27FC236}">
                  <a16:creationId xmlns:a16="http://schemas.microsoft.com/office/drawing/2014/main" id="{8A46C166-3898-469A-8D4A-348FCFA243C6}"/>
                </a:ext>
              </a:extLst>
            </p:cNvPr>
            <p:cNvSpPr/>
            <p:nvPr/>
          </p:nvSpPr>
          <p:spPr>
            <a:xfrm flipH="1" flipV="1">
              <a:off x="6220742" y="2350190"/>
              <a:ext cx="651889" cy="331767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13">
              <a:extLst>
                <a:ext uri="{FF2B5EF4-FFF2-40B4-BE49-F238E27FC236}">
                  <a16:creationId xmlns:a16="http://schemas.microsoft.com/office/drawing/2014/main" id="{3DD5FADC-C045-466C-925F-98A0E3273854}"/>
                </a:ext>
              </a:extLst>
            </p:cNvPr>
            <p:cNvSpPr/>
            <p:nvPr/>
          </p:nvSpPr>
          <p:spPr>
            <a:xfrm>
              <a:off x="6872632" y="4501804"/>
              <a:ext cx="1856235" cy="83307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 defTabSz="829406"/>
              <a:r>
                <a:rPr lang="en-US" sz="1100" spc="-1" dirty="0">
                  <a:solidFill>
                    <a:srgbClr val="000000"/>
                  </a:solidFill>
                  <a:latin typeface="Arial"/>
                  <a:ea typeface="DejaVu Sans"/>
                </a:rPr>
                <a:t>CSBF solar panels</a:t>
              </a:r>
              <a:endParaRPr lang="en-US" sz="1100" spc="-1" dirty="0">
                <a:solidFill>
                  <a:prstClr val="black"/>
                </a:solidFill>
                <a:latin typeface="Arial"/>
              </a:endParaRPr>
            </a:p>
            <a:p>
              <a:pPr defTabSz="829406"/>
              <a:r>
                <a:rPr lang="en-US" sz="800" spc="-1" dirty="0">
                  <a:solidFill>
                    <a:srgbClr val="000000"/>
                  </a:solidFill>
                  <a:latin typeface="Arial"/>
                  <a:ea typeface="DejaVu Sans"/>
                </a:rPr>
                <a:t>(4 each side)</a:t>
              </a:r>
              <a:endParaRPr lang="en-US" sz="800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Line 14">
              <a:extLst>
                <a:ext uri="{FF2B5EF4-FFF2-40B4-BE49-F238E27FC236}">
                  <a16:creationId xmlns:a16="http://schemas.microsoft.com/office/drawing/2014/main" id="{135B8C96-0E66-49D6-A172-5360C6B0FA35}"/>
                </a:ext>
              </a:extLst>
            </p:cNvPr>
            <p:cNvSpPr/>
            <p:nvPr/>
          </p:nvSpPr>
          <p:spPr>
            <a:xfrm flipH="1" flipV="1">
              <a:off x="6386625" y="4838422"/>
              <a:ext cx="734829" cy="33730"/>
            </a:xfrm>
            <a:prstGeom prst="line">
              <a:avLst/>
            </a:prstGeom>
            <a:ln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0B360DB3-00A0-4BEE-90E9-AC3778DC2996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2934" y="4648200"/>
            <a:ext cx="0" cy="18432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71DD750-80AB-46DF-BEBF-B58C906A8709}"/>
              </a:ext>
            </a:extLst>
          </p:cNvPr>
          <p:cNvSpPr/>
          <p:nvPr/>
        </p:nvSpPr>
        <p:spPr>
          <a:xfrm>
            <a:off x="-51794" y="760760"/>
            <a:ext cx="442873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/>
              <a:t>EUSO-SPB2  Operational Requirements –Flight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We collect data at night, looking down and looking at the Earth Limb.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Need dark sky, and minimal light pollution, ULDB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Wanaka NZ launch site is best option by far.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8FF6163-BB1A-4269-8FA6-8117DA726613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7591" y="6153150"/>
            <a:ext cx="687674" cy="5617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8C63BD50-C245-48CB-888E-85E370008F6C}"/>
              </a:ext>
            </a:extLst>
          </p:cNvPr>
          <p:cNvSpPr txBox="1"/>
          <p:nvPr/>
        </p:nvSpPr>
        <p:spPr>
          <a:xfrm>
            <a:off x="7118305" y="4516640"/>
            <a:ext cx="12105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0" dirty="0">
                <a:solidFill>
                  <a:srgbClr val="7030A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9943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00" y="44624"/>
            <a:ext cx="8280000" cy="504000"/>
          </a:xfrm>
        </p:spPr>
        <p:txBody>
          <a:bodyPr/>
          <a:lstStyle/>
          <a:p>
            <a:r>
              <a:rPr lang="fr-FR" dirty="0">
                <a:latin typeface="Avenir Light"/>
                <a:cs typeface="Avenir Light"/>
              </a:rPr>
              <a:t>New design: </a:t>
            </a:r>
            <a:r>
              <a:rPr lang="fr-FR" dirty="0" err="1">
                <a:latin typeface="Avenir Light"/>
                <a:cs typeface="Avenir Light"/>
              </a:rPr>
              <a:t>need</a:t>
            </a:r>
            <a:r>
              <a:rPr lang="fr-FR" dirty="0">
                <a:latin typeface="Avenir Light"/>
                <a:cs typeface="Avenir Light"/>
              </a:rPr>
              <a:t> a more compact </a:t>
            </a:r>
            <a:r>
              <a:rPr lang="fr-FR" dirty="0" err="1">
                <a:latin typeface="Avenir Light"/>
                <a:cs typeface="Avenir Light"/>
              </a:rPr>
              <a:t>detection</a:t>
            </a:r>
            <a:r>
              <a:rPr lang="fr-FR" dirty="0">
                <a:latin typeface="Avenir Light"/>
                <a:cs typeface="Avenir Light"/>
              </a:rPr>
              <a:t> unit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95250" y="788526"/>
            <a:ext cx="8941245" cy="1191384"/>
          </a:xfrm>
        </p:spPr>
        <p:txBody>
          <a:bodyPr/>
          <a:lstStyle/>
          <a:p>
            <a:pPr algn="just"/>
            <a:r>
              <a:rPr lang="en-AU" b="1" dirty="0">
                <a:solidFill>
                  <a:srgbClr val="000000"/>
                </a:solidFill>
                <a:latin typeface="Avenir Black"/>
                <a:cs typeface="Avenir Black"/>
              </a:rPr>
              <a:t>To minimize the dead zones on the new focal surface, it is mandatory to integrate the ASIC boards inside the unit.  </a:t>
            </a:r>
          </a:p>
          <a:p>
            <a:pPr algn="just"/>
            <a:r>
              <a:rPr lang="en-AU" dirty="0">
                <a:solidFill>
                  <a:srgbClr val="000000"/>
                </a:solidFill>
                <a:latin typeface="Avenir Light"/>
                <a:cs typeface="Avenir Light"/>
              </a:rPr>
              <a:t>Previous height: 200mm -&gt; new one: height = 55mm (flat camera)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2291766-FAE2-4351-8C01-CA0FAB0708E4}"/>
              </a:ext>
            </a:extLst>
          </p:cNvPr>
          <p:cNvGrpSpPr/>
          <p:nvPr/>
        </p:nvGrpSpPr>
        <p:grpSpPr>
          <a:xfrm>
            <a:off x="4706876" y="1195137"/>
            <a:ext cx="4495595" cy="5155169"/>
            <a:chOff x="4559100" y="1195137"/>
            <a:chExt cx="4495595" cy="5155169"/>
          </a:xfrm>
        </p:grpSpPr>
        <p:pic>
          <p:nvPicPr>
            <p:cNvPr id="9" name="Image 8" descr="Macintosh HD:Users:guillaumeprevot:Downloads:Module 4PMT Euso:Module-4PMT-08-10-18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3" t="3153" r="8944" b="3368"/>
            <a:stretch/>
          </p:blipFill>
          <p:spPr bwMode="auto">
            <a:xfrm>
              <a:off x="5560940" y="1878632"/>
              <a:ext cx="2681993" cy="44716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  <a:ext uri="{FAA26D3D-D897-4be2-8F04-BA451C77F1D7}">
                <ma14:placeholderFlag xmlns:ma14="http://schemas.microsoft.com/office/mac/drawingml/2011/main" xmlns=""/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8012017" y="5525682"/>
              <a:ext cx="92851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latin typeface="Avenir Light"/>
                  <a:cs typeface="Avenir Light"/>
                </a:rPr>
                <a:t>64 pixels </a:t>
              </a:r>
              <a:r>
                <a:rPr lang="fr-FR" sz="1400" dirty="0" err="1">
                  <a:latin typeface="Avenir Light"/>
                  <a:cs typeface="Avenir Light"/>
                </a:rPr>
                <a:t>MAPMTs</a:t>
              </a:r>
              <a:endParaRPr lang="fr-FR" sz="1400" dirty="0">
                <a:latin typeface="Avenir Light"/>
                <a:cs typeface="Avenir Light"/>
              </a:endParaRPr>
            </a:p>
          </p:txBody>
        </p:sp>
        <p:cxnSp>
          <p:nvCxnSpPr>
            <p:cNvPr id="19" name="Connecteur droit avec flèche 18"/>
            <p:cNvCxnSpPr>
              <a:cxnSpLocks/>
            </p:cNvCxnSpPr>
            <p:nvPr/>
          </p:nvCxnSpPr>
          <p:spPr>
            <a:xfrm flipH="1" flipV="1">
              <a:off x="7827763" y="5696588"/>
              <a:ext cx="341282" cy="513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4774126" y="5604006"/>
              <a:ext cx="86066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latin typeface="Avenir Light"/>
                  <a:cs typeface="Avenir Light"/>
                </a:rPr>
                <a:t>dynode PCB</a:t>
              </a:r>
            </a:p>
          </p:txBody>
        </p:sp>
        <p:cxnSp>
          <p:nvCxnSpPr>
            <p:cNvPr id="21" name="Connecteur droit avec flèche 20"/>
            <p:cNvCxnSpPr>
              <a:cxnSpLocks/>
            </p:cNvCxnSpPr>
            <p:nvPr/>
          </p:nvCxnSpPr>
          <p:spPr>
            <a:xfrm flipV="1">
              <a:off x="5419769" y="5592691"/>
              <a:ext cx="267981" cy="1038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954390" y="4395264"/>
              <a:ext cx="104376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latin typeface="Avenir Light"/>
                  <a:cs typeface="Avenir Light"/>
                </a:rPr>
                <a:t>kapton</a:t>
              </a:r>
              <a:r>
                <a:rPr lang="fr-FR" sz="1400" dirty="0">
                  <a:latin typeface="Avenir Light"/>
                  <a:cs typeface="Avenir Light"/>
                </a:rPr>
                <a:t> (anodes to ASIC </a:t>
              </a:r>
              <a:r>
                <a:rPr lang="fr-FR" sz="1400" dirty="0" err="1">
                  <a:latin typeface="Avenir Light"/>
                  <a:cs typeface="Avenir Light"/>
                </a:rPr>
                <a:t>board</a:t>
              </a:r>
              <a:r>
                <a:rPr lang="fr-FR" sz="1400" dirty="0">
                  <a:latin typeface="Avenir Light"/>
                  <a:cs typeface="Avenir Light"/>
                </a:rPr>
                <a:t>)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638814" y="3356554"/>
              <a:ext cx="10195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latin typeface="Avenir Light"/>
                  <a:cs typeface="Avenir Light"/>
                </a:rPr>
                <a:t>ASIC </a:t>
              </a:r>
              <a:r>
                <a:rPr lang="fr-FR" sz="1400" dirty="0" err="1">
                  <a:latin typeface="Avenir Light"/>
                  <a:cs typeface="Avenir Light"/>
                </a:rPr>
                <a:t>board</a:t>
              </a:r>
              <a:endParaRPr lang="fr-FR" sz="1400" dirty="0">
                <a:latin typeface="Avenir Light"/>
                <a:cs typeface="Avenir Light"/>
              </a:endParaRPr>
            </a:p>
          </p:txBody>
        </p:sp>
        <p:cxnSp>
          <p:nvCxnSpPr>
            <p:cNvPr id="27" name="Connecteur droit avec flèche 26"/>
            <p:cNvCxnSpPr>
              <a:cxnSpLocks/>
            </p:cNvCxnSpPr>
            <p:nvPr/>
          </p:nvCxnSpPr>
          <p:spPr>
            <a:xfrm flipH="1">
              <a:off x="7506944" y="3624118"/>
              <a:ext cx="641636" cy="5864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4559100" y="4864854"/>
              <a:ext cx="86066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latin typeface="Avenir Light"/>
                  <a:cs typeface="Avenir Light"/>
                </a:rPr>
                <a:t>HVPS </a:t>
              </a:r>
              <a:r>
                <a:rPr lang="fr-FR" sz="1400" dirty="0" err="1">
                  <a:latin typeface="Avenir Light"/>
                  <a:cs typeface="Avenir Light"/>
                </a:rPr>
                <a:t>board</a:t>
              </a:r>
              <a:endParaRPr lang="fr-FR" sz="1400" dirty="0">
                <a:latin typeface="Avenir Light"/>
                <a:cs typeface="Avenir Light"/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5394418" y="5133928"/>
              <a:ext cx="50199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7438416" y="1195137"/>
              <a:ext cx="1608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venir Light"/>
                  <a:cs typeface="Avenir Light"/>
                </a:rPr>
                <a:t>100 pins </a:t>
              </a:r>
              <a:r>
                <a:rPr lang="fr-FR" sz="1400" dirty="0" err="1">
                  <a:latin typeface="Avenir Light"/>
                  <a:cs typeface="Avenir Light"/>
                </a:rPr>
                <a:t>connector</a:t>
              </a:r>
              <a:r>
                <a:rPr lang="fr-FR" sz="1400" dirty="0">
                  <a:latin typeface="Avenir Light"/>
                  <a:cs typeface="Avenir Light"/>
                </a:rPr>
                <a:t> (to FPGA </a:t>
              </a:r>
              <a:r>
                <a:rPr lang="fr-FR" sz="1400" dirty="0" err="1">
                  <a:latin typeface="Avenir Light"/>
                  <a:cs typeface="Avenir Light"/>
                </a:rPr>
                <a:t>board</a:t>
              </a:r>
              <a:r>
                <a:rPr lang="fr-FR" sz="1400" dirty="0">
                  <a:latin typeface="Avenir Light"/>
                  <a:cs typeface="Avenir Light"/>
                </a:rPr>
                <a:t>)</a:t>
              </a:r>
            </a:p>
          </p:txBody>
        </p:sp>
        <p:cxnSp>
          <p:nvCxnSpPr>
            <p:cNvPr id="31" name="Connecteur droit avec flèche 30"/>
            <p:cNvCxnSpPr>
              <a:cxnSpLocks/>
            </p:cNvCxnSpPr>
            <p:nvPr/>
          </p:nvCxnSpPr>
          <p:spPr>
            <a:xfrm flipH="1">
              <a:off x="7558488" y="1648548"/>
              <a:ext cx="87119" cy="3295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7752363" y="2667132"/>
              <a:ext cx="13023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latin typeface="Avenir Light"/>
                  <a:cs typeface="Avenir Light"/>
                </a:rPr>
                <a:t>kapton</a:t>
              </a:r>
              <a:r>
                <a:rPr lang="fr-FR" sz="1400" dirty="0">
                  <a:latin typeface="Avenir Light"/>
                  <a:cs typeface="Avenir Light"/>
                </a:rPr>
                <a:t> (output </a:t>
              </a:r>
              <a:r>
                <a:rPr lang="fr-FR" sz="1400" dirty="0" err="1">
                  <a:latin typeface="Avenir Light"/>
                  <a:cs typeface="Avenir Light"/>
                </a:rPr>
                <a:t>signals</a:t>
              </a:r>
              <a:r>
                <a:rPr lang="fr-FR" sz="1400" dirty="0">
                  <a:latin typeface="Avenir Light"/>
                  <a:cs typeface="Avenir Light"/>
                </a:rPr>
                <a:t>)</a:t>
              </a:r>
            </a:p>
          </p:txBody>
        </p:sp>
        <p:cxnSp>
          <p:nvCxnSpPr>
            <p:cNvPr id="33" name="Connecteur droit avec flèche 32"/>
            <p:cNvCxnSpPr>
              <a:cxnSpLocks/>
            </p:cNvCxnSpPr>
            <p:nvPr/>
          </p:nvCxnSpPr>
          <p:spPr>
            <a:xfrm flipH="1">
              <a:off x="6966822" y="2953382"/>
              <a:ext cx="860940" cy="1131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Espace réservé du numéro de diapositive 3">
            <a:extLst>
              <a:ext uri="{FF2B5EF4-FFF2-40B4-BE49-F238E27FC236}">
                <a16:creationId xmlns:a16="http://schemas.microsoft.com/office/drawing/2014/main" id="{2E94AC09-05CC-2C4D-A2E5-C32FB03B34F8}"/>
              </a:ext>
            </a:extLst>
          </p:cNvPr>
          <p:cNvSpPr txBox="1">
            <a:spLocks/>
          </p:cNvSpPr>
          <p:nvPr/>
        </p:nvSpPr>
        <p:spPr bwMode="auto">
          <a:xfrm>
            <a:off x="8699100" y="6524680"/>
            <a:ext cx="444974" cy="21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Helvetica"/>
                <a:ea typeface="ヒラギノ角ゴ Pro W3" charset="0"/>
                <a:cs typeface="Helvetic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3094916-FA1B-42AB-86CF-EE42854646F1}" type="slidenum">
              <a:rPr lang="en-US" altLang="fr-FR" smtClean="0"/>
              <a:pPr/>
              <a:t>9</a:t>
            </a:fld>
            <a:endParaRPr lang="en-US" alt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015C263-1D60-4640-983E-7A82E950997D}"/>
              </a:ext>
            </a:extLst>
          </p:cNvPr>
          <p:cNvGrpSpPr/>
          <p:nvPr/>
        </p:nvGrpSpPr>
        <p:grpSpPr>
          <a:xfrm>
            <a:off x="-71810" y="1978365"/>
            <a:ext cx="3353876" cy="4495120"/>
            <a:chOff x="138371" y="1828839"/>
            <a:chExt cx="3353876" cy="4495120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E88B9A1D-9CA4-854B-83B5-7937AC891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744" y="2331212"/>
              <a:ext cx="3071415" cy="3215849"/>
            </a:xfrm>
            <a:prstGeom prst="rect">
              <a:avLst/>
            </a:prstGeom>
          </p:spPr>
        </p:pic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6D89DAE4-CD2E-E14F-AFED-BAD41FD57F68}"/>
                </a:ext>
              </a:extLst>
            </p:cNvPr>
            <p:cNvCxnSpPr>
              <a:cxnSpLocks/>
            </p:cNvCxnSpPr>
            <p:nvPr/>
          </p:nvCxnSpPr>
          <p:spPr>
            <a:xfrm>
              <a:off x="434428" y="2331212"/>
              <a:ext cx="12883" cy="2411127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33E978-3271-0647-B163-45256E239113}"/>
                </a:ext>
              </a:extLst>
            </p:cNvPr>
            <p:cNvSpPr/>
            <p:nvPr/>
          </p:nvSpPr>
          <p:spPr>
            <a:xfrm rot="16200000">
              <a:off x="-202294" y="3320703"/>
              <a:ext cx="9891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13" indent="-176213">
                <a:defRPr/>
              </a:pPr>
              <a:r>
                <a:rPr lang="en-US" sz="1400" dirty="0">
                  <a:latin typeface="Avenir Black"/>
                  <a:cs typeface="Avenir Black"/>
                </a:rPr>
                <a:t> 55 mm</a:t>
              </a:r>
            </a:p>
          </p:txBody>
        </p: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D185E6E1-917B-BF4E-9EAD-CEE043A04171}"/>
                </a:ext>
              </a:extLst>
            </p:cNvPr>
            <p:cNvCxnSpPr>
              <a:cxnSpLocks/>
            </p:cNvCxnSpPr>
            <p:nvPr/>
          </p:nvCxnSpPr>
          <p:spPr>
            <a:xfrm>
              <a:off x="255744" y="4741746"/>
              <a:ext cx="323650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CFB6A152-4EC4-E34D-8B78-463CF30F52BB}"/>
                </a:ext>
              </a:extLst>
            </p:cNvPr>
            <p:cNvCxnSpPr>
              <a:cxnSpLocks/>
            </p:cNvCxnSpPr>
            <p:nvPr/>
          </p:nvCxnSpPr>
          <p:spPr>
            <a:xfrm>
              <a:off x="228215" y="2318801"/>
              <a:ext cx="323650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18434" y="6016182"/>
              <a:ext cx="19372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0000"/>
                  </a:solidFill>
                  <a:latin typeface="Avenir Black"/>
                  <a:cs typeface="Avenir Black"/>
                </a:rPr>
                <a:t>to FPGA </a:t>
              </a:r>
              <a:r>
                <a:rPr lang="fr-FR" sz="1400" dirty="0" err="1">
                  <a:solidFill>
                    <a:srgbClr val="FF0000"/>
                  </a:solidFill>
                  <a:latin typeface="Avenir Black"/>
                  <a:cs typeface="Avenir Black"/>
                </a:rPr>
                <a:t>board</a:t>
              </a:r>
              <a:endParaRPr lang="fr-FR" sz="1400" dirty="0">
                <a:solidFill>
                  <a:srgbClr val="FF0000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3" name="Flèche vers le bas 2"/>
            <p:cNvSpPr/>
            <p:nvPr/>
          </p:nvSpPr>
          <p:spPr bwMode="auto">
            <a:xfrm>
              <a:off x="1565161" y="5297833"/>
              <a:ext cx="384875" cy="679867"/>
            </a:xfrm>
            <a:prstGeom prst="downArrow">
              <a:avLst/>
            </a:prstGeom>
            <a:noFill/>
            <a:ln w="254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8" charset="0"/>
              </a:endParaRP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8BCA1684-3140-E34C-96D1-30C6073F648F}"/>
                </a:ext>
              </a:extLst>
            </p:cNvPr>
            <p:cNvCxnSpPr>
              <a:cxnSpLocks/>
            </p:cNvCxnSpPr>
            <p:nvPr/>
          </p:nvCxnSpPr>
          <p:spPr>
            <a:xfrm>
              <a:off x="667331" y="1828839"/>
              <a:ext cx="0" cy="15731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6D271E18-BEA5-3642-95AD-2BF759AE2046}"/>
                </a:ext>
              </a:extLst>
            </p:cNvPr>
            <p:cNvCxnSpPr>
              <a:cxnSpLocks/>
            </p:cNvCxnSpPr>
            <p:nvPr/>
          </p:nvCxnSpPr>
          <p:spPr>
            <a:xfrm>
              <a:off x="2675986" y="1838431"/>
              <a:ext cx="0" cy="15731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DF26B59D-049D-F043-A05B-BF3B611ACF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14" y="2121708"/>
              <a:ext cx="2007256" cy="10254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3974BC9-72BE-0549-A4D7-CAE65EA2C773}"/>
                </a:ext>
              </a:extLst>
            </p:cNvPr>
            <p:cNvSpPr/>
            <p:nvPr/>
          </p:nvSpPr>
          <p:spPr>
            <a:xfrm>
              <a:off x="1278761" y="1858414"/>
              <a:ext cx="9669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13" indent="-176213">
                <a:defRPr/>
              </a:pPr>
              <a:r>
                <a:rPr lang="en-US" sz="1400" dirty="0">
                  <a:latin typeface="Avenir Black"/>
                  <a:cs typeface="Avenir Black"/>
                </a:rPr>
                <a:t>55 mm</a:t>
              </a:r>
            </a:p>
          </p:txBody>
        </p:sp>
      </p:grpSp>
      <p:pic>
        <p:nvPicPr>
          <p:cNvPr id="39" name="Image 38" descr="dynode.png">
            <a:extLst>
              <a:ext uri="{FF2B5EF4-FFF2-40B4-BE49-F238E27FC236}">
                <a16:creationId xmlns:a16="http://schemas.microsoft.com/office/drawing/2014/main" id="{5D711053-B743-40FB-B232-CEBEA58BA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78" y="4395264"/>
            <a:ext cx="1734287" cy="1593737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4B4C4D6-A197-4D2B-906F-154A92B0388D}"/>
              </a:ext>
            </a:extLst>
          </p:cNvPr>
          <p:cNvPicPr/>
          <p:nvPr/>
        </p:nvPicPr>
        <p:blipFill rotWithShape="1">
          <a:blip r:embed="rId6"/>
          <a:srcRect l="29975" t="17150" r="26984" b="13051"/>
          <a:stretch/>
        </p:blipFill>
        <p:spPr bwMode="auto">
          <a:xfrm>
            <a:off x="2818724" y="1834066"/>
            <a:ext cx="2575694" cy="2142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0395F3-C15D-4F99-8D1A-52DBEB3995DE}"/>
              </a:ext>
            </a:extLst>
          </p:cNvPr>
          <p:cNvSpPr txBox="1"/>
          <p:nvPr/>
        </p:nvSpPr>
        <p:spPr>
          <a:xfrm>
            <a:off x="3827441" y="1757124"/>
            <a:ext cx="11710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HVPS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B219FA-F597-4647-B23E-85CE84E91A26}"/>
              </a:ext>
            </a:extLst>
          </p:cNvPr>
          <p:cNvSpPr/>
          <p:nvPr/>
        </p:nvSpPr>
        <p:spPr>
          <a:xfrm>
            <a:off x="3107505" y="3984606"/>
            <a:ext cx="2027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venir Light"/>
                <a:cs typeface="Avenir Light"/>
              </a:rPr>
              <a:t>Dynode </a:t>
            </a:r>
            <a:r>
              <a:rPr lang="fr-FR" dirty="0" err="1">
                <a:latin typeface="Avenir Light"/>
                <a:cs typeface="Avenir Light"/>
              </a:rPr>
              <a:t>board</a:t>
            </a:r>
            <a:r>
              <a:rPr lang="fr-FR" dirty="0">
                <a:latin typeface="Avenir Light"/>
                <a:cs typeface="Avenir Light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3460827"/>
      </p:ext>
    </p:extLst>
  </p:cSld>
  <p:clrMapOvr>
    <a:masterClrMapping/>
  </p:clrMapOvr>
</p:sld>
</file>

<file path=ppt/theme/theme1.xml><?xml version="1.0" encoding="utf-8"?>
<a:theme xmlns:a="http://schemas.openxmlformats.org/drawingml/2006/main" name="EUSO-BALLOON template CDR 2012">
  <a:themeElements>
    <a:clrScheme name="C_SVT_Univers&amp;Terre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_SVT_Univers&amp;Terre_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8" charset="0"/>
          </a:defRPr>
        </a:defPPr>
      </a:lstStyle>
    </a:lnDef>
  </a:objectDefaults>
  <a:extraClrSchemeLst>
    <a:extraClrScheme>
      <a:clrScheme name="C_SVT_Univers&amp;Terre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_SVT_Univers&amp;Terre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_SVT_Univers&amp;Terre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29918</TotalTime>
  <Words>1245</Words>
  <Application>Microsoft Office PowerPoint</Application>
  <PresentationFormat>Affichage à l'écran (4:3)</PresentationFormat>
  <Paragraphs>241</Paragraphs>
  <Slides>18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1" baseType="lpstr">
      <vt:lpstr>ＭＳ Ｐゴシック</vt:lpstr>
      <vt:lpstr>Arial</vt:lpstr>
      <vt:lpstr>Avenir Black</vt:lpstr>
      <vt:lpstr>Avenir Book</vt:lpstr>
      <vt:lpstr>Avenir Light</vt:lpstr>
      <vt:lpstr>DejaVu Sans</vt:lpstr>
      <vt:lpstr>Garamond</vt:lpstr>
      <vt:lpstr>Helvetica</vt:lpstr>
      <vt:lpstr>Times New Roman</vt:lpstr>
      <vt:lpstr>Wingdings</vt:lpstr>
      <vt:lpstr>ZapfDingbatsITC</vt:lpstr>
      <vt:lpstr>ヒラギノ角ゴ Pro W3</vt:lpstr>
      <vt:lpstr>EUSO-BALLOON template CDR 2012</vt:lpstr>
      <vt:lpstr>Présentation PowerPoint</vt:lpstr>
      <vt:lpstr>Présentation PowerPoint</vt:lpstr>
      <vt:lpstr>JEM-EUSO space mission detection principle</vt:lpstr>
      <vt:lpstr>SPACIROC 3 ASIC chip</vt:lpstr>
      <vt:lpstr>Présentation PowerPoint</vt:lpstr>
      <vt:lpstr>History: previous pathfinders</vt:lpstr>
      <vt:lpstr>Previous pathfinders main results</vt:lpstr>
      <vt:lpstr>EUSO-SPB2 for 2023</vt:lpstr>
      <vt:lpstr>New design: need a more compact detection unit</vt:lpstr>
      <vt:lpstr>SPACIROC3 BGA serial test</vt:lpstr>
      <vt:lpstr>Routing and Dimensions of the new ASIC board</vt:lpstr>
      <vt:lpstr>ASIC board PCB issues: X ray campaign</vt:lpstr>
      <vt:lpstr>First prototype of our new EC_Unit</vt:lpstr>
      <vt:lpstr>SPACIROC and EUSO boards</vt:lpstr>
      <vt:lpstr>Présentation PowerPoint</vt:lpstr>
      <vt:lpstr>MAPMT Test</vt:lpstr>
      <vt:lpstr>EC test and PDM test</vt:lpstr>
      <vt:lpstr>Conclusion</vt:lpstr>
    </vt:vector>
  </TitlesOfParts>
  <Company>CNES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NOSYCA</dc:title>
  <dc:creator>CNES</dc:creator>
  <cp:lastModifiedBy>Blin </cp:lastModifiedBy>
  <cp:revision>1708</cp:revision>
  <cp:lastPrinted>2017-12-05T02:34:16Z</cp:lastPrinted>
  <dcterms:created xsi:type="dcterms:W3CDTF">2008-07-09T12:40:18Z</dcterms:created>
  <dcterms:modified xsi:type="dcterms:W3CDTF">2021-10-13T16:09:06Z</dcterms:modified>
</cp:coreProperties>
</file>