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9" r:id="rId3"/>
    <p:sldId id="279" r:id="rId4"/>
    <p:sldId id="288" r:id="rId5"/>
    <p:sldId id="280" r:id="rId6"/>
    <p:sldId id="286" r:id="rId7"/>
    <p:sldId id="281" r:id="rId8"/>
    <p:sldId id="287" r:id="rId9"/>
    <p:sldId id="285" r:id="rId10"/>
    <p:sldId id="291" r:id="rId11"/>
    <p:sldId id="284" r:id="rId12"/>
    <p:sldId id="292" r:id="rId13"/>
    <p:sldId id="290" r:id="rId14"/>
    <p:sldId id="289" r:id="rId15"/>
    <p:sldId id="282" r:id="rId16"/>
    <p:sldId id="278" r:id="rId17"/>
    <p:sldId id="277" r:id="rId18"/>
    <p:sldId id="293" r:id="rId19"/>
    <p:sldId id="258" r:id="rId20"/>
    <p:sldId id="265" r:id="rId21"/>
    <p:sldId id="261" r:id="rId22"/>
    <p:sldId id="262" r:id="rId23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3970" autoAdjust="0"/>
  </p:normalViewPr>
  <p:slideViewPr>
    <p:cSldViewPr snapToGrid="0">
      <p:cViewPr varScale="1">
        <p:scale>
          <a:sx n="108" d="100"/>
          <a:sy n="108" d="100"/>
        </p:scale>
        <p:origin x="132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132" y="11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6833114-42F4-4A19-A497-29EC71DBB18C}" type="datetimeFigureOut">
              <a:rPr lang="fr-FR" smtClean="0"/>
              <a:t>11/10/2021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36A7633-C3C9-4C1F-94B3-18D03B9BA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19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23CD5EA-BB5D-44B8-AD29-6F89156E189C}" type="datetimeFigureOut">
              <a:rPr lang="fr-FR" smtClean="0"/>
              <a:t>11/10/2021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7B7E1B7-916C-45B6-AB55-23C3739C75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932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54868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fr-FR" dirty="0" smtClean="0"/>
              <a:t>Titre diapo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2317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5076825" y="115888"/>
            <a:ext cx="3887788" cy="36036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 dirty="0" smtClean="0"/>
              <a:t>Titre diapo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6591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3CD8C-6215-4019-88D4-BE29579EF10B}" type="datetime1">
              <a:rPr lang="fr-FR" smtClean="0"/>
              <a:t>11/10/2021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DD79-8981-4CF3-A9D7-1035DB91DD8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5076825" y="115888"/>
            <a:ext cx="3887788" cy="360362"/>
          </a:xfr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fr-FR" dirty="0" smtClean="0"/>
              <a:t>Modifiez le titre de la diapo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3968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7544" y="620688"/>
            <a:ext cx="4038600" cy="54726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620688"/>
            <a:ext cx="4038600" cy="55054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5076825" y="115888"/>
            <a:ext cx="3887788" cy="36036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 dirty="0" smtClean="0"/>
              <a:t>Titre diapo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5425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4AA5-C473-4531-950D-4786B735BA28}" type="datetime1">
              <a:rPr lang="fr-FR" smtClean="0"/>
              <a:t>11/10/2021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DD79-8981-4CF3-A9D7-1035DB91DD8C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5076825" y="115888"/>
            <a:ext cx="3887788" cy="36036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 dirty="0" smtClean="0"/>
              <a:t>Titre diapo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3559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6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5076825" y="115888"/>
            <a:ext cx="3887788" cy="36036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 dirty="0" smtClean="0"/>
              <a:t>Titre diapo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6461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5076825" y="115888"/>
            <a:ext cx="3887788" cy="36036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 dirty="0" smtClean="0"/>
              <a:t>Titre diapo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1242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9512" y="6356350"/>
            <a:ext cx="3888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err="1" smtClean="0"/>
              <a:t>Technical</a:t>
            </a:r>
            <a:r>
              <a:rPr lang="fr-FR" smtClean="0"/>
              <a:t> meeting of the </a:t>
            </a:r>
            <a:r>
              <a:rPr lang="fr-FR" err="1" smtClean="0"/>
              <a:t>microelectronics</a:t>
            </a:r>
            <a:r>
              <a:rPr lang="fr-FR" smtClean="0"/>
              <a:t> group </a:t>
            </a:r>
            <a:fld id="{90F8F2B3-7788-47B1-B3B6-C1192BF9B62F}" type="datetime1">
              <a:rPr lang="fr-FR" smtClean="0"/>
              <a:t>11/10/2021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283968" y="6381328"/>
            <a:ext cx="2247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10400" y="64869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8DD79-8981-4CF3-A9D7-1035DB91DD8C}" type="slidenum">
              <a:rPr lang="fr-FR" smtClean="0"/>
              <a:pPr/>
              <a:t>‹N°›</a:t>
            </a:fld>
            <a:r>
              <a:rPr lang="fr-FR" smtClean="0"/>
              <a:t> / 999</a:t>
            </a:r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8135888" y="6475982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17F7B1C-2B50-47B5-BE70-07118C50BB5C}" type="slidenum">
              <a:rPr lang="fr-FR" sz="1200" smtClean="0"/>
              <a:t>‹N°›</a:t>
            </a:fld>
            <a:r>
              <a:rPr lang="fr-FR" sz="1200" smtClean="0"/>
              <a:t> / 13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35496" y="6385401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smtClean="0"/>
              <a:t>matthieu.specht@iphc.cnrs.fr</a:t>
            </a:r>
            <a:endParaRPr lang="fr-FR" sz="1200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059832" y="6383650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Journées des Métiers de l’Electronique de l’IN2P3 et de l’IRFU</a:t>
            </a:r>
            <a:endParaRPr lang="fr-FR" sz="1200" baseline="0" dirty="0" smtClean="0"/>
          </a:p>
          <a:p>
            <a:pPr algn="ctr"/>
            <a:r>
              <a:rPr lang="fr-FR" sz="1200" baseline="0" dirty="0" smtClean="0"/>
              <a:t>Grenoble 12/10/2021</a:t>
            </a:r>
            <a:endParaRPr lang="fr-FR" sz="1200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0" y="548680"/>
            <a:ext cx="9144000" cy="0"/>
          </a:xfrm>
          <a:prstGeom prst="line">
            <a:avLst/>
          </a:prstGeom>
          <a:ln w="38100"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 userDrawn="1"/>
        </p:nvCxnSpPr>
        <p:spPr>
          <a:xfrm>
            <a:off x="0" y="6237312"/>
            <a:ext cx="9144000" cy="0"/>
          </a:xfrm>
          <a:prstGeom prst="line">
            <a:avLst/>
          </a:prstGeom>
          <a:ln w="38100"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53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Communication I2C</a:t>
            </a:r>
          </a:p>
          <a:p>
            <a:endParaRPr lang="fr-FR" dirty="0" smtClean="0"/>
          </a:p>
          <a:p>
            <a:r>
              <a:rPr lang="fr-FR" dirty="0" smtClean="0"/>
              <a:t>Architecture du Slow control par I2C</a:t>
            </a:r>
          </a:p>
          <a:p>
            <a:pPr lvl="1"/>
            <a:r>
              <a:rPr lang="fr-FR" dirty="0" smtClean="0"/>
              <a:t>Matérielle</a:t>
            </a:r>
          </a:p>
          <a:p>
            <a:pPr lvl="1"/>
            <a:r>
              <a:rPr lang="fr-FR" dirty="0" smtClean="0"/>
              <a:t>Logicielle</a:t>
            </a:r>
          </a:p>
          <a:p>
            <a:endParaRPr lang="fr-FR" dirty="0" smtClean="0"/>
          </a:p>
          <a:p>
            <a:r>
              <a:rPr lang="fr-FR" dirty="0" smtClean="0"/>
              <a:t>Emulation </a:t>
            </a:r>
            <a:r>
              <a:rPr lang="fr-FR" dirty="0" smtClean="0"/>
              <a:t>avec </a:t>
            </a:r>
            <a:r>
              <a:rPr lang="fr-FR" dirty="0" smtClean="0"/>
              <a:t>carte FPGA</a:t>
            </a:r>
          </a:p>
          <a:p>
            <a:pPr lvl="1"/>
            <a:r>
              <a:rPr lang="fr-FR" dirty="0" smtClean="0"/>
              <a:t>Mimosis1</a:t>
            </a:r>
          </a:p>
          <a:p>
            <a:endParaRPr lang="fr-FR" dirty="0" smtClean="0"/>
          </a:p>
          <a:p>
            <a:r>
              <a:rPr lang="fr-FR" dirty="0" smtClean="0"/>
              <a:t>Prototypage  avec </a:t>
            </a:r>
            <a:r>
              <a:rPr lang="fr-FR" dirty="0" err="1" smtClean="0"/>
              <a:t>Protium</a:t>
            </a:r>
            <a:endParaRPr lang="fr-FR" dirty="0" smtClean="0"/>
          </a:p>
          <a:p>
            <a:pPr lvl="1"/>
            <a:r>
              <a:rPr lang="fr-FR" dirty="0" smtClean="0"/>
              <a:t>Mimosis1</a:t>
            </a:r>
          </a:p>
          <a:p>
            <a:pPr lvl="1"/>
            <a:r>
              <a:rPr lang="fr-FR" dirty="0" smtClean="0"/>
              <a:t>Quartet</a:t>
            </a:r>
          </a:p>
          <a:p>
            <a:endParaRPr lang="fr-FR" dirty="0" smtClean="0"/>
          </a:p>
          <a:p>
            <a:r>
              <a:rPr lang="fr-FR" dirty="0" smtClean="0"/>
              <a:t>Conclusion</a:t>
            </a:r>
          </a:p>
          <a:p>
            <a:pPr marL="457200" lvl="1" indent="0">
              <a:buNone/>
            </a:pPr>
            <a:endParaRPr lang="fr-FR" dirty="0" smtClean="0"/>
          </a:p>
          <a:p>
            <a:endParaRPr lang="fr-FR" dirty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052736"/>
            <a:ext cx="1298448" cy="71932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476" y="3079114"/>
            <a:ext cx="1266914" cy="86268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672" y="4259875"/>
            <a:ext cx="1115568" cy="113995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7504" y="15007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I2C rapide (800kb/s) pour Mimosis1. Validation par </a:t>
            </a:r>
            <a:r>
              <a:rPr lang="fr-FR" sz="2400" dirty="0"/>
              <a:t>é</a:t>
            </a:r>
            <a:r>
              <a:rPr lang="fr-FR" sz="2400" dirty="0" smtClean="0"/>
              <a:t>mulation</a:t>
            </a:r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476" y="2282030"/>
            <a:ext cx="1466794" cy="55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1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contenu 8"/>
          <p:cNvSpPr txBox="1">
            <a:spLocks/>
          </p:cNvSpPr>
          <p:nvPr/>
        </p:nvSpPr>
        <p:spPr>
          <a:xfrm>
            <a:off x="457200" y="620688"/>
            <a:ext cx="8229600" cy="5505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Tests effectués:</a:t>
            </a:r>
          </a:p>
          <a:p>
            <a:pPr lvl="1"/>
            <a:r>
              <a:rPr lang="fr-FR" dirty="0" smtClean="0"/>
              <a:t>Programmation de tous les registres de Mimosis1</a:t>
            </a:r>
          </a:p>
          <a:p>
            <a:pPr marL="914400" lvl="2" indent="0">
              <a:buNone/>
            </a:pPr>
            <a:r>
              <a:rPr lang="fr-FR" dirty="0" smtClean="0"/>
              <a:t>(80 regs RW, 16 regs R </a:t>
            </a:r>
            <a:r>
              <a:rPr lang="fr-FR" dirty="0" err="1" smtClean="0"/>
              <a:t>only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Visualisation des signaux sortant</a:t>
            </a:r>
          </a:p>
          <a:p>
            <a:pPr lvl="1"/>
            <a:r>
              <a:rPr lang="fr-FR" dirty="0" smtClean="0"/>
              <a:t>Reproduction du bug de Watch-Dog</a:t>
            </a:r>
          </a:p>
          <a:p>
            <a:pPr lvl="1"/>
            <a:r>
              <a:rPr lang="fr-FR" dirty="0" smtClean="0"/>
              <a:t>Résolution du bug du </a:t>
            </a:r>
            <a:r>
              <a:rPr lang="fr-FR" dirty="0" err="1" smtClean="0"/>
              <a:t>Watch_Dog</a:t>
            </a:r>
            <a:r>
              <a:rPr lang="fr-FR" dirty="0" smtClean="0"/>
              <a:t> ( pour Mimosis2 )</a:t>
            </a:r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 lvl="1"/>
            <a:endParaRPr lang="fr-FR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fr-FR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fr-FR" dirty="0" smtClean="0"/>
          </a:p>
        </p:txBody>
      </p:sp>
      <p:pic>
        <p:nvPicPr>
          <p:cNvPr id="13" name="Espace réservé du contenu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225" y="1532456"/>
            <a:ext cx="2068647" cy="1075368"/>
          </a:xfrm>
        </p:spPr>
      </p:pic>
      <p:sp>
        <p:nvSpPr>
          <p:cNvPr id="4" name="Rectangle 3"/>
          <p:cNvSpPr/>
          <p:nvPr/>
        </p:nvSpPr>
        <p:spPr>
          <a:xfrm>
            <a:off x="3203848" y="1134036"/>
            <a:ext cx="2592288" cy="18722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27749"/>
            <a:ext cx="1508137" cy="1634479"/>
          </a:xfrm>
          <a:prstGeom prst="rect">
            <a:avLst/>
          </a:prstGeom>
        </p:spPr>
      </p:pic>
      <p:sp>
        <p:nvSpPr>
          <p:cNvPr id="8" name="Double flèche horizontale 7"/>
          <p:cNvSpPr/>
          <p:nvPr/>
        </p:nvSpPr>
        <p:spPr>
          <a:xfrm>
            <a:off x="1707820" y="1689669"/>
            <a:ext cx="2277934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I2C</a:t>
            </a:r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193666" y="764704"/>
            <a:ext cx="2594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PROTIUM pour émulation</a:t>
            </a:r>
            <a:endParaRPr lang="fr-FR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5220072" y="1686773"/>
            <a:ext cx="1650153" cy="2896"/>
          </a:xfrm>
          <a:prstGeom prst="straightConnector1">
            <a:avLst/>
          </a:prstGeom>
          <a:ln w="508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5220072" y="2348880"/>
            <a:ext cx="1650153" cy="9292"/>
          </a:xfrm>
          <a:prstGeom prst="straightConnector1">
            <a:avLst/>
          </a:prstGeom>
          <a:ln w="508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1707820" y="2492896"/>
            <a:ext cx="2277934" cy="9292"/>
          </a:xfrm>
          <a:prstGeom prst="straightConnector1">
            <a:avLst/>
          </a:prstGeom>
          <a:ln w="508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2049569" y="2492896"/>
            <a:ext cx="701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Reset</a:t>
            </a:r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5982187" y="1317441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err="1" smtClean="0"/>
              <a:t>ClkOut</a:t>
            </a:r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5897434" y="2044988"/>
            <a:ext cx="971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err="1" smtClean="0"/>
              <a:t>DataOut</a:t>
            </a:r>
            <a:endParaRPr lang="fr-FR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60" y="3284984"/>
            <a:ext cx="2267744" cy="170080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995936" y="1532456"/>
            <a:ext cx="1224136" cy="124847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Mimosis1</a:t>
            </a:r>
            <a:endParaRPr lang="fr-FR"/>
          </a:p>
        </p:txBody>
      </p:sp>
      <p:sp>
        <p:nvSpPr>
          <p:cNvPr id="27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0" y="115888"/>
            <a:ext cx="9144000" cy="360362"/>
          </a:xfrm>
        </p:spPr>
        <p:txBody>
          <a:bodyPr>
            <a:noAutofit/>
          </a:bodyPr>
          <a:lstStyle/>
          <a:p>
            <a:pPr algn="ctr"/>
            <a:r>
              <a:rPr lang="fr-FR" sz="2400" dirty="0" smtClean="0"/>
              <a:t>Emulation du CPS Mimosis1 ( </a:t>
            </a:r>
            <a:r>
              <a:rPr lang="fr-FR" sz="2400" dirty="0" smtClean="0"/>
              <a:t>PROTIUM)</a:t>
            </a:r>
            <a:endParaRPr lang="fr-FR" sz="2400" dirty="0"/>
          </a:p>
        </p:txBody>
      </p:sp>
      <p:sp>
        <p:nvSpPr>
          <p:cNvPr id="32" name="ZoneTexte 31"/>
          <p:cNvSpPr txBox="1"/>
          <p:nvPr/>
        </p:nvSpPr>
        <p:spPr>
          <a:xfrm>
            <a:off x="6209629" y="3602474"/>
            <a:ext cx="678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err="1" smtClean="0"/>
              <a:t>ClkOut</a:t>
            </a:r>
            <a:endParaRPr lang="fr-FR" sz="1400"/>
          </a:p>
        </p:txBody>
      </p:sp>
      <p:sp>
        <p:nvSpPr>
          <p:cNvPr id="33" name="ZoneTexte 32"/>
          <p:cNvSpPr txBox="1"/>
          <p:nvPr/>
        </p:nvSpPr>
        <p:spPr>
          <a:xfrm>
            <a:off x="6045148" y="4303593"/>
            <a:ext cx="883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err="1" smtClean="0"/>
              <a:t>DataOut</a:t>
            </a:r>
            <a:endParaRPr lang="fr-FR" sz="1600"/>
          </a:p>
        </p:txBody>
      </p:sp>
    </p:spTree>
    <p:extLst>
      <p:ext uri="{BB962C8B-B14F-4D97-AF65-F5344CB8AC3E}">
        <p14:creationId xmlns:p14="http://schemas.microsoft.com/office/powerpoint/2010/main" val="173567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8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r>
              <a:rPr lang="fr-FR" dirty="0" smtClean="0"/>
              <a:t>Quartet soumis ce mois-ci</a:t>
            </a:r>
            <a:endParaRPr lang="fr-FR" dirty="0"/>
          </a:p>
          <a:p>
            <a:pPr marL="457200" lvl="1" indent="0">
              <a:buNone/>
            </a:pPr>
            <a:r>
              <a:rPr lang="fr-FR" dirty="0" smtClean="0"/>
              <a:t>Transfert de données PROTIUM =&gt; DAQ a venir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4223" y="1305547"/>
            <a:ext cx="4510417" cy="3382813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0" y="115888"/>
            <a:ext cx="9144000" cy="360362"/>
          </a:xfrm>
        </p:spPr>
        <p:txBody>
          <a:bodyPr>
            <a:noAutofit/>
          </a:bodyPr>
          <a:lstStyle/>
          <a:p>
            <a:pPr algn="ctr"/>
            <a:r>
              <a:rPr lang="fr-FR" sz="2400" dirty="0" smtClean="0"/>
              <a:t>Prototypage de  Quartet avec PROTIUM</a:t>
            </a:r>
            <a:endParaRPr lang="fr-FR" sz="2400" dirty="0"/>
          </a:p>
        </p:txBody>
      </p:sp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8947" y="3005790"/>
            <a:ext cx="1508137" cy="1634479"/>
          </a:xfrm>
          <a:prstGeom prst="rect">
            <a:avLst/>
          </a:prstGeom>
        </p:spPr>
      </p:pic>
      <p:pic>
        <p:nvPicPr>
          <p:cNvPr id="7" name="Picture 2" descr="C:\Users\mspecht_adm\AppData\Local\Microsoft\Windows\Temporary Internet Files\Content.IE5\YOJTZ38D\workstation-30394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3068169"/>
            <a:ext cx="1403648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45543" y="2564904"/>
            <a:ext cx="1144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Master PC</a:t>
            </a:r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003229" y="4581128"/>
            <a:ext cx="25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Carte </a:t>
            </a:r>
            <a:r>
              <a:rPr lang="fr-FR" err="1" smtClean="0"/>
              <a:t>Arduino</a:t>
            </a:r>
            <a:r>
              <a:rPr lang="fr-FR" smtClean="0"/>
              <a:t> avec </a:t>
            </a:r>
            <a:r>
              <a:rPr lang="fr-FR" err="1" smtClean="0"/>
              <a:t>Shield</a:t>
            </a:r>
            <a:endParaRPr lang="fr-FR"/>
          </a:p>
        </p:txBody>
      </p:sp>
      <p:sp>
        <p:nvSpPr>
          <p:cNvPr id="10" name="Double flèche horizontale 9"/>
          <p:cNvSpPr/>
          <p:nvPr/>
        </p:nvSpPr>
        <p:spPr>
          <a:xfrm>
            <a:off x="1677377" y="3356992"/>
            <a:ext cx="878399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USB</a:t>
            </a:r>
            <a:endParaRPr lang="fr-FR"/>
          </a:p>
        </p:txBody>
      </p:sp>
      <p:sp>
        <p:nvSpPr>
          <p:cNvPr id="11" name="Double flèche horizontale 10"/>
          <p:cNvSpPr/>
          <p:nvPr/>
        </p:nvSpPr>
        <p:spPr>
          <a:xfrm rot="5400000">
            <a:off x="2936512" y="2390177"/>
            <a:ext cx="872933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I2C</a:t>
            </a:r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979712" y="692696"/>
            <a:ext cx="2665842" cy="14856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  <a:p>
            <a:pPr algn="ctr"/>
            <a:endParaRPr lang="fr-FR" sz="1400" smtClean="0"/>
          </a:p>
        </p:txBody>
      </p:sp>
      <p:sp>
        <p:nvSpPr>
          <p:cNvPr id="13" name="Rectangle 12"/>
          <p:cNvSpPr/>
          <p:nvPr/>
        </p:nvSpPr>
        <p:spPr>
          <a:xfrm>
            <a:off x="2555776" y="919905"/>
            <a:ext cx="1812828" cy="83126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Code RTL</a:t>
            </a:r>
          </a:p>
          <a:p>
            <a:pPr algn="ctr"/>
            <a:r>
              <a:rPr lang="fr-FR" smtClean="0"/>
              <a:t> de QUARTET</a:t>
            </a:r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834308" y="2173153"/>
            <a:ext cx="1086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PROTIUM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889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contenu 8"/>
          <p:cNvSpPr txBox="1">
            <a:spLocks/>
          </p:cNvSpPr>
          <p:nvPr/>
        </p:nvSpPr>
        <p:spPr>
          <a:xfrm>
            <a:off x="457200" y="620688"/>
            <a:ext cx="8229600" cy="5505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Tests effectués:</a:t>
            </a:r>
          </a:p>
          <a:p>
            <a:pPr lvl="1"/>
            <a:r>
              <a:rPr lang="fr-FR" dirty="0" smtClean="0"/>
              <a:t>Ecriture et relecture de 16 registres de Quartet</a:t>
            </a:r>
          </a:p>
          <a:p>
            <a:pPr marL="914400" lvl="2" indent="0">
              <a:buNone/>
            </a:pPr>
            <a:r>
              <a:rPr lang="fr-FR" dirty="0" smtClean="0"/>
              <a:t>(44 regs RW)</a:t>
            </a:r>
          </a:p>
          <a:p>
            <a:pPr lvl="1"/>
            <a:r>
              <a:rPr lang="fr-FR" dirty="0" smtClean="0"/>
              <a:t>Vérification du fonctionnement du Reset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Performances obtenues </a:t>
            </a:r>
            <a:r>
              <a:rPr lang="fr-FR" dirty="0"/>
              <a:t>:</a:t>
            </a:r>
          </a:p>
          <a:p>
            <a:pPr lvl="1"/>
            <a:r>
              <a:rPr lang="fr-FR" dirty="0" err="1" smtClean="0"/>
              <a:t>Bitrate</a:t>
            </a:r>
            <a:r>
              <a:rPr lang="fr-FR" dirty="0" smtClean="0"/>
              <a:t> I2C 1,15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/>
              <a:t>Mbit/s ( max possible pour le système actuel)</a:t>
            </a:r>
          </a:p>
          <a:p>
            <a:pPr marL="457200" lvl="1" indent="0"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 lvl="1"/>
            <a:endParaRPr lang="fr-FR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fr-FR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fr-FR" dirty="0" smtClean="0"/>
          </a:p>
        </p:txBody>
      </p:sp>
      <p:sp>
        <p:nvSpPr>
          <p:cNvPr id="4" name="Rectangle 3"/>
          <p:cNvSpPr/>
          <p:nvPr/>
        </p:nvSpPr>
        <p:spPr>
          <a:xfrm>
            <a:off x="2709974" y="1134036"/>
            <a:ext cx="2592288" cy="18722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27749"/>
            <a:ext cx="1508137" cy="1634479"/>
          </a:xfrm>
          <a:prstGeom prst="rect">
            <a:avLst/>
          </a:prstGeom>
        </p:spPr>
      </p:pic>
      <p:sp>
        <p:nvSpPr>
          <p:cNvPr id="8" name="Double flèche horizontale 7"/>
          <p:cNvSpPr/>
          <p:nvPr/>
        </p:nvSpPr>
        <p:spPr>
          <a:xfrm>
            <a:off x="1707820" y="1689669"/>
            <a:ext cx="1765650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I2C</a:t>
            </a:r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699792" y="764704"/>
            <a:ext cx="1086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PROTIUM</a:t>
            </a:r>
            <a:endParaRPr lang="fr-FR"/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1707820" y="2492896"/>
            <a:ext cx="1765650" cy="9292"/>
          </a:xfrm>
          <a:prstGeom prst="straightConnector1">
            <a:avLst/>
          </a:prstGeom>
          <a:ln w="508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1835696" y="2492896"/>
            <a:ext cx="701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Reset</a:t>
            </a:r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3502062" y="1532456"/>
            <a:ext cx="1224136" cy="117646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Quartet</a:t>
            </a:r>
            <a:endParaRPr lang="fr-FR"/>
          </a:p>
        </p:txBody>
      </p:sp>
      <p:sp>
        <p:nvSpPr>
          <p:cNvPr id="18" name="Espace réservé du texte 3"/>
          <p:cNvSpPr txBox="1">
            <a:spLocks/>
          </p:cNvSpPr>
          <p:nvPr/>
        </p:nvSpPr>
        <p:spPr>
          <a:xfrm>
            <a:off x="0" y="115888"/>
            <a:ext cx="9144000" cy="360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smtClean="0"/>
              <a:t>Prototypage avec PROTIUM</a:t>
            </a:r>
            <a:endParaRPr lang="fr-FR" sz="240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441" y="1124744"/>
            <a:ext cx="2060047" cy="1545035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440" y="3254257"/>
            <a:ext cx="2060047" cy="15450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092280" y="1185612"/>
            <a:ext cx="432048" cy="1307283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/>
        </p:nvCxnSpPr>
        <p:spPr>
          <a:xfrm flipH="1">
            <a:off x="6904440" y="2502188"/>
            <a:ext cx="187840" cy="752069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7524328" y="2502187"/>
            <a:ext cx="1440159" cy="75207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6397256" y="1449966"/>
            <a:ext cx="478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/>
              <a:t>SDA</a:t>
            </a:r>
            <a:endParaRPr lang="fr-FR" sz="1400"/>
          </a:p>
        </p:txBody>
      </p:sp>
      <p:sp>
        <p:nvSpPr>
          <p:cNvPr id="21" name="ZoneTexte 20"/>
          <p:cNvSpPr txBox="1"/>
          <p:nvPr/>
        </p:nvSpPr>
        <p:spPr>
          <a:xfrm>
            <a:off x="6438316" y="2066670"/>
            <a:ext cx="437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/>
              <a:t>SCL</a:t>
            </a:r>
            <a:endParaRPr lang="fr-FR" sz="1400"/>
          </a:p>
        </p:txBody>
      </p:sp>
      <p:sp>
        <p:nvSpPr>
          <p:cNvPr id="30" name="ZoneTexte 29"/>
          <p:cNvSpPr txBox="1"/>
          <p:nvPr/>
        </p:nvSpPr>
        <p:spPr>
          <a:xfrm>
            <a:off x="6397256" y="3800663"/>
            <a:ext cx="478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/>
              <a:t>SDA</a:t>
            </a:r>
            <a:endParaRPr lang="fr-FR" sz="1400"/>
          </a:p>
        </p:txBody>
      </p:sp>
      <p:sp>
        <p:nvSpPr>
          <p:cNvPr id="31" name="ZoneTexte 30"/>
          <p:cNvSpPr txBox="1"/>
          <p:nvPr/>
        </p:nvSpPr>
        <p:spPr>
          <a:xfrm>
            <a:off x="6438316" y="4417367"/>
            <a:ext cx="437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/>
              <a:t>SCL</a:t>
            </a:r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288358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467543" y="620688"/>
            <a:ext cx="8497069" cy="5472608"/>
          </a:xfrm>
        </p:spPr>
        <p:txBody>
          <a:bodyPr>
            <a:normAutofit lnSpcReduction="10000"/>
          </a:bodyPr>
          <a:lstStyle/>
          <a:p>
            <a:endParaRPr lang="fr-FR" dirty="0" smtClean="0"/>
          </a:p>
          <a:p>
            <a:r>
              <a:rPr lang="fr-FR" dirty="0" smtClean="0"/>
              <a:t>PROTIUM permettra de réaliser des tests fonctionnels du slow control, du </a:t>
            </a:r>
            <a:r>
              <a:rPr lang="fr-FR" dirty="0" err="1" smtClean="0"/>
              <a:t>steering</a:t>
            </a:r>
            <a:r>
              <a:rPr lang="fr-FR" dirty="0" smtClean="0"/>
              <a:t> et du </a:t>
            </a:r>
            <a:r>
              <a:rPr lang="fr-FR" dirty="0" err="1" smtClean="0"/>
              <a:t>readout</a:t>
            </a:r>
            <a:r>
              <a:rPr lang="fr-FR" dirty="0" smtClean="0"/>
              <a:t> des futurs </a:t>
            </a:r>
            <a:r>
              <a:rPr lang="fr-FR" dirty="0" err="1" smtClean="0"/>
              <a:t>ASICs</a:t>
            </a:r>
            <a:endParaRPr lang="fr-FR" dirty="0" smtClean="0"/>
          </a:p>
          <a:p>
            <a:pPr lvl="1"/>
            <a:r>
              <a:rPr lang="fr-FR" dirty="0" smtClean="0"/>
              <a:t>Solution intégrée à la suite Cadence</a:t>
            </a:r>
          </a:p>
          <a:p>
            <a:pPr lvl="2"/>
            <a:r>
              <a:rPr lang="fr-FR" dirty="0" smtClean="0"/>
              <a:t>plus besoin de carte FPGA</a:t>
            </a:r>
          </a:p>
          <a:p>
            <a:pPr lvl="2"/>
            <a:r>
              <a:rPr lang="fr-FR" dirty="0" smtClean="0"/>
              <a:t>Plus de modification du design pour les tests</a:t>
            </a:r>
          </a:p>
          <a:p>
            <a:pPr lvl="1"/>
            <a:r>
              <a:rPr lang="fr-FR" dirty="0" smtClean="0"/>
              <a:t>cote </a:t>
            </a:r>
            <a:r>
              <a:rPr lang="fr-FR" dirty="0"/>
              <a:t>é</a:t>
            </a:r>
            <a:r>
              <a:rPr lang="fr-FR" dirty="0" smtClean="0"/>
              <a:t>quipe test : moins de RH </a:t>
            </a:r>
            <a:r>
              <a:rPr lang="fr-FR" dirty="0" smtClean="0"/>
              <a:t>nécessaire</a:t>
            </a:r>
            <a:r>
              <a:rPr lang="fr-FR" dirty="0" smtClean="0"/>
              <a:t>( temps de mise en œuvre : 1 semaine)</a:t>
            </a:r>
          </a:p>
          <a:p>
            <a:pPr lvl="1"/>
            <a:r>
              <a:rPr lang="fr-FR" dirty="0" smtClean="0"/>
              <a:t>RH cote </a:t>
            </a:r>
            <a:r>
              <a:rPr lang="fr-FR" dirty="0" err="1" smtClean="0"/>
              <a:t>microélectroniciens</a:t>
            </a:r>
            <a:r>
              <a:rPr lang="fr-FR" dirty="0" smtClean="0"/>
              <a:t> ( temps de mise en œuvre réduit: 1/2 journée)</a:t>
            </a:r>
          </a:p>
          <a:p>
            <a:pPr lvl="1"/>
            <a:r>
              <a:rPr lang="fr-FR" dirty="0" smtClean="0"/>
              <a:t>Meilleure </a:t>
            </a:r>
            <a:r>
              <a:rPr lang="fr-FR" dirty="0" smtClean="0"/>
              <a:t>interaction </a:t>
            </a:r>
            <a:r>
              <a:rPr lang="fr-FR" dirty="0" smtClean="0"/>
              <a:t>entre concepteurs et </a:t>
            </a:r>
            <a:r>
              <a:rPr lang="fr-FR" dirty="0"/>
              <a:t>é</a:t>
            </a:r>
            <a:r>
              <a:rPr lang="fr-FR" dirty="0" smtClean="0"/>
              <a:t>quipe </a:t>
            </a:r>
            <a:r>
              <a:rPr lang="fr-FR" dirty="0" smtClean="0"/>
              <a:t>test</a:t>
            </a:r>
          </a:p>
          <a:p>
            <a:pPr lvl="1"/>
            <a:r>
              <a:rPr lang="fr-FR" dirty="0" smtClean="0"/>
              <a:t>Avant la soumission des </a:t>
            </a:r>
            <a:r>
              <a:rPr lang="fr-FR" dirty="0" err="1" smtClean="0"/>
              <a:t>ASICs</a:t>
            </a:r>
            <a:r>
              <a:rPr lang="fr-FR" dirty="0" smtClean="0"/>
              <a:t> </a:t>
            </a:r>
            <a:r>
              <a:rPr lang="fr-FR" dirty="0" smtClean="0"/>
              <a:t>en fonderie</a:t>
            </a:r>
          </a:p>
          <a:p>
            <a:pPr lvl="1"/>
            <a:r>
              <a:rPr lang="fr-FR" dirty="0" smtClean="0"/>
              <a:t>Déverminage plus rapide que par la simulation</a:t>
            </a:r>
          </a:p>
          <a:p>
            <a:pPr lvl="1"/>
            <a:endParaRPr lang="fr-FR" dirty="0"/>
          </a:p>
          <a:p>
            <a:r>
              <a:rPr lang="fr-FR" dirty="0" smtClean="0"/>
              <a:t>Mais:</a:t>
            </a:r>
          </a:p>
          <a:p>
            <a:pPr lvl="1"/>
            <a:r>
              <a:rPr lang="fr-FR" dirty="0" smtClean="0"/>
              <a:t>Néanmoins une bonne documentation </a:t>
            </a:r>
            <a:r>
              <a:rPr lang="fr-FR" dirty="0" smtClean="0"/>
              <a:t>de l’ASIC </a:t>
            </a:r>
            <a:r>
              <a:rPr lang="fr-FR" dirty="0" smtClean="0"/>
              <a:t>reste nécessaire</a:t>
            </a:r>
          </a:p>
          <a:p>
            <a:pPr lvl="1"/>
            <a:r>
              <a:rPr lang="fr-FR" dirty="0" smtClean="0"/>
              <a:t>Les problèmes asynchrones ne peuvent pas être décelés </a:t>
            </a:r>
          </a:p>
          <a:p>
            <a:pPr lvl="1"/>
            <a:r>
              <a:rPr lang="fr-FR" dirty="0"/>
              <a:t>Un seul </a:t>
            </a:r>
            <a:r>
              <a:rPr lang="fr-FR" dirty="0" smtClean="0"/>
              <a:t>ASIC </a:t>
            </a:r>
            <a:r>
              <a:rPr lang="fr-FR" dirty="0"/>
              <a:t>peut être émulé a la </a:t>
            </a:r>
            <a:r>
              <a:rPr lang="fr-FR" dirty="0" smtClean="0"/>
              <a:t>fois </a:t>
            </a:r>
            <a:endParaRPr lang="fr-FR" dirty="0"/>
          </a:p>
          <a:p>
            <a:pPr lvl="1"/>
            <a:r>
              <a:rPr lang="fr-FR" dirty="0" smtClean="0"/>
              <a:t>Evidemment la </a:t>
            </a:r>
            <a:r>
              <a:rPr lang="fr-FR" dirty="0"/>
              <a:t>partie analogique ne pourra pas être </a:t>
            </a:r>
            <a:r>
              <a:rPr lang="fr-FR" dirty="0" smtClean="0"/>
              <a:t>testée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0" y="115888"/>
            <a:ext cx="8964613" cy="360362"/>
          </a:xfrm>
        </p:spPr>
        <p:txBody>
          <a:bodyPr>
            <a:noAutofit/>
          </a:bodyPr>
          <a:lstStyle/>
          <a:p>
            <a:pPr algn="ctr"/>
            <a:r>
              <a:rPr lang="fr-FR" sz="2400" dirty="0" smtClean="0"/>
              <a:t>Conclusion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44663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107504" y="620688"/>
            <a:ext cx="8928992" cy="5472608"/>
          </a:xfrm>
        </p:spPr>
        <p:txBody>
          <a:bodyPr/>
          <a:lstStyle/>
          <a:p>
            <a:endParaRPr lang="fr-FR" smtClean="0"/>
          </a:p>
          <a:p>
            <a:endParaRPr lang="fr-FR"/>
          </a:p>
          <a:p>
            <a:endParaRPr lang="fr-FR" smtClean="0"/>
          </a:p>
          <a:p>
            <a:endParaRPr lang="fr-FR"/>
          </a:p>
          <a:p>
            <a:endParaRPr lang="fr-FR" smtClean="0"/>
          </a:p>
          <a:p>
            <a:endParaRPr lang="fr-FR"/>
          </a:p>
          <a:p>
            <a:pPr marL="0" indent="0" algn="ctr">
              <a:buNone/>
            </a:pPr>
            <a:r>
              <a:rPr lang="fr-FR" sz="4400" smtClean="0"/>
              <a:t>Merci pour votre attention</a:t>
            </a:r>
            <a:endParaRPr lang="fr-FR" sz="440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544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/>
          </a:p>
          <a:p>
            <a:pPr marL="0" indent="0" algn="ctr">
              <a:buNone/>
            </a:pPr>
            <a:endParaRPr lang="fr-FR" sz="6000" smtClean="0"/>
          </a:p>
          <a:p>
            <a:pPr marL="0" indent="0" algn="ctr">
              <a:buNone/>
            </a:pPr>
            <a:r>
              <a:rPr lang="fr-FR" sz="6000" smtClean="0"/>
              <a:t>Backup slides</a:t>
            </a:r>
            <a:endParaRPr lang="fr-FR" sz="600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88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0" y="140793"/>
            <a:ext cx="9144000" cy="360362"/>
          </a:xfrm>
        </p:spPr>
        <p:txBody>
          <a:bodyPr>
            <a:noAutofit/>
          </a:bodyPr>
          <a:lstStyle/>
          <a:p>
            <a:pPr algn="ctr"/>
            <a:r>
              <a:rPr lang="fr-FR" sz="2400" smtClean="0"/>
              <a:t>Standard I2C Protocol</a:t>
            </a:r>
            <a:endParaRPr lang="fr-FR" sz="240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79512" y="685015"/>
            <a:ext cx="8229600" cy="5505475"/>
          </a:xfrm>
        </p:spPr>
        <p:txBody>
          <a:bodyPr/>
          <a:lstStyle/>
          <a:p>
            <a:r>
              <a:rPr lang="en-US" smtClean="0"/>
              <a:t>Slave address : 7 bits + Read/Write bit</a:t>
            </a:r>
          </a:p>
          <a:p>
            <a:pPr marL="457200" lvl="1" indent="0">
              <a:buNone/>
            </a:pPr>
            <a:endParaRPr lang="en-US" smtClean="0"/>
          </a:p>
          <a:p>
            <a:r>
              <a:rPr lang="en-US" smtClean="0"/>
              <a:t>Write : </a:t>
            </a:r>
          </a:p>
          <a:p>
            <a:pPr lvl="1"/>
            <a:r>
              <a:rPr lang="en-US" smtClean="0"/>
              <a:t>N bytes</a:t>
            </a:r>
          </a:p>
          <a:p>
            <a:pPr lvl="1"/>
            <a:r>
              <a:rPr lang="en-US" smtClean="0"/>
              <a:t>First byte can be a control/address</a:t>
            </a:r>
          </a:p>
          <a:p>
            <a:pPr lvl="1"/>
            <a:r>
              <a:rPr lang="en-US" smtClean="0"/>
              <a:t>Slave acknowledges</a:t>
            </a:r>
          </a:p>
          <a:p>
            <a:pPr lvl="1"/>
            <a:endParaRPr lang="en-US" smtClean="0"/>
          </a:p>
          <a:p>
            <a:r>
              <a:rPr lang="en-US" smtClean="0"/>
              <a:t>Read :</a:t>
            </a:r>
          </a:p>
          <a:p>
            <a:pPr lvl="1"/>
            <a:r>
              <a:rPr lang="en-US" smtClean="0"/>
              <a:t>N bytes</a:t>
            </a:r>
          </a:p>
          <a:p>
            <a:pPr lvl="1"/>
            <a:r>
              <a:rPr lang="en-US" smtClean="0"/>
              <a:t>Master acknowledges</a:t>
            </a:r>
            <a:r>
              <a:rPr lang="en-US" sz="1600" smtClean="0"/>
              <a:t> </a:t>
            </a:r>
            <a:r>
              <a:rPr lang="en-US" sz="1800" smtClean="0"/>
              <a:t>all but the last byte</a:t>
            </a:r>
          </a:p>
          <a:p>
            <a:endParaRPr lang="en-US" sz="1600" smtClean="0"/>
          </a:p>
          <a:p>
            <a:r>
              <a:rPr lang="en-US" smtClean="0"/>
              <a:t>Reserved addresses :</a:t>
            </a:r>
          </a:p>
          <a:p>
            <a:pPr marL="457200" lvl="1" indent="0">
              <a:buNone/>
            </a:pPr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236" y="1268760"/>
            <a:ext cx="4382112" cy="185763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026" y="3214112"/>
            <a:ext cx="3734321" cy="113363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376" y="4457640"/>
            <a:ext cx="4294972" cy="175337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52736"/>
            <a:ext cx="1680558" cy="73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5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S  :  Start condition sent </a:t>
            </a:r>
            <a:r>
              <a:rPr lang="fr-FR" err="1" smtClean="0"/>
              <a:t>from</a:t>
            </a:r>
            <a:r>
              <a:rPr lang="fr-FR" smtClean="0"/>
              <a:t> a bus master </a:t>
            </a:r>
            <a:r>
              <a:rPr lang="fr-FR" err="1" smtClean="0"/>
              <a:t>device</a:t>
            </a:r>
            <a:endParaRPr lang="fr-FR" smtClean="0"/>
          </a:p>
          <a:p>
            <a:endParaRPr lang="fr-FR" smtClean="0"/>
          </a:p>
          <a:p>
            <a:r>
              <a:rPr lang="fr-FR" smtClean="0"/>
              <a:t>Sr : </a:t>
            </a:r>
            <a:r>
              <a:rPr lang="fr-FR" err="1" smtClean="0"/>
              <a:t>Repeated</a:t>
            </a:r>
            <a:r>
              <a:rPr lang="fr-FR" smtClean="0"/>
              <a:t> </a:t>
            </a:r>
            <a:r>
              <a:rPr lang="fr-FR" err="1" smtClean="0"/>
              <a:t>start</a:t>
            </a:r>
            <a:r>
              <a:rPr lang="fr-FR" smtClean="0"/>
              <a:t> sent </a:t>
            </a:r>
            <a:r>
              <a:rPr lang="fr-FR" err="1" smtClean="0"/>
              <a:t>from</a:t>
            </a:r>
            <a:r>
              <a:rPr lang="fr-FR" smtClean="0"/>
              <a:t> a bus master </a:t>
            </a:r>
            <a:r>
              <a:rPr lang="fr-FR" err="1" smtClean="0"/>
              <a:t>device</a:t>
            </a:r>
            <a:endParaRPr lang="fr-FR" smtClean="0"/>
          </a:p>
          <a:p>
            <a:endParaRPr lang="fr-FR" smtClean="0"/>
          </a:p>
          <a:p>
            <a:r>
              <a:rPr lang="fr-FR" smtClean="0"/>
              <a:t>P  :  Stop condition sent </a:t>
            </a:r>
            <a:r>
              <a:rPr lang="fr-FR" err="1" smtClean="0"/>
              <a:t>from</a:t>
            </a:r>
            <a:r>
              <a:rPr lang="fr-FR" smtClean="0"/>
              <a:t> a bus master </a:t>
            </a:r>
            <a:r>
              <a:rPr lang="fr-FR" err="1" smtClean="0"/>
              <a:t>device</a:t>
            </a:r>
            <a:endParaRPr lang="fr-FR" smtClean="0"/>
          </a:p>
          <a:p>
            <a:endParaRPr lang="fr-FR" smtClean="0"/>
          </a:p>
          <a:p>
            <a:r>
              <a:rPr lang="fr-FR" smtClean="0"/>
              <a:t>ACK : </a:t>
            </a:r>
            <a:r>
              <a:rPr lang="fr-FR" err="1" smtClean="0"/>
              <a:t>Acknowledge</a:t>
            </a:r>
            <a:r>
              <a:rPr lang="fr-FR" smtClean="0"/>
              <a:t> </a:t>
            </a:r>
            <a:r>
              <a:rPr lang="fr-FR" err="1" smtClean="0"/>
              <a:t>clock</a:t>
            </a:r>
            <a:r>
              <a:rPr lang="fr-FR" smtClean="0"/>
              <a:t> pulse sent by </a:t>
            </a:r>
            <a:r>
              <a:rPr lang="fr-FR" err="1" smtClean="0"/>
              <a:t>either</a:t>
            </a:r>
            <a:r>
              <a:rPr lang="fr-FR" smtClean="0"/>
              <a:t> a master or a slave</a:t>
            </a:r>
          </a:p>
          <a:p>
            <a:pPr lvl="1"/>
            <a:r>
              <a:rPr lang="fr-FR" smtClean="0"/>
              <a:t>Sent by the slave </a:t>
            </a:r>
            <a:r>
              <a:rPr lang="fr-FR" err="1" smtClean="0"/>
              <a:t>when</a:t>
            </a:r>
            <a:r>
              <a:rPr lang="fr-FR" smtClean="0"/>
              <a:t> the master </a:t>
            </a:r>
            <a:r>
              <a:rPr lang="fr-FR" err="1" smtClean="0"/>
              <a:t>writes</a:t>
            </a:r>
            <a:r>
              <a:rPr lang="fr-FR" smtClean="0"/>
              <a:t> data to the slave</a:t>
            </a:r>
          </a:p>
          <a:p>
            <a:pPr lvl="1"/>
            <a:r>
              <a:rPr lang="fr-FR" smtClean="0"/>
              <a:t>Sent by the master </a:t>
            </a:r>
            <a:r>
              <a:rPr lang="fr-FR" err="1" smtClean="0"/>
              <a:t>when</a:t>
            </a:r>
            <a:r>
              <a:rPr lang="fr-FR" smtClean="0"/>
              <a:t> the master </a:t>
            </a:r>
            <a:r>
              <a:rPr lang="fr-FR" err="1" smtClean="0"/>
              <a:t>reads</a:t>
            </a:r>
            <a:r>
              <a:rPr lang="fr-FR" smtClean="0"/>
              <a:t> data </a:t>
            </a:r>
            <a:r>
              <a:rPr lang="fr-FR" err="1" smtClean="0"/>
              <a:t>from</a:t>
            </a:r>
            <a:r>
              <a:rPr lang="fr-FR" smtClean="0"/>
              <a:t> the slave</a:t>
            </a:r>
          </a:p>
          <a:p>
            <a:endParaRPr lang="fr-FR" smtClean="0"/>
          </a:p>
          <a:p>
            <a:r>
              <a:rPr lang="fr-FR" smtClean="0"/>
              <a:t>NACK : Not </a:t>
            </a:r>
            <a:r>
              <a:rPr lang="fr-FR" err="1" smtClean="0"/>
              <a:t>Acknowledge</a:t>
            </a:r>
            <a:r>
              <a:rPr lang="fr-FR" smtClean="0"/>
              <a:t> </a:t>
            </a:r>
            <a:r>
              <a:rPr lang="fr-FR" err="1" smtClean="0"/>
              <a:t>clock</a:t>
            </a:r>
            <a:r>
              <a:rPr lang="fr-FR" smtClean="0"/>
              <a:t> pulse sent by </a:t>
            </a:r>
            <a:r>
              <a:rPr lang="fr-FR" err="1" smtClean="0"/>
              <a:t>either</a:t>
            </a:r>
            <a:r>
              <a:rPr lang="fr-FR" smtClean="0"/>
              <a:t> a master or a slave</a:t>
            </a:r>
          </a:p>
          <a:p>
            <a:pPr lvl="1"/>
            <a:r>
              <a:rPr lang="fr-FR" smtClean="0"/>
              <a:t>The slave </a:t>
            </a:r>
            <a:r>
              <a:rPr lang="fr-FR" err="1" smtClean="0"/>
              <a:t>does</a:t>
            </a:r>
            <a:r>
              <a:rPr lang="fr-FR" smtClean="0"/>
              <a:t> not </a:t>
            </a:r>
            <a:r>
              <a:rPr lang="fr-FR" err="1" smtClean="0"/>
              <a:t>answer</a:t>
            </a:r>
            <a:r>
              <a:rPr lang="fr-FR" smtClean="0"/>
              <a:t> </a:t>
            </a:r>
            <a:r>
              <a:rPr lang="fr-FR" err="1"/>
              <a:t>when</a:t>
            </a:r>
            <a:r>
              <a:rPr lang="fr-FR"/>
              <a:t> the master </a:t>
            </a:r>
            <a:r>
              <a:rPr lang="fr-FR" err="1"/>
              <a:t>writes</a:t>
            </a:r>
            <a:r>
              <a:rPr lang="fr-FR"/>
              <a:t> data to the slave</a:t>
            </a:r>
            <a:endParaRPr lang="fr-FR" smtClean="0"/>
          </a:p>
          <a:p>
            <a:pPr lvl="1"/>
            <a:r>
              <a:rPr lang="fr-FR"/>
              <a:t>Sent by the master </a:t>
            </a:r>
            <a:r>
              <a:rPr lang="fr-FR" err="1"/>
              <a:t>when</a:t>
            </a:r>
            <a:r>
              <a:rPr lang="fr-FR"/>
              <a:t> the master </a:t>
            </a:r>
            <a:r>
              <a:rPr lang="fr-FR" err="1"/>
              <a:t>reads</a:t>
            </a:r>
            <a:r>
              <a:rPr lang="fr-FR"/>
              <a:t> </a:t>
            </a:r>
            <a:r>
              <a:rPr lang="fr-FR" smtClean="0"/>
              <a:t>last data </a:t>
            </a:r>
            <a:r>
              <a:rPr lang="fr-FR" err="1"/>
              <a:t>from</a:t>
            </a:r>
            <a:r>
              <a:rPr lang="fr-FR"/>
              <a:t> the slave</a:t>
            </a:r>
          </a:p>
          <a:p>
            <a:pPr lvl="1"/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0" y="115888"/>
            <a:ext cx="9144000" cy="360362"/>
          </a:xfrm>
        </p:spPr>
        <p:txBody>
          <a:bodyPr>
            <a:noAutofit/>
          </a:bodyPr>
          <a:lstStyle/>
          <a:p>
            <a:pPr algn="ctr"/>
            <a:r>
              <a:rPr lang="fr-FR" sz="2400" smtClean="0"/>
              <a:t>I2C </a:t>
            </a:r>
            <a:r>
              <a:rPr lang="fr-FR" sz="2400" err="1" smtClean="0"/>
              <a:t>definitions</a:t>
            </a:r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17866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476" y="610640"/>
            <a:ext cx="2880320" cy="2160240"/>
          </a:xfrm>
        </p:spPr>
      </p:pic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0" y="115888"/>
            <a:ext cx="9144000" cy="360362"/>
          </a:xfrm>
        </p:spPr>
        <p:txBody>
          <a:bodyPr>
            <a:noAutofit/>
          </a:bodyPr>
          <a:lstStyle/>
          <a:p>
            <a:pPr algn="ctr"/>
            <a:r>
              <a:rPr lang="fr-FR" sz="2400" dirty="0" err="1" smtClean="0"/>
              <a:t>Frequence</a:t>
            </a:r>
            <a:r>
              <a:rPr lang="fr-FR" sz="2400" dirty="0" smtClean="0"/>
              <a:t> et </a:t>
            </a:r>
            <a:r>
              <a:rPr lang="fr-FR" sz="2400" dirty="0" err="1" smtClean="0"/>
              <a:t>Bitrate</a:t>
            </a:r>
            <a:endParaRPr lang="fr-FR" sz="2400" dirty="0"/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332" y="2892543"/>
            <a:ext cx="4350284" cy="3262713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6447548" y="754656"/>
            <a:ext cx="180020" cy="1584176"/>
          </a:xfrm>
          <a:prstGeom prst="roundRect">
            <a:avLst/>
          </a:prstGeom>
          <a:noFill/>
          <a:ln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 flipH="1">
            <a:off x="4503333" y="2338832"/>
            <a:ext cx="1944215" cy="553711"/>
          </a:xfrm>
          <a:prstGeom prst="line">
            <a:avLst/>
          </a:prstGeom>
          <a:ln w="222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6627568" y="2338832"/>
            <a:ext cx="2226048" cy="553711"/>
          </a:xfrm>
          <a:prstGeom prst="line">
            <a:avLst/>
          </a:prstGeom>
          <a:ln w="222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592676" y="3706984"/>
            <a:ext cx="641008" cy="1872207"/>
          </a:xfrm>
          <a:prstGeom prst="rect">
            <a:avLst/>
          </a:prstGeom>
          <a:solidFill>
            <a:srgbClr val="92D050">
              <a:alpha val="30000"/>
            </a:srgbClr>
          </a:solidFill>
          <a:ln w="254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5247879" y="3706983"/>
            <a:ext cx="161535" cy="1872207"/>
          </a:xfrm>
          <a:prstGeom prst="rect">
            <a:avLst/>
          </a:prstGeom>
          <a:solidFill>
            <a:srgbClr val="FF0000">
              <a:alpha val="30000"/>
            </a:srgbClr>
          </a:solidFill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673270" y="3709255"/>
            <a:ext cx="841891" cy="1872207"/>
          </a:xfrm>
          <a:prstGeom prst="rect">
            <a:avLst/>
          </a:prstGeom>
          <a:solidFill>
            <a:srgbClr val="92D050">
              <a:alpha val="30000"/>
            </a:srgbClr>
          </a:solidFill>
          <a:ln w="254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6515161" y="3709254"/>
            <a:ext cx="109460" cy="1872207"/>
          </a:xfrm>
          <a:prstGeom prst="rect">
            <a:avLst/>
          </a:prstGeom>
          <a:solidFill>
            <a:srgbClr val="FF0000">
              <a:alpha val="30000"/>
            </a:srgbClr>
          </a:solidFill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6779017" y="3707406"/>
            <a:ext cx="841891" cy="1872207"/>
          </a:xfrm>
          <a:prstGeom prst="rect">
            <a:avLst/>
          </a:prstGeom>
          <a:solidFill>
            <a:srgbClr val="92D050">
              <a:alpha val="30000"/>
            </a:srgbClr>
          </a:solidFill>
          <a:ln w="254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7620908" y="3707405"/>
            <a:ext cx="138153" cy="1872207"/>
          </a:xfrm>
          <a:prstGeom prst="rect">
            <a:avLst/>
          </a:prstGeom>
          <a:solidFill>
            <a:srgbClr val="FF0000">
              <a:alpha val="30000"/>
            </a:srgbClr>
          </a:solidFill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535117" y="3706983"/>
            <a:ext cx="109460" cy="1872207"/>
          </a:xfrm>
          <a:prstGeom prst="rect">
            <a:avLst/>
          </a:prstGeom>
          <a:solidFill>
            <a:srgbClr val="00B0F0">
              <a:alpha val="30000"/>
            </a:srgbClr>
          </a:solidFill>
          <a:ln w="2540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8039160" y="4035590"/>
            <a:ext cx="841891" cy="1545872"/>
          </a:xfrm>
          <a:prstGeom prst="rect">
            <a:avLst/>
          </a:prstGeom>
          <a:solidFill>
            <a:srgbClr val="92D050">
              <a:alpha val="30000"/>
            </a:srgbClr>
          </a:solidFill>
          <a:ln w="254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884764" y="4035590"/>
            <a:ext cx="125703" cy="1543600"/>
          </a:xfrm>
          <a:prstGeom prst="rect">
            <a:avLst/>
          </a:prstGeom>
          <a:solidFill>
            <a:srgbClr val="00B0F0">
              <a:alpha val="30000"/>
            </a:srgbClr>
          </a:solidFill>
          <a:ln w="2540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1629460" y="4442367"/>
            <a:ext cx="390586" cy="316711"/>
          </a:xfrm>
          <a:prstGeom prst="rect">
            <a:avLst/>
          </a:prstGeom>
          <a:solidFill>
            <a:srgbClr val="92D050">
              <a:alpha val="30000"/>
            </a:srgbClr>
          </a:solidFill>
          <a:ln w="254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1617038" y="4822006"/>
            <a:ext cx="403008" cy="318910"/>
          </a:xfrm>
          <a:prstGeom prst="rect">
            <a:avLst/>
          </a:prstGeom>
          <a:solidFill>
            <a:srgbClr val="FF0000">
              <a:alpha val="30000"/>
            </a:srgbClr>
          </a:solidFill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1618616" y="5209048"/>
            <a:ext cx="401430" cy="261030"/>
          </a:xfrm>
          <a:prstGeom prst="rect">
            <a:avLst/>
          </a:prstGeom>
          <a:solidFill>
            <a:srgbClr val="00B0F0">
              <a:alpha val="30000"/>
            </a:srgbClr>
          </a:solidFill>
          <a:ln w="2540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2079550" y="4420524"/>
            <a:ext cx="2344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Adresse / Donnée ( 8 bits)</a:t>
            </a:r>
            <a:endParaRPr lang="fr-FR" sz="1600" dirty="0"/>
          </a:p>
        </p:txBody>
      </p:sp>
      <p:sp>
        <p:nvSpPr>
          <p:cNvPr id="38" name="ZoneTexte 37"/>
          <p:cNvSpPr txBox="1"/>
          <p:nvPr/>
        </p:nvSpPr>
        <p:spPr>
          <a:xfrm>
            <a:off x="2095420" y="4834690"/>
            <a:ext cx="1156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ACK / NACK</a:t>
            </a:r>
            <a:endParaRPr lang="fr-FR" sz="1600" dirty="0"/>
          </a:p>
        </p:txBody>
      </p:sp>
      <p:sp>
        <p:nvSpPr>
          <p:cNvPr id="39" name="ZoneTexte 38"/>
          <p:cNvSpPr txBox="1"/>
          <p:nvPr/>
        </p:nvSpPr>
        <p:spPr>
          <a:xfrm>
            <a:off x="2089563" y="5174327"/>
            <a:ext cx="391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SR</a:t>
            </a:r>
            <a:endParaRPr lang="fr-FR" sz="1600" dirty="0"/>
          </a:p>
        </p:txBody>
      </p:sp>
      <p:sp>
        <p:nvSpPr>
          <p:cNvPr id="40" name="Rectangle 39"/>
          <p:cNvSpPr/>
          <p:nvPr/>
        </p:nvSpPr>
        <p:spPr>
          <a:xfrm>
            <a:off x="5409414" y="3706983"/>
            <a:ext cx="138153" cy="1872207"/>
          </a:xfrm>
          <a:prstGeom prst="rect">
            <a:avLst/>
          </a:prstGeom>
          <a:solidFill>
            <a:srgbClr val="FFFF00">
              <a:alpha val="30000"/>
            </a:srgbClr>
          </a:solidFill>
          <a:ln w="254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6630017" y="3706983"/>
            <a:ext cx="138153" cy="1872207"/>
          </a:xfrm>
          <a:prstGeom prst="rect">
            <a:avLst/>
          </a:prstGeom>
          <a:solidFill>
            <a:srgbClr val="FFFF00">
              <a:alpha val="30000"/>
            </a:srgbClr>
          </a:solidFill>
          <a:ln w="254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7764846" y="4035589"/>
            <a:ext cx="119917" cy="1521249"/>
          </a:xfrm>
          <a:prstGeom prst="rect">
            <a:avLst/>
          </a:prstGeom>
          <a:solidFill>
            <a:srgbClr val="FFFF00">
              <a:alpha val="30000"/>
            </a:srgbClr>
          </a:solidFill>
          <a:ln w="254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1634008" y="5538210"/>
            <a:ext cx="386038" cy="265897"/>
          </a:xfrm>
          <a:prstGeom prst="rect">
            <a:avLst/>
          </a:prstGeom>
          <a:solidFill>
            <a:srgbClr val="FFFF00">
              <a:alpha val="30000"/>
            </a:srgbClr>
          </a:solidFill>
          <a:ln w="254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2020046" y="5538210"/>
            <a:ext cx="2142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Temps mort entre mots</a:t>
            </a:r>
            <a:endParaRPr lang="fr-FR" sz="1600" dirty="0"/>
          </a:p>
        </p:txBody>
      </p:sp>
      <p:sp>
        <p:nvSpPr>
          <p:cNvPr id="45" name="ZoneTexte 44"/>
          <p:cNvSpPr txBox="1"/>
          <p:nvPr/>
        </p:nvSpPr>
        <p:spPr>
          <a:xfrm>
            <a:off x="261257" y="864158"/>
            <a:ext cx="35955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Ecriture de 16 registres de Mimosis1</a:t>
            </a:r>
          </a:p>
          <a:p>
            <a:r>
              <a:rPr lang="fr-FR" dirty="0" smtClean="0"/>
              <a:t>Fréquence horloge : 1 MHz</a:t>
            </a:r>
          </a:p>
          <a:p>
            <a:r>
              <a:rPr lang="fr-FR" dirty="0" smtClean="0"/>
              <a:t>Donnée : 8 bits + ACK/NACK</a:t>
            </a:r>
          </a:p>
          <a:p>
            <a:endParaRPr lang="fr-FR" dirty="0"/>
          </a:p>
          <a:p>
            <a:r>
              <a:rPr lang="fr-FR" dirty="0" smtClean="0"/>
              <a:t>Une transaction 66 mots en  737 µs</a:t>
            </a:r>
          </a:p>
          <a:p>
            <a:endParaRPr lang="fr-FR" dirty="0" smtClean="0"/>
          </a:p>
          <a:p>
            <a:r>
              <a:rPr lang="fr-FR" dirty="0" err="1" smtClean="0"/>
              <a:t>BitRate</a:t>
            </a:r>
            <a:r>
              <a:rPr lang="fr-FR" dirty="0" smtClean="0"/>
              <a:t> effectif : 806 Kbit/s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828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107504" y="620688"/>
            <a:ext cx="4608512" cy="5472608"/>
          </a:xfrm>
        </p:spPr>
        <p:txBody>
          <a:bodyPr/>
          <a:lstStyle/>
          <a:p>
            <a:r>
              <a:rPr lang="en-US" dirty="0" smtClean="0"/>
              <a:t>Slave Address  7 bits + Read/Write bit</a:t>
            </a:r>
          </a:p>
          <a:p>
            <a:pPr lvl="1"/>
            <a:r>
              <a:rPr lang="en-US" dirty="0" smtClean="0"/>
              <a:t>3 bits for the slave address (higher bits)</a:t>
            </a:r>
          </a:p>
          <a:p>
            <a:pPr lvl="1"/>
            <a:r>
              <a:rPr lang="en-US" dirty="0" smtClean="0"/>
              <a:t>4 bits for the primary register selection</a:t>
            </a:r>
          </a:p>
          <a:p>
            <a:pPr lvl="1"/>
            <a:r>
              <a:rPr lang="en-US" dirty="0" smtClean="0"/>
              <a:t>Slave Address ( Register Address = X)</a:t>
            </a:r>
          </a:p>
          <a:p>
            <a:pPr lvl="2"/>
            <a:r>
              <a:rPr lang="en-US" dirty="0" smtClean="0"/>
              <a:t>SA (RA=X)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Primary registers</a:t>
            </a:r>
          </a:p>
          <a:p>
            <a:pPr lvl="1"/>
            <a:r>
              <a:rPr lang="en-US" dirty="0" smtClean="0"/>
              <a:t>Registers pointed by slave address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Extended registers access</a:t>
            </a:r>
          </a:p>
          <a:p>
            <a:pPr lvl="1"/>
            <a:r>
              <a:rPr lang="en-US" dirty="0" smtClean="0"/>
              <a:t>Register pointed by ADD_MSB/ADD_LSB</a:t>
            </a:r>
          </a:p>
          <a:p>
            <a:pPr lvl="1"/>
            <a:r>
              <a:rPr lang="en-US" dirty="0" smtClean="0"/>
              <a:t>Can use direct or </a:t>
            </a:r>
          </a:p>
          <a:p>
            <a:pPr marL="457200" lvl="1" indent="0">
              <a:buNone/>
            </a:pPr>
            <a:r>
              <a:rPr lang="en-US" dirty="0" smtClean="0"/>
              <a:t>	indirect addressing</a:t>
            </a:r>
          </a:p>
          <a:p>
            <a:pPr lvl="1"/>
            <a:endParaRPr lang="en-US" dirty="0" smtClean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0" y="115888"/>
            <a:ext cx="9144000" cy="360362"/>
          </a:xfrm>
        </p:spPr>
        <p:txBody>
          <a:bodyPr>
            <a:noAutofit/>
          </a:bodyPr>
          <a:lstStyle/>
          <a:p>
            <a:pPr algn="ctr"/>
            <a:r>
              <a:rPr lang="en-US" sz="2400" smtClean="0"/>
              <a:t>Mimosis1 I2C Protocol</a:t>
            </a:r>
            <a:endParaRPr lang="en-US" sz="240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651" y="692696"/>
            <a:ext cx="4392037" cy="2569586"/>
          </a:xfrm>
          <a:prstGeom prst="rect">
            <a:avLst/>
          </a:prstGeom>
        </p:spPr>
      </p:pic>
      <p:pic>
        <p:nvPicPr>
          <p:cNvPr id="22" name="Espace réservé du contenu 2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512" y="3573016"/>
            <a:ext cx="5852176" cy="2520280"/>
          </a:xfrm>
        </p:spPr>
      </p:pic>
    </p:spTree>
    <p:extLst>
      <p:ext uri="{BB962C8B-B14F-4D97-AF65-F5344CB8AC3E}">
        <p14:creationId xmlns:p14="http://schemas.microsoft.com/office/powerpoint/2010/main" val="6726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0" y="115888"/>
            <a:ext cx="8964613" cy="360362"/>
          </a:xfrm>
        </p:spPr>
        <p:txBody>
          <a:bodyPr>
            <a:noAutofit/>
          </a:bodyPr>
          <a:lstStyle/>
          <a:p>
            <a:pPr algn="ctr"/>
            <a:r>
              <a:rPr lang="fr-FR" sz="2400" smtClean="0"/>
              <a:t>Communication I2C</a:t>
            </a:r>
            <a:endParaRPr lang="fr-FR" sz="240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79512" y="685015"/>
            <a:ext cx="8229600" cy="5505475"/>
          </a:xfrm>
        </p:spPr>
        <p:txBody>
          <a:bodyPr/>
          <a:lstStyle/>
          <a:p>
            <a:r>
              <a:rPr lang="en-US" dirty="0" smtClean="0"/>
              <a:t>Bus </a:t>
            </a:r>
            <a:r>
              <a:rPr lang="en-US" dirty="0" err="1" smtClean="0"/>
              <a:t>bidirectionnel</a:t>
            </a:r>
            <a:r>
              <a:rPr lang="en-US" dirty="0" smtClean="0"/>
              <a:t> 2 </a:t>
            </a:r>
            <a:r>
              <a:rPr lang="en-US" dirty="0" err="1" smtClean="0"/>
              <a:t>fils</a:t>
            </a:r>
            <a:endParaRPr lang="en-US" dirty="0" smtClean="0"/>
          </a:p>
          <a:p>
            <a:pPr lvl="1"/>
            <a:r>
              <a:rPr lang="en-US" dirty="0" smtClean="0"/>
              <a:t>Serial data (SDA)</a:t>
            </a:r>
          </a:p>
          <a:p>
            <a:pPr lvl="1"/>
            <a:r>
              <a:rPr lang="en-US" dirty="0" smtClean="0"/>
              <a:t>Serial clock (SCL)</a:t>
            </a:r>
          </a:p>
          <a:p>
            <a:r>
              <a:rPr lang="en-US" dirty="0" smtClean="0"/>
              <a:t>Bus drain </a:t>
            </a:r>
            <a:r>
              <a:rPr lang="en-US" dirty="0" err="1" smtClean="0"/>
              <a:t>ouvert</a:t>
            </a:r>
            <a:endParaRPr lang="en-US" dirty="0" smtClean="0"/>
          </a:p>
          <a:p>
            <a:r>
              <a:rPr lang="en-US" dirty="0" err="1" smtClean="0"/>
              <a:t>Fréquence</a:t>
            </a:r>
            <a:r>
              <a:rPr lang="en-US" dirty="0" smtClean="0"/>
              <a:t> du bus </a:t>
            </a:r>
            <a:r>
              <a:rPr lang="en-US" dirty="0" smtClean="0"/>
              <a:t>I2C :</a:t>
            </a:r>
            <a:endParaRPr lang="en-US" dirty="0" smtClean="0"/>
          </a:p>
          <a:p>
            <a:pPr lvl="1"/>
            <a:r>
              <a:rPr lang="en-US" dirty="0" smtClean="0"/>
              <a:t>Standard mode : 100 kHz</a:t>
            </a:r>
          </a:p>
          <a:p>
            <a:pPr lvl="1"/>
            <a:r>
              <a:rPr lang="en-US" dirty="0" smtClean="0"/>
              <a:t>Fast mode : 400 kHz</a:t>
            </a:r>
          </a:p>
          <a:p>
            <a:pPr lvl="1"/>
            <a:r>
              <a:rPr lang="en-US" dirty="0" smtClean="0"/>
              <a:t>Fast mode plus : 1 MHz</a:t>
            </a:r>
          </a:p>
          <a:p>
            <a:pPr lvl="1"/>
            <a:r>
              <a:rPr lang="en-US" dirty="0" smtClean="0"/>
              <a:t>High speed mode : 3,4 MHz</a:t>
            </a:r>
          </a:p>
          <a:p>
            <a:r>
              <a:rPr lang="en-US" dirty="0" smtClean="0"/>
              <a:t>Performances </a:t>
            </a:r>
            <a:r>
              <a:rPr lang="en-US" dirty="0" err="1" smtClean="0"/>
              <a:t>requises</a:t>
            </a:r>
            <a:r>
              <a:rPr lang="en-US" dirty="0" smtClean="0"/>
              <a:t> pour </a:t>
            </a:r>
            <a:r>
              <a:rPr lang="en-US" dirty="0" smtClean="0"/>
              <a:t>Mimosis1 :</a:t>
            </a:r>
            <a:endParaRPr lang="en-US" dirty="0" smtClean="0"/>
          </a:p>
          <a:p>
            <a:pPr lvl="1"/>
            <a:r>
              <a:rPr lang="en-US" dirty="0" smtClean="0"/>
              <a:t>Bitrate : 1 Mbit/s</a:t>
            </a:r>
          </a:p>
          <a:p>
            <a:pPr lvl="1"/>
            <a:r>
              <a:rPr lang="en-US" dirty="0" smtClean="0"/>
              <a:t>Necessaire pour </a:t>
            </a:r>
            <a:r>
              <a:rPr lang="en-US" dirty="0" err="1" smtClean="0"/>
              <a:t>caractérisation</a:t>
            </a:r>
            <a:r>
              <a:rPr lang="en-US" dirty="0" smtClean="0"/>
              <a:t> circuit</a:t>
            </a:r>
          </a:p>
          <a:p>
            <a:r>
              <a:rPr lang="en-US" dirty="0" smtClean="0"/>
              <a:t>Performances </a:t>
            </a:r>
            <a:r>
              <a:rPr lang="en-US" dirty="0" err="1" smtClean="0"/>
              <a:t>obtenues</a:t>
            </a:r>
            <a:r>
              <a:rPr lang="en-US" dirty="0" smtClean="0"/>
              <a:t> :</a:t>
            </a:r>
            <a:endParaRPr lang="en-US" dirty="0" smtClean="0"/>
          </a:p>
          <a:p>
            <a:pPr lvl="1"/>
            <a:r>
              <a:rPr lang="en-US" dirty="0" smtClean="0"/>
              <a:t>Arduino MEGA avec </a:t>
            </a:r>
            <a:r>
              <a:rPr lang="en-US" dirty="0" err="1" smtClean="0"/>
              <a:t>bibliotheque</a:t>
            </a:r>
            <a:r>
              <a:rPr lang="en-US" dirty="0" smtClean="0"/>
              <a:t> standard (</a:t>
            </a:r>
            <a:r>
              <a:rPr lang="en-US" dirty="0" err="1" smtClean="0"/>
              <a:t>SoftWire</a:t>
            </a:r>
            <a:r>
              <a:rPr lang="en-US" dirty="0" smtClean="0"/>
              <a:t>) : 100 kHz</a:t>
            </a:r>
          </a:p>
          <a:p>
            <a:pPr lvl="1"/>
            <a:r>
              <a:rPr lang="en-US" dirty="0" smtClean="0"/>
              <a:t>Arduino DUE avec code </a:t>
            </a:r>
            <a:r>
              <a:rPr lang="en-US" dirty="0" err="1" smtClean="0"/>
              <a:t>développé</a:t>
            </a:r>
            <a:r>
              <a:rPr lang="en-US" dirty="0" smtClean="0"/>
              <a:t> par C4PI (</a:t>
            </a:r>
            <a:r>
              <a:rPr lang="en-US" dirty="0" err="1"/>
              <a:t>b</a:t>
            </a:r>
            <a:r>
              <a:rPr lang="en-US" dirty="0" err="1" smtClean="0"/>
              <a:t>itbanging</a:t>
            </a:r>
            <a:r>
              <a:rPr lang="en-US" dirty="0" smtClean="0"/>
              <a:t> ): 1,45 MHz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648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Direct </a:t>
            </a:r>
            <a:r>
              <a:rPr lang="fr-FR" err="1" smtClean="0"/>
              <a:t>write</a:t>
            </a:r>
            <a:r>
              <a:rPr lang="fr-FR" smtClean="0"/>
              <a:t> mode</a:t>
            </a:r>
          </a:p>
          <a:p>
            <a:pPr lvl="1"/>
            <a:r>
              <a:rPr lang="fr-FR" smtClean="0"/>
              <a:t>For one byte :</a:t>
            </a:r>
          </a:p>
          <a:p>
            <a:pPr lvl="1"/>
            <a:endParaRPr lang="fr-FR"/>
          </a:p>
          <a:p>
            <a:pPr lvl="1"/>
            <a:r>
              <a:rPr lang="fr-FR" smtClean="0"/>
              <a:t>For </a:t>
            </a:r>
            <a:r>
              <a:rPr lang="fr-FR" err="1" smtClean="0"/>
              <a:t>several</a:t>
            </a:r>
            <a:r>
              <a:rPr lang="fr-FR" smtClean="0"/>
              <a:t> bytes :</a:t>
            </a:r>
          </a:p>
          <a:p>
            <a:pPr lvl="1"/>
            <a:endParaRPr lang="fr-FR"/>
          </a:p>
          <a:p>
            <a:pPr lvl="1"/>
            <a:endParaRPr lang="fr-FR" smtClean="0"/>
          </a:p>
          <a:p>
            <a:pPr lvl="1"/>
            <a:endParaRPr lang="fr-FR"/>
          </a:p>
          <a:p>
            <a:pPr lvl="1"/>
            <a:endParaRPr lang="fr-FR" smtClean="0"/>
          </a:p>
          <a:p>
            <a:pPr lvl="1"/>
            <a:endParaRPr lang="fr-FR"/>
          </a:p>
          <a:p>
            <a:pPr lvl="1"/>
            <a:r>
              <a:rPr lang="fr-FR" smtClean="0"/>
              <a:t>Indirect </a:t>
            </a:r>
            <a:r>
              <a:rPr lang="fr-FR" err="1" smtClean="0"/>
              <a:t>write</a:t>
            </a:r>
            <a:r>
              <a:rPr lang="fr-FR" smtClean="0"/>
              <a:t> mode</a:t>
            </a:r>
          </a:p>
          <a:p>
            <a:pPr lvl="1"/>
            <a:endParaRPr lang="fr-FR"/>
          </a:p>
          <a:p>
            <a:pPr lvl="1"/>
            <a:endParaRPr lang="fr-FR" smtClean="0"/>
          </a:p>
          <a:p>
            <a:pPr marL="457200" lvl="1" indent="0">
              <a:buNone/>
            </a:pPr>
            <a:endParaRPr lang="fr-FR" smtClean="0"/>
          </a:p>
          <a:p>
            <a:endParaRPr lang="fr-FR"/>
          </a:p>
          <a:p>
            <a:pPr lvl="1"/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0" y="115888"/>
            <a:ext cx="9144000" cy="360362"/>
          </a:xfrm>
        </p:spPr>
        <p:txBody>
          <a:bodyPr>
            <a:noAutofit/>
          </a:bodyPr>
          <a:lstStyle/>
          <a:p>
            <a:pPr algn="ctr"/>
            <a:r>
              <a:rPr lang="fr-FR" sz="2400" smtClean="0"/>
              <a:t>Mimosis1 I2C </a:t>
            </a:r>
            <a:r>
              <a:rPr lang="fr-FR" sz="2400" err="1" smtClean="0"/>
              <a:t>protocol</a:t>
            </a:r>
            <a:r>
              <a:rPr lang="fr-FR" sz="2400" smtClean="0"/>
              <a:t> : </a:t>
            </a:r>
            <a:r>
              <a:rPr lang="fr-FR" sz="2400" err="1" smtClean="0"/>
              <a:t>writing</a:t>
            </a:r>
            <a:r>
              <a:rPr lang="fr-FR" sz="2400" smtClean="0"/>
              <a:t> mode </a:t>
            </a:r>
            <a:r>
              <a:rPr lang="fr-FR" sz="2400" err="1" smtClean="0"/>
              <a:t>with</a:t>
            </a:r>
            <a:r>
              <a:rPr lang="fr-FR" sz="2400" smtClean="0"/>
              <a:t> Sr</a:t>
            </a:r>
            <a:endParaRPr lang="fr-FR" sz="2400"/>
          </a:p>
        </p:txBody>
      </p:sp>
      <p:sp>
        <p:nvSpPr>
          <p:cNvPr id="7" name="Rectangle 6"/>
          <p:cNvSpPr/>
          <p:nvPr/>
        </p:nvSpPr>
        <p:spPr>
          <a:xfrm>
            <a:off x="395536" y="1475570"/>
            <a:ext cx="216024" cy="21602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S</a:t>
            </a:r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1560" y="1470095"/>
            <a:ext cx="1224136" cy="221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SA (RA = 2)</a:t>
            </a: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835696" y="1468227"/>
            <a:ext cx="1152128" cy="22336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ADD_MSB</a:t>
            </a:r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987824" y="1468226"/>
            <a:ext cx="1062741" cy="22336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ADD_LSB</a:t>
            </a:r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050565" y="1468228"/>
            <a:ext cx="1206757" cy="22336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W</a:t>
            </a:r>
            <a:r>
              <a:rPr lang="fr-FR" smtClean="0"/>
              <a:t>rite</a:t>
            </a:r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5257322" y="1475570"/>
            <a:ext cx="216024" cy="216024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</a:t>
            </a:r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80728" y="2313138"/>
            <a:ext cx="216024" cy="21602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S</a:t>
            </a:r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596752" y="2307663"/>
            <a:ext cx="1224136" cy="221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SA (RA = 2)</a:t>
            </a:r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820888" y="2305795"/>
            <a:ext cx="1152128" cy="22336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ADD_MSB</a:t>
            </a:r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973016" y="2305794"/>
            <a:ext cx="1062741" cy="22336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ADD_LSB</a:t>
            </a:r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4052125" y="2145820"/>
            <a:ext cx="363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smtClean="0"/>
              <a:t>…</a:t>
            </a:r>
            <a:endParaRPr lang="fr-FR" sz="2000"/>
          </a:p>
        </p:txBody>
      </p:sp>
      <p:sp>
        <p:nvSpPr>
          <p:cNvPr id="21" name="Rectangle 20"/>
          <p:cNvSpPr/>
          <p:nvPr/>
        </p:nvSpPr>
        <p:spPr>
          <a:xfrm>
            <a:off x="4360497" y="2303778"/>
            <a:ext cx="331763" cy="21602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/>
              <a:t>Sr</a:t>
            </a:r>
            <a:endParaRPr lang="fr-FR" sz="1400"/>
          </a:p>
        </p:txBody>
      </p:sp>
      <p:sp>
        <p:nvSpPr>
          <p:cNvPr id="22" name="Rectangle 21"/>
          <p:cNvSpPr/>
          <p:nvPr/>
        </p:nvSpPr>
        <p:spPr>
          <a:xfrm>
            <a:off x="6973028" y="2327428"/>
            <a:ext cx="1206757" cy="21307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W</a:t>
            </a:r>
            <a:r>
              <a:rPr lang="fr-FR" smtClean="0"/>
              <a:t>rite</a:t>
            </a:r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8438971" y="2319002"/>
            <a:ext cx="216024" cy="216024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</a:t>
            </a:r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4692260" y="2298303"/>
            <a:ext cx="1224136" cy="221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SA (RA = 3)</a:t>
            </a:r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380728" y="4466194"/>
            <a:ext cx="216024" cy="22336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S</a:t>
            </a:r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96752" y="4468062"/>
            <a:ext cx="1094928" cy="221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SA(RA=2)</a:t>
            </a:r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1704585" y="4468061"/>
            <a:ext cx="1152128" cy="22514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ADD_MSB</a:t>
            </a:r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4278320" y="4469839"/>
            <a:ext cx="1062741" cy="22336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ADD_LSB</a:t>
            </a:r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3192715" y="4469838"/>
            <a:ext cx="1085082" cy="223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SA(RA=3)</a:t>
            </a:r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6761265" y="4469839"/>
            <a:ext cx="1062741" cy="22336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Offset</a:t>
            </a:r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5676183" y="4469839"/>
            <a:ext cx="1085082" cy="223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SA(RA=8)</a:t>
            </a:r>
            <a:endParaRPr lang="fr-FR"/>
          </a:p>
        </p:txBody>
      </p:sp>
      <p:sp>
        <p:nvSpPr>
          <p:cNvPr id="53" name="ZoneTexte 52"/>
          <p:cNvSpPr txBox="1"/>
          <p:nvPr/>
        </p:nvSpPr>
        <p:spPr>
          <a:xfrm>
            <a:off x="7889553" y="4293096"/>
            <a:ext cx="363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smtClean="0"/>
              <a:t>…</a:t>
            </a:r>
            <a:endParaRPr lang="fr-FR" sz="2000"/>
          </a:p>
        </p:txBody>
      </p:sp>
      <p:sp>
        <p:nvSpPr>
          <p:cNvPr id="54" name="ZoneTexte 53"/>
          <p:cNvSpPr txBox="1"/>
          <p:nvPr/>
        </p:nvSpPr>
        <p:spPr>
          <a:xfrm>
            <a:off x="380459" y="4700506"/>
            <a:ext cx="363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smtClean="0"/>
              <a:t>…</a:t>
            </a:r>
            <a:endParaRPr lang="fr-FR" sz="2000"/>
          </a:p>
        </p:txBody>
      </p:sp>
      <p:sp>
        <p:nvSpPr>
          <p:cNvPr id="56" name="Rectangle 55"/>
          <p:cNvSpPr/>
          <p:nvPr/>
        </p:nvSpPr>
        <p:spPr>
          <a:xfrm>
            <a:off x="1027274" y="4837988"/>
            <a:ext cx="1094928" cy="221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SA(RA=6)</a:t>
            </a:r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2122406" y="4837988"/>
            <a:ext cx="1152128" cy="221499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err="1" smtClean="0"/>
              <a:t>Write_ind</a:t>
            </a:r>
            <a:endParaRPr lang="fr-FR"/>
          </a:p>
        </p:txBody>
      </p:sp>
      <p:sp>
        <p:nvSpPr>
          <p:cNvPr id="58" name="ZoneTexte 57"/>
          <p:cNvSpPr txBox="1"/>
          <p:nvPr/>
        </p:nvSpPr>
        <p:spPr>
          <a:xfrm>
            <a:off x="3337672" y="4659377"/>
            <a:ext cx="363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smtClean="0"/>
              <a:t>…</a:t>
            </a:r>
            <a:endParaRPr lang="fr-FR" sz="2000"/>
          </a:p>
        </p:txBody>
      </p:sp>
      <p:sp>
        <p:nvSpPr>
          <p:cNvPr id="59" name="Rectangle 58"/>
          <p:cNvSpPr/>
          <p:nvPr/>
        </p:nvSpPr>
        <p:spPr>
          <a:xfrm>
            <a:off x="3747127" y="4826024"/>
            <a:ext cx="1152128" cy="21602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err="1" smtClean="0"/>
              <a:t>Write_ind</a:t>
            </a:r>
            <a:endParaRPr lang="fr-FR"/>
          </a:p>
        </p:txBody>
      </p:sp>
      <p:sp>
        <p:nvSpPr>
          <p:cNvPr id="60" name="Rectangle 59"/>
          <p:cNvSpPr/>
          <p:nvPr/>
        </p:nvSpPr>
        <p:spPr>
          <a:xfrm>
            <a:off x="4898956" y="4826024"/>
            <a:ext cx="216024" cy="216024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</a:t>
            </a:r>
            <a:endParaRPr lang="fr-FR"/>
          </a:p>
        </p:txBody>
      </p:sp>
      <p:sp>
        <p:nvSpPr>
          <p:cNvPr id="61" name="Accolade ouvrante 60"/>
          <p:cNvSpPr/>
          <p:nvPr/>
        </p:nvSpPr>
        <p:spPr>
          <a:xfrm rot="16200000">
            <a:off x="3410350" y="3771544"/>
            <a:ext cx="200664" cy="2776548"/>
          </a:xfrm>
          <a:prstGeom prst="leftBrac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/>
          <p:cNvSpPr txBox="1"/>
          <p:nvPr/>
        </p:nvSpPr>
        <p:spPr>
          <a:xfrm>
            <a:off x="3112159" y="5169652"/>
            <a:ext cx="814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smtClean="0"/>
              <a:t>N bytes</a:t>
            </a:r>
            <a:endParaRPr lang="fr-FR" sz="1600"/>
          </a:p>
        </p:txBody>
      </p:sp>
      <p:sp>
        <p:nvSpPr>
          <p:cNvPr id="63" name="Accolade ouvrante 62"/>
          <p:cNvSpPr/>
          <p:nvPr/>
        </p:nvSpPr>
        <p:spPr>
          <a:xfrm rot="16200000">
            <a:off x="6169811" y="719849"/>
            <a:ext cx="200664" cy="3819288"/>
          </a:xfrm>
          <a:prstGeom prst="leftBrac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63"/>
          <p:cNvSpPr txBox="1"/>
          <p:nvPr/>
        </p:nvSpPr>
        <p:spPr>
          <a:xfrm>
            <a:off x="5366184" y="2633186"/>
            <a:ext cx="825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smtClean="0"/>
              <a:t>N times</a:t>
            </a:r>
            <a:endParaRPr lang="fr-FR" sz="1600"/>
          </a:p>
        </p:txBody>
      </p:sp>
      <p:sp>
        <p:nvSpPr>
          <p:cNvPr id="91" name="Rectangle 90"/>
          <p:cNvSpPr/>
          <p:nvPr/>
        </p:nvSpPr>
        <p:spPr>
          <a:xfrm>
            <a:off x="375969" y="2140706"/>
            <a:ext cx="8279025" cy="186721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err="1" smtClean="0"/>
              <a:t>Incremental</a:t>
            </a:r>
            <a:r>
              <a:rPr lang="fr-FR" sz="1400" smtClean="0"/>
              <a:t> mode </a:t>
            </a:r>
            <a:r>
              <a:rPr lang="fr-FR" sz="1400" err="1" smtClean="0"/>
              <a:t>enabled</a:t>
            </a:r>
            <a:endParaRPr lang="fr-FR" sz="1400"/>
          </a:p>
        </p:txBody>
      </p:sp>
      <p:sp>
        <p:nvSpPr>
          <p:cNvPr id="92" name="Rectangle 91"/>
          <p:cNvSpPr/>
          <p:nvPr/>
        </p:nvSpPr>
        <p:spPr>
          <a:xfrm>
            <a:off x="390778" y="1303138"/>
            <a:ext cx="5082568" cy="172432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err="1" smtClean="0"/>
              <a:t>Incremental</a:t>
            </a:r>
            <a:r>
              <a:rPr lang="fr-FR" sz="1400" smtClean="0"/>
              <a:t> mode </a:t>
            </a:r>
            <a:r>
              <a:rPr lang="fr-FR" sz="1400" err="1" smtClean="0"/>
              <a:t>enabled</a:t>
            </a:r>
            <a:endParaRPr lang="fr-FR" sz="1400"/>
          </a:p>
        </p:txBody>
      </p:sp>
      <p:sp>
        <p:nvSpPr>
          <p:cNvPr id="69" name="Rectangle 68"/>
          <p:cNvSpPr/>
          <p:nvPr/>
        </p:nvSpPr>
        <p:spPr>
          <a:xfrm>
            <a:off x="2856713" y="4469838"/>
            <a:ext cx="331763" cy="22336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/>
              <a:t>Sr</a:t>
            </a:r>
            <a:endParaRPr lang="fr-FR" sz="1400"/>
          </a:p>
        </p:txBody>
      </p:sp>
      <p:sp>
        <p:nvSpPr>
          <p:cNvPr id="70" name="Rectangle 69"/>
          <p:cNvSpPr/>
          <p:nvPr/>
        </p:nvSpPr>
        <p:spPr>
          <a:xfrm>
            <a:off x="5348980" y="4469839"/>
            <a:ext cx="331763" cy="22336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/>
              <a:t>Sr</a:t>
            </a:r>
            <a:endParaRPr lang="fr-FR" sz="1400"/>
          </a:p>
        </p:txBody>
      </p:sp>
      <p:sp>
        <p:nvSpPr>
          <p:cNvPr id="94" name="Rectangle 93"/>
          <p:cNvSpPr/>
          <p:nvPr/>
        </p:nvSpPr>
        <p:spPr>
          <a:xfrm>
            <a:off x="713540" y="4837988"/>
            <a:ext cx="331763" cy="22149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/>
              <a:t>Sr</a:t>
            </a:r>
            <a:endParaRPr lang="fr-FR" sz="1400"/>
          </a:p>
        </p:txBody>
      </p:sp>
      <p:sp>
        <p:nvSpPr>
          <p:cNvPr id="95" name="ZoneTexte 94"/>
          <p:cNvSpPr txBox="1"/>
          <p:nvPr/>
        </p:nvSpPr>
        <p:spPr>
          <a:xfrm>
            <a:off x="8157217" y="2161090"/>
            <a:ext cx="363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smtClean="0"/>
              <a:t>…</a:t>
            </a:r>
            <a:endParaRPr lang="fr-FR" sz="2000"/>
          </a:p>
        </p:txBody>
      </p:sp>
      <p:sp>
        <p:nvSpPr>
          <p:cNvPr id="96" name="Rectangle 95"/>
          <p:cNvSpPr/>
          <p:nvPr/>
        </p:nvSpPr>
        <p:spPr>
          <a:xfrm>
            <a:off x="5916396" y="2313138"/>
            <a:ext cx="1062741" cy="22336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ADD_LSB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1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Direct </a:t>
            </a:r>
            <a:r>
              <a:rPr lang="fr-FR" err="1" smtClean="0"/>
              <a:t>read</a:t>
            </a:r>
            <a:r>
              <a:rPr lang="fr-FR" smtClean="0"/>
              <a:t> mode</a:t>
            </a:r>
          </a:p>
          <a:p>
            <a:pPr lvl="1"/>
            <a:r>
              <a:rPr lang="fr-FR" smtClean="0"/>
              <a:t>For one byte :</a:t>
            </a:r>
          </a:p>
          <a:p>
            <a:pPr lvl="1"/>
            <a:endParaRPr lang="fr-FR"/>
          </a:p>
          <a:p>
            <a:pPr lvl="1"/>
            <a:r>
              <a:rPr lang="fr-FR" smtClean="0"/>
              <a:t>For </a:t>
            </a:r>
            <a:r>
              <a:rPr lang="fr-FR" err="1" smtClean="0"/>
              <a:t>several</a:t>
            </a:r>
            <a:r>
              <a:rPr lang="fr-FR" smtClean="0"/>
              <a:t> bytes :</a:t>
            </a:r>
          </a:p>
          <a:p>
            <a:pPr lvl="1"/>
            <a:endParaRPr lang="fr-FR"/>
          </a:p>
          <a:p>
            <a:pPr lvl="1"/>
            <a:endParaRPr lang="fr-FR" smtClean="0"/>
          </a:p>
          <a:p>
            <a:endParaRPr lang="fr-FR" smtClean="0"/>
          </a:p>
          <a:p>
            <a:endParaRPr lang="fr-FR"/>
          </a:p>
          <a:p>
            <a:endParaRPr lang="fr-FR" smtClean="0"/>
          </a:p>
          <a:p>
            <a:r>
              <a:rPr lang="fr-FR" smtClean="0"/>
              <a:t>Indirect Read mode</a:t>
            </a:r>
          </a:p>
          <a:p>
            <a:pPr marL="457200" lvl="1" indent="0">
              <a:buNone/>
            </a:pPr>
            <a:endParaRPr lang="fr-FR"/>
          </a:p>
          <a:p>
            <a:pPr lvl="1"/>
            <a:endParaRPr lang="fr-FR" smtClean="0"/>
          </a:p>
          <a:p>
            <a:pPr lvl="1"/>
            <a:endParaRPr lang="fr-FR"/>
          </a:p>
          <a:p>
            <a:pPr marL="457200" lvl="1" indent="0">
              <a:buNone/>
            </a:pPr>
            <a:endParaRPr lang="fr-FR" smtClean="0"/>
          </a:p>
          <a:p>
            <a:endParaRPr lang="fr-FR"/>
          </a:p>
          <a:p>
            <a:pPr lvl="1"/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0" y="115888"/>
            <a:ext cx="9144000" cy="360362"/>
          </a:xfrm>
        </p:spPr>
        <p:txBody>
          <a:bodyPr>
            <a:noAutofit/>
          </a:bodyPr>
          <a:lstStyle/>
          <a:p>
            <a:pPr algn="ctr"/>
            <a:r>
              <a:rPr lang="fr-FR" sz="2400" smtClean="0"/>
              <a:t>Mimosis1 I2C </a:t>
            </a:r>
            <a:r>
              <a:rPr lang="fr-FR" sz="2400" err="1" smtClean="0"/>
              <a:t>protocol</a:t>
            </a:r>
            <a:r>
              <a:rPr lang="fr-FR" sz="2400" smtClean="0"/>
              <a:t> : </a:t>
            </a:r>
            <a:r>
              <a:rPr lang="fr-FR" sz="2400" err="1" smtClean="0"/>
              <a:t>reading</a:t>
            </a:r>
            <a:r>
              <a:rPr lang="fr-FR" sz="2400" smtClean="0"/>
              <a:t> mode</a:t>
            </a:r>
            <a:endParaRPr lang="fr-FR" sz="2400"/>
          </a:p>
        </p:txBody>
      </p:sp>
      <p:sp>
        <p:nvSpPr>
          <p:cNvPr id="7" name="Rectangle 6"/>
          <p:cNvSpPr/>
          <p:nvPr/>
        </p:nvSpPr>
        <p:spPr>
          <a:xfrm>
            <a:off x="395536" y="1475570"/>
            <a:ext cx="216024" cy="21602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S</a:t>
            </a:r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1560" y="1470095"/>
            <a:ext cx="1224136" cy="221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SA (RA = 2)</a:t>
            </a: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835696" y="1468227"/>
            <a:ext cx="1152128" cy="22336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ADD_MSB</a:t>
            </a:r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987824" y="1468226"/>
            <a:ext cx="1062741" cy="22336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ADD_LSB</a:t>
            </a:r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738585" y="1475570"/>
            <a:ext cx="1206757" cy="22336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Read</a:t>
            </a:r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945342" y="1482912"/>
            <a:ext cx="216024" cy="216024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</a:t>
            </a:r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51465" y="2142506"/>
            <a:ext cx="216024" cy="21602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S</a:t>
            </a:r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567489" y="2137031"/>
            <a:ext cx="1224136" cy="221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SA (RA = 2)</a:t>
            </a:r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791625" y="2135163"/>
            <a:ext cx="1152128" cy="22336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ADD_MSB</a:t>
            </a:r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943753" y="2135162"/>
            <a:ext cx="1062741" cy="22336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ADD_LSB</a:t>
            </a:r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021302" y="2148617"/>
            <a:ext cx="216024" cy="216024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</a:t>
            </a:r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4279050" y="1964531"/>
            <a:ext cx="363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smtClean="0"/>
              <a:t>…</a:t>
            </a:r>
            <a:endParaRPr lang="fr-FR" sz="2000"/>
          </a:p>
        </p:txBody>
      </p:sp>
      <p:sp>
        <p:nvSpPr>
          <p:cNvPr id="21" name="Rectangle 20"/>
          <p:cNvSpPr/>
          <p:nvPr/>
        </p:nvSpPr>
        <p:spPr>
          <a:xfrm>
            <a:off x="3409234" y="2626214"/>
            <a:ext cx="216024" cy="21602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S</a:t>
            </a:r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7590330" y="2608147"/>
            <a:ext cx="1206757" cy="22336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Read</a:t>
            </a:r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8787575" y="2618161"/>
            <a:ext cx="216024" cy="216024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</a:t>
            </a:r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6350834" y="2610014"/>
            <a:ext cx="1224136" cy="221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SA (RA = 5)</a:t>
            </a:r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380728" y="4372447"/>
            <a:ext cx="216024" cy="21602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S</a:t>
            </a:r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96752" y="4366972"/>
            <a:ext cx="1094928" cy="221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SA(RA=2)</a:t>
            </a:r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1691884" y="4365104"/>
            <a:ext cx="1152128" cy="22336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ADD_MSB</a:t>
            </a:r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4377997" y="4379790"/>
            <a:ext cx="1062741" cy="22336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ADD_LSB</a:t>
            </a:r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2844012" y="4365104"/>
            <a:ext cx="216024" cy="216024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</a:t>
            </a:r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3292915" y="4372447"/>
            <a:ext cx="1085082" cy="221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SA(RA=3)</a:t>
            </a:r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3060036" y="4366438"/>
            <a:ext cx="216024" cy="21602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S</a:t>
            </a:r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6990804" y="4389001"/>
            <a:ext cx="1062741" cy="22336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Offset</a:t>
            </a:r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5456819" y="4374315"/>
            <a:ext cx="216024" cy="216024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</a:t>
            </a:r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5905722" y="4381658"/>
            <a:ext cx="1085082" cy="221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SA(RA=8)</a:t>
            </a:r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5672843" y="4375649"/>
            <a:ext cx="216024" cy="21602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S</a:t>
            </a:r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8058619" y="4391145"/>
            <a:ext cx="216024" cy="216024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</a:t>
            </a:r>
            <a:endParaRPr lang="fr-FR"/>
          </a:p>
        </p:txBody>
      </p:sp>
      <p:sp>
        <p:nvSpPr>
          <p:cNvPr id="53" name="ZoneTexte 52"/>
          <p:cNvSpPr txBox="1"/>
          <p:nvPr/>
        </p:nvSpPr>
        <p:spPr>
          <a:xfrm>
            <a:off x="8300614" y="4221088"/>
            <a:ext cx="363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smtClean="0"/>
              <a:t>…</a:t>
            </a:r>
            <a:endParaRPr lang="fr-FR" sz="2000"/>
          </a:p>
        </p:txBody>
      </p:sp>
      <p:sp>
        <p:nvSpPr>
          <p:cNvPr id="54" name="ZoneTexte 53"/>
          <p:cNvSpPr txBox="1"/>
          <p:nvPr/>
        </p:nvSpPr>
        <p:spPr>
          <a:xfrm>
            <a:off x="380459" y="4599416"/>
            <a:ext cx="363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smtClean="0"/>
              <a:t>…</a:t>
            </a:r>
            <a:endParaRPr lang="fr-FR" sz="2000"/>
          </a:p>
        </p:txBody>
      </p:sp>
      <p:sp>
        <p:nvSpPr>
          <p:cNvPr id="55" name="Rectangle 54"/>
          <p:cNvSpPr/>
          <p:nvPr/>
        </p:nvSpPr>
        <p:spPr>
          <a:xfrm>
            <a:off x="811250" y="4742373"/>
            <a:ext cx="216024" cy="21602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S</a:t>
            </a:r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1027274" y="4736898"/>
            <a:ext cx="1094928" cy="221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SA(RA=7)</a:t>
            </a:r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2122406" y="4735030"/>
            <a:ext cx="1152128" cy="22336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err="1" smtClean="0"/>
              <a:t>Read_ind</a:t>
            </a:r>
            <a:endParaRPr lang="fr-FR"/>
          </a:p>
        </p:txBody>
      </p:sp>
      <p:sp>
        <p:nvSpPr>
          <p:cNvPr id="58" name="ZoneTexte 57"/>
          <p:cNvSpPr txBox="1"/>
          <p:nvPr/>
        </p:nvSpPr>
        <p:spPr>
          <a:xfrm>
            <a:off x="3337672" y="4558287"/>
            <a:ext cx="363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smtClean="0"/>
              <a:t>…</a:t>
            </a:r>
            <a:endParaRPr lang="fr-FR" sz="2000"/>
          </a:p>
        </p:txBody>
      </p:sp>
      <p:sp>
        <p:nvSpPr>
          <p:cNvPr id="59" name="Rectangle 58"/>
          <p:cNvSpPr/>
          <p:nvPr/>
        </p:nvSpPr>
        <p:spPr>
          <a:xfrm>
            <a:off x="3747127" y="4721263"/>
            <a:ext cx="1152128" cy="22336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err="1" smtClean="0"/>
              <a:t>Read_ind</a:t>
            </a:r>
            <a:endParaRPr lang="fr-FR"/>
          </a:p>
        </p:txBody>
      </p:sp>
      <p:sp>
        <p:nvSpPr>
          <p:cNvPr id="60" name="Rectangle 59"/>
          <p:cNvSpPr/>
          <p:nvPr/>
        </p:nvSpPr>
        <p:spPr>
          <a:xfrm>
            <a:off x="4898956" y="4724934"/>
            <a:ext cx="216024" cy="216024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</a:t>
            </a:r>
            <a:endParaRPr lang="fr-FR"/>
          </a:p>
        </p:txBody>
      </p:sp>
      <p:sp>
        <p:nvSpPr>
          <p:cNvPr id="61" name="Accolade ouvrante 60"/>
          <p:cNvSpPr/>
          <p:nvPr/>
        </p:nvSpPr>
        <p:spPr>
          <a:xfrm rot="16200000">
            <a:off x="3410350" y="3670454"/>
            <a:ext cx="200664" cy="2776548"/>
          </a:xfrm>
          <a:prstGeom prst="leftBrac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/>
          <p:cNvSpPr txBox="1"/>
          <p:nvPr/>
        </p:nvSpPr>
        <p:spPr>
          <a:xfrm>
            <a:off x="3112159" y="5068562"/>
            <a:ext cx="814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smtClean="0"/>
              <a:t>N bytes</a:t>
            </a:r>
            <a:endParaRPr lang="fr-FR" sz="1600"/>
          </a:p>
        </p:txBody>
      </p:sp>
      <p:sp>
        <p:nvSpPr>
          <p:cNvPr id="63" name="Accolade ouvrante 62"/>
          <p:cNvSpPr/>
          <p:nvPr/>
        </p:nvSpPr>
        <p:spPr>
          <a:xfrm rot="16200000">
            <a:off x="6110653" y="149953"/>
            <a:ext cx="200664" cy="5585233"/>
          </a:xfrm>
          <a:prstGeom prst="leftBrac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63"/>
          <p:cNvSpPr txBox="1"/>
          <p:nvPr/>
        </p:nvSpPr>
        <p:spPr>
          <a:xfrm>
            <a:off x="5976059" y="2929427"/>
            <a:ext cx="825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smtClean="0"/>
              <a:t>N times</a:t>
            </a:r>
            <a:endParaRPr lang="fr-FR" sz="1600"/>
          </a:p>
        </p:txBody>
      </p:sp>
      <p:sp>
        <p:nvSpPr>
          <p:cNvPr id="91" name="Rectangle 90"/>
          <p:cNvSpPr/>
          <p:nvPr/>
        </p:nvSpPr>
        <p:spPr>
          <a:xfrm>
            <a:off x="346707" y="1970074"/>
            <a:ext cx="3886920" cy="172431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err="1" smtClean="0"/>
              <a:t>Incremental</a:t>
            </a:r>
            <a:r>
              <a:rPr lang="fr-FR" sz="1400" smtClean="0"/>
              <a:t> mode </a:t>
            </a:r>
            <a:r>
              <a:rPr lang="fr-FR" sz="1400" err="1" smtClean="0"/>
              <a:t>enabled</a:t>
            </a:r>
            <a:endParaRPr lang="fr-FR" sz="1400"/>
          </a:p>
        </p:txBody>
      </p:sp>
      <p:sp>
        <p:nvSpPr>
          <p:cNvPr id="92" name="Rectangle 91"/>
          <p:cNvSpPr/>
          <p:nvPr/>
        </p:nvSpPr>
        <p:spPr>
          <a:xfrm>
            <a:off x="390778" y="1303138"/>
            <a:ext cx="6770588" cy="179774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err="1" smtClean="0"/>
              <a:t>Incremental</a:t>
            </a:r>
            <a:r>
              <a:rPr lang="fr-FR" sz="1400" smtClean="0"/>
              <a:t> mode </a:t>
            </a:r>
            <a:r>
              <a:rPr lang="fr-FR" sz="1400" err="1" smtClean="0"/>
              <a:t>enabled</a:t>
            </a:r>
            <a:endParaRPr lang="fr-FR" sz="1400"/>
          </a:p>
        </p:txBody>
      </p:sp>
      <p:sp>
        <p:nvSpPr>
          <p:cNvPr id="69" name="Rectangle 68"/>
          <p:cNvSpPr/>
          <p:nvPr/>
        </p:nvSpPr>
        <p:spPr>
          <a:xfrm>
            <a:off x="4057235" y="1482912"/>
            <a:ext cx="216024" cy="216024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</a:t>
            </a:r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4285678" y="1475570"/>
            <a:ext cx="216024" cy="21602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S</a:t>
            </a:r>
            <a:endParaRPr lang="fr-FR"/>
          </a:p>
        </p:txBody>
      </p:sp>
      <p:sp>
        <p:nvSpPr>
          <p:cNvPr id="90" name="Rectangle 89"/>
          <p:cNvSpPr/>
          <p:nvPr/>
        </p:nvSpPr>
        <p:spPr>
          <a:xfrm>
            <a:off x="4501702" y="1470095"/>
            <a:ext cx="1224136" cy="221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SA (RA = 5)</a:t>
            </a:r>
            <a:endParaRPr lang="fr-FR"/>
          </a:p>
        </p:txBody>
      </p:sp>
      <p:sp>
        <p:nvSpPr>
          <p:cNvPr id="93" name="Rectangle 92"/>
          <p:cNvSpPr/>
          <p:nvPr/>
        </p:nvSpPr>
        <p:spPr>
          <a:xfrm>
            <a:off x="4860648" y="2616294"/>
            <a:ext cx="1062741" cy="22336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ADD_LSB</a:t>
            </a:r>
            <a:endParaRPr lang="fr-FR"/>
          </a:p>
        </p:txBody>
      </p:sp>
      <p:sp>
        <p:nvSpPr>
          <p:cNvPr id="94" name="Rectangle 93"/>
          <p:cNvSpPr/>
          <p:nvPr/>
        </p:nvSpPr>
        <p:spPr>
          <a:xfrm>
            <a:off x="3625258" y="2618161"/>
            <a:ext cx="1224136" cy="221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SA (RA = 2)</a:t>
            </a:r>
            <a:endParaRPr lang="fr-FR"/>
          </a:p>
        </p:txBody>
      </p:sp>
      <p:sp>
        <p:nvSpPr>
          <p:cNvPr id="95" name="Rectangle 94"/>
          <p:cNvSpPr/>
          <p:nvPr/>
        </p:nvSpPr>
        <p:spPr>
          <a:xfrm>
            <a:off x="3409234" y="2492896"/>
            <a:ext cx="5587581" cy="133318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err="1" smtClean="0"/>
              <a:t>Incremental</a:t>
            </a:r>
            <a:r>
              <a:rPr lang="fr-FR" sz="1400" smtClean="0"/>
              <a:t> mode </a:t>
            </a:r>
            <a:r>
              <a:rPr lang="fr-FR" sz="1400" err="1" smtClean="0"/>
              <a:t>enabled</a:t>
            </a:r>
            <a:endParaRPr lang="fr-FR" sz="1400"/>
          </a:p>
        </p:txBody>
      </p:sp>
      <p:sp>
        <p:nvSpPr>
          <p:cNvPr id="96" name="ZoneTexte 95"/>
          <p:cNvSpPr txBox="1"/>
          <p:nvPr/>
        </p:nvSpPr>
        <p:spPr>
          <a:xfrm>
            <a:off x="3004322" y="2415376"/>
            <a:ext cx="363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smtClean="0"/>
              <a:t>…</a:t>
            </a:r>
            <a:endParaRPr lang="fr-FR" sz="2000"/>
          </a:p>
        </p:txBody>
      </p:sp>
      <p:sp>
        <p:nvSpPr>
          <p:cNvPr id="97" name="Rectangle 96"/>
          <p:cNvSpPr/>
          <p:nvPr/>
        </p:nvSpPr>
        <p:spPr>
          <a:xfrm>
            <a:off x="5923389" y="2623637"/>
            <a:ext cx="216024" cy="216024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</a:t>
            </a:r>
            <a:endParaRPr lang="fr-FR"/>
          </a:p>
        </p:txBody>
      </p:sp>
      <p:sp>
        <p:nvSpPr>
          <p:cNvPr id="98" name="Rectangle 97"/>
          <p:cNvSpPr/>
          <p:nvPr/>
        </p:nvSpPr>
        <p:spPr>
          <a:xfrm>
            <a:off x="6139413" y="2624971"/>
            <a:ext cx="216024" cy="21602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63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There </a:t>
            </a:r>
            <a:r>
              <a:rPr lang="fr-FR" err="1" smtClean="0"/>
              <a:t>is</a:t>
            </a:r>
            <a:r>
              <a:rPr lang="fr-FR" smtClean="0"/>
              <a:t> a </a:t>
            </a:r>
            <a:r>
              <a:rPr lang="fr-FR" err="1" smtClean="0"/>
              <a:t>watchdog</a:t>
            </a:r>
            <a:r>
              <a:rPr lang="fr-FR" smtClean="0"/>
              <a:t> </a:t>
            </a:r>
            <a:r>
              <a:rPr lang="fr-FR" err="1" smtClean="0"/>
              <a:t>implemented</a:t>
            </a:r>
            <a:r>
              <a:rPr lang="fr-FR" smtClean="0"/>
              <a:t> in the I2C block </a:t>
            </a:r>
            <a:r>
              <a:rPr lang="fr-FR" err="1" smtClean="0"/>
              <a:t>which</a:t>
            </a:r>
            <a:r>
              <a:rPr lang="fr-FR" smtClean="0"/>
              <a:t> causes </a:t>
            </a:r>
            <a:r>
              <a:rPr lang="fr-FR" err="1" smtClean="0"/>
              <a:t>some</a:t>
            </a:r>
            <a:r>
              <a:rPr lang="fr-FR" smtClean="0"/>
              <a:t> transaction to </a:t>
            </a:r>
            <a:r>
              <a:rPr lang="fr-FR" err="1" smtClean="0"/>
              <a:t>fail</a:t>
            </a:r>
            <a:endParaRPr lang="fr-FR" smtClean="0"/>
          </a:p>
          <a:p>
            <a:pPr lvl="1"/>
            <a:r>
              <a:rPr lang="fr-FR" smtClean="0"/>
              <a:t>The </a:t>
            </a:r>
            <a:r>
              <a:rPr lang="fr-FR" err="1" smtClean="0"/>
              <a:t>watchdog</a:t>
            </a:r>
            <a:r>
              <a:rPr lang="fr-FR" smtClean="0"/>
              <a:t> </a:t>
            </a:r>
            <a:r>
              <a:rPr lang="fr-FR" err="1" smtClean="0"/>
              <a:t>is</a:t>
            </a:r>
            <a:r>
              <a:rPr lang="fr-FR" smtClean="0"/>
              <a:t> a </a:t>
            </a:r>
            <a:r>
              <a:rPr lang="fr-FR" err="1" smtClean="0"/>
              <a:t>SMBus</a:t>
            </a:r>
            <a:r>
              <a:rPr lang="fr-FR" smtClean="0"/>
              <a:t> </a:t>
            </a:r>
            <a:r>
              <a:rPr lang="fr-FR" err="1" smtClean="0"/>
              <a:t>feature</a:t>
            </a:r>
            <a:r>
              <a:rPr lang="fr-FR" smtClean="0"/>
              <a:t> not an I2C one</a:t>
            </a:r>
          </a:p>
          <a:p>
            <a:pPr lvl="1"/>
            <a:r>
              <a:rPr lang="fr-FR" smtClean="0"/>
              <a:t>The </a:t>
            </a:r>
            <a:r>
              <a:rPr lang="fr-FR" err="1" smtClean="0"/>
              <a:t>watchdog</a:t>
            </a:r>
            <a:r>
              <a:rPr lang="fr-FR" smtClean="0"/>
              <a:t> timing </a:t>
            </a:r>
            <a:r>
              <a:rPr lang="fr-FR" err="1" smtClean="0"/>
              <a:t>is</a:t>
            </a:r>
            <a:r>
              <a:rPr lang="fr-FR" smtClean="0"/>
              <a:t> 12.3 µs </a:t>
            </a:r>
            <a:r>
              <a:rPr lang="fr-FR" err="1" smtClean="0"/>
              <a:t>implemented</a:t>
            </a:r>
            <a:endParaRPr lang="fr-FR" smtClean="0"/>
          </a:p>
          <a:p>
            <a:pPr lvl="1"/>
            <a:r>
              <a:rPr lang="fr-FR" smtClean="0"/>
              <a:t>In the </a:t>
            </a:r>
            <a:r>
              <a:rPr lang="fr-FR" err="1" smtClean="0"/>
              <a:t>SMBus</a:t>
            </a:r>
            <a:r>
              <a:rPr lang="fr-FR" smtClean="0"/>
              <a:t> </a:t>
            </a:r>
            <a:r>
              <a:rPr lang="fr-FR" err="1" smtClean="0"/>
              <a:t>specification</a:t>
            </a:r>
            <a:r>
              <a:rPr lang="fr-FR" smtClean="0"/>
              <a:t>, the </a:t>
            </a:r>
            <a:r>
              <a:rPr lang="fr-FR" err="1" smtClean="0"/>
              <a:t>watchdog</a:t>
            </a:r>
            <a:r>
              <a:rPr lang="fr-FR" smtClean="0"/>
              <a:t> </a:t>
            </a:r>
            <a:r>
              <a:rPr lang="fr-FR" err="1" smtClean="0"/>
              <a:t>is</a:t>
            </a:r>
            <a:r>
              <a:rPr lang="fr-FR" smtClean="0"/>
              <a:t> set at 25 ms</a:t>
            </a:r>
          </a:p>
          <a:p>
            <a:pPr lvl="1"/>
            <a:r>
              <a:rPr lang="fr-FR" smtClean="0"/>
              <a:t>If the </a:t>
            </a:r>
            <a:r>
              <a:rPr lang="fr-FR" err="1" smtClean="0"/>
              <a:t>watchdog</a:t>
            </a:r>
            <a:r>
              <a:rPr lang="fr-FR" smtClean="0"/>
              <a:t> </a:t>
            </a:r>
            <a:r>
              <a:rPr lang="fr-FR" err="1" smtClean="0"/>
              <a:t>resets</a:t>
            </a:r>
            <a:r>
              <a:rPr lang="fr-FR" smtClean="0"/>
              <a:t> the I2C </a:t>
            </a:r>
            <a:r>
              <a:rPr lang="fr-FR" err="1" smtClean="0"/>
              <a:t>controller</a:t>
            </a:r>
            <a:r>
              <a:rPr lang="fr-FR" smtClean="0"/>
              <a:t> in a </a:t>
            </a:r>
            <a:r>
              <a:rPr lang="fr-FR" err="1" smtClean="0"/>
              <a:t>reading</a:t>
            </a:r>
            <a:r>
              <a:rPr lang="fr-FR" smtClean="0"/>
              <a:t> transaction the user </a:t>
            </a:r>
            <a:r>
              <a:rPr lang="fr-FR" err="1" smtClean="0"/>
              <a:t>can</a:t>
            </a:r>
            <a:r>
              <a:rPr lang="fr-FR" smtClean="0"/>
              <a:t> NOT </a:t>
            </a:r>
            <a:r>
              <a:rPr lang="fr-FR" err="1" smtClean="0"/>
              <a:t>be</a:t>
            </a:r>
            <a:r>
              <a:rPr lang="fr-FR" smtClean="0"/>
              <a:t> </a:t>
            </a:r>
            <a:r>
              <a:rPr lang="fr-FR" err="1" smtClean="0"/>
              <a:t>aware</a:t>
            </a:r>
            <a:r>
              <a:rPr lang="fr-FR" smtClean="0"/>
              <a:t> of </a:t>
            </a:r>
            <a:r>
              <a:rPr lang="fr-FR" err="1" smtClean="0"/>
              <a:t>it</a:t>
            </a:r>
            <a:endParaRPr lang="fr-FR" smtClean="0"/>
          </a:p>
          <a:p>
            <a:r>
              <a:rPr lang="fr-FR" smtClean="0"/>
              <a:t>The model has been </a:t>
            </a:r>
            <a:r>
              <a:rPr lang="fr-FR" err="1" smtClean="0"/>
              <a:t>modified</a:t>
            </a:r>
            <a:r>
              <a:rPr lang="fr-FR" smtClean="0"/>
              <a:t> by </a:t>
            </a:r>
            <a:r>
              <a:rPr lang="fr-FR" err="1" smtClean="0"/>
              <a:t>Kimmo</a:t>
            </a:r>
            <a:r>
              <a:rPr lang="fr-FR" smtClean="0"/>
              <a:t> to fit in the FPGA </a:t>
            </a:r>
            <a:r>
              <a:rPr lang="fr-FR" err="1" smtClean="0"/>
              <a:t>board</a:t>
            </a:r>
            <a:endParaRPr lang="fr-FR" smtClean="0"/>
          </a:p>
          <a:p>
            <a:r>
              <a:rPr lang="fr-FR" smtClean="0"/>
              <a:t>The  </a:t>
            </a:r>
            <a:r>
              <a:rPr lang="en-US"/>
              <a:t>TOP_CMU block version 08/04/19 (GDOZ</a:t>
            </a:r>
            <a:r>
              <a:rPr lang="en-US" smtClean="0"/>
              <a:t>) has been used for the tests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err="1" smtClean="0"/>
              <a:t>Preliminary</a:t>
            </a:r>
            <a:r>
              <a:rPr lang="fr-FR" smtClean="0"/>
              <a:t> </a:t>
            </a:r>
            <a:r>
              <a:rPr lang="fr-FR" err="1" smtClean="0"/>
              <a:t>Remarks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22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Architecture du système :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0" y="72453"/>
            <a:ext cx="9144000" cy="360362"/>
          </a:xfrm>
        </p:spPr>
        <p:txBody>
          <a:bodyPr>
            <a:noAutofit/>
          </a:bodyPr>
          <a:lstStyle/>
          <a:p>
            <a:pPr algn="ctr"/>
            <a:r>
              <a:rPr lang="fr-FR" sz="2400" dirty="0" smtClean="0"/>
              <a:t>Architecture matérielle pour le slow control par I2C</a:t>
            </a:r>
            <a:endParaRPr lang="fr-FR" sz="2400" dirty="0"/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502" y="1450243"/>
            <a:ext cx="1508137" cy="1634479"/>
          </a:xfrm>
          <a:prstGeom prst="rect">
            <a:avLst/>
          </a:prstGeom>
        </p:spPr>
      </p:pic>
      <p:pic>
        <p:nvPicPr>
          <p:cNvPr id="6" name="Picture 2" descr="C:\Users\mspecht_adm\AppData\Local\Microsoft\Windows\Temporary Internet Files\Content.IE5\YOJTZ38D\workstation-30394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85" y="1584176"/>
            <a:ext cx="1403648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04104" y="1080911"/>
            <a:ext cx="1144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Master PC</a:t>
            </a:r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758479" y="1062712"/>
            <a:ext cx="3622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Carte </a:t>
            </a:r>
            <a:r>
              <a:rPr lang="fr-FR" err="1" smtClean="0"/>
              <a:t>Arduino</a:t>
            </a:r>
            <a:r>
              <a:rPr lang="fr-FR" smtClean="0"/>
              <a:t> avec carte d’extension</a:t>
            </a:r>
            <a:endParaRPr lang="fr-FR"/>
          </a:p>
        </p:txBody>
      </p:sp>
      <p:sp>
        <p:nvSpPr>
          <p:cNvPr id="9" name="Double flèche horizontale 8"/>
          <p:cNvSpPr/>
          <p:nvPr/>
        </p:nvSpPr>
        <p:spPr>
          <a:xfrm>
            <a:off x="1533361" y="1868228"/>
            <a:ext cx="2025140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USB</a:t>
            </a:r>
            <a:endParaRPr lang="fr-FR"/>
          </a:p>
        </p:txBody>
      </p:sp>
      <p:sp>
        <p:nvSpPr>
          <p:cNvPr id="14" name="Double flèche horizontale 13"/>
          <p:cNvSpPr/>
          <p:nvPr/>
        </p:nvSpPr>
        <p:spPr>
          <a:xfrm>
            <a:off x="5066639" y="1912163"/>
            <a:ext cx="1582819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I2C</a:t>
            </a:r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333668" y="2852936"/>
            <a:ext cx="3516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mtClean="0"/>
              <a:t>USB High speed</a:t>
            </a:r>
          </a:p>
          <a:p>
            <a:pPr algn="ctr"/>
            <a:r>
              <a:rPr lang="fr-FR" smtClean="0"/>
              <a:t>480 Mbit/s</a:t>
            </a:r>
          </a:p>
          <a:p>
            <a:pPr algn="ctr"/>
            <a:r>
              <a:rPr lang="fr-FR" err="1" smtClean="0"/>
              <a:t>Bitrate</a:t>
            </a:r>
            <a:r>
              <a:rPr lang="fr-FR" smtClean="0"/>
              <a:t> effectif : 5 Mo/s ( 40 Mbit/s)</a:t>
            </a:r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4769732" y="2998404"/>
            <a:ext cx="33663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I2C</a:t>
            </a:r>
          </a:p>
          <a:p>
            <a:pPr algn="ctr"/>
            <a:r>
              <a:rPr lang="fr-FR" dirty="0" smtClean="0"/>
              <a:t>1,45 MHz (max)</a:t>
            </a:r>
          </a:p>
          <a:p>
            <a:pPr algn="ctr"/>
            <a:r>
              <a:rPr lang="fr-FR" dirty="0" err="1" smtClean="0"/>
              <a:t>Bitrate</a:t>
            </a:r>
            <a:r>
              <a:rPr lang="fr-FR" dirty="0" smtClean="0"/>
              <a:t> effectif :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1,15 Mbit/s (max)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3369359" y="4376197"/>
            <a:ext cx="2727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Performance globale :</a:t>
            </a:r>
          </a:p>
          <a:p>
            <a:pPr algn="ctr"/>
            <a:r>
              <a:rPr lang="fr-FR" dirty="0" err="1" smtClean="0"/>
              <a:t>Bitrate</a:t>
            </a:r>
            <a:r>
              <a:rPr lang="fr-FR" dirty="0" smtClean="0"/>
              <a:t> effectif: 1,12 Mbit/s</a:t>
            </a:r>
            <a:endParaRPr lang="fr-FR" dirty="0"/>
          </a:p>
        </p:txBody>
      </p:sp>
      <p:pic>
        <p:nvPicPr>
          <p:cNvPr id="29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10001" r="16922" b="5481"/>
          <a:stretch>
            <a:fillRect/>
          </a:stretch>
        </p:blipFill>
        <p:spPr bwMode="auto">
          <a:xfrm>
            <a:off x="263256" y="3915062"/>
            <a:ext cx="2955032" cy="2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Espace réservé du contenu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7" r="14116"/>
          <a:stretch/>
        </p:blipFill>
        <p:spPr>
          <a:xfrm>
            <a:off x="6674436" y="1584176"/>
            <a:ext cx="1845332" cy="1256150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7027433" y="1114583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Mimosis1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708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à coins arrondis 30"/>
          <p:cNvSpPr/>
          <p:nvPr/>
        </p:nvSpPr>
        <p:spPr>
          <a:xfrm>
            <a:off x="467544" y="1053158"/>
            <a:ext cx="3168352" cy="5106846"/>
          </a:xfrm>
          <a:prstGeom prst="roundRect">
            <a:avLst/>
          </a:prstGeom>
          <a:solidFill>
            <a:schemeClr val="bg2">
              <a:lumMod val="75000"/>
              <a:alpha val="42000"/>
            </a:schemeClr>
          </a:solidFill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smtClean="0"/>
              <a:t>Logiciel dans le PC:</a:t>
            </a:r>
          </a:p>
          <a:p>
            <a:pPr marL="457200" lvl="1" indent="0">
              <a:buNone/>
            </a:pPr>
            <a:endParaRPr lang="fr-FR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0" y="115888"/>
            <a:ext cx="8964613" cy="360362"/>
          </a:xfrm>
        </p:spPr>
        <p:txBody>
          <a:bodyPr>
            <a:noAutofit/>
          </a:bodyPr>
          <a:lstStyle/>
          <a:p>
            <a:pPr algn="ctr"/>
            <a:r>
              <a:rPr lang="fr-FR" sz="2400" smtClean="0"/>
              <a:t>Architecture logicielle pour le slow control par I2C</a:t>
            </a:r>
            <a:endParaRPr lang="fr-FR" sz="2400"/>
          </a:p>
        </p:txBody>
      </p:sp>
      <p:sp>
        <p:nvSpPr>
          <p:cNvPr id="5" name="Rectangle 4"/>
          <p:cNvSpPr/>
          <p:nvPr/>
        </p:nvSpPr>
        <p:spPr>
          <a:xfrm>
            <a:off x="827584" y="3501008"/>
            <a:ext cx="2592288" cy="2160240"/>
          </a:xfrm>
          <a:prstGeom prst="rect">
            <a:avLst/>
          </a:prstGeom>
          <a:solidFill>
            <a:srgbClr val="FFFF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DLL</a:t>
            </a:r>
          </a:p>
          <a:p>
            <a:pPr algn="ctr"/>
            <a:r>
              <a:rPr lang="fr-FR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(langage C)</a:t>
            </a:r>
            <a:endParaRPr lang="fr-F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3439775" y="3822881"/>
            <a:ext cx="1780297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err="1" smtClean="0"/>
              <a:t>Requete</a:t>
            </a: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777952" y="3213398"/>
            <a:ext cx="1154088" cy="5756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Buffer</a:t>
            </a:r>
          </a:p>
          <a:p>
            <a:pPr algn="ctr"/>
            <a:r>
              <a:rPr lang="fr-FR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Control</a:t>
            </a:r>
            <a:endParaRPr lang="fr-FR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77952" y="2620835"/>
            <a:ext cx="1154088" cy="5756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Buffer</a:t>
            </a:r>
          </a:p>
          <a:p>
            <a:pPr algn="ctr"/>
            <a:r>
              <a:rPr lang="fr-FR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Data</a:t>
            </a:r>
            <a:endParaRPr lang="fr-FR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77952" y="2286175"/>
            <a:ext cx="1154088" cy="3261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>
                <a:solidFill>
                  <a:schemeClr val="accent4">
                    <a:lumMod val="75000"/>
                  </a:schemeClr>
                </a:solidFill>
              </a:rPr>
              <a:t>Header</a:t>
            </a:r>
            <a:endParaRPr lang="fr-FR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51920" y="5116768"/>
            <a:ext cx="1154088" cy="3261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>
                <a:solidFill>
                  <a:schemeClr val="accent4">
                    <a:lumMod val="75000"/>
                  </a:schemeClr>
                </a:solidFill>
              </a:rPr>
              <a:t>Header</a:t>
            </a:r>
            <a:endParaRPr lang="fr-FR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51920" y="5445646"/>
            <a:ext cx="1154088" cy="5756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Buffer</a:t>
            </a:r>
          </a:p>
          <a:p>
            <a:pPr algn="ctr"/>
            <a:r>
              <a:rPr lang="fr-FR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Data</a:t>
            </a:r>
            <a:endParaRPr lang="fr-FR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46242" y="3444781"/>
            <a:ext cx="2592288" cy="21602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Carte </a:t>
            </a:r>
            <a:r>
              <a:rPr lang="fr-FR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Arduino</a:t>
            </a:r>
            <a:endParaRPr lang="fr-FR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Double flèche horizontale 19"/>
          <p:cNvSpPr/>
          <p:nvPr/>
        </p:nvSpPr>
        <p:spPr>
          <a:xfrm rot="5400000">
            <a:off x="6088557" y="2671585"/>
            <a:ext cx="1005364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I2C</a:t>
            </a:r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827584" y="1412776"/>
            <a:ext cx="2592288" cy="10081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>
                <a:solidFill>
                  <a:schemeClr val="tx1"/>
                </a:solidFill>
              </a:rPr>
              <a:t>GUI</a:t>
            </a:r>
          </a:p>
          <a:p>
            <a:pPr algn="ctr"/>
            <a:r>
              <a:rPr lang="fr-FR" smtClean="0">
                <a:solidFill>
                  <a:schemeClr val="tx1"/>
                </a:solidFill>
              </a:rPr>
              <a:t>(python)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Flèche gauche 21"/>
          <p:cNvSpPr/>
          <p:nvPr/>
        </p:nvSpPr>
        <p:spPr>
          <a:xfrm>
            <a:off x="3439775" y="4581128"/>
            <a:ext cx="1780297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err="1" smtClean="0"/>
              <a:t>Resultat</a:t>
            </a:r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6162206" y="3444819"/>
            <a:ext cx="858066" cy="378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GPIO</a:t>
            </a:r>
            <a:endParaRPr lang="fr-FR"/>
          </a:p>
        </p:txBody>
      </p:sp>
      <p:sp>
        <p:nvSpPr>
          <p:cNvPr id="24" name="Rectangle 23"/>
          <p:cNvSpPr/>
          <p:nvPr/>
        </p:nvSpPr>
        <p:spPr>
          <a:xfrm rot="16200000">
            <a:off x="4765360" y="4289825"/>
            <a:ext cx="1379632" cy="378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Port USB</a:t>
            </a:r>
            <a:endParaRPr lang="fr-FR"/>
          </a:p>
        </p:txBody>
      </p:sp>
      <p:sp>
        <p:nvSpPr>
          <p:cNvPr id="32" name="Flèche vers le bas 31"/>
          <p:cNvSpPr/>
          <p:nvPr/>
        </p:nvSpPr>
        <p:spPr>
          <a:xfrm>
            <a:off x="1835696" y="2420888"/>
            <a:ext cx="651148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1428940" y="2513125"/>
            <a:ext cx="1366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mtClean="0"/>
              <a:t>Appels</a:t>
            </a:r>
          </a:p>
          <a:p>
            <a:pPr algn="ctr"/>
            <a:r>
              <a:rPr lang="fr-FR" smtClean="0"/>
              <a:t>De fonctions</a:t>
            </a:r>
            <a:endParaRPr lang="fr-FR"/>
          </a:p>
        </p:txBody>
      </p:sp>
      <p:sp>
        <p:nvSpPr>
          <p:cNvPr id="30" name="Rectangle 29"/>
          <p:cNvSpPr/>
          <p:nvPr/>
        </p:nvSpPr>
        <p:spPr>
          <a:xfrm rot="16200000">
            <a:off x="2527940" y="4308609"/>
            <a:ext cx="1379632" cy="378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Port USB</a:t>
            </a:r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5788223" y="4014635"/>
            <a:ext cx="1736576" cy="1102133"/>
          </a:xfrm>
          <a:prstGeom prst="rect">
            <a:avLst/>
          </a:prstGeom>
          <a:solidFill>
            <a:srgbClr val="FFFF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Micrologiciel</a:t>
            </a:r>
            <a:endParaRPr lang="fr-FR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fr-FR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I2C </a:t>
            </a:r>
            <a:r>
              <a:rPr lang="fr-FR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Bitbanging</a:t>
            </a:r>
            <a:endParaRPr lang="fr-FR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fr-FR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(langage C)</a:t>
            </a:r>
            <a:endParaRPr lang="fr-F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457370" y="5612109"/>
            <a:ext cx="226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Carte </a:t>
            </a:r>
            <a:r>
              <a:rPr lang="fr-FR" err="1" smtClean="0"/>
              <a:t>Arduino</a:t>
            </a:r>
            <a:r>
              <a:rPr lang="fr-FR" smtClean="0"/>
              <a:t> + </a:t>
            </a:r>
            <a:r>
              <a:rPr lang="fr-FR" err="1" smtClean="0"/>
              <a:t>shield</a:t>
            </a:r>
            <a:endParaRPr lang="fr-FR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7" r="14116"/>
          <a:stretch/>
        </p:blipFill>
        <p:spPr>
          <a:xfrm>
            <a:off x="5644207" y="1155066"/>
            <a:ext cx="1845332" cy="1256150"/>
          </a:xfrm>
        </p:spPr>
      </p:pic>
      <p:sp>
        <p:nvSpPr>
          <p:cNvPr id="10" name="ZoneTexte 9"/>
          <p:cNvSpPr txBox="1"/>
          <p:nvPr/>
        </p:nvSpPr>
        <p:spPr>
          <a:xfrm>
            <a:off x="5997204" y="685473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Mimosis1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931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467544" y="620688"/>
            <a:ext cx="8496300" cy="5472608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Débit élevé nécessaire: 1 Mbit/s</a:t>
            </a:r>
          </a:p>
          <a:p>
            <a:pPr lvl="1"/>
            <a:r>
              <a:rPr lang="fr-FR" dirty="0" smtClean="0"/>
              <a:t>USB</a:t>
            </a:r>
          </a:p>
          <a:p>
            <a:pPr lvl="1"/>
            <a:r>
              <a:rPr lang="fr-FR" dirty="0" smtClean="0"/>
              <a:t>I2C</a:t>
            </a:r>
          </a:p>
          <a:p>
            <a:r>
              <a:rPr lang="fr-FR" dirty="0" smtClean="0"/>
              <a:t>Communication </a:t>
            </a:r>
            <a:r>
              <a:rPr lang="fr-FR" dirty="0"/>
              <a:t>USB entre le PC et la carte </a:t>
            </a:r>
            <a:r>
              <a:rPr lang="fr-FR" dirty="0" err="1"/>
              <a:t>Arduino</a:t>
            </a:r>
            <a:endParaRPr lang="fr-FR" dirty="0"/>
          </a:p>
          <a:p>
            <a:pPr lvl="1"/>
            <a:r>
              <a:rPr lang="fr-FR" dirty="0"/>
              <a:t>Communication en USB haute vitesse ( 480 Mbit/s</a:t>
            </a:r>
            <a:r>
              <a:rPr lang="fr-FR" dirty="0" smtClean="0"/>
              <a:t>)</a:t>
            </a:r>
          </a:p>
          <a:p>
            <a:pPr lvl="2"/>
            <a:r>
              <a:rPr lang="fr-FR" dirty="0" smtClean="0"/>
              <a:t>40 Mbit/s obtenus avec des buffers de 1 Ko</a:t>
            </a:r>
          </a:p>
          <a:p>
            <a:pPr lvl="2"/>
            <a:r>
              <a:rPr lang="fr-FR" dirty="0" smtClean="0"/>
              <a:t>Communication par blocs nécessaire</a:t>
            </a:r>
            <a:endParaRPr lang="fr-FR" dirty="0"/>
          </a:p>
          <a:p>
            <a:r>
              <a:rPr lang="fr-FR" dirty="0" smtClean="0"/>
              <a:t>Protocole de transfert de données</a:t>
            </a:r>
          </a:p>
          <a:p>
            <a:pPr lvl="1"/>
            <a:r>
              <a:rPr lang="fr-FR" dirty="0" smtClean="0"/>
              <a:t>Génération de deux buffers pour l’envoi des données</a:t>
            </a:r>
          </a:p>
          <a:p>
            <a:pPr lvl="2"/>
            <a:r>
              <a:rPr lang="fr-FR" dirty="0" smtClean="0"/>
              <a:t>Données</a:t>
            </a:r>
          </a:p>
          <a:p>
            <a:pPr lvl="2"/>
            <a:r>
              <a:rPr lang="fr-FR" dirty="0" smtClean="0"/>
              <a:t>Contrôle</a:t>
            </a:r>
          </a:p>
          <a:p>
            <a:pPr lvl="1"/>
            <a:r>
              <a:rPr lang="fr-FR" dirty="0" smtClean="0"/>
              <a:t>Récupération d’un buffer de donnée pour la lecture/relecture I2C</a:t>
            </a:r>
          </a:p>
          <a:p>
            <a:r>
              <a:rPr lang="fr-FR" dirty="0" err="1" smtClean="0"/>
              <a:t>Controleur</a:t>
            </a:r>
            <a:r>
              <a:rPr lang="fr-FR" dirty="0" smtClean="0"/>
              <a:t> I2C développé (sur l’</a:t>
            </a:r>
            <a:r>
              <a:rPr lang="fr-FR" dirty="0" err="1"/>
              <a:t>A</a:t>
            </a:r>
            <a:r>
              <a:rPr lang="fr-FR" dirty="0" err="1" smtClean="0"/>
              <a:t>rduino</a:t>
            </a:r>
            <a:r>
              <a:rPr lang="fr-FR" dirty="0" smtClean="0"/>
              <a:t> Due)</a:t>
            </a:r>
          </a:p>
          <a:p>
            <a:pPr lvl="1"/>
            <a:r>
              <a:rPr lang="fr-FR" dirty="0" err="1" smtClean="0"/>
              <a:t>Bitbanging</a:t>
            </a:r>
            <a:r>
              <a:rPr lang="fr-FR" dirty="0" smtClean="0"/>
              <a:t> , contrôleur logiciel</a:t>
            </a:r>
          </a:p>
          <a:p>
            <a:pPr lvl="2"/>
            <a:r>
              <a:rPr lang="fr-FR" dirty="0" err="1" smtClean="0"/>
              <a:t>Wire</a:t>
            </a:r>
            <a:r>
              <a:rPr lang="fr-FR" dirty="0"/>
              <a:t>:</a:t>
            </a:r>
            <a:r>
              <a:rPr lang="fr-FR" dirty="0" smtClean="0"/>
              <a:t> IO figées, trop lent (400 kHz)</a:t>
            </a:r>
          </a:p>
          <a:p>
            <a:pPr lvl="2"/>
            <a:r>
              <a:rPr lang="fr-FR" dirty="0" err="1" smtClean="0"/>
              <a:t>Softwire</a:t>
            </a:r>
            <a:r>
              <a:rPr lang="fr-FR" dirty="0" smtClean="0"/>
              <a:t>: IO sélectionnables trop lent (100 kHz)</a:t>
            </a:r>
          </a:p>
          <a:p>
            <a:pPr lvl="2"/>
            <a:r>
              <a:rPr lang="fr-FR" dirty="0" smtClean="0"/>
              <a:t>Implémentation C4PI: IO sélectionnables plus rapide (max 1,45 MHz)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0" y="116632"/>
            <a:ext cx="9144000" cy="360362"/>
          </a:xfrm>
        </p:spPr>
        <p:txBody>
          <a:bodyPr>
            <a:noAutofit/>
          </a:bodyPr>
          <a:lstStyle/>
          <a:p>
            <a:pPr algn="ctr"/>
            <a:r>
              <a:rPr lang="fr-FR" sz="2400" smtClean="0"/>
              <a:t>Architecture logicielle pour le slow control par I2C</a:t>
            </a:r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54948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467543" y="620688"/>
            <a:ext cx="8497069" cy="5472608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Emulation pour valider le banc de test et le </a:t>
            </a:r>
            <a:r>
              <a:rPr lang="fr-FR" dirty="0" err="1" smtClean="0"/>
              <a:t>Cmos</a:t>
            </a:r>
            <a:r>
              <a:rPr lang="fr-FR" dirty="0" smtClean="0"/>
              <a:t> Pixel </a:t>
            </a:r>
            <a:r>
              <a:rPr lang="fr-FR" dirty="0" err="1" smtClean="0"/>
              <a:t>Sensor</a:t>
            </a:r>
            <a:r>
              <a:rPr lang="fr-FR" dirty="0" smtClean="0"/>
              <a:t> (CPS):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Banc </a:t>
            </a:r>
            <a:r>
              <a:rPr lang="fr-FR" dirty="0" smtClean="0"/>
              <a:t>de test de Mimosis1 prêt six mois avant la soumission du CPS en fonderie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Test et déverminage du système de slow control</a:t>
            </a:r>
          </a:p>
          <a:p>
            <a:pPr lvl="2"/>
            <a:r>
              <a:rPr lang="fr-FR" dirty="0" smtClean="0"/>
              <a:t>I2C jamais utilisé pour du slow control de CPS</a:t>
            </a:r>
          </a:p>
          <a:p>
            <a:pPr lvl="2"/>
            <a:r>
              <a:rPr lang="fr-FR" dirty="0" smtClean="0"/>
              <a:t>Slow control de mimosis1 pas de l’I2C standard</a:t>
            </a:r>
          </a:p>
          <a:p>
            <a:pPr lvl="2"/>
            <a:endParaRPr lang="fr-FR" dirty="0" smtClean="0"/>
          </a:p>
          <a:p>
            <a:pPr lvl="1"/>
            <a:r>
              <a:rPr lang="fr-FR" dirty="0" smtClean="0"/>
              <a:t>Validation du banc de test et du CPS avant la soumission</a:t>
            </a:r>
          </a:p>
          <a:p>
            <a:pPr lvl="1"/>
            <a:endParaRPr lang="fr-FR" dirty="0"/>
          </a:p>
          <a:p>
            <a:r>
              <a:rPr lang="fr-FR" dirty="0" smtClean="0"/>
              <a:t>En début mars 2019, la seule solution pour émuler Mimosis1 était d’utiliser une carte FPGA du commerce.</a:t>
            </a:r>
          </a:p>
          <a:p>
            <a:pPr lvl="1"/>
            <a:endParaRPr lang="fr-FR" dirty="0"/>
          </a:p>
        </p:txBody>
      </p:sp>
      <p:sp>
        <p:nvSpPr>
          <p:cNvPr id="5" name="Espace réservé du texte 1"/>
          <p:cNvSpPr txBox="1">
            <a:spLocks/>
          </p:cNvSpPr>
          <p:nvPr/>
        </p:nvSpPr>
        <p:spPr>
          <a:xfrm>
            <a:off x="0" y="39171"/>
            <a:ext cx="9144000" cy="360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smtClean="0"/>
              <a:t>Emulation du CPS Mimosis1 sur FPGA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28337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5505475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Chaine de Slow control :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Mise en œuvre:</a:t>
            </a:r>
          </a:p>
          <a:p>
            <a:pPr lvl="1"/>
            <a:r>
              <a:rPr lang="fr-FR" dirty="0" smtClean="0"/>
              <a:t>Portage des sources RTL(</a:t>
            </a:r>
            <a:r>
              <a:rPr lang="fr-FR" dirty="0" err="1"/>
              <a:t>V</a:t>
            </a:r>
            <a:r>
              <a:rPr lang="fr-FR" dirty="0" err="1" smtClean="0"/>
              <a:t>erilog</a:t>
            </a:r>
            <a:r>
              <a:rPr lang="fr-FR" dirty="0" smtClean="0"/>
              <a:t>) de mimosis1 en VHDL   ( </a:t>
            </a:r>
            <a:r>
              <a:rPr lang="fr-FR" dirty="0" err="1" smtClean="0"/>
              <a:t>Kimmo</a:t>
            </a:r>
            <a:r>
              <a:rPr lang="fr-FR" dirty="0" smtClean="0"/>
              <a:t> </a:t>
            </a:r>
            <a:r>
              <a:rPr lang="fr-FR" dirty="0" err="1" smtClean="0"/>
              <a:t>Jaaskelainen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Modification des sources nécessaires ( risques de différence / design du CPS)</a:t>
            </a:r>
          </a:p>
          <a:p>
            <a:pPr lvl="1"/>
            <a:r>
              <a:rPr lang="fr-FR" dirty="0"/>
              <a:t>Uniquement la partie slow control du CPS</a:t>
            </a:r>
          </a:p>
          <a:p>
            <a:pPr lvl="1"/>
            <a:r>
              <a:rPr lang="fr-FR" dirty="0" smtClean="0"/>
              <a:t>Une semaine de travail pour le portage</a:t>
            </a:r>
          </a:p>
          <a:p>
            <a:pPr lvl="1"/>
            <a:endParaRPr lang="fr-FR" dirty="0" smtClean="0"/>
          </a:p>
          <a:p>
            <a:r>
              <a:rPr lang="fr-FR" dirty="0" err="1" smtClean="0"/>
              <a:t>Resultats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Bugs mineurs découverts cote esclave I2C du CPS ( </a:t>
            </a:r>
            <a:r>
              <a:rPr lang="fr-FR" dirty="0" err="1" smtClean="0"/>
              <a:t>watch</a:t>
            </a:r>
            <a:r>
              <a:rPr lang="fr-FR" dirty="0" smtClean="0"/>
              <a:t>-dog ,…)</a:t>
            </a:r>
          </a:p>
          <a:p>
            <a:pPr lvl="1"/>
            <a:r>
              <a:rPr lang="fr-FR" dirty="0" smtClean="0"/>
              <a:t>Maitre I2C validé</a:t>
            </a:r>
          </a:p>
          <a:p>
            <a:pPr lvl="1"/>
            <a:r>
              <a:rPr lang="fr-FR" dirty="0" err="1" smtClean="0"/>
              <a:t>Bitrate</a:t>
            </a:r>
            <a:r>
              <a:rPr lang="fr-FR" dirty="0" smtClean="0"/>
              <a:t> obtenu </a:t>
            </a:r>
            <a:r>
              <a:rPr lang="fr-FR" dirty="0"/>
              <a:t>1</a:t>
            </a:r>
            <a:r>
              <a:rPr lang="fr-FR" dirty="0" smtClean="0"/>
              <a:t> Mbit/s</a:t>
            </a:r>
            <a:endParaRPr lang="fr-FR" dirty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0" y="39171"/>
            <a:ext cx="9144000" cy="360362"/>
          </a:xfrm>
        </p:spPr>
        <p:txBody>
          <a:bodyPr>
            <a:noAutofit/>
          </a:bodyPr>
          <a:lstStyle/>
          <a:p>
            <a:pPr algn="ctr"/>
            <a:r>
              <a:rPr lang="fr-FR" sz="2400" dirty="0" smtClean="0"/>
              <a:t>Emulation du CPS Mimosis1 </a:t>
            </a:r>
            <a:r>
              <a:rPr lang="fr-FR" sz="2400" dirty="0"/>
              <a:t> </a:t>
            </a:r>
            <a:r>
              <a:rPr lang="fr-FR" sz="2400" dirty="0" smtClean="0"/>
              <a:t>sur FPGA</a:t>
            </a:r>
            <a:endParaRPr lang="fr-FR" sz="2400" dirty="0"/>
          </a:p>
        </p:txBody>
      </p:sp>
      <p:pic>
        <p:nvPicPr>
          <p:cNvPr id="8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709" y="1315519"/>
            <a:ext cx="1508137" cy="1634479"/>
          </a:xfrm>
          <a:prstGeom prst="rect">
            <a:avLst/>
          </a:prstGeom>
        </p:spPr>
      </p:pic>
      <p:pic>
        <p:nvPicPr>
          <p:cNvPr id="10" name="Picture 2" descr="C:\Users\mspecht_adm\AppData\Local\Microsoft\Windows\Temporary Internet Files\Content.IE5\YOJTZ38D\workstation-30394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85" y="1449452"/>
            <a:ext cx="1403648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404104" y="946187"/>
            <a:ext cx="1144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Master PC</a:t>
            </a:r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2195736" y="921861"/>
            <a:ext cx="264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err="1" smtClean="0"/>
              <a:t>Arduino</a:t>
            </a:r>
            <a:r>
              <a:rPr lang="fr-FR" smtClean="0"/>
              <a:t> </a:t>
            </a:r>
            <a:r>
              <a:rPr lang="fr-FR" err="1" smtClean="0"/>
              <a:t>Board</a:t>
            </a:r>
            <a:r>
              <a:rPr lang="fr-FR" smtClean="0"/>
              <a:t> avec </a:t>
            </a:r>
            <a:r>
              <a:rPr lang="fr-FR" err="1" smtClean="0"/>
              <a:t>Shield</a:t>
            </a:r>
            <a:endParaRPr lang="fr-FR"/>
          </a:p>
        </p:txBody>
      </p:sp>
      <p:sp>
        <p:nvSpPr>
          <p:cNvPr id="13" name="Double flèche horizontale 12"/>
          <p:cNvSpPr/>
          <p:nvPr/>
        </p:nvSpPr>
        <p:spPr>
          <a:xfrm>
            <a:off x="1533361" y="1733504"/>
            <a:ext cx="806391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USB</a:t>
            </a:r>
            <a:endParaRPr lang="fr-FR"/>
          </a:p>
        </p:txBody>
      </p:sp>
      <p:sp>
        <p:nvSpPr>
          <p:cNvPr id="14" name="Double flèche horizontale 13"/>
          <p:cNvSpPr/>
          <p:nvPr/>
        </p:nvSpPr>
        <p:spPr>
          <a:xfrm>
            <a:off x="3923929" y="1777439"/>
            <a:ext cx="1080120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I2C</a:t>
            </a:r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04048" y="1134037"/>
            <a:ext cx="3457933" cy="1968139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6012160" y="764704"/>
            <a:ext cx="275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Carte FPGA pour </a:t>
            </a:r>
            <a:r>
              <a:rPr lang="fr-FR" err="1" smtClean="0"/>
              <a:t>emulation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08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Emulation du CPS Mimosis1 avec PROTIUM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Prendre en main le système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Vérifier que les problèmes vus sur Mimosis1 sont reproductibles avec PROTIUM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Tester des solutions pour régler ces problèmes pour Mimosis2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Préparer le test de prototypage pour le CPS QUARTET </a:t>
            </a:r>
            <a:endParaRPr lang="fr-FR" dirty="0"/>
          </a:p>
        </p:txBody>
      </p:sp>
      <p:sp>
        <p:nvSpPr>
          <p:cNvPr id="4" name="Espace réservé du texte 1"/>
          <p:cNvSpPr txBox="1">
            <a:spLocks/>
          </p:cNvSpPr>
          <p:nvPr/>
        </p:nvSpPr>
        <p:spPr>
          <a:xfrm>
            <a:off x="0" y="115888"/>
            <a:ext cx="9144000" cy="360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smtClean="0"/>
              <a:t>Prototypage du CPS Mimosis1 avec PROTIUM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8551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Chaine de Slow control :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Mise en œuvre:</a:t>
            </a:r>
          </a:p>
          <a:p>
            <a:pPr lvl="1"/>
            <a:r>
              <a:rPr lang="fr-FR" dirty="0" smtClean="0"/>
              <a:t>Portage du code RTL de Mimosis1 (Grégory </a:t>
            </a:r>
            <a:r>
              <a:rPr lang="fr-FR" dirty="0" err="1" smtClean="0"/>
              <a:t>Bertolone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Tout le design </a:t>
            </a:r>
            <a:r>
              <a:rPr lang="fr-FR" dirty="0" smtClean="0"/>
              <a:t>intégré </a:t>
            </a:r>
            <a:r>
              <a:rPr lang="fr-FR" dirty="0" smtClean="0"/>
              <a:t>( sauf la matrice de pixels )</a:t>
            </a:r>
          </a:p>
          <a:p>
            <a:pPr lvl="2"/>
            <a:r>
              <a:rPr lang="fr-FR" dirty="0" smtClean="0"/>
              <a:t>Slow control I2C</a:t>
            </a:r>
          </a:p>
          <a:p>
            <a:pPr lvl="2"/>
            <a:r>
              <a:rPr lang="fr-FR" dirty="0" smtClean="0"/>
              <a:t>Emulation de data en sortie</a:t>
            </a:r>
          </a:p>
          <a:p>
            <a:pPr lvl="1"/>
            <a:endParaRPr lang="fr-FR" dirty="0"/>
          </a:p>
          <a:p>
            <a:endParaRPr lang="fr-FR" dirty="0" smtClean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0" y="115888"/>
            <a:ext cx="9144000" cy="360362"/>
          </a:xfrm>
        </p:spPr>
        <p:txBody>
          <a:bodyPr>
            <a:noAutofit/>
          </a:bodyPr>
          <a:lstStyle/>
          <a:p>
            <a:pPr algn="ctr"/>
            <a:r>
              <a:rPr lang="fr-FR" sz="2400" smtClean="0"/>
              <a:t>Emulation du CPS Mimosis1 ( </a:t>
            </a:r>
            <a:r>
              <a:rPr lang="fr-FR" sz="2400" err="1" smtClean="0"/>
              <a:t>Protium</a:t>
            </a:r>
            <a:r>
              <a:rPr lang="fr-FR" sz="2400" smtClean="0"/>
              <a:t>)</a:t>
            </a:r>
            <a:endParaRPr lang="fr-FR" sz="2400"/>
          </a:p>
        </p:txBody>
      </p:sp>
      <p:pic>
        <p:nvPicPr>
          <p:cNvPr id="8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765" y="1450243"/>
            <a:ext cx="1508137" cy="1634479"/>
          </a:xfrm>
          <a:prstGeom prst="rect">
            <a:avLst/>
          </a:prstGeom>
        </p:spPr>
      </p:pic>
      <p:pic>
        <p:nvPicPr>
          <p:cNvPr id="10" name="Picture 2" descr="C:\Users\mspecht_adm\AppData\Local\Microsoft\Windows\Temporary Internet Files\Content.IE5\YOJTZ38D\workstation-30394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85" y="1584176"/>
            <a:ext cx="1403648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404104" y="1080911"/>
            <a:ext cx="1144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Master PC</a:t>
            </a:r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2699792" y="1056585"/>
            <a:ext cx="25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Carte </a:t>
            </a:r>
            <a:r>
              <a:rPr lang="fr-FR" err="1" smtClean="0"/>
              <a:t>Arduino</a:t>
            </a:r>
            <a:r>
              <a:rPr lang="fr-FR" smtClean="0"/>
              <a:t> avec </a:t>
            </a:r>
            <a:r>
              <a:rPr lang="fr-FR" err="1" smtClean="0"/>
              <a:t>Shield</a:t>
            </a:r>
            <a:endParaRPr lang="fr-FR"/>
          </a:p>
        </p:txBody>
      </p:sp>
      <p:sp>
        <p:nvSpPr>
          <p:cNvPr id="13" name="Double flèche horizontale 12"/>
          <p:cNvSpPr/>
          <p:nvPr/>
        </p:nvSpPr>
        <p:spPr>
          <a:xfrm>
            <a:off x="1533361" y="1868228"/>
            <a:ext cx="1310447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USB</a:t>
            </a:r>
            <a:endParaRPr lang="fr-FR"/>
          </a:p>
        </p:txBody>
      </p:sp>
      <p:sp>
        <p:nvSpPr>
          <p:cNvPr id="14" name="Double flèche horizontale 13"/>
          <p:cNvSpPr/>
          <p:nvPr/>
        </p:nvSpPr>
        <p:spPr>
          <a:xfrm>
            <a:off x="4405073" y="1912163"/>
            <a:ext cx="2044304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I2C</a:t>
            </a:r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376" y="1412776"/>
            <a:ext cx="2624185" cy="1968139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6369867" y="1056510"/>
            <a:ext cx="2594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PROTIUM pour </a:t>
            </a:r>
            <a:r>
              <a:rPr lang="fr-FR" dirty="0" smtClean="0"/>
              <a:t>émulation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057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18827</TotalTime>
  <Words>1429</Words>
  <Application>Microsoft Office PowerPoint</Application>
  <PresentationFormat>Affichage à l'écran (4:3)</PresentationFormat>
  <Paragraphs>446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5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IPHC / IN2P3 / CNRS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mspecht_adm</dc:creator>
  <cp:lastModifiedBy>mspecht_adm</cp:lastModifiedBy>
  <cp:revision>202</cp:revision>
  <cp:lastPrinted>2019-04-15T08:12:58Z</cp:lastPrinted>
  <dcterms:created xsi:type="dcterms:W3CDTF">2019-04-02T07:40:02Z</dcterms:created>
  <dcterms:modified xsi:type="dcterms:W3CDTF">2021-10-11T09:05:35Z</dcterms:modified>
</cp:coreProperties>
</file>