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9" r:id="rId8"/>
    <p:sldId id="273" r:id="rId9"/>
    <p:sldId id="263" r:id="rId10"/>
    <p:sldId id="274" r:id="rId11"/>
    <p:sldId id="262" r:id="rId12"/>
    <p:sldId id="270" r:id="rId13"/>
    <p:sldId id="276" r:id="rId14"/>
    <p:sldId id="265" r:id="rId15"/>
    <p:sldId id="272" r:id="rId16"/>
    <p:sldId id="266" r:id="rId17"/>
    <p:sldId id="277" r:id="rId18"/>
    <p:sldId id="278" r:id="rId19"/>
    <p:sldId id="267" r:id="rId20"/>
  </p:sldIdLst>
  <p:sldSz cx="9144000" cy="6858000" type="screen4x3"/>
  <p:notesSz cx="6797675" cy="99822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4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44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26303-00AE-42F5-B9CA-1F1046C8CC0E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247775"/>
            <a:ext cx="4492625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803775"/>
            <a:ext cx="5438775" cy="3930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464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82138"/>
            <a:ext cx="29464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9F7F0-D031-426E-857A-0CF6F0A68D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66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336925" y="6573838"/>
            <a:ext cx="169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3336925" y="6573838"/>
            <a:ext cx="169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pic>
        <p:nvPicPr>
          <p:cNvPr id="6" name="Picture 24" descr="IPH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21494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9" descr="IN2P3Filaire-Q_SignV c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04788"/>
            <a:ext cx="216058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52400"/>
            <a:ext cx="32766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61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 trans="10000" intensity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01" b="11501"/>
          <a:stretch/>
        </p:blipFill>
        <p:spPr bwMode="auto">
          <a:xfrm>
            <a:off x="0" y="1772816"/>
            <a:ext cx="9144000" cy="320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007604" y="1772815"/>
            <a:ext cx="7143228" cy="3204381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en-GB" altLang="fr-FR" noProof="0" dirty="0" smtClean="0"/>
          </a:p>
        </p:txBody>
      </p:sp>
      <p:sp>
        <p:nvSpPr>
          <p:cNvPr id="15361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100984"/>
            <a:ext cx="8668072" cy="1028316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fr-FR" altLang="fr-FR" noProof="0" smtClean="0"/>
              <a:t>Modifier le style des sous-titres du masque</a:t>
            </a:r>
            <a:endParaRPr lang="en-GB" altLang="fr-FR" noProof="0" dirty="0" smtClean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FEE2-757D-4F3A-B22B-14774866ACC3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13" name="Rectangle 2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7312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000" y="972000"/>
            <a:ext cx="8820000" cy="5400000"/>
          </a:xfrm>
        </p:spPr>
        <p:txBody>
          <a:bodyPr/>
          <a:lstStyle>
            <a:lvl1pPr marL="360363" indent="-360363"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720725" indent="-360363"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 marL="1081088" indent="-361950"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 marL="1431925" indent="-352425"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 marL="1790700" indent="-358775"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800"/>
            </a:lvl6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" y="162000"/>
            <a:ext cx="9144000" cy="504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657D1-E471-4974-957E-7B8B0EEFF7EA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8327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" y="162000"/>
            <a:ext cx="9144000" cy="504000"/>
          </a:xfrm>
        </p:spPr>
        <p:txBody>
          <a:bodyPr/>
          <a:lstStyle/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0EFEE-C4AF-465B-81D9-9E97942026D1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4625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12-14 Oct 2021   JME Grenoble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gregory.bertolone@iphc.cnrs.fr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2EFA-994B-4310-96DC-3DFA9E0128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7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556375"/>
            <a:ext cx="27352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152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1950" y="6556375"/>
            <a:ext cx="9461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b="0">
                <a:solidFill>
                  <a:srgbClr val="3C3C65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C0EFEE-C4AF-465B-81D9-9E97942026D1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000" y="972000"/>
            <a:ext cx="882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 smtClean="0"/>
              <a:t>Cliques pour modifier les styles du </a:t>
            </a:r>
            <a:r>
              <a:rPr lang="en-GB" altLang="fr-FR" noProof="0" dirty="0" err="1" smtClean="0"/>
              <a:t>texte</a:t>
            </a:r>
            <a:r>
              <a:rPr lang="en-GB" altLang="fr-FR" noProof="0" dirty="0" smtClean="0"/>
              <a:t> du masque</a:t>
            </a:r>
          </a:p>
          <a:p>
            <a:pPr lvl="1"/>
            <a:r>
              <a:rPr lang="en-GB" altLang="fr-FR" noProof="0" dirty="0" err="1" smtClean="0"/>
              <a:t>Deuxième</a:t>
            </a:r>
            <a:r>
              <a:rPr lang="en-GB" altLang="fr-FR" noProof="0" dirty="0" smtClean="0"/>
              <a:t> </a:t>
            </a:r>
            <a:r>
              <a:rPr lang="en-GB" altLang="fr-FR" noProof="0" dirty="0" err="1" smtClean="0"/>
              <a:t>niveau</a:t>
            </a:r>
            <a:endParaRPr lang="en-GB" altLang="fr-FR" noProof="0" dirty="0" smtClean="0"/>
          </a:p>
          <a:p>
            <a:pPr lvl="2"/>
            <a:r>
              <a:rPr lang="en-GB" altLang="fr-FR" noProof="0" dirty="0" err="1" smtClean="0"/>
              <a:t>Troisième</a:t>
            </a:r>
            <a:r>
              <a:rPr lang="en-GB" altLang="fr-FR" noProof="0" dirty="0" smtClean="0"/>
              <a:t> </a:t>
            </a:r>
            <a:r>
              <a:rPr lang="en-GB" altLang="fr-FR" noProof="0" dirty="0" err="1" smtClean="0"/>
              <a:t>niveau</a:t>
            </a:r>
            <a:endParaRPr lang="en-GB" altLang="fr-FR" noProof="0" dirty="0" smtClean="0"/>
          </a:p>
          <a:p>
            <a:pPr lvl="3"/>
            <a:r>
              <a:rPr lang="en-GB" altLang="fr-FR" noProof="0" dirty="0" err="1" smtClean="0"/>
              <a:t>Quatrième</a:t>
            </a:r>
            <a:r>
              <a:rPr lang="en-GB" altLang="fr-FR" noProof="0" dirty="0" smtClean="0"/>
              <a:t> </a:t>
            </a:r>
            <a:r>
              <a:rPr lang="en-GB" altLang="fr-FR" noProof="0" dirty="0" err="1" smtClean="0"/>
              <a:t>niveau</a:t>
            </a:r>
            <a:endParaRPr lang="en-GB" altLang="fr-FR" noProof="0" dirty="0" smtClean="0"/>
          </a:p>
          <a:p>
            <a:pPr lvl="4"/>
            <a:r>
              <a:rPr lang="en-GB" altLang="fr-FR" noProof="0" dirty="0" err="1" smtClean="0"/>
              <a:t>Cinquième</a:t>
            </a:r>
            <a:r>
              <a:rPr lang="en-GB" altLang="fr-FR" noProof="0" dirty="0" smtClean="0"/>
              <a:t> </a:t>
            </a:r>
            <a:r>
              <a:rPr lang="en-GB" altLang="fr-FR" noProof="0" dirty="0" err="1" smtClean="0"/>
              <a:t>niveau</a:t>
            </a:r>
            <a:endParaRPr lang="en-GB" altLang="fr-FR" noProof="0" dirty="0" smtClean="0"/>
          </a:p>
        </p:txBody>
      </p:sp>
      <p:sp>
        <p:nvSpPr>
          <p:cNvPr id="152602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513" y="6588125"/>
            <a:ext cx="33845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  <p:sp>
        <p:nvSpPr>
          <p:cNvPr id="1030" name="Text Box 28"/>
          <p:cNvSpPr txBox="1">
            <a:spLocks noChangeArrowheads="1"/>
          </p:cNvSpPr>
          <p:nvPr/>
        </p:nvSpPr>
        <p:spPr bwMode="auto">
          <a:xfrm>
            <a:off x="3336925" y="6469063"/>
            <a:ext cx="169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sp>
        <p:nvSpPr>
          <p:cNvPr id="1031" name="Text Box 29"/>
          <p:cNvSpPr txBox="1">
            <a:spLocks noChangeArrowheads="1"/>
          </p:cNvSpPr>
          <p:nvPr/>
        </p:nvSpPr>
        <p:spPr bwMode="auto">
          <a:xfrm>
            <a:off x="3336925" y="6469063"/>
            <a:ext cx="169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pic>
        <p:nvPicPr>
          <p:cNvPr id="103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4" b="41423"/>
          <a:stretch>
            <a:fillRect/>
          </a:stretch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0" y="162718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 err="1" smtClean="0"/>
              <a:t>Cliquez</a:t>
            </a:r>
            <a:r>
              <a:rPr lang="en-GB" altLang="fr-FR" noProof="0" dirty="0" smtClean="0"/>
              <a:t> pour modifier le style du titre</a:t>
            </a:r>
          </a:p>
        </p:txBody>
      </p:sp>
      <p:pic>
        <p:nvPicPr>
          <p:cNvPr id="1034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0" b="43700"/>
          <a:stretch>
            <a:fillRect/>
          </a:stretch>
        </p:blipFill>
        <p:spPr bwMode="auto">
          <a:xfrm>
            <a:off x="0" y="6524625"/>
            <a:ext cx="9144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7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60363" indent="-360363" algn="l" rtl="0" eaLnBrk="1" fontAlgn="base" hangingPunct="1">
        <a:spcBef>
          <a:spcPct val="20000"/>
        </a:spcBef>
        <a:spcAft>
          <a:spcPct val="0"/>
        </a:spcAft>
        <a:buClr>
          <a:srgbClr val="3C3C65"/>
        </a:buClr>
        <a:buSzPct val="75000"/>
        <a:buFont typeface="Wingdings" panose="05000000000000000000" pitchFamily="2" charset="2"/>
        <a:buChar char="n"/>
        <a:defRPr sz="2400" kern="1200">
          <a:solidFill>
            <a:srgbClr val="3C3C65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20725" indent="-360363" algn="l" rtl="0" eaLnBrk="1" fontAlgn="base" hangingPunct="1">
        <a:spcBef>
          <a:spcPct val="20000"/>
        </a:spcBef>
        <a:spcAft>
          <a:spcPct val="0"/>
        </a:spcAft>
        <a:buClr>
          <a:srgbClr val="3C3C65"/>
        </a:buClr>
        <a:buSzPct val="80000"/>
        <a:buFont typeface="Wingdings" panose="05000000000000000000" pitchFamily="2" charset="2"/>
        <a:buChar char="Ä"/>
        <a:defRPr sz="2000" kern="1200">
          <a:solidFill>
            <a:srgbClr val="3C3C65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081088" indent="-361950" algn="l" rtl="0" eaLnBrk="1" fontAlgn="base" hangingPunct="1">
        <a:spcBef>
          <a:spcPct val="20000"/>
        </a:spcBef>
        <a:spcAft>
          <a:spcPct val="0"/>
        </a:spcAft>
        <a:buClr>
          <a:srgbClr val="3C3C65"/>
        </a:buClr>
        <a:buSzPct val="65000"/>
        <a:buFont typeface="Wingdings" panose="05000000000000000000" pitchFamily="2" charset="2"/>
        <a:buChar char="n"/>
        <a:defRPr sz="1800" kern="1200">
          <a:solidFill>
            <a:srgbClr val="3C3C65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431925" indent="-352425" algn="l" rtl="0" eaLnBrk="1" fontAlgn="base" hangingPunct="1">
        <a:spcBef>
          <a:spcPct val="20000"/>
        </a:spcBef>
        <a:spcAft>
          <a:spcPct val="0"/>
        </a:spcAft>
        <a:buClr>
          <a:srgbClr val="3C3C65"/>
        </a:buClr>
        <a:buSzPct val="70000"/>
        <a:buFont typeface="Wingdings" panose="05000000000000000000" pitchFamily="2" charset="2"/>
        <a:buChar char="¨"/>
        <a:defRPr sz="1800" kern="1200">
          <a:solidFill>
            <a:srgbClr val="3C3C65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790700" indent="-358775" algn="l" rtl="0" eaLnBrk="1" fontAlgn="base" hangingPunct="1">
        <a:spcBef>
          <a:spcPct val="20000"/>
        </a:spcBef>
        <a:spcAft>
          <a:spcPct val="0"/>
        </a:spcAft>
        <a:buClr>
          <a:srgbClr val="3C3C65"/>
        </a:buClr>
        <a:buFont typeface="Wingdings" panose="05000000000000000000" pitchFamily="2" charset="2"/>
        <a:buChar char="§"/>
        <a:defRPr sz="1600" kern="1200">
          <a:solidFill>
            <a:srgbClr val="3C3C65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pulp-platform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Prototypage </a:t>
            </a:r>
            <a:r>
              <a:rPr lang="fr-FR" dirty="0" err="1"/>
              <a:t>Protium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000" dirty="0" err="1" smtClean="0"/>
              <a:t>G.Bertolone</a:t>
            </a:r>
            <a:r>
              <a:rPr lang="fr-FR" sz="2000" dirty="0" smtClean="0"/>
              <a:t> 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pour le </a:t>
            </a:r>
            <a:r>
              <a:rPr lang="fr-FR" sz="2000" b="1" dirty="0" smtClean="0"/>
              <a:t>C</a:t>
            </a:r>
            <a:r>
              <a:rPr lang="fr-FR" sz="2000" dirty="0" smtClean="0"/>
              <a:t>entre </a:t>
            </a:r>
            <a:r>
              <a:rPr lang="fr-FR" sz="2000" dirty="0"/>
              <a:t>de </a:t>
            </a:r>
            <a:r>
              <a:rPr lang="fr-FR" sz="2000" b="1" dirty="0"/>
              <a:t>C</a:t>
            </a:r>
            <a:r>
              <a:rPr lang="fr-FR" sz="2000" dirty="0"/>
              <a:t>ompétences de </a:t>
            </a:r>
            <a:endParaRPr lang="fr-FR" sz="2000" dirty="0" smtClean="0"/>
          </a:p>
          <a:p>
            <a:r>
              <a:rPr lang="fr-FR" sz="2000" b="1" dirty="0" smtClean="0"/>
              <a:t>C</a:t>
            </a:r>
            <a:r>
              <a:rPr lang="fr-FR" sz="2000" dirty="0" smtClean="0"/>
              <a:t>apteurs </a:t>
            </a:r>
            <a:r>
              <a:rPr lang="fr-FR" sz="2000" b="1" dirty="0"/>
              <a:t>C</a:t>
            </a:r>
            <a:r>
              <a:rPr lang="fr-FR" sz="2000" dirty="0"/>
              <a:t>MOS </a:t>
            </a:r>
            <a:r>
              <a:rPr lang="fr-FR" sz="2000" dirty="0" smtClean="0"/>
              <a:t>à </a:t>
            </a:r>
            <a:r>
              <a:rPr lang="fr-FR" sz="2000" b="1" dirty="0"/>
              <a:t>P</a:t>
            </a:r>
            <a:r>
              <a:rPr lang="fr-FR" sz="2000" dirty="0"/>
              <a:t>ixels </a:t>
            </a:r>
            <a:r>
              <a:rPr lang="fr-FR" sz="2000" b="1" dirty="0" smtClean="0"/>
              <a:t>I</a:t>
            </a:r>
            <a:r>
              <a:rPr lang="fr-FR" sz="2000" dirty="0" smtClean="0"/>
              <a:t>ntégrés (C4PI)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0FEE2-757D-4F3A-B22B-14774866ACC3}" type="slidenum">
              <a:rPr lang="fr-FR" altLang="fr-FR" smtClean="0"/>
              <a:pPr>
                <a:defRPr/>
              </a:pPr>
              <a:t>1</a:t>
            </a:fld>
            <a:endParaRPr lang="fr-FR" alt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22" y="5194317"/>
            <a:ext cx="1139220" cy="11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4000" y="972000"/>
            <a:ext cx="8820000" cy="1746262"/>
          </a:xfrm>
        </p:spPr>
        <p:txBody>
          <a:bodyPr/>
          <a:lstStyle/>
          <a:p>
            <a:r>
              <a:rPr lang="fr-FR" dirty="0"/>
              <a:t>Les </a:t>
            </a:r>
            <a:r>
              <a:rPr lang="fr-FR" dirty="0" smtClean="0"/>
              <a:t>horloges </a:t>
            </a:r>
            <a:r>
              <a:rPr lang="fr-FR" dirty="0"/>
              <a:t>du design sont définies lors de la phase de compilation (=&gt; option </a:t>
            </a:r>
            <a:r>
              <a:rPr lang="fr-FR" dirty="0">
                <a:solidFill>
                  <a:srgbClr val="00B0F0"/>
                </a:solidFill>
              </a:rPr>
              <a:t>software</a:t>
            </a:r>
            <a:r>
              <a:rPr lang="fr-FR" dirty="0" smtClean="0"/>
              <a:t>)</a:t>
            </a:r>
          </a:p>
          <a:p>
            <a:r>
              <a:rPr lang="fr-FR" dirty="0" err="1">
                <a:solidFill>
                  <a:srgbClr val="00B0F0"/>
                </a:solidFill>
              </a:rPr>
              <a:t>Protium</a:t>
            </a:r>
            <a:r>
              <a:rPr lang="fr-FR" dirty="0">
                <a:solidFill>
                  <a:srgbClr val="00B0F0"/>
                </a:solidFill>
              </a:rPr>
              <a:t> = </a:t>
            </a:r>
            <a:r>
              <a:rPr lang="fr-FR" dirty="0" smtClean="0">
                <a:solidFill>
                  <a:srgbClr val="00B0F0"/>
                </a:solidFill>
              </a:rPr>
              <a:t>hardware </a:t>
            </a:r>
            <a:r>
              <a:rPr lang="fr-FR" dirty="0" smtClean="0">
                <a:solidFill>
                  <a:schemeClr val="tx1"/>
                </a:solidFill>
              </a:rPr>
              <a:t>avec une </a:t>
            </a:r>
            <a:r>
              <a:rPr lang="fr-FR" dirty="0" smtClean="0">
                <a:solidFill>
                  <a:srgbClr val="00B0F0"/>
                </a:solidFill>
              </a:rPr>
              <a:t>fréquence </a:t>
            </a:r>
            <a:r>
              <a:rPr lang="fr-FR" dirty="0" smtClean="0">
                <a:solidFill>
                  <a:schemeClr val="tx1"/>
                </a:solidFill>
              </a:rPr>
              <a:t>de prototypage (max 160 MHz), dépendante du routage du FPGA</a:t>
            </a:r>
          </a:p>
          <a:p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des horloges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657D1-E471-4974-957E-7B8B0EEFF7EA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  <p:sp>
        <p:nvSpPr>
          <p:cNvPr id="10" name="Flèche à angle droit 9"/>
          <p:cNvSpPr/>
          <p:nvPr/>
        </p:nvSpPr>
        <p:spPr bwMode="auto">
          <a:xfrm rot="5400000">
            <a:off x="274319" y="2839496"/>
            <a:ext cx="864524" cy="764771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54975" y="2867113"/>
            <a:ext cx="7697585" cy="7078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Adaptation /réduction </a:t>
            </a:r>
            <a:r>
              <a:rPr lang="fr-FR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automatique </a:t>
            </a:r>
            <a:r>
              <a:rPr lang="fr-FR" sz="20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000" b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fréquences </a:t>
            </a:r>
            <a:r>
              <a:rPr lang="fr-FR" sz="20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théoriques </a:t>
            </a:r>
            <a:r>
              <a:rPr lang="fr-FR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design </a:t>
            </a:r>
            <a:r>
              <a:rPr lang="fr-FR" sz="2000" b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ASIC</a:t>
            </a:r>
            <a:r>
              <a:rPr lang="fr-FR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pour permettre </a:t>
            </a:r>
            <a:r>
              <a:rPr lang="fr-FR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fr-FR" sz="20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implantation physique </a:t>
            </a:r>
            <a:r>
              <a:rPr lang="fr-FR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</a:t>
            </a:r>
            <a:r>
              <a:rPr lang="fr-FR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PROTIUM</a:t>
            </a:r>
            <a:endParaRPr lang="fr-FR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4196" y="4062709"/>
            <a:ext cx="86398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Rappel</a:t>
            </a:r>
            <a:r>
              <a:rPr lang="fr-FR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fr-FR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Protium</a:t>
            </a:r>
            <a:r>
              <a:rPr 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Prototypage </a:t>
            </a:r>
            <a:r>
              <a:rPr lang="fr-FR" sz="20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FONTIONNEL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hardware </a:t>
            </a:r>
            <a:r>
              <a:rPr lang="fr-FR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=&gt; plus </a:t>
            </a:r>
            <a:r>
              <a:rPr 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rapide que simulation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Disponibilité de </a:t>
            </a:r>
            <a:r>
              <a:rPr lang="fr-FR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cartes </a:t>
            </a:r>
            <a:r>
              <a:rPr lang="fr-FR" sz="2000" b="0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speedbridge</a:t>
            </a:r>
            <a:r>
              <a:rPr lang="fr-FR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pour une transmission à </a:t>
            </a:r>
            <a:r>
              <a:rPr lang="fr-FR" sz="2000" b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fréquence </a:t>
            </a:r>
            <a:r>
              <a:rPr lang="fr-FR" sz="20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 réelle</a:t>
            </a:r>
            <a:r>
              <a:rPr lang="fr-FR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fr-FR" sz="20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entrées/sorties</a:t>
            </a:r>
            <a:r>
              <a:rPr lang="fr-FR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du PROTIUM </a:t>
            </a:r>
            <a:r>
              <a:rPr lang="fr-FR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non testé @IPHC)</a:t>
            </a:r>
          </a:p>
        </p:txBody>
      </p:sp>
    </p:spTree>
    <p:extLst>
      <p:ext uri="{BB962C8B-B14F-4D97-AF65-F5344CB8AC3E}">
        <p14:creationId xmlns:p14="http://schemas.microsoft.com/office/powerpoint/2010/main" val="39364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523263" y="3185160"/>
            <a:ext cx="4297245" cy="22408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 Case : </a:t>
            </a:r>
            <a:r>
              <a:rPr lang="fr-FR" dirty="0" err="1" smtClean="0"/>
              <a:t>Implentation</a:t>
            </a:r>
            <a:r>
              <a:rPr lang="fr-FR" dirty="0" smtClean="0"/>
              <a:t> de Mimosis1 (2020)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4000" y="972000"/>
            <a:ext cx="8820000" cy="2505500"/>
          </a:xfrm>
        </p:spPr>
        <p:txBody>
          <a:bodyPr/>
          <a:lstStyle/>
          <a:p>
            <a:r>
              <a:rPr lang="fr-FR" dirty="0" smtClean="0">
                <a:solidFill>
                  <a:srgbClr val="00B0F0"/>
                </a:solidFill>
              </a:rPr>
              <a:t>Evaluation</a:t>
            </a:r>
            <a:r>
              <a:rPr lang="fr-FR" dirty="0" smtClean="0"/>
              <a:t> de la solution </a:t>
            </a:r>
            <a:r>
              <a:rPr lang="fr-FR" dirty="0" smtClean="0">
                <a:solidFill>
                  <a:srgbClr val="00B0F0"/>
                </a:solidFill>
              </a:rPr>
              <a:t>PROTIUM</a:t>
            </a:r>
            <a:r>
              <a:rPr lang="fr-FR" dirty="0" smtClean="0"/>
              <a:t> avant achat par IN2P3</a:t>
            </a:r>
          </a:p>
          <a:p>
            <a:pPr lvl="1"/>
            <a:r>
              <a:rPr lang="fr-FR" dirty="0" smtClean="0"/>
              <a:t>Implantation de </a:t>
            </a:r>
            <a:r>
              <a:rPr lang="fr-FR" dirty="0" smtClean="0">
                <a:solidFill>
                  <a:srgbClr val="00B0F0"/>
                </a:solidFill>
              </a:rPr>
              <a:t>Mimosis1</a:t>
            </a:r>
            <a:r>
              <a:rPr lang="fr-FR" dirty="0" smtClean="0"/>
              <a:t> réalisée par un ingénieur Cadence sur une version de </a:t>
            </a:r>
            <a:r>
              <a:rPr lang="fr-FR" dirty="0" smtClean="0">
                <a:solidFill>
                  <a:srgbClr val="00B0F0"/>
                </a:solidFill>
              </a:rPr>
              <a:t>PROTIUM</a:t>
            </a:r>
            <a:r>
              <a:rPr lang="fr-FR" dirty="0" smtClean="0"/>
              <a:t> avec </a:t>
            </a:r>
            <a:r>
              <a:rPr lang="fr-FR" dirty="0" smtClean="0">
                <a:solidFill>
                  <a:srgbClr val="00B0F0"/>
                </a:solidFill>
              </a:rPr>
              <a:t>6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B0F0"/>
                </a:solidFill>
              </a:rPr>
              <a:t>FPGA</a:t>
            </a:r>
            <a:r>
              <a:rPr lang="fr-FR" dirty="0" smtClean="0"/>
              <a:t> (65 % de remplissage)</a:t>
            </a:r>
          </a:p>
          <a:p>
            <a:pPr lvl="1"/>
            <a:r>
              <a:rPr lang="fr-FR" dirty="0" smtClean="0"/>
              <a:t>Code fournis par IPHC : </a:t>
            </a:r>
          </a:p>
          <a:p>
            <a:pPr lvl="2"/>
            <a:r>
              <a:rPr lang="fr-FR" dirty="0" smtClean="0"/>
              <a:t>test </a:t>
            </a:r>
            <a:r>
              <a:rPr lang="fr-FR" dirty="0" err="1" smtClean="0"/>
              <a:t>Bench</a:t>
            </a:r>
            <a:r>
              <a:rPr lang="fr-FR" dirty="0" smtClean="0"/>
              <a:t> avec le </a:t>
            </a:r>
            <a:r>
              <a:rPr lang="fr-FR" dirty="0" smtClean="0">
                <a:solidFill>
                  <a:srgbClr val="00B0F0"/>
                </a:solidFill>
              </a:rPr>
              <a:t>RTL de l’ensemble du circuit</a:t>
            </a:r>
            <a:r>
              <a:rPr lang="fr-FR" dirty="0" smtClean="0"/>
              <a:t>, y compris la matrice de pixel</a:t>
            </a:r>
          </a:p>
          <a:p>
            <a:pPr lvl="2"/>
            <a:r>
              <a:rPr lang="fr-FR" dirty="0" smtClean="0"/>
              <a:t> modules </a:t>
            </a:r>
            <a:r>
              <a:rPr lang="fr-FR" dirty="0" smtClean="0">
                <a:solidFill>
                  <a:srgbClr val="00B0F0"/>
                </a:solidFill>
              </a:rPr>
              <a:t>analogiques</a:t>
            </a:r>
            <a:r>
              <a:rPr lang="fr-FR" dirty="0" smtClean="0"/>
              <a:t> (DAC, PLL)  remplacés par des </a:t>
            </a:r>
            <a:r>
              <a:rPr lang="fr-FR" dirty="0" smtClean="0">
                <a:solidFill>
                  <a:srgbClr val="00B0F0"/>
                </a:solidFill>
              </a:rPr>
              <a:t>boites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B0F0"/>
                </a:solidFill>
              </a:rPr>
              <a:t>vides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376595" y="4508407"/>
            <a:ext cx="625792" cy="381000"/>
            <a:chOff x="1728788" y="5655311"/>
            <a:chExt cx="625792" cy="381000"/>
          </a:xfrm>
        </p:grpSpPr>
        <p:sp>
          <p:nvSpPr>
            <p:cNvPr id="22" name="Ellipse 21"/>
            <p:cNvSpPr/>
            <p:nvPr/>
          </p:nvSpPr>
          <p:spPr bwMode="auto">
            <a:xfrm>
              <a:off x="1728788" y="5655311"/>
              <a:ext cx="563880" cy="381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3525" marR="0" indent="-263525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tabLst/>
              </a:pPr>
              <a:endParaRPr kumimoji="0" lang="fr-FR" sz="9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728788" y="5664369"/>
              <a:ext cx="6257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driver</a:t>
              </a:r>
              <a:endParaRPr lang="fr-FR" dirty="0"/>
            </a:p>
          </p:txBody>
        </p:sp>
      </p:grpSp>
      <p:sp>
        <p:nvSpPr>
          <p:cNvPr id="24" name="Flèche droite 23"/>
          <p:cNvSpPr/>
          <p:nvPr/>
        </p:nvSpPr>
        <p:spPr bwMode="auto">
          <a:xfrm>
            <a:off x="1078444" y="4560788"/>
            <a:ext cx="919260" cy="20212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Nuage 25"/>
          <p:cNvSpPr/>
          <p:nvPr/>
        </p:nvSpPr>
        <p:spPr bwMode="auto">
          <a:xfrm>
            <a:off x="144000" y="5126336"/>
            <a:ext cx="982071" cy="103436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45971" y="5329190"/>
            <a:ext cx="787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Stimuli stockes dans une RAM</a:t>
            </a:r>
            <a:endParaRPr lang="fr-FR" dirty="0"/>
          </a:p>
        </p:txBody>
      </p:sp>
      <p:cxnSp>
        <p:nvCxnSpPr>
          <p:cNvPr id="36" name="Connecteur droit avec flèche 35"/>
          <p:cNvCxnSpPr>
            <a:stCxn id="26" idx="3"/>
            <a:endCxn id="22" idx="4"/>
          </p:cNvCxnSpPr>
          <p:nvPr/>
        </p:nvCxnSpPr>
        <p:spPr bwMode="auto">
          <a:xfrm flipV="1">
            <a:off x="635036" y="4889407"/>
            <a:ext cx="23499" cy="29606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Connecteur droit avec flèche 41"/>
          <p:cNvCxnSpPr>
            <a:endCxn id="30" idx="0"/>
          </p:cNvCxnSpPr>
          <p:nvPr/>
        </p:nvCxnSpPr>
        <p:spPr bwMode="auto">
          <a:xfrm flipH="1">
            <a:off x="4725450" y="4327821"/>
            <a:ext cx="15997" cy="19941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Connecteur droit avec flèche 44"/>
          <p:cNvCxnSpPr>
            <a:stCxn id="16" idx="0"/>
            <a:endCxn id="43" idx="2"/>
          </p:cNvCxnSpPr>
          <p:nvPr/>
        </p:nvCxnSpPr>
        <p:spPr bwMode="auto">
          <a:xfrm flipH="1" flipV="1">
            <a:off x="4741447" y="4757898"/>
            <a:ext cx="1575" cy="658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Nuage 45"/>
          <p:cNvSpPr/>
          <p:nvPr/>
        </p:nvSpPr>
        <p:spPr bwMode="auto">
          <a:xfrm>
            <a:off x="4174044" y="5807407"/>
            <a:ext cx="1443892" cy="53138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3" name="Connecteur droit avec flèche 62"/>
          <p:cNvCxnSpPr/>
          <p:nvPr/>
        </p:nvCxnSpPr>
        <p:spPr bwMode="auto">
          <a:xfrm>
            <a:off x="4412456" y="4411956"/>
            <a:ext cx="4394" cy="1109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ZoneTexte 67"/>
          <p:cNvSpPr txBox="1"/>
          <p:nvPr/>
        </p:nvSpPr>
        <p:spPr>
          <a:xfrm>
            <a:off x="6244370" y="3390755"/>
            <a:ext cx="2689982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Validation fonctionnelle du </a:t>
            </a: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slowcontrol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(I2C) et du traitement des data</a:t>
            </a:r>
            <a:b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Résultats conforme à la simulation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488237" y="5722367"/>
            <a:ext cx="2258445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présentation de Mimosis1 par Hung Pham 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902037" y="5329190"/>
            <a:ext cx="324215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domaines d’horloges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différents        (20 MHz -&gt; 320 MHz) + </a:t>
            </a:r>
            <a:r>
              <a:rPr lang="fr-FR" sz="1400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clock</a:t>
            </a:r>
            <a:r>
              <a:rPr lang="fr-FR" sz="1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gating</a:t>
            </a:r>
            <a:endParaRPr lang="fr-FR" sz="1400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Protection SEU par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Triplication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(TMRG)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395397" y="5810635"/>
            <a:ext cx="12277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Monitoring des data dans une RAM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601884" y="3299662"/>
            <a:ext cx="3026011" cy="10132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Matrice 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500k de pixels avec logique numérique full custom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Priority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Encoder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07426" y="4454413"/>
            <a:ext cx="4876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Ctrl I2C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684070" y="4385164"/>
            <a:ext cx="950670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Registre de configuration et de test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862912" y="4823699"/>
            <a:ext cx="17602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Modules de traitements numériques </a:t>
            </a:r>
            <a:endParaRPr lang="fr-FR" dirty="0"/>
          </a:p>
        </p:txBody>
      </p:sp>
      <p:sp>
        <p:nvSpPr>
          <p:cNvPr id="28" name="Flèche vers le bas 27"/>
          <p:cNvSpPr/>
          <p:nvPr/>
        </p:nvSpPr>
        <p:spPr bwMode="auto">
          <a:xfrm>
            <a:off x="4586904" y="5193031"/>
            <a:ext cx="309086" cy="59944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rganigramme : Opération manuelle 29"/>
          <p:cNvSpPr/>
          <p:nvPr/>
        </p:nvSpPr>
        <p:spPr bwMode="auto">
          <a:xfrm>
            <a:off x="4268250" y="4527236"/>
            <a:ext cx="914400" cy="213878"/>
          </a:xfrm>
          <a:prstGeom prst="flowChartManualOperation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616704" y="3246668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Mimosis</a:t>
            </a:r>
            <a:endParaRPr lang="fr-FR" dirty="0"/>
          </a:p>
        </p:txBody>
      </p:sp>
      <p:cxnSp>
        <p:nvCxnSpPr>
          <p:cNvPr id="33" name="Connecteur droit 32"/>
          <p:cNvCxnSpPr>
            <a:stCxn id="14" idx="3"/>
            <a:endCxn id="15" idx="1"/>
          </p:cNvCxnSpPr>
          <p:nvPr/>
        </p:nvCxnSpPr>
        <p:spPr bwMode="auto">
          <a:xfrm>
            <a:off x="2495106" y="4639079"/>
            <a:ext cx="188964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Connecteur droit 57"/>
          <p:cNvCxnSpPr/>
          <p:nvPr/>
        </p:nvCxnSpPr>
        <p:spPr bwMode="auto">
          <a:xfrm flipV="1">
            <a:off x="3637121" y="4418306"/>
            <a:ext cx="775335" cy="53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ZoneTexte 42"/>
          <p:cNvSpPr txBox="1"/>
          <p:nvPr/>
        </p:nvSpPr>
        <p:spPr>
          <a:xfrm>
            <a:off x="4545101" y="4527066"/>
            <a:ext cx="3926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µx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657D1-E471-4974-957E-7B8B0EEFF7EA}" type="slidenum">
              <a:rPr lang="fr-FR" altLang="fr-FR" smtClean="0"/>
              <a:pPr>
                <a:defRPr/>
              </a:pPr>
              <a:t>11</a:t>
            </a:fld>
            <a:endParaRPr lang="fr-FR" altLang="fr-FR" dirty="0"/>
          </a:p>
        </p:txBody>
      </p:sp>
      <p:sp>
        <p:nvSpPr>
          <p:cNvPr id="71" name="Flèche droite 70"/>
          <p:cNvSpPr/>
          <p:nvPr/>
        </p:nvSpPr>
        <p:spPr bwMode="auto">
          <a:xfrm rot="12181130">
            <a:off x="5606713" y="5187683"/>
            <a:ext cx="346898" cy="19314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Fin 2020 : </a:t>
            </a:r>
          </a:p>
          <a:p>
            <a:pPr lvl="1"/>
            <a:r>
              <a:rPr lang="fr-FR" dirty="0" smtClean="0"/>
              <a:t>achat d’un </a:t>
            </a:r>
            <a:r>
              <a:rPr lang="fr-FR" dirty="0" smtClean="0">
                <a:solidFill>
                  <a:srgbClr val="00B0F0"/>
                </a:solidFill>
              </a:rPr>
              <a:t>PROTIUM S1</a:t>
            </a:r>
            <a:r>
              <a:rPr lang="fr-FR" dirty="0" smtClean="0"/>
              <a:t> (PROTIUM </a:t>
            </a:r>
            <a:r>
              <a:rPr lang="fr-FR" dirty="0"/>
              <a:t>à </a:t>
            </a:r>
            <a:r>
              <a:rPr lang="fr-FR" dirty="0">
                <a:solidFill>
                  <a:srgbClr val="00B0F0"/>
                </a:solidFill>
              </a:rPr>
              <a:t>1 </a:t>
            </a:r>
            <a:r>
              <a:rPr lang="fr-FR" dirty="0" smtClean="0">
                <a:solidFill>
                  <a:srgbClr val="00B0F0"/>
                </a:solidFill>
              </a:rPr>
              <a:t>FPGA </a:t>
            </a:r>
            <a:r>
              <a:rPr lang="fr-FR" dirty="0" smtClean="0"/>
              <a:t>)  </a:t>
            </a:r>
            <a:r>
              <a:rPr lang="fr-FR" dirty="0"/>
              <a:t>(</a:t>
            </a:r>
            <a:r>
              <a:rPr lang="fr-FR" dirty="0" smtClean="0">
                <a:solidFill>
                  <a:srgbClr val="FF0000"/>
                </a:solidFill>
              </a:rPr>
              <a:t>↘ des couts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2 cartes d’extensions :</a:t>
            </a:r>
          </a:p>
          <a:p>
            <a:pPr lvl="2"/>
            <a:r>
              <a:rPr lang="fr-FR" dirty="0" smtClean="0"/>
              <a:t>1carte de </a:t>
            </a:r>
            <a:r>
              <a:rPr lang="fr-FR" dirty="0" smtClean="0">
                <a:solidFill>
                  <a:srgbClr val="00B0F0"/>
                </a:solidFill>
              </a:rPr>
              <a:t>probe générique</a:t>
            </a:r>
            <a:r>
              <a:rPr lang="fr-FR" dirty="0" smtClean="0"/>
              <a:t> (connecteurs </a:t>
            </a:r>
            <a:r>
              <a:rPr lang="fr-FR" dirty="0" err="1" smtClean="0"/>
              <a:t>Mictor</a:t>
            </a:r>
            <a:r>
              <a:rPr lang="fr-FR" dirty="0" smtClean="0"/>
              <a:t>, connecteurs 40 broches, …) </a:t>
            </a:r>
          </a:p>
          <a:p>
            <a:pPr lvl="2"/>
            <a:r>
              <a:rPr lang="fr-FR" dirty="0" smtClean="0"/>
              <a:t>1 carte d’extension 144 MB </a:t>
            </a:r>
            <a:r>
              <a:rPr lang="fr-FR" dirty="0" smtClean="0">
                <a:solidFill>
                  <a:srgbClr val="00B0F0"/>
                </a:solidFill>
              </a:rPr>
              <a:t>SRAM</a:t>
            </a:r>
          </a:p>
          <a:p>
            <a:r>
              <a:rPr lang="fr-FR" dirty="0" smtClean="0"/>
              <a:t>Début 2021 :</a:t>
            </a:r>
          </a:p>
          <a:p>
            <a:pPr lvl="1"/>
            <a:r>
              <a:rPr lang="fr-FR" dirty="0" smtClean="0"/>
              <a:t>Livraison du matériel et formation par Cadence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Pour les circuits Mimosis1 et 2 : </a:t>
            </a:r>
          </a:p>
          <a:p>
            <a:pPr lvl="1"/>
            <a:r>
              <a:rPr lang="fr-FR" dirty="0" smtClean="0"/>
              <a:t>Implantation du circuit </a:t>
            </a:r>
            <a:r>
              <a:rPr lang="fr-FR" dirty="0" smtClean="0">
                <a:solidFill>
                  <a:srgbClr val="00B0F0"/>
                </a:solidFill>
              </a:rPr>
              <a:t>Mimosis1 sans la matrice </a:t>
            </a:r>
            <a:r>
              <a:rPr lang="fr-FR" dirty="0" smtClean="0"/>
              <a:t>(trop gros sinon)</a:t>
            </a:r>
          </a:p>
          <a:p>
            <a:pPr lvl="1"/>
            <a:r>
              <a:rPr lang="fr-FR" dirty="0" smtClean="0"/>
              <a:t>Pilotage de l’</a:t>
            </a:r>
            <a:r>
              <a:rPr lang="fr-FR" dirty="0" smtClean="0">
                <a:solidFill>
                  <a:srgbClr val="00B0F0"/>
                </a:solidFill>
              </a:rPr>
              <a:t>I2C de Mimosis1 par un </a:t>
            </a:r>
            <a:r>
              <a:rPr lang="fr-FR" dirty="0" err="1" smtClean="0">
                <a:solidFill>
                  <a:srgbClr val="00B0F0"/>
                </a:solidFill>
              </a:rPr>
              <a:t>Arduino</a:t>
            </a:r>
            <a:r>
              <a:rPr lang="fr-FR" dirty="0" smtClean="0">
                <a:solidFill>
                  <a:srgbClr val="00B0F0"/>
                </a:solidFill>
              </a:rPr>
              <a:t> externe</a:t>
            </a:r>
            <a:r>
              <a:rPr lang="fr-FR" dirty="0" smtClean="0"/>
              <a:t> (</a:t>
            </a:r>
            <a:r>
              <a:rPr lang="fr-FR" dirty="0" err="1" smtClean="0"/>
              <a:t>cf</a:t>
            </a:r>
            <a:r>
              <a:rPr lang="fr-FR" dirty="0" smtClean="0"/>
              <a:t> </a:t>
            </a:r>
            <a:r>
              <a:rPr lang="fr-FR" dirty="0" err="1" smtClean="0"/>
              <a:t>M.Specht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>
                <a:solidFill>
                  <a:srgbClr val="00B0F0"/>
                </a:solidFill>
              </a:rPr>
              <a:t>Reproduction de bug</a:t>
            </a:r>
            <a:r>
              <a:rPr lang="fr-FR" dirty="0" smtClean="0"/>
              <a:t> détectés dans le </a:t>
            </a:r>
            <a:r>
              <a:rPr lang="fr-FR" dirty="0" err="1" smtClean="0"/>
              <a:t>slowcontrol</a:t>
            </a:r>
            <a:r>
              <a:rPr lang="fr-FR" dirty="0" smtClean="0"/>
              <a:t> de Mimosis1.  Puis </a:t>
            </a:r>
            <a:r>
              <a:rPr lang="fr-FR" dirty="0" smtClean="0">
                <a:solidFill>
                  <a:srgbClr val="00B0F0"/>
                </a:solidFill>
              </a:rPr>
              <a:t>correction et validation </a:t>
            </a:r>
            <a:r>
              <a:rPr lang="fr-FR" dirty="0" smtClean="0">
                <a:solidFill>
                  <a:schemeClr val="tx1"/>
                </a:solidFill>
              </a:rPr>
              <a:t>du nouveau</a:t>
            </a:r>
            <a:r>
              <a:rPr lang="fr-FR" dirty="0" smtClean="0">
                <a:solidFill>
                  <a:srgbClr val="00B0F0"/>
                </a:solidFill>
              </a:rPr>
              <a:t> RTL</a:t>
            </a:r>
            <a:r>
              <a:rPr lang="fr-FR" dirty="0" smtClean="0"/>
              <a:t> dans le PROTIUM pour Mimosis2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Protium</a:t>
            </a:r>
            <a:r>
              <a:rPr lang="fr-FR" dirty="0" smtClean="0"/>
              <a:t> S1 @ IN2P3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657D1-E471-4974-957E-7B8B0EEFF7EA}" type="slidenum">
              <a:rPr lang="fr-FR" altLang="fr-FR" smtClean="0"/>
              <a:pPr>
                <a:defRPr/>
              </a:pPr>
              <a:t>12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350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2128057"/>
            <a:ext cx="3868340" cy="377017"/>
          </a:xfrm>
        </p:spPr>
        <p:txBody>
          <a:bodyPr/>
          <a:lstStyle/>
          <a:p>
            <a:r>
              <a:rPr lang="fr-FR" dirty="0" smtClean="0"/>
              <a:t>Simulation UVM</a:t>
            </a:r>
            <a:endParaRPr lang="fr-FR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8091268"/>
              </p:ext>
            </p:extLst>
          </p:nvPr>
        </p:nvGraphicFramePr>
        <p:xfrm>
          <a:off x="498874" y="2486991"/>
          <a:ext cx="38687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369">
                  <a:extLst>
                    <a:ext uri="{9D8B030D-6E8A-4147-A177-3AD203B41FA5}">
                      <a16:colId xmlns:a16="http://schemas.microsoft.com/office/drawing/2014/main" val="3882937266"/>
                    </a:ext>
                  </a:extLst>
                </a:gridCol>
                <a:gridCol w="1934369">
                  <a:extLst>
                    <a:ext uri="{9D8B030D-6E8A-4147-A177-3AD203B41FA5}">
                      <a16:colId xmlns:a16="http://schemas.microsoft.com/office/drawing/2014/main" val="4288756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Compilation</a:t>
                      </a:r>
                      <a:endParaRPr lang="fr-FR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 min</a:t>
                      </a:r>
                      <a:endParaRPr lang="fr-FR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835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Elaboration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22 min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00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simulation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63 min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20459"/>
                  </a:ext>
                </a:extLst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2128057"/>
            <a:ext cx="3887391" cy="377018"/>
          </a:xfrm>
        </p:spPr>
        <p:txBody>
          <a:bodyPr/>
          <a:lstStyle/>
          <a:p>
            <a:r>
              <a:rPr lang="fr-FR" dirty="0" smtClean="0"/>
              <a:t>Prototypage PROTIUM</a:t>
            </a:r>
            <a:endParaRPr lang="fr-FR" dirty="0"/>
          </a:p>
        </p:txBody>
      </p:sp>
      <p:graphicFrame>
        <p:nvGraphicFramePr>
          <p:cNvPr id="12" name="Espace réservé du contenu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85996849"/>
              </p:ext>
            </p:extLst>
          </p:nvPr>
        </p:nvGraphicFramePr>
        <p:xfrm>
          <a:off x="4629150" y="2505075"/>
          <a:ext cx="38877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894">
                  <a:extLst>
                    <a:ext uri="{9D8B030D-6E8A-4147-A177-3AD203B41FA5}">
                      <a16:colId xmlns:a16="http://schemas.microsoft.com/office/drawing/2014/main" val="2012166905"/>
                    </a:ext>
                  </a:extLst>
                </a:gridCol>
                <a:gridCol w="1943894">
                  <a:extLst>
                    <a:ext uri="{9D8B030D-6E8A-4147-A177-3AD203B41FA5}">
                      <a16:colId xmlns:a16="http://schemas.microsoft.com/office/drawing/2014/main" val="3557908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Synthèse</a:t>
                      </a:r>
                      <a:endParaRPr lang="fr-FR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 min</a:t>
                      </a:r>
                      <a:endParaRPr lang="fr-FR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496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Compilation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2min 35 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20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PNR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45 min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4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Run</a:t>
                      </a:r>
                      <a:r>
                        <a:rPr lang="fr-FR" dirty="0" smtClean="0"/>
                        <a:t> Phase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1,8 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740785"/>
                  </a:ext>
                </a:extLst>
              </a:tr>
            </a:tbl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2EFA-994B-4310-96DC-3DFA9E0128FE}" type="slidenum">
              <a:rPr lang="en-US" smtClean="0"/>
              <a:t>13</a:t>
            </a:fld>
            <a:endParaRPr lang="en-US"/>
          </a:p>
        </p:txBody>
      </p:sp>
      <p:sp>
        <p:nvSpPr>
          <p:cNvPr id="11" name="Espace réservé du texte 4"/>
          <p:cNvSpPr txBox="1">
            <a:spLocks/>
          </p:cNvSpPr>
          <p:nvPr/>
        </p:nvSpPr>
        <p:spPr bwMode="auto">
          <a:xfrm>
            <a:off x="610791" y="1567683"/>
            <a:ext cx="8142511" cy="37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3C65"/>
              </a:buClr>
              <a:buSzPct val="75000"/>
              <a:buFont typeface="Wingdings" panose="05000000000000000000" pitchFamily="2" charset="2"/>
              <a:buNone/>
              <a:defRPr sz="2400" b="1" kern="1200">
                <a:solidFill>
                  <a:srgbClr val="3C3C65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3C65"/>
              </a:buClr>
              <a:buSzPct val="80000"/>
              <a:buFont typeface="Wingdings" panose="05000000000000000000" pitchFamily="2" charset="2"/>
              <a:buNone/>
              <a:defRPr sz="2000" b="1" kern="1200">
                <a:solidFill>
                  <a:srgbClr val="3C3C65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3C65"/>
              </a:buClr>
              <a:buSzPct val="65000"/>
              <a:buFont typeface="Wingdings" panose="05000000000000000000" pitchFamily="2" charset="2"/>
              <a:buNone/>
              <a:defRPr sz="1800" b="1" kern="1200">
                <a:solidFill>
                  <a:srgbClr val="3C3C65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3C65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rgbClr val="3C3C65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3C65"/>
              </a:buClr>
              <a:buFont typeface="Wingdings" panose="05000000000000000000" pitchFamily="2" charset="2"/>
              <a:buNone/>
              <a:defRPr sz="1600" b="1" kern="1200">
                <a:solidFill>
                  <a:srgbClr val="3C3C65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Test : </a:t>
            </a:r>
            <a:r>
              <a:rPr lang="fr-FR" dirty="0"/>
              <a:t>1300 </a:t>
            </a:r>
            <a:r>
              <a:rPr lang="fr-FR" dirty="0" smtClean="0"/>
              <a:t> lectures/écritures de registres I2C dans </a:t>
            </a:r>
            <a:r>
              <a:rPr lang="fr-FR" dirty="0" err="1"/>
              <a:t>M</a:t>
            </a:r>
            <a:r>
              <a:rPr lang="fr-FR" dirty="0" err="1" smtClean="0"/>
              <a:t>imosis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03200" y="4548809"/>
            <a:ext cx="8940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r>
              <a:rPr lang="fr-FR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« phases préparatoires » du test plus rapide pour la simulation (temps PNR important)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« phase d’exécution » du test beaucoup plus rapide sur le PROTIUM.</a:t>
            </a:r>
          </a:p>
        </p:txBody>
      </p:sp>
      <p:sp>
        <p:nvSpPr>
          <p:cNvPr id="14" name="Titre 2"/>
          <p:cNvSpPr txBox="1">
            <a:spLocks/>
          </p:cNvSpPr>
          <p:nvPr/>
        </p:nvSpPr>
        <p:spPr bwMode="auto">
          <a:xfrm>
            <a:off x="192" y="162000"/>
            <a:ext cx="9144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dirty="0" smtClean="0"/>
              <a:t>Registres </a:t>
            </a:r>
            <a:r>
              <a:rPr lang="fr-FR" dirty="0"/>
              <a:t>I2C </a:t>
            </a:r>
            <a:r>
              <a:rPr lang="fr-FR" dirty="0" err="1"/>
              <a:t>Mimosis</a:t>
            </a:r>
            <a:r>
              <a:rPr lang="fr-FR" dirty="0"/>
              <a:t> :Simulation vs PROTIUM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12-14 Oct 2021   JME Grenoble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gregory.bertolone@iphc.cnrs.fr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4000" y="972000"/>
            <a:ext cx="8820000" cy="1988077"/>
          </a:xfrm>
        </p:spPr>
        <p:txBody>
          <a:bodyPr/>
          <a:lstStyle/>
          <a:p>
            <a:r>
              <a:rPr lang="fr-FR" dirty="0" smtClean="0"/>
              <a:t>Quartet : </a:t>
            </a:r>
          </a:p>
          <a:p>
            <a:pPr lvl="1"/>
            <a:r>
              <a:rPr lang="fr-FR" dirty="0" smtClean="0"/>
              <a:t>ASIC en cours de développement intégrant un nouveau module I2C </a:t>
            </a:r>
          </a:p>
          <a:p>
            <a:pPr lvl="1"/>
            <a:r>
              <a:rPr lang="fr-FR" dirty="0" smtClean="0"/>
              <a:t>DAQ de </a:t>
            </a:r>
            <a:r>
              <a:rPr lang="fr-FR" dirty="0" err="1" smtClean="0"/>
              <a:t>Mimosis</a:t>
            </a:r>
            <a:r>
              <a:rPr lang="fr-FR" dirty="0" smtClean="0"/>
              <a:t>  gérant de l’I2C existant au labo</a:t>
            </a:r>
          </a:p>
          <a:p>
            <a:pPr marL="0" indent="0">
              <a:buNone/>
            </a:pPr>
            <a:r>
              <a:rPr lang="fr-FR" dirty="0" smtClean="0"/>
              <a:t>	Peut on </a:t>
            </a:r>
            <a:r>
              <a:rPr lang="fr-FR" dirty="0" smtClean="0">
                <a:solidFill>
                  <a:srgbClr val="00B0F0"/>
                </a:solidFill>
              </a:rPr>
              <a:t>valider rapidement </a:t>
            </a:r>
            <a:r>
              <a:rPr lang="fr-FR" dirty="0" smtClean="0"/>
              <a:t>par prototypage </a:t>
            </a:r>
            <a:r>
              <a:rPr lang="fr-FR" dirty="0" smtClean="0">
                <a:solidFill>
                  <a:srgbClr val="00B0F0"/>
                </a:solidFill>
              </a:rPr>
              <a:t>PROTIUM</a:t>
            </a:r>
            <a:r>
              <a:rPr lang="fr-FR" dirty="0" smtClean="0"/>
              <a:t>  ce nouveau module ?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I2C de Quartet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 bwMode="auto">
          <a:xfrm>
            <a:off x="932838" y="3047383"/>
            <a:ext cx="2092570" cy="152986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205044" y="3047383"/>
            <a:ext cx="3077310" cy="152986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87934" y="3518839"/>
            <a:ext cx="1221282" cy="63582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dirty="0" smtClean="0"/>
              <a:t>Code RTL « ASIC » de Quartet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910246" y="3058492"/>
            <a:ext cx="7209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Protium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887307" y="3066475"/>
            <a:ext cx="7209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DAQ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227637" y="3557348"/>
            <a:ext cx="914400" cy="422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dirty="0" smtClean="0"/>
              <a:t>ARDUINO</a:t>
            </a:r>
            <a:endParaRPr lang="fr-FR" dirty="0"/>
          </a:p>
        </p:txBody>
      </p:sp>
      <p:sp>
        <p:nvSpPr>
          <p:cNvPr id="17" name="Double flèche horizontale 16"/>
          <p:cNvSpPr/>
          <p:nvPr/>
        </p:nvSpPr>
        <p:spPr bwMode="auto">
          <a:xfrm>
            <a:off x="3047144" y="3537340"/>
            <a:ext cx="2157044" cy="484632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Nuage 17"/>
          <p:cNvSpPr/>
          <p:nvPr/>
        </p:nvSpPr>
        <p:spPr bwMode="auto">
          <a:xfrm>
            <a:off x="6555280" y="3414516"/>
            <a:ext cx="1459522" cy="712272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921618" y="3525740"/>
            <a:ext cx="926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Soft de pilotage et  d’</a:t>
            </a:r>
            <a:r>
              <a:rPr lang="fr-FR" dirty="0" err="1"/>
              <a:t>a</a:t>
            </a:r>
            <a:r>
              <a:rPr lang="fr-FR" dirty="0" err="1" smtClean="0"/>
              <a:t>quisition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904637" y="3415574"/>
            <a:ext cx="4211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I2C</a:t>
            </a:r>
            <a:endParaRPr lang="fr-FR" dirty="0"/>
          </a:p>
        </p:txBody>
      </p:sp>
      <p:sp>
        <p:nvSpPr>
          <p:cNvPr id="21" name="Espace réservé du contenu 1"/>
          <p:cNvSpPr txBox="1">
            <a:spLocks/>
          </p:cNvSpPr>
          <p:nvPr/>
        </p:nvSpPr>
        <p:spPr bwMode="auto">
          <a:xfrm>
            <a:off x="306463" y="4915419"/>
            <a:ext cx="8820000" cy="138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363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3C65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1pPr>
            <a:lvl2pPr marL="7207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3C65"/>
              </a:buClr>
              <a:buSzPct val="80000"/>
              <a:buFont typeface="Wingdings" panose="05000000000000000000" pitchFamily="2" charset="2"/>
              <a:buChar char="Ä"/>
              <a:defRPr sz="2000" kern="1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2pPr>
            <a:lvl3pPr marL="1081088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3C65"/>
              </a:buClr>
              <a:buSzPct val="65000"/>
              <a:buFont typeface="Wingdings" panose="05000000000000000000" pitchFamily="2" charset="2"/>
              <a:buChar char="n"/>
              <a:defRPr sz="1800" kern="1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3pPr>
            <a:lvl4pPr marL="1431925" indent="-3524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3C65"/>
              </a:buClr>
              <a:buSzPct val="70000"/>
              <a:buFont typeface="Wingdings" panose="05000000000000000000" pitchFamily="2" charset="2"/>
              <a:buChar char="¨"/>
              <a:defRPr sz="1800" kern="1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4pPr>
            <a:lvl5pPr marL="1790700" indent="-358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3C6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dirty="0" smtClean="0"/>
              <a:t>Temps de mis en œuvre : ~ 2h </a:t>
            </a:r>
            <a:r>
              <a:rPr lang="fr-FR" b="0" dirty="0" err="1" smtClean="0"/>
              <a:t>from</a:t>
            </a:r>
            <a:r>
              <a:rPr lang="fr-FR" b="0" dirty="0" smtClean="0"/>
              <a:t> scratch</a:t>
            </a:r>
          </a:p>
          <a:p>
            <a:pPr lvl="1"/>
            <a:r>
              <a:rPr lang="fr-FR" b="0" dirty="0" smtClean="0"/>
              <a:t>Lecture et écriture des registres I2C validée</a:t>
            </a:r>
          </a:p>
          <a:p>
            <a:pPr marL="0" indent="0">
              <a:buNone/>
            </a:pPr>
            <a:r>
              <a:rPr lang="fr-FR" b="0" dirty="0" smtClean="0"/>
              <a:t>=&gt; Plus de détail dans la </a:t>
            </a:r>
            <a:r>
              <a:rPr lang="fr-FR" b="0" u="sng" dirty="0" smtClean="0">
                <a:solidFill>
                  <a:srgbClr val="00B0F0"/>
                </a:solidFill>
              </a:rPr>
              <a:t>présentation de Matthieu Specht</a:t>
            </a:r>
            <a:endParaRPr lang="fr-FR" b="0" u="sng" dirty="0">
              <a:solidFill>
                <a:srgbClr val="00B0F0"/>
              </a:solidFill>
            </a:endParaRPr>
          </a:p>
        </p:txBody>
      </p:sp>
      <p:cxnSp>
        <p:nvCxnSpPr>
          <p:cNvPr id="23" name="Connecteur droit avec flèche 22"/>
          <p:cNvCxnSpPr>
            <a:stCxn id="15" idx="3"/>
            <a:endCxn id="18" idx="2"/>
          </p:cNvCxnSpPr>
          <p:nvPr/>
        </p:nvCxnSpPr>
        <p:spPr bwMode="auto">
          <a:xfrm>
            <a:off x="6142037" y="3768844"/>
            <a:ext cx="417770" cy="180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Flèche droite 21"/>
          <p:cNvSpPr/>
          <p:nvPr/>
        </p:nvSpPr>
        <p:spPr bwMode="auto">
          <a:xfrm>
            <a:off x="370985" y="2241567"/>
            <a:ext cx="539261" cy="27426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657D1-E471-4974-957E-7B8B0EEFF7EA}" type="slidenum">
              <a:rPr lang="fr-FR" altLang="fr-FR" smtClean="0"/>
              <a:pPr>
                <a:defRPr/>
              </a:pPr>
              <a:t>14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096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F0"/>
                </a:solidFill>
              </a:rPr>
              <a:t>Simulation software nécessaire</a:t>
            </a:r>
            <a:r>
              <a:rPr lang="fr-FR" dirty="0" smtClean="0"/>
              <a:t>, mais devient de </a:t>
            </a:r>
            <a:r>
              <a:rPr lang="fr-FR" dirty="0" smtClean="0">
                <a:solidFill>
                  <a:srgbClr val="00B0F0"/>
                </a:solidFill>
              </a:rPr>
              <a:t>+ en + complexe </a:t>
            </a:r>
            <a:r>
              <a:rPr lang="fr-FR" dirty="0" smtClean="0"/>
              <a:t>et </a:t>
            </a:r>
            <a:r>
              <a:rPr lang="fr-FR" dirty="0" smtClean="0">
                <a:solidFill>
                  <a:srgbClr val="00B0F0"/>
                </a:solidFill>
              </a:rPr>
              <a:t>couteuse</a:t>
            </a:r>
            <a:r>
              <a:rPr lang="fr-FR" dirty="0" smtClean="0"/>
              <a:t> en ressource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B0F0"/>
                </a:solidFill>
              </a:rPr>
              <a:t>Prototypage</a:t>
            </a:r>
            <a:r>
              <a:rPr lang="fr-FR" dirty="0" smtClean="0"/>
              <a:t> classique avec un </a:t>
            </a:r>
            <a:r>
              <a:rPr lang="fr-FR" dirty="0" smtClean="0">
                <a:solidFill>
                  <a:srgbClr val="00B0F0"/>
                </a:solidFill>
              </a:rPr>
              <a:t>FPGA</a:t>
            </a:r>
            <a:r>
              <a:rPr lang="fr-FR" dirty="0" smtClean="0"/>
              <a:t> présente un </a:t>
            </a:r>
            <a:r>
              <a:rPr lang="fr-FR" dirty="0" smtClean="0">
                <a:solidFill>
                  <a:srgbClr val="00B0F0"/>
                </a:solidFill>
              </a:rPr>
              <a:t>intérêt</a:t>
            </a:r>
            <a:r>
              <a:rPr lang="fr-FR" dirty="0" smtClean="0"/>
              <a:t> certain:</a:t>
            </a:r>
          </a:p>
          <a:p>
            <a:pPr lvl="1"/>
            <a:r>
              <a:rPr lang="fr-FR" dirty="0" smtClean="0">
                <a:solidFill>
                  <a:srgbClr val="00B0F0"/>
                </a:solidFill>
              </a:rPr>
              <a:t>vérification fonctionnelle</a:t>
            </a:r>
            <a:r>
              <a:rPr lang="fr-FR" dirty="0" smtClean="0"/>
              <a:t> des gros circuits numériques : </a:t>
            </a:r>
            <a:r>
              <a:rPr lang="fr-FR" dirty="0" smtClean="0">
                <a:solidFill>
                  <a:srgbClr val="00B0F0"/>
                </a:solidFill>
              </a:rPr>
              <a:t>↘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 smtClean="0">
                <a:solidFill>
                  <a:srgbClr val="00B0F0"/>
                </a:solidFill>
              </a:rPr>
              <a:t>↘du temps</a:t>
            </a:r>
            <a:r>
              <a:rPr lang="fr-FR" dirty="0" smtClean="0"/>
              <a:t> de vérification</a:t>
            </a:r>
          </a:p>
          <a:p>
            <a:pPr lvl="1"/>
            <a:r>
              <a:rPr lang="fr-FR" dirty="0" smtClean="0">
                <a:solidFill>
                  <a:srgbClr val="00B0F0"/>
                </a:solidFill>
              </a:rPr>
              <a:t>Co-design</a:t>
            </a:r>
            <a:r>
              <a:rPr lang="fr-FR" dirty="0" smtClean="0"/>
              <a:t> entre du </a:t>
            </a:r>
            <a:r>
              <a:rPr lang="fr-FR" dirty="0" smtClean="0">
                <a:solidFill>
                  <a:srgbClr val="00B0F0"/>
                </a:solidFill>
              </a:rPr>
              <a:t>hardware</a:t>
            </a:r>
            <a:r>
              <a:rPr lang="fr-FR" dirty="0" smtClean="0"/>
              <a:t> (CPU, …)  et du </a:t>
            </a:r>
            <a:r>
              <a:rPr lang="fr-FR" dirty="0" smtClean="0">
                <a:solidFill>
                  <a:srgbClr val="00B0F0"/>
                </a:solidFill>
              </a:rPr>
              <a:t>software</a:t>
            </a:r>
          </a:p>
          <a:p>
            <a:pPr lvl="1"/>
            <a:r>
              <a:rPr lang="fr-FR" dirty="0" smtClean="0"/>
              <a:t>Interaction entre le </a:t>
            </a:r>
            <a:r>
              <a:rPr lang="fr-FR" dirty="0" smtClean="0">
                <a:solidFill>
                  <a:srgbClr val="00B0F0"/>
                </a:solidFill>
              </a:rPr>
              <a:t>design</a:t>
            </a:r>
            <a:r>
              <a:rPr lang="fr-FR" dirty="0" smtClean="0"/>
              <a:t> et un </a:t>
            </a:r>
            <a:r>
              <a:rPr lang="fr-FR" dirty="0" smtClean="0">
                <a:solidFill>
                  <a:srgbClr val="00B0F0"/>
                </a:solidFill>
              </a:rPr>
              <a:t>environnement externe</a:t>
            </a:r>
          </a:p>
          <a:p>
            <a:pPr lvl="1"/>
            <a:endParaRPr lang="fr-FR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   </a:t>
            </a:r>
            <a:r>
              <a:rPr lang="fr-FR" sz="2000" dirty="0" smtClean="0">
                <a:solidFill>
                  <a:srgbClr val="FF0000"/>
                </a:solidFill>
              </a:rPr>
              <a:t>Mais </a:t>
            </a:r>
            <a:r>
              <a:rPr lang="fr-FR" sz="2000" dirty="0" smtClean="0">
                <a:solidFill>
                  <a:schemeClr val="tx1"/>
                </a:solidFill>
              </a:rPr>
              <a:t>besoin</a:t>
            </a:r>
            <a:r>
              <a:rPr lang="fr-FR" sz="2000" dirty="0" smtClean="0">
                <a:solidFill>
                  <a:srgbClr val="FF0000"/>
                </a:solidFill>
              </a:rPr>
              <a:t> d’adapter </a:t>
            </a:r>
            <a:r>
              <a:rPr lang="fr-FR" sz="2000" dirty="0" smtClean="0">
                <a:solidFill>
                  <a:schemeClr val="tx1"/>
                </a:solidFill>
              </a:rPr>
              <a:t>le code ASIC.</a:t>
            </a:r>
            <a:endParaRPr lang="fr-FR" dirty="0" smtClean="0">
              <a:solidFill>
                <a:schemeClr val="tx1"/>
              </a:solidFill>
            </a:endParaRPr>
          </a:p>
          <a:p>
            <a:pPr lvl="2"/>
            <a:r>
              <a:rPr lang="fr-FR" sz="2000" dirty="0" smtClean="0">
                <a:solidFill>
                  <a:srgbClr val="FF0000"/>
                </a:solidFill>
              </a:rPr>
              <a:t>Cout </a:t>
            </a:r>
            <a:r>
              <a:rPr lang="fr-FR" sz="2000" dirty="0" smtClean="0">
                <a:solidFill>
                  <a:schemeClr val="tx1"/>
                </a:solidFill>
              </a:rPr>
              <a:t>en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manpower</a:t>
            </a:r>
            <a:endParaRPr lang="fr-FR" sz="2000" dirty="0" smtClean="0">
              <a:solidFill>
                <a:srgbClr val="FF0000"/>
              </a:solidFill>
            </a:endParaRPr>
          </a:p>
          <a:p>
            <a:pPr lvl="2"/>
            <a:r>
              <a:rPr lang="fr-FR" sz="2000" dirty="0" smtClean="0">
                <a:solidFill>
                  <a:schemeClr val="tx1"/>
                </a:solidFill>
              </a:rPr>
              <a:t>Risque de </a:t>
            </a:r>
            <a:r>
              <a:rPr lang="fr-FR" sz="2000" dirty="0" smtClean="0">
                <a:solidFill>
                  <a:srgbClr val="FF0000"/>
                </a:solidFill>
              </a:rPr>
              <a:t>divergence</a:t>
            </a:r>
            <a:r>
              <a:rPr lang="fr-FR" sz="2000" dirty="0" smtClean="0">
                <a:solidFill>
                  <a:schemeClr val="tx1"/>
                </a:solidFill>
              </a:rPr>
              <a:t> entre les codes ASIC / FPGA</a:t>
            </a:r>
          </a:p>
          <a:p>
            <a:endParaRPr lang="fr-FR" dirty="0"/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657D1-E471-4974-957E-7B8B0EEFF7EA}" type="slidenum">
              <a:rPr lang="fr-FR" altLang="fr-FR" smtClean="0"/>
              <a:pPr>
                <a:defRPr/>
              </a:pPr>
              <a:t>15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272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PROTIUM</a:t>
            </a:r>
          </a:p>
          <a:p>
            <a:pPr marL="360362" lvl="1" indent="0">
              <a:buNone/>
            </a:pPr>
            <a:r>
              <a:rPr lang="fr-FR" dirty="0">
                <a:solidFill>
                  <a:srgbClr val="92D050"/>
                </a:solidFill>
                <a:sym typeface="Wingdings" panose="05000000000000000000" pitchFamily="2" charset="2"/>
              </a:rPr>
              <a:t> </a:t>
            </a:r>
            <a:r>
              <a:rPr lang="fr-FR" dirty="0" smtClean="0"/>
              <a:t>Reprends les </a:t>
            </a:r>
            <a:r>
              <a:rPr lang="fr-FR" dirty="0" smtClean="0">
                <a:solidFill>
                  <a:srgbClr val="00B0F0"/>
                </a:solidFill>
              </a:rPr>
              <a:t>avantages du prototypage classique</a:t>
            </a:r>
          </a:p>
          <a:p>
            <a:pPr marL="360362" lvl="1" indent="0">
              <a:buNone/>
            </a:pPr>
            <a:r>
              <a:rPr lang="fr-FR" dirty="0" smtClean="0">
                <a:solidFill>
                  <a:srgbClr val="92D050"/>
                </a:solidFill>
                <a:sym typeface="Wingdings" panose="05000000000000000000" pitchFamily="2" charset="2"/>
              </a:rPr>
              <a:t> </a:t>
            </a:r>
            <a:r>
              <a:rPr lang="fr-FR" dirty="0" smtClean="0">
                <a:solidFill>
                  <a:srgbClr val="00B0F0"/>
                </a:solidFill>
              </a:rPr>
              <a:t>Unicité</a:t>
            </a:r>
            <a:r>
              <a:rPr lang="fr-FR" dirty="0" smtClean="0"/>
              <a:t> du </a:t>
            </a:r>
            <a:r>
              <a:rPr lang="fr-FR" dirty="0" smtClean="0">
                <a:solidFill>
                  <a:srgbClr val="00B0F0"/>
                </a:solidFill>
              </a:rPr>
              <a:t>RTL ASIC</a:t>
            </a:r>
            <a:r>
              <a:rPr lang="fr-FR" dirty="0" smtClean="0"/>
              <a:t> et du code de </a:t>
            </a:r>
            <a:r>
              <a:rPr lang="fr-FR" dirty="0" smtClean="0">
                <a:solidFill>
                  <a:srgbClr val="00B0F0"/>
                </a:solidFill>
              </a:rPr>
              <a:t>prototypage</a:t>
            </a:r>
          </a:p>
          <a:p>
            <a:pPr marL="360362" lvl="1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@IPHC :</a:t>
            </a:r>
          </a:p>
          <a:p>
            <a:pPr marL="360362" lvl="1" indent="0">
              <a:buNone/>
            </a:pPr>
            <a:r>
              <a:rPr lang="fr-FR" dirty="0" smtClean="0">
                <a:solidFill>
                  <a:srgbClr val="92D050"/>
                </a:solidFill>
                <a:sym typeface="Wingdings" panose="05000000000000000000" pitchFamily="2" charset="2"/>
              </a:rPr>
              <a:t> </a:t>
            </a:r>
            <a:r>
              <a:rPr lang="fr-FR" dirty="0" smtClean="0"/>
              <a:t>Relative </a:t>
            </a:r>
            <a:r>
              <a:rPr lang="fr-FR" dirty="0" smtClean="0">
                <a:solidFill>
                  <a:srgbClr val="00B0F0"/>
                </a:solidFill>
              </a:rPr>
              <a:t>simplicité de mise en œuvre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>
                <a:solidFill>
                  <a:srgbClr val="00B0F0"/>
                </a:solidFill>
              </a:rPr>
              <a:t>pas de compétences</a:t>
            </a:r>
            <a:r>
              <a:rPr lang="fr-FR" dirty="0" smtClean="0"/>
              <a:t> spécifiques </a:t>
            </a:r>
            <a:r>
              <a:rPr lang="fr-FR" dirty="0" smtClean="0">
                <a:solidFill>
                  <a:srgbClr val="00B0F0"/>
                </a:solidFill>
              </a:rPr>
              <a:t>FPGA</a:t>
            </a:r>
            <a:r>
              <a:rPr lang="fr-FR" dirty="0" smtClean="0"/>
              <a:t> nécessaires</a:t>
            </a:r>
          </a:p>
          <a:p>
            <a:pPr lvl="2"/>
            <a:r>
              <a:rPr lang="fr-FR" dirty="0" smtClean="0"/>
              <a:t>Fonctionnement par </a:t>
            </a:r>
            <a:r>
              <a:rPr lang="fr-FR" dirty="0" smtClean="0">
                <a:solidFill>
                  <a:srgbClr val="00B0F0"/>
                </a:solidFill>
              </a:rPr>
              <a:t>script </a:t>
            </a:r>
            <a:r>
              <a:rPr lang="fr-FR" dirty="0" err="1" smtClean="0">
                <a:solidFill>
                  <a:srgbClr val="00B0F0"/>
                </a:solidFill>
              </a:rPr>
              <a:t>Tcl</a:t>
            </a:r>
            <a:r>
              <a:rPr lang="fr-FR" dirty="0" smtClean="0"/>
              <a:t> =&gt; grand réutilisabilité 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Très gros </a:t>
            </a:r>
            <a:r>
              <a:rPr lang="fr-FR" dirty="0" smtClean="0">
                <a:solidFill>
                  <a:srgbClr val="00B0F0"/>
                </a:solidFill>
              </a:rPr>
              <a:t>support</a:t>
            </a:r>
            <a:r>
              <a:rPr lang="fr-FR" dirty="0" smtClean="0"/>
              <a:t> de la part </a:t>
            </a:r>
            <a:r>
              <a:rPr lang="fr-FR" dirty="0" smtClean="0">
                <a:solidFill>
                  <a:srgbClr val="00B0F0"/>
                </a:solidFill>
              </a:rPr>
              <a:t>Cadence : </a:t>
            </a:r>
            <a:r>
              <a:rPr lang="fr-FR" dirty="0" smtClean="0">
                <a:solidFill>
                  <a:schemeClr val="tx1"/>
                </a:solidFill>
              </a:rPr>
              <a:t>spécialiste PROTIUM France disponible et réactif 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92D050"/>
                </a:solidFill>
                <a:sym typeface="Wingdings" panose="05000000000000000000" pitchFamily="2" charset="2"/>
              </a:rPr>
              <a:t> </a:t>
            </a:r>
            <a:r>
              <a:rPr lang="fr-FR" dirty="0">
                <a:solidFill>
                  <a:schemeClr val="tx1"/>
                </a:solidFill>
              </a:rPr>
              <a:t>Permet une plus grande </a:t>
            </a:r>
            <a:r>
              <a:rPr lang="fr-FR" dirty="0">
                <a:solidFill>
                  <a:srgbClr val="00B0F0"/>
                </a:solidFill>
              </a:rPr>
              <a:t>interaction</a:t>
            </a:r>
            <a:r>
              <a:rPr lang="fr-FR" dirty="0">
                <a:solidFill>
                  <a:schemeClr val="tx1"/>
                </a:solidFill>
              </a:rPr>
              <a:t> entre l’ingénieur de </a:t>
            </a:r>
            <a:r>
              <a:rPr lang="fr-FR" dirty="0">
                <a:solidFill>
                  <a:srgbClr val="00B0F0"/>
                </a:solidFill>
              </a:rPr>
              <a:t>test</a:t>
            </a:r>
            <a:r>
              <a:rPr lang="fr-FR" dirty="0">
                <a:solidFill>
                  <a:schemeClr val="tx1"/>
                </a:solidFill>
              </a:rPr>
              <a:t> et le designer </a:t>
            </a:r>
            <a:r>
              <a:rPr lang="fr-FR" dirty="0">
                <a:solidFill>
                  <a:srgbClr val="00B0F0"/>
                </a:solidFill>
              </a:rPr>
              <a:t>ASIC</a:t>
            </a:r>
            <a:endParaRPr lang="fr-FR" dirty="0" smtClean="0">
              <a:solidFill>
                <a:schemeClr val="tx1"/>
              </a:solidFill>
            </a:endParaRPr>
          </a:p>
          <a:p>
            <a:pPr lvl="1"/>
            <a:endParaRPr lang="fr-FR" dirty="0">
              <a:solidFill>
                <a:schemeClr val="tx1"/>
              </a:solidFill>
            </a:endParaRPr>
          </a:p>
          <a:p>
            <a:pPr marL="360362" lvl="1" indent="0">
              <a:buNone/>
            </a:pP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× </a:t>
            </a:r>
            <a:r>
              <a:rPr lang="fr-FR" dirty="0">
                <a:solidFill>
                  <a:schemeClr val="tx1"/>
                </a:solidFill>
              </a:rPr>
              <a:t>cout de la phase </a:t>
            </a:r>
            <a:r>
              <a:rPr lang="fr-FR">
                <a:solidFill>
                  <a:schemeClr val="tx1"/>
                </a:solidFill>
              </a:rPr>
              <a:t>de </a:t>
            </a:r>
            <a:r>
              <a:rPr lang="fr-FR" smtClean="0">
                <a:solidFill>
                  <a:schemeClr val="tx1"/>
                </a:solidFill>
              </a:rPr>
              <a:t>PNR</a:t>
            </a:r>
            <a:endParaRPr lang="fr-FR" dirty="0" smtClean="0">
              <a:solidFill>
                <a:schemeClr val="tx1"/>
              </a:solidFill>
            </a:endParaRPr>
          </a:p>
          <a:p>
            <a:pPr marL="360362" lvl="1" indent="0">
              <a:buNone/>
            </a:pP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× 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Logique purement </a:t>
            </a:r>
            <a:r>
              <a:rPr lang="fr-FR" dirty="0" smtClean="0">
                <a:solidFill>
                  <a:srgbClr val="00B0F0"/>
                </a:solidFill>
                <a:sym typeface="Wingdings" panose="05000000000000000000" pitchFamily="2" charset="2"/>
              </a:rPr>
              <a:t>asynchrone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non 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implémentable</a:t>
            </a:r>
            <a:endParaRPr lang="fr-FR" dirty="0" smtClean="0">
              <a:solidFill>
                <a:schemeClr val="tx1"/>
              </a:solidFill>
            </a:endParaRPr>
          </a:p>
          <a:p>
            <a:pPr lvl="2"/>
            <a:endParaRPr lang="fr-FR" dirty="0">
              <a:solidFill>
                <a:schemeClr val="tx1"/>
              </a:solidFill>
            </a:endParaRPr>
          </a:p>
          <a:p>
            <a:pPr lvl="2"/>
            <a:endParaRPr lang="fr-FR" dirty="0">
              <a:solidFill>
                <a:schemeClr val="tx1"/>
              </a:solidFill>
            </a:endParaRPr>
          </a:p>
          <a:p>
            <a:pPr marL="719138" lvl="2" indent="0"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657D1-E471-4974-957E-7B8B0EEFF7EA}" type="slidenum">
              <a:rPr lang="fr-FR" altLang="fr-FR" smtClean="0"/>
              <a:pPr>
                <a:defRPr/>
              </a:pPr>
              <a:t>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591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657D1-E471-4974-957E-7B8B0EEFF7EA}" type="slidenum">
              <a:rPr lang="fr-FR" altLang="fr-FR" smtClean="0"/>
              <a:pPr>
                <a:defRPr/>
              </a:pPr>
              <a:t>17</a:t>
            </a:fld>
            <a:endParaRPr lang="fr-FR" alt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053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Back UP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657D1-E471-4974-957E-7B8B0EEFF7EA}" type="slidenum">
              <a:rPr lang="fr-FR" altLang="fr-FR" smtClean="0"/>
              <a:pPr>
                <a:defRPr/>
              </a:pPr>
              <a:t>18</a:t>
            </a:fld>
            <a:endParaRPr lang="fr-FR" alt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64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Validation</a:t>
            </a:r>
            <a:r>
              <a:rPr lang="fr-FR" dirty="0" smtClean="0">
                <a:solidFill>
                  <a:srgbClr val="00B0F0"/>
                </a:solidFill>
              </a:rPr>
              <a:t> de Mimosis2</a:t>
            </a:r>
            <a:r>
              <a:rPr lang="fr-FR" dirty="0" smtClean="0"/>
              <a:t> avant sa soumission</a:t>
            </a:r>
          </a:p>
          <a:p>
            <a:pPr lvl="1"/>
            <a:r>
              <a:rPr lang="fr-FR" dirty="0" smtClean="0">
                <a:solidFill>
                  <a:srgbClr val="00B0F0"/>
                </a:solidFill>
              </a:rPr>
              <a:t>Matrice</a:t>
            </a:r>
            <a:r>
              <a:rPr lang="fr-FR" dirty="0" smtClean="0"/>
              <a:t> implantée sous forme d’une </a:t>
            </a:r>
            <a:r>
              <a:rPr lang="fr-FR" dirty="0" smtClean="0">
                <a:solidFill>
                  <a:srgbClr val="00B0F0"/>
                </a:solidFill>
              </a:rPr>
              <a:t>mémoire</a:t>
            </a:r>
            <a:r>
              <a:rPr lang="fr-FR" dirty="0" smtClean="0"/>
              <a:t>, puis post-traitement des data</a:t>
            </a:r>
          </a:p>
          <a:p>
            <a:r>
              <a:rPr lang="fr-FR" dirty="0" smtClean="0"/>
              <a:t>Achat envisagé d’une </a:t>
            </a:r>
            <a:r>
              <a:rPr lang="fr-FR" dirty="0" smtClean="0">
                <a:solidFill>
                  <a:srgbClr val="00B0F0"/>
                </a:solidFill>
              </a:rPr>
              <a:t>carte d’extension avec connecteurs FMC</a:t>
            </a:r>
          </a:p>
          <a:p>
            <a:pPr lvl="1"/>
            <a:r>
              <a:rPr lang="fr-FR" dirty="0" smtClean="0"/>
              <a:t>Grande diversité des cartes FMC disponibles dans le commerce (FPGA </a:t>
            </a:r>
            <a:r>
              <a:rPr lang="fr-FR" dirty="0" err="1" smtClean="0"/>
              <a:t>Xilinx</a:t>
            </a:r>
            <a:r>
              <a:rPr lang="fr-FR" dirty="0" smtClean="0"/>
              <a:t>, ADC/DAC, …)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Implémentation </a:t>
            </a:r>
            <a:r>
              <a:rPr lang="fr-FR" dirty="0"/>
              <a:t>d’un </a:t>
            </a:r>
            <a:r>
              <a:rPr lang="fr-FR" dirty="0">
                <a:solidFill>
                  <a:srgbClr val="00B0F0"/>
                </a:solidFill>
              </a:rPr>
              <a:t>processeur</a:t>
            </a:r>
            <a:r>
              <a:rPr lang="fr-FR" dirty="0"/>
              <a:t> </a:t>
            </a:r>
            <a:r>
              <a:rPr lang="fr-FR" dirty="0">
                <a:solidFill>
                  <a:srgbClr val="00B0F0"/>
                </a:solidFill>
              </a:rPr>
              <a:t>RISC</a:t>
            </a:r>
            <a:r>
              <a:rPr lang="fr-FR" dirty="0"/>
              <a:t> </a:t>
            </a:r>
            <a:r>
              <a:rPr lang="fr-FR" dirty="0" smtClean="0">
                <a:solidFill>
                  <a:srgbClr val="00B0F0"/>
                </a:solidFill>
              </a:rPr>
              <a:t>V </a:t>
            </a:r>
            <a:r>
              <a:rPr lang="fr-FR" dirty="0" err="1">
                <a:solidFill>
                  <a:srgbClr val="00B0F0"/>
                </a:solidFill>
              </a:rPr>
              <a:t>Pulpissimo</a:t>
            </a:r>
            <a:r>
              <a:rPr lang="fr-FR" dirty="0"/>
              <a:t> (</a:t>
            </a:r>
            <a:r>
              <a:rPr lang="fr-FR" dirty="0">
                <a:hlinkClick r:id="rId2"/>
              </a:rPr>
              <a:t>https://pulp-platform.org/</a:t>
            </a:r>
            <a:r>
              <a:rPr lang="fr-FR" dirty="0"/>
              <a:t>)</a:t>
            </a:r>
            <a:endParaRPr lang="fr-FR" dirty="0">
              <a:solidFill>
                <a:srgbClr val="00B0F0"/>
              </a:solidFill>
            </a:endParaRPr>
          </a:p>
          <a:p>
            <a:pPr lvl="1"/>
            <a:r>
              <a:rPr lang="fr-FR" dirty="0" smtClean="0"/>
              <a:t>Code open source</a:t>
            </a:r>
          </a:p>
          <a:p>
            <a:pPr lvl="1"/>
            <a:r>
              <a:rPr lang="fr-FR" dirty="0" smtClean="0"/>
              <a:t>RTL simulé </a:t>
            </a:r>
            <a:r>
              <a:rPr lang="fr-FR" dirty="0"/>
              <a:t>2021 </a:t>
            </a:r>
            <a:r>
              <a:rPr lang="fr-FR" dirty="0" smtClean="0"/>
              <a:t>par </a:t>
            </a:r>
            <a:r>
              <a:rPr lang="fr-FR" dirty="0"/>
              <a:t>une </a:t>
            </a:r>
            <a:r>
              <a:rPr lang="fr-FR" dirty="0" smtClean="0"/>
              <a:t>stagiaire  </a:t>
            </a:r>
            <a:r>
              <a:rPr lang="fr-FR" dirty="0"/>
              <a:t>de M1</a:t>
            </a:r>
          </a:p>
          <a:p>
            <a:pPr lvl="1"/>
            <a:r>
              <a:rPr lang="fr-FR" dirty="0" smtClean="0"/>
              <a:t>Choix de la plateforme identique </a:t>
            </a:r>
            <a:br>
              <a:rPr lang="fr-FR" dirty="0" smtClean="0"/>
            </a:br>
            <a:r>
              <a:rPr lang="fr-FR" dirty="0" smtClean="0"/>
              <a:t>au CERN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Développemen</a:t>
            </a:r>
            <a:r>
              <a:rPr lang="fr-FR" dirty="0" smtClean="0"/>
              <a:t> futurs @IPHC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94" y="3999652"/>
            <a:ext cx="3452445" cy="205412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720862" y="6025282"/>
            <a:ext cx="2543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dirty="0" err="1" smtClean="0"/>
              <a:t>Risto</a:t>
            </a:r>
            <a:r>
              <a:rPr lang="fr-FR" b="0" dirty="0" smtClean="0"/>
              <a:t> </a:t>
            </a:r>
            <a:r>
              <a:rPr lang="fr-FR" b="0" dirty="0" err="1" smtClean="0"/>
              <a:t>Pejasinovic</a:t>
            </a:r>
            <a:r>
              <a:rPr lang="fr-FR" b="0" dirty="0" smtClean="0"/>
              <a:t>    </a:t>
            </a:r>
            <a:r>
              <a:rPr lang="fr-FR" sz="1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Mux</a:t>
            </a:r>
            <a:r>
              <a:rPr lang="fr-FR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fr-FR" sz="1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mug</a:t>
            </a:r>
            <a:r>
              <a:rPr lang="fr-FR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  <a:endParaRPr lang="fr-FR" sz="1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657D1-E471-4974-957E-7B8B0EEFF7EA}" type="slidenum">
              <a:rPr lang="fr-FR" altLang="fr-FR" smtClean="0"/>
              <a:pPr>
                <a:defRPr/>
              </a:pPr>
              <a:t>19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512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Contexte :</a:t>
            </a:r>
          </a:p>
          <a:p>
            <a:pPr lvl="1"/>
            <a:r>
              <a:rPr lang="fr-FR" dirty="0"/>
              <a:t>ASIC @IN2P3 deviennent de plus en plus </a:t>
            </a:r>
            <a:r>
              <a:rPr lang="fr-FR" dirty="0" smtClean="0">
                <a:solidFill>
                  <a:srgbClr val="00B0F0"/>
                </a:solidFill>
              </a:rPr>
              <a:t>numériques</a:t>
            </a:r>
            <a:r>
              <a:rPr lang="fr-FR" dirty="0" smtClean="0"/>
              <a:t> </a:t>
            </a:r>
          </a:p>
          <a:p>
            <a:pPr lvl="2"/>
            <a:r>
              <a:rPr lang="fr-FR" dirty="0"/>
              <a:t> Augmentation de la complexité et du nombre de </a:t>
            </a:r>
            <a:r>
              <a:rPr lang="fr-FR" dirty="0" smtClean="0"/>
              <a:t>fonctions dans le code RTL</a:t>
            </a:r>
            <a:endParaRPr lang="fr-FR" sz="800" dirty="0" smtClean="0"/>
          </a:p>
          <a:p>
            <a:pPr lvl="1"/>
            <a:r>
              <a:rPr lang="fr-FR" dirty="0">
                <a:solidFill>
                  <a:srgbClr val="00B0F0"/>
                </a:solidFill>
              </a:rPr>
              <a:t>Cout des </a:t>
            </a:r>
            <a:r>
              <a:rPr lang="fr-FR" dirty="0" err="1">
                <a:solidFill>
                  <a:srgbClr val="00B0F0"/>
                </a:solidFill>
              </a:rPr>
              <a:t>runs</a:t>
            </a:r>
            <a:r>
              <a:rPr lang="fr-FR" dirty="0">
                <a:solidFill>
                  <a:srgbClr val="00B0F0"/>
                </a:solidFill>
              </a:rPr>
              <a:t> de fonderies</a:t>
            </a:r>
            <a:r>
              <a:rPr lang="fr-FR" dirty="0"/>
              <a:t> de plus en plus important =&gt; besoin de limiter le nombre de prototypes </a:t>
            </a:r>
            <a:r>
              <a:rPr lang="fr-FR" dirty="0" smtClean="0"/>
              <a:t>intermédiaires</a:t>
            </a:r>
            <a:br>
              <a:rPr lang="fr-FR" dirty="0" smtClean="0"/>
            </a:br>
            <a:endParaRPr lang="fr-FR" sz="1000" dirty="0" smtClean="0"/>
          </a:p>
          <a:p>
            <a:pPr lvl="1"/>
            <a:r>
              <a:rPr lang="fr-FR" dirty="0" smtClean="0"/>
              <a:t>Emergence de besoins de </a:t>
            </a:r>
            <a:r>
              <a:rPr lang="fr-FR" dirty="0" smtClean="0">
                <a:solidFill>
                  <a:srgbClr val="00B0F0"/>
                </a:solidFill>
              </a:rPr>
              <a:t>vérifications</a:t>
            </a:r>
            <a:r>
              <a:rPr lang="fr-FR" dirty="0" smtClean="0"/>
              <a:t> avancés pour des </a:t>
            </a:r>
            <a:r>
              <a:rPr lang="fr-FR" dirty="0" smtClean="0">
                <a:solidFill>
                  <a:srgbClr val="00B0F0"/>
                </a:solidFill>
              </a:rPr>
              <a:t>protocoles de communications </a:t>
            </a:r>
            <a:r>
              <a:rPr lang="fr-FR" dirty="0" smtClean="0"/>
              <a:t>« maison » et / ou standard:  </a:t>
            </a:r>
          </a:p>
          <a:p>
            <a:pPr lvl="2"/>
            <a:r>
              <a:rPr lang="fr-FR" dirty="0" smtClean="0"/>
              <a:t>Capteur à Pixels </a:t>
            </a:r>
            <a:r>
              <a:rPr lang="fr-FR" dirty="0" err="1" smtClean="0"/>
              <a:t>Mimosis</a:t>
            </a:r>
            <a:r>
              <a:rPr lang="fr-FR" dirty="0" smtClean="0"/>
              <a:t> </a:t>
            </a:r>
            <a:r>
              <a:rPr lang="fr-FR" dirty="0"/>
              <a:t>de </a:t>
            </a:r>
            <a:r>
              <a:rPr lang="fr-FR" dirty="0" smtClean="0"/>
              <a:t>l’expérience CBM </a:t>
            </a:r>
            <a:r>
              <a:rPr lang="fr-FR" dirty="0"/>
              <a:t>: </a:t>
            </a:r>
            <a:endParaRPr lang="fr-FR" dirty="0" smtClean="0"/>
          </a:p>
          <a:p>
            <a:pPr lvl="3"/>
            <a:r>
              <a:rPr lang="fr-FR" dirty="0" smtClean="0"/>
              <a:t>Flux </a:t>
            </a:r>
            <a:r>
              <a:rPr lang="fr-FR" dirty="0"/>
              <a:t>de </a:t>
            </a:r>
            <a:r>
              <a:rPr lang="fr-FR" dirty="0" smtClean="0"/>
              <a:t>données de  1,2GB/s avec un protocole dédié </a:t>
            </a:r>
          </a:p>
          <a:p>
            <a:pPr lvl="3"/>
            <a:r>
              <a:rPr lang="fr-FR" dirty="0" smtClean="0"/>
              <a:t>I2C pour le </a:t>
            </a:r>
            <a:r>
              <a:rPr lang="fr-FR" dirty="0" err="1" smtClean="0"/>
              <a:t>slowcontrol</a:t>
            </a:r>
            <a:endParaRPr lang="fr-FR" dirty="0" smtClean="0"/>
          </a:p>
          <a:p>
            <a:pPr lvl="2"/>
            <a:r>
              <a:rPr lang="fr-FR" dirty="0" smtClean="0"/>
              <a:t>Liaison ASIC&lt;-&gt; protocole GBT du CERN</a:t>
            </a:r>
          </a:p>
          <a:p>
            <a:pPr lvl="2"/>
            <a:r>
              <a:rPr lang="fr-FR" dirty="0" smtClean="0"/>
              <a:t>Echelles avec plusieurs ASIC</a:t>
            </a:r>
            <a:br>
              <a:rPr lang="fr-FR" dirty="0" smtClean="0"/>
            </a:br>
            <a:endParaRPr lang="fr-FR" sz="1000" dirty="0" smtClean="0"/>
          </a:p>
          <a:p>
            <a:pPr marL="360362" lvl="1" indent="0">
              <a:buNone/>
            </a:pPr>
            <a:r>
              <a:rPr lang="fr-FR" dirty="0"/>
              <a:t>	</a:t>
            </a:r>
            <a:r>
              <a:rPr lang="fr-FR" dirty="0" smtClean="0"/>
              <a:t>Besoin de </a:t>
            </a:r>
            <a:r>
              <a:rPr lang="fr-FR" dirty="0" smtClean="0">
                <a:solidFill>
                  <a:srgbClr val="00B0F0"/>
                </a:solidFill>
              </a:rPr>
              <a:t>vérification</a:t>
            </a:r>
            <a:r>
              <a:rPr lang="fr-FR" dirty="0" smtClean="0"/>
              <a:t> du design de + en + </a:t>
            </a:r>
            <a:r>
              <a:rPr lang="fr-FR" dirty="0" smtClean="0">
                <a:solidFill>
                  <a:srgbClr val="00B0F0"/>
                </a:solidFill>
              </a:rPr>
              <a:t>importante et complexe avant la 	fabrication de l’ASIC</a:t>
            </a:r>
          </a:p>
          <a:p>
            <a:pPr marL="719138" lvl="2" indent="0">
              <a:buNone/>
            </a:pPr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>
              <a:buFont typeface="Symbol" panose="05050102010706020507" pitchFamily="18" charset="2"/>
              <a:buChar char="Þ"/>
            </a:pPr>
            <a:endParaRPr lang="fr-FR" dirty="0" smtClean="0"/>
          </a:p>
          <a:p>
            <a:pPr marL="360362" lvl="1" indent="0">
              <a:buNone/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Simulation/Emulation VS Prototypage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657D1-E471-4974-957E-7B8B0EEFF7EA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  <p:sp>
        <p:nvSpPr>
          <p:cNvPr id="10" name="Flèche droite 9"/>
          <p:cNvSpPr/>
          <p:nvPr/>
        </p:nvSpPr>
        <p:spPr bwMode="auto">
          <a:xfrm>
            <a:off x="144000" y="5498707"/>
            <a:ext cx="767862" cy="392723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Code RTL simulé dans un environnement logiciel avec un banc de test (UVM ou non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r>
              <a:rPr lang="fr-FR" dirty="0" smtClean="0"/>
              <a:t> : </a:t>
            </a:r>
            <a:r>
              <a:rPr lang="fr-FR" sz="2000" dirty="0" smtClean="0">
                <a:solidFill>
                  <a:srgbClr val="00B0F0"/>
                </a:solidFill>
              </a:rPr>
              <a:t>vérification fine </a:t>
            </a:r>
            <a:r>
              <a:rPr lang="fr-FR" sz="2000" dirty="0" smtClean="0"/>
              <a:t>de chaque fonction ou nœud du design (pas de limitation sur le nombre de probe)</a:t>
            </a:r>
            <a:br>
              <a:rPr lang="fr-FR" sz="2000" dirty="0" smtClean="0"/>
            </a:br>
            <a:r>
              <a:rPr lang="fr-FR" sz="2000" dirty="0" smtClean="0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r>
              <a:rPr lang="fr-F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smtClean="0"/>
              <a:t>: le code simulée sera celui de l’ASIC</a:t>
            </a:r>
            <a:br>
              <a:rPr lang="fr-FR" sz="2000" dirty="0" smtClean="0"/>
            </a:b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×</a:t>
            </a:r>
            <a:r>
              <a:rPr lang="fr-FR" sz="2000" dirty="0" smtClean="0"/>
              <a:t> : plus le </a:t>
            </a:r>
            <a:r>
              <a:rPr lang="fr-FR" sz="2000" dirty="0" smtClean="0">
                <a:solidFill>
                  <a:srgbClr val="00B0F0"/>
                </a:solidFill>
              </a:rPr>
              <a:t>design / nombre de vecteur de test grossissent</a:t>
            </a:r>
            <a:r>
              <a:rPr lang="fr-FR" sz="2000" dirty="0" smtClean="0"/>
              <a:t>, plus les simulations demande des </a:t>
            </a:r>
            <a:r>
              <a:rPr lang="fr-FR" sz="2000" dirty="0" smtClean="0">
                <a:solidFill>
                  <a:srgbClr val="00B0F0"/>
                </a:solidFill>
              </a:rPr>
              <a:t>ressources</a:t>
            </a:r>
            <a:r>
              <a:rPr lang="fr-FR" sz="2000" dirty="0" smtClean="0"/>
              <a:t> (temps CPU, RAM, nombre de licences, …)</a:t>
            </a:r>
            <a:endParaRPr lang="fr-FR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07" y="1852246"/>
            <a:ext cx="4051711" cy="2416255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Solution software : la simulation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04" y="1852246"/>
            <a:ext cx="3249099" cy="2507035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657D1-E471-4974-957E-7B8B0EEFF7EA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907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Implantation </a:t>
            </a:r>
            <a:r>
              <a:rPr lang="fr-FR" dirty="0" smtClean="0">
                <a:solidFill>
                  <a:srgbClr val="00B0F0"/>
                </a:solidFill>
              </a:rPr>
              <a:t>hardware</a:t>
            </a:r>
            <a:r>
              <a:rPr lang="fr-FR" dirty="0" smtClean="0"/>
              <a:t> du </a:t>
            </a:r>
            <a:r>
              <a:rPr lang="fr-FR" dirty="0"/>
              <a:t>code </a:t>
            </a:r>
            <a:r>
              <a:rPr lang="fr-FR" dirty="0" smtClean="0"/>
              <a:t>RTL </a:t>
            </a:r>
            <a:r>
              <a:rPr lang="fr-FR" dirty="0"/>
              <a:t>dans un </a:t>
            </a:r>
            <a:r>
              <a:rPr lang="fr-FR" dirty="0">
                <a:solidFill>
                  <a:srgbClr val="00B0F0"/>
                </a:solidFill>
              </a:rPr>
              <a:t>FPGA</a:t>
            </a:r>
          </a:p>
          <a:p>
            <a:pPr marL="0" indent="0">
              <a:buNone/>
            </a:pPr>
            <a:r>
              <a:rPr lang="fr-FR" dirty="0">
                <a:solidFill>
                  <a:srgbClr val="92D050"/>
                </a:solidFill>
                <a:sym typeface="Wingdings" panose="05000000000000000000" pitchFamily="2" charset="2"/>
              </a:rPr>
              <a:t> </a:t>
            </a:r>
            <a:r>
              <a:rPr lang="fr-FR" dirty="0" smtClean="0"/>
              <a:t>: </a:t>
            </a:r>
            <a:r>
              <a:rPr lang="fr-FR" dirty="0" smtClean="0">
                <a:solidFill>
                  <a:schemeClr val="tx1"/>
                </a:solidFill>
              </a:rPr>
              <a:t>Exécution des </a:t>
            </a:r>
            <a:r>
              <a:rPr lang="fr-FR" dirty="0" smtClean="0">
                <a:solidFill>
                  <a:srgbClr val="00B0F0"/>
                </a:solidFill>
              </a:rPr>
              <a:t>stimuli de tests </a:t>
            </a:r>
            <a:r>
              <a:rPr lang="fr-FR" dirty="0" smtClean="0"/>
              <a:t>en </a:t>
            </a:r>
            <a:r>
              <a:rPr lang="fr-FR" dirty="0" smtClean="0">
                <a:solidFill>
                  <a:srgbClr val="00B0F0"/>
                </a:solidFill>
              </a:rPr>
              <a:t>temps réel </a:t>
            </a:r>
          </a:p>
          <a:p>
            <a:pPr marL="360362" lvl="1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=&gt; Rapidité de l’exécution des tests </a:t>
            </a:r>
            <a:r>
              <a:rPr lang="fr-FR" smtClean="0">
                <a:solidFill>
                  <a:schemeClr val="tx1"/>
                </a:solidFill>
              </a:rPr>
              <a:t>vs simulation</a:t>
            </a: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r>
              <a:rPr lang="fr-FR" dirty="0" smtClean="0"/>
              <a:t>: </a:t>
            </a:r>
            <a:r>
              <a:rPr lang="fr-FR" dirty="0"/>
              <a:t>possibilité </a:t>
            </a:r>
            <a:r>
              <a:rPr lang="fr-FR" dirty="0" smtClean="0">
                <a:solidFill>
                  <a:srgbClr val="00B0F0"/>
                </a:solidFill>
              </a:rPr>
              <a:t>d’interconnecter</a:t>
            </a:r>
            <a:r>
              <a:rPr lang="fr-FR" dirty="0" smtClean="0"/>
              <a:t> et de </a:t>
            </a:r>
            <a:r>
              <a:rPr lang="fr-FR" dirty="0" smtClean="0">
                <a:solidFill>
                  <a:srgbClr val="00B0F0"/>
                </a:solidFill>
              </a:rPr>
              <a:t>tester</a:t>
            </a:r>
            <a:r>
              <a:rPr lang="fr-FR" dirty="0" smtClean="0"/>
              <a:t> le pseudo ASIC avec un </a:t>
            </a:r>
            <a:r>
              <a:rPr lang="fr-FR" dirty="0" smtClean="0">
                <a:solidFill>
                  <a:srgbClr val="00B0F0"/>
                </a:solidFill>
              </a:rPr>
              <a:t>environnement hardware externe </a:t>
            </a:r>
            <a:r>
              <a:rPr lang="fr-FR" dirty="0" smtClean="0"/>
              <a:t>(ADC, </a:t>
            </a:r>
            <a:r>
              <a:rPr lang="fr-FR" dirty="0" err="1" smtClean="0"/>
              <a:t>arduino</a:t>
            </a:r>
            <a:r>
              <a:rPr lang="fr-FR" dirty="0" smtClean="0"/>
              <a:t>, autres FPGA, …)</a:t>
            </a:r>
            <a:br>
              <a:rPr lang="fr-FR" dirty="0" smtClean="0"/>
            </a:br>
            <a:endParaRPr lang="fr-FR" dirty="0" smtClean="0"/>
          </a:p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× </a:t>
            </a:r>
            <a:r>
              <a:rPr lang="fr-FR" dirty="0" smtClean="0"/>
              <a:t>: </a:t>
            </a:r>
            <a:r>
              <a:rPr lang="fr-FR" dirty="0"/>
              <a:t>besoin </a:t>
            </a:r>
            <a:r>
              <a:rPr lang="fr-FR" dirty="0" smtClean="0">
                <a:solidFill>
                  <a:schemeClr val="tx1"/>
                </a:solidFill>
              </a:rPr>
              <a:t>d’</a:t>
            </a:r>
            <a:r>
              <a:rPr lang="fr-FR" dirty="0" smtClean="0">
                <a:solidFill>
                  <a:srgbClr val="FF0000"/>
                </a:solidFill>
              </a:rPr>
              <a:t>adapter manuellement </a:t>
            </a:r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dirty="0">
                <a:solidFill>
                  <a:schemeClr val="tx1"/>
                </a:solidFill>
              </a:rPr>
              <a:t>code ASIC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 smtClean="0">
                <a:solidFill>
                  <a:srgbClr val="00B0F0"/>
                </a:solidFill>
              </a:rPr>
              <a:t>à chaque itération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sz="1800" dirty="0" smtClean="0"/>
              <a:t>(gestion des </a:t>
            </a:r>
            <a:r>
              <a:rPr lang="fr-FR" sz="1800" dirty="0" err="1" smtClean="0"/>
              <a:t>clock</a:t>
            </a:r>
            <a:r>
              <a:rPr lang="fr-FR" sz="1800" dirty="0" smtClean="0"/>
              <a:t> </a:t>
            </a:r>
            <a:r>
              <a:rPr lang="fr-FR" sz="1800" dirty="0" err="1" smtClean="0"/>
              <a:t>gating</a:t>
            </a:r>
            <a:r>
              <a:rPr lang="fr-FR" sz="1800" dirty="0" smtClean="0"/>
              <a:t> et des domaines d’horloge  ≠ entre ASIC et FPGA)</a:t>
            </a:r>
          </a:p>
          <a:p>
            <a:pPr lvl="1"/>
            <a:r>
              <a:rPr lang="fr-FR" dirty="0" smtClean="0">
                <a:solidFill>
                  <a:srgbClr val="00B0F0"/>
                </a:solidFill>
              </a:rPr>
              <a:t>cout </a:t>
            </a:r>
            <a:r>
              <a:rPr lang="fr-FR" dirty="0">
                <a:solidFill>
                  <a:schemeClr val="tx1"/>
                </a:solidFill>
              </a:rPr>
              <a:t>en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manpower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 smtClean="0">
                <a:solidFill>
                  <a:srgbClr val="00B0F0"/>
                </a:solidFill>
                <a:sym typeface="Wingdings" panose="05000000000000000000" pitchFamily="2" charset="2"/>
              </a:rPr>
              <a:t></a:t>
            </a:r>
            <a:r>
              <a:rPr lang="fr-FR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rgbClr val="00B0F0"/>
                </a:solidFill>
                <a:sym typeface="Wingdings" panose="05000000000000000000" pitchFamily="2" charset="2"/>
              </a:rPr>
              <a:t></a:t>
            </a:r>
            <a:r>
              <a:rPr lang="fr-FR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rgbClr val="00B0F0"/>
                </a:solidFill>
                <a:sym typeface="Wingdings" panose="05000000000000000000" pitchFamily="2" charset="2"/>
              </a:rPr>
              <a:t>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Risque</a:t>
            </a:r>
            <a:r>
              <a:rPr lang="fr-FR" dirty="0" smtClean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de</a:t>
            </a:r>
            <a:r>
              <a:rPr lang="fr-FR" dirty="0" smtClean="0">
                <a:solidFill>
                  <a:srgbClr val="00B0F0"/>
                </a:solidFill>
                <a:sym typeface="Wingdings" panose="05000000000000000000" pitchFamily="2" charset="2"/>
              </a:rPr>
              <a:t> divergence 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entre la fonctionnalité du code </a:t>
            </a:r>
            <a:r>
              <a:rPr lang="fr-FR" dirty="0" smtClean="0">
                <a:solidFill>
                  <a:srgbClr val="00B0F0"/>
                </a:solidFill>
                <a:sym typeface="Wingdings" panose="05000000000000000000" pitchFamily="2" charset="2"/>
              </a:rPr>
              <a:t>ASIC 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et le code </a:t>
            </a:r>
            <a:r>
              <a:rPr lang="fr-FR" dirty="0" smtClean="0">
                <a:solidFill>
                  <a:srgbClr val="00B0F0"/>
                </a:solidFill>
                <a:sym typeface="Wingdings" panose="05000000000000000000" pitchFamily="2" charset="2"/>
              </a:rPr>
              <a:t>FPGA</a:t>
            </a:r>
            <a:br>
              <a:rPr lang="fr-FR" dirty="0" smtClean="0">
                <a:solidFill>
                  <a:srgbClr val="00B0F0"/>
                </a:solidFill>
                <a:sym typeface="Wingdings" panose="05000000000000000000" pitchFamily="2" charset="2"/>
              </a:rPr>
            </a:br>
            <a:endParaRPr lang="fr-FR" sz="1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Soltution</a:t>
            </a:r>
            <a:r>
              <a:rPr lang="fr-FR" dirty="0" smtClean="0"/>
              <a:t> hardware : le </a:t>
            </a:r>
            <a:r>
              <a:rPr lang="fr-FR" dirty="0"/>
              <a:t>prototypage</a:t>
            </a:r>
          </a:p>
        </p:txBody>
      </p:sp>
      <p:sp>
        <p:nvSpPr>
          <p:cNvPr id="7" name="Flèche droite 6"/>
          <p:cNvSpPr/>
          <p:nvPr/>
        </p:nvSpPr>
        <p:spPr bwMode="auto">
          <a:xfrm>
            <a:off x="365494" y="5300588"/>
            <a:ext cx="767862" cy="392723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73324" y="5019618"/>
            <a:ext cx="6992815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1" hangingPunct="1">
              <a:spcBef>
                <a:spcPct val="20000"/>
              </a:spcBef>
              <a:buClr>
                <a:srgbClr val="3C3C65"/>
              </a:buClr>
              <a:buSzPct val="75000"/>
            </a:pPr>
            <a:r>
              <a:rPr lang="fr-FR" sz="2400" b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Développement par </a:t>
            </a:r>
            <a:r>
              <a:rPr lang="fr-FR" sz="2400" b="0" dirty="0">
                <a:solidFill>
                  <a:srgbClr val="00B0F0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Cadence</a:t>
            </a:r>
            <a:r>
              <a:rPr lang="fr-FR" sz="2400" b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 d’une solution de prototypage d’ASIC « </a:t>
            </a:r>
            <a:r>
              <a:rPr lang="fr-FR" sz="2400" b="0" dirty="0">
                <a:solidFill>
                  <a:srgbClr val="00B0F0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user </a:t>
            </a:r>
            <a:r>
              <a:rPr lang="fr-FR" sz="2400" b="0" dirty="0" err="1">
                <a:solidFill>
                  <a:srgbClr val="00B0F0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friendly</a:t>
            </a:r>
            <a:r>
              <a:rPr lang="fr-FR" sz="2400" b="0" dirty="0">
                <a:solidFill>
                  <a:srgbClr val="00B0F0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 </a:t>
            </a:r>
            <a:r>
              <a:rPr lang="fr-FR" sz="2400" b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» : le </a:t>
            </a:r>
            <a:r>
              <a:rPr lang="fr-FR" sz="2400" b="0" dirty="0" smtClean="0">
                <a:solidFill>
                  <a:srgbClr val="00B0F0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PROTIUM</a:t>
            </a:r>
            <a:endParaRPr lang="fr-FR" sz="2400" b="0" dirty="0">
              <a:solidFill>
                <a:srgbClr val="00B0F0"/>
              </a:solidFill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657D1-E471-4974-957E-7B8B0EEFF7EA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201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4000" y="972000"/>
            <a:ext cx="8820000" cy="1056092"/>
          </a:xfrm>
        </p:spPr>
        <p:txBody>
          <a:bodyPr/>
          <a:lstStyle/>
          <a:p>
            <a:r>
              <a:rPr lang="fr-FR" dirty="0" smtClean="0"/>
              <a:t>But : Implantation rapide  du code RTL d’ASIC et/ou de FPGA dans un environnement de prototypage simple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 de fonctionnement du PROTIUM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796076" y="2955970"/>
            <a:ext cx="2719143" cy="213185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4869102" y="3078542"/>
            <a:ext cx="108694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Protium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4869102" y="3640983"/>
            <a:ext cx="797168" cy="6740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dirty="0" smtClean="0"/>
              <a:t>RTL </a:t>
            </a:r>
          </a:p>
          <a:p>
            <a:pPr algn="ctr"/>
            <a:r>
              <a:rPr lang="fr-FR" dirty="0" smtClean="0"/>
              <a:t>ASIC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6236549" y="3301192"/>
            <a:ext cx="973870" cy="13501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fr-FR" dirty="0" smtClean="0"/>
              <a:t> </a:t>
            </a:r>
          </a:p>
          <a:p>
            <a:endParaRPr lang="fr-FR" dirty="0"/>
          </a:p>
          <a:p>
            <a:pPr algn="ctr"/>
            <a:r>
              <a:rPr lang="fr-FR" dirty="0" err="1" smtClean="0"/>
              <a:t>Firmware</a:t>
            </a:r>
            <a:r>
              <a:rPr lang="fr-FR" dirty="0" smtClean="0"/>
              <a:t> du FPGA</a:t>
            </a:r>
            <a:br>
              <a:rPr lang="fr-FR" dirty="0" smtClean="0"/>
            </a:br>
            <a:r>
              <a:rPr lang="fr-FR" dirty="0" smtClean="0"/>
              <a:t>(intégration d’IP </a:t>
            </a:r>
            <a:r>
              <a:rPr lang="fr-FR" dirty="0" err="1" smtClean="0"/>
              <a:t>Xilinx</a:t>
            </a:r>
            <a:r>
              <a:rPr lang="fr-FR" dirty="0" smtClean="0"/>
              <a:t> possible)</a:t>
            </a:r>
          </a:p>
          <a:p>
            <a:endParaRPr lang="fr-FR" dirty="0"/>
          </a:p>
        </p:txBody>
      </p:sp>
      <p:cxnSp>
        <p:nvCxnSpPr>
          <p:cNvPr id="38" name="Connecteur droit avec flèche 37"/>
          <p:cNvCxnSpPr/>
          <p:nvPr/>
        </p:nvCxnSpPr>
        <p:spPr bwMode="auto">
          <a:xfrm flipV="1">
            <a:off x="5661264" y="3943839"/>
            <a:ext cx="575285" cy="29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" name="Imag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59" y="2967464"/>
            <a:ext cx="2178413" cy="1634057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80896" y="3107302"/>
            <a:ext cx="1857700" cy="1418774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2372170" y="4891100"/>
            <a:ext cx="1133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FPGA de la DAQ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238583" y="4838708"/>
            <a:ext cx="99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ASIC testé</a:t>
            </a:r>
            <a:endParaRPr lang="fr-FR" dirty="0"/>
          </a:p>
        </p:txBody>
      </p:sp>
      <p:cxnSp>
        <p:nvCxnSpPr>
          <p:cNvPr id="48" name="Connecteur droit avec flèche 47"/>
          <p:cNvCxnSpPr/>
          <p:nvPr/>
        </p:nvCxnSpPr>
        <p:spPr bwMode="auto">
          <a:xfrm>
            <a:off x="1712272" y="4348152"/>
            <a:ext cx="547687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ZoneTexte 48"/>
          <p:cNvSpPr txBox="1"/>
          <p:nvPr/>
        </p:nvSpPr>
        <p:spPr>
          <a:xfrm>
            <a:off x="1712272" y="4430732"/>
            <a:ext cx="4653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Data</a:t>
            </a:r>
            <a:endParaRPr lang="fr-FR" dirty="0"/>
          </a:p>
        </p:txBody>
      </p:sp>
      <p:cxnSp>
        <p:nvCxnSpPr>
          <p:cNvPr id="50" name="Connecteur droit avec flèche 49"/>
          <p:cNvCxnSpPr/>
          <p:nvPr/>
        </p:nvCxnSpPr>
        <p:spPr bwMode="auto">
          <a:xfrm>
            <a:off x="1656787" y="3651972"/>
            <a:ext cx="547687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ZoneTexte 51"/>
          <p:cNvSpPr txBox="1"/>
          <p:nvPr/>
        </p:nvSpPr>
        <p:spPr>
          <a:xfrm>
            <a:off x="1423991" y="3372596"/>
            <a:ext cx="8512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Slowcontrol</a:t>
            </a:r>
            <a:endParaRPr lang="fr-FR" dirty="0"/>
          </a:p>
        </p:txBody>
      </p:sp>
      <p:sp>
        <p:nvSpPr>
          <p:cNvPr id="54" name="Flèche droite 53"/>
          <p:cNvSpPr/>
          <p:nvPr/>
        </p:nvSpPr>
        <p:spPr bwMode="auto">
          <a:xfrm>
            <a:off x="4121963" y="3790781"/>
            <a:ext cx="674077" cy="392723"/>
          </a:xfrm>
          <a:prstGeom prst="rightArrow">
            <a:avLst/>
          </a:prstGeom>
          <a:solidFill>
            <a:schemeClr val="accent6">
              <a:lumMod val="20000"/>
              <a:lumOff val="80000"/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7" name="Connecteur droit avec flèche 56"/>
          <p:cNvCxnSpPr/>
          <p:nvPr/>
        </p:nvCxnSpPr>
        <p:spPr bwMode="auto">
          <a:xfrm>
            <a:off x="8137892" y="3591649"/>
            <a:ext cx="826108" cy="1156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ZoneTexte 57"/>
          <p:cNvSpPr txBox="1"/>
          <p:nvPr/>
        </p:nvSpPr>
        <p:spPr>
          <a:xfrm>
            <a:off x="8158523" y="3580760"/>
            <a:ext cx="9854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Connecteur PCI, Ethernet, FMC, …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7315201" y="3467306"/>
            <a:ext cx="822692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Carte d’extension</a:t>
            </a:r>
            <a:endParaRPr lang="fr-FR" dirty="0"/>
          </a:p>
        </p:txBody>
      </p:sp>
      <p:sp>
        <p:nvSpPr>
          <p:cNvPr id="66" name="Espace réservé du contenu 1"/>
          <p:cNvSpPr txBox="1">
            <a:spLocks/>
          </p:cNvSpPr>
          <p:nvPr/>
        </p:nvSpPr>
        <p:spPr bwMode="auto">
          <a:xfrm>
            <a:off x="296400" y="4978850"/>
            <a:ext cx="8820000" cy="124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363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3C65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1pPr>
            <a:lvl2pPr marL="7207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3C65"/>
              </a:buClr>
              <a:buSzPct val="80000"/>
              <a:buFont typeface="Wingdings" panose="05000000000000000000" pitchFamily="2" charset="2"/>
              <a:buChar char="Ä"/>
              <a:defRPr sz="2000" kern="1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2pPr>
            <a:lvl3pPr marL="1081088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3C65"/>
              </a:buClr>
              <a:buSzPct val="65000"/>
              <a:buFont typeface="Wingdings" panose="05000000000000000000" pitchFamily="2" charset="2"/>
              <a:buChar char="n"/>
              <a:defRPr sz="1800" kern="1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3pPr>
            <a:lvl4pPr marL="1431925" indent="-3524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3C65"/>
              </a:buClr>
              <a:buSzPct val="70000"/>
              <a:buFont typeface="Wingdings" panose="05000000000000000000" pitchFamily="2" charset="2"/>
              <a:buChar char="¨"/>
              <a:defRPr sz="1800" kern="1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4pPr>
            <a:lvl5pPr marL="1790700" indent="-358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3C6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dirty="0" smtClean="0"/>
          </a:p>
          <a:p>
            <a:r>
              <a:rPr lang="fr-FR" b="0" dirty="0" smtClean="0"/>
              <a:t>Adaptation du code RTL ASIC vers FPGA PROTIUM </a:t>
            </a:r>
            <a:r>
              <a:rPr lang="fr-FR" b="0" dirty="0" smtClean="0">
                <a:solidFill>
                  <a:srgbClr val="FF0000"/>
                </a:solidFill>
              </a:rPr>
              <a:t>automatisée et garantie</a:t>
            </a:r>
            <a:r>
              <a:rPr lang="fr-FR" b="0" dirty="0" smtClean="0"/>
              <a:t> par Cadence</a:t>
            </a:r>
            <a:endParaRPr lang="fr-FR" b="0" dirty="0"/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993" y="1476604"/>
            <a:ext cx="2653488" cy="1157339"/>
          </a:xfrm>
          <a:prstGeom prst="rect">
            <a:avLst/>
          </a:prstGeom>
        </p:spPr>
      </p:pic>
      <p:sp>
        <p:nvSpPr>
          <p:cNvPr id="68" name="ZoneTexte 67"/>
          <p:cNvSpPr txBox="1"/>
          <p:nvPr/>
        </p:nvSpPr>
        <p:spPr>
          <a:xfrm>
            <a:off x="7699038" y="2564124"/>
            <a:ext cx="1342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Chipscope</a:t>
            </a:r>
            <a:r>
              <a:rPr lang="fr-FR" dirty="0" smtClean="0"/>
              <a:t> </a:t>
            </a:r>
            <a:r>
              <a:rPr lang="fr-FR" dirty="0" err="1" smtClean="0"/>
              <a:t>Xilinx</a:t>
            </a:r>
            <a:endParaRPr lang="fr-FR" dirty="0"/>
          </a:p>
        </p:txBody>
      </p:sp>
      <p:sp>
        <p:nvSpPr>
          <p:cNvPr id="69" name="ZoneTexte 68"/>
          <p:cNvSpPr txBox="1"/>
          <p:nvPr/>
        </p:nvSpPr>
        <p:spPr>
          <a:xfrm>
            <a:off x="8054269" y="4364636"/>
            <a:ext cx="523081" cy="737091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dirty="0" smtClean="0"/>
              <a:t>PC</a:t>
            </a:r>
            <a:endParaRPr lang="fr-FR" dirty="0"/>
          </a:p>
        </p:txBody>
      </p:sp>
      <p:sp>
        <p:nvSpPr>
          <p:cNvPr id="70" name="Double flèche horizontale 69"/>
          <p:cNvSpPr/>
          <p:nvPr/>
        </p:nvSpPr>
        <p:spPr bwMode="auto">
          <a:xfrm>
            <a:off x="7515219" y="4647242"/>
            <a:ext cx="539050" cy="193216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Double flèche horizontale 70"/>
          <p:cNvSpPr/>
          <p:nvPr/>
        </p:nvSpPr>
        <p:spPr bwMode="auto">
          <a:xfrm rot="16200000">
            <a:off x="7037403" y="2701176"/>
            <a:ext cx="339470" cy="122340"/>
          </a:xfrm>
          <a:prstGeom prst="leftRightArrow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7923" y="2256692"/>
            <a:ext cx="4350449" cy="297766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85887" y="2530424"/>
            <a:ext cx="16371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Banc de test physique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657D1-E471-4974-957E-7B8B0EEFF7EA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357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62192" y="949065"/>
            <a:ext cx="8820000" cy="5400000"/>
          </a:xfrm>
        </p:spPr>
        <p:txBody>
          <a:bodyPr/>
          <a:lstStyle/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hardware du PROTIUM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" y="2751540"/>
            <a:ext cx="1687584" cy="98272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363177" y="1350596"/>
            <a:ext cx="2889738" cy="3100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fr-FR" dirty="0" smtClean="0"/>
              <a:t>PROTIUM</a:t>
            </a:r>
            <a:endParaRPr lang="fr-FR" dirty="0"/>
          </a:p>
        </p:txBody>
      </p:sp>
      <p:sp>
        <p:nvSpPr>
          <p:cNvPr id="11" name="Organigramme : Multidocument 10"/>
          <p:cNvSpPr/>
          <p:nvPr/>
        </p:nvSpPr>
        <p:spPr bwMode="auto">
          <a:xfrm>
            <a:off x="2787649" y="2177067"/>
            <a:ext cx="1459523" cy="1060939"/>
          </a:xfrm>
          <a:prstGeom prst="flowChartMultidocumen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Nuage 12"/>
          <p:cNvSpPr/>
          <p:nvPr/>
        </p:nvSpPr>
        <p:spPr bwMode="auto">
          <a:xfrm>
            <a:off x="2823796" y="3595565"/>
            <a:ext cx="1332569" cy="427893"/>
          </a:xfrm>
          <a:prstGeom prst="cloud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440275" y="3423355"/>
            <a:ext cx="10556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Programation</a:t>
            </a:r>
            <a:r>
              <a:rPr lang="fr-FR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JTAG via USB</a:t>
            </a:r>
            <a:endParaRPr lang="fr-FR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>
            <a:off x="3454888" y="3238006"/>
            <a:ext cx="0" cy="3575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Double flèche horizontale 24"/>
          <p:cNvSpPr/>
          <p:nvPr/>
        </p:nvSpPr>
        <p:spPr bwMode="auto">
          <a:xfrm>
            <a:off x="598854" y="4682182"/>
            <a:ext cx="3605038" cy="326014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683238" y="4711774"/>
            <a:ext cx="1647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Réseau Ethernet</a:t>
            </a:r>
            <a:endParaRPr lang="fr-FR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Flèche vers le bas 27"/>
          <p:cNvSpPr/>
          <p:nvPr/>
        </p:nvSpPr>
        <p:spPr bwMode="auto">
          <a:xfrm rot="16200000">
            <a:off x="1810822" y="2901679"/>
            <a:ext cx="296741" cy="628808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007" y="1151526"/>
            <a:ext cx="3114545" cy="2101431"/>
          </a:xfrm>
          <a:prstGeom prst="rect">
            <a:avLst/>
          </a:prstGeom>
        </p:spPr>
      </p:pic>
      <p:cxnSp>
        <p:nvCxnSpPr>
          <p:cNvPr id="35" name="Connecteur droit avec flèche 34"/>
          <p:cNvCxnSpPr/>
          <p:nvPr/>
        </p:nvCxnSpPr>
        <p:spPr bwMode="auto">
          <a:xfrm flipH="1">
            <a:off x="3576516" y="4169996"/>
            <a:ext cx="11722" cy="541778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à coins arrondis 38"/>
          <p:cNvSpPr/>
          <p:nvPr/>
        </p:nvSpPr>
        <p:spPr bwMode="auto">
          <a:xfrm>
            <a:off x="4691230" y="2306027"/>
            <a:ext cx="477670" cy="123678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7" y="3349554"/>
            <a:ext cx="3898344" cy="292375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 rot="16200000">
            <a:off x="4234707" y="2750133"/>
            <a:ext cx="1225061" cy="230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I/O port  PTMBC</a:t>
            </a:r>
            <a:endParaRPr lang="fr-FR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Connecteur droit avec flèche 40"/>
          <p:cNvCxnSpPr/>
          <p:nvPr/>
        </p:nvCxnSpPr>
        <p:spPr bwMode="auto">
          <a:xfrm flipH="1">
            <a:off x="989623" y="3700749"/>
            <a:ext cx="6594" cy="987723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ZoneTexte 45"/>
          <p:cNvSpPr txBox="1"/>
          <p:nvPr/>
        </p:nvSpPr>
        <p:spPr>
          <a:xfrm>
            <a:off x="4962654" y="2477388"/>
            <a:ext cx="7877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Carte extension</a:t>
            </a:r>
            <a:endParaRPr lang="fr-FR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6314154" y="898697"/>
            <a:ext cx="2254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PROTIUM S1 @ IPHC, capot ouvert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6576392" y="6267484"/>
            <a:ext cx="2254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Vue du dessus du </a:t>
            </a:r>
            <a:r>
              <a:rPr lang="fr-FR" sz="1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Protium</a:t>
            </a:r>
            <a:r>
              <a:rPr lang="fr-FR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S1</a:t>
            </a:r>
            <a:endParaRPr lang="fr-FR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37913" y="2177067"/>
            <a:ext cx="1919018" cy="51185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fr-FR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PC avec suite de logiciels pour le contrôle et le </a:t>
            </a:r>
            <a:r>
              <a:rPr lang="fr-FR" sz="1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debug</a:t>
            </a:r>
            <a:endParaRPr lang="fr-FR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5575301" y="3545648"/>
            <a:ext cx="1714499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Carte d’Extension SRAM</a:t>
            </a:r>
            <a:endParaRPr lang="fr-FR" dirty="0"/>
          </a:p>
        </p:txBody>
      </p:sp>
      <p:cxnSp>
        <p:nvCxnSpPr>
          <p:cNvPr id="57" name="Connecteur droit avec flèche 56"/>
          <p:cNvCxnSpPr>
            <a:stCxn id="56" idx="2"/>
          </p:cNvCxnSpPr>
          <p:nvPr/>
        </p:nvCxnSpPr>
        <p:spPr bwMode="auto">
          <a:xfrm>
            <a:off x="6432551" y="3776480"/>
            <a:ext cx="942599" cy="486251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Connecteur droit avec flèche 63"/>
          <p:cNvCxnSpPr/>
          <p:nvPr/>
        </p:nvCxnSpPr>
        <p:spPr bwMode="auto">
          <a:xfrm flipV="1">
            <a:off x="4302840" y="2743200"/>
            <a:ext cx="403688" cy="83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ZoneTexte 6"/>
          <p:cNvSpPr txBox="1"/>
          <p:nvPr/>
        </p:nvSpPr>
        <p:spPr>
          <a:xfrm>
            <a:off x="334107" y="5339862"/>
            <a:ext cx="43571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Environnement PROTIUM = </a:t>
            </a:r>
          </a:p>
          <a:p>
            <a:r>
              <a:rPr lang="fr-FR" sz="1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FPGA  +  logiciels + interface Hardware vers le monde réel</a:t>
            </a:r>
            <a:endParaRPr lang="fr-FR" sz="12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73961" y="2440883"/>
            <a:ext cx="1271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1 à 6 FPGA </a:t>
            </a:r>
            <a:br>
              <a:rPr lang="fr-FR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Xilinx</a:t>
            </a:r>
            <a:r>
              <a:rPr lang="fr-FR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Ultrascale</a:t>
            </a:r>
            <a:r>
              <a:rPr lang="fr-FR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VU440</a:t>
            </a:r>
            <a:endParaRPr lang="fr-FR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13550" y="3719209"/>
            <a:ext cx="744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fr-FR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Connecteur droit avec flèche 50"/>
          <p:cNvCxnSpPr/>
          <p:nvPr/>
        </p:nvCxnSpPr>
        <p:spPr bwMode="auto">
          <a:xfrm flipH="1" flipV="1">
            <a:off x="6477000" y="5745932"/>
            <a:ext cx="752475" cy="14536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Espace réservé de la date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657D1-E471-4974-957E-7B8B0EEFF7EA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7229475" y="5775876"/>
            <a:ext cx="1202467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Carte de </a:t>
            </a:r>
            <a:r>
              <a:rPr lang="fr-FR" dirty="0" err="1" smtClean="0"/>
              <a:t>probing</a:t>
            </a:r>
            <a:endParaRPr lang="fr-FR" dirty="0"/>
          </a:p>
        </p:txBody>
      </p:sp>
      <p:cxnSp>
        <p:nvCxnSpPr>
          <p:cNvPr id="38" name="Connecteur droit avec flèche 37"/>
          <p:cNvCxnSpPr>
            <a:stCxn id="40" idx="1"/>
          </p:cNvCxnSpPr>
          <p:nvPr/>
        </p:nvCxnSpPr>
        <p:spPr bwMode="auto">
          <a:xfrm>
            <a:off x="4847238" y="3478080"/>
            <a:ext cx="518610" cy="778869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215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18095" t="17804" r="24464" b="12778"/>
          <a:stretch/>
        </p:blipFill>
        <p:spPr>
          <a:xfrm>
            <a:off x="192137" y="972000"/>
            <a:ext cx="7740283" cy="5261788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657D1-E471-4974-957E-7B8B0EEFF7EA}" type="slidenum">
              <a:rPr lang="fr-FR" altLang="fr-FR" smtClean="0"/>
              <a:pPr>
                <a:defRPr/>
              </a:pPr>
              <a:t>7</a:t>
            </a:fld>
            <a:endParaRPr lang="fr-FR" alt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683433" y="4480561"/>
            <a:ext cx="2089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des plus gros FPGA de chez </a:t>
            </a:r>
            <a:r>
              <a:rPr lang="fr-FR" sz="2000" dirty="0" err="1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Xilinx</a:t>
            </a:r>
            <a:r>
              <a:rPr lang="fr-FR" sz="20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  <a:endParaRPr lang="fr-FR" sz="20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2"/>
          <a:stretch/>
        </p:blipFill>
        <p:spPr>
          <a:xfrm>
            <a:off x="585414" y="1574982"/>
            <a:ext cx="3312188" cy="2576723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des PROTIUM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657D1-E471-4974-957E-7B8B0EEFF7EA}" type="slidenum">
              <a:rPr lang="fr-FR" altLang="fr-FR" smtClean="0"/>
              <a:pPr>
                <a:defRPr/>
              </a:pPr>
              <a:t>8</a:t>
            </a:fld>
            <a:endParaRPr lang="fr-FR" alt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  <p:sp>
        <p:nvSpPr>
          <p:cNvPr id="9" name="Nuage 8"/>
          <p:cNvSpPr/>
          <p:nvPr/>
        </p:nvSpPr>
        <p:spPr bwMode="auto">
          <a:xfrm>
            <a:off x="219076" y="4811911"/>
            <a:ext cx="2280380" cy="1484113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7015" y="4869683"/>
            <a:ext cx="1936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 /application pour smartphone</a:t>
            </a:r>
          </a:p>
          <a:p>
            <a:pPr marL="171450" indent="-171450">
              <a:buFontTx/>
              <a:buChar char="-"/>
            </a:pPr>
            <a:r>
              <a:rPr lang="fr-FR" sz="16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Firmware</a:t>
            </a:r>
            <a:r>
              <a:rPr lang="fr-FR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carte graphique</a:t>
            </a:r>
          </a:p>
          <a:p>
            <a:pPr marL="171450" indent="-171450">
              <a:buFontTx/>
              <a:buChar char="-"/>
            </a:pPr>
            <a:r>
              <a:rPr lang="fr-FR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fr-FR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lèche vers le bas 10"/>
          <p:cNvSpPr/>
          <p:nvPr/>
        </p:nvSpPr>
        <p:spPr bwMode="auto">
          <a:xfrm rot="10800000">
            <a:off x="1217484" y="3933825"/>
            <a:ext cx="296741" cy="78379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Nuage 11"/>
          <p:cNvSpPr/>
          <p:nvPr/>
        </p:nvSpPr>
        <p:spPr bwMode="auto">
          <a:xfrm>
            <a:off x="2647950" y="4755803"/>
            <a:ext cx="1170070" cy="96554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04258" y="5121185"/>
            <a:ext cx="90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RTL ASIC</a:t>
            </a:r>
            <a:endParaRPr lang="fr-FR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64996" y="1037657"/>
            <a:ext cx="315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Dans l’industrie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8593" y="1882482"/>
            <a:ext cx="2870455" cy="2152841"/>
          </a:xfrm>
          <a:prstGeom prst="rect">
            <a:avLst/>
          </a:prstGeom>
        </p:spPr>
      </p:pic>
      <p:sp>
        <p:nvSpPr>
          <p:cNvPr id="16" name="Flèche vers le bas 15"/>
          <p:cNvSpPr/>
          <p:nvPr/>
        </p:nvSpPr>
        <p:spPr bwMode="auto">
          <a:xfrm rot="10800000">
            <a:off x="3195263" y="3928067"/>
            <a:ext cx="296741" cy="769040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02001" y="1100915"/>
            <a:ext cx="315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@IPHC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 bwMode="auto">
          <a:xfrm flipV="1">
            <a:off x="4754051" y="1179652"/>
            <a:ext cx="26364" cy="49720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ZoneTexte 21"/>
          <p:cNvSpPr txBox="1"/>
          <p:nvPr/>
        </p:nvSpPr>
        <p:spPr>
          <a:xfrm>
            <a:off x="4914901" y="5459738"/>
            <a:ext cx="1127561" cy="6919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fr-FR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Designer ASIC</a:t>
            </a:r>
            <a:endParaRPr lang="fr-FR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226050" y="5459737"/>
            <a:ext cx="1041525" cy="69196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Ingénieur Test</a:t>
            </a:r>
            <a:endParaRPr lang="fr-FR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420152" y="4653827"/>
            <a:ext cx="1447373" cy="57532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dirty="0" smtClean="0"/>
              <a:t>PROTIUM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7540857" y="4811911"/>
            <a:ext cx="1528330" cy="119819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Validation de l’ASIC et de sa DAQ avant fonderie</a:t>
            </a:r>
            <a:endParaRPr lang="fr-FR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Connecteur droit avec flèche 26"/>
          <p:cNvCxnSpPr>
            <a:stCxn id="22" idx="0"/>
          </p:cNvCxnSpPr>
          <p:nvPr/>
        </p:nvCxnSpPr>
        <p:spPr bwMode="auto">
          <a:xfrm flipV="1">
            <a:off x="5478682" y="5229154"/>
            <a:ext cx="198911" cy="2305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necteur droit avec flèche 28"/>
          <p:cNvCxnSpPr>
            <a:stCxn id="23" idx="0"/>
          </p:cNvCxnSpPr>
          <p:nvPr/>
        </p:nvCxnSpPr>
        <p:spPr bwMode="auto">
          <a:xfrm flipH="1" flipV="1">
            <a:off x="6350924" y="5229154"/>
            <a:ext cx="395889" cy="23058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Flèche droite 29"/>
          <p:cNvSpPr/>
          <p:nvPr/>
        </p:nvSpPr>
        <p:spPr bwMode="auto">
          <a:xfrm flipV="1">
            <a:off x="6954632" y="4869683"/>
            <a:ext cx="465512" cy="359471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Etapes du flot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397369" y="2280137"/>
            <a:ext cx="1312985" cy="5862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1°)  Synthèse</a:t>
            </a:r>
            <a:endParaRPr lang="fr-FR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71299" y="4017508"/>
            <a:ext cx="1312985" cy="5862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4°) </a:t>
            </a:r>
            <a:r>
              <a:rPr lang="fr-FR" sz="1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Run</a:t>
            </a: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Phase</a:t>
            </a:r>
            <a:endParaRPr lang="fr-FR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71299" y="2280279"/>
            <a:ext cx="1312985" cy="586297"/>
          </a:xfrm>
          <a:prstGeom prst="rect">
            <a:avLst/>
          </a:prstGeom>
          <a:solidFill>
            <a:srgbClr val="007635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3°) PNR</a:t>
            </a:r>
            <a:endParaRPr lang="fr-FR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97365" y="4017508"/>
            <a:ext cx="1312985" cy="5862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2°) Compilation</a:t>
            </a:r>
            <a:endParaRPr lang="fr-FR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necteur en angle 14"/>
          <p:cNvCxnSpPr>
            <a:stCxn id="13" idx="2"/>
            <a:endCxn id="12" idx="0"/>
          </p:cNvCxnSpPr>
          <p:nvPr/>
        </p:nvCxnSpPr>
        <p:spPr bwMode="auto">
          <a:xfrm rot="5400000" flipH="1" flipV="1">
            <a:off x="3079062" y="2255075"/>
            <a:ext cx="2323526" cy="2373934"/>
          </a:xfrm>
          <a:prstGeom prst="bentConnector5">
            <a:avLst>
              <a:gd name="adj1" fmla="val -9838"/>
              <a:gd name="adj2" fmla="val 50000"/>
              <a:gd name="adj3" fmla="val 10983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cteur droit 17"/>
          <p:cNvCxnSpPr>
            <a:stCxn id="7" idx="2"/>
            <a:endCxn id="13" idx="0"/>
          </p:cNvCxnSpPr>
          <p:nvPr/>
        </p:nvCxnSpPr>
        <p:spPr bwMode="auto">
          <a:xfrm flipH="1">
            <a:off x="3053858" y="2866434"/>
            <a:ext cx="4" cy="115107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avec flèche 19"/>
          <p:cNvCxnSpPr>
            <a:stCxn id="12" idx="2"/>
            <a:endCxn id="11" idx="0"/>
          </p:cNvCxnSpPr>
          <p:nvPr/>
        </p:nvCxnSpPr>
        <p:spPr bwMode="auto">
          <a:xfrm>
            <a:off x="5427792" y="2866576"/>
            <a:ext cx="0" cy="11509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ZoneTexte 24"/>
          <p:cNvSpPr txBox="1"/>
          <p:nvPr/>
        </p:nvSpPr>
        <p:spPr>
          <a:xfrm>
            <a:off x="246184" y="2319369"/>
            <a:ext cx="1982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Assemblage et </a:t>
            </a:r>
            <a:r>
              <a:rPr lang="fr-FR" sz="14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élaboration</a:t>
            </a: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fr-FR" sz="1400" b="0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netlists</a:t>
            </a: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RTL (</a:t>
            </a:r>
            <a:r>
              <a:rPr lang="fr-FR" sz="1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verilog</a:t>
            </a: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VHDL, …) </a:t>
            </a:r>
            <a:endParaRPr lang="fr-FR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53740" y="3280241"/>
            <a:ext cx="22436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Définitions des </a:t>
            </a:r>
            <a:r>
              <a:rPr lang="fr-FR" sz="14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fr-FR" sz="14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compilations</a:t>
            </a: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Type de PROTIUM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Cartes d’extensions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Horloges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Interconnexion</a:t>
            </a: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entre les pins du design et les connecteurs </a:t>
            </a:r>
            <a:r>
              <a:rPr lang="fr-FR" sz="14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du PROTIUM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Probes</a:t>
            </a: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4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</a:t>
            </a: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monitor pour la </a:t>
            </a:r>
            <a:r>
              <a:rPr lang="fr-FR" sz="1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Run</a:t>
            </a: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Phase</a:t>
            </a:r>
            <a:endParaRPr lang="fr-FR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678980" y="2280137"/>
            <a:ext cx="17291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Routage</a:t>
            </a: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automatisé du/des </a:t>
            </a:r>
            <a:r>
              <a:rPr lang="fr-FR" sz="14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FPGA</a:t>
            </a: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 des commandes lançant </a:t>
            </a:r>
            <a:r>
              <a:rPr lang="fr-FR" sz="1400" b="0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Vivado</a:t>
            </a: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en tache de fond</a:t>
            </a:r>
            <a:endParaRPr lang="fr-FR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409113" y="3772950"/>
            <a:ext cx="25189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Exécution des scripts / séquences de test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Debug</a:t>
            </a: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avec </a:t>
            </a:r>
            <a:r>
              <a:rPr lang="fr-FR" sz="1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Xilinx</a:t>
            </a: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Chipscope</a:t>
            </a:r>
            <a:r>
              <a:rPr lang="fr-FR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ou par le terminal de commande</a:t>
            </a:r>
            <a:endParaRPr lang="fr-FR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76600" y="5103745"/>
            <a:ext cx="4917831" cy="10156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Toutes ces </a:t>
            </a:r>
            <a:r>
              <a:rPr lang="fr-FR" sz="20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étapes </a:t>
            </a:r>
            <a:r>
              <a:rPr lang="fr-FR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 :</a:t>
            </a:r>
            <a:r>
              <a:rPr lang="fr-FR" sz="20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scriptable</a:t>
            </a:r>
            <a:r>
              <a:rPr lang="fr-FR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Tcl</a:t>
            </a:r>
            <a:r>
              <a:rPr lang="fr-FR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 nécessitent </a:t>
            </a:r>
            <a:r>
              <a:rPr lang="fr-FR" sz="20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de compétences FPGA</a:t>
            </a:r>
            <a:endParaRPr lang="fr-FR" sz="2000" b="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Nuage 18"/>
          <p:cNvSpPr/>
          <p:nvPr/>
        </p:nvSpPr>
        <p:spPr bwMode="auto">
          <a:xfrm>
            <a:off x="947030" y="1046705"/>
            <a:ext cx="982071" cy="103436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44438" y="1405682"/>
            <a:ext cx="787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 RTL</a:t>
            </a:r>
            <a:endParaRPr lang="fr-FR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Virage 7"/>
          <p:cNvSpPr/>
          <p:nvPr/>
        </p:nvSpPr>
        <p:spPr bwMode="auto">
          <a:xfrm rot="5400000">
            <a:off x="2121861" y="1166688"/>
            <a:ext cx="940834" cy="1131538"/>
          </a:xfrm>
          <a:prstGeom prst="ben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407026" y="3303542"/>
            <a:ext cx="1271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Bit Stream FPGA</a:t>
            </a:r>
            <a:endParaRPr lang="fr-FR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71299" y="1694306"/>
            <a:ext cx="1271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Script PNR</a:t>
            </a:r>
            <a:endParaRPr lang="fr-FR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12-14 Oct 2021   JME Grenoble</a:t>
            </a:r>
            <a:endParaRPr lang="fr-FR" alt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gregory.bertolone@iphc.cnrs.fr</a:t>
            </a:r>
            <a:endParaRPr lang="fr-FR" alt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657D1-E471-4974-957E-7B8B0EEFF7EA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119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HC_template">
  <a:themeElements>
    <a:clrScheme name="IReS_LEPSI_NEW_bleu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IReS_LEPSI_NEW_bl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3525" marR="0" indent="-2635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anose="05000000000000000000" pitchFamily="2" charset="2"/>
          <a:buChar char="n"/>
          <a:tabLst/>
          <a:defRPr kumimoji="0" lang="fr-FR" altLang="fr-FR" sz="9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3525" marR="0" indent="-2635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anose="05000000000000000000" pitchFamily="2" charset="2"/>
          <a:buChar char="n"/>
          <a:tabLst/>
          <a:defRPr kumimoji="0" lang="fr-FR" altLang="fr-FR" sz="9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IReS_LEPSI_NEW_bleu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PHC_template" id="{FD98A6A9-C195-4124-8D59-AF356556737C}" vid="{0DF01820-7AE5-4CEF-8277-35DF075E3B6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8083</TotalTime>
  <Words>1537</Words>
  <Application>Microsoft Office PowerPoint</Application>
  <PresentationFormat>Affichage à l'écran (4:3)</PresentationFormat>
  <Paragraphs>288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Wingdings</vt:lpstr>
      <vt:lpstr>IPHC_template</vt:lpstr>
      <vt:lpstr>Prototypage Protium</vt:lpstr>
      <vt:lpstr>Simulation/Emulation VS Prototypage</vt:lpstr>
      <vt:lpstr>Solution software : la simulation</vt:lpstr>
      <vt:lpstr>Soltution hardware : le prototypage</vt:lpstr>
      <vt:lpstr>Principe de fonctionnement du PROTIUM</vt:lpstr>
      <vt:lpstr>Architecture hardware du PROTIUM</vt:lpstr>
      <vt:lpstr>Présentation PowerPoint</vt:lpstr>
      <vt:lpstr>Utilisation des PROTIUM</vt:lpstr>
      <vt:lpstr>Etapes du flot</vt:lpstr>
      <vt:lpstr>Gestion des horloges</vt:lpstr>
      <vt:lpstr>Test Case : Implentation de Mimosis1 (2020)</vt:lpstr>
      <vt:lpstr>Protium S1 @ IN2P3</vt:lpstr>
      <vt:lpstr>Présentation PowerPoint</vt:lpstr>
      <vt:lpstr>I2C de Quartet</vt:lpstr>
      <vt:lpstr>Conclusion</vt:lpstr>
      <vt:lpstr>Conclusion</vt:lpstr>
      <vt:lpstr>Présentation PowerPoint</vt:lpstr>
      <vt:lpstr>Présentation PowerPoint</vt:lpstr>
      <vt:lpstr>Développemen futurs @IPHC</vt:lpstr>
    </vt:vector>
  </TitlesOfParts>
  <Company>IPHC IN2P3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Prototypage Protium</dc:title>
  <dc:creator>Bertolone</dc:creator>
  <cp:lastModifiedBy>Bertolone</cp:lastModifiedBy>
  <cp:revision>148</cp:revision>
  <dcterms:created xsi:type="dcterms:W3CDTF">2021-09-29T13:27:56Z</dcterms:created>
  <dcterms:modified xsi:type="dcterms:W3CDTF">2021-10-12T06:25:46Z</dcterms:modified>
</cp:coreProperties>
</file>