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6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3" r:id="rId13"/>
    <p:sldId id="284" r:id="rId14"/>
    <p:sldId id="28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90000"/>
    <a:srgbClr val="800080"/>
    <a:srgbClr val="CCECFF"/>
    <a:srgbClr val="66CCFF"/>
    <a:srgbClr val="FF66CC"/>
    <a:srgbClr val="FF6699"/>
    <a:srgbClr val="FFCC66"/>
    <a:srgbClr val="99FF9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9" autoAdjust="0"/>
    <p:restoredTop sz="96085" autoAdjust="0"/>
  </p:normalViewPr>
  <p:slideViewPr>
    <p:cSldViewPr snapToGrid="0">
      <p:cViewPr>
        <p:scale>
          <a:sx n="76" d="100"/>
          <a:sy n="76" d="100"/>
        </p:scale>
        <p:origin x="998" y="5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959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23D69-B19A-44B1-AA03-F787E96C0CD6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A9BBC-D9A5-44A9-A7D2-1A8394374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49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6C447-B977-4C54-9799-92EB83FC360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07F65-634C-4D02-B8D9-5C6EB715B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48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07F65-634C-4D02-B8D9-5C6EB715BB3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54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07F65-634C-4D02-B8D9-5C6EB715BB3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69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640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4" descr="IPH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21494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9" descr="IN2P3Filaire-Q_SignV c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97" y="260395"/>
            <a:ext cx="21605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66" y="184733"/>
            <a:ext cx="32766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0" b="13962"/>
          <a:stretch/>
        </p:blipFill>
        <p:spPr bwMode="auto">
          <a:xfrm>
            <a:off x="0" y="1772816"/>
            <a:ext cx="12192000" cy="277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700338" y="1773238"/>
            <a:ext cx="60198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38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79895" y="836712"/>
            <a:ext cx="11826301" cy="5580620"/>
          </a:xfrm>
          <a:prstGeom prst="rect">
            <a:avLst/>
          </a:prstGeom>
        </p:spPr>
        <p:txBody>
          <a:bodyPr/>
          <a:lstStyle>
            <a:lvl1pPr marL="360363" indent="-360363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20725" indent="-360363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081088" indent="-36195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431925" indent="-352425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790700" indent="-358775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40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endParaRPr lang="en-US" noProof="0" dirty="0"/>
          </a:p>
          <a:p>
            <a:pPr lvl="5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544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hristine.hu@iphc.cnrs.fr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9" b="43157"/>
          <a:stretch/>
        </p:blipFill>
        <p:spPr bwMode="auto">
          <a:xfrm>
            <a:off x="0" y="0"/>
            <a:ext cx="12192000" cy="68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630" y="113528"/>
            <a:ext cx="12062565" cy="503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8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0" b="43700"/>
          <a:stretch>
            <a:fillRect/>
          </a:stretch>
        </p:blipFill>
        <p:spPr bwMode="auto">
          <a:xfrm>
            <a:off x="-1" y="6524625"/>
            <a:ext cx="12192001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 txBox="1">
            <a:spLocks noChangeArrowheads="1"/>
          </p:cNvSpPr>
          <p:nvPr userDrawn="1"/>
        </p:nvSpPr>
        <p:spPr bwMode="auto">
          <a:xfrm>
            <a:off x="4942557" y="6556375"/>
            <a:ext cx="441245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defRPr sz="1100" b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IPHC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christine.hu@iphc.cnrs.fr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0" name="Rectangle 13"/>
          <p:cNvSpPr txBox="1">
            <a:spLocks noChangeArrowheads="1"/>
          </p:cNvSpPr>
          <p:nvPr userDrawn="1"/>
        </p:nvSpPr>
        <p:spPr bwMode="auto">
          <a:xfrm>
            <a:off x="11100924" y="6556375"/>
            <a:ext cx="9461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1100" b="0" kern="1200">
                <a:solidFill>
                  <a:srgbClr val="3C3C6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7C0EFEE-C4AF-465B-81D9-9E97942026D1}" type="slidenum"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space réservé de la date 5"/>
          <p:cNvSpPr txBox="1">
            <a:spLocks/>
          </p:cNvSpPr>
          <p:nvPr userDrawn="1"/>
        </p:nvSpPr>
        <p:spPr>
          <a:xfrm>
            <a:off x="36513" y="6588125"/>
            <a:ext cx="3384550" cy="26193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b="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08/10/2021              50 ans de l’IN2P3</a:t>
            </a:r>
          </a:p>
        </p:txBody>
      </p:sp>
    </p:spTree>
    <p:extLst>
      <p:ext uri="{BB962C8B-B14F-4D97-AF65-F5344CB8AC3E}">
        <p14:creationId xmlns:p14="http://schemas.microsoft.com/office/powerpoint/2010/main" val="15553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38163" indent="-538163" algn="l" defTabSz="914400" rtl="0" eaLnBrk="1" latinLnBrk="0" hangingPunct="1">
        <a:lnSpc>
          <a:spcPct val="90000"/>
        </a:lnSpc>
        <a:spcBef>
          <a:spcPts val="1000"/>
        </a:spcBef>
        <a:buSzPct val="85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35718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Ä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538" indent="-3381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075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357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5413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780" y="2140390"/>
            <a:ext cx="118439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Outils et bibliothèques</a:t>
            </a:r>
            <a:endParaRPr lang="en-GB" altLang="fr-FR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altLang="fr-FR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Illinger et C </a:t>
            </a:r>
            <a:r>
              <a:rPr lang="en-GB" altLang="fr-FR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olledani</a:t>
            </a:r>
            <a:endParaRPr lang="en-GB" altLang="fr-FR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16" y="0"/>
            <a:ext cx="2954664" cy="17735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98" y="173573"/>
            <a:ext cx="1388329" cy="13883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9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399" y="3318142"/>
            <a:ext cx="3555933" cy="16354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Venture Allegro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999" y="830051"/>
            <a:ext cx="8315913" cy="2762749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De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nombreuses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erreurs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de DRC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concernent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les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plages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de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vernis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épargne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de la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librairie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IN2P3.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ea typeface="ＭＳ Ｐゴシック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Pour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respecter les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normes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IPC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ces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plages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devraient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être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plus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grandes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que les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plages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cuivre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.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ea typeface="ＭＳ Ｐゴシック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Un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travail à faire sur les libs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IN2P3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  <a:sym typeface="Wingdings" panose="05000000000000000000" pitchFamily="2" charset="2"/>
              </a:rPr>
              <a:t>V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ernis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=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cuivre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+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50um.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Travail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fastidieux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mais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indispensable pour que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l’outil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présente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un minimum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d’intérêt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.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Trop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de faux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positifs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sinon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.</a:t>
            </a:r>
          </a:p>
          <a:p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400" y="686180"/>
            <a:ext cx="3123928" cy="2444550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71999" y="3780212"/>
            <a:ext cx="9086400" cy="3072888"/>
          </a:xfrm>
          <a:prstGeom prst="rect">
            <a:avLst/>
          </a:prstGeom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5000"/>
              <a:buFont typeface="Wingdings" panose="05000000000000000000" pitchFamily="2" charset="2"/>
              <a:buChar char="q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Ä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1088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0700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541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ea typeface="ＭＳ Ｐゴシック"/>
              </a:rPr>
              <a:t>Decisions des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/>
              </a:rPr>
              <a:t>bibliothécaires</a:t>
            </a:r>
            <a:endParaRPr lang="en-US" sz="2400" dirty="0" smtClean="0">
              <a:solidFill>
                <a:schemeClr val="tx1"/>
              </a:solidFill>
              <a:ea typeface="ＭＳ Ｐゴシック"/>
            </a:endParaRP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Le respect des IPC (+50µm) pour les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/>
              </a:rPr>
              <a:t>nouvelles</a:t>
            </a: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 pastilles des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/>
              </a:rPr>
              <a:t>composants</a:t>
            </a:r>
            <a:endParaRPr lang="en-US" sz="2200" dirty="0" smtClean="0">
              <a:solidFill>
                <a:schemeClr val="tx1"/>
              </a:solidFill>
              <a:ea typeface="ＭＳ Ｐゴシック"/>
            </a:endParaRP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Les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/>
              </a:rPr>
              <a:t>padstacks</a:t>
            </a: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/>
              </a:rPr>
              <a:t>utilisés</a:t>
            </a: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 sur les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/>
              </a:rPr>
              <a:t>cartes</a:t>
            </a: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 PCB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/>
              </a:rPr>
              <a:t>seront</a:t>
            </a: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/>
              </a:rPr>
              <a:t>remontés</a:t>
            </a: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/>
              </a:rPr>
              <a:t>dans</a:t>
            </a: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 EDM “</a:t>
            </a:r>
            <a:r>
              <a:rPr lang="en-US" sz="2200" dirty="0" err="1" smtClean="0">
                <a:solidFill>
                  <a:schemeClr val="tx1"/>
                </a:solidFill>
                <a:ea typeface="ＭＳ Ｐゴシック"/>
              </a:rPr>
              <a:t>conformes</a:t>
            </a: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 IPC” au fur et à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/>
              </a:rPr>
              <a:t>mesure</a:t>
            </a: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 de la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/>
              </a:rPr>
              <a:t>mise</a:t>
            </a: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 en production des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/>
              </a:rPr>
              <a:t>cartes</a:t>
            </a:r>
            <a:r>
              <a:rPr lang="en-US" sz="2200" dirty="0" smtClean="0">
                <a:solidFill>
                  <a:schemeClr val="tx1"/>
                </a:solidFill>
                <a:ea typeface="ＭＳ Ｐゴシック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ea typeface="ＭＳ Ｐゴシック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/>
              </a:rPr>
              <a:t>Aucun</a:t>
            </a:r>
            <a:r>
              <a:rPr lang="en-US" sz="2400" dirty="0" smtClean="0">
                <a:solidFill>
                  <a:schemeClr val="tx1"/>
                </a:solidFill>
                <a:ea typeface="ＭＳ Ｐゴシック"/>
              </a:rPr>
              <a:t> travail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/>
              </a:rPr>
              <a:t>systématique</a:t>
            </a:r>
            <a:r>
              <a:rPr lang="en-US" sz="2400" dirty="0" smtClean="0">
                <a:solidFill>
                  <a:schemeClr val="tx1"/>
                </a:solidFill>
                <a:ea typeface="ＭＳ Ｐゴシック"/>
              </a:rPr>
              <a:t> ne sera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/>
              </a:rPr>
              <a:t>réalisé</a:t>
            </a:r>
            <a:r>
              <a:rPr lang="en-US" sz="2400" dirty="0" smtClean="0">
                <a:solidFill>
                  <a:schemeClr val="tx1"/>
                </a:solidFill>
                <a:ea typeface="ＭＳ Ｐゴシック"/>
              </a:rPr>
              <a:t> sur EDM</a:t>
            </a:r>
          </a:p>
          <a:p>
            <a:pPr lvl="1">
              <a:lnSpc>
                <a:spcPct val="100000"/>
              </a:lnSpc>
            </a:pPr>
            <a:r>
              <a:rPr lang="en-US" sz="2000" dirty="0" err="1" smtClean="0">
                <a:solidFill>
                  <a:schemeClr val="tx1"/>
                </a:solidFill>
                <a:ea typeface="ＭＳ Ｐゴシック"/>
              </a:rPr>
              <a:t>Historique</a:t>
            </a:r>
            <a:r>
              <a:rPr lang="en-US" sz="2000" dirty="0" smtClean="0">
                <a:solidFill>
                  <a:schemeClr val="tx1"/>
                </a:solidFill>
                <a:ea typeface="ＭＳ Ｐゴシック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/>
              </a:rPr>
              <a:t>est</a:t>
            </a:r>
            <a:r>
              <a:rPr lang="en-US" sz="2000" dirty="0" smtClean="0">
                <a:solidFill>
                  <a:schemeClr val="tx1"/>
                </a:solidFill>
                <a:ea typeface="ＭＳ Ｐゴシック"/>
              </a:rPr>
              <a:t> trop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/>
              </a:rPr>
              <a:t>lourd</a:t>
            </a:r>
            <a:r>
              <a:rPr lang="en-US" sz="2000" dirty="0" smtClean="0">
                <a:solidFill>
                  <a:schemeClr val="tx1"/>
                </a:solidFill>
                <a:ea typeface="ＭＳ Ｐゴシック"/>
              </a:rPr>
              <a:t> à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/>
              </a:rPr>
              <a:t>mettre</a:t>
            </a:r>
            <a:r>
              <a:rPr lang="en-US" sz="2000" dirty="0" smtClean="0">
                <a:solidFill>
                  <a:schemeClr val="tx1"/>
                </a:solidFill>
                <a:ea typeface="ＭＳ Ｐゴシック"/>
              </a:rPr>
              <a:t> à jour pour un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/>
              </a:rPr>
              <a:t>bénéfice</a:t>
            </a:r>
            <a:r>
              <a:rPr lang="en-US" sz="2000" dirty="0" smtClean="0">
                <a:solidFill>
                  <a:schemeClr val="tx1"/>
                </a:solidFill>
                <a:ea typeface="ＭＳ Ｐゴシック"/>
              </a:rPr>
              <a:t> trop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/>
              </a:rPr>
              <a:t>faible</a:t>
            </a:r>
            <a:r>
              <a:rPr lang="en-US" sz="2000" dirty="0" smtClean="0">
                <a:solidFill>
                  <a:schemeClr val="tx1"/>
                </a:solidFill>
                <a:ea typeface="ＭＳ Ｐゴシック"/>
              </a:rPr>
              <a:t>.</a:t>
            </a:r>
          </a:p>
          <a:p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>
                <a:ea typeface="ＭＳ Ｐゴシック"/>
              </a:rPr>
              <a:t>Venture / DFM  – Paramètres de fabrication DFF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895" y="836712"/>
            <a:ext cx="11826301" cy="415410"/>
          </a:xfrm>
        </p:spPr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ustomShape 3"/>
          <p:cNvSpPr/>
          <p:nvPr/>
        </p:nvSpPr>
        <p:spPr>
          <a:xfrm>
            <a:off x="2483576" y="1175152"/>
            <a:ext cx="7920880" cy="50405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827804" y="1274627"/>
            <a:ext cx="3168352" cy="23608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1 : ACID TRAPS: 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pièges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à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acides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angles trop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pointus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agent de gravure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c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oincé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qui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risque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ronger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le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cuivre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24" y="1747927"/>
            <a:ext cx="2232660" cy="1800860"/>
          </a:xfrm>
          <a:prstGeom prst="rect">
            <a:avLst/>
          </a:prstGeom>
        </p:spPr>
      </p:pic>
      <p:sp>
        <p:nvSpPr>
          <p:cNvPr id="9" name="CustomShape 3"/>
          <p:cNvSpPr/>
          <p:nvPr/>
        </p:nvSpPr>
        <p:spPr>
          <a:xfrm>
            <a:off x="6510416" y="1309774"/>
            <a:ext cx="2248025" cy="1815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2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:  DUPLICATE DRILL HOLES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d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ifférents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diamètres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perçage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au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même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endroit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7130048" y="3761141"/>
            <a:ext cx="3214551" cy="759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4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: MISSING SOLDER MASK :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ouverture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vernis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absente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ou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insuffisante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9" y="1594225"/>
            <a:ext cx="1800200" cy="18478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07" y="4208228"/>
            <a:ext cx="2232660" cy="19065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23" y="4521024"/>
            <a:ext cx="2335809" cy="1529399"/>
          </a:xfrm>
          <a:prstGeom prst="rect">
            <a:avLst/>
          </a:prstGeom>
        </p:spPr>
      </p:pic>
      <p:sp>
        <p:nvSpPr>
          <p:cNvPr id="14" name="CustomShape 3"/>
          <p:cNvSpPr/>
          <p:nvPr/>
        </p:nvSpPr>
        <p:spPr>
          <a:xfrm>
            <a:off x="645059" y="3703593"/>
            <a:ext cx="3672408" cy="3850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3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:  INSUFFICIENT ANNULAR RING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l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argeur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collerette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d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e la pastille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ou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VIA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t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raversante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i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nsuffisante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(depend de la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c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lasse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 de 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f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ＭＳ Ｐゴシック"/>
              </a:rPr>
              <a:t>abrication)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851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ea typeface="ＭＳ Ｐゴシック"/>
              </a:rPr>
              <a:t>ConceptHdl</a:t>
            </a:r>
            <a:r>
              <a:rPr lang="fr-FR" dirty="0">
                <a:ea typeface="ＭＳ Ｐゴシック"/>
              </a:rPr>
              <a:t> – La </a:t>
            </a:r>
            <a:r>
              <a:rPr lang="fr-FR" dirty="0" smtClean="0">
                <a:ea typeface="ＭＳ Ｐゴシック"/>
              </a:rPr>
              <a:t>nouvelle résistance RGEN_0603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800" y="836727"/>
            <a:ext cx="8553600" cy="57072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4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ea typeface="ＭＳ Ｐゴシック"/>
              </a:rPr>
              <a:t>ConceptHdl</a:t>
            </a:r>
            <a:r>
              <a:rPr lang="fr-FR" dirty="0">
                <a:ea typeface="ＭＳ Ｐゴシック"/>
              </a:rPr>
              <a:t> – La </a:t>
            </a:r>
            <a:r>
              <a:rPr lang="fr-FR" dirty="0" smtClean="0">
                <a:ea typeface="ＭＳ Ｐゴシック"/>
              </a:rPr>
              <a:t>nouvelle résistance RGEN_0603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Espace réservé du contenu 2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915" y="669600"/>
            <a:ext cx="10605657" cy="57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62" y="126850"/>
            <a:ext cx="12062565" cy="5031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ea typeface="ＭＳ Ｐゴシック"/>
              </a:rPr>
              <a:t>Outils Cadence </a:t>
            </a:r>
            <a:r>
              <a:rPr lang="en-US" dirty="0" smtClean="0">
                <a:latin typeface="Calibri"/>
                <a:ea typeface="ＭＳ Ｐゴシック"/>
              </a:rPr>
              <a:t>PCB Version </a:t>
            </a:r>
            <a:r>
              <a:rPr lang="en-US" dirty="0">
                <a:latin typeface="Calibri"/>
                <a:ea typeface="ＭＳ Ｐゴシック"/>
              </a:rPr>
              <a:t>SPB 17.4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Release mature depuis 6 </a:t>
            </a:r>
            <a:r>
              <a:rPr lang="fr-FR" sz="2400" dirty="0" smtClean="0"/>
              <a:t>mois</a:t>
            </a:r>
            <a:endParaRPr lang="fr-FR" sz="2400" dirty="0"/>
          </a:p>
          <a:p>
            <a:r>
              <a:rPr lang="fr-FR" sz="2400" dirty="0"/>
              <a:t>100% compatible 17.2 , pas de révolution si l’on garde la schématique </a:t>
            </a:r>
            <a:r>
              <a:rPr lang="fr-FR" sz="2400" dirty="0" err="1" smtClean="0"/>
              <a:t>ConceptHdl</a:t>
            </a:r>
            <a:endParaRPr lang="fr-FR" sz="2400" dirty="0"/>
          </a:p>
          <a:p>
            <a:r>
              <a:rPr lang="fr-FR" sz="2400" dirty="0"/>
              <a:t>Moteur graphique plus efficace dans </a:t>
            </a:r>
            <a:r>
              <a:rPr lang="fr-FR" sz="2400" dirty="0" smtClean="0"/>
              <a:t>Allegro</a:t>
            </a:r>
          </a:p>
          <a:p>
            <a:endParaRPr lang="fr-FR" sz="2400" dirty="0"/>
          </a:p>
          <a:p>
            <a:r>
              <a:rPr lang="fr-FR" sz="2400" dirty="0"/>
              <a:t>C’est une étape avant des évolutions plus importantes </a:t>
            </a:r>
            <a:r>
              <a:rPr lang="fr-FR" sz="2400" dirty="0" smtClean="0"/>
              <a:t>:</a:t>
            </a:r>
          </a:p>
          <a:p>
            <a:pPr lvl="1"/>
            <a:r>
              <a:rPr lang="fr-FR" sz="2000" dirty="0" smtClean="0"/>
              <a:t>Nouvelle </a:t>
            </a:r>
            <a:r>
              <a:rPr lang="fr-FR" sz="2000" dirty="0"/>
              <a:t>schématique (System Capture, compatible </a:t>
            </a:r>
            <a:r>
              <a:rPr lang="fr-FR" sz="2000" dirty="0" err="1"/>
              <a:t>ConceptHdl</a:t>
            </a:r>
            <a:r>
              <a:rPr lang="fr-FR" sz="2000" dirty="0"/>
              <a:t> et </a:t>
            </a:r>
            <a:r>
              <a:rPr lang="fr-FR" sz="2000" dirty="0" err="1" smtClean="0"/>
              <a:t>Orcad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Environnement </a:t>
            </a:r>
            <a:r>
              <a:rPr lang="fr-FR" sz="2000" dirty="0"/>
              <a:t>pour travail partagé (PULSE = genre Git)</a:t>
            </a:r>
          </a:p>
          <a:p>
            <a:endParaRPr lang="fr-FR" sz="2400" dirty="0"/>
          </a:p>
          <a:p>
            <a:r>
              <a:rPr lang="fr-FR" sz="2400" dirty="0"/>
              <a:t>Kévin fera une démo de la nouvelle schématique mercredi </a:t>
            </a:r>
            <a:r>
              <a:rPr lang="fr-FR" sz="2400" dirty="0" err="1"/>
              <a:t>après midi</a:t>
            </a:r>
            <a:r>
              <a:rPr lang="fr-FR" sz="2400" dirty="0"/>
              <a:t> en session //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Il faut passer à 17.4,  aucun </a:t>
            </a:r>
            <a:r>
              <a:rPr lang="fr-FR" sz="2400" dirty="0" smtClean="0"/>
              <a:t>obstacle</a:t>
            </a:r>
          </a:p>
          <a:p>
            <a:pPr lvl="1"/>
            <a:r>
              <a:rPr lang="fr-FR" sz="2200" dirty="0" smtClean="0"/>
              <a:t>Nécessite </a:t>
            </a:r>
            <a:r>
              <a:rPr lang="fr-FR" sz="2200" dirty="0"/>
              <a:t>8Go de Ram.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454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Les outils communs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630" y="1033631"/>
            <a:ext cx="11874970" cy="5345569"/>
          </a:xfrm>
        </p:spPr>
        <p:txBody>
          <a:bodyPr/>
          <a:lstStyle/>
          <a:p>
            <a:r>
              <a:rPr lang="fr-FR" dirty="0" smtClean="0"/>
              <a:t>Marché </a:t>
            </a:r>
            <a:r>
              <a:rPr lang="fr-FR" dirty="0"/>
              <a:t>avec Cadence™ pour des outils IAO + PCB à </a:t>
            </a:r>
            <a:r>
              <a:rPr lang="fr-FR" dirty="0" smtClean="0"/>
              <a:t>l’IN2P3</a:t>
            </a:r>
          </a:p>
          <a:p>
            <a:pPr lvl="1"/>
            <a:r>
              <a:rPr lang="fr-FR" dirty="0" smtClean="0"/>
              <a:t>Evolution des simulateurs </a:t>
            </a:r>
            <a:r>
              <a:rPr lang="fr-FR" dirty="0" err="1" smtClean="0"/>
              <a:t>ds</a:t>
            </a:r>
            <a:r>
              <a:rPr lang="fr-FR" dirty="0" smtClean="0"/>
              <a:t> les ASIC</a:t>
            </a:r>
          </a:p>
          <a:p>
            <a:pPr lvl="1"/>
            <a:r>
              <a:rPr lang="fr-FR" dirty="0" smtClean="0"/>
              <a:t>Environnement </a:t>
            </a:r>
            <a:r>
              <a:rPr lang="fr-FR" dirty="0" smtClean="0"/>
              <a:t>VENTURE pour le PCB + DFM + Capture System et PULSE</a:t>
            </a:r>
            <a:endParaRPr lang="fr-FR" dirty="0"/>
          </a:p>
          <a:p>
            <a:r>
              <a:rPr lang="fr-FR" dirty="0" smtClean="0"/>
              <a:t>Suivi par une plateforme </a:t>
            </a:r>
            <a:r>
              <a:rPr lang="fr-FR" dirty="0"/>
              <a:t>de prototypage </a:t>
            </a:r>
            <a:r>
              <a:rPr lang="fr-FR" dirty="0" err="1" smtClean="0"/>
              <a:t>Protium</a:t>
            </a:r>
            <a:endParaRPr lang="fr-FR" dirty="0"/>
          </a:p>
          <a:p>
            <a:pPr lvl="1"/>
            <a:r>
              <a:rPr lang="fr-FR" dirty="0" err="1" smtClean="0"/>
              <a:t>Asic</a:t>
            </a:r>
            <a:r>
              <a:rPr lang="fr-FR" dirty="0" smtClean="0"/>
              <a:t>/Capteur numérique </a:t>
            </a:r>
            <a:r>
              <a:rPr lang="fr-FR" dirty="0"/>
              <a:t>(dont architecture est prise  partir d’une approche </a:t>
            </a:r>
            <a:r>
              <a:rPr lang="fr-FR" dirty="0" err="1"/>
              <a:t>DoT</a:t>
            </a:r>
            <a:r>
              <a:rPr lang="fr-FR" dirty="0" smtClean="0"/>
              <a:t>) 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Cf</a:t>
            </a:r>
            <a:r>
              <a:rPr lang="fr-FR" dirty="0" smtClean="0">
                <a:sym typeface="Wingdings" panose="05000000000000000000" pitchFamily="2" charset="2"/>
              </a:rPr>
              <a:t> présentations G. </a:t>
            </a:r>
            <a:r>
              <a:rPr lang="fr-FR" dirty="0" smtClean="0">
                <a:sym typeface="Wingdings" panose="05000000000000000000" pitchFamily="2" charset="2"/>
              </a:rPr>
              <a:t>Bertolone </a:t>
            </a:r>
            <a:r>
              <a:rPr lang="fr-FR" dirty="0" smtClean="0">
                <a:sym typeface="Wingdings" panose="05000000000000000000" pitchFamily="2" charset="2"/>
              </a:rPr>
              <a:t>et M. Specht</a:t>
            </a:r>
            <a:endParaRPr lang="fr-FR" dirty="0"/>
          </a:p>
          <a:p>
            <a:r>
              <a:rPr lang="fr-FR" dirty="0" smtClean="0"/>
              <a:t>Fort intérêt pour le logiciel  </a:t>
            </a:r>
            <a:r>
              <a:rPr lang="fr-FR" dirty="0"/>
              <a:t>Polar </a:t>
            </a:r>
            <a:r>
              <a:rPr lang="fr-FR" dirty="0" smtClean="0"/>
              <a:t>destiné à la  simulation et la </a:t>
            </a:r>
            <a:r>
              <a:rPr lang="fr-FR" dirty="0"/>
              <a:t>caractérisation des substrats PCB</a:t>
            </a:r>
          </a:p>
          <a:p>
            <a:pPr lvl="1"/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smtClean="0"/>
              <a:t>Présentation de K. Arnaud après 1 an d’utilisation</a:t>
            </a:r>
            <a:endParaRPr lang="fr-FR" dirty="0"/>
          </a:p>
          <a:p>
            <a:r>
              <a:rPr lang="fr-FR" dirty="0" smtClean="0"/>
              <a:t>Génération </a:t>
            </a:r>
            <a:r>
              <a:rPr lang="fr-FR" dirty="0"/>
              <a:t>de </a:t>
            </a:r>
            <a:r>
              <a:rPr lang="fr-FR" dirty="0" smtClean="0"/>
              <a:t>composants </a:t>
            </a:r>
            <a:r>
              <a:rPr lang="fr-FR" dirty="0" err="1"/>
              <a:t>std</a:t>
            </a:r>
            <a:r>
              <a:rPr lang="fr-FR" dirty="0"/>
              <a:t> IPC + </a:t>
            </a:r>
            <a:r>
              <a:rPr lang="fr-FR" dirty="0" smtClean="0"/>
              <a:t>3D</a:t>
            </a:r>
          </a:p>
          <a:p>
            <a:pPr lvl="1"/>
            <a:r>
              <a:rPr lang="fr-FR" dirty="0" smtClean="0"/>
              <a:t>PCB </a:t>
            </a:r>
            <a:r>
              <a:rPr lang="fr-FR" dirty="0"/>
              <a:t>Library </a:t>
            </a:r>
            <a:r>
              <a:rPr lang="fr-FR" dirty="0" smtClean="0"/>
              <a:t>Expert </a:t>
            </a:r>
            <a:r>
              <a:rPr lang="fr-FR" dirty="0" err="1" smtClean="0"/>
              <a:t>cf</a:t>
            </a:r>
            <a:r>
              <a:rPr lang="fr-FR" dirty="0" smtClean="0"/>
              <a:t> </a:t>
            </a:r>
            <a:r>
              <a:rPr lang="fr-FR" dirty="0" err="1" smtClean="0"/>
              <a:t>présenation</a:t>
            </a:r>
            <a:r>
              <a:rPr lang="fr-FR" dirty="0" smtClean="0"/>
              <a:t> de </a:t>
            </a:r>
            <a:r>
              <a:rPr lang="fr-FR" dirty="0"/>
              <a:t>K. </a:t>
            </a:r>
            <a:r>
              <a:rPr lang="fr-FR" dirty="0" smtClean="0"/>
              <a:t>Arnaud et Ch. Illinger </a:t>
            </a:r>
            <a:endParaRPr lang="fr-FR" dirty="0"/>
          </a:p>
          <a:p>
            <a:r>
              <a:rPr lang="fr-FR" dirty="0" err="1"/>
              <a:t>Altera</a:t>
            </a:r>
            <a:r>
              <a:rPr lang="fr-FR" dirty="0"/>
              <a:t> </a:t>
            </a:r>
            <a:r>
              <a:rPr lang="fr-FR" dirty="0" smtClean="0"/>
              <a:t>et XILINX renouvellement</a:t>
            </a:r>
          </a:p>
          <a:p>
            <a:pPr lvl="1"/>
            <a:r>
              <a:rPr lang="fr-FR" dirty="0" smtClean="0"/>
              <a:t>Deux fournisseurs aux  politiques différentes</a:t>
            </a:r>
            <a:endParaRPr lang="fr-FR" dirty="0"/>
          </a:p>
          <a:p>
            <a:r>
              <a:rPr lang="fr-FR" dirty="0" smtClean="0"/>
              <a:t>Définition d’un outil </a:t>
            </a:r>
            <a:r>
              <a:rPr lang="fr-FR" dirty="0" smtClean="0"/>
              <a:t>commun: Il doit  intéresser </a:t>
            </a:r>
            <a:r>
              <a:rPr lang="fr-FR" dirty="0" smtClean="0"/>
              <a:t>plusieurs laboratoires</a:t>
            </a:r>
          </a:p>
          <a:p>
            <a:pPr lvl="1"/>
            <a:r>
              <a:rPr lang="fr-FR" dirty="0" smtClean="0"/>
              <a:t>L’outil est souvent évalué au sein d’un projet avant de passer outil commun</a:t>
            </a:r>
          </a:p>
          <a:p>
            <a:pPr lvl="1"/>
            <a:r>
              <a:rPr lang="fr-FR" dirty="0" smtClean="0"/>
              <a:t>50% labos, 50% DAT si accord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0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PCB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895" y="836712"/>
            <a:ext cx="6372105" cy="2900088"/>
          </a:xfrm>
        </p:spPr>
        <p:txBody>
          <a:bodyPr/>
          <a:lstStyle/>
          <a:p>
            <a:r>
              <a:rPr lang="fr-FR" sz="3200" dirty="0" smtClean="0"/>
              <a:t>Librairie </a:t>
            </a:r>
            <a:r>
              <a:rPr lang="fr-FR" sz="3200" dirty="0"/>
              <a:t>PCB IN2P3</a:t>
            </a:r>
          </a:p>
          <a:p>
            <a:r>
              <a:rPr lang="fr-FR" sz="3200" dirty="0" smtClean="0"/>
              <a:t>Option </a:t>
            </a:r>
            <a:r>
              <a:rPr lang="fr-FR" sz="3200" dirty="0"/>
              <a:t>« Venture » pour Allegro</a:t>
            </a:r>
          </a:p>
          <a:p>
            <a:r>
              <a:rPr lang="fr-FR" sz="3200" dirty="0" smtClean="0"/>
              <a:t>La </a:t>
            </a:r>
            <a:r>
              <a:rPr lang="fr-FR" sz="3200" dirty="0"/>
              <a:t>résistance RGEN_0603</a:t>
            </a:r>
          </a:p>
          <a:p>
            <a:r>
              <a:rPr lang="fr-FR" sz="3200" dirty="0" smtClean="0"/>
              <a:t>Cadence </a:t>
            </a:r>
            <a:r>
              <a:rPr lang="fr-FR" sz="3200" dirty="0"/>
              <a:t>SPB 17.4</a:t>
            </a:r>
          </a:p>
          <a:p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3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Bibliothèques de composants PCB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altLang="fr-FR" b="1" dirty="0">
                <a:solidFill>
                  <a:srgbClr val="002060"/>
                </a:solidFill>
              </a:rPr>
              <a:t>Marché avec Cadence™ pour des outils IAO + PCB à l’IN2P3 </a:t>
            </a:r>
            <a:r>
              <a:rPr lang="fr-FR" altLang="fr-FR" b="1" dirty="0" smtClean="0">
                <a:solidFill>
                  <a:srgbClr val="002060"/>
                </a:solidFill>
              </a:rPr>
              <a:t>:</a:t>
            </a:r>
          </a:p>
          <a:p>
            <a:pPr lvl="1">
              <a:spcBef>
                <a:spcPct val="50000"/>
              </a:spcBef>
            </a:pPr>
            <a:r>
              <a:rPr lang="fr-FR" altLang="fr-FR" b="1" dirty="0" smtClean="0">
                <a:solidFill>
                  <a:srgbClr val="002060"/>
                </a:solidFill>
              </a:rPr>
              <a:t>Outils </a:t>
            </a:r>
            <a:r>
              <a:rPr lang="fr-FR" altLang="fr-FR" b="1" dirty="0">
                <a:solidFill>
                  <a:srgbClr val="002060"/>
                </a:solidFill>
              </a:rPr>
              <a:t>PCB / </a:t>
            </a:r>
            <a:r>
              <a:rPr lang="fr-FR" altLang="fr-FR" b="1" dirty="0" smtClean="0">
                <a:solidFill>
                  <a:srgbClr val="002060"/>
                </a:solidFill>
              </a:rPr>
              <a:t>Cartes</a:t>
            </a:r>
          </a:p>
          <a:p>
            <a:pPr lvl="1">
              <a:spcBef>
                <a:spcPct val="50000"/>
              </a:spcBef>
            </a:pPr>
            <a:r>
              <a:rPr lang="fr-FR" altLang="fr-FR" b="1" dirty="0" smtClean="0">
                <a:solidFill>
                  <a:srgbClr val="002060"/>
                </a:solidFill>
              </a:rPr>
              <a:t>Outils </a:t>
            </a:r>
            <a:r>
              <a:rPr lang="fr-FR" altLang="fr-FR" b="1" dirty="0">
                <a:solidFill>
                  <a:srgbClr val="002060"/>
                </a:solidFill>
              </a:rPr>
              <a:t>VLSI </a:t>
            </a:r>
            <a:endParaRPr lang="fr-FR" altLang="fr-FR" b="1" i="1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423521" y="1361964"/>
            <a:ext cx="4032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2060"/>
                </a:solidFill>
              </a:rPr>
              <a:t>Schématique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2060"/>
                </a:solidFill>
              </a:rPr>
              <a:t>Synthèse (</a:t>
            </a:r>
            <a:r>
              <a:rPr lang="fr-FR" dirty="0" err="1">
                <a:solidFill>
                  <a:srgbClr val="002060"/>
                </a:solidFill>
              </a:rPr>
              <a:t>vhdl</a:t>
            </a:r>
            <a:r>
              <a:rPr lang="fr-FR" dirty="0">
                <a:solidFill>
                  <a:srgbClr val="002060"/>
                </a:solidFill>
              </a:rPr>
              <a:t>, </a:t>
            </a:r>
            <a:r>
              <a:rPr lang="fr-FR" dirty="0" err="1" smtClean="0">
                <a:solidFill>
                  <a:srgbClr val="002060"/>
                </a:solidFill>
              </a:rPr>
              <a:t>Verilog</a:t>
            </a:r>
            <a:r>
              <a:rPr lang="fr-FR" dirty="0">
                <a:solidFill>
                  <a:srgbClr val="002060"/>
                </a:solidFill>
              </a:rPr>
              <a:t>, c, </a:t>
            </a:r>
            <a:r>
              <a:rPr lang="fr-FR" dirty="0" err="1">
                <a:solidFill>
                  <a:srgbClr val="002060"/>
                </a:solidFill>
              </a:rPr>
              <a:t>etc</a:t>
            </a:r>
            <a:r>
              <a:rPr lang="fr-FR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2060"/>
                </a:solidFill>
              </a:rPr>
              <a:t>Simulation (ana, </a:t>
            </a:r>
            <a:r>
              <a:rPr lang="fr-FR" dirty="0" err="1">
                <a:solidFill>
                  <a:srgbClr val="002060"/>
                </a:solidFill>
              </a:rPr>
              <a:t>num</a:t>
            </a:r>
            <a:r>
              <a:rPr lang="fr-FR" dirty="0">
                <a:solidFill>
                  <a:srgbClr val="002060"/>
                </a:solidFill>
              </a:rPr>
              <a:t>, mixte)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2060"/>
                </a:solidFill>
              </a:rPr>
              <a:t>Place/Route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2060"/>
                </a:solidFill>
              </a:rPr>
              <a:t>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3919465" y="1246215"/>
            <a:ext cx="360040" cy="835829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159233" y="3333571"/>
            <a:ext cx="360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1153257" y="2019499"/>
            <a:ext cx="12154" cy="13178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80340" y="1384606"/>
            <a:ext cx="0" cy="34377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80729" y="4821852"/>
            <a:ext cx="1007723" cy="124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649574" y="3027611"/>
            <a:ext cx="612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Design-Kit Fondeurs Indus (</a:t>
            </a:r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rgbClr val="002060"/>
                </a:solidFill>
              </a:rPr>
              <a:t> fabrication d’une puce)</a:t>
            </a:r>
          </a:p>
          <a:p>
            <a:r>
              <a:rPr lang="fr-FR" dirty="0">
                <a:solidFill>
                  <a:srgbClr val="002060"/>
                </a:solidFill>
              </a:rPr>
              <a:t>AMS-0.35 0.80 TSMC-130nm, </a:t>
            </a:r>
            <a:r>
              <a:rPr lang="fr-FR" dirty="0" err="1">
                <a:solidFill>
                  <a:srgbClr val="002060"/>
                </a:solidFill>
              </a:rPr>
              <a:t>etc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885613" y="4530301"/>
            <a:ext cx="5984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Les bibliothèques IN2P3  ( </a:t>
            </a:r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 fabrication d’une carte 			 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              de circuit imprimé</a:t>
            </a:r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475656" y="4189931"/>
            <a:ext cx="6084676" cy="122413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280340" y="1408545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21" y="726920"/>
            <a:ext cx="2742082" cy="236174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30" y="2232839"/>
            <a:ext cx="3459797" cy="310460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nécessaire poursuite de l’intégration de </a:t>
            </a:r>
            <a:r>
              <a:rPr lang="fr-FR" dirty="0" err="1" smtClean="0"/>
              <a:t>ts</a:t>
            </a:r>
            <a:r>
              <a:rPr lang="fr-FR" dirty="0" smtClean="0"/>
              <a:t> les labos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point stratégique de travail en cohérence </a:t>
            </a:r>
            <a:endParaRPr lang="fr-FR" dirty="0" smtClean="0"/>
          </a:p>
          <a:p>
            <a:pPr lvl="1"/>
            <a:r>
              <a:rPr lang="fr-FR" dirty="0" smtClean="0"/>
              <a:t>Ancrage </a:t>
            </a:r>
            <a:r>
              <a:rPr lang="fr-FR" dirty="0"/>
              <a:t>et échange des utilisateurs </a:t>
            </a:r>
          </a:p>
          <a:p>
            <a:pPr lvl="1"/>
            <a:r>
              <a:rPr lang="fr-FR" dirty="0" smtClean="0"/>
              <a:t>Cadence </a:t>
            </a:r>
            <a:r>
              <a:rPr lang="fr-FR" dirty="0"/>
              <a:t>appartient à une gamme d’outils d'autant</a:t>
            </a:r>
            <a:br>
              <a:rPr lang="fr-FR" dirty="0"/>
            </a:br>
            <a:r>
              <a:rPr lang="fr-FR" dirty="0"/>
              <a:t>plus efficaces quand l'utilisateur n'est pas isolé</a:t>
            </a:r>
          </a:p>
          <a:p>
            <a:r>
              <a:rPr lang="fr-FR" dirty="0" smtClean="0"/>
              <a:t>2018</a:t>
            </a:r>
            <a:r>
              <a:rPr lang="fr-FR" dirty="0"/>
              <a:t>, création du réseau PCB, </a:t>
            </a:r>
            <a:endParaRPr lang="fr-FR" dirty="0" smtClean="0"/>
          </a:p>
          <a:p>
            <a:pPr lvl="1"/>
            <a:r>
              <a:rPr lang="fr-FR" dirty="0" smtClean="0"/>
              <a:t>En </a:t>
            </a:r>
            <a:r>
              <a:rPr lang="fr-FR" dirty="0"/>
              <a:t>étroit contact avec celui des bibliothécaires  </a:t>
            </a:r>
          </a:p>
          <a:p>
            <a:r>
              <a:rPr lang="fr-FR" dirty="0"/>
              <a:t>2019, Migration serveur BD au CC sous </a:t>
            </a:r>
            <a:r>
              <a:rPr lang="fr-FR" dirty="0" smtClean="0"/>
              <a:t>Windows</a:t>
            </a:r>
          </a:p>
          <a:p>
            <a:pPr lvl="1"/>
            <a:r>
              <a:rPr lang="fr-FR" dirty="0" smtClean="0"/>
              <a:t>En </a:t>
            </a:r>
            <a:r>
              <a:rPr lang="fr-FR" dirty="0"/>
              <a:t>synergie avec le support informatique de la CAO </a:t>
            </a:r>
            <a:r>
              <a:rPr lang="fr-FR" dirty="0" smtClean="0"/>
              <a:t>Mécanique</a:t>
            </a:r>
          </a:p>
          <a:p>
            <a:r>
              <a:rPr lang="fr-FR" dirty="0" smtClean="0"/>
              <a:t>2020</a:t>
            </a:r>
            <a:r>
              <a:rPr lang="fr-FR" dirty="0"/>
              <a:t>, forte montée en régime : </a:t>
            </a:r>
            <a:endParaRPr lang="fr-FR" dirty="0" smtClean="0"/>
          </a:p>
          <a:p>
            <a:pPr lvl="1"/>
            <a:r>
              <a:rPr lang="fr-FR" dirty="0" smtClean="0"/>
              <a:t>De </a:t>
            </a:r>
            <a:r>
              <a:rPr lang="fr-FR" dirty="0"/>
              <a:t>~30 </a:t>
            </a:r>
            <a:r>
              <a:rPr lang="fr-FR" dirty="0" err="1"/>
              <a:t>comp</a:t>
            </a:r>
            <a:r>
              <a:rPr lang="fr-FR" dirty="0"/>
              <a:t>/mois à + de </a:t>
            </a:r>
            <a:r>
              <a:rPr lang="fr-FR" dirty="0" smtClean="0"/>
              <a:t>100</a:t>
            </a:r>
          </a:p>
          <a:p>
            <a:pPr lvl="1"/>
            <a:r>
              <a:rPr lang="fr-FR" dirty="0" smtClean="0"/>
              <a:t>12 </a:t>
            </a:r>
            <a:r>
              <a:rPr lang="fr-FR" dirty="0"/>
              <a:t>contributeurs soutenus / 17 </a:t>
            </a:r>
            <a:r>
              <a:rPr lang="fr-FR" dirty="0" smtClean="0"/>
              <a:t>déclarés</a:t>
            </a:r>
          </a:p>
          <a:p>
            <a:r>
              <a:rPr lang="fr-FR" dirty="0" smtClean="0"/>
              <a:t>2021</a:t>
            </a:r>
            <a:r>
              <a:rPr lang="fr-FR" dirty="0"/>
              <a:t>, 3 nouveaux « libraires » IJCLAB : </a:t>
            </a:r>
            <a:endParaRPr lang="fr-FR" dirty="0" smtClean="0"/>
          </a:p>
          <a:p>
            <a:pPr lvl="1"/>
            <a:r>
              <a:rPr lang="fr-FR" dirty="0" smtClean="0"/>
              <a:t>Formation </a:t>
            </a:r>
            <a:r>
              <a:rPr lang="fr-FR" dirty="0"/>
              <a:t>interne assurée par </a:t>
            </a:r>
            <a:r>
              <a:rPr lang="fr-FR" dirty="0" err="1" smtClean="0"/>
              <a:t>visio-conf</a:t>
            </a:r>
            <a:endParaRPr lang="fr-FR" dirty="0" smtClean="0"/>
          </a:p>
          <a:p>
            <a:pPr lvl="1"/>
            <a:r>
              <a:rPr lang="fr-FR" dirty="0" smtClean="0"/>
              <a:t>Prévision </a:t>
            </a:r>
            <a:r>
              <a:rPr lang="fr-FR" dirty="0"/>
              <a:t>d’un achat de serveur de BD plus puissant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695" y="1416817"/>
            <a:ext cx="4494957" cy="2672783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8007967" y="4089600"/>
            <a:ext cx="3577888" cy="26338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88" dirty="0">
                <a:solidFill>
                  <a:schemeClr val="tx1"/>
                </a:solidFill>
              </a:rPr>
              <a:t>Expérience </a:t>
            </a:r>
            <a:r>
              <a:rPr lang="fr-FR" sz="788" dirty="0" err="1">
                <a:solidFill>
                  <a:schemeClr val="tx1"/>
                </a:solidFill>
              </a:rPr>
              <a:t>LHCb@CERN</a:t>
            </a:r>
            <a:r>
              <a:rPr lang="fr-FR" sz="788" dirty="0">
                <a:solidFill>
                  <a:schemeClr val="tx1"/>
                </a:solidFill>
              </a:rPr>
              <a:t> - Carte PCIe40 – CPPM Marseille -</a:t>
            </a:r>
            <a:endParaRPr lang="fr-FR" sz="1050" dirty="0"/>
          </a:p>
        </p:txBody>
      </p:sp>
      <p:sp>
        <p:nvSpPr>
          <p:cNvPr id="6" name="Rectangle 5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3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423" y="763200"/>
            <a:ext cx="5902172" cy="5860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ea typeface="ＭＳ Ｐゴシック"/>
              </a:rPr>
              <a:t>EDM – La nouvelle synchro depuis </a:t>
            </a:r>
            <a:r>
              <a:rPr lang="fr-FR" dirty="0" smtClean="0">
                <a:latin typeface="Arial"/>
                <a:ea typeface="ＭＳ Ｐゴシック"/>
              </a:rPr>
              <a:t>le CC</a:t>
            </a:r>
            <a:endParaRPr lang="fr-FR" dirty="0"/>
          </a:p>
        </p:txBody>
      </p:sp>
      <p:sp>
        <p:nvSpPr>
          <p:cNvPr id="6" name="CustomShape 38"/>
          <p:cNvSpPr/>
          <p:nvPr/>
        </p:nvSpPr>
        <p:spPr>
          <a:xfrm>
            <a:off x="8815568" y="1369792"/>
            <a:ext cx="24469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Bahnschrift SemiBold SemiConden" panose="020B0502040204020203" pitchFamily="34" charset="0"/>
                <a:ea typeface="DejaVu Sans"/>
              </a:rPr>
              <a:t>Source </a:t>
            </a:r>
            <a:r>
              <a:rPr lang="en-US" sz="1800" b="1" strike="noStrike" spc="-1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Bahnschrift SemiBold SemiConden" panose="020B0502040204020203" pitchFamily="34" charset="0"/>
                <a:ea typeface="DejaVu Sans"/>
              </a:rPr>
              <a:t>des </a:t>
            </a:r>
            <a:r>
              <a:rPr lang="en-US" sz="1800" b="1" strike="noStrike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Bahnschrift SemiBold SemiConden" panose="020B0502040204020203" pitchFamily="34" charset="0"/>
                <a:ea typeface="DejaVu Sans"/>
              </a:rPr>
              <a:t>données</a:t>
            </a:r>
            <a:r>
              <a:rPr lang="en-US" sz="1800" b="1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Bahnschrift SemiBold SemiConden" panose="020B0502040204020203" pitchFamily="34" charset="0"/>
                <a:ea typeface="DejaVu Sans"/>
              </a:rPr>
              <a:t> </a:t>
            </a:r>
            <a:endParaRPr lang="en-US" b="1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Bahnschrift SemiBold SemiConden" panose="020B0502040204020203" pitchFamily="34" charset="0"/>
              <a:ea typeface="DejaVu Sans"/>
            </a:endParaRPr>
          </a:p>
          <a:p>
            <a:pPr algn="r">
              <a:lnSpc>
                <a:spcPct val="100000"/>
              </a:lnSpc>
            </a:pPr>
            <a:r>
              <a:rPr lang="en-US" b="1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Bahnschrift SemiBold SemiConden" panose="020B0502040204020203" pitchFamily="34" charset="0"/>
                <a:ea typeface="DejaVu Sans"/>
              </a:rPr>
              <a:t>au </a:t>
            </a:r>
            <a:r>
              <a:rPr lang="en-US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Bahnschrift SemiBold SemiConden" panose="020B0502040204020203" pitchFamily="34" charset="0"/>
                <a:ea typeface="DejaVu Sans"/>
              </a:rPr>
              <a:t>CC-IN2P3</a:t>
            </a:r>
            <a:endParaRPr lang="en-US" sz="1800" b="1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Bahnschrift SemiBold SemiConden" panose="020B0502040204020203" pitchFamily="34" charset="0"/>
            </a:endParaRPr>
          </a:p>
        </p:txBody>
      </p:sp>
      <p:sp>
        <p:nvSpPr>
          <p:cNvPr id="7" name="CustomShape 40"/>
          <p:cNvSpPr/>
          <p:nvPr/>
        </p:nvSpPr>
        <p:spPr>
          <a:xfrm>
            <a:off x="588960" y="3450632"/>
            <a:ext cx="27660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400" b="1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Bahnschrift SemiBold SemiConden" panose="020B0502040204020203" pitchFamily="34" charset="0"/>
            </a:endParaRPr>
          </a:p>
        </p:txBody>
      </p:sp>
      <p:pic>
        <p:nvPicPr>
          <p:cNvPr id="8" name="Image 87"/>
          <p:cNvPicPr/>
          <p:nvPr/>
        </p:nvPicPr>
        <p:blipFill>
          <a:blip r:embed="rId3"/>
          <a:stretch/>
        </p:blipFill>
        <p:spPr>
          <a:xfrm>
            <a:off x="9319624" y="3457824"/>
            <a:ext cx="2103840" cy="1440360"/>
          </a:xfrm>
          <a:prstGeom prst="rect">
            <a:avLst/>
          </a:prstGeom>
          <a:ln>
            <a:noFill/>
          </a:ln>
        </p:spPr>
      </p:pic>
      <p:pic>
        <p:nvPicPr>
          <p:cNvPr id="9" name="Image 88"/>
          <p:cNvPicPr/>
          <p:nvPr/>
        </p:nvPicPr>
        <p:blipFill>
          <a:blip r:embed="rId4"/>
          <a:stretch/>
        </p:blipFill>
        <p:spPr>
          <a:xfrm>
            <a:off x="9686336" y="1742600"/>
            <a:ext cx="1721520" cy="1281960"/>
          </a:xfrm>
          <a:prstGeom prst="rect">
            <a:avLst/>
          </a:prstGeom>
          <a:ln>
            <a:noFill/>
          </a:ln>
        </p:spPr>
      </p:pic>
      <p:sp>
        <p:nvSpPr>
          <p:cNvPr id="10" name="CustomShape 41"/>
          <p:cNvSpPr/>
          <p:nvPr/>
        </p:nvSpPr>
        <p:spPr>
          <a:xfrm>
            <a:off x="9895688" y="2764280"/>
            <a:ext cx="138960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Bahnschrift SemiBold SemiConden" panose="020B0502040204020203" pitchFamily="34" charset="0"/>
                <a:ea typeface="DejaVu Sans"/>
              </a:rPr>
              <a:t>Effort </a:t>
            </a:r>
            <a:r>
              <a:rPr lang="en-US" sz="1400" b="0" strike="noStrike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Bahnschrift SemiBold SemiConden" panose="020B0502040204020203" pitchFamily="34" charset="0"/>
                <a:ea typeface="DejaVu Sans"/>
              </a:rPr>
              <a:t>sur </a:t>
            </a:r>
            <a:r>
              <a:rPr lang="en-US" sz="14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Bahnschrift SemiBold SemiConden" panose="020B0502040204020203" pitchFamily="34" charset="0"/>
                <a:ea typeface="DejaVu Sans"/>
              </a:rPr>
              <a:t>les </a:t>
            </a:r>
            <a:r>
              <a:rPr lang="en-US" sz="1400" b="0" strike="noStrike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Bahnschrift SemiBold SemiConden" panose="020B0502040204020203" pitchFamily="34" charset="0"/>
                <a:ea typeface="DejaVu Sans"/>
              </a:rPr>
              <a:t>modèles</a:t>
            </a:r>
            <a:r>
              <a:rPr lang="en-US" sz="1400" b="0" strike="noStrike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Bahnschrift SemiBold SemiConden" panose="020B0502040204020203" pitchFamily="34" charset="0"/>
                <a:ea typeface="DejaVu Sans"/>
              </a:rPr>
              <a:t> 3D</a:t>
            </a:r>
            <a:endParaRPr lang="en-US" sz="1400" b="0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Bahnschrift SemiBold SemiConden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5263" y="4386736"/>
            <a:ext cx="742450" cy="1440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554456" y="2694400"/>
            <a:ext cx="267401" cy="1440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049754" y="4470992"/>
            <a:ext cx="267401" cy="1440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033709" y="2864868"/>
            <a:ext cx="239432" cy="1440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982527" y="3028220"/>
            <a:ext cx="350429" cy="1583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532768" y="3024560"/>
            <a:ext cx="406744" cy="1627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ustomShape 40"/>
          <p:cNvSpPr/>
          <p:nvPr/>
        </p:nvSpPr>
        <p:spPr>
          <a:xfrm>
            <a:off x="7728740" y="6166496"/>
            <a:ext cx="2861748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i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https://sbgcad.in2p3.fr/weathermap</a:t>
            </a:r>
            <a:endParaRPr lang="en-US" sz="1400" i="1" strike="noStrike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B75EAE5-B07E-4152-BE4C-B14C634A559C}"/>
              </a:ext>
            </a:extLst>
          </p:cNvPr>
          <p:cNvCxnSpPr>
            <a:cxnSpLocks/>
          </p:cNvCxnSpPr>
          <p:nvPr/>
        </p:nvCxnSpPr>
        <p:spPr>
          <a:xfrm flipV="1">
            <a:off x="5744495" y="2945160"/>
            <a:ext cx="799528" cy="97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FB97008-232D-4A97-8A12-11D586F5B7AE}"/>
              </a:ext>
            </a:extLst>
          </p:cNvPr>
          <p:cNvCxnSpPr>
            <a:cxnSpLocks/>
          </p:cNvCxnSpPr>
          <p:nvPr/>
        </p:nvCxnSpPr>
        <p:spPr>
          <a:xfrm flipH="1">
            <a:off x="3872927" y="4170712"/>
            <a:ext cx="1413312" cy="37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F7DFB33-8347-4CC2-B2B1-FF0F6B396BC2}"/>
              </a:ext>
            </a:extLst>
          </p:cNvPr>
          <p:cNvCxnSpPr>
            <a:cxnSpLocks/>
          </p:cNvCxnSpPr>
          <p:nvPr/>
        </p:nvCxnSpPr>
        <p:spPr>
          <a:xfrm flipH="1" flipV="1">
            <a:off x="5447713" y="3105922"/>
            <a:ext cx="171476" cy="802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E7C0351-DA2E-4C3E-999D-AF79A8D199F5}"/>
              </a:ext>
            </a:extLst>
          </p:cNvPr>
          <p:cNvCxnSpPr/>
          <p:nvPr/>
        </p:nvCxnSpPr>
        <p:spPr>
          <a:xfrm flipH="1">
            <a:off x="5515280" y="4458744"/>
            <a:ext cx="7200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A944D05-038B-4D9A-AA90-FD1E9F920A64}"/>
              </a:ext>
            </a:extLst>
          </p:cNvPr>
          <p:cNvCxnSpPr/>
          <p:nvPr/>
        </p:nvCxnSpPr>
        <p:spPr>
          <a:xfrm flipH="1" flipV="1">
            <a:off x="3892183" y="3700941"/>
            <a:ext cx="1458450" cy="25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CC435D9-97AD-42CF-B470-91465D021E71}"/>
              </a:ext>
            </a:extLst>
          </p:cNvPr>
          <p:cNvCxnSpPr/>
          <p:nvPr/>
        </p:nvCxnSpPr>
        <p:spPr>
          <a:xfrm flipH="1" flipV="1">
            <a:off x="4820389" y="3289986"/>
            <a:ext cx="611396" cy="579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C943FA0-1118-42FB-8F0C-372739E8C60B}"/>
              </a:ext>
            </a:extLst>
          </p:cNvPr>
          <p:cNvCxnSpPr/>
          <p:nvPr/>
        </p:nvCxnSpPr>
        <p:spPr>
          <a:xfrm>
            <a:off x="6006781" y="4350732"/>
            <a:ext cx="176673" cy="51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65711DF-A5CA-4C90-AF97-3EC6104FAF68}"/>
              </a:ext>
            </a:extLst>
          </p:cNvPr>
          <p:cNvCxnSpPr>
            <a:cxnSpLocks/>
          </p:cNvCxnSpPr>
          <p:nvPr/>
        </p:nvCxnSpPr>
        <p:spPr>
          <a:xfrm flipH="1" flipV="1">
            <a:off x="4216025" y="2915244"/>
            <a:ext cx="305274" cy="697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4FF2B01-F0CC-45E3-BD1E-5F5D51D210B5}"/>
              </a:ext>
            </a:extLst>
          </p:cNvPr>
          <p:cNvCxnSpPr/>
          <p:nvPr/>
        </p:nvCxnSpPr>
        <p:spPr>
          <a:xfrm>
            <a:off x="4521299" y="3613156"/>
            <a:ext cx="829334" cy="307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D30689F-E7A1-4035-A0CE-D5E048CDA681}"/>
              </a:ext>
            </a:extLst>
          </p:cNvPr>
          <p:cNvCxnSpPr/>
          <p:nvPr/>
        </p:nvCxnSpPr>
        <p:spPr>
          <a:xfrm flipH="1" flipV="1">
            <a:off x="5180034" y="3292832"/>
            <a:ext cx="344867" cy="576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E7C0351-DA2E-4C3E-999D-AF79A8D199F5}"/>
              </a:ext>
            </a:extLst>
          </p:cNvPr>
          <p:cNvCxnSpPr/>
          <p:nvPr/>
        </p:nvCxnSpPr>
        <p:spPr>
          <a:xfrm>
            <a:off x="5904443" y="4402527"/>
            <a:ext cx="412712" cy="1053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Cadence EDM </a:t>
            </a:r>
            <a:r>
              <a:rPr lang="en-US" sz="2800" b="1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17.2</a:t>
            </a:r>
          </a:p>
          <a:p>
            <a:pPr>
              <a:lnSpc>
                <a:spcPct val="100000"/>
              </a:lnSpc>
            </a:pPr>
            <a:r>
              <a:rPr lang="en-US" sz="28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6 </a:t>
            </a:r>
            <a:r>
              <a:rPr lang="en-US" sz="2800" b="1" spc="-1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labos</a:t>
            </a:r>
            <a:r>
              <a:rPr lang="en-US" sz="28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 </a:t>
            </a:r>
            <a:r>
              <a:rPr lang="en-US" sz="2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Producteurs</a:t>
            </a:r>
            <a:r>
              <a:rPr lang="en-US" sz="28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 </a:t>
            </a:r>
            <a:endParaRPr lang="en-US" sz="2800" b="1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7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</a:rPr>
              <a:t>EDM – </a:t>
            </a:r>
            <a:r>
              <a:rPr lang="en-US" dirty="0" err="1">
                <a:latin typeface="Arial"/>
                <a:ea typeface="ＭＳ Ｐゴシック"/>
              </a:rPr>
              <a:t>Quelques</a:t>
            </a:r>
            <a:r>
              <a:rPr lang="en-US" dirty="0">
                <a:latin typeface="Arial"/>
                <a:ea typeface="ＭＳ Ｐゴシック"/>
              </a:rPr>
              <a:t> </a:t>
            </a:r>
            <a:r>
              <a:rPr lang="en-US" dirty="0" err="1" smtClean="0">
                <a:latin typeface="Arial"/>
                <a:ea typeface="ＭＳ Ｐゴシック"/>
              </a:rPr>
              <a:t>statistiques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464874"/>
              </p:ext>
            </p:extLst>
          </p:nvPr>
        </p:nvGraphicFramePr>
        <p:xfrm>
          <a:off x="345947" y="2262213"/>
          <a:ext cx="1177924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970">
                  <a:extLst>
                    <a:ext uri="{9D8B030D-6E8A-4147-A177-3AD203B41FA5}">
                      <a16:colId xmlns:a16="http://schemas.microsoft.com/office/drawing/2014/main" val="554292234"/>
                    </a:ext>
                  </a:extLst>
                </a:gridCol>
                <a:gridCol w="1771446">
                  <a:extLst>
                    <a:ext uri="{9D8B030D-6E8A-4147-A177-3AD203B41FA5}">
                      <a16:colId xmlns:a16="http://schemas.microsoft.com/office/drawing/2014/main" val="2554156396"/>
                    </a:ext>
                  </a:extLst>
                </a:gridCol>
                <a:gridCol w="1963208">
                  <a:extLst>
                    <a:ext uri="{9D8B030D-6E8A-4147-A177-3AD203B41FA5}">
                      <a16:colId xmlns:a16="http://schemas.microsoft.com/office/drawing/2014/main" val="3925646741"/>
                    </a:ext>
                  </a:extLst>
                </a:gridCol>
                <a:gridCol w="1963208">
                  <a:extLst>
                    <a:ext uri="{9D8B030D-6E8A-4147-A177-3AD203B41FA5}">
                      <a16:colId xmlns:a16="http://schemas.microsoft.com/office/drawing/2014/main" val="2248442155"/>
                    </a:ext>
                  </a:extLst>
                </a:gridCol>
                <a:gridCol w="1963208">
                  <a:extLst>
                    <a:ext uri="{9D8B030D-6E8A-4147-A177-3AD203B41FA5}">
                      <a16:colId xmlns:a16="http://schemas.microsoft.com/office/drawing/2014/main" val="2048303634"/>
                    </a:ext>
                  </a:extLst>
                </a:gridCol>
                <a:gridCol w="1963208">
                  <a:extLst>
                    <a:ext uri="{9D8B030D-6E8A-4147-A177-3AD203B41FA5}">
                      <a16:colId xmlns:a16="http://schemas.microsoft.com/office/drawing/2014/main" val="2321983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2021 au 30/09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35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ＭＳ Ｐゴシック"/>
                        </a:rPr>
                        <a:t>Parts (~21000)</a:t>
                      </a:r>
                      <a:endParaRPr lang="fr-F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590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973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1048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15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ＭＳ Ｐゴシック"/>
                        </a:rPr>
                        <a:t>symboles (~5700) </a:t>
                      </a:r>
                      <a:endParaRPr lang="fr-F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212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554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+mn-lt"/>
                        </a:rPr>
                        <a:t>Empreintes(~2100)</a:t>
                      </a:r>
                      <a:endParaRPr lang="fr-F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497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313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+mn-lt"/>
                        </a:rPr>
                        <a:t>Pastilles (~1250)</a:t>
                      </a:r>
                      <a:endParaRPr lang="fr-F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317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17987"/>
                  </a:ext>
                </a:extLst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895" y="836712"/>
            <a:ext cx="11826301" cy="5580620"/>
          </a:xfrm>
          <a:prstGeom prst="rect">
            <a:avLst/>
          </a:prstGeom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5000"/>
              <a:buFont typeface="Wingdings" panose="05000000000000000000" pitchFamily="2" charset="2"/>
              <a:buChar char="q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Ä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1088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0700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541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Le travail de toute l’équipe de libraires</a:t>
            </a:r>
          </a:p>
          <a:p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De 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très nombreux nouveaux éléments créés ou modifiées :</a:t>
            </a: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1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ea typeface="ＭＳ Ｐゴシック"/>
              </a:rPr>
              <a:t>Librairies</a:t>
            </a:r>
            <a:r>
              <a:rPr lang="en-US" dirty="0">
                <a:latin typeface="Arial"/>
                <a:ea typeface="ＭＳ Ｐゴシック"/>
              </a:rPr>
              <a:t> – </a:t>
            </a:r>
            <a:r>
              <a:rPr lang="en-US" dirty="0" smtClean="0">
                <a:latin typeface="Arial"/>
                <a:ea typeface="ＭＳ Ｐゴシック"/>
              </a:rPr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Situation /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besoins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ea typeface="ＭＳ Ｐゴシック"/>
            </a:endParaRP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La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librairie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IN2P3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évolue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de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façon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soutenue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…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3D et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normes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IPC…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Un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gros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travail de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refonte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Un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outil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générateur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automatique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d’empreintes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pour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une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meilleure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productivité</a:t>
            </a:r>
            <a:endParaRPr lang="en-US" sz="2400" dirty="0">
              <a:solidFill>
                <a:schemeClr val="tx2">
                  <a:lumMod val="75000"/>
                </a:schemeClr>
              </a:solidFill>
              <a:ea typeface="ＭＳ Ｐゴシック"/>
            </a:endParaRPr>
          </a:p>
          <a:p>
            <a:pPr lvl="1">
              <a:lnSpc>
                <a:spcPct val="10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Avec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Kevin Arnaud on 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testé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PCBLibrary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Expert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c’est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très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prometteur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démo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prochaine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par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visio</a:t>
            </a:r>
            <a:endParaRPr lang="en-US" sz="2400" dirty="0">
              <a:solidFill>
                <a:schemeClr val="tx2">
                  <a:lumMod val="75000"/>
                </a:schemeClr>
              </a:solidFill>
              <a:ea typeface="ＭＳ Ｐゴシック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Edm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apporte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des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avantages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indéniables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d’organization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 et de structuration</a:t>
            </a:r>
            <a:endParaRPr lang="en-US" dirty="0">
              <a:solidFill>
                <a:schemeClr val="tx2">
                  <a:lumMod val="75000"/>
                </a:schemeClr>
              </a:solidFill>
              <a:ea typeface="ＭＳ Ｐゴシック"/>
            </a:endParaRPr>
          </a:p>
          <a:p>
            <a:pPr lvl="1"/>
            <a:r>
              <a:rPr lang="fr-FR" sz="2400" dirty="0" smtClean="0"/>
              <a:t>Besoin d’un nouveau  serveur </a:t>
            </a:r>
            <a:r>
              <a:rPr lang="fr-FR" sz="2400" dirty="0"/>
              <a:t>dédié base de données EDM  </a:t>
            </a:r>
            <a:r>
              <a:rPr lang="fr-FR" sz="2000" dirty="0" smtClean="0"/>
              <a:t>(au </a:t>
            </a:r>
            <a:r>
              <a:rPr lang="fr-FR" sz="2000" dirty="0"/>
              <a:t>CC-IN2P3 … </a:t>
            </a:r>
            <a:r>
              <a:rPr lang="fr-FR" sz="2000" dirty="0" smtClean="0"/>
              <a:t>)</a:t>
            </a:r>
            <a:endParaRPr lang="fr-FR" sz="2200" dirty="0" smtClean="0"/>
          </a:p>
          <a:p>
            <a:r>
              <a:rPr lang="fr-FR" sz="2800" dirty="0" smtClean="0"/>
              <a:t>Besoin proches </a:t>
            </a:r>
          </a:p>
          <a:p>
            <a:pPr lvl="1"/>
            <a:r>
              <a:rPr lang="fr-FR" sz="2400" dirty="0" smtClean="0"/>
              <a:t>Tout passer aux normes </a:t>
            </a:r>
            <a:r>
              <a:rPr lang="fr-FR" sz="2400" dirty="0"/>
              <a:t>IPC (95% des soucis potentiels se situent dans les </a:t>
            </a:r>
            <a:r>
              <a:rPr lang="fr-FR" sz="2400" dirty="0" smtClean="0"/>
              <a:t>empreintes)</a:t>
            </a:r>
          </a:p>
          <a:p>
            <a:pPr lvl="1"/>
            <a:r>
              <a:rPr lang="fr-FR" sz="2200" dirty="0" smtClean="0"/>
              <a:t>Reprise </a:t>
            </a:r>
            <a:r>
              <a:rPr lang="fr-FR" sz="2200" dirty="0"/>
              <a:t>de l’architecture existante (après 2023…)</a:t>
            </a:r>
          </a:p>
          <a:p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7200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55" y="965281"/>
            <a:ext cx="4905461" cy="53101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/>
                <a:ea typeface="ＭＳ Ｐゴシック"/>
              </a:rPr>
              <a:t>ALLEGRO - </a:t>
            </a:r>
            <a:r>
              <a:rPr lang="en-US" dirty="0" err="1" smtClean="0">
                <a:latin typeface="Calibri"/>
                <a:ea typeface="ＭＳ Ｐゴシック"/>
              </a:rPr>
              <a:t>L’option</a:t>
            </a:r>
            <a:r>
              <a:rPr lang="en-US" dirty="0" smtClean="0">
                <a:latin typeface="Calibri"/>
                <a:ea typeface="ＭＳ Ｐゴシック"/>
              </a:rPr>
              <a:t> </a:t>
            </a:r>
            <a:r>
              <a:rPr lang="en-US" dirty="0">
                <a:latin typeface="Calibri"/>
                <a:ea typeface="ＭＳ Ｐゴシック"/>
              </a:rPr>
              <a:t>VENTURE / DFM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0924" b="6980"/>
          <a:stretch/>
        </p:blipFill>
        <p:spPr>
          <a:xfrm>
            <a:off x="704287" y="720289"/>
            <a:ext cx="5674913" cy="57093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24000"/>
            <a:ext cx="11649600" cy="2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70994" y="1656000"/>
            <a:ext cx="3200206" cy="2879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3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36812</TotalTime>
  <Words>884</Words>
  <Application>Microsoft Office PowerPoint</Application>
  <PresentationFormat>Grand écran</PresentationFormat>
  <Paragraphs>150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Bahnschrift SemiBold SemiConden</vt:lpstr>
      <vt:lpstr>Calibri</vt:lpstr>
      <vt:lpstr>DejaVu Sans</vt:lpstr>
      <vt:lpstr>Wingdings</vt:lpstr>
      <vt:lpstr>Thème Office</vt:lpstr>
      <vt:lpstr>Présentation PowerPoint</vt:lpstr>
      <vt:lpstr>Les outils communs</vt:lpstr>
      <vt:lpstr>Outils PCB</vt:lpstr>
      <vt:lpstr>Bibliothèques de composants PCB </vt:lpstr>
      <vt:lpstr>Un nécessaire poursuite de l’intégration de ts les labos</vt:lpstr>
      <vt:lpstr>EDM – La nouvelle synchro depuis le CC</vt:lpstr>
      <vt:lpstr>EDM – Quelques statistiques</vt:lpstr>
      <vt:lpstr>Librairies – Conclusions</vt:lpstr>
      <vt:lpstr>ALLEGRO - L’option VENTURE / DFM</vt:lpstr>
      <vt:lpstr>Venture Allegro</vt:lpstr>
      <vt:lpstr>Venture / DFM  – Paramètres de fabrication DFF</vt:lpstr>
      <vt:lpstr>ConceptHdl – La nouvelle résistance RGEN_0603</vt:lpstr>
      <vt:lpstr>ConceptHdl – La nouvelle résistance RGEN_0603</vt:lpstr>
      <vt:lpstr>Outils Cadence PCB Version SPB 17.4</vt:lpstr>
    </vt:vector>
  </TitlesOfParts>
  <Company>IPHC 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 Christine</dc:creator>
  <cp:lastModifiedBy>COLLEDANI Claude</cp:lastModifiedBy>
  <cp:revision>549</cp:revision>
  <dcterms:created xsi:type="dcterms:W3CDTF">2021-01-18T11:10:51Z</dcterms:created>
  <dcterms:modified xsi:type="dcterms:W3CDTF">2021-10-12T12:30:31Z</dcterms:modified>
</cp:coreProperties>
</file>