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</p:sldMasterIdLst>
  <p:notesMasterIdLst>
    <p:notesMasterId r:id="rId41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83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86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0" Type="http://schemas.openxmlformats.org/officeDocument/2006/relationships/slide" Target="slides/slide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47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474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75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76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A73E22DE-7BE5-4E60-95AF-CD51E0DE5147}" type="slidenum">
              <a:rPr lang="en-US" sz="1400" b="0" strike="noStrike" spc="-1">
                <a:latin typeface="Times New Roman"/>
              </a:rPr>
              <a:t>‹N°›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4480" y="1257120"/>
            <a:ext cx="4661640" cy="3393000"/>
          </a:xfrm>
          <a:prstGeom prst="rect">
            <a:avLst/>
          </a:prstGeom>
        </p:spPr>
      </p:sp>
      <p:sp>
        <p:nvSpPr>
          <p:cNvPr id="997" name="PlaceHolder 2"/>
          <p:cNvSpPr>
            <a:spLocks noGrp="1"/>
          </p:cNvSpPr>
          <p:nvPr>
            <p:ph type="body"/>
          </p:nvPr>
        </p:nvSpPr>
        <p:spPr>
          <a:xfrm>
            <a:off x="777240" y="4840560"/>
            <a:ext cx="6216120" cy="3958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4560">
              <a:lnSpc>
                <a:spcPct val="100000"/>
              </a:lnSpc>
              <a:tabLst>
                <a:tab pos="0" algn="l"/>
              </a:tabLst>
            </a:pPr>
            <a:r>
              <a:rPr lang="fr-FR" sz="2000" b="0" strike="noStrike" spc="-1">
                <a:latin typeface="Arial"/>
              </a:rPr>
              <a:t>Today, the MCP, is not cabable of generating 3ps resolution signal, but SAMPIC measure at the precision.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998" name="CustomShape 3"/>
          <p:cNvSpPr/>
          <p:nvPr/>
        </p:nvSpPr>
        <p:spPr>
          <a:xfrm>
            <a:off x="4402440" y="9553680"/>
            <a:ext cx="3366360" cy="50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5FD1D86C-4B8F-4DB4-8539-14B60B050F6D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4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5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1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2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5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1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2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4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0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1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3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0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3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4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2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3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1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2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5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1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2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0" y="288000"/>
            <a:ext cx="500760" cy="107676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04000" y="1768320"/>
            <a:ext cx="90720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208800" y="208800"/>
            <a:ext cx="9661320" cy="7140240"/>
          </a:xfrm>
          <a:prstGeom prst="round2DiagRect">
            <a:avLst>
              <a:gd name="adj1" fmla="val 9416"/>
              <a:gd name="adj2" fmla="val 0"/>
            </a:avLst>
          </a:prstGeom>
          <a:gradFill rotWithShape="0">
            <a:gsLst>
              <a:gs pos="17000">
                <a:srgbClr val="38ABED"/>
              </a:gs>
              <a:gs pos="100000">
                <a:srgbClr val="1B3861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54" name="Picture 5" descr="Overlay-ContentSlides.png"/>
          <p:cNvPicPr/>
          <p:nvPr/>
        </p:nvPicPr>
        <p:blipFill>
          <a:blip r:embed="rId14"/>
          <a:stretch/>
        </p:blipFill>
        <p:spPr>
          <a:xfrm>
            <a:off x="165960" y="205200"/>
            <a:ext cx="9730440" cy="7145280"/>
          </a:xfrm>
          <a:prstGeom prst="rect">
            <a:avLst/>
          </a:prstGeom>
          <a:ln>
            <a:noFill/>
          </a:ln>
        </p:spPr>
      </p:pic>
      <p:sp>
        <p:nvSpPr>
          <p:cNvPr id="355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5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0" y="288000"/>
            <a:ext cx="501120" cy="107712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PlaceHolder 2"/>
          <p:cNvSpPr>
            <a:spLocks noGrp="1"/>
          </p:cNvSpPr>
          <p:nvPr>
            <p:ph type="title"/>
          </p:nvPr>
        </p:nvSpPr>
        <p:spPr>
          <a:xfrm>
            <a:off x="858960" y="419760"/>
            <a:ext cx="8358840" cy="114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9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"/>
          <p:cNvSpPr/>
          <p:nvPr/>
        </p:nvSpPr>
        <p:spPr>
          <a:xfrm>
            <a:off x="9337320" y="0"/>
            <a:ext cx="754200" cy="7557840"/>
          </a:xfrm>
          <a:prstGeom prst="rect">
            <a:avLst/>
          </a:prstGeom>
          <a:solidFill>
            <a:srgbClr val="17375E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0" y="288000"/>
            <a:ext cx="500760" cy="107676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288000"/>
            <a:ext cx="500760" cy="107676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0" y="288000"/>
            <a:ext cx="500760" cy="107676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9337320" y="0"/>
            <a:ext cx="754200" cy="7557840"/>
          </a:xfrm>
          <a:prstGeom prst="rect">
            <a:avLst/>
          </a:prstGeom>
          <a:solidFill>
            <a:srgbClr val="17375E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0" y="288000"/>
            <a:ext cx="500760" cy="107676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0" y="288000"/>
            <a:ext cx="500760" cy="107676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208800" y="208800"/>
            <a:ext cx="9660600" cy="7139520"/>
          </a:xfrm>
          <a:prstGeom prst="round2DiagRect">
            <a:avLst>
              <a:gd name="adj1" fmla="val 9416"/>
              <a:gd name="adj2" fmla="val 0"/>
            </a:avLst>
          </a:prstGeom>
          <a:gradFill rotWithShape="0">
            <a:gsLst>
              <a:gs pos="17000">
                <a:srgbClr val="38ABED"/>
              </a:gs>
              <a:gs pos="100000">
                <a:srgbClr val="1B3861"/>
              </a:gs>
            </a:gsLst>
            <a:lin ang="54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4" name="Picture 5" descr="Overlay-ContentSlides.png"/>
          <p:cNvPicPr/>
          <p:nvPr/>
        </p:nvPicPr>
        <p:blipFill>
          <a:blip r:embed="rId14"/>
          <a:stretch/>
        </p:blipFill>
        <p:spPr>
          <a:xfrm>
            <a:off x="165960" y="205200"/>
            <a:ext cx="9729720" cy="7144560"/>
          </a:xfrm>
          <a:prstGeom prst="rect">
            <a:avLst/>
          </a:prstGeom>
          <a:ln>
            <a:noFill/>
          </a:ln>
        </p:spPr>
      </p:pic>
      <p:sp>
        <p:nvSpPr>
          <p:cNvPr id="275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208800" y="208800"/>
            <a:ext cx="9661320" cy="7140240"/>
          </a:xfrm>
          <a:prstGeom prst="round2DiagRect">
            <a:avLst>
              <a:gd name="adj1" fmla="val 9416"/>
              <a:gd name="adj2" fmla="val 0"/>
            </a:avLst>
          </a:prstGeom>
          <a:gradFill rotWithShape="0">
            <a:gsLst>
              <a:gs pos="17000">
                <a:srgbClr val="38ABED"/>
              </a:gs>
              <a:gs pos="100000">
                <a:srgbClr val="1B3861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4" name="Picture 4" descr="Overlay-ContentSlides.png"/>
          <p:cNvPicPr/>
          <p:nvPr/>
        </p:nvPicPr>
        <p:blipFill>
          <a:blip r:embed="rId14"/>
          <a:stretch/>
        </p:blipFill>
        <p:spPr>
          <a:xfrm>
            <a:off x="165960" y="205200"/>
            <a:ext cx="9730440" cy="7145280"/>
          </a:xfrm>
          <a:prstGeom prst="rect">
            <a:avLst/>
          </a:prstGeom>
          <a:ln>
            <a:noFill/>
          </a:ln>
        </p:spPr>
      </p:pic>
      <p:sp>
        <p:nvSpPr>
          <p:cNvPr id="315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t.ly/Iiw7G" TargetMode="Externa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gif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88/1748-0221/19/05/C05015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hyperlink" Target="https://indico.cern.ch/event/1255624/contributions/5443787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ustomShape 1"/>
          <p:cNvSpPr/>
          <p:nvPr/>
        </p:nvSpPr>
        <p:spPr>
          <a:xfrm>
            <a:off x="720000" y="300960"/>
            <a:ext cx="885276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200" b="1" strike="noStrike" spc="-1">
                <a:solidFill>
                  <a:srgbClr val="000000"/>
                </a:solidFill>
                <a:latin typeface="Noto Sans Regular"/>
                <a:ea typeface="DejaVu Sans"/>
              </a:rPr>
              <a:t>PICMIC: The First Results</a:t>
            </a:r>
            <a:endParaRPr lang="en-US" sz="4200" b="0" strike="noStrike" spc="-1">
              <a:latin typeface="Arial"/>
            </a:endParaRPr>
          </a:p>
        </p:txBody>
      </p:sp>
      <p:sp>
        <p:nvSpPr>
          <p:cNvPr id="478" name="CustomShape 2"/>
          <p:cNvSpPr/>
          <p:nvPr/>
        </p:nvSpPr>
        <p:spPr>
          <a:xfrm>
            <a:off x="310320" y="4960080"/>
            <a:ext cx="9690840" cy="1186920"/>
          </a:xfrm>
          <a:prstGeom prst="rect">
            <a:avLst/>
          </a:prstGeom>
          <a:solidFill>
            <a:srgbClr val="0D4876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9" name="CustomShape 3"/>
          <p:cNvSpPr/>
          <p:nvPr/>
        </p:nvSpPr>
        <p:spPr>
          <a:xfrm>
            <a:off x="396000" y="6907808"/>
            <a:ext cx="9357120" cy="515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800" dirty="0"/>
              <a:t>FCPPN/L2024 10</a:t>
            </a:r>
            <a:r>
              <a:rPr lang="en-GB" sz="2800" baseline="30000" dirty="0"/>
              <a:t>th</a:t>
            </a:r>
            <a:r>
              <a:rPr lang="en-GB" sz="2800" dirty="0"/>
              <a:t> June 2024, </a:t>
            </a:r>
            <a:r>
              <a:rPr lang="en-GB" sz="2800" dirty="0" err="1"/>
              <a:t>Bordeau</a:t>
            </a:r>
            <a:r>
              <a:rPr lang="en-GB" sz="2800" dirty="0"/>
              <a:t>, FRANCE</a:t>
            </a:r>
            <a:endParaRPr lang="en-US" sz="2600" b="0" strike="noStrike" spc="-1" dirty="0">
              <a:latin typeface="Arial"/>
            </a:endParaRPr>
          </a:p>
        </p:txBody>
      </p:sp>
      <p:sp>
        <p:nvSpPr>
          <p:cNvPr id="480" name="CustomShape 4"/>
          <p:cNvSpPr/>
          <p:nvPr/>
        </p:nvSpPr>
        <p:spPr>
          <a:xfrm>
            <a:off x="4986360" y="4566960"/>
            <a:ext cx="1961280" cy="159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1" name="Image 12_1"/>
          <p:cNvPicPr/>
          <p:nvPr/>
        </p:nvPicPr>
        <p:blipFill>
          <a:blip r:embed="rId2"/>
          <a:stretch/>
        </p:blipFill>
        <p:spPr>
          <a:xfrm>
            <a:off x="297265" y="4906763"/>
            <a:ext cx="968040" cy="809640"/>
          </a:xfrm>
          <a:prstGeom prst="rect">
            <a:avLst/>
          </a:prstGeom>
          <a:ln>
            <a:noFill/>
          </a:ln>
        </p:spPr>
      </p:pic>
      <p:pic>
        <p:nvPicPr>
          <p:cNvPr id="482" name="Image 2_4"/>
          <p:cNvPicPr/>
          <p:nvPr/>
        </p:nvPicPr>
        <p:blipFill>
          <a:blip r:embed="rId3"/>
          <a:stretch/>
        </p:blipFill>
        <p:spPr>
          <a:xfrm>
            <a:off x="1154395" y="5212763"/>
            <a:ext cx="783720" cy="800640"/>
          </a:xfrm>
          <a:prstGeom prst="rect">
            <a:avLst/>
          </a:prstGeom>
          <a:ln>
            <a:noFill/>
          </a:ln>
        </p:spPr>
      </p:pic>
      <p:pic>
        <p:nvPicPr>
          <p:cNvPr id="484" name="Image 15_1"/>
          <p:cNvPicPr/>
          <p:nvPr/>
        </p:nvPicPr>
        <p:blipFill>
          <a:blip r:embed="rId4"/>
          <a:stretch/>
        </p:blipFill>
        <p:spPr>
          <a:xfrm>
            <a:off x="6337620" y="5113843"/>
            <a:ext cx="1220040" cy="633600"/>
          </a:xfrm>
          <a:prstGeom prst="rect">
            <a:avLst/>
          </a:prstGeom>
          <a:ln>
            <a:noFill/>
          </a:ln>
        </p:spPr>
      </p:pic>
      <p:pic>
        <p:nvPicPr>
          <p:cNvPr id="486" name="Image 4_2"/>
          <p:cNvPicPr/>
          <p:nvPr/>
        </p:nvPicPr>
        <p:blipFill>
          <a:blip r:embed="rId5"/>
          <a:stretch/>
        </p:blipFill>
        <p:spPr>
          <a:xfrm>
            <a:off x="1812678" y="4840026"/>
            <a:ext cx="1013400" cy="1013400"/>
          </a:xfrm>
          <a:prstGeom prst="rect">
            <a:avLst/>
          </a:prstGeom>
          <a:ln>
            <a:noFill/>
          </a:ln>
        </p:spPr>
      </p:pic>
      <p:sp>
        <p:nvSpPr>
          <p:cNvPr id="488" name="CustomShape 6"/>
          <p:cNvSpPr/>
          <p:nvPr/>
        </p:nvSpPr>
        <p:spPr>
          <a:xfrm>
            <a:off x="640080" y="1883879"/>
            <a:ext cx="9143280" cy="31766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H. Abreu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(1)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E. Bechetoille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(1)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,G.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Bertolone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(2)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G. Claus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(2)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C.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Colledani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(2)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C.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Combaret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(1)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G.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Doziere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(2)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C. Hu-Guo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(2)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I.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Laktineh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(1)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H.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Mathez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(1)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H. Pham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(2)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M. Specht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(2)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I. Valin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(2)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L. Zhang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(3)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Y.Zhao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(2,5).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, D. Breton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(4)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J.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Maalmi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(4)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24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(1) IP2I, Institut de Physique des 2 infinis, CNRS/IN2P3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(2) IPHC,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Institut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Hubert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Curien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CNRS/IN2P3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(3) SDU :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Shandong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University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China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(4)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IJCLab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- Orsay : Laboratoire de Physique des 2 Infinis CNRS/IN2P3.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</a:rPr>
              <a:t>( (5) </a:t>
            </a:r>
            <a:r>
              <a:rPr lang="fr-FR" spc="-1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</a:rPr>
              <a:t>Nankai</a:t>
            </a:r>
            <a:r>
              <a:rPr lang="fr-FR" spc="-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</a:rPr>
              <a:t> </a:t>
            </a:r>
            <a:r>
              <a:rPr lang="fr-FR" spc="-1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</a:rPr>
              <a:t>University</a:t>
            </a:r>
            <a:r>
              <a:rPr lang="fr-FR" spc="-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</a:rPr>
              <a:t>, China )</a:t>
            </a:r>
            <a:endParaRPr lang="en-US" sz="18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489" name="Image 488"/>
          <p:cNvPicPr/>
          <p:nvPr/>
        </p:nvPicPr>
        <p:blipFill>
          <a:blip r:embed="rId6"/>
          <a:srcRect l="39581" r="38645" b="46335"/>
          <a:stretch/>
        </p:blipFill>
        <p:spPr>
          <a:xfrm>
            <a:off x="7649788" y="5127443"/>
            <a:ext cx="1005840" cy="88596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06F5E0-1740-42D8-8A64-6B8A6BC902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44" y="5157183"/>
            <a:ext cx="1413904" cy="7581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C23935-0390-45BE-BF11-7AB6C4DC6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05" y="6164684"/>
            <a:ext cx="2521473" cy="6119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CDBA14D-E6A3-4F53-A14D-5CC1C691B8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90" y="5269681"/>
            <a:ext cx="2969067" cy="7090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CustomShape 1"/>
          <p:cNvSpPr/>
          <p:nvPr/>
        </p:nvSpPr>
        <p:spPr>
          <a:xfrm>
            <a:off x="32400" y="1426680"/>
            <a:ext cx="9383760" cy="299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Font typeface="StarSymbol"/>
              <a:buAutoNum type="arabicParenR"/>
            </a:pPr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Freeze a set of </a:t>
            </a:r>
            <a:r>
              <a:rPr lang="en-US" sz="14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DAC</a:t>
            </a:r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(Global) values driven by :</a:t>
            </a:r>
            <a:br/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- small dispersion between s-Curves</a:t>
            </a:r>
            <a:br/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- bigger number of sCurves in a given </a:t>
            </a:r>
            <a:br/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  space of phase vs VRefN(quite sensitive)</a:t>
            </a:r>
            <a:br/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   -- VRefP=50, VBP=90, VNB=45, VBN_adj=128</a:t>
            </a:r>
            <a:endParaRPr lang="en-US" sz="1400" b="0" strike="noStrike" spc="-1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Font typeface="StarSymbol"/>
              <a:buAutoNum type="arabicParenR"/>
            </a:pPr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Then, additional scan in </a:t>
            </a:r>
            <a:r>
              <a:rPr lang="en-US" sz="1400" b="1" strike="noStrike" spc="-1">
                <a:solidFill>
                  <a:srgbClr val="C9211E"/>
                </a:solidFill>
                <a:latin typeface="Noto Sans Regular"/>
                <a:ea typeface="DejaVu Sans"/>
              </a:rPr>
              <a:t>local</a:t>
            </a:r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values are performed:</a:t>
            </a:r>
            <a:br/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- iadj&lt;3bits&gt;, sw&lt;2bits&gt;, EN_CM, EN_CC. </a:t>
            </a:r>
            <a:endParaRPr lang="en-US" sz="1400" b="0" strike="noStrike" spc="-1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Font typeface="StarSymbol"/>
              <a:buAutoNum type="arabicParenR"/>
            </a:pPr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To determine value @50% inflection point. </a:t>
            </a:r>
            <a:endParaRPr lang="en-US" sz="1400" b="0" strike="noStrike" spc="-1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Font typeface="StarSymbol"/>
              <a:buAutoNum type="arabicParenR"/>
            </a:pPr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To select the closest sCurves@50% to VRefN.</a:t>
            </a:r>
            <a:br/>
            <a:br/>
            <a:r>
              <a:rPr lang="en-US" sz="1400" b="0" u="sng" strike="noStrike" spc="-1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The software’s interface of the test bench modified to allow up to 5-Dimensional scans.</a:t>
            </a:r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      </a:t>
            </a: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br/>
            <a:br/>
            <a:br/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738" name="CustomShape 2"/>
          <p:cNvSpPr/>
          <p:nvPr/>
        </p:nvSpPr>
        <p:spPr>
          <a:xfrm>
            <a:off x="719640" y="30060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Pedestal threshold calibrations</a:t>
            </a:r>
            <a:r>
              <a:rPr lang="en-US" sz="3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739" name="Image 738"/>
          <p:cNvPicPr/>
          <p:nvPr/>
        </p:nvPicPr>
        <p:blipFill>
          <a:blip r:embed="rId2"/>
          <a:stretch/>
        </p:blipFill>
        <p:spPr>
          <a:xfrm>
            <a:off x="5627880" y="1200240"/>
            <a:ext cx="4402080" cy="2244600"/>
          </a:xfrm>
          <a:prstGeom prst="rect">
            <a:avLst/>
          </a:prstGeom>
          <a:ln>
            <a:noFill/>
          </a:ln>
        </p:spPr>
      </p:pic>
      <p:sp>
        <p:nvSpPr>
          <p:cNvPr id="740" name="CustomShape 3"/>
          <p:cNvSpPr/>
          <p:nvPr/>
        </p:nvSpPr>
        <p:spPr>
          <a:xfrm>
            <a:off x="8742240" y="640080"/>
            <a:ext cx="1460880" cy="62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(2/2)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741" name="Image 740"/>
          <p:cNvPicPr/>
          <p:nvPr/>
        </p:nvPicPr>
        <p:blipFill>
          <a:blip r:embed="rId3"/>
          <a:stretch/>
        </p:blipFill>
        <p:spPr>
          <a:xfrm>
            <a:off x="574200" y="4937760"/>
            <a:ext cx="2989800" cy="2375280"/>
          </a:xfrm>
          <a:prstGeom prst="rect">
            <a:avLst/>
          </a:prstGeom>
          <a:ln>
            <a:noFill/>
          </a:ln>
        </p:spPr>
      </p:pic>
      <p:sp>
        <p:nvSpPr>
          <p:cNvPr id="742" name="CustomShape 4"/>
          <p:cNvSpPr/>
          <p:nvPr/>
        </p:nvSpPr>
        <p:spPr>
          <a:xfrm>
            <a:off x="146880" y="4444200"/>
            <a:ext cx="8263800" cy="61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333333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Full calibration of 2556 channels. </a:t>
            </a:r>
            <a:r>
              <a:rPr lang="en-US" sz="1800" b="1" strike="noStrike" spc="-1">
                <a:solidFill>
                  <a:srgbClr val="333333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Global</a:t>
            </a:r>
            <a:r>
              <a:rPr lang="en-US" sz="1800" b="0" strike="noStrike" spc="-1">
                <a:solidFill>
                  <a:srgbClr val="333333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 fixed, varying </a:t>
            </a:r>
            <a:r>
              <a:rPr lang="en-US" sz="1800" b="1" strike="noStrike" spc="-1">
                <a:solidFill>
                  <a:srgbClr val="C9211E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local</a:t>
            </a:r>
            <a:r>
              <a:rPr lang="en-US" sz="1800" b="0" strike="noStrike" spc="-1">
                <a:solidFill>
                  <a:srgbClr val="333333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: </a:t>
            </a:r>
            <a:br/>
            <a:r>
              <a:rPr lang="en-US" sz="1800" b="0" strike="noStrike" spc="-1">
                <a:solidFill>
                  <a:srgbClr val="333333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32 configurations per channel: ~81800 sCurves to analyse.    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743" name="CustomShape 5"/>
          <p:cNvSpPr/>
          <p:nvPr/>
        </p:nvSpPr>
        <p:spPr>
          <a:xfrm>
            <a:off x="583200" y="1136160"/>
            <a:ext cx="1514880" cy="61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[Protocol]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744" name="Line 6"/>
          <p:cNvSpPr/>
          <p:nvPr/>
        </p:nvSpPr>
        <p:spPr>
          <a:xfrm>
            <a:off x="3838320" y="3663360"/>
            <a:ext cx="64224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45" name="Image 744"/>
          <p:cNvPicPr/>
          <p:nvPr/>
        </p:nvPicPr>
        <p:blipFill>
          <a:blip r:embed="rId4"/>
          <a:stretch/>
        </p:blipFill>
        <p:spPr>
          <a:xfrm>
            <a:off x="5264640" y="1172160"/>
            <a:ext cx="4609440" cy="2539440"/>
          </a:xfrm>
          <a:prstGeom prst="rect">
            <a:avLst/>
          </a:prstGeom>
          <a:ln>
            <a:noFill/>
          </a:ln>
        </p:spPr>
      </p:pic>
      <p:sp>
        <p:nvSpPr>
          <p:cNvPr id="746" name="Line 7"/>
          <p:cNvSpPr/>
          <p:nvPr/>
        </p:nvSpPr>
        <p:spPr>
          <a:xfrm flipV="1">
            <a:off x="457200" y="5029200"/>
            <a:ext cx="3474720" cy="9144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7" name="Line 8"/>
          <p:cNvSpPr/>
          <p:nvPr/>
        </p:nvSpPr>
        <p:spPr>
          <a:xfrm>
            <a:off x="4572000" y="3840480"/>
            <a:ext cx="3931920" cy="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8" name="Line 9"/>
          <p:cNvSpPr/>
          <p:nvPr/>
        </p:nvSpPr>
        <p:spPr>
          <a:xfrm>
            <a:off x="4572000" y="1828800"/>
            <a:ext cx="914400" cy="274320"/>
          </a:xfrm>
          <a:prstGeom prst="line">
            <a:avLst/>
          </a:prstGeom>
          <a:ln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49" name="Image 748"/>
          <p:cNvPicPr/>
          <p:nvPr/>
        </p:nvPicPr>
        <p:blipFill>
          <a:blip r:embed="rId5"/>
          <a:stretch/>
        </p:blipFill>
        <p:spPr>
          <a:xfrm>
            <a:off x="4754880" y="5065200"/>
            <a:ext cx="4115880" cy="2099520"/>
          </a:xfrm>
          <a:prstGeom prst="rect">
            <a:avLst/>
          </a:prstGeom>
          <a:ln>
            <a:noFill/>
          </a:ln>
        </p:spPr>
      </p:pic>
      <p:sp>
        <p:nvSpPr>
          <p:cNvPr id="750" name="CustomShape 10"/>
          <p:cNvSpPr/>
          <p:nvPr/>
        </p:nvSpPr>
        <p:spPr>
          <a:xfrm>
            <a:off x="5114160" y="7106760"/>
            <a:ext cx="4850640" cy="46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*Excluded 38 Yellow channels (Metal 3), noisy due to coupling between memory flush signal in Metal 2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751" name="CustomShape 11"/>
          <p:cNvSpPr/>
          <p:nvPr/>
        </p:nvSpPr>
        <p:spPr>
          <a:xfrm>
            <a:off x="7406640" y="5313240"/>
            <a:ext cx="2466720" cy="26676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full matched sCurves(VRefN)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52" name="Line 12"/>
          <p:cNvSpPr/>
          <p:nvPr/>
        </p:nvSpPr>
        <p:spPr>
          <a:xfrm>
            <a:off x="457200" y="5120640"/>
            <a:ext cx="117000" cy="73152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3" name="Line 13"/>
          <p:cNvSpPr/>
          <p:nvPr/>
        </p:nvSpPr>
        <p:spPr>
          <a:xfrm>
            <a:off x="4937760" y="2743200"/>
            <a:ext cx="690120" cy="91440"/>
          </a:xfrm>
          <a:prstGeom prst="line">
            <a:avLst/>
          </a:prstGeom>
          <a:ln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4" name="Line 14"/>
          <p:cNvSpPr/>
          <p:nvPr/>
        </p:nvSpPr>
        <p:spPr>
          <a:xfrm flipV="1">
            <a:off x="4572000" y="3200400"/>
            <a:ext cx="914400" cy="182880"/>
          </a:xfrm>
          <a:prstGeom prst="line">
            <a:avLst/>
          </a:prstGeom>
          <a:ln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5" name="Line 15"/>
          <p:cNvSpPr/>
          <p:nvPr/>
        </p:nvSpPr>
        <p:spPr>
          <a:xfrm>
            <a:off x="8496000" y="3843360"/>
            <a:ext cx="7920" cy="1221840"/>
          </a:xfrm>
          <a:prstGeom prst="line">
            <a:avLst/>
          </a:prstGeom>
          <a:ln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6" name="CustomShape 16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DDF2D193-DB97-45EC-AEEE-9EE7B92530C2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10</a:t>
            </a:fld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CustomShape 1"/>
          <p:cNvSpPr/>
          <p:nvPr/>
        </p:nvSpPr>
        <p:spPr>
          <a:xfrm>
            <a:off x="720000" y="300960"/>
            <a:ext cx="8852040" cy="12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Injections Studies 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58" name="CustomShape 2"/>
          <p:cNvSpPr/>
          <p:nvPr/>
        </p:nvSpPr>
        <p:spPr>
          <a:xfrm>
            <a:off x="-272160" y="1473840"/>
            <a:ext cx="9893520" cy="90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40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PICMIC allows external signal injection trough the (PAD): </a:t>
            </a:r>
            <a:br/>
            <a:r>
              <a:rPr lang="en-US" sz="1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- </a:t>
            </a:r>
            <a:r>
              <a:rPr lang="en-US" sz="1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R424</a:t>
            </a:r>
            <a:r>
              <a:rPr lang="en-US" sz="1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[R68,C28],</a:t>
            </a:r>
            <a:r>
              <a:rPr lang="en-US" sz="1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R425</a:t>
            </a:r>
            <a:r>
              <a:rPr lang="en-US" sz="1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[R103,C35] and </a:t>
            </a:r>
            <a:r>
              <a:rPr lang="en-US" sz="1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R426</a:t>
            </a:r>
            <a:r>
              <a:rPr lang="en-US" sz="1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[R6,C15].</a:t>
            </a:r>
            <a:br/>
            <a:r>
              <a:rPr lang="en-US" sz="1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- * it also allows to excite whole columns in the channel matrix (no shown in above layouts). </a:t>
            </a:r>
            <a:endParaRPr lang="en-US" sz="1600" b="0" strike="noStrike" spc="-1">
              <a:latin typeface="Arial"/>
            </a:endParaRPr>
          </a:p>
        </p:txBody>
      </p:sp>
      <p:pic>
        <p:nvPicPr>
          <p:cNvPr id="759" name="Image 758"/>
          <p:cNvPicPr/>
          <p:nvPr/>
        </p:nvPicPr>
        <p:blipFill>
          <a:blip r:embed="rId2"/>
          <a:srcRect b="31340"/>
          <a:stretch/>
        </p:blipFill>
        <p:spPr>
          <a:xfrm>
            <a:off x="6702480" y="1106640"/>
            <a:ext cx="2328120" cy="703440"/>
          </a:xfrm>
          <a:prstGeom prst="rect">
            <a:avLst/>
          </a:prstGeom>
          <a:ln>
            <a:noFill/>
          </a:ln>
        </p:spPr>
      </p:pic>
      <p:pic>
        <p:nvPicPr>
          <p:cNvPr id="760" name="Image 9_3"/>
          <p:cNvPicPr/>
          <p:nvPr/>
        </p:nvPicPr>
        <p:blipFill>
          <a:blip r:embed="rId3"/>
          <a:srcRect r="34158"/>
          <a:stretch/>
        </p:blipFill>
        <p:spPr>
          <a:xfrm rot="16200000">
            <a:off x="9224640" y="1022400"/>
            <a:ext cx="686880" cy="892800"/>
          </a:xfrm>
          <a:prstGeom prst="rect">
            <a:avLst/>
          </a:prstGeom>
          <a:ln>
            <a:noFill/>
          </a:ln>
        </p:spPr>
      </p:pic>
      <p:pic>
        <p:nvPicPr>
          <p:cNvPr id="761" name="Espace réservé du contenu 4_0"/>
          <p:cNvPicPr/>
          <p:nvPr/>
        </p:nvPicPr>
        <p:blipFill>
          <a:blip r:embed="rId4"/>
          <a:srcRect l="4252" t="4651" r="4962"/>
          <a:stretch/>
        </p:blipFill>
        <p:spPr>
          <a:xfrm>
            <a:off x="188640" y="2369520"/>
            <a:ext cx="5025960" cy="2511720"/>
          </a:xfrm>
          <a:prstGeom prst="rect">
            <a:avLst/>
          </a:prstGeom>
          <a:ln>
            <a:noFill/>
          </a:ln>
        </p:spPr>
      </p:pic>
      <p:grpSp>
        <p:nvGrpSpPr>
          <p:cNvPr id="762" name="Group 3"/>
          <p:cNvGrpSpPr/>
          <p:nvPr/>
        </p:nvGrpSpPr>
        <p:grpSpPr>
          <a:xfrm>
            <a:off x="6507360" y="5616000"/>
            <a:ext cx="807480" cy="209160"/>
            <a:chOff x="6507360" y="5616000"/>
            <a:chExt cx="807480" cy="209160"/>
          </a:xfrm>
        </p:grpSpPr>
        <p:sp>
          <p:nvSpPr>
            <p:cNvPr id="763" name="CustomShape 4"/>
            <p:cNvSpPr/>
            <p:nvPr/>
          </p:nvSpPr>
          <p:spPr>
            <a:xfrm>
              <a:off x="6507360" y="5616000"/>
              <a:ext cx="585720" cy="150840"/>
            </a:xfrm>
            <a:prstGeom prst="rect">
              <a:avLst/>
            </a:prstGeom>
            <a:noFill/>
            <a:ln w="64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noAutofit/>
            </a:bodyPr>
            <a:lstStyle/>
            <a:p>
              <a:pPr algn="just">
                <a:lnSpc>
                  <a:spcPct val="107000"/>
                </a:lnSpc>
                <a:spcAft>
                  <a:spcPts val="799"/>
                </a:spcAft>
              </a:pPr>
              <a:r>
                <a:rPr lang="fr-FR" sz="1100" b="0" strike="noStrike" spc="-1">
                  <a:solidFill>
                    <a:srgbClr val="000000"/>
                  </a:solidFill>
                  <a:latin typeface="DengXian"/>
                  <a:ea typeface="DengXian"/>
                </a:rPr>
                <a:t>VPULSE</a:t>
              </a:r>
              <a:endParaRPr lang="en-US" sz="1100" b="0" strike="noStrike" spc="-1">
                <a:latin typeface="Arial"/>
              </a:endParaRPr>
            </a:p>
          </p:txBody>
        </p:sp>
        <p:sp>
          <p:nvSpPr>
            <p:cNvPr id="764" name="Line 5"/>
            <p:cNvSpPr/>
            <p:nvPr/>
          </p:nvSpPr>
          <p:spPr>
            <a:xfrm>
              <a:off x="6661080" y="5817240"/>
              <a:ext cx="380160" cy="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5" name="Line 6"/>
            <p:cNvSpPr/>
            <p:nvPr/>
          </p:nvSpPr>
          <p:spPr>
            <a:xfrm>
              <a:off x="6939000" y="5816520"/>
              <a:ext cx="102240" cy="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6" name="Line 7"/>
            <p:cNvSpPr/>
            <p:nvPr/>
          </p:nvSpPr>
          <p:spPr>
            <a:xfrm>
              <a:off x="7095960" y="5825160"/>
              <a:ext cx="218880" cy="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67" name="Group 8"/>
          <p:cNvGrpSpPr/>
          <p:nvPr/>
        </p:nvGrpSpPr>
        <p:grpSpPr>
          <a:xfrm>
            <a:off x="6458760" y="5799600"/>
            <a:ext cx="275400" cy="485280"/>
            <a:chOff x="6458760" y="5799600"/>
            <a:chExt cx="275400" cy="485280"/>
          </a:xfrm>
        </p:grpSpPr>
        <p:sp>
          <p:nvSpPr>
            <p:cNvPr id="768" name="Line 9"/>
            <p:cNvSpPr/>
            <p:nvPr/>
          </p:nvSpPr>
          <p:spPr>
            <a:xfrm flipV="1">
              <a:off x="6645960" y="5815080"/>
              <a:ext cx="0" cy="11808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9" name="Line 10"/>
            <p:cNvSpPr/>
            <p:nvPr/>
          </p:nvSpPr>
          <p:spPr>
            <a:xfrm flipV="1">
              <a:off x="6643080" y="6109560"/>
              <a:ext cx="0" cy="11232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0" name="Line 11"/>
            <p:cNvSpPr/>
            <p:nvPr/>
          </p:nvSpPr>
          <p:spPr>
            <a:xfrm>
              <a:off x="6458760" y="5836680"/>
              <a:ext cx="72360" cy="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1" name="Line 12"/>
            <p:cNvSpPr/>
            <p:nvPr/>
          </p:nvSpPr>
          <p:spPr>
            <a:xfrm flipV="1">
              <a:off x="6492600" y="5799600"/>
              <a:ext cx="0" cy="7632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2" name="Line 13"/>
            <p:cNvSpPr/>
            <p:nvPr/>
          </p:nvSpPr>
          <p:spPr>
            <a:xfrm>
              <a:off x="6458760" y="6127920"/>
              <a:ext cx="72360" cy="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3" name="Line 14"/>
            <p:cNvSpPr/>
            <p:nvPr/>
          </p:nvSpPr>
          <p:spPr>
            <a:xfrm>
              <a:off x="6572520" y="6222960"/>
              <a:ext cx="161640" cy="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4" name="CustomShape 15"/>
            <p:cNvSpPr/>
            <p:nvPr/>
          </p:nvSpPr>
          <p:spPr>
            <a:xfrm>
              <a:off x="6565680" y="5936040"/>
              <a:ext cx="168480" cy="168480"/>
            </a:xfrm>
            <a:prstGeom prst="ellipse">
              <a:avLst/>
            </a:prstGeom>
            <a:solidFill>
              <a:srgbClr val="4F81BD"/>
            </a:solidFill>
            <a:ln w="2556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5" name="Line 16"/>
            <p:cNvSpPr/>
            <p:nvPr/>
          </p:nvSpPr>
          <p:spPr>
            <a:xfrm flipV="1">
              <a:off x="6529320" y="6226200"/>
              <a:ext cx="46080" cy="5544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6" name="Line 17"/>
            <p:cNvSpPr/>
            <p:nvPr/>
          </p:nvSpPr>
          <p:spPr>
            <a:xfrm flipV="1">
              <a:off x="6572520" y="6220080"/>
              <a:ext cx="45720" cy="5544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7" name="Line 18"/>
            <p:cNvSpPr/>
            <p:nvPr/>
          </p:nvSpPr>
          <p:spPr>
            <a:xfrm flipV="1">
              <a:off x="6615360" y="6229080"/>
              <a:ext cx="46080" cy="5580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8" name="Line 19"/>
            <p:cNvSpPr/>
            <p:nvPr/>
          </p:nvSpPr>
          <p:spPr>
            <a:xfrm flipV="1">
              <a:off x="6658200" y="6229080"/>
              <a:ext cx="46080" cy="5580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79" name="Line 20"/>
          <p:cNvSpPr/>
          <p:nvPr/>
        </p:nvSpPr>
        <p:spPr>
          <a:xfrm flipV="1">
            <a:off x="7041240" y="5701320"/>
            <a:ext cx="0" cy="22284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0" name="Line 21"/>
          <p:cNvSpPr/>
          <p:nvPr/>
        </p:nvSpPr>
        <p:spPr>
          <a:xfrm flipV="1">
            <a:off x="7086960" y="5701320"/>
            <a:ext cx="0" cy="22284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1" name="CustomShape 22"/>
          <p:cNvSpPr/>
          <p:nvPr/>
        </p:nvSpPr>
        <p:spPr>
          <a:xfrm>
            <a:off x="6838560" y="5883120"/>
            <a:ext cx="47412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1pF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82" name="CustomShape 23"/>
          <p:cNvSpPr/>
          <p:nvPr/>
        </p:nvSpPr>
        <p:spPr>
          <a:xfrm>
            <a:off x="8801640" y="5286600"/>
            <a:ext cx="3520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‘1’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783" name="Image 48_0"/>
          <p:cNvPicPr/>
          <p:nvPr/>
        </p:nvPicPr>
        <p:blipFill>
          <a:blip r:embed="rId5"/>
          <a:stretch/>
        </p:blipFill>
        <p:spPr>
          <a:xfrm>
            <a:off x="8999640" y="5497920"/>
            <a:ext cx="444240" cy="475200"/>
          </a:xfrm>
          <a:prstGeom prst="rect">
            <a:avLst/>
          </a:prstGeom>
          <a:ln>
            <a:noFill/>
          </a:ln>
        </p:spPr>
      </p:pic>
      <p:pic>
        <p:nvPicPr>
          <p:cNvPr id="784" name="Image 53_0"/>
          <p:cNvPicPr/>
          <p:nvPr/>
        </p:nvPicPr>
        <p:blipFill>
          <a:blip r:embed="rId6"/>
          <a:stretch/>
        </p:blipFill>
        <p:spPr>
          <a:xfrm>
            <a:off x="7337160" y="5208480"/>
            <a:ext cx="595800" cy="507960"/>
          </a:xfrm>
          <a:prstGeom prst="rect">
            <a:avLst/>
          </a:prstGeom>
          <a:ln>
            <a:noFill/>
          </a:ln>
        </p:spPr>
      </p:pic>
      <p:pic>
        <p:nvPicPr>
          <p:cNvPr id="785" name="Image 56_0"/>
          <p:cNvPicPr/>
          <p:nvPr/>
        </p:nvPicPr>
        <p:blipFill>
          <a:blip r:embed="rId7"/>
          <a:stretch/>
        </p:blipFill>
        <p:spPr>
          <a:xfrm>
            <a:off x="7312320" y="5889960"/>
            <a:ext cx="155880" cy="243720"/>
          </a:xfrm>
          <a:prstGeom prst="rect">
            <a:avLst/>
          </a:prstGeom>
          <a:ln>
            <a:noFill/>
          </a:ln>
        </p:spPr>
      </p:pic>
      <p:sp>
        <p:nvSpPr>
          <p:cNvPr id="786" name="Line 24"/>
          <p:cNvSpPr/>
          <p:nvPr/>
        </p:nvSpPr>
        <p:spPr>
          <a:xfrm>
            <a:off x="7387920" y="5642280"/>
            <a:ext cx="0" cy="25344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7" name="Line 25"/>
          <p:cNvSpPr/>
          <p:nvPr/>
        </p:nvSpPr>
        <p:spPr>
          <a:xfrm>
            <a:off x="7316640" y="5823720"/>
            <a:ext cx="720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8" name="Line 26"/>
          <p:cNvSpPr/>
          <p:nvPr/>
        </p:nvSpPr>
        <p:spPr>
          <a:xfrm>
            <a:off x="7867440" y="5662800"/>
            <a:ext cx="0" cy="13284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9" name="Line 27"/>
          <p:cNvSpPr/>
          <p:nvPr/>
        </p:nvSpPr>
        <p:spPr>
          <a:xfrm>
            <a:off x="7864200" y="5787720"/>
            <a:ext cx="7236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0" name="Image 66_0"/>
          <p:cNvPicPr/>
          <p:nvPr/>
        </p:nvPicPr>
        <p:blipFill>
          <a:blip r:embed="rId8"/>
          <a:stretch/>
        </p:blipFill>
        <p:spPr>
          <a:xfrm>
            <a:off x="7944480" y="5477400"/>
            <a:ext cx="935640" cy="589680"/>
          </a:xfrm>
          <a:prstGeom prst="rect">
            <a:avLst/>
          </a:prstGeom>
          <a:ln>
            <a:noFill/>
          </a:ln>
        </p:spPr>
      </p:pic>
      <p:sp>
        <p:nvSpPr>
          <p:cNvPr id="791" name="Line 28"/>
          <p:cNvSpPr/>
          <p:nvPr/>
        </p:nvSpPr>
        <p:spPr>
          <a:xfrm>
            <a:off x="8882280" y="5795640"/>
            <a:ext cx="12168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2" name="CustomShape 29"/>
          <p:cNvSpPr/>
          <p:nvPr/>
        </p:nvSpPr>
        <p:spPr>
          <a:xfrm flipV="1">
            <a:off x="1443960" y="5397480"/>
            <a:ext cx="360" cy="103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3" name="CustomShape 30"/>
          <p:cNvSpPr/>
          <p:nvPr/>
        </p:nvSpPr>
        <p:spPr>
          <a:xfrm flipV="1">
            <a:off x="1443960" y="6492960"/>
            <a:ext cx="360" cy="355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4" name="CustomShape 31"/>
          <p:cNvSpPr/>
          <p:nvPr/>
        </p:nvSpPr>
        <p:spPr>
          <a:xfrm>
            <a:off x="1090800" y="512388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iComp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795" name="Image 36_0"/>
          <p:cNvPicPr/>
          <p:nvPr/>
        </p:nvPicPr>
        <p:blipFill>
          <a:blip r:embed="rId9"/>
          <a:stretch/>
        </p:blipFill>
        <p:spPr>
          <a:xfrm flipH="1">
            <a:off x="1587600" y="5690880"/>
            <a:ext cx="618480" cy="323640"/>
          </a:xfrm>
          <a:prstGeom prst="rect">
            <a:avLst/>
          </a:prstGeom>
          <a:ln>
            <a:noFill/>
          </a:ln>
        </p:spPr>
      </p:pic>
      <p:sp>
        <p:nvSpPr>
          <p:cNvPr id="796" name="CustomShape 32"/>
          <p:cNvSpPr/>
          <p:nvPr/>
        </p:nvSpPr>
        <p:spPr>
          <a:xfrm flipV="1">
            <a:off x="1329480" y="6346080"/>
            <a:ext cx="13093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7" name="Line 33"/>
          <p:cNvSpPr/>
          <p:nvPr/>
        </p:nvSpPr>
        <p:spPr>
          <a:xfrm>
            <a:off x="1334520" y="6188760"/>
            <a:ext cx="1249560" cy="0"/>
          </a:xfrm>
          <a:prstGeom prst="line">
            <a:avLst/>
          </a:prstGeom>
          <a:ln w="25560">
            <a:solidFill>
              <a:srgbClr val="4BACC6"/>
            </a:solidFill>
            <a:prstDash val="dash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8" name="CustomShape 34"/>
          <p:cNvSpPr/>
          <p:nvPr/>
        </p:nvSpPr>
        <p:spPr>
          <a:xfrm>
            <a:off x="786240" y="603360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417B85"/>
                </a:solidFill>
                <a:latin typeface="Century Schoolbook"/>
                <a:ea typeface="DejaVu Sans"/>
              </a:rPr>
              <a:t>iRefN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99" name="CustomShape 35"/>
          <p:cNvSpPr/>
          <p:nvPr/>
        </p:nvSpPr>
        <p:spPr>
          <a:xfrm>
            <a:off x="786240" y="578196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C00000"/>
                </a:solidFill>
                <a:latin typeface="Century Schoolbook"/>
                <a:ea typeface="DejaVu Sans"/>
              </a:rPr>
              <a:t>ith+iin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00" name="Line 36"/>
          <p:cNvSpPr/>
          <p:nvPr/>
        </p:nvSpPr>
        <p:spPr>
          <a:xfrm>
            <a:off x="1355760" y="6002640"/>
            <a:ext cx="228960" cy="0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1" name="Line 37"/>
          <p:cNvSpPr/>
          <p:nvPr/>
        </p:nvSpPr>
        <p:spPr>
          <a:xfrm>
            <a:off x="2205720" y="6013440"/>
            <a:ext cx="228960" cy="0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02" name="Image 64_0"/>
          <p:cNvPicPr/>
          <p:nvPr/>
        </p:nvPicPr>
        <p:blipFill>
          <a:blip r:embed="rId9"/>
          <a:stretch/>
        </p:blipFill>
        <p:spPr>
          <a:xfrm flipH="1">
            <a:off x="1591920" y="5796720"/>
            <a:ext cx="618480" cy="217800"/>
          </a:xfrm>
          <a:prstGeom prst="rect">
            <a:avLst/>
          </a:prstGeom>
          <a:ln>
            <a:noFill/>
          </a:ln>
        </p:spPr>
      </p:pic>
      <p:pic>
        <p:nvPicPr>
          <p:cNvPr id="803" name="Image 65_0"/>
          <p:cNvPicPr/>
          <p:nvPr/>
        </p:nvPicPr>
        <p:blipFill>
          <a:blip r:embed="rId9"/>
          <a:stretch/>
        </p:blipFill>
        <p:spPr>
          <a:xfrm flipH="1">
            <a:off x="1586880" y="5600880"/>
            <a:ext cx="618480" cy="402480"/>
          </a:xfrm>
          <a:prstGeom prst="rect">
            <a:avLst/>
          </a:prstGeom>
          <a:ln>
            <a:noFill/>
          </a:ln>
        </p:spPr>
      </p:pic>
      <p:sp>
        <p:nvSpPr>
          <p:cNvPr id="804" name="CustomShape 38"/>
          <p:cNvSpPr/>
          <p:nvPr/>
        </p:nvSpPr>
        <p:spPr>
          <a:xfrm>
            <a:off x="1575000" y="6854040"/>
            <a:ext cx="1080360" cy="248400"/>
          </a:xfrm>
          <a:prstGeom prst="roundRect">
            <a:avLst>
              <a:gd name="adj" fmla="val 16667"/>
            </a:avLst>
          </a:prstGeom>
          <a:solidFill>
            <a:srgbClr val="ACD4E4">
              <a:alpha val="50000"/>
            </a:srgbClr>
          </a:solidFill>
          <a:ln w="9360">
            <a:solidFill>
              <a:srgbClr val="4BACC6"/>
            </a:solidFill>
            <a:round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No   edges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805" name="CustomShape 39"/>
          <p:cNvSpPr/>
          <p:nvPr/>
        </p:nvSpPr>
        <p:spPr>
          <a:xfrm>
            <a:off x="738000" y="6441120"/>
            <a:ext cx="53748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Vout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06" name="Line 40"/>
          <p:cNvSpPr/>
          <p:nvPr/>
        </p:nvSpPr>
        <p:spPr>
          <a:xfrm>
            <a:off x="1418040" y="681552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7" name="Line 41"/>
          <p:cNvSpPr/>
          <p:nvPr/>
        </p:nvSpPr>
        <p:spPr>
          <a:xfrm>
            <a:off x="1418040" y="664164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8" name="CustomShape 42"/>
          <p:cNvSpPr/>
          <p:nvPr/>
        </p:nvSpPr>
        <p:spPr>
          <a:xfrm>
            <a:off x="1303920" y="672120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0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09" name="CustomShape 43"/>
          <p:cNvSpPr/>
          <p:nvPr/>
        </p:nvSpPr>
        <p:spPr>
          <a:xfrm>
            <a:off x="1303920" y="655596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1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10" name="CustomShape 44"/>
          <p:cNvSpPr/>
          <p:nvPr/>
        </p:nvSpPr>
        <p:spPr>
          <a:xfrm flipV="1">
            <a:off x="1443960" y="7121880"/>
            <a:ext cx="360" cy="355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1" name="CustomShape 45"/>
          <p:cNvSpPr/>
          <p:nvPr/>
        </p:nvSpPr>
        <p:spPr>
          <a:xfrm>
            <a:off x="738000" y="7070040"/>
            <a:ext cx="53748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Dout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12" name="Line 46"/>
          <p:cNvSpPr/>
          <p:nvPr/>
        </p:nvSpPr>
        <p:spPr>
          <a:xfrm>
            <a:off x="1418040" y="744444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3" name="Line 47"/>
          <p:cNvSpPr/>
          <p:nvPr/>
        </p:nvSpPr>
        <p:spPr>
          <a:xfrm>
            <a:off x="1418040" y="727056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4" name="CustomShape 48"/>
          <p:cNvSpPr/>
          <p:nvPr/>
        </p:nvSpPr>
        <p:spPr>
          <a:xfrm>
            <a:off x="1303920" y="735012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0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15" name="CustomShape 49"/>
          <p:cNvSpPr/>
          <p:nvPr/>
        </p:nvSpPr>
        <p:spPr>
          <a:xfrm>
            <a:off x="1303920" y="718488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1</a:t>
            </a:r>
            <a:endParaRPr lang="en-US" sz="1200" b="0" strike="noStrike" spc="-1">
              <a:latin typeface="Arial"/>
            </a:endParaRPr>
          </a:p>
        </p:txBody>
      </p:sp>
      <p:grpSp>
        <p:nvGrpSpPr>
          <p:cNvPr id="816" name="Group 50"/>
          <p:cNvGrpSpPr/>
          <p:nvPr/>
        </p:nvGrpSpPr>
        <p:grpSpPr>
          <a:xfrm>
            <a:off x="1900440" y="6854040"/>
            <a:ext cx="167760" cy="248400"/>
            <a:chOff x="1900440" y="6854040"/>
            <a:chExt cx="167760" cy="248400"/>
          </a:xfrm>
        </p:grpSpPr>
        <p:sp>
          <p:nvSpPr>
            <p:cNvPr id="817" name="CustomShape 51"/>
            <p:cNvSpPr/>
            <p:nvPr/>
          </p:nvSpPr>
          <p:spPr>
            <a:xfrm>
              <a:off x="1900440" y="6854040"/>
              <a:ext cx="167760" cy="24840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8" name="CustomShape 52"/>
            <p:cNvSpPr/>
            <p:nvPr/>
          </p:nvSpPr>
          <p:spPr>
            <a:xfrm>
              <a:off x="1986840" y="6870240"/>
              <a:ext cx="360" cy="167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4A7EBB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19" name="Line 53"/>
          <p:cNvSpPr/>
          <p:nvPr/>
        </p:nvSpPr>
        <p:spPr>
          <a:xfrm>
            <a:off x="1535040" y="6641640"/>
            <a:ext cx="10710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0" name="Line 54"/>
          <p:cNvSpPr/>
          <p:nvPr/>
        </p:nvSpPr>
        <p:spPr>
          <a:xfrm>
            <a:off x="1535040" y="7434720"/>
            <a:ext cx="10710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1" name="CustomShape 55"/>
          <p:cNvSpPr/>
          <p:nvPr/>
        </p:nvSpPr>
        <p:spPr>
          <a:xfrm flipV="1">
            <a:off x="3509280" y="5397480"/>
            <a:ext cx="360" cy="103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2" name="CustomShape 56"/>
          <p:cNvSpPr/>
          <p:nvPr/>
        </p:nvSpPr>
        <p:spPr>
          <a:xfrm flipV="1">
            <a:off x="3509280" y="6492960"/>
            <a:ext cx="360" cy="355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3" name="CustomShape 57"/>
          <p:cNvSpPr/>
          <p:nvPr/>
        </p:nvSpPr>
        <p:spPr>
          <a:xfrm>
            <a:off x="3156480" y="512388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iComp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824" name="Image 95_0"/>
          <p:cNvPicPr/>
          <p:nvPr/>
        </p:nvPicPr>
        <p:blipFill>
          <a:blip r:embed="rId9"/>
          <a:stretch/>
        </p:blipFill>
        <p:spPr>
          <a:xfrm flipH="1">
            <a:off x="3652920" y="5690880"/>
            <a:ext cx="618480" cy="323640"/>
          </a:xfrm>
          <a:prstGeom prst="rect">
            <a:avLst/>
          </a:prstGeom>
          <a:ln>
            <a:noFill/>
          </a:ln>
        </p:spPr>
      </p:pic>
      <p:sp>
        <p:nvSpPr>
          <p:cNvPr id="825" name="CustomShape 58"/>
          <p:cNvSpPr/>
          <p:nvPr/>
        </p:nvSpPr>
        <p:spPr>
          <a:xfrm flipV="1">
            <a:off x="3395160" y="6346080"/>
            <a:ext cx="13093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6" name="Line 59"/>
          <p:cNvSpPr/>
          <p:nvPr/>
        </p:nvSpPr>
        <p:spPr>
          <a:xfrm>
            <a:off x="3394800" y="5888880"/>
            <a:ext cx="1249920" cy="0"/>
          </a:xfrm>
          <a:prstGeom prst="line">
            <a:avLst/>
          </a:prstGeom>
          <a:ln w="25560">
            <a:solidFill>
              <a:srgbClr val="4BACC6"/>
            </a:solidFill>
            <a:prstDash val="dash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7" name="CustomShape 60"/>
          <p:cNvSpPr/>
          <p:nvPr/>
        </p:nvSpPr>
        <p:spPr>
          <a:xfrm>
            <a:off x="2864520" y="569016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417B85"/>
                </a:solidFill>
                <a:latin typeface="Century Schoolbook"/>
                <a:ea typeface="DejaVu Sans"/>
              </a:rPr>
              <a:t>iRefN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28" name="CustomShape 61"/>
          <p:cNvSpPr/>
          <p:nvPr/>
        </p:nvSpPr>
        <p:spPr>
          <a:xfrm>
            <a:off x="2841840" y="592380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C00000"/>
                </a:solidFill>
                <a:latin typeface="Century Schoolbook"/>
                <a:ea typeface="DejaVu Sans"/>
              </a:rPr>
              <a:t>ith+iin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29" name="Line 62"/>
          <p:cNvSpPr/>
          <p:nvPr/>
        </p:nvSpPr>
        <p:spPr>
          <a:xfrm>
            <a:off x="3421440" y="6002640"/>
            <a:ext cx="228600" cy="0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0" name="Line 63"/>
          <p:cNvSpPr/>
          <p:nvPr/>
        </p:nvSpPr>
        <p:spPr>
          <a:xfrm>
            <a:off x="4271400" y="6013440"/>
            <a:ext cx="228960" cy="0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31" name="Image 102_0"/>
          <p:cNvPicPr/>
          <p:nvPr/>
        </p:nvPicPr>
        <p:blipFill>
          <a:blip r:embed="rId9"/>
          <a:stretch/>
        </p:blipFill>
        <p:spPr>
          <a:xfrm flipH="1">
            <a:off x="3657240" y="5796720"/>
            <a:ext cx="618480" cy="217800"/>
          </a:xfrm>
          <a:prstGeom prst="rect">
            <a:avLst/>
          </a:prstGeom>
          <a:ln>
            <a:noFill/>
          </a:ln>
        </p:spPr>
      </p:pic>
      <p:pic>
        <p:nvPicPr>
          <p:cNvPr id="832" name="Image 103_0"/>
          <p:cNvPicPr/>
          <p:nvPr/>
        </p:nvPicPr>
        <p:blipFill>
          <a:blip r:embed="rId9"/>
          <a:stretch/>
        </p:blipFill>
        <p:spPr>
          <a:xfrm flipH="1">
            <a:off x="3652200" y="5600880"/>
            <a:ext cx="618480" cy="402480"/>
          </a:xfrm>
          <a:prstGeom prst="rect">
            <a:avLst/>
          </a:prstGeom>
          <a:ln>
            <a:noFill/>
          </a:ln>
        </p:spPr>
      </p:pic>
      <p:sp>
        <p:nvSpPr>
          <p:cNvPr id="833" name="CustomShape 64"/>
          <p:cNvSpPr/>
          <p:nvPr/>
        </p:nvSpPr>
        <p:spPr>
          <a:xfrm>
            <a:off x="3367440" y="6854040"/>
            <a:ext cx="1080360" cy="248400"/>
          </a:xfrm>
          <a:prstGeom prst="roundRect">
            <a:avLst>
              <a:gd name="adj" fmla="val 16667"/>
            </a:avLst>
          </a:prstGeom>
          <a:solidFill>
            <a:srgbClr val="ACD4E4">
              <a:alpha val="50000"/>
            </a:srgbClr>
          </a:solidFill>
          <a:ln w="9360">
            <a:solidFill>
              <a:srgbClr val="4BACC6"/>
            </a:solidFill>
            <a:round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fall   edge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834" name="CustomShape 65"/>
          <p:cNvSpPr/>
          <p:nvPr/>
        </p:nvSpPr>
        <p:spPr>
          <a:xfrm>
            <a:off x="2803320" y="6441120"/>
            <a:ext cx="53748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Vout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35" name="Line 66"/>
          <p:cNvSpPr/>
          <p:nvPr/>
        </p:nvSpPr>
        <p:spPr>
          <a:xfrm>
            <a:off x="3229560" y="681552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6" name="Line 67"/>
          <p:cNvSpPr/>
          <p:nvPr/>
        </p:nvSpPr>
        <p:spPr>
          <a:xfrm>
            <a:off x="3483720" y="664164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7" name="CustomShape 68"/>
          <p:cNvSpPr/>
          <p:nvPr/>
        </p:nvSpPr>
        <p:spPr>
          <a:xfrm>
            <a:off x="3369240" y="672120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0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38" name="CustomShape 69"/>
          <p:cNvSpPr/>
          <p:nvPr/>
        </p:nvSpPr>
        <p:spPr>
          <a:xfrm>
            <a:off x="3369240" y="655596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1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39" name="CustomShape 70"/>
          <p:cNvSpPr/>
          <p:nvPr/>
        </p:nvSpPr>
        <p:spPr>
          <a:xfrm flipV="1">
            <a:off x="3509280" y="7121880"/>
            <a:ext cx="360" cy="355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0" name="CustomShape 71"/>
          <p:cNvSpPr/>
          <p:nvPr/>
        </p:nvSpPr>
        <p:spPr>
          <a:xfrm>
            <a:off x="2803320" y="7070040"/>
            <a:ext cx="53748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Dout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41" name="Line 72"/>
          <p:cNvSpPr/>
          <p:nvPr/>
        </p:nvSpPr>
        <p:spPr>
          <a:xfrm>
            <a:off x="3483720" y="744444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2" name="Line 73"/>
          <p:cNvSpPr/>
          <p:nvPr/>
        </p:nvSpPr>
        <p:spPr>
          <a:xfrm>
            <a:off x="3483720" y="727056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3" name="CustomShape 74"/>
          <p:cNvSpPr/>
          <p:nvPr/>
        </p:nvSpPr>
        <p:spPr>
          <a:xfrm>
            <a:off x="3369240" y="735012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0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44" name="CustomShape 75"/>
          <p:cNvSpPr/>
          <p:nvPr/>
        </p:nvSpPr>
        <p:spPr>
          <a:xfrm>
            <a:off x="3369240" y="718488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1</a:t>
            </a:r>
            <a:endParaRPr lang="en-US" sz="1200" b="0" strike="noStrike" spc="-1">
              <a:latin typeface="Arial"/>
            </a:endParaRPr>
          </a:p>
        </p:txBody>
      </p:sp>
      <p:grpSp>
        <p:nvGrpSpPr>
          <p:cNvPr id="845" name="Group 76"/>
          <p:cNvGrpSpPr/>
          <p:nvPr/>
        </p:nvGrpSpPr>
        <p:grpSpPr>
          <a:xfrm>
            <a:off x="3711960" y="6854040"/>
            <a:ext cx="167760" cy="248400"/>
            <a:chOff x="3711960" y="6854040"/>
            <a:chExt cx="167760" cy="248400"/>
          </a:xfrm>
        </p:grpSpPr>
        <p:sp>
          <p:nvSpPr>
            <p:cNvPr id="846" name="CustomShape 77"/>
            <p:cNvSpPr/>
            <p:nvPr/>
          </p:nvSpPr>
          <p:spPr>
            <a:xfrm>
              <a:off x="3711960" y="6854040"/>
              <a:ext cx="167760" cy="24840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7" name="CustomShape 78"/>
            <p:cNvSpPr/>
            <p:nvPr/>
          </p:nvSpPr>
          <p:spPr>
            <a:xfrm>
              <a:off x="3798360" y="6870240"/>
              <a:ext cx="360" cy="167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4A7EBB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48" name="CustomShape 79"/>
          <p:cNvSpPr/>
          <p:nvPr/>
        </p:nvSpPr>
        <p:spPr>
          <a:xfrm>
            <a:off x="3574800" y="6642000"/>
            <a:ext cx="423360" cy="17136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9" name="CustomShape 80"/>
          <p:cNvSpPr/>
          <p:nvPr/>
        </p:nvSpPr>
        <p:spPr>
          <a:xfrm rot="10800000" flipV="1">
            <a:off x="3863880" y="6647040"/>
            <a:ext cx="397800" cy="16632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50" name="Group 81"/>
          <p:cNvGrpSpPr/>
          <p:nvPr/>
        </p:nvGrpSpPr>
        <p:grpSpPr>
          <a:xfrm>
            <a:off x="3672000" y="6640560"/>
            <a:ext cx="230040" cy="171360"/>
            <a:chOff x="3672000" y="6640560"/>
            <a:chExt cx="230040" cy="171360"/>
          </a:xfrm>
        </p:grpSpPr>
        <p:sp>
          <p:nvSpPr>
            <p:cNvPr id="851" name="CustomShape 82"/>
            <p:cNvSpPr/>
            <p:nvPr/>
          </p:nvSpPr>
          <p:spPr>
            <a:xfrm>
              <a:off x="3672000" y="6640560"/>
              <a:ext cx="230040" cy="17136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2" name="CustomShape 83"/>
            <p:cNvSpPr/>
            <p:nvPr/>
          </p:nvSpPr>
          <p:spPr>
            <a:xfrm>
              <a:off x="3790080" y="6651720"/>
              <a:ext cx="360" cy="11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4A7EBB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3" name="CustomShape 84"/>
          <p:cNvSpPr/>
          <p:nvPr/>
        </p:nvSpPr>
        <p:spPr>
          <a:xfrm rot="10800000" flipV="1">
            <a:off x="3614040" y="7266600"/>
            <a:ext cx="397800" cy="16632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4" name="Line 85"/>
          <p:cNvSpPr/>
          <p:nvPr/>
        </p:nvSpPr>
        <p:spPr>
          <a:xfrm>
            <a:off x="4000320" y="7265880"/>
            <a:ext cx="6444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5" name="CustomShape 86"/>
          <p:cNvSpPr/>
          <p:nvPr/>
        </p:nvSpPr>
        <p:spPr>
          <a:xfrm>
            <a:off x="9415440" y="5486040"/>
            <a:ext cx="459720" cy="248400"/>
          </a:xfrm>
          <a:prstGeom prst="roundRect">
            <a:avLst>
              <a:gd name="adj" fmla="val 16667"/>
            </a:avLst>
          </a:prstGeom>
          <a:solidFill>
            <a:srgbClr val="ACD4E4">
              <a:alpha val="50000"/>
            </a:srgbClr>
          </a:solidFill>
          <a:ln w="9360">
            <a:solidFill>
              <a:srgbClr val="4BACC6"/>
            </a:solidFill>
            <a:round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Dout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856" name="CustomShape 87"/>
          <p:cNvSpPr/>
          <p:nvPr/>
        </p:nvSpPr>
        <p:spPr>
          <a:xfrm flipV="1">
            <a:off x="5568840" y="5397480"/>
            <a:ext cx="360" cy="103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7" name="CustomShape 88"/>
          <p:cNvSpPr/>
          <p:nvPr/>
        </p:nvSpPr>
        <p:spPr>
          <a:xfrm flipV="1">
            <a:off x="5568840" y="6492960"/>
            <a:ext cx="360" cy="355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8" name="CustomShape 89"/>
          <p:cNvSpPr/>
          <p:nvPr/>
        </p:nvSpPr>
        <p:spPr>
          <a:xfrm>
            <a:off x="5215680" y="512388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iComp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859" name="Image 135_0"/>
          <p:cNvPicPr/>
          <p:nvPr/>
        </p:nvPicPr>
        <p:blipFill>
          <a:blip r:embed="rId9"/>
          <a:stretch/>
        </p:blipFill>
        <p:spPr>
          <a:xfrm flipH="1">
            <a:off x="5712480" y="5690880"/>
            <a:ext cx="618480" cy="323640"/>
          </a:xfrm>
          <a:prstGeom prst="rect">
            <a:avLst/>
          </a:prstGeom>
          <a:ln>
            <a:noFill/>
          </a:ln>
        </p:spPr>
      </p:pic>
      <p:sp>
        <p:nvSpPr>
          <p:cNvPr id="860" name="CustomShape 90"/>
          <p:cNvSpPr/>
          <p:nvPr/>
        </p:nvSpPr>
        <p:spPr>
          <a:xfrm flipV="1">
            <a:off x="5454360" y="6346080"/>
            <a:ext cx="13093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1" name="Line 91"/>
          <p:cNvSpPr/>
          <p:nvPr/>
        </p:nvSpPr>
        <p:spPr>
          <a:xfrm>
            <a:off x="5454360" y="5522760"/>
            <a:ext cx="1249560" cy="0"/>
          </a:xfrm>
          <a:prstGeom prst="line">
            <a:avLst/>
          </a:prstGeom>
          <a:ln w="25560">
            <a:solidFill>
              <a:srgbClr val="4BACC6"/>
            </a:solidFill>
            <a:prstDash val="dash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2" name="CustomShape 92"/>
          <p:cNvSpPr/>
          <p:nvPr/>
        </p:nvSpPr>
        <p:spPr>
          <a:xfrm>
            <a:off x="4833000" y="540108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417B85"/>
                </a:solidFill>
                <a:latin typeface="Century Schoolbook"/>
                <a:ea typeface="DejaVu Sans"/>
              </a:rPr>
              <a:t>iRefN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63" name="CustomShape 93"/>
          <p:cNvSpPr/>
          <p:nvPr/>
        </p:nvSpPr>
        <p:spPr>
          <a:xfrm>
            <a:off x="4911120" y="578196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C00000"/>
                </a:solidFill>
                <a:latin typeface="Century Schoolbook"/>
                <a:ea typeface="DejaVu Sans"/>
              </a:rPr>
              <a:t>ith+iin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64" name="Line 94"/>
          <p:cNvSpPr/>
          <p:nvPr/>
        </p:nvSpPr>
        <p:spPr>
          <a:xfrm>
            <a:off x="5480640" y="6002640"/>
            <a:ext cx="228960" cy="0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5" name="Line 95"/>
          <p:cNvSpPr/>
          <p:nvPr/>
        </p:nvSpPr>
        <p:spPr>
          <a:xfrm>
            <a:off x="6265800" y="6002640"/>
            <a:ext cx="228960" cy="0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66" name="Image 142_0"/>
          <p:cNvPicPr/>
          <p:nvPr/>
        </p:nvPicPr>
        <p:blipFill>
          <a:blip r:embed="rId9"/>
          <a:stretch/>
        </p:blipFill>
        <p:spPr>
          <a:xfrm flipH="1">
            <a:off x="5716800" y="5796720"/>
            <a:ext cx="618480" cy="217800"/>
          </a:xfrm>
          <a:prstGeom prst="rect">
            <a:avLst/>
          </a:prstGeom>
          <a:ln>
            <a:noFill/>
          </a:ln>
        </p:spPr>
      </p:pic>
      <p:pic>
        <p:nvPicPr>
          <p:cNvPr id="867" name="Image 143_0"/>
          <p:cNvPicPr/>
          <p:nvPr/>
        </p:nvPicPr>
        <p:blipFill>
          <a:blip r:embed="rId9"/>
          <a:stretch/>
        </p:blipFill>
        <p:spPr>
          <a:xfrm flipH="1">
            <a:off x="5711760" y="5600880"/>
            <a:ext cx="618480" cy="402480"/>
          </a:xfrm>
          <a:prstGeom prst="rect">
            <a:avLst/>
          </a:prstGeom>
          <a:ln>
            <a:noFill/>
          </a:ln>
        </p:spPr>
      </p:pic>
      <p:sp>
        <p:nvSpPr>
          <p:cNvPr id="868" name="CustomShape 96"/>
          <p:cNvSpPr/>
          <p:nvPr/>
        </p:nvSpPr>
        <p:spPr>
          <a:xfrm>
            <a:off x="5699880" y="6854040"/>
            <a:ext cx="1080360" cy="248400"/>
          </a:xfrm>
          <a:prstGeom prst="roundRect">
            <a:avLst>
              <a:gd name="adj" fmla="val 16667"/>
            </a:avLst>
          </a:prstGeom>
          <a:solidFill>
            <a:srgbClr val="ACD4E4">
              <a:alpha val="50000"/>
            </a:srgbClr>
          </a:solidFill>
          <a:ln w="9360">
            <a:solidFill>
              <a:srgbClr val="4BACC6"/>
            </a:solidFill>
            <a:round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No   edges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869" name="CustomShape 97"/>
          <p:cNvSpPr/>
          <p:nvPr/>
        </p:nvSpPr>
        <p:spPr>
          <a:xfrm>
            <a:off x="4862880" y="6441120"/>
            <a:ext cx="53748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Vout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70" name="Line 98"/>
          <p:cNvSpPr/>
          <p:nvPr/>
        </p:nvSpPr>
        <p:spPr>
          <a:xfrm>
            <a:off x="5542920" y="681552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1" name="Line 99"/>
          <p:cNvSpPr/>
          <p:nvPr/>
        </p:nvSpPr>
        <p:spPr>
          <a:xfrm>
            <a:off x="5542920" y="664164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2" name="CustomShape 100"/>
          <p:cNvSpPr/>
          <p:nvPr/>
        </p:nvSpPr>
        <p:spPr>
          <a:xfrm>
            <a:off x="5428800" y="672120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0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73" name="CustomShape 101"/>
          <p:cNvSpPr/>
          <p:nvPr/>
        </p:nvSpPr>
        <p:spPr>
          <a:xfrm>
            <a:off x="5428800" y="655596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1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74" name="CustomShape 102"/>
          <p:cNvSpPr/>
          <p:nvPr/>
        </p:nvSpPr>
        <p:spPr>
          <a:xfrm flipV="1">
            <a:off x="5568840" y="7121880"/>
            <a:ext cx="360" cy="355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5" name="CustomShape 103"/>
          <p:cNvSpPr/>
          <p:nvPr/>
        </p:nvSpPr>
        <p:spPr>
          <a:xfrm>
            <a:off x="4862880" y="7070040"/>
            <a:ext cx="53748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Dout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76" name="Line 104"/>
          <p:cNvSpPr/>
          <p:nvPr/>
        </p:nvSpPr>
        <p:spPr>
          <a:xfrm>
            <a:off x="5542920" y="744444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7" name="Line 105"/>
          <p:cNvSpPr/>
          <p:nvPr/>
        </p:nvSpPr>
        <p:spPr>
          <a:xfrm>
            <a:off x="5542920" y="727056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8" name="CustomShape 106"/>
          <p:cNvSpPr/>
          <p:nvPr/>
        </p:nvSpPr>
        <p:spPr>
          <a:xfrm>
            <a:off x="5428800" y="735012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0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79" name="CustomShape 107"/>
          <p:cNvSpPr/>
          <p:nvPr/>
        </p:nvSpPr>
        <p:spPr>
          <a:xfrm>
            <a:off x="5428800" y="718488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entury Schoolbook"/>
                <a:ea typeface="DejaVu Sans"/>
              </a:rPr>
              <a:t>1</a:t>
            </a:r>
            <a:endParaRPr lang="en-US" sz="1200" b="0" strike="noStrike" spc="-1">
              <a:latin typeface="Arial"/>
            </a:endParaRPr>
          </a:p>
        </p:txBody>
      </p:sp>
      <p:grpSp>
        <p:nvGrpSpPr>
          <p:cNvPr id="880" name="Group 108"/>
          <p:cNvGrpSpPr/>
          <p:nvPr/>
        </p:nvGrpSpPr>
        <p:grpSpPr>
          <a:xfrm>
            <a:off x="6025320" y="6854040"/>
            <a:ext cx="167760" cy="248400"/>
            <a:chOff x="6025320" y="6854040"/>
            <a:chExt cx="167760" cy="248400"/>
          </a:xfrm>
        </p:grpSpPr>
        <p:sp>
          <p:nvSpPr>
            <p:cNvPr id="881" name="CustomShape 109"/>
            <p:cNvSpPr/>
            <p:nvPr/>
          </p:nvSpPr>
          <p:spPr>
            <a:xfrm>
              <a:off x="6025320" y="6854040"/>
              <a:ext cx="167760" cy="24840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4A7EB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2" name="CustomShape 110"/>
            <p:cNvSpPr/>
            <p:nvPr/>
          </p:nvSpPr>
          <p:spPr>
            <a:xfrm>
              <a:off x="6111720" y="6870240"/>
              <a:ext cx="360" cy="167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4A7EBB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83" name="Line 111"/>
          <p:cNvSpPr/>
          <p:nvPr/>
        </p:nvSpPr>
        <p:spPr>
          <a:xfrm>
            <a:off x="5659920" y="6814440"/>
            <a:ext cx="10710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4" name="Line 112"/>
          <p:cNvSpPr/>
          <p:nvPr/>
        </p:nvSpPr>
        <p:spPr>
          <a:xfrm>
            <a:off x="5659920" y="7434720"/>
            <a:ext cx="10710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5" name="Line 113"/>
          <p:cNvSpPr/>
          <p:nvPr/>
        </p:nvSpPr>
        <p:spPr>
          <a:xfrm>
            <a:off x="3763440" y="5844600"/>
            <a:ext cx="0" cy="752760"/>
          </a:xfrm>
          <a:prstGeom prst="line">
            <a:avLst/>
          </a:prstGeom>
          <a:ln w="9360">
            <a:solidFill>
              <a:srgbClr val="C1E21E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6" name="Line 114"/>
          <p:cNvSpPr/>
          <p:nvPr/>
        </p:nvSpPr>
        <p:spPr>
          <a:xfrm>
            <a:off x="4044960" y="5834880"/>
            <a:ext cx="0" cy="752760"/>
          </a:xfrm>
          <a:prstGeom prst="line">
            <a:avLst/>
          </a:prstGeom>
          <a:ln w="9360">
            <a:solidFill>
              <a:srgbClr val="C1E21E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7" name="CustomShape 115"/>
          <p:cNvSpPr/>
          <p:nvPr/>
        </p:nvSpPr>
        <p:spPr>
          <a:xfrm>
            <a:off x="4937760" y="2596320"/>
            <a:ext cx="5027040" cy="90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40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Voltage injection through external 1pF, then scan of the threshold of Current Comparator.</a:t>
            </a:r>
            <a:endParaRPr lang="en-US" sz="1600" b="0" strike="noStrike" spc="-1">
              <a:latin typeface="Arial"/>
            </a:endParaRPr>
          </a:p>
          <a:p>
            <a:pPr marL="432000" indent="-32040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Below the current threshold, the falling edge sensitive does not trig.</a:t>
            </a:r>
            <a:endParaRPr lang="en-US" sz="1600" b="0" strike="noStrike" spc="-1">
              <a:latin typeface="Arial"/>
            </a:endParaRPr>
          </a:p>
          <a:p>
            <a:pPr marL="432000" indent="-32040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The signal is recorded on falling edge, so above a certain value of iRefN added to threshold current, the comparator does not trig anymore-→ chapeau!  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888" name="CustomShape 116"/>
          <p:cNvSpPr/>
          <p:nvPr/>
        </p:nvSpPr>
        <p:spPr>
          <a:xfrm>
            <a:off x="8742240" y="460800"/>
            <a:ext cx="1460880" cy="62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(1/2)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889" name="Image 888"/>
          <p:cNvPicPr/>
          <p:nvPr/>
        </p:nvPicPr>
        <p:blipFill>
          <a:blip r:embed="rId10"/>
          <a:stretch/>
        </p:blipFill>
        <p:spPr>
          <a:xfrm>
            <a:off x="2543760" y="2820960"/>
            <a:ext cx="1203480" cy="1518120"/>
          </a:xfrm>
          <a:prstGeom prst="rect">
            <a:avLst/>
          </a:prstGeom>
          <a:ln>
            <a:noFill/>
          </a:ln>
        </p:spPr>
      </p:pic>
      <p:sp>
        <p:nvSpPr>
          <p:cNvPr id="890" name="CustomShape 117"/>
          <p:cNvSpPr/>
          <p:nvPr/>
        </p:nvSpPr>
        <p:spPr>
          <a:xfrm>
            <a:off x="2269440" y="4667760"/>
            <a:ext cx="175212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333333"/>
                </a:solidFill>
                <a:highlight>
                  <a:srgbClr val="FFFFFF"/>
                </a:highlight>
                <a:latin typeface="Noto Sans Regular"/>
                <a:ea typeface="DejaVu Sans"/>
              </a:rPr>
              <a:t>VRefN [udac]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891" name="CustomShape 118"/>
          <p:cNvSpPr/>
          <p:nvPr/>
        </p:nvSpPr>
        <p:spPr>
          <a:xfrm rot="16183800">
            <a:off x="-513000" y="3333240"/>
            <a:ext cx="175212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333333"/>
                </a:solidFill>
                <a:highlight>
                  <a:srgbClr val="FFFFFF"/>
                </a:highlight>
                <a:latin typeface="Noto Sans Regular"/>
                <a:ea typeface="DejaVu Sans"/>
              </a:rPr>
              <a:t>Efficiency [%]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892" name="CustomShape 119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88F86F59-226A-41CF-9F54-71273630586F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11</a:t>
            </a:fld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CustomShape 1"/>
          <p:cNvSpPr/>
          <p:nvPr/>
        </p:nvSpPr>
        <p:spPr>
          <a:xfrm>
            <a:off x="720000" y="300960"/>
            <a:ext cx="8852040" cy="12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Injections Studies (Probes) 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894" name="CustomShape 2"/>
          <p:cNvSpPr/>
          <p:nvPr/>
        </p:nvSpPr>
        <p:spPr>
          <a:xfrm>
            <a:off x="-272160" y="1473840"/>
            <a:ext cx="9893520" cy="90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40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Having the full pedestal thresholds under control (PICMIC calibrated). We proceeded to accomplish an important mainstone. Direct inject on the surface.  </a:t>
            </a:r>
            <a:r>
              <a:rPr lang="en-US" sz="1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 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895" name="CustomShape 3"/>
          <p:cNvSpPr/>
          <p:nvPr/>
        </p:nvSpPr>
        <p:spPr>
          <a:xfrm>
            <a:off x="8742240" y="100800"/>
            <a:ext cx="1460880" cy="62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(2/2)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896" name="Image 895"/>
          <p:cNvPicPr/>
          <p:nvPr/>
        </p:nvPicPr>
        <p:blipFill>
          <a:blip r:embed="rId2"/>
          <a:stretch/>
        </p:blipFill>
        <p:spPr>
          <a:xfrm>
            <a:off x="2194560" y="2926080"/>
            <a:ext cx="2571840" cy="2113200"/>
          </a:xfrm>
          <a:prstGeom prst="rect">
            <a:avLst/>
          </a:prstGeom>
          <a:ln>
            <a:noFill/>
          </a:ln>
        </p:spPr>
      </p:pic>
      <p:pic>
        <p:nvPicPr>
          <p:cNvPr id="897" name="Image 896"/>
          <p:cNvPicPr/>
          <p:nvPr/>
        </p:nvPicPr>
        <p:blipFill>
          <a:blip r:embed="rId3"/>
          <a:stretch/>
        </p:blipFill>
        <p:spPr>
          <a:xfrm>
            <a:off x="584640" y="6243480"/>
            <a:ext cx="1369440" cy="1177560"/>
          </a:xfrm>
          <a:prstGeom prst="rect">
            <a:avLst/>
          </a:prstGeom>
          <a:ln>
            <a:noFill/>
          </a:ln>
        </p:spPr>
      </p:pic>
      <p:pic>
        <p:nvPicPr>
          <p:cNvPr id="898" name="Image 897"/>
          <p:cNvPicPr/>
          <p:nvPr/>
        </p:nvPicPr>
        <p:blipFill>
          <a:blip r:embed="rId4"/>
          <a:stretch/>
        </p:blipFill>
        <p:spPr>
          <a:xfrm>
            <a:off x="584640" y="5005800"/>
            <a:ext cx="1460880" cy="1226520"/>
          </a:xfrm>
          <a:prstGeom prst="rect">
            <a:avLst/>
          </a:prstGeom>
          <a:ln>
            <a:noFill/>
          </a:ln>
        </p:spPr>
      </p:pic>
      <p:pic>
        <p:nvPicPr>
          <p:cNvPr id="899" name="Image 898"/>
          <p:cNvPicPr/>
          <p:nvPr/>
        </p:nvPicPr>
        <p:blipFill>
          <a:blip r:embed="rId5"/>
          <a:stretch/>
        </p:blipFill>
        <p:spPr>
          <a:xfrm>
            <a:off x="385200" y="3621600"/>
            <a:ext cx="1689480" cy="1312920"/>
          </a:xfrm>
          <a:prstGeom prst="rect">
            <a:avLst/>
          </a:prstGeom>
          <a:ln>
            <a:noFill/>
          </a:ln>
        </p:spPr>
      </p:pic>
      <p:pic>
        <p:nvPicPr>
          <p:cNvPr id="900" name="Image 899"/>
          <p:cNvPicPr/>
          <p:nvPr/>
        </p:nvPicPr>
        <p:blipFill>
          <a:blip r:embed="rId6"/>
          <a:stretch/>
        </p:blipFill>
        <p:spPr>
          <a:xfrm>
            <a:off x="548640" y="2485440"/>
            <a:ext cx="1460880" cy="1154520"/>
          </a:xfrm>
          <a:prstGeom prst="rect">
            <a:avLst/>
          </a:prstGeom>
          <a:ln>
            <a:noFill/>
          </a:ln>
        </p:spPr>
      </p:pic>
      <p:sp>
        <p:nvSpPr>
          <p:cNvPr id="901" name="Line 4"/>
          <p:cNvSpPr/>
          <p:nvPr/>
        </p:nvSpPr>
        <p:spPr>
          <a:xfrm flipV="1">
            <a:off x="490320" y="2485440"/>
            <a:ext cx="0" cy="4754880"/>
          </a:xfrm>
          <a:prstGeom prst="line">
            <a:avLst/>
          </a:prstGeom>
          <a:ln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2" name="CustomShape 5"/>
          <p:cNvSpPr/>
          <p:nvPr/>
        </p:nvSpPr>
        <p:spPr>
          <a:xfrm rot="16228800">
            <a:off x="-1339560" y="5547960"/>
            <a:ext cx="3241080" cy="32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Probe scan from bottom - top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903" name="CustomShape 6"/>
          <p:cNvSpPr/>
          <p:nvPr/>
        </p:nvSpPr>
        <p:spPr>
          <a:xfrm>
            <a:off x="2743200" y="5212080"/>
            <a:ext cx="1918080" cy="2026080"/>
          </a:xfrm>
          <a:prstGeom prst="rect">
            <a:avLst/>
          </a:prstGeom>
          <a:solidFill>
            <a:srgbClr val="FFFF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04" name="Image 903"/>
          <p:cNvPicPr/>
          <p:nvPr/>
        </p:nvPicPr>
        <p:blipFill>
          <a:blip r:embed="rId7"/>
          <a:stretch/>
        </p:blipFill>
        <p:spPr>
          <a:xfrm>
            <a:off x="2809800" y="5382720"/>
            <a:ext cx="1761120" cy="1400040"/>
          </a:xfrm>
          <a:prstGeom prst="rect">
            <a:avLst/>
          </a:prstGeom>
          <a:ln>
            <a:noFill/>
          </a:ln>
        </p:spPr>
      </p:pic>
      <p:sp>
        <p:nvSpPr>
          <p:cNvPr id="905" name="CustomShape 7"/>
          <p:cNvSpPr/>
          <p:nvPr/>
        </p:nvSpPr>
        <p:spPr>
          <a:xfrm>
            <a:off x="2708640" y="6707880"/>
            <a:ext cx="2711520" cy="85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Clustering and </a:t>
            </a:r>
            <a:br/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centroid estimation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906" name="Line 8"/>
          <p:cNvSpPr/>
          <p:nvPr/>
        </p:nvSpPr>
        <p:spPr>
          <a:xfrm>
            <a:off x="4846320" y="2485440"/>
            <a:ext cx="0" cy="493668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07" name="Image 906"/>
          <p:cNvPicPr/>
          <p:nvPr/>
        </p:nvPicPr>
        <p:blipFill>
          <a:blip r:embed="rId8"/>
          <a:stretch/>
        </p:blipFill>
        <p:spPr>
          <a:xfrm>
            <a:off x="5378400" y="3229200"/>
            <a:ext cx="1918080" cy="1474920"/>
          </a:xfrm>
          <a:prstGeom prst="rect">
            <a:avLst/>
          </a:prstGeom>
          <a:ln>
            <a:noFill/>
          </a:ln>
        </p:spPr>
      </p:pic>
      <p:pic>
        <p:nvPicPr>
          <p:cNvPr id="908" name="Image 907"/>
          <p:cNvPicPr/>
          <p:nvPr/>
        </p:nvPicPr>
        <p:blipFill>
          <a:blip r:embed="rId9"/>
          <a:stretch/>
        </p:blipFill>
        <p:spPr>
          <a:xfrm>
            <a:off x="7689960" y="3229200"/>
            <a:ext cx="1983960" cy="1542240"/>
          </a:xfrm>
          <a:prstGeom prst="rect">
            <a:avLst/>
          </a:prstGeom>
          <a:ln>
            <a:noFill/>
          </a:ln>
        </p:spPr>
      </p:pic>
      <p:pic>
        <p:nvPicPr>
          <p:cNvPr id="909" name="Image 908"/>
          <p:cNvPicPr/>
          <p:nvPr/>
        </p:nvPicPr>
        <p:blipFill>
          <a:blip r:embed="rId10"/>
          <a:stretch/>
        </p:blipFill>
        <p:spPr>
          <a:xfrm>
            <a:off x="5137560" y="4769280"/>
            <a:ext cx="2359080" cy="1748880"/>
          </a:xfrm>
          <a:prstGeom prst="rect">
            <a:avLst/>
          </a:prstGeom>
          <a:ln>
            <a:noFill/>
          </a:ln>
        </p:spPr>
      </p:pic>
      <p:pic>
        <p:nvPicPr>
          <p:cNvPr id="910" name="Image 909"/>
          <p:cNvPicPr/>
          <p:nvPr/>
        </p:nvPicPr>
        <p:blipFill>
          <a:blip r:embed="rId11"/>
          <a:stretch/>
        </p:blipFill>
        <p:spPr>
          <a:xfrm>
            <a:off x="8321040" y="5685840"/>
            <a:ext cx="1368360" cy="1368000"/>
          </a:xfrm>
          <a:prstGeom prst="rect">
            <a:avLst/>
          </a:prstGeom>
          <a:ln>
            <a:noFill/>
          </a:ln>
        </p:spPr>
      </p:pic>
      <p:sp>
        <p:nvSpPr>
          <p:cNvPr id="911" name="CustomShape 9"/>
          <p:cNvSpPr/>
          <p:nvPr/>
        </p:nvSpPr>
        <p:spPr>
          <a:xfrm>
            <a:off x="5728680" y="3229200"/>
            <a:ext cx="1567800" cy="55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u="sng" strike="noStrike" spc="-1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left-probe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912" name="CustomShape 10"/>
          <p:cNvSpPr/>
          <p:nvPr/>
        </p:nvSpPr>
        <p:spPr>
          <a:xfrm>
            <a:off x="8197560" y="3231360"/>
            <a:ext cx="1567800" cy="55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u="sng" strike="noStrike" spc="-1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right-probe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913" name="CustomShape 11"/>
          <p:cNvSpPr/>
          <p:nvPr/>
        </p:nvSpPr>
        <p:spPr>
          <a:xfrm>
            <a:off x="5652720" y="4866120"/>
            <a:ext cx="1567800" cy="55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u="sng" strike="noStrike" spc="-1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both-probes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914" name="CustomShape 12"/>
          <p:cNvSpPr/>
          <p:nvPr/>
        </p:nvSpPr>
        <p:spPr>
          <a:xfrm>
            <a:off x="5212080" y="2436840"/>
            <a:ext cx="3564000" cy="79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Two probes injection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915" name="CustomShape 13"/>
          <p:cNvSpPr/>
          <p:nvPr/>
        </p:nvSpPr>
        <p:spPr>
          <a:xfrm>
            <a:off x="6223320" y="5710680"/>
            <a:ext cx="140040" cy="155520"/>
          </a:xfrm>
          <a:prstGeom prst="ellipse">
            <a:avLst/>
          </a:prstGeom>
          <a:noFill/>
          <a:ln>
            <a:solidFill>
              <a:srgbClr val="80008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6" name="CustomShape 14"/>
          <p:cNvSpPr/>
          <p:nvPr/>
        </p:nvSpPr>
        <p:spPr>
          <a:xfrm>
            <a:off x="6475320" y="5927040"/>
            <a:ext cx="140040" cy="155520"/>
          </a:xfrm>
          <a:prstGeom prst="ellipse">
            <a:avLst/>
          </a:prstGeom>
          <a:noFill/>
          <a:ln>
            <a:solidFill>
              <a:srgbClr val="80008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17" name="Image 916"/>
          <p:cNvPicPr/>
          <p:nvPr/>
        </p:nvPicPr>
        <p:blipFill>
          <a:blip r:embed="rId12"/>
          <a:stretch/>
        </p:blipFill>
        <p:spPr>
          <a:xfrm>
            <a:off x="7484040" y="5156640"/>
            <a:ext cx="779400" cy="460440"/>
          </a:xfrm>
          <a:prstGeom prst="rect">
            <a:avLst/>
          </a:prstGeom>
          <a:ln>
            <a:noFill/>
          </a:ln>
        </p:spPr>
      </p:pic>
      <p:pic>
        <p:nvPicPr>
          <p:cNvPr id="918" name="Image 917"/>
          <p:cNvPicPr/>
          <p:nvPr/>
        </p:nvPicPr>
        <p:blipFill>
          <a:blip r:embed="rId12"/>
          <a:stretch/>
        </p:blipFill>
        <p:spPr>
          <a:xfrm>
            <a:off x="8911080" y="5167800"/>
            <a:ext cx="779400" cy="460440"/>
          </a:xfrm>
          <a:prstGeom prst="rect">
            <a:avLst/>
          </a:prstGeom>
          <a:ln>
            <a:noFill/>
          </a:ln>
        </p:spPr>
      </p:pic>
      <p:pic>
        <p:nvPicPr>
          <p:cNvPr id="919" name="Image 918"/>
          <p:cNvPicPr/>
          <p:nvPr/>
        </p:nvPicPr>
        <p:blipFill>
          <a:blip r:embed="rId12"/>
          <a:stretch/>
        </p:blipFill>
        <p:spPr>
          <a:xfrm>
            <a:off x="2194560" y="2230560"/>
            <a:ext cx="779400" cy="460440"/>
          </a:xfrm>
          <a:prstGeom prst="rect">
            <a:avLst/>
          </a:prstGeom>
          <a:ln>
            <a:noFill/>
          </a:ln>
        </p:spPr>
      </p:pic>
      <p:sp>
        <p:nvSpPr>
          <p:cNvPr id="920" name="Line 15"/>
          <p:cNvSpPr/>
          <p:nvPr/>
        </p:nvSpPr>
        <p:spPr>
          <a:xfrm flipV="1">
            <a:off x="2194560" y="2743200"/>
            <a:ext cx="0" cy="1188720"/>
          </a:xfrm>
          <a:prstGeom prst="line">
            <a:avLst/>
          </a:prstGeom>
          <a:ln w="3672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1" name="Line 16"/>
          <p:cNvSpPr/>
          <p:nvPr/>
        </p:nvSpPr>
        <p:spPr>
          <a:xfrm>
            <a:off x="8229600" y="5320080"/>
            <a:ext cx="91440" cy="36576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2" name="Line 17"/>
          <p:cNvSpPr/>
          <p:nvPr/>
        </p:nvSpPr>
        <p:spPr>
          <a:xfrm>
            <a:off x="9653040" y="5320080"/>
            <a:ext cx="0" cy="36576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3" name="Line 18"/>
          <p:cNvSpPr/>
          <p:nvPr/>
        </p:nvSpPr>
        <p:spPr>
          <a:xfrm flipH="1">
            <a:off x="2194560" y="2743200"/>
            <a:ext cx="731520" cy="0"/>
          </a:xfrm>
          <a:prstGeom prst="line">
            <a:avLst/>
          </a:prstGeom>
          <a:ln w="3672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4" name="Line 19"/>
          <p:cNvSpPr/>
          <p:nvPr/>
        </p:nvSpPr>
        <p:spPr>
          <a:xfrm flipV="1">
            <a:off x="2926080" y="2377080"/>
            <a:ext cx="0" cy="366120"/>
          </a:xfrm>
          <a:prstGeom prst="line">
            <a:avLst/>
          </a:prstGeom>
          <a:ln w="3672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5" name="CustomShape 20"/>
          <p:cNvSpPr/>
          <p:nvPr/>
        </p:nvSpPr>
        <p:spPr>
          <a:xfrm>
            <a:off x="7381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170F29AB-903B-474E-A190-B5288EBF65EE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12</a:t>
            </a:fld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CustomShape 1"/>
          <p:cNvSpPr/>
          <p:nvPr/>
        </p:nvSpPr>
        <p:spPr>
          <a:xfrm>
            <a:off x="720000" y="300960"/>
            <a:ext cx="8852040" cy="12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Proof-of-concept demonstrator</a:t>
            </a:r>
            <a:r>
              <a:rPr lang="en-US" sz="44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927" name="CustomShape 2"/>
          <p:cNvSpPr/>
          <p:nvPr/>
        </p:nvSpPr>
        <p:spPr>
          <a:xfrm>
            <a:off x="-272160" y="1365840"/>
            <a:ext cx="9893520" cy="90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40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First results: Position detector validated.   </a:t>
            </a:r>
            <a:r>
              <a:rPr lang="en-US" sz="1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 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928" name="CustomShape 3"/>
          <p:cNvSpPr/>
          <p:nvPr/>
        </p:nvSpPr>
        <p:spPr>
          <a:xfrm>
            <a:off x="7849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D310099F-F2C8-4CB4-A1AB-2A725179B8E0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13</a:t>
            </a:fld>
            <a:endParaRPr lang="en-US" sz="2400" b="0" strike="noStrike" spc="-1">
              <a:latin typeface="Arial"/>
            </a:endParaRPr>
          </a:p>
        </p:txBody>
      </p:sp>
      <p:pic>
        <p:nvPicPr>
          <p:cNvPr id="929" name="Image 928"/>
          <p:cNvPicPr/>
          <p:nvPr/>
        </p:nvPicPr>
        <p:blipFill>
          <a:blip r:embed="rId2"/>
          <a:stretch/>
        </p:blipFill>
        <p:spPr>
          <a:xfrm>
            <a:off x="914400" y="2954160"/>
            <a:ext cx="2010960" cy="2681280"/>
          </a:xfrm>
          <a:prstGeom prst="rect">
            <a:avLst/>
          </a:prstGeom>
          <a:ln>
            <a:noFill/>
          </a:ln>
        </p:spPr>
      </p:pic>
      <p:sp>
        <p:nvSpPr>
          <p:cNvPr id="930" name="CustomShape 4"/>
          <p:cNvSpPr/>
          <p:nvPr/>
        </p:nvSpPr>
        <p:spPr>
          <a:xfrm>
            <a:off x="274320" y="1747800"/>
            <a:ext cx="3656880" cy="113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- SAMPIC WTDC integrated with the PICMIC0.</a:t>
            </a:r>
            <a:br/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- New Calibration (pedestal threshold) in-situ, to avoid potential noise from the setup. 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931" name="Image 930"/>
          <p:cNvPicPr/>
          <p:nvPr/>
        </p:nvPicPr>
        <p:blipFill>
          <a:blip r:embed="rId3"/>
          <a:stretch/>
        </p:blipFill>
        <p:spPr>
          <a:xfrm>
            <a:off x="5628240" y="3128040"/>
            <a:ext cx="3088080" cy="2474280"/>
          </a:xfrm>
          <a:prstGeom prst="rect">
            <a:avLst/>
          </a:prstGeom>
          <a:ln>
            <a:noFill/>
          </a:ln>
        </p:spPr>
      </p:pic>
      <p:sp>
        <p:nvSpPr>
          <p:cNvPr id="932" name="CustomShape 5"/>
          <p:cNvSpPr/>
          <p:nvPr/>
        </p:nvSpPr>
        <p:spPr>
          <a:xfrm>
            <a:off x="4754880" y="1779120"/>
            <a:ext cx="5119920" cy="113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-</a:t>
            </a:r>
            <a:r>
              <a:rPr lang="en-US" sz="14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concept validated!.</a:t>
            </a:r>
            <a:br/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- Work in progress to reduce channels dispersion. Fine tune at the calibration level. </a:t>
            </a:r>
            <a:br/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- Developing coincidence protocols (SAMPIC+PICMIC0)</a:t>
            </a:r>
            <a:br/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- Looking forward to move and test with beams.  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935" name="TextShape 8"/>
          <p:cNvSpPr txBox="1"/>
          <p:nvPr/>
        </p:nvSpPr>
        <p:spPr>
          <a:xfrm>
            <a:off x="3158280" y="3566160"/>
            <a:ext cx="2328120" cy="1134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Using a mezzanine to interconnect time+position sensors (IJClab-Orsay) 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6">
            <a:extLst>
              <a:ext uri="{FF2B5EF4-FFF2-40B4-BE49-F238E27FC236}">
                <a16:creationId xmlns:a16="http://schemas.microsoft.com/office/drawing/2014/main" id="{C4D49248-9362-468E-8EE4-D1147CCD7CEB}"/>
              </a:ext>
            </a:extLst>
          </p:cNvPr>
          <p:cNvSpPr/>
          <p:nvPr/>
        </p:nvSpPr>
        <p:spPr>
          <a:xfrm>
            <a:off x="346965" y="970965"/>
            <a:ext cx="9893520" cy="90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40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000" b="0" u="sng" strike="noStrike" spc="-1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Future plans:</a:t>
            </a:r>
            <a:r>
              <a:rPr lang="en-US" sz="20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  </a:t>
            </a:r>
            <a:r>
              <a:rPr lang="en-US" sz="1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 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5" name="CustomShape 7">
            <a:extLst>
              <a:ext uri="{FF2B5EF4-FFF2-40B4-BE49-F238E27FC236}">
                <a16:creationId xmlns:a16="http://schemas.microsoft.com/office/drawing/2014/main" id="{8A4948E8-FD26-4DBC-A635-5337E0597998}"/>
              </a:ext>
            </a:extLst>
          </p:cNvPr>
          <p:cNvSpPr/>
          <p:nvPr/>
        </p:nvSpPr>
        <p:spPr>
          <a:xfrm>
            <a:off x="1007150" y="2180989"/>
            <a:ext cx="7195355" cy="18687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- Hit rate improvement from 2.5Mhz to 10Mhz or 100MHz (expected)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- Sensor size to increase</a:t>
            </a:r>
            <a:br>
              <a:rPr dirty="0"/>
            </a:br>
            <a:r>
              <a:rPr lang="en-US" sz="14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- Hexagon pitch from 5um to 1.25um</a:t>
            </a:r>
            <a:br>
              <a:rPr dirty="0"/>
            </a:br>
            <a:r>
              <a:rPr lang="en-US" sz="14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- migrated in a smaller tech node like 65nm or less (with more metal layers)</a:t>
            </a:r>
          </a:p>
          <a:p>
            <a:r>
              <a:rPr lang="fr-FR" sz="1400" spc="-1" dirty="0">
                <a:solidFill>
                  <a:srgbClr val="333333"/>
                </a:solidFill>
                <a:latin typeface="Noto Sans Regular"/>
                <a:ea typeface="DejaVu Sans"/>
              </a:rPr>
              <a:t>- </a:t>
            </a:r>
            <a:r>
              <a:rPr lang="fr-FR" sz="1400" spc="-1" dirty="0" err="1">
                <a:solidFill>
                  <a:srgbClr val="333333"/>
                </a:solidFill>
                <a:latin typeface="Noto Sans Regular"/>
                <a:ea typeface="DejaVu Sans"/>
              </a:rPr>
              <a:t>tile</a:t>
            </a:r>
            <a:r>
              <a:rPr lang="fr-FR" sz="1400" spc="-1" dirty="0">
                <a:solidFill>
                  <a:srgbClr val="333333"/>
                </a:solidFill>
                <a:latin typeface="Noto Sans Regular"/>
                <a:ea typeface="DejaVu Sans"/>
              </a:rPr>
              <a:t> 4 die </a:t>
            </a:r>
            <a:br>
              <a:rPr dirty="0"/>
            </a:br>
            <a:r>
              <a:rPr lang="en-GB" sz="14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- narrow electron shower to keep PICMIC0 target resolution → Going beyond of MCP</a:t>
            </a:r>
            <a:br>
              <a:rPr lang="en-GB" sz="1400" dirty="0"/>
            </a:br>
            <a:r>
              <a:rPr lang="en-GB" sz="14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- </a:t>
            </a:r>
            <a:r>
              <a:rPr lang="en-GB" sz="1400" b="0" strike="noStrike" spc="-1" dirty="0" err="1">
                <a:solidFill>
                  <a:srgbClr val="333333"/>
                </a:solidFill>
                <a:latin typeface="Noto Sans Regular"/>
                <a:ea typeface="DejaVu Sans"/>
              </a:rPr>
              <a:t>Idrogen</a:t>
            </a:r>
            <a:r>
              <a:rPr lang="en-GB" sz="14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 (high rate readout) : </a:t>
            </a:r>
            <a:r>
              <a:rPr lang="en-GB" sz="1400" b="0" strike="noStrike" spc="-1" dirty="0" err="1">
                <a:solidFill>
                  <a:srgbClr val="333333"/>
                </a:solidFill>
                <a:latin typeface="Noto Sans Regular"/>
                <a:ea typeface="DejaVu Sans"/>
              </a:rPr>
              <a:t>Liroc</a:t>
            </a:r>
            <a:r>
              <a:rPr lang="en-GB" sz="14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 + </a:t>
            </a:r>
            <a:r>
              <a:rPr lang="en-GB" sz="1400" b="0" strike="noStrike" spc="-1" dirty="0" err="1">
                <a:solidFill>
                  <a:srgbClr val="333333"/>
                </a:solidFill>
                <a:latin typeface="Noto Sans Regular"/>
                <a:ea typeface="DejaVu Sans"/>
              </a:rPr>
              <a:t>picoTDC</a:t>
            </a:r>
            <a:endParaRPr lang="en-GB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 dirty="0">
              <a:latin typeface="Arial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8D6C4C0-94F8-4671-91A3-5237F6ECF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53" y="2742973"/>
            <a:ext cx="970899" cy="964875"/>
          </a:xfrm>
          <a:prstGeom prst="rect">
            <a:avLst/>
          </a:prstGeom>
        </p:spPr>
      </p:pic>
      <p:pic>
        <p:nvPicPr>
          <p:cNvPr id="7" name="Image 9">
            <a:extLst>
              <a:ext uri="{FF2B5EF4-FFF2-40B4-BE49-F238E27FC236}">
                <a16:creationId xmlns:a16="http://schemas.microsoft.com/office/drawing/2014/main" id="{CDACB409-53B6-4AA9-BD27-3F0F4D162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917" y="828875"/>
            <a:ext cx="484017" cy="48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9">
            <a:extLst>
              <a:ext uri="{FF2B5EF4-FFF2-40B4-BE49-F238E27FC236}">
                <a16:creationId xmlns:a16="http://schemas.microsoft.com/office/drawing/2014/main" id="{D25269B4-2449-47F7-9C58-2E88AEC37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10" y="101026"/>
            <a:ext cx="970899" cy="96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9EC7C3F2-5C09-4C6B-9BD6-F6DA8C102F7E}"/>
              </a:ext>
            </a:extLst>
          </p:cNvPr>
          <p:cNvCxnSpPr>
            <a:stCxn id="7" idx="3"/>
            <a:endCxn id="9" idx="1"/>
          </p:cNvCxnSpPr>
          <p:nvPr/>
        </p:nvCxnSpPr>
        <p:spPr>
          <a:xfrm flipV="1">
            <a:off x="8131934" y="584628"/>
            <a:ext cx="538976" cy="485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B6AD4CE3-63DA-4E23-A2A3-B070D1AC79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0" t="46737" r="47652" b="5243"/>
          <a:stretch/>
        </p:blipFill>
        <p:spPr>
          <a:xfrm>
            <a:off x="7686104" y="5543292"/>
            <a:ext cx="1109177" cy="8754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E46CA4E-CFBB-4C6D-AAFA-358C8CE9D4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8" t="11160" r="46928" b="41167"/>
          <a:stretch/>
        </p:blipFill>
        <p:spPr>
          <a:xfrm>
            <a:off x="9464477" y="5475783"/>
            <a:ext cx="391475" cy="308974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AB785C5-C42F-40F4-9947-32DCD4435627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 flipV="1">
            <a:off x="8795281" y="5630270"/>
            <a:ext cx="669196" cy="350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644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Summary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937" name="CustomShape 2"/>
          <p:cNvSpPr/>
          <p:nvPr/>
        </p:nvSpPr>
        <p:spPr>
          <a:xfrm>
            <a:off x="720000" y="1476000"/>
            <a:ext cx="8636760" cy="438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PICMIC concept </a:t>
            </a:r>
            <a:r>
              <a:rPr lang="en-US" sz="2400" b="1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validated</a:t>
            </a:r>
            <a:r>
              <a:rPr lang="en-US" sz="24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: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648000" lvl="2" indent="-214560" algn="just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Principle of very precise time measurement already validated.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648000" lvl="2" indent="-214560" algn="just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Principle of very precise positions validated.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A first demonstrator using SAMPIC for time measurement and combining both time and position measurements based on SAMPIC DAQ is being used to combine both very precise time and position measurements.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A new detector NCP is being developed to reach unprecedented resolutions in both time and position. 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A board integrating a low-jitter timing preamplifier and discriminator (LIROC-OMEGA) as well as a precise TDC (</a:t>
            </a:r>
            <a:r>
              <a:rPr lang="en-US" sz="2400" b="0" strike="noStrike" spc="-1" dirty="0" err="1">
                <a:solidFill>
                  <a:srgbClr val="333333"/>
                </a:solidFill>
                <a:latin typeface="Noto Sans Regular"/>
                <a:ea typeface="DejaVu Sans"/>
              </a:rPr>
              <a:t>picoTDC</a:t>
            </a:r>
            <a:r>
              <a:rPr lang="en-US" sz="24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-CERN).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34"/>
              </a:spcAft>
            </a:pPr>
            <a:endParaRPr lang="en-US" sz="2400" b="0" strike="noStrike" spc="-1" dirty="0">
              <a:latin typeface="Arial"/>
            </a:endParaRPr>
          </a:p>
        </p:txBody>
      </p:sp>
      <p:sp>
        <p:nvSpPr>
          <p:cNvPr id="938" name="CustomShape 3"/>
          <p:cNvSpPr/>
          <p:nvPr/>
        </p:nvSpPr>
        <p:spPr>
          <a:xfrm>
            <a:off x="4195800" y="8175960"/>
            <a:ext cx="8636760" cy="438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9" name="CustomShape 4"/>
          <p:cNvSpPr/>
          <p:nvPr/>
        </p:nvSpPr>
        <p:spPr>
          <a:xfrm>
            <a:off x="9240480" y="7070400"/>
            <a:ext cx="1456560" cy="42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6FE54EA5-5F31-4D5A-A9FA-3FF199E80C77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15</a:t>
            </a:fld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Summary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941" name="CustomShape 2"/>
          <p:cNvSpPr/>
          <p:nvPr/>
        </p:nvSpPr>
        <p:spPr>
          <a:xfrm>
            <a:off x="720000" y="1476000"/>
            <a:ext cx="8636760" cy="438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PICMIC concept </a:t>
            </a:r>
            <a:r>
              <a:rPr lang="en-US" sz="24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validated</a:t>
            </a:r>
            <a:r>
              <a:rPr lang="en-US" sz="2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: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648000" lvl="2" indent="-214560" algn="just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Principle of very precise time measurement already validated.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648000" lvl="2" indent="-214560" algn="just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Principle of very precise positions validated.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A first demonstrator using SAMPIC for time measurement and combining both time and position measurements based on SAMPIC DAQ is being used to combine both very precise time and position measurements.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A new detector NCP is being developed to reach unprecedented resolutions in both time and position.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A board integrating a low-jitter timing preamplifier and discriminator (LIROC-OMEGA) as wellas a precise TDC (picoTDC-CERN).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134"/>
              </a:spcAft>
            </a:pPr>
            <a:endParaRPr lang="en-US" sz="2400" b="0" strike="noStrike" spc="-1">
              <a:latin typeface="Arial"/>
            </a:endParaRPr>
          </a:p>
        </p:txBody>
      </p:sp>
      <p:sp>
        <p:nvSpPr>
          <p:cNvPr id="942" name="CustomShape 3"/>
          <p:cNvSpPr/>
          <p:nvPr/>
        </p:nvSpPr>
        <p:spPr>
          <a:xfrm>
            <a:off x="4195800" y="8175960"/>
            <a:ext cx="8636760" cy="438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3" name="CustomShape 4"/>
          <p:cNvSpPr/>
          <p:nvPr/>
        </p:nvSpPr>
        <p:spPr>
          <a:xfrm>
            <a:off x="9240480" y="7070400"/>
            <a:ext cx="1456560" cy="42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BF4CFEBA-9869-4FF7-B16C-830F7F17BB2F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16</a:t>
            </a:fld>
            <a:endParaRPr lang="en-US" sz="2400" b="0" strike="noStrike" spc="-1">
              <a:latin typeface="Arial"/>
            </a:endParaRPr>
          </a:p>
        </p:txBody>
      </p:sp>
      <p:pic>
        <p:nvPicPr>
          <p:cNvPr id="944" name="Image 943"/>
          <p:cNvPicPr/>
          <p:nvPr/>
        </p:nvPicPr>
        <p:blipFill>
          <a:blip r:embed="rId2"/>
          <a:stretch/>
        </p:blipFill>
        <p:spPr>
          <a:xfrm>
            <a:off x="2313000" y="1619280"/>
            <a:ext cx="5562360" cy="4381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BACKUP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946" name="CustomShape 2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D378CFE9-5222-4C8A-847B-24042AEC26AF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17</a:t>
            </a:fld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Single pixel s-curves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948" name="Image 947"/>
          <p:cNvPicPr/>
          <p:nvPr/>
        </p:nvPicPr>
        <p:blipFill>
          <a:blip r:embed="rId2"/>
          <a:stretch/>
        </p:blipFill>
        <p:spPr>
          <a:xfrm>
            <a:off x="274320" y="1730160"/>
            <a:ext cx="5892480" cy="4301640"/>
          </a:xfrm>
          <a:prstGeom prst="rect">
            <a:avLst/>
          </a:prstGeom>
          <a:ln>
            <a:noFill/>
          </a:ln>
        </p:spPr>
      </p:pic>
      <p:pic>
        <p:nvPicPr>
          <p:cNvPr id="949" name="Image 948"/>
          <p:cNvPicPr/>
          <p:nvPr/>
        </p:nvPicPr>
        <p:blipFill>
          <a:blip r:embed="rId3"/>
          <a:stretch/>
        </p:blipFill>
        <p:spPr>
          <a:xfrm>
            <a:off x="6309360" y="1690200"/>
            <a:ext cx="3549600" cy="4067280"/>
          </a:xfrm>
          <a:prstGeom prst="rect">
            <a:avLst/>
          </a:prstGeom>
          <a:ln>
            <a:noFill/>
          </a:ln>
        </p:spPr>
      </p:pic>
      <p:sp>
        <p:nvSpPr>
          <p:cNvPr id="950" name="CustomShape 2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D101999D-8886-483D-A45E-B5408ED4592F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18</a:t>
            </a:fld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CustomShape 1"/>
          <p:cNvSpPr/>
          <p:nvPr/>
        </p:nvSpPr>
        <p:spPr>
          <a:xfrm>
            <a:off x="720000" y="84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s-curves [update] 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952" name="CustomShape 2"/>
          <p:cNvSpPr/>
          <p:nvPr/>
        </p:nvSpPr>
        <p:spPr>
          <a:xfrm>
            <a:off x="548640" y="1064160"/>
            <a:ext cx="9140760" cy="506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Picmic has 5-DAC [VRefN,VRefP,VBN,VBN_adj and VBP]. Global variables. </a:t>
            </a:r>
            <a:endParaRPr lang="en-US" sz="1800" b="0" strike="noStrike" spc="-1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2 local variables → Iadj&lt;4bits&gt; + SW&lt;2bits&gt;</a:t>
            </a:r>
            <a:endParaRPr lang="en-US" sz="1800" b="0" strike="noStrike" spc="-1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We started to performing studies to understand relationship between DACs[Globals] +and Local one.</a:t>
            </a:r>
            <a:endParaRPr lang="en-US" sz="1800" b="0" strike="noStrike" spc="-1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8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Two-Dimensional scans :</a:t>
            </a:r>
            <a:endParaRPr lang="en-US" sz="1800" b="0" strike="noStrike" spc="-1">
              <a:latin typeface="Arial"/>
            </a:endParaRPr>
          </a:p>
          <a:p>
            <a:pPr marL="648000" lvl="2" indent="-21348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VRefN and VrefP Scan :					 VRefN and VBN_adj Scan</a:t>
            </a:r>
            <a:endParaRPr lang="en-US" sz="1800" b="0" strike="noStrike" spc="-1">
              <a:latin typeface="Arial"/>
            </a:endParaRPr>
          </a:p>
          <a:p>
            <a:pPr marL="864000" lvl="3" indent="-21348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In both cases, nice linear trend </a:t>
            </a:r>
            <a:endParaRPr lang="en-US" sz="1800" b="0" strike="noStrike" spc="-1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br/>
            <a:br/>
            <a:br/>
            <a:br/>
            <a:br/>
            <a:br/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br/>
            <a:br/>
            <a:br/>
            <a:br/>
            <a:br/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1800" b="0" strike="noStrike" spc="-1">
              <a:latin typeface="Arial"/>
            </a:endParaRPr>
          </a:p>
        </p:txBody>
      </p:sp>
      <p:pic>
        <p:nvPicPr>
          <p:cNvPr id="953" name="Image 952"/>
          <p:cNvPicPr/>
          <p:nvPr/>
        </p:nvPicPr>
        <p:blipFill>
          <a:blip r:embed="rId2"/>
          <a:stretch/>
        </p:blipFill>
        <p:spPr>
          <a:xfrm>
            <a:off x="457200" y="3931920"/>
            <a:ext cx="4230000" cy="3198600"/>
          </a:xfrm>
          <a:prstGeom prst="rect">
            <a:avLst/>
          </a:prstGeom>
          <a:ln>
            <a:noFill/>
          </a:ln>
        </p:spPr>
      </p:pic>
      <p:pic>
        <p:nvPicPr>
          <p:cNvPr id="954" name="Image 953"/>
          <p:cNvPicPr/>
          <p:nvPr/>
        </p:nvPicPr>
        <p:blipFill>
          <a:blip r:embed="rId3"/>
          <a:stretch/>
        </p:blipFill>
        <p:spPr>
          <a:xfrm>
            <a:off x="5029200" y="3931920"/>
            <a:ext cx="5134320" cy="3206160"/>
          </a:xfrm>
          <a:prstGeom prst="rect">
            <a:avLst/>
          </a:prstGeom>
          <a:ln>
            <a:noFill/>
          </a:ln>
        </p:spPr>
      </p:pic>
      <p:sp>
        <p:nvSpPr>
          <p:cNvPr id="955" name="CustomShape 3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2345C309-304F-4719-913A-77045D6ADAC2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19</a:t>
            </a:fld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Overview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91" name="CustomShape 2"/>
          <p:cNvSpPr/>
          <p:nvPr/>
        </p:nvSpPr>
        <p:spPr>
          <a:xfrm>
            <a:off x="720000" y="2160000"/>
            <a:ext cx="8636760" cy="438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Concept/Introduction</a:t>
            </a:r>
            <a:endParaRPr lang="en-US" sz="2800" b="0" strike="noStrike" spc="-1" dirty="0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Description of the Test Bench (HW+FW)</a:t>
            </a:r>
            <a:endParaRPr lang="en-US" sz="2800" b="0" strike="noStrike" spc="-1" dirty="0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Pedestal thresholds calibration “S-Curves”</a:t>
            </a:r>
            <a:endParaRPr lang="en-US" sz="2800" b="0" strike="noStrike" spc="-1" dirty="0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Signal Injection ”Hat-Curves”</a:t>
            </a:r>
            <a:endParaRPr lang="en-US" sz="2800" b="0" strike="noStrike" spc="-1" dirty="0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Direct injection on the chip surface (Probes)</a:t>
            </a:r>
            <a:endParaRPr lang="en-US" sz="2800" b="0" strike="noStrike" spc="-1" dirty="0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333333"/>
                </a:solidFill>
                <a:latin typeface="Noto Sans Regular"/>
                <a:ea typeface="DejaVu Sans"/>
              </a:rPr>
              <a:t>Proof-of-concept Demonstrator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492" name="CustomShape 3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FD59E13A-E97E-4B55-AB65-55F1684367F3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</a:t>
            </a:fld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Image 955"/>
          <p:cNvPicPr/>
          <p:nvPr/>
        </p:nvPicPr>
        <p:blipFill>
          <a:blip r:embed="rId2"/>
          <a:stretch/>
        </p:blipFill>
        <p:spPr>
          <a:xfrm>
            <a:off x="2468880" y="1175040"/>
            <a:ext cx="5263560" cy="3768840"/>
          </a:xfrm>
          <a:prstGeom prst="rect">
            <a:avLst/>
          </a:prstGeom>
          <a:ln>
            <a:noFill/>
          </a:ln>
        </p:spPr>
      </p:pic>
      <p:sp>
        <p:nvSpPr>
          <p:cNvPr id="957" name="CustomShape 1"/>
          <p:cNvSpPr/>
          <p:nvPr/>
        </p:nvSpPr>
        <p:spPr>
          <a:xfrm>
            <a:off x="720000" y="84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s-curves [update] 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958" name="CustomShape 2"/>
          <p:cNvSpPr/>
          <p:nvPr/>
        </p:nvSpPr>
        <p:spPr>
          <a:xfrm>
            <a:off x="548640" y="1064160"/>
            <a:ext cx="9140760" cy="506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Now, </a:t>
            </a:r>
            <a:r>
              <a:rPr lang="en-US" sz="18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Three-dimensional scan</a:t>
            </a: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. Everything fix except VRefN, VRefP and VBN_adj :</a:t>
            </a:r>
            <a:br/>
            <a:br/>
            <a:br/>
            <a:br/>
            <a:br/>
            <a:br/>
            <a:br/>
            <a:br/>
            <a:br/>
            <a:br/>
            <a:br/>
            <a:br/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It allows to see previous results and to define the following for the protocol:</a:t>
            </a:r>
            <a:endParaRPr lang="en-US" sz="1800" b="0" strike="noStrike" spc="-1">
              <a:latin typeface="Arial"/>
            </a:endParaRPr>
          </a:p>
          <a:p>
            <a:pPr marL="432000" lvl="1" indent="-21348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Vg= VrefN*400nA-VrefP*80nA-VBN*80nA*10*(1.5 - 0.75*SW&lt;0&gt; - 0.5*SW&lt;1&gt;)  (step 1)</a:t>
            </a:r>
            <a:endParaRPr lang="en-US" sz="1500" b="0" strike="noStrike" spc="-1">
              <a:latin typeface="Arial"/>
            </a:endParaRPr>
          </a:p>
          <a:p>
            <a:pPr marL="432000" lvl="1" indent="-21348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Vl= iadj&lt;2&gt;*0.2+iadj&lt;1&gt;*0.6+iadj&lt;0&gt;*1									(step2)</a:t>
            </a:r>
            <a:endParaRPr lang="en-US" sz="1500" b="0" strike="noStrike" spc="-1">
              <a:latin typeface="Arial"/>
            </a:endParaRPr>
          </a:p>
          <a:p>
            <a:pPr marL="432000" lvl="1" indent="-21348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– step1 → compute the mean value at 50% inflection point Vg</a:t>
            </a:r>
            <a:br/>
            <a:r>
              <a:rPr lang="en-US" sz="1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– step2 → from step1 estimate values in DACs, then fine tune using locals . </a:t>
            </a:r>
            <a:endParaRPr lang="en-US" sz="1600" b="0" strike="noStrike" spc="-1">
              <a:latin typeface="Arial"/>
            </a:endParaRPr>
          </a:p>
          <a:p>
            <a:pPr marL="648000" lvl="2" indent="-21348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As already  shown in the last meeting</a:t>
            </a: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br/>
            <a:br/>
            <a:br/>
            <a:br/>
            <a:br/>
            <a:br/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br/>
            <a:br/>
            <a:br/>
            <a:br/>
            <a:br/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959" name="CustomShape 3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37334DEC-6B25-4482-99FD-01D2467511A3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20</a:t>
            </a:fld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Effects # of ways in sCurve Scan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961" name="CustomShape 2"/>
          <p:cNvSpPr/>
          <p:nvPr/>
        </p:nvSpPr>
        <p:spPr>
          <a:xfrm>
            <a:off x="548640" y="1245600"/>
            <a:ext cx="9140760" cy="506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In order to reduce the iteration time (data production), we studied the effect as is affected the sCurve for a way according the number of ways added together 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br/>
            <a:endParaRPr lang="en-US" sz="1800" b="0" strike="noStrike" spc="-1"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br/>
            <a:br/>
            <a:br/>
            <a:r>
              <a:rPr lang="en-US" sz="2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962" name="Image 961"/>
          <p:cNvPicPr/>
          <p:nvPr/>
        </p:nvPicPr>
        <p:blipFill>
          <a:blip r:embed="rId2"/>
          <a:stretch/>
        </p:blipFill>
        <p:spPr>
          <a:xfrm>
            <a:off x="204840" y="2742480"/>
            <a:ext cx="4638960" cy="3563640"/>
          </a:xfrm>
          <a:prstGeom prst="rect">
            <a:avLst/>
          </a:prstGeom>
          <a:ln>
            <a:noFill/>
          </a:ln>
        </p:spPr>
      </p:pic>
      <p:pic>
        <p:nvPicPr>
          <p:cNvPr id="963" name="Image 962"/>
          <p:cNvPicPr/>
          <p:nvPr/>
        </p:nvPicPr>
        <p:blipFill>
          <a:blip r:embed="rId3"/>
          <a:stretch/>
        </p:blipFill>
        <p:spPr>
          <a:xfrm>
            <a:off x="4937760" y="2725920"/>
            <a:ext cx="4569480" cy="3672360"/>
          </a:xfrm>
          <a:prstGeom prst="rect">
            <a:avLst/>
          </a:prstGeom>
          <a:ln>
            <a:noFill/>
          </a:ln>
        </p:spPr>
      </p:pic>
      <p:sp>
        <p:nvSpPr>
          <p:cNvPr id="964" name="CustomShape 3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CD5B54F8-4E1D-437D-96DC-87D5DDA2449B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21</a:t>
            </a:fld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Effects # of ways in sCurve Scan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966" name="CustomShape 2"/>
          <p:cNvSpPr/>
          <p:nvPr/>
        </p:nvSpPr>
        <p:spPr>
          <a:xfrm>
            <a:off x="548640" y="1245600"/>
            <a:ext cx="9140760" cy="506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In order to reduce the iteration time (data production), we studied the effect as is affected the sCurve for a way according the number of ways added together 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br/>
            <a:endParaRPr lang="en-US" sz="1800" b="0" strike="noStrike" spc="-1"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br/>
            <a:br/>
            <a:br/>
            <a:r>
              <a:rPr lang="en-US" sz="2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967" name="Image 966"/>
          <p:cNvPicPr/>
          <p:nvPr/>
        </p:nvPicPr>
        <p:blipFill>
          <a:blip r:embed="rId2"/>
          <a:stretch/>
        </p:blipFill>
        <p:spPr>
          <a:xfrm>
            <a:off x="182880" y="2157120"/>
            <a:ext cx="3106440" cy="2412360"/>
          </a:xfrm>
          <a:prstGeom prst="rect">
            <a:avLst/>
          </a:prstGeom>
          <a:ln>
            <a:noFill/>
          </a:ln>
        </p:spPr>
      </p:pic>
      <p:pic>
        <p:nvPicPr>
          <p:cNvPr id="968" name="Image 967"/>
          <p:cNvPicPr/>
          <p:nvPr/>
        </p:nvPicPr>
        <p:blipFill>
          <a:blip r:embed="rId3"/>
          <a:stretch/>
        </p:blipFill>
        <p:spPr>
          <a:xfrm>
            <a:off x="3291840" y="1914480"/>
            <a:ext cx="3120120" cy="2289240"/>
          </a:xfrm>
          <a:prstGeom prst="rect">
            <a:avLst/>
          </a:prstGeom>
          <a:ln>
            <a:noFill/>
          </a:ln>
        </p:spPr>
      </p:pic>
      <p:pic>
        <p:nvPicPr>
          <p:cNvPr id="969" name="Image 968"/>
          <p:cNvPicPr/>
          <p:nvPr/>
        </p:nvPicPr>
        <p:blipFill>
          <a:blip r:embed="rId4"/>
          <a:stretch/>
        </p:blipFill>
        <p:spPr>
          <a:xfrm>
            <a:off x="6309360" y="1828800"/>
            <a:ext cx="3734280" cy="2570760"/>
          </a:xfrm>
          <a:prstGeom prst="rect">
            <a:avLst/>
          </a:prstGeom>
          <a:ln>
            <a:noFill/>
          </a:ln>
        </p:spPr>
      </p:pic>
      <p:pic>
        <p:nvPicPr>
          <p:cNvPr id="970" name="Image 969"/>
          <p:cNvPicPr/>
          <p:nvPr/>
        </p:nvPicPr>
        <p:blipFill>
          <a:blip r:embed="rId5"/>
          <a:stretch/>
        </p:blipFill>
        <p:spPr>
          <a:xfrm>
            <a:off x="938160" y="4574880"/>
            <a:ext cx="4179960" cy="2923560"/>
          </a:xfrm>
          <a:prstGeom prst="rect">
            <a:avLst/>
          </a:prstGeom>
          <a:ln>
            <a:noFill/>
          </a:ln>
        </p:spPr>
      </p:pic>
      <p:sp>
        <p:nvSpPr>
          <p:cNvPr id="971" name="CustomShape 3"/>
          <p:cNvSpPr/>
          <p:nvPr/>
        </p:nvSpPr>
        <p:spPr>
          <a:xfrm>
            <a:off x="4766760" y="5596560"/>
            <a:ext cx="4100400" cy="61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In agreement within 1 [udac]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972" name="CustomShape 4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076998DE-B277-42A0-BCCE-278AC3154943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22</a:t>
            </a:fld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Injection [update]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974" name="CustomShape 2"/>
          <p:cNvSpPr/>
          <p:nvPr/>
        </p:nvSpPr>
        <p:spPr>
          <a:xfrm>
            <a:off x="548640" y="1245600"/>
            <a:ext cx="9140760" cy="506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We roughly know how to melt a few curves. So, lets try again signal injection for three pixels studied previously (R424, R425 and R426) his effect over there.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br/>
            <a:endParaRPr lang="en-US" sz="1800" b="0" strike="noStrike" spc="-1"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br/>
            <a:br/>
            <a:br/>
            <a:r>
              <a:rPr lang="en-US" sz="2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975" name="Image 974"/>
          <p:cNvPicPr/>
          <p:nvPr/>
        </p:nvPicPr>
        <p:blipFill>
          <a:blip r:embed="rId2"/>
          <a:stretch/>
        </p:blipFill>
        <p:spPr>
          <a:xfrm>
            <a:off x="731520" y="2451960"/>
            <a:ext cx="9302400" cy="4311360"/>
          </a:xfrm>
          <a:prstGeom prst="rect">
            <a:avLst/>
          </a:prstGeom>
          <a:ln>
            <a:noFill/>
          </a:ln>
        </p:spPr>
      </p:pic>
      <p:sp>
        <p:nvSpPr>
          <p:cNvPr id="976" name="CustomShape 3"/>
          <p:cNvSpPr/>
          <p:nvPr/>
        </p:nvSpPr>
        <p:spPr>
          <a:xfrm>
            <a:off x="2198880" y="6822720"/>
            <a:ext cx="4747320" cy="85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S-curves in three ways after calibration.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977" name="CustomShape 4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FFF52C52-3EAA-4355-9748-4BD635238CD1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23</a:t>
            </a:fld>
            <a:endParaRPr lang="en-US" sz="2400" b="0" strike="noStrike" spc="-1">
              <a:latin typeface="Arial"/>
            </a:endParaRPr>
          </a:p>
        </p:txBody>
      </p:sp>
      <p:sp>
        <p:nvSpPr>
          <p:cNvPr id="978" name="CustomShape 5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CA31F2C0-49A8-48A1-888C-E43703417059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23</a:t>
            </a:fld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Temperature Tests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980" name="CustomShape 2"/>
          <p:cNvSpPr/>
          <p:nvPr/>
        </p:nvSpPr>
        <p:spPr>
          <a:xfrm>
            <a:off x="3291840" y="5669280"/>
            <a:ext cx="6214680" cy="81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Temperature lows and stables during DAQ scans (ON during several days).</a:t>
            </a:r>
            <a:endParaRPr lang="en-US" sz="2400" b="0" strike="noStrike" spc="-1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Effects within 1[udac] in VBN_adj(low current step) value scans.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981" name="Image 980"/>
          <p:cNvPicPr/>
          <p:nvPr/>
        </p:nvPicPr>
        <p:blipFill>
          <a:blip r:embed="rId2"/>
          <a:stretch/>
        </p:blipFill>
        <p:spPr>
          <a:xfrm>
            <a:off x="3255120" y="1371600"/>
            <a:ext cx="5519880" cy="4020120"/>
          </a:xfrm>
          <a:prstGeom prst="rect">
            <a:avLst/>
          </a:prstGeom>
          <a:ln>
            <a:noFill/>
          </a:ln>
        </p:spPr>
      </p:pic>
      <p:pic>
        <p:nvPicPr>
          <p:cNvPr id="982" name="Image 981"/>
          <p:cNvPicPr/>
          <p:nvPr/>
        </p:nvPicPr>
        <p:blipFill>
          <a:blip r:embed="rId3"/>
          <a:stretch/>
        </p:blipFill>
        <p:spPr>
          <a:xfrm>
            <a:off x="257760" y="1463040"/>
            <a:ext cx="2731680" cy="1985040"/>
          </a:xfrm>
          <a:prstGeom prst="rect">
            <a:avLst/>
          </a:prstGeom>
          <a:ln>
            <a:noFill/>
          </a:ln>
        </p:spPr>
      </p:pic>
      <p:pic>
        <p:nvPicPr>
          <p:cNvPr id="983" name="Image 982"/>
          <p:cNvPicPr/>
          <p:nvPr/>
        </p:nvPicPr>
        <p:blipFill>
          <a:blip r:embed="rId4"/>
          <a:stretch/>
        </p:blipFill>
        <p:spPr>
          <a:xfrm>
            <a:off x="274320" y="3474720"/>
            <a:ext cx="2644200" cy="2008440"/>
          </a:xfrm>
          <a:prstGeom prst="rect">
            <a:avLst/>
          </a:prstGeom>
          <a:ln>
            <a:noFill/>
          </a:ln>
        </p:spPr>
      </p:pic>
      <p:pic>
        <p:nvPicPr>
          <p:cNvPr id="984" name="Image 983"/>
          <p:cNvPicPr/>
          <p:nvPr/>
        </p:nvPicPr>
        <p:blipFill>
          <a:blip r:embed="rId5"/>
          <a:stretch/>
        </p:blipFill>
        <p:spPr>
          <a:xfrm>
            <a:off x="274320" y="5486400"/>
            <a:ext cx="2739600" cy="1996560"/>
          </a:xfrm>
          <a:prstGeom prst="rect">
            <a:avLst/>
          </a:prstGeom>
          <a:ln>
            <a:noFill/>
          </a:ln>
        </p:spPr>
      </p:pic>
      <p:sp>
        <p:nvSpPr>
          <p:cNvPr id="985" name="CustomShape 3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94CCDD6F-1CE9-4F96-82AE-36804AE51FDE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24</a:t>
            </a:fld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Image 2_3"/>
          <p:cNvPicPr/>
          <p:nvPr/>
        </p:nvPicPr>
        <p:blipFill>
          <a:blip r:embed="rId2"/>
          <a:stretch/>
        </p:blipFill>
        <p:spPr>
          <a:xfrm>
            <a:off x="668160" y="642600"/>
            <a:ext cx="8742240" cy="3396240"/>
          </a:xfrm>
          <a:prstGeom prst="rect">
            <a:avLst/>
          </a:prstGeom>
          <a:ln>
            <a:noFill/>
          </a:ln>
        </p:spPr>
      </p:pic>
      <p:pic>
        <p:nvPicPr>
          <p:cNvPr id="987" name="Image 3_2"/>
          <p:cNvPicPr/>
          <p:nvPr/>
        </p:nvPicPr>
        <p:blipFill>
          <a:blip r:embed="rId3"/>
          <a:stretch/>
        </p:blipFill>
        <p:spPr>
          <a:xfrm>
            <a:off x="1006200" y="4041000"/>
            <a:ext cx="7828920" cy="3396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Image 1" descr="UNADJUSTEDNONRAW_thumb_2f13.jpg"/>
          <p:cNvPicPr/>
          <p:nvPr/>
        </p:nvPicPr>
        <p:blipFill>
          <a:blip r:embed="rId2"/>
          <a:stretch/>
        </p:blipFill>
        <p:spPr>
          <a:xfrm>
            <a:off x="0" y="0"/>
            <a:ext cx="10079640" cy="7558560"/>
          </a:xfrm>
          <a:prstGeom prst="rect">
            <a:avLst/>
          </a:prstGeom>
          <a:ln>
            <a:noFill/>
          </a:ln>
        </p:spPr>
      </p:pic>
      <p:sp>
        <p:nvSpPr>
          <p:cNvPr id="989" name="CustomShape 1"/>
          <p:cNvSpPr/>
          <p:nvPr/>
        </p:nvSpPr>
        <p:spPr>
          <a:xfrm rot="1097400">
            <a:off x="7806960" y="582120"/>
            <a:ext cx="2071440" cy="364320"/>
          </a:xfrm>
          <a:prstGeom prst="rect">
            <a:avLst/>
          </a:prstGeom>
          <a:solidFill>
            <a:srgbClr val="FFFF00"/>
          </a:solidFill>
          <a:ln w="19080">
            <a:solidFill>
              <a:srgbClr val="8F0902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n-US" sz="1600" b="1" strike="noStrike" spc="-1">
                <a:solidFill>
                  <a:srgbClr val="FF0000"/>
                </a:solidFill>
                <a:latin typeface="Trebuchet MS"/>
                <a:ea typeface="DejaVu Sans"/>
              </a:rPr>
              <a:t>Confidential   </a:t>
            </a:r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Image 2_2"/>
          <p:cNvPicPr/>
          <p:nvPr/>
        </p:nvPicPr>
        <p:blipFill>
          <a:blip r:embed="rId2"/>
          <a:stretch/>
        </p:blipFill>
        <p:spPr>
          <a:xfrm>
            <a:off x="497520" y="419040"/>
            <a:ext cx="9150120" cy="6871320"/>
          </a:xfrm>
          <a:prstGeom prst="rect">
            <a:avLst/>
          </a:prstGeom>
          <a:ln>
            <a:noFill/>
          </a:ln>
        </p:spPr>
      </p:pic>
      <p:sp>
        <p:nvSpPr>
          <p:cNvPr id="991" name="CustomShape 1"/>
          <p:cNvSpPr/>
          <p:nvPr/>
        </p:nvSpPr>
        <p:spPr>
          <a:xfrm>
            <a:off x="4672800" y="1616040"/>
            <a:ext cx="674640" cy="342720"/>
          </a:xfrm>
          <a:prstGeom prst="ellipse">
            <a:avLst/>
          </a:prstGeom>
          <a:noFill/>
          <a:ln w="38160">
            <a:solidFill>
              <a:srgbClr val="C00000"/>
            </a:solidFill>
            <a:round/>
          </a:ln>
          <a:effectLst>
            <a:innerShdw blurRad="50800" dist="25400" dir="10800000">
              <a:srgbClr val="808080">
                <a:alpha val="7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92" name="CustomShape 2"/>
          <p:cNvSpPr/>
          <p:nvPr/>
        </p:nvSpPr>
        <p:spPr>
          <a:xfrm>
            <a:off x="3817440" y="6023880"/>
            <a:ext cx="4608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D</a:t>
            </a:r>
            <a:r>
              <a:rPr lang="fr-FR" sz="1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T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993" name="CustomShape 3"/>
          <p:cNvSpPr/>
          <p:nvPr/>
        </p:nvSpPr>
        <p:spPr>
          <a:xfrm rot="1097400">
            <a:off x="7806960" y="582120"/>
            <a:ext cx="2071440" cy="364320"/>
          </a:xfrm>
          <a:prstGeom prst="rect">
            <a:avLst/>
          </a:prstGeom>
          <a:solidFill>
            <a:srgbClr val="FFFF00"/>
          </a:solidFill>
          <a:ln w="19080">
            <a:solidFill>
              <a:srgbClr val="8F0902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n-US" sz="1600" b="1" strike="noStrike" spc="-1">
                <a:solidFill>
                  <a:srgbClr val="FF0000"/>
                </a:solidFill>
                <a:latin typeface="Trebuchet MS"/>
                <a:ea typeface="DejaVu Sans"/>
              </a:rPr>
              <a:t>Confidential   </a:t>
            </a:r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Image 1_0"/>
          <p:cNvPicPr/>
          <p:nvPr/>
        </p:nvPicPr>
        <p:blipFill>
          <a:blip r:embed="rId2"/>
          <a:stretch/>
        </p:blipFill>
        <p:spPr>
          <a:xfrm>
            <a:off x="5040360" y="2306520"/>
            <a:ext cx="4352760" cy="3758400"/>
          </a:xfrm>
          <a:prstGeom prst="rect">
            <a:avLst/>
          </a:prstGeom>
          <a:ln>
            <a:noFill/>
          </a:ln>
        </p:spPr>
      </p:pic>
      <p:pic>
        <p:nvPicPr>
          <p:cNvPr id="995" name="Image 3_3"/>
          <p:cNvPicPr/>
          <p:nvPr/>
        </p:nvPicPr>
        <p:blipFill>
          <a:blip r:embed="rId3"/>
          <a:stretch/>
        </p:blipFill>
        <p:spPr>
          <a:xfrm rot="16373400">
            <a:off x="559080" y="2186280"/>
            <a:ext cx="3786480" cy="4000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CustomShape 1"/>
          <p:cNvSpPr/>
          <p:nvPr/>
        </p:nvSpPr>
        <p:spPr>
          <a:xfrm>
            <a:off x="719640" y="30060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PIC</a:t>
            </a:r>
            <a:r>
              <a:rPr lang="en-US" sz="3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osecond sub</a:t>
            </a: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MIC</a:t>
            </a:r>
            <a:r>
              <a:rPr lang="en-US" sz="3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ron </a:t>
            </a: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detector:  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494" name="CustomShape 2"/>
          <p:cNvSpPr/>
          <p:nvPr/>
        </p:nvSpPr>
        <p:spPr>
          <a:xfrm>
            <a:off x="8742240" y="640080"/>
            <a:ext cx="1460880" cy="62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5" name="CustomShape 3"/>
          <p:cNvSpPr/>
          <p:nvPr/>
        </p:nvSpPr>
        <p:spPr>
          <a:xfrm>
            <a:off x="3806640" y="1645920"/>
            <a:ext cx="1972080" cy="61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2"/>
              </a:rPr>
              <a:t>https://t.ly/Iiw7G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96" name="CustomShape 4"/>
          <p:cNvSpPr/>
          <p:nvPr/>
        </p:nvSpPr>
        <p:spPr>
          <a:xfrm>
            <a:off x="490320" y="6930000"/>
            <a:ext cx="4021200" cy="61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97" name="CustomShape 5"/>
          <p:cNvSpPr/>
          <p:nvPr/>
        </p:nvSpPr>
        <p:spPr>
          <a:xfrm>
            <a:off x="315360" y="1645920"/>
            <a:ext cx="3615120" cy="43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Imad’s presentation last year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98" name="CustomShape 6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0C496C19-DD4E-46C0-95C2-2F0E420D61C8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3</a:t>
            </a:fld>
            <a:endParaRPr lang="en-US" sz="2400" b="0" strike="noStrike" spc="-1">
              <a:latin typeface="Arial"/>
            </a:endParaRPr>
          </a:p>
        </p:txBody>
      </p:sp>
      <p:pic>
        <p:nvPicPr>
          <p:cNvPr id="499" name="Image 498"/>
          <p:cNvPicPr/>
          <p:nvPr/>
        </p:nvPicPr>
        <p:blipFill>
          <a:blip r:embed="rId3"/>
          <a:stretch/>
        </p:blipFill>
        <p:spPr>
          <a:xfrm>
            <a:off x="19440" y="1956240"/>
            <a:ext cx="6490800" cy="4821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Image 2_1"/>
          <p:cNvPicPr/>
          <p:nvPr/>
        </p:nvPicPr>
        <p:blipFill>
          <a:blip r:embed="rId3"/>
          <a:stretch/>
        </p:blipFill>
        <p:spPr>
          <a:xfrm>
            <a:off x="837720" y="601920"/>
            <a:ext cx="8195760" cy="6955920"/>
          </a:xfrm>
          <a:prstGeom prst="rect">
            <a:avLst/>
          </a:prstGeom>
          <a:ln>
            <a:noFill/>
          </a:ln>
        </p:spPr>
      </p:pic>
      <p:pic>
        <p:nvPicPr>
          <p:cNvPr id="501" name="Image 5_1"/>
          <p:cNvPicPr/>
          <p:nvPr/>
        </p:nvPicPr>
        <p:blipFill>
          <a:blip r:embed="rId4"/>
          <a:stretch/>
        </p:blipFill>
        <p:spPr>
          <a:xfrm flipH="1">
            <a:off x="2296080" y="2716560"/>
            <a:ext cx="1069200" cy="628200"/>
          </a:xfrm>
          <a:prstGeom prst="rect">
            <a:avLst/>
          </a:prstGeom>
          <a:ln>
            <a:noFill/>
          </a:ln>
        </p:spPr>
      </p:pic>
      <p:sp>
        <p:nvSpPr>
          <p:cNvPr id="502" name="CustomShape 1"/>
          <p:cNvSpPr/>
          <p:nvPr/>
        </p:nvSpPr>
        <p:spPr>
          <a:xfrm>
            <a:off x="4728600" y="320400"/>
            <a:ext cx="48600" cy="48600"/>
          </a:xfrm>
          <a:prstGeom prst="ellipse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3" name="CustomShape 2"/>
          <p:cNvSpPr/>
          <p:nvPr/>
        </p:nvSpPr>
        <p:spPr>
          <a:xfrm>
            <a:off x="4625640" y="2811240"/>
            <a:ext cx="25200" cy="201240"/>
          </a:xfrm>
          <a:custGeom>
            <a:avLst/>
            <a:gdLst/>
            <a:ahLst/>
            <a:cxnLst/>
            <a:rect l="l" t="t" r="r" b="b"/>
            <a:pathLst>
              <a:path w="72" h="561">
                <a:moveTo>
                  <a:pt x="0" y="0"/>
                </a:moveTo>
                <a:lnTo>
                  <a:pt x="71" y="560"/>
                </a:lnTo>
              </a:path>
            </a:pathLst>
          </a:custGeom>
          <a:noFill/>
          <a:ln w="381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3"/>
          <p:cNvSpPr/>
          <p:nvPr/>
        </p:nvSpPr>
        <p:spPr>
          <a:xfrm>
            <a:off x="4628160" y="2881080"/>
            <a:ext cx="360" cy="227160"/>
          </a:xfrm>
          <a:custGeom>
            <a:avLst/>
            <a:gdLst/>
            <a:ahLst/>
            <a:cxnLst/>
            <a:rect l="l" t="t" r="r" b="b"/>
            <a:pathLst>
              <a:path w="1" h="633">
                <a:moveTo>
                  <a:pt x="0" y="0"/>
                </a:moveTo>
                <a:lnTo>
                  <a:pt x="0" y="632"/>
                </a:lnTo>
              </a:path>
            </a:pathLst>
          </a:custGeom>
          <a:noFill/>
          <a:ln w="381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CustomShape 4"/>
          <p:cNvSpPr/>
          <p:nvPr/>
        </p:nvSpPr>
        <p:spPr>
          <a:xfrm>
            <a:off x="7711920" y="6119280"/>
            <a:ext cx="1606680" cy="820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4BACC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008000"/>
                </a:solidFill>
                <a:latin typeface="Century Schoolbook"/>
                <a:ea typeface="Arial"/>
              </a:rPr>
              <a:t>SAMPIC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008000"/>
                </a:solidFill>
                <a:latin typeface="Century Schoolbook"/>
                <a:ea typeface="Arial"/>
              </a:rPr>
              <a:t>FirmWare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06" name="CustomShape 5"/>
          <p:cNvSpPr/>
          <p:nvPr/>
        </p:nvSpPr>
        <p:spPr>
          <a:xfrm>
            <a:off x="54000" y="2583720"/>
            <a:ext cx="1606680" cy="820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4BACC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008000"/>
                </a:solidFill>
                <a:latin typeface="Century Schoolbook"/>
                <a:ea typeface="Arial"/>
              </a:rPr>
              <a:t>SAMPIC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008000"/>
                </a:solidFill>
                <a:latin typeface="Century Schoolbook"/>
                <a:ea typeface="Arial"/>
              </a:rPr>
              <a:t>HW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507" name="Image 22_1"/>
          <p:cNvPicPr/>
          <p:nvPr/>
        </p:nvPicPr>
        <p:blipFill>
          <a:blip r:embed="rId5"/>
          <a:stretch/>
        </p:blipFill>
        <p:spPr>
          <a:xfrm>
            <a:off x="54360" y="55800"/>
            <a:ext cx="1661040" cy="1434240"/>
          </a:xfrm>
          <a:prstGeom prst="rect">
            <a:avLst/>
          </a:prstGeom>
          <a:ln>
            <a:noFill/>
          </a:ln>
        </p:spPr>
      </p:pic>
      <p:sp>
        <p:nvSpPr>
          <p:cNvPr id="508" name="CustomShape 6"/>
          <p:cNvSpPr/>
          <p:nvPr/>
        </p:nvSpPr>
        <p:spPr>
          <a:xfrm>
            <a:off x="304200" y="1722240"/>
            <a:ext cx="1335600" cy="629280"/>
          </a:xfrm>
          <a:prstGeom prst="cloudCallout">
            <a:avLst>
              <a:gd name="adj1" fmla="val -22403"/>
              <a:gd name="adj2" fmla="val 88278"/>
            </a:avLst>
          </a:prstGeom>
          <a:noFill/>
          <a:ln w="9360">
            <a:solidFill>
              <a:srgbClr val="4F81B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4A66AC"/>
                </a:solidFill>
                <a:latin typeface="Century Schoolbook"/>
                <a:ea typeface="Arial"/>
              </a:rPr>
              <a:t>t</a:t>
            </a:r>
            <a:r>
              <a:rPr lang="fr-FR" sz="1800" b="0" strike="noStrike" spc="-1" baseline="-25000">
                <a:solidFill>
                  <a:srgbClr val="4A66AC"/>
                </a:solidFill>
                <a:latin typeface="Century Schoolbook"/>
                <a:ea typeface="Arial"/>
              </a:rPr>
              <a:t>i</a:t>
            </a:r>
            <a:r>
              <a:rPr lang="fr-FR" sz="1800" b="0" strike="noStrike" spc="-1">
                <a:solidFill>
                  <a:srgbClr val="4A66AC"/>
                </a:solidFill>
                <a:latin typeface="Century Schoolbook"/>
                <a:ea typeface="Arial"/>
              </a:rPr>
              <a:t>-t</a:t>
            </a:r>
            <a:r>
              <a:rPr lang="fr-FR" sz="1800" b="0" strike="noStrike" spc="-1" baseline="-25000">
                <a:solidFill>
                  <a:srgbClr val="4A66AC"/>
                </a:solidFill>
                <a:latin typeface="Century Schoolbook"/>
                <a:ea typeface="Arial"/>
              </a:rPr>
              <a:t>j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4A66AC"/>
                </a:solidFill>
                <a:latin typeface="Century Schoolbook"/>
                <a:ea typeface="Arial"/>
              </a:rPr>
              <a:t>=&gt;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09" name="CustomShape 7"/>
          <p:cNvSpPr/>
          <p:nvPr/>
        </p:nvSpPr>
        <p:spPr>
          <a:xfrm flipH="1" flipV="1">
            <a:off x="882360" y="1490040"/>
            <a:ext cx="85320" cy="264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0" name="CustomShape 8"/>
          <p:cNvSpPr/>
          <p:nvPr/>
        </p:nvSpPr>
        <p:spPr>
          <a:xfrm rot="2700000">
            <a:off x="1700280" y="1378800"/>
            <a:ext cx="181800" cy="48852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1" name="CustomShape 9"/>
          <p:cNvSpPr/>
          <p:nvPr/>
        </p:nvSpPr>
        <p:spPr>
          <a:xfrm>
            <a:off x="1669320" y="440280"/>
            <a:ext cx="1661040" cy="910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60">
            <a:solidFill>
              <a:srgbClr val="4F81B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50" b="0" strike="noStrike" spc="-1">
                <a:solidFill>
                  <a:srgbClr val="000000"/>
                </a:solidFill>
                <a:latin typeface="Century Schoolbook"/>
                <a:ea typeface="Arial"/>
              </a:rPr>
              <a:t>3ps Time precision + 1mm position estimation</a:t>
            </a:r>
            <a:endParaRPr lang="en-US" sz="1350" b="0" strike="noStrike" spc="-1">
              <a:latin typeface="Arial"/>
            </a:endParaRPr>
          </a:p>
        </p:txBody>
      </p:sp>
      <p:sp>
        <p:nvSpPr>
          <p:cNvPr id="512" name="CustomShape 10"/>
          <p:cNvSpPr/>
          <p:nvPr/>
        </p:nvSpPr>
        <p:spPr>
          <a:xfrm>
            <a:off x="6982920" y="6309720"/>
            <a:ext cx="727560" cy="21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9900"/>
            </a:solidFill>
            <a:round/>
            <a:tailEnd type="triangle" w="lg" len="lg"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3" name="CustomShape 11"/>
          <p:cNvSpPr/>
          <p:nvPr/>
        </p:nvSpPr>
        <p:spPr>
          <a:xfrm>
            <a:off x="4600800" y="2811240"/>
            <a:ext cx="22680" cy="236160"/>
          </a:xfrm>
          <a:custGeom>
            <a:avLst/>
            <a:gdLst/>
            <a:ahLst/>
            <a:cxnLst/>
            <a:rect l="l" t="t" r="r" b="b"/>
            <a:pathLst>
              <a:path w="65" h="658">
                <a:moveTo>
                  <a:pt x="64" y="0"/>
                </a:moveTo>
                <a:lnTo>
                  <a:pt x="0" y="657"/>
                </a:lnTo>
              </a:path>
            </a:pathLst>
          </a:custGeom>
          <a:noFill/>
          <a:ln w="381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12"/>
          <p:cNvSpPr/>
          <p:nvPr/>
        </p:nvSpPr>
        <p:spPr>
          <a:xfrm>
            <a:off x="6742800" y="6966000"/>
            <a:ext cx="2592720" cy="5914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6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50" b="0" strike="noStrike" spc="-1">
                <a:solidFill>
                  <a:srgbClr val="000000"/>
                </a:solidFill>
                <a:latin typeface="Century Schoolbook"/>
                <a:ea typeface="Arial"/>
              </a:rPr>
              <a:t>5µm position, in 400ns frame resolution</a:t>
            </a:r>
            <a:endParaRPr lang="en-US" sz="1350" b="0" strike="noStrike" spc="-1">
              <a:latin typeface="Arial"/>
            </a:endParaRPr>
          </a:p>
        </p:txBody>
      </p:sp>
      <p:pic>
        <p:nvPicPr>
          <p:cNvPr id="515" name="Image 43_1"/>
          <p:cNvPicPr/>
          <p:nvPr/>
        </p:nvPicPr>
        <p:blipFill>
          <a:blip r:embed="rId6"/>
          <a:stretch/>
        </p:blipFill>
        <p:spPr>
          <a:xfrm>
            <a:off x="7499520" y="3475440"/>
            <a:ext cx="2630880" cy="2206800"/>
          </a:xfrm>
          <a:prstGeom prst="rect">
            <a:avLst/>
          </a:prstGeom>
          <a:ln>
            <a:noFill/>
          </a:ln>
        </p:spPr>
      </p:pic>
      <p:pic>
        <p:nvPicPr>
          <p:cNvPr id="516" name="Image 45_1"/>
          <p:cNvPicPr/>
          <p:nvPr/>
        </p:nvPicPr>
        <p:blipFill>
          <a:blip r:embed="rId7"/>
          <a:stretch/>
        </p:blipFill>
        <p:spPr>
          <a:xfrm>
            <a:off x="7499520" y="3475440"/>
            <a:ext cx="2625840" cy="2202120"/>
          </a:xfrm>
          <a:prstGeom prst="rect">
            <a:avLst/>
          </a:prstGeom>
          <a:ln>
            <a:noFill/>
          </a:ln>
        </p:spPr>
      </p:pic>
      <p:sp>
        <p:nvSpPr>
          <p:cNvPr id="517" name="CustomShape 13"/>
          <p:cNvSpPr/>
          <p:nvPr/>
        </p:nvSpPr>
        <p:spPr>
          <a:xfrm>
            <a:off x="5989320" y="5693400"/>
            <a:ext cx="3756600" cy="36396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FF9900"/>
                </a:solidFill>
                <a:latin typeface="Century Schoolbook"/>
                <a:ea typeface="Arial"/>
              </a:rPr>
              <a:t>(Row,Col)(35,103)(38,63)(37,12)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518" name="Image 11_1"/>
          <p:cNvPicPr/>
          <p:nvPr/>
        </p:nvPicPr>
        <p:blipFill>
          <a:blip r:embed="rId8"/>
          <a:stretch/>
        </p:blipFill>
        <p:spPr>
          <a:xfrm>
            <a:off x="556200" y="6323400"/>
            <a:ext cx="6174360" cy="707760"/>
          </a:xfrm>
          <a:prstGeom prst="rect">
            <a:avLst/>
          </a:prstGeom>
          <a:ln>
            <a:noFill/>
          </a:ln>
        </p:spPr>
      </p:pic>
      <p:sp>
        <p:nvSpPr>
          <p:cNvPr id="519" name="CustomShape 14"/>
          <p:cNvSpPr/>
          <p:nvPr/>
        </p:nvSpPr>
        <p:spPr>
          <a:xfrm>
            <a:off x="7593120" y="2006280"/>
            <a:ext cx="15404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2B5259"/>
                </a:solidFill>
                <a:latin typeface="Century Schoolbook"/>
                <a:ea typeface="Arial"/>
              </a:rPr>
              <a:t>(tracker-like)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20" name="CustomShape 15"/>
          <p:cNvSpPr/>
          <p:nvPr/>
        </p:nvSpPr>
        <p:spPr>
          <a:xfrm>
            <a:off x="7557840" y="2862000"/>
            <a:ext cx="219888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417B85"/>
                </a:solidFill>
                <a:latin typeface="Century Schoolbook"/>
                <a:ea typeface="Arial"/>
              </a:rPr>
              <a:t>(electron absorber)</a:t>
            </a:r>
            <a:endParaRPr lang="en-US" sz="1600" b="0" strike="noStrike" spc="-1">
              <a:latin typeface="Arial"/>
            </a:endParaRPr>
          </a:p>
        </p:txBody>
      </p:sp>
      <p:pic>
        <p:nvPicPr>
          <p:cNvPr id="521" name="Image 32_1"/>
          <p:cNvPicPr/>
          <p:nvPr/>
        </p:nvPicPr>
        <p:blipFill>
          <a:blip r:embed="rId9"/>
          <a:stretch/>
        </p:blipFill>
        <p:spPr>
          <a:xfrm>
            <a:off x="3412080" y="2829240"/>
            <a:ext cx="2619000" cy="1264680"/>
          </a:xfrm>
          <a:prstGeom prst="rect">
            <a:avLst/>
          </a:prstGeom>
          <a:ln>
            <a:noFill/>
          </a:ln>
        </p:spPr>
      </p:pic>
      <p:pic>
        <p:nvPicPr>
          <p:cNvPr id="522" name="Image 7_1"/>
          <p:cNvPicPr/>
          <p:nvPr/>
        </p:nvPicPr>
        <p:blipFill>
          <a:blip r:embed="rId4"/>
          <a:stretch/>
        </p:blipFill>
        <p:spPr>
          <a:xfrm flipH="1">
            <a:off x="3646080" y="3406680"/>
            <a:ext cx="1069200" cy="628200"/>
          </a:xfrm>
          <a:prstGeom prst="rect">
            <a:avLst/>
          </a:prstGeom>
          <a:ln>
            <a:noFill/>
          </a:ln>
        </p:spPr>
      </p:pic>
      <p:pic>
        <p:nvPicPr>
          <p:cNvPr id="523" name="Image 9_1"/>
          <p:cNvPicPr/>
          <p:nvPr/>
        </p:nvPicPr>
        <p:blipFill>
          <a:blip r:embed="rId4"/>
          <a:stretch/>
        </p:blipFill>
        <p:spPr>
          <a:xfrm flipH="1">
            <a:off x="4728960" y="3160080"/>
            <a:ext cx="878400" cy="628200"/>
          </a:xfrm>
          <a:prstGeom prst="rect">
            <a:avLst/>
          </a:prstGeom>
          <a:ln>
            <a:noFill/>
          </a:ln>
        </p:spPr>
      </p:pic>
      <p:pic>
        <p:nvPicPr>
          <p:cNvPr id="524" name="Image 6_1"/>
          <p:cNvPicPr/>
          <p:nvPr/>
        </p:nvPicPr>
        <p:blipFill>
          <a:blip r:embed="rId4"/>
          <a:stretch/>
        </p:blipFill>
        <p:spPr>
          <a:xfrm flipH="1">
            <a:off x="2756520" y="3212640"/>
            <a:ext cx="1069200" cy="628200"/>
          </a:xfrm>
          <a:prstGeom prst="rect">
            <a:avLst/>
          </a:prstGeom>
          <a:ln>
            <a:noFill/>
          </a:ln>
        </p:spPr>
      </p:pic>
      <p:pic>
        <p:nvPicPr>
          <p:cNvPr id="525" name="Image 16_1"/>
          <p:cNvPicPr/>
          <p:nvPr/>
        </p:nvPicPr>
        <p:blipFill>
          <a:blip r:embed="rId10"/>
          <a:stretch/>
        </p:blipFill>
        <p:spPr>
          <a:xfrm>
            <a:off x="3724920" y="2308680"/>
            <a:ext cx="1996200" cy="894240"/>
          </a:xfrm>
          <a:prstGeom prst="rect">
            <a:avLst/>
          </a:prstGeom>
          <a:ln>
            <a:noFill/>
          </a:ln>
        </p:spPr>
      </p:pic>
      <p:pic>
        <p:nvPicPr>
          <p:cNvPr id="526" name="Image 4_1"/>
          <p:cNvPicPr/>
          <p:nvPr/>
        </p:nvPicPr>
        <p:blipFill>
          <a:blip r:embed="rId4"/>
          <a:stretch/>
        </p:blipFill>
        <p:spPr>
          <a:xfrm flipH="1">
            <a:off x="5087880" y="2698200"/>
            <a:ext cx="855000" cy="628200"/>
          </a:xfrm>
          <a:prstGeom prst="rect">
            <a:avLst/>
          </a:prstGeom>
          <a:ln>
            <a:noFill/>
          </a:ln>
        </p:spPr>
      </p:pic>
      <p:sp>
        <p:nvSpPr>
          <p:cNvPr id="527" name="CustomShape 16"/>
          <p:cNvSpPr/>
          <p:nvPr/>
        </p:nvSpPr>
        <p:spPr>
          <a:xfrm>
            <a:off x="9077760" y="3842640"/>
            <a:ext cx="160560" cy="14508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EDE81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8" name="CustomShape 17"/>
          <p:cNvSpPr/>
          <p:nvPr/>
        </p:nvSpPr>
        <p:spPr>
          <a:xfrm>
            <a:off x="9219600" y="4503960"/>
            <a:ext cx="160560" cy="14508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EDE81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9" name="CustomShape 18"/>
          <p:cNvSpPr/>
          <p:nvPr/>
        </p:nvSpPr>
        <p:spPr>
          <a:xfrm>
            <a:off x="9174960" y="5353560"/>
            <a:ext cx="160560" cy="14508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EDE81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0" name="Image 38_1"/>
          <p:cNvPicPr/>
          <p:nvPr/>
        </p:nvPicPr>
        <p:blipFill>
          <a:blip r:embed="rId4"/>
          <a:stretch/>
        </p:blipFill>
        <p:spPr>
          <a:xfrm rot="18002400">
            <a:off x="8578800" y="4140360"/>
            <a:ext cx="514080" cy="239760"/>
          </a:xfrm>
          <a:prstGeom prst="rect">
            <a:avLst/>
          </a:prstGeom>
          <a:ln>
            <a:noFill/>
          </a:ln>
        </p:spPr>
      </p:pic>
      <p:pic>
        <p:nvPicPr>
          <p:cNvPr id="531" name="Image 39_1"/>
          <p:cNvPicPr/>
          <p:nvPr/>
        </p:nvPicPr>
        <p:blipFill>
          <a:blip r:embed="rId4"/>
          <a:stretch/>
        </p:blipFill>
        <p:spPr>
          <a:xfrm>
            <a:off x="8777520" y="4343400"/>
            <a:ext cx="514080" cy="239400"/>
          </a:xfrm>
          <a:prstGeom prst="rect">
            <a:avLst/>
          </a:prstGeom>
          <a:ln>
            <a:noFill/>
          </a:ln>
        </p:spPr>
      </p:pic>
      <p:pic>
        <p:nvPicPr>
          <p:cNvPr id="532" name="Image 41_1"/>
          <p:cNvPicPr/>
          <p:nvPr/>
        </p:nvPicPr>
        <p:blipFill>
          <a:blip r:embed="rId4"/>
          <a:stretch/>
        </p:blipFill>
        <p:spPr>
          <a:xfrm rot="3718200">
            <a:off x="8760240" y="4633200"/>
            <a:ext cx="514080" cy="239400"/>
          </a:xfrm>
          <a:prstGeom prst="rect">
            <a:avLst/>
          </a:prstGeom>
          <a:ln>
            <a:noFill/>
          </a:ln>
        </p:spPr>
      </p:pic>
      <p:sp>
        <p:nvSpPr>
          <p:cNvPr id="533" name="CustomShape 19"/>
          <p:cNvSpPr/>
          <p:nvPr/>
        </p:nvSpPr>
        <p:spPr>
          <a:xfrm>
            <a:off x="54360" y="7292160"/>
            <a:ext cx="4348440" cy="26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800" b="0" strike="noStrike" spc="-1">
                <a:solidFill>
                  <a:srgbClr val="14406B"/>
                </a:solidFill>
                <a:latin typeface="Century Schoolbook"/>
                <a:ea typeface="Arial"/>
              </a:rPr>
              <a:t>E. Bechetoille, PICMIC,  TWEPP, 1–6 oct. 2023, Geremeas, Sardinia, Italy</a:t>
            </a:r>
            <a:endParaRPr lang="en-US" sz="800" b="0" strike="noStrike" spc="-1">
              <a:latin typeface="Arial"/>
            </a:endParaRPr>
          </a:p>
        </p:txBody>
      </p:sp>
      <p:sp>
        <p:nvSpPr>
          <p:cNvPr id="534" name="CustomShape 20"/>
          <p:cNvSpPr/>
          <p:nvPr/>
        </p:nvSpPr>
        <p:spPr>
          <a:xfrm>
            <a:off x="3200400" y="-1800"/>
            <a:ext cx="6216480" cy="91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b="1" u="sng" strike="noStrike" spc="-1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Proof-of-concept Demonstrator</a:t>
            </a:r>
            <a:r>
              <a:rPr lang="en-US" sz="2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006 -1.85185E-006 L -0.00955 0.30926 E">
                                      <p:cBhvr>
                                        <p:cTn id="6" dur="2000" fill="hold"/>
                                        <p:tgtEl>
                                          <p:spTgt spid="50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8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5 0.03472 C 0.03871 0.03912 0.03142 0.05926 0.02899 0.06806 C 0.02812 0.0706 0.0276 0.07361 0.02691 0.07639 C 0.02378 0.08727 0.02465 0.08079 0.02274 0.09583 C 0.02118 0.10648 0.02135 0.11505 0.02066 0.12639 C 0.02031 0.12917 0.01979 0.13171 0.01962 0.13472 C 0.01858 0.14421 0.01858 0.14884 0.01753 0.15833 C 0.01719 0.16065 0.01667 0.16273 0.01649 0.16528 C 0.01632 0.1662 0.01458 0.18704 0.01441 0.18889 C 0.01319 0.19445 0.01111 0.19977 0.01024 0.20556 C 0.00868 0.2132 0.00833 0.2213 0.00712 0.22917 C 0.00503 0.24144 -0.00087 0.26991 -0.0033 0.28056 C -0.00677 0.29491 -0.01233 0.31273 -0.01684 0.32639 C -0.01858 0.33102 -0.01997 0.33588 -0.02205 0.34028 C -0.02483 0.3456 -0.02813 0.3507 -0.03142 0.35556 C -0.03958 0.36667 -0.04688 0.3757 -0.05747 0.38195 C -0.06528 0.38634 -0.07327 0.39005 -0.08142 0.39306 C -0.11823 0.40533 -0.12448 0.40278 -0.16372 0.40695 C -0.17118 0.40764 -0.1783 0.4088 -0.18559 0.40972 C -0.1908 0.41019 -0.19601 0.41065 -0.20139 0.41111 C -0.21129 0.41019 -0.22153 0.41019 -0.23142 0.40833 C -0.23854 0.40671 -0.26198 0.3956 -0.26788 0.39167 C -0.27379 0.38773 -0.27899 0.38218 -0.28455 0.37778 C -0.29149 0.37222 -0.29879 0.36783 -0.30538 0.3625 C -0.31892 0.35139 -0.32465 0.34514 -0.33559 0.33056 C -0.33941 0.32546 -0.34288 0.3206 -0.34601 0.31528 C -0.34913 0.30995 -0.35955 0.28796 -0.36163 0.28195 C -0.3632 0.27732 -0.36372 0.27245 -0.36476 0.26806 C -0.36615 0.26227 -0.36754 0.25671 -0.36892 0.25139 C -0.37031 0.24653 -0.37205 0.24213 -0.37309 0.2375 C -0.37465 0.23102 -0.37517 0.22431 -0.37622 0.21806 C -0.37726 0.21273 -0.37865 0.20787 -0.37934 0.20278 C -0.38038 0.19722 -0.38073 0.19144 -0.38142 0.18611 C -0.38247 0.17847 -0.38351 0.17107 -0.38455 0.16389 C -0.38663 0.1507 -0.38924 0.13796 -0.3908 0.125 C -0.39566 0.08495 -0.39271 0.10139 -0.39809 0.075 C -0.39983 0.05463 -0.39809 0.06991 -0.40122 0.05278 C -0.40208 0.04861 -0.40226 0.04421 -0.4033 0.04028 C -0.40434 0.03658 -0.40625 0.0338 -0.40747 0.03056 C -0.41163 0.02037 -0.41285 0.01366 -0.41892 0.00556 C -0.42118 0.00255 -0.42379 0.00046 -0.42622 -0.00139 C -0.42795 -0.00278 -0.43629 -0.00648 -0.43767 -0.00694 C -0.44827 -0.01088 -0.44479 -0.00671 -0.44809 -0.01111 L -0.45538 -0.01667 E">
                                      <p:cBhvr>
                                        <p:cTn id="34" dur="2000" fill="hold"/>
                                        <p:tgtEl>
                                          <p:spTgt spid="52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58 0.02083 C 0.03871 0.04306 0.04288 0.02639 0.03871 0.03935 C 0.03628 0.04653 0.04045 0.03634 0.03663 0.04676 C 0.03594 0.04815 0.03507 0.04977 0.03455 0.05139 C 0.03368 0.05301 0.03316 0.05509 0.03246 0.05695 C 0.03142 0.05926 0.02969 0.0625 0.02899 0.06528 C 0.02274 0.08796 0.03316 0.05347 0.02552 0.07917 C 0.02483 0.08125 0.02396 0.08333 0.02344 0.08565 C 0.02274 0.0882 0.0224 0.0912 0.02205 0.09398 C 0.02066 0.10093 0.0191 0.1081 0.01788 0.11528 C 0.01701 0.11921 0.01667 0.12315 0.0158 0.12732 C 0.01302 0.13866 0.00851 0.15787 0.00677 0.16991 C 0.00486 0.18148 0.0059 0.17593 0.00399 0.18658 C 0.0033 0.19329 0.0033 0.19421 0.0026 0.20046 C 0.00208 0.20347 0.00156 0.20648 0.00121 0.20972 C 8.33332999999967E-007 0.21875 -0.00104 0.23171 -0.00295 0.24028 C -0.01337 0.28403 0.00035 0.22685 -0.01059 0.26898 C -0.01597 0.28866 -0.0132 0.28403 -0.01823 0.29676 C -0.02118 0.30347 -0.02118 0.30232 -0.02656 0.30972 C -0.03073 0.31505 -0.03872 0.32616 -0.04254 0.32917 C -0.04531 0.33125 -0.04792 0.33449 -0.05087 0.33565 L -0.05642 0.3375 C -0.06788 0.33681 -0.07917 0.33658 -0.09045 0.33565 C -0.09219 0.33542 -0.09392 0.33449 -0.09531 0.3338 C -0.09705 0.33264 -0.09861 0.33125 -0.10017 0.33009 C -0.10382 0.32338 -0.10868 0.31505 -0.11129 0.30787 C -0.11424 0.3 -0.11754 0.29213 -0.11892 0.2838 C -0.11997 0.27847 -0.12118 0.27315 -0.1217 0.26806 C -0.12274 0.26065 -0.12309 0.25301 -0.12379 0.24583 C -0.12743 0.20995 -0.12274 0.26181 -0.12656 0.21806 C -0.12691 0.21111 -0.12708 0.2044 -0.12726 0.19769 C -0.1276 0.19167 -0.12795 0.18588 -0.12795 0.18009 C -0.1283 0.16366 -0.12813 0.14722 -0.12865 0.13102 C -0.12899 0.12431 -0.13021 0.11806 -0.13073 0.11158 C -0.13142 0.10602 -0.1316 0.10023 -0.13212 0.09491 C -0.13316 0.08681 -0.13507 0.0757 -0.13698 0.06806 C -0.14601 0.03357 -0.14306 0.04329 -0.15295 0.01806 C -0.15347 0.01667 -0.15347 0.01505 -0.15434 0.01435 C -0.15556 0.01343 -0.15677 0.01227 -0.15781 0.01158 C -0.16129 0.00903 -0.16701 0.00602 -0.16962 0.00509 C -0.17135 0.0044 -0.17292 0.00394 -0.17448 0.00324 C -0.17552 0.00255 -0.17726 0.00139 -0.17726 0.00139 L -0.18698 0.00046 E">
                                      <p:cBhvr>
                                        <p:cTn id="36" dur="2000" fill="hold"/>
                                        <p:tgtEl>
                                          <p:spTgt spid="50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39 -0.02963 L -0.03403 0.26574 L -0.12639 0.27314 L -0.18681 0.07777 C -0.1882 0.07268 -0.18958 0.06782 -0.19097 0.06296 C -0.19167 0.06064 -0.19271 0.05856 -0.19306 0.05648 C -0.19358 0.05393 -0.19358 0.05139 -0.19375 0.04907 C -0.19427 0.04305 -0.19514 0.03148 -0.19514 0.03148 C -0.19549 0.02222 -0.19549 0.01273 -0.19583 0.0037 C -0.19601 0.00139 -0.19636 -0.0007 -0.19653 -0.00278 C -0.19688 -0.00556 -0.19705 -0.00857 -0.19722 -0.01111 C -0.19774 -0.01482 -0.19809 -0.01459 -0.19861 -0.0176 C -0.2 -0.02385 -0.20035 -0.02547 -0.2007 -0.03148 C -0.20087 -0.03218 -0.2007 -0.03287 -0.2007 -0.03334 L -0.20833 -0.04723 E">
                                      <p:cBhvr>
                                        <p:cTn id="38" dur="2000" fill="hold"/>
                                        <p:tgtEl>
                                          <p:spTgt spid="52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007 -3.7037E-007 L 2.77778E-007 0.00023 C -0.00069 0.00232 -0.00122 0.00486 -0.00208 0.00741 C -0.0026 0.00833 -0.00382 0.00903 -0.00417 0.01019 C -0.00868 0.01944 -0.0026 0.01065 -0.00764 0.01759 C -0.00799 0.01852 -0.00799 0.01944 -0.00833 0.02037 C -0.01146 0.02639 -0.00955 0.01968 -0.01181 0.02593 C -0.01267 0.02801 -0.01319 0.03032 -0.01389 0.03241 C -0.01667 0.03889 -0.0158 0.03287 -0.01736 0.04074 C -0.01858 0.0456 -0.01892 0.05069 -0.02014 0.05556 C -0.02083 0.05787 -0.0217 0.06042 -0.02222 0.06296 C -0.02257 0.06412 -0.02274 0.06528 -0.02292 0.06667 C -0.02361 0.06875 -0.02448 0.07083 -0.025 0.07315 C -0.02622 0.07708 -0.0276 0.08102 -0.02847 0.08519 L -0.03056 0.09352 C -0.0309 0.09444 -0.03108 0.09537 -0.03125 0.0963 L -0.03264 0.10093 C -0.03299 0.10278 -0.03316 0.10463 -0.03333 0.10648 C -0.03438 0.11204 -0.03854 0.12755 -0.03889 0.12963 C -0.03958 0.13241 -0.04045 0.13495 -0.04097 0.13796 C -0.04219 0.14375 -0.0434 0.14954 -0.04444 0.15556 C -0.04549 0.15995 -0.04514 0.15949 -0.04653 0.16482 C -0.04757 0.16782 -0.04809 0.17107 -0.04931 0.17407 C -0.05035 0.17616 -0.05139 0.17824 -0.05208 0.18056 C -0.05399 0.18542 -0.05503 0.18958 -0.05694 0.19444 C -0.05972 0.20069 -0.06389 0.20972 -0.06736 0.21667 C -0.06858 0.21875 -0.06944 0.2213 -0.07083 0.22315 C -0.07465 0.22732 -0.07778 0.23241 -0.08194 0.23611 C -0.08385 0.2375 -0.08576 0.23912 -0.0875 0.24074 C -0.08924 0.24213 -0.0908 0.24398 -0.09236 0.24537 C -0.0967 0.24861 -0.10243 0.25185 -0.10694 0.25463 C -0.11059 0.25926 -0.10764 0.25602 -0.11319 0.25926 C -0.11424 0.25972 -0.1151 0.26042 -0.11597 0.26111 C -0.11701 0.26134 -0.11788 0.26157 -0.11875 0.26204 C -0.12049 0.2625 -0.12205 0.26343 -0.12361 0.26389 C -0.12865 0.26528 -0.13264 0.26574 -0.1375 0.26667 C -0.14149 0.26505 -0.14566 0.26412 -0.14931 0.26204 C -0.15156 0.26065 -0.15313 0.25833 -0.15486 0.25648 C -0.16441 0.24583 -0.15781 0.25185 -0.16736 0.24259 C -0.17639 0.2338 -0.18108 0.23102 -0.18819 0.22037 C -0.19201 0.21482 -0.19549 0.2088 -0.19861 0.20278 C -0.20347 0.19375 -0.20955 0.1831 -0.21319 0.17315 C -0.21788 0.16065 -0.22361 0.14861 -0.22639 0.13519 C -0.22951 0.12083 -0.23142 0.11227 -0.23333 0.09722 C -0.23542 0.08125 -0.23559 0.07477 -0.23611 0.06019 C -0.23733 0.00926 -0.23507 -0.00602 -0.23958 -0.04167 C -0.2401 -0.04491 -0.24045 -0.04792 -0.24097 -0.05093 C -0.24201 -0.05579 -0.2434 -0.06065 -0.24514 -0.06481 C -0.24583 -0.0662 -0.2467 -0.06736 -0.24722 -0.06852 C -0.24792 -0.06991 -0.24809 -0.0713 -0.24861 -0.07222 C -0.2526 -0.07917 -0.25191 -0.07454 -0.25486 -0.08241 L -0.25625 -0.08611 L -0.26528 -0.10463 L -0.26667 -0.10463 E">
                                      <p:cBhvr>
                                        <p:cTn id="40" dur="2000" fill="hold"/>
                                        <p:tgtEl>
                                          <p:spTgt spid="52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8 0.0375 C 0.03559 0.05834 0.0375 0.05 0.03333 0.07176 C 0.03247 0.07523 0.0316 0.07894 0.03108 0.08287 C 0.0309 0.08519 0.03073 0.08773 0.03056 0.09028 C 0.03021 0.09329 0.03003 0.0963 0.02986 0.09954 C 0.02934 0.10255 0.02882 0.10556 0.0283 0.1088 C 0.02726 0.13033 0.02865 0.11297 0.02552 0.13472 C 0.02413 0.14468 0.02465 0.14792 0.02205 0.15787 C 0.01997 0.16621 0.01736 0.17431 0.0151 0.18287 C 0.01424 0.18658 0.01354 0.19028 0.01233 0.19398 C 0.00972 0.20278 0.00243 0.22107 -1.11022E-016 0.22639 C -0.00174 0.22963 -0.00312 0.23334 -0.00503 0.23658 C -0.00851 0.24259 -0.02014 0.26204 -0.02639 0.26898 C -0.03264 0.27547 -0.03941 0.28125 -0.04583 0.2875 C -0.04913 0.29028 -0.05226 0.29352 -0.05556 0.29584 C -0.05747 0.29699 -0.05937 0.29815 -0.06111 0.29954 C -0.06649 0.30347 -0.06771 0.30556 -0.07361 0.3088 C -0.07865 0.31111 -0.08385 0.31297 -0.08889 0.31528 C -0.09427 0.31736 -0.09948 0.32014 -0.10486 0.32176 C -0.11233 0.32361 -0.12622 0.32778 -0.13333 0.32917 C -0.15312 0.33241 -0.15729 0.33148 -0.17726 0.3338 C -0.21615 0.33797 -0.17899 0.33542 -0.21528 0.3375 C -0.23472 0.33588 -0.23993 0.33704 -0.25764 0.33009 C -0.26163 0.32847 -0.26528 0.32593 -0.26875 0.32361 C -0.27847 0.3169 -0.28889 0.31204 -0.29722 0.30324 C -0.31354 0.28588 -0.31545 0.28611 -0.32639 0.26898 C -0.33108 0.26181 -0.33767 0.24954 -0.34028 0.24121 C -0.34306 0.23264 -0.34479 0.22384 -0.34653 0.21528 C -0.34844 0.20648 -0.35017 0.19792 -0.35139 0.18935 C -0.35278 0.18125 -0.3533 0.17315 -0.35417 0.16528 C -0.35538 0.15672 -0.3566 0.14861 -0.35764 0.14028 C -0.35885 0.12222 -0.35937 0.11111 -0.36181 0.09306 C -0.36302 0.08519 -0.36476 0.07755 -0.36597 0.06991 C -0.36823 0.05718 -0.36979 0.04445 -0.37222 0.03195 C -0.37326 0.02732 -0.37431 0.02269 -0.375 0.01806 C -0.38316 -0.03009 -0.37205 0.03033 -0.37917 -0.00787 C -0.37951 -0.01065 -0.37969 -0.01366 -0.37986 -0.0162 C -0.38021 -0.01828 -0.38056 -0.01991 -0.38056 -0.02176 C -0.3809 -0.02523 -0.3809 -0.0287 -0.38125 -0.03194 C -0.3816 -0.03426 -0.38229 -0.03634 -0.38264 -0.03842 C -0.38299 -0.03981 -0.38333 -0.04213 -0.38333 -0.04213 L -0.38958 -0.05416 E">
                                      <p:cBhvr>
                                        <p:cTn id="42" dur="2000" fill="hold"/>
                                        <p:tgtEl>
                                          <p:spTgt spid="52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007 4.81481E-006 L 0.00417 0.17546 E">
                                      <p:cBhvr>
                                        <p:cTn id="46" dur="2000" fill="hold"/>
                                        <p:tgtEl>
                                          <p:spTgt spid="50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006 3.7037E-006 L -0.00035 0.16527 E">
                                      <p:cBhvr>
                                        <p:cTn id="48" dur="2000" fill="hold"/>
                                        <p:tgtEl>
                                          <p:spTgt spid="50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006 5.55112E-017 L 0.00138 0.16991 E">
                                      <p:cBhvr>
                                        <p:cTn id="50" dur="2000" fill="hold"/>
                                        <p:tgtEl>
                                          <p:spTgt spid="51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4" dur="2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7" dur="2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0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9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2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5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006 3.7037E-006 L 0.03524 -0.04699 E">
                                      <p:cBhvr>
                                        <p:cTn id="77" dur="2000" fill="hold"/>
                                        <p:tgtEl>
                                          <p:spTgt spid="53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007 7.40741E-007 L 0.06111 -0.00347 E">
                                      <p:cBhvr>
                                        <p:cTn id="79" dur="2000" fill="hold"/>
                                        <p:tgtEl>
                                          <p:spTgt spid="53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006 4.81481E-006 L 0.04514 0.0868 E">
                                      <p:cBhvr>
                                        <p:cTn id="81" dur="2000" fill="hold"/>
                                        <p:tgtEl>
                                          <p:spTgt spid="53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CustomShape 1"/>
          <p:cNvSpPr/>
          <p:nvPr/>
        </p:nvSpPr>
        <p:spPr>
          <a:xfrm>
            <a:off x="719640" y="30060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PIC</a:t>
            </a:r>
            <a:r>
              <a:rPr lang="en-US" sz="3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osencod sub</a:t>
            </a: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MIC</a:t>
            </a:r>
            <a:r>
              <a:rPr lang="en-US" sz="3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ron </a:t>
            </a: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detector:  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536" name="CustomShape 2"/>
          <p:cNvSpPr/>
          <p:nvPr/>
        </p:nvSpPr>
        <p:spPr>
          <a:xfrm>
            <a:off x="8742240" y="640080"/>
            <a:ext cx="1460880" cy="62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7" name="CustomShape 3"/>
          <p:cNvSpPr/>
          <p:nvPr/>
        </p:nvSpPr>
        <p:spPr>
          <a:xfrm>
            <a:off x="315360" y="1645920"/>
            <a:ext cx="3615120" cy="43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Imad’s presentation last year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38" name="CustomShape 4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5923F620-104C-44F9-AE0E-9A5F8F8A4B58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5</a:t>
            </a:fld>
            <a:endParaRPr lang="en-US" sz="2400" b="0" strike="noStrike" spc="-1">
              <a:latin typeface="Arial"/>
            </a:endParaRPr>
          </a:p>
        </p:txBody>
      </p:sp>
      <p:pic>
        <p:nvPicPr>
          <p:cNvPr id="539" name="Image 538"/>
          <p:cNvPicPr/>
          <p:nvPr/>
        </p:nvPicPr>
        <p:blipFill>
          <a:blip r:embed="rId2">
            <a:alphaModFix amt="88000"/>
          </a:blip>
          <a:stretch/>
        </p:blipFill>
        <p:spPr>
          <a:xfrm>
            <a:off x="19800" y="1955880"/>
            <a:ext cx="6490800" cy="4821480"/>
          </a:xfrm>
          <a:prstGeom prst="rect">
            <a:avLst/>
          </a:prstGeom>
          <a:ln>
            <a:noFill/>
          </a:ln>
        </p:spPr>
      </p:pic>
      <p:sp>
        <p:nvSpPr>
          <p:cNvPr id="540" name="CustomShape 5"/>
          <p:cNvSpPr/>
          <p:nvPr/>
        </p:nvSpPr>
        <p:spPr>
          <a:xfrm>
            <a:off x="91440" y="1955880"/>
            <a:ext cx="6216480" cy="189144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1" name="CustomShape 6"/>
          <p:cNvSpPr/>
          <p:nvPr/>
        </p:nvSpPr>
        <p:spPr>
          <a:xfrm>
            <a:off x="1737360" y="3840480"/>
            <a:ext cx="2741760" cy="41976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2" name="CustomShape 7"/>
          <p:cNvSpPr/>
          <p:nvPr/>
        </p:nvSpPr>
        <p:spPr>
          <a:xfrm>
            <a:off x="91440" y="5486400"/>
            <a:ext cx="6216480" cy="116064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3" name="CustomShape 8"/>
          <p:cNvSpPr/>
          <p:nvPr/>
        </p:nvSpPr>
        <p:spPr>
          <a:xfrm>
            <a:off x="91440" y="3846960"/>
            <a:ext cx="1644480" cy="16380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4" name="CustomShape 9"/>
          <p:cNvSpPr/>
          <p:nvPr/>
        </p:nvSpPr>
        <p:spPr>
          <a:xfrm>
            <a:off x="4480560" y="3846960"/>
            <a:ext cx="1827360" cy="16380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45" name="Image 2_0" descr="Capture d’écran 2018-06-06 à 21.43.38.png"/>
          <p:cNvPicPr/>
          <p:nvPr/>
        </p:nvPicPr>
        <p:blipFill>
          <a:blip r:embed="rId3"/>
          <a:stretch/>
        </p:blipFill>
        <p:spPr>
          <a:xfrm>
            <a:off x="150480" y="1548360"/>
            <a:ext cx="4021920" cy="1742040"/>
          </a:xfrm>
          <a:prstGeom prst="rect">
            <a:avLst/>
          </a:prstGeom>
          <a:ln>
            <a:noFill/>
          </a:ln>
        </p:spPr>
      </p:pic>
      <p:pic>
        <p:nvPicPr>
          <p:cNvPr id="548" name="Image 11_0" descr="Capture d’écran 2019-10-12 à 11.39.21.png"/>
          <p:cNvPicPr/>
          <p:nvPr/>
        </p:nvPicPr>
        <p:blipFill>
          <a:blip r:embed="rId4"/>
          <a:stretch/>
        </p:blipFill>
        <p:spPr>
          <a:xfrm>
            <a:off x="271440" y="5744160"/>
            <a:ext cx="1901880" cy="164448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549" name="CustomShape 11"/>
          <p:cNvSpPr/>
          <p:nvPr/>
        </p:nvSpPr>
        <p:spPr>
          <a:xfrm>
            <a:off x="1737360" y="4268160"/>
            <a:ext cx="2741760" cy="83520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0" name="CustomShape 12"/>
          <p:cNvSpPr/>
          <p:nvPr/>
        </p:nvSpPr>
        <p:spPr>
          <a:xfrm>
            <a:off x="1737360" y="4297680"/>
            <a:ext cx="2741760" cy="118728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1" name="Line 13"/>
          <p:cNvSpPr/>
          <p:nvPr/>
        </p:nvSpPr>
        <p:spPr>
          <a:xfrm flipV="1">
            <a:off x="3200400" y="3291840"/>
            <a:ext cx="0" cy="548640"/>
          </a:xfrm>
          <a:prstGeom prst="line">
            <a:avLst/>
          </a:prstGeom>
          <a:ln w="291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2" name="Line 14"/>
          <p:cNvSpPr/>
          <p:nvPr/>
        </p:nvSpPr>
        <p:spPr>
          <a:xfrm flipH="1">
            <a:off x="1554480" y="4937760"/>
            <a:ext cx="731520" cy="731520"/>
          </a:xfrm>
          <a:prstGeom prst="line">
            <a:avLst/>
          </a:prstGeom>
          <a:ln w="291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3" name="Line 15"/>
          <p:cNvSpPr/>
          <p:nvPr/>
        </p:nvSpPr>
        <p:spPr>
          <a:xfrm>
            <a:off x="3383280" y="5486400"/>
            <a:ext cx="274320" cy="182880"/>
          </a:xfrm>
          <a:prstGeom prst="line">
            <a:avLst/>
          </a:prstGeom>
          <a:ln w="291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4" name="CustomShape 16"/>
          <p:cNvSpPr/>
          <p:nvPr/>
        </p:nvSpPr>
        <p:spPr>
          <a:xfrm>
            <a:off x="4137840" y="1469520"/>
            <a:ext cx="5521680" cy="1818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5" name="CustomShape 17"/>
          <p:cNvSpPr/>
          <p:nvPr/>
        </p:nvSpPr>
        <p:spPr>
          <a:xfrm>
            <a:off x="4282200" y="2233440"/>
            <a:ext cx="5154120" cy="106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600" b="1" strike="noStrike" spc="-1" dirty="0">
                <a:solidFill>
                  <a:srgbClr val="C9211E"/>
                </a:solidFill>
                <a:latin typeface="Trebuchet MS"/>
                <a:ea typeface="DejaVu Sans"/>
              </a:rPr>
              <a:t>L/D</a:t>
            </a:r>
            <a:r>
              <a:rPr lang="en-GB" sz="1600" b="0" strike="noStrike" spc="-1" dirty="0">
                <a:solidFill>
                  <a:srgbClr val="C9211E"/>
                </a:solidFill>
                <a:latin typeface="Trebuchet MS"/>
                <a:ea typeface="DejaVu Sans"/>
              </a:rPr>
              <a:t> = 40-200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600" b="1" strike="noStrike" spc="-1" dirty="0">
                <a:solidFill>
                  <a:srgbClr val="C9211E"/>
                </a:solidFill>
                <a:latin typeface="Trebuchet MS"/>
                <a:ea typeface="DejaVu Sans"/>
              </a:rPr>
              <a:t>L</a:t>
            </a:r>
            <a:r>
              <a:rPr lang="en-GB" sz="1600" b="0" strike="noStrike" spc="-1" dirty="0">
                <a:solidFill>
                  <a:srgbClr val="C9211E"/>
                </a:solidFill>
                <a:latin typeface="Trebuchet MS"/>
                <a:ea typeface="DejaVu Sans"/>
              </a:rPr>
              <a:t> is the plate thickness and </a:t>
            </a:r>
            <a:r>
              <a:rPr lang="en-GB" sz="1600" b="1" strike="noStrike" spc="-1" dirty="0">
                <a:solidFill>
                  <a:srgbClr val="C9211E"/>
                </a:solidFill>
                <a:latin typeface="Trebuchet MS"/>
                <a:ea typeface="DejaVu Sans"/>
              </a:rPr>
              <a:t>D</a:t>
            </a:r>
            <a:r>
              <a:rPr lang="en-GB" sz="1600" b="0" strike="noStrike" spc="-1" dirty="0">
                <a:solidFill>
                  <a:srgbClr val="C9211E"/>
                </a:solidFill>
                <a:latin typeface="Trebuchet MS"/>
                <a:ea typeface="DejaVu Sans"/>
              </a:rPr>
              <a:t> the tube diameter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600" b="1" strike="noStrike" spc="-1" dirty="0">
                <a:solidFill>
                  <a:srgbClr val="C9211E"/>
                </a:solidFill>
                <a:latin typeface="Trebuchet MS"/>
                <a:ea typeface="DejaVu Sans"/>
              </a:rPr>
              <a:t>D</a:t>
            </a:r>
            <a:r>
              <a:rPr lang="en-GB" sz="1600" b="0" strike="noStrike" spc="-1" dirty="0">
                <a:solidFill>
                  <a:srgbClr val="C9211E"/>
                </a:solidFill>
                <a:latin typeface="Trebuchet MS"/>
                <a:ea typeface="DejaVu Sans"/>
              </a:rPr>
              <a:t>=3-25 µm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600" b="1" strike="noStrike" spc="-1" dirty="0">
                <a:solidFill>
                  <a:srgbClr val="C9211E"/>
                </a:solidFill>
                <a:latin typeface="Trebuchet MS"/>
                <a:ea typeface="DejaVu Sans"/>
              </a:rPr>
              <a:t>Gain/MCP</a:t>
            </a:r>
            <a:r>
              <a:rPr lang="en-GB" sz="1600" b="0" strike="noStrike" spc="-1" dirty="0">
                <a:solidFill>
                  <a:srgbClr val="C9211E"/>
                </a:solidFill>
                <a:latin typeface="Trebuchet MS"/>
                <a:ea typeface="DejaVu Sans"/>
              </a:rPr>
              <a:t> ≂ 10000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556" name="CustomShape 18"/>
          <p:cNvSpPr/>
          <p:nvPr/>
        </p:nvSpPr>
        <p:spPr>
          <a:xfrm>
            <a:off x="4291920" y="1388880"/>
            <a:ext cx="5667840" cy="82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600" b="0" strike="noStrike" spc="-1">
                <a:solidFill>
                  <a:srgbClr val="C9211E"/>
                </a:solidFill>
                <a:latin typeface="Trebuchet MS"/>
                <a:ea typeface="DejaVu Sans"/>
              </a:rPr>
              <a:t>it allows the detection of charged particles but also </a:t>
            </a:r>
            <a:br/>
            <a:r>
              <a:rPr lang="en-GB" sz="1600" b="0" strike="noStrike" spc="-1">
                <a:solidFill>
                  <a:srgbClr val="C9211E"/>
                </a:solidFill>
                <a:latin typeface="Trebuchet MS"/>
                <a:ea typeface="DejaVu Sans"/>
              </a:rPr>
              <a:t>neutral ones such as </a:t>
            </a:r>
            <a:r>
              <a:rPr lang="en-GB" sz="2000" b="0" strike="noStrike" spc="-1">
                <a:solidFill>
                  <a:srgbClr val="C9211E"/>
                </a:solidFill>
                <a:latin typeface="Nimbus Roman"/>
                <a:ea typeface="Nimbus Roman"/>
              </a:rPr>
              <a:t>γ</a:t>
            </a:r>
            <a:r>
              <a:rPr lang="en-GB" sz="1600" b="0" strike="noStrike" spc="-1">
                <a:solidFill>
                  <a:srgbClr val="C9211E"/>
                </a:solidFill>
                <a:latin typeface="Trebuchet MS"/>
                <a:ea typeface="Nimbus Roman"/>
              </a:rPr>
              <a:t> and neutrons when equipped </a:t>
            </a:r>
            <a:br/>
            <a:r>
              <a:rPr lang="en-GB" sz="1600" b="0" strike="noStrike" spc="-1">
                <a:solidFill>
                  <a:srgbClr val="C9211E"/>
                </a:solidFill>
                <a:latin typeface="Trebuchet MS"/>
                <a:ea typeface="Nimbus Roman"/>
              </a:rPr>
              <a:t>with appropriate converters (</a:t>
            </a:r>
            <a:r>
              <a:rPr lang="en-GB" sz="1600" b="0" u="sng" strike="noStrike" spc="-1">
                <a:solidFill>
                  <a:srgbClr val="C9211E"/>
                </a:solidFill>
                <a:uFillTx/>
                <a:latin typeface="Trebuchet MS"/>
                <a:ea typeface="Nimbus Roman"/>
              </a:rPr>
              <a:t>photocathode</a:t>
            </a:r>
            <a:r>
              <a:rPr lang="en-GB" sz="1600" b="0" strike="noStrike" spc="-1">
                <a:solidFill>
                  <a:srgbClr val="C9211E"/>
                </a:solidFill>
                <a:latin typeface="Trebuchet MS"/>
                <a:ea typeface="Nimbus Roman"/>
              </a:rPr>
              <a:t>) 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557" name="CustomShape 19"/>
          <p:cNvSpPr/>
          <p:nvPr/>
        </p:nvSpPr>
        <p:spPr>
          <a:xfrm>
            <a:off x="91440" y="1388880"/>
            <a:ext cx="9782640" cy="1907280"/>
          </a:xfrm>
          <a:prstGeom prst="rect">
            <a:avLst/>
          </a:prstGeom>
          <a:noFill/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8" name="CustomShape 20"/>
          <p:cNvSpPr/>
          <p:nvPr/>
        </p:nvSpPr>
        <p:spPr>
          <a:xfrm>
            <a:off x="5065200" y="3594240"/>
            <a:ext cx="4753440" cy="24314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9" name="CustomShape 21"/>
          <p:cNvSpPr/>
          <p:nvPr/>
        </p:nvSpPr>
        <p:spPr>
          <a:xfrm>
            <a:off x="5099760" y="3763440"/>
            <a:ext cx="4682880" cy="61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C9211E"/>
                </a:solidFill>
                <a:latin typeface="Trebuchet MS"/>
                <a:ea typeface="DejaVu Sans"/>
              </a:rPr>
              <a:t>8-point PCB for the time measurement.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C9211E"/>
                </a:solidFill>
                <a:latin typeface="Trebuchet MS"/>
                <a:ea typeface="DejaVu Sans"/>
              </a:rPr>
              <a:t>PCB to be in contact with the grid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60" name="Line 22"/>
          <p:cNvSpPr/>
          <p:nvPr/>
        </p:nvSpPr>
        <p:spPr>
          <a:xfrm>
            <a:off x="4473360" y="4930560"/>
            <a:ext cx="555840" cy="7200"/>
          </a:xfrm>
          <a:prstGeom prst="line">
            <a:avLst/>
          </a:prstGeom>
          <a:ln w="291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1" name="CustomShape 23"/>
          <p:cNvSpPr/>
          <p:nvPr/>
        </p:nvSpPr>
        <p:spPr>
          <a:xfrm>
            <a:off x="5029200" y="3558240"/>
            <a:ext cx="4844880" cy="1584360"/>
          </a:xfrm>
          <a:prstGeom prst="rect">
            <a:avLst/>
          </a:prstGeom>
          <a:noFill/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2" name="CustomShape 24"/>
          <p:cNvSpPr/>
          <p:nvPr/>
        </p:nvSpPr>
        <p:spPr>
          <a:xfrm>
            <a:off x="5097600" y="4569840"/>
            <a:ext cx="4844880" cy="61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C9211E"/>
                </a:solidFill>
                <a:latin typeface="Trebuchet MS"/>
                <a:ea typeface="DejaVu Sans"/>
              </a:rPr>
              <a:t>SAMPIC: WTDC ASIC allowing to reach ~3 </a:t>
            </a:r>
            <a:r>
              <a:rPr lang="en-US" sz="1800" b="0" strike="noStrike" spc="-1" dirty="0" err="1">
                <a:solidFill>
                  <a:srgbClr val="C9211E"/>
                </a:solidFill>
                <a:latin typeface="Trebuchet MS"/>
                <a:ea typeface="DejaVu Sans"/>
              </a:rPr>
              <a:t>ps</a:t>
            </a:r>
            <a:r>
              <a:rPr lang="en-US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r>
              <a:rPr lang="en-US" sz="1800" b="0" strike="noStrike" spc="-1" dirty="0">
                <a:solidFill>
                  <a:srgbClr val="C9211E"/>
                </a:solidFill>
                <a:latin typeface="Trebuchet MS"/>
                <a:ea typeface="DejaVu Sans"/>
              </a:rPr>
              <a:t>time resolution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563" name="CustomShape 25"/>
          <p:cNvSpPr/>
          <p:nvPr/>
        </p:nvSpPr>
        <p:spPr>
          <a:xfrm>
            <a:off x="2377440" y="1260720"/>
            <a:ext cx="1197360" cy="35424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333333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    MCP   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64" name="CustomShape 26"/>
          <p:cNvSpPr/>
          <p:nvPr/>
        </p:nvSpPr>
        <p:spPr>
          <a:xfrm>
            <a:off x="6164640" y="3313440"/>
            <a:ext cx="2650320" cy="354240"/>
          </a:xfrm>
          <a:prstGeom prst="rect">
            <a:avLst/>
          </a:prstGeom>
          <a:solidFill>
            <a:srgbClr val="E8F2A1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   TIME+</a:t>
            </a:r>
            <a:r>
              <a:rPr lang="en-US" sz="1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position</a:t>
            </a: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  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565" name="Image 3"/>
          <p:cNvPicPr/>
          <p:nvPr/>
        </p:nvPicPr>
        <p:blipFill>
          <a:blip r:embed="rId5"/>
          <a:stretch/>
        </p:blipFill>
        <p:spPr>
          <a:xfrm rot="10800000">
            <a:off x="-34920" y="4444200"/>
            <a:ext cx="1462680" cy="1295280"/>
          </a:xfrm>
          <a:prstGeom prst="rect">
            <a:avLst/>
          </a:prstGeom>
          <a:ln>
            <a:noFill/>
          </a:ln>
        </p:spPr>
      </p:pic>
      <p:sp>
        <p:nvSpPr>
          <p:cNvPr id="566" name="CustomShape 27"/>
          <p:cNvSpPr/>
          <p:nvPr/>
        </p:nvSpPr>
        <p:spPr>
          <a:xfrm>
            <a:off x="7715880" y="5303520"/>
            <a:ext cx="1990800" cy="147312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 </a:t>
            </a:r>
          </a:p>
        </p:txBody>
      </p:sp>
      <p:sp>
        <p:nvSpPr>
          <p:cNvPr id="567" name="Line 28"/>
          <p:cNvSpPr/>
          <p:nvPr/>
        </p:nvSpPr>
        <p:spPr>
          <a:xfrm>
            <a:off x="4666320" y="5212080"/>
            <a:ext cx="0" cy="221040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8" name="CustomShape 29"/>
          <p:cNvSpPr/>
          <p:nvPr/>
        </p:nvSpPr>
        <p:spPr>
          <a:xfrm>
            <a:off x="5303520" y="7060680"/>
            <a:ext cx="4663080" cy="55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Trebuche"/>
                <a:ea typeface="Arial"/>
              </a:rPr>
              <a:t>- position determination using triangulation.</a:t>
            </a:r>
            <a:endParaRPr lang="en-US" sz="1600" b="0" strike="noStrike" spc="-1">
              <a:latin typeface="Arial"/>
            </a:endParaRPr>
          </a:p>
        </p:txBody>
      </p:sp>
      <p:pic>
        <p:nvPicPr>
          <p:cNvPr id="569" name="Image 568"/>
          <p:cNvPicPr/>
          <p:nvPr/>
        </p:nvPicPr>
        <p:blipFill>
          <a:blip r:embed="rId7"/>
          <a:stretch/>
        </p:blipFill>
        <p:spPr>
          <a:xfrm>
            <a:off x="4846320" y="5303520"/>
            <a:ext cx="2617560" cy="1718640"/>
          </a:xfrm>
          <a:prstGeom prst="rect">
            <a:avLst/>
          </a:prstGeom>
          <a:ln>
            <a:noFill/>
          </a:ln>
        </p:spPr>
      </p:pic>
      <p:sp>
        <p:nvSpPr>
          <p:cNvPr id="570" name="CustomShape 30"/>
          <p:cNvSpPr/>
          <p:nvPr/>
        </p:nvSpPr>
        <p:spPr>
          <a:xfrm>
            <a:off x="6220800" y="5853600"/>
            <a:ext cx="459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D</a:t>
            </a:r>
            <a:r>
              <a:rPr lang="fr-FR" sz="1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T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71" name="CustomShape 31"/>
          <p:cNvSpPr/>
          <p:nvPr/>
        </p:nvSpPr>
        <p:spPr>
          <a:xfrm rot="16214400">
            <a:off x="7284600" y="5492880"/>
            <a:ext cx="7794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y</a:t>
            </a:r>
            <a:r>
              <a:rPr lang="fr-FR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[</a:t>
            </a:r>
            <a:r>
              <a:rPr lang="fr-FR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mm</a:t>
            </a:r>
            <a:r>
              <a:rPr lang="fr-FR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]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72" name="CustomShape 32"/>
          <p:cNvSpPr/>
          <p:nvPr/>
        </p:nvSpPr>
        <p:spPr>
          <a:xfrm>
            <a:off x="8410680" y="6621120"/>
            <a:ext cx="778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x[</a:t>
            </a:r>
            <a:r>
              <a:rPr lang="fr-FR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mm</a:t>
            </a:r>
            <a:r>
              <a:rPr lang="fr-F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]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28342E-E683-4146-BC9F-C8969A3D3E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74" y="6155281"/>
            <a:ext cx="2473701" cy="110379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CustomShape 1"/>
          <p:cNvSpPr/>
          <p:nvPr/>
        </p:nvSpPr>
        <p:spPr>
          <a:xfrm>
            <a:off x="719640" y="30060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PIC</a:t>
            </a:r>
            <a:r>
              <a:rPr lang="en-US" sz="3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osencod sub</a:t>
            </a: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MIC</a:t>
            </a:r>
            <a:r>
              <a:rPr lang="en-US" sz="3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ron </a:t>
            </a: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detector:  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574" name="CustomShape 2"/>
          <p:cNvSpPr/>
          <p:nvPr/>
        </p:nvSpPr>
        <p:spPr>
          <a:xfrm>
            <a:off x="8742240" y="640080"/>
            <a:ext cx="1460880" cy="62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5" name="CustomShape 3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12A7D33A-11DC-4046-B06D-45B8D5772486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6</a:t>
            </a:fld>
            <a:endParaRPr lang="en-US" sz="2400" b="0" strike="noStrike" spc="-1">
              <a:latin typeface="Arial"/>
            </a:endParaRPr>
          </a:p>
        </p:txBody>
      </p:sp>
      <p:sp>
        <p:nvSpPr>
          <p:cNvPr id="576" name="CustomShape 4"/>
          <p:cNvSpPr/>
          <p:nvPr/>
        </p:nvSpPr>
        <p:spPr>
          <a:xfrm rot="1500000">
            <a:off x="7487640" y="506520"/>
            <a:ext cx="2650320" cy="354240"/>
          </a:xfrm>
          <a:prstGeom prst="rect">
            <a:avLst/>
          </a:prstGeom>
          <a:solidFill>
            <a:srgbClr val="FFD428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  </a:t>
            </a:r>
            <a:r>
              <a:rPr lang="en-US" sz="1800" b="1" strike="noStrike" spc="-1">
                <a:solidFill>
                  <a:srgbClr val="C9211E"/>
                </a:solidFill>
                <a:latin typeface="Noto Sans Regular"/>
                <a:ea typeface="DejaVu Sans"/>
              </a:rPr>
              <a:t> POSITION+</a:t>
            </a:r>
            <a:r>
              <a:rPr lang="en-US" sz="1400" b="1" strike="noStrike" spc="-1">
                <a:solidFill>
                  <a:srgbClr val="C9211E"/>
                </a:solidFill>
                <a:latin typeface="Noto Sans Regular"/>
                <a:ea typeface="DejaVu Sans"/>
              </a:rPr>
              <a:t>time</a:t>
            </a: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  </a:t>
            </a:r>
            <a:endParaRPr lang="en-US" sz="1800" b="0" strike="noStrike" spc="-1">
              <a:latin typeface="Arial"/>
            </a:endParaRPr>
          </a:p>
        </p:txBody>
      </p:sp>
      <p:grpSp>
        <p:nvGrpSpPr>
          <p:cNvPr id="577" name="Group 5"/>
          <p:cNvGrpSpPr/>
          <p:nvPr/>
        </p:nvGrpSpPr>
        <p:grpSpPr>
          <a:xfrm>
            <a:off x="2128320" y="2257560"/>
            <a:ext cx="6420240" cy="4275720"/>
            <a:chOff x="2128320" y="2257560"/>
            <a:chExt cx="6420240" cy="4275720"/>
          </a:xfrm>
        </p:grpSpPr>
        <p:grpSp>
          <p:nvGrpSpPr>
            <p:cNvPr id="578" name="Group 6"/>
            <p:cNvGrpSpPr/>
            <p:nvPr/>
          </p:nvGrpSpPr>
          <p:grpSpPr>
            <a:xfrm>
              <a:off x="2128320" y="2865600"/>
              <a:ext cx="6420240" cy="3667680"/>
              <a:chOff x="2128320" y="2865600"/>
              <a:chExt cx="6420240" cy="3667680"/>
            </a:xfrm>
          </p:grpSpPr>
          <p:grpSp>
            <p:nvGrpSpPr>
              <p:cNvPr id="579" name="Group 7"/>
              <p:cNvGrpSpPr/>
              <p:nvPr/>
            </p:nvGrpSpPr>
            <p:grpSpPr>
              <a:xfrm>
                <a:off x="2128320" y="4258800"/>
                <a:ext cx="6420240" cy="2274480"/>
                <a:chOff x="2128320" y="4258800"/>
                <a:chExt cx="6420240" cy="2274480"/>
              </a:xfrm>
            </p:grpSpPr>
            <p:grpSp>
              <p:nvGrpSpPr>
                <p:cNvPr id="580" name="Group 8"/>
                <p:cNvGrpSpPr/>
                <p:nvPr/>
              </p:nvGrpSpPr>
              <p:grpSpPr>
                <a:xfrm>
                  <a:off x="2128320" y="4505040"/>
                  <a:ext cx="6420240" cy="2028240"/>
                  <a:chOff x="2128320" y="4505040"/>
                  <a:chExt cx="6420240" cy="2028240"/>
                </a:xfrm>
              </p:grpSpPr>
              <p:grpSp>
                <p:nvGrpSpPr>
                  <p:cNvPr id="581" name="Group 9"/>
                  <p:cNvGrpSpPr/>
                  <p:nvPr/>
                </p:nvGrpSpPr>
                <p:grpSpPr>
                  <a:xfrm>
                    <a:off x="2128320" y="4545000"/>
                    <a:ext cx="3947040" cy="1988280"/>
                    <a:chOff x="2128320" y="4545000"/>
                    <a:chExt cx="3947040" cy="1988280"/>
                  </a:xfrm>
                </p:grpSpPr>
                <p:grpSp>
                  <p:nvGrpSpPr>
                    <p:cNvPr id="582" name="Group 10"/>
                    <p:cNvGrpSpPr/>
                    <p:nvPr/>
                  </p:nvGrpSpPr>
                  <p:grpSpPr>
                    <a:xfrm>
                      <a:off x="4630320" y="4545000"/>
                      <a:ext cx="821880" cy="1746000"/>
                      <a:chOff x="4630320" y="4545000"/>
                      <a:chExt cx="821880" cy="1746000"/>
                    </a:xfrm>
                  </p:grpSpPr>
                  <p:sp>
                    <p:nvSpPr>
                      <p:cNvPr id="583" name="CustomShape 11"/>
                      <p:cNvSpPr/>
                      <p:nvPr/>
                    </p:nvSpPr>
                    <p:spPr>
                      <a:xfrm>
                        <a:off x="4630320" y="53920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84" name="CustomShape 12"/>
                      <p:cNvSpPr/>
                      <p:nvPr/>
                    </p:nvSpPr>
                    <p:spPr>
                      <a:xfrm>
                        <a:off x="4640760" y="49834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FF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85" name="CustomShape 13"/>
                      <p:cNvSpPr/>
                      <p:nvPr/>
                    </p:nvSpPr>
                    <p:spPr>
                      <a:xfrm>
                        <a:off x="4638960" y="454500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86" name="CustomShape 14"/>
                      <p:cNvSpPr/>
                      <p:nvPr/>
                    </p:nvSpPr>
                    <p:spPr>
                      <a:xfrm>
                        <a:off x="4661640" y="585216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  <p:grpSp>
                  <p:nvGrpSpPr>
                    <p:cNvPr id="587" name="Group 15"/>
                    <p:cNvGrpSpPr/>
                    <p:nvPr/>
                  </p:nvGrpSpPr>
                  <p:grpSpPr>
                    <a:xfrm>
                      <a:off x="3368880" y="4571280"/>
                      <a:ext cx="811440" cy="1732680"/>
                      <a:chOff x="3368880" y="4571280"/>
                      <a:chExt cx="811440" cy="1732680"/>
                    </a:xfrm>
                  </p:grpSpPr>
                  <p:sp>
                    <p:nvSpPr>
                      <p:cNvPr id="588" name="CustomShape 16"/>
                      <p:cNvSpPr/>
                      <p:nvPr/>
                    </p:nvSpPr>
                    <p:spPr>
                      <a:xfrm>
                        <a:off x="3379320" y="541836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89" name="CustomShape 17"/>
                      <p:cNvSpPr/>
                      <p:nvPr/>
                    </p:nvSpPr>
                    <p:spPr>
                      <a:xfrm>
                        <a:off x="3389760" y="500976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FF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90" name="CustomShape 18"/>
                      <p:cNvSpPr/>
                      <p:nvPr/>
                    </p:nvSpPr>
                    <p:spPr>
                      <a:xfrm>
                        <a:off x="3388320" y="45712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91" name="CustomShape 19"/>
                      <p:cNvSpPr/>
                      <p:nvPr/>
                    </p:nvSpPr>
                    <p:spPr>
                      <a:xfrm>
                        <a:off x="3368880" y="586512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  <p:grpSp>
                  <p:nvGrpSpPr>
                    <p:cNvPr id="592" name="Group 20"/>
                    <p:cNvGrpSpPr/>
                    <p:nvPr/>
                  </p:nvGrpSpPr>
                  <p:grpSpPr>
                    <a:xfrm>
                      <a:off x="4003560" y="4771440"/>
                      <a:ext cx="801000" cy="1315080"/>
                      <a:chOff x="4003560" y="4771440"/>
                      <a:chExt cx="801000" cy="1315080"/>
                    </a:xfrm>
                  </p:grpSpPr>
                  <p:sp>
                    <p:nvSpPr>
                      <p:cNvPr id="593" name="CustomShape 21"/>
                      <p:cNvSpPr/>
                      <p:nvPr/>
                    </p:nvSpPr>
                    <p:spPr>
                      <a:xfrm>
                        <a:off x="4003560" y="520812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94" name="CustomShape 22"/>
                      <p:cNvSpPr/>
                      <p:nvPr/>
                    </p:nvSpPr>
                    <p:spPr>
                      <a:xfrm>
                        <a:off x="4003560" y="477144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95" name="CustomShape 23"/>
                      <p:cNvSpPr/>
                      <p:nvPr/>
                    </p:nvSpPr>
                    <p:spPr>
                      <a:xfrm>
                        <a:off x="4014000" y="56476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FF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  <p:sp>
                  <p:nvSpPr>
                    <p:cNvPr id="596" name="CustomShape 24"/>
                    <p:cNvSpPr/>
                    <p:nvPr/>
                  </p:nvSpPr>
                  <p:spPr>
                    <a:xfrm>
                      <a:off x="4024440" y="6081120"/>
                      <a:ext cx="790560" cy="4388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gradFill rotWithShape="0">
                      <a:gsLst>
                        <a:gs pos="0">
                          <a:srgbClr val="00446B"/>
                        </a:gs>
                        <a:gs pos="100000">
                          <a:srgbClr val="00598C"/>
                        </a:gs>
                      </a:gsLst>
                      <a:lin ang="16200000"/>
                    </a:gradFill>
                    <a:ln>
                      <a:solidFill>
                        <a:srgbClr val="085886"/>
                      </a:solidFill>
                      <a:round/>
                    </a:ln>
                    <a:effectLst>
                      <a:innerShdw blurRad="50800" dist="25400" dir="10800000">
                        <a:srgbClr val="808080">
                          <a:alpha val="75000"/>
                        </a:srgbClr>
                      </a:innerShdw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/>
                  </p:style>
                </p:sp>
                <p:grpSp>
                  <p:nvGrpSpPr>
                    <p:cNvPr id="597" name="Group 25"/>
                    <p:cNvGrpSpPr/>
                    <p:nvPr/>
                  </p:nvGrpSpPr>
                  <p:grpSpPr>
                    <a:xfrm>
                      <a:off x="2754360" y="4791600"/>
                      <a:ext cx="811440" cy="1741680"/>
                      <a:chOff x="2754360" y="4791600"/>
                      <a:chExt cx="811440" cy="1741680"/>
                    </a:xfrm>
                  </p:grpSpPr>
                  <p:grpSp>
                    <p:nvGrpSpPr>
                      <p:cNvPr id="598" name="Group 26"/>
                      <p:cNvGrpSpPr/>
                      <p:nvPr/>
                    </p:nvGrpSpPr>
                    <p:grpSpPr>
                      <a:xfrm>
                        <a:off x="2754360" y="4791600"/>
                        <a:ext cx="801000" cy="1315080"/>
                        <a:chOff x="2754360" y="4791600"/>
                        <a:chExt cx="801000" cy="1315080"/>
                      </a:xfrm>
                    </p:grpSpPr>
                    <p:sp>
                      <p:nvSpPr>
                        <p:cNvPr id="599" name="CustomShape 27"/>
                        <p:cNvSpPr/>
                        <p:nvPr/>
                      </p:nvSpPr>
                      <p:spPr>
                        <a:xfrm>
                          <a:off x="2754360" y="522792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st="25400" dir="108000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  <p:sp>
                      <p:nvSpPr>
                        <p:cNvPr id="600" name="CustomShape 28"/>
                        <p:cNvSpPr/>
                        <p:nvPr/>
                      </p:nvSpPr>
                      <p:spPr>
                        <a:xfrm>
                          <a:off x="2754360" y="479160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gradFill rotWithShape="0">
                          <a:gsLst>
                            <a:gs pos="0">
                              <a:srgbClr val="00446B"/>
                            </a:gs>
                            <a:gs pos="100000">
                              <a:srgbClr val="00598C"/>
                            </a:gs>
                          </a:gsLst>
                          <a:lin ang="16200000"/>
                        </a:gra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st="25400" dir="108000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  <p:sp>
                      <p:nvSpPr>
                        <p:cNvPr id="601" name="CustomShape 29"/>
                        <p:cNvSpPr/>
                        <p:nvPr/>
                      </p:nvSpPr>
                      <p:spPr>
                        <a:xfrm>
                          <a:off x="2764800" y="566784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solidFill>
                          <a:srgbClr val="FFFF00"/>
                        </a:soli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st="25400" dir="108000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</p:grpSp>
                  <p:sp>
                    <p:nvSpPr>
                      <p:cNvPr id="602" name="CustomShape 30"/>
                      <p:cNvSpPr/>
                      <p:nvPr/>
                    </p:nvSpPr>
                    <p:spPr>
                      <a:xfrm>
                        <a:off x="2775240" y="609444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  <p:grpSp>
                  <p:nvGrpSpPr>
                    <p:cNvPr id="603" name="Group 31"/>
                    <p:cNvGrpSpPr/>
                    <p:nvPr/>
                  </p:nvGrpSpPr>
                  <p:grpSpPr>
                    <a:xfrm>
                      <a:off x="5264280" y="4737240"/>
                      <a:ext cx="811080" cy="1741680"/>
                      <a:chOff x="5264280" y="4737240"/>
                      <a:chExt cx="811080" cy="1741680"/>
                    </a:xfrm>
                  </p:grpSpPr>
                  <p:grpSp>
                    <p:nvGrpSpPr>
                      <p:cNvPr id="604" name="Group 32"/>
                      <p:cNvGrpSpPr/>
                      <p:nvPr/>
                    </p:nvGrpSpPr>
                    <p:grpSpPr>
                      <a:xfrm>
                        <a:off x="5264280" y="4737240"/>
                        <a:ext cx="800640" cy="1315440"/>
                        <a:chOff x="5264280" y="4737240"/>
                        <a:chExt cx="800640" cy="1315440"/>
                      </a:xfrm>
                    </p:grpSpPr>
                    <p:sp>
                      <p:nvSpPr>
                        <p:cNvPr id="605" name="CustomShape 33"/>
                        <p:cNvSpPr/>
                        <p:nvPr/>
                      </p:nvSpPr>
                      <p:spPr>
                        <a:xfrm>
                          <a:off x="5264280" y="517392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st="25400" dir="108000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  <p:sp>
                      <p:nvSpPr>
                        <p:cNvPr id="606" name="CustomShape 34"/>
                        <p:cNvSpPr/>
                        <p:nvPr/>
                      </p:nvSpPr>
                      <p:spPr>
                        <a:xfrm>
                          <a:off x="5264280" y="473724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gradFill rotWithShape="0">
                          <a:gsLst>
                            <a:gs pos="0">
                              <a:srgbClr val="00446B"/>
                            </a:gs>
                            <a:gs pos="100000">
                              <a:srgbClr val="00598C"/>
                            </a:gs>
                          </a:gsLst>
                          <a:lin ang="16200000"/>
                        </a:gra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st="25400" dir="108000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  <p:sp>
                      <p:nvSpPr>
                        <p:cNvPr id="607" name="CustomShape 35"/>
                        <p:cNvSpPr/>
                        <p:nvPr/>
                      </p:nvSpPr>
                      <p:spPr>
                        <a:xfrm>
                          <a:off x="5274360" y="561384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solidFill>
                          <a:srgbClr val="FFFF00"/>
                        </a:soli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st="25400" dir="108000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</p:grpSp>
                  <p:sp>
                    <p:nvSpPr>
                      <p:cNvPr id="608" name="CustomShape 36"/>
                      <p:cNvSpPr/>
                      <p:nvPr/>
                    </p:nvSpPr>
                    <p:spPr>
                      <a:xfrm>
                        <a:off x="5284800" y="60400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  <p:grpSp>
                  <p:nvGrpSpPr>
                    <p:cNvPr id="609" name="Group 37"/>
                    <p:cNvGrpSpPr/>
                    <p:nvPr/>
                  </p:nvGrpSpPr>
                  <p:grpSpPr>
                    <a:xfrm>
                      <a:off x="2128320" y="4595760"/>
                      <a:ext cx="801360" cy="1739160"/>
                      <a:chOff x="2128320" y="4595760"/>
                      <a:chExt cx="801360" cy="1739160"/>
                    </a:xfrm>
                  </p:grpSpPr>
                  <p:sp>
                    <p:nvSpPr>
                      <p:cNvPr id="610" name="CustomShape 38"/>
                      <p:cNvSpPr/>
                      <p:nvPr/>
                    </p:nvSpPr>
                    <p:spPr>
                      <a:xfrm>
                        <a:off x="2128320" y="544284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11" name="CustomShape 39"/>
                      <p:cNvSpPr/>
                      <p:nvPr/>
                    </p:nvSpPr>
                    <p:spPr>
                      <a:xfrm>
                        <a:off x="2139120" y="503424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FF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12" name="CustomShape 40"/>
                      <p:cNvSpPr/>
                      <p:nvPr/>
                    </p:nvSpPr>
                    <p:spPr>
                      <a:xfrm>
                        <a:off x="2137320" y="459576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13" name="CustomShape 41"/>
                      <p:cNvSpPr/>
                      <p:nvPr/>
                    </p:nvSpPr>
                    <p:spPr>
                      <a:xfrm>
                        <a:off x="2128680" y="58960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</p:grpSp>
              <p:grpSp>
                <p:nvGrpSpPr>
                  <p:cNvPr id="614" name="Group 42"/>
                  <p:cNvGrpSpPr/>
                  <p:nvPr/>
                </p:nvGrpSpPr>
                <p:grpSpPr>
                  <a:xfrm>
                    <a:off x="5861880" y="4505040"/>
                    <a:ext cx="2686680" cy="1962360"/>
                    <a:chOff x="5861880" y="4505040"/>
                    <a:chExt cx="2686680" cy="1962360"/>
                  </a:xfrm>
                </p:grpSpPr>
                <p:grpSp>
                  <p:nvGrpSpPr>
                    <p:cNvPr id="615" name="Group 43"/>
                    <p:cNvGrpSpPr/>
                    <p:nvPr/>
                  </p:nvGrpSpPr>
                  <p:grpSpPr>
                    <a:xfrm>
                      <a:off x="7102440" y="4505040"/>
                      <a:ext cx="811440" cy="1732680"/>
                      <a:chOff x="7102440" y="4505040"/>
                      <a:chExt cx="811440" cy="1732680"/>
                    </a:xfrm>
                  </p:grpSpPr>
                  <p:sp>
                    <p:nvSpPr>
                      <p:cNvPr id="616" name="CustomShape 44"/>
                      <p:cNvSpPr/>
                      <p:nvPr/>
                    </p:nvSpPr>
                    <p:spPr>
                      <a:xfrm>
                        <a:off x="7112880" y="53524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17" name="CustomShape 45"/>
                      <p:cNvSpPr/>
                      <p:nvPr/>
                    </p:nvSpPr>
                    <p:spPr>
                      <a:xfrm>
                        <a:off x="7123320" y="49438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FF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18" name="CustomShape 46"/>
                      <p:cNvSpPr/>
                      <p:nvPr/>
                    </p:nvSpPr>
                    <p:spPr>
                      <a:xfrm>
                        <a:off x="7121520" y="450504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19" name="CustomShape 47"/>
                      <p:cNvSpPr/>
                      <p:nvPr/>
                    </p:nvSpPr>
                    <p:spPr>
                      <a:xfrm>
                        <a:off x="7102440" y="57988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  <p:grpSp>
                  <p:nvGrpSpPr>
                    <p:cNvPr id="620" name="Group 48"/>
                    <p:cNvGrpSpPr/>
                    <p:nvPr/>
                  </p:nvGrpSpPr>
                  <p:grpSpPr>
                    <a:xfrm>
                      <a:off x="7737120" y="4705560"/>
                      <a:ext cx="801000" cy="1315080"/>
                      <a:chOff x="7737120" y="4705560"/>
                      <a:chExt cx="801000" cy="1315080"/>
                    </a:xfrm>
                  </p:grpSpPr>
                  <p:sp>
                    <p:nvSpPr>
                      <p:cNvPr id="621" name="CustomShape 49"/>
                      <p:cNvSpPr/>
                      <p:nvPr/>
                    </p:nvSpPr>
                    <p:spPr>
                      <a:xfrm>
                        <a:off x="7737120" y="51418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22" name="CustomShape 50"/>
                      <p:cNvSpPr/>
                      <p:nvPr/>
                    </p:nvSpPr>
                    <p:spPr>
                      <a:xfrm>
                        <a:off x="7737120" y="470556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23" name="CustomShape 51"/>
                      <p:cNvSpPr/>
                      <p:nvPr/>
                    </p:nvSpPr>
                    <p:spPr>
                      <a:xfrm>
                        <a:off x="7747560" y="558180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FF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  <p:sp>
                  <p:nvSpPr>
                    <p:cNvPr id="624" name="CustomShape 52"/>
                    <p:cNvSpPr/>
                    <p:nvPr/>
                  </p:nvSpPr>
                  <p:spPr>
                    <a:xfrm>
                      <a:off x="7758000" y="6014880"/>
                      <a:ext cx="790560" cy="4388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gradFill rotWithShape="0">
                      <a:gsLst>
                        <a:gs pos="0">
                          <a:srgbClr val="00446B"/>
                        </a:gs>
                        <a:gs pos="100000">
                          <a:srgbClr val="00598C"/>
                        </a:gs>
                      </a:gsLst>
                      <a:lin ang="16200000"/>
                    </a:gradFill>
                    <a:ln>
                      <a:solidFill>
                        <a:srgbClr val="085886"/>
                      </a:solidFill>
                      <a:round/>
                    </a:ln>
                    <a:effectLst>
                      <a:innerShdw blurRad="50800" dist="25400" dir="10800000">
                        <a:srgbClr val="808080">
                          <a:alpha val="75000"/>
                        </a:srgbClr>
                      </a:innerShdw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/>
                  </p:style>
                </p:sp>
                <p:grpSp>
                  <p:nvGrpSpPr>
                    <p:cNvPr id="625" name="Group 53"/>
                    <p:cNvGrpSpPr/>
                    <p:nvPr/>
                  </p:nvGrpSpPr>
                  <p:grpSpPr>
                    <a:xfrm>
                      <a:off x="6487920" y="4725720"/>
                      <a:ext cx="811440" cy="1741680"/>
                      <a:chOff x="6487920" y="4725720"/>
                      <a:chExt cx="811440" cy="1741680"/>
                    </a:xfrm>
                  </p:grpSpPr>
                  <p:grpSp>
                    <p:nvGrpSpPr>
                      <p:cNvPr id="626" name="Group 54"/>
                      <p:cNvGrpSpPr/>
                      <p:nvPr/>
                    </p:nvGrpSpPr>
                    <p:grpSpPr>
                      <a:xfrm>
                        <a:off x="6487920" y="4725720"/>
                        <a:ext cx="801000" cy="1315080"/>
                        <a:chOff x="6487920" y="4725720"/>
                        <a:chExt cx="801000" cy="1315080"/>
                      </a:xfrm>
                    </p:grpSpPr>
                    <p:sp>
                      <p:nvSpPr>
                        <p:cNvPr id="627" name="CustomShape 55"/>
                        <p:cNvSpPr/>
                        <p:nvPr/>
                      </p:nvSpPr>
                      <p:spPr>
                        <a:xfrm>
                          <a:off x="6487920" y="516204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st="25400" dir="108000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  <p:sp>
                      <p:nvSpPr>
                        <p:cNvPr id="628" name="CustomShape 56"/>
                        <p:cNvSpPr/>
                        <p:nvPr/>
                      </p:nvSpPr>
                      <p:spPr>
                        <a:xfrm>
                          <a:off x="6487920" y="472572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gradFill rotWithShape="0">
                          <a:gsLst>
                            <a:gs pos="0">
                              <a:srgbClr val="00446B"/>
                            </a:gs>
                            <a:gs pos="100000">
                              <a:srgbClr val="00598C"/>
                            </a:gs>
                          </a:gsLst>
                          <a:lin ang="16200000"/>
                        </a:gra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st="25400" dir="108000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  <p:sp>
                      <p:nvSpPr>
                        <p:cNvPr id="629" name="CustomShape 57"/>
                        <p:cNvSpPr/>
                        <p:nvPr/>
                      </p:nvSpPr>
                      <p:spPr>
                        <a:xfrm>
                          <a:off x="6498360" y="560196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solidFill>
                          <a:srgbClr val="FFFF00"/>
                        </a:soli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st="25400" dir="108000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</p:grpSp>
                  <p:sp>
                    <p:nvSpPr>
                      <p:cNvPr id="630" name="CustomShape 58"/>
                      <p:cNvSpPr/>
                      <p:nvPr/>
                    </p:nvSpPr>
                    <p:spPr>
                      <a:xfrm>
                        <a:off x="6508800" y="602856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  <p:grpSp>
                  <p:nvGrpSpPr>
                    <p:cNvPr id="631" name="Group 59"/>
                    <p:cNvGrpSpPr/>
                    <p:nvPr/>
                  </p:nvGrpSpPr>
                  <p:grpSpPr>
                    <a:xfrm>
                      <a:off x="5861880" y="4529520"/>
                      <a:ext cx="801360" cy="1739520"/>
                      <a:chOff x="5861880" y="4529520"/>
                      <a:chExt cx="801360" cy="1739520"/>
                    </a:xfrm>
                  </p:grpSpPr>
                  <p:sp>
                    <p:nvSpPr>
                      <p:cNvPr id="632" name="CustomShape 60"/>
                      <p:cNvSpPr/>
                      <p:nvPr/>
                    </p:nvSpPr>
                    <p:spPr>
                      <a:xfrm>
                        <a:off x="5861880" y="537696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33" name="CustomShape 61"/>
                      <p:cNvSpPr/>
                      <p:nvPr/>
                    </p:nvSpPr>
                    <p:spPr>
                      <a:xfrm>
                        <a:off x="5872680" y="496836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FF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34" name="CustomShape 62"/>
                      <p:cNvSpPr/>
                      <p:nvPr/>
                    </p:nvSpPr>
                    <p:spPr>
                      <a:xfrm>
                        <a:off x="5870880" y="452952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35" name="CustomShape 63"/>
                      <p:cNvSpPr/>
                      <p:nvPr/>
                    </p:nvSpPr>
                    <p:spPr>
                      <a:xfrm>
                        <a:off x="5862240" y="583020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st="25400" dir="108000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</p:grpSp>
            </p:grpSp>
            <p:sp>
              <p:nvSpPr>
                <p:cNvPr id="636" name="CustomShape 64"/>
                <p:cNvSpPr/>
                <p:nvPr/>
              </p:nvSpPr>
              <p:spPr>
                <a:xfrm>
                  <a:off x="5264280" y="4309560"/>
                  <a:ext cx="790560" cy="438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FF00"/>
                </a:solidFill>
                <a:ln>
                  <a:solidFill>
                    <a:srgbClr val="085886"/>
                  </a:solidFill>
                  <a:round/>
                </a:ln>
                <a:effectLst>
                  <a:innerShdw blurRad="50800" dist="25400" dir="10800000">
                    <a:srgbClr val="808080">
                      <a:alpha val="75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637" name="CustomShape 65"/>
                <p:cNvSpPr/>
                <p:nvPr/>
              </p:nvSpPr>
              <p:spPr>
                <a:xfrm>
                  <a:off x="6487920" y="4272840"/>
                  <a:ext cx="790560" cy="438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FF00"/>
                </a:solidFill>
                <a:ln>
                  <a:solidFill>
                    <a:srgbClr val="085886"/>
                  </a:solidFill>
                  <a:round/>
                </a:ln>
                <a:effectLst>
                  <a:innerShdw blurRad="50800" dist="25400" dir="10800000">
                    <a:srgbClr val="808080">
                      <a:alpha val="75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638" name="CustomShape 66"/>
                <p:cNvSpPr/>
                <p:nvPr/>
              </p:nvSpPr>
              <p:spPr>
                <a:xfrm>
                  <a:off x="4003560" y="4320360"/>
                  <a:ext cx="790560" cy="438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FF00"/>
                </a:solidFill>
                <a:ln>
                  <a:solidFill>
                    <a:srgbClr val="085886"/>
                  </a:solidFill>
                  <a:round/>
                </a:ln>
                <a:effectLst>
                  <a:innerShdw blurRad="50800" dist="25400" dir="10800000">
                    <a:srgbClr val="808080">
                      <a:alpha val="75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639" name="CustomShape 67"/>
                <p:cNvSpPr/>
                <p:nvPr/>
              </p:nvSpPr>
              <p:spPr>
                <a:xfrm>
                  <a:off x="2754360" y="4375800"/>
                  <a:ext cx="790560" cy="438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FF00"/>
                </a:solidFill>
                <a:ln>
                  <a:solidFill>
                    <a:srgbClr val="085886"/>
                  </a:solidFill>
                  <a:round/>
                </a:ln>
                <a:effectLst>
                  <a:innerShdw blurRad="50800" dist="25400" dir="10800000">
                    <a:srgbClr val="808080">
                      <a:alpha val="75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640" name="CustomShape 68"/>
                <p:cNvSpPr/>
                <p:nvPr/>
              </p:nvSpPr>
              <p:spPr>
                <a:xfrm>
                  <a:off x="7737120" y="4258800"/>
                  <a:ext cx="790560" cy="438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FF00"/>
                </a:solidFill>
                <a:ln>
                  <a:solidFill>
                    <a:srgbClr val="085886"/>
                  </a:solidFill>
                  <a:round/>
                </a:ln>
                <a:effectLst>
                  <a:innerShdw blurRad="50800" dist="25400" dir="10800000">
                    <a:srgbClr val="808080">
                      <a:alpha val="75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641" name="CustomShape 69"/>
                <p:cNvSpPr/>
                <p:nvPr/>
              </p:nvSpPr>
              <p:spPr>
                <a:xfrm rot="5400000">
                  <a:off x="6336000" y="494892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42" name="CustomShape 70"/>
                <p:cNvSpPr/>
                <p:nvPr/>
              </p:nvSpPr>
              <p:spPr>
                <a:xfrm rot="5400000">
                  <a:off x="6874200" y="569448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43" name="CustomShape 71"/>
                <p:cNvSpPr/>
                <p:nvPr/>
              </p:nvSpPr>
              <p:spPr>
                <a:xfrm rot="5400000">
                  <a:off x="7612920" y="500220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44" name="CustomShape 72"/>
                <p:cNvSpPr/>
                <p:nvPr/>
              </p:nvSpPr>
              <p:spPr>
                <a:xfrm rot="5400000">
                  <a:off x="5667840" y="571968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45" name="CustomShape 73"/>
                <p:cNvSpPr/>
                <p:nvPr/>
              </p:nvSpPr>
              <p:spPr>
                <a:xfrm rot="5400000">
                  <a:off x="5104080" y="496080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46" name="CustomShape 74"/>
                <p:cNvSpPr/>
                <p:nvPr/>
              </p:nvSpPr>
              <p:spPr>
                <a:xfrm rot="5400000">
                  <a:off x="4425480" y="571392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47" name="CustomShape 75"/>
                <p:cNvSpPr/>
                <p:nvPr/>
              </p:nvSpPr>
              <p:spPr>
                <a:xfrm rot="5400000">
                  <a:off x="3863880" y="499068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48" name="CustomShape 76"/>
                <p:cNvSpPr/>
                <p:nvPr/>
              </p:nvSpPr>
              <p:spPr>
                <a:xfrm rot="5400000">
                  <a:off x="3071880" y="576036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49" name="CustomShape 77"/>
                <p:cNvSpPr/>
                <p:nvPr/>
              </p:nvSpPr>
              <p:spPr>
                <a:xfrm rot="5400000">
                  <a:off x="2457000" y="499464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0" name="CustomShape 78"/>
                <p:cNvSpPr/>
                <p:nvPr/>
              </p:nvSpPr>
              <p:spPr>
                <a:xfrm rot="16200000" flipH="1">
                  <a:off x="6255000" y="472968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1" name="CustomShape 79"/>
                <p:cNvSpPr/>
                <p:nvPr/>
              </p:nvSpPr>
              <p:spPr>
                <a:xfrm rot="16200000" flipH="1">
                  <a:off x="7467120" y="474336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2" name="CustomShape 80"/>
                <p:cNvSpPr/>
                <p:nvPr/>
              </p:nvSpPr>
              <p:spPr>
                <a:xfrm rot="16200000" flipH="1">
                  <a:off x="4993920" y="470268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3" name="CustomShape 81"/>
                <p:cNvSpPr/>
                <p:nvPr/>
              </p:nvSpPr>
              <p:spPr>
                <a:xfrm rot="16200000" flipH="1">
                  <a:off x="2522520" y="482364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4" name="CustomShape 82"/>
                <p:cNvSpPr/>
                <p:nvPr/>
              </p:nvSpPr>
              <p:spPr>
                <a:xfrm rot="16200000" flipH="1">
                  <a:off x="3832200" y="481932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5" name="CustomShape 83"/>
                <p:cNvSpPr/>
                <p:nvPr/>
              </p:nvSpPr>
              <p:spPr>
                <a:xfrm rot="16200000" flipH="1">
                  <a:off x="7009560" y="548424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6" name="CustomShape 84"/>
                <p:cNvSpPr/>
                <p:nvPr/>
              </p:nvSpPr>
              <p:spPr>
                <a:xfrm rot="16200000" flipH="1">
                  <a:off x="5674320" y="547344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7" name="CustomShape 85"/>
                <p:cNvSpPr/>
                <p:nvPr/>
              </p:nvSpPr>
              <p:spPr>
                <a:xfrm rot="16200000" flipH="1">
                  <a:off x="4525200" y="555768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8" name="CustomShape 86"/>
                <p:cNvSpPr/>
                <p:nvPr/>
              </p:nvSpPr>
              <p:spPr>
                <a:xfrm rot="16200000" flipH="1">
                  <a:off x="3363120" y="554076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9" name="CustomShape 87"/>
                <p:cNvSpPr/>
                <p:nvPr/>
              </p:nvSpPr>
              <p:spPr>
                <a:xfrm rot="10800000">
                  <a:off x="6881040" y="443124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0" name="CustomShape 88"/>
                <p:cNvSpPr/>
                <p:nvPr/>
              </p:nvSpPr>
              <p:spPr>
                <a:xfrm rot="10800000">
                  <a:off x="5540040" y="445248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1" name="CustomShape 89"/>
                <p:cNvSpPr/>
                <p:nvPr/>
              </p:nvSpPr>
              <p:spPr>
                <a:xfrm rot="10800000">
                  <a:off x="4359600" y="446616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2" name="CustomShape 90"/>
                <p:cNvSpPr/>
                <p:nvPr/>
              </p:nvSpPr>
              <p:spPr>
                <a:xfrm rot="10800000">
                  <a:off x="3088440" y="449136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3" name="CustomShape 91"/>
                <p:cNvSpPr/>
                <p:nvPr/>
              </p:nvSpPr>
              <p:spPr>
                <a:xfrm rot="10800000">
                  <a:off x="6175440" y="511236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4" name="CustomShape 92"/>
                <p:cNvSpPr/>
                <p:nvPr/>
              </p:nvSpPr>
              <p:spPr>
                <a:xfrm rot="10800000">
                  <a:off x="5049720" y="515448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5" name="CustomShape 93"/>
                <p:cNvSpPr/>
                <p:nvPr/>
              </p:nvSpPr>
              <p:spPr>
                <a:xfrm rot="10800000">
                  <a:off x="3535920" y="520560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6" name="CustomShape 94"/>
                <p:cNvSpPr/>
                <p:nvPr/>
              </p:nvSpPr>
              <p:spPr>
                <a:xfrm rot="10800000">
                  <a:off x="2302920" y="523908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7" name="CustomShape 95"/>
                <p:cNvSpPr/>
                <p:nvPr/>
              </p:nvSpPr>
              <p:spPr>
                <a:xfrm rot="10800000">
                  <a:off x="6924960" y="573408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8" name="CustomShape 96"/>
                <p:cNvSpPr/>
                <p:nvPr/>
              </p:nvSpPr>
              <p:spPr>
                <a:xfrm rot="10800000">
                  <a:off x="5630760" y="579564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9" name="CustomShape 97"/>
                <p:cNvSpPr/>
                <p:nvPr/>
              </p:nvSpPr>
              <p:spPr>
                <a:xfrm rot="10800000">
                  <a:off x="4280040" y="584748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70" name="CustomShape 98"/>
                <p:cNvSpPr/>
                <p:nvPr/>
              </p:nvSpPr>
              <p:spPr>
                <a:xfrm rot="10800000">
                  <a:off x="3067920" y="587844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st="2016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sp>
            <p:nvSpPr>
              <p:cNvPr id="671" name="CustomShape 99"/>
              <p:cNvSpPr/>
              <p:nvPr/>
            </p:nvSpPr>
            <p:spPr>
              <a:xfrm rot="5400000">
                <a:off x="6062040" y="3551760"/>
                <a:ext cx="1924560" cy="551880"/>
              </a:xfrm>
              <a:prstGeom prst="curvedConnector3">
                <a:avLst>
                  <a:gd name="adj1" fmla="val 50000"/>
                </a:avLst>
              </a:prstGeom>
              <a:noFill/>
              <a:ln>
                <a:solidFill>
                  <a:schemeClr val="tx1"/>
                </a:solidFill>
                <a:prstDash val="sysDash"/>
                <a:round/>
              </a:ln>
              <a:effectLst>
                <a:outerShdw blurRad="40000" dist="2016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672" name="CustomShape 100"/>
              <p:cNvSpPr/>
              <p:nvPr/>
            </p:nvSpPr>
            <p:spPr>
              <a:xfrm rot="16200000" flipH="1">
                <a:off x="6609240" y="3535920"/>
                <a:ext cx="1832040" cy="492120"/>
              </a:xfrm>
              <a:prstGeom prst="curvedConnector3">
                <a:avLst>
                  <a:gd name="adj1" fmla="val 50000"/>
                </a:avLst>
              </a:prstGeom>
              <a:noFill/>
              <a:ln>
                <a:solidFill>
                  <a:schemeClr val="tx1"/>
                </a:solidFill>
                <a:prstDash val="sysDash"/>
                <a:round/>
              </a:ln>
              <a:effectLst>
                <a:outerShdw blurRad="40000" dist="2016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673" name="CustomShape 101"/>
              <p:cNvSpPr/>
              <p:nvPr/>
            </p:nvSpPr>
            <p:spPr>
              <a:xfrm>
                <a:off x="6750360" y="4622040"/>
                <a:ext cx="1070640" cy="196920"/>
              </a:xfrm>
              <a:prstGeom prst="ellipse">
                <a:avLst/>
              </a:prstGeom>
              <a:pattFill prst="openDmnd">
                <a:fgClr>
                  <a:srgbClr val="000000"/>
                </a:fgClr>
                <a:bgClr>
                  <a:srgbClr val="FFFFFF"/>
                </a:bgClr>
              </a:pattFill>
              <a:ln>
                <a:solidFill>
                  <a:schemeClr val="tx1"/>
                </a:solidFill>
                <a:prstDash val="sysDash"/>
                <a:round/>
              </a:ln>
              <a:effectLst>
                <a:innerShdw blurRad="50800" dist="25400" dir="10800000">
                  <a:srgbClr val="808080">
                    <a:alpha val="75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</p:grpSp>
        <p:sp>
          <p:nvSpPr>
            <p:cNvPr id="674" name="CustomShape 102"/>
            <p:cNvSpPr/>
            <p:nvPr/>
          </p:nvSpPr>
          <p:spPr>
            <a:xfrm rot="16200000" flipH="1">
              <a:off x="4712760" y="4813920"/>
              <a:ext cx="1832040" cy="492120"/>
            </a:xfrm>
            <a:prstGeom prst="curvedConnector3">
              <a:avLst>
                <a:gd name="adj1" fmla="val 50000"/>
              </a:avLst>
            </a:prstGeom>
            <a:noFill/>
            <a:ln>
              <a:solidFill>
                <a:schemeClr val="tx1"/>
              </a:solidFill>
              <a:prstDash val="sysDash"/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75" name="CustomShape 103"/>
            <p:cNvSpPr/>
            <p:nvPr/>
          </p:nvSpPr>
          <p:spPr>
            <a:xfrm rot="5400000">
              <a:off x="4144320" y="4811040"/>
              <a:ext cx="1924560" cy="551880"/>
            </a:xfrm>
            <a:prstGeom prst="curvedConnector3">
              <a:avLst>
                <a:gd name="adj1" fmla="val 50000"/>
              </a:avLst>
            </a:prstGeom>
            <a:noFill/>
            <a:ln>
              <a:solidFill>
                <a:schemeClr val="tx1"/>
              </a:solidFill>
              <a:prstDash val="sysDash"/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76" name="CustomShape 104"/>
            <p:cNvSpPr/>
            <p:nvPr/>
          </p:nvSpPr>
          <p:spPr>
            <a:xfrm>
              <a:off x="4811040" y="5844960"/>
              <a:ext cx="1070640" cy="363600"/>
            </a:xfrm>
            <a:prstGeom prst="ellipse">
              <a:avLst/>
            </a:prstGeom>
            <a:pattFill prst="openDmnd">
              <a:fgClr>
                <a:srgbClr val="000000"/>
              </a:fgClr>
              <a:bgClr>
                <a:srgbClr val="FFFFFF"/>
              </a:bgClr>
            </a:pattFill>
            <a:ln>
              <a:solidFill>
                <a:schemeClr val="tx1"/>
              </a:solidFill>
              <a:prstDash val="sysDash"/>
              <a:round/>
            </a:ln>
            <a:effectLst>
              <a:innerShdw blurRad="50800" dist="25400" dir="10800000">
                <a:srgbClr val="808080">
                  <a:alpha val="7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7" name="Line 105"/>
            <p:cNvSpPr/>
            <p:nvPr/>
          </p:nvSpPr>
          <p:spPr>
            <a:xfrm flipV="1">
              <a:off x="7279560" y="2257560"/>
              <a:ext cx="20880" cy="60804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78" name="Line 106"/>
            <p:cNvSpPr/>
            <p:nvPr/>
          </p:nvSpPr>
          <p:spPr>
            <a:xfrm flipV="1">
              <a:off x="5382720" y="2829240"/>
              <a:ext cx="0" cy="124344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679" name="CustomShape 107"/>
          <p:cNvSpPr/>
          <p:nvPr/>
        </p:nvSpPr>
        <p:spPr>
          <a:xfrm>
            <a:off x="933840" y="1227600"/>
            <a:ext cx="827892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To reach few microns resolution with a limited number of electronic channels, a genuine concept was developed, successfully </a:t>
            </a:r>
            <a:r>
              <a:rPr lang="en-US" sz="18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tested</a:t>
            </a:r>
            <a:r>
              <a:rPr lang="en-US" sz="18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 and </a:t>
            </a:r>
            <a:r>
              <a:rPr lang="en-US" sz="18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patented</a:t>
            </a:r>
            <a:r>
              <a:rPr lang="en-US" sz="18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.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680" name="CustomShape 108"/>
          <p:cNvSpPr/>
          <p:nvPr/>
        </p:nvSpPr>
        <p:spPr>
          <a:xfrm>
            <a:off x="822960" y="2319120"/>
            <a:ext cx="894492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76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lang="en-US" sz="1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 - Connect the pixels in woven strips</a:t>
            </a:r>
            <a:endParaRPr lang="en-US" sz="18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lang="en-US" sz="1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 - Two neighboring pixels are connected to two different strips</a:t>
            </a:r>
            <a:endParaRPr lang="en-US" sz="18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lang="en-US" sz="1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 - Each strip is connected to one electronic channel </a:t>
            </a:r>
            <a:endParaRPr lang="en-US" sz="18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lang="en-US" sz="1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 - Share the charge among a few ones</a:t>
            </a:r>
            <a:endParaRPr lang="en-US" sz="18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lang="en-US" sz="1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 - Crossing the fired strip to determine the position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681" name="CustomShape 109"/>
          <p:cNvSpPr/>
          <p:nvPr/>
        </p:nvSpPr>
        <p:spPr>
          <a:xfrm>
            <a:off x="1102320" y="6766560"/>
            <a:ext cx="9417960" cy="3643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Reduction of electronic channels, power consumption.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CustomShape 1"/>
          <p:cNvSpPr/>
          <p:nvPr/>
        </p:nvSpPr>
        <p:spPr>
          <a:xfrm>
            <a:off x="719640" y="30060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PIC</a:t>
            </a:r>
            <a:r>
              <a:rPr lang="en-US" sz="3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osencod sub</a:t>
            </a: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MIC</a:t>
            </a:r>
            <a:r>
              <a:rPr lang="en-US" sz="3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ron </a:t>
            </a: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detector:  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683" name="CustomShape 2"/>
          <p:cNvSpPr/>
          <p:nvPr/>
        </p:nvSpPr>
        <p:spPr>
          <a:xfrm>
            <a:off x="8742240" y="640080"/>
            <a:ext cx="1460880" cy="62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3"/>
          <p:cNvSpPr/>
          <p:nvPr/>
        </p:nvSpPr>
        <p:spPr>
          <a:xfrm>
            <a:off x="3806640" y="2005920"/>
            <a:ext cx="1972080" cy="61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685" name="CustomShape 4"/>
          <p:cNvSpPr/>
          <p:nvPr/>
        </p:nvSpPr>
        <p:spPr>
          <a:xfrm>
            <a:off x="315360" y="1861920"/>
            <a:ext cx="3615120" cy="43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686" name="CustomShape 5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405F8427-4D9A-4185-BE58-01BA0AE9B4FF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7</a:t>
            </a:fld>
            <a:endParaRPr lang="en-US" sz="2400" b="0" strike="noStrike" spc="-1">
              <a:latin typeface="Arial"/>
            </a:endParaRPr>
          </a:p>
        </p:txBody>
      </p:sp>
      <p:sp>
        <p:nvSpPr>
          <p:cNvPr id="687" name="CustomShape 6"/>
          <p:cNvSpPr/>
          <p:nvPr/>
        </p:nvSpPr>
        <p:spPr>
          <a:xfrm>
            <a:off x="91440" y="1955880"/>
            <a:ext cx="6216480" cy="3510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88" name="Image 3_1"/>
          <p:cNvPicPr/>
          <p:nvPr/>
        </p:nvPicPr>
        <p:blipFill>
          <a:blip r:embed="rId2"/>
          <a:stretch/>
        </p:blipFill>
        <p:spPr>
          <a:xfrm>
            <a:off x="5212080" y="1227960"/>
            <a:ext cx="4290480" cy="2010240"/>
          </a:xfrm>
          <a:prstGeom prst="rect">
            <a:avLst/>
          </a:prstGeom>
          <a:ln>
            <a:noFill/>
          </a:ln>
        </p:spPr>
      </p:pic>
      <p:pic>
        <p:nvPicPr>
          <p:cNvPr id="689" name="Image 22_0"/>
          <p:cNvPicPr/>
          <p:nvPr/>
        </p:nvPicPr>
        <p:blipFill>
          <a:blip r:embed="rId3"/>
          <a:srcRect r="77190"/>
          <a:stretch/>
        </p:blipFill>
        <p:spPr>
          <a:xfrm>
            <a:off x="22320" y="2352960"/>
            <a:ext cx="3489840" cy="937440"/>
          </a:xfrm>
          <a:prstGeom prst="rect">
            <a:avLst/>
          </a:prstGeom>
          <a:ln>
            <a:noFill/>
          </a:ln>
        </p:spPr>
      </p:pic>
      <p:pic>
        <p:nvPicPr>
          <p:cNvPr id="690" name="Image 6_0"/>
          <p:cNvPicPr/>
          <p:nvPr/>
        </p:nvPicPr>
        <p:blipFill>
          <a:blip r:embed="rId4"/>
          <a:srcRect l="3632"/>
          <a:stretch/>
        </p:blipFill>
        <p:spPr>
          <a:xfrm>
            <a:off x="166320" y="1208160"/>
            <a:ext cx="2392560" cy="1145160"/>
          </a:xfrm>
          <a:prstGeom prst="rect">
            <a:avLst/>
          </a:prstGeom>
          <a:ln>
            <a:noFill/>
          </a:ln>
        </p:spPr>
      </p:pic>
      <p:pic>
        <p:nvPicPr>
          <p:cNvPr id="691" name="Image 690"/>
          <p:cNvPicPr/>
          <p:nvPr/>
        </p:nvPicPr>
        <p:blipFill>
          <a:blip r:embed="rId5"/>
          <a:stretch/>
        </p:blipFill>
        <p:spPr>
          <a:xfrm>
            <a:off x="3189960" y="1355040"/>
            <a:ext cx="1263960" cy="929520"/>
          </a:xfrm>
          <a:prstGeom prst="rect">
            <a:avLst/>
          </a:prstGeom>
          <a:ln>
            <a:noFill/>
          </a:ln>
        </p:spPr>
      </p:pic>
      <p:sp>
        <p:nvSpPr>
          <p:cNvPr id="692" name="CustomShape 7"/>
          <p:cNvSpPr/>
          <p:nvPr/>
        </p:nvSpPr>
        <p:spPr>
          <a:xfrm>
            <a:off x="-36000" y="3269880"/>
            <a:ext cx="10406160" cy="102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u="sng" strike="noStrike" spc="-1">
                <a:solidFill>
                  <a:srgbClr val="000000"/>
                </a:solidFill>
                <a:uFillTx/>
                <a:latin typeface="Trebuche"/>
                <a:ea typeface="DejaVu Sans"/>
              </a:rPr>
              <a:t>6 metal layer technology:</a:t>
            </a:r>
            <a:endParaRPr lang="en-US" sz="16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latin typeface="Trebuche"/>
                <a:ea typeface="Noto Sans CJK SC"/>
              </a:rPr>
              <a:t>3xdirectionsx852 hexagon(</a:t>
            </a:r>
            <a:r>
              <a:rPr lang="en-US" sz="1600" b="1" strike="noStrike" spc="-1">
                <a:solidFill>
                  <a:srgbClr val="000000"/>
                </a:solidFill>
                <a:latin typeface="Trebuche"/>
                <a:ea typeface="Noto Sans CJK SC"/>
              </a:rPr>
              <a:t>5</a:t>
            </a:r>
            <a:r>
              <a:rPr lang="en-US" sz="1600" b="1" strike="noStrike" spc="-1">
                <a:solidFill>
                  <a:srgbClr val="000000"/>
                </a:solidFill>
                <a:latin typeface="DejaVu Serif"/>
                <a:ea typeface="DejaVu Serif"/>
              </a:rPr>
              <a:t>μ</a:t>
            </a:r>
            <a:r>
              <a:rPr lang="en-US" sz="1600" b="1" strike="noStrike" spc="-1">
                <a:solidFill>
                  <a:srgbClr val="000000"/>
                </a:solidFill>
                <a:latin typeface="Trebuche"/>
                <a:ea typeface="Noto Sans CJK SC"/>
              </a:rPr>
              <a:t>m</a:t>
            </a:r>
            <a:r>
              <a:rPr lang="en-US" sz="1600" b="0" strike="noStrike" spc="-1">
                <a:solidFill>
                  <a:srgbClr val="000000"/>
                </a:solidFill>
                <a:latin typeface="Trebuche"/>
                <a:ea typeface="Noto Sans CJK SC"/>
              </a:rPr>
              <a:t>)-strip-lines,</a:t>
            </a:r>
            <a:r>
              <a:rPr lang="en-US" sz="1600" b="0" strike="noStrike" spc="-1">
                <a:solidFill>
                  <a:srgbClr val="C9211E"/>
                </a:solidFill>
                <a:latin typeface="Trebuche"/>
                <a:ea typeface="Noto Sans CJK SC"/>
              </a:rPr>
              <a:t> </a:t>
            </a:r>
            <a:r>
              <a:rPr lang="en-US" sz="1600" b="0" strike="noStrike" spc="-1">
                <a:solidFill>
                  <a:srgbClr val="000000"/>
                </a:solidFill>
                <a:latin typeface="Trebuche"/>
                <a:ea typeface="Noto Sans CJK SC"/>
              </a:rPr>
              <a:t>in</a:t>
            </a:r>
            <a:r>
              <a:rPr lang="en-US" sz="1600" b="0" strike="noStrike" spc="-1">
                <a:solidFill>
                  <a:srgbClr val="C9211E"/>
                </a:solidFill>
                <a:latin typeface="Trebuche"/>
                <a:ea typeface="Noto Sans CJK SC"/>
              </a:rPr>
              <a:t> </a:t>
            </a:r>
            <a:r>
              <a:rPr lang="en-US" sz="1600" b="0" strike="noStrike" spc="-1">
                <a:solidFill>
                  <a:srgbClr val="ACB20C"/>
                </a:solidFill>
                <a:latin typeface="Trebuche"/>
                <a:ea typeface="Noto Sans CJK SC"/>
              </a:rPr>
              <a:t>TOP</a:t>
            </a:r>
            <a:r>
              <a:rPr lang="en-US" sz="1600" b="0" strike="noStrike" spc="-1">
                <a:solidFill>
                  <a:srgbClr val="C9211E"/>
                </a:solidFill>
                <a:latin typeface="Trebuche"/>
                <a:ea typeface="Noto Sans CJK SC"/>
              </a:rPr>
              <a:t> </a:t>
            </a:r>
            <a:r>
              <a:rPr lang="en-US" sz="1600" b="0" strike="noStrike" spc="-1">
                <a:solidFill>
                  <a:srgbClr val="000000"/>
                </a:solidFill>
                <a:latin typeface="Trebuche"/>
                <a:ea typeface="Noto Sans CJK SC"/>
              </a:rPr>
              <a:t>metal interconnector Metal-</a:t>
            </a:r>
            <a:r>
              <a:rPr lang="en-US" sz="1600" b="0" strike="noStrike" spc="-1">
                <a:solidFill>
                  <a:srgbClr val="A1467E"/>
                </a:solidFill>
                <a:latin typeface="Trebuche"/>
                <a:ea typeface="Noto Sans CJK SC"/>
              </a:rPr>
              <a:t>5</a:t>
            </a:r>
            <a:r>
              <a:rPr lang="en-US" sz="1600" b="0" strike="noStrike" spc="-1">
                <a:solidFill>
                  <a:srgbClr val="000000"/>
                </a:solidFill>
                <a:latin typeface="Trebuche"/>
                <a:ea typeface="Noto Sans CJK SC"/>
              </a:rPr>
              <a:t>-</a:t>
            </a:r>
            <a:r>
              <a:rPr lang="en-US" sz="1600" b="0" strike="noStrike" spc="-1">
                <a:solidFill>
                  <a:srgbClr val="ACB20C"/>
                </a:solidFill>
                <a:latin typeface="Trebuche"/>
                <a:ea typeface="Noto Sans CJK SC"/>
              </a:rPr>
              <a:t>4</a:t>
            </a:r>
            <a:r>
              <a:rPr lang="en-US" sz="1600" b="0" strike="noStrike" spc="-1">
                <a:solidFill>
                  <a:srgbClr val="000000"/>
                </a:solidFill>
                <a:latin typeface="Trebuche"/>
                <a:ea typeface="Noto Sans CJK SC"/>
              </a:rPr>
              <a:t>-</a:t>
            </a:r>
            <a:r>
              <a:rPr lang="en-US" sz="1600" b="0" strike="noStrike" spc="-1">
                <a:solidFill>
                  <a:srgbClr val="EC9BA4"/>
                </a:solidFill>
                <a:latin typeface="Trebuche"/>
                <a:ea typeface="Noto Sans CJK SC"/>
              </a:rPr>
              <a:t>3</a:t>
            </a:r>
            <a:endParaRPr lang="en-US" sz="16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latin typeface="Trebuche"/>
                <a:ea typeface="Noto Sans CJK SC"/>
              </a:rPr>
              <a:t>[53,128] matrix of Analog+Digital comparator readout in</a:t>
            </a:r>
            <a:r>
              <a:rPr lang="en-US" sz="1600" b="0" strike="noStrike" spc="-1">
                <a:solidFill>
                  <a:srgbClr val="C9211E"/>
                </a:solidFill>
                <a:latin typeface="Trebuche"/>
                <a:ea typeface="Noto Sans CJK SC"/>
              </a:rPr>
              <a:t> </a:t>
            </a:r>
            <a:r>
              <a:rPr lang="en-US" sz="1600" b="0" strike="noStrike" spc="-1">
                <a:solidFill>
                  <a:srgbClr val="81D41A"/>
                </a:solidFill>
                <a:latin typeface="Trebuche"/>
                <a:ea typeface="Noto Sans CJK SC"/>
              </a:rPr>
              <a:t>M2</a:t>
            </a:r>
            <a:r>
              <a:rPr lang="en-US" sz="1600" b="0" strike="noStrike" spc="-1">
                <a:solidFill>
                  <a:srgbClr val="C9211E"/>
                </a:solidFill>
                <a:latin typeface="Trebuche"/>
                <a:ea typeface="Noto Sans CJK SC"/>
              </a:rPr>
              <a:t> </a:t>
            </a:r>
            <a:r>
              <a:rPr lang="en-US" sz="1600" b="0" strike="noStrike" spc="-1">
                <a:solidFill>
                  <a:srgbClr val="000000"/>
                </a:solidFill>
                <a:latin typeface="Trebuche"/>
                <a:ea typeface="Noto Sans CJK SC"/>
              </a:rPr>
              <a:t>&amp;</a:t>
            </a:r>
            <a:r>
              <a:rPr lang="en-US" sz="1600" b="0" strike="noStrike" spc="-1">
                <a:solidFill>
                  <a:srgbClr val="C9211E"/>
                </a:solidFill>
                <a:latin typeface="Trebuche"/>
                <a:ea typeface="Noto Sans CJK SC"/>
              </a:rPr>
              <a:t> </a:t>
            </a:r>
            <a:r>
              <a:rPr lang="en-US" sz="1600" b="0" strike="noStrike" spc="-1">
                <a:solidFill>
                  <a:srgbClr val="5983B0"/>
                </a:solidFill>
                <a:latin typeface="Trebuche"/>
                <a:ea typeface="Noto Sans CJK SC"/>
              </a:rPr>
              <a:t>M1</a:t>
            </a:r>
            <a:r>
              <a:rPr lang="en-US" sz="1600" b="0" strike="noStrike" spc="-1">
                <a:solidFill>
                  <a:srgbClr val="000000"/>
                </a:solidFill>
                <a:latin typeface="Trebuche"/>
                <a:ea typeface="Noto Sans CJK SC"/>
              </a:rPr>
              <a:t>, each line gets a comparator.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693" name="CustomShape 8"/>
          <p:cNvSpPr/>
          <p:nvPr/>
        </p:nvSpPr>
        <p:spPr>
          <a:xfrm rot="1500000">
            <a:off x="7487640" y="506520"/>
            <a:ext cx="2650320" cy="354240"/>
          </a:xfrm>
          <a:prstGeom prst="rect">
            <a:avLst/>
          </a:prstGeom>
          <a:solidFill>
            <a:srgbClr val="FFD428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  </a:t>
            </a:r>
            <a:r>
              <a:rPr lang="en-US" sz="1800" b="1" strike="noStrike" spc="-1">
                <a:solidFill>
                  <a:srgbClr val="C9211E"/>
                </a:solidFill>
                <a:latin typeface="Noto Sans Regular"/>
                <a:ea typeface="DejaVu Sans"/>
              </a:rPr>
              <a:t> POSITION+</a:t>
            </a:r>
            <a:r>
              <a:rPr lang="en-US" sz="1400" b="1" strike="noStrike" spc="-1">
                <a:solidFill>
                  <a:srgbClr val="C9211E"/>
                </a:solidFill>
                <a:latin typeface="Noto Sans Regular"/>
                <a:ea typeface="DejaVu Sans"/>
              </a:rPr>
              <a:t>time</a:t>
            </a: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  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694" name="Image 693"/>
          <p:cNvPicPr/>
          <p:nvPr/>
        </p:nvPicPr>
        <p:blipFill>
          <a:blip r:embed="rId6"/>
          <a:srcRect r="2980"/>
          <a:stretch/>
        </p:blipFill>
        <p:spPr>
          <a:xfrm>
            <a:off x="151920" y="6165360"/>
            <a:ext cx="2977920" cy="1369800"/>
          </a:xfrm>
          <a:prstGeom prst="rect">
            <a:avLst/>
          </a:prstGeom>
          <a:ln>
            <a:noFill/>
          </a:ln>
        </p:spPr>
      </p:pic>
      <p:pic>
        <p:nvPicPr>
          <p:cNvPr id="695" name="Image 54"/>
          <p:cNvPicPr/>
          <p:nvPr/>
        </p:nvPicPr>
        <p:blipFill>
          <a:blip r:embed="rId7"/>
          <a:stretch/>
        </p:blipFill>
        <p:spPr>
          <a:xfrm>
            <a:off x="72000" y="4531320"/>
            <a:ext cx="3953520" cy="150804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696" name="CustomShape 9"/>
          <p:cNvSpPr/>
          <p:nvPr/>
        </p:nvSpPr>
        <p:spPr>
          <a:xfrm>
            <a:off x="72000" y="6076800"/>
            <a:ext cx="3949920" cy="145584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7" name="CustomShape 10"/>
          <p:cNvSpPr/>
          <p:nvPr/>
        </p:nvSpPr>
        <p:spPr>
          <a:xfrm>
            <a:off x="79920" y="4373280"/>
            <a:ext cx="1398240" cy="26748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rebuche"/>
                <a:ea typeface="DejaVu Sans"/>
              </a:rPr>
              <a:t>Analog readout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698" name="CustomShape 11"/>
          <p:cNvSpPr/>
          <p:nvPr/>
        </p:nvSpPr>
        <p:spPr>
          <a:xfrm>
            <a:off x="2623680" y="6076800"/>
            <a:ext cx="1398240" cy="26748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rebuche"/>
                <a:ea typeface="DejaVu Sans"/>
              </a:rPr>
              <a:t>Digital readout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699" name="CustomShape 12"/>
          <p:cNvSpPr/>
          <p:nvPr/>
        </p:nvSpPr>
        <p:spPr>
          <a:xfrm>
            <a:off x="3967920" y="4083120"/>
            <a:ext cx="6147360" cy="130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u="sng" strike="noStrike" spc="-1">
                <a:solidFill>
                  <a:srgbClr val="000000"/>
                </a:solidFill>
                <a:uFillTx/>
                <a:latin typeface="Trebuche"/>
                <a:ea typeface="Arial"/>
              </a:rPr>
              <a:t>Very front-end:</a:t>
            </a:r>
            <a:endParaRPr lang="en-US" sz="16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FFFFFF"/>
              </a:buClr>
              <a:buFont typeface="Wingdings" charset="2"/>
              <a:buChar char=""/>
            </a:pPr>
            <a:r>
              <a:rPr lang="en-US" sz="1600" b="0" strike="noStrike" spc="-1">
                <a:solidFill>
                  <a:srgbClr val="000000"/>
                </a:solidFill>
                <a:latin typeface="Trebuche"/>
                <a:ea typeface="Arial"/>
              </a:rPr>
              <a:t>- Current mirror + current comparator</a:t>
            </a:r>
            <a:endParaRPr lang="en-US" sz="16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FFFFFF"/>
              </a:buClr>
              <a:buFont typeface="Wingdings" charset="2"/>
              <a:buChar char=""/>
            </a:pPr>
            <a:r>
              <a:rPr lang="en-US" sz="1600" b="0" strike="noStrike" spc="-1">
                <a:solidFill>
                  <a:srgbClr val="000000"/>
                </a:solidFill>
                <a:latin typeface="Trebuche"/>
                <a:ea typeface="Arial"/>
              </a:rPr>
              <a:t>- Current reference:  global 8-bit tuning DAC + </a:t>
            </a:r>
            <a:r>
              <a:rPr lang="en-US" sz="1600" b="0" u="sng" strike="noStrike" spc="-1">
                <a:solidFill>
                  <a:srgbClr val="000000"/>
                </a:solidFill>
                <a:uFillTx/>
                <a:latin typeface="Trebuche"/>
                <a:ea typeface="Arial"/>
              </a:rPr>
              <a:t>3-bit local</a:t>
            </a:r>
            <a:r>
              <a:rPr lang="en-US" sz="1600" b="0" strike="noStrike" spc="-1">
                <a:solidFill>
                  <a:srgbClr val="000000"/>
                </a:solidFill>
                <a:latin typeface="Trebuche"/>
                <a:ea typeface="Arial"/>
              </a:rPr>
              <a:t> </a:t>
            </a:r>
            <a:endParaRPr lang="en-US" sz="16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FFFFFF"/>
              </a:buClr>
              <a:buFont typeface="Wingdings" charset="2"/>
              <a:buChar char=""/>
            </a:pPr>
            <a:r>
              <a:rPr lang="en-US" sz="1600" b="0" strike="noStrike" spc="-1">
                <a:solidFill>
                  <a:srgbClr val="000000"/>
                </a:solidFill>
                <a:latin typeface="Trebuche"/>
                <a:ea typeface="Arial"/>
              </a:rPr>
              <a:t>- protection diodes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700" name="CustomShape 13"/>
          <p:cNvSpPr/>
          <p:nvPr/>
        </p:nvSpPr>
        <p:spPr>
          <a:xfrm>
            <a:off x="4021920" y="5103877"/>
            <a:ext cx="6147360" cy="179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u="sng" strike="noStrike" spc="-1" dirty="0">
                <a:solidFill>
                  <a:srgbClr val="000000"/>
                </a:solidFill>
                <a:uFillTx/>
                <a:latin typeface="Trebuche"/>
                <a:ea typeface="Arial"/>
              </a:rPr>
              <a:t>i2c Slow control :</a:t>
            </a:r>
            <a:endParaRPr lang="en-US" sz="16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FFFFFF"/>
              </a:buClr>
              <a:buFont typeface="Wingdings" charset="2"/>
              <a:buChar char=""/>
            </a:pPr>
            <a:r>
              <a:rPr lang="en-US" sz="1600" b="0" strike="noStrike" spc="-1" dirty="0">
                <a:solidFill>
                  <a:srgbClr val="000000"/>
                </a:solidFill>
                <a:latin typeface="Trebuche"/>
                <a:ea typeface="Arial"/>
              </a:rPr>
              <a:t>- global registers + each readout-cell locally</a:t>
            </a:r>
            <a:endParaRPr lang="en-US" sz="16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FFFFFF"/>
              </a:buClr>
              <a:buFont typeface="Wingdings" charset="2"/>
              <a:buChar char=""/>
            </a:pPr>
            <a:r>
              <a:rPr lang="en-US" sz="1600" b="0" strike="noStrike" spc="-1" dirty="0">
                <a:solidFill>
                  <a:srgbClr val="000000"/>
                </a:solidFill>
                <a:latin typeface="Trebuche"/>
                <a:ea typeface="Arial"/>
              </a:rPr>
              <a:t>- Column readout by priority encoder</a:t>
            </a:r>
            <a:br>
              <a:rPr dirty="0"/>
            </a:br>
            <a:r>
              <a:rPr lang="en-US" sz="1600" b="0" u="sng" strike="noStrike" spc="-1" dirty="0">
                <a:solidFill>
                  <a:srgbClr val="000000"/>
                </a:solidFill>
                <a:uFillTx/>
                <a:latin typeface="Trebuche"/>
                <a:ea typeface="Arial"/>
              </a:rPr>
              <a:t>Parallel readout :</a:t>
            </a:r>
            <a:endParaRPr lang="en-US" sz="16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FFFFFF"/>
              </a:buClr>
              <a:buFont typeface="Wingdings" charset="2"/>
              <a:buChar char=""/>
            </a:pPr>
            <a:r>
              <a:rPr lang="en-US" sz="1600" b="0" strike="noStrike" spc="-1" dirty="0">
                <a:solidFill>
                  <a:srgbClr val="000000"/>
                </a:solidFill>
                <a:latin typeface="Trebuche"/>
                <a:ea typeface="Arial"/>
              </a:rPr>
              <a:t>- 13-bit data (touched pixel address) + Marker </a:t>
            </a:r>
            <a:endParaRPr lang="en-US" sz="16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FFFFFF"/>
              </a:buClr>
              <a:buFont typeface="Wingdings" charset="2"/>
              <a:buChar char=""/>
            </a:pPr>
            <a:r>
              <a:rPr lang="en-US" sz="1600" b="0" strike="noStrike" spc="-1" dirty="0">
                <a:solidFill>
                  <a:srgbClr val="000000"/>
                </a:solidFill>
                <a:latin typeface="Trebuche"/>
                <a:ea typeface="Arial"/>
              </a:rPr>
              <a:t>- 40MHz // readout speed</a:t>
            </a:r>
            <a:endParaRPr lang="en-US" sz="16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FFFFFF"/>
              </a:buClr>
              <a:buFont typeface="Wingdings" charset="2"/>
              <a:buChar char=""/>
            </a:pPr>
            <a:r>
              <a:rPr lang="en-US" sz="1600" b="0" strike="noStrike" spc="-1" dirty="0">
                <a:solidFill>
                  <a:srgbClr val="000000"/>
                </a:solidFill>
                <a:latin typeface="Trebuche"/>
                <a:ea typeface="Arial"/>
              </a:rPr>
              <a:t>- 16 sample by frame : 16* 25ns =&gt; 400ns frame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701" name="Line 14"/>
          <p:cNvSpPr/>
          <p:nvPr/>
        </p:nvSpPr>
        <p:spPr>
          <a:xfrm flipV="1">
            <a:off x="3566160" y="2286000"/>
            <a:ext cx="240480" cy="1280160"/>
          </a:xfrm>
          <a:prstGeom prst="line">
            <a:avLst/>
          </a:prstGeom>
          <a:ln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2" name="Line 15"/>
          <p:cNvSpPr/>
          <p:nvPr/>
        </p:nvSpPr>
        <p:spPr>
          <a:xfrm>
            <a:off x="0" y="4059360"/>
            <a:ext cx="1008072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88993BB-5480-4A6C-9CE0-89815CCB884E}"/>
              </a:ext>
            </a:extLst>
          </p:cNvPr>
          <p:cNvSpPr txBox="1"/>
          <p:nvPr/>
        </p:nvSpPr>
        <p:spPr>
          <a:xfrm>
            <a:off x="4028055" y="6919595"/>
            <a:ext cx="5201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8"/>
              </a:rPr>
              <a:t>https://doi.org/10.1088/1748-0221/19/05/C05015</a:t>
            </a:r>
            <a:endParaRPr lang="en-GB" dirty="0"/>
          </a:p>
        </p:txBody>
      </p:sp>
      <p:sp>
        <p:nvSpPr>
          <p:cNvPr id="3" name="ZoneTexte 2">
            <a:hlinkClick r:id="rId9"/>
            <a:extLst>
              <a:ext uri="{FF2B5EF4-FFF2-40B4-BE49-F238E27FC236}">
                <a16:creationId xmlns:a16="http://schemas.microsoft.com/office/drawing/2014/main" id="{0D7A33BA-E0D7-47C4-8CFE-589E5284238F}"/>
              </a:ext>
            </a:extLst>
          </p:cNvPr>
          <p:cNvSpPr txBox="1"/>
          <p:nvPr/>
        </p:nvSpPr>
        <p:spPr>
          <a:xfrm>
            <a:off x="9157695" y="6520411"/>
            <a:ext cx="850930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TWEPP2023 </a:t>
            </a:r>
            <a:r>
              <a:rPr lang="fr-FR" sz="1400" dirty="0" err="1"/>
              <a:t>paper</a:t>
            </a:r>
            <a:endParaRPr lang="en-GB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Test Bench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04" name="CustomShape 2"/>
          <p:cNvSpPr/>
          <p:nvPr/>
        </p:nvSpPr>
        <p:spPr>
          <a:xfrm>
            <a:off x="3648960" y="1103040"/>
            <a:ext cx="6768000" cy="20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2000" b="0" u="sng" strike="noStrike" spc="-1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Test bench HW developed by IPHC</a:t>
            </a:r>
            <a:br/>
            <a:r>
              <a:rPr lang="en-US" sz="20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- New design for sensor board &amp; Arduino shield</a:t>
            </a:r>
            <a:br/>
            <a:r>
              <a:rPr lang="en-US" sz="20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- Most of the test bench </a:t>
            </a:r>
            <a:r>
              <a:rPr lang="en-US" sz="20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HW reused</a:t>
            </a:r>
            <a:r>
              <a:rPr lang="en-US" sz="20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from a </a:t>
            </a:r>
            <a:br/>
            <a:r>
              <a:rPr lang="en-US" sz="20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 previous project</a:t>
            </a:r>
            <a:br/>
            <a:r>
              <a:rPr lang="en-US" sz="20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- I2C: Arduino DUE board</a:t>
            </a:r>
            <a:br/>
            <a:r>
              <a:rPr lang="en-US" sz="20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- DAQ: NI PXI6562 board 16 I/O up to 200 MHz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705" name="Image 50_1"/>
          <p:cNvPicPr/>
          <p:nvPr/>
        </p:nvPicPr>
        <p:blipFill>
          <a:blip r:embed="rId2"/>
          <a:stretch/>
        </p:blipFill>
        <p:spPr>
          <a:xfrm>
            <a:off x="0" y="1314720"/>
            <a:ext cx="3726000" cy="1826640"/>
          </a:xfrm>
          <a:prstGeom prst="rect">
            <a:avLst/>
          </a:prstGeom>
          <a:ln>
            <a:noFill/>
          </a:ln>
        </p:spPr>
      </p:pic>
      <p:pic>
        <p:nvPicPr>
          <p:cNvPr id="706" name="Image 705"/>
          <p:cNvPicPr/>
          <p:nvPr/>
        </p:nvPicPr>
        <p:blipFill>
          <a:blip r:embed="rId3"/>
          <a:stretch/>
        </p:blipFill>
        <p:spPr>
          <a:xfrm>
            <a:off x="1005840" y="3907080"/>
            <a:ext cx="7184160" cy="3224520"/>
          </a:xfrm>
          <a:prstGeom prst="rect">
            <a:avLst/>
          </a:prstGeom>
          <a:ln w="18360">
            <a:solidFill>
              <a:srgbClr val="000000">
                <a:alpha val="95000"/>
              </a:srgbClr>
            </a:solidFill>
            <a:round/>
          </a:ln>
        </p:spPr>
      </p:pic>
      <p:sp>
        <p:nvSpPr>
          <p:cNvPr id="707" name="CustomShape 3"/>
          <p:cNvSpPr/>
          <p:nvPr/>
        </p:nvSpPr>
        <p:spPr>
          <a:xfrm>
            <a:off x="283680" y="3353040"/>
            <a:ext cx="5190480" cy="67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PICMIC DAQ Sequence Schematic: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708" name="CustomShape 4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A655407D-D74B-4271-93D8-84F57E93E89C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8</a:t>
            </a:fld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CustomShape 1"/>
          <p:cNvSpPr/>
          <p:nvPr/>
        </p:nvSpPr>
        <p:spPr>
          <a:xfrm>
            <a:off x="32400" y="1570680"/>
            <a:ext cx="6732000" cy="336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Font typeface="StarSymbol"/>
              <a:buAutoNum type="arabicParenR"/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Freeze a set of </a:t>
            </a:r>
            <a:r>
              <a:rPr lang="en-US" sz="18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DAC</a:t>
            </a: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(Global) values driven by :</a:t>
            </a:r>
            <a:br/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- small dispersion between s-Curves</a:t>
            </a:r>
            <a:br/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- bigger number of sCurves in a given </a:t>
            </a:r>
            <a:br/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  space of phase vs VRefN(quite sensitive) </a:t>
            </a:r>
            <a:endParaRPr lang="en-US" sz="1800" b="0" strike="noStrike" spc="-1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Font typeface="StarSymbol"/>
              <a:buAutoNum type="arabicParenR"/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Then, additional scan in </a:t>
            </a:r>
            <a:r>
              <a:rPr lang="en-US" sz="1800" b="1" strike="noStrike" spc="-1">
                <a:solidFill>
                  <a:srgbClr val="C9211E"/>
                </a:solidFill>
                <a:latin typeface="Noto Sans Regular"/>
                <a:ea typeface="DejaVu Sans"/>
              </a:rPr>
              <a:t>local</a:t>
            </a: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values are performed:</a:t>
            </a:r>
            <a:br/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- iadj&lt;3bits&gt;, sw&lt;2bits&gt;, EN_CM, EN_CC. </a:t>
            </a:r>
            <a:endParaRPr lang="en-US" sz="1800" b="0" strike="noStrike" spc="-1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Font typeface="StarSymbol"/>
              <a:buAutoNum type="arabicParenR"/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To determine value @50% inflection point. </a:t>
            </a:r>
            <a:endParaRPr lang="en-US" sz="1800" b="0" strike="noStrike" spc="-1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Font typeface="StarSymbol"/>
              <a:buAutoNum type="arabicParenR"/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To select the closest sCurves@50% to VRefN       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br/>
            <a:br/>
            <a:br/>
            <a:r>
              <a:rPr lang="en-US" sz="24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710" name="CustomShape 2"/>
          <p:cNvSpPr/>
          <p:nvPr/>
        </p:nvSpPr>
        <p:spPr>
          <a:xfrm>
            <a:off x="719640" y="30060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Pedestal threshold calibrations</a:t>
            </a:r>
            <a:r>
              <a:rPr lang="en-US" sz="36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711" name="Image 710"/>
          <p:cNvPicPr/>
          <p:nvPr/>
        </p:nvPicPr>
        <p:blipFill>
          <a:blip r:embed="rId2"/>
          <a:stretch/>
        </p:blipFill>
        <p:spPr>
          <a:xfrm>
            <a:off x="5627880" y="1200240"/>
            <a:ext cx="4402080" cy="2244600"/>
          </a:xfrm>
          <a:prstGeom prst="rect">
            <a:avLst/>
          </a:prstGeom>
          <a:ln>
            <a:noFill/>
          </a:ln>
        </p:spPr>
      </p:pic>
      <p:sp>
        <p:nvSpPr>
          <p:cNvPr id="712" name="CustomShape 3"/>
          <p:cNvSpPr/>
          <p:nvPr/>
        </p:nvSpPr>
        <p:spPr>
          <a:xfrm>
            <a:off x="8407080" y="2763720"/>
            <a:ext cx="455040" cy="363600"/>
          </a:xfrm>
          <a:prstGeom prst="rect">
            <a:avLst/>
          </a:prstGeom>
          <a:noFill/>
          <a:ln w="10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3" name="CustomShape 4"/>
          <p:cNvSpPr/>
          <p:nvPr/>
        </p:nvSpPr>
        <p:spPr>
          <a:xfrm>
            <a:off x="7975080" y="3003480"/>
            <a:ext cx="455040" cy="363600"/>
          </a:xfrm>
          <a:prstGeom prst="rect">
            <a:avLst/>
          </a:prstGeom>
          <a:noFill/>
          <a:ln w="10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4" name="CustomShape 5"/>
          <p:cNvSpPr/>
          <p:nvPr/>
        </p:nvSpPr>
        <p:spPr>
          <a:xfrm>
            <a:off x="7039080" y="2715480"/>
            <a:ext cx="455040" cy="363600"/>
          </a:xfrm>
          <a:prstGeom prst="rect">
            <a:avLst/>
          </a:prstGeom>
          <a:noFill/>
          <a:ln w="10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5" name="CustomShape 6"/>
          <p:cNvSpPr/>
          <p:nvPr/>
        </p:nvSpPr>
        <p:spPr>
          <a:xfrm>
            <a:off x="8515080" y="1803600"/>
            <a:ext cx="455040" cy="363600"/>
          </a:xfrm>
          <a:prstGeom prst="rect">
            <a:avLst/>
          </a:prstGeom>
          <a:noFill/>
          <a:ln w="10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6" name="CustomShape 7"/>
          <p:cNvSpPr/>
          <p:nvPr/>
        </p:nvSpPr>
        <p:spPr>
          <a:xfrm>
            <a:off x="8515080" y="1803600"/>
            <a:ext cx="455040" cy="363600"/>
          </a:xfrm>
          <a:prstGeom prst="rect">
            <a:avLst/>
          </a:prstGeom>
          <a:noFill/>
          <a:ln w="10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7" name="CustomShape 8"/>
          <p:cNvSpPr/>
          <p:nvPr/>
        </p:nvSpPr>
        <p:spPr>
          <a:xfrm>
            <a:off x="8011440" y="2750760"/>
            <a:ext cx="363600" cy="241560"/>
          </a:xfrm>
          <a:prstGeom prst="ellipse">
            <a:avLst/>
          </a:prstGeom>
          <a:noFill/>
          <a:ln w="10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8" name="CustomShape 9"/>
          <p:cNvSpPr/>
          <p:nvPr/>
        </p:nvSpPr>
        <p:spPr>
          <a:xfrm>
            <a:off x="8875440" y="2798640"/>
            <a:ext cx="363600" cy="241560"/>
          </a:xfrm>
          <a:prstGeom prst="ellipse">
            <a:avLst/>
          </a:prstGeom>
          <a:noFill/>
          <a:ln w="10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CustomShape 10"/>
          <p:cNvSpPr/>
          <p:nvPr/>
        </p:nvSpPr>
        <p:spPr>
          <a:xfrm>
            <a:off x="9199800" y="2798640"/>
            <a:ext cx="363600" cy="241560"/>
          </a:xfrm>
          <a:prstGeom prst="ellipse">
            <a:avLst/>
          </a:prstGeom>
          <a:noFill/>
          <a:ln w="10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CustomShape 11"/>
          <p:cNvSpPr/>
          <p:nvPr/>
        </p:nvSpPr>
        <p:spPr>
          <a:xfrm>
            <a:off x="7687440" y="2462760"/>
            <a:ext cx="363600" cy="241560"/>
          </a:xfrm>
          <a:prstGeom prst="ellipse">
            <a:avLst/>
          </a:prstGeom>
          <a:noFill/>
          <a:ln w="10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1" name="CustomShape 12"/>
          <p:cNvSpPr/>
          <p:nvPr/>
        </p:nvSpPr>
        <p:spPr>
          <a:xfrm>
            <a:off x="6751800" y="2462760"/>
            <a:ext cx="519840" cy="241560"/>
          </a:xfrm>
          <a:prstGeom prst="ellipse">
            <a:avLst/>
          </a:prstGeom>
          <a:noFill/>
          <a:ln w="10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2" name="CustomShape 13"/>
          <p:cNvSpPr/>
          <p:nvPr/>
        </p:nvSpPr>
        <p:spPr>
          <a:xfrm>
            <a:off x="7868160" y="2031120"/>
            <a:ext cx="363600" cy="241560"/>
          </a:xfrm>
          <a:prstGeom prst="ellipse">
            <a:avLst/>
          </a:prstGeom>
          <a:noFill/>
          <a:ln w="10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3" name="CustomShape 14"/>
          <p:cNvSpPr/>
          <p:nvPr/>
        </p:nvSpPr>
        <p:spPr>
          <a:xfrm>
            <a:off x="6885000" y="3456000"/>
            <a:ext cx="2896920" cy="47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0" u="sng" strike="noStrike" spc="-1">
                <a:solidFill>
                  <a:srgbClr val="333333"/>
                </a:solidFill>
                <a:uFillTx/>
                <a:latin typeface="FreeMono"/>
                <a:ea typeface="DejaVu Sans"/>
              </a:rPr>
              <a:t>PICMIC Very Front-End synoptic(Analog part)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724" name="CustomShape 15"/>
          <p:cNvSpPr/>
          <p:nvPr/>
        </p:nvSpPr>
        <p:spPr>
          <a:xfrm>
            <a:off x="8869680" y="5577840"/>
            <a:ext cx="455040" cy="363600"/>
          </a:xfrm>
          <a:prstGeom prst="rect">
            <a:avLst/>
          </a:prstGeom>
          <a:noFill/>
          <a:ln w="10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5" name="CustomShape 16"/>
          <p:cNvSpPr/>
          <p:nvPr/>
        </p:nvSpPr>
        <p:spPr>
          <a:xfrm>
            <a:off x="8742240" y="640080"/>
            <a:ext cx="1460880" cy="62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(1/2)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726" name="CustomShape 17"/>
          <p:cNvSpPr/>
          <p:nvPr/>
        </p:nvSpPr>
        <p:spPr>
          <a:xfrm>
            <a:off x="110880" y="4450320"/>
            <a:ext cx="9945360" cy="3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333333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The first tries were performed choosing a few channels (among the 2556 available):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727" name="CustomShape 18"/>
          <p:cNvSpPr/>
          <p:nvPr/>
        </p:nvSpPr>
        <p:spPr>
          <a:xfrm>
            <a:off x="367200" y="1280160"/>
            <a:ext cx="1514880" cy="61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[Protocol]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728" name="Line 19"/>
          <p:cNvSpPr/>
          <p:nvPr/>
        </p:nvSpPr>
        <p:spPr>
          <a:xfrm>
            <a:off x="4846320" y="4023360"/>
            <a:ext cx="73152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29" name="Image 728"/>
          <p:cNvPicPr/>
          <p:nvPr/>
        </p:nvPicPr>
        <p:blipFill>
          <a:blip r:embed="rId3"/>
          <a:stretch/>
        </p:blipFill>
        <p:spPr>
          <a:xfrm>
            <a:off x="5394960" y="4899600"/>
            <a:ext cx="4487040" cy="2139120"/>
          </a:xfrm>
          <a:prstGeom prst="rect">
            <a:avLst/>
          </a:prstGeom>
          <a:ln>
            <a:noFill/>
          </a:ln>
        </p:spPr>
      </p:pic>
      <p:pic>
        <p:nvPicPr>
          <p:cNvPr id="730" name="Image 729"/>
          <p:cNvPicPr/>
          <p:nvPr/>
        </p:nvPicPr>
        <p:blipFill>
          <a:blip r:embed="rId4"/>
          <a:stretch/>
        </p:blipFill>
        <p:spPr>
          <a:xfrm>
            <a:off x="1063080" y="4852080"/>
            <a:ext cx="3106800" cy="2128680"/>
          </a:xfrm>
          <a:prstGeom prst="rect">
            <a:avLst/>
          </a:prstGeom>
          <a:ln>
            <a:noFill/>
          </a:ln>
        </p:spPr>
      </p:pic>
      <p:sp>
        <p:nvSpPr>
          <p:cNvPr id="731" name="CustomShape 20"/>
          <p:cNvSpPr/>
          <p:nvPr/>
        </p:nvSpPr>
        <p:spPr>
          <a:xfrm>
            <a:off x="490320" y="6930000"/>
            <a:ext cx="4021200" cy="61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2D scan [</a:t>
            </a:r>
            <a:r>
              <a:rPr lang="en-US" sz="1800" b="1" strike="noStrike" spc="-1">
                <a:solidFill>
                  <a:srgbClr val="C9211E"/>
                </a:solidFill>
                <a:latin typeface="Noto Sans Regular"/>
                <a:ea typeface="DejaVu Sans"/>
              </a:rPr>
              <a:t>iadj</a:t>
            </a: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vs VRefN] results following steps1-3 of the protocol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732" name="CustomShape 21"/>
          <p:cNvSpPr/>
          <p:nvPr/>
        </p:nvSpPr>
        <p:spPr>
          <a:xfrm>
            <a:off x="5710320" y="6966360"/>
            <a:ext cx="4021200" cy="61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Matched sCurves(VRefN) for sets of values in </a:t>
            </a:r>
            <a:r>
              <a:rPr lang="en-US" sz="1800" b="1" strike="noStrike" spc="-1">
                <a:solidFill>
                  <a:srgbClr val="C9211E"/>
                </a:solidFill>
                <a:latin typeface="Noto Sans Regular"/>
                <a:ea typeface="DejaVu Sans"/>
              </a:rPr>
              <a:t>iadj</a:t>
            </a:r>
            <a:r>
              <a:rPr lang="en-US" sz="1800" b="1" strike="noStrike" spc="-1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733" name="CustomShape 22"/>
          <p:cNvSpPr/>
          <p:nvPr/>
        </p:nvSpPr>
        <p:spPr>
          <a:xfrm>
            <a:off x="7991280" y="5531400"/>
            <a:ext cx="733680" cy="410040"/>
          </a:xfrm>
          <a:prstGeom prst="rect">
            <a:avLst/>
          </a:prstGeom>
          <a:noFill/>
          <a:ln w="10080">
            <a:solidFill>
              <a:srgbClr val="00000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4" name="CustomShape 23"/>
          <p:cNvSpPr/>
          <p:nvPr/>
        </p:nvSpPr>
        <p:spPr>
          <a:xfrm>
            <a:off x="7991280" y="5927400"/>
            <a:ext cx="733680" cy="410040"/>
          </a:xfrm>
          <a:prstGeom prst="rect">
            <a:avLst/>
          </a:prstGeom>
          <a:noFill/>
          <a:ln w="10080">
            <a:solidFill>
              <a:srgbClr val="00000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5" name="CustomShape 24"/>
          <p:cNvSpPr/>
          <p:nvPr/>
        </p:nvSpPr>
        <p:spPr>
          <a:xfrm>
            <a:off x="7991280" y="6323400"/>
            <a:ext cx="733680" cy="410040"/>
          </a:xfrm>
          <a:prstGeom prst="rect">
            <a:avLst/>
          </a:prstGeom>
          <a:noFill/>
          <a:ln w="10080">
            <a:solidFill>
              <a:srgbClr val="00000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6" name="CustomShape 25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fld id="{48C1C02C-06B1-436A-A66A-F15F9F68F407}" type="slidenum">
              <a:rPr lang="en-US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9</a:t>
            </a:fld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8281</TotalTime>
  <Words>2062</Words>
  <Application>Microsoft Office PowerPoint</Application>
  <PresentationFormat>Personnalisé</PresentationFormat>
  <Paragraphs>242</Paragraphs>
  <Slides>28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28</vt:i4>
      </vt:variant>
    </vt:vector>
  </HeadingPairs>
  <TitlesOfParts>
    <vt:vector size="54" baseType="lpstr">
      <vt:lpstr>DengXian</vt:lpstr>
      <vt:lpstr>Arial</vt:lpstr>
      <vt:lpstr>Calibri</vt:lpstr>
      <vt:lpstr>Century Schoolbook</vt:lpstr>
      <vt:lpstr>DejaVu Serif</vt:lpstr>
      <vt:lpstr>FreeMono</vt:lpstr>
      <vt:lpstr>Nimbus Roman</vt:lpstr>
      <vt:lpstr>Noto Sans Regular</vt:lpstr>
      <vt:lpstr>StarSymbol</vt:lpstr>
      <vt:lpstr>Symbol</vt:lpstr>
      <vt:lpstr>Times New Roman</vt:lpstr>
      <vt:lpstr>Trebuche</vt:lpstr>
      <vt:lpstr>Trebuchet MS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Impress</dc:title>
  <dc:subject/>
  <dc:creator>Edouard Bechetoille</dc:creator>
  <dc:description/>
  <cp:lastModifiedBy>Edouard Bechetoille</cp:lastModifiedBy>
  <cp:revision>224</cp:revision>
  <dcterms:created xsi:type="dcterms:W3CDTF">2023-01-10T11:33:04Z</dcterms:created>
  <dcterms:modified xsi:type="dcterms:W3CDTF">2024-06-10T20:58:07Z</dcterms:modified>
  <dc:language>en-US</dc:language>
</cp:coreProperties>
</file>