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310" r:id="rId3"/>
    <p:sldId id="311" r:id="rId4"/>
    <p:sldId id="312" r:id="rId5"/>
    <p:sldId id="322" r:id="rId6"/>
    <p:sldId id="331" r:id="rId7"/>
    <p:sldId id="324" r:id="rId8"/>
    <p:sldId id="325" r:id="rId9"/>
    <p:sldId id="287" r:id="rId10"/>
    <p:sldId id="308" r:id="rId11"/>
    <p:sldId id="334" r:id="rId12"/>
    <p:sldId id="338" r:id="rId13"/>
    <p:sldId id="313" r:id="rId14"/>
    <p:sldId id="326" r:id="rId15"/>
    <p:sldId id="335" r:id="rId16"/>
    <p:sldId id="337" r:id="rId17"/>
    <p:sldId id="336" r:id="rId18"/>
    <p:sldId id="330" r:id="rId19"/>
    <p:sldId id="329" r:id="rId20"/>
    <p:sldId id="332" r:id="rId21"/>
    <p:sldId id="333" r:id="rId22"/>
    <p:sldId id="33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00FF"/>
    <a:srgbClr val="FFFFCC"/>
    <a:srgbClr val="FFFF00"/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296" autoAdjust="0"/>
    <p:restoredTop sz="94660"/>
  </p:normalViewPr>
  <p:slideViewPr>
    <p:cSldViewPr>
      <p:cViewPr>
        <p:scale>
          <a:sx n="66" d="100"/>
          <a:sy n="66" d="100"/>
        </p:scale>
        <p:origin x="13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7A996-3FEA-49C2-A9A2-2EDD4CED71DE}" type="datetimeFigureOut">
              <a:rPr lang="en-US" smtClean="0"/>
              <a:pPr/>
              <a:t>1/8/2020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0D31-A2DF-4526-9096-FBB4685C59D3}" type="slidenum">
              <a:rPr lang="en-IN" smtClean="0"/>
              <a:pPr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50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0D31-A2DF-4526-9096-FBB4685C59D3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300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44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449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A475FD7-AEAD-4BB0-9E95-69F375E729B3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69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0D31-A2DF-4526-9096-FBB4685C59D3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711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B8DB-C935-48C7-965B-F62B147CC4A3}" type="datetime1">
              <a:rPr lang="en-US" smtClean="0"/>
              <a:t>1/8/2020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DD50-989C-428B-9462-84409E2A719B}" type="datetime1">
              <a:rPr lang="en-US" smtClean="0"/>
              <a:t>1/8/2020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A216-D7E6-458D-9C1E-C3DC6353B5A5}" type="datetime1">
              <a:rPr lang="en-US" smtClean="0"/>
              <a:t>1/8/2020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E201-BDAD-4C42-9174-4CA4A4B88FCE}" type="datetime1">
              <a:rPr lang="en-US" smtClean="0"/>
              <a:t>1/8/2020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1994-CA58-48B4-B4F2-EACDFE695C05}" type="datetime1">
              <a:rPr lang="en-US" smtClean="0"/>
              <a:t>1/8/2020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8AC1-D417-45BA-BA64-9F5459CF88F7}" type="datetime1">
              <a:rPr lang="en-US" smtClean="0"/>
              <a:t>1/8/2020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C130-0B07-4E5C-A6FD-D2FE521F1931}" type="datetime1">
              <a:rPr lang="en-US" smtClean="0"/>
              <a:t>1/8/2020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112D-FF42-49AD-9D6C-C0EA2410C30F}" type="datetime1">
              <a:rPr lang="en-US" smtClean="0"/>
              <a:t>1/8/2020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ADC3-2672-4EB8-8E98-AD601C3B9002}" type="datetime1">
              <a:rPr lang="en-US" smtClean="0"/>
              <a:t>1/8/2020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B70-E637-4277-B3BD-A90280A35878}" type="datetime1">
              <a:rPr lang="en-US" smtClean="0"/>
              <a:t>1/8/2020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A4E-5708-4E65-8615-FE5D6B419464}" type="datetime1">
              <a:rPr lang="en-US" smtClean="0"/>
              <a:t>1/8/2020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087B-46F9-43CA-B626-AA7EBDB4F362}" type="datetime1">
              <a:rPr lang="en-US" smtClean="0"/>
              <a:t>1/8/2020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6597-15B5-4C95-90BC-926D98CE14EE}" type="slidenum">
              <a:rPr lang="en-IN" smtClean="0"/>
              <a:pPr/>
              <a:t>‹N°›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lww.com/anesthesia-analgesia/toc/2019/100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9382236" TargetMode="External"/><Relationship Id="rId2" Type="http://schemas.openxmlformats.org/officeDocument/2006/relationships/hyperlink" Target="https://mmm.cern.ch/owa/redir.aspx?C=ok-ShyTnLhOx_KLf5881AVxqKzHZ5ifez_t7yPKzksNg5pedYUjVCA..&amp;URL=https%3a%2f%2fclinicaltrials.gov%2fct2%2fshow%2fNCT031761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8277650" TargetMode="External"/><Relationship Id="rId5" Type="http://schemas.openxmlformats.org/officeDocument/2006/relationships/hyperlink" Target="https://journals.lww.com/anesthesia-analgesia/toc/2019/10000" TargetMode="External"/><Relationship Id="rId4" Type="http://schemas.openxmlformats.org/officeDocument/2006/relationships/hyperlink" Target="https://mmm.cern.ch/owa/redir.aspx?C=qGDl95_r6DsticWAkTE6L4Lk3NxnXgD5UrY6A_OcGuEXP9wMsJHXCA..&amp;URL=http%3a%2f%2feuroanaesthesia2017.esahq.org%2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nesthesia-analgesia/toc/2019/10000" TargetMode="External"/><Relationship Id="rId2" Type="http://schemas.openxmlformats.org/officeDocument/2006/relationships/hyperlink" Target="https://mmm.cern.ch/owa/redir.aspx?C=qGDl95_r6DsticWAkTE6L4Lk3NxnXgD5UrY6A_OcGuEXP9wMsJHXCA..&amp;URL=http%3a%2f%2feuroanaesthesia2017.esahq.org%2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clinicaltrials.gov/ct2/show/NCT0317618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6.emf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9.png"/><Relationship Id="rId10" Type="http://schemas.openxmlformats.org/officeDocument/2006/relationships/image" Target="../media/image25.emf"/><Relationship Id="rId19" Type="http://schemas.openxmlformats.org/officeDocument/2006/relationships/image" Target="../media/image33.jpeg"/><Relationship Id="rId4" Type="http://schemas.openxmlformats.org/officeDocument/2006/relationships/image" Target="../media/image2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1484784"/>
            <a:ext cx="4562275" cy="138499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i="1" dirty="0" err="1">
                <a:solidFill>
                  <a:srgbClr val="C00000"/>
                </a:solidFill>
              </a:rPr>
              <a:t>Développement</a:t>
            </a:r>
            <a:r>
              <a:rPr lang="en-GB" sz="2800" i="1" dirty="0">
                <a:solidFill>
                  <a:srgbClr val="C00000"/>
                </a:solidFill>
              </a:rPr>
              <a:t> d’un </a:t>
            </a:r>
            <a:r>
              <a:rPr lang="en-GB" sz="2800" i="1" dirty="0" err="1">
                <a:solidFill>
                  <a:srgbClr val="C00000"/>
                </a:solidFill>
              </a:rPr>
              <a:t>dispositif</a:t>
            </a:r>
            <a:endParaRPr lang="en-GB" sz="2800" i="1" dirty="0">
              <a:solidFill>
                <a:srgbClr val="C00000"/>
              </a:solidFill>
            </a:endParaRPr>
          </a:p>
          <a:p>
            <a:pPr algn="ctr"/>
            <a:r>
              <a:rPr lang="en-GB" sz="2800" i="1" dirty="0">
                <a:solidFill>
                  <a:srgbClr val="C00000"/>
                </a:solidFill>
              </a:rPr>
              <a:t>de </a:t>
            </a:r>
            <a:r>
              <a:rPr lang="en-GB" sz="2800" i="1" dirty="0" err="1">
                <a:solidFill>
                  <a:srgbClr val="C00000"/>
                </a:solidFill>
              </a:rPr>
              <a:t>récupération</a:t>
            </a:r>
            <a:r>
              <a:rPr lang="en-GB" sz="2800" i="1" dirty="0">
                <a:solidFill>
                  <a:srgbClr val="C00000"/>
                </a:solidFill>
              </a:rPr>
              <a:t> et </a:t>
            </a:r>
            <a:r>
              <a:rPr lang="en-GB" sz="2800" i="1" dirty="0" err="1">
                <a:solidFill>
                  <a:srgbClr val="C00000"/>
                </a:solidFill>
              </a:rPr>
              <a:t>contrôle</a:t>
            </a:r>
            <a:endParaRPr lang="en-GB" sz="2800" i="1" dirty="0">
              <a:solidFill>
                <a:srgbClr val="C00000"/>
              </a:solidFill>
            </a:endParaRPr>
          </a:p>
          <a:p>
            <a:pPr algn="ctr"/>
            <a:r>
              <a:rPr lang="en-GB" sz="2800" i="1" dirty="0">
                <a:solidFill>
                  <a:srgbClr val="C00000"/>
                </a:solidFill>
              </a:rPr>
              <a:t>du </a:t>
            </a:r>
            <a:r>
              <a:rPr lang="en-GB" sz="2800" i="1" dirty="0" err="1">
                <a:solidFill>
                  <a:srgbClr val="C00000"/>
                </a:solidFill>
              </a:rPr>
              <a:t>Xénon</a:t>
            </a:r>
            <a:r>
              <a:rPr lang="en-GB" sz="2800" i="1" dirty="0">
                <a:solidFill>
                  <a:srgbClr val="C00000"/>
                </a:solidFill>
              </a:rPr>
              <a:t> </a:t>
            </a:r>
            <a:r>
              <a:rPr lang="en-GB" sz="2800" i="1" dirty="0" err="1">
                <a:solidFill>
                  <a:srgbClr val="C00000"/>
                </a:solidFill>
              </a:rPr>
              <a:t>en</a:t>
            </a:r>
            <a:r>
              <a:rPr lang="en-GB" sz="2800" i="1" dirty="0">
                <a:solidFill>
                  <a:srgbClr val="C00000"/>
                </a:solidFill>
              </a:rPr>
              <a:t> </a:t>
            </a:r>
            <a:r>
              <a:rPr lang="en-GB" sz="2800" i="1" dirty="0" err="1">
                <a:solidFill>
                  <a:srgbClr val="C00000"/>
                </a:solidFill>
              </a:rPr>
              <a:t>anesthésie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4468" y="3110788"/>
            <a:ext cx="76483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Jose </a:t>
            </a:r>
            <a:r>
              <a:rPr lang="fr-FR" b="1" dirty="0" err="1" smtClean="0"/>
              <a:t>Busto</a:t>
            </a:r>
            <a:r>
              <a:rPr lang="fr-FR" b="1" dirty="0" smtClean="0"/>
              <a:t>: </a:t>
            </a:r>
            <a:r>
              <a:rPr lang="fr-FR" dirty="0" smtClean="0"/>
              <a:t>Pr.; Aix-Marseille Université/CPPM</a:t>
            </a:r>
          </a:p>
          <a:p>
            <a:r>
              <a:rPr lang="fr-FR" b="1" dirty="0" smtClean="0"/>
              <a:t>Greg Hallewell</a:t>
            </a:r>
            <a:r>
              <a:rPr lang="fr-FR" dirty="0" smtClean="0"/>
              <a:t>: IRHC (HDR); CPPM</a:t>
            </a:r>
          </a:p>
          <a:p>
            <a:r>
              <a:rPr lang="fr-FR" b="1" dirty="0" smtClean="0"/>
              <a:t>Alexandre Martinez</a:t>
            </a:r>
            <a:r>
              <a:rPr lang="fr-FR" dirty="0" smtClean="0"/>
              <a:t>:  Pr.; Institut des Sciences Moléculaires de Marseille/ CPPM</a:t>
            </a:r>
          </a:p>
          <a:p>
            <a:endParaRPr lang="fr-FR" dirty="0"/>
          </a:p>
          <a:p>
            <a:r>
              <a:rPr lang="fr-FR" dirty="0" smtClean="0"/>
              <a:t>Avec collaboration de </a:t>
            </a:r>
            <a:r>
              <a:rPr lang="fr-FR" b="1" dirty="0" err="1" smtClean="0"/>
              <a:t>Prs</a:t>
            </a:r>
            <a:r>
              <a:rPr lang="fr-FR" b="1" dirty="0" smtClean="0"/>
              <a:t>. John </a:t>
            </a:r>
            <a:r>
              <a:rPr lang="fr-FR" b="1" dirty="0" err="1" smtClean="0"/>
              <a:t>Dingley</a:t>
            </a:r>
            <a:r>
              <a:rPr lang="fr-FR" b="1" dirty="0" smtClean="0"/>
              <a:t> </a:t>
            </a:r>
            <a:r>
              <a:rPr lang="fr-FR" dirty="0" smtClean="0"/>
              <a:t>et </a:t>
            </a:r>
            <a:r>
              <a:rPr lang="fr-FR" b="1" dirty="0" smtClean="0"/>
              <a:t>David Williams</a:t>
            </a:r>
            <a:r>
              <a:rPr lang="fr-FR" dirty="0" smtClean="0"/>
              <a:t>;</a:t>
            </a:r>
          </a:p>
          <a:p>
            <a:r>
              <a:rPr lang="fr-FR" dirty="0" smtClean="0"/>
              <a:t> professeurs en anesthésie: </a:t>
            </a:r>
            <a:r>
              <a:rPr lang="fr-FR" dirty="0" err="1" smtClean="0"/>
              <a:t>Univ</a:t>
            </a:r>
            <a:r>
              <a:rPr lang="fr-FR" dirty="0" smtClean="0"/>
              <a:t>. Wales </a:t>
            </a:r>
            <a:r>
              <a:rPr lang="fr-FR" dirty="0" err="1" smtClean="0"/>
              <a:t>Medical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: </a:t>
            </a:r>
            <a:r>
              <a:rPr lang="fr-FR" dirty="0" err="1" smtClean="0"/>
              <a:t>Morriston</a:t>
            </a:r>
            <a:r>
              <a:rPr lang="fr-FR" dirty="0" smtClean="0"/>
              <a:t> </a:t>
            </a:r>
            <a:r>
              <a:rPr lang="fr-FR" dirty="0" err="1" smtClean="0"/>
              <a:t>Hospital</a:t>
            </a:r>
            <a:r>
              <a:rPr lang="fr-FR" dirty="0" smtClean="0"/>
              <a:t>, </a:t>
            </a:r>
          </a:p>
          <a:p>
            <a:r>
              <a:rPr lang="fr-FR" dirty="0" smtClean="0"/>
              <a:t>				Swansea, Pays de Galles, GB</a:t>
            </a:r>
          </a:p>
          <a:p>
            <a:r>
              <a:rPr lang="fr-FR" dirty="0" smtClean="0"/>
              <a:t>Experts en anesthésie xénon et instrumentation associé.</a:t>
            </a:r>
          </a:p>
          <a:p>
            <a:endParaRPr lang="fr-FR" dirty="0"/>
          </a:p>
        </p:txBody>
      </p:sp>
      <p:pic>
        <p:nvPicPr>
          <p:cNvPr id="17" name="Image 3"/>
          <p:cNvPicPr/>
          <p:nvPr/>
        </p:nvPicPr>
        <p:blipFill>
          <a:blip r:embed="rId2"/>
          <a:stretch/>
        </p:blipFill>
        <p:spPr>
          <a:xfrm>
            <a:off x="509400" y="165960"/>
            <a:ext cx="1237320" cy="1523160"/>
          </a:xfrm>
          <a:prstGeom prst="rect">
            <a:avLst/>
          </a:prstGeom>
          <a:ln>
            <a:noFill/>
          </a:ln>
        </p:spPr>
      </p:pic>
      <p:pic>
        <p:nvPicPr>
          <p:cNvPr id="18" name="Image 6"/>
          <p:cNvPicPr/>
          <p:nvPr/>
        </p:nvPicPr>
        <p:blipFill rotWithShape="1">
          <a:blip r:embed="rId3"/>
          <a:srcRect l="7248" t="13916"/>
          <a:stretch/>
        </p:blipFill>
        <p:spPr>
          <a:xfrm>
            <a:off x="374468" y="5808616"/>
            <a:ext cx="1732971" cy="1049023"/>
          </a:xfrm>
          <a:prstGeom prst="rect">
            <a:avLst/>
          </a:prstGeom>
          <a:ln>
            <a:noFill/>
          </a:ln>
        </p:spPr>
      </p:pic>
      <p:pic>
        <p:nvPicPr>
          <p:cNvPr id="19" name="Image 7"/>
          <p:cNvPicPr/>
          <p:nvPr/>
        </p:nvPicPr>
        <p:blipFill rotWithShape="1">
          <a:blip r:embed="rId4"/>
          <a:srcRect b="19163"/>
          <a:stretch/>
        </p:blipFill>
        <p:spPr>
          <a:xfrm>
            <a:off x="6698880" y="5937120"/>
            <a:ext cx="2174760" cy="620434"/>
          </a:xfrm>
          <a:prstGeom prst="rect">
            <a:avLst/>
          </a:prstGeom>
          <a:ln>
            <a:noFill/>
          </a:ln>
        </p:spPr>
      </p:pic>
      <p:pic>
        <p:nvPicPr>
          <p:cNvPr id="20" name="Espace réservé pour une image  4" descr="Rechercher sur le site | Institut des sciences moléculaires de Marseil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9237" y="219609"/>
            <a:ext cx="3729595" cy="102416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79438" y="6091323"/>
            <a:ext cx="451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err="1"/>
              <a:t>P</a:t>
            </a:r>
            <a:r>
              <a:rPr lang="en-GB" b="1" dirty="0" err="1" smtClean="0"/>
              <a:t>résentations</a:t>
            </a:r>
            <a:r>
              <a:rPr lang="en-GB" b="1" dirty="0" smtClean="0"/>
              <a:t> </a:t>
            </a:r>
            <a:r>
              <a:rPr lang="en-GB" b="1" dirty="0"/>
              <a:t>des </a:t>
            </a:r>
            <a:r>
              <a:rPr lang="en-GB" b="1" dirty="0" err="1"/>
              <a:t>activités</a:t>
            </a:r>
            <a:r>
              <a:rPr lang="en-GB" b="1" dirty="0"/>
              <a:t> </a:t>
            </a:r>
            <a:r>
              <a:rPr lang="en-GB" b="1" dirty="0" err="1" smtClean="0"/>
              <a:t>interdisciplinaires</a:t>
            </a:r>
            <a:r>
              <a:rPr lang="en-GB" b="1" dirty="0" smtClean="0"/>
              <a:t> </a:t>
            </a:r>
          </a:p>
          <a:p>
            <a:pPr algn="ctr"/>
            <a:r>
              <a:rPr lang="en-GB" b="1" dirty="0" smtClean="0"/>
              <a:t>au CPPM, le 9 </a:t>
            </a:r>
            <a:r>
              <a:rPr lang="en-GB" b="1" dirty="0" err="1" smtClean="0"/>
              <a:t>janvier</a:t>
            </a:r>
            <a:r>
              <a:rPr lang="en-GB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9" y="2571744"/>
            <a:ext cx="500066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333631"/>
            <a:ext cx="647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4" name="Can 643"/>
          <p:cNvSpPr/>
          <p:nvPr/>
        </p:nvSpPr>
        <p:spPr>
          <a:xfrm flipH="1" flipV="1">
            <a:off x="5715008" y="3071810"/>
            <a:ext cx="108000" cy="178595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1" name="Can 660"/>
          <p:cNvSpPr/>
          <p:nvPr/>
        </p:nvSpPr>
        <p:spPr>
          <a:xfrm rot="5400000" flipH="1" flipV="1">
            <a:off x="5482413" y="4553727"/>
            <a:ext cx="108000" cy="500066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Can 1"/>
          <p:cNvSpPr/>
          <p:nvPr/>
        </p:nvSpPr>
        <p:spPr>
          <a:xfrm rot="10800000" flipH="1" flipV="1">
            <a:off x="5143505" y="3929066"/>
            <a:ext cx="108000" cy="756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L-Shape 2"/>
          <p:cNvSpPr/>
          <p:nvPr/>
        </p:nvSpPr>
        <p:spPr>
          <a:xfrm rot="5400000">
            <a:off x="151865" y="2768619"/>
            <a:ext cx="576000" cy="468000"/>
          </a:xfrm>
          <a:prstGeom prst="corner">
            <a:avLst>
              <a:gd name="adj1" fmla="val 26921"/>
              <a:gd name="adj2" fmla="val 26432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oup 3"/>
          <p:cNvGrpSpPr/>
          <p:nvPr/>
        </p:nvGrpSpPr>
        <p:grpSpPr>
          <a:xfrm>
            <a:off x="3786182" y="1428735"/>
            <a:ext cx="798182" cy="3857652"/>
            <a:chOff x="3286116" y="928669"/>
            <a:chExt cx="798182" cy="3857652"/>
          </a:xfrm>
        </p:grpSpPr>
        <p:grpSp>
          <p:nvGrpSpPr>
            <p:cNvPr id="5" name="Group 32"/>
            <p:cNvGrpSpPr/>
            <p:nvPr/>
          </p:nvGrpSpPr>
          <p:grpSpPr>
            <a:xfrm>
              <a:off x="3286116" y="928669"/>
              <a:ext cx="798182" cy="3857652"/>
              <a:chOff x="3714744" y="785794"/>
              <a:chExt cx="798182" cy="3857652"/>
            </a:xfrm>
          </p:grpSpPr>
          <p:sp>
            <p:nvSpPr>
              <p:cNvPr id="307" name="Can 306"/>
              <p:cNvSpPr/>
              <p:nvPr/>
            </p:nvSpPr>
            <p:spPr>
              <a:xfrm>
                <a:off x="4071934" y="3786190"/>
                <a:ext cx="71438" cy="857256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8" name="Can 307"/>
              <p:cNvSpPr/>
              <p:nvPr/>
            </p:nvSpPr>
            <p:spPr>
              <a:xfrm>
                <a:off x="4078116" y="785794"/>
                <a:ext cx="71438" cy="857256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9" name="Rounded Rectangle 308"/>
              <p:cNvSpPr/>
              <p:nvPr/>
            </p:nvSpPr>
            <p:spPr>
              <a:xfrm>
                <a:off x="4000496" y="1500174"/>
                <a:ext cx="180000" cy="21431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0" name="Can 309"/>
              <p:cNvSpPr/>
              <p:nvPr/>
            </p:nvSpPr>
            <p:spPr>
              <a:xfrm>
                <a:off x="3792364" y="1714488"/>
                <a:ext cx="642942" cy="1928826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1" name="Can 310"/>
              <p:cNvSpPr/>
              <p:nvPr/>
            </p:nvSpPr>
            <p:spPr>
              <a:xfrm flipV="1">
                <a:off x="3792364" y="2285992"/>
                <a:ext cx="642942" cy="92869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2" name="Can 311"/>
              <p:cNvSpPr/>
              <p:nvPr/>
            </p:nvSpPr>
            <p:spPr>
              <a:xfrm>
                <a:off x="3792364" y="2285992"/>
                <a:ext cx="642942" cy="92869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3" name="Can 312"/>
              <p:cNvSpPr/>
              <p:nvPr/>
            </p:nvSpPr>
            <p:spPr>
              <a:xfrm>
                <a:off x="3714744" y="1714488"/>
                <a:ext cx="792000" cy="214314"/>
              </a:xfrm>
              <a:prstGeom prst="ca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4" name="Can 313"/>
              <p:cNvSpPr/>
              <p:nvPr/>
            </p:nvSpPr>
            <p:spPr>
              <a:xfrm flipV="1">
                <a:off x="3720926" y="3500438"/>
                <a:ext cx="792000" cy="214314"/>
              </a:xfrm>
              <a:prstGeom prst="ca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5" name="Rounded Rectangle 314"/>
              <p:cNvSpPr/>
              <p:nvPr/>
            </p:nvSpPr>
            <p:spPr>
              <a:xfrm>
                <a:off x="4000496" y="3643314"/>
                <a:ext cx="180000" cy="21431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" name="Group 827"/>
            <p:cNvGrpSpPr/>
            <p:nvPr/>
          </p:nvGrpSpPr>
          <p:grpSpPr>
            <a:xfrm>
              <a:off x="3357554" y="2071678"/>
              <a:ext cx="642942" cy="1571636"/>
              <a:chOff x="3357554" y="2071678"/>
              <a:chExt cx="642942" cy="1571636"/>
            </a:xfrm>
          </p:grpSpPr>
          <p:grpSp>
            <p:nvGrpSpPr>
              <p:cNvPr id="7" name="Group 624"/>
              <p:cNvGrpSpPr/>
              <p:nvPr/>
            </p:nvGrpSpPr>
            <p:grpSpPr>
              <a:xfrm>
                <a:off x="3357554" y="2571744"/>
                <a:ext cx="642942" cy="723904"/>
                <a:chOff x="3357554" y="2571744"/>
                <a:chExt cx="642942" cy="723904"/>
              </a:xfrm>
            </p:grpSpPr>
            <p:sp>
              <p:nvSpPr>
                <p:cNvPr id="208" name="Cloud 207"/>
                <p:cNvSpPr/>
                <p:nvPr/>
              </p:nvSpPr>
              <p:spPr>
                <a:xfrm>
                  <a:off x="350043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9" name="Cloud 208"/>
                <p:cNvSpPr/>
                <p:nvPr/>
              </p:nvSpPr>
              <p:spPr>
                <a:xfrm>
                  <a:off x="350043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0" name="Cloud 209"/>
                <p:cNvSpPr/>
                <p:nvPr/>
              </p:nvSpPr>
              <p:spPr>
                <a:xfrm>
                  <a:off x="350043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1" name="Cloud 210"/>
                <p:cNvSpPr/>
                <p:nvPr/>
              </p:nvSpPr>
              <p:spPr>
                <a:xfrm>
                  <a:off x="350043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2" name="Cloud 211"/>
                <p:cNvSpPr/>
                <p:nvPr/>
              </p:nvSpPr>
              <p:spPr>
                <a:xfrm>
                  <a:off x="350043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3" name="Cloud 212"/>
                <p:cNvSpPr/>
                <p:nvPr/>
              </p:nvSpPr>
              <p:spPr>
                <a:xfrm>
                  <a:off x="350043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4" name="Cloud 213"/>
                <p:cNvSpPr/>
                <p:nvPr/>
              </p:nvSpPr>
              <p:spPr>
                <a:xfrm>
                  <a:off x="350043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5" name="Cloud 214"/>
                <p:cNvSpPr/>
                <p:nvPr/>
              </p:nvSpPr>
              <p:spPr>
                <a:xfrm>
                  <a:off x="350043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6" name="Cloud 215"/>
                <p:cNvSpPr/>
                <p:nvPr/>
              </p:nvSpPr>
              <p:spPr>
                <a:xfrm>
                  <a:off x="350043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7" name="Cloud 216"/>
                <p:cNvSpPr/>
                <p:nvPr/>
              </p:nvSpPr>
              <p:spPr>
                <a:xfrm>
                  <a:off x="357186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8" name="Cloud 217"/>
                <p:cNvSpPr/>
                <p:nvPr/>
              </p:nvSpPr>
              <p:spPr>
                <a:xfrm>
                  <a:off x="357186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9" name="Cloud 218"/>
                <p:cNvSpPr/>
                <p:nvPr/>
              </p:nvSpPr>
              <p:spPr>
                <a:xfrm>
                  <a:off x="357186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0" name="Cloud 219"/>
                <p:cNvSpPr/>
                <p:nvPr/>
              </p:nvSpPr>
              <p:spPr>
                <a:xfrm>
                  <a:off x="357186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1" name="Cloud 220"/>
                <p:cNvSpPr/>
                <p:nvPr/>
              </p:nvSpPr>
              <p:spPr>
                <a:xfrm>
                  <a:off x="357186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2" name="Cloud 221"/>
                <p:cNvSpPr/>
                <p:nvPr/>
              </p:nvSpPr>
              <p:spPr>
                <a:xfrm>
                  <a:off x="357186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3" name="Cloud 222"/>
                <p:cNvSpPr/>
                <p:nvPr/>
              </p:nvSpPr>
              <p:spPr>
                <a:xfrm>
                  <a:off x="357186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4" name="Cloud 223"/>
                <p:cNvSpPr/>
                <p:nvPr/>
              </p:nvSpPr>
              <p:spPr>
                <a:xfrm>
                  <a:off x="357186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5" name="Cloud 224"/>
                <p:cNvSpPr/>
                <p:nvPr/>
              </p:nvSpPr>
              <p:spPr>
                <a:xfrm>
                  <a:off x="357186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6" name="Cloud 225"/>
                <p:cNvSpPr/>
                <p:nvPr/>
              </p:nvSpPr>
              <p:spPr>
                <a:xfrm>
                  <a:off x="335755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7" name="Cloud 226"/>
                <p:cNvSpPr/>
                <p:nvPr/>
              </p:nvSpPr>
              <p:spPr>
                <a:xfrm>
                  <a:off x="335755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8" name="Cloud 227"/>
                <p:cNvSpPr/>
                <p:nvPr/>
              </p:nvSpPr>
              <p:spPr>
                <a:xfrm>
                  <a:off x="335755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9" name="Cloud 228"/>
                <p:cNvSpPr/>
                <p:nvPr/>
              </p:nvSpPr>
              <p:spPr>
                <a:xfrm>
                  <a:off x="335755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0" name="Cloud 229"/>
                <p:cNvSpPr/>
                <p:nvPr/>
              </p:nvSpPr>
              <p:spPr>
                <a:xfrm>
                  <a:off x="335755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1" name="Cloud 230"/>
                <p:cNvSpPr/>
                <p:nvPr/>
              </p:nvSpPr>
              <p:spPr>
                <a:xfrm>
                  <a:off x="335755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2" name="Cloud 231"/>
                <p:cNvSpPr/>
                <p:nvPr/>
              </p:nvSpPr>
              <p:spPr>
                <a:xfrm>
                  <a:off x="335755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3" name="Cloud 232"/>
                <p:cNvSpPr/>
                <p:nvPr/>
              </p:nvSpPr>
              <p:spPr>
                <a:xfrm>
                  <a:off x="335755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4" name="Cloud 233"/>
                <p:cNvSpPr/>
                <p:nvPr/>
              </p:nvSpPr>
              <p:spPr>
                <a:xfrm>
                  <a:off x="335755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5" name="Cloud 234"/>
                <p:cNvSpPr/>
                <p:nvPr/>
              </p:nvSpPr>
              <p:spPr>
                <a:xfrm>
                  <a:off x="342899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6" name="Cloud 235"/>
                <p:cNvSpPr/>
                <p:nvPr/>
              </p:nvSpPr>
              <p:spPr>
                <a:xfrm>
                  <a:off x="342899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7" name="Cloud 236"/>
                <p:cNvSpPr/>
                <p:nvPr/>
              </p:nvSpPr>
              <p:spPr>
                <a:xfrm>
                  <a:off x="342899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8" name="Cloud 237"/>
                <p:cNvSpPr/>
                <p:nvPr/>
              </p:nvSpPr>
              <p:spPr>
                <a:xfrm>
                  <a:off x="342899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9" name="Cloud 238"/>
                <p:cNvSpPr/>
                <p:nvPr/>
              </p:nvSpPr>
              <p:spPr>
                <a:xfrm>
                  <a:off x="342899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0" name="Cloud 239"/>
                <p:cNvSpPr/>
                <p:nvPr/>
              </p:nvSpPr>
              <p:spPr>
                <a:xfrm>
                  <a:off x="342899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1" name="Cloud 240"/>
                <p:cNvSpPr/>
                <p:nvPr/>
              </p:nvSpPr>
              <p:spPr>
                <a:xfrm>
                  <a:off x="342899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2" name="Cloud 241"/>
                <p:cNvSpPr/>
                <p:nvPr/>
              </p:nvSpPr>
              <p:spPr>
                <a:xfrm>
                  <a:off x="342899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3" name="Cloud 242"/>
                <p:cNvSpPr/>
                <p:nvPr/>
              </p:nvSpPr>
              <p:spPr>
                <a:xfrm>
                  <a:off x="342899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4" name="Cloud 243"/>
                <p:cNvSpPr/>
                <p:nvPr/>
              </p:nvSpPr>
              <p:spPr>
                <a:xfrm>
                  <a:off x="378618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5" name="Cloud 244"/>
                <p:cNvSpPr/>
                <p:nvPr/>
              </p:nvSpPr>
              <p:spPr>
                <a:xfrm>
                  <a:off x="378618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6" name="Cloud 245"/>
                <p:cNvSpPr/>
                <p:nvPr/>
              </p:nvSpPr>
              <p:spPr>
                <a:xfrm>
                  <a:off x="378618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7" name="Cloud 246"/>
                <p:cNvSpPr/>
                <p:nvPr/>
              </p:nvSpPr>
              <p:spPr>
                <a:xfrm>
                  <a:off x="378618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8" name="Cloud 247"/>
                <p:cNvSpPr/>
                <p:nvPr/>
              </p:nvSpPr>
              <p:spPr>
                <a:xfrm>
                  <a:off x="378618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9" name="Cloud 248"/>
                <p:cNvSpPr/>
                <p:nvPr/>
              </p:nvSpPr>
              <p:spPr>
                <a:xfrm>
                  <a:off x="378618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0" name="Cloud 249"/>
                <p:cNvSpPr/>
                <p:nvPr/>
              </p:nvSpPr>
              <p:spPr>
                <a:xfrm>
                  <a:off x="378618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1" name="Cloud 250"/>
                <p:cNvSpPr/>
                <p:nvPr/>
              </p:nvSpPr>
              <p:spPr>
                <a:xfrm>
                  <a:off x="378618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2" name="Cloud 251"/>
                <p:cNvSpPr/>
                <p:nvPr/>
              </p:nvSpPr>
              <p:spPr>
                <a:xfrm>
                  <a:off x="378618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3" name="Cloud 252"/>
                <p:cNvSpPr/>
                <p:nvPr/>
              </p:nvSpPr>
              <p:spPr>
                <a:xfrm>
                  <a:off x="385762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4" name="Cloud 253"/>
                <p:cNvSpPr/>
                <p:nvPr/>
              </p:nvSpPr>
              <p:spPr>
                <a:xfrm>
                  <a:off x="385762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5" name="Cloud 254"/>
                <p:cNvSpPr/>
                <p:nvPr/>
              </p:nvSpPr>
              <p:spPr>
                <a:xfrm>
                  <a:off x="385762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6" name="Cloud 255"/>
                <p:cNvSpPr/>
                <p:nvPr/>
              </p:nvSpPr>
              <p:spPr>
                <a:xfrm>
                  <a:off x="385762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7" name="Cloud 256"/>
                <p:cNvSpPr/>
                <p:nvPr/>
              </p:nvSpPr>
              <p:spPr>
                <a:xfrm>
                  <a:off x="385762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8" name="Cloud 257"/>
                <p:cNvSpPr/>
                <p:nvPr/>
              </p:nvSpPr>
              <p:spPr>
                <a:xfrm>
                  <a:off x="385762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9" name="Cloud 258"/>
                <p:cNvSpPr/>
                <p:nvPr/>
              </p:nvSpPr>
              <p:spPr>
                <a:xfrm>
                  <a:off x="385762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0" name="Cloud 259"/>
                <p:cNvSpPr/>
                <p:nvPr/>
              </p:nvSpPr>
              <p:spPr>
                <a:xfrm>
                  <a:off x="385762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1" name="Cloud 260"/>
                <p:cNvSpPr/>
                <p:nvPr/>
              </p:nvSpPr>
              <p:spPr>
                <a:xfrm>
                  <a:off x="385762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2" name="Cloud 261"/>
                <p:cNvSpPr/>
                <p:nvPr/>
              </p:nvSpPr>
              <p:spPr>
                <a:xfrm>
                  <a:off x="3643306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3" name="Cloud 262"/>
                <p:cNvSpPr/>
                <p:nvPr/>
              </p:nvSpPr>
              <p:spPr>
                <a:xfrm>
                  <a:off x="3643306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4" name="Cloud 263"/>
                <p:cNvSpPr/>
                <p:nvPr/>
              </p:nvSpPr>
              <p:spPr>
                <a:xfrm>
                  <a:off x="3643306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5" name="Cloud 264"/>
                <p:cNvSpPr/>
                <p:nvPr/>
              </p:nvSpPr>
              <p:spPr>
                <a:xfrm>
                  <a:off x="3643306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6" name="Cloud 265"/>
                <p:cNvSpPr/>
                <p:nvPr/>
              </p:nvSpPr>
              <p:spPr>
                <a:xfrm>
                  <a:off x="3643306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7" name="Cloud 266"/>
                <p:cNvSpPr/>
                <p:nvPr/>
              </p:nvSpPr>
              <p:spPr>
                <a:xfrm>
                  <a:off x="3643306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8" name="Cloud 267"/>
                <p:cNvSpPr/>
                <p:nvPr/>
              </p:nvSpPr>
              <p:spPr>
                <a:xfrm>
                  <a:off x="3643306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9" name="Cloud 268"/>
                <p:cNvSpPr/>
                <p:nvPr/>
              </p:nvSpPr>
              <p:spPr>
                <a:xfrm>
                  <a:off x="3643306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0" name="Cloud 269"/>
                <p:cNvSpPr/>
                <p:nvPr/>
              </p:nvSpPr>
              <p:spPr>
                <a:xfrm>
                  <a:off x="3643306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1" name="Cloud 270"/>
                <p:cNvSpPr/>
                <p:nvPr/>
              </p:nvSpPr>
              <p:spPr>
                <a:xfrm>
                  <a:off x="371474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2" name="Cloud 271"/>
                <p:cNvSpPr/>
                <p:nvPr/>
              </p:nvSpPr>
              <p:spPr>
                <a:xfrm>
                  <a:off x="371474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3" name="Cloud 272"/>
                <p:cNvSpPr/>
                <p:nvPr/>
              </p:nvSpPr>
              <p:spPr>
                <a:xfrm>
                  <a:off x="371474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4" name="Cloud 273"/>
                <p:cNvSpPr/>
                <p:nvPr/>
              </p:nvSpPr>
              <p:spPr>
                <a:xfrm>
                  <a:off x="371474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5" name="Cloud 274"/>
                <p:cNvSpPr/>
                <p:nvPr/>
              </p:nvSpPr>
              <p:spPr>
                <a:xfrm>
                  <a:off x="371474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6" name="Cloud 275"/>
                <p:cNvSpPr/>
                <p:nvPr/>
              </p:nvSpPr>
              <p:spPr>
                <a:xfrm>
                  <a:off x="371474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7" name="Cloud 276"/>
                <p:cNvSpPr/>
                <p:nvPr/>
              </p:nvSpPr>
              <p:spPr>
                <a:xfrm>
                  <a:off x="371474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8" name="Cloud 277"/>
                <p:cNvSpPr/>
                <p:nvPr/>
              </p:nvSpPr>
              <p:spPr>
                <a:xfrm>
                  <a:off x="371474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9" name="Cloud 278"/>
                <p:cNvSpPr/>
                <p:nvPr/>
              </p:nvSpPr>
              <p:spPr>
                <a:xfrm>
                  <a:off x="371474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0" name="Cloud 279"/>
                <p:cNvSpPr/>
                <p:nvPr/>
              </p:nvSpPr>
              <p:spPr>
                <a:xfrm>
                  <a:off x="392905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1" name="Cloud 280"/>
                <p:cNvSpPr/>
                <p:nvPr/>
              </p:nvSpPr>
              <p:spPr>
                <a:xfrm>
                  <a:off x="392905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2" name="Cloud 281"/>
                <p:cNvSpPr/>
                <p:nvPr/>
              </p:nvSpPr>
              <p:spPr>
                <a:xfrm>
                  <a:off x="392905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3" name="Cloud 282"/>
                <p:cNvSpPr/>
                <p:nvPr/>
              </p:nvSpPr>
              <p:spPr>
                <a:xfrm>
                  <a:off x="392905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4" name="Cloud 283"/>
                <p:cNvSpPr/>
                <p:nvPr/>
              </p:nvSpPr>
              <p:spPr>
                <a:xfrm>
                  <a:off x="392905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5" name="Cloud 284"/>
                <p:cNvSpPr/>
                <p:nvPr/>
              </p:nvSpPr>
              <p:spPr>
                <a:xfrm>
                  <a:off x="392905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6" name="Cloud 285"/>
                <p:cNvSpPr/>
                <p:nvPr/>
              </p:nvSpPr>
              <p:spPr>
                <a:xfrm>
                  <a:off x="392905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7" name="Cloud 286"/>
                <p:cNvSpPr/>
                <p:nvPr/>
              </p:nvSpPr>
              <p:spPr>
                <a:xfrm>
                  <a:off x="392905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8" name="Cloud 287"/>
                <p:cNvSpPr/>
                <p:nvPr/>
              </p:nvSpPr>
              <p:spPr>
                <a:xfrm>
                  <a:off x="392905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9" name="Cloud 288"/>
                <p:cNvSpPr/>
                <p:nvPr/>
              </p:nvSpPr>
              <p:spPr>
                <a:xfrm>
                  <a:off x="350043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0" name="Cloud 289"/>
                <p:cNvSpPr/>
                <p:nvPr/>
              </p:nvSpPr>
              <p:spPr>
                <a:xfrm>
                  <a:off x="350043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1" name="Cloud 290"/>
                <p:cNvSpPr/>
                <p:nvPr/>
              </p:nvSpPr>
              <p:spPr>
                <a:xfrm>
                  <a:off x="357186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2" name="Cloud 291"/>
                <p:cNvSpPr/>
                <p:nvPr/>
              </p:nvSpPr>
              <p:spPr>
                <a:xfrm>
                  <a:off x="357186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3" name="Cloud 292"/>
                <p:cNvSpPr/>
                <p:nvPr/>
              </p:nvSpPr>
              <p:spPr>
                <a:xfrm>
                  <a:off x="335755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4" name="Cloud 293"/>
                <p:cNvSpPr/>
                <p:nvPr/>
              </p:nvSpPr>
              <p:spPr>
                <a:xfrm>
                  <a:off x="335755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5" name="Cloud 294"/>
                <p:cNvSpPr/>
                <p:nvPr/>
              </p:nvSpPr>
              <p:spPr>
                <a:xfrm>
                  <a:off x="342899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6" name="Cloud 295"/>
                <p:cNvSpPr/>
                <p:nvPr/>
              </p:nvSpPr>
              <p:spPr>
                <a:xfrm>
                  <a:off x="342899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7" name="Cloud 296"/>
                <p:cNvSpPr/>
                <p:nvPr/>
              </p:nvSpPr>
              <p:spPr>
                <a:xfrm>
                  <a:off x="378618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8" name="Cloud 297"/>
                <p:cNvSpPr/>
                <p:nvPr/>
              </p:nvSpPr>
              <p:spPr>
                <a:xfrm>
                  <a:off x="378618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9" name="Cloud 298"/>
                <p:cNvSpPr/>
                <p:nvPr/>
              </p:nvSpPr>
              <p:spPr>
                <a:xfrm>
                  <a:off x="385762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0" name="Cloud 299"/>
                <p:cNvSpPr/>
                <p:nvPr/>
              </p:nvSpPr>
              <p:spPr>
                <a:xfrm>
                  <a:off x="385762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1" name="Cloud 300"/>
                <p:cNvSpPr/>
                <p:nvPr/>
              </p:nvSpPr>
              <p:spPr>
                <a:xfrm>
                  <a:off x="3643306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2" name="Cloud 301"/>
                <p:cNvSpPr/>
                <p:nvPr/>
              </p:nvSpPr>
              <p:spPr>
                <a:xfrm>
                  <a:off x="3643306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3" name="Cloud 302"/>
                <p:cNvSpPr/>
                <p:nvPr/>
              </p:nvSpPr>
              <p:spPr>
                <a:xfrm>
                  <a:off x="371474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4" name="Cloud 303"/>
                <p:cNvSpPr/>
                <p:nvPr/>
              </p:nvSpPr>
              <p:spPr>
                <a:xfrm>
                  <a:off x="371474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5" name="Cloud 304"/>
                <p:cNvSpPr/>
                <p:nvPr/>
              </p:nvSpPr>
              <p:spPr>
                <a:xfrm>
                  <a:off x="392905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6" name="Cloud 305"/>
                <p:cNvSpPr/>
                <p:nvPr/>
              </p:nvSpPr>
              <p:spPr>
                <a:xfrm>
                  <a:off x="392905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8" name="Group 625"/>
              <p:cNvGrpSpPr/>
              <p:nvPr/>
            </p:nvGrpSpPr>
            <p:grpSpPr>
              <a:xfrm>
                <a:off x="3357554" y="2071678"/>
                <a:ext cx="642942" cy="723904"/>
                <a:chOff x="3357554" y="2571744"/>
                <a:chExt cx="642942" cy="723904"/>
              </a:xfrm>
            </p:grpSpPr>
            <p:sp>
              <p:nvSpPr>
                <p:cNvPr id="109" name="Cloud 108"/>
                <p:cNvSpPr/>
                <p:nvPr/>
              </p:nvSpPr>
              <p:spPr>
                <a:xfrm>
                  <a:off x="350043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0" name="Cloud 109"/>
                <p:cNvSpPr/>
                <p:nvPr/>
              </p:nvSpPr>
              <p:spPr>
                <a:xfrm>
                  <a:off x="350043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1" name="Cloud 110"/>
                <p:cNvSpPr/>
                <p:nvPr/>
              </p:nvSpPr>
              <p:spPr>
                <a:xfrm>
                  <a:off x="350043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2" name="Cloud 111"/>
                <p:cNvSpPr/>
                <p:nvPr/>
              </p:nvSpPr>
              <p:spPr>
                <a:xfrm>
                  <a:off x="350043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3" name="Cloud 112"/>
                <p:cNvSpPr/>
                <p:nvPr/>
              </p:nvSpPr>
              <p:spPr>
                <a:xfrm>
                  <a:off x="350043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4" name="Cloud 113"/>
                <p:cNvSpPr/>
                <p:nvPr/>
              </p:nvSpPr>
              <p:spPr>
                <a:xfrm>
                  <a:off x="350043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5" name="Cloud 114"/>
                <p:cNvSpPr/>
                <p:nvPr/>
              </p:nvSpPr>
              <p:spPr>
                <a:xfrm>
                  <a:off x="350043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6" name="Cloud 115"/>
                <p:cNvSpPr/>
                <p:nvPr/>
              </p:nvSpPr>
              <p:spPr>
                <a:xfrm>
                  <a:off x="350043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7" name="Cloud 116"/>
                <p:cNvSpPr/>
                <p:nvPr/>
              </p:nvSpPr>
              <p:spPr>
                <a:xfrm>
                  <a:off x="350043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8" name="Cloud 117"/>
                <p:cNvSpPr/>
                <p:nvPr/>
              </p:nvSpPr>
              <p:spPr>
                <a:xfrm>
                  <a:off x="357186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9" name="Cloud 118"/>
                <p:cNvSpPr/>
                <p:nvPr/>
              </p:nvSpPr>
              <p:spPr>
                <a:xfrm>
                  <a:off x="357186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0" name="Cloud 119"/>
                <p:cNvSpPr/>
                <p:nvPr/>
              </p:nvSpPr>
              <p:spPr>
                <a:xfrm>
                  <a:off x="357186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1" name="Cloud 120"/>
                <p:cNvSpPr/>
                <p:nvPr/>
              </p:nvSpPr>
              <p:spPr>
                <a:xfrm>
                  <a:off x="357186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2" name="Cloud 121"/>
                <p:cNvSpPr/>
                <p:nvPr/>
              </p:nvSpPr>
              <p:spPr>
                <a:xfrm>
                  <a:off x="357186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3" name="Cloud 122"/>
                <p:cNvSpPr/>
                <p:nvPr/>
              </p:nvSpPr>
              <p:spPr>
                <a:xfrm>
                  <a:off x="357186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4" name="Cloud 123"/>
                <p:cNvSpPr/>
                <p:nvPr/>
              </p:nvSpPr>
              <p:spPr>
                <a:xfrm>
                  <a:off x="357186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5" name="Cloud 124"/>
                <p:cNvSpPr/>
                <p:nvPr/>
              </p:nvSpPr>
              <p:spPr>
                <a:xfrm>
                  <a:off x="357186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6" name="Cloud 125"/>
                <p:cNvSpPr/>
                <p:nvPr/>
              </p:nvSpPr>
              <p:spPr>
                <a:xfrm>
                  <a:off x="357186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7" name="Cloud 126"/>
                <p:cNvSpPr/>
                <p:nvPr/>
              </p:nvSpPr>
              <p:spPr>
                <a:xfrm>
                  <a:off x="335755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8" name="Cloud 127"/>
                <p:cNvSpPr/>
                <p:nvPr/>
              </p:nvSpPr>
              <p:spPr>
                <a:xfrm>
                  <a:off x="335755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9" name="Cloud 128"/>
                <p:cNvSpPr/>
                <p:nvPr/>
              </p:nvSpPr>
              <p:spPr>
                <a:xfrm>
                  <a:off x="335755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0" name="Cloud 129"/>
                <p:cNvSpPr/>
                <p:nvPr/>
              </p:nvSpPr>
              <p:spPr>
                <a:xfrm>
                  <a:off x="335755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1" name="Cloud 130"/>
                <p:cNvSpPr/>
                <p:nvPr/>
              </p:nvSpPr>
              <p:spPr>
                <a:xfrm>
                  <a:off x="335755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2" name="Cloud 131"/>
                <p:cNvSpPr/>
                <p:nvPr/>
              </p:nvSpPr>
              <p:spPr>
                <a:xfrm>
                  <a:off x="335755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3" name="Cloud 132"/>
                <p:cNvSpPr/>
                <p:nvPr/>
              </p:nvSpPr>
              <p:spPr>
                <a:xfrm>
                  <a:off x="335755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4" name="Cloud 133"/>
                <p:cNvSpPr/>
                <p:nvPr/>
              </p:nvSpPr>
              <p:spPr>
                <a:xfrm>
                  <a:off x="335755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5" name="Cloud 134"/>
                <p:cNvSpPr/>
                <p:nvPr/>
              </p:nvSpPr>
              <p:spPr>
                <a:xfrm>
                  <a:off x="335755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6" name="Cloud 135"/>
                <p:cNvSpPr/>
                <p:nvPr/>
              </p:nvSpPr>
              <p:spPr>
                <a:xfrm>
                  <a:off x="342899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7" name="Cloud 136"/>
                <p:cNvSpPr/>
                <p:nvPr/>
              </p:nvSpPr>
              <p:spPr>
                <a:xfrm>
                  <a:off x="342899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8" name="Cloud 137"/>
                <p:cNvSpPr/>
                <p:nvPr/>
              </p:nvSpPr>
              <p:spPr>
                <a:xfrm>
                  <a:off x="342899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9" name="Cloud 138"/>
                <p:cNvSpPr/>
                <p:nvPr/>
              </p:nvSpPr>
              <p:spPr>
                <a:xfrm>
                  <a:off x="342899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0" name="Cloud 139"/>
                <p:cNvSpPr/>
                <p:nvPr/>
              </p:nvSpPr>
              <p:spPr>
                <a:xfrm>
                  <a:off x="342899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1" name="Cloud 140"/>
                <p:cNvSpPr/>
                <p:nvPr/>
              </p:nvSpPr>
              <p:spPr>
                <a:xfrm>
                  <a:off x="342899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2" name="Cloud 141"/>
                <p:cNvSpPr/>
                <p:nvPr/>
              </p:nvSpPr>
              <p:spPr>
                <a:xfrm>
                  <a:off x="342899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3" name="Cloud 142"/>
                <p:cNvSpPr/>
                <p:nvPr/>
              </p:nvSpPr>
              <p:spPr>
                <a:xfrm>
                  <a:off x="342899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4" name="Cloud 143"/>
                <p:cNvSpPr/>
                <p:nvPr/>
              </p:nvSpPr>
              <p:spPr>
                <a:xfrm>
                  <a:off x="342899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5" name="Cloud 144"/>
                <p:cNvSpPr/>
                <p:nvPr/>
              </p:nvSpPr>
              <p:spPr>
                <a:xfrm>
                  <a:off x="378618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6" name="Cloud 145"/>
                <p:cNvSpPr/>
                <p:nvPr/>
              </p:nvSpPr>
              <p:spPr>
                <a:xfrm>
                  <a:off x="378618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7" name="Cloud 146"/>
                <p:cNvSpPr/>
                <p:nvPr/>
              </p:nvSpPr>
              <p:spPr>
                <a:xfrm>
                  <a:off x="378618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8" name="Cloud 147"/>
                <p:cNvSpPr/>
                <p:nvPr/>
              </p:nvSpPr>
              <p:spPr>
                <a:xfrm>
                  <a:off x="378618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9" name="Cloud 148"/>
                <p:cNvSpPr/>
                <p:nvPr/>
              </p:nvSpPr>
              <p:spPr>
                <a:xfrm>
                  <a:off x="378618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0" name="Cloud 149"/>
                <p:cNvSpPr/>
                <p:nvPr/>
              </p:nvSpPr>
              <p:spPr>
                <a:xfrm>
                  <a:off x="378618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1" name="Cloud 150"/>
                <p:cNvSpPr/>
                <p:nvPr/>
              </p:nvSpPr>
              <p:spPr>
                <a:xfrm>
                  <a:off x="378618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2" name="Cloud 151"/>
                <p:cNvSpPr/>
                <p:nvPr/>
              </p:nvSpPr>
              <p:spPr>
                <a:xfrm>
                  <a:off x="378618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3" name="Cloud 152"/>
                <p:cNvSpPr/>
                <p:nvPr/>
              </p:nvSpPr>
              <p:spPr>
                <a:xfrm>
                  <a:off x="378618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4" name="Cloud 153"/>
                <p:cNvSpPr/>
                <p:nvPr/>
              </p:nvSpPr>
              <p:spPr>
                <a:xfrm>
                  <a:off x="385762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5" name="Cloud 154"/>
                <p:cNvSpPr/>
                <p:nvPr/>
              </p:nvSpPr>
              <p:spPr>
                <a:xfrm>
                  <a:off x="385762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6" name="Cloud 155"/>
                <p:cNvSpPr/>
                <p:nvPr/>
              </p:nvSpPr>
              <p:spPr>
                <a:xfrm>
                  <a:off x="385762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7" name="Cloud 156"/>
                <p:cNvSpPr/>
                <p:nvPr/>
              </p:nvSpPr>
              <p:spPr>
                <a:xfrm>
                  <a:off x="385762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8" name="Cloud 157"/>
                <p:cNvSpPr/>
                <p:nvPr/>
              </p:nvSpPr>
              <p:spPr>
                <a:xfrm>
                  <a:off x="385762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9" name="Cloud 158"/>
                <p:cNvSpPr/>
                <p:nvPr/>
              </p:nvSpPr>
              <p:spPr>
                <a:xfrm>
                  <a:off x="385762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0" name="Cloud 159"/>
                <p:cNvSpPr/>
                <p:nvPr/>
              </p:nvSpPr>
              <p:spPr>
                <a:xfrm>
                  <a:off x="385762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1" name="Cloud 160"/>
                <p:cNvSpPr/>
                <p:nvPr/>
              </p:nvSpPr>
              <p:spPr>
                <a:xfrm>
                  <a:off x="385762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2" name="Cloud 161"/>
                <p:cNvSpPr/>
                <p:nvPr/>
              </p:nvSpPr>
              <p:spPr>
                <a:xfrm>
                  <a:off x="385762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3" name="Cloud 162"/>
                <p:cNvSpPr/>
                <p:nvPr/>
              </p:nvSpPr>
              <p:spPr>
                <a:xfrm>
                  <a:off x="3643306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4" name="Cloud 163"/>
                <p:cNvSpPr/>
                <p:nvPr/>
              </p:nvSpPr>
              <p:spPr>
                <a:xfrm>
                  <a:off x="3643306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5" name="Cloud 164"/>
                <p:cNvSpPr/>
                <p:nvPr/>
              </p:nvSpPr>
              <p:spPr>
                <a:xfrm>
                  <a:off x="3643306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6" name="Cloud 165"/>
                <p:cNvSpPr/>
                <p:nvPr/>
              </p:nvSpPr>
              <p:spPr>
                <a:xfrm>
                  <a:off x="3643306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7" name="Cloud 166"/>
                <p:cNvSpPr/>
                <p:nvPr/>
              </p:nvSpPr>
              <p:spPr>
                <a:xfrm>
                  <a:off x="3643306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8" name="Cloud 167"/>
                <p:cNvSpPr/>
                <p:nvPr/>
              </p:nvSpPr>
              <p:spPr>
                <a:xfrm>
                  <a:off x="3643306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9" name="Cloud 168"/>
                <p:cNvSpPr/>
                <p:nvPr/>
              </p:nvSpPr>
              <p:spPr>
                <a:xfrm>
                  <a:off x="3643306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0" name="Cloud 169"/>
                <p:cNvSpPr/>
                <p:nvPr/>
              </p:nvSpPr>
              <p:spPr>
                <a:xfrm>
                  <a:off x="3643306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1" name="Cloud 170"/>
                <p:cNvSpPr/>
                <p:nvPr/>
              </p:nvSpPr>
              <p:spPr>
                <a:xfrm>
                  <a:off x="3643306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2" name="Cloud 171"/>
                <p:cNvSpPr/>
                <p:nvPr/>
              </p:nvSpPr>
              <p:spPr>
                <a:xfrm>
                  <a:off x="371474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3" name="Cloud 172"/>
                <p:cNvSpPr/>
                <p:nvPr/>
              </p:nvSpPr>
              <p:spPr>
                <a:xfrm>
                  <a:off x="371474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4" name="Cloud 173"/>
                <p:cNvSpPr/>
                <p:nvPr/>
              </p:nvSpPr>
              <p:spPr>
                <a:xfrm>
                  <a:off x="371474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5" name="Cloud 174"/>
                <p:cNvSpPr/>
                <p:nvPr/>
              </p:nvSpPr>
              <p:spPr>
                <a:xfrm>
                  <a:off x="371474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6" name="Cloud 175"/>
                <p:cNvSpPr/>
                <p:nvPr/>
              </p:nvSpPr>
              <p:spPr>
                <a:xfrm>
                  <a:off x="371474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7" name="Cloud 176"/>
                <p:cNvSpPr/>
                <p:nvPr/>
              </p:nvSpPr>
              <p:spPr>
                <a:xfrm>
                  <a:off x="371474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8" name="Cloud 177"/>
                <p:cNvSpPr/>
                <p:nvPr/>
              </p:nvSpPr>
              <p:spPr>
                <a:xfrm>
                  <a:off x="371474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9" name="Cloud 178"/>
                <p:cNvSpPr/>
                <p:nvPr/>
              </p:nvSpPr>
              <p:spPr>
                <a:xfrm>
                  <a:off x="371474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0" name="Cloud 179"/>
                <p:cNvSpPr/>
                <p:nvPr/>
              </p:nvSpPr>
              <p:spPr>
                <a:xfrm>
                  <a:off x="371474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1" name="Cloud 180"/>
                <p:cNvSpPr/>
                <p:nvPr/>
              </p:nvSpPr>
              <p:spPr>
                <a:xfrm>
                  <a:off x="392905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2" name="Cloud 181"/>
                <p:cNvSpPr/>
                <p:nvPr/>
              </p:nvSpPr>
              <p:spPr>
                <a:xfrm>
                  <a:off x="392905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3" name="Cloud 182"/>
                <p:cNvSpPr/>
                <p:nvPr/>
              </p:nvSpPr>
              <p:spPr>
                <a:xfrm>
                  <a:off x="392905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4" name="Cloud 183"/>
                <p:cNvSpPr/>
                <p:nvPr/>
              </p:nvSpPr>
              <p:spPr>
                <a:xfrm>
                  <a:off x="392905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5" name="Cloud 184"/>
                <p:cNvSpPr/>
                <p:nvPr/>
              </p:nvSpPr>
              <p:spPr>
                <a:xfrm>
                  <a:off x="392905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6" name="Cloud 185"/>
                <p:cNvSpPr/>
                <p:nvPr/>
              </p:nvSpPr>
              <p:spPr>
                <a:xfrm>
                  <a:off x="392905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7" name="Cloud 186"/>
                <p:cNvSpPr/>
                <p:nvPr/>
              </p:nvSpPr>
              <p:spPr>
                <a:xfrm>
                  <a:off x="392905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8" name="Cloud 187"/>
                <p:cNvSpPr/>
                <p:nvPr/>
              </p:nvSpPr>
              <p:spPr>
                <a:xfrm>
                  <a:off x="392905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9" name="Cloud 188"/>
                <p:cNvSpPr/>
                <p:nvPr/>
              </p:nvSpPr>
              <p:spPr>
                <a:xfrm>
                  <a:off x="392905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0" name="Cloud 189"/>
                <p:cNvSpPr/>
                <p:nvPr/>
              </p:nvSpPr>
              <p:spPr>
                <a:xfrm>
                  <a:off x="350043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1" name="Cloud 190"/>
                <p:cNvSpPr/>
                <p:nvPr/>
              </p:nvSpPr>
              <p:spPr>
                <a:xfrm>
                  <a:off x="350043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2" name="Cloud 191"/>
                <p:cNvSpPr/>
                <p:nvPr/>
              </p:nvSpPr>
              <p:spPr>
                <a:xfrm>
                  <a:off x="357186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3" name="Cloud 192"/>
                <p:cNvSpPr/>
                <p:nvPr/>
              </p:nvSpPr>
              <p:spPr>
                <a:xfrm>
                  <a:off x="357186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4" name="Cloud 193"/>
                <p:cNvSpPr/>
                <p:nvPr/>
              </p:nvSpPr>
              <p:spPr>
                <a:xfrm>
                  <a:off x="335755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5" name="Cloud 194"/>
                <p:cNvSpPr/>
                <p:nvPr/>
              </p:nvSpPr>
              <p:spPr>
                <a:xfrm>
                  <a:off x="335755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6" name="Cloud 195"/>
                <p:cNvSpPr/>
                <p:nvPr/>
              </p:nvSpPr>
              <p:spPr>
                <a:xfrm>
                  <a:off x="342899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7" name="Cloud 196"/>
                <p:cNvSpPr/>
                <p:nvPr/>
              </p:nvSpPr>
              <p:spPr>
                <a:xfrm>
                  <a:off x="342899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8" name="Cloud 197"/>
                <p:cNvSpPr/>
                <p:nvPr/>
              </p:nvSpPr>
              <p:spPr>
                <a:xfrm>
                  <a:off x="378618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9" name="Cloud 198"/>
                <p:cNvSpPr/>
                <p:nvPr/>
              </p:nvSpPr>
              <p:spPr>
                <a:xfrm>
                  <a:off x="378618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0" name="Cloud 199"/>
                <p:cNvSpPr/>
                <p:nvPr/>
              </p:nvSpPr>
              <p:spPr>
                <a:xfrm>
                  <a:off x="385762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1" name="Cloud 200"/>
                <p:cNvSpPr/>
                <p:nvPr/>
              </p:nvSpPr>
              <p:spPr>
                <a:xfrm>
                  <a:off x="385762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2" name="Cloud 201"/>
                <p:cNvSpPr/>
                <p:nvPr/>
              </p:nvSpPr>
              <p:spPr>
                <a:xfrm>
                  <a:off x="3643306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3" name="Cloud 202"/>
                <p:cNvSpPr/>
                <p:nvPr/>
              </p:nvSpPr>
              <p:spPr>
                <a:xfrm>
                  <a:off x="3643306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4" name="Cloud 203"/>
                <p:cNvSpPr/>
                <p:nvPr/>
              </p:nvSpPr>
              <p:spPr>
                <a:xfrm>
                  <a:off x="371474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5" name="Cloud 204"/>
                <p:cNvSpPr/>
                <p:nvPr/>
              </p:nvSpPr>
              <p:spPr>
                <a:xfrm>
                  <a:off x="371474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6" name="Cloud 205"/>
                <p:cNvSpPr/>
                <p:nvPr/>
              </p:nvSpPr>
              <p:spPr>
                <a:xfrm>
                  <a:off x="392905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7" name="Cloud 206"/>
                <p:cNvSpPr/>
                <p:nvPr/>
              </p:nvSpPr>
              <p:spPr>
                <a:xfrm>
                  <a:off x="392905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9" name="Group 725"/>
              <p:cNvGrpSpPr/>
              <p:nvPr/>
            </p:nvGrpSpPr>
            <p:grpSpPr>
              <a:xfrm>
                <a:off x="3357554" y="2919410"/>
                <a:ext cx="642942" cy="723904"/>
                <a:chOff x="3357554" y="2571744"/>
                <a:chExt cx="642942" cy="723904"/>
              </a:xfrm>
            </p:grpSpPr>
            <p:sp>
              <p:nvSpPr>
                <p:cNvPr id="10" name="Cloud 9"/>
                <p:cNvSpPr/>
                <p:nvPr/>
              </p:nvSpPr>
              <p:spPr>
                <a:xfrm>
                  <a:off x="350043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" name="Cloud 10"/>
                <p:cNvSpPr/>
                <p:nvPr/>
              </p:nvSpPr>
              <p:spPr>
                <a:xfrm>
                  <a:off x="350043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" name="Cloud 11"/>
                <p:cNvSpPr/>
                <p:nvPr/>
              </p:nvSpPr>
              <p:spPr>
                <a:xfrm>
                  <a:off x="350043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" name="Cloud 12"/>
                <p:cNvSpPr/>
                <p:nvPr/>
              </p:nvSpPr>
              <p:spPr>
                <a:xfrm>
                  <a:off x="350043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" name="Cloud 13"/>
                <p:cNvSpPr/>
                <p:nvPr/>
              </p:nvSpPr>
              <p:spPr>
                <a:xfrm>
                  <a:off x="350043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" name="Cloud 14"/>
                <p:cNvSpPr/>
                <p:nvPr/>
              </p:nvSpPr>
              <p:spPr>
                <a:xfrm>
                  <a:off x="350043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" name="Cloud 15"/>
                <p:cNvSpPr/>
                <p:nvPr/>
              </p:nvSpPr>
              <p:spPr>
                <a:xfrm>
                  <a:off x="350043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" name="Cloud 16"/>
                <p:cNvSpPr/>
                <p:nvPr/>
              </p:nvSpPr>
              <p:spPr>
                <a:xfrm>
                  <a:off x="350043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" name="Cloud 17"/>
                <p:cNvSpPr/>
                <p:nvPr/>
              </p:nvSpPr>
              <p:spPr>
                <a:xfrm>
                  <a:off x="350043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" name="Cloud 18"/>
                <p:cNvSpPr/>
                <p:nvPr/>
              </p:nvSpPr>
              <p:spPr>
                <a:xfrm>
                  <a:off x="357186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" name="Cloud 19"/>
                <p:cNvSpPr/>
                <p:nvPr/>
              </p:nvSpPr>
              <p:spPr>
                <a:xfrm>
                  <a:off x="357186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" name="Cloud 20"/>
                <p:cNvSpPr/>
                <p:nvPr/>
              </p:nvSpPr>
              <p:spPr>
                <a:xfrm>
                  <a:off x="357186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" name="Cloud 21"/>
                <p:cNvSpPr/>
                <p:nvPr/>
              </p:nvSpPr>
              <p:spPr>
                <a:xfrm>
                  <a:off x="357186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" name="Cloud 22"/>
                <p:cNvSpPr/>
                <p:nvPr/>
              </p:nvSpPr>
              <p:spPr>
                <a:xfrm>
                  <a:off x="357186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" name="Cloud 23"/>
                <p:cNvSpPr/>
                <p:nvPr/>
              </p:nvSpPr>
              <p:spPr>
                <a:xfrm>
                  <a:off x="357186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" name="Cloud 24"/>
                <p:cNvSpPr/>
                <p:nvPr/>
              </p:nvSpPr>
              <p:spPr>
                <a:xfrm>
                  <a:off x="357186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" name="Cloud 25"/>
                <p:cNvSpPr/>
                <p:nvPr/>
              </p:nvSpPr>
              <p:spPr>
                <a:xfrm>
                  <a:off x="357186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" name="Cloud 26"/>
                <p:cNvSpPr/>
                <p:nvPr/>
              </p:nvSpPr>
              <p:spPr>
                <a:xfrm>
                  <a:off x="357186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" name="Cloud 27"/>
                <p:cNvSpPr/>
                <p:nvPr/>
              </p:nvSpPr>
              <p:spPr>
                <a:xfrm>
                  <a:off x="335755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" name="Cloud 28"/>
                <p:cNvSpPr/>
                <p:nvPr/>
              </p:nvSpPr>
              <p:spPr>
                <a:xfrm>
                  <a:off x="335755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" name="Cloud 29"/>
                <p:cNvSpPr/>
                <p:nvPr/>
              </p:nvSpPr>
              <p:spPr>
                <a:xfrm>
                  <a:off x="335755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" name="Cloud 30"/>
                <p:cNvSpPr/>
                <p:nvPr/>
              </p:nvSpPr>
              <p:spPr>
                <a:xfrm>
                  <a:off x="335755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" name="Cloud 31"/>
                <p:cNvSpPr/>
                <p:nvPr/>
              </p:nvSpPr>
              <p:spPr>
                <a:xfrm>
                  <a:off x="335755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" name="Cloud 32"/>
                <p:cNvSpPr/>
                <p:nvPr/>
              </p:nvSpPr>
              <p:spPr>
                <a:xfrm>
                  <a:off x="335755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" name="Cloud 33"/>
                <p:cNvSpPr/>
                <p:nvPr/>
              </p:nvSpPr>
              <p:spPr>
                <a:xfrm>
                  <a:off x="335755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5" name="Cloud 34"/>
                <p:cNvSpPr/>
                <p:nvPr/>
              </p:nvSpPr>
              <p:spPr>
                <a:xfrm>
                  <a:off x="335755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" name="Cloud 35"/>
                <p:cNvSpPr/>
                <p:nvPr/>
              </p:nvSpPr>
              <p:spPr>
                <a:xfrm>
                  <a:off x="335755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" name="Cloud 36"/>
                <p:cNvSpPr/>
                <p:nvPr/>
              </p:nvSpPr>
              <p:spPr>
                <a:xfrm>
                  <a:off x="342899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" name="Cloud 37"/>
                <p:cNvSpPr/>
                <p:nvPr/>
              </p:nvSpPr>
              <p:spPr>
                <a:xfrm>
                  <a:off x="342899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" name="Cloud 38"/>
                <p:cNvSpPr/>
                <p:nvPr/>
              </p:nvSpPr>
              <p:spPr>
                <a:xfrm>
                  <a:off x="342899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" name="Cloud 39"/>
                <p:cNvSpPr/>
                <p:nvPr/>
              </p:nvSpPr>
              <p:spPr>
                <a:xfrm>
                  <a:off x="342899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" name="Cloud 40"/>
                <p:cNvSpPr/>
                <p:nvPr/>
              </p:nvSpPr>
              <p:spPr>
                <a:xfrm>
                  <a:off x="342899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" name="Cloud 41"/>
                <p:cNvSpPr/>
                <p:nvPr/>
              </p:nvSpPr>
              <p:spPr>
                <a:xfrm>
                  <a:off x="342899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" name="Cloud 42"/>
                <p:cNvSpPr/>
                <p:nvPr/>
              </p:nvSpPr>
              <p:spPr>
                <a:xfrm>
                  <a:off x="342899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" name="Cloud 43"/>
                <p:cNvSpPr/>
                <p:nvPr/>
              </p:nvSpPr>
              <p:spPr>
                <a:xfrm>
                  <a:off x="342899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" name="Cloud 44"/>
                <p:cNvSpPr/>
                <p:nvPr/>
              </p:nvSpPr>
              <p:spPr>
                <a:xfrm>
                  <a:off x="342899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" name="Cloud 45"/>
                <p:cNvSpPr/>
                <p:nvPr/>
              </p:nvSpPr>
              <p:spPr>
                <a:xfrm>
                  <a:off x="378618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" name="Cloud 46"/>
                <p:cNvSpPr/>
                <p:nvPr/>
              </p:nvSpPr>
              <p:spPr>
                <a:xfrm>
                  <a:off x="378618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8" name="Cloud 47"/>
                <p:cNvSpPr/>
                <p:nvPr/>
              </p:nvSpPr>
              <p:spPr>
                <a:xfrm>
                  <a:off x="378618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9" name="Cloud 48"/>
                <p:cNvSpPr/>
                <p:nvPr/>
              </p:nvSpPr>
              <p:spPr>
                <a:xfrm>
                  <a:off x="378618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0" name="Cloud 49"/>
                <p:cNvSpPr/>
                <p:nvPr/>
              </p:nvSpPr>
              <p:spPr>
                <a:xfrm>
                  <a:off x="378618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" name="Cloud 50"/>
                <p:cNvSpPr/>
                <p:nvPr/>
              </p:nvSpPr>
              <p:spPr>
                <a:xfrm>
                  <a:off x="378618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" name="Cloud 51"/>
                <p:cNvSpPr/>
                <p:nvPr/>
              </p:nvSpPr>
              <p:spPr>
                <a:xfrm>
                  <a:off x="378618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" name="Cloud 52"/>
                <p:cNvSpPr/>
                <p:nvPr/>
              </p:nvSpPr>
              <p:spPr>
                <a:xfrm>
                  <a:off x="378618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" name="Cloud 53"/>
                <p:cNvSpPr/>
                <p:nvPr/>
              </p:nvSpPr>
              <p:spPr>
                <a:xfrm>
                  <a:off x="378618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" name="Cloud 54"/>
                <p:cNvSpPr/>
                <p:nvPr/>
              </p:nvSpPr>
              <p:spPr>
                <a:xfrm>
                  <a:off x="385762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" name="Cloud 55"/>
                <p:cNvSpPr/>
                <p:nvPr/>
              </p:nvSpPr>
              <p:spPr>
                <a:xfrm>
                  <a:off x="385762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" name="Cloud 56"/>
                <p:cNvSpPr/>
                <p:nvPr/>
              </p:nvSpPr>
              <p:spPr>
                <a:xfrm>
                  <a:off x="385762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" name="Cloud 57"/>
                <p:cNvSpPr/>
                <p:nvPr/>
              </p:nvSpPr>
              <p:spPr>
                <a:xfrm>
                  <a:off x="385762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9" name="Cloud 58"/>
                <p:cNvSpPr/>
                <p:nvPr/>
              </p:nvSpPr>
              <p:spPr>
                <a:xfrm>
                  <a:off x="385762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0" name="Cloud 59"/>
                <p:cNvSpPr/>
                <p:nvPr/>
              </p:nvSpPr>
              <p:spPr>
                <a:xfrm>
                  <a:off x="385762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1" name="Cloud 60"/>
                <p:cNvSpPr/>
                <p:nvPr/>
              </p:nvSpPr>
              <p:spPr>
                <a:xfrm>
                  <a:off x="385762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2" name="Cloud 61"/>
                <p:cNvSpPr/>
                <p:nvPr/>
              </p:nvSpPr>
              <p:spPr>
                <a:xfrm>
                  <a:off x="385762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3" name="Cloud 62"/>
                <p:cNvSpPr/>
                <p:nvPr/>
              </p:nvSpPr>
              <p:spPr>
                <a:xfrm>
                  <a:off x="385762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4" name="Cloud 63"/>
                <p:cNvSpPr/>
                <p:nvPr/>
              </p:nvSpPr>
              <p:spPr>
                <a:xfrm>
                  <a:off x="3643306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5" name="Cloud 64"/>
                <p:cNvSpPr/>
                <p:nvPr/>
              </p:nvSpPr>
              <p:spPr>
                <a:xfrm>
                  <a:off x="3643306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6" name="Cloud 65"/>
                <p:cNvSpPr/>
                <p:nvPr/>
              </p:nvSpPr>
              <p:spPr>
                <a:xfrm>
                  <a:off x="3643306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7" name="Cloud 66"/>
                <p:cNvSpPr/>
                <p:nvPr/>
              </p:nvSpPr>
              <p:spPr>
                <a:xfrm>
                  <a:off x="3643306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8" name="Cloud 67"/>
                <p:cNvSpPr/>
                <p:nvPr/>
              </p:nvSpPr>
              <p:spPr>
                <a:xfrm>
                  <a:off x="3643306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9" name="Cloud 68"/>
                <p:cNvSpPr/>
                <p:nvPr/>
              </p:nvSpPr>
              <p:spPr>
                <a:xfrm>
                  <a:off x="3643306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0" name="Cloud 69"/>
                <p:cNvSpPr/>
                <p:nvPr/>
              </p:nvSpPr>
              <p:spPr>
                <a:xfrm>
                  <a:off x="3643306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1" name="Cloud 70"/>
                <p:cNvSpPr/>
                <p:nvPr/>
              </p:nvSpPr>
              <p:spPr>
                <a:xfrm>
                  <a:off x="3643306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2" name="Cloud 71"/>
                <p:cNvSpPr/>
                <p:nvPr/>
              </p:nvSpPr>
              <p:spPr>
                <a:xfrm>
                  <a:off x="3643306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3" name="Cloud 72"/>
                <p:cNvSpPr/>
                <p:nvPr/>
              </p:nvSpPr>
              <p:spPr>
                <a:xfrm>
                  <a:off x="371474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4" name="Cloud 73"/>
                <p:cNvSpPr/>
                <p:nvPr/>
              </p:nvSpPr>
              <p:spPr>
                <a:xfrm>
                  <a:off x="371474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5" name="Cloud 74"/>
                <p:cNvSpPr/>
                <p:nvPr/>
              </p:nvSpPr>
              <p:spPr>
                <a:xfrm>
                  <a:off x="371474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6" name="Cloud 75"/>
                <p:cNvSpPr/>
                <p:nvPr/>
              </p:nvSpPr>
              <p:spPr>
                <a:xfrm>
                  <a:off x="371474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7" name="Cloud 76"/>
                <p:cNvSpPr/>
                <p:nvPr/>
              </p:nvSpPr>
              <p:spPr>
                <a:xfrm>
                  <a:off x="371474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8" name="Cloud 77"/>
                <p:cNvSpPr/>
                <p:nvPr/>
              </p:nvSpPr>
              <p:spPr>
                <a:xfrm>
                  <a:off x="371474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9" name="Cloud 78"/>
                <p:cNvSpPr/>
                <p:nvPr/>
              </p:nvSpPr>
              <p:spPr>
                <a:xfrm>
                  <a:off x="371474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0" name="Cloud 79"/>
                <p:cNvSpPr/>
                <p:nvPr/>
              </p:nvSpPr>
              <p:spPr>
                <a:xfrm>
                  <a:off x="371474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1" name="Cloud 80"/>
                <p:cNvSpPr/>
                <p:nvPr/>
              </p:nvSpPr>
              <p:spPr>
                <a:xfrm>
                  <a:off x="371474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2" name="Cloud 81"/>
                <p:cNvSpPr/>
                <p:nvPr/>
              </p:nvSpPr>
              <p:spPr>
                <a:xfrm>
                  <a:off x="392905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3" name="Cloud 82"/>
                <p:cNvSpPr/>
                <p:nvPr/>
              </p:nvSpPr>
              <p:spPr>
                <a:xfrm>
                  <a:off x="392905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4" name="Cloud 83"/>
                <p:cNvSpPr/>
                <p:nvPr/>
              </p:nvSpPr>
              <p:spPr>
                <a:xfrm>
                  <a:off x="392905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5" name="Cloud 84"/>
                <p:cNvSpPr/>
                <p:nvPr/>
              </p:nvSpPr>
              <p:spPr>
                <a:xfrm>
                  <a:off x="392905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6" name="Cloud 85"/>
                <p:cNvSpPr/>
                <p:nvPr/>
              </p:nvSpPr>
              <p:spPr>
                <a:xfrm>
                  <a:off x="392905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7" name="Cloud 86"/>
                <p:cNvSpPr/>
                <p:nvPr/>
              </p:nvSpPr>
              <p:spPr>
                <a:xfrm>
                  <a:off x="392905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8" name="Cloud 87"/>
                <p:cNvSpPr/>
                <p:nvPr/>
              </p:nvSpPr>
              <p:spPr>
                <a:xfrm>
                  <a:off x="392905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9" name="Cloud 88"/>
                <p:cNvSpPr/>
                <p:nvPr/>
              </p:nvSpPr>
              <p:spPr>
                <a:xfrm>
                  <a:off x="392905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0" name="Cloud 89"/>
                <p:cNvSpPr/>
                <p:nvPr/>
              </p:nvSpPr>
              <p:spPr>
                <a:xfrm>
                  <a:off x="392905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1" name="Cloud 90"/>
                <p:cNvSpPr/>
                <p:nvPr/>
              </p:nvSpPr>
              <p:spPr>
                <a:xfrm>
                  <a:off x="350043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2" name="Cloud 91"/>
                <p:cNvSpPr/>
                <p:nvPr/>
              </p:nvSpPr>
              <p:spPr>
                <a:xfrm>
                  <a:off x="350043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3" name="Cloud 92"/>
                <p:cNvSpPr/>
                <p:nvPr/>
              </p:nvSpPr>
              <p:spPr>
                <a:xfrm>
                  <a:off x="357186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4" name="Cloud 93"/>
                <p:cNvSpPr/>
                <p:nvPr/>
              </p:nvSpPr>
              <p:spPr>
                <a:xfrm>
                  <a:off x="357186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5" name="Cloud 94"/>
                <p:cNvSpPr/>
                <p:nvPr/>
              </p:nvSpPr>
              <p:spPr>
                <a:xfrm>
                  <a:off x="335755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6" name="Cloud 95"/>
                <p:cNvSpPr/>
                <p:nvPr/>
              </p:nvSpPr>
              <p:spPr>
                <a:xfrm>
                  <a:off x="335755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7" name="Cloud 96"/>
                <p:cNvSpPr/>
                <p:nvPr/>
              </p:nvSpPr>
              <p:spPr>
                <a:xfrm>
                  <a:off x="342899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8" name="Cloud 97"/>
                <p:cNvSpPr/>
                <p:nvPr/>
              </p:nvSpPr>
              <p:spPr>
                <a:xfrm>
                  <a:off x="342899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9" name="Cloud 98"/>
                <p:cNvSpPr/>
                <p:nvPr/>
              </p:nvSpPr>
              <p:spPr>
                <a:xfrm>
                  <a:off x="378618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0" name="Cloud 99"/>
                <p:cNvSpPr/>
                <p:nvPr/>
              </p:nvSpPr>
              <p:spPr>
                <a:xfrm>
                  <a:off x="378618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1" name="Cloud 100"/>
                <p:cNvSpPr/>
                <p:nvPr/>
              </p:nvSpPr>
              <p:spPr>
                <a:xfrm>
                  <a:off x="385762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2" name="Cloud 101"/>
                <p:cNvSpPr/>
                <p:nvPr/>
              </p:nvSpPr>
              <p:spPr>
                <a:xfrm>
                  <a:off x="385762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3" name="Cloud 102"/>
                <p:cNvSpPr/>
                <p:nvPr/>
              </p:nvSpPr>
              <p:spPr>
                <a:xfrm>
                  <a:off x="3643306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4" name="Cloud 103"/>
                <p:cNvSpPr/>
                <p:nvPr/>
              </p:nvSpPr>
              <p:spPr>
                <a:xfrm>
                  <a:off x="3643306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5" name="Cloud 104"/>
                <p:cNvSpPr/>
                <p:nvPr/>
              </p:nvSpPr>
              <p:spPr>
                <a:xfrm>
                  <a:off x="371474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6" name="Cloud 105"/>
                <p:cNvSpPr/>
                <p:nvPr/>
              </p:nvSpPr>
              <p:spPr>
                <a:xfrm>
                  <a:off x="371474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7" name="Cloud 106"/>
                <p:cNvSpPr/>
                <p:nvPr/>
              </p:nvSpPr>
              <p:spPr>
                <a:xfrm>
                  <a:off x="392905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8" name="Cloud 107"/>
                <p:cNvSpPr/>
                <p:nvPr/>
              </p:nvSpPr>
              <p:spPr>
                <a:xfrm>
                  <a:off x="392905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sp>
        <p:nvSpPr>
          <p:cNvPr id="316" name="Can 315"/>
          <p:cNvSpPr/>
          <p:nvPr/>
        </p:nvSpPr>
        <p:spPr>
          <a:xfrm rot="10800000" flipH="1" flipV="1">
            <a:off x="1357290" y="3882388"/>
            <a:ext cx="72000" cy="1404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7" name="Can 316"/>
          <p:cNvSpPr/>
          <p:nvPr/>
        </p:nvSpPr>
        <p:spPr>
          <a:xfrm rot="5400000" flipH="1" flipV="1">
            <a:off x="1014728" y="2015430"/>
            <a:ext cx="72000" cy="756000"/>
          </a:xfrm>
          <a:prstGeom prst="can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8" name="Can 317"/>
          <p:cNvSpPr/>
          <p:nvPr/>
        </p:nvSpPr>
        <p:spPr>
          <a:xfrm rot="10800000" flipH="1" flipV="1">
            <a:off x="3142677" y="1456868"/>
            <a:ext cx="72000" cy="972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9" name="Can 318"/>
          <p:cNvSpPr/>
          <p:nvPr/>
        </p:nvSpPr>
        <p:spPr>
          <a:xfrm rot="10800000" flipH="1" flipV="1">
            <a:off x="3111561" y="3002675"/>
            <a:ext cx="91316" cy="497762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20" name="Group 319"/>
          <p:cNvGrpSpPr/>
          <p:nvPr/>
        </p:nvGrpSpPr>
        <p:grpSpPr>
          <a:xfrm>
            <a:off x="2765310" y="2357430"/>
            <a:ext cx="806558" cy="785818"/>
            <a:chOff x="6643703" y="3905413"/>
            <a:chExt cx="1091414" cy="892661"/>
          </a:xfrm>
        </p:grpSpPr>
        <p:sp>
          <p:nvSpPr>
            <p:cNvPr id="321" name="Cube 320"/>
            <p:cNvSpPr/>
            <p:nvPr/>
          </p:nvSpPr>
          <p:spPr>
            <a:xfrm>
              <a:off x="6643703" y="3905413"/>
              <a:ext cx="1091414" cy="788928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2" name="Chord 321"/>
            <p:cNvSpPr/>
            <p:nvPr/>
          </p:nvSpPr>
          <p:spPr>
            <a:xfrm rot="6731844">
              <a:off x="6720850" y="4118370"/>
              <a:ext cx="667287" cy="692121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3" name="Flowchart: Extract 322"/>
            <p:cNvSpPr/>
            <p:nvPr/>
          </p:nvSpPr>
          <p:spPr>
            <a:xfrm rot="19203970">
              <a:off x="6893435" y="4206835"/>
              <a:ext cx="110700" cy="373156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4" name="Oval 323"/>
            <p:cNvSpPr/>
            <p:nvPr/>
          </p:nvSpPr>
          <p:spPr>
            <a:xfrm>
              <a:off x="6929454" y="4357694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25" name="Can 324"/>
          <p:cNvSpPr/>
          <p:nvPr/>
        </p:nvSpPr>
        <p:spPr>
          <a:xfrm rot="10800000" flipH="1" flipV="1">
            <a:off x="5143504" y="1672868"/>
            <a:ext cx="108000" cy="756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6" name="Can 325"/>
          <p:cNvSpPr/>
          <p:nvPr/>
        </p:nvSpPr>
        <p:spPr>
          <a:xfrm rot="10800000" flipH="1" flipV="1">
            <a:off x="3071803" y="4000504"/>
            <a:ext cx="72000" cy="1260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27" name="Group 326"/>
          <p:cNvGrpSpPr/>
          <p:nvPr/>
        </p:nvGrpSpPr>
        <p:grpSpPr>
          <a:xfrm>
            <a:off x="2714612" y="3192661"/>
            <a:ext cx="811779" cy="879282"/>
            <a:chOff x="2428860" y="2692595"/>
            <a:chExt cx="811779" cy="879282"/>
          </a:xfrm>
        </p:grpSpPr>
        <p:grpSp>
          <p:nvGrpSpPr>
            <p:cNvPr id="328" name="Group 80"/>
            <p:cNvGrpSpPr/>
            <p:nvPr/>
          </p:nvGrpSpPr>
          <p:grpSpPr>
            <a:xfrm>
              <a:off x="2428860" y="2857495"/>
              <a:ext cx="811779" cy="714382"/>
              <a:chOff x="6643701" y="3862125"/>
              <a:chExt cx="1098479" cy="946763"/>
            </a:xfrm>
          </p:grpSpPr>
          <p:sp>
            <p:nvSpPr>
              <p:cNvPr id="330" name="Cube 329"/>
              <p:cNvSpPr/>
              <p:nvPr/>
            </p:nvSpPr>
            <p:spPr>
              <a:xfrm>
                <a:off x="6643701" y="3862125"/>
                <a:ext cx="1098479" cy="880670"/>
              </a:xfrm>
              <a:prstGeom prst="cub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1" name="Chord 330"/>
              <p:cNvSpPr/>
              <p:nvPr/>
            </p:nvSpPr>
            <p:spPr>
              <a:xfrm rot="6731844">
                <a:off x="6743769" y="4100931"/>
                <a:ext cx="671402" cy="744512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2" name="Flowchart: Extract 331"/>
              <p:cNvSpPr/>
              <p:nvPr/>
            </p:nvSpPr>
            <p:spPr>
              <a:xfrm rot="19203970">
                <a:off x="6893435" y="4206835"/>
                <a:ext cx="110700" cy="373156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6929454" y="4357694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29" name="TextBox 328"/>
            <p:cNvSpPr txBox="1"/>
            <p:nvPr/>
          </p:nvSpPr>
          <p:spPr>
            <a:xfrm>
              <a:off x="2574040" y="2692595"/>
              <a:ext cx="49776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IN" sz="14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IN" sz="1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4" name="TextBox 333"/>
          <p:cNvSpPr txBox="1"/>
          <p:nvPr/>
        </p:nvSpPr>
        <p:spPr>
          <a:xfrm>
            <a:off x="2857488" y="2214554"/>
            <a:ext cx="5715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IN" sz="1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Can 334"/>
          <p:cNvSpPr/>
          <p:nvPr/>
        </p:nvSpPr>
        <p:spPr>
          <a:xfrm rot="16200000" flipH="1" flipV="1">
            <a:off x="5250659" y="1250140"/>
            <a:ext cx="71437" cy="4286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6" name="Can 335"/>
          <p:cNvSpPr/>
          <p:nvPr/>
        </p:nvSpPr>
        <p:spPr>
          <a:xfrm rot="16200000" flipH="1" flipV="1">
            <a:off x="4321966" y="1250140"/>
            <a:ext cx="71437" cy="4286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7" name="Rounded Rectangle 336"/>
          <p:cNvSpPr/>
          <p:nvPr/>
        </p:nvSpPr>
        <p:spPr>
          <a:xfrm>
            <a:off x="4714876" y="2428867"/>
            <a:ext cx="928694" cy="157163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Ultrasonic instrumentation for simultaneous Xe-O</a:t>
            </a:r>
            <a:r>
              <a:rPr lang="en-IN" sz="105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IN" sz="105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gas mixture analysis</a:t>
            </a:r>
            <a:endParaRPr lang="en-IN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8" name="Group 337"/>
          <p:cNvGrpSpPr/>
          <p:nvPr/>
        </p:nvGrpSpPr>
        <p:grpSpPr>
          <a:xfrm>
            <a:off x="4857752" y="1071546"/>
            <a:ext cx="714380" cy="714380"/>
            <a:chOff x="6643703" y="3905413"/>
            <a:chExt cx="1091414" cy="892661"/>
          </a:xfrm>
        </p:grpSpPr>
        <p:sp>
          <p:nvSpPr>
            <p:cNvPr id="339" name="Cube 338"/>
            <p:cNvSpPr/>
            <p:nvPr/>
          </p:nvSpPr>
          <p:spPr>
            <a:xfrm>
              <a:off x="6643703" y="3905413"/>
              <a:ext cx="1091414" cy="788928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0" name="Chord 339"/>
            <p:cNvSpPr/>
            <p:nvPr/>
          </p:nvSpPr>
          <p:spPr>
            <a:xfrm rot="6731844">
              <a:off x="6720850" y="4118370"/>
              <a:ext cx="667287" cy="692121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1" name="Flowchart: Extract 340"/>
            <p:cNvSpPr/>
            <p:nvPr/>
          </p:nvSpPr>
          <p:spPr>
            <a:xfrm rot="19203970">
              <a:off x="6893435" y="4206835"/>
              <a:ext cx="110700" cy="373156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2" name="Oval 341"/>
            <p:cNvSpPr/>
            <p:nvPr/>
          </p:nvSpPr>
          <p:spPr>
            <a:xfrm>
              <a:off x="6929454" y="4357694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4286248" y="928670"/>
            <a:ext cx="571504" cy="857256"/>
            <a:chOff x="2428860" y="2692595"/>
            <a:chExt cx="811779" cy="879282"/>
          </a:xfrm>
        </p:grpSpPr>
        <p:grpSp>
          <p:nvGrpSpPr>
            <p:cNvPr id="344" name="Group 80"/>
            <p:cNvGrpSpPr/>
            <p:nvPr/>
          </p:nvGrpSpPr>
          <p:grpSpPr>
            <a:xfrm>
              <a:off x="2428860" y="2857495"/>
              <a:ext cx="811779" cy="714382"/>
              <a:chOff x="6643701" y="3862125"/>
              <a:chExt cx="1098479" cy="946763"/>
            </a:xfrm>
          </p:grpSpPr>
          <p:sp>
            <p:nvSpPr>
              <p:cNvPr id="346" name="Cube 345"/>
              <p:cNvSpPr/>
              <p:nvPr/>
            </p:nvSpPr>
            <p:spPr>
              <a:xfrm>
                <a:off x="6643701" y="3862125"/>
                <a:ext cx="1098479" cy="880670"/>
              </a:xfrm>
              <a:prstGeom prst="cub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7" name="Chord 346"/>
              <p:cNvSpPr/>
              <p:nvPr/>
            </p:nvSpPr>
            <p:spPr>
              <a:xfrm rot="6731844">
                <a:off x="6743769" y="4100931"/>
                <a:ext cx="671402" cy="744512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8" name="Flowchart: Extract 347"/>
              <p:cNvSpPr/>
              <p:nvPr/>
            </p:nvSpPr>
            <p:spPr>
              <a:xfrm rot="19203970">
                <a:off x="6893435" y="4206835"/>
                <a:ext cx="110700" cy="373156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6929454" y="4357694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5" name="TextBox 344"/>
            <p:cNvSpPr txBox="1"/>
            <p:nvPr/>
          </p:nvSpPr>
          <p:spPr>
            <a:xfrm>
              <a:off x="2574040" y="2692595"/>
              <a:ext cx="497763" cy="268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IN" sz="11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IN" sz="11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5000628" y="928670"/>
            <a:ext cx="428628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05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105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105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IN" sz="105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Can 350"/>
          <p:cNvSpPr/>
          <p:nvPr/>
        </p:nvSpPr>
        <p:spPr>
          <a:xfrm rot="5400000" flipH="1" flipV="1">
            <a:off x="2692678" y="978174"/>
            <a:ext cx="72000" cy="972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2" name="Plaque 351"/>
          <p:cNvSpPr/>
          <p:nvPr/>
        </p:nvSpPr>
        <p:spPr>
          <a:xfrm rot="10800000">
            <a:off x="2500298" y="1355615"/>
            <a:ext cx="432000" cy="216000"/>
          </a:xfrm>
          <a:prstGeom prst="plaque">
            <a:avLst>
              <a:gd name="adj" fmla="val 30733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3" name="Flowchart: Sort 352"/>
          <p:cNvSpPr/>
          <p:nvPr/>
        </p:nvSpPr>
        <p:spPr>
          <a:xfrm rot="10800000">
            <a:off x="2646546" y="1214422"/>
            <a:ext cx="142876" cy="500066"/>
          </a:xfrm>
          <a:prstGeom prst="flowChartSo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4" name="Can 353"/>
          <p:cNvSpPr/>
          <p:nvPr/>
        </p:nvSpPr>
        <p:spPr>
          <a:xfrm rot="5400000" flipH="1" flipV="1">
            <a:off x="3620810" y="4692950"/>
            <a:ext cx="72000" cy="1116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5" name="Plaque 354"/>
          <p:cNvSpPr/>
          <p:nvPr/>
        </p:nvSpPr>
        <p:spPr>
          <a:xfrm rot="10800000">
            <a:off x="3428993" y="5141829"/>
            <a:ext cx="432000" cy="216000"/>
          </a:xfrm>
          <a:prstGeom prst="plaque">
            <a:avLst>
              <a:gd name="adj" fmla="val 30733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6" name="Flowchart: Sort 355"/>
          <p:cNvSpPr/>
          <p:nvPr/>
        </p:nvSpPr>
        <p:spPr>
          <a:xfrm rot="10800000">
            <a:off x="3575241" y="5000636"/>
            <a:ext cx="142876" cy="500066"/>
          </a:xfrm>
          <a:prstGeom prst="flowChartSo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57" name="Group 356"/>
          <p:cNvGrpSpPr/>
          <p:nvPr/>
        </p:nvGrpSpPr>
        <p:grpSpPr>
          <a:xfrm>
            <a:off x="1857355" y="1428735"/>
            <a:ext cx="798182" cy="3857652"/>
            <a:chOff x="1357289" y="928669"/>
            <a:chExt cx="798182" cy="3857652"/>
          </a:xfrm>
        </p:grpSpPr>
        <p:grpSp>
          <p:nvGrpSpPr>
            <p:cNvPr id="358" name="Group 31"/>
            <p:cNvGrpSpPr/>
            <p:nvPr/>
          </p:nvGrpSpPr>
          <p:grpSpPr>
            <a:xfrm>
              <a:off x="1357289" y="928669"/>
              <a:ext cx="798182" cy="3857652"/>
              <a:chOff x="3714744" y="785794"/>
              <a:chExt cx="798182" cy="3857652"/>
            </a:xfrm>
          </p:grpSpPr>
          <p:sp>
            <p:nvSpPr>
              <p:cNvPr id="588" name="Can 587"/>
              <p:cNvSpPr/>
              <p:nvPr/>
            </p:nvSpPr>
            <p:spPr>
              <a:xfrm>
                <a:off x="4071934" y="3786190"/>
                <a:ext cx="71438" cy="857256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9" name="Can 588"/>
              <p:cNvSpPr/>
              <p:nvPr/>
            </p:nvSpPr>
            <p:spPr>
              <a:xfrm>
                <a:off x="4078116" y="785794"/>
                <a:ext cx="71438" cy="857256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0" name="Rounded Rectangle 589"/>
              <p:cNvSpPr/>
              <p:nvPr/>
            </p:nvSpPr>
            <p:spPr>
              <a:xfrm>
                <a:off x="4000496" y="1500174"/>
                <a:ext cx="180000" cy="21431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1" name="Can 590"/>
              <p:cNvSpPr/>
              <p:nvPr/>
            </p:nvSpPr>
            <p:spPr>
              <a:xfrm>
                <a:off x="3792364" y="1714488"/>
                <a:ext cx="642942" cy="1928826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2" name="Can 591"/>
              <p:cNvSpPr/>
              <p:nvPr/>
            </p:nvSpPr>
            <p:spPr>
              <a:xfrm flipV="1">
                <a:off x="3792364" y="2285992"/>
                <a:ext cx="642942" cy="92869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3" name="Can 592"/>
              <p:cNvSpPr/>
              <p:nvPr/>
            </p:nvSpPr>
            <p:spPr>
              <a:xfrm>
                <a:off x="3792364" y="2285992"/>
                <a:ext cx="642942" cy="92869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4" name="Can 593"/>
              <p:cNvSpPr/>
              <p:nvPr/>
            </p:nvSpPr>
            <p:spPr>
              <a:xfrm>
                <a:off x="3714744" y="1714488"/>
                <a:ext cx="792000" cy="214314"/>
              </a:xfrm>
              <a:prstGeom prst="ca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5" name="Can 594"/>
              <p:cNvSpPr/>
              <p:nvPr/>
            </p:nvSpPr>
            <p:spPr>
              <a:xfrm flipV="1">
                <a:off x="3720926" y="3500438"/>
                <a:ext cx="792000" cy="214314"/>
              </a:xfrm>
              <a:prstGeom prst="ca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6" name="Rounded Rectangle 595"/>
              <p:cNvSpPr/>
              <p:nvPr/>
            </p:nvSpPr>
            <p:spPr>
              <a:xfrm>
                <a:off x="4000496" y="3643314"/>
                <a:ext cx="180000" cy="21431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59" name="Group 825"/>
            <p:cNvGrpSpPr/>
            <p:nvPr/>
          </p:nvGrpSpPr>
          <p:grpSpPr>
            <a:xfrm>
              <a:off x="1428728" y="2071708"/>
              <a:ext cx="648000" cy="1571642"/>
              <a:chOff x="1428728" y="2071708"/>
              <a:chExt cx="648000" cy="1571642"/>
            </a:xfrm>
          </p:grpSpPr>
          <p:grpSp>
            <p:nvGrpSpPr>
              <p:cNvPr id="360" name="Group 221"/>
              <p:cNvGrpSpPr/>
              <p:nvPr/>
            </p:nvGrpSpPr>
            <p:grpSpPr>
              <a:xfrm>
                <a:off x="1428728" y="2071708"/>
                <a:ext cx="642942" cy="428631"/>
                <a:chOff x="4643438" y="4929198"/>
                <a:chExt cx="642942" cy="500066"/>
              </a:xfrm>
            </p:grpSpPr>
            <p:sp>
              <p:nvSpPr>
                <p:cNvPr id="525" name="Cloud 524"/>
                <p:cNvSpPr/>
                <p:nvPr/>
              </p:nvSpPr>
              <p:spPr>
                <a:xfrm>
                  <a:off x="4786314" y="492919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6" name="Cloud 525"/>
                <p:cNvSpPr/>
                <p:nvPr/>
              </p:nvSpPr>
              <p:spPr>
                <a:xfrm>
                  <a:off x="4786314" y="500063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7" name="Cloud 526"/>
                <p:cNvSpPr/>
                <p:nvPr/>
              </p:nvSpPr>
              <p:spPr>
                <a:xfrm>
                  <a:off x="4786314" y="507207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8" name="Cloud 527"/>
                <p:cNvSpPr/>
                <p:nvPr/>
              </p:nvSpPr>
              <p:spPr>
                <a:xfrm>
                  <a:off x="4786314" y="514351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9" name="Cloud 528"/>
                <p:cNvSpPr/>
                <p:nvPr/>
              </p:nvSpPr>
              <p:spPr>
                <a:xfrm>
                  <a:off x="4786314" y="5214950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0" name="Cloud 529"/>
                <p:cNvSpPr/>
                <p:nvPr/>
              </p:nvSpPr>
              <p:spPr>
                <a:xfrm>
                  <a:off x="4786314" y="528638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1" name="Cloud 530"/>
                <p:cNvSpPr/>
                <p:nvPr/>
              </p:nvSpPr>
              <p:spPr>
                <a:xfrm>
                  <a:off x="4786314" y="53578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2" name="Cloud 531"/>
                <p:cNvSpPr/>
                <p:nvPr/>
              </p:nvSpPr>
              <p:spPr>
                <a:xfrm>
                  <a:off x="4857752" y="492919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3" name="Cloud 532"/>
                <p:cNvSpPr/>
                <p:nvPr/>
              </p:nvSpPr>
              <p:spPr>
                <a:xfrm>
                  <a:off x="4857752" y="500063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4" name="Cloud 533"/>
                <p:cNvSpPr/>
                <p:nvPr/>
              </p:nvSpPr>
              <p:spPr>
                <a:xfrm>
                  <a:off x="4857752" y="507207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5" name="Cloud 534"/>
                <p:cNvSpPr/>
                <p:nvPr/>
              </p:nvSpPr>
              <p:spPr>
                <a:xfrm>
                  <a:off x="4857752" y="514351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6" name="Cloud 535"/>
                <p:cNvSpPr/>
                <p:nvPr/>
              </p:nvSpPr>
              <p:spPr>
                <a:xfrm>
                  <a:off x="4857752" y="5214950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7" name="Cloud 536"/>
                <p:cNvSpPr/>
                <p:nvPr/>
              </p:nvSpPr>
              <p:spPr>
                <a:xfrm>
                  <a:off x="4857752" y="528638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8" name="Cloud 537"/>
                <p:cNvSpPr/>
                <p:nvPr/>
              </p:nvSpPr>
              <p:spPr>
                <a:xfrm>
                  <a:off x="4857752" y="53578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39" name="Cloud 538"/>
                <p:cNvSpPr/>
                <p:nvPr/>
              </p:nvSpPr>
              <p:spPr>
                <a:xfrm>
                  <a:off x="4643438" y="492919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0" name="Cloud 539"/>
                <p:cNvSpPr/>
                <p:nvPr/>
              </p:nvSpPr>
              <p:spPr>
                <a:xfrm>
                  <a:off x="4643438" y="500063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1" name="Cloud 540"/>
                <p:cNvSpPr/>
                <p:nvPr/>
              </p:nvSpPr>
              <p:spPr>
                <a:xfrm>
                  <a:off x="4643438" y="507207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2" name="Cloud 541"/>
                <p:cNvSpPr/>
                <p:nvPr/>
              </p:nvSpPr>
              <p:spPr>
                <a:xfrm>
                  <a:off x="4643438" y="514351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3" name="Cloud 542"/>
                <p:cNvSpPr/>
                <p:nvPr/>
              </p:nvSpPr>
              <p:spPr>
                <a:xfrm>
                  <a:off x="4643438" y="5214950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4" name="Cloud 543"/>
                <p:cNvSpPr/>
                <p:nvPr/>
              </p:nvSpPr>
              <p:spPr>
                <a:xfrm>
                  <a:off x="4643438" y="528638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5" name="Cloud 544"/>
                <p:cNvSpPr/>
                <p:nvPr/>
              </p:nvSpPr>
              <p:spPr>
                <a:xfrm>
                  <a:off x="4643438" y="53578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6" name="Cloud 545"/>
                <p:cNvSpPr/>
                <p:nvPr/>
              </p:nvSpPr>
              <p:spPr>
                <a:xfrm>
                  <a:off x="4714876" y="492919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7" name="Cloud 546"/>
                <p:cNvSpPr/>
                <p:nvPr/>
              </p:nvSpPr>
              <p:spPr>
                <a:xfrm>
                  <a:off x="4714876" y="500063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8" name="Cloud 547"/>
                <p:cNvSpPr/>
                <p:nvPr/>
              </p:nvSpPr>
              <p:spPr>
                <a:xfrm>
                  <a:off x="4714876" y="507207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49" name="Cloud 548"/>
                <p:cNvSpPr/>
                <p:nvPr/>
              </p:nvSpPr>
              <p:spPr>
                <a:xfrm>
                  <a:off x="4714876" y="514351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0" name="Cloud 549"/>
                <p:cNvSpPr/>
                <p:nvPr/>
              </p:nvSpPr>
              <p:spPr>
                <a:xfrm>
                  <a:off x="4714876" y="5214950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1" name="Cloud 550"/>
                <p:cNvSpPr/>
                <p:nvPr/>
              </p:nvSpPr>
              <p:spPr>
                <a:xfrm>
                  <a:off x="4714876" y="528638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2" name="Cloud 551"/>
                <p:cNvSpPr/>
                <p:nvPr/>
              </p:nvSpPr>
              <p:spPr>
                <a:xfrm>
                  <a:off x="4714876" y="53578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3" name="Cloud 552"/>
                <p:cNvSpPr/>
                <p:nvPr/>
              </p:nvSpPr>
              <p:spPr>
                <a:xfrm>
                  <a:off x="5072066" y="492919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4" name="Cloud 553"/>
                <p:cNvSpPr/>
                <p:nvPr/>
              </p:nvSpPr>
              <p:spPr>
                <a:xfrm>
                  <a:off x="5072066" y="500063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5" name="Cloud 554"/>
                <p:cNvSpPr/>
                <p:nvPr/>
              </p:nvSpPr>
              <p:spPr>
                <a:xfrm>
                  <a:off x="5072066" y="507207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6" name="Cloud 555"/>
                <p:cNvSpPr/>
                <p:nvPr/>
              </p:nvSpPr>
              <p:spPr>
                <a:xfrm>
                  <a:off x="5072066" y="514351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7" name="Cloud 556"/>
                <p:cNvSpPr/>
                <p:nvPr/>
              </p:nvSpPr>
              <p:spPr>
                <a:xfrm>
                  <a:off x="5072066" y="5214950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8" name="Cloud 557"/>
                <p:cNvSpPr/>
                <p:nvPr/>
              </p:nvSpPr>
              <p:spPr>
                <a:xfrm>
                  <a:off x="5072066" y="528638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9" name="Cloud 558"/>
                <p:cNvSpPr/>
                <p:nvPr/>
              </p:nvSpPr>
              <p:spPr>
                <a:xfrm>
                  <a:off x="5072066" y="53578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0" name="Cloud 559"/>
                <p:cNvSpPr/>
                <p:nvPr/>
              </p:nvSpPr>
              <p:spPr>
                <a:xfrm>
                  <a:off x="5143504" y="492919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1" name="Cloud 560"/>
                <p:cNvSpPr/>
                <p:nvPr/>
              </p:nvSpPr>
              <p:spPr>
                <a:xfrm>
                  <a:off x="5143504" y="500063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2" name="Cloud 561"/>
                <p:cNvSpPr/>
                <p:nvPr/>
              </p:nvSpPr>
              <p:spPr>
                <a:xfrm>
                  <a:off x="5143504" y="507207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3" name="Cloud 562"/>
                <p:cNvSpPr/>
                <p:nvPr/>
              </p:nvSpPr>
              <p:spPr>
                <a:xfrm>
                  <a:off x="5143504" y="514351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4" name="Cloud 563"/>
                <p:cNvSpPr/>
                <p:nvPr/>
              </p:nvSpPr>
              <p:spPr>
                <a:xfrm>
                  <a:off x="5143504" y="5214950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5" name="Cloud 564"/>
                <p:cNvSpPr/>
                <p:nvPr/>
              </p:nvSpPr>
              <p:spPr>
                <a:xfrm>
                  <a:off x="5143504" y="528638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6" name="Cloud 565"/>
                <p:cNvSpPr/>
                <p:nvPr/>
              </p:nvSpPr>
              <p:spPr>
                <a:xfrm>
                  <a:off x="5143504" y="53578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7" name="Cloud 566"/>
                <p:cNvSpPr/>
                <p:nvPr/>
              </p:nvSpPr>
              <p:spPr>
                <a:xfrm>
                  <a:off x="4929190" y="492919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8" name="Cloud 567"/>
                <p:cNvSpPr/>
                <p:nvPr/>
              </p:nvSpPr>
              <p:spPr>
                <a:xfrm>
                  <a:off x="4929190" y="500063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9" name="Cloud 568"/>
                <p:cNvSpPr/>
                <p:nvPr/>
              </p:nvSpPr>
              <p:spPr>
                <a:xfrm>
                  <a:off x="4929190" y="507207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0" name="Cloud 569"/>
                <p:cNvSpPr/>
                <p:nvPr/>
              </p:nvSpPr>
              <p:spPr>
                <a:xfrm>
                  <a:off x="4929190" y="514351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1" name="Cloud 570"/>
                <p:cNvSpPr/>
                <p:nvPr/>
              </p:nvSpPr>
              <p:spPr>
                <a:xfrm>
                  <a:off x="4929190" y="5214950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2" name="Cloud 571"/>
                <p:cNvSpPr/>
                <p:nvPr/>
              </p:nvSpPr>
              <p:spPr>
                <a:xfrm>
                  <a:off x="4929190" y="528638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3" name="Cloud 572"/>
                <p:cNvSpPr/>
                <p:nvPr/>
              </p:nvSpPr>
              <p:spPr>
                <a:xfrm>
                  <a:off x="4929190" y="53578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4" name="Cloud 573"/>
                <p:cNvSpPr/>
                <p:nvPr/>
              </p:nvSpPr>
              <p:spPr>
                <a:xfrm>
                  <a:off x="5000628" y="492919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5" name="Cloud 574"/>
                <p:cNvSpPr/>
                <p:nvPr/>
              </p:nvSpPr>
              <p:spPr>
                <a:xfrm>
                  <a:off x="5000628" y="500063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6" name="Cloud 575"/>
                <p:cNvSpPr/>
                <p:nvPr/>
              </p:nvSpPr>
              <p:spPr>
                <a:xfrm>
                  <a:off x="5000628" y="507207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7" name="Cloud 576"/>
                <p:cNvSpPr/>
                <p:nvPr/>
              </p:nvSpPr>
              <p:spPr>
                <a:xfrm>
                  <a:off x="5000628" y="514351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8" name="Cloud 577"/>
                <p:cNvSpPr/>
                <p:nvPr/>
              </p:nvSpPr>
              <p:spPr>
                <a:xfrm>
                  <a:off x="5000628" y="5214950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9" name="Cloud 578"/>
                <p:cNvSpPr/>
                <p:nvPr/>
              </p:nvSpPr>
              <p:spPr>
                <a:xfrm>
                  <a:off x="5000628" y="528638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0" name="Cloud 579"/>
                <p:cNvSpPr/>
                <p:nvPr/>
              </p:nvSpPr>
              <p:spPr>
                <a:xfrm>
                  <a:off x="5000628" y="53578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1" name="Cloud 580"/>
                <p:cNvSpPr/>
                <p:nvPr/>
              </p:nvSpPr>
              <p:spPr>
                <a:xfrm>
                  <a:off x="5214942" y="492919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2" name="Cloud 581"/>
                <p:cNvSpPr/>
                <p:nvPr/>
              </p:nvSpPr>
              <p:spPr>
                <a:xfrm>
                  <a:off x="5214942" y="500063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3" name="Cloud 582"/>
                <p:cNvSpPr/>
                <p:nvPr/>
              </p:nvSpPr>
              <p:spPr>
                <a:xfrm>
                  <a:off x="5214942" y="507207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4" name="Cloud 583"/>
                <p:cNvSpPr/>
                <p:nvPr/>
              </p:nvSpPr>
              <p:spPr>
                <a:xfrm>
                  <a:off x="5214942" y="514351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5" name="Cloud 584"/>
                <p:cNvSpPr/>
                <p:nvPr/>
              </p:nvSpPr>
              <p:spPr>
                <a:xfrm>
                  <a:off x="5214942" y="5214950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6" name="Cloud 585"/>
                <p:cNvSpPr/>
                <p:nvPr/>
              </p:nvSpPr>
              <p:spPr>
                <a:xfrm>
                  <a:off x="5214942" y="528638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7" name="Cloud 586"/>
                <p:cNvSpPr/>
                <p:nvPr/>
              </p:nvSpPr>
              <p:spPr>
                <a:xfrm>
                  <a:off x="5214942" y="53578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361" name="Group 396"/>
              <p:cNvGrpSpPr/>
              <p:nvPr/>
            </p:nvGrpSpPr>
            <p:grpSpPr>
              <a:xfrm>
                <a:off x="1428728" y="3214707"/>
                <a:ext cx="642942" cy="428643"/>
                <a:chOff x="4643438" y="4929185"/>
                <a:chExt cx="642942" cy="500080"/>
              </a:xfrm>
            </p:grpSpPr>
            <p:sp>
              <p:nvSpPr>
                <p:cNvPr id="462" name="Cloud 397"/>
                <p:cNvSpPr/>
                <p:nvPr/>
              </p:nvSpPr>
              <p:spPr>
                <a:xfrm>
                  <a:off x="4786314" y="4929187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3" name="Cloud 398"/>
                <p:cNvSpPr/>
                <p:nvPr/>
              </p:nvSpPr>
              <p:spPr>
                <a:xfrm>
                  <a:off x="4786314" y="50006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4" name="Cloud 399"/>
                <p:cNvSpPr/>
                <p:nvPr/>
              </p:nvSpPr>
              <p:spPr>
                <a:xfrm>
                  <a:off x="4786314" y="5072063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5" name="Cloud 400"/>
                <p:cNvSpPr/>
                <p:nvPr/>
              </p:nvSpPr>
              <p:spPr>
                <a:xfrm>
                  <a:off x="4786314" y="5143501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6" name="Cloud 401"/>
                <p:cNvSpPr/>
                <p:nvPr/>
              </p:nvSpPr>
              <p:spPr>
                <a:xfrm>
                  <a:off x="4786314" y="521493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7" name="Cloud 466"/>
                <p:cNvSpPr/>
                <p:nvPr/>
              </p:nvSpPr>
              <p:spPr>
                <a:xfrm>
                  <a:off x="4786314" y="5286377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8" name="Cloud 467"/>
                <p:cNvSpPr/>
                <p:nvPr/>
              </p:nvSpPr>
              <p:spPr>
                <a:xfrm>
                  <a:off x="4786314" y="535781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9" name="Cloud 468"/>
                <p:cNvSpPr/>
                <p:nvPr/>
              </p:nvSpPr>
              <p:spPr>
                <a:xfrm>
                  <a:off x="4857752" y="4929187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0" name="Cloud 469"/>
                <p:cNvSpPr/>
                <p:nvPr/>
              </p:nvSpPr>
              <p:spPr>
                <a:xfrm>
                  <a:off x="4857752" y="50006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1" name="Cloud 470"/>
                <p:cNvSpPr/>
                <p:nvPr/>
              </p:nvSpPr>
              <p:spPr>
                <a:xfrm>
                  <a:off x="4857752" y="5072063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2" name="Cloud 471"/>
                <p:cNvSpPr/>
                <p:nvPr/>
              </p:nvSpPr>
              <p:spPr>
                <a:xfrm>
                  <a:off x="4857752" y="5143501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3" name="Cloud 472"/>
                <p:cNvSpPr/>
                <p:nvPr/>
              </p:nvSpPr>
              <p:spPr>
                <a:xfrm>
                  <a:off x="4857752" y="521493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4" name="Cloud 473"/>
                <p:cNvSpPr/>
                <p:nvPr/>
              </p:nvSpPr>
              <p:spPr>
                <a:xfrm>
                  <a:off x="4857752" y="5286377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5" name="Cloud 474"/>
                <p:cNvSpPr/>
                <p:nvPr/>
              </p:nvSpPr>
              <p:spPr>
                <a:xfrm>
                  <a:off x="4857752" y="535781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6" name="Cloud 475"/>
                <p:cNvSpPr/>
                <p:nvPr/>
              </p:nvSpPr>
              <p:spPr>
                <a:xfrm>
                  <a:off x="4643438" y="4929187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7" name="Cloud 476"/>
                <p:cNvSpPr/>
                <p:nvPr/>
              </p:nvSpPr>
              <p:spPr>
                <a:xfrm>
                  <a:off x="4643438" y="50006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8" name="Cloud 477"/>
                <p:cNvSpPr/>
                <p:nvPr/>
              </p:nvSpPr>
              <p:spPr>
                <a:xfrm>
                  <a:off x="4643438" y="5072063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9" name="Cloud 478"/>
                <p:cNvSpPr/>
                <p:nvPr/>
              </p:nvSpPr>
              <p:spPr>
                <a:xfrm>
                  <a:off x="4643438" y="5143501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80" name="Cloud 479"/>
                <p:cNvSpPr/>
                <p:nvPr/>
              </p:nvSpPr>
              <p:spPr>
                <a:xfrm>
                  <a:off x="4643438" y="521493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81" name="Cloud 480"/>
                <p:cNvSpPr/>
                <p:nvPr/>
              </p:nvSpPr>
              <p:spPr>
                <a:xfrm>
                  <a:off x="4643438" y="5286377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82" name="Cloud 481"/>
                <p:cNvSpPr/>
                <p:nvPr/>
              </p:nvSpPr>
              <p:spPr>
                <a:xfrm>
                  <a:off x="4643438" y="535781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83" name="Cloud 482"/>
                <p:cNvSpPr/>
                <p:nvPr/>
              </p:nvSpPr>
              <p:spPr>
                <a:xfrm>
                  <a:off x="4714876" y="4929187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84" name="Cloud 483"/>
                <p:cNvSpPr/>
                <p:nvPr/>
              </p:nvSpPr>
              <p:spPr>
                <a:xfrm>
                  <a:off x="4714876" y="500062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85" name="Cloud 484"/>
                <p:cNvSpPr/>
                <p:nvPr/>
              </p:nvSpPr>
              <p:spPr>
                <a:xfrm>
                  <a:off x="4714876" y="5072063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86" name="Cloud 485"/>
                <p:cNvSpPr/>
                <p:nvPr/>
              </p:nvSpPr>
              <p:spPr>
                <a:xfrm>
                  <a:off x="4714876" y="5143501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87" name="Cloud 486"/>
                <p:cNvSpPr/>
                <p:nvPr/>
              </p:nvSpPr>
              <p:spPr>
                <a:xfrm>
                  <a:off x="4714876" y="521493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88" name="Cloud 487"/>
                <p:cNvSpPr/>
                <p:nvPr/>
              </p:nvSpPr>
              <p:spPr>
                <a:xfrm>
                  <a:off x="4714876" y="5286377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89" name="Cloud 488"/>
                <p:cNvSpPr/>
                <p:nvPr/>
              </p:nvSpPr>
              <p:spPr>
                <a:xfrm>
                  <a:off x="4714876" y="535781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90" name="Cloud 489"/>
                <p:cNvSpPr/>
                <p:nvPr/>
              </p:nvSpPr>
              <p:spPr>
                <a:xfrm>
                  <a:off x="5072066" y="4929185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91" name="Cloud 490"/>
                <p:cNvSpPr/>
                <p:nvPr/>
              </p:nvSpPr>
              <p:spPr>
                <a:xfrm>
                  <a:off x="5072066" y="5000623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92" name="Cloud 491"/>
                <p:cNvSpPr/>
                <p:nvPr/>
              </p:nvSpPr>
              <p:spPr>
                <a:xfrm>
                  <a:off x="5072066" y="5072061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93" name="Cloud 492"/>
                <p:cNvSpPr/>
                <p:nvPr/>
              </p:nvSpPr>
              <p:spPr>
                <a:xfrm>
                  <a:off x="5072066" y="5143499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94" name="Cloud 493"/>
                <p:cNvSpPr/>
                <p:nvPr/>
              </p:nvSpPr>
              <p:spPr>
                <a:xfrm>
                  <a:off x="5072066" y="521493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95" name="Cloud 494"/>
                <p:cNvSpPr/>
                <p:nvPr/>
              </p:nvSpPr>
              <p:spPr>
                <a:xfrm>
                  <a:off x="5072066" y="528637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96" name="Cloud 495"/>
                <p:cNvSpPr/>
                <p:nvPr/>
              </p:nvSpPr>
              <p:spPr>
                <a:xfrm>
                  <a:off x="5072066" y="535781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97" name="Cloud 496"/>
                <p:cNvSpPr/>
                <p:nvPr/>
              </p:nvSpPr>
              <p:spPr>
                <a:xfrm>
                  <a:off x="5143504" y="4929191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98" name="Cloud 497"/>
                <p:cNvSpPr/>
                <p:nvPr/>
              </p:nvSpPr>
              <p:spPr>
                <a:xfrm>
                  <a:off x="5143504" y="5000629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99" name="Cloud 498"/>
                <p:cNvSpPr/>
                <p:nvPr/>
              </p:nvSpPr>
              <p:spPr>
                <a:xfrm>
                  <a:off x="5143504" y="507206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00" name="Cloud 499"/>
                <p:cNvSpPr/>
                <p:nvPr/>
              </p:nvSpPr>
              <p:spPr>
                <a:xfrm>
                  <a:off x="5143504" y="514350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01" name="Cloud 500"/>
                <p:cNvSpPr/>
                <p:nvPr/>
              </p:nvSpPr>
              <p:spPr>
                <a:xfrm>
                  <a:off x="5143504" y="521494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02" name="Cloud 501"/>
                <p:cNvSpPr/>
                <p:nvPr/>
              </p:nvSpPr>
              <p:spPr>
                <a:xfrm>
                  <a:off x="5143504" y="5286380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03" name="Cloud 502"/>
                <p:cNvSpPr/>
                <p:nvPr/>
              </p:nvSpPr>
              <p:spPr>
                <a:xfrm>
                  <a:off x="5143504" y="5357817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04" name="Cloud 503"/>
                <p:cNvSpPr/>
                <p:nvPr/>
              </p:nvSpPr>
              <p:spPr>
                <a:xfrm>
                  <a:off x="4929190" y="492919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05" name="Cloud 504"/>
                <p:cNvSpPr/>
                <p:nvPr/>
              </p:nvSpPr>
              <p:spPr>
                <a:xfrm>
                  <a:off x="4929190" y="500063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06" name="Cloud 505"/>
                <p:cNvSpPr/>
                <p:nvPr/>
              </p:nvSpPr>
              <p:spPr>
                <a:xfrm>
                  <a:off x="4929190" y="5072069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07" name="Cloud 506"/>
                <p:cNvSpPr/>
                <p:nvPr/>
              </p:nvSpPr>
              <p:spPr>
                <a:xfrm>
                  <a:off x="4929190" y="5143508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08" name="Cloud 507"/>
                <p:cNvSpPr/>
                <p:nvPr/>
              </p:nvSpPr>
              <p:spPr>
                <a:xfrm>
                  <a:off x="4929190" y="5214945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09" name="Cloud 508"/>
                <p:cNvSpPr/>
                <p:nvPr/>
              </p:nvSpPr>
              <p:spPr>
                <a:xfrm>
                  <a:off x="4929190" y="5286383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0" name="Cloud 509"/>
                <p:cNvSpPr/>
                <p:nvPr/>
              </p:nvSpPr>
              <p:spPr>
                <a:xfrm>
                  <a:off x="4929190" y="5357821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1" name="Cloud 510"/>
                <p:cNvSpPr/>
                <p:nvPr/>
              </p:nvSpPr>
              <p:spPr>
                <a:xfrm>
                  <a:off x="5000628" y="492919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2" name="Cloud 511"/>
                <p:cNvSpPr/>
                <p:nvPr/>
              </p:nvSpPr>
              <p:spPr>
                <a:xfrm>
                  <a:off x="5000628" y="5000634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3" name="Cloud 512"/>
                <p:cNvSpPr/>
                <p:nvPr/>
              </p:nvSpPr>
              <p:spPr>
                <a:xfrm>
                  <a:off x="5000628" y="5072072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4" name="Cloud 513"/>
                <p:cNvSpPr/>
                <p:nvPr/>
              </p:nvSpPr>
              <p:spPr>
                <a:xfrm>
                  <a:off x="5000628" y="5143510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5" name="Cloud 514"/>
                <p:cNvSpPr/>
                <p:nvPr/>
              </p:nvSpPr>
              <p:spPr>
                <a:xfrm>
                  <a:off x="5000628" y="5214947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6" name="Cloud 515"/>
                <p:cNvSpPr/>
                <p:nvPr/>
              </p:nvSpPr>
              <p:spPr>
                <a:xfrm>
                  <a:off x="5000628" y="5286386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7" name="Cloud 516"/>
                <p:cNvSpPr/>
                <p:nvPr/>
              </p:nvSpPr>
              <p:spPr>
                <a:xfrm>
                  <a:off x="5000628" y="5357823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8" name="Cloud 517"/>
                <p:cNvSpPr/>
                <p:nvPr/>
              </p:nvSpPr>
              <p:spPr>
                <a:xfrm>
                  <a:off x="5214942" y="4929197"/>
                  <a:ext cx="71438" cy="71438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19" name="Cloud 518"/>
                <p:cNvSpPr/>
                <p:nvPr/>
              </p:nvSpPr>
              <p:spPr>
                <a:xfrm>
                  <a:off x="5214942" y="5000640"/>
                  <a:ext cx="71438" cy="71439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0" name="Cloud 519"/>
                <p:cNvSpPr/>
                <p:nvPr/>
              </p:nvSpPr>
              <p:spPr>
                <a:xfrm>
                  <a:off x="5214942" y="5072084"/>
                  <a:ext cx="71438" cy="71439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1" name="Cloud 520"/>
                <p:cNvSpPr/>
                <p:nvPr/>
              </p:nvSpPr>
              <p:spPr>
                <a:xfrm>
                  <a:off x="5214942" y="5143521"/>
                  <a:ext cx="71438" cy="71439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2" name="Cloud 521"/>
                <p:cNvSpPr/>
                <p:nvPr/>
              </p:nvSpPr>
              <p:spPr>
                <a:xfrm>
                  <a:off x="5214942" y="5214969"/>
                  <a:ext cx="71438" cy="71439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3" name="Cloud 522"/>
                <p:cNvSpPr/>
                <p:nvPr/>
              </p:nvSpPr>
              <p:spPr>
                <a:xfrm>
                  <a:off x="5214942" y="5286426"/>
                  <a:ext cx="71438" cy="71439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24" name="Cloud 523"/>
                <p:cNvSpPr/>
                <p:nvPr/>
              </p:nvSpPr>
              <p:spPr>
                <a:xfrm>
                  <a:off x="5214942" y="5357826"/>
                  <a:ext cx="71438" cy="71439"/>
                </a:xfrm>
                <a:prstGeom prst="cloud">
                  <a:avLst/>
                </a:prstGeom>
                <a:solidFill>
                  <a:schemeClr val="bg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362" name="Group 524"/>
              <p:cNvGrpSpPr/>
              <p:nvPr/>
            </p:nvGrpSpPr>
            <p:grpSpPr>
              <a:xfrm>
                <a:off x="1428728" y="2490796"/>
                <a:ext cx="648000" cy="720003"/>
                <a:chOff x="3357554" y="2571744"/>
                <a:chExt cx="642942" cy="723904"/>
              </a:xfrm>
              <a:solidFill>
                <a:srgbClr val="FF9900"/>
              </a:solidFill>
            </p:grpSpPr>
            <p:sp>
              <p:nvSpPr>
                <p:cNvPr id="363" name="Cloud 362"/>
                <p:cNvSpPr/>
                <p:nvPr/>
              </p:nvSpPr>
              <p:spPr>
                <a:xfrm>
                  <a:off x="3500430" y="26431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4" name="Cloud 363"/>
                <p:cNvSpPr/>
                <p:nvPr/>
              </p:nvSpPr>
              <p:spPr>
                <a:xfrm>
                  <a:off x="3500430" y="27241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5" name="Cloud 364"/>
                <p:cNvSpPr/>
                <p:nvPr/>
              </p:nvSpPr>
              <p:spPr>
                <a:xfrm>
                  <a:off x="3500430" y="27955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6" name="Cloud 365"/>
                <p:cNvSpPr/>
                <p:nvPr/>
              </p:nvSpPr>
              <p:spPr>
                <a:xfrm>
                  <a:off x="3500430" y="286702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7" name="Cloud 366"/>
                <p:cNvSpPr/>
                <p:nvPr/>
              </p:nvSpPr>
              <p:spPr>
                <a:xfrm>
                  <a:off x="3500430" y="2938458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8" name="Cloud 367"/>
                <p:cNvSpPr/>
                <p:nvPr/>
              </p:nvSpPr>
              <p:spPr>
                <a:xfrm>
                  <a:off x="3500430" y="300989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9" name="Cloud 368"/>
                <p:cNvSpPr/>
                <p:nvPr/>
              </p:nvSpPr>
              <p:spPr>
                <a:xfrm>
                  <a:off x="3500430" y="308133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0" name="Cloud 369"/>
                <p:cNvSpPr/>
                <p:nvPr/>
              </p:nvSpPr>
              <p:spPr>
                <a:xfrm>
                  <a:off x="3500430" y="315277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1" name="Cloud 370"/>
                <p:cNvSpPr/>
                <p:nvPr/>
              </p:nvSpPr>
              <p:spPr>
                <a:xfrm>
                  <a:off x="3500430" y="322421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2" name="Cloud 371"/>
                <p:cNvSpPr/>
                <p:nvPr/>
              </p:nvSpPr>
              <p:spPr>
                <a:xfrm>
                  <a:off x="3571868" y="26431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3" name="Cloud 372"/>
                <p:cNvSpPr/>
                <p:nvPr/>
              </p:nvSpPr>
              <p:spPr>
                <a:xfrm>
                  <a:off x="3571868" y="27241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4" name="Cloud 373"/>
                <p:cNvSpPr/>
                <p:nvPr/>
              </p:nvSpPr>
              <p:spPr>
                <a:xfrm>
                  <a:off x="3571868" y="27955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5" name="Cloud 374"/>
                <p:cNvSpPr/>
                <p:nvPr/>
              </p:nvSpPr>
              <p:spPr>
                <a:xfrm>
                  <a:off x="3571868" y="286702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6" name="Cloud 375"/>
                <p:cNvSpPr/>
                <p:nvPr/>
              </p:nvSpPr>
              <p:spPr>
                <a:xfrm>
                  <a:off x="3571868" y="2938458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7" name="Cloud 376"/>
                <p:cNvSpPr/>
                <p:nvPr/>
              </p:nvSpPr>
              <p:spPr>
                <a:xfrm>
                  <a:off x="3571868" y="300989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8" name="Cloud 377"/>
                <p:cNvSpPr/>
                <p:nvPr/>
              </p:nvSpPr>
              <p:spPr>
                <a:xfrm>
                  <a:off x="3571868" y="308133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9" name="Cloud 378"/>
                <p:cNvSpPr/>
                <p:nvPr/>
              </p:nvSpPr>
              <p:spPr>
                <a:xfrm>
                  <a:off x="3571868" y="315277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0" name="Cloud 379"/>
                <p:cNvSpPr/>
                <p:nvPr/>
              </p:nvSpPr>
              <p:spPr>
                <a:xfrm>
                  <a:off x="3571868" y="322421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1" name="Cloud 380"/>
                <p:cNvSpPr/>
                <p:nvPr/>
              </p:nvSpPr>
              <p:spPr>
                <a:xfrm>
                  <a:off x="3357554" y="26431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2" name="Cloud 381"/>
                <p:cNvSpPr/>
                <p:nvPr/>
              </p:nvSpPr>
              <p:spPr>
                <a:xfrm>
                  <a:off x="3357554" y="27241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3" name="Cloud 382"/>
                <p:cNvSpPr/>
                <p:nvPr/>
              </p:nvSpPr>
              <p:spPr>
                <a:xfrm>
                  <a:off x="3357554" y="27955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4" name="Cloud 383"/>
                <p:cNvSpPr/>
                <p:nvPr/>
              </p:nvSpPr>
              <p:spPr>
                <a:xfrm>
                  <a:off x="3357554" y="286702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5" name="Cloud 384"/>
                <p:cNvSpPr/>
                <p:nvPr/>
              </p:nvSpPr>
              <p:spPr>
                <a:xfrm>
                  <a:off x="3357554" y="2938458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6" name="Cloud 385"/>
                <p:cNvSpPr/>
                <p:nvPr/>
              </p:nvSpPr>
              <p:spPr>
                <a:xfrm>
                  <a:off x="3357554" y="300989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7" name="Cloud 386"/>
                <p:cNvSpPr/>
                <p:nvPr/>
              </p:nvSpPr>
              <p:spPr>
                <a:xfrm>
                  <a:off x="3357554" y="308133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8" name="Cloud 387"/>
                <p:cNvSpPr/>
                <p:nvPr/>
              </p:nvSpPr>
              <p:spPr>
                <a:xfrm>
                  <a:off x="3357554" y="315277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9" name="Cloud 388"/>
                <p:cNvSpPr/>
                <p:nvPr/>
              </p:nvSpPr>
              <p:spPr>
                <a:xfrm>
                  <a:off x="3357554" y="322421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0" name="Cloud 389"/>
                <p:cNvSpPr/>
                <p:nvPr/>
              </p:nvSpPr>
              <p:spPr>
                <a:xfrm>
                  <a:off x="3428992" y="26431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1" name="Cloud 390"/>
                <p:cNvSpPr/>
                <p:nvPr/>
              </p:nvSpPr>
              <p:spPr>
                <a:xfrm>
                  <a:off x="3428992" y="27241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2" name="Cloud 391"/>
                <p:cNvSpPr/>
                <p:nvPr/>
              </p:nvSpPr>
              <p:spPr>
                <a:xfrm>
                  <a:off x="3428992" y="27955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3" name="Cloud 392"/>
                <p:cNvSpPr/>
                <p:nvPr/>
              </p:nvSpPr>
              <p:spPr>
                <a:xfrm>
                  <a:off x="3428992" y="286702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4" name="Cloud 393"/>
                <p:cNvSpPr/>
                <p:nvPr/>
              </p:nvSpPr>
              <p:spPr>
                <a:xfrm>
                  <a:off x="3428992" y="2938458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5" name="Cloud 394"/>
                <p:cNvSpPr/>
                <p:nvPr/>
              </p:nvSpPr>
              <p:spPr>
                <a:xfrm>
                  <a:off x="3428992" y="300989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6" name="Cloud 395"/>
                <p:cNvSpPr/>
                <p:nvPr/>
              </p:nvSpPr>
              <p:spPr>
                <a:xfrm>
                  <a:off x="3428992" y="308133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7" name="Cloud 396"/>
                <p:cNvSpPr/>
                <p:nvPr/>
              </p:nvSpPr>
              <p:spPr>
                <a:xfrm>
                  <a:off x="3428992" y="315277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8" name="Cloud 397"/>
                <p:cNvSpPr/>
                <p:nvPr/>
              </p:nvSpPr>
              <p:spPr>
                <a:xfrm>
                  <a:off x="3428992" y="322421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9" name="Cloud 398"/>
                <p:cNvSpPr/>
                <p:nvPr/>
              </p:nvSpPr>
              <p:spPr>
                <a:xfrm>
                  <a:off x="3786182" y="26431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0" name="Cloud 399"/>
                <p:cNvSpPr/>
                <p:nvPr/>
              </p:nvSpPr>
              <p:spPr>
                <a:xfrm>
                  <a:off x="3786182" y="27241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1" name="Cloud 400"/>
                <p:cNvSpPr/>
                <p:nvPr/>
              </p:nvSpPr>
              <p:spPr>
                <a:xfrm>
                  <a:off x="3786182" y="27955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2" name="Cloud 401"/>
                <p:cNvSpPr/>
                <p:nvPr/>
              </p:nvSpPr>
              <p:spPr>
                <a:xfrm>
                  <a:off x="3786182" y="286702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3" name="Cloud 402"/>
                <p:cNvSpPr/>
                <p:nvPr/>
              </p:nvSpPr>
              <p:spPr>
                <a:xfrm>
                  <a:off x="3786182" y="2938458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4" name="Cloud 403"/>
                <p:cNvSpPr/>
                <p:nvPr/>
              </p:nvSpPr>
              <p:spPr>
                <a:xfrm>
                  <a:off x="3786182" y="300989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5" name="Cloud 404"/>
                <p:cNvSpPr/>
                <p:nvPr/>
              </p:nvSpPr>
              <p:spPr>
                <a:xfrm>
                  <a:off x="3786182" y="308133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6" name="Cloud 405"/>
                <p:cNvSpPr/>
                <p:nvPr/>
              </p:nvSpPr>
              <p:spPr>
                <a:xfrm>
                  <a:off x="3786182" y="315277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7" name="Cloud 406"/>
                <p:cNvSpPr/>
                <p:nvPr/>
              </p:nvSpPr>
              <p:spPr>
                <a:xfrm>
                  <a:off x="3786182" y="322421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8" name="Cloud 407"/>
                <p:cNvSpPr/>
                <p:nvPr/>
              </p:nvSpPr>
              <p:spPr>
                <a:xfrm>
                  <a:off x="3857620" y="26431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09" name="Cloud 408"/>
                <p:cNvSpPr/>
                <p:nvPr/>
              </p:nvSpPr>
              <p:spPr>
                <a:xfrm>
                  <a:off x="3857620" y="27241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0" name="Cloud 409"/>
                <p:cNvSpPr/>
                <p:nvPr/>
              </p:nvSpPr>
              <p:spPr>
                <a:xfrm>
                  <a:off x="3857620" y="27955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1" name="Cloud 410"/>
                <p:cNvSpPr/>
                <p:nvPr/>
              </p:nvSpPr>
              <p:spPr>
                <a:xfrm>
                  <a:off x="3857620" y="286702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2" name="Cloud 411"/>
                <p:cNvSpPr/>
                <p:nvPr/>
              </p:nvSpPr>
              <p:spPr>
                <a:xfrm>
                  <a:off x="3857620" y="2938458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3" name="Cloud 412"/>
                <p:cNvSpPr/>
                <p:nvPr/>
              </p:nvSpPr>
              <p:spPr>
                <a:xfrm>
                  <a:off x="3857620" y="300989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4" name="Cloud 413"/>
                <p:cNvSpPr/>
                <p:nvPr/>
              </p:nvSpPr>
              <p:spPr>
                <a:xfrm>
                  <a:off x="3857620" y="308133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5" name="Cloud 414"/>
                <p:cNvSpPr/>
                <p:nvPr/>
              </p:nvSpPr>
              <p:spPr>
                <a:xfrm>
                  <a:off x="3857620" y="315277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6" name="Cloud 415"/>
                <p:cNvSpPr/>
                <p:nvPr/>
              </p:nvSpPr>
              <p:spPr>
                <a:xfrm>
                  <a:off x="3857620" y="322421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7" name="Cloud 416"/>
                <p:cNvSpPr/>
                <p:nvPr/>
              </p:nvSpPr>
              <p:spPr>
                <a:xfrm>
                  <a:off x="3643306" y="26431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8" name="Cloud 417"/>
                <p:cNvSpPr/>
                <p:nvPr/>
              </p:nvSpPr>
              <p:spPr>
                <a:xfrm>
                  <a:off x="3643306" y="27241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9" name="Cloud 418"/>
                <p:cNvSpPr/>
                <p:nvPr/>
              </p:nvSpPr>
              <p:spPr>
                <a:xfrm>
                  <a:off x="3643306" y="27955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0" name="Cloud 419"/>
                <p:cNvSpPr/>
                <p:nvPr/>
              </p:nvSpPr>
              <p:spPr>
                <a:xfrm>
                  <a:off x="3643306" y="286702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1" name="Cloud 420"/>
                <p:cNvSpPr/>
                <p:nvPr/>
              </p:nvSpPr>
              <p:spPr>
                <a:xfrm>
                  <a:off x="3643306" y="2938458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2" name="Cloud 421"/>
                <p:cNvSpPr/>
                <p:nvPr/>
              </p:nvSpPr>
              <p:spPr>
                <a:xfrm>
                  <a:off x="3643306" y="300989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3" name="Cloud 422"/>
                <p:cNvSpPr/>
                <p:nvPr/>
              </p:nvSpPr>
              <p:spPr>
                <a:xfrm>
                  <a:off x="3643306" y="308133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4" name="Cloud 423"/>
                <p:cNvSpPr/>
                <p:nvPr/>
              </p:nvSpPr>
              <p:spPr>
                <a:xfrm>
                  <a:off x="3643306" y="315277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5" name="Cloud 424"/>
                <p:cNvSpPr/>
                <p:nvPr/>
              </p:nvSpPr>
              <p:spPr>
                <a:xfrm>
                  <a:off x="3643306" y="322421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6" name="Cloud 425"/>
                <p:cNvSpPr/>
                <p:nvPr/>
              </p:nvSpPr>
              <p:spPr>
                <a:xfrm>
                  <a:off x="3714744" y="26431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7" name="Cloud 426"/>
                <p:cNvSpPr/>
                <p:nvPr/>
              </p:nvSpPr>
              <p:spPr>
                <a:xfrm>
                  <a:off x="3714744" y="27241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8" name="Cloud 427"/>
                <p:cNvSpPr/>
                <p:nvPr/>
              </p:nvSpPr>
              <p:spPr>
                <a:xfrm>
                  <a:off x="3714744" y="27955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9" name="Cloud 428"/>
                <p:cNvSpPr/>
                <p:nvPr/>
              </p:nvSpPr>
              <p:spPr>
                <a:xfrm>
                  <a:off x="3714744" y="286702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0" name="Cloud 429"/>
                <p:cNvSpPr/>
                <p:nvPr/>
              </p:nvSpPr>
              <p:spPr>
                <a:xfrm>
                  <a:off x="3714744" y="2938458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1" name="Cloud 430"/>
                <p:cNvSpPr/>
                <p:nvPr/>
              </p:nvSpPr>
              <p:spPr>
                <a:xfrm>
                  <a:off x="3714744" y="300989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2" name="Cloud 431"/>
                <p:cNvSpPr/>
                <p:nvPr/>
              </p:nvSpPr>
              <p:spPr>
                <a:xfrm>
                  <a:off x="3714744" y="308133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3" name="Cloud 432"/>
                <p:cNvSpPr/>
                <p:nvPr/>
              </p:nvSpPr>
              <p:spPr>
                <a:xfrm>
                  <a:off x="3714744" y="315277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4" name="Cloud 433"/>
                <p:cNvSpPr/>
                <p:nvPr/>
              </p:nvSpPr>
              <p:spPr>
                <a:xfrm>
                  <a:off x="3714744" y="322421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5" name="Cloud 434"/>
                <p:cNvSpPr/>
                <p:nvPr/>
              </p:nvSpPr>
              <p:spPr>
                <a:xfrm>
                  <a:off x="3929058" y="26431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6" name="Cloud 435"/>
                <p:cNvSpPr/>
                <p:nvPr/>
              </p:nvSpPr>
              <p:spPr>
                <a:xfrm>
                  <a:off x="3929058" y="27241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7" name="Cloud 436"/>
                <p:cNvSpPr/>
                <p:nvPr/>
              </p:nvSpPr>
              <p:spPr>
                <a:xfrm>
                  <a:off x="3929058" y="279558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8" name="Cloud 437"/>
                <p:cNvSpPr/>
                <p:nvPr/>
              </p:nvSpPr>
              <p:spPr>
                <a:xfrm>
                  <a:off x="3929058" y="286702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9" name="Cloud 438"/>
                <p:cNvSpPr/>
                <p:nvPr/>
              </p:nvSpPr>
              <p:spPr>
                <a:xfrm>
                  <a:off x="3929058" y="2938458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0" name="Cloud 439"/>
                <p:cNvSpPr/>
                <p:nvPr/>
              </p:nvSpPr>
              <p:spPr>
                <a:xfrm>
                  <a:off x="3929058" y="300989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1" name="Cloud 440"/>
                <p:cNvSpPr/>
                <p:nvPr/>
              </p:nvSpPr>
              <p:spPr>
                <a:xfrm>
                  <a:off x="3929058" y="308133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2" name="Cloud 441"/>
                <p:cNvSpPr/>
                <p:nvPr/>
              </p:nvSpPr>
              <p:spPr>
                <a:xfrm>
                  <a:off x="3929058" y="3152772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3" name="Cloud 442"/>
                <p:cNvSpPr/>
                <p:nvPr/>
              </p:nvSpPr>
              <p:spPr>
                <a:xfrm>
                  <a:off x="3929058" y="3224210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4" name="Cloud 443"/>
                <p:cNvSpPr/>
                <p:nvPr/>
              </p:nvSpPr>
              <p:spPr>
                <a:xfrm>
                  <a:off x="3500430" y="25717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5" name="Cloud 444"/>
                <p:cNvSpPr/>
                <p:nvPr/>
              </p:nvSpPr>
              <p:spPr>
                <a:xfrm>
                  <a:off x="3500430" y="265270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6" name="Cloud 445"/>
                <p:cNvSpPr/>
                <p:nvPr/>
              </p:nvSpPr>
              <p:spPr>
                <a:xfrm>
                  <a:off x="3571868" y="25717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7" name="Cloud 446"/>
                <p:cNvSpPr/>
                <p:nvPr/>
              </p:nvSpPr>
              <p:spPr>
                <a:xfrm>
                  <a:off x="3571868" y="265270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8" name="Cloud 447"/>
                <p:cNvSpPr/>
                <p:nvPr/>
              </p:nvSpPr>
              <p:spPr>
                <a:xfrm>
                  <a:off x="3357554" y="25717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9" name="Cloud 448"/>
                <p:cNvSpPr/>
                <p:nvPr/>
              </p:nvSpPr>
              <p:spPr>
                <a:xfrm>
                  <a:off x="3357554" y="265270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0" name="Cloud 449"/>
                <p:cNvSpPr/>
                <p:nvPr/>
              </p:nvSpPr>
              <p:spPr>
                <a:xfrm>
                  <a:off x="3428992" y="25717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1" name="Cloud 450"/>
                <p:cNvSpPr/>
                <p:nvPr/>
              </p:nvSpPr>
              <p:spPr>
                <a:xfrm>
                  <a:off x="3428992" y="265270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2" name="Cloud 451"/>
                <p:cNvSpPr/>
                <p:nvPr/>
              </p:nvSpPr>
              <p:spPr>
                <a:xfrm>
                  <a:off x="3786182" y="25717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3" name="Cloud 452"/>
                <p:cNvSpPr/>
                <p:nvPr/>
              </p:nvSpPr>
              <p:spPr>
                <a:xfrm>
                  <a:off x="3786182" y="265270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4" name="Cloud 453"/>
                <p:cNvSpPr/>
                <p:nvPr/>
              </p:nvSpPr>
              <p:spPr>
                <a:xfrm>
                  <a:off x="3857620" y="25717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5" name="Cloud 454"/>
                <p:cNvSpPr/>
                <p:nvPr/>
              </p:nvSpPr>
              <p:spPr>
                <a:xfrm>
                  <a:off x="3857620" y="265270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6" name="Cloud 455"/>
                <p:cNvSpPr/>
                <p:nvPr/>
              </p:nvSpPr>
              <p:spPr>
                <a:xfrm>
                  <a:off x="3643306" y="25717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7" name="Cloud 456"/>
                <p:cNvSpPr/>
                <p:nvPr/>
              </p:nvSpPr>
              <p:spPr>
                <a:xfrm>
                  <a:off x="3643306" y="265270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8" name="Cloud 457"/>
                <p:cNvSpPr/>
                <p:nvPr/>
              </p:nvSpPr>
              <p:spPr>
                <a:xfrm>
                  <a:off x="3714744" y="25717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9" name="Cloud 458"/>
                <p:cNvSpPr/>
                <p:nvPr/>
              </p:nvSpPr>
              <p:spPr>
                <a:xfrm>
                  <a:off x="3714744" y="265270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0" name="Cloud 459"/>
                <p:cNvSpPr/>
                <p:nvPr/>
              </p:nvSpPr>
              <p:spPr>
                <a:xfrm>
                  <a:off x="3929058" y="2571744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1" name="Cloud 460"/>
                <p:cNvSpPr/>
                <p:nvPr/>
              </p:nvSpPr>
              <p:spPr>
                <a:xfrm>
                  <a:off x="3929058" y="2652706"/>
                  <a:ext cx="71438" cy="71438"/>
                </a:xfrm>
                <a:prstGeom prst="cloud">
                  <a:avLst/>
                </a:prstGeom>
                <a:grp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pic>
        <p:nvPicPr>
          <p:cNvPr id="597" name="Picture 3" descr="E:\ABHIJIT\OTHERS\ami ki chai\my CV\MY PPT\Images\images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2388" r="-747" b="4310"/>
          <a:stretch>
            <a:fillRect/>
          </a:stretch>
        </p:blipFill>
        <p:spPr bwMode="auto">
          <a:xfrm>
            <a:off x="428596" y="2214554"/>
            <a:ext cx="500066" cy="2643206"/>
          </a:xfrm>
          <a:prstGeom prst="rect">
            <a:avLst/>
          </a:prstGeom>
          <a:noFill/>
        </p:spPr>
      </p:pic>
      <p:sp>
        <p:nvSpPr>
          <p:cNvPr id="598" name="TextBox 597"/>
          <p:cNvSpPr txBox="1"/>
          <p:nvPr/>
        </p:nvSpPr>
        <p:spPr>
          <a:xfrm>
            <a:off x="214281" y="4786322"/>
            <a:ext cx="121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Recovered</a:t>
            </a:r>
          </a:p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Gas</a:t>
            </a:r>
          </a:p>
        </p:txBody>
      </p:sp>
      <p:sp>
        <p:nvSpPr>
          <p:cNvPr id="599" name="Can 598"/>
          <p:cNvSpPr/>
          <p:nvPr/>
        </p:nvSpPr>
        <p:spPr>
          <a:xfrm rot="10800000" flipH="1" flipV="1">
            <a:off x="1357290" y="2347876"/>
            <a:ext cx="72000" cy="1224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0" name="Cube 599"/>
          <p:cNvSpPr/>
          <p:nvPr/>
        </p:nvSpPr>
        <p:spPr>
          <a:xfrm>
            <a:off x="979360" y="3214686"/>
            <a:ext cx="806558" cy="694501"/>
          </a:xfrm>
          <a:prstGeom prst="cub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1" name="Chord 600"/>
          <p:cNvSpPr/>
          <p:nvPr/>
        </p:nvSpPr>
        <p:spPr>
          <a:xfrm rot="6731844">
            <a:off x="989226" y="3451055"/>
            <a:ext cx="587419" cy="511479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2" name="Flowchart: Extract 601"/>
          <p:cNvSpPr/>
          <p:nvPr/>
        </p:nvSpPr>
        <p:spPr>
          <a:xfrm rot="19203970">
            <a:off x="1167429" y="3469745"/>
            <a:ext cx="81808" cy="328493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3" name="Oval 602"/>
          <p:cNvSpPr/>
          <p:nvPr/>
        </p:nvSpPr>
        <p:spPr>
          <a:xfrm>
            <a:off x="1190531" y="3612833"/>
            <a:ext cx="158379" cy="1886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4" name="TextBox 603"/>
          <p:cNvSpPr txBox="1"/>
          <p:nvPr/>
        </p:nvSpPr>
        <p:spPr>
          <a:xfrm>
            <a:off x="1000100" y="2857496"/>
            <a:ext cx="642942" cy="523220"/>
          </a:xfrm>
          <a:prstGeom prst="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Flow meter</a:t>
            </a:r>
            <a:endParaRPr lang="en-IN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5" name="Can 604"/>
          <p:cNvSpPr/>
          <p:nvPr/>
        </p:nvSpPr>
        <p:spPr>
          <a:xfrm rot="5400000" flipH="1" flipV="1">
            <a:off x="1772976" y="4800950"/>
            <a:ext cx="72000" cy="900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6" name="Plaque 605"/>
          <p:cNvSpPr/>
          <p:nvPr/>
        </p:nvSpPr>
        <p:spPr>
          <a:xfrm rot="10800000">
            <a:off x="1571604" y="5141829"/>
            <a:ext cx="432000" cy="216000"/>
          </a:xfrm>
          <a:prstGeom prst="plaque">
            <a:avLst>
              <a:gd name="adj" fmla="val 30733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7" name="Flowchart: Sort 606"/>
          <p:cNvSpPr/>
          <p:nvPr/>
        </p:nvSpPr>
        <p:spPr>
          <a:xfrm rot="10800000">
            <a:off x="1717852" y="5000636"/>
            <a:ext cx="142876" cy="500066"/>
          </a:xfrm>
          <a:prstGeom prst="flowChartSo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08" name="Group 607"/>
          <p:cNvGrpSpPr/>
          <p:nvPr/>
        </p:nvGrpSpPr>
        <p:grpSpPr>
          <a:xfrm rot="16200000">
            <a:off x="321439" y="3606470"/>
            <a:ext cx="644066" cy="144000"/>
            <a:chOff x="4429124" y="2428868"/>
            <a:chExt cx="644066" cy="144000"/>
          </a:xfrm>
        </p:grpSpPr>
        <p:sp>
          <p:nvSpPr>
            <p:cNvPr id="609" name="Oval 608"/>
            <p:cNvSpPr/>
            <p:nvPr/>
          </p:nvSpPr>
          <p:spPr>
            <a:xfrm flipH="1">
              <a:off x="4429124" y="2428868"/>
              <a:ext cx="109534" cy="104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0" name="Oval 609"/>
            <p:cNvSpPr/>
            <p:nvPr/>
          </p:nvSpPr>
          <p:spPr>
            <a:xfrm flipH="1">
              <a:off x="4929190" y="2428868"/>
              <a:ext cx="144000" cy="144000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11" name="Group 852"/>
            <p:cNvGrpSpPr/>
            <p:nvPr/>
          </p:nvGrpSpPr>
          <p:grpSpPr>
            <a:xfrm>
              <a:off x="4643438" y="2428876"/>
              <a:ext cx="190496" cy="131816"/>
              <a:chOff x="7453338" y="2100250"/>
              <a:chExt cx="157154" cy="104780"/>
            </a:xfrm>
          </p:grpSpPr>
          <p:sp>
            <p:nvSpPr>
              <p:cNvPr id="612" name="Oval 611"/>
              <p:cNvSpPr/>
              <p:nvPr/>
            </p:nvSpPr>
            <p:spPr>
              <a:xfrm flipH="1">
                <a:off x="7453338" y="2100250"/>
                <a:ext cx="109534" cy="10478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3" name="Oval 612"/>
              <p:cNvSpPr/>
              <p:nvPr/>
            </p:nvSpPr>
            <p:spPr>
              <a:xfrm flipH="1">
                <a:off x="7500958" y="2100250"/>
                <a:ext cx="109534" cy="10478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614" name="Oval 613"/>
          <p:cNvSpPr/>
          <p:nvPr/>
        </p:nvSpPr>
        <p:spPr>
          <a:xfrm flipH="1">
            <a:off x="784662" y="2285992"/>
            <a:ext cx="109534" cy="1047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5" name="Oval 614"/>
          <p:cNvSpPr/>
          <p:nvPr/>
        </p:nvSpPr>
        <p:spPr>
          <a:xfrm flipH="1">
            <a:off x="1284728" y="2285992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16" name="Group 852"/>
          <p:cNvGrpSpPr/>
          <p:nvPr/>
        </p:nvGrpSpPr>
        <p:grpSpPr>
          <a:xfrm>
            <a:off x="998976" y="2286000"/>
            <a:ext cx="190496" cy="131816"/>
            <a:chOff x="7453338" y="2100250"/>
            <a:chExt cx="157154" cy="104780"/>
          </a:xfrm>
        </p:grpSpPr>
        <p:sp>
          <p:nvSpPr>
            <p:cNvPr id="617" name="Oval 616"/>
            <p:cNvSpPr/>
            <p:nvPr/>
          </p:nvSpPr>
          <p:spPr>
            <a:xfrm flipH="1">
              <a:off x="7453338" y="2100250"/>
              <a:ext cx="109534" cy="1047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8" name="Oval 617"/>
            <p:cNvSpPr/>
            <p:nvPr/>
          </p:nvSpPr>
          <p:spPr>
            <a:xfrm flipH="1">
              <a:off x="7500958" y="2100250"/>
              <a:ext cx="109534" cy="1047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19" name="Oval 618"/>
          <p:cNvSpPr/>
          <p:nvPr/>
        </p:nvSpPr>
        <p:spPr>
          <a:xfrm flipH="1">
            <a:off x="1676384" y="5214950"/>
            <a:ext cx="109534" cy="1047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0" name="Oval 619"/>
          <p:cNvSpPr/>
          <p:nvPr/>
        </p:nvSpPr>
        <p:spPr>
          <a:xfrm flipH="1">
            <a:off x="2071670" y="5213826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21" name="Group 620"/>
          <p:cNvGrpSpPr/>
          <p:nvPr/>
        </p:nvGrpSpPr>
        <p:grpSpPr>
          <a:xfrm>
            <a:off x="1857356" y="5214958"/>
            <a:ext cx="190496" cy="131816"/>
            <a:chOff x="7453338" y="2100250"/>
            <a:chExt cx="157154" cy="104780"/>
          </a:xfrm>
        </p:grpSpPr>
        <p:sp>
          <p:nvSpPr>
            <p:cNvPr id="622" name="Oval 621"/>
            <p:cNvSpPr/>
            <p:nvPr/>
          </p:nvSpPr>
          <p:spPr>
            <a:xfrm flipH="1">
              <a:off x="7453338" y="2100250"/>
              <a:ext cx="109534" cy="1047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3" name="Oval 622"/>
            <p:cNvSpPr/>
            <p:nvPr/>
          </p:nvSpPr>
          <p:spPr>
            <a:xfrm flipH="1">
              <a:off x="7500958" y="2100250"/>
              <a:ext cx="109534" cy="1047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24" name="Oval 623"/>
          <p:cNvSpPr/>
          <p:nvPr/>
        </p:nvSpPr>
        <p:spPr>
          <a:xfrm rot="16200000" flipH="1">
            <a:off x="2212169" y="3322967"/>
            <a:ext cx="109534" cy="1047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5" name="Oval 624"/>
          <p:cNvSpPr/>
          <p:nvPr/>
        </p:nvSpPr>
        <p:spPr>
          <a:xfrm rot="16200000" flipH="1">
            <a:off x="2214546" y="2786058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26" name="Group 852"/>
          <p:cNvGrpSpPr/>
          <p:nvPr/>
        </p:nvGrpSpPr>
        <p:grpSpPr>
          <a:xfrm rot="16200000">
            <a:off x="2185214" y="3054654"/>
            <a:ext cx="190496" cy="131816"/>
            <a:chOff x="7453338" y="2100250"/>
            <a:chExt cx="157154" cy="104780"/>
          </a:xfrm>
        </p:grpSpPr>
        <p:sp>
          <p:nvSpPr>
            <p:cNvPr id="627" name="Oval 626"/>
            <p:cNvSpPr/>
            <p:nvPr/>
          </p:nvSpPr>
          <p:spPr>
            <a:xfrm flipH="1">
              <a:off x="7453338" y="2100250"/>
              <a:ext cx="109534" cy="1047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8" name="Oval 627"/>
            <p:cNvSpPr/>
            <p:nvPr/>
          </p:nvSpPr>
          <p:spPr>
            <a:xfrm flipH="1">
              <a:off x="7500958" y="2100250"/>
              <a:ext cx="109534" cy="1047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29" name="Oval 628"/>
          <p:cNvSpPr/>
          <p:nvPr/>
        </p:nvSpPr>
        <p:spPr>
          <a:xfrm rot="16200000" flipH="1">
            <a:off x="3071802" y="1357298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0" name="Oval 629"/>
          <p:cNvSpPr/>
          <p:nvPr/>
        </p:nvSpPr>
        <p:spPr>
          <a:xfrm rot="16200000" flipH="1">
            <a:off x="4071934" y="5143512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31" name="Picture 5" descr="Image result for pu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00562" y="4500570"/>
            <a:ext cx="1094614" cy="857256"/>
          </a:xfrm>
          <a:prstGeom prst="rect">
            <a:avLst/>
          </a:prstGeom>
          <a:noFill/>
        </p:spPr>
      </p:pic>
      <p:pic>
        <p:nvPicPr>
          <p:cNvPr id="632" name="Picture 2" descr="E:\ABHIJIT\OTHERS\ami ki chai\my CV\MY PPT\Images\article-co2-absorption-fig16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968E79"/>
              </a:clrFrom>
              <a:clrTo>
                <a:srgbClr val="968E79">
                  <a:alpha val="0"/>
                </a:srgbClr>
              </a:clrTo>
            </a:clrChange>
          </a:blip>
          <a:srcRect l="36381" t="46281" r="55223" b="18466"/>
          <a:stretch>
            <a:fillRect/>
          </a:stretch>
        </p:blipFill>
        <p:spPr bwMode="auto">
          <a:xfrm>
            <a:off x="1857356" y="2571744"/>
            <a:ext cx="428628" cy="1571636"/>
          </a:xfrm>
          <a:prstGeom prst="rect">
            <a:avLst/>
          </a:prstGeom>
          <a:noFill/>
        </p:spPr>
      </p:pic>
      <p:pic>
        <p:nvPicPr>
          <p:cNvPr id="633" name="Picture 2" descr="E:\ABHIJIT\OTHERS\ami ki chai\my CV\MY PPT\Images\article-co2-absorption-fig16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968E79"/>
              </a:clrFrom>
              <a:clrTo>
                <a:srgbClr val="968E79">
                  <a:alpha val="0"/>
                </a:srgbClr>
              </a:clrTo>
            </a:clrChange>
          </a:blip>
          <a:srcRect l="44777" t="46281" r="48227" b="18466"/>
          <a:stretch>
            <a:fillRect/>
          </a:stretch>
        </p:blipFill>
        <p:spPr bwMode="auto">
          <a:xfrm>
            <a:off x="2285984" y="2571744"/>
            <a:ext cx="357190" cy="1571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</p:pic>
      <p:sp>
        <p:nvSpPr>
          <p:cNvPr id="634" name="Oval 633"/>
          <p:cNvSpPr/>
          <p:nvPr/>
        </p:nvSpPr>
        <p:spPr>
          <a:xfrm rot="16200000" flipH="1">
            <a:off x="4071934" y="3000372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5" name="Oval 634"/>
          <p:cNvSpPr/>
          <p:nvPr/>
        </p:nvSpPr>
        <p:spPr>
          <a:xfrm rot="16200000" flipH="1">
            <a:off x="4143372" y="1428736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6" name="Can 635"/>
          <p:cNvSpPr/>
          <p:nvPr/>
        </p:nvSpPr>
        <p:spPr>
          <a:xfrm rot="5400000" flipH="1" flipV="1">
            <a:off x="1745984" y="960736"/>
            <a:ext cx="72000" cy="1008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7" name="Plaque 636"/>
          <p:cNvSpPr/>
          <p:nvPr/>
        </p:nvSpPr>
        <p:spPr>
          <a:xfrm rot="10800000">
            <a:off x="1496794" y="1355615"/>
            <a:ext cx="432000" cy="216000"/>
          </a:xfrm>
          <a:prstGeom prst="plaque">
            <a:avLst>
              <a:gd name="adj" fmla="val 30733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8" name="Flowchart: Sort 637"/>
          <p:cNvSpPr/>
          <p:nvPr/>
        </p:nvSpPr>
        <p:spPr>
          <a:xfrm rot="10800000">
            <a:off x="1643042" y="1214422"/>
            <a:ext cx="142876" cy="500066"/>
          </a:xfrm>
          <a:prstGeom prst="flowChartSo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9" name="Oval 638"/>
          <p:cNvSpPr/>
          <p:nvPr/>
        </p:nvSpPr>
        <p:spPr>
          <a:xfrm rot="16200000" flipH="1">
            <a:off x="4286248" y="3000372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0" name="Oval 639"/>
          <p:cNvSpPr/>
          <p:nvPr/>
        </p:nvSpPr>
        <p:spPr>
          <a:xfrm rot="16200000" flipH="1">
            <a:off x="3927934" y="3213562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41" name="Picture 2" descr="E:\ABHIJIT\OTHERS\ami ki chai\my CV\MY PPT\Images\article-co2-absorption-fig16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968E79"/>
              </a:clrFrom>
              <a:clrTo>
                <a:srgbClr val="968E79">
                  <a:alpha val="0"/>
                </a:srgbClr>
              </a:clrTo>
            </a:clrChange>
          </a:blip>
          <a:srcRect l="36381" t="46281" r="55223" b="18466"/>
          <a:stretch>
            <a:fillRect/>
          </a:stretch>
        </p:blipFill>
        <p:spPr bwMode="auto">
          <a:xfrm>
            <a:off x="3786182" y="2571744"/>
            <a:ext cx="428628" cy="1571636"/>
          </a:xfrm>
          <a:prstGeom prst="rect">
            <a:avLst/>
          </a:prstGeom>
          <a:noFill/>
        </p:spPr>
      </p:pic>
      <p:pic>
        <p:nvPicPr>
          <p:cNvPr id="642" name="Picture 2" descr="E:\ABHIJIT\OTHERS\ami ki chai\my CV\MY PPT\Images\article-co2-absorption-fig16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968E79"/>
              </a:clrFrom>
              <a:clrTo>
                <a:srgbClr val="968E79">
                  <a:alpha val="0"/>
                </a:srgbClr>
              </a:clrTo>
            </a:clrChange>
          </a:blip>
          <a:srcRect l="44777" t="46281" r="48227" b="18466"/>
          <a:stretch>
            <a:fillRect/>
          </a:stretch>
        </p:blipFill>
        <p:spPr bwMode="auto">
          <a:xfrm>
            <a:off x="4214810" y="2571744"/>
            <a:ext cx="357190" cy="1571636"/>
          </a:xfrm>
          <a:prstGeom prst="rect">
            <a:avLst/>
          </a:prstGeom>
          <a:noFill/>
        </p:spPr>
      </p:pic>
      <p:pic>
        <p:nvPicPr>
          <p:cNvPr id="643" name="Picture 2" descr="E:\ABHIJIT\OTHERS\ami ki chai\my CV\MY PPT\Images\ventiTION.jpg"/>
          <p:cNvPicPr>
            <a:picLocks noChangeAspect="1" noChangeArrowheads="1"/>
          </p:cNvPicPr>
          <p:nvPr/>
        </p:nvPicPr>
        <p:blipFill rotWithShape="1">
          <a:blip r:embed="rId6"/>
          <a:srcRect r="17728"/>
          <a:stretch/>
        </p:blipFill>
        <p:spPr bwMode="auto">
          <a:xfrm>
            <a:off x="7572396" y="1939988"/>
            <a:ext cx="1501459" cy="1214446"/>
          </a:xfrm>
          <a:prstGeom prst="rect">
            <a:avLst/>
          </a:prstGeom>
          <a:noFill/>
        </p:spPr>
      </p:pic>
      <p:sp>
        <p:nvSpPr>
          <p:cNvPr id="645" name="L-Shape 644"/>
          <p:cNvSpPr/>
          <p:nvPr/>
        </p:nvSpPr>
        <p:spPr>
          <a:xfrm flipH="1">
            <a:off x="7072329" y="2976633"/>
            <a:ext cx="1379569" cy="2881257"/>
          </a:xfrm>
          <a:prstGeom prst="corner">
            <a:avLst>
              <a:gd name="adj1" fmla="val 10653"/>
              <a:gd name="adj2" fmla="val 8619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6" name="L-Shape 645"/>
          <p:cNvSpPr/>
          <p:nvPr/>
        </p:nvSpPr>
        <p:spPr>
          <a:xfrm>
            <a:off x="214282" y="3286124"/>
            <a:ext cx="1919302" cy="2571768"/>
          </a:xfrm>
          <a:prstGeom prst="corner">
            <a:avLst>
              <a:gd name="adj1" fmla="val 6043"/>
              <a:gd name="adj2" fmla="val 593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47" name="Picture 5" descr="Image result for GASCYLINDER clip art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857232"/>
            <a:ext cx="819435" cy="1071569"/>
          </a:xfrm>
          <a:prstGeom prst="rect">
            <a:avLst/>
          </a:prstGeom>
          <a:noFill/>
        </p:spPr>
      </p:pic>
      <p:sp>
        <p:nvSpPr>
          <p:cNvPr id="648" name="Can 647"/>
          <p:cNvSpPr/>
          <p:nvPr/>
        </p:nvSpPr>
        <p:spPr>
          <a:xfrm flipH="1" flipV="1">
            <a:off x="7215205" y="928669"/>
            <a:ext cx="141189" cy="307183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9" name="Can 648"/>
          <p:cNvSpPr/>
          <p:nvPr/>
        </p:nvSpPr>
        <p:spPr>
          <a:xfrm rot="5400000" flipH="1" flipV="1">
            <a:off x="6952964" y="2333920"/>
            <a:ext cx="95858" cy="42863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0" name="Oval 649"/>
          <p:cNvSpPr/>
          <p:nvPr/>
        </p:nvSpPr>
        <p:spPr>
          <a:xfrm rot="16200000" flipH="1">
            <a:off x="8355837" y="3537281"/>
            <a:ext cx="109534" cy="1047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1" name="Oval 650"/>
          <p:cNvSpPr/>
          <p:nvPr/>
        </p:nvSpPr>
        <p:spPr>
          <a:xfrm rot="16200000" flipH="1">
            <a:off x="8358214" y="3000372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52" name="Group 852"/>
          <p:cNvGrpSpPr/>
          <p:nvPr/>
        </p:nvGrpSpPr>
        <p:grpSpPr>
          <a:xfrm rot="16200000">
            <a:off x="8316017" y="3268968"/>
            <a:ext cx="190496" cy="131816"/>
            <a:chOff x="7453338" y="2100250"/>
            <a:chExt cx="157154" cy="104780"/>
          </a:xfrm>
        </p:grpSpPr>
        <p:sp>
          <p:nvSpPr>
            <p:cNvPr id="653" name="Oval 652"/>
            <p:cNvSpPr/>
            <p:nvPr/>
          </p:nvSpPr>
          <p:spPr>
            <a:xfrm flipH="1">
              <a:off x="7453338" y="2100250"/>
              <a:ext cx="109534" cy="1047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4" name="Oval 653"/>
            <p:cNvSpPr/>
            <p:nvPr/>
          </p:nvSpPr>
          <p:spPr>
            <a:xfrm flipH="1">
              <a:off x="7500958" y="2100250"/>
              <a:ext cx="109534" cy="1047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55" name="Oval 654"/>
          <p:cNvSpPr/>
          <p:nvPr/>
        </p:nvSpPr>
        <p:spPr>
          <a:xfrm rot="16200000" flipH="1">
            <a:off x="1926417" y="5750735"/>
            <a:ext cx="109534" cy="1047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6" name="Oval 655"/>
          <p:cNvSpPr/>
          <p:nvPr/>
        </p:nvSpPr>
        <p:spPr>
          <a:xfrm rot="16200000" flipH="1">
            <a:off x="1500166" y="5715016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57" name="Group 852"/>
          <p:cNvGrpSpPr/>
          <p:nvPr/>
        </p:nvGrpSpPr>
        <p:grpSpPr>
          <a:xfrm rot="16200000">
            <a:off x="1685140" y="5744356"/>
            <a:ext cx="190496" cy="131816"/>
            <a:chOff x="7453338" y="2100250"/>
            <a:chExt cx="157154" cy="104780"/>
          </a:xfrm>
        </p:grpSpPr>
        <p:sp>
          <p:nvSpPr>
            <p:cNvPr id="658" name="Oval 657"/>
            <p:cNvSpPr/>
            <p:nvPr/>
          </p:nvSpPr>
          <p:spPr>
            <a:xfrm flipH="1">
              <a:off x="7453338" y="2100250"/>
              <a:ext cx="109534" cy="1047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9" name="Oval 658"/>
            <p:cNvSpPr/>
            <p:nvPr/>
          </p:nvSpPr>
          <p:spPr>
            <a:xfrm flipH="1">
              <a:off x="7500958" y="2100250"/>
              <a:ext cx="109534" cy="1047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60" name="Oval 659"/>
          <p:cNvSpPr/>
          <p:nvPr/>
        </p:nvSpPr>
        <p:spPr>
          <a:xfrm rot="16200000" flipH="1">
            <a:off x="5142380" y="4000504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2" name="Oval 661"/>
          <p:cNvSpPr/>
          <p:nvPr/>
        </p:nvSpPr>
        <p:spPr>
          <a:xfrm rot="16200000" flipH="1">
            <a:off x="5713884" y="4714884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3" name="Oval 662"/>
          <p:cNvSpPr/>
          <p:nvPr/>
        </p:nvSpPr>
        <p:spPr>
          <a:xfrm rot="16200000" flipH="1">
            <a:off x="6715140" y="3071810"/>
            <a:ext cx="144000" cy="1440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5" name="Oval 664"/>
          <p:cNvSpPr/>
          <p:nvPr/>
        </p:nvSpPr>
        <p:spPr>
          <a:xfrm rot="16200000" flipH="1">
            <a:off x="7212829" y="931047"/>
            <a:ext cx="109534" cy="1047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66" name="Group 674"/>
          <p:cNvGrpSpPr/>
          <p:nvPr/>
        </p:nvGrpSpPr>
        <p:grpSpPr>
          <a:xfrm>
            <a:off x="1214414" y="6417254"/>
            <a:ext cx="1714512" cy="369332"/>
            <a:chOff x="428596" y="6345816"/>
            <a:chExt cx="1714512" cy="369332"/>
          </a:xfrm>
        </p:grpSpPr>
        <p:sp>
          <p:nvSpPr>
            <p:cNvPr id="667" name="Oval 666"/>
            <p:cNvSpPr/>
            <p:nvPr/>
          </p:nvSpPr>
          <p:spPr>
            <a:xfrm rot="10800000" flipH="1" flipV="1">
              <a:off x="428596" y="6463966"/>
              <a:ext cx="179719" cy="179743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8" name="TextBox 667"/>
            <p:cNvSpPr txBox="1"/>
            <p:nvPr/>
          </p:nvSpPr>
          <p:spPr>
            <a:xfrm>
              <a:off x="571472" y="6345816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=  Xenon (</a:t>
              </a:r>
              <a:r>
                <a:rPr lang="en-IN" dirty="0" err="1" smtClean="0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IN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9" name="Group 675"/>
          <p:cNvGrpSpPr/>
          <p:nvPr/>
        </p:nvGrpSpPr>
        <p:grpSpPr>
          <a:xfrm>
            <a:off x="3095620" y="6417254"/>
            <a:ext cx="2690826" cy="369332"/>
            <a:chOff x="2309802" y="6345816"/>
            <a:chExt cx="2690826" cy="369332"/>
          </a:xfrm>
        </p:grpSpPr>
        <p:grpSp>
          <p:nvGrpSpPr>
            <p:cNvPr id="670" name="Group 852"/>
            <p:cNvGrpSpPr/>
            <p:nvPr/>
          </p:nvGrpSpPr>
          <p:grpSpPr>
            <a:xfrm rot="10800000" flipV="1">
              <a:off x="2309802" y="6429396"/>
              <a:ext cx="261934" cy="203254"/>
              <a:chOff x="7453338" y="2100250"/>
              <a:chExt cx="157154" cy="104780"/>
            </a:xfrm>
          </p:grpSpPr>
          <p:sp>
            <p:nvSpPr>
              <p:cNvPr id="672" name="Oval 669"/>
              <p:cNvSpPr/>
              <p:nvPr/>
            </p:nvSpPr>
            <p:spPr>
              <a:xfrm flipH="1">
                <a:off x="7453338" y="2100250"/>
                <a:ext cx="109534" cy="10478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73" name="Oval 672"/>
              <p:cNvSpPr/>
              <p:nvPr/>
            </p:nvSpPr>
            <p:spPr>
              <a:xfrm flipH="1">
                <a:off x="7500958" y="2100250"/>
                <a:ext cx="109534" cy="10478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71" name="TextBox 670"/>
            <p:cNvSpPr txBox="1"/>
            <p:nvPr/>
          </p:nvSpPr>
          <p:spPr>
            <a:xfrm>
              <a:off x="2500298" y="6345816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= Carbon dioxide (CO</a:t>
              </a:r>
              <a:r>
                <a:rPr lang="en-IN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IN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4" name="Group 676"/>
          <p:cNvGrpSpPr/>
          <p:nvPr/>
        </p:nvGrpSpPr>
        <p:grpSpPr>
          <a:xfrm>
            <a:off x="5929322" y="6417254"/>
            <a:ext cx="2500330" cy="369332"/>
            <a:chOff x="5143504" y="6345816"/>
            <a:chExt cx="2500330" cy="369332"/>
          </a:xfrm>
        </p:grpSpPr>
        <p:sp>
          <p:nvSpPr>
            <p:cNvPr id="675" name="Oval 666"/>
            <p:cNvSpPr/>
            <p:nvPr/>
          </p:nvSpPr>
          <p:spPr>
            <a:xfrm rot="10800000" flipH="1" flipV="1">
              <a:off x="5143504" y="6467491"/>
              <a:ext cx="180972" cy="17621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6" name="TextBox 673"/>
            <p:cNvSpPr txBox="1"/>
            <p:nvPr/>
          </p:nvSpPr>
          <p:spPr>
            <a:xfrm>
              <a:off x="5286380" y="6345816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= Oxygen (O</a:t>
              </a:r>
              <a:r>
                <a:rPr lang="en-IN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IN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IN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7" name="TextBox 676"/>
          <p:cNvSpPr txBox="1"/>
          <p:nvPr/>
        </p:nvSpPr>
        <p:spPr>
          <a:xfrm>
            <a:off x="1071538" y="58143"/>
            <a:ext cx="717287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Adsorbent use and regeneration plan 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8" name="TextBox 677"/>
          <p:cNvSpPr txBox="1"/>
          <p:nvPr/>
        </p:nvSpPr>
        <p:spPr>
          <a:xfrm>
            <a:off x="1643042" y="4572008"/>
            <a:ext cx="114300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Cartridge A</a:t>
            </a:r>
            <a:endParaRPr lang="en-IN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9" name="TextBox 678"/>
          <p:cNvSpPr txBox="1"/>
          <p:nvPr/>
        </p:nvSpPr>
        <p:spPr>
          <a:xfrm>
            <a:off x="3643306" y="4572008"/>
            <a:ext cx="100013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Cartridge B</a:t>
            </a:r>
            <a:endParaRPr lang="en-IN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0" name="Group 683"/>
          <p:cNvGrpSpPr/>
          <p:nvPr/>
        </p:nvGrpSpPr>
        <p:grpSpPr>
          <a:xfrm>
            <a:off x="285720" y="6072206"/>
            <a:ext cx="5143536" cy="307777"/>
            <a:chOff x="428596" y="6000768"/>
            <a:chExt cx="5143536" cy="307777"/>
          </a:xfrm>
        </p:grpSpPr>
        <p:sp>
          <p:nvSpPr>
            <p:cNvPr id="681" name="TextBox 680"/>
            <p:cNvSpPr txBox="1"/>
            <p:nvPr/>
          </p:nvSpPr>
          <p:spPr>
            <a:xfrm>
              <a:off x="428596" y="6000768"/>
              <a:ext cx="1214446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Cartridge A</a:t>
              </a:r>
              <a:endParaRPr lang="en-IN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1571604" y="6000768"/>
              <a:ext cx="40005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=Adsorbent for CO</a:t>
              </a:r>
              <a:r>
                <a:rPr lang="en-IN" sz="14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 and O</a:t>
              </a:r>
              <a:r>
                <a:rPr lang="en-IN" sz="14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 and H</a:t>
              </a:r>
              <a:r>
                <a:rPr lang="en-IN" sz="14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O trapping </a:t>
              </a:r>
              <a:endParaRPr lang="en-IN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3" name="Group 684"/>
          <p:cNvGrpSpPr/>
          <p:nvPr/>
        </p:nvGrpSpPr>
        <p:grpSpPr>
          <a:xfrm>
            <a:off x="5286380" y="6072206"/>
            <a:ext cx="3500462" cy="307777"/>
            <a:chOff x="428596" y="6000768"/>
            <a:chExt cx="3500462" cy="307777"/>
          </a:xfrm>
        </p:grpSpPr>
        <p:sp>
          <p:nvSpPr>
            <p:cNvPr id="684" name="TextBox 683"/>
            <p:cNvSpPr txBox="1"/>
            <p:nvPr/>
          </p:nvSpPr>
          <p:spPr>
            <a:xfrm>
              <a:off x="428596" y="6000768"/>
              <a:ext cx="1214446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Cartridge B</a:t>
              </a:r>
              <a:endParaRPr lang="en-I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5" name="TextBox 684"/>
            <p:cNvSpPr txBox="1"/>
            <p:nvPr/>
          </p:nvSpPr>
          <p:spPr>
            <a:xfrm>
              <a:off x="1571604" y="6000768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=Adsorbent for </a:t>
              </a:r>
              <a:r>
                <a:rPr lang="en-IN" sz="1400" b="1" dirty="0" err="1" smtClean="0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IN" sz="1400" b="1" dirty="0" smtClean="0">
                  <a:latin typeface="Times New Roman" pitchFamily="18" charset="0"/>
                  <a:cs typeface="Times New Roman" pitchFamily="18" charset="0"/>
                </a:rPr>
                <a:t> trapping </a:t>
              </a:r>
              <a:endParaRPr lang="en-IN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6" name="Can 648"/>
          <p:cNvSpPr/>
          <p:nvPr/>
        </p:nvSpPr>
        <p:spPr>
          <a:xfrm rot="10800000" flipH="1" flipV="1">
            <a:off x="7689739" y="2585470"/>
            <a:ext cx="133532" cy="147279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7" name="Can 648"/>
          <p:cNvSpPr/>
          <p:nvPr/>
        </p:nvSpPr>
        <p:spPr>
          <a:xfrm rot="5400000" flipH="1" flipV="1">
            <a:off x="7468506" y="3717171"/>
            <a:ext cx="100730" cy="608804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8" name="Can 647"/>
          <p:cNvSpPr/>
          <p:nvPr/>
        </p:nvSpPr>
        <p:spPr>
          <a:xfrm flipH="1" flipV="1">
            <a:off x="8173541" y="3738411"/>
            <a:ext cx="448662" cy="782312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0" name="TextBox 679"/>
          <p:cNvSpPr txBox="1"/>
          <p:nvPr/>
        </p:nvSpPr>
        <p:spPr>
          <a:xfrm>
            <a:off x="7944122" y="3907041"/>
            <a:ext cx="119987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Cartridge A</a:t>
            </a:r>
            <a:endParaRPr lang="en-IN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8" name="Group 707"/>
          <p:cNvGrpSpPr/>
          <p:nvPr/>
        </p:nvGrpSpPr>
        <p:grpSpPr>
          <a:xfrm>
            <a:off x="7906485" y="4656776"/>
            <a:ext cx="1141144" cy="782312"/>
            <a:chOff x="7906485" y="4656776"/>
            <a:chExt cx="1141144" cy="782312"/>
          </a:xfrm>
        </p:grpSpPr>
        <p:sp>
          <p:nvSpPr>
            <p:cNvPr id="689" name="Can 647"/>
            <p:cNvSpPr/>
            <p:nvPr/>
          </p:nvSpPr>
          <p:spPr>
            <a:xfrm flipH="1" flipV="1">
              <a:off x="8172819" y="4656776"/>
              <a:ext cx="448662" cy="782312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1" name="TextBox 679"/>
            <p:cNvSpPr txBox="1"/>
            <p:nvPr/>
          </p:nvSpPr>
          <p:spPr>
            <a:xfrm>
              <a:off x="7906485" y="4857760"/>
              <a:ext cx="114114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Cartridge B</a:t>
              </a:r>
              <a:endParaRPr lang="en-I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2" name="Can 647"/>
          <p:cNvSpPr/>
          <p:nvPr/>
        </p:nvSpPr>
        <p:spPr>
          <a:xfrm flipH="1" flipV="1">
            <a:off x="7358082" y="3357560"/>
            <a:ext cx="357190" cy="151447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3" name="TextBox 679"/>
          <p:cNvSpPr txBox="1"/>
          <p:nvPr/>
        </p:nvSpPr>
        <p:spPr>
          <a:xfrm>
            <a:off x="7072331" y="4138863"/>
            <a:ext cx="857256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9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SodaLime</a:t>
            </a:r>
            <a:endParaRPr lang="en-IN" sz="9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9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Cartridge CO</a:t>
            </a:r>
            <a:r>
              <a:rPr lang="en-IN" sz="900" b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IN" sz="9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removal in closed circle </a:t>
            </a:r>
          </a:p>
        </p:txBody>
      </p:sp>
      <p:sp>
        <p:nvSpPr>
          <p:cNvPr id="694" name="Rounded Rectangle 336"/>
          <p:cNvSpPr/>
          <p:nvPr/>
        </p:nvSpPr>
        <p:spPr>
          <a:xfrm>
            <a:off x="7500958" y="5500702"/>
            <a:ext cx="1457829" cy="54792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Ultrasonic Xe-O</a:t>
            </a:r>
            <a:r>
              <a:rPr lang="en-IN" sz="105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IN" sz="105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analysis to detect cartridge  saturation</a:t>
            </a:r>
            <a:endParaRPr lang="en-IN" sz="105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5" name="Can 647"/>
          <p:cNvSpPr/>
          <p:nvPr/>
        </p:nvSpPr>
        <p:spPr>
          <a:xfrm flipH="1" flipV="1">
            <a:off x="2091306" y="5415542"/>
            <a:ext cx="448662" cy="656664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6" name="TextBox 679"/>
          <p:cNvSpPr txBox="1"/>
          <p:nvPr/>
        </p:nvSpPr>
        <p:spPr>
          <a:xfrm>
            <a:off x="2624107" y="5564252"/>
            <a:ext cx="141082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Cartridge B </a:t>
            </a:r>
            <a:r>
              <a:rPr lang="en-IN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regeneration</a:t>
            </a:r>
            <a:endParaRPr lang="en-IN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" name="Rounded Rectangle 336"/>
          <p:cNvSpPr/>
          <p:nvPr/>
        </p:nvSpPr>
        <p:spPr>
          <a:xfrm>
            <a:off x="7620566" y="900984"/>
            <a:ext cx="1104505" cy="116596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Ultrasonic Xe-O</a:t>
            </a:r>
            <a:r>
              <a:rPr lang="en-IN" sz="10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IN" sz="1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 algn="ctr"/>
            <a:r>
              <a:rPr lang="en-IN" sz="1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 CO</a:t>
            </a:r>
            <a:r>
              <a:rPr lang="en-IN" sz="1000" b="1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IN" sz="1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measurement (patient safety)</a:t>
            </a:r>
            <a:endParaRPr lang="en-IN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8" name="Can 648"/>
          <p:cNvSpPr/>
          <p:nvPr/>
        </p:nvSpPr>
        <p:spPr>
          <a:xfrm rot="5400000" flipH="1" flipV="1">
            <a:off x="8107460" y="2610046"/>
            <a:ext cx="111126" cy="719402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99" name="Connecteur droit avec flèche 678"/>
          <p:cNvCxnSpPr>
            <a:stCxn id="697" idx="2"/>
          </p:cNvCxnSpPr>
          <p:nvPr/>
        </p:nvCxnSpPr>
        <p:spPr>
          <a:xfrm flipH="1">
            <a:off x="8028384" y="2066947"/>
            <a:ext cx="144435" cy="323825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ZoneTexte 700"/>
          <p:cNvSpPr txBox="1"/>
          <p:nvPr/>
        </p:nvSpPr>
        <p:spPr>
          <a:xfrm>
            <a:off x="7759932" y="3091166"/>
            <a:ext cx="1111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 smtClean="0">
                <a:latin typeface="Times New Roman" pitchFamily="18" charset="0"/>
                <a:cs typeface="Times New Roman" pitchFamily="18" charset="0"/>
              </a:rPr>
              <a:t>PostOp</a:t>
            </a:r>
            <a:r>
              <a:rPr lang="fr-FR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1100" b="1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fr-FR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100" b="1" dirty="0" err="1" smtClean="0">
                <a:latin typeface="Times New Roman" pitchFamily="18" charset="0"/>
                <a:cs typeface="Times New Roman" pitchFamily="18" charset="0"/>
              </a:rPr>
              <a:t>recovery</a:t>
            </a:r>
            <a:r>
              <a:rPr lang="fr-FR" sz="1100" b="1" dirty="0" smtClean="0">
                <a:latin typeface="Times New Roman" pitchFamily="18" charset="0"/>
                <a:cs typeface="Times New Roman" pitchFamily="18" charset="0"/>
              </a:rPr>
              <a:t>     line</a:t>
            </a:r>
            <a:endParaRPr lang="fr-FR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1" name="Rectangle 700"/>
          <p:cNvSpPr/>
          <p:nvPr/>
        </p:nvSpPr>
        <p:spPr>
          <a:xfrm>
            <a:off x="71406" y="714356"/>
            <a:ext cx="6120000" cy="536456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2" name="ZoneTexte 702"/>
          <p:cNvSpPr txBox="1"/>
          <p:nvPr/>
        </p:nvSpPr>
        <p:spPr>
          <a:xfrm>
            <a:off x="142844" y="71435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 smtClean="0">
                <a:latin typeface="Times New Roman" pitchFamily="18" charset="0"/>
                <a:cs typeface="Times New Roman" pitchFamily="18" charset="0"/>
              </a:rPr>
              <a:t>Industrial</a:t>
            </a:r>
            <a:endParaRPr lang="fr-FR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3" name="Rectangle 702"/>
          <p:cNvSpPr/>
          <p:nvPr/>
        </p:nvSpPr>
        <p:spPr>
          <a:xfrm>
            <a:off x="6357950" y="681117"/>
            <a:ext cx="2736000" cy="5400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4" name="ZoneTexte 704"/>
          <p:cNvSpPr txBox="1"/>
          <p:nvPr/>
        </p:nvSpPr>
        <p:spPr>
          <a:xfrm>
            <a:off x="7701777" y="642918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 err="1" smtClean="0">
                <a:latin typeface="Times New Roman" pitchFamily="18" charset="0"/>
                <a:cs typeface="Times New Roman" pitchFamily="18" charset="0"/>
              </a:rPr>
              <a:t>Clinical</a:t>
            </a:r>
            <a:endParaRPr lang="fr-FR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E:\ABHIJIT\OTHERS\ami ki chai\my CV\MY PPT\Images\cylinder loadin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000760" y="5357826"/>
            <a:ext cx="1000132" cy="661025"/>
          </a:xfrm>
          <a:prstGeom prst="rect">
            <a:avLst/>
          </a:prstGeom>
          <a:noFill/>
        </p:spPr>
      </p:pic>
      <p:pic>
        <p:nvPicPr>
          <p:cNvPr id="25604" name="Picture 4" descr="E:\ABHIJIT\OTHERS\ami ki chai\my CV\MY PPT\Images\truc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045540" y="5429264"/>
            <a:ext cx="955352" cy="628622"/>
          </a:xfrm>
          <a:prstGeom prst="rect">
            <a:avLst/>
          </a:prstGeom>
          <a:noFill/>
        </p:spPr>
      </p:pic>
      <p:sp>
        <p:nvSpPr>
          <p:cNvPr id="710" name="Can 647"/>
          <p:cNvSpPr/>
          <p:nvPr/>
        </p:nvSpPr>
        <p:spPr>
          <a:xfrm flipH="1" flipV="1">
            <a:off x="4143372" y="5429264"/>
            <a:ext cx="448662" cy="656664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4" name="Espace réservé du numéro de diapositive 6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243 -0.08611 C -0.00104 -0.08796 0.00798 -0.08773 0.01701 -0.08796 C 0.02621 -0.08842 0.04635 -0.09097 0.0526 -0.08889 C 0.05885 -0.0868 0.05451 -0.11041 0.05469 -0.075 L 0.05364 0.12408 L 0.10712 0.12408 L 0.10364 -0.07777 L 0.1217 -0.08426 " pathEditMode="relative" rAng="0" ptsTypes="FfaaFAAAF">
                                      <p:cBhvr>
                                        <p:cTn id="9" dur="2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162 L 0.00209 0.11504 C 0.00139 0.14537 0.00139 0.16273 0.00139 0.18148 C 0.00139 0.20023 0.00122 0.18935 0.00156 0.22754 L 0.00313 0.41088 L 0.00209 0.43935 L 0.05469 0.43865 L 0.05209 0.23032 L 0.0625 0.22893 " pathEditMode="relative" rAng="0" ptsTypes="FfaFAAAAF">
                                      <p:cBhvr>
                                        <p:cTn id="14" dur="2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7037E-7 L -1.66667E-6 0.3169 C 0.00035 0.32963 0.00035 0.31736 0.0007 0.3169 C 0.00087 0.31643 0.00139 0.31412 0.0007 0.31481 C 0.00018 0.31551 -0.00087 0.32014 -0.00208 0.32106 C -0.00347 0.32199 -0.00469 0.3206 -0.00746 0.32106 C -0.01059 0.32153 -0.00816 0.32245 -0.01962 0.32315 C -0.0316 0.32384 -0.05555 0.32616 -0.07743 0.32593 L -0.15208 0.32106 " pathEditMode="relative" rAng="0" ptsTypes="FfaaaaaFF">
                                      <p:cBhvr>
                                        <p:cTn id="28" dur="3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47 L 0.00018 0.34537 C -0.00104 0.41111 0.0033 0.38935 -0.00747 0.39814 C -0.00902 0.40648 -0.00677 0.39606 -0.00955 0.39606 C -0.01233 0.39606 -0.01493 0.39722 -0.02378 0.39745 C -0.03263 0.39768 -0.04635 0.39768 -0.06319 0.39814 L -0.12466 0.40023 " pathEditMode="relative" rAng="0" ptsTypes="FfaaaFF">
                                      <p:cBhvr>
                                        <p:cTn id="30" dur="3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2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087 L -1.66667E-6 0.32532 C -0.00017 0.38104 0.00278 0.34913 0.00035 0.35422 C -0.00139 0.35931 -0.00677 0.35491 -0.01198 0.35584 C -0.01719 0.35653 -0.00903 0.35977 -0.0309 0.35977 L -0.14375 0.35584 " pathEditMode="relative" rAng="0" ptsTypes="FfaaFF">
                                      <p:cBhvr>
                                        <p:cTn id="32" dur="3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1968 L -0.04358 0.00671 C -0.05226 0.0037 -0.05538 0.00694 -0.06163 0.00671 C -0.06788 0.00648 -0.06944 0.00231 -0.08108 0.00486 C -0.09792 0.00486 -0.1217 0.00949 -0.13108 0.02153 L -0.19635 0.0919 " pathEditMode="relative" rAng="0" ptsTypes="FfafFF">
                                      <p:cBhvr>
                                        <p:cTn id="39" dur="3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00278 L -0.22413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411 L -0.05972 -0.03747 C -0.07204 -0.04279 -0.09079 -0.04556 -0.11007 -0.04556 C -0.13229 -0.04556 -0.15 -0.04279 -0.16232 -0.03747 L -0.2217 -0.01411 " pathEditMode="relative" rAng="0" ptsTypes="FffFF">
                                      <p:cBhvr>
                                        <p:cTn id="53" dur="2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37 L -0.18732 3.7037E-6 L -0.18784 -0.21667 C -0.18784 -0.31551 -0.19184 -0.44074 -0.18142 -0.44074 L -0.14166 -0.4132 " pathEditMode="relative" rAng="0" ptsTypes="FAfFF">
                                      <p:cBhvr>
                                        <p:cTn id="77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2 0.0081 L -0.1441 0.00255 L -0.14306 -0.25208 C -0.14306 -0.33426 -0.14983 -0.44005 -0.13716 -0.44005 L -0.10244 -0.44005 " pathEditMode="relative" rAng="0" ptsTypes="FAfFF">
                                      <p:cBhvr>
                                        <p:cTn id="79" dur="10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2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92 L 0.01632 -0.00092 L -0.16562 -0.00278 L -0.16719 -0.23032 C -0.16719 -0.32338 -0.17083 -0.44352 -0.16285 -0.44352 L -0.11337 -0.39097 " pathEditMode="relative" rAng="0" ptsTypes="FAAfFF">
                                      <p:cBhvr>
                                        <p:cTn id="81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2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4" dur="2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8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074E-6 L 0.00382 -2.0074E-6 C 0.00539 -2.0074E-6 0.00764 0.1124 0.00764 0.20398 L 0.00764 0.40796 " pathEditMode="relative" rAng="0" ptsTypes="FfFF">
                                      <p:cBhvr>
                                        <p:cTn id="100" dur="2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20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6198E-6 L 0.01684 3.06198E-6 C 0.02448 3.06198E-6 0.03385 0.10962 0.03385 0.19912 L 0.03385 0.39824 " pathEditMode="relative" rAng="0" ptsTypes="FfFF">
                                      <p:cBhvr>
                                        <p:cTn id="102" dur="2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9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1202 L 0.05364 0.01202 C 0.05729 0.01202 0.0618 0.12465 0.0618 0.21646 L 0.0618 0.42113 " pathEditMode="relative" rAng="0" ptsTypes="FfFF">
                                      <p:cBhvr>
                                        <p:cTn id="104" dur="2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0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5 4.94912E-6 L 0.0427 4.94912E-6 C 0.04965 4.94912E-6 0.05885 -0.09344 0.05885 -0.1686 L 0.05885 -0.33581 " pathEditMode="relative" rAng="0" ptsTypes="FfFF">
                                      <p:cBhvr>
                                        <p:cTn id="117" dur="2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16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00833E-6 L 0.00678 1.00833E-6 C 0.0099 1.00833E-6 0.01372 -0.08626 0.01372 -0.15611 L 0.01372 -0.31221 " pathEditMode="relative" rAng="0" ptsTypes="FfFF">
                                      <p:cBhvr>
                                        <p:cTn id="119" dur="2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15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036E-6 L 0.01719 4.81036E-6 C 0.02483 4.81036E-6 0.03455 -0.09552 0.03455 -0.17322 L 0.03455 -0.34621 " pathEditMode="relative" rAng="0" ptsTypes="FfFF">
                                      <p:cBhvr>
                                        <p:cTn id="121" dur="2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035 L 0 -0.0932 C 0 -0.14362 0.00191 -0.20536 0.00382 -0.20536 L 0.00781 -0.20536 " pathEditMode="relative" rAng="0" ptsTypes="FfFF">
                                      <p:cBhvr>
                                        <p:cTn id="134" dur="2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1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0629E-6 L -0.00138 0.5559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22849E-6 L 0.00747 -0.30203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9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2414E-6 L 0.00746 -0.24168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2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7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9 L 0.00538 -0.00625 L 0.05243 -0.00833 C 0.06423 -0.0088 0.06909 -0.00787 0.07691 -0.00764 C 0.08489 -0.00741 0.09479 -0.00949 0.09982 -0.00764 C 0.10486 -0.00579 0.1059 -0.02176 0.10712 0.00347 L 0.10712 0.14421 " pathEditMode="relative" rAng="0" ptsTypes="FAfaaFF">
                                      <p:cBhvr>
                                        <p:cTn id="198" dur="1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4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23 L -0.00278 0.04699 C -0.00226 0.06088 -0.00156 0.08056 -0.00139 0.08866 C -0.00017 0.0963 0.00364 0.08542 0.00486 0.09329 C 0.00608 0.10116 0.00677 0.12801 0.00555 0.13588 C 0.00434 0.14375 -0.00087 0.14491 -0.00278 0.14005 C -0.00469 0.13519 -0.00712 0.11204 -0.00625 0.10625 C -0.00521 0.10046 0.00035 0.10556 0.00312 0.10556 C 0.0059 0.10556 0.0066 0.10625 0.01042 0.10625 C 0.01424 0.10625 0.01927 0.10556 0.02639 0.10532 L 0.05278 0.10532 L 0.06354 0.09954 " pathEditMode="relative" rAng="0" ptsTypes="FfaaaaaaaFAF">
                                      <p:cBhvr>
                                        <p:cTn id="205" dur="2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2500"/>
                            </p:stCondLst>
                            <p:childTnLst>
                              <p:par>
                                <p:cTn id="210" presetID="5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3.33333E-6 L -0.00191 -0.01528 L -0.00191 -0.12153 C -0.00191 -0.17477 0.00243 -0.24306 -0.00243 -0.24306 L 0.01805 -0.2294 " pathEditMode="relative" rAng="0" ptsTypes="FAfFF">
                                      <p:cBhvr>
                                        <p:cTn id="211" dur="10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324 L 0.08246 -0.03333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3"/>
                                            </p:cond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9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1" dur="2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0087 -0.20856 C -0.00087 -0.26227 -0.00556 -0.2419 -0.04115 -0.2419 L -0.15903 -0.23842 " pathEditMode="relative" rAng="0" ptsTypes="FfFF">
                                      <p:cBhvr>
                                        <p:cTn id="248" dur="2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7037E-7 L -0.0033 -0.14398 C -0.00104 -0.18241 -0.0033 -0.20625 -0.0033 -0.22546 C -0.0033 -0.24468 -0.0033 -0.25046 -0.0033 -0.2588 C -0.0033 -0.26713 -0.00312 -0.27199 -0.0033 -0.27546 C -0.00347 -0.27894 -0.00416 -0.27824 -0.00468 -0.27917 C -0.00521 -0.28009 0.02587 -0.28148 -0.00607 -0.28102 L -0.19652 -0.27569 " pathEditMode="relative" rAng="0" ptsTypes="FfaaaaFF">
                                      <p:cBhvr>
                                        <p:cTn id="250" dur="2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53" grpId="1" animBg="1"/>
      <p:bldP spid="356" grpId="0" animBg="1"/>
      <p:bldP spid="356" grpId="1" animBg="1"/>
      <p:bldP spid="607" grpId="0" animBg="1"/>
      <p:bldP spid="614" grpId="0" animBg="1"/>
      <p:bldP spid="614" grpId="1" animBg="1"/>
      <p:bldP spid="615" grpId="0" animBg="1"/>
      <p:bldP spid="615" grpId="1" animBg="1"/>
      <p:bldP spid="619" grpId="0" animBg="1"/>
      <p:bldP spid="619" grpId="1" animBg="1"/>
      <p:bldP spid="620" grpId="0" animBg="1"/>
      <p:bldP spid="620" grpId="1" animBg="1"/>
      <p:bldP spid="624" grpId="0" animBg="1"/>
      <p:bldP spid="624" grpId="1" animBg="1"/>
      <p:bldP spid="625" grpId="0" animBg="1"/>
      <p:bldP spid="625" grpId="1" animBg="1"/>
      <p:bldP spid="629" grpId="0" animBg="1"/>
      <p:bldP spid="629" grpId="1" animBg="1"/>
      <p:bldP spid="630" grpId="0" animBg="1"/>
      <p:bldP spid="634" grpId="0" animBg="1"/>
      <p:bldP spid="634" grpId="1" animBg="1"/>
      <p:bldP spid="635" grpId="0" animBg="1"/>
      <p:bldP spid="635" grpId="1" animBg="1"/>
      <p:bldP spid="638" grpId="0" animBg="1"/>
      <p:bldP spid="639" grpId="0" animBg="1"/>
      <p:bldP spid="650" grpId="0" animBg="1"/>
      <p:bldP spid="650" grpId="1" animBg="1"/>
      <p:bldP spid="651" grpId="0" animBg="1"/>
      <p:bldP spid="651" grpId="1" animBg="1"/>
      <p:bldP spid="655" grpId="0" animBg="1"/>
      <p:bldP spid="655" grpId="1" animBg="1"/>
      <p:bldP spid="656" grpId="0" animBg="1"/>
      <p:bldP spid="656" grpId="1" animBg="1"/>
      <p:bldP spid="660" grpId="0" animBg="1"/>
      <p:bldP spid="660" grpId="1" animBg="1"/>
      <p:bldP spid="662" grpId="0" animBg="1"/>
      <p:bldP spid="662" grpId="1" animBg="1"/>
      <p:bldP spid="663" grpId="0" animBg="1"/>
      <p:bldP spid="663" grpId="1" animBg="1"/>
      <p:bldP spid="665" grpId="0" animBg="1"/>
      <p:bldP spid="665" grpId="1" animBg="1"/>
      <p:bldP spid="695" grpId="0" animBg="1"/>
      <p:bldP spid="695" grpId="1" animBg="1"/>
      <p:bldP spid="710" grpId="0" animBg="1"/>
      <p:bldP spid="7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ABHIJIT\OTHERS\ami ki chai\my CV\MY PPT\PPT\paper images\work plane with time 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18047"/>
            <a:ext cx="8429684" cy="5373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116632"/>
            <a:ext cx="7358082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plan &amp; planning (proposition DOC2AMU 2018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: dossier non-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retenu)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5" name="ZoneTexte 4"/>
          <p:cNvSpPr txBox="1"/>
          <p:nvPr/>
        </p:nvSpPr>
        <p:spPr>
          <a:xfrm>
            <a:off x="2019033" y="6309320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48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072" y="1222186"/>
            <a:ext cx="3676160" cy="513416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7" name="Espace réservé pour une image 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8" t="12617" r="25356" b="6121"/>
          <a:stretch/>
        </p:blipFill>
        <p:spPr>
          <a:xfrm>
            <a:off x="180325" y="620688"/>
            <a:ext cx="4793289" cy="5411109"/>
          </a:xfrm>
          <a:prstGeom prst="rect">
            <a:avLst/>
          </a:prstGeom>
        </p:spPr>
      </p:pic>
      <p:pic>
        <p:nvPicPr>
          <p:cNvPr id="8" name="Espace réservé pour une image 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r="1930" b="90511"/>
          <a:stretch/>
        </p:blipFill>
        <p:spPr>
          <a:xfrm>
            <a:off x="1" y="874634"/>
            <a:ext cx="8482268" cy="2531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530" y="9401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D. Williams, G. Hallewell, E. </a:t>
            </a:r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Chakkarapani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&amp; J. </a:t>
            </a:r>
            <a:r>
              <a:rPr lang="en-GB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Dingley</a:t>
            </a:r>
            <a:r>
              <a:rPr lang="en-GB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r>
              <a:rPr lang="en-GB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Real-time measurement of Xenon in a binary gas mixture </a:t>
            </a:r>
            <a:r>
              <a:rPr lang="en-GB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using</a:t>
            </a:r>
          </a:p>
          <a:p>
            <a:r>
              <a:rPr lang="en-GB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ultrasound </a:t>
            </a:r>
            <a:r>
              <a:rPr lang="en-GB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time-of-flight:a</a:t>
            </a:r>
            <a:r>
              <a:rPr lang="en-GB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feasibility study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”; </a:t>
            </a:r>
            <a:endParaRPr lang="en-GB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200" b="1" dirty="0" err="1" smtClean="0">
                <a:solidFill>
                  <a:srgbClr val="3B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Anesthesia</a:t>
            </a:r>
            <a:r>
              <a:rPr lang="en-GB" sz="1200" b="1" dirty="0" smtClean="0">
                <a:solidFill>
                  <a:srgbClr val="3B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3B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&amp; Analgesia</a:t>
            </a:r>
            <a:r>
              <a:rPr lang="en-GB" sz="1200" dirty="0">
                <a:solidFill>
                  <a:srgbClr val="3B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 </a:t>
            </a:r>
            <a:r>
              <a:rPr lang="en-GB" sz="1200" u="sng" dirty="0">
                <a:solidFill>
                  <a:srgbClr val="0066FF"/>
                </a:solidFill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October 2019 - Volume 129 - Issue 4 - p </a:t>
            </a:r>
            <a:r>
              <a:rPr lang="en-GB" sz="1200" u="sng" dirty="0" smtClean="0">
                <a:solidFill>
                  <a:srgbClr val="0066FF"/>
                </a:solidFill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985-990</a:t>
            </a:r>
            <a:endParaRPr lang="en-GB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019033" y="6309320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438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3" name="ZoneTexte 2"/>
          <p:cNvSpPr txBox="1"/>
          <p:nvPr/>
        </p:nvSpPr>
        <p:spPr>
          <a:xfrm>
            <a:off x="2339752" y="332656"/>
            <a:ext cx="4398576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Financement </a:t>
            </a:r>
            <a:r>
              <a:rPr lang="fr-FR" sz="2400" b="1" dirty="0" err="1" smtClean="0">
                <a:solidFill>
                  <a:srgbClr val="0000FF"/>
                </a:solidFill>
              </a:rPr>
              <a:t>recu</a:t>
            </a:r>
            <a:r>
              <a:rPr lang="fr-FR" sz="2400" b="1" dirty="0" smtClean="0">
                <a:solidFill>
                  <a:srgbClr val="0000FF"/>
                </a:solidFill>
              </a:rPr>
              <a:t> ou en en cours</a:t>
            </a:r>
            <a:endParaRPr lang="fr-FR" sz="2400" b="1" dirty="0">
              <a:solidFill>
                <a:srgbClr val="0000FF"/>
              </a:solidFill>
            </a:endParaRPr>
          </a:p>
        </p:txBody>
      </p:sp>
      <p:pic>
        <p:nvPicPr>
          <p:cNvPr id="4" name="Espace réservé pour une image  4" descr="APEX PACA 2017-CPPM-BUSTO-REXAN -FINAL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971" y="980728"/>
            <a:ext cx="4616652" cy="525658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07504" y="2348880"/>
            <a:ext cx="14401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Espace réservé pour une image  4" descr="Proposition etude des adsorbeurs xenon en 2020 Programme Declic (11.12.2019) - W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3607" y="1052736"/>
            <a:ext cx="3643709" cy="48736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03648" y="5976494"/>
            <a:ext cx="2160240" cy="338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</a:rPr>
              <a:t>Équipements 21200 €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89671" y="5894685"/>
            <a:ext cx="2161554" cy="338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</a:rPr>
              <a:t>Fonctionnement: 15 K€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19033" y="6309320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14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dirty="0" smtClean="0">
                <a:solidFill>
                  <a:srgbClr val="0000FF"/>
                </a:solidFill>
              </a:rPr>
              <a:t>Financement de 15kE par R. </a:t>
            </a:r>
            <a:r>
              <a:rPr lang="fr-FR" sz="2700" dirty="0" err="1" smtClean="0">
                <a:solidFill>
                  <a:srgbClr val="0000FF"/>
                </a:solidFill>
              </a:rPr>
              <a:t>Cl</a:t>
            </a:r>
            <a:r>
              <a:rPr lang="fr-FR" sz="2700" dirty="0" err="1">
                <a:solidFill>
                  <a:srgbClr val="0000FF"/>
                </a:solidFill>
              </a:rPr>
              <a:t>é</a:t>
            </a:r>
            <a:r>
              <a:rPr lang="fr-FR" sz="2700" dirty="0" err="1" smtClean="0">
                <a:solidFill>
                  <a:srgbClr val="0000FF"/>
                </a:solidFill>
              </a:rPr>
              <a:t>dassou</a:t>
            </a:r>
            <a:r>
              <a:rPr lang="fr-FR" sz="2700" dirty="0" smtClean="0">
                <a:solidFill>
                  <a:srgbClr val="0000FF"/>
                </a:solidFill>
              </a:rPr>
              <a:t>: achat consommables: échantillons d’adsorbeur + précurseurs chimiques pour synthèse de </a:t>
            </a:r>
            <a:r>
              <a:rPr lang="fr-FR" sz="2700" dirty="0" err="1" smtClean="0">
                <a:solidFill>
                  <a:srgbClr val="0000FF"/>
                </a:solidFill>
              </a:rPr>
              <a:t>cryptophanes</a:t>
            </a:r>
            <a:r>
              <a:rPr lang="fr-FR" sz="2700" dirty="0" smtClean="0">
                <a:solidFill>
                  <a:srgbClr val="0000FF"/>
                </a:solidFill>
              </a:rPr>
              <a:t> + leurs supports</a:t>
            </a:r>
            <a:endParaRPr lang="fr-FR" sz="2700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5" name="Espace réservé pour une image  4" descr="Proposition etude des adsorbeurs xenon en 2020 Programme Declic (11.12.2019) -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556792"/>
            <a:ext cx="3410125" cy="4451579"/>
          </a:xfrm>
        </p:spPr>
      </p:pic>
      <p:pic>
        <p:nvPicPr>
          <p:cNvPr id="6" name="Espace réservé pour une image  4" descr="Proposition etude des adsorbeurs xenon en 2020 Programme Declic (11.12.2019) - W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4604" y="1417638"/>
            <a:ext cx="5569396" cy="1418422"/>
          </a:xfrm>
          <a:prstGeom prst="rect">
            <a:avLst/>
          </a:prstGeom>
        </p:spPr>
      </p:pic>
      <p:pic>
        <p:nvPicPr>
          <p:cNvPr id="8" name="Espace réservé pour une image  4" descr="Proposition etude des adsorbeurs xenon en 2020 Programme Declic (11.12.2019)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32"/>
          <a:stretch/>
        </p:blipFill>
        <p:spPr>
          <a:xfrm>
            <a:off x="3715408" y="2808589"/>
            <a:ext cx="5390826" cy="242061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19033" y="6309320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008953" y="5250036"/>
            <a:ext cx="47267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 smtClean="0">
                <a:solidFill>
                  <a:srgbClr val="0000FF"/>
                </a:solidFill>
              </a:rPr>
              <a:t>Adsorbants identifiées</a:t>
            </a:r>
          </a:p>
          <a:p>
            <a:r>
              <a:rPr lang="fr-FR" sz="27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Phase Pré-maturation</a:t>
            </a:r>
            <a:endParaRPr lang="fr-FR" sz="2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3" name="ZoneTexte 2"/>
          <p:cNvSpPr txBox="1"/>
          <p:nvPr/>
        </p:nvSpPr>
        <p:spPr>
          <a:xfrm>
            <a:off x="395536" y="332656"/>
            <a:ext cx="8695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Statut du projet xénon anesthésie 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218307" y="1163653"/>
            <a:ext cx="921226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(1) </a:t>
            </a:r>
            <a:r>
              <a:rPr lang="fr-FR" b="1" dirty="0" smtClean="0">
                <a:solidFill>
                  <a:srgbClr val="C00000"/>
                </a:solidFill>
              </a:rPr>
              <a:t>Nous avons reçu/allons recevoir financement pour petits équipements et consommables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     pour identifier des adsorbants prometteurs (bonne efficacité/sélectivité Xe </a:t>
            </a:r>
          </a:p>
          <a:p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      proche a la température ambiante); </a:t>
            </a:r>
          </a:p>
          <a:p>
            <a:endParaRPr lang="fr-FR" dirty="0" smtClean="0"/>
          </a:p>
          <a:p>
            <a:r>
              <a:rPr lang="fr-FR" dirty="0" smtClean="0"/>
              <a:t>(2) </a:t>
            </a:r>
            <a:r>
              <a:rPr lang="fr-FR" b="1" dirty="0" smtClean="0">
                <a:solidFill>
                  <a:srgbClr val="0000FF"/>
                </a:solidFill>
              </a:rPr>
              <a:t>Nous avons développé un algorithme pour les mélanges Xe/O2 par intermédiaire</a:t>
            </a:r>
          </a:p>
          <a:p>
            <a:r>
              <a:rPr lang="fr-FR" b="1" dirty="0" smtClean="0">
                <a:solidFill>
                  <a:srgbClr val="0000FF"/>
                </a:solidFill>
              </a:rPr>
              <a:t>    d’un débitmètre a ultrasons (</a:t>
            </a:r>
            <a:r>
              <a:rPr lang="fr-FR" b="1" dirty="0" err="1" smtClean="0">
                <a:solidFill>
                  <a:srgbClr val="0000FF"/>
                </a:solidFill>
              </a:rPr>
              <a:t>Drager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Spirocell</a:t>
            </a:r>
            <a:r>
              <a:rPr lang="fr-FR" b="1" dirty="0" smtClean="0">
                <a:solidFill>
                  <a:srgbClr val="0000FF"/>
                </a:solidFill>
              </a:rPr>
              <a:t>): publication en journal d’anesthésie 2019</a:t>
            </a:r>
            <a:r>
              <a:rPr lang="fr-FR" dirty="0" smtClean="0">
                <a:solidFill>
                  <a:srgbClr val="0000FF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r>
              <a:rPr lang="fr-FR" dirty="0" smtClean="0"/>
              <a:t>(3) </a:t>
            </a:r>
            <a:r>
              <a:rPr lang="fr-FR" b="1" dirty="0" smtClean="0">
                <a:solidFill>
                  <a:srgbClr val="993300"/>
                </a:solidFill>
              </a:rPr>
              <a:t>Un succès dans l’activité (1) pourra ouvrir la possibilité d’un brevet: </a:t>
            </a:r>
          </a:p>
          <a:p>
            <a:r>
              <a:rPr lang="fr-FR" b="1" dirty="0" smtClean="0">
                <a:solidFill>
                  <a:srgbClr val="993300"/>
                </a:solidFill>
              </a:rPr>
              <a:t>	soutien de programme </a:t>
            </a:r>
            <a:r>
              <a:rPr lang="fr-FR" b="1" dirty="0" err="1" smtClean="0">
                <a:solidFill>
                  <a:srgbClr val="993300"/>
                </a:solidFill>
              </a:rPr>
              <a:t>Prématuration</a:t>
            </a:r>
            <a:r>
              <a:rPr lang="fr-FR" b="1" dirty="0" smtClean="0">
                <a:solidFill>
                  <a:srgbClr val="993300"/>
                </a:solidFill>
              </a:rPr>
              <a:t> CNRS + SATT…</a:t>
            </a:r>
          </a:p>
          <a:p>
            <a:endParaRPr lang="fr-FR" dirty="0" smtClean="0"/>
          </a:p>
          <a:p>
            <a:r>
              <a:rPr lang="fr-FR" dirty="0" smtClean="0"/>
              <a:t>(4) </a:t>
            </a:r>
            <a:r>
              <a:rPr lang="fr-FR" b="1" dirty="0" smtClean="0"/>
              <a:t>Brevet pour protéger la P.I. avant d’ouvrir discussions avec fournisseur de gaz pour </a:t>
            </a:r>
          </a:p>
          <a:p>
            <a:r>
              <a:rPr lang="fr-FR" b="1" dirty="0" smtClean="0"/>
              <a:t>     business model recyclage Xe + cartouches d’adsorbants pour régénération et réutilisation;</a:t>
            </a:r>
          </a:p>
          <a:p>
            <a:endParaRPr lang="fr-FR" dirty="0" smtClean="0"/>
          </a:p>
          <a:p>
            <a:r>
              <a:rPr lang="fr-FR" dirty="0" smtClean="0"/>
              <a:t>(5) </a:t>
            </a:r>
            <a:r>
              <a:rPr lang="fr-FR" b="1" dirty="0" smtClean="0">
                <a:solidFill>
                  <a:srgbClr val="993300"/>
                </a:solidFill>
              </a:rPr>
              <a:t>Nous avons identifie un programme de travail d’</a:t>
            </a:r>
            <a:r>
              <a:rPr lang="fr-FR" b="1" dirty="0" err="1" smtClean="0">
                <a:solidFill>
                  <a:srgbClr val="993300"/>
                </a:solidFill>
              </a:rPr>
              <a:t>env</a:t>
            </a:r>
            <a:r>
              <a:rPr lang="fr-FR" b="1" dirty="0" smtClean="0">
                <a:solidFill>
                  <a:srgbClr val="993300"/>
                </a:solidFill>
              </a:rPr>
              <a:t> 3 ans pour développer </a:t>
            </a:r>
          </a:p>
          <a:p>
            <a:r>
              <a:rPr lang="fr-FR" b="1" dirty="0" smtClean="0">
                <a:solidFill>
                  <a:srgbClr val="993300"/>
                </a:solidFill>
              </a:rPr>
              <a:t>     l’instrumentation ultrasonique et tester les adsorbants aux débits caractéristique a la</a:t>
            </a:r>
          </a:p>
          <a:p>
            <a:r>
              <a:rPr lang="fr-FR" b="1" dirty="0" smtClean="0">
                <a:solidFill>
                  <a:srgbClr val="993300"/>
                </a:solidFill>
              </a:rPr>
              <a:t>    vitesse de récupération de Xe a la fin d’un anesthésie;</a:t>
            </a:r>
          </a:p>
          <a:p>
            <a:endParaRPr lang="fr-FR" dirty="0"/>
          </a:p>
          <a:p>
            <a:r>
              <a:rPr lang="fr-FR" b="1" i="1" dirty="0" smtClean="0">
                <a:solidFill>
                  <a:schemeClr val="tx2"/>
                </a:solidFill>
              </a:rPr>
              <a:t>On espère que ce projet aura bientôt suffisamment de soutien pour pouvoir attirer </a:t>
            </a:r>
          </a:p>
          <a:p>
            <a:r>
              <a:rPr lang="fr-FR" b="1" i="1" dirty="0">
                <a:solidFill>
                  <a:schemeClr val="tx2"/>
                </a:solidFill>
              </a:rPr>
              <a:t> </a:t>
            </a:r>
            <a:r>
              <a:rPr lang="fr-FR" b="1" i="1" dirty="0" smtClean="0">
                <a:solidFill>
                  <a:schemeClr val="tx2"/>
                </a:solidFill>
              </a:rPr>
              <a:t>                   et embaucher les doctorants et </a:t>
            </a:r>
            <a:r>
              <a:rPr lang="fr-FR" b="1" i="1" dirty="0" err="1" smtClean="0">
                <a:solidFill>
                  <a:schemeClr val="tx2"/>
                </a:solidFill>
              </a:rPr>
              <a:t>postdocs</a:t>
            </a:r>
            <a:r>
              <a:rPr lang="fr-FR" b="1" i="1" dirty="0" smtClean="0">
                <a:solidFill>
                  <a:schemeClr val="tx2"/>
                </a:solidFill>
              </a:rPr>
              <a:t>: </a:t>
            </a:r>
            <a:r>
              <a:rPr lang="fr-FR" b="1" i="1" u="sng" dirty="0" smtClean="0">
                <a:solidFill>
                  <a:schemeClr val="tx2"/>
                </a:solidFill>
              </a:rPr>
              <a:t>besoin de </a:t>
            </a:r>
            <a:r>
              <a:rPr lang="fr-FR" b="1" i="1" u="sng" dirty="0" err="1" smtClean="0">
                <a:solidFill>
                  <a:schemeClr val="tx2"/>
                </a:solidFill>
              </a:rPr>
              <a:t>manpower</a:t>
            </a:r>
            <a:r>
              <a:rPr lang="fr-FR" b="1" i="1" dirty="0" smtClean="0">
                <a:solidFill>
                  <a:schemeClr val="tx2"/>
                </a:solidFill>
              </a:rPr>
              <a:t>.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979712" y="6412936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334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3" name="ZoneTexte 2"/>
          <p:cNvSpPr txBox="1"/>
          <p:nvPr/>
        </p:nvSpPr>
        <p:spPr>
          <a:xfrm>
            <a:off x="3419872" y="2708920"/>
            <a:ext cx="2159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Reserve</a:t>
            </a:r>
            <a:endParaRPr lang="en-GB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2019033" y="6309320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215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ABHIJIT\OTHERS\ami ki chai\my CV\MY PPT\PPT\paper images\work plane with time 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18047"/>
            <a:ext cx="8429684" cy="5373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116632"/>
            <a:ext cx="7358082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plan &amp; planning (proposition DOC2AMU 2018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: dossier non-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retenu)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5" name="ZoneTexte 4"/>
          <p:cNvSpPr txBox="1"/>
          <p:nvPr/>
        </p:nvSpPr>
        <p:spPr>
          <a:xfrm>
            <a:off x="2019033" y="6309320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392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1"/>
          <p:cNvGrpSpPr/>
          <p:nvPr/>
        </p:nvGrpSpPr>
        <p:grpSpPr>
          <a:xfrm>
            <a:off x="191302" y="1059538"/>
            <a:ext cx="9671155" cy="3912494"/>
            <a:chOff x="199403" y="3029766"/>
            <a:chExt cx="9671155" cy="3912494"/>
          </a:xfrm>
        </p:grpSpPr>
        <p:grpSp>
          <p:nvGrpSpPr>
            <p:cNvPr id="5" name="Group 100"/>
            <p:cNvGrpSpPr/>
            <p:nvPr/>
          </p:nvGrpSpPr>
          <p:grpSpPr>
            <a:xfrm>
              <a:off x="199403" y="3029766"/>
              <a:ext cx="8663122" cy="3309649"/>
              <a:chOff x="182374" y="-87842"/>
              <a:chExt cx="15401100" cy="588382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143239" y="642919"/>
                <a:ext cx="1552993" cy="5000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82374" y="1285860"/>
                <a:ext cx="1316997" cy="42862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869256" y="928670"/>
                <a:ext cx="78581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00034" y="1428736"/>
                <a:ext cx="714380" cy="1588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00034" y="5429264"/>
                <a:ext cx="714380" cy="1588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28662" y="5786454"/>
                <a:ext cx="71438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429390" y="2143116"/>
                <a:ext cx="2428098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534959" y="4679165"/>
                <a:ext cx="2215372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2857476" y="3643326"/>
                <a:ext cx="1429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643042" y="3357562"/>
                <a:ext cx="64294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643042" y="3571876"/>
                <a:ext cx="64294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1714480" y="3357562"/>
                <a:ext cx="42862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928794" y="3143248"/>
                <a:ext cx="35719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2285984" y="3071810"/>
                <a:ext cx="142876" cy="1428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285984" y="3500438"/>
                <a:ext cx="142876" cy="1428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285984" y="3286124"/>
                <a:ext cx="142876" cy="14287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3" name="Straight Connector 42"/>
              <p:cNvCxnSpPr>
                <a:stCxn id="38" idx="6"/>
              </p:cNvCxnSpPr>
              <p:nvPr/>
            </p:nvCxnSpPr>
            <p:spPr>
              <a:xfrm>
                <a:off x="2428860" y="3143248"/>
                <a:ext cx="428628" cy="1444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2857488" y="3429000"/>
                <a:ext cx="142876" cy="1428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857488" y="321468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2428860" y="3357562"/>
                <a:ext cx="428628" cy="1444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endCxn id="46" idx="0"/>
              </p:cNvCxnSpPr>
              <p:nvPr/>
            </p:nvCxnSpPr>
            <p:spPr>
              <a:xfrm rot="5400000">
                <a:off x="1786724" y="2070896"/>
                <a:ext cx="228599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928926" y="928694"/>
                <a:ext cx="21431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928926" y="3714776"/>
                <a:ext cx="21431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1035025" y="1821645"/>
                <a:ext cx="3215504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356799" y="618878"/>
                <a:ext cx="1200328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Driver</a:t>
                </a:r>
                <a:endParaRPr lang="fr-FR" sz="13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532721" y="589905"/>
                <a:ext cx="1857388" cy="5715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571024" y="570686"/>
                <a:ext cx="180243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latin typeface="Times New Roman" pitchFamily="18" charset="0"/>
                    <a:cs typeface="Times New Roman" pitchFamily="18" charset="0"/>
                  </a:rPr>
                  <a:t>m-controller</a:t>
                </a:r>
                <a:endParaRPr lang="fr-FR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5" name="Straight Connector 74"/>
              <p:cNvCxnSpPr>
                <a:stCxn id="4" idx="3"/>
                <a:endCxn id="73" idx="1"/>
              </p:cNvCxnSpPr>
              <p:nvPr/>
            </p:nvCxnSpPr>
            <p:spPr>
              <a:xfrm flipV="1">
                <a:off x="4696232" y="875658"/>
                <a:ext cx="836489" cy="17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566950" y="4028664"/>
                <a:ext cx="185738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3" idx="2"/>
              </p:cNvCxnSpPr>
              <p:nvPr/>
            </p:nvCxnSpPr>
            <p:spPr>
              <a:xfrm flipH="1">
                <a:off x="6442187" y="1161409"/>
                <a:ext cx="19228" cy="28672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4786314" y="1785927"/>
                <a:ext cx="1500199" cy="7858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803151" y="1703804"/>
                <a:ext cx="1523151" cy="82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latin typeface="Times New Roman" pitchFamily="18" charset="0"/>
                    <a:cs typeface="Times New Roman" pitchFamily="18" charset="0"/>
                  </a:rPr>
                  <a:t>Threshold</a:t>
                </a:r>
              </a:p>
              <a:p>
                <a:r>
                  <a:rPr lang="en-GB" sz="1200" b="1" dirty="0">
                    <a:latin typeface="Times New Roman" pitchFamily="18" charset="0"/>
                    <a:cs typeface="Times New Roman" pitchFamily="18" charset="0"/>
                  </a:rPr>
                  <a:t>generator</a:t>
                </a:r>
                <a:endParaRPr lang="fr-FR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4596064" y="3357562"/>
                <a:ext cx="10001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4877371" y="4416307"/>
                <a:ext cx="2443629" cy="9706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892776" y="4433137"/>
                <a:ext cx="2482986" cy="9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b="1" dirty="0" smtClean="0">
                    <a:latin typeface="Times New Roman" pitchFamily="18" charset="0"/>
                    <a:cs typeface="Times New Roman" pitchFamily="18" charset="0"/>
                  </a:rPr>
                  <a:t>Communication</a:t>
                </a:r>
                <a:endParaRPr lang="en-GB" sz="135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1350" b="1" dirty="0" smtClean="0">
                    <a:latin typeface="Times New Roman" pitchFamily="18" charset="0"/>
                    <a:cs typeface="Times New Roman" pitchFamily="18" charset="0"/>
                  </a:rPr>
                  <a:t>Interface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H="1">
                <a:off x="6928859" y="1172641"/>
                <a:ext cx="21828" cy="3223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791453" y="-87842"/>
                <a:ext cx="1961221" cy="902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Acoustic</a:t>
                </a:r>
              </a:p>
              <a:p>
                <a:pPr algn="ctr"/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 transducers</a:t>
                </a:r>
                <a:endParaRPr lang="fr-FR" sz="13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2643174" y="214290"/>
                <a:ext cx="421484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6680215" y="392091"/>
                <a:ext cx="356396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4366703" y="202234"/>
                <a:ext cx="1371315" cy="471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25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Up</a:t>
                </a:r>
                <a:r>
                  <a:rPr lang="en-GB" sz="1125" b="1" dirty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GB" sz="1125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Down</a:t>
                </a:r>
                <a:endParaRPr lang="fr-FR" sz="1125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rot="5400000">
                <a:off x="5210811" y="2958637"/>
                <a:ext cx="773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" name="Picture 9" descr="Polaroid-transduc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906" t="18906" r="19687" b="19687"/>
              <a:stretch>
                <a:fillRect/>
              </a:stretch>
            </p:blipFill>
            <p:spPr bwMode="auto">
              <a:xfrm>
                <a:off x="428596" y="4665492"/>
                <a:ext cx="884215" cy="859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9" descr="Polaroid-transduc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906" t="18906" r="19687" b="19687"/>
              <a:stretch>
                <a:fillRect/>
              </a:stretch>
            </p:blipFill>
            <p:spPr bwMode="auto">
              <a:xfrm>
                <a:off x="416564" y="1333234"/>
                <a:ext cx="884215" cy="859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7" name="Straight Connector 106"/>
              <p:cNvCxnSpPr/>
              <p:nvPr/>
            </p:nvCxnSpPr>
            <p:spPr>
              <a:xfrm rot="16200000" flipV="1">
                <a:off x="633763" y="1169179"/>
                <a:ext cx="509590" cy="95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V="1">
                <a:off x="726757" y="5607859"/>
                <a:ext cx="366714" cy="95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035819" y="964389"/>
                <a:ext cx="642942" cy="28575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-642974" y="2428868"/>
                <a:ext cx="3857652" cy="57150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/>
              <p:cNvSpPr/>
              <p:nvPr/>
            </p:nvSpPr>
            <p:spPr>
              <a:xfrm>
                <a:off x="3357554" y="5096788"/>
                <a:ext cx="1285884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0182900" y="441546"/>
                <a:ext cx="5400574" cy="90281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GB" sz="1350" b="1" dirty="0" smtClean="0">
                    <a:latin typeface="Times New Roman" pitchFamily="18" charset="0"/>
                    <a:cs typeface="Times New Roman" pitchFamily="18" charset="0"/>
                  </a:rPr>
                  <a:t>ransducer excitation</a:t>
                </a:r>
              </a:p>
              <a:p>
                <a:pPr algn="ctr"/>
                <a:r>
                  <a:rPr lang="en-GB" sz="1350" b="1" dirty="0" smtClean="0">
                    <a:latin typeface="Times New Roman" pitchFamily="18" charset="0"/>
                    <a:cs typeface="Times New Roman" pitchFamily="18" charset="0"/>
                  </a:rPr>
                  <a:t> (simultaneous transmission mode)</a:t>
                </a:r>
                <a:endParaRPr lang="en-GB" sz="13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1959012" y="4317825"/>
                <a:ext cx="857256" cy="1785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16200000">
                <a:off x="9178527" y="906802"/>
                <a:ext cx="1887127" cy="5334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Bias</a:t>
                </a:r>
                <a:r>
                  <a:rPr lang="en-GB" sz="956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voltage</a:t>
                </a:r>
                <a:endParaRPr lang="fr-FR" sz="13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726969" y="4892127"/>
                <a:ext cx="214314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17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12460" t="8162" r="66548" b="64204"/>
            <a:stretch/>
          </p:blipFill>
          <p:spPr bwMode="auto">
            <a:xfrm>
              <a:off x="4397020" y="3343454"/>
              <a:ext cx="1284564" cy="68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Connecteur droit 2"/>
            <p:cNvCxnSpPr/>
            <p:nvPr/>
          </p:nvCxnSpPr>
          <p:spPr>
            <a:xfrm>
              <a:off x="5611891" y="3381126"/>
              <a:ext cx="0" cy="582677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4813650" y="3107275"/>
              <a:ext cx="56457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D, </a:t>
              </a:r>
              <a:r>
                <a:rPr lang="fr-FR" sz="135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fr-FR" sz="135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fr-FR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e 119"/>
            <p:cNvGrpSpPr/>
            <p:nvPr/>
          </p:nvGrpSpPr>
          <p:grpSpPr>
            <a:xfrm>
              <a:off x="5317194" y="4482259"/>
              <a:ext cx="1694306" cy="1215182"/>
              <a:chOff x="2242801" y="2974952"/>
              <a:chExt cx="3610485" cy="2313857"/>
            </a:xfrm>
            <a:effectLst/>
          </p:grpSpPr>
          <p:pic>
            <p:nvPicPr>
              <p:cNvPr id="121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42896" t="23688" r="17495" b="2412"/>
              <a:stretch/>
            </p:blipFill>
            <p:spPr bwMode="auto">
              <a:xfrm>
                <a:off x="2242801" y="2974952"/>
                <a:ext cx="3533553" cy="2313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" name="Rectangle 121"/>
              <p:cNvSpPr/>
              <p:nvPr/>
            </p:nvSpPr>
            <p:spPr>
              <a:xfrm>
                <a:off x="3944203" y="5036024"/>
                <a:ext cx="1909083" cy="2527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242801" y="3650108"/>
                <a:ext cx="419183" cy="217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4" name="Connecteur droit 123"/>
            <p:cNvCxnSpPr>
              <a:endCxn id="113" idx="3"/>
            </p:cNvCxnSpPr>
            <p:nvPr/>
          </p:nvCxnSpPr>
          <p:spPr>
            <a:xfrm>
              <a:off x="5495409" y="5036936"/>
              <a:ext cx="14876" cy="103086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>
              <a:endCxn id="28" idx="3"/>
            </p:cNvCxnSpPr>
            <p:nvPr/>
          </p:nvCxnSpPr>
          <p:spPr>
            <a:xfrm>
              <a:off x="4656815" y="3593466"/>
              <a:ext cx="0" cy="24623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4921359" y="4227278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135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6" name="Connecteur droit 125"/>
            <p:cNvCxnSpPr/>
            <p:nvPr/>
          </p:nvCxnSpPr>
          <p:spPr>
            <a:xfrm flipH="1">
              <a:off x="4648605" y="6481185"/>
              <a:ext cx="829928" cy="0"/>
            </a:xfrm>
            <a:prstGeom prst="line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ZoneTexte 128"/>
            <p:cNvSpPr txBox="1"/>
            <p:nvPr/>
          </p:nvSpPr>
          <p:spPr>
            <a:xfrm>
              <a:off x="6724536" y="4232970"/>
              <a:ext cx="29960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fr-FR" sz="135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25465" y="3838793"/>
              <a:ext cx="399197" cy="188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e 132"/>
            <p:cNvGrpSpPr/>
            <p:nvPr/>
          </p:nvGrpSpPr>
          <p:grpSpPr>
            <a:xfrm>
              <a:off x="7211626" y="4463802"/>
              <a:ext cx="1694306" cy="1215182"/>
              <a:chOff x="2242801" y="2974952"/>
              <a:chExt cx="3610485" cy="2313857"/>
            </a:xfrm>
            <a:effectLst/>
          </p:grpSpPr>
          <p:pic>
            <p:nvPicPr>
              <p:cNvPr id="134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42896" t="23688" r="17495" b="2412"/>
              <a:stretch/>
            </p:blipFill>
            <p:spPr bwMode="auto">
              <a:xfrm>
                <a:off x="2242801" y="2974952"/>
                <a:ext cx="3533553" cy="2313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" name="Rectangle 134"/>
              <p:cNvSpPr/>
              <p:nvPr/>
            </p:nvSpPr>
            <p:spPr>
              <a:xfrm>
                <a:off x="3944203" y="5036024"/>
                <a:ext cx="1909083" cy="2527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242801" y="3650108"/>
                <a:ext cx="419183" cy="217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37" name="Connecteur droit 136"/>
            <p:cNvCxnSpPr/>
            <p:nvPr/>
          </p:nvCxnSpPr>
          <p:spPr>
            <a:xfrm flipH="1">
              <a:off x="4656815" y="6699806"/>
              <a:ext cx="2709282" cy="0"/>
            </a:xfrm>
            <a:prstGeom prst="line">
              <a:avLst/>
            </a:prstGeom>
            <a:ln w="12700">
              <a:solidFill>
                <a:srgbClr val="00206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>
              <a:off x="7373413" y="5036936"/>
              <a:ext cx="17462" cy="103086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70"/>
            <p:cNvSpPr txBox="1"/>
            <p:nvPr/>
          </p:nvSpPr>
          <p:spPr>
            <a:xfrm>
              <a:off x="4981655" y="5403656"/>
              <a:ext cx="322075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Received </a:t>
              </a:r>
            </a:p>
            <a:p>
              <a:pPr algn="ctr"/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Sound </a:t>
              </a:r>
              <a:r>
                <a:rPr lang="en-GB" sz="1350" b="1" dirty="0">
                  <a:latin typeface="Times New Roman" pitchFamily="18" charset="0"/>
                  <a:cs typeface="Times New Roman" pitchFamily="18" charset="0"/>
                </a:rPr>
                <a:t>signals </a:t>
              </a:r>
              <a:endParaRPr lang="en-GB" sz="135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TextBox 79"/>
            <p:cNvSpPr txBox="1"/>
            <p:nvPr/>
          </p:nvSpPr>
          <p:spPr>
            <a:xfrm>
              <a:off x="5922346" y="6434429"/>
              <a:ext cx="916082" cy="50783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Transit</a:t>
              </a:r>
            </a:p>
            <a:p>
              <a:pPr algn="ctr"/>
              <a:r>
                <a:rPr lang="en-GB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time </a:t>
              </a:r>
              <a:r>
                <a:rPr lang="fr-FR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sz="1350" b="1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</a:p>
          </p:txBody>
        </p:sp>
        <p:sp>
          <p:nvSpPr>
            <p:cNvPr id="34" name="Flèche droite 33"/>
            <p:cNvSpPr/>
            <p:nvPr/>
          </p:nvSpPr>
          <p:spPr>
            <a:xfrm rot="16200000">
              <a:off x="-57870" y="4704600"/>
              <a:ext cx="1120505" cy="36347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Gas flow</a:t>
              </a:r>
              <a:endParaRPr lang="fr-FR" sz="13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897739" y="4845210"/>
              <a:ext cx="912407" cy="588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62"/>
            <p:cNvSpPr txBox="1"/>
            <p:nvPr/>
          </p:nvSpPr>
          <p:spPr>
            <a:xfrm>
              <a:off x="1845892" y="4880703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latin typeface="Times New Roman" pitchFamily="18" charset="0"/>
                  <a:cs typeface="Times New Roman" pitchFamily="18" charset="0"/>
                </a:rPr>
                <a:t>Amplifier/</a:t>
              </a:r>
            </a:p>
            <a:p>
              <a:pPr algn="ctr"/>
              <a:r>
                <a:rPr lang="en-GB" sz="12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sz="1200" b="1" dirty="0" smtClean="0">
                  <a:latin typeface="Times New Roman" pitchFamily="18" charset="0"/>
                  <a:cs typeface="Times New Roman" pitchFamily="18" charset="0"/>
                </a:rPr>
                <a:t>omparator</a:t>
              </a:r>
              <a:endParaRPr lang="fr-F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Hexagone 27"/>
            <p:cNvSpPr/>
            <p:nvPr/>
          </p:nvSpPr>
          <p:spPr>
            <a:xfrm>
              <a:off x="4656815" y="5950073"/>
              <a:ext cx="838594" cy="211436"/>
            </a:xfrm>
            <a:prstGeom prst="hexagon">
              <a:avLst/>
            </a:prstGeom>
            <a:gradFill>
              <a:gsLst>
                <a:gs pos="0">
                  <a:srgbClr val="C00000"/>
                </a:gs>
                <a:gs pos="100000">
                  <a:srgbClr val="002A7E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Hexagone 112"/>
            <p:cNvSpPr/>
            <p:nvPr/>
          </p:nvSpPr>
          <p:spPr>
            <a:xfrm>
              <a:off x="5510285" y="5962084"/>
              <a:ext cx="1863128" cy="211436"/>
            </a:xfrm>
            <a:prstGeom prst="hexagon">
              <a:avLst/>
            </a:prstGeom>
            <a:gradFill>
              <a:gsLst>
                <a:gs pos="0">
                  <a:srgbClr val="C00000"/>
                </a:gs>
                <a:gs pos="1000">
                  <a:schemeClr val="tx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70"/>
            <p:cNvSpPr txBox="1"/>
            <p:nvPr/>
          </p:nvSpPr>
          <p:spPr>
            <a:xfrm>
              <a:off x="6454694" y="5976185"/>
              <a:ext cx="341586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Multi - MHz clock</a:t>
              </a:r>
              <a:endParaRPr lang="fr-FR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79"/>
            <p:cNvSpPr txBox="1"/>
            <p:nvPr/>
          </p:nvSpPr>
          <p:spPr>
            <a:xfrm>
              <a:off x="4600501" y="6212106"/>
              <a:ext cx="916081" cy="50783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Transit</a:t>
              </a:r>
            </a:p>
            <a:p>
              <a:pPr algn="ctr"/>
              <a:r>
                <a:rPr lang="en-GB" sz="135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time </a:t>
              </a:r>
              <a:r>
                <a:rPr lang="fr-FR" sz="135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sz="135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27" name="TextBox 69"/>
            <p:cNvSpPr txBox="1"/>
            <p:nvPr/>
          </p:nvSpPr>
          <p:spPr>
            <a:xfrm>
              <a:off x="4568544" y="4785630"/>
              <a:ext cx="1015136" cy="3000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Threshold</a:t>
              </a:r>
              <a:endParaRPr lang="fr-FR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Connector 65"/>
            <p:cNvCxnSpPr/>
            <p:nvPr/>
          </p:nvCxnSpPr>
          <p:spPr>
            <a:xfrm>
              <a:off x="2318573" y="3732470"/>
              <a:ext cx="10886" cy="10891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1864891" y="4043577"/>
              <a:ext cx="873558" cy="522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TextBox 71"/>
            <p:cNvSpPr txBox="1"/>
            <p:nvPr/>
          </p:nvSpPr>
          <p:spPr>
            <a:xfrm>
              <a:off x="1799614" y="4032475"/>
              <a:ext cx="103272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50" b="1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sz="1350" b="1" dirty="0" err="1" smtClean="0">
                  <a:latin typeface="Times New Roman" pitchFamily="18" charset="0"/>
                  <a:cs typeface="Times New Roman" pitchFamily="18" charset="0"/>
                </a:rPr>
                <a:t>ducer</a:t>
              </a:r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 bias</a:t>
              </a:r>
              <a:endParaRPr lang="en-GB" sz="135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generator</a:t>
              </a:r>
              <a:endParaRPr lang="fr-FR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191302" y="5108216"/>
            <a:ext cx="87354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flow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determination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on  </a:t>
            </a:r>
            <a:r>
              <a:rPr lang="fr-F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sound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transit times </a:t>
            </a:r>
          </a:p>
          <a:p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easured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opposite directions in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flowing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fr-FR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threshold</a:t>
            </a:r>
            <a:r>
              <a:rPr lang="fr-FR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fr-FR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electronic</a:t>
            </a:r>
            <a:r>
              <a:rPr lang="fr-FR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fr-FR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fr-FR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cancel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148411" y="5907674"/>
            <a:ext cx="900060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mixture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determination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sound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calculated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fr-FR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threshold</a:t>
            </a:r>
            <a:r>
              <a:rPr lang="fr-FR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fr-FR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electronic</a:t>
            </a:r>
            <a:r>
              <a:rPr lang="fr-FR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fr-FR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fr-FR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important</a:t>
            </a:r>
          </a:p>
        </p:txBody>
      </p:sp>
      <p:sp>
        <p:nvSpPr>
          <p:cNvPr id="99" name="TextBox 677"/>
          <p:cNvSpPr txBox="1"/>
          <p:nvPr/>
        </p:nvSpPr>
        <p:spPr>
          <a:xfrm>
            <a:off x="148411" y="58143"/>
            <a:ext cx="8888085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Simultaneous Ultrasonic Gas Analysis &amp;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flowmetry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using </a:t>
            </a:r>
          </a:p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bi-directional ultrasound transmission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1214414" y="3714752"/>
            <a:ext cx="1500198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" name="Rectangle 91"/>
          <p:cNvSpPr/>
          <p:nvPr/>
        </p:nvSpPr>
        <p:spPr>
          <a:xfrm>
            <a:off x="214282" y="4568619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total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acoustic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instrument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few cm: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61022" y="4357694"/>
            <a:ext cx="3813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The cell and transducers need to be </a:t>
            </a:r>
            <a:r>
              <a:rPr lang="en-IN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sterilizable</a:t>
            </a:r>
            <a:endParaRPr lang="en-IN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101" name="ZoneTexte 100"/>
          <p:cNvSpPr txBox="1"/>
          <p:nvPr/>
        </p:nvSpPr>
        <p:spPr>
          <a:xfrm>
            <a:off x="2067922" y="6533448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168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CustomShape 1"/>
          <p:cNvSpPr/>
          <p:nvPr/>
        </p:nvSpPr>
        <p:spPr>
          <a:xfrm>
            <a:off x="6362640" y="7346880"/>
            <a:ext cx="1306080" cy="2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E89518B-FCC0-4BCC-92DB-2CBE9252A75E}" type="slidenum">
              <a:rPr lang="en-GB" sz="1200" b="0" strike="noStrike" spc="-1">
                <a:solidFill>
                  <a:srgbClr val="8B8B8B"/>
                </a:solidFill>
                <a:latin typeface="Times New Roman"/>
              </a:rPr>
              <a:t>19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695" name="CustomShape 2"/>
          <p:cNvSpPr/>
          <p:nvPr/>
        </p:nvSpPr>
        <p:spPr>
          <a:xfrm>
            <a:off x="0" y="1081080"/>
            <a:ext cx="5083200" cy="126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C00000"/>
                </a:solidFill>
                <a:latin typeface="Times New Roman"/>
              </a:rPr>
              <a:t> </a:t>
            </a:r>
            <a:r>
              <a:rPr lang="en-GB" sz="1800" b="1" strike="noStrike" spc="-1">
                <a:solidFill>
                  <a:srgbClr val="44546A"/>
                </a:solidFill>
                <a:latin typeface="Times New Roman"/>
              </a:rPr>
              <a:t>Using C</a:t>
            </a:r>
            <a:r>
              <a:rPr lang="en-GB" sz="1800" b="1" strike="noStrike" spc="-1" baseline="-25000">
                <a:solidFill>
                  <a:srgbClr val="44546A"/>
                </a:solidFill>
                <a:latin typeface="Times New Roman"/>
              </a:rPr>
              <a:t>p</a:t>
            </a:r>
            <a:r>
              <a:rPr lang="en-GB" sz="1800" b="1" strike="noStrike" spc="-1">
                <a:solidFill>
                  <a:srgbClr val="44546A"/>
                </a:solidFill>
                <a:latin typeface="Times New Roman"/>
              </a:rPr>
              <a:t>, C</a:t>
            </a:r>
            <a:r>
              <a:rPr lang="en-GB" sz="1800" b="1" strike="noStrike" spc="-1" baseline="-25000">
                <a:solidFill>
                  <a:srgbClr val="44546A"/>
                </a:solidFill>
                <a:latin typeface="Times New Roman"/>
              </a:rPr>
              <a:t>v</a:t>
            </a:r>
            <a:r>
              <a:rPr lang="en-GB" sz="1800" b="1" strike="noStrike" spc="-1">
                <a:solidFill>
                  <a:srgbClr val="44546A"/>
                </a:solidFill>
                <a:latin typeface="Times New Roman"/>
              </a:rPr>
              <a:t> data for ALL expected constituents calculate concentration vs. measured sound velocity over expected temp., press. &amp; CO</a:t>
            </a:r>
            <a:r>
              <a:rPr lang="en-GB" sz="1800" b="1" strike="noStrike" spc="-1" baseline="-25000">
                <a:solidFill>
                  <a:srgbClr val="44546A"/>
                </a:solidFill>
                <a:latin typeface="Times New Roman"/>
              </a:rPr>
              <a:t>2, </a:t>
            </a:r>
            <a:r>
              <a:rPr lang="en-GB" sz="1800" b="1" strike="noStrike" spc="-1">
                <a:solidFill>
                  <a:srgbClr val="44546A"/>
                </a:solidFill>
                <a:latin typeface="Times New Roman"/>
              </a:rPr>
              <a:t>H</a:t>
            </a:r>
            <a:r>
              <a:rPr lang="en-GB" sz="1800" b="1" strike="noStrike" spc="-1" baseline="-25000">
                <a:solidFill>
                  <a:srgbClr val="44546A"/>
                </a:solidFill>
                <a:latin typeface="Times New Roman"/>
              </a:rPr>
              <a:t>2</a:t>
            </a:r>
            <a:r>
              <a:rPr lang="en-GB" sz="1800" b="1" strike="noStrike" spc="-1">
                <a:solidFill>
                  <a:srgbClr val="44546A"/>
                </a:solidFill>
                <a:latin typeface="Times New Roman"/>
              </a:rPr>
              <a:t>O</a:t>
            </a:r>
            <a:r>
              <a:rPr lang="en-GB" sz="1800" b="1" strike="noStrike" spc="-1" baseline="-25000">
                <a:solidFill>
                  <a:srgbClr val="44546A"/>
                </a:solidFill>
                <a:latin typeface="Times New Roman"/>
              </a:rPr>
              <a:t> </a:t>
            </a:r>
            <a:r>
              <a:rPr lang="en-GB" sz="1800" b="1" strike="noStrike" spc="-1">
                <a:solidFill>
                  <a:srgbClr val="44546A"/>
                </a:solidFill>
                <a:latin typeface="Times New Roman"/>
              </a:rPr>
              <a:t> range, to make database of fit equations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696" name="CustomShape 3"/>
          <p:cNvSpPr/>
          <p:nvPr/>
        </p:nvSpPr>
        <p:spPr>
          <a:xfrm>
            <a:off x="5181120" y="947520"/>
            <a:ext cx="3800880" cy="176184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In practice, work in the 100%RH regime:  </a:t>
            </a:r>
            <a:endParaRPr lang="en-GB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385623"/>
                </a:solidFill>
                <a:latin typeface="Wingdings"/>
              </a:rPr>
              <a:t></a:t>
            </a: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 H</a:t>
            </a:r>
            <a:r>
              <a:rPr lang="en-GB" sz="1400" b="1" strike="noStrike" spc="-1" baseline="-25000">
                <a:solidFill>
                  <a:srgbClr val="385623"/>
                </a:solidFill>
                <a:latin typeface="Times New Roman"/>
              </a:rPr>
              <a:t>2</a:t>
            </a: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O molar concentration given by svp: </a:t>
            </a:r>
            <a:endParaRPr lang="en-GB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Xe/O</a:t>
            </a:r>
            <a:r>
              <a:rPr lang="en-GB" sz="1400" b="1" strike="noStrike" spc="-1" baseline="-25000">
                <a:solidFill>
                  <a:srgbClr val="385623"/>
                </a:solidFill>
                <a:latin typeface="Times New Roman"/>
              </a:rPr>
              <a:t>2</a:t>
            </a: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 anesthetic gas mixture can contain CO</a:t>
            </a:r>
            <a:r>
              <a:rPr lang="en-GB" sz="1400" b="1" strike="noStrike" spc="-1" baseline="-25000">
                <a:solidFill>
                  <a:srgbClr val="385623"/>
                </a:solidFill>
                <a:latin typeface="Times New Roman"/>
              </a:rPr>
              <a:t>2</a:t>
            </a: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 if soda-lime cannister ineffective. </a:t>
            </a:r>
            <a:endParaRPr lang="en-GB" sz="1400" b="0" strike="noStrike" spc="-1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385623"/>
              </a:buClr>
              <a:buFont typeface="Wingdings" charset="2"/>
              <a:buChar char=""/>
            </a:pP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implement Xe/O</a:t>
            </a:r>
            <a:r>
              <a:rPr lang="en-GB" sz="1400" b="1" strike="noStrike" spc="-1" baseline="-25000">
                <a:solidFill>
                  <a:srgbClr val="385623"/>
                </a:solidFill>
                <a:latin typeface="Times New Roman"/>
              </a:rPr>
              <a:t>2 </a:t>
            </a: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gas concentration measurement algorithm in T, P, CO</a:t>
            </a:r>
            <a:r>
              <a:rPr lang="en-GB" sz="1400" b="1" strike="noStrike" spc="-1" baseline="-25000">
                <a:solidFill>
                  <a:srgbClr val="385623"/>
                </a:solidFill>
                <a:latin typeface="Times New Roman"/>
              </a:rPr>
              <a:t>2</a:t>
            </a: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 space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697" name="CustomShape 4"/>
          <p:cNvSpPr/>
          <p:nvPr/>
        </p:nvSpPr>
        <p:spPr>
          <a:xfrm>
            <a:off x="811080" y="2042640"/>
            <a:ext cx="4536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8" name="Image 31"/>
          <p:cNvPicPr/>
          <p:nvPr/>
        </p:nvPicPr>
        <p:blipFill>
          <a:blip r:embed="rId3"/>
          <a:srcRect l="8020" t="11942" r="8272" b="10189"/>
          <a:stretch/>
        </p:blipFill>
        <p:spPr>
          <a:xfrm>
            <a:off x="5211360" y="2790720"/>
            <a:ext cx="3608640" cy="2517480"/>
          </a:xfrm>
          <a:prstGeom prst="rect">
            <a:avLst/>
          </a:prstGeom>
          <a:ln>
            <a:noFill/>
          </a:ln>
        </p:spPr>
      </p:pic>
      <p:sp>
        <p:nvSpPr>
          <p:cNvPr id="1699" name="CustomShape 5"/>
          <p:cNvSpPr/>
          <p:nvPr/>
        </p:nvSpPr>
        <p:spPr>
          <a:xfrm>
            <a:off x="5094360" y="5370120"/>
            <a:ext cx="3888000" cy="11973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3D (T, P, CO</a:t>
            </a:r>
            <a:r>
              <a:rPr lang="en-GB" sz="1400" b="1" strike="noStrike" spc="-1" baseline="-25000">
                <a:solidFill>
                  <a:srgbClr val="385623"/>
                </a:solidFill>
                <a:latin typeface="Times New Roman"/>
              </a:rPr>
              <a:t>2</a:t>
            </a: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) database grid intersections are ‘cans’ containing polynomial fit parameters for Xe/O</a:t>
            </a:r>
            <a:r>
              <a:rPr lang="en-GB" sz="1400" b="1" strike="noStrike" spc="-1" baseline="-25000">
                <a:solidFill>
                  <a:srgbClr val="385623"/>
                </a:solidFill>
                <a:latin typeface="Times New Roman"/>
              </a:rPr>
              <a:t>2</a:t>
            </a: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 conc </a:t>
            </a:r>
            <a:r>
              <a:rPr lang="en-GB" sz="1400" b="1" i="1" strike="noStrike" spc="-1">
                <a:solidFill>
                  <a:srgbClr val="385623"/>
                </a:solidFill>
                <a:latin typeface="Times New Roman"/>
              </a:rPr>
              <a:t>vs. </a:t>
            </a: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measured sound velocity, which are interpolated to measured (T, P and CO</a:t>
            </a:r>
            <a:r>
              <a:rPr lang="en-GB" sz="1400" b="1" strike="noStrike" spc="-1" baseline="-25000">
                <a:solidFill>
                  <a:srgbClr val="385623"/>
                </a:solidFill>
                <a:latin typeface="Times New Roman"/>
              </a:rPr>
              <a:t>2</a:t>
            </a:r>
            <a:r>
              <a:rPr lang="en-GB" sz="1400" b="1" strike="noStrike" spc="-1">
                <a:solidFill>
                  <a:srgbClr val="385623"/>
                </a:solidFill>
                <a:latin typeface="Times New Roman"/>
              </a:rPr>
              <a:t>) by 3-step collapse. </a:t>
            </a:r>
            <a:r>
              <a:rPr lang="en-GB" sz="1400" b="1" strike="noStrike" spc="-1">
                <a:solidFill>
                  <a:srgbClr val="C00000"/>
                </a:solidFill>
                <a:latin typeface="Times New Roman"/>
              </a:rPr>
              <a:t>Can also go to 4D (tessaract) etc. 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1700" name="Image 2"/>
          <p:cNvPicPr/>
          <p:nvPr/>
        </p:nvPicPr>
        <p:blipFill>
          <a:blip r:embed="rId4"/>
          <a:stretch/>
        </p:blipFill>
        <p:spPr>
          <a:xfrm>
            <a:off x="155880" y="2576160"/>
            <a:ext cx="4734360" cy="1587600"/>
          </a:xfrm>
          <a:prstGeom prst="rect">
            <a:avLst/>
          </a:prstGeom>
          <a:ln>
            <a:noFill/>
          </a:ln>
        </p:spPr>
      </p:pic>
      <p:pic>
        <p:nvPicPr>
          <p:cNvPr id="1701" name="Image 49"/>
          <p:cNvPicPr/>
          <p:nvPr/>
        </p:nvPicPr>
        <p:blipFill>
          <a:blip r:embed="rId5"/>
          <a:stretch/>
        </p:blipFill>
        <p:spPr>
          <a:xfrm>
            <a:off x="155880" y="2281320"/>
            <a:ext cx="4666320" cy="3499560"/>
          </a:xfrm>
          <a:prstGeom prst="rect">
            <a:avLst/>
          </a:prstGeom>
          <a:ln>
            <a:noFill/>
          </a:ln>
        </p:spPr>
      </p:pic>
      <p:sp>
        <p:nvSpPr>
          <p:cNvPr id="1702" name="CustomShape 6"/>
          <p:cNvSpPr/>
          <p:nvPr/>
        </p:nvSpPr>
        <p:spPr>
          <a:xfrm>
            <a:off x="1770120" y="2729160"/>
            <a:ext cx="3096000" cy="758160"/>
          </a:xfrm>
          <a:prstGeom prst="rect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548235"/>
                </a:solidFill>
                <a:latin typeface="Times New Roman"/>
              </a:rPr>
              <a:t>In the range (40-50% Xe in O</a:t>
            </a:r>
            <a:r>
              <a:rPr lang="en-GB" sz="1400" b="1" strike="noStrike" spc="-1" baseline="-25000">
                <a:solidFill>
                  <a:srgbClr val="548235"/>
                </a:solidFill>
                <a:latin typeface="Times New Roman"/>
              </a:rPr>
              <a:t>2</a:t>
            </a:r>
            <a:r>
              <a:rPr lang="en-GB" sz="1400" b="1" strike="noStrike" spc="-1">
                <a:solidFill>
                  <a:srgbClr val="548235"/>
                </a:solidFill>
                <a:latin typeface="Times New Roman"/>
              </a:rPr>
              <a:t>)</a:t>
            </a:r>
            <a:endParaRPr lang="en-GB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548235"/>
                </a:solidFill>
                <a:latin typeface="Times New Roman"/>
              </a:rPr>
              <a:t>  slope of  </a:t>
            </a:r>
            <a:r>
              <a:rPr lang="en-GB" sz="1400" b="1" i="1" strike="noStrike" spc="-1">
                <a:solidFill>
                  <a:srgbClr val="548235"/>
                </a:solidFill>
                <a:latin typeface="Times New Roman"/>
              </a:rPr>
              <a:t>composition / SoS</a:t>
            </a:r>
            <a:endParaRPr lang="en-GB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548235"/>
                </a:solidFill>
                <a:latin typeface="Times New Roman"/>
              </a:rPr>
              <a:t>curve is ~ -0.8% Xe/ ms</a:t>
            </a:r>
            <a:r>
              <a:rPr lang="en-GB" sz="1400" b="1" strike="noStrike" spc="-1" baseline="30000">
                <a:solidFill>
                  <a:srgbClr val="548235"/>
                </a:solidFill>
                <a:latin typeface="Times New Roman"/>
              </a:rPr>
              <a:t>-1</a:t>
            </a:r>
            <a:endParaRPr lang="en-GB" sz="1400" b="0" strike="noStrike" spc="-1">
              <a:latin typeface="Arial"/>
            </a:endParaRPr>
          </a:p>
        </p:txBody>
      </p:sp>
      <p:grpSp>
        <p:nvGrpSpPr>
          <p:cNvPr id="1703" name="Group 7"/>
          <p:cNvGrpSpPr/>
          <p:nvPr/>
        </p:nvGrpSpPr>
        <p:grpSpPr>
          <a:xfrm>
            <a:off x="856800" y="4047120"/>
            <a:ext cx="1030680" cy="1322280"/>
            <a:chOff x="856800" y="4047120"/>
            <a:chExt cx="1030680" cy="1322280"/>
          </a:xfrm>
        </p:grpSpPr>
        <p:sp>
          <p:nvSpPr>
            <p:cNvPr id="1704" name="CustomShape 8"/>
            <p:cNvSpPr/>
            <p:nvPr/>
          </p:nvSpPr>
          <p:spPr>
            <a:xfrm flipH="1" flipV="1">
              <a:off x="1869120" y="4046760"/>
              <a:ext cx="18000" cy="1322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bg1"/>
            </a:solidFill>
            <a:ln w="3168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5" name="CustomShape 9"/>
            <p:cNvSpPr/>
            <p:nvPr/>
          </p:nvSpPr>
          <p:spPr>
            <a:xfrm flipV="1">
              <a:off x="856800" y="4046760"/>
              <a:ext cx="1012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bg1"/>
            </a:solidFill>
            <a:ln w="31680">
              <a:solidFill>
                <a:schemeClr val="tx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06" name="CustomShape 10"/>
          <p:cNvSpPr/>
          <p:nvPr/>
        </p:nvSpPr>
        <p:spPr>
          <a:xfrm>
            <a:off x="1815480" y="3881520"/>
            <a:ext cx="12960" cy="32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7" name="CustomShape 11"/>
          <p:cNvSpPr/>
          <p:nvPr/>
        </p:nvSpPr>
        <p:spPr>
          <a:xfrm>
            <a:off x="1701000" y="4070880"/>
            <a:ext cx="336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8" name="CustomShape 12"/>
          <p:cNvSpPr/>
          <p:nvPr/>
        </p:nvSpPr>
        <p:spPr>
          <a:xfrm>
            <a:off x="179640" y="5982840"/>
            <a:ext cx="4686840" cy="54504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latin typeface="Times New Roman"/>
              </a:rPr>
              <a:t>Xe conc. uncertainty = Sound velocity uncert.*local gradient </a:t>
            </a:r>
            <a:r>
              <a:rPr lang="en-GB" sz="1400" b="1" i="1" strike="noStrike" spc="-1">
                <a:solidFill>
                  <a:srgbClr val="000000"/>
                </a:solidFill>
                <a:latin typeface="Times New Roman"/>
              </a:rPr>
              <a:t>d</a:t>
            </a:r>
            <a:r>
              <a:rPr lang="en-GB" sz="1400" b="1" i="1" strike="noStrike" spc="-1" baseline="-25000">
                <a:solidFill>
                  <a:srgbClr val="000000"/>
                </a:solidFill>
                <a:latin typeface="Times New Roman"/>
              </a:rPr>
              <a:t>mix</a:t>
            </a:r>
            <a:r>
              <a:rPr lang="en-GB" sz="1400" b="1" i="1" strike="noStrike" spc="-1">
                <a:solidFill>
                  <a:srgbClr val="000000"/>
                </a:solidFill>
                <a:latin typeface="Times New Roman"/>
              </a:rPr>
              <a:t>=d</a:t>
            </a:r>
            <a:r>
              <a:rPr lang="en-GB" sz="1400" b="1" i="1" strike="noStrike" spc="-1" baseline="-25000">
                <a:solidFill>
                  <a:srgbClr val="000000"/>
                </a:solidFill>
                <a:latin typeface="Times New Roman"/>
              </a:rPr>
              <a:t>Vs</a:t>
            </a:r>
            <a:r>
              <a:rPr lang="en-GB" sz="1400" b="1" i="1" strike="noStrike" spc="-1">
                <a:solidFill>
                  <a:srgbClr val="000000"/>
                </a:solidFill>
                <a:latin typeface="Times New Roman"/>
              </a:rPr>
              <a:t>*m:  </a:t>
            </a:r>
            <a:r>
              <a:rPr lang="en-GB" sz="1400" b="1" i="1" strike="noStrike" spc="-1">
                <a:solidFill>
                  <a:srgbClr val="C00000"/>
                </a:solidFill>
                <a:latin typeface="Times New Roman"/>
              </a:rPr>
              <a:t>dv of 0.1ms</a:t>
            </a:r>
            <a:r>
              <a:rPr lang="en-GB" sz="1400" b="1" i="1" strike="noStrike" spc="-1" baseline="30000">
                <a:solidFill>
                  <a:srgbClr val="C00000"/>
                </a:solidFill>
                <a:latin typeface="Times New Roman"/>
              </a:rPr>
              <a:t>-1</a:t>
            </a:r>
            <a:r>
              <a:rPr lang="en-GB" sz="1400" b="1" i="1" strike="noStrike" spc="-1">
                <a:solidFill>
                  <a:srgbClr val="C00000"/>
                </a:solidFill>
                <a:latin typeface="Times New Roman"/>
              </a:rPr>
              <a:t> </a:t>
            </a:r>
            <a:r>
              <a:rPr lang="en-GB" sz="1400" b="1" i="1" strike="noStrike" spc="-1">
                <a:solidFill>
                  <a:srgbClr val="C00000"/>
                </a:solidFill>
                <a:latin typeface="Wingdings"/>
              </a:rPr>
              <a:t></a:t>
            </a:r>
            <a:r>
              <a:rPr lang="en-GB" sz="1400" b="1" i="1" strike="noStrike" spc="-1">
                <a:solidFill>
                  <a:srgbClr val="C00000"/>
                </a:solidFill>
                <a:latin typeface="Times New Roman"/>
              </a:rPr>
              <a:t> d %Xe  = 0.1%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709" name="CustomShape 13"/>
          <p:cNvSpPr/>
          <p:nvPr/>
        </p:nvSpPr>
        <p:spPr>
          <a:xfrm>
            <a:off x="0" y="-20880"/>
            <a:ext cx="9143640" cy="921960"/>
          </a:xfrm>
          <a:prstGeom prst="rect">
            <a:avLst/>
          </a:prstGeom>
          <a:noFill/>
          <a:ln w="25560">
            <a:solidFill>
              <a:srgbClr val="C00000"/>
            </a:solidFill>
            <a:round/>
          </a:ln>
          <a:effectLst>
            <a:outerShdw blurRad="57150" dist="1908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strike="noStrike" spc="-1">
                <a:solidFill>
                  <a:srgbClr val="C00000"/>
                </a:solidFill>
                <a:latin typeface="Times New Roman"/>
              </a:rPr>
              <a:t>Binary analysis with look-up tables of SoS. </a:t>
            </a:r>
            <a:r>
              <a:rPr lang="en-GB" sz="2400" b="1" i="1" strike="noStrike" spc="-1">
                <a:solidFill>
                  <a:srgbClr val="C00000"/>
                </a:solidFill>
                <a:latin typeface="Times New Roman"/>
              </a:rPr>
              <a:t>vs. </a:t>
            </a:r>
            <a:r>
              <a:rPr lang="en-GB" sz="2400" b="1" strike="noStrike" spc="-1">
                <a:solidFill>
                  <a:srgbClr val="C00000"/>
                </a:solidFill>
                <a:latin typeface="Times New Roman"/>
              </a:rPr>
              <a:t>composition for Xe/O</a:t>
            </a:r>
            <a:r>
              <a:rPr lang="en-GB" sz="2400" b="1" strike="noStrike" spc="-1" baseline="-25000">
                <a:solidFill>
                  <a:srgbClr val="C00000"/>
                </a:solidFill>
                <a:latin typeface="Times New Roman"/>
              </a:rPr>
              <a:t>2 </a:t>
            </a:r>
            <a:r>
              <a:rPr lang="en-GB" sz="2400" b="1" strike="noStrike" spc="-1">
                <a:solidFill>
                  <a:srgbClr val="C00000"/>
                </a:solidFill>
                <a:latin typeface="Times New Roman"/>
              </a:rPr>
              <a:t>in presence of 3</a:t>
            </a:r>
            <a:r>
              <a:rPr lang="en-GB" sz="2400" b="1" strike="noStrike" spc="-1" baseline="30000">
                <a:solidFill>
                  <a:srgbClr val="C00000"/>
                </a:solidFill>
                <a:latin typeface="Times New Roman"/>
              </a:rPr>
              <a:t>rd</a:t>
            </a:r>
            <a:r>
              <a:rPr lang="en-GB" sz="2400" b="1" strike="noStrike" spc="-1">
                <a:solidFill>
                  <a:srgbClr val="C00000"/>
                </a:solidFill>
                <a:latin typeface="Times New Roman"/>
              </a:rPr>
              <a:t> party contamination (particularly CO</a:t>
            </a:r>
            <a:r>
              <a:rPr lang="en-GB" sz="2400" b="1" strike="noStrike" spc="-1" baseline="-25000">
                <a:solidFill>
                  <a:srgbClr val="C00000"/>
                </a:solidFill>
                <a:latin typeface="Times New Roman"/>
              </a:rPr>
              <a:t>2 , </a:t>
            </a:r>
            <a:r>
              <a:rPr lang="en-GB" sz="2400" b="1" strike="noStrike" spc="-1">
                <a:solidFill>
                  <a:srgbClr val="C00000"/>
                </a:solidFill>
                <a:latin typeface="Times New Roman"/>
              </a:rPr>
              <a:t>H</a:t>
            </a:r>
            <a:r>
              <a:rPr lang="en-GB" sz="2400" b="1" strike="noStrike" spc="-1" baseline="-2500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GB" sz="2400" b="1" strike="noStrike" spc="-1">
                <a:solidFill>
                  <a:srgbClr val="C00000"/>
                </a:solidFill>
                <a:latin typeface="Times New Roman"/>
              </a:rPr>
              <a:t>O)</a:t>
            </a:r>
            <a:endParaRPr lang="en-GB" sz="2400" b="0" strike="noStrike" spc="-1">
              <a:latin typeface="Arial"/>
            </a:endParaRPr>
          </a:p>
        </p:txBody>
      </p:sp>
      <p:grpSp>
        <p:nvGrpSpPr>
          <p:cNvPr id="1710" name="Group 14"/>
          <p:cNvGrpSpPr/>
          <p:nvPr/>
        </p:nvGrpSpPr>
        <p:grpSpPr>
          <a:xfrm>
            <a:off x="199800" y="2426400"/>
            <a:ext cx="4758120" cy="3347280"/>
            <a:chOff x="199800" y="2426400"/>
            <a:chExt cx="4758120" cy="3347280"/>
          </a:xfrm>
        </p:grpSpPr>
        <p:pic>
          <p:nvPicPr>
            <p:cNvPr id="1711" name="Python %Xe acoustic, GKM vs %Xe pp linear cell.jpg"/>
            <p:cNvPicPr/>
            <p:nvPr/>
          </p:nvPicPr>
          <p:blipFill>
            <a:blip r:embed="rId6"/>
            <a:srcRect l="56425" t="52955" r="16173" b="21848"/>
            <a:stretch/>
          </p:blipFill>
          <p:spPr>
            <a:xfrm>
              <a:off x="199800" y="2426400"/>
              <a:ext cx="4758120" cy="3347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2" name="linear flowcell-parts.jpg"/>
            <p:cNvPicPr/>
            <p:nvPr/>
          </p:nvPicPr>
          <p:blipFill>
            <a:blip r:embed="rId7"/>
            <a:srcRect l="52165" t="52107" r="4091" b="11633"/>
            <a:stretch/>
          </p:blipFill>
          <p:spPr>
            <a:xfrm>
              <a:off x="3213720" y="3867480"/>
              <a:ext cx="1117440" cy="672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14" name="TextShape 16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8D8E6C9-3B9D-4CD6-B596-5BCB9C13B501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19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037600" y="6504186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52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4" descr="Prematuration Xe CNRS J. Busto (1)- final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0"/>
          <a:stretch/>
        </p:blipFill>
        <p:spPr>
          <a:xfrm>
            <a:off x="168579" y="1844824"/>
            <a:ext cx="8716496" cy="38655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85023" y="6221383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ZoneTexte 5"/>
          <p:cNvSpPr txBox="1"/>
          <p:nvPr/>
        </p:nvSpPr>
        <p:spPr>
          <a:xfrm>
            <a:off x="360608" y="385968"/>
            <a:ext cx="832619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00FF"/>
                </a:solidFill>
              </a:rPr>
              <a:t>Anesthésie par inhalation </a:t>
            </a:r>
          </a:p>
          <a:p>
            <a:pPr algn="ctr"/>
            <a:r>
              <a:rPr lang="fr-FR" sz="3200" dirty="0" smtClean="0">
                <a:solidFill>
                  <a:srgbClr val="0000FF"/>
                </a:solidFill>
              </a:rPr>
              <a:t>(gaz ou vapeur ajoutée a l’oxygène)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27784" y="1856526"/>
            <a:ext cx="410690" cy="89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b="1" dirty="0" smtClean="0">
                <a:solidFill>
                  <a:srgbClr val="FF0000"/>
                </a:solidFill>
              </a:rPr>
              <a:t>X</a:t>
            </a:r>
          </a:p>
          <a:p>
            <a:pPr>
              <a:lnSpc>
                <a:spcPct val="80000"/>
              </a:lnSpc>
            </a:pPr>
            <a:r>
              <a:rPr lang="en-GB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Ellipse 7"/>
          <p:cNvSpPr/>
          <p:nvPr/>
        </p:nvSpPr>
        <p:spPr>
          <a:xfrm>
            <a:off x="4139952" y="1918483"/>
            <a:ext cx="648072" cy="287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5652120" y="908720"/>
            <a:ext cx="1872208" cy="601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CF296-4BC0-484F-BCF1-560E05D016A3}" type="slidenum">
              <a:rPr lang="fr-FR" altLang="fr-FR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fr-FR" alt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9757" y="1376483"/>
            <a:ext cx="4549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Both"/>
            </a:pPr>
            <a:r>
              <a:rPr lang="fr-FR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Calculate</a:t>
            </a:r>
            <a:r>
              <a:rPr lang="fr-F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Cp, Cv for the </a:t>
            </a:r>
            <a:r>
              <a:rPr lang="fr-FR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fr-F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component </a:t>
            </a:r>
            <a:r>
              <a:rPr lang="fr-FR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gases</a:t>
            </a:r>
            <a:r>
              <a:rPr lang="fr-F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over the </a:t>
            </a:r>
            <a:r>
              <a:rPr lang="fr-FR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expected</a:t>
            </a:r>
            <a:r>
              <a:rPr lang="fr-F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fr-FR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pressure &amp; 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FR" sz="20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range </a:t>
            </a:r>
          </a:p>
        </p:txBody>
      </p:sp>
      <p:sp>
        <p:nvSpPr>
          <p:cNvPr id="9" name="Espace réservé du numéro de diapositive 3"/>
          <p:cNvSpPr txBox="1">
            <a:spLocks/>
          </p:cNvSpPr>
          <p:nvPr/>
        </p:nvSpPr>
        <p:spPr>
          <a:xfrm>
            <a:off x="6362701" y="7346913"/>
            <a:ext cx="1306342" cy="2345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EDCF296-4BC0-484F-BCF1-560E05D016A3}" type="slidenum">
              <a:rPr lang="fr-FR" altLang="fr-FR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fr-FR" alt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4698" y="1434100"/>
            <a:ext cx="50835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Calculate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concentration 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measures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sound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expected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temp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press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fr-FR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range, to </a:t>
            </a:r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fit </a:t>
            </a:r>
            <a:r>
              <a:rPr lang="fr-FR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equations</a:t>
            </a:r>
            <a:endParaRPr lang="fr-FR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199" y="1376482"/>
            <a:ext cx="3801232" cy="1352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Xe/O</a:t>
            </a:r>
            <a:r>
              <a:rPr lang="fr-FR" sz="14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anesthetic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mixture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contain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fr-FR" sz="14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(and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perhaps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fr-FR" sz="14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O) if soda-lime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cannister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ineffective.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implement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new « 3-D »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concentration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measurement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new 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Xe/O</a:t>
            </a:r>
            <a:r>
              <a:rPr lang="fr-FR" sz="14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T, P, CO</a:t>
            </a:r>
            <a:r>
              <a:rPr lang="fr-FR" sz="14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11129" y="204280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11944" r="8272" b="10187"/>
          <a:stretch/>
        </p:blipFill>
        <p:spPr>
          <a:xfrm>
            <a:off x="5211350" y="2783862"/>
            <a:ext cx="3609043" cy="251793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094201" y="5369952"/>
            <a:ext cx="3888230" cy="1351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3D (T, P, CO</a:t>
            </a:r>
            <a:r>
              <a:rPr lang="fr-FR" sz="14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grid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intersections are ‘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cans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containing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polynomial fit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Xe/O</a:t>
            </a:r>
            <a:r>
              <a:rPr lang="fr-FR" sz="14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measured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sound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interpolated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measured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(T, P and CO</a:t>
            </a:r>
            <a:r>
              <a:rPr lang="fr-FR" sz="1400" b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by 3-step collapse.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0" b="9158"/>
          <a:stretch/>
        </p:blipFill>
        <p:spPr bwMode="auto">
          <a:xfrm>
            <a:off x="155757" y="2576079"/>
            <a:ext cx="4734757" cy="15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4" y="2320964"/>
            <a:ext cx="4666629" cy="3499972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1770247" y="2729071"/>
            <a:ext cx="3096514" cy="738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range (40-50% Xe in O</a:t>
            </a:r>
            <a:r>
              <a:rPr lang="fr-FR" sz="14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slope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fr-FR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composition / </a:t>
            </a:r>
            <a:r>
              <a:rPr lang="fr-FR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</a:t>
            </a:r>
            <a:endParaRPr lang="fr-FR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curve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~ -0.8% Xe/ ms</a:t>
            </a:r>
            <a:r>
              <a:rPr lang="fr-FR" sz="1400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fr-FR" sz="1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 rot="16200000" flipV="1">
            <a:off x="711114" y="4193274"/>
            <a:ext cx="1322495" cy="1031027"/>
            <a:chOff x="1720296" y="3062432"/>
            <a:chExt cx="5066198" cy="1418590"/>
          </a:xfrm>
          <a:solidFill>
            <a:schemeClr val="bg1"/>
          </a:solidFill>
        </p:grpSpPr>
        <p:cxnSp>
          <p:nvCxnSpPr>
            <p:cNvPr id="53" name="Straight Arrow Connector 16"/>
            <p:cNvCxnSpPr/>
            <p:nvPr/>
          </p:nvCxnSpPr>
          <p:spPr>
            <a:xfrm rot="16200000" flipH="1">
              <a:off x="4240805" y="541923"/>
              <a:ext cx="25179" cy="5066198"/>
            </a:xfrm>
            <a:prstGeom prst="straightConnector1">
              <a:avLst/>
            </a:prstGeom>
            <a:grpFill/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17"/>
            <p:cNvCxnSpPr/>
            <p:nvPr/>
          </p:nvCxnSpPr>
          <p:spPr>
            <a:xfrm rot="16200000">
              <a:off x="6089165" y="3783694"/>
              <a:ext cx="1393410" cy="1245"/>
            </a:xfrm>
            <a:prstGeom prst="straightConnector1">
              <a:avLst/>
            </a:prstGeom>
            <a:grpFill/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32"/>
          <p:cNvCxnSpPr/>
          <p:nvPr/>
        </p:nvCxnSpPr>
        <p:spPr>
          <a:xfrm>
            <a:off x="1815402" y="3881693"/>
            <a:ext cx="13216" cy="32227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25"/>
          <p:cNvCxnSpPr/>
          <p:nvPr/>
        </p:nvCxnSpPr>
        <p:spPr>
          <a:xfrm>
            <a:off x="1701089" y="4070950"/>
            <a:ext cx="33697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>
            <a:spLocks noChangeArrowheads="1"/>
          </p:cNvSpPr>
          <p:nvPr/>
        </p:nvSpPr>
        <p:spPr bwMode="auto">
          <a:xfrm>
            <a:off x="179512" y="5982812"/>
            <a:ext cx="4687249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1" dirty="0" err="1" smtClean="0">
                <a:cs typeface="Times New Roman" pitchFamily="18" charset="0"/>
              </a:rPr>
              <a:t>Xe</a:t>
            </a:r>
            <a:r>
              <a:rPr lang="en-GB" altLang="fr-FR" sz="1400" b="1" dirty="0" smtClean="0">
                <a:cs typeface="Times New Roman" pitchFamily="18" charset="0"/>
              </a:rPr>
              <a:t> conc. </a:t>
            </a:r>
            <a:r>
              <a:rPr lang="en-GB" altLang="fr-FR" sz="1400" b="1" dirty="0">
                <a:cs typeface="Times New Roman" pitchFamily="18" charset="0"/>
              </a:rPr>
              <a:t>uncertainty = </a:t>
            </a:r>
            <a:r>
              <a:rPr lang="en-GB" altLang="fr-FR" sz="1400" b="1" dirty="0" smtClean="0">
                <a:cs typeface="Times New Roman" pitchFamily="18" charset="0"/>
              </a:rPr>
              <a:t>Sound velocity </a:t>
            </a:r>
            <a:r>
              <a:rPr lang="en-GB" altLang="fr-FR" sz="1400" b="1" dirty="0" err="1" smtClean="0">
                <a:cs typeface="Times New Roman" pitchFamily="18" charset="0"/>
              </a:rPr>
              <a:t>uncert</a:t>
            </a:r>
            <a:r>
              <a:rPr lang="en-GB" altLang="fr-FR" sz="1400" b="1" dirty="0" smtClean="0">
                <a:cs typeface="Times New Roman" pitchFamily="18" charset="0"/>
              </a:rPr>
              <a:t>.*local gradient </a:t>
            </a:r>
            <a:r>
              <a:rPr lang="en-GB" altLang="fr-FR" sz="1400" b="1" i="1" dirty="0" err="1" smtClean="0">
                <a:cs typeface="Times New Roman" pitchFamily="18" charset="0"/>
              </a:rPr>
              <a:t>d</a:t>
            </a:r>
            <a:r>
              <a:rPr lang="en-GB" altLang="fr-FR" sz="1400" b="1" i="1" baseline="-25000" dirty="0" err="1" smtClean="0">
                <a:cs typeface="Times New Roman" pitchFamily="18" charset="0"/>
              </a:rPr>
              <a:t>mix</a:t>
            </a:r>
            <a:r>
              <a:rPr lang="en-GB" altLang="fr-FR" sz="1400" b="1" i="1" dirty="0" smtClean="0">
                <a:cs typeface="Times New Roman" pitchFamily="18" charset="0"/>
              </a:rPr>
              <a:t>=</a:t>
            </a:r>
            <a:r>
              <a:rPr lang="en-GB" altLang="fr-FR" sz="1400" b="1" i="1" dirty="0" err="1" smtClean="0">
                <a:cs typeface="Times New Roman" pitchFamily="18" charset="0"/>
              </a:rPr>
              <a:t>d</a:t>
            </a:r>
            <a:r>
              <a:rPr lang="en-GB" altLang="fr-FR" sz="1400" b="1" i="1" baseline="-25000" dirty="0" err="1" smtClean="0">
                <a:cs typeface="Times New Roman" pitchFamily="18" charset="0"/>
              </a:rPr>
              <a:t>Vs</a:t>
            </a:r>
            <a:r>
              <a:rPr lang="en-GB" altLang="fr-FR" sz="1400" b="1" i="1" dirty="0" smtClean="0">
                <a:cs typeface="Times New Roman" pitchFamily="18" charset="0"/>
              </a:rPr>
              <a:t>*m:</a:t>
            </a:r>
            <a:r>
              <a:rPr lang="en-GB" altLang="fr-FR" sz="1400" b="1" i="1" dirty="0">
                <a:cs typeface="Times New Roman" pitchFamily="18" charset="0"/>
              </a:rPr>
              <a:t> </a:t>
            </a:r>
            <a:r>
              <a:rPr lang="en-GB" altLang="fr-FR" sz="1400" b="1" i="1" dirty="0" smtClean="0">
                <a:cs typeface="Times New Roman" pitchFamily="18" charset="0"/>
              </a:rPr>
              <a:t> </a:t>
            </a:r>
            <a:r>
              <a:rPr lang="en-GB" altLang="fr-FR" sz="1400" b="1" i="1" dirty="0" smtClean="0">
                <a:solidFill>
                  <a:srgbClr val="C00000"/>
                </a:solidFill>
                <a:cs typeface="Times New Roman" pitchFamily="18" charset="0"/>
              </a:rPr>
              <a:t>dv of 0.1ms</a:t>
            </a:r>
            <a:r>
              <a:rPr lang="en-GB" altLang="fr-FR" sz="1400" b="1" i="1" baseline="30000" dirty="0" smtClean="0">
                <a:solidFill>
                  <a:srgbClr val="C00000"/>
                </a:solidFill>
                <a:cs typeface="Times New Roman" pitchFamily="18" charset="0"/>
              </a:rPr>
              <a:t>-1</a:t>
            </a:r>
            <a:r>
              <a:rPr lang="en-GB" altLang="fr-FR" sz="1400" b="1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GB" altLang="fr-FR" sz="1400" b="1" i="1" dirty="0" smtClean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 d %</a:t>
            </a:r>
            <a:r>
              <a:rPr lang="en-GB" altLang="fr-FR" sz="1400" b="1" i="1" dirty="0" err="1" smtClean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Xe</a:t>
            </a:r>
            <a:r>
              <a:rPr lang="en-GB" altLang="fr-FR" sz="1400" b="1" i="1" dirty="0" smtClean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  = 0.1%</a:t>
            </a:r>
            <a:endParaRPr lang="en-GB" altLang="fr-FR" sz="1400" b="1" i="1" baseline="300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Look-up tables of </a:t>
            </a:r>
            <a:r>
              <a:rPr lang="fr-FR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SoS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composition for Xe/O</a:t>
            </a:r>
            <a:r>
              <a:rPr lang="fr-FR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IN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024649" y="6522316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831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33" grpId="0" animBg="1"/>
      <p:bldP spid="51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References</a:t>
            </a:r>
            <a:endParaRPr lang="en-GB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997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/>
              <a:t>[1] J. </a:t>
            </a:r>
            <a:r>
              <a:rPr lang="en-US" sz="5600" dirty="0" err="1"/>
              <a:t>Dingley</a:t>
            </a:r>
            <a:r>
              <a:rPr lang="en-US" sz="5600" dirty="0"/>
              <a:t>, R. King, L. Hughes et al; “Exploration of xenon as a potential </a:t>
            </a:r>
            <a:r>
              <a:rPr lang="en-US" sz="5600" dirty="0" err="1"/>
              <a:t>cardiostable</a:t>
            </a:r>
            <a:r>
              <a:rPr lang="en-US" sz="5600" dirty="0"/>
              <a:t> sedative: a comparison with </a:t>
            </a:r>
            <a:r>
              <a:rPr lang="en-US" sz="5600" dirty="0" err="1"/>
              <a:t>propofol</a:t>
            </a:r>
            <a:r>
              <a:rPr lang="en-US" sz="5600" dirty="0"/>
              <a:t> after cardiac surgery”. </a:t>
            </a:r>
            <a:r>
              <a:rPr lang="en-US" sz="5600" dirty="0" err="1"/>
              <a:t>Anaesthesia</a:t>
            </a:r>
            <a:r>
              <a:rPr lang="en-US" sz="5600" dirty="0"/>
              <a:t>. 2001; </a:t>
            </a:r>
            <a:r>
              <a:rPr lang="en-US" sz="5600" b="1" dirty="0"/>
              <a:t>56</a:t>
            </a:r>
            <a:r>
              <a:rPr lang="en-US" sz="5600" dirty="0"/>
              <a:t> (9):829-835.</a:t>
            </a:r>
            <a:endParaRPr lang="en-GB" sz="5600" dirty="0"/>
          </a:p>
          <a:p>
            <a:pPr marL="0" indent="0">
              <a:buNone/>
            </a:pPr>
            <a:r>
              <a:rPr lang="en-US" sz="5600" dirty="0"/>
              <a:t>[2]  T. </a:t>
            </a:r>
            <a:r>
              <a:rPr lang="en-US" sz="5600" dirty="0" err="1"/>
              <a:t>Goto</a:t>
            </a:r>
            <a:r>
              <a:rPr lang="en-US" sz="5600" dirty="0"/>
              <a:t>, H. Saito, M. </a:t>
            </a:r>
            <a:r>
              <a:rPr lang="en-US" sz="5600" dirty="0" err="1"/>
              <a:t>Shinkai</a:t>
            </a:r>
            <a:r>
              <a:rPr lang="en-US" sz="5600" dirty="0"/>
              <a:t>, Y Nakata, E. Ichinose &amp; S. Morita; “Xenon provides faster emergence from anesthesia than does nitrous oxide–</a:t>
            </a:r>
            <a:r>
              <a:rPr lang="en-US" sz="5600" dirty="0" err="1"/>
              <a:t>sevoflurane</a:t>
            </a:r>
            <a:r>
              <a:rPr lang="en-US" sz="5600" dirty="0"/>
              <a:t> or </a:t>
            </a:r>
            <a:r>
              <a:rPr lang="en-US" sz="5600" dirty="0" err="1"/>
              <a:t>or</a:t>
            </a:r>
            <a:r>
              <a:rPr lang="en-US" sz="5600" dirty="0"/>
              <a:t> nitrous oxide–isoflurane”.			 Anesthesiology.  1997; </a:t>
            </a:r>
            <a:r>
              <a:rPr lang="en-US" sz="5600" b="1" dirty="0"/>
              <a:t>86</a:t>
            </a:r>
            <a:r>
              <a:rPr lang="en-US" sz="5600" dirty="0"/>
              <a:t> (6):1273-1278</a:t>
            </a:r>
            <a:endParaRPr lang="en-GB" sz="5600" dirty="0"/>
          </a:p>
          <a:p>
            <a:pPr marL="0" indent="0">
              <a:buNone/>
            </a:pPr>
            <a:r>
              <a:rPr lang="en-US" sz="5600" dirty="0"/>
              <a:t>[3]  D. Ma, S. Wilhelm, M. Maze &amp; N. Franks; “Neuroprotective and neurotoxic properties of the “inert” gas, xenon”. Br J </a:t>
            </a:r>
            <a:r>
              <a:rPr lang="en-US" sz="5600" dirty="0" err="1"/>
              <a:t>Anaesth</a:t>
            </a:r>
            <a:r>
              <a:rPr lang="en-US" sz="5600" dirty="0"/>
              <a:t>. 2002; </a:t>
            </a:r>
            <a:r>
              <a:rPr lang="en-US" sz="5600" b="1" dirty="0"/>
              <a:t>89</a:t>
            </a:r>
            <a:r>
              <a:rPr lang="en-US" sz="5600" dirty="0"/>
              <a:t>(5): 739-746.</a:t>
            </a:r>
            <a:endParaRPr lang="en-GB" sz="5600" dirty="0"/>
          </a:p>
          <a:p>
            <a:pPr marL="0" indent="0">
              <a:buNone/>
            </a:pPr>
            <a:r>
              <a:rPr lang="en-US" sz="5600" dirty="0"/>
              <a:t>[4]  Y. Ishiguro; “Cardiovascular effects of xenon”. Int. </a:t>
            </a:r>
            <a:r>
              <a:rPr lang="en-US" sz="5600" dirty="0" err="1"/>
              <a:t>Anesthesiol</a:t>
            </a:r>
            <a:r>
              <a:rPr lang="en-US" sz="5600" dirty="0"/>
              <a:t> </a:t>
            </a:r>
            <a:r>
              <a:rPr lang="en-US" sz="5600" dirty="0" err="1"/>
              <a:t>Clin</a:t>
            </a:r>
            <a:r>
              <a:rPr lang="en-US" sz="5600" dirty="0"/>
              <a:t>. 2001:39(1):77-84.</a:t>
            </a:r>
            <a:endParaRPr lang="en-GB" sz="5600" dirty="0"/>
          </a:p>
          <a:p>
            <a:pPr marL="0" indent="0">
              <a:buNone/>
            </a:pPr>
            <a:r>
              <a:rPr lang="en-US" sz="5600" dirty="0"/>
              <a:t>[5]  B. </a:t>
            </a:r>
            <a:r>
              <a:rPr lang="en-US" sz="5600" dirty="0" err="1"/>
              <a:t>Lachmann</a:t>
            </a:r>
            <a:r>
              <a:rPr lang="en-US" sz="5600" dirty="0"/>
              <a:t>, S. </a:t>
            </a:r>
            <a:r>
              <a:rPr lang="en-US" sz="5600" dirty="0" err="1"/>
              <a:t>Armbruster</a:t>
            </a:r>
            <a:r>
              <a:rPr lang="en-US" sz="5600" dirty="0"/>
              <a:t>, W. </a:t>
            </a:r>
            <a:r>
              <a:rPr lang="en-US" sz="5600" dirty="0" err="1"/>
              <a:t>Schairer</a:t>
            </a:r>
            <a:r>
              <a:rPr lang="en-US" sz="5600" dirty="0"/>
              <a:t> et al; “Safety and efficacy of xenon in routine use as an inhalational </a:t>
            </a:r>
            <a:r>
              <a:rPr lang="en-US" sz="5600" dirty="0" err="1"/>
              <a:t>anaesthetic</a:t>
            </a:r>
            <a:r>
              <a:rPr lang="en-US" sz="5600" dirty="0"/>
              <a:t>”. Lancet. 1990; </a:t>
            </a:r>
            <a:r>
              <a:rPr lang="en-US" sz="5600" b="1" dirty="0"/>
              <a:t>335 </a:t>
            </a:r>
            <a:r>
              <a:rPr lang="en-US" sz="5600" dirty="0"/>
              <a:t>(8703):1413-1415.</a:t>
            </a:r>
            <a:endParaRPr lang="en-GB" sz="5600" dirty="0"/>
          </a:p>
          <a:p>
            <a:pPr marL="0" indent="0">
              <a:buNone/>
            </a:pPr>
            <a:r>
              <a:rPr lang="en-US" sz="5600" dirty="0"/>
              <a:t>[6] </a:t>
            </a:r>
            <a:r>
              <a:rPr lang="en-GB" sz="5600" i="1" dirty="0"/>
              <a:t>“</a:t>
            </a:r>
            <a:r>
              <a:rPr lang="en-GB" sz="5600" i="1" dirty="0" err="1"/>
              <a:t>XenonPOHCAS</a:t>
            </a:r>
            <a:r>
              <a:rPr lang="en-GB" sz="5600" i="1" dirty="0"/>
              <a:t>”: </a:t>
            </a:r>
            <a:r>
              <a:rPr lang="en-GB" sz="5600" dirty="0"/>
              <a:t>Clinical trial using </a:t>
            </a:r>
            <a:r>
              <a:rPr lang="en-GB" sz="5600" dirty="0" err="1"/>
              <a:t>xenonnon</a:t>
            </a:r>
            <a:r>
              <a:rPr lang="en-GB" sz="5600" dirty="0"/>
              <a:t> for neuroprotection during post-cardiac arrest syndrome in comatose survivors out-of-hospital cardiac arrest </a:t>
            </a:r>
            <a:r>
              <a:rPr lang="en-GB" sz="5600" u="sng" dirty="0">
                <a:hlinkClick r:id="rId2"/>
              </a:rPr>
              <a:t>https://clinicaltrials.gov/ct2/show/NCT03176186</a:t>
            </a:r>
            <a:endParaRPr lang="en-GB" sz="5600" dirty="0"/>
          </a:p>
          <a:p>
            <a:pPr marL="0" indent="0">
              <a:buNone/>
            </a:pPr>
            <a:r>
              <a:rPr lang="en-US" sz="5600" dirty="0"/>
              <a:t>[7] J. </a:t>
            </a:r>
            <a:r>
              <a:rPr lang="en-US" sz="5600" dirty="0" err="1"/>
              <a:t>Dingley</a:t>
            </a:r>
            <a:r>
              <a:rPr lang="en-US" sz="5600" dirty="0"/>
              <a:t> &amp; R. Mason; “A cryogenic machine for selective recovery of xenon from breathing system waste gases”. </a:t>
            </a:r>
            <a:r>
              <a:rPr lang="es-ES_tradnl" sz="5600" dirty="0" err="1"/>
              <a:t>Anesthesia</a:t>
            </a:r>
            <a:r>
              <a:rPr lang="es-ES_tradnl" sz="5600" dirty="0"/>
              <a:t> &amp; Analgesia 2007; </a:t>
            </a:r>
            <a:r>
              <a:rPr lang="es-ES_tradnl" sz="5600" b="1" dirty="0"/>
              <a:t>105</a:t>
            </a:r>
            <a:r>
              <a:rPr lang="es-ES_tradnl" sz="5600" dirty="0"/>
              <a:t>:1312–8</a:t>
            </a:r>
            <a:endParaRPr lang="en-GB" sz="5600" dirty="0"/>
          </a:p>
          <a:p>
            <a:pPr marL="0" indent="0">
              <a:buNone/>
            </a:pPr>
            <a:r>
              <a:rPr lang="es-ES_tradnl" sz="5600" dirty="0"/>
              <a:t>[8] N. </a:t>
            </a:r>
            <a:r>
              <a:rPr lang="es-ES_tradnl" sz="5600" dirty="0" err="1"/>
              <a:t>Burov</a:t>
            </a:r>
            <a:r>
              <a:rPr lang="es-ES_tradnl" sz="5600" dirty="0"/>
              <a:t> et al. </a:t>
            </a:r>
            <a:r>
              <a:rPr lang="es-ES_tradnl" sz="5600" u="sng" dirty="0" err="1">
                <a:hlinkClick r:id="rId3" tooltip="Anesteziologiia i reanimatologiia."/>
              </a:rPr>
              <a:t>Anesteziol</a:t>
            </a:r>
            <a:r>
              <a:rPr lang="es-ES_tradnl" sz="5600" u="sng" dirty="0">
                <a:hlinkClick r:id="rId3" tooltip="Anesteziologiia i reanimatologiia."/>
              </a:rPr>
              <a:t> </a:t>
            </a:r>
            <a:r>
              <a:rPr lang="es-ES_tradnl" sz="5600" u="sng" dirty="0" err="1">
                <a:hlinkClick r:id="rId3" tooltip="Anesteziologiia i reanimatologiia."/>
              </a:rPr>
              <a:t>Reanimatol</a:t>
            </a:r>
            <a:r>
              <a:rPr lang="es-ES_tradnl" sz="5600" u="sng" dirty="0">
                <a:hlinkClick r:id="rId3" tooltip="Anesteziologiia i reanimatologiia."/>
              </a:rPr>
              <a:t>.</a:t>
            </a:r>
            <a:r>
              <a:rPr lang="es-ES_tradnl" sz="5600" dirty="0"/>
              <a:t> 1997 Jul-</a:t>
            </a:r>
            <a:r>
              <a:rPr lang="es-ES_tradnl" sz="5600" dirty="0" err="1"/>
              <a:t>Aug</a:t>
            </a:r>
            <a:r>
              <a:rPr lang="es-ES_tradnl" sz="5600" dirty="0"/>
              <a:t>;(</a:t>
            </a:r>
            <a:r>
              <a:rPr lang="es-ES_tradnl" sz="5600" b="1" dirty="0"/>
              <a:t>4</a:t>
            </a:r>
            <a:r>
              <a:rPr lang="es-ES_tradnl" sz="5600" dirty="0"/>
              <a:t>):71-4.</a:t>
            </a:r>
            <a:endParaRPr lang="en-GB" sz="5600" dirty="0"/>
          </a:p>
          <a:p>
            <a:pPr marL="0" indent="0">
              <a:buNone/>
            </a:pPr>
            <a:r>
              <a:rPr lang="es-ES_tradnl" sz="5600" dirty="0"/>
              <a:t>[9] </a:t>
            </a:r>
            <a:r>
              <a:rPr lang="en-GB" sz="5600" dirty="0"/>
              <a:t>D. Williams, G. Hallewell, E. </a:t>
            </a:r>
            <a:r>
              <a:rPr lang="en-GB" sz="5600" dirty="0" err="1"/>
              <a:t>Chakkarapani</a:t>
            </a:r>
            <a:r>
              <a:rPr lang="en-GB" sz="5600" dirty="0"/>
              <a:t> &amp; J. </a:t>
            </a:r>
            <a:r>
              <a:rPr lang="en-GB" sz="5600" dirty="0" err="1"/>
              <a:t>Dingley</a:t>
            </a:r>
            <a:r>
              <a:rPr lang="en-GB" sz="5600" dirty="0"/>
              <a:t>; “Real-time measurement of Xenon in a binary gas mixture using ultrasound time-of-flight: a feasibility study”; Proc. Euroanaesthesia2017, Geneva, June 3-5, 2017; </a:t>
            </a:r>
            <a:r>
              <a:rPr lang="en-GB" sz="5600" u="sng" dirty="0">
                <a:hlinkClick r:id="rId4"/>
              </a:rPr>
              <a:t>http://euroanaesthesia2017.esahq.org/</a:t>
            </a:r>
            <a:r>
              <a:rPr lang="en-GB" sz="5600" dirty="0"/>
              <a:t>. </a:t>
            </a:r>
            <a:r>
              <a:rPr lang="en-GB" sz="5600" dirty="0" err="1"/>
              <a:t>Anesthesia</a:t>
            </a:r>
            <a:r>
              <a:rPr lang="en-GB" sz="5600" dirty="0"/>
              <a:t> &amp; Analgesia: </a:t>
            </a:r>
            <a:r>
              <a:rPr lang="en-GB" sz="5600" u="sng" dirty="0">
                <a:hlinkClick r:id="rId5"/>
              </a:rPr>
              <a:t>October 2019 - Volume 129 - Issue 4 - p 985-990</a:t>
            </a:r>
            <a:r>
              <a:rPr lang="en-GB" sz="5600" dirty="0"/>
              <a:t> </a:t>
            </a:r>
            <a:r>
              <a:rPr lang="en-GB" sz="5600" dirty="0" err="1"/>
              <a:t>doi</a:t>
            </a:r>
            <a:r>
              <a:rPr lang="en-GB" sz="5600" dirty="0"/>
              <a:t>: 10.1213/ANE.0000000000003806</a:t>
            </a:r>
          </a:p>
          <a:p>
            <a:pPr marL="0" indent="0">
              <a:buNone/>
            </a:pPr>
            <a:r>
              <a:rPr lang="en-US" sz="5600" dirty="0"/>
              <a:t>[10] J. Busto et al; “Separation of rare gases and chiral molecules by selective binding in porous organic cages”.  </a:t>
            </a:r>
            <a:endParaRPr lang="en-GB" sz="5600" dirty="0"/>
          </a:p>
          <a:p>
            <a:pPr marL="0" indent="0">
              <a:buNone/>
            </a:pPr>
            <a:r>
              <a:rPr lang="fr-FR" sz="5600" dirty="0"/>
              <a:t>Nature </a:t>
            </a:r>
            <a:r>
              <a:rPr lang="fr-FR" sz="5600" dirty="0" err="1"/>
              <a:t>Materials</a:t>
            </a:r>
            <a:r>
              <a:rPr lang="fr-FR" sz="5600" dirty="0"/>
              <a:t>,</a:t>
            </a:r>
            <a:r>
              <a:rPr lang="fr-FR" sz="5600" b="1" dirty="0"/>
              <a:t> 13</a:t>
            </a:r>
            <a:r>
              <a:rPr lang="fr-FR" sz="5600" dirty="0"/>
              <a:t>, 954-960 (2014)</a:t>
            </a:r>
            <a:endParaRPr lang="en-GB" sz="5600" dirty="0"/>
          </a:p>
          <a:p>
            <a:pPr marL="0" indent="0">
              <a:buNone/>
            </a:pPr>
            <a:r>
              <a:rPr lang="fr-FR" sz="5600" dirty="0"/>
              <a:t>[11] R. Noel Thèse doctorale – Université d’Aix Marseille, 30/11/2015.  « Etude et développement de substrats microporeux pour l'adsorption du radon et son application en physique du neutrino » </a:t>
            </a:r>
            <a:endParaRPr lang="en-GB" sz="5600" dirty="0"/>
          </a:p>
          <a:p>
            <a:pPr marL="0" indent="0">
              <a:buNone/>
            </a:pPr>
            <a:r>
              <a:rPr lang="en-US" sz="5600" dirty="0"/>
              <a:t>[12] </a:t>
            </a:r>
            <a:r>
              <a:rPr lang="en-GB" sz="5600" dirty="0"/>
              <a:t>R. Noel et al. Proc. 5</a:t>
            </a:r>
            <a:r>
              <a:rPr lang="en-GB" sz="5600" baseline="30000" dirty="0"/>
              <a:t>th</a:t>
            </a:r>
            <a:r>
              <a:rPr lang="en-GB" sz="5600" dirty="0"/>
              <a:t> International Workshop in Low Radioactivity Techniques. 18–20/3/2015 Seattle, WA.</a:t>
            </a:r>
          </a:p>
          <a:p>
            <a:pPr marL="0" indent="0">
              <a:buNone/>
            </a:pPr>
            <a:r>
              <a:rPr lang="en-US" sz="5600" dirty="0"/>
              <a:t>[13] D. Zhang, A. Martinez &amp; J.-P; </a:t>
            </a:r>
            <a:r>
              <a:rPr lang="en-US" sz="5600" dirty="0" err="1"/>
              <a:t>Dutasta</a:t>
            </a:r>
            <a:r>
              <a:rPr lang="en-US" sz="5600" dirty="0"/>
              <a:t>; “Emergence of </a:t>
            </a:r>
            <a:r>
              <a:rPr lang="en-US" sz="5600" dirty="0" err="1"/>
              <a:t>hemicryptophanes</a:t>
            </a:r>
            <a:r>
              <a:rPr lang="en-US" sz="5600" dirty="0"/>
              <a:t>: from synthesis to </a:t>
            </a:r>
            <a:r>
              <a:rPr lang="en-US" sz="5600" dirty="0" err="1"/>
              <a:t>applicati</a:t>
            </a:r>
            <a:r>
              <a:rPr lang="en-GB" sz="5600" dirty="0" err="1"/>
              <a:t>ons</a:t>
            </a:r>
            <a:r>
              <a:rPr lang="en-GB" sz="5600" dirty="0"/>
              <a:t> for recognition, molecular machines and supramolecular catalysis”;  </a:t>
            </a:r>
            <a:r>
              <a:rPr lang="en-GB" sz="5600" u="sng" dirty="0">
                <a:hlinkClick r:id="rId6"/>
              </a:rPr>
              <a:t>Chem. Rev</a:t>
            </a:r>
            <a:r>
              <a:rPr lang="en-GB" sz="5600" i="1" u="sng" dirty="0">
                <a:hlinkClick r:id="rId6"/>
              </a:rPr>
              <a:t>.</a:t>
            </a:r>
            <a:r>
              <a:rPr lang="en-GB" sz="5600" u="sng" dirty="0">
                <a:hlinkClick r:id="rId6"/>
              </a:rPr>
              <a:t> 2017; </a:t>
            </a:r>
            <a:r>
              <a:rPr lang="en-GB" sz="5600" b="1" u="sng" dirty="0">
                <a:hlinkClick r:id="rId6"/>
              </a:rPr>
              <a:t>117</a:t>
            </a:r>
            <a:r>
              <a:rPr lang="en-GB" sz="5600" u="sng" dirty="0">
                <a:hlinkClick r:id="rId6"/>
              </a:rPr>
              <a:t>: 4900–4942.</a:t>
            </a:r>
            <a:endParaRPr lang="en-GB" sz="5600" dirty="0"/>
          </a:p>
          <a:p>
            <a:pPr marL="0" indent="0">
              <a:buNone/>
            </a:pPr>
            <a:r>
              <a:rPr lang="en-GB" sz="5600" dirty="0"/>
              <a:t>[14] T</a:t>
            </a:r>
            <a:r>
              <a:rPr lang="en-GB" sz="5600" dirty="0" smtClean="0"/>
              <a:t>. </a:t>
            </a:r>
            <a:r>
              <a:rPr lang="en-GB" sz="5600" dirty="0" err="1" smtClean="0"/>
              <a:t>Brotin</a:t>
            </a:r>
            <a:r>
              <a:rPr lang="en-GB" sz="5600" dirty="0" smtClean="0"/>
              <a:t> </a:t>
            </a:r>
            <a:r>
              <a:rPr lang="en-GB" sz="5600" dirty="0"/>
              <a:t>and J.-P. </a:t>
            </a:r>
            <a:r>
              <a:rPr lang="en-GB" sz="5600" dirty="0" err="1"/>
              <a:t>Dutasta</a:t>
            </a:r>
            <a:r>
              <a:rPr lang="en-GB" sz="5600" dirty="0"/>
              <a:t> “</a:t>
            </a:r>
            <a:r>
              <a:rPr lang="en-GB" sz="5600" dirty="0" err="1"/>
              <a:t>Cryptophanes</a:t>
            </a:r>
            <a:r>
              <a:rPr lang="en-GB" sz="5600" dirty="0"/>
              <a:t> and Their Complexes—Present and Future” </a:t>
            </a:r>
          </a:p>
          <a:p>
            <a:pPr marL="0" indent="0">
              <a:buNone/>
            </a:pPr>
            <a:r>
              <a:rPr lang="en-GB" sz="5600" dirty="0"/>
              <a:t>Chem. </a:t>
            </a:r>
            <a:r>
              <a:rPr lang="fr-FR" sz="5600" dirty="0" err="1"/>
              <a:t>Rev</a:t>
            </a:r>
            <a:r>
              <a:rPr lang="fr-FR" sz="5600" dirty="0"/>
              <a:t>. 2009, </a:t>
            </a:r>
            <a:r>
              <a:rPr lang="fr-FR" sz="5600" b="1" dirty="0"/>
              <a:t>109</a:t>
            </a:r>
            <a:r>
              <a:rPr lang="fr-FR" sz="5600" dirty="0"/>
              <a:t> : 88-130.</a:t>
            </a:r>
            <a:endParaRPr lang="en-GB" sz="5600" dirty="0"/>
          </a:p>
          <a:p>
            <a:pPr marL="0" indent="0">
              <a:buNone/>
            </a:pPr>
            <a:r>
              <a:rPr lang="en-GB" sz="5600" dirty="0"/>
              <a:t>[15] C. Rossi et al.  “Applications and perspectives of gas analysis based on sonar Instrumentation’’</a:t>
            </a:r>
          </a:p>
          <a:p>
            <a:pPr marL="0" indent="0">
              <a:buNone/>
            </a:pPr>
            <a:r>
              <a:rPr lang="en-GB" sz="5600" dirty="0"/>
              <a:t>Thermal Science and Engineering Progress 2019, </a:t>
            </a:r>
            <a:r>
              <a:rPr lang="en-GB" sz="5600" b="1" dirty="0"/>
              <a:t>9</a:t>
            </a:r>
            <a:r>
              <a:rPr lang="en-GB" sz="5600" dirty="0"/>
              <a:t>: 169-176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86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79512" y="243373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D. Williams, G. Hallewell, E. </a:t>
            </a:r>
            <a:r>
              <a:rPr lang="en-GB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Chakkarapani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&amp; J. </a:t>
            </a:r>
            <a:r>
              <a:rPr lang="en-GB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Dingley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Real-time measurement of Xenon in a binary gas mixture using ultrasound time-of-flight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feasibility study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”; </a:t>
            </a:r>
            <a:endParaRPr lang="en-GB" sz="16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Euroanaesthesia2017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Geneva, June 3-5, 2017; </a:t>
            </a:r>
            <a:r>
              <a:rPr lang="en-GB" sz="16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http://euroanaesthesia2017.esahq.org/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1600" b="1" dirty="0" err="1">
                <a:solidFill>
                  <a:srgbClr val="3B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Anesthesia</a:t>
            </a:r>
            <a:r>
              <a:rPr lang="en-GB" sz="1600" b="1" dirty="0">
                <a:solidFill>
                  <a:srgbClr val="3B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&amp; Analgesia</a:t>
            </a:r>
            <a:r>
              <a:rPr lang="en-GB" sz="1600" dirty="0">
                <a:solidFill>
                  <a:srgbClr val="3B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 </a:t>
            </a:r>
            <a:r>
              <a:rPr lang="en-GB" sz="1600" u="sng" dirty="0">
                <a:solidFill>
                  <a:srgbClr val="0066FF"/>
                </a:solidFill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October 2019 - Volume 129 - Issue 4 - p </a:t>
            </a:r>
            <a:r>
              <a:rPr lang="en-GB" sz="1600" u="sng" dirty="0" smtClean="0">
                <a:solidFill>
                  <a:srgbClr val="0066FF"/>
                </a:solidFill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985-990</a:t>
            </a:r>
            <a:endParaRPr lang="en-GB" sz="1600" dirty="0"/>
          </a:p>
        </p:txBody>
      </p:sp>
      <p:grpSp>
        <p:nvGrpSpPr>
          <p:cNvPr id="8" name="Groupe 7"/>
          <p:cNvGrpSpPr/>
          <p:nvPr/>
        </p:nvGrpSpPr>
        <p:grpSpPr>
          <a:xfrm>
            <a:off x="393334" y="1983066"/>
            <a:ext cx="8496944" cy="4064260"/>
            <a:chOff x="395537" y="2317068"/>
            <a:chExt cx="8496944" cy="4064260"/>
          </a:xfrm>
        </p:grpSpPr>
        <p:pic>
          <p:nvPicPr>
            <p:cNvPr id="6" name="Espace réservé pour une image 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7" r="1930" b="6121"/>
            <a:stretch/>
          </p:blipFill>
          <p:spPr>
            <a:xfrm>
              <a:off x="395537" y="2420888"/>
              <a:ext cx="8496944" cy="3960440"/>
            </a:xfrm>
            <a:prstGeom prst="rect">
              <a:avLst/>
            </a:prstGeom>
          </p:spPr>
        </p:pic>
        <p:pic>
          <p:nvPicPr>
            <p:cNvPr id="7" name="Espace réservé pour une image 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9" r="1930" b="90511"/>
            <a:stretch/>
          </p:blipFill>
          <p:spPr>
            <a:xfrm>
              <a:off x="395537" y="2317068"/>
              <a:ext cx="8496944" cy="207640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2019033" y="6309320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49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4" descr="Prematuration Xe CNRS J. Busto (1)- final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1"/>
          <a:stretch/>
        </p:blipFill>
        <p:spPr>
          <a:xfrm>
            <a:off x="251520" y="332657"/>
            <a:ext cx="8677047" cy="424847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5" name="ZoneTexte 4"/>
          <p:cNvSpPr txBox="1"/>
          <p:nvPr/>
        </p:nvSpPr>
        <p:spPr>
          <a:xfrm>
            <a:off x="195665" y="4530021"/>
            <a:ext cx="8788753" cy="187743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00FF"/>
                </a:solidFill>
              </a:rPr>
              <a:t>Notre but: </a:t>
            </a:r>
            <a:r>
              <a:rPr lang="fr-FR" dirty="0" smtClean="0">
                <a:solidFill>
                  <a:srgbClr val="0000FF"/>
                </a:solidFill>
              </a:rPr>
              <a:t>augmenter l’efficacité et sélectivité de récupération de Xe suite aux anesthésies: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prix réduite  no. interventions avec les avantages </a:t>
            </a:r>
            <a:r>
              <a:rPr lang="fr-FR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neuroprotecteurs</a:t>
            </a:r>
            <a:r>
              <a:rPr 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 Xe etc. augment</a:t>
            </a:r>
            <a:r>
              <a:rPr lang="fr-FR" dirty="0" smtClean="0">
                <a:solidFill>
                  <a:srgbClr val="0000FF"/>
                </a:solidFill>
              </a:rPr>
              <a:t>é  </a:t>
            </a:r>
            <a:endParaRPr lang="fr-FR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endParaRPr lang="fr-FR" sz="400" b="1" u="sng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fr-FR" b="1" u="sng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Strategie</a:t>
            </a:r>
            <a:r>
              <a:rPr lang="fr-FR" b="1" u="sng" dirty="0" smtClean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capture de Xe suite aux interventions sur cartouches régénérables </a:t>
            </a:r>
          </a:p>
          <a:p>
            <a:r>
              <a:rPr 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                        de matériel nano-poreux </a:t>
            </a:r>
            <a:r>
              <a:rPr lang="fr-FR" b="1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proche a la température ambiante… </a:t>
            </a:r>
            <a:r>
              <a:rPr 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brevet?</a:t>
            </a:r>
          </a:p>
          <a:p>
            <a:endParaRPr lang="fr-FR" sz="400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fr-FR" b="1" u="sng" dirty="0" smtClean="0">
                <a:solidFill>
                  <a:srgbClr val="0000FF"/>
                </a:solidFill>
                <a:sym typeface="Wingdings" panose="05000000000000000000" pitchFamily="2" charset="2"/>
              </a:rPr>
              <a:t>Développement:</a:t>
            </a:r>
            <a:r>
              <a:rPr lang="fr-FR" u="sng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- avec fournisseur de gaz et/ou cartouches d’adsorbeur – business model </a:t>
            </a:r>
          </a:p>
          <a:p>
            <a:r>
              <a:rPr lang="fr-FR" dirty="0" smtClean="0">
                <a:solidFill>
                  <a:srgbClr val="0000FF"/>
                </a:solidFill>
                <a:sym typeface="Wingdings" panose="05000000000000000000" pitchFamily="2" charset="2"/>
              </a:rPr>
              <a:t>                                   pour recyclage de Xe gaz + cartouches d’adsorbant</a:t>
            </a:r>
            <a:endParaRPr lang="fr-FR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60913" y="6488668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624337" y="44624"/>
            <a:ext cx="5931411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00FF"/>
                </a:solidFill>
              </a:rPr>
              <a:t>Etat de l’art </a:t>
            </a:r>
          </a:p>
          <a:p>
            <a:pPr algn="ctr"/>
            <a:r>
              <a:rPr lang="fr-FR" sz="2400" dirty="0" smtClean="0">
                <a:solidFill>
                  <a:srgbClr val="0000FF"/>
                </a:solidFill>
              </a:rPr>
              <a:t>(circulation et (non)-</a:t>
            </a:r>
            <a:r>
              <a:rPr lang="fr-FR" sz="2400" dirty="0" err="1" smtClean="0">
                <a:solidFill>
                  <a:srgbClr val="0000FF"/>
                </a:solidFill>
              </a:rPr>
              <a:t>recuperation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endParaRPr lang="fr-FR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3" name="Espace réservé pour une image  4" descr="Xenon for Neuroprotection During Post-Cardiac Arrest Syndrome in Comatose Survivors of an Out of Hospital Cardiac Arrest - Tabular View - ClinicalTrials.gov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418829"/>
            <a:ext cx="8802338" cy="3937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904" y="116632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IN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XePOHCAS</a:t>
            </a:r>
            <a:r>
              <a:rPr lang="en-I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i="1" dirty="0" smtClean="0">
                <a:solidFill>
                  <a:srgbClr val="C00000"/>
                </a:solidFill>
              </a:rPr>
              <a:t>Xenon </a:t>
            </a:r>
            <a:r>
              <a:rPr lang="en-US" b="1" i="1" dirty="0">
                <a:solidFill>
                  <a:srgbClr val="C00000"/>
                </a:solidFill>
              </a:rPr>
              <a:t>for Neuroprotection During Post-Cardiac Arrest Syndrome in Comatose Survivors of an Out of Hospital Cardiac Arrest - Tabular View - </a:t>
            </a:r>
            <a:r>
              <a:rPr lang="en-US" b="1" i="1" dirty="0" smtClean="0">
                <a:solidFill>
                  <a:srgbClr val="C00000"/>
                </a:solidFill>
              </a:rPr>
              <a:t>ClinicalTrials.gov</a:t>
            </a:r>
          </a:p>
          <a:p>
            <a:pPr algn="ctr"/>
            <a:endParaRPr lang="en-US" b="1" i="1" dirty="0">
              <a:solidFill>
                <a:srgbClr val="C00000"/>
              </a:solidFill>
            </a:endParaRPr>
          </a:p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https://clinicaltrials.gov/ct2/show/NCT03176186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IN" b="1" i="1" dirty="0" smtClean="0">
                <a:latin typeface="Times New Roman" pitchFamily="18" charset="0"/>
                <a:cs typeface="Times New Roman" pitchFamily="18" charset="0"/>
              </a:rPr>
              <a:t>Cohort: 1400 </a:t>
            </a:r>
            <a:r>
              <a:rPr lang="en-IN" b="1" i="1" dirty="0">
                <a:latin typeface="Times New Roman" pitchFamily="18" charset="0"/>
                <a:cs typeface="Times New Roman" pitchFamily="18" charset="0"/>
              </a:rPr>
              <a:t>patients 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in multiple hospitals in the US. </a:t>
            </a:r>
            <a:endParaRPr lang="en-IN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ikely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duration of 50%Xe/50%O</a:t>
            </a:r>
            <a:r>
              <a:rPr lang="en-I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ventilation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+ poss. hypothermia @ 33 ⁰C 24 hrs</a:t>
            </a:r>
            <a:endParaRPr lang="en-GB" i="1" dirty="0">
              <a:solidFill>
                <a:srgbClr val="C00000"/>
              </a:solidFill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137866" y="764704"/>
            <a:ext cx="9032972" cy="1127022"/>
            <a:chOff x="428596" y="3952655"/>
            <a:chExt cx="19719287" cy="2654937"/>
          </a:xfrm>
        </p:grpSpPr>
        <p:pic>
          <p:nvPicPr>
            <p:cNvPr id="7" name="Picture 6" descr="E:\ABHIJIT\OTHERS\ami ki chai\my CV\MY PPT\Images\anaesthesi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056" y="3964784"/>
              <a:ext cx="2428892" cy="1857388"/>
            </a:xfrm>
            <a:prstGeom prst="rect">
              <a:avLst/>
            </a:prstGeom>
            <a:noFill/>
          </p:spPr>
        </p:pic>
        <p:sp>
          <p:nvSpPr>
            <p:cNvPr id="8" name="TextBox 18"/>
            <p:cNvSpPr txBox="1"/>
            <p:nvPr/>
          </p:nvSpPr>
          <p:spPr>
            <a:xfrm>
              <a:off x="428596" y="5737553"/>
              <a:ext cx="2491813" cy="87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Anaesthesia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 descr="Image result for neuroprotectan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339475" y="3952655"/>
              <a:ext cx="2565205" cy="1868622"/>
            </a:xfrm>
            <a:prstGeom prst="rect">
              <a:avLst/>
            </a:prstGeom>
            <a:noFill/>
          </p:spPr>
        </p:pic>
        <p:sp>
          <p:nvSpPr>
            <p:cNvPr id="10" name="TextBox 20"/>
            <p:cNvSpPr txBox="1"/>
            <p:nvPr/>
          </p:nvSpPr>
          <p:spPr>
            <a:xfrm>
              <a:off x="16708041" y="5821278"/>
              <a:ext cx="3439842" cy="65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Neuroprotectan</a:t>
              </a:r>
              <a:r>
                <a:rPr lang="en-IN" sz="12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IN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069992" y="6387895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823727" y="3903216"/>
            <a:ext cx="4086115" cy="200054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00FF"/>
                </a:solidFill>
              </a:rPr>
              <a:t>En cas de succès….</a:t>
            </a:r>
          </a:p>
          <a:p>
            <a:r>
              <a:rPr lang="fr-FR" sz="2000" dirty="0" smtClean="0">
                <a:solidFill>
                  <a:srgbClr val="0000FF"/>
                </a:solidFill>
              </a:rPr>
              <a:t>Augmentation de demande Xe:</a:t>
            </a:r>
          </a:p>
          <a:p>
            <a:endParaRPr lang="fr-FR" sz="2000" dirty="0" smtClean="0">
              <a:solidFill>
                <a:srgbClr val="0000FF"/>
              </a:solidFill>
            </a:endParaRPr>
          </a:p>
          <a:p>
            <a:r>
              <a:rPr lang="fr-FR" sz="2000" dirty="0" smtClean="0">
                <a:solidFill>
                  <a:srgbClr val="0000FF"/>
                </a:solidFill>
              </a:rPr>
              <a:t>Prix de Xe &lt;&lt;&lt;  soins de longue durée </a:t>
            </a:r>
          </a:p>
          <a:p>
            <a:r>
              <a:rPr lang="fr-FR" sz="2000" dirty="0" smtClean="0">
                <a:solidFill>
                  <a:srgbClr val="0000FF"/>
                </a:solidFill>
              </a:rPr>
              <a:t>pour patients autrement handicapées </a:t>
            </a:r>
          </a:p>
          <a:p>
            <a:r>
              <a:rPr lang="fr-FR" sz="2000" dirty="0">
                <a:solidFill>
                  <a:srgbClr val="0000FF"/>
                </a:solidFill>
              </a:rPr>
              <a:t>s</a:t>
            </a:r>
            <a:r>
              <a:rPr lang="fr-FR" sz="2000" dirty="0" smtClean="0">
                <a:solidFill>
                  <a:srgbClr val="0000FF"/>
                </a:solidFill>
              </a:rPr>
              <a:t>uite au privation d’oxygène</a:t>
            </a:r>
            <a:endParaRPr lang="fr-FR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TextShape 1"/>
          <p:cNvSpPr txBox="1"/>
          <p:nvPr/>
        </p:nvSpPr>
        <p:spPr>
          <a:xfrm>
            <a:off x="446400" y="110160"/>
            <a:ext cx="8250840" cy="532080"/>
          </a:xfrm>
          <a:prstGeom prst="rect">
            <a:avLst/>
          </a:prstGeom>
          <a:noFill/>
          <a:ln w="25560">
            <a:solidFill>
              <a:srgbClr val="C00000"/>
            </a:solidFill>
            <a:round/>
          </a:ln>
        </p:spPr>
        <p:txBody>
          <a:bodyPr anchor="ctr">
            <a:normAutofit fontScale="97500"/>
          </a:bodyPr>
          <a:lstStyle/>
          <a:p>
            <a:pPr algn="ctr">
              <a:lnSpc>
                <a:spcPct val="90000"/>
              </a:lnSpc>
            </a:pPr>
            <a:r>
              <a:rPr lang="fr-FR" sz="3200" b="1" strike="noStrike" spc="-1">
                <a:solidFill>
                  <a:srgbClr val="C00000"/>
                </a:solidFill>
                <a:latin typeface="Calibri Light"/>
              </a:rPr>
              <a:t>Current Xenon – Oxygen monitoring in anaesthesia: </a:t>
            </a: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8" name="Espace réservé du contenu 4"/>
          <p:cNvPicPr/>
          <p:nvPr/>
        </p:nvPicPr>
        <p:blipFill>
          <a:blip r:embed="rId2"/>
          <a:stretch/>
        </p:blipFill>
        <p:spPr>
          <a:xfrm>
            <a:off x="575280" y="771480"/>
            <a:ext cx="4750200" cy="3166920"/>
          </a:xfrm>
          <a:prstGeom prst="rect">
            <a:avLst/>
          </a:prstGeom>
          <a:ln>
            <a:noFill/>
          </a:ln>
        </p:spPr>
      </p:pic>
      <p:sp>
        <p:nvSpPr>
          <p:cNvPr id="1689" name="CustomShape 2"/>
          <p:cNvSpPr/>
          <p:nvPr/>
        </p:nvSpPr>
        <p:spPr>
          <a:xfrm>
            <a:off x="100080" y="4261680"/>
            <a:ext cx="8943480" cy="226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C00000"/>
                </a:solidFill>
                <a:latin typeface="Calibri"/>
              </a:rPr>
              <a:t>Current technology is </a:t>
            </a:r>
            <a:r>
              <a:rPr lang="en-GB" sz="2000" b="1" strike="noStrike" spc="-1">
                <a:solidFill>
                  <a:srgbClr val="385623"/>
                </a:solidFill>
                <a:latin typeface="Calibri"/>
              </a:rPr>
              <a:t>“split”:</a:t>
            </a:r>
            <a:endParaRPr lang="en-GB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85623"/>
              </a:buClr>
              <a:buFont typeface="StarSymbol"/>
              <a:buChar char="-"/>
            </a:pPr>
            <a:r>
              <a:rPr lang="en-GB" sz="2000" b="1" strike="noStrike" spc="-1">
                <a:solidFill>
                  <a:srgbClr val="385623"/>
                </a:solidFill>
                <a:latin typeface="Calibri"/>
              </a:rPr>
              <a:t>electrochemical sensor for O</a:t>
            </a:r>
            <a:r>
              <a:rPr lang="en-GB" sz="2000" b="1" strike="noStrike" spc="-1" baseline="-25000">
                <a:solidFill>
                  <a:srgbClr val="385623"/>
                </a:solidFill>
                <a:latin typeface="Calibri"/>
              </a:rPr>
              <a:t>2</a:t>
            </a:r>
            <a:r>
              <a:rPr lang="en-GB" sz="2000" b="1" strike="noStrike" spc="-1">
                <a:solidFill>
                  <a:srgbClr val="385623"/>
                </a:solidFill>
                <a:latin typeface="Calibri"/>
              </a:rPr>
              <a:t>, </a:t>
            </a:r>
            <a:endParaRPr lang="en-GB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85623"/>
              </a:buClr>
              <a:buFont typeface="StarSymbol"/>
              <a:buChar char="-"/>
            </a:pPr>
            <a:r>
              <a:rPr lang="en-GB" sz="2000" b="1" strike="noStrike" spc="-1">
                <a:solidFill>
                  <a:srgbClr val="385623"/>
                </a:solidFill>
                <a:latin typeface="Calibri"/>
              </a:rPr>
              <a:t>thermal  conductivity (very non-linear) for Xe: (INSOVT GKM-03 analyzer):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C00000"/>
                </a:solidFill>
                <a:latin typeface="Calibri"/>
              </a:rPr>
              <a:t>retro-adaptation of existing FDA-approved ultrasonic flowmeter (Drager Spirocell) add improved flow algorithm and simultaneous gas analysis: (</a:t>
            </a:r>
            <a:r>
              <a:rPr lang="en-GB" sz="2000" b="1" strike="noStrike" spc="-1">
                <a:solidFill>
                  <a:srgbClr val="203864"/>
                </a:solidFill>
                <a:latin typeface="Calibri"/>
              </a:rPr>
              <a:t>single technology</a:t>
            </a:r>
            <a:r>
              <a:rPr lang="en-GB" sz="2000" b="1" strike="noStrike" spc="-1">
                <a:solidFill>
                  <a:srgbClr val="C00000"/>
                </a:solidFill>
                <a:latin typeface="Calibri"/>
              </a:rPr>
              <a:t>), </a:t>
            </a:r>
            <a:r>
              <a:rPr lang="en-GB" sz="2000" b="1" strike="noStrike" spc="-1">
                <a:solidFill>
                  <a:srgbClr val="C00000"/>
                </a:solidFill>
                <a:latin typeface="Wingdings"/>
              </a:rPr>
              <a:t></a:t>
            </a:r>
            <a:r>
              <a:rPr lang="en-GB" sz="2000" b="1" strike="noStrike" spc="-1">
                <a:solidFill>
                  <a:srgbClr val="C00000"/>
                </a:solidFill>
                <a:latin typeface="Calibri"/>
              </a:rPr>
              <a:t> new instrument (</a:t>
            </a:r>
            <a:r>
              <a:rPr lang="en-GB" sz="2000" b="1" strike="noStrike" spc="-1">
                <a:solidFill>
                  <a:srgbClr val="1F4E79"/>
                </a:solidFill>
                <a:latin typeface="Calibri"/>
              </a:rPr>
              <a:t>more modern electronics, firmware, optimal acoustic cell</a:t>
            </a:r>
            <a:r>
              <a:rPr lang="en-GB" sz="2000" b="1" strike="noStrike" spc="-1">
                <a:solidFill>
                  <a:srgbClr val="C00000"/>
                </a:solidFill>
                <a:latin typeface="Calibri"/>
              </a:rPr>
              <a:t>) 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C00000"/>
                </a:solidFill>
                <a:latin typeface="Calibri"/>
              </a:rPr>
              <a:t>for Xe/O2 monitoring in respired and recovered gas.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1690" name="Picture 15"/>
          <p:cNvPicPr/>
          <p:nvPr/>
        </p:nvPicPr>
        <p:blipFill>
          <a:blip r:embed="rId3"/>
          <a:stretch/>
        </p:blipFill>
        <p:spPr>
          <a:xfrm>
            <a:off x="3335760" y="886320"/>
            <a:ext cx="1801080" cy="1504080"/>
          </a:xfrm>
          <a:prstGeom prst="rect">
            <a:avLst/>
          </a:prstGeom>
          <a:ln>
            <a:noFill/>
          </a:ln>
        </p:spPr>
      </p:pic>
      <p:pic>
        <p:nvPicPr>
          <p:cNvPr id="1691" name="Image 7"/>
          <p:cNvPicPr/>
          <p:nvPr/>
        </p:nvPicPr>
        <p:blipFill>
          <a:blip r:embed="rId4"/>
          <a:stretch/>
        </p:blipFill>
        <p:spPr>
          <a:xfrm>
            <a:off x="5342040" y="691920"/>
            <a:ext cx="3641040" cy="4127040"/>
          </a:xfrm>
          <a:prstGeom prst="rect">
            <a:avLst/>
          </a:prstGeom>
          <a:ln>
            <a:noFill/>
          </a:ln>
        </p:spPr>
      </p:pic>
      <p:sp>
        <p:nvSpPr>
          <p:cNvPr id="1693" name="TextShape 4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6B0F97F-3720-485C-BECA-65F5590DC63C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37600" y="6504186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451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1"/>
          <p:cNvGrpSpPr/>
          <p:nvPr/>
        </p:nvGrpSpPr>
        <p:grpSpPr>
          <a:xfrm>
            <a:off x="191302" y="1059538"/>
            <a:ext cx="9671155" cy="3912494"/>
            <a:chOff x="199403" y="3029766"/>
            <a:chExt cx="9671155" cy="3912494"/>
          </a:xfrm>
        </p:grpSpPr>
        <p:grpSp>
          <p:nvGrpSpPr>
            <p:cNvPr id="5" name="Group 100"/>
            <p:cNvGrpSpPr/>
            <p:nvPr/>
          </p:nvGrpSpPr>
          <p:grpSpPr>
            <a:xfrm>
              <a:off x="199403" y="3029766"/>
              <a:ext cx="8663122" cy="3309649"/>
              <a:chOff x="182374" y="-87842"/>
              <a:chExt cx="15401100" cy="588382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143239" y="642919"/>
                <a:ext cx="1552993" cy="5000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82374" y="1285860"/>
                <a:ext cx="1316997" cy="42862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869256" y="928670"/>
                <a:ext cx="78581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00034" y="1428736"/>
                <a:ext cx="714380" cy="1588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00034" y="5429264"/>
                <a:ext cx="714380" cy="1588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28662" y="5786454"/>
                <a:ext cx="71438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429390" y="2143116"/>
                <a:ext cx="2428098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534959" y="4679165"/>
                <a:ext cx="2215372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2857476" y="3643326"/>
                <a:ext cx="1429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643042" y="3357562"/>
                <a:ext cx="64294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643042" y="3571876"/>
                <a:ext cx="64294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1714480" y="3357562"/>
                <a:ext cx="42862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928794" y="3143248"/>
                <a:ext cx="35719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2285984" y="3071810"/>
                <a:ext cx="142876" cy="1428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285984" y="3500438"/>
                <a:ext cx="142876" cy="14287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285984" y="3286124"/>
                <a:ext cx="142876" cy="14287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3" name="Straight Connector 42"/>
              <p:cNvCxnSpPr>
                <a:stCxn id="38" idx="6"/>
              </p:cNvCxnSpPr>
              <p:nvPr/>
            </p:nvCxnSpPr>
            <p:spPr>
              <a:xfrm>
                <a:off x="2428860" y="3143248"/>
                <a:ext cx="428628" cy="1444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2857488" y="3429000"/>
                <a:ext cx="142876" cy="1428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857488" y="321468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2428860" y="3357562"/>
                <a:ext cx="428628" cy="1444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endCxn id="46" idx="0"/>
              </p:cNvCxnSpPr>
              <p:nvPr/>
            </p:nvCxnSpPr>
            <p:spPr>
              <a:xfrm rot="5400000">
                <a:off x="1786724" y="2070896"/>
                <a:ext cx="228599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928926" y="928694"/>
                <a:ext cx="21431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928926" y="3714776"/>
                <a:ext cx="21431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1035025" y="1821645"/>
                <a:ext cx="3215504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356799" y="618878"/>
                <a:ext cx="1200328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Driver</a:t>
                </a:r>
                <a:endParaRPr lang="fr-FR" sz="13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532721" y="589905"/>
                <a:ext cx="1857388" cy="5715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571024" y="570686"/>
                <a:ext cx="173118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latin typeface="Symbol" panose="05050102010706020507" pitchFamily="18" charset="2"/>
                    <a:cs typeface="Times New Roman" pitchFamily="18" charset="0"/>
                  </a:rPr>
                  <a:t>m</a:t>
                </a:r>
                <a:r>
                  <a:rPr lang="en-GB" sz="1200" b="1" dirty="0">
                    <a:latin typeface="Times New Roman" pitchFamily="18" charset="0"/>
                    <a:cs typeface="Times New Roman" pitchFamily="18" charset="0"/>
                  </a:rPr>
                  <a:t>-controller</a:t>
                </a:r>
                <a:endParaRPr lang="fr-FR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5" name="Straight Connector 74"/>
              <p:cNvCxnSpPr>
                <a:stCxn id="4" idx="3"/>
                <a:endCxn id="73" idx="1"/>
              </p:cNvCxnSpPr>
              <p:nvPr/>
            </p:nvCxnSpPr>
            <p:spPr>
              <a:xfrm flipV="1">
                <a:off x="4696232" y="875658"/>
                <a:ext cx="836489" cy="17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566950" y="4028664"/>
                <a:ext cx="185738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3" idx="2"/>
              </p:cNvCxnSpPr>
              <p:nvPr/>
            </p:nvCxnSpPr>
            <p:spPr>
              <a:xfrm flipH="1">
                <a:off x="6442187" y="1161409"/>
                <a:ext cx="19228" cy="28672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4786314" y="1785927"/>
                <a:ext cx="1500199" cy="7858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803151" y="1703804"/>
                <a:ext cx="1523151" cy="82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latin typeface="Times New Roman" pitchFamily="18" charset="0"/>
                    <a:cs typeface="Times New Roman" pitchFamily="18" charset="0"/>
                  </a:rPr>
                  <a:t>Threshold</a:t>
                </a:r>
              </a:p>
              <a:p>
                <a:r>
                  <a:rPr lang="en-GB" sz="1200" b="1" dirty="0">
                    <a:latin typeface="Times New Roman" pitchFamily="18" charset="0"/>
                    <a:cs typeface="Times New Roman" pitchFamily="18" charset="0"/>
                  </a:rPr>
                  <a:t>generator</a:t>
                </a:r>
                <a:endParaRPr lang="fr-FR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4596064" y="3357562"/>
                <a:ext cx="10001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4877371" y="4416307"/>
                <a:ext cx="2443629" cy="9706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892776" y="4433137"/>
                <a:ext cx="2482986" cy="9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b="1" dirty="0" smtClean="0">
                    <a:latin typeface="Times New Roman" pitchFamily="18" charset="0"/>
                    <a:cs typeface="Times New Roman" pitchFamily="18" charset="0"/>
                  </a:rPr>
                  <a:t>Communication</a:t>
                </a:r>
                <a:endParaRPr lang="en-GB" sz="135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1350" b="1" dirty="0" smtClean="0">
                    <a:latin typeface="Times New Roman" pitchFamily="18" charset="0"/>
                    <a:cs typeface="Times New Roman" pitchFamily="18" charset="0"/>
                  </a:rPr>
                  <a:t>Interface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H="1">
                <a:off x="6928859" y="1172641"/>
                <a:ext cx="21828" cy="32234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791453" y="-87842"/>
                <a:ext cx="1961221" cy="902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Acoustic</a:t>
                </a:r>
              </a:p>
              <a:p>
                <a:pPr algn="ctr"/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 transducers</a:t>
                </a:r>
                <a:endParaRPr lang="fr-FR" sz="13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2643174" y="214290"/>
                <a:ext cx="421484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6680215" y="392091"/>
                <a:ext cx="356396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4366703" y="202234"/>
                <a:ext cx="1371315" cy="471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25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Up</a:t>
                </a:r>
                <a:r>
                  <a:rPr lang="en-GB" sz="1125" b="1" dirty="0"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GB" sz="1125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Down</a:t>
                </a:r>
                <a:endParaRPr lang="fr-FR" sz="1125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rot="5400000">
                <a:off x="5210811" y="2958637"/>
                <a:ext cx="77378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" name="Picture 9" descr="Polaroid-transduc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906" t="18906" r="19687" b="19687"/>
              <a:stretch>
                <a:fillRect/>
              </a:stretch>
            </p:blipFill>
            <p:spPr bwMode="auto">
              <a:xfrm>
                <a:off x="428596" y="4665492"/>
                <a:ext cx="884215" cy="859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9" descr="Polaroid-transduc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906" t="18906" r="19687" b="19687"/>
              <a:stretch>
                <a:fillRect/>
              </a:stretch>
            </p:blipFill>
            <p:spPr bwMode="auto">
              <a:xfrm>
                <a:off x="416564" y="1333234"/>
                <a:ext cx="884215" cy="859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7" name="Straight Connector 106"/>
              <p:cNvCxnSpPr/>
              <p:nvPr/>
            </p:nvCxnSpPr>
            <p:spPr>
              <a:xfrm rot="16200000" flipV="1">
                <a:off x="633763" y="1169179"/>
                <a:ext cx="509590" cy="95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V="1">
                <a:off x="726757" y="5607859"/>
                <a:ext cx="366714" cy="95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035819" y="964389"/>
                <a:ext cx="642942" cy="28575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-642974" y="2428868"/>
                <a:ext cx="3857652" cy="57150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/>
              <p:cNvSpPr/>
              <p:nvPr/>
            </p:nvSpPr>
            <p:spPr>
              <a:xfrm>
                <a:off x="3357554" y="5096788"/>
                <a:ext cx="1285884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0182900" y="441546"/>
                <a:ext cx="5400574" cy="90281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GB" sz="1350" b="1" dirty="0" smtClean="0">
                    <a:latin typeface="Times New Roman" pitchFamily="18" charset="0"/>
                    <a:cs typeface="Times New Roman" pitchFamily="18" charset="0"/>
                  </a:rPr>
                  <a:t>ransducer excitation</a:t>
                </a:r>
              </a:p>
              <a:p>
                <a:pPr algn="ctr"/>
                <a:r>
                  <a:rPr lang="en-GB" sz="1350" b="1" dirty="0" smtClean="0">
                    <a:latin typeface="Times New Roman" pitchFamily="18" charset="0"/>
                    <a:cs typeface="Times New Roman" pitchFamily="18" charset="0"/>
                  </a:rPr>
                  <a:t> (simultaneous transmission mode)</a:t>
                </a:r>
                <a:endParaRPr lang="en-GB" sz="13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1959012" y="4317825"/>
                <a:ext cx="857256" cy="1785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16200000">
                <a:off x="9178527" y="906802"/>
                <a:ext cx="1887127" cy="5334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Bias</a:t>
                </a:r>
                <a:r>
                  <a:rPr lang="en-GB" sz="956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350" b="1" dirty="0">
                    <a:latin typeface="Times New Roman" pitchFamily="18" charset="0"/>
                    <a:cs typeface="Times New Roman" pitchFamily="18" charset="0"/>
                  </a:rPr>
                  <a:t>voltage</a:t>
                </a:r>
                <a:endParaRPr lang="fr-FR" sz="135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726969" y="4892127"/>
                <a:ext cx="214314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13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17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12460" t="8162" r="66548" b="64204"/>
            <a:stretch/>
          </p:blipFill>
          <p:spPr bwMode="auto">
            <a:xfrm>
              <a:off x="4397020" y="3343454"/>
              <a:ext cx="1284564" cy="68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Connecteur droit 2"/>
            <p:cNvCxnSpPr/>
            <p:nvPr/>
          </p:nvCxnSpPr>
          <p:spPr>
            <a:xfrm>
              <a:off x="5611891" y="3381126"/>
              <a:ext cx="0" cy="582677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4813650" y="3107275"/>
              <a:ext cx="56457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D, </a:t>
              </a:r>
              <a:r>
                <a:rPr lang="fr-FR" sz="135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fr-FR" sz="135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fr-FR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e 119"/>
            <p:cNvGrpSpPr/>
            <p:nvPr/>
          </p:nvGrpSpPr>
          <p:grpSpPr>
            <a:xfrm>
              <a:off x="5317194" y="4482259"/>
              <a:ext cx="1694306" cy="1215182"/>
              <a:chOff x="2242801" y="2974952"/>
              <a:chExt cx="3610485" cy="2313857"/>
            </a:xfrm>
            <a:effectLst/>
          </p:grpSpPr>
          <p:pic>
            <p:nvPicPr>
              <p:cNvPr id="121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42896" t="23688" r="17495" b="2412"/>
              <a:stretch/>
            </p:blipFill>
            <p:spPr bwMode="auto">
              <a:xfrm>
                <a:off x="2242801" y="2974952"/>
                <a:ext cx="3533553" cy="2313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" name="Rectangle 121"/>
              <p:cNvSpPr/>
              <p:nvPr/>
            </p:nvSpPr>
            <p:spPr>
              <a:xfrm>
                <a:off x="3944203" y="5036024"/>
                <a:ext cx="1909083" cy="2527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242801" y="3650108"/>
                <a:ext cx="419183" cy="217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4" name="Connecteur droit 123"/>
            <p:cNvCxnSpPr>
              <a:endCxn id="113" idx="3"/>
            </p:cNvCxnSpPr>
            <p:nvPr/>
          </p:nvCxnSpPr>
          <p:spPr>
            <a:xfrm>
              <a:off x="5495409" y="5036936"/>
              <a:ext cx="14876" cy="103086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>
              <a:endCxn id="28" idx="3"/>
            </p:cNvCxnSpPr>
            <p:nvPr/>
          </p:nvCxnSpPr>
          <p:spPr>
            <a:xfrm>
              <a:off x="4656815" y="3593466"/>
              <a:ext cx="0" cy="24623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4921359" y="4227278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135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6" name="Connecteur droit 125"/>
            <p:cNvCxnSpPr/>
            <p:nvPr/>
          </p:nvCxnSpPr>
          <p:spPr>
            <a:xfrm flipH="1">
              <a:off x="4648605" y="6481185"/>
              <a:ext cx="829928" cy="0"/>
            </a:xfrm>
            <a:prstGeom prst="line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ZoneTexte 128"/>
            <p:cNvSpPr txBox="1"/>
            <p:nvPr/>
          </p:nvSpPr>
          <p:spPr>
            <a:xfrm>
              <a:off x="6724536" y="4232970"/>
              <a:ext cx="29960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fr-FR" sz="135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25465" y="3838793"/>
              <a:ext cx="399197" cy="188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e 132"/>
            <p:cNvGrpSpPr/>
            <p:nvPr/>
          </p:nvGrpSpPr>
          <p:grpSpPr>
            <a:xfrm>
              <a:off x="7211626" y="4463802"/>
              <a:ext cx="1694306" cy="1215182"/>
              <a:chOff x="2242801" y="2974952"/>
              <a:chExt cx="3610485" cy="2313857"/>
            </a:xfrm>
            <a:effectLst/>
          </p:grpSpPr>
          <p:pic>
            <p:nvPicPr>
              <p:cNvPr id="134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42896" t="23688" r="17495" b="2412"/>
              <a:stretch/>
            </p:blipFill>
            <p:spPr bwMode="auto">
              <a:xfrm>
                <a:off x="2242801" y="2974952"/>
                <a:ext cx="3533553" cy="2313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" name="Rectangle 134"/>
              <p:cNvSpPr/>
              <p:nvPr/>
            </p:nvSpPr>
            <p:spPr>
              <a:xfrm>
                <a:off x="3944203" y="5036024"/>
                <a:ext cx="1909083" cy="2527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242801" y="3650108"/>
                <a:ext cx="419183" cy="217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37" name="Connecteur droit 136"/>
            <p:cNvCxnSpPr/>
            <p:nvPr/>
          </p:nvCxnSpPr>
          <p:spPr>
            <a:xfrm flipH="1">
              <a:off x="4656815" y="6699806"/>
              <a:ext cx="2709282" cy="0"/>
            </a:xfrm>
            <a:prstGeom prst="line">
              <a:avLst/>
            </a:prstGeom>
            <a:ln w="12700">
              <a:solidFill>
                <a:srgbClr val="00206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>
              <a:off x="7373413" y="5036936"/>
              <a:ext cx="17462" cy="103086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70"/>
            <p:cNvSpPr txBox="1"/>
            <p:nvPr/>
          </p:nvSpPr>
          <p:spPr>
            <a:xfrm>
              <a:off x="4981655" y="5403656"/>
              <a:ext cx="322075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Received </a:t>
              </a:r>
            </a:p>
            <a:p>
              <a:pPr algn="ctr"/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Sound </a:t>
              </a:r>
              <a:r>
                <a:rPr lang="en-GB" sz="1350" b="1" dirty="0">
                  <a:latin typeface="Times New Roman" pitchFamily="18" charset="0"/>
                  <a:cs typeface="Times New Roman" pitchFamily="18" charset="0"/>
                </a:rPr>
                <a:t>signals </a:t>
              </a:r>
              <a:endParaRPr lang="en-GB" sz="135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TextBox 79"/>
            <p:cNvSpPr txBox="1"/>
            <p:nvPr/>
          </p:nvSpPr>
          <p:spPr>
            <a:xfrm>
              <a:off x="5922346" y="6434429"/>
              <a:ext cx="916082" cy="50783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Transit</a:t>
              </a:r>
            </a:p>
            <a:p>
              <a:pPr algn="ctr"/>
              <a:r>
                <a:rPr lang="en-GB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time </a:t>
              </a:r>
              <a:r>
                <a:rPr lang="fr-FR" sz="135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sz="1350" b="1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</a:p>
          </p:txBody>
        </p:sp>
        <p:sp>
          <p:nvSpPr>
            <p:cNvPr id="34" name="Flèche droite 33"/>
            <p:cNvSpPr/>
            <p:nvPr/>
          </p:nvSpPr>
          <p:spPr>
            <a:xfrm rot="16200000">
              <a:off x="-57870" y="4704600"/>
              <a:ext cx="1120505" cy="36347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Gas flow</a:t>
              </a:r>
              <a:endParaRPr lang="fr-FR" sz="13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897739" y="4845210"/>
              <a:ext cx="912407" cy="588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62"/>
            <p:cNvSpPr txBox="1"/>
            <p:nvPr/>
          </p:nvSpPr>
          <p:spPr>
            <a:xfrm>
              <a:off x="1845892" y="4880703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latin typeface="Times New Roman" pitchFamily="18" charset="0"/>
                  <a:cs typeface="Times New Roman" pitchFamily="18" charset="0"/>
                </a:rPr>
                <a:t>Amplifier/</a:t>
              </a:r>
            </a:p>
            <a:p>
              <a:pPr algn="ctr"/>
              <a:r>
                <a:rPr lang="en-GB" sz="12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sz="1200" b="1" dirty="0" smtClean="0">
                  <a:latin typeface="Times New Roman" pitchFamily="18" charset="0"/>
                  <a:cs typeface="Times New Roman" pitchFamily="18" charset="0"/>
                </a:rPr>
                <a:t>omparator</a:t>
              </a:r>
              <a:endParaRPr lang="fr-FR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Hexagone 27"/>
            <p:cNvSpPr/>
            <p:nvPr/>
          </p:nvSpPr>
          <p:spPr>
            <a:xfrm>
              <a:off x="4656815" y="5950073"/>
              <a:ext cx="838594" cy="211436"/>
            </a:xfrm>
            <a:prstGeom prst="hexagon">
              <a:avLst/>
            </a:prstGeom>
            <a:gradFill>
              <a:gsLst>
                <a:gs pos="0">
                  <a:srgbClr val="C00000"/>
                </a:gs>
                <a:gs pos="100000">
                  <a:srgbClr val="002A7E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Hexagone 112"/>
            <p:cNvSpPr/>
            <p:nvPr/>
          </p:nvSpPr>
          <p:spPr>
            <a:xfrm>
              <a:off x="5510285" y="5962084"/>
              <a:ext cx="1863128" cy="211436"/>
            </a:xfrm>
            <a:prstGeom prst="hexagon">
              <a:avLst/>
            </a:prstGeom>
            <a:gradFill>
              <a:gsLst>
                <a:gs pos="0">
                  <a:srgbClr val="C00000"/>
                </a:gs>
                <a:gs pos="1000">
                  <a:schemeClr val="tx2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70"/>
            <p:cNvSpPr txBox="1"/>
            <p:nvPr/>
          </p:nvSpPr>
          <p:spPr>
            <a:xfrm>
              <a:off x="6454694" y="5976185"/>
              <a:ext cx="341586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Multi - MHz clock</a:t>
              </a:r>
              <a:endParaRPr lang="fr-FR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79"/>
            <p:cNvSpPr txBox="1"/>
            <p:nvPr/>
          </p:nvSpPr>
          <p:spPr>
            <a:xfrm>
              <a:off x="4600501" y="6212106"/>
              <a:ext cx="916081" cy="50783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Transit</a:t>
              </a:r>
            </a:p>
            <a:p>
              <a:pPr algn="ctr"/>
              <a:r>
                <a:rPr lang="en-GB" sz="135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time </a:t>
              </a:r>
              <a:r>
                <a:rPr lang="fr-FR" sz="135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sz="135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27" name="TextBox 69"/>
            <p:cNvSpPr txBox="1"/>
            <p:nvPr/>
          </p:nvSpPr>
          <p:spPr>
            <a:xfrm>
              <a:off x="4568544" y="4785630"/>
              <a:ext cx="1015136" cy="3000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Threshold</a:t>
              </a:r>
              <a:endParaRPr lang="fr-FR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Connector 65"/>
            <p:cNvCxnSpPr/>
            <p:nvPr/>
          </p:nvCxnSpPr>
          <p:spPr>
            <a:xfrm>
              <a:off x="2318573" y="3732470"/>
              <a:ext cx="10886" cy="10891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1864891" y="4043577"/>
              <a:ext cx="873558" cy="522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TextBox 71"/>
            <p:cNvSpPr txBox="1"/>
            <p:nvPr/>
          </p:nvSpPr>
          <p:spPr>
            <a:xfrm>
              <a:off x="1799614" y="4032475"/>
              <a:ext cx="103272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50" b="1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GB" sz="1350" b="1" dirty="0" err="1" smtClean="0">
                  <a:latin typeface="Times New Roman" pitchFamily="18" charset="0"/>
                  <a:cs typeface="Times New Roman" pitchFamily="18" charset="0"/>
                </a:rPr>
                <a:t>ducer</a:t>
              </a:r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 bias</a:t>
              </a:r>
              <a:endParaRPr lang="en-GB" sz="135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350" b="1" dirty="0" smtClean="0">
                  <a:latin typeface="Times New Roman" pitchFamily="18" charset="0"/>
                  <a:cs typeface="Times New Roman" pitchFamily="18" charset="0"/>
                </a:rPr>
                <a:t>generator</a:t>
              </a:r>
              <a:endParaRPr lang="fr-FR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191302" y="5108216"/>
            <a:ext cx="8735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flow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determination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on  </a:t>
            </a:r>
            <a:r>
              <a:rPr lang="fr-F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sound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transit times </a:t>
            </a:r>
          </a:p>
          <a:p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easured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opposite directions in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flowing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148411" y="5907674"/>
            <a:ext cx="87568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mixture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determination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sound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calculated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fr-FR" sz="1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677"/>
          <p:cNvSpPr txBox="1"/>
          <p:nvPr/>
        </p:nvSpPr>
        <p:spPr>
          <a:xfrm>
            <a:off x="148411" y="58143"/>
            <a:ext cx="8888085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Simultaneous Ultrasonic Gas Analysis &amp;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flowmetry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using </a:t>
            </a:r>
          </a:p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bi-directional ultrasound transmission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1173806" y="3734790"/>
            <a:ext cx="1500198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101" name="ZoneTexte 100"/>
          <p:cNvSpPr txBox="1"/>
          <p:nvPr/>
        </p:nvSpPr>
        <p:spPr>
          <a:xfrm>
            <a:off x="2067922" y="6533448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  <p:pic>
        <p:nvPicPr>
          <p:cNvPr id="104" name="Image 49"/>
          <p:cNvPicPr/>
          <p:nvPr/>
        </p:nvPicPr>
        <p:blipFill>
          <a:blip r:embed="rId5"/>
          <a:stretch/>
        </p:blipFill>
        <p:spPr>
          <a:xfrm>
            <a:off x="46877" y="995527"/>
            <a:ext cx="4563452" cy="3499560"/>
          </a:xfrm>
          <a:prstGeom prst="rect">
            <a:avLst/>
          </a:prstGeom>
          <a:ln>
            <a:noFill/>
          </a:ln>
        </p:spPr>
      </p:pic>
      <p:sp>
        <p:nvSpPr>
          <p:cNvPr id="115" name="CustomShape 6"/>
          <p:cNvSpPr/>
          <p:nvPr/>
        </p:nvSpPr>
        <p:spPr>
          <a:xfrm>
            <a:off x="1354769" y="1343493"/>
            <a:ext cx="3096000" cy="758160"/>
          </a:xfrm>
          <a:prstGeom prst="rect">
            <a:avLst/>
          </a:prstGeom>
          <a:solidFill>
            <a:schemeClr val="bg1"/>
          </a:solidFill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strike="noStrike" spc="-1" dirty="0">
                <a:solidFill>
                  <a:srgbClr val="548235"/>
                </a:solidFill>
                <a:latin typeface="Times New Roman"/>
              </a:rPr>
              <a:t>In the range (40-50% </a:t>
            </a:r>
            <a:r>
              <a:rPr lang="en-GB" sz="1400" b="1" strike="noStrike" spc="-1" dirty="0" err="1">
                <a:solidFill>
                  <a:srgbClr val="548235"/>
                </a:solidFill>
                <a:latin typeface="Times New Roman"/>
              </a:rPr>
              <a:t>Xe</a:t>
            </a:r>
            <a:r>
              <a:rPr lang="en-GB" sz="1400" b="1" strike="noStrike" spc="-1" dirty="0">
                <a:solidFill>
                  <a:srgbClr val="548235"/>
                </a:solidFill>
                <a:latin typeface="Times New Roman"/>
              </a:rPr>
              <a:t> in O</a:t>
            </a:r>
            <a:r>
              <a:rPr lang="en-GB" sz="1400" b="1" strike="noStrike" spc="-1" baseline="-25000" dirty="0">
                <a:solidFill>
                  <a:srgbClr val="548235"/>
                </a:solidFill>
                <a:latin typeface="Times New Roman"/>
              </a:rPr>
              <a:t>2</a:t>
            </a:r>
            <a:r>
              <a:rPr lang="en-GB" sz="1400" b="1" strike="noStrike" spc="-1" dirty="0">
                <a:solidFill>
                  <a:srgbClr val="548235"/>
                </a:solidFill>
                <a:latin typeface="Times New Roman"/>
              </a:rPr>
              <a:t>)</a:t>
            </a:r>
            <a:endParaRPr lang="en-GB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400" b="1" strike="noStrike" spc="-1" dirty="0">
                <a:solidFill>
                  <a:srgbClr val="548235"/>
                </a:solidFill>
                <a:latin typeface="Times New Roman"/>
              </a:rPr>
              <a:t>  slope of  </a:t>
            </a:r>
            <a:r>
              <a:rPr lang="en-GB" sz="1400" b="1" i="1" strike="noStrike" spc="-1" dirty="0">
                <a:solidFill>
                  <a:srgbClr val="548235"/>
                </a:solidFill>
                <a:latin typeface="Times New Roman"/>
              </a:rPr>
              <a:t>composition / </a:t>
            </a:r>
            <a:r>
              <a:rPr lang="en-GB" sz="1400" b="1" i="1" strike="noStrike" spc="-1" dirty="0" err="1">
                <a:solidFill>
                  <a:srgbClr val="548235"/>
                </a:solidFill>
                <a:latin typeface="Times New Roman"/>
              </a:rPr>
              <a:t>SoS</a:t>
            </a:r>
            <a:endParaRPr lang="en-GB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400" b="1" strike="noStrike" spc="-1" dirty="0">
                <a:solidFill>
                  <a:srgbClr val="548235"/>
                </a:solidFill>
                <a:latin typeface="Times New Roman"/>
              </a:rPr>
              <a:t>curve is ~ -0.8% </a:t>
            </a:r>
            <a:r>
              <a:rPr lang="en-GB" sz="1400" b="1" strike="noStrike" spc="-1" dirty="0" err="1">
                <a:solidFill>
                  <a:srgbClr val="548235"/>
                </a:solidFill>
                <a:latin typeface="Times New Roman"/>
              </a:rPr>
              <a:t>Xe</a:t>
            </a:r>
            <a:r>
              <a:rPr lang="en-GB" sz="1400" b="1" strike="noStrike" spc="-1" dirty="0">
                <a:solidFill>
                  <a:srgbClr val="548235"/>
                </a:solidFill>
                <a:latin typeface="Times New Roman"/>
              </a:rPr>
              <a:t>/ ms</a:t>
            </a:r>
            <a:r>
              <a:rPr lang="en-GB" sz="1400" b="1" strike="noStrike" spc="-1" baseline="30000" dirty="0">
                <a:solidFill>
                  <a:srgbClr val="548235"/>
                </a:solidFill>
                <a:latin typeface="Times New Roman"/>
              </a:rPr>
              <a:t>-1</a:t>
            </a:r>
            <a:endParaRPr lang="en-GB" sz="1400" b="0" strike="noStrike" spc="-1" dirty="0">
              <a:latin typeface="Arial"/>
            </a:endParaRPr>
          </a:p>
        </p:txBody>
      </p:sp>
      <p:grpSp>
        <p:nvGrpSpPr>
          <p:cNvPr id="120" name="Group 7"/>
          <p:cNvGrpSpPr/>
          <p:nvPr/>
        </p:nvGrpSpPr>
        <p:grpSpPr>
          <a:xfrm>
            <a:off x="777972" y="2777197"/>
            <a:ext cx="1030680" cy="1322280"/>
            <a:chOff x="856800" y="4047120"/>
            <a:chExt cx="1030680" cy="1322280"/>
          </a:xfrm>
        </p:grpSpPr>
        <p:sp>
          <p:nvSpPr>
            <p:cNvPr id="130" name="CustomShape 8"/>
            <p:cNvSpPr/>
            <p:nvPr/>
          </p:nvSpPr>
          <p:spPr>
            <a:xfrm flipH="1" flipV="1">
              <a:off x="1869120" y="4046760"/>
              <a:ext cx="18000" cy="1322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bg1"/>
            </a:solidFill>
            <a:ln w="3168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CustomShape 9"/>
            <p:cNvSpPr/>
            <p:nvPr/>
          </p:nvSpPr>
          <p:spPr>
            <a:xfrm flipV="1">
              <a:off x="856800" y="4046760"/>
              <a:ext cx="10123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solidFill>
              <a:schemeClr val="bg1"/>
            </a:solidFill>
            <a:ln w="31680">
              <a:solidFill>
                <a:schemeClr val="tx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3" name="CustomShape 10"/>
          <p:cNvSpPr/>
          <p:nvPr/>
        </p:nvSpPr>
        <p:spPr>
          <a:xfrm>
            <a:off x="1736652" y="2611597"/>
            <a:ext cx="12960" cy="32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11"/>
          <p:cNvSpPr/>
          <p:nvPr/>
        </p:nvSpPr>
        <p:spPr>
          <a:xfrm>
            <a:off x="1622172" y="2800957"/>
            <a:ext cx="336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12"/>
          <p:cNvSpPr/>
          <p:nvPr/>
        </p:nvSpPr>
        <p:spPr>
          <a:xfrm>
            <a:off x="77052" y="4473277"/>
            <a:ext cx="4382082" cy="521766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latin typeface="Times New Roman"/>
              </a:rPr>
              <a:t>Xe conc. uncertainty = Sound velocity uncert.*local gradient </a:t>
            </a:r>
            <a:r>
              <a:rPr lang="en-GB" sz="1400" b="1" i="1" strike="noStrike" spc="-1">
                <a:solidFill>
                  <a:srgbClr val="000000"/>
                </a:solidFill>
                <a:latin typeface="Times New Roman"/>
              </a:rPr>
              <a:t>d</a:t>
            </a:r>
            <a:r>
              <a:rPr lang="en-GB" sz="1400" b="1" i="1" strike="noStrike" spc="-1" baseline="-25000">
                <a:solidFill>
                  <a:srgbClr val="000000"/>
                </a:solidFill>
                <a:latin typeface="Times New Roman"/>
              </a:rPr>
              <a:t>mix</a:t>
            </a:r>
            <a:r>
              <a:rPr lang="en-GB" sz="1400" b="1" i="1" strike="noStrike" spc="-1">
                <a:solidFill>
                  <a:srgbClr val="000000"/>
                </a:solidFill>
                <a:latin typeface="Times New Roman"/>
              </a:rPr>
              <a:t>=d</a:t>
            </a:r>
            <a:r>
              <a:rPr lang="en-GB" sz="1400" b="1" i="1" strike="noStrike" spc="-1" baseline="-25000">
                <a:solidFill>
                  <a:srgbClr val="000000"/>
                </a:solidFill>
                <a:latin typeface="Times New Roman"/>
              </a:rPr>
              <a:t>Vs</a:t>
            </a:r>
            <a:r>
              <a:rPr lang="en-GB" sz="1400" b="1" i="1" strike="noStrike" spc="-1">
                <a:solidFill>
                  <a:srgbClr val="000000"/>
                </a:solidFill>
                <a:latin typeface="Times New Roman"/>
              </a:rPr>
              <a:t>*m:  </a:t>
            </a:r>
            <a:r>
              <a:rPr lang="en-GB" sz="1400" b="1" i="1" strike="noStrike" spc="-1">
                <a:solidFill>
                  <a:srgbClr val="C00000"/>
                </a:solidFill>
                <a:latin typeface="Times New Roman"/>
              </a:rPr>
              <a:t>dv of 0.1ms</a:t>
            </a:r>
            <a:r>
              <a:rPr lang="en-GB" sz="1400" b="1" i="1" strike="noStrike" spc="-1" baseline="30000">
                <a:solidFill>
                  <a:srgbClr val="C00000"/>
                </a:solidFill>
                <a:latin typeface="Times New Roman"/>
              </a:rPr>
              <a:t>-1</a:t>
            </a:r>
            <a:r>
              <a:rPr lang="en-GB" sz="1400" b="1" i="1" strike="noStrike" spc="-1">
                <a:solidFill>
                  <a:srgbClr val="C00000"/>
                </a:solidFill>
                <a:latin typeface="Times New Roman"/>
              </a:rPr>
              <a:t> </a:t>
            </a:r>
            <a:r>
              <a:rPr lang="en-GB" sz="1400" b="1" i="1" strike="noStrike" spc="-1">
                <a:solidFill>
                  <a:srgbClr val="C00000"/>
                </a:solidFill>
                <a:latin typeface="Wingdings"/>
              </a:rPr>
              <a:t></a:t>
            </a:r>
            <a:r>
              <a:rPr lang="en-GB" sz="1400" b="1" i="1" strike="noStrike" spc="-1">
                <a:solidFill>
                  <a:srgbClr val="C00000"/>
                </a:solidFill>
                <a:latin typeface="Times New Roman"/>
              </a:rPr>
              <a:t> d %Xe  = 0.1%</a:t>
            </a:r>
            <a:endParaRPr lang="en-GB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TextShape 1"/>
          <p:cNvSpPr txBox="1"/>
          <p:nvPr/>
        </p:nvSpPr>
        <p:spPr>
          <a:xfrm>
            <a:off x="154080" y="837063"/>
            <a:ext cx="8793720" cy="756863"/>
          </a:xfrm>
          <a:prstGeom prst="rect">
            <a:avLst/>
          </a:prstGeom>
          <a:noFill/>
          <a:ln w="25560">
            <a:solidFill>
              <a:srgbClr val="003300"/>
            </a:solidFill>
            <a:round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2400" b="1" spc="-1" dirty="0">
                <a:solidFill>
                  <a:srgbClr val="003300"/>
                </a:solidFill>
                <a:latin typeface="Calibri Light"/>
              </a:rPr>
              <a:t>Circuit fermé </a:t>
            </a:r>
            <a:r>
              <a:rPr lang="fr-FR" sz="2400" b="1" strike="noStrike" spc="-1" dirty="0" smtClean="0">
                <a:solidFill>
                  <a:srgbClr val="003300"/>
                </a:solidFill>
                <a:latin typeface="Calibri Light"/>
              </a:rPr>
              <a:t>pour créer et circuler les mélanges xénon-oxygène (mesures simultanées débit &amp; </a:t>
            </a:r>
            <a:r>
              <a:rPr lang="fr-FR" sz="2400" b="1" strike="noStrike" spc="-1" dirty="0" err="1" smtClean="0">
                <a:solidFill>
                  <a:srgbClr val="003300"/>
                </a:solidFill>
                <a:latin typeface="Calibri Light"/>
              </a:rPr>
              <a:t>conc</a:t>
            </a:r>
            <a:r>
              <a:rPr lang="fr-FR" sz="2400" b="1" strike="noStrike" spc="-1" dirty="0" smtClean="0">
                <a:solidFill>
                  <a:srgbClr val="003300"/>
                </a:solidFill>
                <a:latin typeface="Calibri Light"/>
              </a:rPr>
              <a:t>.)</a:t>
            </a:r>
            <a:endParaRPr lang="fr-FR" sz="2400" b="0" strike="noStrike" spc="-1" dirty="0">
              <a:solidFill>
                <a:srgbClr val="003300"/>
              </a:solidFill>
              <a:latin typeface="Calibri"/>
            </a:endParaRPr>
          </a:p>
        </p:txBody>
      </p:sp>
      <p:pic>
        <p:nvPicPr>
          <p:cNvPr id="1724" name="Espace réservé du contenu 3"/>
          <p:cNvPicPr/>
          <p:nvPr/>
        </p:nvPicPr>
        <p:blipFill>
          <a:blip r:embed="rId2"/>
          <a:stretch/>
        </p:blipFill>
        <p:spPr>
          <a:xfrm>
            <a:off x="5297284" y="1667496"/>
            <a:ext cx="3337800" cy="2311728"/>
          </a:xfrm>
          <a:prstGeom prst="rect">
            <a:avLst/>
          </a:prstGeom>
          <a:ln>
            <a:noFill/>
          </a:ln>
        </p:spPr>
      </p:pic>
      <p:pic>
        <p:nvPicPr>
          <p:cNvPr id="1725" name="Image 4"/>
          <p:cNvPicPr/>
          <p:nvPr/>
        </p:nvPicPr>
        <p:blipFill>
          <a:blip r:embed="rId3"/>
          <a:stretch/>
        </p:blipFill>
        <p:spPr>
          <a:xfrm>
            <a:off x="323528" y="3236040"/>
            <a:ext cx="4160880" cy="3120480"/>
          </a:xfrm>
          <a:prstGeom prst="rect">
            <a:avLst/>
          </a:prstGeom>
          <a:ln>
            <a:noFill/>
          </a:ln>
        </p:spPr>
      </p:pic>
      <p:sp>
        <p:nvSpPr>
          <p:cNvPr id="1727" name="CustomShape 3"/>
          <p:cNvSpPr/>
          <p:nvPr/>
        </p:nvSpPr>
        <p:spPr>
          <a:xfrm>
            <a:off x="501578" y="1714140"/>
            <a:ext cx="2735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C00000"/>
                </a:solidFill>
                <a:latin typeface="Calibri"/>
              </a:rPr>
              <a:t>“Split” technology GKM-03</a:t>
            </a: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C00000"/>
                </a:solidFill>
                <a:latin typeface="Calibri"/>
              </a:rPr>
              <a:t>Xe-O2 </a:t>
            </a:r>
            <a:r>
              <a:rPr lang="en-GB" sz="1800" b="1" strike="noStrike" spc="-1" dirty="0" err="1">
                <a:solidFill>
                  <a:srgbClr val="C00000"/>
                </a:solidFill>
                <a:latin typeface="Calibri"/>
              </a:rPr>
              <a:t>analyzer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728" name="CustomShape 4"/>
          <p:cNvSpPr/>
          <p:nvPr/>
        </p:nvSpPr>
        <p:spPr>
          <a:xfrm>
            <a:off x="1719608" y="2226960"/>
            <a:ext cx="684000" cy="169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9" name="CustomShape 5"/>
          <p:cNvSpPr/>
          <p:nvPr/>
        </p:nvSpPr>
        <p:spPr>
          <a:xfrm>
            <a:off x="2259968" y="2389320"/>
            <a:ext cx="2215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C00000"/>
                </a:solidFill>
                <a:latin typeface="Calibri"/>
              </a:rPr>
              <a:t>Combined Ultrasonic 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C00000"/>
                </a:solidFill>
                <a:latin typeface="Calibri"/>
              </a:rPr>
              <a:t>flowmeter / analyzer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730" name="CustomShape 6"/>
          <p:cNvSpPr/>
          <p:nvPr/>
        </p:nvSpPr>
        <p:spPr>
          <a:xfrm>
            <a:off x="3469208" y="3035520"/>
            <a:ext cx="177840" cy="2092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1" name="CustomShape 7"/>
          <p:cNvSpPr/>
          <p:nvPr/>
        </p:nvSpPr>
        <p:spPr>
          <a:xfrm>
            <a:off x="1719608" y="2261160"/>
            <a:ext cx="413280" cy="281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2" name="CustomShape 8"/>
          <p:cNvSpPr/>
          <p:nvPr/>
        </p:nvSpPr>
        <p:spPr>
          <a:xfrm>
            <a:off x="1723568" y="2226960"/>
            <a:ext cx="798120" cy="388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3" name="TextShape 9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F399F18-33A1-4C21-AFAA-33EC62D2CA4D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63688" y="118373"/>
            <a:ext cx="5971122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00FF"/>
                </a:solidFill>
              </a:rPr>
              <a:t>Bancs de </a:t>
            </a:r>
            <a:r>
              <a:rPr lang="en-GB" sz="3600" b="1" dirty="0" err="1" smtClean="0">
                <a:solidFill>
                  <a:srgbClr val="0000FF"/>
                </a:solidFill>
              </a:rPr>
              <a:t>mesure</a:t>
            </a:r>
            <a:r>
              <a:rPr lang="en-GB" sz="3600" b="1" dirty="0" smtClean="0">
                <a:solidFill>
                  <a:srgbClr val="0000FF"/>
                </a:solidFill>
              </a:rPr>
              <a:t> au CPPM (1) 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37087" y="6379574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88960" y="3795300"/>
            <a:ext cx="4055040" cy="2665800"/>
            <a:chOff x="199800" y="2426400"/>
            <a:chExt cx="4758120" cy="3347280"/>
          </a:xfrm>
        </p:grpSpPr>
        <p:pic>
          <p:nvPicPr>
            <p:cNvPr id="16" name="Python %Xe acoustic, GKM vs %Xe pp linear cell.jpg"/>
            <p:cNvPicPr/>
            <p:nvPr/>
          </p:nvPicPr>
          <p:blipFill>
            <a:blip r:embed="rId4"/>
            <a:srcRect l="56425" t="52955" r="16173" b="21848"/>
            <a:stretch/>
          </p:blipFill>
          <p:spPr>
            <a:xfrm>
              <a:off x="199800" y="2426400"/>
              <a:ext cx="4758120" cy="3347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linear flowcell-parts.jpg"/>
            <p:cNvPicPr/>
            <p:nvPr/>
          </p:nvPicPr>
          <p:blipFill>
            <a:blip r:embed="rId5"/>
            <a:srcRect l="52165" t="52107" r="4091" b="11633"/>
            <a:stretch/>
          </p:blipFill>
          <p:spPr>
            <a:xfrm>
              <a:off x="3213720" y="3867480"/>
              <a:ext cx="1117440" cy="67248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545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11090"/>
            <a:ext cx="5832648" cy="325401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648303" y="4368512"/>
            <a:ext cx="81971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(1</a:t>
            </a:r>
            <a:r>
              <a:rPr lang="fr-FR" b="1" dirty="0">
                <a:solidFill>
                  <a:srgbClr val="0000FF"/>
                </a:solidFill>
              </a:rPr>
              <a:t>) : Banc de mesure d’adsorption de xénon sur les </a:t>
            </a:r>
            <a:r>
              <a:rPr lang="fr-FR" b="1" dirty="0" smtClean="0">
                <a:solidFill>
                  <a:srgbClr val="0000FF"/>
                </a:solidFill>
              </a:rPr>
              <a:t>nanomatériaux (au CPPM)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</a:rPr>
              <a:t>(développé pour mesures d’absorptivit</a:t>
            </a:r>
            <a:r>
              <a:rPr lang="fr-FR" b="1" dirty="0">
                <a:solidFill>
                  <a:srgbClr val="0000FF"/>
                </a:solidFill>
              </a:rPr>
              <a:t>é</a:t>
            </a:r>
            <a:r>
              <a:rPr lang="fr-FR" b="1" dirty="0" smtClean="0">
                <a:solidFill>
                  <a:srgbClr val="0000FF"/>
                </a:solidFill>
              </a:rPr>
              <a:t> des </a:t>
            </a:r>
            <a:r>
              <a:rPr lang="fr-FR" b="1" dirty="0" err="1" smtClean="0">
                <a:solidFill>
                  <a:srgbClr val="0000FF"/>
                </a:solidFill>
              </a:rPr>
              <a:t>nano-materiaux</a:t>
            </a:r>
            <a:r>
              <a:rPr lang="fr-FR" b="1" dirty="0" smtClean="0">
                <a:solidFill>
                  <a:srgbClr val="0000FF"/>
                </a:solidFill>
              </a:rPr>
              <a:t> pour </a:t>
            </a:r>
            <a:r>
              <a:rPr lang="fr-FR" b="1" baseline="30000" dirty="0" smtClean="0">
                <a:solidFill>
                  <a:srgbClr val="0000FF"/>
                </a:solidFill>
              </a:rPr>
              <a:t>222</a:t>
            </a:r>
            <a:r>
              <a:rPr lang="fr-FR" b="1" dirty="0" smtClean="0">
                <a:solidFill>
                  <a:srgbClr val="0000FF"/>
                </a:solidFill>
              </a:rPr>
              <a:t>Rn: J. </a:t>
            </a:r>
            <a:r>
              <a:rPr lang="fr-FR" b="1" dirty="0" err="1" smtClean="0">
                <a:solidFill>
                  <a:srgbClr val="0000FF"/>
                </a:solidFill>
              </a:rPr>
              <a:t>Busto</a:t>
            </a:r>
            <a:r>
              <a:rPr lang="fr-FR" b="1" dirty="0" smtClean="0">
                <a:solidFill>
                  <a:srgbClr val="0000FF"/>
                </a:solidFill>
              </a:rPr>
              <a:t>).</a:t>
            </a:r>
            <a:endParaRPr lang="en-GB" b="1" dirty="0">
              <a:solidFill>
                <a:srgbClr val="0000FF"/>
              </a:solidFill>
            </a:endParaRPr>
          </a:p>
          <a:p>
            <a:pPr algn="ctr"/>
            <a:endParaRPr lang="fr-FR" b="1" i="1" dirty="0"/>
          </a:p>
          <a:p>
            <a:pPr algn="ctr"/>
            <a:r>
              <a:rPr lang="fr-FR" b="1" i="1" dirty="0" err="1" smtClean="0"/>
              <a:t>Abs</a:t>
            </a:r>
            <a:r>
              <a:rPr lang="fr-FR" b="1" i="1" baseline="-25000" dirty="0" err="1" smtClean="0"/>
              <a:t>_Xe</a:t>
            </a:r>
            <a:r>
              <a:rPr lang="fr-FR" b="1" i="1" dirty="0" smtClean="0"/>
              <a:t> </a:t>
            </a:r>
            <a:r>
              <a:rPr lang="fr-FR" b="1" i="1" dirty="0"/>
              <a:t>=  (</a:t>
            </a:r>
            <a:r>
              <a:rPr lang="fr-FR" b="1" i="1" dirty="0" err="1"/>
              <a:t>P</a:t>
            </a:r>
            <a:r>
              <a:rPr lang="fr-FR" b="1" i="1" baseline="-25000" dirty="0" err="1"/>
              <a:t>initiale</a:t>
            </a:r>
            <a:r>
              <a:rPr lang="fr-FR" b="1" i="1" dirty="0"/>
              <a:t> - </a:t>
            </a:r>
            <a:r>
              <a:rPr lang="fr-FR" b="1" i="1" dirty="0" err="1"/>
              <a:t>P</a:t>
            </a:r>
            <a:r>
              <a:rPr lang="fr-FR" b="1" i="1" baseline="-25000" dirty="0" err="1"/>
              <a:t>finale</a:t>
            </a:r>
            <a:r>
              <a:rPr lang="fr-FR" b="1" i="1" dirty="0"/>
              <a:t>)/</a:t>
            </a:r>
            <a:r>
              <a:rPr lang="fr-FR" b="1" i="1" dirty="0" err="1"/>
              <a:t>P</a:t>
            </a:r>
            <a:r>
              <a:rPr lang="fr-FR" b="1" i="1" baseline="-25000" dirty="0" err="1"/>
              <a:t>initiale</a:t>
            </a:r>
            <a:r>
              <a:rPr lang="fr-FR" b="1" i="1" dirty="0"/>
              <a:t>* (</a:t>
            </a:r>
            <a:r>
              <a:rPr lang="fr-FR" b="1" i="1" dirty="0" err="1"/>
              <a:t>Vol</a:t>
            </a:r>
            <a:r>
              <a:rPr lang="fr-FR" b="1" i="1" baseline="-25000" dirty="0" err="1"/>
              <a:t>tube</a:t>
            </a:r>
            <a:r>
              <a:rPr lang="fr-FR" b="1" i="1" dirty="0"/>
              <a:t>– </a:t>
            </a:r>
            <a:r>
              <a:rPr lang="fr-FR" b="1" i="1" dirty="0" err="1"/>
              <a:t>Vol</a:t>
            </a:r>
            <a:r>
              <a:rPr lang="fr-FR" b="1" i="1" baseline="-25000" dirty="0" err="1"/>
              <a:t>ads</a:t>
            </a:r>
            <a:r>
              <a:rPr lang="fr-FR" b="1" i="1" dirty="0"/>
              <a:t>)/</a:t>
            </a:r>
            <a:r>
              <a:rPr lang="fr-FR" b="1" i="1" dirty="0" err="1"/>
              <a:t>m</a:t>
            </a:r>
            <a:r>
              <a:rPr lang="fr-FR" b="1" i="1" baseline="-25000" dirty="0" err="1"/>
              <a:t>ads</a:t>
            </a:r>
            <a:r>
              <a:rPr lang="fr-FR" b="1" i="1" baseline="-25000" dirty="0"/>
              <a:t>  </a:t>
            </a:r>
            <a:endParaRPr lang="en-GB" dirty="0"/>
          </a:p>
          <a:p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1763688" y="118373"/>
            <a:ext cx="5971122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00FF"/>
                </a:solidFill>
              </a:rPr>
              <a:t>Bancs de </a:t>
            </a:r>
            <a:r>
              <a:rPr lang="en-GB" sz="3600" b="1" dirty="0" err="1" smtClean="0">
                <a:solidFill>
                  <a:srgbClr val="0000FF"/>
                </a:solidFill>
              </a:rPr>
              <a:t>mesure</a:t>
            </a:r>
            <a:r>
              <a:rPr lang="en-GB" sz="3600" b="1" dirty="0" smtClean="0">
                <a:solidFill>
                  <a:srgbClr val="0000FF"/>
                </a:solidFill>
              </a:rPr>
              <a:t> au CPPM (2) 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19033" y="6309320"/>
            <a:ext cx="48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</a:t>
            </a:r>
            <a:r>
              <a:rPr lang="en-GB" sz="1200" b="1" dirty="0" err="1" smtClean="0"/>
              <a:t>résentations</a:t>
            </a:r>
            <a:r>
              <a:rPr lang="en-GB" sz="1200" b="1" dirty="0" smtClean="0"/>
              <a:t> </a:t>
            </a:r>
            <a:r>
              <a:rPr lang="en-GB" sz="1200" b="1" dirty="0"/>
              <a:t>des </a:t>
            </a:r>
            <a:r>
              <a:rPr lang="en-GB" sz="1200" b="1" dirty="0" err="1"/>
              <a:t>activités</a:t>
            </a:r>
            <a:r>
              <a:rPr lang="en-GB" sz="1200" b="1" dirty="0"/>
              <a:t> </a:t>
            </a:r>
            <a:r>
              <a:rPr lang="en-GB" sz="1200" b="1" dirty="0" err="1" smtClean="0"/>
              <a:t>interdisciplinaires</a:t>
            </a:r>
            <a:r>
              <a:rPr lang="en-GB" sz="1200" b="1" dirty="0" smtClean="0"/>
              <a:t>  au CPPM, le 9 </a:t>
            </a:r>
            <a:r>
              <a:rPr lang="en-GB" sz="1200" b="1" dirty="0" err="1" smtClean="0"/>
              <a:t>janvier</a:t>
            </a:r>
            <a:r>
              <a:rPr lang="en-GB" sz="1200" b="1" dirty="0" smtClean="0"/>
              <a:t> 2020</a:t>
            </a:r>
            <a:r>
              <a:rPr lang="en-GB" b="1" dirty="0"/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813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794" y="48260"/>
            <a:ext cx="533184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Recycling and recovery of Xenon </a:t>
            </a:r>
          </a:p>
        </p:txBody>
      </p:sp>
      <p:sp>
        <p:nvSpPr>
          <p:cNvPr id="6147" name="AutoShape 3" descr="Image result for xe cylinder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108829" y="628736"/>
            <a:ext cx="3131840" cy="400110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Preferable 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adsorbents  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071546"/>
            <a:ext cx="46434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Modern activated carbons </a:t>
            </a:r>
            <a:r>
              <a:rPr lang="en-I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I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Cryptophanes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  are probably </a:t>
            </a:r>
            <a:r>
              <a:rPr lang="en-I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candidates 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sz="1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recovery: </a:t>
            </a:r>
            <a:endParaRPr lang="en-IN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High binding constant &gt;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IN" sz="1600" b="1" baseline="30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at higher temperatures</a:t>
            </a:r>
            <a:endParaRPr lang="en-IN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Tuneable cavity </a:t>
            </a:r>
          </a:p>
          <a:p>
            <a:pPr>
              <a:buFont typeface="Wingdings" pitchFamily="2" charset="2"/>
              <a:buChar char="v"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 Easy adsorption and desorption of selected gas</a:t>
            </a:r>
          </a:p>
          <a:p>
            <a:pPr>
              <a:buFont typeface="Wingdings" pitchFamily="2" charset="2"/>
              <a:buChar char="v"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 stability in working environment </a:t>
            </a:r>
            <a:endParaRPr lang="en-IN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57356" y="4500570"/>
            <a:ext cx="4357718" cy="1928826"/>
            <a:chOff x="0" y="3786190"/>
            <a:chExt cx="7358082" cy="2786082"/>
          </a:xfrm>
        </p:grpSpPr>
        <p:sp>
          <p:nvSpPr>
            <p:cNvPr id="13" name="Rectangle 12"/>
            <p:cNvSpPr/>
            <p:nvPr/>
          </p:nvSpPr>
          <p:spPr>
            <a:xfrm>
              <a:off x="0" y="3786190"/>
              <a:ext cx="7358082" cy="27860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4" name="Group 5"/>
            <p:cNvGrpSpPr/>
            <p:nvPr/>
          </p:nvGrpSpPr>
          <p:grpSpPr>
            <a:xfrm>
              <a:off x="193423" y="3929563"/>
              <a:ext cx="7031677" cy="2566109"/>
              <a:chOff x="680827" y="1627174"/>
              <a:chExt cx="8045861" cy="3017193"/>
            </a:xfrm>
          </p:grpSpPr>
          <p:graphicFrame>
            <p:nvGraphicFramePr>
              <p:cNvPr id="22" name="Object 2"/>
              <p:cNvGraphicFramePr>
                <a:graphicFrameLocks noChangeAspect="1"/>
              </p:cNvGraphicFramePr>
              <p:nvPr/>
            </p:nvGraphicFramePr>
            <p:xfrm>
              <a:off x="680827" y="1680716"/>
              <a:ext cx="4065921" cy="2570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9" name="CS ChemDraw Drawing" r:id="rId3" imgW="5729823" imgH="3621972" progId="ChemDraw.Document.6.0">
                      <p:embed/>
                    </p:oleObj>
                  </mc:Choice>
                  <mc:Fallback>
                    <p:oleObj name="CS ChemDraw Drawing" r:id="rId3" imgW="5729823" imgH="3621972" progId="ChemDraw.Document.6.0">
                      <p:embed/>
                      <p:pic>
                        <p:nvPicPr>
                          <p:cNvPr id="0" name="Picture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0827" y="1680716"/>
                            <a:ext cx="4065921" cy="2570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3"/>
              <p:cNvGraphicFramePr>
                <a:graphicFrameLocks noChangeAspect="1"/>
              </p:cNvGraphicFramePr>
              <p:nvPr/>
            </p:nvGraphicFramePr>
            <p:xfrm>
              <a:off x="5848286" y="1627174"/>
              <a:ext cx="2878402" cy="30171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0" name="CS ChemDraw Drawing" r:id="rId5" imgW="4600425" imgH="4823105" progId="ChemDraw.Document.6.0">
                      <p:embed/>
                    </p:oleObj>
                  </mc:Choice>
                  <mc:Fallback>
                    <p:oleObj name="CS ChemDraw Drawing" r:id="rId5" imgW="4600425" imgH="4823105" progId="ChemDraw.Document.6.0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48286" y="1627174"/>
                            <a:ext cx="2878402" cy="30171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Right Arrow 3"/>
              <p:cNvSpPr/>
              <p:nvPr/>
            </p:nvSpPr>
            <p:spPr>
              <a:xfrm>
                <a:off x="4715418" y="2751690"/>
                <a:ext cx="978408" cy="484632"/>
              </a:xfrm>
              <a:prstGeom prst="rightArrow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6572264" y="642918"/>
            <a:ext cx="1398140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IN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Cryptophane</a:t>
            </a:r>
            <a:r>
              <a:rPr lang="en-IN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286512" y="4500570"/>
            <a:ext cx="2786082" cy="1928826"/>
            <a:chOff x="6072198" y="3857628"/>
            <a:chExt cx="3071802" cy="2786082"/>
          </a:xfrm>
        </p:grpSpPr>
        <p:sp>
          <p:nvSpPr>
            <p:cNvPr id="28" name="Rectangle 27"/>
            <p:cNvSpPr/>
            <p:nvPr/>
          </p:nvSpPr>
          <p:spPr>
            <a:xfrm>
              <a:off x="6072198" y="3857628"/>
              <a:ext cx="3071802" cy="27860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29" name="Object 5"/>
            <p:cNvGraphicFramePr>
              <a:graphicFrameLocks noChangeAspect="1"/>
            </p:cNvGraphicFramePr>
            <p:nvPr/>
          </p:nvGraphicFramePr>
          <p:xfrm>
            <a:off x="6143636" y="3857628"/>
            <a:ext cx="2874959" cy="2786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1" name="CS ChemDraw Drawing" r:id="rId7" imgW="3375334" imgH="3666318" progId="ChemDraw.Document.6.0">
                    <p:embed/>
                  </p:oleObj>
                </mc:Choice>
                <mc:Fallback>
                  <p:oleObj name="CS ChemDraw Drawing" r:id="rId7" imgW="3375334" imgH="3666318" progId="ChemDraw.Document.6.0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3636" y="3857628"/>
                          <a:ext cx="2874959" cy="27860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5214942" y="413123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cryptophane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congeners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1670" y="642939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Polymer/Silica Supported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Cryptophane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918" y="4572008"/>
            <a:ext cx="1728000" cy="1714512"/>
            <a:chOff x="0" y="4357694"/>
            <a:chExt cx="1728000" cy="1944000"/>
          </a:xfrm>
        </p:grpSpPr>
        <p:graphicFrame>
          <p:nvGraphicFramePr>
            <p:cNvPr id="34" name="Object 7"/>
            <p:cNvGraphicFramePr>
              <a:graphicFrameLocks noChangeAspect="1"/>
            </p:cNvGraphicFramePr>
            <p:nvPr/>
          </p:nvGraphicFramePr>
          <p:xfrm>
            <a:off x="71439" y="4357694"/>
            <a:ext cx="1643041" cy="1928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" name="CS ChemDraw Drawing" r:id="rId9" imgW="2244423" imgH="1453564" progId="ChemDraw.Document.6.0">
                    <p:embed/>
                  </p:oleObj>
                </mc:Choice>
                <mc:Fallback>
                  <p:oleObj name="CS ChemDraw Drawing" r:id="rId9" imgW="2244423" imgH="1453564" progId="ChemDraw.Document.6.0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9" y="4357694"/>
                          <a:ext cx="1643041" cy="1928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34"/>
            <p:cNvSpPr/>
            <p:nvPr/>
          </p:nvSpPr>
          <p:spPr>
            <a:xfrm>
              <a:off x="0" y="4357694"/>
              <a:ext cx="1728000" cy="19440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72066" y="2071678"/>
            <a:ext cx="3929090" cy="2143140"/>
            <a:chOff x="4572000" y="1500174"/>
            <a:chExt cx="4286280" cy="2714644"/>
          </a:xfrm>
        </p:grpSpPr>
        <p:graphicFrame>
          <p:nvGraphicFramePr>
            <p:cNvPr id="33" name="Object 6"/>
            <p:cNvGraphicFramePr>
              <a:graphicFrameLocks noChangeAspect="1"/>
            </p:cNvGraphicFramePr>
            <p:nvPr/>
          </p:nvGraphicFramePr>
          <p:xfrm>
            <a:off x="4643438" y="1579563"/>
            <a:ext cx="4121150" cy="2563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" name="CS ChemDraw Drawing" r:id="rId11" imgW="4609881" imgH="3463918" progId="ChemDraw.Document.6.0">
                    <p:embed/>
                  </p:oleObj>
                </mc:Choice>
                <mc:Fallback>
                  <p:oleObj name="CS ChemDraw Drawing" r:id="rId11" imgW="4609881" imgH="3463918" progId="ChemDraw.Document.6.0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1579563"/>
                          <a:ext cx="4121150" cy="2563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Rectangle 38"/>
            <p:cNvSpPr/>
            <p:nvPr/>
          </p:nvSpPr>
          <p:spPr>
            <a:xfrm>
              <a:off x="4572000" y="1500174"/>
              <a:ext cx="4286280" cy="271464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500694" y="1785926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Selective </a:t>
            </a:r>
            <a:r>
              <a:rPr lang="en-IN" sz="16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 binding </a:t>
            </a:r>
            <a:r>
              <a:rPr lang="en-IN" sz="1600" b="1" dirty="0" err="1" smtClean="0">
                <a:latin typeface="Times New Roman" pitchFamily="18" charset="0"/>
                <a:cs typeface="Times New Roman" pitchFamily="18" charset="0"/>
              </a:rPr>
              <a:t>cryptophane</a:t>
            </a:r>
            <a:endParaRPr lang="en-IN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3" descr="E:\ABHIJIT\OTHERS\ami ki chai\my CV\MY PPT\Images\Cryptophane and X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36" y="1000108"/>
            <a:ext cx="1061775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3" descr="E:\ABHIJIT\OTHERS\ami ki chai\my CV\MY PPT\Images\Cryptophane4.jpg"/>
          <p:cNvPicPr>
            <a:picLocks noChangeAspect="1" noChangeArrowheads="1"/>
          </p:cNvPicPr>
          <p:nvPr/>
        </p:nvPicPr>
        <p:blipFill>
          <a:blip r:embed="rId14"/>
          <a:srcRect l="3610" t="2941" r="13371"/>
          <a:stretch>
            <a:fillRect/>
          </a:stretch>
        </p:blipFill>
        <p:spPr bwMode="auto">
          <a:xfrm>
            <a:off x="7215207" y="1000108"/>
            <a:ext cx="1143008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428728" y="2786058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(xenon) </a:t>
            </a:r>
            <a:r>
              <a:rPr lang="en-I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216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pm</a:t>
            </a:r>
          </a:p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(radon) </a:t>
            </a:r>
            <a:r>
              <a:rPr lang="en-I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220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pm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ABHIJIT\OTHERS\ami ki chai\my CV\MY PPT\Images\radon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783" y="3643314"/>
            <a:ext cx="932317" cy="78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E:\ABHIJIT\OTHERS\ami ki chai\my CV\MY PPT\Images\images (3).jpg"/>
          <p:cNvPicPr>
            <a:picLocks noChangeAspect="1" noChangeArrowheads="1"/>
          </p:cNvPicPr>
          <p:nvPr/>
        </p:nvPicPr>
        <p:blipFill>
          <a:blip r:embed="rId16"/>
          <a:srcRect l="4372" t="10937" r="7224" b="10937"/>
          <a:stretch>
            <a:fillRect/>
          </a:stretch>
        </p:blipFill>
        <p:spPr bwMode="auto">
          <a:xfrm>
            <a:off x="1357290" y="3643314"/>
            <a:ext cx="1071570" cy="691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3" descr="E:\ABHIJIT\OTHERS\ami ki chai\my CV\MY PPT\Images\Xe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406" y="2857496"/>
            <a:ext cx="928694" cy="677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4214810" y="2643182"/>
            <a:ext cx="714380" cy="1500198"/>
            <a:chOff x="3286116" y="1643049"/>
            <a:chExt cx="798182" cy="2357454"/>
          </a:xfrm>
        </p:grpSpPr>
        <p:grpSp>
          <p:nvGrpSpPr>
            <p:cNvPr id="49" name="Group 32"/>
            <p:cNvGrpSpPr/>
            <p:nvPr/>
          </p:nvGrpSpPr>
          <p:grpSpPr>
            <a:xfrm>
              <a:off x="3286116" y="1643049"/>
              <a:ext cx="798182" cy="2357454"/>
              <a:chOff x="3714744" y="1500174"/>
              <a:chExt cx="798182" cy="2357454"/>
            </a:xfrm>
          </p:grpSpPr>
          <p:sp>
            <p:nvSpPr>
              <p:cNvPr id="351" name="Rounded Rectangle 350"/>
              <p:cNvSpPr/>
              <p:nvPr/>
            </p:nvSpPr>
            <p:spPr>
              <a:xfrm>
                <a:off x="4000496" y="1500174"/>
                <a:ext cx="180000" cy="21431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2" name="Can 351"/>
              <p:cNvSpPr/>
              <p:nvPr/>
            </p:nvSpPr>
            <p:spPr>
              <a:xfrm>
                <a:off x="3792364" y="1714488"/>
                <a:ext cx="642942" cy="1928826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3" name="Can 352"/>
              <p:cNvSpPr/>
              <p:nvPr/>
            </p:nvSpPr>
            <p:spPr>
              <a:xfrm flipV="1">
                <a:off x="3792364" y="2285992"/>
                <a:ext cx="642942" cy="92869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4" name="Can 353"/>
              <p:cNvSpPr/>
              <p:nvPr/>
            </p:nvSpPr>
            <p:spPr>
              <a:xfrm>
                <a:off x="3792364" y="2285992"/>
                <a:ext cx="642942" cy="92869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5" name="Can 354"/>
              <p:cNvSpPr/>
              <p:nvPr/>
            </p:nvSpPr>
            <p:spPr>
              <a:xfrm>
                <a:off x="3714744" y="1714488"/>
                <a:ext cx="792000" cy="214314"/>
              </a:xfrm>
              <a:prstGeom prst="ca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6" name="Can 355"/>
              <p:cNvSpPr/>
              <p:nvPr/>
            </p:nvSpPr>
            <p:spPr>
              <a:xfrm flipV="1">
                <a:off x="3720926" y="3500438"/>
                <a:ext cx="792000" cy="214314"/>
              </a:xfrm>
              <a:prstGeom prst="can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7" name="Rounded Rectangle 356"/>
              <p:cNvSpPr/>
              <p:nvPr/>
            </p:nvSpPr>
            <p:spPr>
              <a:xfrm>
                <a:off x="4000496" y="3643314"/>
                <a:ext cx="180000" cy="21431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50" name="Group 827"/>
            <p:cNvGrpSpPr/>
            <p:nvPr/>
          </p:nvGrpSpPr>
          <p:grpSpPr>
            <a:xfrm>
              <a:off x="3357554" y="2071678"/>
              <a:ext cx="642942" cy="1571636"/>
              <a:chOff x="3357554" y="2071678"/>
              <a:chExt cx="642942" cy="1571636"/>
            </a:xfrm>
          </p:grpSpPr>
          <p:grpSp>
            <p:nvGrpSpPr>
              <p:cNvPr id="51" name="Group 624"/>
              <p:cNvGrpSpPr/>
              <p:nvPr/>
            </p:nvGrpSpPr>
            <p:grpSpPr>
              <a:xfrm>
                <a:off x="3357554" y="2571744"/>
                <a:ext cx="642942" cy="723904"/>
                <a:chOff x="3357554" y="2571744"/>
                <a:chExt cx="642942" cy="723904"/>
              </a:xfrm>
            </p:grpSpPr>
            <p:sp>
              <p:nvSpPr>
                <p:cNvPr id="252" name="Cloud 251"/>
                <p:cNvSpPr/>
                <p:nvPr/>
              </p:nvSpPr>
              <p:spPr>
                <a:xfrm>
                  <a:off x="350043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3" name="Cloud 252"/>
                <p:cNvSpPr/>
                <p:nvPr/>
              </p:nvSpPr>
              <p:spPr>
                <a:xfrm>
                  <a:off x="350043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4" name="Cloud 253"/>
                <p:cNvSpPr/>
                <p:nvPr/>
              </p:nvSpPr>
              <p:spPr>
                <a:xfrm>
                  <a:off x="350043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5" name="Cloud 254"/>
                <p:cNvSpPr/>
                <p:nvPr/>
              </p:nvSpPr>
              <p:spPr>
                <a:xfrm>
                  <a:off x="350043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6" name="Cloud 255"/>
                <p:cNvSpPr/>
                <p:nvPr/>
              </p:nvSpPr>
              <p:spPr>
                <a:xfrm>
                  <a:off x="350043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7" name="Cloud 256"/>
                <p:cNvSpPr/>
                <p:nvPr/>
              </p:nvSpPr>
              <p:spPr>
                <a:xfrm>
                  <a:off x="350043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8" name="Cloud 257"/>
                <p:cNvSpPr/>
                <p:nvPr/>
              </p:nvSpPr>
              <p:spPr>
                <a:xfrm>
                  <a:off x="350043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9" name="Cloud 258"/>
                <p:cNvSpPr/>
                <p:nvPr/>
              </p:nvSpPr>
              <p:spPr>
                <a:xfrm>
                  <a:off x="350043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0" name="Cloud 259"/>
                <p:cNvSpPr/>
                <p:nvPr/>
              </p:nvSpPr>
              <p:spPr>
                <a:xfrm>
                  <a:off x="350043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1" name="Cloud 260"/>
                <p:cNvSpPr/>
                <p:nvPr/>
              </p:nvSpPr>
              <p:spPr>
                <a:xfrm>
                  <a:off x="357186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2" name="Cloud 261"/>
                <p:cNvSpPr/>
                <p:nvPr/>
              </p:nvSpPr>
              <p:spPr>
                <a:xfrm>
                  <a:off x="357186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3" name="Cloud 262"/>
                <p:cNvSpPr/>
                <p:nvPr/>
              </p:nvSpPr>
              <p:spPr>
                <a:xfrm>
                  <a:off x="357186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4" name="Cloud 263"/>
                <p:cNvSpPr/>
                <p:nvPr/>
              </p:nvSpPr>
              <p:spPr>
                <a:xfrm>
                  <a:off x="357186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5" name="Cloud 264"/>
                <p:cNvSpPr/>
                <p:nvPr/>
              </p:nvSpPr>
              <p:spPr>
                <a:xfrm>
                  <a:off x="357186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6" name="Cloud 265"/>
                <p:cNvSpPr/>
                <p:nvPr/>
              </p:nvSpPr>
              <p:spPr>
                <a:xfrm>
                  <a:off x="357186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7" name="Cloud 266"/>
                <p:cNvSpPr/>
                <p:nvPr/>
              </p:nvSpPr>
              <p:spPr>
                <a:xfrm>
                  <a:off x="357186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8" name="Cloud 267"/>
                <p:cNvSpPr/>
                <p:nvPr/>
              </p:nvSpPr>
              <p:spPr>
                <a:xfrm>
                  <a:off x="357186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9" name="Cloud 268"/>
                <p:cNvSpPr/>
                <p:nvPr/>
              </p:nvSpPr>
              <p:spPr>
                <a:xfrm>
                  <a:off x="357186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0" name="Cloud 269"/>
                <p:cNvSpPr/>
                <p:nvPr/>
              </p:nvSpPr>
              <p:spPr>
                <a:xfrm>
                  <a:off x="335755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1" name="Cloud 270"/>
                <p:cNvSpPr/>
                <p:nvPr/>
              </p:nvSpPr>
              <p:spPr>
                <a:xfrm>
                  <a:off x="335755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2" name="Cloud 271"/>
                <p:cNvSpPr/>
                <p:nvPr/>
              </p:nvSpPr>
              <p:spPr>
                <a:xfrm>
                  <a:off x="335755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3" name="Cloud 272"/>
                <p:cNvSpPr/>
                <p:nvPr/>
              </p:nvSpPr>
              <p:spPr>
                <a:xfrm>
                  <a:off x="335755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4" name="Cloud 273"/>
                <p:cNvSpPr/>
                <p:nvPr/>
              </p:nvSpPr>
              <p:spPr>
                <a:xfrm>
                  <a:off x="335755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5" name="Cloud 274"/>
                <p:cNvSpPr/>
                <p:nvPr/>
              </p:nvSpPr>
              <p:spPr>
                <a:xfrm>
                  <a:off x="335755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6" name="Cloud 275"/>
                <p:cNvSpPr/>
                <p:nvPr/>
              </p:nvSpPr>
              <p:spPr>
                <a:xfrm>
                  <a:off x="335755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7" name="Cloud 276"/>
                <p:cNvSpPr/>
                <p:nvPr/>
              </p:nvSpPr>
              <p:spPr>
                <a:xfrm>
                  <a:off x="335755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8" name="Cloud 277"/>
                <p:cNvSpPr/>
                <p:nvPr/>
              </p:nvSpPr>
              <p:spPr>
                <a:xfrm>
                  <a:off x="335755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9" name="Cloud 278"/>
                <p:cNvSpPr/>
                <p:nvPr/>
              </p:nvSpPr>
              <p:spPr>
                <a:xfrm>
                  <a:off x="342899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0" name="Cloud 279"/>
                <p:cNvSpPr/>
                <p:nvPr/>
              </p:nvSpPr>
              <p:spPr>
                <a:xfrm>
                  <a:off x="342899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1" name="Cloud 280"/>
                <p:cNvSpPr/>
                <p:nvPr/>
              </p:nvSpPr>
              <p:spPr>
                <a:xfrm>
                  <a:off x="342899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2" name="Cloud 281"/>
                <p:cNvSpPr/>
                <p:nvPr/>
              </p:nvSpPr>
              <p:spPr>
                <a:xfrm>
                  <a:off x="342899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3" name="Cloud 282"/>
                <p:cNvSpPr/>
                <p:nvPr/>
              </p:nvSpPr>
              <p:spPr>
                <a:xfrm>
                  <a:off x="342899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4" name="Cloud 283"/>
                <p:cNvSpPr/>
                <p:nvPr/>
              </p:nvSpPr>
              <p:spPr>
                <a:xfrm>
                  <a:off x="342899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5" name="Cloud 284"/>
                <p:cNvSpPr/>
                <p:nvPr/>
              </p:nvSpPr>
              <p:spPr>
                <a:xfrm>
                  <a:off x="342899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6" name="Cloud 285"/>
                <p:cNvSpPr/>
                <p:nvPr/>
              </p:nvSpPr>
              <p:spPr>
                <a:xfrm>
                  <a:off x="342899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7" name="Cloud 286"/>
                <p:cNvSpPr/>
                <p:nvPr/>
              </p:nvSpPr>
              <p:spPr>
                <a:xfrm>
                  <a:off x="342899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8" name="Cloud 287"/>
                <p:cNvSpPr/>
                <p:nvPr/>
              </p:nvSpPr>
              <p:spPr>
                <a:xfrm>
                  <a:off x="378618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9" name="Cloud 288"/>
                <p:cNvSpPr/>
                <p:nvPr/>
              </p:nvSpPr>
              <p:spPr>
                <a:xfrm>
                  <a:off x="378618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0" name="Cloud 289"/>
                <p:cNvSpPr/>
                <p:nvPr/>
              </p:nvSpPr>
              <p:spPr>
                <a:xfrm>
                  <a:off x="378618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1" name="Cloud 290"/>
                <p:cNvSpPr/>
                <p:nvPr/>
              </p:nvSpPr>
              <p:spPr>
                <a:xfrm>
                  <a:off x="378618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2" name="Cloud 291"/>
                <p:cNvSpPr/>
                <p:nvPr/>
              </p:nvSpPr>
              <p:spPr>
                <a:xfrm>
                  <a:off x="378618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3" name="Cloud 292"/>
                <p:cNvSpPr/>
                <p:nvPr/>
              </p:nvSpPr>
              <p:spPr>
                <a:xfrm>
                  <a:off x="378618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4" name="Cloud 293"/>
                <p:cNvSpPr/>
                <p:nvPr/>
              </p:nvSpPr>
              <p:spPr>
                <a:xfrm>
                  <a:off x="378618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5" name="Cloud 294"/>
                <p:cNvSpPr/>
                <p:nvPr/>
              </p:nvSpPr>
              <p:spPr>
                <a:xfrm>
                  <a:off x="378618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6" name="Cloud 295"/>
                <p:cNvSpPr/>
                <p:nvPr/>
              </p:nvSpPr>
              <p:spPr>
                <a:xfrm>
                  <a:off x="378618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7" name="Cloud 296"/>
                <p:cNvSpPr/>
                <p:nvPr/>
              </p:nvSpPr>
              <p:spPr>
                <a:xfrm>
                  <a:off x="385762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8" name="Cloud 297"/>
                <p:cNvSpPr/>
                <p:nvPr/>
              </p:nvSpPr>
              <p:spPr>
                <a:xfrm>
                  <a:off x="385762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9" name="Cloud 298"/>
                <p:cNvSpPr/>
                <p:nvPr/>
              </p:nvSpPr>
              <p:spPr>
                <a:xfrm>
                  <a:off x="385762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0" name="Cloud 299"/>
                <p:cNvSpPr/>
                <p:nvPr/>
              </p:nvSpPr>
              <p:spPr>
                <a:xfrm>
                  <a:off x="385762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1" name="Cloud 300"/>
                <p:cNvSpPr/>
                <p:nvPr/>
              </p:nvSpPr>
              <p:spPr>
                <a:xfrm>
                  <a:off x="385762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2" name="Cloud 301"/>
                <p:cNvSpPr/>
                <p:nvPr/>
              </p:nvSpPr>
              <p:spPr>
                <a:xfrm>
                  <a:off x="385762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3" name="Cloud 302"/>
                <p:cNvSpPr/>
                <p:nvPr/>
              </p:nvSpPr>
              <p:spPr>
                <a:xfrm>
                  <a:off x="385762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4" name="Cloud 303"/>
                <p:cNvSpPr/>
                <p:nvPr/>
              </p:nvSpPr>
              <p:spPr>
                <a:xfrm>
                  <a:off x="385762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5" name="Cloud 304"/>
                <p:cNvSpPr/>
                <p:nvPr/>
              </p:nvSpPr>
              <p:spPr>
                <a:xfrm>
                  <a:off x="385762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6" name="Cloud 305"/>
                <p:cNvSpPr/>
                <p:nvPr/>
              </p:nvSpPr>
              <p:spPr>
                <a:xfrm>
                  <a:off x="3643306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7" name="Cloud 306"/>
                <p:cNvSpPr/>
                <p:nvPr/>
              </p:nvSpPr>
              <p:spPr>
                <a:xfrm>
                  <a:off x="3643306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8" name="Cloud 307"/>
                <p:cNvSpPr/>
                <p:nvPr/>
              </p:nvSpPr>
              <p:spPr>
                <a:xfrm>
                  <a:off x="3643306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9" name="Cloud 308"/>
                <p:cNvSpPr/>
                <p:nvPr/>
              </p:nvSpPr>
              <p:spPr>
                <a:xfrm>
                  <a:off x="3643306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0" name="Cloud 309"/>
                <p:cNvSpPr/>
                <p:nvPr/>
              </p:nvSpPr>
              <p:spPr>
                <a:xfrm>
                  <a:off x="3643306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1" name="Cloud 310"/>
                <p:cNvSpPr/>
                <p:nvPr/>
              </p:nvSpPr>
              <p:spPr>
                <a:xfrm>
                  <a:off x="3643306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2" name="Cloud 311"/>
                <p:cNvSpPr/>
                <p:nvPr/>
              </p:nvSpPr>
              <p:spPr>
                <a:xfrm>
                  <a:off x="3643306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3" name="Cloud 312"/>
                <p:cNvSpPr/>
                <p:nvPr/>
              </p:nvSpPr>
              <p:spPr>
                <a:xfrm>
                  <a:off x="3643306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4" name="Cloud 313"/>
                <p:cNvSpPr/>
                <p:nvPr/>
              </p:nvSpPr>
              <p:spPr>
                <a:xfrm>
                  <a:off x="3643306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5" name="Cloud 314"/>
                <p:cNvSpPr/>
                <p:nvPr/>
              </p:nvSpPr>
              <p:spPr>
                <a:xfrm>
                  <a:off x="371474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6" name="Cloud 315"/>
                <p:cNvSpPr/>
                <p:nvPr/>
              </p:nvSpPr>
              <p:spPr>
                <a:xfrm>
                  <a:off x="371474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7" name="Cloud 316"/>
                <p:cNvSpPr/>
                <p:nvPr/>
              </p:nvSpPr>
              <p:spPr>
                <a:xfrm>
                  <a:off x="371474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8" name="Cloud 317"/>
                <p:cNvSpPr/>
                <p:nvPr/>
              </p:nvSpPr>
              <p:spPr>
                <a:xfrm>
                  <a:off x="371474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9" name="Cloud 318"/>
                <p:cNvSpPr/>
                <p:nvPr/>
              </p:nvSpPr>
              <p:spPr>
                <a:xfrm>
                  <a:off x="371474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0" name="Cloud 319"/>
                <p:cNvSpPr/>
                <p:nvPr/>
              </p:nvSpPr>
              <p:spPr>
                <a:xfrm>
                  <a:off x="371474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1" name="Cloud 320"/>
                <p:cNvSpPr/>
                <p:nvPr/>
              </p:nvSpPr>
              <p:spPr>
                <a:xfrm>
                  <a:off x="371474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2" name="Cloud 321"/>
                <p:cNvSpPr/>
                <p:nvPr/>
              </p:nvSpPr>
              <p:spPr>
                <a:xfrm>
                  <a:off x="371474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3" name="Cloud 322"/>
                <p:cNvSpPr/>
                <p:nvPr/>
              </p:nvSpPr>
              <p:spPr>
                <a:xfrm>
                  <a:off x="371474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4" name="Cloud 323"/>
                <p:cNvSpPr/>
                <p:nvPr/>
              </p:nvSpPr>
              <p:spPr>
                <a:xfrm>
                  <a:off x="392905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5" name="Cloud 324"/>
                <p:cNvSpPr/>
                <p:nvPr/>
              </p:nvSpPr>
              <p:spPr>
                <a:xfrm>
                  <a:off x="392905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6" name="Cloud 325"/>
                <p:cNvSpPr/>
                <p:nvPr/>
              </p:nvSpPr>
              <p:spPr>
                <a:xfrm>
                  <a:off x="392905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7" name="Cloud 326"/>
                <p:cNvSpPr/>
                <p:nvPr/>
              </p:nvSpPr>
              <p:spPr>
                <a:xfrm>
                  <a:off x="392905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8" name="Cloud 327"/>
                <p:cNvSpPr/>
                <p:nvPr/>
              </p:nvSpPr>
              <p:spPr>
                <a:xfrm>
                  <a:off x="392905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9" name="Cloud 328"/>
                <p:cNvSpPr/>
                <p:nvPr/>
              </p:nvSpPr>
              <p:spPr>
                <a:xfrm>
                  <a:off x="392905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0" name="Cloud 329"/>
                <p:cNvSpPr/>
                <p:nvPr/>
              </p:nvSpPr>
              <p:spPr>
                <a:xfrm>
                  <a:off x="392905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1" name="Cloud 330"/>
                <p:cNvSpPr/>
                <p:nvPr/>
              </p:nvSpPr>
              <p:spPr>
                <a:xfrm>
                  <a:off x="392905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2" name="Cloud 331"/>
                <p:cNvSpPr/>
                <p:nvPr/>
              </p:nvSpPr>
              <p:spPr>
                <a:xfrm>
                  <a:off x="392905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3" name="Cloud 332"/>
                <p:cNvSpPr/>
                <p:nvPr/>
              </p:nvSpPr>
              <p:spPr>
                <a:xfrm>
                  <a:off x="350043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4" name="Cloud 333"/>
                <p:cNvSpPr/>
                <p:nvPr/>
              </p:nvSpPr>
              <p:spPr>
                <a:xfrm>
                  <a:off x="350043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5" name="Cloud 334"/>
                <p:cNvSpPr/>
                <p:nvPr/>
              </p:nvSpPr>
              <p:spPr>
                <a:xfrm>
                  <a:off x="357186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6" name="Cloud 335"/>
                <p:cNvSpPr/>
                <p:nvPr/>
              </p:nvSpPr>
              <p:spPr>
                <a:xfrm>
                  <a:off x="357186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7" name="Cloud 336"/>
                <p:cNvSpPr/>
                <p:nvPr/>
              </p:nvSpPr>
              <p:spPr>
                <a:xfrm>
                  <a:off x="335755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8" name="Cloud 337"/>
                <p:cNvSpPr/>
                <p:nvPr/>
              </p:nvSpPr>
              <p:spPr>
                <a:xfrm>
                  <a:off x="335755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9" name="Cloud 338"/>
                <p:cNvSpPr/>
                <p:nvPr/>
              </p:nvSpPr>
              <p:spPr>
                <a:xfrm>
                  <a:off x="342899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0" name="Cloud 339"/>
                <p:cNvSpPr/>
                <p:nvPr/>
              </p:nvSpPr>
              <p:spPr>
                <a:xfrm>
                  <a:off x="342899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1" name="Cloud 340"/>
                <p:cNvSpPr/>
                <p:nvPr/>
              </p:nvSpPr>
              <p:spPr>
                <a:xfrm>
                  <a:off x="378618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2" name="Cloud 341"/>
                <p:cNvSpPr/>
                <p:nvPr/>
              </p:nvSpPr>
              <p:spPr>
                <a:xfrm>
                  <a:off x="378618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3" name="Cloud 342"/>
                <p:cNvSpPr/>
                <p:nvPr/>
              </p:nvSpPr>
              <p:spPr>
                <a:xfrm>
                  <a:off x="385762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4" name="Cloud 343"/>
                <p:cNvSpPr/>
                <p:nvPr/>
              </p:nvSpPr>
              <p:spPr>
                <a:xfrm>
                  <a:off x="385762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5" name="Cloud 344"/>
                <p:cNvSpPr/>
                <p:nvPr/>
              </p:nvSpPr>
              <p:spPr>
                <a:xfrm>
                  <a:off x="3643306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6" name="Cloud 345"/>
                <p:cNvSpPr/>
                <p:nvPr/>
              </p:nvSpPr>
              <p:spPr>
                <a:xfrm>
                  <a:off x="3643306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7" name="Cloud 346"/>
                <p:cNvSpPr/>
                <p:nvPr/>
              </p:nvSpPr>
              <p:spPr>
                <a:xfrm>
                  <a:off x="371474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8" name="Cloud 347"/>
                <p:cNvSpPr/>
                <p:nvPr/>
              </p:nvSpPr>
              <p:spPr>
                <a:xfrm>
                  <a:off x="371474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9" name="Cloud 348"/>
                <p:cNvSpPr/>
                <p:nvPr/>
              </p:nvSpPr>
              <p:spPr>
                <a:xfrm>
                  <a:off x="392905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50" name="Cloud 349"/>
                <p:cNvSpPr/>
                <p:nvPr/>
              </p:nvSpPr>
              <p:spPr>
                <a:xfrm>
                  <a:off x="392905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52" name="Group 625"/>
              <p:cNvGrpSpPr/>
              <p:nvPr/>
            </p:nvGrpSpPr>
            <p:grpSpPr>
              <a:xfrm>
                <a:off x="3357554" y="2071678"/>
                <a:ext cx="642942" cy="723904"/>
                <a:chOff x="3357554" y="2571744"/>
                <a:chExt cx="642942" cy="723904"/>
              </a:xfrm>
            </p:grpSpPr>
            <p:sp>
              <p:nvSpPr>
                <p:cNvPr id="153" name="Cloud 152"/>
                <p:cNvSpPr/>
                <p:nvPr/>
              </p:nvSpPr>
              <p:spPr>
                <a:xfrm>
                  <a:off x="350043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4" name="Cloud 153"/>
                <p:cNvSpPr/>
                <p:nvPr/>
              </p:nvSpPr>
              <p:spPr>
                <a:xfrm>
                  <a:off x="350043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5" name="Cloud 154"/>
                <p:cNvSpPr/>
                <p:nvPr/>
              </p:nvSpPr>
              <p:spPr>
                <a:xfrm>
                  <a:off x="350043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6" name="Cloud 155"/>
                <p:cNvSpPr/>
                <p:nvPr/>
              </p:nvSpPr>
              <p:spPr>
                <a:xfrm>
                  <a:off x="350043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7" name="Cloud 156"/>
                <p:cNvSpPr/>
                <p:nvPr/>
              </p:nvSpPr>
              <p:spPr>
                <a:xfrm>
                  <a:off x="350043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8" name="Cloud 157"/>
                <p:cNvSpPr/>
                <p:nvPr/>
              </p:nvSpPr>
              <p:spPr>
                <a:xfrm>
                  <a:off x="350043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9" name="Cloud 158"/>
                <p:cNvSpPr/>
                <p:nvPr/>
              </p:nvSpPr>
              <p:spPr>
                <a:xfrm>
                  <a:off x="350043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0" name="Cloud 159"/>
                <p:cNvSpPr/>
                <p:nvPr/>
              </p:nvSpPr>
              <p:spPr>
                <a:xfrm>
                  <a:off x="350043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1" name="Cloud 160"/>
                <p:cNvSpPr/>
                <p:nvPr/>
              </p:nvSpPr>
              <p:spPr>
                <a:xfrm>
                  <a:off x="350043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2" name="Cloud 161"/>
                <p:cNvSpPr/>
                <p:nvPr/>
              </p:nvSpPr>
              <p:spPr>
                <a:xfrm>
                  <a:off x="357186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3" name="Cloud 162"/>
                <p:cNvSpPr/>
                <p:nvPr/>
              </p:nvSpPr>
              <p:spPr>
                <a:xfrm>
                  <a:off x="357186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4" name="Cloud 163"/>
                <p:cNvSpPr/>
                <p:nvPr/>
              </p:nvSpPr>
              <p:spPr>
                <a:xfrm>
                  <a:off x="357186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5" name="Cloud 164"/>
                <p:cNvSpPr/>
                <p:nvPr/>
              </p:nvSpPr>
              <p:spPr>
                <a:xfrm>
                  <a:off x="357186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6" name="Cloud 165"/>
                <p:cNvSpPr/>
                <p:nvPr/>
              </p:nvSpPr>
              <p:spPr>
                <a:xfrm>
                  <a:off x="357186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7" name="Cloud 166"/>
                <p:cNvSpPr/>
                <p:nvPr/>
              </p:nvSpPr>
              <p:spPr>
                <a:xfrm>
                  <a:off x="357186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8" name="Cloud 167"/>
                <p:cNvSpPr/>
                <p:nvPr/>
              </p:nvSpPr>
              <p:spPr>
                <a:xfrm>
                  <a:off x="357186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9" name="Cloud 168"/>
                <p:cNvSpPr/>
                <p:nvPr/>
              </p:nvSpPr>
              <p:spPr>
                <a:xfrm>
                  <a:off x="357186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0" name="Cloud 169"/>
                <p:cNvSpPr/>
                <p:nvPr/>
              </p:nvSpPr>
              <p:spPr>
                <a:xfrm>
                  <a:off x="357186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1" name="Cloud 170"/>
                <p:cNvSpPr/>
                <p:nvPr/>
              </p:nvSpPr>
              <p:spPr>
                <a:xfrm>
                  <a:off x="335755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2" name="Cloud 171"/>
                <p:cNvSpPr/>
                <p:nvPr/>
              </p:nvSpPr>
              <p:spPr>
                <a:xfrm>
                  <a:off x="335755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3" name="Cloud 172"/>
                <p:cNvSpPr/>
                <p:nvPr/>
              </p:nvSpPr>
              <p:spPr>
                <a:xfrm>
                  <a:off x="335755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4" name="Cloud 173"/>
                <p:cNvSpPr/>
                <p:nvPr/>
              </p:nvSpPr>
              <p:spPr>
                <a:xfrm>
                  <a:off x="335755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5" name="Cloud 174"/>
                <p:cNvSpPr/>
                <p:nvPr/>
              </p:nvSpPr>
              <p:spPr>
                <a:xfrm>
                  <a:off x="335755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6" name="Cloud 175"/>
                <p:cNvSpPr/>
                <p:nvPr/>
              </p:nvSpPr>
              <p:spPr>
                <a:xfrm>
                  <a:off x="335755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7" name="Cloud 176"/>
                <p:cNvSpPr/>
                <p:nvPr/>
              </p:nvSpPr>
              <p:spPr>
                <a:xfrm>
                  <a:off x="335755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8" name="Cloud 177"/>
                <p:cNvSpPr/>
                <p:nvPr/>
              </p:nvSpPr>
              <p:spPr>
                <a:xfrm>
                  <a:off x="335755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9" name="Cloud 178"/>
                <p:cNvSpPr/>
                <p:nvPr/>
              </p:nvSpPr>
              <p:spPr>
                <a:xfrm>
                  <a:off x="335755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0" name="Cloud 179"/>
                <p:cNvSpPr/>
                <p:nvPr/>
              </p:nvSpPr>
              <p:spPr>
                <a:xfrm>
                  <a:off x="342899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1" name="Cloud 180"/>
                <p:cNvSpPr/>
                <p:nvPr/>
              </p:nvSpPr>
              <p:spPr>
                <a:xfrm>
                  <a:off x="342899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2" name="Cloud 181"/>
                <p:cNvSpPr/>
                <p:nvPr/>
              </p:nvSpPr>
              <p:spPr>
                <a:xfrm>
                  <a:off x="342899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3" name="Cloud 182"/>
                <p:cNvSpPr/>
                <p:nvPr/>
              </p:nvSpPr>
              <p:spPr>
                <a:xfrm>
                  <a:off x="342899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4" name="Cloud 183"/>
                <p:cNvSpPr/>
                <p:nvPr/>
              </p:nvSpPr>
              <p:spPr>
                <a:xfrm>
                  <a:off x="342899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5" name="Cloud 184"/>
                <p:cNvSpPr/>
                <p:nvPr/>
              </p:nvSpPr>
              <p:spPr>
                <a:xfrm>
                  <a:off x="342899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6" name="Cloud 185"/>
                <p:cNvSpPr/>
                <p:nvPr/>
              </p:nvSpPr>
              <p:spPr>
                <a:xfrm>
                  <a:off x="342899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7" name="Cloud 186"/>
                <p:cNvSpPr/>
                <p:nvPr/>
              </p:nvSpPr>
              <p:spPr>
                <a:xfrm>
                  <a:off x="342899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8" name="Cloud 187"/>
                <p:cNvSpPr/>
                <p:nvPr/>
              </p:nvSpPr>
              <p:spPr>
                <a:xfrm>
                  <a:off x="342899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9" name="Cloud 188"/>
                <p:cNvSpPr/>
                <p:nvPr/>
              </p:nvSpPr>
              <p:spPr>
                <a:xfrm>
                  <a:off x="378618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0" name="Cloud 189"/>
                <p:cNvSpPr/>
                <p:nvPr/>
              </p:nvSpPr>
              <p:spPr>
                <a:xfrm>
                  <a:off x="378618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1" name="Cloud 190"/>
                <p:cNvSpPr/>
                <p:nvPr/>
              </p:nvSpPr>
              <p:spPr>
                <a:xfrm>
                  <a:off x="378618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2" name="Cloud 191"/>
                <p:cNvSpPr/>
                <p:nvPr/>
              </p:nvSpPr>
              <p:spPr>
                <a:xfrm>
                  <a:off x="378618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3" name="Cloud 192"/>
                <p:cNvSpPr/>
                <p:nvPr/>
              </p:nvSpPr>
              <p:spPr>
                <a:xfrm>
                  <a:off x="378618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4" name="Cloud 193"/>
                <p:cNvSpPr/>
                <p:nvPr/>
              </p:nvSpPr>
              <p:spPr>
                <a:xfrm>
                  <a:off x="378618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5" name="Cloud 194"/>
                <p:cNvSpPr/>
                <p:nvPr/>
              </p:nvSpPr>
              <p:spPr>
                <a:xfrm>
                  <a:off x="378618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6" name="Cloud 195"/>
                <p:cNvSpPr/>
                <p:nvPr/>
              </p:nvSpPr>
              <p:spPr>
                <a:xfrm>
                  <a:off x="378618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7" name="Cloud 196"/>
                <p:cNvSpPr/>
                <p:nvPr/>
              </p:nvSpPr>
              <p:spPr>
                <a:xfrm>
                  <a:off x="378618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8" name="Cloud 197"/>
                <p:cNvSpPr/>
                <p:nvPr/>
              </p:nvSpPr>
              <p:spPr>
                <a:xfrm>
                  <a:off x="385762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9" name="Cloud 198"/>
                <p:cNvSpPr/>
                <p:nvPr/>
              </p:nvSpPr>
              <p:spPr>
                <a:xfrm>
                  <a:off x="385762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0" name="Cloud 199"/>
                <p:cNvSpPr/>
                <p:nvPr/>
              </p:nvSpPr>
              <p:spPr>
                <a:xfrm>
                  <a:off x="385762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1" name="Cloud 200"/>
                <p:cNvSpPr/>
                <p:nvPr/>
              </p:nvSpPr>
              <p:spPr>
                <a:xfrm>
                  <a:off x="385762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2" name="Cloud 201"/>
                <p:cNvSpPr/>
                <p:nvPr/>
              </p:nvSpPr>
              <p:spPr>
                <a:xfrm>
                  <a:off x="385762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3" name="Cloud 202"/>
                <p:cNvSpPr/>
                <p:nvPr/>
              </p:nvSpPr>
              <p:spPr>
                <a:xfrm>
                  <a:off x="385762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4" name="Cloud 203"/>
                <p:cNvSpPr/>
                <p:nvPr/>
              </p:nvSpPr>
              <p:spPr>
                <a:xfrm>
                  <a:off x="385762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5" name="Cloud 204"/>
                <p:cNvSpPr/>
                <p:nvPr/>
              </p:nvSpPr>
              <p:spPr>
                <a:xfrm>
                  <a:off x="385762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6" name="Cloud 205"/>
                <p:cNvSpPr/>
                <p:nvPr/>
              </p:nvSpPr>
              <p:spPr>
                <a:xfrm>
                  <a:off x="385762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7" name="Cloud 206"/>
                <p:cNvSpPr/>
                <p:nvPr/>
              </p:nvSpPr>
              <p:spPr>
                <a:xfrm>
                  <a:off x="3643306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8" name="Cloud 207"/>
                <p:cNvSpPr/>
                <p:nvPr/>
              </p:nvSpPr>
              <p:spPr>
                <a:xfrm>
                  <a:off x="3643306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9" name="Cloud 208"/>
                <p:cNvSpPr/>
                <p:nvPr/>
              </p:nvSpPr>
              <p:spPr>
                <a:xfrm>
                  <a:off x="3643306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0" name="Cloud 209"/>
                <p:cNvSpPr/>
                <p:nvPr/>
              </p:nvSpPr>
              <p:spPr>
                <a:xfrm>
                  <a:off x="3643306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1" name="Cloud 210"/>
                <p:cNvSpPr/>
                <p:nvPr/>
              </p:nvSpPr>
              <p:spPr>
                <a:xfrm>
                  <a:off x="3643306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2" name="Cloud 211"/>
                <p:cNvSpPr/>
                <p:nvPr/>
              </p:nvSpPr>
              <p:spPr>
                <a:xfrm>
                  <a:off x="3643306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3" name="Cloud 212"/>
                <p:cNvSpPr/>
                <p:nvPr/>
              </p:nvSpPr>
              <p:spPr>
                <a:xfrm>
                  <a:off x="3643306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4" name="Cloud 213"/>
                <p:cNvSpPr/>
                <p:nvPr/>
              </p:nvSpPr>
              <p:spPr>
                <a:xfrm>
                  <a:off x="3643306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5" name="Cloud 214"/>
                <p:cNvSpPr/>
                <p:nvPr/>
              </p:nvSpPr>
              <p:spPr>
                <a:xfrm>
                  <a:off x="3643306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6" name="Cloud 215"/>
                <p:cNvSpPr/>
                <p:nvPr/>
              </p:nvSpPr>
              <p:spPr>
                <a:xfrm>
                  <a:off x="371474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7" name="Cloud 216"/>
                <p:cNvSpPr/>
                <p:nvPr/>
              </p:nvSpPr>
              <p:spPr>
                <a:xfrm>
                  <a:off x="371474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8" name="Cloud 217"/>
                <p:cNvSpPr/>
                <p:nvPr/>
              </p:nvSpPr>
              <p:spPr>
                <a:xfrm>
                  <a:off x="371474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9" name="Cloud 218"/>
                <p:cNvSpPr/>
                <p:nvPr/>
              </p:nvSpPr>
              <p:spPr>
                <a:xfrm>
                  <a:off x="371474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0" name="Cloud 219"/>
                <p:cNvSpPr/>
                <p:nvPr/>
              </p:nvSpPr>
              <p:spPr>
                <a:xfrm>
                  <a:off x="371474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1" name="Cloud 220"/>
                <p:cNvSpPr/>
                <p:nvPr/>
              </p:nvSpPr>
              <p:spPr>
                <a:xfrm>
                  <a:off x="371474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2" name="Cloud 221"/>
                <p:cNvSpPr/>
                <p:nvPr/>
              </p:nvSpPr>
              <p:spPr>
                <a:xfrm>
                  <a:off x="371474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3" name="Cloud 222"/>
                <p:cNvSpPr/>
                <p:nvPr/>
              </p:nvSpPr>
              <p:spPr>
                <a:xfrm>
                  <a:off x="371474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4" name="Cloud 223"/>
                <p:cNvSpPr/>
                <p:nvPr/>
              </p:nvSpPr>
              <p:spPr>
                <a:xfrm>
                  <a:off x="371474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5" name="Cloud 224"/>
                <p:cNvSpPr/>
                <p:nvPr/>
              </p:nvSpPr>
              <p:spPr>
                <a:xfrm>
                  <a:off x="392905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6" name="Cloud 225"/>
                <p:cNvSpPr/>
                <p:nvPr/>
              </p:nvSpPr>
              <p:spPr>
                <a:xfrm>
                  <a:off x="392905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7" name="Cloud 226"/>
                <p:cNvSpPr/>
                <p:nvPr/>
              </p:nvSpPr>
              <p:spPr>
                <a:xfrm>
                  <a:off x="392905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8" name="Cloud 227"/>
                <p:cNvSpPr/>
                <p:nvPr/>
              </p:nvSpPr>
              <p:spPr>
                <a:xfrm>
                  <a:off x="392905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9" name="Cloud 228"/>
                <p:cNvSpPr/>
                <p:nvPr/>
              </p:nvSpPr>
              <p:spPr>
                <a:xfrm>
                  <a:off x="392905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0" name="Cloud 229"/>
                <p:cNvSpPr/>
                <p:nvPr/>
              </p:nvSpPr>
              <p:spPr>
                <a:xfrm>
                  <a:off x="392905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1" name="Cloud 230"/>
                <p:cNvSpPr/>
                <p:nvPr/>
              </p:nvSpPr>
              <p:spPr>
                <a:xfrm>
                  <a:off x="392905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2" name="Cloud 231"/>
                <p:cNvSpPr/>
                <p:nvPr/>
              </p:nvSpPr>
              <p:spPr>
                <a:xfrm>
                  <a:off x="392905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3" name="Cloud 232"/>
                <p:cNvSpPr/>
                <p:nvPr/>
              </p:nvSpPr>
              <p:spPr>
                <a:xfrm>
                  <a:off x="392905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4" name="Cloud 233"/>
                <p:cNvSpPr/>
                <p:nvPr/>
              </p:nvSpPr>
              <p:spPr>
                <a:xfrm>
                  <a:off x="350043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5" name="Cloud 234"/>
                <p:cNvSpPr/>
                <p:nvPr/>
              </p:nvSpPr>
              <p:spPr>
                <a:xfrm>
                  <a:off x="350043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6" name="Cloud 235"/>
                <p:cNvSpPr/>
                <p:nvPr/>
              </p:nvSpPr>
              <p:spPr>
                <a:xfrm>
                  <a:off x="357186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7" name="Cloud 236"/>
                <p:cNvSpPr/>
                <p:nvPr/>
              </p:nvSpPr>
              <p:spPr>
                <a:xfrm>
                  <a:off x="357186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8" name="Cloud 237"/>
                <p:cNvSpPr/>
                <p:nvPr/>
              </p:nvSpPr>
              <p:spPr>
                <a:xfrm>
                  <a:off x="335755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9" name="Cloud 238"/>
                <p:cNvSpPr/>
                <p:nvPr/>
              </p:nvSpPr>
              <p:spPr>
                <a:xfrm>
                  <a:off x="335755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0" name="Cloud 239"/>
                <p:cNvSpPr/>
                <p:nvPr/>
              </p:nvSpPr>
              <p:spPr>
                <a:xfrm>
                  <a:off x="342899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1" name="Cloud 240"/>
                <p:cNvSpPr/>
                <p:nvPr/>
              </p:nvSpPr>
              <p:spPr>
                <a:xfrm>
                  <a:off x="342899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2" name="Cloud 241"/>
                <p:cNvSpPr/>
                <p:nvPr/>
              </p:nvSpPr>
              <p:spPr>
                <a:xfrm>
                  <a:off x="378618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3" name="Cloud 242"/>
                <p:cNvSpPr/>
                <p:nvPr/>
              </p:nvSpPr>
              <p:spPr>
                <a:xfrm>
                  <a:off x="378618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4" name="Cloud 243"/>
                <p:cNvSpPr/>
                <p:nvPr/>
              </p:nvSpPr>
              <p:spPr>
                <a:xfrm>
                  <a:off x="385762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5" name="Cloud 244"/>
                <p:cNvSpPr/>
                <p:nvPr/>
              </p:nvSpPr>
              <p:spPr>
                <a:xfrm>
                  <a:off x="385762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6" name="Cloud 245"/>
                <p:cNvSpPr/>
                <p:nvPr/>
              </p:nvSpPr>
              <p:spPr>
                <a:xfrm>
                  <a:off x="3643306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7" name="Cloud 246"/>
                <p:cNvSpPr/>
                <p:nvPr/>
              </p:nvSpPr>
              <p:spPr>
                <a:xfrm>
                  <a:off x="3643306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8" name="Cloud 247"/>
                <p:cNvSpPr/>
                <p:nvPr/>
              </p:nvSpPr>
              <p:spPr>
                <a:xfrm>
                  <a:off x="371474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9" name="Cloud 248"/>
                <p:cNvSpPr/>
                <p:nvPr/>
              </p:nvSpPr>
              <p:spPr>
                <a:xfrm>
                  <a:off x="371474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0" name="Cloud 249"/>
                <p:cNvSpPr/>
                <p:nvPr/>
              </p:nvSpPr>
              <p:spPr>
                <a:xfrm>
                  <a:off x="392905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1" name="Cloud 250"/>
                <p:cNvSpPr/>
                <p:nvPr/>
              </p:nvSpPr>
              <p:spPr>
                <a:xfrm>
                  <a:off x="392905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53" name="Group 725"/>
              <p:cNvGrpSpPr/>
              <p:nvPr/>
            </p:nvGrpSpPr>
            <p:grpSpPr>
              <a:xfrm>
                <a:off x="3357554" y="2919410"/>
                <a:ext cx="642942" cy="723904"/>
                <a:chOff x="3357554" y="2571744"/>
                <a:chExt cx="642942" cy="723904"/>
              </a:xfrm>
            </p:grpSpPr>
            <p:sp>
              <p:nvSpPr>
                <p:cNvPr id="54" name="Cloud 53"/>
                <p:cNvSpPr/>
                <p:nvPr/>
              </p:nvSpPr>
              <p:spPr>
                <a:xfrm>
                  <a:off x="350043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5" name="Cloud 54"/>
                <p:cNvSpPr/>
                <p:nvPr/>
              </p:nvSpPr>
              <p:spPr>
                <a:xfrm>
                  <a:off x="350043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6" name="Cloud 55"/>
                <p:cNvSpPr/>
                <p:nvPr/>
              </p:nvSpPr>
              <p:spPr>
                <a:xfrm>
                  <a:off x="350043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7" name="Cloud 56"/>
                <p:cNvSpPr/>
                <p:nvPr/>
              </p:nvSpPr>
              <p:spPr>
                <a:xfrm>
                  <a:off x="350043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8" name="Cloud 57"/>
                <p:cNvSpPr/>
                <p:nvPr/>
              </p:nvSpPr>
              <p:spPr>
                <a:xfrm>
                  <a:off x="350043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9" name="Cloud 58"/>
                <p:cNvSpPr/>
                <p:nvPr/>
              </p:nvSpPr>
              <p:spPr>
                <a:xfrm>
                  <a:off x="350043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0" name="Cloud 59"/>
                <p:cNvSpPr/>
                <p:nvPr/>
              </p:nvSpPr>
              <p:spPr>
                <a:xfrm>
                  <a:off x="350043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1" name="Cloud 60"/>
                <p:cNvSpPr/>
                <p:nvPr/>
              </p:nvSpPr>
              <p:spPr>
                <a:xfrm>
                  <a:off x="350043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2" name="Cloud 61"/>
                <p:cNvSpPr/>
                <p:nvPr/>
              </p:nvSpPr>
              <p:spPr>
                <a:xfrm>
                  <a:off x="350043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3" name="Cloud 62"/>
                <p:cNvSpPr/>
                <p:nvPr/>
              </p:nvSpPr>
              <p:spPr>
                <a:xfrm>
                  <a:off x="357186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4" name="Cloud 63"/>
                <p:cNvSpPr/>
                <p:nvPr/>
              </p:nvSpPr>
              <p:spPr>
                <a:xfrm>
                  <a:off x="357186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5" name="Cloud 64"/>
                <p:cNvSpPr/>
                <p:nvPr/>
              </p:nvSpPr>
              <p:spPr>
                <a:xfrm>
                  <a:off x="357186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6" name="Cloud 65"/>
                <p:cNvSpPr/>
                <p:nvPr/>
              </p:nvSpPr>
              <p:spPr>
                <a:xfrm>
                  <a:off x="357186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7" name="Cloud 66"/>
                <p:cNvSpPr/>
                <p:nvPr/>
              </p:nvSpPr>
              <p:spPr>
                <a:xfrm>
                  <a:off x="357186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8" name="Cloud 67"/>
                <p:cNvSpPr/>
                <p:nvPr/>
              </p:nvSpPr>
              <p:spPr>
                <a:xfrm>
                  <a:off x="357186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9" name="Cloud 68"/>
                <p:cNvSpPr/>
                <p:nvPr/>
              </p:nvSpPr>
              <p:spPr>
                <a:xfrm>
                  <a:off x="357186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0" name="Cloud 69"/>
                <p:cNvSpPr/>
                <p:nvPr/>
              </p:nvSpPr>
              <p:spPr>
                <a:xfrm>
                  <a:off x="357186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1" name="Cloud 70"/>
                <p:cNvSpPr/>
                <p:nvPr/>
              </p:nvSpPr>
              <p:spPr>
                <a:xfrm>
                  <a:off x="357186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2" name="Cloud 71"/>
                <p:cNvSpPr/>
                <p:nvPr/>
              </p:nvSpPr>
              <p:spPr>
                <a:xfrm>
                  <a:off x="335755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3" name="Cloud 72"/>
                <p:cNvSpPr/>
                <p:nvPr/>
              </p:nvSpPr>
              <p:spPr>
                <a:xfrm>
                  <a:off x="335755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4" name="Cloud 73"/>
                <p:cNvSpPr/>
                <p:nvPr/>
              </p:nvSpPr>
              <p:spPr>
                <a:xfrm>
                  <a:off x="335755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5" name="Cloud 74"/>
                <p:cNvSpPr/>
                <p:nvPr/>
              </p:nvSpPr>
              <p:spPr>
                <a:xfrm>
                  <a:off x="335755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6" name="Cloud 75"/>
                <p:cNvSpPr/>
                <p:nvPr/>
              </p:nvSpPr>
              <p:spPr>
                <a:xfrm>
                  <a:off x="335755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7" name="Cloud 76"/>
                <p:cNvSpPr/>
                <p:nvPr/>
              </p:nvSpPr>
              <p:spPr>
                <a:xfrm>
                  <a:off x="335755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8" name="Cloud 77"/>
                <p:cNvSpPr/>
                <p:nvPr/>
              </p:nvSpPr>
              <p:spPr>
                <a:xfrm>
                  <a:off x="335755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9" name="Cloud 78"/>
                <p:cNvSpPr/>
                <p:nvPr/>
              </p:nvSpPr>
              <p:spPr>
                <a:xfrm>
                  <a:off x="335755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0" name="Cloud 79"/>
                <p:cNvSpPr/>
                <p:nvPr/>
              </p:nvSpPr>
              <p:spPr>
                <a:xfrm>
                  <a:off x="335755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1" name="Cloud 80"/>
                <p:cNvSpPr/>
                <p:nvPr/>
              </p:nvSpPr>
              <p:spPr>
                <a:xfrm>
                  <a:off x="342899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2" name="Cloud 81"/>
                <p:cNvSpPr/>
                <p:nvPr/>
              </p:nvSpPr>
              <p:spPr>
                <a:xfrm>
                  <a:off x="342899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3" name="Cloud 82"/>
                <p:cNvSpPr/>
                <p:nvPr/>
              </p:nvSpPr>
              <p:spPr>
                <a:xfrm>
                  <a:off x="342899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4" name="Cloud 83"/>
                <p:cNvSpPr/>
                <p:nvPr/>
              </p:nvSpPr>
              <p:spPr>
                <a:xfrm>
                  <a:off x="342899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5" name="Cloud 84"/>
                <p:cNvSpPr/>
                <p:nvPr/>
              </p:nvSpPr>
              <p:spPr>
                <a:xfrm>
                  <a:off x="342899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6" name="Cloud 85"/>
                <p:cNvSpPr/>
                <p:nvPr/>
              </p:nvSpPr>
              <p:spPr>
                <a:xfrm>
                  <a:off x="342899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7" name="Cloud 86"/>
                <p:cNvSpPr/>
                <p:nvPr/>
              </p:nvSpPr>
              <p:spPr>
                <a:xfrm>
                  <a:off x="342899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8" name="Cloud 87"/>
                <p:cNvSpPr/>
                <p:nvPr/>
              </p:nvSpPr>
              <p:spPr>
                <a:xfrm>
                  <a:off x="342899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9" name="Cloud 88"/>
                <p:cNvSpPr/>
                <p:nvPr/>
              </p:nvSpPr>
              <p:spPr>
                <a:xfrm>
                  <a:off x="342899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0" name="Cloud 89"/>
                <p:cNvSpPr/>
                <p:nvPr/>
              </p:nvSpPr>
              <p:spPr>
                <a:xfrm>
                  <a:off x="3786182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1" name="Cloud 90"/>
                <p:cNvSpPr/>
                <p:nvPr/>
              </p:nvSpPr>
              <p:spPr>
                <a:xfrm>
                  <a:off x="3786182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2" name="Cloud 91"/>
                <p:cNvSpPr/>
                <p:nvPr/>
              </p:nvSpPr>
              <p:spPr>
                <a:xfrm>
                  <a:off x="3786182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3" name="Cloud 92"/>
                <p:cNvSpPr/>
                <p:nvPr/>
              </p:nvSpPr>
              <p:spPr>
                <a:xfrm>
                  <a:off x="3786182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4" name="Cloud 93"/>
                <p:cNvSpPr/>
                <p:nvPr/>
              </p:nvSpPr>
              <p:spPr>
                <a:xfrm>
                  <a:off x="3786182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5" name="Cloud 94"/>
                <p:cNvSpPr/>
                <p:nvPr/>
              </p:nvSpPr>
              <p:spPr>
                <a:xfrm>
                  <a:off x="3786182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6" name="Cloud 95"/>
                <p:cNvSpPr/>
                <p:nvPr/>
              </p:nvSpPr>
              <p:spPr>
                <a:xfrm>
                  <a:off x="3786182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7" name="Cloud 96"/>
                <p:cNvSpPr/>
                <p:nvPr/>
              </p:nvSpPr>
              <p:spPr>
                <a:xfrm>
                  <a:off x="3786182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8" name="Cloud 97"/>
                <p:cNvSpPr/>
                <p:nvPr/>
              </p:nvSpPr>
              <p:spPr>
                <a:xfrm>
                  <a:off x="3786182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9" name="Cloud 98"/>
                <p:cNvSpPr/>
                <p:nvPr/>
              </p:nvSpPr>
              <p:spPr>
                <a:xfrm>
                  <a:off x="3857620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0" name="Cloud 99"/>
                <p:cNvSpPr/>
                <p:nvPr/>
              </p:nvSpPr>
              <p:spPr>
                <a:xfrm>
                  <a:off x="3857620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1" name="Cloud 100"/>
                <p:cNvSpPr/>
                <p:nvPr/>
              </p:nvSpPr>
              <p:spPr>
                <a:xfrm>
                  <a:off x="3857620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2" name="Cloud 101"/>
                <p:cNvSpPr/>
                <p:nvPr/>
              </p:nvSpPr>
              <p:spPr>
                <a:xfrm>
                  <a:off x="3857620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3" name="Cloud 102"/>
                <p:cNvSpPr/>
                <p:nvPr/>
              </p:nvSpPr>
              <p:spPr>
                <a:xfrm>
                  <a:off x="3857620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4" name="Cloud 103"/>
                <p:cNvSpPr/>
                <p:nvPr/>
              </p:nvSpPr>
              <p:spPr>
                <a:xfrm>
                  <a:off x="3857620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5" name="Cloud 104"/>
                <p:cNvSpPr/>
                <p:nvPr/>
              </p:nvSpPr>
              <p:spPr>
                <a:xfrm>
                  <a:off x="3857620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6" name="Cloud 105"/>
                <p:cNvSpPr/>
                <p:nvPr/>
              </p:nvSpPr>
              <p:spPr>
                <a:xfrm>
                  <a:off x="3857620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7" name="Cloud 106"/>
                <p:cNvSpPr/>
                <p:nvPr/>
              </p:nvSpPr>
              <p:spPr>
                <a:xfrm>
                  <a:off x="3857620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8" name="Cloud 107"/>
                <p:cNvSpPr/>
                <p:nvPr/>
              </p:nvSpPr>
              <p:spPr>
                <a:xfrm>
                  <a:off x="3643306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9" name="Cloud 108"/>
                <p:cNvSpPr/>
                <p:nvPr/>
              </p:nvSpPr>
              <p:spPr>
                <a:xfrm>
                  <a:off x="3643306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0" name="Cloud 109"/>
                <p:cNvSpPr/>
                <p:nvPr/>
              </p:nvSpPr>
              <p:spPr>
                <a:xfrm>
                  <a:off x="3643306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1" name="Cloud 110"/>
                <p:cNvSpPr/>
                <p:nvPr/>
              </p:nvSpPr>
              <p:spPr>
                <a:xfrm>
                  <a:off x="3643306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2" name="Cloud 111"/>
                <p:cNvSpPr/>
                <p:nvPr/>
              </p:nvSpPr>
              <p:spPr>
                <a:xfrm>
                  <a:off x="3643306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3" name="Cloud 112"/>
                <p:cNvSpPr/>
                <p:nvPr/>
              </p:nvSpPr>
              <p:spPr>
                <a:xfrm>
                  <a:off x="3643306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4" name="Cloud 113"/>
                <p:cNvSpPr/>
                <p:nvPr/>
              </p:nvSpPr>
              <p:spPr>
                <a:xfrm>
                  <a:off x="3643306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5" name="Cloud 114"/>
                <p:cNvSpPr/>
                <p:nvPr/>
              </p:nvSpPr>
              <p:spPr>
                <a:xfrm>
                  <a:off x="3643306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6" name="Cloud 115"/>
                <p:cNvSpPr/>
                <p:nvPr/>
              </p:nvSpPr>
              <p:spPr>
                <a:xfrm>
                  <a:off x="3643306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7" name="Cloud 116"/>
                <p:cNvSpPr/>
                <p:nvPr/>
              </p:nvSpPr>
              <p:spPr>
                <a:xfrm>
                  <a:off x="3714744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8" name="Cloud 117"/>
                <p:cNvSpPr/>
                <p:nvPr/>
              </p:nvSpPr>
              <p:spPr>
                <a:xfrm>
                  <a:off x="3714744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9" name="Cloud 118"/>
                <p:cNvSpPr/>
                <p:nvPr/>
              </p:nvSpPr>
              <p:spPr>
                <a:xfrm>
                  <a:off x="3714744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0" name="Cloud 119"/>
                <p:cNvSpPr/>
                <p:nvPr/>
              </p:nvSpPr>
              <p:spPr>
                <a:xfrm>
                  <a:off x="3714744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1" name="Cloud 120"/>
                <p:cNvSpPr/>
                <p:nvPr/>
              </p:nvSpPr>
              <p:spPr>
                <a:xfrm>
                  <a:off x="3714744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2" name="Cloud 121"/>
                <p:cNvSpPr/>
                <p:nvPr/>
              </p:nvSpPr>
              <p:spPr>
                <a:xfrm>
                  <a:off x="3714744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3" name="Cloud 122"/>
                <p:cNvSpPr/>
                <p:nvPr/>
              </p:nvSpPr>
              <p:spPr>
                <a:xfrm>
                  <a:off x="3714744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4" name="Cloud 123"/>
                <p:cNvSpPr/>
                <p:nvPr/>
              </p:nvSpPr>
              <p:spPr>
                <a:xfrm>
                  <a:off x="3714744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5" name="Cloud 124"/>
                <p:cNvSpPr/>
                <p:nvPr/>
              </p:nvSpPr>
              <p:spPr>
                <a:xfrm>
                  <a:off x="3714744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6" name="Cloud 125"/>
                <p:cNvSpPr/>
                <p:nvPr/>
              </p:nvSpPr>
              <p:spPr>
                <a:xfrm>
                  <a:off x="3929058" y="26431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7" name="Cloud 126"/>
                <p:cNvSpPr/>
                <p:nvPr/>
              </p:nvSpPr>
              <p:spPr>
                <a:xfrm>
                  <a:off x="3929058" y="27241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8" name="Cloud 127"/>
                <p:cNvSpPr/>
                <p:nvPr/>
              </p:nvSpPr>
              <p:spPr>
                <a:xfrm>
                  <a:off x="3929058" y="279558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9" name="Cloud 128"/>
                <p:cNvSpPr/>
                <p:nvPr/>
              </p:nvSpPr>
              <p:spPr>
                <a:xfrm>
                  <a:off x="3929058" y="286702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0" name="Cloud 129"/>
                <p:cNvSpPr/>
                <p:nvPr/>
              </p:nvSpPr>
              <p:spPr>
                <a:xfrm>
                  <a:off x="3929058" y="2938458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1" name="Cloud 130"/>
                <p:cNvSpPr/>
                <p:nvPr/>
              </p:nvSpPr>
              <p:spPr>
                <a:xfrm>
                  <a:off x="3929058" y="300989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2" name="Cloud 131"/>
                <p:cNvSpPr/>
                <p:nvPr/>
              </p:nvSpPr>
              <p:spPr>
                <a:xfrm>
                  <a:off x="3929058" y="308133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3" name="Cloud 132"/>
                <p:cNvSpPr/>
                <p:nvPr/>
              </p:nvSpPr>
              <p:spPr>
                <a:xfrm>
                  <a:off x="3929058" y="3152772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4" name="Cloud 133"/>
                <p:cNvSpPr/>
                <p:nvPr/>
              </p:nvSpPr>
              <p:spPr>
                <a:xfrm>
                  <a:off x="3929058" y="3224210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5" name="Cloud 134"/>
                <p:cNvSpPr/>
                <p:nvPr/>
              </p:nvSpPr>
              <p:spPr>
                <a:xfrm>
                  <a:off x="350043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6" name="Cloud 135"/>
                <p:cNvSpPr/>
                <p:nvPr/>
              </p:nvSpPr>
              <p:spPr>
                <a:xfrm>
                  <a:off x="350043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7" name="Cloud 136"/>
                <p:cNvSpPr/>
                <p:nvPr/>
              </p:nvSpPr>
              <p:spPr>
                <a:xfrm>
                  <a:off x="357186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8" name="Cloud 137"/>
                <p:cNvSpPr/>
                <p:nvPr/>
              </p:nvSpPr>
              <p:spPr>
                <a:xfrm>
                  <a:off x="357186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9" name="Cloud 138"/>
                <p:cNvSpPr/>
                <p:nvPr/>
              </p:nvSpPr>
              <p:spPr>
                <a:xfrm>
                  <a:off x="335755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0" name="Cloud 139"/>
                <p:cNvSpPr/>
                <p:nvPr/>
              </p:nvSpPr>
              <p:spPr>
                <a:xfrm>
                  <a:off x="335755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1" name="Cloud 140"/>
                <p:cNvSpPr/>
                <p:nvPr/>
              </p:nvSpPr>
              <p:spPr>
                <a:xfrm>
                  <a:off x="342899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2" name="Cloud 141"/>
                <p:cNvSpPr/>
                <p:nvPr/>
              </p:nvSpPr>
              <p:spPr>
                <a:xfrm>
                  <a:off x="342899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3" name="Cloud 142"/>
                <p:cNvSpPr/>
                <p:nvPr/>
              </p:nvSpPr>
              <p:spPr>
                <a:xfrm>
                  <a:off x="3786182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4" name="Cloud 143"/>
                <p:cNvSpPr/>
                <p:nvPr/>
              </p:nvSpPr>
              <p:spPr>
                <a:xfrm>
                  <a:off x="3786182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5" name="Cloud 144"/>
                <p:cNvSpPr/>
                <p:nvPr/>
              </p:nvSpPr>
              <p:spPr>
                <a:xfrm>
                  <a:off x="3857620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6" name="Cloud 145"/>
                <p:cNvSpPr/>
                <p:nvPr/>
              </p:nvSpPr>
              <p:spPr>
                <a:xfrm>
                  <a:off x="3857620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7" name="Cloud 146"/>
                <p:cNvSpPr/>
                <p:nvPr/>
              </p:nvSpPr>
              <p:spPr>
                <a:xfrm>
                  <a:off x="3643306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8" name="Cloud 147"/>
                <p:cNvSpPr/>
                <p:nvPr/>
              </p:nvSpPr>
              <p:spPr>
                <a:xfrm>
                  <a:off x="3643306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9" name="Cloud 148"/>
                <p:cNvSpPr/>
                <p:nvPr/>
              </p:nvSpPr>
              <p:spPr>
                <a:xfrm>
                  <a:off x="3714744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0" name="Cloud 149"/>
                <p:cNvSpPr/>
                <p:nvPr/>
              </p:nvSpPr>
              <p:spPr>
                <a:xfrm>
                  <a:off x="3714744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1" name="Cloud 150"/>
                <p:cNvSpPr/>
                <p:nvPr/>
              </p:nvSpPr>
              <p:spPr>
                <a:xfrm>
                  <a:off x="3929058" y="2571744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2" name="Cloud 151"/>
                <p:cNvSpPr/>
                <p:nvPr/>
              </p:nvSpPr>
              <p:spPr>
                <a:xfrm>
                  <a:off x="3929058" y="2652706"/>
                  <a:ext cx="71438" cy="71438"/>
                </a:xfrm>
                <a:prstGeom prst="cloud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sp>
        <p:nvSpPr>
          <p:cNvPr id="358" name="Curved Right Arrow 357"/>
          <p:cNvSpPr/>
          <p:nvPr/>
        </p:nvSpPr>
        <p:spPr>
          <a:xfrm rot="15838016">
            <a:off x="1212730" y="3501569"/>
            <a:ext cx="297547" cy="1126404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59" name="Curved Right Arrow 358"/>
          <p:cNvSpPr/>
          <p:nvPr/>
        </p:nvSpPr>
        <p:spPr>
          <a:xfrm rot="6848728" flipV="1">
            <a:off x="1146139" y="2877728"/>
            <a:ext cx="350859" cy="1184130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60" name="Curved Right Arrow 359"/>
          <p:cNvSpPr/>
          <p:nvPr/>
        </p:nvSpPr>
        <p:spPr>
          <a:xfrm rot="15838016">
            <a:off x="2805913" y="3326797"/>
            <a:ext cx="484681" cy="1481809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57" name="AutoShape 9" descr="Image result for sup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9" name="AutoShape 11" descr="Image result for sup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60" name="Picture 12" descr="E:\ABHIJIT\OTHERS\ami ki chai\my CV\MY PPT\Images\download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00430" y="3214686"/>
            <a:ext cx="571497" cy="571497"/>
          </a:xfrm>
          <a:prstGeom prst="rect">
            <a:avLst/>
          </a:prstGeom>
          <a:noFill/>
        </p:spPr>
      </p:pic>
      <p:pic>
        <p:nvPicPr>
          <p:cNvPr id="2061" name="Picture 13" descr="E:\ABHIJIT\OTHERS\ami ki chai\my CV\MY PPT\Images\download (4).jpg"/>
          <p:cNvPicPr>
            <a:picLocks noChangeAspect="1" noChangeArrowheads="1"/>
          </p:cNvPicPr>
          <p:nvPr/>
        </p:nvPicPr>
        <p:blipFill>
          <a:blip r:embed="rId19"/>
          <a:srcRect b="7974"/>
          <a:stretch>
            <a:fillRect/>
          </a:stretch>
        </p:blipFill>
        <p:spPr bwMode="auto">
          <a:xfrm>
            <a:off x="2571736" y="3500438"/>
            <a:ext cx="857256" cy="843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2" name="Curved Right Arrow 361"/>
          <p:cNvSpPr/>
          <p:nvPr/>
        </p:nvSpPr>
        <p:spPr>
          <a:xfrm rot="15838016">
            <a:off x="4058272" y="3519882"/>
            <a:ext cx="484681" cy="983365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3357554" y="2895897"/>
            <a:ext cx="958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Silica Supported </a:t>
            </a:r>
            <a:endParaRPr lang="en-IN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6597-15B5-4C95-90BC-926D98CE14EE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9" grpId="0" animBg="1"/>
      <p:bldP spid="360" grpId="0" animBg="1"/>
      <p:bldP spid="362" grpId="0" animBg="1"/>
      <p:bldP spid="363" grpId="0"/>
      <p:bldP spid="36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9045</TotalTime>
  <Words>1662</Words>
  <Application>Microsoft Office PowerPoint</Application>
  <PresentationFormat>Affichage à l'écran (4:3)</PresentationFormat>
  <Paragraphs>295</Paragraphs>
  <Slides>22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StarSymbol</vt:lpstr>
      <vt:lpstr>Symbol</vt:lpstr>
      <vt:lpstr>Times New Roman</vt:lpstr>
      <vt:lpstr>Wingdings</vt:lpstr>
      <vt:lpstr>Office Theme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Financement de 15kE par R. Clédassou: achat consommables: échantillons d’adsorbeur + précurseurs chimiques pour synthèse de cryptophanes + leurs supports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References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Gregory Hallewell</cp:lastModifiedBy>
  <cp:revision>204</cp:revision>
  <dcterms:created xsi:type="dcterms:W3CDTF">2018-05-05T18:10:25Z</dcterms:created>
  <dcterms:modified xsi:type="dcterms:W3CDTF">2020-01-09T08:19:20Z</dcterms:modified>
</cp:coreProperties>
</file>