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7" r:id="rId2"/>
    <p:sldId id="259" r:id="rId3"/>
    <p:sldId id="279" r:id="rId4"/>
    <p:sldId id="281" r:id="rId5"/>
    <p:sldId id="282" r:id="rId6"/>
    <p:sldId id="280" r:id="rId7"/>
    <p:sldId id="311" r:id="rId8"/>
    <p:sldId id="284" r:id="rId9"/>
    <p:sldId id="285" r:id="rId10"/>
    <p:sldId id="286" r:id="rId11"/>
    <p:sldId id="312" r:id="rId12"/>
    <p:sldId id="287" r:id="rId13"/>
    <p:sldId id="294" r:id="rId14"/>
    <p:sldId id="295" r:id="rId15"/>
    <p:sldId id="297" r:id="rId16"/>
    <p:sldId id="313" r:id="rId17"/>
    <p:sldId id="270" r:id="rId18"/>
    <p:sldId id="303" r:id="rId19"/>
    <p:sldId id="305" r:id="rId20"/>
    <p:sldId id="306" r:id="rId21"/>
    <p:sldId id="272" r:id="rId22"/>
    <p:sldId id="314" r:id="rId23"/>
    <p:sldId id="263" r:id="rId24"/>
    <p:sldId id="31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24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40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v222920\Desktop\NACRE\2022_I3P_CFE_TAGS\CFE_Pu23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Publications </a:t>
            </a:r>
            <a:endParaRPr lang="en-US" dirty="0"/>
          </a:p>
        </c:rich>
      </c:tx>
      <c:layout>
        <c:manualLayout>
          <c:xMode val="edge"/>
          <c:yMode val="edge"/>
          <c:x val="0.61950554084369203"/>
          <c:y val="5.93770925925835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7-4222-A643-443497772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456123312611"/>
          <c:y val="0.16964617690945299"/>
          <c:w val="0.25637851406233803"/>
          <c:h val="0.74739608221202003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3160625424778"/>
          <c:y val="5.0925925925925923E-2"/>
          <c:w val="0.81444449576611899"/>
          <c:h val="0.69778506853310007"/>
        </c:manualLayout>
      </c:layout>
      <c:scatterChart>
        <c:scatterStyle val="lineMarker"/>
        <c:varyColors val="0"/>
        <c:ser>
          <c:idx val="3"/>
          <c:order val="3"/>
          <c:tx>
            <c:v>JEFF311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Jurney!$C$4:$C$77</c:f>
              <c:numCache>
                <c:formatCode>General</c:formatCode>
                <c:ptCount val="74"/>
                <c:pt idx="0">
                  <c:v>29</c:v>
                </c:pt>
                <c:pt idx="1">
                  <c:v>128</c:v>
                </c:pt>
                <c:pt idx="2">
                  <c:v>284</c:v>
                </c:pt>
                <c:pt idx="3">
                  <c:v>538</c:v>
                </c:pt>
                <c:pt idx="4">
                  <c:v>1218</c:v>
                </c:pt>
                <c:pt idx="5">
                  <c:v>2530</c:v>
                </c:pt>
                <c:pt idx="6">
                  <c:v>3930</c:v>
                </c:pt>
                <c:pt idx="7">
                  <c:v>5010</c:v>
                </c:pt>
                <c:pt idx="8">
                  <c:v>23760</c:v>
                </c:pt>
                <c:pt idx="9">
                  <c:v>59320</c:v>
                </c:pt>
                <c:pt idx="10">
                  <c:v>96840</c:v>
                </c:pt>
                <c:pt idx="11">
                  <c:v>146500</c:v>
                </c:pt>
              </c:numCache>
            </c:numRef>
          </c:xVal>
          <c:yVal>
            <c:numRef>
              <c:f>Jurney!$O$4:$O$77</c:f>
              <c:numCache>
                <c:formatCode>0.0</c:formatCode>
                <c:ptCount val="74"/>
                <c:pt idx="0">
                  <c:v>-14.235483870967746</c:v>
                </c:pt>
                <c:pt idx="1">
                  <c:v>-9.4522471910112422</c:v>
                </c:pt>
                <c:pt idx="2">
                  <c:v>-8.4373211219233024</c:v>
                </c:pt>
                <c:pt idx="3">
                  <c:v>-9.6205059920106528</c:v>
                </c:pt>
                <c:pt idx="4">
                  <c:v>-7.137681159420306</c:v>
                </c:pt>
                <c:pt idx="5">
                  <c:v>-2.372413793103445</c:v>
                </c:pt>
                <c:pt idx="6">
                  <c:v>-0.7692307692307665</c:v>
                </c:pt>
                <c:pt idx="7">
                  <c:v>-0.83333333333333037</c:v>
                </c:pt>
                <c:pt idx="8">
                  <c:v>5.1515151515151514</c:v>
                </c:pt>
                <c:pt idx="9">
                  <c:v>6.8292682926829107</c:v>
                </c:pt>
                <c:pt idx="10">
                  <c:v>6.25</c:v>
                </c:pt>
                <c:pt idx="11">
                  <c:v>4.0000000000000036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2B-44FF-9082-449C5775164B}"/>
            </c:ext>
          </c:extLst>
        </c:ser>
        <c:ser>
          <c:idx val="5"/>
          <c:order val="5"/>
          <c:tx>
            <c:v>JEFF311 + 9 TAGS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Jurney!$C$4:$C$77</c:f>
              <c:numCache>
                <c:formatCode>General</c:formatCode>
                <c:ptCount val="74"/>
                <c:pt idx="0">
                  <c:v>29</c:v>
                </c:pt>
                <c:pt idx="1">
                  <c:v>128</c:v>
                </c:pt>
                <c:pt idx="2">
                  <c:v>284</c:v>
                </c:pt>
                <c:pt idx="3">
                  <c:v>538</c:v>
                </c:pt>
                <c:pt idx="4">
                  <c:v>1218</c:v>
                </c:pt>
                <c:pt idx="5">
                  <c:v>2530</c:v>
                </c:pt>
                <c:pt idx="6">
                  <c:v>3930</c:v>
                </c:pt>
                <c:pt idx="7">
                  <c:v>5010</c:v>
                </c:pt>
                <c:pt idx="8">
                  <c:v>23760</c:v>
                </c:pt>
                <c:pt idx="9">
                  <c:v>59320</c:v>
                </c:pt>
                <c:pt idx="10">
                  <c:v>96840</c:v>
                </c:pt>
                <c:pt idx="11">
                  <c:v>146500</c:v>
                </c:pt>
              </c:numCache>
            </c:numRef>
          </c:xVal>
          <c:yVal>
            <c:numRef>
              <c:f>Jurney!$Q$4:$Q$77</c:f>
              <c:numCache>
                <c:formatCode>0.0</c:formatCode>
                <c:ptCount val="74"/>
                <c:pt idx="0">
                  <c:v>-6.7838709677419455</c:v>
                </c:pt>
                <c:pt idx="1">
                  <c:v>-2.5889513108614204</c:v>
                </c:pt>
                <c:pt idx="2">
                  <c:v>-1.7229536348025154</c:v>
                </c:pt>
                <c:pt idx="3">
                  <c:v>-3.5153129161118457</c:v>
                </c:pt>
                <c:pt idx="4">
                  <c:v>-2.5543478260869557</c:v>
                </c:pt>
                <c:pt idx="5">
                  <c:v>0.22068965517241246</c:v>
                </c:pt>
                <c:pt idx="6">
                  <c:v>0.60037523452156627</c:v>
                </c:pt>
                <c:pt idx="7">
                  <c:v>-2.2522522522516741E-2</c:v>
                </c:pt>
                <c:pt idx="8">
                  <c:v>5.1515151515151514</c:v>
                </c:pt>
                <c:pt idx="9">
                  <c:v>6.8292682926829107</c:v>
                </c:pt>
                <c:pt idx="10">
                  <c:v>6.25</c:v>
                </c:pt>
                <c:pt idx="11">
                  <c:v>4.0000000000000036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2B-44FF-9082-449C5775164B}"/>
            </c:ext>
          </c:extLst>
        </c:ser>
        <c:ser>
          <c:idx val="6"/>
          <c:order val="6"/>
          <c:tx>
            <c:v>exp. Unc. (1 std)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Jurney!$L$4:$L$77</c:f>
                <c:numCache>
                  <c:formatCode>General</c:formatCode>
                  <c:ptCount val="74"/>
                  <c:pt idx="0">
                    <c:v>5.4193548387096779</c:v>
                  </c:pt>
                  <c:pt idx="1">
                    <c:v>4.0262172284644189</c:v>
                  </c:pt>
                  <c:pt idx="2">
                    <c:v>4.2358328563251284</c:v>
                  </c:pt>
                  <c:pt idx="3">
                    <c:v>4.0612516644474033</c:v>
                  </c:pt>
                  <c:pt idx="4">
                    <c:v>2.1739130434782608</c:v>
                  </c:pt>
                  <c:pt idx="5">
                    <c:v>3.4482758620689653</c:v>
                  </c:pt>
                  <c:pt idx="6">
                    <c:v>4.5028142589118199</c:v>
                  </c:pt>
                  <c:pt idx="7">
                    <c:v>6.3063063063063058</c:v>
                  </c:pt>
                  <c:pt idx="8">
                    <c:v>3.0303030303030303</c:v>
                  </c:pt>
                  <c:pt idx="9">
                    <c:v>4.8780487804878048</c:v>
                  </c:pt>
                  <c:pt idx="10">
                    <c:v>8.3333333333333321</c:v>
                  </c:pt>
                  <c:pt idx="11">
                    <c:v>13.333333333333334</c:v>
                  </c:pt>
                </c:numCache>
              </c:numRef>
            </c:plus>
            <c:minus>
              <c:numRef>
                <c:f>Jurney!$L$4:$L$77</c:f>
                <c:numCache>
                  <c:formatCode>General</c:formatCode>
                  <c:ptCount val="74"/>
                  <c:pt idx="0">
                    <c:v>5.4193548387096779</c:v>
                  </c:pt>
                  <c:pt idx="1">
                    <c:v>4.0262172284644189</c:v>
                  </c:pt>
                  <c:pt idx="2">
                    <c:v>4.2358328563251284</c:v>
                  </c:pt>
                  <c:pt idx="3">
                    <c:v>4.0612516644474033</c:v>
                  </c:pt>
                  <c:pt idx="4">
                    <c:v>2.1739130434782608</c:v>
                  </c:pt>
                  <c:pt idx="5">
                    <c:v>3.4482758620689653</c:v>
                  </c:pt>
                  <c:pt idx="6">
                    <c:v>4.5028142589118199</c:v>
                  </c:pt>
                  <c:pt idx="7">
                    <c:v>6.3063063063063058</c:v>
                  </c:pt>
                  <c:pt idx="8">
                    <c:v>3.0303030303030303</c:v>
                  </c:pt>
                  <c:pt idx="9">
                    <c:v>4.8780487804878048</c:v>
                  </c:pt>
                  <c:pt idx="10">
                    <c:v>8.3333333333333321</c:v>
                  </c:pt>
                  <c:pt idx="11">
                    <c:v>13.333333333333334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Jurney!$C$4:$C$77</c:f>
              <c:numCache>
                <c:formatCode>General</c:formatCode>
                <c:ptCount val="74"/>
                <c:pt idx="0">
                  <c:v>29</c:v>
                </c:pt>
                <c:pt idx="1">
                  <c:v>128</c:v>
                </c:pt>
                <c:pt idx="2">
                  <c:v>284</c:v>
                </c:pt>
                <c:pt idx="3">
                  <c:v>538</c:v>
                </c:pt>
                <c:pt idx="4">
                  <c:v>1218</c:v>
                </c:pt>
                <c:pt idx="5">
                  <c:v>2530</c:v>
                </c:pt>
                <c:pt idx="6">
                  <c:v>3930</c:v>
                </c:pt>
                <c:pt idx="7">
                  <c:v>5010</c:v>
                </c:pt>
                <c:pt idx="8">
                  <c:v>23760</c:v>
                </c:pt>
                <c:pt idx="9">
                  <c:v>59320</c:v>
                </c:pt>
                <c:pt idx="10">
                  <c:v>96840</c:v>
                </c:pt>
                <c:pt idx="11">
                  <c:v>146500</c:v>
                </c:pt>
              </c:numCache>
            </c:numRef>
          </c:xVal>
          <c:yVal>
            <c:numRef>
              <c:f>Jurney!$B$4:$B$77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2B-44FF-9082-449C57751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923512"/>
        <c:axId val="49392384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Friesenham - total DH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plus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Jurney!$F$4:$F$77</c15:sqref>
                          </c15:formulaRef>
                        </c:ext>
                      </c:extLst>
                      <c:numCache>
                        <c:formatCode>General</c:formatCode>
                        <c:ptCount val="74"/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Jurney!$F$4:$F$77</c15:sqref>
                          </c15:formulaRef>
                        </c:ext>
                      </c:extLst>
                      <c:numCache>
                        <c:formatCode>General</c:formatCode>
                        <c:ptCount val="74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Jurney!$C$4:$C$77</c15:sqref>
                        </c15:formulaRef>
                      </c:ext>
                    </c:extLst>
                    <c:numCache>
                      <c:formatCode>General</c:formatCode>
                      <c:ptCount val="74"/>
                      <c:pt idx="0">
                        <c:v>29</c:v>
                      </c:pt>
                      <c:pt idx="1">
                        <c:v>128</c:v>
                      </c:pt>
                      <c:pt idx="2">
                        <c:v>284</c:v>
                      </c:pt>
                      <c:pt idx="3">
                        <c:v>538</c:v>
                      </c:pt>
                      <c:pt idx="4">
                        <c:v>1218</c:v>
                      </c:pt>
                      <c:pt idx="5">
                        <c:v>2530</c:v>
                      </c:pt>
                      <c:pt idx="6">
                        <c:v>3930</c:v>
                      </c:pt>
                      <c:pt idx="7">
                        <c:v>5010</c:v>
                      </c:pt>
                      <c:pt idx="8">
                        <c:v>23760</c:v>
                      </c:pt>
                      <c:pt idx="9">
                        <c:v>59320</c:v>
                      </c:pt>
                      <c:pt idx="10">
                        <c:v>96840</c:v>
                      </c:pt>
                      <c:pt idx="11">
                        <c:v>146500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Jurney!$D$4:$D$77</c15:sqref>
                        </c15:formulaRef>
                      </c:ext>
                    </c:extLst>
                    <c:numCache>
                      <c:formatCode>General</c:formatCode>
                      <c:ptCount val="74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962B-44FF-9082-449C5775164B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Jurney!$E$3</c15:sqref>
                        </c15:formulaRef>
                      </c:ext>
                    </c:extLst>
                    <c:strCache>
                      <c:ptCount val="1"/>
                      <c:pt idx="0">
                        <c:v>sigma(%)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Jurney!$C$4:$C$77</c15:sqref>
                        </c15:formulaRef>
                      </c:ext>
                    </c:extLst>
                    <c:numCache>
                      <c:formatCode>General</c:formatCode>
                      <c:ptCount val="74"/>
                      <c:pt idx="0">
                        <c:v>29</c:v>
                      </c:pt>
                      <c:pt idx="1">
                        <c:v>128</c:v>
                      </c:pt>
                      <c:pt idx="2">
                        <c:v>284</c:v>
                      </c:pt>
                      <c:pt idx="3">
                        <c:v>538</c:v>
                      </c:pt>
                      <c:pt idx="4">
                        <c:v>1218</c:v>
                      </c:pt>
                      <c:pt idx="5">
                        <c:v>2530</c:v>
                      </c:pt>
                      <c:pt idx="6">
                        <c:v>3930</c:v>
                      </c:pt>
                      <c:pt idx="7">
                        <c:v>5010</c:v>
                      </c:pt>
                      <c:pt idx="8">
                        <c:v>23760</c:v>
                      </c:pt>
                      <c:pt idx="9">
                        <c:v>59320</c:v>
                      </c:pt>
                      <c:pt idx="10">
                        <c:v>96840</c:v>
                      </c:pt>
                      <c:pt idx="11">
                        <c:v>146500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Jurney!$E$4:$E$77</c15:sqref>
                        </c15:formulaRef>
                      </c:ext>
                    </c:extLst>
                    <c:numCache>
                      <c:formatCode>General</c:formatCode>
                      <c:ptCount val="74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62B-44FF-9082-449C5775164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JEF311</c:v>
                </c:tx>
                <c:spPr>
                  <a:ln w="127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Jurney!$C$4:$C$77</c15:sqref>
                        </c15:formulaRef>
                      </c:ext>
                    </c:extLst>
                    <c:numCache>
                      <c:formatCode>General</c:formatCode>
                      <c:ptCount val="74"/>
                      <c:pt idx="0">
                        <c:v>29</c:v>
                      </c:pt>
                      <c:pt idx="1">
                        <c:v>128</c:v>
                      </c:pt>
                      <c:pt idx="2">
                        <c:v>284</c:v>
                      </c:pt>
                      <c:pt idx="3">
                        <c:v>538</c:v>
                      </c:pt>
                      <c:pt idx="4">
                        <c:v>1218</c:v>
                      </c:pt>
                      <c:pt idx="5">
                        <c:v>2530</c:v>
                      </c:pt>
                      <c:pt idx="6">
                        <c:v>3930</c:v>
                      </c:pt>
                      <c:pt idx="7">
                        <c:v>5010</c:v>
                      </c:pt>
                      <c:pt idx="8">
                        <c:v>23760</c:v>
                      </c:pt>
                      <c:pt idx="9">
                        <c:v>59320</c:v>
                      </c:pt>
                      <c:pt idx="10">
                        <c:v>96840</c:v>
                      </c:pt>
                      <c:pt idx="11">
                        <c:v>146500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Jurney!$G$4:$G$77</c15:sqref>
                        </c15:formulaRef>
                      </c:ext>
                    </c:extLst>
                    <c:numCache>
                      <c:formatCode>General</c:formatCode>
                      <c:ptCount val="74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62B-44FF-9082-449C5775164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JEFF311 + 9 TAGS</c:v>
                </c:tx>
                <c:spPr>
                  <a:ln w="127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Jurney!$C$4:$C$77</c15:sqref>
                        </c15:formulaRef>
                      </c:ext>
                    </c:extLst>
                    <c:numCache>
                      <c:formatCode>General</c:formatCode>
                      <c:ptCount val="74"/>
                      <c:pt idx="0">
                        <c:v>29</c:v>
                      </c:pt>
                      <c:pt idx="1">
                        <c:v>128</c:v>
                      </c:pt>
                      <c:pt idx="2">
                        <c:v>284</c:v>
                      </c:pt>
                      <c:pt idx="3">
                        <c:v>538</c:v>
                      </c:pt>
                      <c:pt idx="4">
                        <c:v>1218</c:v>
                      </c:pt>
                      <c:pt idx="5">
                        <c:v>2530</c:v>
                      </c:pt>
                      <c:pt idx="6">
                        <c:v>3930</c:v>
                      </c:pt>
                      <c:pt idx="7">
                        <c:v>5010</c:v>
                      </c:pt>
                      <c:pt idx="8">
                        <c:v>23760</c:v>
                      </c:pt>
                      <c:pt idx="9">
                        <c:v>59320</c:v>
                      </c:pt>
                      <c:pt idx="10">
                        <c:v>96840</c:v>
                      </c:pt>
                      <c:pt idx="11">
                        <c:v>146500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Jurney!$I$4:$I$77</c15:sqref>
                        </c15:formulaRef>
                      </c:ext>
                    </c:extLst>
                    <c:numCache>
                      <c:formatCode>General</c:formatCode>
                      <c:ptCount val="74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62B-44FF-9082-449C5775164B}"/>
                  </c:ext>
                </c:extLst>
              </c15:ser>
            </c15:filteredScatterSeries>
          </c:ext>
        </c:extLst>
      </c:scatterChart>
      <c:valAx>
        <c:axId val="49392351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923840"/>
        <c:crossesAt val="0"/>
        <c:crossBetween val="midCat"/>
      </c:valAx>
      <c:valAx>
        <c:axId val="4939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C/E-1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923512"/>
        <c:crossesAt val="0.1"/>
        <c:crossBetween val="midCat"/>
      </c:valAx>
      <c:spPr>
        <a:noFill/>
        <a:ln w="127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29C79-411C-494B-A229-495B660D3C86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DE6CC-47F1-44F4-807A-4E655DB07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6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2B065-14D9-46D9-86B2-D762B356F08D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8B671-A879-4F8B-BE14-FFF0A88FB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3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2975943"/>
            <a:ext cx="492963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2457" y="3452045"/>
            <a:ext cx="492963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Auteur</a:t>
            </a:r>
            <a:endParaRPr lang="fr-FR" dirty="0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SPRC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0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1970"/>
            <a:ext cx="9144000" cy="811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52480" y="1711519"/>
            <a:ext cx="35744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0"/>
          </p:nvPr>
        </p:nvSpPr>
        <p:spPr>
          <a:xfrm>
            <a:off x="743826" y="3302669"/>
            <a:ext cx="5136111" cy="2000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 sz="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452480" y="2355215"/>
            <a:ext cx="353568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lang="fr-FR" sz="14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9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1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6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SPRC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7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800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2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SPRC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1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29000" y="114479"/>
            <a:ext cx="7713673" cy="34970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15416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3695409" y="4971046"/>
            <a:ext cx="2162468" cy="192302"/>
          </a:xfrm>
        </p:spPr>
        <p:txBody>
          <a:bodyPr/>
          <a:lstStyle>
            <a:lvl1pPr>
              <a:defRPr sz="750"/>
            </a:lvl1pPr>
          </a:lstStyle>
          <a:p>
            <a:r>
              <a:rPr lang="en-US" smtClean="0"/>
              <a:t>RVST DER, 08/03/2022, Skype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56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SPRC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1964"/>
            <a:ext cx="9144000" cy="75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597033"/>
            <a:ext cx="1203326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9586" y="548323"/>
            <a:ext cx="3428078" cy="242593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SPRC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808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nd16-9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9587" y="611210"/>
            <a:ext cx="3868823" cy="284547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601097"/>
            <a:ext cx="1203326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9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SPRC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72611" y="1335642"/>
            <a:ext cx="8071642" cy="149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>
                <a:srgbClr val="65A702"/>
              </a:buClr>
              <a:buFont typeface="Wingdings" panose="05000000000000000000" pitchFamily="2" charset="2"/>
              <a:buChar char="n"/>
            </a:pPr>
            <a:r>
              <a:rPr lang="fr-FR" dirty="0" smtClean="0"/>
              <a:t> Modifier les styles du texte du masque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 Deuxième niveau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</a:pPr>
            <a:r>
              <a:rPr lang="fr-FR" dirty="0" smtClean="0"/>
              <a:t>Troisième niveau</a:t>
            </a:r>
          </a:p>
          <a:p>
            <a:pPr marL="1200150" lvl="3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543050" lvl="4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611" y="800735"/>
            <a:ext cx="80716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3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79" y="129867"/>
            <a:ext cx="7713673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39047" y="770562"/>
            <a:ext cx="8205205" cy="40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65A702"/>
              </a:buClr>
              <a:buFontTx/>
              <a:buNone/>
              <a:defRPr sz="2000" b="1">
                <a:solidFill>
                  <a:srgbClr val="A50119"/>
                </a:solidFill>
              </a:defRPr>
            </a:lvl1pPr>
            <a:lvl2pPr marL="514350" indent="-171450">
              <a:buClr>
                <a:srgbClr val="65A702"/>
              </a:buClr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</a:defRPr>
            </a:lvl2pPr>
            <a:lvl3pPr marL="857250" indent="-171450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5555301"/>
              </p:ext>
            </p:extLst>
          </p:nvPr>
        </p:nvGraphicFramePr>
        <p:xfrm>
          <a:off x="1519491" y="1445547"/>
          <a:ext cx="591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611" y="800735"/>
            <a:ext cx="80716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fr-FR" dirty="0" smtClean="0"/>
              <a:t>Texte simple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99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44750242"/>
              </p:ext>
            </p:extLst>
          </p:nvPr>
        </p:nvGraphicFramePr>
        <p:xfrm>
          <a:off x="3012838" y="1595071"/>
          <a:ext cx="2845776" cy="20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611" y="800735"/>
            <a:ext cx="80716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fr-FR" dirty="0" smtClean="0"/>
              <a:t>Texte simple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8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71046"/>
            <a:ext cx="8416144" cy="192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280"/>
            <a:ext cx="9144000" cy="593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144" y="4970488"/>
            <a:ext cx="727856" cy="176676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9281"/>
            <a:ext cx="727856" cy="587829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8724"/>
            <a:ext cx="459254" cy="259863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30580" y="114478"/>
            <a:ext cx="6172200" cy="349702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2489" y="4911862"/>
            <a:ext cx="2569112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72592" y="5036985"/>
            <a:ext cx="299633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Document propriété du CEA – Reproduction et diffusion externes au CEA soumises à l’autorisation de l’émetteur</a:t>
            </a:r>
            <a:endParaRPr lang="fr-FR" sz="500" b="1" i="1" dirty="0">
              <a:solidFill>
                <a:srgbClr val="FF0000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71488" y="970076"/>
            <a:ext cx="8072765" cy="14968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5A702"/>
              </a:buClr>
              <a:buFont typeface="Wingdings" panose="05000000000000000000" pitchFamily="2" charset="2"/>
              <a:buChar char="n"/>
            </a:pPr>
            <a:r>
              <a:rPr lang="fr-FR" dirty="0" smtClean="0"/>
              <a:t> Modifier </a:t>
            </a:r>
            <a:r>
              <a:rPr lang="fr-FR" dirty="0"/>
              <a:t>les styles du texte du masque</a:t>
            </a:r>
          </a:p>
          <a:p>
            <a:pPr marL="514350" lvl="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 Deuxième </a:t>
            </a:r>
            <a:r>
              <a:rPr lang="fr-FR" dirty="0"/>
              <a:t>niveau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4776973" y="4930358"/>
            <a:ext cx="3547096" cy="2169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i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800" b="0" i="1" kern="1200" baseline="0" dirty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fr-FR" sz="8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DER </a:t>
            </a:r>
            <a:r>
              <a:rPr lang="fr-FR" sz="9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fr-FR" sz="9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SPRC</a:t>
            </a:r>
            <a:r>
              <a:rPr lang="fr-FR" sz="8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900" b="1" i="1" kern="1200" baseline="0" dirty="0" err="1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LEPh</a:t>
            </a:r>
            <a:endParaRPr lang="fr-FR" sz="900" b="1" i="1" kern="1200" baseline="0" dirty="0" smtClean="0"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5772530" y="5034492"/>
            <a:ext cx="2645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9545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2" r:id="rId5"/>
    <p:sldLayoutId id="2147483669" r:id="rId6"/>
    <p:sldLayoutId id="2147483667" r:id="rId7"/>
    <p:sldLayoutId id="2147483668" r:id="rId8"/>
    <p:sldLayoutId id="2147483663" r:id="rId9"/>
    <p:sldLayoutId id="2147483664" r:id="rId10"/>
    <p:sldLayoutId id="2147483665" r:id="rId11"/>
    <p:sldLayoutId id="214748367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171450" algn="l" defTabSz="457200" rtl="0" eaLnBrk="1" latinLnBrk="0" hangingPunct="1">
        <a:spcBef>
          <a:spcPct val="20000"/>
        </a:spcBef>
        <a:buFont typeface="Arial"/>
        <a:buChar char="•"/>
        <a:tabLst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32457" y="2975943"/>
            <a:ext cx="8655592" cy="400110"/>
          </a:xfrm>
        </p:spPr>
        <p:txBody>
          <a:bodyPr/>
          <a:lstStyle/>
          <a:p>
            <a:r>
              <a:rPr lang="fr-FR" sz="2000" dirty="0" smtClean="0"/>
              <a:t>Challenges and issues about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</a:t>
            </a:r>
            <a:r>
              <a:rPr lang="fr-FR" sz="2000" smtClean="0"/>
              <a:t>data for </a:t>
            </a:r>
            <a:r>
              <a:rPr lang="fr-FR" sz="2000" dirty="0" smtClean="0"/>
              <a:t>fuel cycle applications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32457" y="4159344"/>
            <a:ext cx="2206507" cy="230832"/>
          </a:xfrm>
        </p:spPr>
        <p:txBody>
          <a:bodyPr/>
          <a:lstStyle/>
          <a:p>
            <a:r>
              <a:rPr lang="fr-FR" dirty="0" smtClean="0"/>
              <a:t>28/06/2022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32457" y="3452045"/>
            <a:ext cx="8254759" cy="584775"/>
          </a:xfrm>
        </p:spPr>
        <p:txBody>
          <a:bodyPr/>
          <a:lstStyle/>
          <a:p>
            <a:r>
              <a:rPr lang="fr-FR" dirty="0" smtClean="0"/>
              <a:t>V. Vallet, D. Bernard, A. </a:t>
            </a:r>
            <a:r>
              <a:rPr lang="fr-FR" dirty="0" err="1" smtClean="0"/>
              <a:t>Chebboubi</a:t>
            </a:r>
            <a:r>
              <a:rPr lang="fr-FR" dirty="0" smtClean="0"/>
              <a:t>, G. </a:t>
            </a:r>
            <a:r>
              <a:rPr lang="fr-FR" dirty="0" err="1" smtClean="0"/>
              <a:t>Noguère</a:t>
            </a:r>
            <a:r>
              <a:rPr lang="fr-FR" dirty="0" smtClean="0"/>
              <a:t>, O. </a:t>
            </a:r>
            <a:r>
              <a:rPr lang="fr-FR" dirty="0" err="1" smtClean="0"/>
              <a:t>Serot</a:t>
            </a:r>
            <a:r>
              <a:rPr lang="fr-FR" dirty="0" smtClean="0"/>
              <a:t>, G. Kessedjian, O. </a:t>
            </a:r>
            <a:r>
              <a:rPr lang="fr-FR" dirty="0" err="1" smtClean="0"/>
              <a:t>Bouland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et tous les autres…</a:t>
            </a:r>
          </a:p>
        </p:txBody>
      </p:sp>
    </p:spTree>
    <p:extLst>
      <p:ext uri="{BB962C8B-B14F-4D97-AF65-F5344CB8AC3E}">
        <p14:creationId xmlns:p14="http://schemas.microsoft.com/office/powerpoint/2010/main" val="14861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2611" y="1335642"/>
            <a:ext cx="3868653" cy="3356000"/>
          </a:xfrm>
        </p:spPr>
        <p:txBody>
          <a:bodyPr/>
          <a:lstStyle/>
          <a:p>
            <a:r>
              <a:rPr lang="fr-FR" sz="1800" dirty="0" smtClean="0"/>
              <a:t>Covariance </a:t>
            </a:r>
            <a:r>
              <a:rPr lang="fr-FR" sz="1800" dirty="0" err="1" smtClean="0"/>
              <a:t>evaluation</a:t>
            </a:r>
            <a:r>
              <a:rPr lang="fr-FR" sz="1800" dirty="0" smtClean="0"/>
              <a:t>: not </a:t>
            </a:r>
            <a:r>
              <a:rPr lang="fr-FR" sz="1800" dirty="0" err="1" smtClean="0"/>
              <a:t>performed</a:t>
            </a:r>
            <a:r>
              <a:rPr lang="fr-FR" sz="1800" dirty="0" smtClean="0"/>
              <a:t> at the moment </a:t>
            </a:r>
            <a:r>
              <a:rPr lang="fr-FR" sz="1800" dirty="0" err="1" smtClean="0"/>
              <a:t>during</a:t>
            </a:r>
            <a:r>
              <a:rPr lang="fr-FR" sz="1800" dirty="0" smtClean="0"/>
              <a:t> </a:t>
            </a:r>
            <a:r>
              <a:rPr lang="fr-FR" sz="1800" dirty="0" err="1" smtClean="0"/>
              <a:t>Decay</a:t>
            </a:r>
            <a:r>
              <a:rPr lang="fr-FR" sz="1800" dirty="0" smtClean="0"/>
              <a:t> Data </a:t>
            </a:r>
            <a:r>
              <a:rPr lang="fr-FR" sz="1800" dirty="0" err="1" smtClean="0"/>
              <a:t>evaluations</a:t>
            </a:r>
            <a:endParaRPr lang="fr-FR" sz="1800" dirty="0" smtClean="0"/>
          </a:p>
          <a:p>
            <a:r>
              <a:rPr lang="fr-FR" sz="1800" dirty="0" smtClean="0"/>
              <a:t>As an illustration, </a:t>
            </a:r>
            <a:r>
              <a:rPr lang="fr-FR" sz="1800" dirty="0" err="1" smtClean="0"/>
              <a:t>arbitary</a:t>
            </a:r>
            <a:r>
              <a:rPr lang="fr-FR" sz="1800" dirty="0" smtClean="0"/>
              <a:t> </a:t>
            </a:r>
            <a:r>
              <a:rPr lang="fr-FR" sz="1800" dirty="0" err="1" smtClean="0"/>
              <a:t>correlation</a:t>
            </a:r>
            <a:r>
              <a:rPr lang="fr-FR" sz="1800" dirty="0" smtClean="0"/>
              <a:t> (=0, -1 ou +1)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mean</a:t>
            </a:r>
            <a:r>
              <a:rPr lang="fr-FR" sz="1800" dirty="0" smtClean="0"/>
              <a:t> E</a:t>
            </a:r>
            <a:r>
              <a:rPr lang="el-GR" sz="1800" baseline="-25000" dirty="0" smtClean="0"/>
              <a:t>β</a:t>
            </a:r>
            <a:r>
              <a:rPr lang="fr-FR" sz="1800" dirty="0" smtClean="0"/>
              <a:t> and E</a:t>
            </a:r>
            <a:r>
              <a:rPr lang="el-GR" sz="1800" baseline="-25000" dirty="0" smtClean="0"/>
              <a:t>γ</a:t>
            </a:r>
            <a:r>
              <a:rPr lang="fr-FR" sz="1800" dirty="0" smtClean="0"/>
              <a:t> are </a:t>
            </a:r>
            <a:r>
              <a:rPr lang="fr-FR" sz="1800" dirty="0" err="1" smtClean="0"/>
              <a:t>tested</a:t>
            </a:r>
            <a:endParaRPr lang="fr-FR" sz="1800" dirty="0" smtClean="0"/>
          </a:p>
          <a:p>
            <a:r>
              <a:rPr lang="fr-FR" sz="1800" dirty="0" err="1" smtClean="0"/>
              <a:t>With</a:t>
            </a:r>
            <a:r>
              <a:rPr lang="fr-FR" sz="1800" dirty="0" smtClean="0"/>
              <a:t> the </a:t>
            </a:r>
            <a:r>
              <a:rPr lang="fr-FR" sz="1800" dirty="0" err="1" smtClean="0"/>
              <a:t>strong</a:t>
            </a:r>
            <a:r>
              <a:rPr lang="fr-FR" sz="1800" dirty="0" smtClean="0"/>
              <a:t> </a:t>
            </a:r>
            <a:r>
              <a:rPr lang="fr-FR" sz="1800" dirty="0" err="1" smtClean="0"/>
              <a:t>reduction</a:t>
            </a:r>
            <a:r>
              <a:rPr lang="fr-FR" sz="1800" dirty="0" smtClean="0"/>
              <a:t> of the </a:t>
            </a:r>
            <a:br>
              <a:rPr lang="fr-FR" sz="1800" dirty="0" smtClean="0"/>
            </a:br>
            <a:r>
              <a:rPr lang="fr-FR" sz="1800" dirty="0" err="1" smtClean="0"/>
              <a:t>uncertainty</a:t>
            </a:r>
            <a:r>
              <a:rPr lang="fr-FR" sz="1800" dirty="0" smtClean="0"/>
              <a:t> due to FY </a:t>
            </a:r>
            <a:r>
              <a:rPr lang="fr-FR" sz="1800" dirty="0" err="1" smtClean="0"/>
              <a:t>cov</a:t>
            </a:r>
            <a:r>
              <a:rPr lang="fr-FR" sz="1800" dirty="0" smtClean="0"/>
              <a:t>, </a:t>
            </a:r>
            <a:r>
              <a:rPr lang="fr-FR" sz="1800" dirty="0" err="1" smtClean="0"/>
              <a:t>other</a:t>
            </a:r>
            <a:r>
              <a:rPr lang="fr-FR" sz="1800" dirty="0" smtClean="0"/>
              <a:t> sources are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consolidated</a:t>
            </a:r>
            <a:endParaRPr lang="fr-FR" sz="180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1" y="800735"/>
            <a:ext cx="8071642" cy="400110"/>
          </a:xfrm>
        </p:spPr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FY </a:t>
            </a:r>
            <a:r>
              <a:rPr lang="fr-FR" dirty="0" err="1" smtClean="0"/>
              <a:t>cov</a:t>
            </a:r>
            <a:r>
              <a:rPr lang="fr-FR" dirty="0" smtClean="0"/>
              <a:t>: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r>
              <a:rPr lang="fr-FR" dirty="0" smtClean="0"/>
              <a:t> are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: </a:t>
            </a:r>
            <a:r>
              <a:rPr lang="fr-FR" dirty="0" err="1" smtClean="0"/>
              <a:t>Decay</a:t>
            </a:r>
            <a:r>
              <a:rPr lang="fr-FR" dirty="0" smtClean="0"/>
              <a:t> data covariances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76" y="1537400"/>
            <a:ext cx="4296896" cy="247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6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Illustrated examples of ND needs and impacts on fuel cycle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0" y="1113886"/>
            <a:ext cx="8071642" cy="2842030"/>
          </a:xfrm>
        </p:spPr>
        <p:txBody>
          <a:bodyPr/>
          <a:lstStyle/>
          <a:p>
            <a:r>
              <a:rPr lang="en-US" dirty="0" smtClean="0"/>
              <a:t>Decay Heat:</a:t>
            </a:r>
          </a:p>
          <a:p>
            <a:pPr lvl="1"/>
            <a:r>
              <a:rPr lang="en-US" dirty="0" smtClean="0"/>
              <a:t>TAGS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Correlations in Fission Yields and Decay Data</a:t>
            </a:r>
            <a:endParaRPr lang="en-US" dirty="0" smtClean="0"/>
          </a:p>
          <a:p>
            <a:pPr lvl="1"/>
            <a:r>
              <a:rPr lang="en-US" b="1" dirty="0" smtClean="0"/>
              <a:t>Np239 decay </a:t>
            </a:r>
            <a:r>
              <a:rPr lang="en-US" b="1" dirty="0" smtClean="0"/>
              <a:t>data: need for a re-evaluation?</a:t>
            </a:r>
            <a:endParaRPr lang="en-US" b="1" dirty="0" smtClean="0"/>
          </a:p>
          <a:p>
            <a:r>
              <a:rPr lang="en-US" dirty="0" smtClean="0"/>
              <a:t>Dose rate:</a:t>
            </a:r>
          </a:p>
          <a:p>
            <a:pPr lvl="1"/>
            <a:r>
              <a:rPr lang="en-US" dirty="0" smtClean="0"/>
              <a:t>Example of </a:t>
            </a:r>
            <a:r>
              <a:rPr lang="en-US" baseline="30000" dirty="0" smtClean="0"/>
              <a:t>136</a:t>
            </a:r>
            <a:r>
              <a:rPr lang="en-US" dirty="0" smtClean="0"/>
              <a:t>Cs</a:t>
            </a:r>
          </a:p>
          <a:p>
            <a:pPr lvl="1"/>
            <a:endParaRPr lang="en-US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0" y="715697"/>
            <a:ext cx="8071642" cy="769441"/>
          </a:xfrm>
        </p:spPr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  <a:p>
            <a:pPr marL="188913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5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1" y="800735"/>
            <a:ext cx="8071642" cy="400110"/>
          </a:xfrm>
        </p:spPr>
        <p:txBody>
          <a:bodyPr/>
          <a:lstStyle/>
          <a:p>
            <a:r>
              <a:rPr lang="fr-FR" dirty="0" err="1" smtClean="0"/>
              <a:t>Until</a:t>
            </a:r>
            <a:r>
              <a:rPr lang="fr-FR" dirty="0" smtClean="0"/>
              <a:t> 15 </a:t>
            </a:r>
            <a:r>
              <a:rPr lang="fr-FR" dirty="0" err="1" smtClean="0"/>
              <a:t>days</a:t>
            </a:r>
            <a:r>
              <a:rPr lang="fr-FR" dirty="0" smtClean="0"/>
              <a:t>, DH = FP + </a:t>
            </a:r>
            <a:r>
              <a:rPr lang="fr-FR" baseline="30000" dirty="0" smtClean="0"/>
              <a:t>239</a:t>
            </a:r>
            <a:r>
              <a:rPr lang="fr-FR" dirty="0" smtClean="0"/>
              <a:t>U/</a:t>
            </a:r>
            <a:r>
              <a:rPr lang="fr-FR" baseline="30000" dirty="0" smtClean="0"/>
              <a:t>239</a:t>
            </a:r>
            <a:r>
              <a:rPr lang="fr-FR" dirty="0" smtClean="0"/>
              <a:t>Np contributions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: </a:t>
            </a:r>
            <a:r>
              <a:rPr lang="fr-FR" baseline="30000" dirty="0" smtClean="0"/>
              <a:t>239</a:t>
            </a:r>
            <a:r>
              <a:rPr lang="fr-FR" dirty="0" smtClean="0"/>
              <a:t>Np </a:t>
            </a:r>
            <a:r>
              <a:rPr lang="fr-FR" dirty="0" err="1" smtClean="0"/>
              <a:t>decay</a:t>
            </a:r>
            <a:r>
              <a:rPr lang="fr-FR" dirty="0" smtClean="0"/>
              <a:t> data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1" y="1335643"/>
            <a:ext cx="4073752" cy="31210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628091"/>
            <a:ext cx="2453505" cy="19467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1718" y="4473833"/>
            <a:ext cx="3835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Decay</a:t>
            </a:r>
            <a:r>
              <a:rPr lang="fr-FR" sz="1400" dirty="0" smtClean="0"/>
              <a:t> </a:t>
            </a:r>
            <a:r>
              <a:rPr lang="fr-FR" sz="1400" dirty="0" err="1" smtClean="0"/>
              <a:t>Heat</a:t>
            </a:r>
            <a:r>
              <a:rPr lang="fr-FR" sz="1400" dirty="0" smtClean="0"/>
              <a:t> of an UOX fuel (3.25% </a:t>
            </a:r>
            <a:r>
              <a:rPr lang="fr-FR" sz="1400" baseline="30000" dirty="0" smtClean="0"/>
              <a:t>235</a:t>
            </a:r>
            <a:r>
              <a:rPr lang="fr-FR" sz="1400" dirty="0" smtClean="0"/>
              <a:t>U, 33 </a:t>
            </a:r>
            <a:r>
              <a:rPr lang="fr-FR" sz="1400" dirty="0" err="1" smtClean="0"/>
              <a:t>GWd</a:t>
            </a:r>
            <a:r>
              <a:rPr lang="fr-FR" sz="1400" dirty="0" smtClean="0"/>
              <a:t>/t)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913832" y="2921797"/>
            <a:ext cx="4083348" cy="181588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A </a:t>
            </a:r>
            <a:r>
              <a:rPr lang="fr-FR" sz="1600" dirty="0" err="1" smtClean="0"/>
              <a:t>preliminary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decay</a:t>
            </a:r>
            <a:r>
              <a:rPr lang="fr-FR" sz="1600" dirty="0" smtClean="0"/>
              <a:t> data of </a:t>
            </a:r>
            <a:r>
              <a:rPr lang="fr-FR" sz="1600" b="1" baseline="30000" dirty="0"/>
              <a:t>239</a:t>
            </a:r>
            <a:r>
              <a:rPr lang="fr-FR" sz="1600" b="1" dirty="0"/>
              <a:t>Np</a:t>
            </a:r>
            <a:r>
              <a:rPr lang="fr-FR" sz="1600" dirty="0"/>
              <a:t> </a:t>
            </a:r>
            <a:r>
              <a:rPr lang="fr-FR" sz="1600" dirty="0" smtClean="0"/>
              <a:t>in JEFF-3.1.1 / JEFF-3.3 and ENDF/B-VIII.0 show </a:t>
            </a:r>
            <a:r>
              <a:rPr lang="fr-FR" sz="1600" dirty="0" err="1" smtClean="0"/>
              <a:t>some</a:t>
            </a:r>
            <a:r>
              <a:rPr lang="fr-FR" sz="1600" dirty="0" smtClean="0"/>
              <a:t> </a:t>
            </a:r>
            <a:r>
              <a:rPr lang="fr-FR" sz="1600" dirty="0" err="1" smtClean="0"/>
              <a:t>inconsistencies</a:t>
            </a:r>
            <a:r>
              <a:rPr lang="fr-FR" sz="1600" dirty="0" smtClean="0"/>
              <a:t> and </a:t>
            </a:r>
            <a:r>
              <a:rPr lang="fr-FR" sz="1600" b="1" dirty="0" err="1" smtClean="0"/>
              <a:t>underline</a:t>
            </a:r>
            <a:r>
              <a:rPr lang="fr-FR" sz="1600" b="1" dirty="0" smtClean="0"/>
              <a:t> the </a:t>
            </a:r>
            <a:r>
              <a:rPr lang="fr-FR" sz="1600" b="1" dirty="0" err="1" smtClean="0"/>
              <a:t>need</a:t>
            </a:r>
            <a:r>
              <a:rPr lang="fr-FR" sz="1600" b="1" dirty="0" smtClean="0"/>
              <a:t> for a new </a:t>
            </a:r>
            <a:r>
              <a:rPr lang="fr-FR" sz="1600" b="1" dirty="0" err="1" smtClean="0"/>
              <a:t>evaluation</a:t>
            </a:r>
            <a:r>
              <a:rPr lang="fr-FR" sz="1600" dirty="0" smtClean="0"/>
              <a:t>!</a:t>
            </a:r>
          </a:p>
          <a:p>
            <a:endParaRPr lang="fr-FR" sz="1600" dirty="0"/>
          </a:p>
          <a:p>
            <a:endParaRPr lang="fr-FR" sz="1600" dirty="0" smtClean="0"/>
          </a:p>
          <a:p>
            <a:pPr algn="r"/>
            <a:r>
              <a:rPr lang="fr-FR" sz="1400" i="1" dirty="0" err="1" smtClean="0">
                <a:solidFill>
                  <a:srgbClr val="C00000"/>
                </a:solidFill>
              </a:rPr>
              <a:t>See</a:t>
            </a:r>
            <a:r>
              <a:rPr lang="fr-FR" sz="1400" i="1" dirty="0" smtClean="0">
                <a:solidFill>
                  <a:srgbClr val="C00000"/>
                </a:solidFill>
              </a:rPr>
              <a:t> JEFDOC-2063 (Nov-2021) (</a:t>
            </a:r>
            <a:r>
              <a:rPr lang="fr-FR" sz="1400" i="1" dirty="0" err="1" smtClean="0">
                <a:solidFill>
                  <a:srgbClr val="C00000"/>
                </a:solidFill>
              </a:rPr>
              <a:t>D.Bernard</a:t>
            </a:r>
            <a:r>
              <a:rPr lang="fr-FR" sz="1400" i="1" dirty="0" smtClean="0">
                <a:solidFill>
                  <a:srgbClr val="C00000"/>
                </a:solidFill>
              </a:rPr>
              <a:t>)</a:t>
            </a:r>
            <a:endParaRPr lang="fr-FR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6" y="702942"/>
            <a:ext cx="2708838" cy="2593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8248107" cy="349702"/>
          </a:xfrm>
        </p:spPr>
        <p:txBody>
          <a:bodyPr/>
          <a:lstStyle/>
          <a:p>
            <a:r>
              <a:rPr lang="en-US" baseline="30000" dirty="0" smtClean="0"/>
              <a:t>239</a:t>
            </a:r>
            <a:r>
              <a:rPr lang="en-US" dirty="0" smtClean="0"/>
              <a:t>Np/DD: central value deviations btw evaluations can inform on uncertainty quality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-691377" y="1684932"/>
            <a:ext cx="187743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Mean</a:t>
            </a:r>
            <a:r>
              <a:rPr lang="fr-FR" sz="1100" dirty="0" smtClean="0"/>
              <a:t> </a:t>
            </a:r>
            <a:r>
              <a:rPr lang="fr-FR" sz="1100" dirty="0" err="1" smtClean="0"/>
              <a:t>deposited</a:t>
            </a:r>
            <a:r>
              <a:rPr lang="fr-FR" sz="1100" dirty="0" smtClean="0"/>
              <a:t> </a:t>
            </a:r>
            <a:r>
              <a:rPr lang="fr-FR" sz="1100" dirty="0" err="1" smtClean="0"/>
              <a:t>energy</a:t>
            </a:r>
            <a:r>
              <a:rPr lang="fr-FR" sz="1100" dirty="0" smtClean="0"/>
              <a:t> [</a:t>
            </a:r>
            <a:r>
              <a:rPr lang="fr-FR" sz="1100" dirty="0" err="1" smtClean="0"/>
              <a:t>keV</a:t>
            </a:r>
            <a:r>
              <a:rPr lang="fr-FR" sz="1100" dirty="0" smtClean="0"/>
              <a:t>]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3391172" y="719426"/>
            <a:ext cx="43409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33CC"/>
                </a:solidFill>
              </a:rPr>
              <a:t>JEFF-3.1.1</a:t>
            </a:r>
            <a:r>
              <a:rPr lang="fr-FR" sz="1200" dirty="0" smtClean="0"/>
              <a:t>: 	A. L. Nichols </a:t>
            </a:r>
            <a:r>
              <a:rPr lang="fr-FR" sz="1200" u="sng" dirty="0" smtClean="0"/>
              <a:t>nov-2007</a:t>
            </a:r>
            <a:r>
              <a:rPr lang="fr-FR" sz="1200" dirty="0" smtClean="0"/>
              <a:t> (rev2/1991) </a:t>
            </a:r>
            <a:r>
              <a:rPr lang="fr-FR" sz="1200" dirty="0" err="1" smtClean="0"/>
              <a:t>from</a:t>
            </a:r>
            <a:r>
              <a:rPr lang="fr-FR" sz="1200" dirty="0" smtClean="0"/>
              <a:t> UKHEDD25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JEFF-3.3</a:t>
            </a:r>
            <a:r>
              <a:rPr lang="fr-FR" sz="1200" dirty="0" smtClean="0"/>
              <a:t>:	V.P. </a:t>
            </a:r>
            <a:r>
              <a:rPr lang="fr-FR" sz="1200" dirty="0" err="1" smtClean="0"/>
              <a:t>Chechev</a:t>
            </a:r>
            <a:r>
              <a:rPr lang="fr-FR" sz="1200" dirty="0" smtClean="0"/>
              <a:t>, N.K. </a:t>
            </a:r>
            <a:r>
              <a:rPr lang="fr-FR" sz="1200" dirty="0" err="1" smtClean="0"/>
              <a:t>Kuzmenko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u="sng" dirty="0" err="1" smtClean="0"/>
              <a:t>ensdf</a:t>
            </a:r>
            <a:r>
              <a:rPr lang="fr-FR" sz="1200" u="sng" dirty="0" smtClean="0"/>
              <a:t>/jul-2006</a:t>
            </a:r>
          </a:p>
          <a:p>
            <a:r>
              <a:rPr lang="fr-FR" sz="1200" b="1" dirty="0" smtClean="0"/>
              <a:t>ENDF/B-VIII.0</a:t>
            </a:r>
            <a:r>
              <a:rPr lang="fr-FR" sz="1200" dirty="0" smtClean="0"/>
              <a:t>:	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u="sng" dirty="0" err="1" smtClean="0"/>
              <a:t>ensdf</a:t>
            </a:r>
            <a:r>
              <a:rPr lang="fr-FR" sz="1200" u="sng" dirty="0" smtClean="0"/>
              <a:t>/feb-2018</a:t>
            </a:r>
            <a:endParaRPr lang="fr-FR" sz="1200" u="sng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19" y="1709524"/>
            <a:ext cx="5690094" cy="292778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06699" y="3796738"/>
            <a:ext cx="2246128" cy="253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fr-FR" sz="1050" b="1" dirty="0" smtClean="0">
                <a:solidFill>
                  <a:schemeClr val="tx1"/>
                </a:solidFill>
              </a:rPr>
              <a:t>M(AME2016) = 722.746 272(3)  </a:t>
            </a:r>
            <a:r>
              <a:rPr lang="fr-FR" sz="1050" b="1" dirty="0" err="1" smtClean="0">
                <a:solidFill>
                  <a:schemeClr val="tx1"/>
                </a:solidFill>
              </a:rPr>
              <a:t>keV</a:t>
            </a:r>
            <a:endParaRPr lang="fr-FR" sz="1050" u="sng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59962" y="4035500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*: </a:t>
            </a:r>
            <a:r>
              <a:rPr lang="fr-FR" sz="1050" dirty="0" err="1" smtClean="0"/>
              <a:t>reconstructed</a:t>
            </a:r>
            <a:endParaRPr lang="fr-FR" sz="105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659962" y="1306286"/>
            <a:ext cx="0" cy="5094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87932" y="1068750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C00000"/>
                </a:solidFill>
              </a:rPr>
              <a:t>40keV </a:t>
            </a:r>
            <a:r>
              <a:rPr lang="fr-FR" sz="105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 10%</a:t>
            </a:r>
            <a:endParaRPr lang="fr-FR" sz="1050" b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356" y="4662918"/>
            <a:ext cx="3035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JEFDOC-2063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0580" y="114478"/>
            <a:ext cx="6172200" cy="349702"/>
          </a:xfrm>
        </p:spPr>
        <p:txBody>
          <a:bodyPr/>
          <a:lstStyle/>
          <a:p>
            <a:r>
              <a:rPr lang="en-US" dirty="0" smtClean="0"/>
              <a:t>Analysis of </a:t>
            </a:r>
            <a:r>
              <a:rPr lang="en-US" baseline="30000" dirty="0" smtClean="0"/>
              <a:t>239</a:t>
            </a:r>
            <a:r>
              <a:rPr lang="en-US" dirty="0" smtClean="0"/>
              <a:t>Np/DD difference btw evaluations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99097" y="875099"/>
            <a:ext cx="39457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baseline="30000" dirty="0" smtClean="0"/>
              <a:t>239</a:t>
            </a:r>
            <a:r>
              <a:rPr lang="fr-FR" sz="1600" b="1" dirty="0" smtClean="0"/>
              <a:t>Np </a:t>
            </a:r>
            <a:r>
              <a:rPr lang="fr-FR" sz="1600" b="1" dirty="0" err="1" smtClean="0"/>
              <a:t>Decay</a:t>
            </a:r>
            <a:r>
              <a:rPr lang="fr-FR" sz="1600" b="1" dirty="0" smtClean="0"/>
              <a:t> Data/</a:t>
            </a:r>
            <a:r>
              <a:rPr lang="fr-FR" sz="1600" b="1" dirty="0" err="1" smtClean="0"/>
              <a:t>detailed</a:t>
            </a:r>
            <a:r>
              <a:rPr lang="fr-FR" sz="1600" b="1" dirty="0" smtClean="0"/>
              <a:t> </a:t>
            </a:r>
            <a:r>
              <a:rPr lang="fr-FR" sz="1600" b="1" u="sng" dirty="0" err="1" smtClean="0"/>
              <a:t>deposited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energy</a:t>
            </a:r>
            <a:endParaRPr lang="fr-FR" sz="1600" b="1" u="sng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255860" y="1601141"/>
          <a:ext cx="6432233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3260">
                  <a:extLst>
                    <a:ext uri="{9D8B030D-6E8A-4147-A177-3AD203B41FA5}">
                      <a16:colId xmlns:a16="http://schemas.microsoft.com/office/drawing/2014/main" val="4168628822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4049972799"/>
                    </a:ext>
                  </a:extLst>
                </a:gridCol>
                <a:gridCol w="1727518">
                  <a:extLst>
                    <a:ext uri="{9D8B030D-6E8A-4147-A177-3AD203B41FA5}">
                      <a16:colId xmlns:a16="http://schemas.microsoft.com/office/drawing/2014/main" val="870147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Averaged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deposited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energies</a:t>
                      </a:r>
                      <a:r>
                        <a:rPr lang="fr-FR" sz="1400" dirty="0" smtClean="0"/>
                        <a:t> [</a:t>
                      </a:r>
                      <a:r>
                        <a:rPr lang="fr-FR" sz="1400" dirty="0" err="1" smtClean="0"/>
                        <a:t>keV</a:t>
                      </a:r>
                      <a:r>
                        <a:rPr lang="fr-FR" sz="1400" dirty="0" smtClean="0"/>
                        <a:t>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33CC"/>
                          </a:solidFill>
                        </a:rPr>
                        <a:t>JEFF-3.1.1</a:t>
                      </a:r>
                      <a:endParaRPr lang="fr-FR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ENDF/B-VIII.0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2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Light </a:t>
                      </a:r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(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FR" sz="1400" baseline="30000" dirty="0" smtClean="0"/>
                        <a:t>-</a:t>
                      </a:r>
                      <a:r>
                        <a:rPr lang="fr-FR" sz="1400" baseline="0" dirty="0" smtClean="0"/>
                        <a:t> + conversion + </a:t>
                      </a:r>
                      <a:r>
                        <a:rPr lang="fr-FR" sz="1400" baseline="0" dirty="0" err="1" smtClean="0"/>
                        <a:t>eA</a:t>
                      </a:r>
                      <a:r>
                        <a:rPr lang="fr-FR" sz="1400" baseline="0" dirty="0" smtClean="0"/>
                        <a:t> + e</a:t>
                      </a:r>
                      <a:r>
                        <a:rPr lang="fr-FR" sz="1400" baseline="30000" dirty="0" smtClean="0"/>
                        <a:t>+/-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262.840 ± 13.837</a:t>
                      </a:r>
                      <a:endParaRPr lang="fr-FR" sz="1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230.583 ± 6.146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7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Electromagnetic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400" dirty="0" err="1" smtClean="0"/>
                        <a:t>+X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33CC"/>
                          </a:solidFill>
                        </a:rPr>
                        <a:t>182.189 ±   7.235</a:t>
                      </a:r>
                      <a:endParaRPr lang="fr-FR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174.346 ± 3.253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36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Total (</a:t>
                      </a:r>
                      <a:r>
                        <a:rPr lang="fr-FR" sz="1400" dirty="0" err="1" smtClean="0"/>
                        <a:t>quadratic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unc</a:t>
                      </a:r>
                      <a:r>
                        <a:rPr lang="fr-FR" sz="1400" dirty="0" smtClean="0"/>
                        <a:t>. for DARWIN…)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445.029 ± 15.614</a:t>
                      </a:r>
                      <a:endParaRPr lang="fr-FR" sz="1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404.929 ± 6.954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28914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499097" y="3366813"/>
            <a:ext cx="3789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/>
              <a:t>-40.100 </a:t>
            </a:r>
            <a:r>
              <a:rPr lang="fr-FR" b="1" u="sng" dirty="0" err="1" smtClean="0"/>
              <a:t>keV</a:t>
            </a:r>
            <a:r>
              <a:rPr lang="fr-FR" b="1" dirty="0" smtClean="0"/>
              <a:t> </a:t>
            </a:r>
            <a:r>
              <a:rPr lang="fr-FR" b="1" dirty="0" err="1" smtClean="0"/>
              <a:t>btw</a:t>
            </a:r>
            <a:r>
              <a:rPr lang="fr-FR" b="1" dirty="0" smtClean="0"/>
              <a:t> ENDF8 vs JEFF-3.1.1 :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fr-FR" b="1" dirty="0" smtClean="0"/>
              <a:t>-32.257keV light </a:t>
            </a:r>
            <a:r>
              <a:rPr lang="fr-FR" b="1" dirty="0" err="1" smtClean="0"/>
              <a:t>particles</a:t>
            </a:r>
            <a:endParaRPr lang="fr-FR" b="1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fr-FR" b="1" dirty="0" smtClean="0"/>
              <a:t>-7.843 </a:t>
            </a:r>
            <a:r>
              <a:rPr lang="fr-FR" b="1" dirty="0" err="1" smtClean="0"/>
              <a:t>keV</a:t>
            </a:r>
            <a:r>
              <a:rPr lang="fr-FR" b="1" dirty="0" smtClean="0"/>
              <a:t> EM </a:t>
            </a:r>
            <a:r>
              <a:rPr lang="fr-FR" b="1" dirty="0" err="1" smtClean="0"/>
              <a:t>particles</a:t>
            </a:r>
            <a:endParaRPr lang="fr-FR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8356" y="4662918"/>
            <a:ext cx="3035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JEFDOC-2063</a:t>
            </a:r>
          </a:p>
        </p:txBody>
      </p:sp>
    </p:spTree>
    <p:extLst>
      <p:ext uri="{BB962C8B-B14F-4D97-AF65-F5344CB8AC3E}">
        <p14:creationId xmlns:p14="http://schemas.microsoft.com/office/powerpoint/2010/main" val="32740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97045" y="731177"/>
            <a:ext cx="8620183" cy="39640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ENDF/B-VIII.0</a:t>
            </a:r>
            <a:r>
              <a:rPr lang="en-US" sz="1800" dirty="0" smtClean="0"/>
              <a:t> is more rigorous than </a:t>
            </a:r>
            <a:r>
              <a:rPr lang="en-US" sz="1800" b="1" dirty="0" smtClean="0">
                <a:solidFill>
                  <a:srgbClr val="0070C0"/>
                </a:solidFill>
              </a:rPr>
              <a:t>JEFF-3.1.1</a:t>
            </a:r>
            <a:r>
              <a:rPr lang="en-US" sz="1800" dirty="0" smtClean="0"/>
              <a:t> </a:t>
            </a:r>
            <a:r>
              <a:rPr lang="en-US" sz="1800" dirty="0" smtClean="0"/>
              <a:t>but the analysis of the spectrum of light particles shows that 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lines are incorrectly normalized (+2.4%) and the file is incomplete versus total </a:t>
            </a:r>
            <a:r>
              <a:rPr lang="en-US" sz="1800" dirty="0" err="1" smtClean="0"/>
              <a:t>Q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b</a:t>
            </a:r>
            <a:r>
              <a:rPr lang="en-US" sz="1800" baseline="-25000" dirty="0" smtClean="0"/>
              <a:t>-</a:t>
            </a:r>
            <a:r>
              <a:rPr lang="en-US" sz="1800" dirty="0" smtClean="0"/>
              <a:t>: Atomic Mass Evaluation (-6.3%)…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Still work to de bone for Decay Data files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aseline="30000" dirty="0" smtClean="0">
                <a:solidFill>
                  <a:srgbClr val="0070C0"/>
                </a:solidFill>
              </a:rPr>
              <a:t>239</a:t>
            </a:r>
            <a:r>
              <a:rPr lang="en-US" sz="1800" dirty="0" smtClean="0">
                <a:solidFill>
                  <a:srgbClr val="0070C0"/>
                </a:solidFill>
              </a:rPr>
              <a:t>Np is not the only isotope candidate for 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a review of its decay data and 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uncertainties</a:t>
            </a:r>
            <a:r>
              <a:rPr lang="en-US" sz="1800" dirty="0" smtClean="0">
                <a:solidFill>
                  <a:srgbClr val="0070C0"/>
                </a:solidFill>
              </a:rPr>
              <a:t>: </a:t>
            </a:r>
            <a:r>
              <a:rPr lang="en-US" sz="1800" baseline="30000" dirty="0" smtClean="0">
                <a:solidFill>
                  <a:srgbClr val="0070C0"/>
                </a:solidFill>
              </a:rPr>
              <a:t>242</a:t>
            </a:r>
            <a:r>
              <a:rPr lang="en-US" sz="1800" dirty="0" smtClean="0">
                <a:solidFill>
                  <a:srgbClr val="0070C0"/>
                </a:solidFill>
              </a:rPr>
              <a:t>Cm,</a:t>
            </a:r>
            <a:r>
              <a:rPr lang="fr-FR" sz="1800" baseline="30000" dirty="0" smtClean="0">
                <a:solidFill>
                  <a:srgbClr val="0070C0"/>
                </a:solidFill>
              </a:rPr>
              <a:t>238</a:t>
            </a:r>
            <a:r>
              <a:rPr lang="fr-FR" sz="1800" dirty="0" smtClean="0">
                <a:solidFill>
                  <a:srgbClr val="0070C0"/>
                </a:solidFill>
              </a:rPr>
              <a:t>Pu</a:t>
            </a:r>
            <a:r>
              <a:rPr lang="fr-FR" sz="1800" dirty="0">
                <a:solidFill>
                  <a:srgbClr val="0070C0"/>
                </a:solidFill>
              </a:rPr>
              <a:t>, </a:t>
            </a:r>
            <a:r>
              <a:rPr lang="fr-FR" sz="1800" baseline="30000" dirty="0">
                <a:solidFill>
                  <a:srgbClr val="0070C0"/>
                </a:solidFill>
              </a:rPr>
              <a:t>140</a:t>
            </a:r>
            <a:r>
              <a:rPr lang="fr-FR" sz="1800" dirty="0">
                <a:solidFill>
                  <a:srgbClr val="0070C0"/>
                </a:solidFill>
              </a:rPr>
              <a:t>La, </a:t>
            </a:r>
            <a:r>
              <a:rPr lang="fr-FR" sz="1800" baseline="30000" dirty="0">
                <a:solidFill>
                  <a:srgbClr val="0070C0"/>
                </a:solidFill>
              </a:rPr>
              <a:t>106</a:t>
            </a:r>
            <a:r>
              <a:rPr lang="fr-FR" sz="1800" dirty="0">
                <a:solidFill>
                  <a:srgbClr val="0070C0"/>
                </a:solidFill>
              </a:rPr>
              <a:t>Rh, </a:t>
            </a:r>
            <a:r>
              <a:rPr lang="fr-FR" sz="1800" baseline="30000" dirty="0">
                <a:solidFill>
                  <a:srgbClr val="0070C0"/>
                </a:solidFill>
              </a:rPr>
              <a:t>144</a:t>
            </a:r>
            <a:r>
              <a:rPr lang="fr-FR" sz="1800" dirty="0">
                <a:solidFill>
                  <a:srgbClr val="0070C0"/>
                </a:solidFill>
              </a:rPr>
              <a:t>Pr, </a:t>
            </a:r>
            <a:r>
              <a:rPr lang="fr-FR" sz="1800" baseline="30000" dirty="0">
                <a:solidFill>
                  <a:srgbClr val="0070C0"/>
                </a:solidFill>
              </a:rPr>
              <a:t>95</a:t>
            </a:r>
            <a:r>
              <a:rPr lang="fr-FR" sz="1800" dirty="0">
                <a:solidFill>
                  <a:srgbClr val="0070C0"/>
                </a:solidFill>
              </a:rPr>
              <a:t>Nb, </a:t>
            </a:r>
            <a:r>
              <a:rPr lang="fr-FR" sz="1800" baseline="30000" dirty="0">
                <a:solidFill>
                  <a:srgbClr val="0070C0"/>
                </a:solidFill>
              </a:rPr>
              <a:t>132</a:t>
            </a:r>
            <a:r>
              <a:rPr lang="fr-FR" sz="1800" dirty="0">
                <a:solidFill>
                  <a:srgbClr val="0070C0"/>
                </a:solidFill>
              </a:rPr>
              <a:t>I</a:t>
            </a:r>
            <a:r>
              <a:rPr lang="fr-FR" sz="1800" baseline="30000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 …</a:t>
            </a:r>
            <a:endParaRPr lang="fr-FR" sz="1800" baseline="30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0580" y="-24021"/>
            <a:ext cx="8020812" cy="626701"/>
          </a:xfrm>
        </p:spPr>
        <p:txBody>
          <a:bodyPr/>
          <a:lstStyle/>
          <a:p>
            <a:r>
              <a:rPr lang="en-US" dirty="0" smtClean="0"/>
              <a:t>Conclusion </a:t>
            </a:r>
            <a:r>
              <a:rPr lang="en-US" dirty="0"/>
              <a:t>of </a:t>
            </a:r>
            <a:r>
              <a:rPr lang="en-US" baseline="30000" dirty="0" smtClean="0"/>
              <a:t>239</a:t>
            </a:r>
            <a:r>
              <a:rPr lang="en-US" dirty="0" smtClean="0"/>
              <a:t>Np/DD </a:t>
            </a:r>
            <a:r>
              <a:rPr lang="en-US" dirty="0"/>
              <a:t>difference btw </a:t>
            </a:r>
            <a:r>
              <a:rPr lang="en-US" dirty="0" smtClean="0"/>
              <a:t>evaluations: 40keV on deposited energy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94" y="2473225"/>
            <a:ext cx="2881455" cy="230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12" y="1957502"/>
            <a:ext cx="1474632" cy="130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2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Illustrated examples of ND needs and impacts on fuel cycle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0" y="1113886"/>
            <a:ext cx="8071642" cy="2842030"/>
          </a:xfrm>
        </p:spPr>
        <p:txBody>
          <a:bodyPr/>
          <a:lstStyle/>
          <a:p>
            <a:r>
              <a:rPr lang="en-US" dirty="0" smtClean="0"/>
              <a:t>Decay Heat:</a:t>
            </a:r>
          </a:p>
          <a:p>
            <a:pPr lvl="1"/>
            <a:r>
              <a:rPr lang="en-US" dirty="0" smtClean="0"/>
              <a:t>TAGS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Correlations in Fission Yields and Decay Data</a:t>
            </a:r>
            <a:endParaRPr lang="en-US" dirty="0" smtClean="0"/>
          </a:p>
          <a:p>
            <a:pPr lvl="1"/>
            <a:r>
              <a:rPr lang="en-US" dirty="0" smtClean="0"/>
              <a:t>Np239 decay </a:t>
            </a:r>
            <a:r>
              <a:rPr lang="en-US" dirty="0" smtClean="0"/>
              <a:t>data: need for a re-evaluation?</a:t>
            </a:r>
            <a:endParaRPr lang="en-US" dirty="0" smtClean="0"/>
          </a:p>
          <a:p>
            <a:r>
              <a:rPr lang="en-US" dirty="0" smtClean="0"/>
              <a:t>Dose rate:</a:t>
            </a:r>
          </a:p>
          <a:p>
            <a:pPr lvl="1"/>
            <a:r>
              <a:rPr lang="en-US" b="1" dirty="0" smtClean="0"/>
              <a:t>Example of </a:t>
            </a:r>
            <a:r>
              <a:rPr lang="en-US" b="1" baseline="30000" dirty="0" smtClean="0"/>
              <a:t>136</a:t>
            </a:r>
            <a:r>
              <a:rPr lang="en-US" b="1" dirty="0" smtClean="0"/>
              <a:t>Cs</a:t>
            </a:r>
          </a:p>
          <a:p>
            <a:pPr lvl="1"/>
            <a:endParaRPr lang="en-US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0" y="715697"/>
            <a:ext cx="8071642" cy="769441"/>
          </a:xfrm>
        </p:spPr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  <a:p>
            <a:pPr marL="188913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Dose Rate: the </a:t>
            </a:r>
            <a:r>
              <a:rPr lang="en-US" baseline="30000" dirty="0" smtClean="0"/>
              <a:t>136</a:t>
            </a:r>
            <a:r>
              <a:rPr lang="en-US" dirty="0" smtClean="0"/>
              <a:t>Cs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0" y="1449996"/>
            <a:ext cx="8194651" cy="871174"/>
          </a:xfrm>
        </p:spPr>
        <p:txBody>
          <a:bodyPr/>
          <a:lstStyle/>
          <a:p>
            <a:r>
              <a:rPr lang="en-US" sz="1600" dirty="0" smtClean="0"/>
              <a:t>Too </a:t>
            </a:r>
            <a:r>
              <a:rPr lang="en-US" sz="1600" u="sng" dirty="0" smtClean="0"/>
              <a:t>large uncertainty on its isotopic concentration </a:t>
            </a:r>
            <a:r>
              <a:rPr lang="en-US" sz="1600" dirty="0" smtClean="0"/>
              <a:t>due to nuclear data covariance propagation (</a:t>
            </a:r>
            <a:r>
              <a:rPr lang="en-US" sz="1600" i="1" dirty="0" smtClean="0">
                <a:solidFill>
                  <a:srgbClr val="C00000"/>
                </a:solidFill>
              </a:rPr>
              <a:t>11% at 1 </a:t>
            </a:r>
            <a:r>
              <a:rPr lang="en-US" sz="1600" i="1" dirty="0" err="1" smtClean="0">
                <a:solidFill>
                  <a:srgbClr val="C00000"/>
                </a:solidFill>
              </a:rPr>
              <a:t>std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Sensitivity/variance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2611" y="800735"/>
            <a:ext cx="8071642" cy="646331"/>
          </a:xfrm>
        </p:spPr>
        <p:txBody>
          <a:bodyPr/>
          <a:lstStyle/>
          <a:p>
            <a:r>
              <a:rPr lang="en-US" sz="1800" dirty="0" smtClean="0"/>
              <a:t>Example of </a:t>
            </a:r>
            <a:r>
              <a:rPr lang="en-US" sz="1800" baseline="30000" dirty="0" smtClean="0"/>
              <a:t>136</a:t>
            </a:r>
            <a:r>
              <a:rPr lang="en-US" sz="1800" dirty="0" smtClean="0"/>
              <a:t>Cs, in the TOP’10  of the main contributors of the integrated dose received by the </a:t>
            </a:r>
            <a:r>
              <a:rPr lang="en-US" sz="1800" dirty="0" err="1" smtClean="0"/>
              <a:t>equipments</a:t>
            </a:r>
            <a:r>
              <a:rPr lang="en-US" sz="1800" dirty="0" smtClean="0"/>
              <a:t> in accidental scenarios</a:t>
            </a:r>
            <a:endParaRPr lang="en-US" sz="1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6" y="2663394"/>
            <a:ext cx="7852798" cy="21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8" y="720588"/>
            <a:ext cx="4158554" cy="330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Dose Rate: the </a:t>
            </a:r>
            <a:r>
              <a:rPr lang="en-US" baseline="30000" dirty="0" smtClean="0"/>
              <a:t>136</a:t>
            </a:r>
            <a:r>
              <a:rPr lang="en-US" dirty="0" smtClean="0"/>
              <a:t>Cs example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28" y="3453295"/>
            <a:ext cx="5469395" cy="14703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6162" y="3754877"/>
            <a:ext cx="4980561" cy="1621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958502" y="2302213"/>
            <a:ext cx="881975" cy="4474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04147" y="783089"/>
            <a:ext cx="3859955" cy="20005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After</a:t>
            </a:r>
            <a:r>
              <a:rPr lang="fr-FR" sz="1400" dirty="0" smtClean="0"/>
              <a:t> </a:t>
            </a:r>
            <a:r>
              <a:rPr lang="fr-FR" sz="1400" dirty="0" err="1" smtClean="0"/>
              <a:t>re-analysis</a:t>
            </a:r>
            <a:r>
              <a:rPr lang="fr-FR" sz="1400" dirty="0" smtClean="0"/>
              <a:t> by U. </a:t>
            </a:r>
            <a:r>
              <a:rPr lang="fr-FR" sz="1400" dirty="0" err="1" smtClean="0"/>
              <a:t>Koster</a:t>
            </a:r>
            <a:r>
              <a:rPr lang="fr-FR" sz="1400" dirty="0" smtClean="0"/>
              <a:t> and </a:t>
            </a:r>
            <a:r>
              <a:rPr lang="fr-FR" sz="1400" dirty="0" err="1" smtClean="0"/>
              <a:t>thanks</a:t>
            </a:r>
            <a:r>
              <a:rPr lang="fr-FR" sz="1400" dirty="0" smtClean="0"/>
              <a:t> to </a:t>
            </a:r>
            <a:r>
              <a:rPr lang="fr-FR" sz="1400" dirty="0" err="1" smtClean="0"/>
              <a:t>measures</a:t>
            </a:r>
            <a:r>
              <a:rPr lang="fr-FR" sz="1400" dirty="0" smtClean="0"/>
              <a:t> at ISOLDE@CERN:</a:t>
            </a:r>
          </a:p>
          <a:p>
            <a:endParaRPr lang="fr-FR" sz="1400" dirty="0"/>
          </a:p>
          <a:p>
            <a:r>
              <a:rPr lang="fr-FR" sz="1400" b="1" dirty="0" smtClean="0">
                <a:solidFill>
                  <a:schemeClr val="bg1"/>
                </a:solidFill>
              </a:rPr>
              <a:t>R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IT</a:t>
            </a:r>
            <a:r>
              <a:rPr lang="fr-FR" sz="1400" b="1" dirty="0" smtClean="0">
                <a:solidFill>
                  <a:schemeClr val="bg1"/>
                </a:solidFill>
              </a:rPr>
              <a:t> = 0.996 ± 0.005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+ new </a:t>
            </a:r>
            <a:r>
              <a:rPr lang="fr-FR" sz="1400" b="1" dirty="0" err="1" smtClean="0">
                <a:solidFill>
                  <a:schemeClr val="bg1"/>
                </a:solidFill>
              </a:rPr>
              <a:t>decay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scheme</a:t>
            </a:r>
            <a:r>
              <a:rPr lang="fr-FR" sz="1400" b="1" dirty="0" smtClean="0">
                <a:solidFill>
                  <a:schemeClr val="bg1"/>
                </a:solidFill>
              </a:rPr>
              <a:t> of </a:t>
            </a:r>
            <a:r>
              <a:rPr lang="fr-FR" sz="1400" b="1" baseline="30000" dirty="0" smtClean="0">
                <a:solidFill>
                  <a:schemeClr val="bg1"/>
                </a:solidFill>
              </a:rPr>
              <a:t>136m</a:t>
            </a:r>
            <a:r>
              <a:rPr lang="fr-FR" sz="1400" b="1" dirty="0" smtClean="0">
                <a:solidFill>
                  <a:schemeClr val="bg1"/>
                </a:solidFill>
              </a:rPr>
              <a:t>Cs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&lt;E</a:t>
            </a:r>
            <a:r>
              <a:rPr lang="el-GR" sz="1400" b="1" dirty="0" smtClean="0">
                <a:solidFill>
                  <a:schemeClr val="bg1"/>
                </a:solidFill>
              </a:rPr>
              <a:t>γ</a:t>
            </a:r>
            <a:r>
              <a:rPr lang="fr-FR" sz="1400" b="1" dirty="0" smtClean="0">
                <a:solidFill>
                  <a:schemeClr val="bg1"/>
                </a:solidFill>
              </a:rPr>
              <a:t>&gt; = 501 </a:t>
            </a:r>
            <a:r>
              <a:rPr lang="fr-FR" sz="1400" b="1" dirty="0" err="1" smtClean="0">
                <a:solidFill>
                  <a:schemeClr val="bg1"/>
                </a:solidFill>
              </a:rPr>
              <a:t>keV</a:t>
            </a:r>
            <a:r>
              <a:rPr lang="fr-FR" sz="1400" b="1" dirty="0" smtClean="0">
                <a:solidFill>
                  <a:schemeClr val="bg1"/>
                </a:solidFill>
              </a:rPr>
              <a:t> (JEFF311= 816.6 </a:t>
            </a:r>
            <a:r>
              <a:rPr lang="fr-FR" sz="1400" b="1" dirty="0" err="1" smtClean="0">
                <a:solidFill>
                  <a:schemeClr val="bg1"/>
                </a:solidFill>
              </a:rPr>
              <a:t>keV</a:t>
            </a:r>
            <a:r>
              <a:rPr lang="fr-FR" sz="1400" b="1" dirty="0" smtClean="0">
                <a:solidFill>
                  <a:schemeClr val="bg1"/>
                </a:solidFill>
              </a:rPr>
              <a:t>)</a:t>
            </a:r>
          </a:p>
          <a:p>
            <a:endParaRPr lang="fr-FR" sz="1400" dirty="0" smtClean="0"/>
          </a:p>
          <a:p>
            <a:pPr algn="r"/>
            <a:r>
              <a:rPr lang="fr-FR" sz="1200" i="1" dirty="0" smtClean="0"/>
              <a:t>D. Bernard, A. </a:t>
            </a:r>
            <a:r>
              <a:rPr lang="fr-FR" sz="1200" i="1" dirty="0" err="1" smtClean="0"/>
              <a:t>Chebboubi</a:t>
            </a:r>
            <a:r>
              <a:rPr lang="fr-FR" sz="1200" i="1" dirty="0" smtClean="0"/>
              <a:t>, U. </a:t>
            </a:r>
            <a:r>
              <a:rPr lang="fr-FR" sz="1200" i="1" dirty="0" err="1" smtClean="0"/>
              <a:t>Koster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7827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8" y="720588"/>
            <a:ext cx="4158554" cy="330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Dose Rate: the </a:t>
            </a:r>
            <a:r>
              <a:rPr lang="en-US" baseline="30000" dirty="0" smtClean="0"/>
              <a:t>136</a:t>
            </a:r>
            <a:r>
              <a:rPr lang="en-US" dirty="0" smtClean="0"/>
              <a:t>Cs example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28" y="3453295"/>
            <a:ext cx="5469395" cy="14703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59677" y="3878094"/>
            <a:ext cx="4980561" cy="31038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613498" y="690809"/>
            <a:ext cx="881975" cy="44747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38783" y="1964987"/>
            <a:ext cx="1391055" cy="102464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97336" y="789054"/>
            <a:ext cx="3918647" cy="2531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New </a:t>
            </a:r>
            <a:r>
              <a:rPr lang="fr-FR" sz="1600" b="1" dirty="0" err="1" smtClean="0"/>
              <a:t>evaluation</a:t>
            </a:r>
            <a:r>
              <a:rPr lang="fr-FR" sz="1600" b="1" dirty="0" smtClean="0"/>
              <a:t> of </a:t>
            </a:r>
            <a:r>
              <a:rPr lang="fr-FR" sz="1600" b="1" baseline="30000" dirty="0" smtClean="0"/>
              <a:t>135</a:t>
            </a:r>
            <a:r>
              <a:rPr lang="fr-FR" sz="1600" b="1" dirty="0" smtClean="0"/>
              <a:t>Cs(</a:t>
            </a:r>
            <a:r>
              <a:rPr lang="fr-FR" sz="1600" b="1" dirty="0" err="1" smtClean="0"/>
              <a:t>n,g</a:t>
            </a:r>
            <a:r>
              <a:rPr lang="fr-FR" sz="1600" b="1" dirty="0" smtClean="0"/>
              <a:t>)</a:t>
            </a:r>
            <a:br>
              <a:rPr lang="fr-FR" sz="1600" b="1" dirty="0" smtClean="0"/>
            </a:br>
            <a:r>
              <a:rPr lang="fr-FR" sz="1200" dirty="0" smtClean="0"/>
              <a:t>	-&gt; -10% sur [</a:t>
            </a:r>
            <a:r>
              <a:rPr lang="fr-FR" sz="1200" baseline="30000" dirty="0" smtClean="0"/>
              <a:t>136</a:t>
            </a:r>
            <a:r>
              <a:rPr lang="fr-FR" sz="1200" dirty="0" smtClean="0"/>
              <a:t>Cs] </a:t>
            </a:r>
            <a:endParaRPr lang="fr-FR" sz="1600" dirty="0" smtClean="0"/>
          </a:p>
          <a:p>
            <a:r>
              <a:rPr lang="fr-FR" sz="1600" b="1" dirty="0" smtClean="0"/>
              <a:t>and </a:t>
            </a:r>
            <a:r>
              <a:rPr lang="fr-FR" sz="1600" b="1" baseline="30000" dirty="0" smtClean="0"/>
              <a:t>135</a:t>
            </a:r>
            <a:r>
              <a:rPr lang="fr-FR" sz="1600" b="1" dirty="0" smtClean="0"/>
              <a:t>Xe(</a:t>
            </a:r>
            <a:r>
              <a:rPr lang="fr-FR" sz="1600" b="1" dirty="0" err="1" smtClean="0"/>
              <a:t>n,g</a:t>
            </a:r>
            <a:r>
              <a:rPr lang="fr-FR" sz="1600" b="1" dirty="0" smtClean="0"/>
              <a:t>) </a:t>
            </a:r>
          </a:p>
          <a:p>
            <a:r>
              <a:rPr lang="fr-FR" sz="1200" dirty="0"/>
              <a:t>	</a:t>
            </a:r>
            <a:r>
              <a:rPr lang="fr-FR" sz="1200" dirty="0" smtClean="0"/>
              <a:t>-&gt; not </a:t>
            </a:r>
            <a:r>
              <a:rPr lang="fr-FR" sz="1200" dirty="0" err="1" smtClean="0"/>
              <a:t>tested</a:t>
            </a:r>
            <a:r>
              <a:rPr lang="fr-FR" sz="1200" dirty="0" smtClean="0"/>
              <a:t> </a:t>
            </a:r>
            <a:r>
              <a:rPr lang="fr-FR" sz="1200" dirty="0" err="1" smtClean="0"/>
              <a:t>yet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600" b="1" dirty="0"/>
              <a:t>New </a:t>
            </a:r>
            <a:r>
              <a:rPr lang="fr-FR" sz="1600" b="1" dirty="0" err="1" smtClean="0"/>
              <a:t>evaluation</a:t>
            </a:r>
            <a:r>
              <a:rPr lang="fr-FR" sz="1600" b="1" dirty="0" smtClean="0"/>
              <a:t> of RB </a:t>
            </a:r>
            <a:r>
              <a:rPr lang="fr-FR" sz="1200" b="1" dirty="0" smtClean="0"/>
              <a:t>as a </a:t>
            </a:r>
            <a:r>
              <a:rPr lang="fr-FR" sz="1200" b="1" dirty="0" err="1" smtClean="0"/>
              <a:t>function</a:t>
            </a:r>
            <a:r>
              <a:rPr lang="fr-FR" sz="1200" b="1" dirty="0" smtClean="0"/>
              <a:t> of incident neutron E and spin/</a:t>
            </a:r>
            <a:r>
              <a:rPr lang="fr-FR" sz="1200" b="1" dirty="0" err="1" smtClean="0"/>
              <a:t>parity</a:t>
            </a:r>
            <a:r>
              <a:rPr lang="fr-FR" sz="1200" b="1" dirty="0" smtClean="0"/>
              <a:t> of the </a:t>
            </a:r>
            <a:r>
              <a:rPr lang="fr-FR" sz="1200" b="1" dirty="0" err="1" smtClean="0"/>
              <a:t>coumpound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sys</a:t>
            </a:r>
            <a:r>
              <a:rPr lang="fr-FR" sz="1200" b="1" dirty="0" smtClean="0"/>
              <a:t>. </a:t>
            </a:r>
            <a:r>
              <a:rPr lang="fr-FR" sz="1200" b="1" dirty="0" err="1"/>
              <a:t>b</a:t>
            </a:r>
            <a:r>
              <a:rPr lang="fr-FR" sz="1200" b="1" dirty="0" err="1" smtClean="0"/>
              <a:t>efore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desex</a:t>
            </a:r>
            <a:r>
              <a:rPr lang="fr-FR" sz="1200" b="1" dirty="0" smtClean="0"/>
              <a:t> </a:t>
            </a:r>
            <a:r>
              <a:rPr lang="el-GR" sz="1200" b="1" dirty="0" smtClean="0"/>
              <a:t>γ</a:t>
            </a:r>
            <a:r>
              <a:rPr lang="fr-FR" sz="1200" b="1" dirty="0" smtClean="0"/>
              <a:t> -&gt; FIFRELIN + new </a:t>
            </a:r>
            <a:r>
              <a:rPr lang="fr-FR" sz="1200" b="1" dirty="0" err="1" smtClean="0"/>
              <a:t>decay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scheme</a:t>
            </a:r>
            <a:endParaRPr lang="fr-FR" sz="1200" b="1" dirty="0" smtClean="0"/>
          </a:p>
          <a:p>
            <a:endParaRPr lang="fr-FR" sz="1200" b="1" dirty="0"/>
          </a:p>
          <a:p>
            <a:r>
              <a:rPr lang="fr-FR" sz="1200" b="1" dirty="0" smtClean="0"/>
              <a:t>RB = 0.0 ± 0.0  </a:t>
            </a:r>
            <a:r>
              <a:rPr lang="fr-FR" sz="1200" dirty="0" smtClean="0"/>
              <a:t>(=0.16 dans JEFF-3.0/A)</a:t>
            </a:r>
            <a:endParaRPr lang="fr-FR" sz="1050" dirty="0" smtClean="0"/>
          </a:p>
          <a:p>
            <a:pPr algn="r"/>
            <a:r>
              <a:rPr lang="fr-FR" sz="1400" dirty="0"/>
              <a:t>	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i="1" dirty="0" smtClean="0"/>
              <a:t>(G. </a:t>
            </a:r>
            <a:r>
              <a:rPr lang="fr-FR" sz="1400" i="1" dirty="0" err="1" smtClean="0"/>
              <a:t>Noguère</a:t>
            </a:r>
            <a:r>
              <a:rPr lang="fr-FR" sz="1400" i="1" dirty="0" smtClean="0"/>
              <a:t> , O. </a:t>
            </a:r>
            <a:r>
              <a:rPr lang="fr-FR" sz="1400" i="1" dirty="0" err="1" smtClean="0"/>
              <a:t>Bouland</a:t>
            </a:r>
            <a:r>
              <a:rPr lang="fr-FR" sz="1400" i="1" dirty="0" smtClean="0"/>
              <a:t>)-&gt; JEFF-4)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40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Illustrated examples of ND needs and impacts on fuel cycle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0" y="1113886"/>
            <a:ext cx="8071642" cy="2842030"/>
          </a:xfrm>
        </p:spPr>
        <p:txBody>
          <a:bodyPr/>
          <a:lstStyle/>
          <a:p>
            <a:r>
              <a:rPr lang="en-US" dirty="0" smtClean="0"/>
              <a:t>Decay Heat:</a:t>
            </a:r>
          </a:p>
          <a:p>
            <a:pPr lvl="1"/>
            <a:r>
              <a:rPr lang="en-US" b="1" dirty="0" smtClean="0"/>
              <a:t>TAGS </a:t>
            </a:r>
            <a:r>
              <a:rPr lang="en-US" b="1" dirty="0" smtClean="0"/>
              <a:t>experiments</a:t>
            </a:r>
          </a:p>
          <a:p>
            <a:pPr lvl="1"/>
            <a:r>
              <a:rPr lang="en-US" dirty="0" smtClean="0"/>
              <a:t>Correlations in Fission Yields and Decay Data</a:t>
            </a:r>
            <a:endParaRPr lang="en-US" dirty="0" smtClean="0"/>
          </a:p>
          <a:p>
            <a:pPr lvl="1"/>
            <a:r>
              <a:rPr lang="en-US" dirty="0" smtClean="0"/>
              <a:t>Np239 decay </a:t>
            </a:r>
            <a:r>
              <a:rPr lang="en-US" dirty="0" smtClean="0"/>
              <a:t>data: need for a re-evaluation?</a:t>
            </a:r>
            <a:endParaRPr lang="en-US" dirty="0" smtClean="0"/>
          </a:p>
          <a:p>
            <a:r>
              <a:rPr lang="en-US" dirty="0" smtClean="0"/>
              <a:t>Dose rate:</a:t>
            </a:r>
          </a:p>
          <a:p>
            <a:pPr lvl="1"/>
            <a:r>
              <a:rPr lang="en-US" dirty="0" smtClean="0"/>
              <a:t>Example of </a:t>
            </a:r>
            <a:r>
              <a:rPr lang="en-US" baseline="30000" dirty="0" smtClean="0"/>
              <a:t>136</a:t>
            </a:r>
            <a:r>
              <a:rPr lang="en-US" dirty="0" smtClean="0"/>
              <a:t>Cs</a:t>
            </a:r>
          </a:p>
          <a:p>
            <a:pPr lvl="1"/>
            <a:endParaRPr lang="en-US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0" y="715697"/>
            <a:ext cx="8071642" cy="769441"/>
          </a:xfrm>
        </p:spPr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  <a:p>
            <a:pPr marL="188913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8" y="720588"/>
            <a:ext cx="4158554" cy="330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Dose Rate: the </a:t>
            </a:r>
            <a:r>
              <a:rPr lang="en-US" baseline="30000" dirty="0" smtClean="0"/>
              <a:t>136</a:t>
            </a:r>
            <a:r>
              <a:rPr lang="en-US" dirty="0" smtClean="0"/>
              <a:t>Cs example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28" y="3453295"/>
            <a:ext cx="5469395" cy="14703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53192" y="4188480"/>
            <a:ext cx="4980561" cy="11248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684834" y="1994314"/>
            <a:ext cx="1906621" cy="129343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8453" y="795539"/>
            <a:ext cx="4002628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/>
              <a:t>Improvement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isomeric</a:t>
            </a:r>
            <a:r>
              <a:rPr lang="fr-FR" sz="1600" b="1" dirty="0" smtClean="0"/>
              <a:t> FY (</a:t>
            </a:r>
            <a:r>
              <a:rPr lang="fr-FR" sz="1600" b="1" dirty="0" err="1" smtClean="0"/>
              <a:t>FY</a:t>
            </a:r>
            <a:r>
              <a:rPr lang="fr-FR" sz="1600" b="1" baseline="30000" dirty="0" err="1" smtClean="0"/>
              <a:t>g</a:t>
            </a:r>
            <a:r>
              <a:rPr lang="fr-FR" sz="1600" b="1" baseline="30000" dirty="0" smtClean="0"/>
              <a:t>/m</a:t>
            </a:r>
            <a:r>
              <a:rPr lang="fr-FR" sz="1600" b="1" dirty="0" smtClean="0"/>
              <a:t>)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FIFRELIN</a:t>
            </a:r>
          </a:p>
          <a:p>
            <a:endParaRPr lang="fr-FR" sz="1600" b="1" dirty="0" smtClean="0"/>
          </a:p>
          <a:p>
            <a:endParaRPr lang="fr-FR" sz="1600" b="1" dirty="0"/>
          </a:p>
          <a:p>
            <a:r>
              <a:rPr lang="fr-FR" sz="1600" b="1" dirty="0" smtClean="0"/>
              <a:t>+</a:t>
            </a:r>
          </a:p>
          <a:p>
            <a:r>
              <a:rPr lang="fr-FR" sz="1600" b="1" dirty="0" smtClean="0"/>
              <a:t>New </a:t>
            </a:r>
            <a:r>
              <a:rPr lang="fr-FR" sz="1600" b="1" dirty="0" err="1" smtClean="0"/>
              <a:t>experimental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campaign</a:t>
            </a:r>
            <a:r>
              <a:rPr lang="fr-FR" sz="1600" b="1" dirty="0" smtClean="0"/>
              <a:t> at </a:t>
            </a:r>
            <a:r>
              <a:rPr lang="fr-FR" sz="1600" b="1" dirty="0" err="1" smtClean="0"/>
              <a:t>Lohengrin@ILL</a:t>
            </a:r>
            <a:r>
              <a:rPr lang="fr-FR" sz="1600" b="1" dirty="0" smtClean="0"/>
              <a:t> in </a:t>
            </a:r>
            <a:r>
              <a:rPr lang="fr-FR" sz="1600" b="1" dirty="0" err="1" smtClean="0"/>
              <a:t>june</a:t>
            </a:r>
            <a:r>
              <a:rPr lang="fr-FR" sz="1600" b="1" dirty="0" smtClean="0"/>
              <a:t> 2021 : </a:t>
            </a:r>
            <a:r>
              <a:rPr lang="fr-FR" sz="1600" b="1" baseline="30000" dirty="0" smtClean="0"/>
              <a:t>239</a:t>
            </a:r>
            <a:r>
              <a:rPr lang="fr-FR" sz="1600" b="1" dirty="0" smtClean="0"/>
              <a:t>Pu(</a:t>
            </a:r>
            <a:r>
              <a:rPr lang="fr-FR" sz="1600" b="1" dirty="0" err="1" smtClean="0"/>
              <a:t>n</a:t>
            </a:r>
            <a:r>
              <a:rPr lang="fr-FR" sz="1600" b="1" baseline="-25000" dirty="0" err="1" smtClean="0"/>
              <a:t>th</a:t>
            </a:r>
            <a:r>
              <a:rPr lang="fr-FR" sz="1600" b="1" dirty="0" err="1" smtClean="0"/>
              <a:t>,f</a:t>
            </a:r>
            <a:r>
              <a:rPr lang="fr-FR" sz="1600" b="1" dirty="0" smtClean="0"/>
              <a:t>)</a:t>
            </a:r>
            <a:r>
              <a:rPr lang="fr-FR" sz="1600" b="1" baseline="30000" dirty="0" smtClean="0"/>
              <a:t>136</a:t>
            </a:r>
            <a:r>
              <a:rPr lang="fr-FR" sz="1600" b="1" dirty="0" smtClean="0"/>
              <a:t>Cs</a:t>
            </a:r>
          </a:p>
          <a:p>
            <a:pPr algn="r"/>
            <a:r>
              <a:rPr lang="fr-FR" sz="1400" b="1" i="1" dirty="0" smtClean="0"/>
              <a:t>New </a:t>
            </a:r>
            <a:r>
              <a:rPr lang="fr-FR" sz="1400" b="1" i="1" dirty="0" err="1" smtClean="0"/>
              <a:t>measurement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method</a:t>
            </a:r>
            <a:r>
              <a:rPr lang="fr-FR" sz="1400" b="1" i="1" dirty="0" smtClean="0"/>
              <a:t>!  …</a:t>
            </a:r>
            <a:r>
              <a:rPr lang="fr-FR" sz="1400" b="1" i="1" dirty="0" err="1" smtClean="0"/>
              <a:t>Analysis</a:t>
            </a:r>
            <a:r>
              <a:rPr lang="fr-FR" sz="1400" b="1" i="1" dirty="0" smtClean="0"/>
              <a:t> in </a:t>
            </a:r>
            <a:r>
              <a:rPr lang="fr-FR" sz="1400" b="1" i="1" dirty="0" err="1" smtClean="0"/>
              <a:t>progress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i="1" dirty="0" smtClean="0"/>
              <a:t>(A. </a:t>
            </a:r>
            <a:r>
              <a:rPr lang="fr-FR" sz="1400" i="1" dirty="0" err="1" smtClean="0"/>
              <a:t>Chebboubi</a:t>
            </a:r>
            <a:r>
              <a:rPr lang="fr-FR" sz="1400" i="1" dirty="0" smtClean="0"/>
              <a:t>, et al.)</a:t>
            </a:r>
            <a:endParaRPr lang="fr-FR" sz="14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450" y="1358394"/>
            <a:ext cx="3187277" cy="6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/>
              <a:t>Dose Rate: the </a:t>
            </a:r>
            <a:r>
              <a:rPr lang="en-US" baseline="30000" dirty="0"/>
              <a:t>136</a:t>
            </a:r>
            <a:r>
              <a:rPr lang="en-US" dirty="0"/>
              <a:t>Cs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2611" y="800735"/>
            <a:ext cx="8071642" cy="400110"/>
          </a:xfrm>
        </p:spPr>
        <p:txBody>
          <a:bodyPr/>
          <a:lstStyle/>
          <a:p>
            <a:r>
              <a:rPr lang="en-US" dirty="0" smtClean="0"/>
              <a:t>Some analysis are still in progress, the total impact has to be assessed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A </a:t>
            </a:r>
            <a:r>
              <a:rPr lang="fr-FR" sz="1800" dirty="0" err="1" smtClean="0"/>
              <a:t>reduction</a:t>
            </a:r>
            <a:r>
              <a:rPr lang="fr-FR" sz="1800" dirty="0" smtClean="0"/>
              <a:t> of the 4/5% of the </a:t>
            </a:r>
            <a:r>
              <a:rPr lang="fr-FR" sz="1800" dirty="0" err="1" smtClean="0"/>
              <a:t>isotopic</a:t>
            </a:r>
            <a:r>
              <a:rPr lang="fr-FR" sz="1800" dirty="0" smtClean="0"/>
              <a:t> concentration of </a:t>
            </a:r>
            <a:r>
              <a:rPr lang="fr-FR" sz="1800" baseline="30000" dirty="0" smtClean="0"/>
              <a:t>136</a:t>
            </a:r>
            <a:r>
              <a:rPr lang="fr-FR" sz="1800" dirty="0" smtClean="0"/>
              <a:t>Cs in </a:t>
            </a:r>
            <a:r>
              <a:rPr lang="fr-FR" sz="1800" dirty="0" err="1" smtClean="0"/>
              <a:t>depleted</a:t>
            </a:r>
            <a:r>
              <a:rPr lang="fr-FR" sz="1800" dirty="0" smtClean="0"/>
              <a:t> </a:t>
            </a:r>
            <a:r>
              <a:rPr lang="fr-FR" sz="1800" dirty="0" err="1" smtClean="0"/>
              <a:t>calculation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expected</a:t>
            </a:r>
            <a:endParaRPr lang="fr-FR" sz="1800" dirty="0" smtClean="0"/>
          </a:p>
          <a:p>
            <a:r>
              <a:rPr lang="fr-FR" sz="1800" dirty="0" smtClean="0"/>
              <a:t>A </a:t>
            </a:r>
            <a:r>
              <a:rPr lang="fr-FR" sz="1800" dirty="0" err="1" smtClean="0"/>
              <a:t>reduction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its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expected</a:t>
            </a:r>
            <a:r>
              <a:rPr lang="fr-FR" sz="1800" dirty="0" smtClean="0"/>
              <a:t> </a:t>
            </a:r>
            <a:r>
              <a:rPr lang="fr-FR" sz="1800" dirty="0" err="1" smtClean="0"/>
              <a:t>thanks</a:t>
            </a:r>
            <a:r>
              <a:rPr lang="fr-FR" sz="1800" dirty="0" smtClean="0"/>
              <a:t> to the new </a:t>
            </a:r>
            <a:r>
              <a:rPr lang="fr-FR" sz="1800" dirty="0" err="1" smtClean="0"/>
              <a:t>measurement</a:t>
            </a:r>
            <a:r>
              <a:rPr lang="fr-FR" sz="1800" dirty="0" smtClean="0"/>
              <a:t> of the </a:t>
            </a:r>
            <a:r>
              <a:rPr lang="fr-FR" sz="1800" baseline="30000" dirty="0" smtClean="0"/>
              <a:t>239</a:t>
            </a:r>
            <a:r>
              <a:rPr lang="fr-FR" sz="1800" dirty="0" smtClean="0"/>
              <a:t>Pu(</a:t>
            </a:r>
            <a:r>
              <a:rPr lang="fr-FR" sz="1800" dirty="0" err="1" smtClean="0"/>
              <a:t>n</a:t>
            </a:r>
            <a:r>
              <a:rPr lang="fr-FR" sz="1800" baseline="-25000" dirty="0" err="1" smtClean="0"/>
              <a:t>th</a:t>
            </a:r>
            <a:r>
              <a:rPr lang="fr-FR" sz="1800" dirty="0" err="1" smtClean="0"/>
              <a:t>,f</a:t>
            </a:r>
            <a:r>
              <a:rPr lang="fr-FR" sz="1800" dirty="0" smtClean="0"/>
              <a:t>)</a:t>
            </a:r>
            <a:r>
              <a:rPr lang="fr-FR" sz="1800" baseline="30000" dirty="0" smtClean="0"/>
              <a:t>136</a:t>
            </a:r>
            <a:r>
              <a:rPr lang="fr-FR" sz="1800" dirty="0" smtClean="0"/>
              <a:t>Cs fission </a:t>
            </a:r>
            <a:r>
              <a:rPr lang="fr-FR" sz="1800" dirty="0" err="1" smtClean="0"/>
              <a:t>yield</a:t>
            </a:r>
            <a:r>
              <a:rPr lang="fr-FR" sz="1800" dirty="0" smtClean="0"/>
              <a:t> (35% in JEFF-3.1.1)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44" y="2964992"/>
            <a:ext cx="3749309" cy="181866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0" y="2969672"/>
            <a:ext cx="1477739" cy="1813987"/>
          </a:xfrm>
          <a:prstGeom prst="rect">
            <a:avLst/>
          </a:prstGeom>
        </p:spPr>
      </p:pic>
      <p:pic>
        <p:nvPicPr>
          <p:cNvPr id="9" name="Image 8" descr="Screenshot 2022-01-31 at 17.54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13" y="3082761"/>
            <a:ext cx="2252686" cy="17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1" y="764952"/>
            <a:ext cx="8071642" cy="3054775"/>
          </a:xfrm>
        </p:spPr>
        <p:txBody>
          <a:bodyPr/>
          <a:lstStyle/>
          <a:p>
            <a:r>
              <a:rPr lang="en-US" sz="1600" b="1" dirty="0" smtClean="0"/>
              <a:t>Needs in fuel cycle applications </a:t>
            </a:r>
            <a:r>
              <a:rPr lang="en-US" sz="1600" dirty="0" smtClean="0"/>
              <a:t>(decay heat, dose rate, fuel reprocessing, …) are a strong </a:t>
            </a:r>
            <a:r>
              <a:rPr lang="en-US" sz="1600" b="1" dirty="0" smtClean="0"/>
              <a:t>source of interesting studies </a:t>
            </a:r>
            <a:r>
              <a:rPr lang="en-US" sz="1600" dirty="0" smtClean="0"/>
              <a:t>involving needs in nuclear data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Sensitivity analysis / experimental validation / data assimilation </a:t>
            </a:r>
            <a:r>
              <a:rPr lang="en-US" sz="1600" dirty="0" smtClean="0"/>
              <a:t>are powerful tools to identify and drive improvements in nuclear data</a:t>
            </a:r>
          </a:p>
          <a:p>
            <a:endParaRPr lang="en-US" sz="1600" u="sng" dirty="0" smtClean="0"/>
          </a:p>
          <a:p>
            <a:r>
              <a:rPr lang="en-US" sz="1600" u="sng" dirty="0" smtClean="0"/>
              <a:t>The </a:t>
            </a:r>
            <a:r>
              <a:rPr lang="en-US" sz="1600" u="sng" baseline="30000" dirty="0" smtClean="0"/>
              <a:t>136</a:t>
            </a:r>
            <a:r>
              <a:rPr lang="en-US" sz="1600" u="sng" dirty="0" smtClean="0"/>
              <a:t>Cs is a good example of the work we do</a:t>
            </a:r>
            <a:r>
              <a:rPr lang="en-US" sz="1600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Identification of an “industrial”/”application” need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Study of the nuclear data involved, identification of the possible improvements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Action! New experiment / evaluation / theoretical calculation / etc…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Feedback, JEFF </a:t>
            </a:r>
            <a:r>
              <a:rPr lang="en-US" sz="1400" dirty="0" smtClean="0"/>
              <a:t>project</a:t>
            </a:r>
          </a:p>
          <a:p>
            <a:pPr marL="417513" indent="-342900">
              <a:buFont typeface="+mj-lt"/>
              <a:buAutoNum type="arabicPeriod"/>
            </a:pPr>
            <a:endParaRPr lang="en-US" sz="1600" dirty="0"/>
          </a:p>
          <a:p>
            <a:pPr marL="74613" indent="0">
              <a:buNone/>
            </a:pPr>
            <a:r>
              <a:rPr lang="en-US" sz="1600" dirty="0" smtClean="0"/>
              <a:t>Shopping list: </a:t>
            </a:r>
            <a:br>
              <a:rPr lang="en-US" sz="1600" dirty="0" smtClean="0"/>
            </a:br>
            <a:r>
              <a:rPr lang="en-US" sz="1600" baseline="30000" dirty="0" smtClean="0"/>
              <a:t>129</a:t>
            </a:r>
            <a:r>
              <a:rPr lang="en-US" sz="1600" dirty="0" smtClean="0"/>
              <a:t>I (period, branching of its precursors), </a:t>
            </a:r>
            <a:br>
              <a:rPr lang="en-US" sz="1600" dirty="0" smtClean="0"/>
            </a:br>
            <a:r>
              <a:rPr lang="en-US" sz="1600" baseline="30000" dirty="0" smtClean="0"/>
              <a:t>235</a:t>
            </a:r>
            <a:r>
              <a:rPr lang="en-US" sz="1600" dirty="0" smtClean="0"/>
              <a:t>U(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th</a:t>
            </a:r>
            <a:r>
              <a:rPr lang="en-US" sz="1600" dirty="0" err="1" smtClean="0"/>
              <a:t>,f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137</a:t>
            </a:r>
            <a:r>
              <a:rPr lang="en-US" sz="1600" dirty="0" smtClean="0"/>
              <a:t>Cs (new measurement)</a:t>
            </a:r>
          </a:p>
        </p:txBody>
      </p:sp>
      <p:pic>
        <p:nvPicPr>
          <p:cNvPr id="6" name="Picture 4" descr="Thank you red banner — Stock Vector © Arcady #183010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6" y="2838791"/>
            <a:ext cx="1961870" cy="1961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5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9000" y="-24021"/>
            <a:ext cx="7713673" cy="626701"/>
          </a:xfrm>
        </p:spPr>
        <p:txBody>
          <a:bodyPr/>
          <a:lstStyle/>
          <a:p>
            <a:r>
              <a:rPr lang="fr-FR" dirty="0"/>
              <a:t>Comparaison avec les bibliothèques des données évaluées et les données expérimentales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7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fld>
            <a:endParaRPr lang="fr-FR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792" y="702630"/>
            <a:ext cx="1588897" cy="331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135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Cas du 137-Cs-55</a:t>
            </a:r>
            <a:endParaRPr lang="fr-FR" sz="9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84" y="708865"/>
            <a:ext cx="5464969" cy="2586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1338" y="3459343"/>
            <a:ext cx="37501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ea typeface="Arial" panose="020B0604020202020204" pitchFamily="34" charset="0"/>
              </a:rPr>
              <a:t>Préconisation d’A. </a:t>
            </a:r>
            <a:r>
              <a:rPr lang="fr-FR" sz="1350" dirty="0" err="1">
                <a:ea typeface="Arial" panose="020B0604020202020204" pitchFamily="34" charset="0"/>
              </a:rPr>
              <a:t>Rizzo</a:t>
            </a:r>
            <a:r>
              <a:rPr lang="fr-FR" sz="1350" dirty="0">
                <a:ea typeface="Arial" panose="020B0604020202020204" pitchFamily="34" charset="0"/>
              </a:rPr>
              <a:t> sur </a:t>
            </a:r>
            <a:r>
              <a:rPr lang="fr-FR" sz="1350" dirty="0" err="1">
                <a:ea typeface="Arial" panose="020B0604020202020204" pitchFamily="34" charset="0"/>
              </a:rPr>
              <a:t>Yc</a:t>
            </a:r>
            <a:r>
              <a:rPr lang="fr-FR" sz="1350" dirty="0">
                <a:ea typeface="Arial" panose="020B0604020202020204" pitchFamily="34" charset="0"/>
              </a:rPr>
              <a:t>(137-Cs, 235U):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1350" dirty="0">
                <a:ea typeface="Arial" panose="020B0604020202020204" pitchFamily="34" charset="0"/>
              </a:rPr>
              <a:t> Pas compatible avec JEFF-3.1.1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1350" dirty="0">
                <a:ea typeface="Arial" panose="020B0604020202020204" pitchFamily="34" charset="0"/>
              </a:rPr>
              <a:t> Pas compatible avec les autres évaluations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1350" dirty="0">
                <a:ea typeface="Arial" panose="020B0604020202020204" pitchFamily="34" charset="0"/>
              </a:rPr>
              <a:t> Pas compatible avec les données expérimentales</a:t>
            </a:r>
          </a:p>
          <a:p>
            <a:pPr lvl="1"/>
            <a:r>
              <a:rPr lang="fr-FR" sz="1350" b="1" dirty="0">
                <a:solidFill>
                  <a:srgbClr val="FF0000"/>
                </a:solidFill>
              </a:rPr>
              <a:t>Nouvelle mesure par spectrométrie </a:t>
            </a:r>
            <a:r>
              <a:rPr lang="fr-FR" sz="1350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sz="1350" b="1" dirty="0">
                <a:solidFill>
                  <a:srgbClr val="FF0000"/>
                </a:solidFill>
              </a:rPr>
              <a:t> recommandée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967435" y="4353118"/>
            <a:ext cx="228600" cy="151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Rectangle 14"/>
          <p:cNvSpPr/>
          <p:nvPr/>
        </p:nvSpPr>
        <p:spPr>
          <a:xfrm>
            <a:off x="4954090" y="3457029"/>
            <a:ext cx="39482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ea typeface="Arial" panose="020B0604020202020204" pitchFamily="34" charset="0"/>
              </a:rPr>
              <a:t>Préconisation d’A. </a:t>
            </a:r>
            <a:r>
              <a:rPr lang="fr-FR" sz="1350" dirty="0" err="1">
                <a:ea typeface="Arial" panose="020B0604020202020204" pitchFamily="34" charset="0"/>
              </a:rPr>
              <a:t>Rizzo</a:t>
            </a:r>
            <a:r>
              <a:rPr lang="fr-FR" sz="1350" dirty="0">
                <a:ea typeface="Arial" panose="020B0604020202020204" pitchFamily="34" charset="0"/>
              </a:rPr>
              <a:t> sur </a:t>
            </a:r>
            <a:r>
              <a:rPr lang="fr-FR" sz="1350" dirty="0" err="1">
                <a:ea typeface="Arial" panose="020B0604020202020204" pitchFamily="34" charset="0"/>
              </a:rPr>
              <a:t>Yc</a:t>
            </a:r>
            <a:r>
              <a:rPr lang="fr-FR" sz="1350" dirty="0">
                <a:ea typeface="Arial" panose="020B0604020202020204" pitchFamily="34" charset="0"/>
              </a:rPr>
              <a:t>(137-Cs, 239Pu):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1350" dirty="0">
                <a:ea typeface="Arial" panose="020B0604020202020204" pitchFamily="34" charset="0"/>
              </a:rPr>
              <a:t> Compatible avec JEFF-3.1.1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1350" dirty="0">
                <a:ea typeface="Arial" panose="020B0604020202020204" pitchFamily="34" charset="0"/>
              </a:rPr>
              <a:t> Compatible avec les autres évaluations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1350" dirty="0">
                <a:ea typeface="Arial" panose="020B0604020202020204" pitchFamily="34" charset="0"/>
              </a:rPr>
              <a:t> Compatible avec la plupart des données expérimentales</a:t>
            </a:r>
          </a:p>
          <a:p>
            <a:pPr lvl="1"/>
            <a:r>
              <a:rPr lang="fr-FR" sz="1350" b="1" dirty="0">
                <a:solidFill>
                  <a:srgbClr val="FF0000"/>
                </a:solidFill>
              </a:rPr>
              <a:t>Conserver JEFF-3.1.1 pour JEFF-4.0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059374" y="4568656"/>
            <a:ext cx="228600" cy="151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2741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2415" y="1159454"/>
            <a:ext cx="8071642" cy="1494553"/>
          </a:xfrm>
        </p:spPr>
        <p:txBody>
          <a:bodyPr/>
          <a:lstStyle/>
          <a:p>
            <a:r>
              <a:rPr lang="fr-FR" sz="1800" dirty="0" smtClean="0"/>
              <a:t>Test on Fission </a:t>
            </a:r>
            <a:r>
              <a:rPr lang="fr-FR" sz="1800" dirty="0" err="1" smtClean="0"/>
              <a:t>Burst</a:t>
            </a:r>
            <a:r>
              <a:rPr lang="fr-FR" sz="1800" dirty="0" smtClean="0"/>
              <a:t> </a:t>
            </a:r>
            <a:r>
              <a:rPr lang="fr-FR" sz="1800" dirty="0" err="1" smtClean="0"/>
              <a:t>Experiments</a:t>
            </a:r>
            <a:endParaRPr lang="fr-FR" sz="1800" dirty="0" smtClean="0"/>
          </a:p>
          <a:p>
            <a:r>
              <a:rPr lang="fr-FR" sz="1800" dirty="0" smtClean="0"/>
              <a:t>JEFF-3.1.1 versus JEFF-3.1.1 + 9 TAGS: </a:t>
            </a:r>
            <a:r>
              <a:rPr lang="fr-FR" sz="1800" u="sng" dirty="0" err="1" smtClean="0"/>
              <a:t>better</a:t>
            </a:r>
            <a:r>
              <a:rPr lang="fr-FR" sz="1800" u="sng" dirty="0" smtClean="0"/>
              <a:t> agreement </a:t>
            </a:r>
            <a:r>
              <a:rPr lang="fr-FR" sz="1800" u="sng" dirty="0" err="1" smtClean="0"/>
              <a:t>with</a:t>
            </a:r>
            <a:r>
              <a:rPr lang="fr-FR" sz="1800" u="sng" dirty="0" smtClean="0"/>
              <a:t> </a:t>
            </a:r>
            <a:r>
              <a:rPr lang="fr-FR" sz="1800" u="sng" dirty="0" err="1" smtClean="0"/>
              <a:t>exp</a:t>
            </a:r>
            <a:r>
              <a:rPr lang="fr-FR" sz="1800" u="sng" dirty="0" smtClean="0"/>
              <a:t>. data</a:t>
            </a:r>
            <a:endParaRPr lang="fr-FR" sz="1800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22415" y="701559"/>
            <a:ext cx="8071642" cy="769441"/>
          </a:xfrm>
        </p:spPr>
        <p:txBody>
          <a:bodyPr/>
          <a:lstStyle/>
          <a:p>
            <a:r>
              <a:rPr lang="en-US" dirty="0" smtClean="0"/>
              <a:t>New TAGS data on mean </a:t>
            </a:r>
            <a:r>
              <a:rPr lang="el-GR" dirty="0" smtClean="0"/>
              <a:t>β</a:t>
            </a:r>
            <a:r>
              <a:rPr lang="fr-FR" dirty="0"/>
              <a:t>/</a:t>
            </a:r>
            <a:r>
              <a:rPr lang="el-GR" dirty="0" smtClean="0"/>
              <a:t>γ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E are </a:t>
            </a:r>
            <a:r>
              <a:rPr lang="fr-FR" dirty="0" err="1" smtClean="0"/>
              <a:t>included</a:t>
            </a:r>
            <a:r>
              <a:rPr lang="fr-FR" dirty="0" smtClean="0"/>
              <a:t> in </a:t>
            </a:r>
            <a:r>
              <a:rPr lang="en-US" dirty="0" smtClean="0"/>
              <a:t>JEFF-3.3</a:t>
            </a:r>
            <a:endParaRPr lang="en-US" dirty="0"/>
          </a:p>
          <a:p>
            <a:pPr marL="188913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TAGS data for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0382" y="2549305"/>
            <a:ext cx="3570267" cy="1333811"/>
            <a:chOff x="1092524" y="1906731"/>
            <a:chExt cx="6705725" cy="261775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b="42447"/>
            <a:stretch/>
          </p:blipFill>
          <p:spPr>
            <a:xfrm>
              <a:off x="4488360" y="1906731"/>
              <a:ext cx="3309889" cy="261775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b="92769"/>
            <a:stretch/>
          </p:blipFill>
          <p:spPr>
            <a:xfrm>
              <a:off x="1092524" y="2100523"/>
              <a:ext cx="3435759" cy="34141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/>
            <a:srcRect t="59072"/>
            <a:stretch/>
          </p:blipFill>
          <p:spPr>
            <a:xfrm>
              <a:off x="1158410" y="2460729"/>
              <a:ext cx="3303986" cy="1858266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616" y="2034217"/>
            <a:ext cx="5160305" cy="291983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4420393"/>
            <a:ext cx="303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Phys.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Review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Letters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105 (202501), 2010</a:t>
            </a:r>
          </a:p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Phys.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Review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C, 95 (024320), 2017</a:t>
            </a:r>
          </a:p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Phys.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Review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Letters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115 (102503), 2015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TAGS data for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95171" y="4423290"/>
            <a:ext cx="5392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Impact of new &lt;E&gt;gamma TAGS on the gamma contribution </a:t>
            </a:r>
            <a:r>
              <a:rPr lang="fr-FR" sz="1100" dirty="0" err="1" smtClean="0"/>
              <a:t>compared</a:t>
            </a:r>
            <a:r>
              <a:rPr lang="fr-FR" sz="1100" dirty="0" smtClean="0"/>
              <a:t> to </a:t>
            </a:r>
            <a:r>
              <a:rPr lang="fr-FR" sz="1100" dirty="0" err="1" smtClean="0"/>
              <a:t>Jurney’s</a:t>
            </a:r>
            <a:r>
              <a:rPr lang="fr-FR" sz="1100" dirty="0" smtClean="0"/>
              <a:t> </a:t>
            </a:r>
            <a:r>
              <a:rPr lang="fr-FR" sz="1100" dirty="0" err="1" smtClean="0"/>
              <a:t>exp</a:t>
            </a:r>
            <a:r>
              <a:rPr lang="fr-FR" sz="1100" dirty="0" smtClean="0"/>
              <a:t>. data</a:t>
            </a:r>
            <a:endParaRPr lang="fr-FR" sz="11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0195" y="645451"/>
            <a:ext cx="8667431" cy="8248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3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lang="fr-FR" sz="2000" b="1" kern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new JEFF-3.3 TAGS data on </a:t>
            </a:r>
            <a:r>
              <a:rPr lang="fr-FR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thermal Fission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irradiation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indent="0">
              <a:buNone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indent="0">
              <a:buNone/>
            </a:pPr>
            <a:r>
              <a:rPr lang="fr-FR" sz="1400" b="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Jurney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irradiation time of 2</a:t>
            </a:r>
            <a:r>
              <a:rPr lang="fr-FR" sz="1400" b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sec (~5.6 h)</a:t>
            </a:r>
            <a:endParaRPr lang="fr-F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5" y="1719349"/>
            <a:ext cx="4243184" cy="2737341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553343"/>
              </p:ext>
            </p:extLst>
          </p:nvPr>
        </p:nvGraphicFramePr>
        <p:xfrm>
          <a:off x="4572000" y="1692643"/>
          <a:ext cx="4243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46976" y="1074962"/>
            <a:ext cx="409343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C/E </a:t>
            </a:r>
            <a:r>
              <a:rPr lang="fr-FR" dirty="0" err="1" smtClean="0"/>
              <a:t>discrepancies</a:t>
            </a:r>
            <a:r>
              <a:rPr lang="fr-FR" dirty="0" smtClean="0"/>
              <a:t> for time &lt; 1</a:t>
            </a:r>
            <a:r>
              <a:rPr lang="fr-FR" baseline="30000" dirty="0" smtClean="0"/>
              <a:t>e</a:t>
            </a:r>
            <a:r>
              <a:rPr lang="fr-FR" dirty="0" smtClean="0"/>
              <a:t>4 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4705747"/>
            <a:ext cx="3035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E. T.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Jurney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LA-7620-MS, 1979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TAGS data for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9024" y="4574942"/>
            <a:ext cx="590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Impact of new &lt;E&gt;gamma TAGS on the gamma contribution </a:t>
            </a:r>
            <a:r>
              <a:rPr lang="fr-FR" sz="1100" dirty="0" err="1" smtClean="0"/>
              <a:t>compared</a:t>
            </a:r>
            <a:r>
              <a:rPr lang="fr-FR" sz="1100" dirty="0" smtClean="0"/>
              <a:t> to </a:t>
            </a:r>
            <a:r>
              <a:rPr lang="fr-FR" sz="1100" dirty="0" err="1" smtClean="0"/>
              <a:t>Friesenham’s</a:t>
            </a:r>
            <a:r>
              <a:rPr lang="fr-FR" sz="1100" dirty="0" smtClean="0"/>
              <a:t> </a:t>
            </a:r>
            <a:r>
              <a:rPr lang="fr-FR" sz="1100" dirty="0" err="1" smtClean="0"/>
              <a:t>exp</a:t>
            </a:r>
            <a:r>
              <a:rPr lang="fr-FR" sz="1100" dirty="0" smtClean="0"/>
              <a:t>. data</a:t>
            </a:r>
            <a:endParaRPr lang="fr-FR" sz="11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0195" y="645451"/>
            <a:ext cx="8667431" cy="8248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3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lang="fr-FR" sz="2000" b="1" kern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new JEFF-3.3 TAGS data on </a:t>
            </a:r>
            <a:r>
              <a:rPr lang="fr-FR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thermal Fission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irradiation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indent="0">
              <a:buNone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indent="0">
              <a:buNone/>
            </a:pPr>
            <a:r>
              <a:rPr lang="fr-FR" sz="1400" b="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Friesenham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irradiation time of 8.64</a:t>
            </a:r>
            <a:r>
              <a:rPr lang="fr-FR" sz="1400" b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sec (1 </a:t>
            </a:r>
            <a:r>
              <a:rPr 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5" y="1818376"/>
            <a:ext cx="4243184" cy="27373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42" y="1818376"/>
            <a:ext cx="4243184" cy="27373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6976" y="1074962"/>
            <a:ext cx="409343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C/E </a:t>
            </a:r>
            <a:r>
              <a:rPr lang="fr-FR" dirty="0" err="1" smtClean="0"/>
              <a:t>discrepancies</a:t>
            </a:r>
            <a:r>
              <a:rPr lang="fr-FR" dirty="0" smtClean="0"/>
              <a:t> for time &lt; 1</a:t>
            </a:r>
            <a:r>
              <a:rPr lang="fr-FR" baseline="30000" dirty="0" smtClean="0"/>
              <a:t>e</a:t>
            </a:r>
            <a:r>
              <a:rPr lang="fr-FR" dirty="0" smtClean="0"/>
              <a:t>4 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4705747"/>
            <a:ext cx="3035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S. J.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Friesenham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EPRI-NP-180, 1976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TAGS data for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endParaRPr lang="fr-F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0195" y="645451"/>
            <a:ext cx="8667431" cy="5663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3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lang="fr-FR" sz="2000" b="1" kern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new JEFF-3.3 TAGS data on </a:t>
            </a:r>
            <a:r>
              <a:rPr lang="fr-FR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thermal Fission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long irradiation »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indent="0">
              <a:buNone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07916" y="928605"/>
            <a:ext cx="5232742" cy="3873337"/>
            <a:chOff x="1726552" y="1211760"/>
            <a:chExt cx="5232742" cy="3873337"/>
          </a:xfrm>
        </p:grpSpPr>
        <p:grpSp>
          <p:nvGrpSpPr>
            <p:cNvPr id="3" name="Groupe 2"/>
            <p:cNvGrpSpPr/>
            <p:nvPr/>
          </p:nvGrpSpPr>
          <p:grpSpPr>
            <a:xfrm>
              <a:off x="1726552" y="1211760"/>
              <a:ext cx="5232742" cy="3325740"/>
              <a:chOff x="1135174" y="1359160"/>
              <a:chExt cx="5232742" cy="332574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5174" y="1359160"/>
                <a:ext cx="5232742" cy="3325740"/>
              </a:xfrm>
              <a:prstGeom prst="rect">
                <a:avLst/>
              </a:prstGeom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1726552" y="1445093"/>
                <a:ext cx="46403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Comparison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relative DH </a:t>
                </a:r>
                <a:r>
                  <a:rPr lang="fr-FR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isotopic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contributions to the total DH of a PWR UOX fuel at 100 s of </a:t>
                </a:r>
                <a:r>
                  <a:rPr lang="fr-FR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cooling</a:t>
                </a:r>
                <a:endParaRPr 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2948299" y="4238714"/>
              <a:ext cx="2950333" cy="846383"/>
              <a:chOff x="2948299" y="4238714"/>
              <a:chExt cx="2950333" cy="846383"/>
            </a:xfrm>
          </p:grpSpPr>
          <p:sp>
            <p:nvSpPr>
              <p:cNvPr id="9" name="Rectangle avec flèche vers le bas 8"/>
              <p:cNvSpPr/>
              <p:nvPr/>
            </p:nvSpPr>
            <p:spPr>
              <a:xfrm>
                <a:off x="2948299" y="4238714"/>
                <a:ext cx="1230594" cy="393107"/>
              </a:xfrm>
              <a:prstGeom prst="downArrowCallou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039446" y="4623433"/>
                <a:ext cx="10483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accent1"/>
                    </a:solidFill>
                  </a:rPr>
                  <a:t>Fission </a:t>
                </a:r>
                <a:r>
                  <a:rPr lang="fr-FR" sz="1200" b="1" dirty="0" err="1" smtClean="0">
                    <a:solidFill>
                      <a:schemeClr val="accent1"/>
                    </a:solidFill>
                  </a:rPr>
                  <a:t>bursts</a:t>
                </a:r>
                <a:endParaRPr lang="fr-FR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Rectangle avec flèche vers le bas 10"/>
              <p:cNvSpPr/>
              <p:nvPr/>
            </p:nvSpPr>
            <p:spPr>
              <a:xfrm>
                <a:off x="4238714" y="4238714"/>
                <a:ext cx="692209" cy="384719"/>
              </a:xfrm>
              <a:prstGeom prst="downArrowCallou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avec flèche vers le bas 11"/>
              <p:cNvSpPr/>
              <p:nvPr/>
            </p:nvSpPr>
            <p:spPr>
              <a:xfrm>
                <a:off x="4965107" y="4238714"/>
                <a:ext cx="794758" cy="384719"/>
              </a:xfrm>
              <a:prstGeom prst="downArrowCallou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060668" y="4623432"/>
                <a:ext cx="1761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0000"/>
                    </a:solidFill>
                  </a:rPr>
                  <a:t>Fission </a:t>
                </a:r>
                <a:r>
                  <a:rPr lang="fr-FR" sz="1200" b="1" dirty="0" err="1" smtClean="0">
                    <a:solidFill>
                      <a:srgbClr val="FF0000"/>
                    </a:solidFill>
                  </a:rPr>
                  <a:t>bursts</a:t>
                </a:r>
                <a:r>
                  <a:rPr lang="fr-FR" sz="1200" b="1" dirty="0" smtClean="0">
                    <a:solidFill>
                      <a:srgbClr val="FF0000"/>
                    </a:solidFill>
                  </a:rPr>
                  <a:t> </a:t>
                </a:r>
                <a:br>
                  <a:rPr lang="fr-FR" sz="1200" b="1" dirty="0" smtClean="0">
                    <a:solidFill>
                      <a:srgbClr val="FF0000"/>
                    </a:solidFill>
                  </a:rPr>
                </a:br>
                <a:r>
                  <a:rPr lang="fr-FR" sz="1200" b="1" dirty="0" err="1" smtClean="0">
                    <a:solidFill>
                      <a:srgbClr val="FF0000"/>
                    </a:solidFill>
                  </a:rPr>
                  <a:t>with</a:t>
                </a:r>
                <a:r>
                  <a:rPr lang="fr-FR" sz="1200" b="1" dirty="0" smtClean="0">
                    <a:solidFill>
                      <a:srgbClr val="FF0000"/>
                    </a:solidFill>
                  </a:rPr>
                  <a:t> « long </a:t>
                </a:r>
                <a:r>
                  <a:rPr lang="fr-FR" sz="1200" b="1" dirty="0" err="1" smtClean="0">
                    <a:solidFill>
                      <a:srgbClr val="FF0000"/>
                    </a:solidFill>
                  </a:rPr>
                  <a:t>Irrad</a:t>
                </a:r>
                <a:r>
                  <a:rPr lang="fr-FR" sz="1200" b="1" dirty="0" smtClean="0">
                    <a:solidFill>
                      <a:srgbClr val="FF0000"/>
                    </a:solidFill>
                  </a:rPr>
                  <a:t>. Time »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086037" y="4623431"/>
                <a:ext cx="8125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PWR UOX</a:t>
                </a:r>
                <a:endParaRPr lang="fr-FR" sz="1200" b="1" dirty="0"/>
              </a:p>
            </p:txBody>
          </p:sp>
        </p:grpSp>
      </p:grpSp>
      <p:graphicFrame>
        <p:nvGraphicFramePr>
          <p:cNvPr id="17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54147"/>
              </p:ext>
            </p:extLst>
          </p:nvPr>
        </p:nvGraphicFramePr>
        <p:xfrm>
          <a:off x="6037499" y="2570166"/>
          <a:ext cx="2718955" cy="1495428"/>
        </p:xfrm>
        <a:graphic>
          <a:graphicData uri="http://schemas.openxmlformats.org/drawingml/2006/table">
            <a:tbl>
              <a:tblPr firstRow="1" bandCol="1">
                <a:tableStyleId>{8EC20E35-A176-4012-BC5E-935CFFF8708E}</a:tableStyleId>
              </a:tblPr>
              <a:tblGrid>
                <a:gridCol w="543791">
                  <a:extLst>
                    <a:ext uri="{9D8B030D-6E8A-4147-A177-3AD203B41FA5}">
                      <a16:colId xmlns:a16="http://schemas.microsoft.com/office/drawing/2014/main" val="1804429977"/>
                    </a:ext>
                  </a:extLst>
                </a:gridCol>
                <a:gridCol w="543791">
                  <a:extLst>
                    <a:ext uri="{9D8B030D-6E8A-4147-A177-3AD203B41FA5}">
                      <a16:colId xmlns:a16="http://schemas.microsoft.com/office/drawing/2014/main" val="2608311319"/>
                    </a:ext>
                  </a:extLst>
                </a:gridCol>
                <a:gridCol w="543791">
                  <a:extLst>
                    <a:ext uri="{9D8B030D-6E8A-4147-A177-3AD203B41FA5}">
                      <a16:colId xmlns:a16="http://schemas.microsoft.com/office/drawing/2014/main" val="1247965347"/>
                    </a:ext>
                  </a:extLst>
                </a:gridCol>
                <a:gridCol w="543791">
                  <a:extLst>
                    <a:ext uri="{9D8B030D-6E8A-4147-A177-3AD203B41FA5}">
                      <a16:colId xmlns:a16="http://schemas.microsoft.com/office/drawing/2014/main" val="884320483"/>
                    </a:ext>
                  </a:extLst>
                </a:gridCol>
                <a:gridCol w="543791">
                  <a:extLst>
                    <a:ext uri="{9D8B030D-6E8A-4147-A177-3AD203B41FA5}">
                      <a16:colId xmlns:a16="http://schemas.microsoft.com/office/drawing/2014/main" val="467207558"/>
                    </a:ext>
                  </a:extLst>
                </a:gridCol>
              </a:tblGrid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T1/2 [s]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Irrad. Time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no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5.6 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 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3469492278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55.7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BR_87g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1.09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0.23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1625903771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16.5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BR_88g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0.17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3519564292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35.6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MO105g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2.69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0.36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0.33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3319012981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4.492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RB_92g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2369551451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2.702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RB_94g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1930301107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1098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TC104g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0.88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5.17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4.64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1583303514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456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TC105g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1.31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2.55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2.29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1670486919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TC106g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5.01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0.68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1401928684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21.2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TC107g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0.78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0.06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3663030261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Total</a:t>
                      </a:r>
                      <a:endParaRPr lang="fr-FR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11.93</a:t>
                      </a:r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9.06</a:t>
                      </a:r>
                      <a:endParaRPr lang="fr-FR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8.14</a:t>
                      </a:r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7" marR="6797" marT="6797" marB="0" anchor="b"/>
                </a:tc>
                <a:extLst>
                  <a:ext uri="{0D108BD9-81ED-4DB2-BD59-A6C34878D82A}">
                    <a16:rowId xmlns:a16="http://schemas.microsoft.com/office/drawing/2014/main" val="4231521824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562976" y="1053016"/>
            <a:ext cx="3324650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DH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by a« fission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long irradiation »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happening in a real fuel.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data to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quantify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impact of new TAGS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Pandemonium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candidates,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profiles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7499" y="3383759"/>
            <a:ext cx="2718955" cy="1281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772" y="4144658"/>
            <a:ext cx="3044315" cy="734529"/>
          </a:xfrm>
          <a:prstGeom prst="rect">
            <a:avLst/>
          </a:prstGeom>
        </p:spPr>
      </p:pic>
      <p:cxnSp>
        <p:nvCxnSpPr>
          <p:cNvPr id="22" name="Connecteur en arc 21"/>
          <p:cNvCxnSpPr>
            <a:stCxn id="19" idx="1"/>
            <a:endCxn id="20" idx="1"/>
          </p:cNvCxnSpPr>
          <p:nvPr/>
        </p:nvCxnSpPr>
        <p:spPr>
          <a:xfrm rot="10800000" flipV="1">
            <a:off x="5495773" y="3447853"/>
            <a:ext cx="541727" cy="1064070"/>
          </a:xfrm>
          <a:prstGeom prst="curvedConnector3">
            <a:avLst>
              <a:gd name="adj1" fmla="val 1421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37500" y="3666146"/>
            <a:ext cx="2718954" cy="12818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Illustrated examples of ND needs and impacts on fuel cycle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0" y="1113886"/>
            <a:ext cx="8071642" cy="2842030"/>
          </a:xfrm>
        </p:spPr>
        <p:txBody>
          <a:bodyPr/>
          <a:lstStyle/>
          <a:p>
            <a:r>
              <a:rPr lang="en-US" dirty="0" smtClean="0"/>
              <a:t>Decay Heat:</a:t>
            </a:r>
          </a:p>
          <a:p>
            <a:pPr lvl="1"/>
            <a:r>
              <a:rPr lang="en-US" dirty="0" smtClean="0"/>
              <a:t>TAGS </a:t>
            </a:r>
            <a:r>
              <a:rPr lang="en-US" dirty="0" smtClean="0"/>
              <a:t>experiments</a:t>
            </a:r>
          </a:p>
          <a:p>
            <a:pPr lvl="1"/>
            <a:r>
              <a:rPr lang="en-US" b="1" dirty="0" smtClean="0"/>
              <a:t>Correlations in Fission Yields and Decay Data</a:t>
            </a:r>
            <a:endParaRPr lang="en-US" b="1" dirty="0" smtClean="0"/>
          </a:p>
          <a:p>
            <a:pPr lvl="1"/>
            <a:r>
              <a:rPr lang="en-US" dirty="0" smtClean="0"/>
              <a:t>Np239 decay </a:t>
            </a:r>
            <a:r>
              <a:rPr lang="en-US" dirty="0" smtClean="0"/>
              <a:t>data: need for a re-evaluation?</a:t>
            </a:r>
            <a:endParaRPr lang="en-US" dirty="0" smtClean="0"/>
          </a:p>
          <a:p>
            <a:r>
              <a:rPr lang="en-US" dirty="0" smtClean="0"/>
              <a:t>Dose rate:</a:t>
            </a:r>
          </a:p>
          <a:p>
            <a:pPr lvl="1"/>
            <a:r>
              <a:rPr lang="en-US" dirty="0" smtClean="0"/>
              <a:t>Example of </a:t>
            </a:r>
            <a:r>
              <a:rPr lang="en-US" baseline="30000" dirty="0" smtClean="0"/>
              <a:t>136</a:t>
            </a:r>
            <a:r>
              <a:rPr lang="en-US" dirty="0" smtClean="0"/>
              <a:t>Cs</a:t>
            </a:r>
          </a:p>
          <a:p>
            <a:pPr lvl="1"/>
            <a:endParaRPr lang="en-US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0" y="715697"/>
            <a:ext cx="8071642" cy="769441"/>
          </a:xfrm>
        </p:spPr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  <a:p>
            <a:pPr marL="188913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8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2611" y="1200845"/>
            <a:ext cx="8380832" cy="2448209"/>
          </a:xfrm>
        </p:spPr>
        <p:txBody>
          <a:bodyPr/>
          <a:lstStyle/>
          <a:p>
            <a:r>
              <a:rPr lang="fr-FR" sz="1600" dirty="0" err="1" smtClean="0"/>
              <a:t>Decay</a:t>
            </a:r>
            <a:r>
              <a:rPr lang="fr-FR" sz="1600" dirty="0" smtClean="0"/>
              <a:t> </a:t>
            </a:r>
            <a:r>
              <a:rPr lang="fr-FR" sz="1600" dirty="0" err="1" smtClean="0"/>
              <a:t>Heat</a:t>
            </a:r>
            <a:r>
              <a:rPr lang="fr-FR" sz="1600" dirty="0" smtClean="0"/>
              <a:t>: </a:t>
            </a:r>
            <a:r>
              <a:rPr lang="fr-FR" sz="1400" dirty="0" err="1" smtClean="0"/>
              <a:t>Cooling</a:t>
            </a:r>
            <a:r>
              <a:rPr lang="fr-FR" sz="1400" dirty="0" smtClean="0"/>
              <a:t> times ~</a:t>
            </a:r>
            <a:r>
              <a:rPr lang="fr-FR" sz="1400" dirty="0" err="1" smtClean="0"/>
              <a:t>from</a:t>
            </a:r>
            <a:r>
              <a:rPr lang="fr-FR" sz="1400" dirty="0" smtClean="0"/>
              <a:t> 0 s to </a:t>
            </a:r>
            <a:r>
              <a:rPr lang="fr-FR" sz="1400" dirty="0" err="1" smtClean="0"/>
              <a:t>geological</a:t>
            </a:r>
            <a:r>
              <a:rPr lang="fr-FR" sz="1400" dirty="0" smtClean="0"/>
              <a:t> times </a:t>
            </a:r>
            <a:r>
              <a:rPr lang="fr-FR" sz="1100" dirty="0" smtClean="0"/>
              <a:t>(accidents, </a:t>
            </a:r>
            <a:r>
              <a:rPr lang="fr-FR" sz="1100" dirty="0" err="1" smtClean="0"/>
              <a:t>storage</a:t>
            </a:r>
            <a:r>
              <a:rPr lang="fr-FR" sz="1100" dirty="0" smtClean="0"/>
              <a:t>, transport, </a:t>
            </a:r>
            <a:r>
              <a:rPr lang="fr-FR" sz="1100" dirty="0" err="1" smtClean="0"/>
              <a:t>reprocessing</a:t>
            </a:r>
            <a:r>
              <a:rPr lang="fr-FR" sz="1100" dirty="0" smtClean="0"/>
              <a:t>…) / </a:t>
            </a:r>
            <a:r>
              <a:rPr lang="fr-FR" sz="1400" dirty="0" err="1" smtClean="0"/>
              <a:t>Burnups</a:t>
            </a:r>
            <a:r>
              <a:rPr lang="fr-FR" sz="1400" dirty="0" smtClean="0"/>
              <a:t> ~</a:t>
            </a:r>
            <a:r>
              <a:rPr lang="fr-FR" sz="1400" dirty="0" err="1" smtClean="0"/>
              <a:t>from</a:t>
            </a:r>
            <a:r>
              <a:rPr lang="fr-FR" sz="1400" dirty="0" smtClean="0"/>
              <a:t> 0 to 100 </a:t>
            </a:r>
            <a:r>
              <a:rPr lang="fr-FR" sz="1400" dirty="0" err="1" smtClean="0"/>
              <a:t>GWd</a:t>
            </a:r>
            <a:r>
              <a:rPr lang="fr-FR" sz="1400" dirty="0" smtClean="0"/>
              <a:t>/t / Fissile content [ 1-5% </a:t>
            </a:r>
            <a:r>
              <a:rPr lang="fr-FR" sz="1400" baseline="30000" dirty="0" smtClean="0"/>
              <a:t>235</a:t>
            </a:r>
            <a:r>
              <a:rPr lang="fr-FR" sz="1400" dirty="0" smtClean="0"/>
              <a:t>U], [2-11% Pu]</a:t>
            </a:r>
          </a:p>
          <a:p>
            <a:r>
              <a:rPr lang="fr-FR" sz="1600" dirty="0" smtClean="0"/>
              <a:t>Not </a:t>
            </a:r>
            <a:r>
              <a:rPr lang="fr-FR" sz="1600" dirty="0" err="1" smtClean="0"/>
              <a:t>enough</a:t>
            </a:r>
            <a:r>
              <a:rPr lang="fr-FR" sz="1600" dirty="0" smtClean="0"/>
              <a:t> </a:t>
            </a:r>
            <a:r>
              <a:rPr lang="fr-FR" sz="1600" dirty="0" err="1" smtClean="0"/>
              <a:t>integral</a:t>
            </a:r>
            <a:r>
              <a:rPr lang="fr-FR" sz="1600" dirty="0" smtClean="0"/>
              <a:t>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data to </a:t>
            </a:r>
            <a:r>
              <a:rPr lang="fr-FR" sz="1600" dirty="0" err="1" smtClean="0"/>
              <a:t>assess</a:t>
            </a:r>
            <a:r>
              <a:rPr lang="fr-FR" sz="1600" dirty="0" smtClean="0"/>
              <a:t> </a:t>
            </a:r>
            <a:r>
              <a:rPr lang="fr-FR" sz="1600" dirty="0" err="1" smtClean="0"/>
              <a:t>bias</a:t>
            </a:r>
            <a:r>
              <a:rPr lang="fr-FR" sz="1600" dirty="0" smtClean="0"/>
              <a:t> and </a:t>
            </a:r>
            <a:r>
              <a:rPr lang="fr-FR" sz="1600" dirty="0" err="1" smtClean="0"/>
              <a:t>uncertainties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whole</a:t>
            </a:r>
            <a:r>
              <a:rPr lang="fr-FR" sz="1600" dirty="0" smtClean="0"/>
              <a:t> domaine of application</a:t>
            </a:r>
          </a:p>
          <a:p>
            <a:r>
              <a:rPr lang="fr-FR" sz="1600" dirty="0" err="1" smtClean="0"/>
              <a:t>Nuclear</a:t>
            </a:r>
            <a:r>
              <a:rPr lang="fr-FR" sz="1600" dirty="0" smtClean="0"/>
              <a:t> data covariance propagation </a:t>
            </a:r>
            <a:r>
              <a:rPr lang="fr-FR" sz="1600" dirty="0" err="1" smtClean="0"/>
              <a:t>is</a:t>
            </a:r>
            <a:r>
              <a:rPr lang="fr-FR" sz="1600" dirty="0" smtClean="0"/>
              <a:t> of </a:t>
            </a:r>
            <a:r>
              <a:rPr lang="fr-FR" sz="1600" dirty="0" err="1" smtClean="0"/>
              <a:t>paramount</a:t>
            </a:r>
            <a:r>
              <a:rPr lang="fr-FR" sz="1600" dirty="0" smtClean="0"/>
              <a:t> importance and a key </a:t>
            </a:r>
            <a:r>
              <a:rPr lang="fr-FR" sz="1600" dirty="0" err="1" smtClean="0"/>
              <a:t>element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safety</a:t>
            </a:r>
            <a:r>
              <a:rPr lang="fr-FR" sz="1600" dirty="0" smtClean="0"/>
              <a:t> </a:t>
            </a:r>
            <a:r>
              <a:rPr lang="fr-FR" sz="1600" dirty="0" err="1" smtClean="0"/>
              <a:t>demonstration</a:t>
            </a:r>
            <a:r>
              <a:rPr lang="fr-FR" sz="1600" dirty="0" smtClean="0"/>
              <a:t> but the </a:t>
            </a:r>
            <a:r>
              <a:rPr lang="fr-FR" sz="1600" dirty="0" err="1" smtClean="0"/>
              <a:t>results</a:t>
            </a:r>
            <a:r>
              <a:rPr lang="fr-FR" sz="1600" dirty="0" smtClean="0"/>
              <a:t> (and </a:t>
            </a:r>
            <a:r>
              <a:rPr lang="fr-FR" sz="1600" dirty="0" err="1" smtClean="0"/>
              <a:t>then</a:t>
            </a:r>
            <a:r>
              <a:rPr lang="fr-FR" sz="1600" dirty="0" smtClean="0"/>
              <a:t> the </a:t>
            </a:r>
            <a:r>
              <a:rPr lang="fr-FR" sz="1600" dirty="0" err="1" smtClean="0"/>
              <a:t>safety</a:t>
            </a:r>
            <a:r>
              <a:rPr lang="fr-FR" sz="1600" dirty="0" smtClean="0"/>
              <a:t> </a:t>
            </a:r>
            <a:r>
              <a:rPr lang="fr-FR" sz="1600" dirty="0" err="1" smtClean="0"/>
              <a:t>margins</a:t>
            </a:r>
            <a:r>
              <a:rPr lang="fr-FR" sz="1600" dirty="0" smtClean="0"/>
              <a:t>) </a:t>
            </a:r>
            <a:r>
              <a:rPr lang="fr-FR" sz="1600" dirty="0" err="1" smtClean="0"/>
              <a:t>strongly</a:t>
            </a:r>
            <a:r>
              <a:rPr lang="fr-FR" sz="1600" dirty="0" smtClean="0"/>
              <a:t> </a:t>
            </a:r>
            <a:r>
              <a:rPr lang="fr-FR" sz="1600" dirty="0" err="1" smtClean="0"/>
              <a:t>depend</a:t>
            </a:r>
            <a:r>
              <a:rPr lang="fr-FR" sz="1600" dirty="0" smtClean="0"/>
              <a:t> on </a:t>
            </a:r>
            <a:r>
              <a:rPr lang="fr-FR" sz="1600" b="1" dirty="0" smtClean="0"/>
              <a:t>covariance</a:t>
            </a:r>
            <a:r>
              <a:rPr lang="fr-FR" sz="1600" dirty="0" smtClean="0"/>
              <a:t> </a:t>
            </a:r>
            <a:r>
              <a:rPr lang="fr-FR" sz="1600" b="1" dirty="0" err="1" smtClean="0"/>
              <a:t>reliability</a:t>
            </a:r>
            <a:r>
              <a:rPr lang="fr-FR" sz="1600" dirty="0" smtClean="0"/>
              <a:t>, </a:t>
            </a:r>
            <a:r>
              <a:rPr lang="fr-FR" sz="1600" b="1" dirty="0" err="1" smtClean="0"/>
              <a:t>completeness</a:t>
            </a:r>
            <a:r>
              <a:rPr lang="fr-FR" sz="1600" dirty="0" smtClean="0"/>
              <a:t> and </a:t>
            </a:r>
            <a:r>
              <a:rPr lang="fr-FR" sz="1600" b="1" dirty="0" err="1" smtClean="0"/>
              <a:t>accuracy</a:t>
            </a:r>
            <a:endParaRPr lang="fr-FR" sz="1600" b="1" dirty="0" smtClean="0"/>
          </a:p>
          <a:p>
            <a:pPr marL="457200" lvl="1" indent="0" algn="r">
              <a:buNone/>
            </a:pPr>
            <a:r>
              <a:rPr lang="fr-FR" sz="1600" b="1" dirty="0" smtClean="0">
                <a:solidFill>
                  <a:schemeClr val="accent5"/>
                </a:solidFill>
              </a:rPr>
              <a:t>→ 2 </a:t>
            </a:r>
            <a:r>
              <a:rPr lang="fr-FR" sz="1600" b="1" dirty="0" err="1" smtClean="0">
                <a:solidFill>
                  <a:schemeClr val="accent5"/>
                </a:solidFill>
              </a:rPr>
              <a:t>examples</a:t>
            </a:r>
            <a:r>
              <a:rPr lang="fr-FR" sz="1600" b="1" dirty="0" smtClean="0">
                <a:solidFill>
                  <a:schemeClr val="accent5"/>
                </a:solidFill>
              </a:rPr>
              <a:t> : FY and DD </a:t>
            </a:r>
            <a:r>
              <a:rPr lang="fr-FR" sz="1600" b="1" dirty="0" err="1" smtClean="0">
                <a:solidFill>
                  <a:schemeClr val="accent5"/>
                </a:solidFill>
              </a:rPr>
              <a:t>cov</a:t>
            </a:r>
            <a:r>
              <a:rPr lang="fr-FR" sz="1600" b="1" dirty="0" smtClean="0"/>
              <a:t> </a:t>
            </a:r>
            <a:endParaRPr lang="fr-FR" sz="16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1" y="800735"/>
            <a:ext cx="8071642" cy="40011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reliable</a:t>
            </a:r>
            <a:r>
              <a:rPr lang="fr-FR" dirty="0" smtClean="0"/>
              <a:t> and </a:t>
            </a:r>
            <a:r>
              <a:rPr lang="fr-FR" dirty="0" err="1" smtClean="0"/>
              <a:t>accurate</a:t>
            </a:r>
            <a:r>
              <a:rPr lang="fr-FR" dirty="0" smtClean="0"/>
              <a:t> ND covariances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0579" y="-24021"/>
            <a:ext cx="7458841" cy="626701"/>
          </a:xfrm>
        </p:spPr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: importance of </a:t>
            </a:r>
            <a:r>
              <a:rPr lang="fr-FR" dirty="0" err="1" smtClean="0"/>
              <a:t>correlation</a:t>
            </a:r>
            <a:r>
              <a:rPr lang="fr-FR" dirty="0" smtClean="0"/>
              <a:t>/covariances data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96" y="3192125"/>
            <a:ext cx="2082582" cy="163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591" y="3201844"/>
            <a:ext cx="1912344" cy="162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324598" y="3201844"/>
            <a:ext cx="16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2"/>
                </a:solidFill>
              </a:rPr>
              <a:t>UOX </a:t>
            </a:r>
            <a:r>
              <a:rPr lang="fr-FR" sz="1400" b="1" dirty="0" err="1" smtClean="0">
                <a:solidFill>
                  <a:schemeClr val="accent2"/>
                </a:solidFill>
              </a:rPr>
              <a:t>exp</a:t>
            </a:r>
            <a:r>
              <a:rPr lang="fr-FR" sz="1400" b="1" dirty="0" smtClean="0">
                <a:solidFill>
                  <a:schemeClr val="accent2"/>
                </a:solidFill>
              </a:rPr>
              <a:t>. </a:t>
            </a:r>
            <a:r>
              <a:rPr lang="fr-FR" sz="1400" b="1" dirty="0" err="1" smtClean="0">
                <a:solidFill>
                  <a:schemeClr val="accent2"/>
                </a:solidFill>
              </a:rPr>
              <a:t>coverage</a:t>
            </a:r>
            <a:endParaRPr lang="fr-FR" sz="1400" b="1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57342" y="3459622"/>
            <a:ext cx="160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MOX </a:t>
            </a:r>
            <a:r>
              <a:rPr lang="fr-FR" sz="1200" b="1" dirty="0" err="1" smtClean="0">
                <a:solidFill>
                  <a:schemeClr val="accent2"/>
                </a:solidFill>
              </a:rPr>
              <a:t>exp</a:t>
            </a:r>
            <a:r>
              <a:rPr lang="fr-FR" sz="1200" b="1" dirty="0" smtClean="0">
                <a:solidFill>
                  <a:schemeClr val="accent2"/>
                </a:solidFill>
              </a:rPr>
              <a:t>. </a:t>
            </a:r>
            <a:r>
              <a:rPr lang="fr-FR" sz="1200" b="1" dirty="0" err="1" smtClean="0">
                <a:solidFill>
                  <a:schemeClr val="accent2"/>
                </a:solidFill>
              </a:rPr>
              <a:t>Coverage</a:t>
            </a:r>
            <a:endParaRPr lang="fr-FR" sz="1200" b="1" dirty="0" smtClean="0">
              <a:solidFill>
                <a:schemeClr val="accent2"/>
              </a:solidFill>
            </a:endParaRPr>
          </a:p>
          <a:p>
            <a:endParaRPr lang="fr-FR" sz="1200" b="1" dirty="0">
              <a:solidFill>
                <a:schemeClr val="accent2"/>
              </a:solidFill>
            </a:endParaRPr>
          </a:p>
          <a:p>
            <a:r>
              <a:rPr lang="fr-FR" sz="1200" b="1" dirty="0" smtClean="0">
                <a:solidFill>
                  <a:schemeClr val="accent2"/>
                </a:solidFill>
              </a:rPr>
              <a:t>= la tête à toto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329719" y="3611621"/>
            <a:ext cx="17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/>
              <a:t>Integral</a:t>
            </a:r>
            <a:r>
              <a:rPr lang="fr-FR" sz="1400" b="1" i="1" dirty="0" smtClean="0"/>
              <a:t> DH </a:t>
            </a:r>
            <a:r>
              <a:rPr lang="fr-FR" sz="1400" b="1" i="1" dirty="0" err="1" smtClean="0"/>
              <a:t>exp</a:t>
            </a:r>
            <a:r>
              <a:rPr lang="fr-FR" sz="1400" b="1" i="1" dirty="0" smtClean="0"/>
              <a:t>. for </a:t>
            </a:r>
            <a:r>
              <a:rPr lang="fr-FR" sz="1400" b="1" i="1" dirty="0" err="1" smtClean="0"/>
              <a:t>ND+code</a:t>
            </a:r>
            <a:r>
              <a:rPr lang="fr-FR" sz="1400" b="1" i="1" dirty="0" smtClean="0"/>
              <a:t> validation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9061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2611" y="1239516"/>
            <a:ext cx="8071642" cy="1494553"/>
          </a:xfrm>
        </p:spPr>
        <p:txBody>
          <a:bodyPr/>
          <a:lstStyle/>
          <a:p>
            <a:r>
              <a:rPr lang="fr-FR" sz="1600" dirty="0" err="1" smtClean="0"/>
              <a:t>Reduce</a:t>
            </a:r>
            <a:r>
              <a:rPr lang="fr-FR" sz="1600" dirty="0" smtClean="0"/>
              <a:t> the </a:t>
            </a:r>
            <a:r>
              <a:rPr lang="fr-FR" sz="1600" dirty="0" err="1" smtClean="0"/>
              <a:t>dependency</a:t>
            </a:r>
            <a:r>
              <a:rPr lang="fr-FR" sz="1600" dirty="0" smtClean="0"/>
              <a:t> to </a:t>
            </a:r>
            <a:r>
              <a:rPr lang="fr-FR" sz="1600" dirty="0" err="1" smtClean="0"/>
              <a:t>phenomenological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r>
              <a:rPr lang="fr-FR" sz="1600" dirty="0" smtClean="0"/>
              <a:t>, </a:t>
            </a:r>
          </a:p>
          <a:p>
            <a:r>
              <a:rPr lang="fr-FR" sz="1600" dirty="0" err="1" smtClean="0"/>
              <a:t>ensure</a:t>
            </a:r>
            <a:r>
              <a:rPr lang="fr-FR" sz="1600" dirty="0" smtClean="0"/>
              <a:t> </a:t>
            </a:r>
            <a:r>
              <a:rPr lang="fr-FR" sz="1600" dirty="0" err="1" smtClean="0"/>
              <a:t>consistency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all fission </a:t>
            </a:r>
            <a:r>
              <a:rPr lang="fr-FR" sz="1600" dirty="0" err="1" smtClean="0"/>
              <a:t>yields</a:t>
            </a:r>
            <a:r>
              <a:rPr lang="fr-FR" sz="1600" dirty="0" smtClean="0"/>
              <a:t> </a:t>
            </a:r>
            <a:r>
              <a:rPr lang="fr-FR" sz="1600" dirty="0" err="1" smtClean="0"/>
              <a:t>quantities</a:t>
            </a:r>
            <a:r>
              <a:rPr lang="fr-FR" sz="1600" dirty="0" smtClean="0"/>
              <a:t> (</a:t>
            </a:r>
            <a:r>
              <a:rPr lang="fr-FR" sz="1600" dirty="0" err="1" smtClean="0"/>
              <a:t>independent</a:t>
            </a:r>
            <a:r>
              <a:rPr lang="fr-FR" sz="1600" dirty="0" smtClean="0"/>
              <a:t>, cumulative,…) </a:t>
            </a:r>
          </a:p>
          <a:p>
            <a:r>
              <a:rPr lang="fr-FR" sz="1600" dirty="0" err="1" smtClean="0"/>
              <a:t>Produce</a:t>
            </a:r>
            <a:r>
              <a:rPr lang="fr-FR" sz="1600" dirty="0" smtClean="0"/>
              <a:t> full covariance matrices consistent </a:t>
            </a:r>
            <a:r>
              <a:rPr lang="fr-FR" sz="1600" dirty="0" err="1" smtClean="0"/>
              <a:t>with</a:t>
            </a:r>
            <a:r>
              <a:rPr lang="fr-FR" sz="1600" dirty="0" smtClean="0"/>
              <a:t> nominal values</a:t>
            </a:r>
          </a:p>
          <a:p>
            <a:pPr lvl="1"/>
            <a:r>
              <a:rPr lang="fr-FR" sz="1400" dirty="0" err="1" smtClean="0"/>
              <a:t>Correlations</a:t>
            </a:r>
            <a:r>
              <a:rPr lang="fr-FR" sz="1400" dirty="0" smtClean="0"/>
              <a:t> come </a:t>
            </a:r>
            <a:r>
              <a:rPr lang="fr-FR" sz="1400" dirty="0" err="1" smtClean="0"/>
              <a:t>from</a:t>
            </a:r>
            <a:r>
              <a:rPr lang="fr-FR" sz="1400" dirty="0" smtClean="0"/>
              <a:t> pure </a:t>
            </a:r>
            <a:r>
              <a:rPr lang="fr-FR" sz="1400" dirty="0" err="1" smtClean="0"/>
              <a:t>experimental</a:t>
            </a:r>
            <a:r>
              <a:rPr lang="fr-FR" sz="1400" dirty="0" smtClean="0"/>
              <a:t> mass </a:t>
            </a:r>
            <a:r>
              <a:rPr lang="fr-FR" sz="1400" dirty="0" err="1" smtClean="0"/>
              <a:t>yield</a:t>
            </a:r>
            <a:r>
              <a:rPr lang="fr-FR" sz="1400" dirty="0" smtClean="0"/>
              <a:t> </a:t>
            </a:r>
            <a:r>
              <a:rPr lang="fr-FR" sz="1400" dirty="0" err="1" smtClean="0"/>
              <a:t>analysis</a:t>
            </a:r>
            <a:r>
              <a:rPr lang="fr-FR" sz="1400" dirty="0" smtClean="0"/>
              <a:t>, conservation </a:t>
            </a:r>
            <a:r>
              <a:rPr lang="fr-FR" sz="1400" dirty="0" err="1" smtClean="0"/>
              <a:t>laws</a:t>
            </a:r>
            <a:r>
              <a:rPr lang="fr-FR" sz="1400" dirty="0" smtClean="0"/>
              <a:t> (no </a:t>
            </a:r>
            <a:r>
              <a:rPr lang="fr-FR" sz="1400" dirty="0" err="1" smtClean="0"/>
              <a:t>correlations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isotopic</a:t>
            </a:r>
            <a:r>
              <a:rPr lang="fr-FR" sz="1400" dirty="0" smtClean="0"/>
              <a:t> model </a:t>
            </a:r>
            <a:r>
              <a:rPr lang="fr-FR" sz="1400" dirty="0" err="1" smtClean="0"/>
              <a:t>parameters</a:t>
            </a:r>
            <a:r>
              <a:rPr lang="fr-FR" sz="1400" dirty="0" smtClean="0"/>
              <a:t> at </a:t>
            </a:r>
            <a:r>
              <a:rPr lang="fr-FR" sz="1400" dirty="0" err="1" smtClean="0"/>
              <a:t>this</a:t>
            </a:r>
            <a:r>
              <a:rPr lang="fr-FR" sz="1400" dirty="0" smtClean="0"/>
              <a:t> moment)</a:t>
            </a: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72611" y="800735"/>
            <a:ext cx="8071642" cy="400110"/>
          </a:xfrm>
        </p:spPr>
        <p:txBody>
          <a:bodyPr/>
          <a:lstStyle/>
          <a:p>
            <a:r>
              <a:rPr lang="fr-FR" dirty="0" smtClean="0"/>
              <a:t>New CEA/NNL </a:t>
            </a:r>
            <a:r>
              <a:rPr lang="fr-FR" dirty="0" err="1" smtClean="0"/>
              <a:t>evaluation</a:t>
            </a:r>
            <a:r>
              <a:rPr lang="fr-FR" dirty="0" smtClean="0"/>
              <a:t> for </a:t>
            </a:r>
            <a:r>
              <a:rPr lang="fr-FR" baseline="30000" dirty="0" smtClean="0"/>
              <a:t>235</a:t>
            </a:r>
            <a:r>
              <a:rPr lang="fr-FR" dirty="0" smtClean="0"/>
              <a:t>U(</a:t>
            </a:r>
            <a:r>
              <a:rPr lang="fr-FR" dirty="0" err="1" smtClean="0"/>
              <a:t>n</a:t>
            </a:r>
            <a:r>
              <a:rPr lang="fr-FR" baseline="-25000" dirty="0" err="1" smtClean="0"/>
              <a:t>th</a:t>
            </a:r>
            <a:r>
              <a:rPr lang="fr-FR" dirty="0" err="1" smtClean="0"/>
              <a:t>,f</a:t>
            </a:r>
            <a:r>
              <a:rPr lang="fr-FR" dirty="0"/>
              <a:t>) </a:t>
            </a:r>
            <a:r>
              <a:rPr lang="fr-FR" dirty="0" smtClean="0"/>
              <a:t>FY -&gt; 3 main goals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: Fission </a:t>
            </a:r>
            <a:r>
              <a:rPr lang="fr-FR" dirty="0" err="1" smtClean="0"/>
              <a:t>Yields</a:t>
            </a:r>
            <a:r>
              <a:rPr lang="fr-FR" dirty="0" smtClean="0"/>
              <a:t> covariances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38" y="53982"/>
            <a:ext cx="1652468" cy="155324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830580" y="2734069"/>
            <a:ext cx="3553518" cy="2132111"/>
            <a:chOff x="4990735" y="2662740"/>
            <a:chExt cx="3553518" cy="213211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0735" y="2662740"/>
              <a:ext cx="3553518" cy="21321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5631679" y="2888479"/>
              <a:ext cx="1632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baseline="30000" dirty="0" smtClean="0"/>
                <a:t>235</a:t>
              </a:r>
              <a:r>
                <a:rPr lang="fr-FR" sz="1400" b="1" dirty="0" smtClean="0"/>
                <a:t>U fission </a:t>
              </a:r>
              <a:r>
                <a:rPr lang="fr-FR" sz="1400" b="1" dirty="0" err="1" smtClean="0"/>
                <a:t>burst</a:t>
              </a:r>
              <a:endParaRPr lang="fr-FR" sz="1400" b="1" baseline="300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152615" y="3113696"/>
            <a:ext cx="370033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Fission </a:t>
            </a:r>
            <a:r>
              <a:rPr lang="fr-FR" sz="1600" dirty="0" err="1" smtClean="0">
                <a:solidFill>
                  <a:schemeClr val="tx1"/>
                </a:solidFill>
              </a:rPr>
              <a:t>Yields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were</a:t>
            </a:r>
            <a:r>
              <a:rPr lang="fr-FR" sz="1600" dirty="0" smtClean="0">
                <a:solidFill>
                  <a:schemeClr val="tx1"/>
                </a:solidFill>
              </a:rPr>
              <a:t> the main </a:t>
            </a:r>
            <a:r>
              <a:rPr lang="fr-FR" sz="1600" dirty="0" err="1" smtClean="0">
                <a:solidFill>
                  <a:schemeClr val="tx1"/>
                </a:solidFill>
              </a:rPr>
              <a:t>contributors</a:t>
            </a:r>
            <a:r>
              <a:rPr lang="fr-FR" sz="1600" dirty="0" smtClean="0">
                <a:solidFill>
                  <a:schemeClr val="tx1"/>
                </a:solidFill>
              </a:rPr>
              <a:t> to the total DH </a:t>
            </a:r>
            <a:r>
              <a:rPr lang="fr-FR" sz="1600" dirty="0" err="1" smtClean="0">
                <a:solidFill>
                  <a:schemeClr val="tx1"/>
                </a:solidFill>
              </a:rPr>
              <a:t>uncertainty</a:t>
            </a:r>
            <a:endParaRPr lang="fr-FR" sz="1600" dirty="0" smtClean="0">
              <a:solidFill>
                <a:schemeClr val="tx1"/>
              </a:solidFill>
            </a:endParaRP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dirty="0" err="1" smtClean="0">
                <a:solidFill>
                  <a:schemeClr val="tx1"/>
                </a:solidFill>
              </a:rPr>
              <a:t>With</a:t>
            </a:r>
            <a:r>
              <a:rPr lang="fr-FR" sz="1600" dirty="0" smtClean="0">
                <a:solidFill>
                  <a:schemeClr val="tx1"/>
                </a:solidFill>
              </a:rPr>
              <a:t> new </a:t>
            </a:r>
            <a:r>
              <a:rPr lang="fr-FR" sz="1600" dirty="0" err="1" smtClean="0">
                <a:solidFill>
                  <a:schemeClr val="tx1"/>
                </a:solidFill>
              </a:rPr>
              <a:t>eval+cov</a:t>
            </a:r>
            <a:r>
              <a:rPr lang="fr-FR" sz="1600" dirty="0" smtClean="0">
                <a:solidFill>
                  <a:schemeClr val="tx1"/>
                </a:solidFill>
              </a:rPr>
              <a:t> -&gt; </a:t>
            </a:r>
            <a:r>
              <a:rPr lang="fr-FR" sz="1600" dirty="0" err="1" smtClean="0">
                <a:solidFill>
                  <a:schemeClr val="tx1"/>
                </a:solidFill>
              </a:rPr>
              <a:t>strong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reduction</a:t>
            </a:r>
            <a:r>
              <a:rPr lang="fr-FR" sz="1600" dirty="0" smtClean="0">
                <a:solidFill>
                  <a:schemeClr val="tx1"/>
                </a:solidFill>
              </a:rPr>
              <a:t> of the </a:t>
            </a:r>
            <a:r>
              <a:rPr lang="fr-FR" sz="1600" dirty="0" err="1" smtClean="0">
                <a:solidFill>
                  <a:schemeClr val="tx1"/>
                </a:solidFill>
              </a:rPr>
              <a:t>uncertainty</a:t>
            </a:r>
            <a:r>
              <a:rPr lang="fr-FR" sz="1600" dirty="0" smtClean="0">
                <a:solidFill>
                  <a:schemeClr val="tx1"/>
                </a:solidFill>
              </a:rPr>
              <a:t>, </a:t>
            </a:r>
            <a:r>
              <a:rPr lang="fr-FR" sz="1600" dirty="0" err="1" smtClean="0">
                <a:solidFill>
                  <a:schemeClr val="tx1"/>
                </a:solidFill>
              </a:rPr>
              <a:t>around</a:t>
            </a:r>
            <a:r>
              <a:rPr lang="fr-FR" sz="1600" dirty="0" smtClean="0">
                <a:solidFill>
                  <a:schemeClr val="tx1"/>
                </a:solidFill>
              </a:rPr>
              <a:t> 1% at 1 </a:t>
            </a:r>
            <a:r>
              <a:rPr lang="fr-FR" sz="1600" dirty="0" err="1" smtClean="0">
                <a:solidFill>
                  <a:schemeClr val="tx1"/>
                </a:solidFill>
              </a:rPr>
              <a:t>std</a:t>
            </a:r>
            <a:r>
              <a:rPr lang="fr-FR" sz="1600" dirty="0" smtClean="0">
                <a:solidFill>
                  <a:schemeClr val="tx1"/>
                </a:solidFill>
              </a:rPr>
              <a:t> !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17915" y="4619959"/>
            <a:ext cx="3035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JEFDOC-2128 (2022)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_16-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CEA_16-9_template</Template>
  <TotalTime>4656</TotalTime>
  <Words>1658</Words>
  <Application>Microsoft Office PowerPoint</Application>
  <PresentationFormat>Affichage à l'écran (16:9)</PresentationFormat>
  <Paragraphs>249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CEA_16-9_template</vt:lpstr>
      <vt:lpstr>Présentation PowerPoint</vt:lpstr>
      <vt:lpstr>Illustrated examples of ND needs and impacts on fuel cycle applications</vt:lpstr>
      <vt:lpstr>TAGS data for Decay Heat </vt:lpstr>
      <vt:lpstr>TAGS data for Decay Heat</vt:lpstr>
      <vt:lpstr>TAGS data for Decay Heat</vt:lpstr>
      <vt:lpstr>TAGS data for Decay Heat</vt:lpstr>
      <vt:lpstr>Illustrated examples of ND needs and impacts on fuel cycle applications</vt:lpstr>
      <vt:lpstr>Decay Heat uncertainty: importance of correlation/covariances data</vt:lpstr>
      <vt:lpstr>Decay Heat uncertainty: Fission Yields covariances</vt:lpstr>
      <vt:lpstr>Decay Heat uncertainty: Decay data covariances</vt:lpstr>
      <vt:lpstr>Illustrated examples of ND needs and impacts on fuel cycle applications</vt:lpstr>
      <vt:lpstr>Decay Heat: 239Np decay data</vt:lpstr>
      <vt:lpstr>239Np/DD: central value deviations btw evaluations can inform on uncertainty quality</vt:lpstr>
      <vt:lpstr>Analysis of 239Np/DD difference btw evaluations</vt:lpstr>
      <vt:lpstr>Conclusion of 239Np/DD difference btw evaluations: 40keV on deposited energy</vt:lpstr>
      <vt:lpstr>Illustrated examples of ND needs and impacts on fuel cycle applications</vt:lpstr>
      <vt:lpstr>Dose Rate: the 136Cs example</vt:lpstr>
      <vt:lpstr>Dose Rate: the 136Cs example</vt:lpstr>
      <vt:lpstr>Dose Rate: the 136Cs example</vt:lpstr>
      <vt:lpstr>Dose Rate: the 136Cs example</vt:lpstr>
      <vt:lpstr>Dose Rate: the 136Cs example</vt:lpstr>
      <vt:lpstr>To conclude</vt:lpstr>
      <vt:lpstr>Présentation PowerPoint</vt:lpstr>
      <vt:lpstr>Comparaison avec les bibliothèques des données évaluées et les données expérimentales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Nathalie</dc:creator>
  <cp:lastModifiedBy>VALLET Vanessa 222920</cp:lastModifiedBy>
  <cp:revision>76</cp:revision>
  <dcterms:created xsi:type="dcterms:W3CDTF">2019-03-22T09:49:44Z</dcterms:created>
  <dcterms:modified xsi:type="dcterms:W3CDTF">2022-06-27T20:37:31Z</dcterms:modified>
</cp:coreProperties>
</file>