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4" r:id="rId1"/>
  </p:sldMasterIdLst>
  <p:notesMasterIdLst>
    <p:notesMasterId r:id="rId25"/>
  </p:notesMasterIdLst>
  <p:handoutMasterIdLst>
    <p:handoutMasterId r:id="rId26"/>
  </p:handoutMasterIdLst>
  <p:sldIdLst>
    <p:sldId id="510" r:id="rId2"/>
    <p:sldId id="476" r:id="rId3"/>
    <p:sldId id="472" r:id="rId4"/>
    <p:sldId id="612" r:id="rId5"/>
    <p:sldId id="613" r:id="rId6"/>
    <p:sldId id="614" r:id="rId7"/>
    <p:sldId id="531" r:id="rId8"/>
    <p:sldId id="615" r:id="rId9"/>
    <p:sldId id="616" r:id="rId10"/>
    <p:sldId id="607" r:id="rId11"/>
    <p:sldId id="580" r:id="rId12"/>
    <p:sldId id="532" r:id="rId13"/>
    <p:sldId id="582" r:id="rId14"/>
    <p:sldId id="583" r:id="rId15"/>
    <p:sldId id="538" r:id="rId16"/>
    <p:sldId id="619" r:id="rId17"/>
    <p:sldId id="620" r:id="rId18"/>
    <p:sldId id="605" r:id="rId19"/>
    <p:sldId id="608" r:id="rId20"/>
    <p:sldId id="603" r:id="rId21"/>
    <p:sldId id="578" r:id="rId22"/>
    <p:sldId id="617" r:id="rId23"/>
    <p:sldId id="528" r:id="rId24"/>
  </p:sldIdLst>
  <p:sldSz cx="12192000" cy="6858000"/>
  <p:notesSz cx="9874250" cy="6858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31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1EBEB"/>
    <a:srgbClr val="44EFDE"/>
    <a:srgbClr val="FCDFC7"/>
    <a:srgbClr val="0000FF"/>
    <a:srgbClr val="F0EAEA"/>
    <a:srgbClr val="009193"/>
    <a:srgbClr val="F60000"/>
    <a:srgbClr val="820000"/>
    <a:srgbClr val="B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5131" autoAdjust="0"/>
  </p:normalViewPr>
  <p:slideViewPr>
    <p:cSldViewPr snapToGrid="0" snapToObjects="1"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390" y="84"/>
      </p:cViewPr>
      <p:guideLst>
        <p:guide orient="horz" pos="2160"/>
        <p:guide pos="3110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697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r">
              <a:defRPr sz="1200"/>
            </a:lvl1pPr>
          </a:lstStyle>
          <a:p>
            <a:fld id="{866279A9-E797-8E49-BEE6-4C2CA25B30BD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697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r">
              <a:defRPr sz="1200"/>
            </a:lvl1pPr>
          </a:lstStyle>
          <a:p>
            <a:fld id="{BBF75E3E-BECB-D842-AA17-FAD5D14151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9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697" y="2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/>
          <a:lstStyle>
            <a:lvl1pPr algn="r">
              <a:defRPr sz="1200"/>
            </a:lvl1pPr>
          </a:lstStyle>
          <a:p>
            <a:fld id="{6B43EAFC-B366-084E-B185-01E8CF36F679}" type="datetimeFigureOut">
              <a:rPr lang="en-US" smtClean="0"/>
              <a:t>6/26/2022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51125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3" tIns="45766" rIns="91533" bIns="4576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878" y="3258023"/>
            <a:ext cx="7898497" cy="3085863"/>
          </a:xfrm>
          <a:prstGeom prst="rect">
            <a:avLst/>
          </a:prstGeom>
        </p:spPr>
        <p:txBody>
          <a:bodyPr vert="horz" lIns="91533" tIns="45766" rIns="91533" bIns="4576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697" y="6513686"/>
            <a:ext cx="4279295" cy="343136"/>
          </a:xfrm>
          <a:prstGeom prst="rect">
            <a:avLst/>
          </a:prstGeom>
        </p:spPr>
        <p:txBody>
          <a:bodyPr vert="horz" lIns="91533" tIns="45766" rIns="91533" bIns="45766" rtlCol="0" anchor="b"/>
          <a:lstStyle>
            <a:lvl1pPr algn="r">
              <a:defRPr sz="1200"/>
            </a:lvl1pPr>
          </a:lstStyle>
          <a:p>
            <a:fld id="{67A4DBCD-23EF-3F41-8576-FD841E0ECF7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21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/>
              <a:t>Good morning, my name is Guillaume </a:t>
            </a:r>
            <a:r>
              <a:rPr lang="en-US" baseline="0" noProof="0" dirty="0" err="1"/>
              <a:t>Hupin</a:t>
            </a:r>
            <a:r>
              <a:rPr lang="en-US" baseline="0" noProof="0" dirty="0"/>
              <a:t>. I am both a nuclear structure and reaction theoretician. Those two facets are necessary to describe exotic nuclei which lie close in energy to the reaction threshold. I seek to come to an understanding of nuclei starting from first principle that is starting from the underlying theory of QCD.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7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basically</a:t>
            </a:r>
            <a:r>
              <a:rPr lang="en-US" baseline="0" dirty="0"/>
              <a:t> we merge the two approach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for the nuclear structure that will get a good shot at the low-lying resonance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that will deal with the scattering degree of freedom !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NCSMC is born </a:t>
            </a:r>
            <a:r>
              <a:rPr lang="en-US" baseline="0" dirty="0" err="1"/>
              <a:t>cf</a:t>
            </a:r>
            <a:r>
              <a:rPr lang="en-US" baseline="0" dirty="0"/>
              <a:t> those paper.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7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basically</a:t>
            </a:r>
            <a:r>
              <a:rPr lang="en-US" baseline="0" dirty="0"/>
              <a:t> we merge the two approach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for the nuclear structure that will get a good shot at the low-lying resonance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that will deal with the scattering degree of freedom !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NCSMC is born </a:t>
            </a:r>
            <a:r>
              <a:rPr lang="en-US" baseline="0" dirty="0" err="1"/>
              <a:t>cf</a:t>
            </a:r>
            <a:r>
              <a:rPr lang="en-US" baseline="0" dirty="0"/>
              <a:t> those paper.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8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6769" y="8772670"/>
            <a:ext cx="3011699" cy="461804"/>
          </a:xfrm>
          <a:prstGeom prst="rect">
            <a:avLst/>
          </a:prstGeom>
          <a:noFill/>
        </p:spPr>
        <p:txBody>
          <a:bodyPr lIns="93272" tIns="46636" rIns="93272" bIns="46636"/>
          <a:lstStyle/>
          <a:p>
            <a:fld id="{1CAACD71-BA74-4845-A955-67763E972E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577850"/>
            <a:ext cx="5475287" cy="3081338"/>
          </a:xfrm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19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6769" y="8772670"/>
            <a:ext cx="3011699" cy="461804"/>
          </a:xfrm>
          <a:prstGeom prst="rect">
            <a:avLst/>
          </a:prstGeom>
          <a:noFill/>
        </p:spPr>
        <p:txBody>
          <a:bodyPr lIns="93272" tIns="46636" rIns="93272" bIns="46636"/>
          <a:lstStyle/>
          <a:p>
            <a:fld id="{1CAACD71-BA74-4845-A955-67763E972E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25488" y="577850"/>
            <a:ext cx="5475287" cy="3081338"/>
          </a:xfrm>
          <a:solidFill>
            <a:srgbClr val="FFFFFF"/>
          </a:solidFill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40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3047E2-255B-4733-83DB-C7158F40BC18}" type="slidenum">
              <a:rPr lang="en-US"/>
              <a:pPr/>
              <a:t>23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54363" y="401638"/>
            <a:ext cx="3806825" cy="2141537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/>
              <a:t>In conclusion:</a:t>
            </a:r>
          </a:p>
          <a:p>
            <a:pPr eaLnBrk="1" hangingPunct="1"/>
            <a:r>
              <a:rPr lang="en-US" dirty="0"/>
              <a:t>We are extending the </a:t>
            </a:r>
            <a:r>
              <a:rPr lang="en-US" dirty="0" err="1"/>
              <a:t>ab</a:t>
            </a:r>
            <a:r>
              <a:rPr lang="en-US" dirty="0"/>
              <a:t> initio no-core shell model to treat low-energy light-ion reactions.</a:t>
            </a:r>
          </a:p>
          <a:p>
            <a:pPr eaLnBrk="1" hangingPunct="1"/>
            <a:r>
              <a:rPr lang="en-US" dirty="0"/>
              <a:t>The nucleon scattering on light nuclei with realistic NN potentials represent our recent achievements in this direction.</a:t>
            </a:r>
          </a:p>
          <a:p>
            <a:pPr eaLnBrk="1" hangingPunct="1"/>
            <a:r>
              <a:rPr lang="en-US" dirty="0"/>
              <a:t>We have much more work ahead of us. Indeed, we need to implement and test the approach for heavier projectiles, </a:t>
            </a:r>
            <a:r>
              <a:rPr lang="en-US" dirty="0" err="1"/>
              <a:t>startng</a:t>
            </a:r>
            <a:r>
              <a:rPr lang="en-US" dirty="0"/>
              <a:t> with the deuteron projectile, up to the alpha-particle projectile, which is essential to calculate reactions of astrophysical interest.</a:t>
            </a:r>
          </a:p>
          <a:p>
            <a:pPr eaLnBrk="1" hangingPunct="1"/>
            <a:r>
              <a:rPr lang="en-US" dirty="0" err="1"/>
              <a:t>Inaddition</a:t>
            </a:r>
            <a:r>
              <a:rPr lang="en-US" dirty="0"/>
              <a:t>, it is clear that this approach is not always efficient. In particular when the target has a very small disintegration threshold. But we have already an idea of how make our method more efficient. </a:t>
            </a:r>
          </a:p>
          <a:p>
            <a:pPr eaLnBrk="1" hangingPunct="1"/>
            <a:r>
              <a:rPr lang="en-US" dirty="0"/>
              <a:t>Merging the NCSM and RGM approaches represents our best opportunity to build a method able to describe both structure and continuum.</a:t>
            </a:r>
          </a:p>
          <a:p>
            <a:pPr eaLnBrk="1" hangingPunct="1"/>
            <a:r>
              <a:rPr lang="en-US" dirty="0"/>
              <a:t>Indeed, the RGM equations can be solved also using bound-state boundary conditions. In this regard the RGM method can provide the long range part of the model space needed to describe system like the 6He.</a:t>
            </a:r>
          </a:p>
          <a:p>
            <a:pPr eaLnBrk="1" hangingPunct="1"/>
            <a:r>
              <a:rPr lang="en-US" dirty="0"/>
              <a:t>In the next steps we are planning on introducing the NNN potential terms in the RGM formalism, as well as the treatment of two-cluster basis with two-, three- and four-nucleon projectiles.</a:t>
            </a:r>
          </a:p>
          <a:p>
            <a:pPr eaLnBrk="1" hangingPunct="1"/>
            <a:r>
              <a:rPr lang="en-US" dirty="0"/>
              <a:t>Finally: our ultimate goal in the long run is to build a more complete microscopic theory of both structure and reactions, the </a:t>
            </a:r>
            <a:r>
              <a:rPr lang="en-US" dirty="0" err="1"/>
              <a:t>ab</a:t>
            </a:r>
            <a:r>
              <a:rPr lang="en-US" dirty="0"/>
              <a:t> initio NCSM with continuum,  by constructing an over-complete model space containing the NCSM basis, the cluster basis, but also the coupling between them. With this kind of basis one has a better hope to tackle problems like the 9Be breakup in n+8Be.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3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/>
              <a:t>The research axis is basically two-fold:</a:t>
            </a:r>
          </a:p>
          <a:p>
            <a:pPr marL="0" indent="0">
              <a:buNone/>
            </a:pPr>
            <a:r>
              <a:rPr lang="en-US" baseline="0" dirty="0"/>
              <a:t>1- More complex reactions </a:t>
            </a:r>
          </a:p>
          <a:p>
            <a:pPr marL="0" indent="0">
              <a:buNone/>
            </a:pPr>
            <a:r>
              <a:rPr lang="en-US" baseline="0" dirty="0"/>
              <a:t>2- Towards heavier mass systems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In higher resolution: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 want to study halo nuclei with full glory NN+3N interaction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Study break up and FSI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Etc</a:t>
            </a:r>
            <a:r>
              <a:rPr lang="en-US" baseline="0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78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233A4B4-2C6D-49A4-8073-DF951797C8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DC5911D-C4B5-491A-AEC5-B860BB352AD2}" type="slidenum">
              <a:t>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81BD59-7A09-4378-805F-4487ADC441D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F8F041-3136-45F7-BA2B-FF8FA8EF48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noProof="0" dirty="0"/>
              <a:t>Configuration interaction methods are one of the core many-body methods. The building block is to use superposition of Slater determinant to construct a sparse Hamiltonian matrix.</a:t>
            </a:r>
          </a:p>
          <a:p>
            <a:r>
              <a:rPr lang="en-US" noProof="0" dirty="0"/>
              <a:t>The w.f. is obtained via a variational principle, a few parameters controlled the quality of the results whose convergence must be studied.</a:t>
            </a:r>
          </a:p>
          <a:p>
            <a:r>
              <a:rPr lang="en-US" noProof="0" dirty="0"/>
              <a:t>The complexity/quality of the bound-state wave function depends of the active space: at the extreme NCSM considers no-core and all excitation up to a maximum HO quanta </a:t>
            </a:r>
            <a:r>
              <a:rPr lang="en-US" noProof="0" dirty="0" err="1"/>
              <a:t>Nmax</a:t>
            </a:r>
            <a:r>
              <a:rPr lang="en-US" noProof="0" dirty="0"/>
              <a:t>, IN-medium shell model considers a valence space with a in-medium interaction obtained from ab initio inputs, in between we have the </a:t>
            </a:r>
            <a:r>
              <a:rPr lang="en-US" noProof="0" dirty="0" err="1"/>
              <a:t>MpMh</a:t>
            </a:r>
            <a:r>
              <a:rPr lang="en-US" noProof="0" dirty="0"/>
              <a:t> methods that considers truncation in the terms of </a:t>
            </a:r>
            <a:r>
              <a:rPr lang="en-US" noProof="0" dirty="0" err="1"/>
              <a:t>ph</a:t>
            </a:r>
            <a:r>
              <a:rPr lang="en-US" noProof="0" dirty="0"/>
              <a:t> excitations, and possibly a core. The last method is also variational with respect to the one-body single particle basis states, which is made consistent with the many-body model space.</a:t>
            </a:r>
          </a:p>
          <a:p>
            <a:r>
              <a:rPr lang="en-US" noProof="0" dirty="0"/>
              <a:t>I also mentioned that Monte </a:t>
            </a:r>
            <a:r>
              <a:rPr lang="en-US" noProof="0" dirty="0" err="1"/>
              <a:t>carlo</a:t>
            </a:r>
            <a:r>
              <a:rPr lang="en-US" noProof="0" dirty="0"/>
              <a:t> methods are developed.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basically</a:t>
            </a:r>
            <a:r>
              <a:rPr lang="en-US" baseline="0" dirty="0"/>
              <a:t> we merge the two approach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for the nuclear structure that will get a good shot at the low-lying resonance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that will deal with the scattering degree of freedom !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NCSMC is born </a:t>
            </a:r>
            <a:r>
              <a:rPr lang="en-US" baseline="0" dirty="0" err="1"/>
              <a:t>cf</a:t>
            </a:r>
            <a:r>
              <a:rPr lang="en-US" baseline="0" dirty="0"/>
              <a:t> those paper.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basically</a:t>
            </a:r>
            <a:r>
              <a:rPr lang="en-US" baseline="0" dirty="0"/>
              <a:t> we merge the two approach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for the nuclear structure that will get a good shot at the low-lying resonance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one that will deal with the scattering degree of freedom !</a:t>
            </a:r>
          </a:p>
          <a:p>
            <a:pPr marL="228600" indent="-228600">
              <a:buAutoNum type="arabicParenR"/>
            </a:pPr>
            <a:r>
              <a:rPr lang="en-US" baseline="0" dirty="0"/>
              <a:t>The NCSMC is born </a:t>
            </a:r>
            <a:r>
              <a:rPr lang="en-US" baseline="0" dirty="0" err="1"/>
              <a:t>cf</a:t>
            </a:r>
            <a:r>
              <a:rPr lang="en-US" baseline="0" dirty="0"/>
              <a:t> those paper.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1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48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us now get back to our benchmark</a:t>
            </a:r>
            <a:r>
              <a:rPr lang="en-US" baseline="0" dirty="0"/>
              <a:t> case namely the n-alpha collision. Again the phase-shift are well determined from experiment. We can there play with the different scenario of interaction: NN-only, NN+3N-ind </a:t>
            </a:r>
            <a:r>
              <a:rPr lang="en-US" baseline="0" dirty="0" err="1"/>
              <a:t>ie</a:t>
            </a:r>
            <a:r>
              <a:rPr lang="en-US" baseline="0" dirty="0"/>
              <a:t> the initial NN-only corresponding to lee-</a:t>
            </a:r>
            <a:r>
              <a:rPr lang="en-US" baseline="0" dirty="0" err="1"/>
              <a:t>suzuky</a:t>
            </a:r>
            <a:r>
              <a:rPr lang="en-US" baseline="0" dirty="0"/>
              <a:t> here we see that clearly the NN-only agreement was just accidental and the real picture with a NN force online is much worse. The 3N force helps a lot to improve the agreement in particular the spin-orbit splitting.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76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 us now get back to our benchmark</a:t>
            </a:r>
            <a:r>
              <a:rPr lang="en-US" baseline="0" dirty="0"/>
              <a:t> case namely the n-alpha collision. Again the phase-shift are well determined from experiment. We can there play with the different scenario of interaction: NN-only, NN+3N-ind </a:t>
            </a:r>
            <a:r>
              <a:rPr lang="en-US" baseline="0" dirty="0" err="1"/>
              <a:t>ie</a:t>
            </a:r>
            <a:r>
              <a:rPr lang="en-US" baseline="0" dirty="0"/>
              <a:t> the initial NN-only corresponding to lee-</a:t>
            </a:r>
            <a:r>
              <a:rPr lang="en-US" baseline="0" dirty="0" err="1"/>
              <a:t>suzuky</a:t>
            </a:r>
            <a:r>
              <a:rPr lang="en-US" baseline="0" dirty="0"/>
              <a:t> here we see that clearly the NN-only agreement was just accidental and the real picture with a NN force online is much worse. The 3N force helps a lot to improve the agreement in particular the spin-orbit splitting.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10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51125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In some cases</a:t>
            </a:r>
            <a:r>
              <a:rPr lang="en-US" baseline="0" noProof="0" dirty="0"/>
              <a:t> we can discriminate between different sets of experiments where discrepancies still exist. Having a lot of data is also revealing the missing feature of the present knowledge of the interaction and motivating the community to expand their knowledge of nuclear interaction.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4DBCD-23EF-3F41-8576-FD841E0ECF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5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78585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7555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651034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26340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-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600058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8AE127-4411-40DA-AAC3-7983697DFA1D}" type="datetimeFigureOut">
              <a:rPr lang="fr-FR" smtClean="0"/>
              <a:t>26/06/2022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F2A9D7-B594-4335-8D31-30DF94E72F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32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690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2"/>
            <a:ext cx="121915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7" y="169117"/>
            <a:ext cx="9290368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675012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2"/>
            <a:ext cx="12191599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745517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58901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90234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261771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90043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82501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1" y="364731"/>
            <a:ext cx="10513939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1" y="1825447"/>
            <a:ext cx="10513939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3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9" y="6356721"/>
            <a:ext cx="411430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Mon exposé - Lieu -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8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57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8" r:id="rId12"/>
    <p:sldLayoutId id="2147484019" r:id="rId13"/>
  </p:sldLayoutIdLst>
  <p:hf hdr="0" ftr="0" dt="0"/>
  <p:txStyles>
    <p:titleStyle>
      <a:lvl1pPr algn="l" defTabSz="776143" rtl="0" eaLnBrk="1" latinLnBrk="0" hangingPunct="1">
        <a:lnSpc>
          <a:spcPct val="90000"/>
        </a:lnSpc>
        <a:spcBef>
          <a:spcPct val="0"/>
        </a:spcBef>
        <a:buNone/>
        <a:defRPr sz="37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036" indent="-194036" algn="l" defTabSz="776143" rtl="0" eaLnBrk="1" latinLnBrk="0" hangingPunct="1">
        <a:lnSpc>
          <a:spcPct val="90000"/>
        </a:lnSpc>
        <a:spcBef>
          <a:spcPts val="849"/>
        </a:spcBef>
        <a:buFont typeface="Arial" panose="020B0604020202020204" pitchFamily="34" charset="0"/>
        <a:buChar char="•"/>
        <a:defRPr sz="2377" kern="1200">
          <a:solidFill>
            <a:schemeClr val="tx1"/>
          </a:solidFill>
          <a:latin typeface="+mn-lt"/>
          <a:ea typeface="+mn-ea"/>
          <a:cs typeface="+mn-cs"/>
        </a:defRPr>
      </a:lvl1pPr>
      <a:lvl2pPr marL="5821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970178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358250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746321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2134392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522464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910535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2986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1pPr>
      <a:lvl2pPr marL="3880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776143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3pPr>
      <a:lvl4pPr marL="1164214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552285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1940357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328428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71650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1045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image" Target="../media/image11.tiff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2.tiff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9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11" Type="http://schemas.openxmlformats.org/officeDocument/2006/relationships/image" Target="../media/image74.jpeg"/><Relationship Id="rId5" Type="http://schemas.openxmlformats.org/officeDocument/2006/relationships/image" Target="../media/image75.png"/><Relationship Id="rId10" Type="http://schemas.openxmlformats.org/officeDocument/2006/relationships/image" Target="../media/image72.png"/><Relationship Id="rId4" Type="http://schemas.openxmlformats.org/officeDocument/2006/relationships/image" Target="../media/image20.pn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70.png"/><Relationship Id="rId5" Type="http://schemas.openxmlformats.org/officeDocument/2006/relationships/image" Target="../media/image82.png"/><Relationship Id="rId10" Type="http://schemas.openxmlformats.org/officeDocument/2006/relationships/image" Target="../media/image860.png"/><Relationship Id="rId4" Type="http://schemas.openxmlformats.org/officeDocument/2006/relationships/image" Target="../media/image81.png"/><Relationship Id="rId9" Type="http://schemas.openxmlformats.org/officeDocument/2006/relationships/image" Target="../media/image8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87.png"/><Relationship Id="rId4" Type="http://schemas.openxmlformats.org/officeDocument/2006/relationships/image" Target="../media/image89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2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40.png"/><Relationship Id="rId3" Type="http://schemas.openxmlformats.org/officeDocument/2006/relationships/image" Target="../media/image146.png"/><Relationship Id="rId12" Type="http://schemas.openxmlformats.org/officeDocument/2006/relationships/image" Target="../media/image1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137.png"/><Relationship Id="rId5" Type="http://schemas.openxmlformats.org/officeDocument/2006/relationships/image" Target="../media/image33.png"/><Relationship Id="rId15" Type="http://schemas.openxmlformats.org/officeDocument/2006/relationships/image" Target="../media/image108.png"/><Relationship Id="rId10" Type="http://schemas.openxmlformats.org/officeDocument/2006/relationships/image" Target="../media/image411.png"/><Relationship Id="rId4" Type="http://schemas.openxmlformats.org/officeDocument/2006/relationships/image" Target="../media/image135.png"/><Relationship Id="rId9" Type="http://schemas.openxmlformats.org/officeDocument/2006/relationships/image" Target="../media/image401.png"/><Relationship Id="rId14" Type="http://schemas.openxmlformats.org/officeDocument/2006/relationships/image" Target="../media/image4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61.png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53.png"/><Relationship Id="rId5" Type="http://schemas.openxmlformats.org/officeDocument/2006/relationships/image" Target="../media/image115.png"/><Relationship Id="rId4" Type="http://schemas.openxmlformats.org/officeDocument/2006/relationships/image" Target="../media/image11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4.tif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11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0.png"/><Relationship Id="rId3" Type="http://schemas.openxmlformats.org/officeDocument/2006/relationships/image" Target="../media/image35.png"/><Relationship Id="rId12" Type="http://schemas.openxmlformats.org/officeDocument/2006/relationships/image" Target="../media/image34.png"/><Relationship Id="rId25" Type="http://schemas.openxmlformats.org/officeDocument/2006/relationships/image" Target="../media/image3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33.png"/><Relationship Id="rId24" Type="http://schemas.openxmlformats.org/officeDocument/2006/relationships/image" Target="../media/image550.png"/><Relationship Id="rId23" Type="http://schemas.openxmlformats.org/officeDocument/2006/relationships/image" Target="../media/image54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Relationship Id="rId22" Type="http://schemas.openxmlformats.org/officeDocument/2006/relationships/image" Target="../media/image53.png"/><Relationship Id="rId27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19.png"/><Relationship Id="rId3" Type="http://schemas.openxmlformats.org/officeDocument/2006/relationships/image" Target="../media/image340.png"/><Relationship Id="rId7" Type="http://schemas.openxmlformats.org/officeDocument/2006/relationships/image" Target="../media/image391.png"/><Relationship Id="rId12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40.png"/><Relationship Id="rId5" Type="http://schemas.openxmlformats.org/officeDocument/2006/relationships/image" Target="../media/image350.png"/><Relationship Id="rId10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70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65.png"/><Relationship Id="rId4" Type="http://schemas.openxmlformats.org/officeDocument/2006/relationships/image" Target="../media/image45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19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243362" y="4354131"/>
            <a:ext cx="2610283" cy="1755139"/>
            <a:chOff x="2929236" y="4353557"/>
            <a:chExt cx="2936239" cy="1974310"/>
          </a:xfrm>
        </p:grpSpPr>
        <p:pic>
          <p:nvPicPr>
            <p:cNvPr id="99" name="Content Placeholder 3" descr="fig.tiff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9103" y="4353557"/>
              <a:ext cx="2706372" cy="1804249"/>
            </a:xfrm>
            <a:prstGeom prst="rect">
              <a:avLst/>
            </a:prstGeom>
          </p:spPr>
        </p:pic>
        <p:pic>
          <p:nvPicPr>
            <p:cNvPr id="101" name="Content Placeholder 3" descr="fig.tiff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5240" y="4726551"/>
              <a:ext cx="1457277" cy="1249095"/>
            </a:xfrm>
            <a:prstGeom prst="rect">
              <a:avLst/>
            </a:prstGeom>
          </p:spPr>
        </p:pic>
        <p:pic>
          <p:nvPicPr>
            <p:cNvPr id="102" name="Picture 101" descr="probability.tiff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47" b="89992" l="15956" r="755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21496"/>
            <a:stretch/>
          </p:blipFill>
          <p:spPr>
            <a:xfrm>
              <a:off x="2929236" y="4379580"/>
              <a:ext cx="2259646" cy="1948287"/>
            </a:xfrm>
            <a:prstGeom prst="rect">
              <a:avLst/>
            </a:prstGeom>
          </p:spPr>
        </p:pic>
        <p:pic>
          <p:nvPicPr>
            <p:cNvPr id="103" name="Content Placeholder 3" descr="fig.tiff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875" b="24935" l="23118" r="742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343" b="397"/>
            <a:stretch/>
          </p:blipFill>
          <p:spPr>
            <a:xfrm>
              <a:off x="3159103" y="4353557"/>
              <a:ext cx="2706372" cy="1804249"/>
            </a:xfrm>
            <a:prstGeom prst="rect">
              <a:avLst/>
            </a:prstGeom>
          </p:spPr>
        </p:pic>
        <p:pic>
          <p:nvPicPr>
            <p:cNvPr id="104" name="Content Placeholder 3" descr="fig.tiff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56" b="64230" l="9832" r="899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343" b="397"/>
            <a:stretch/>
          </p:blipFill>
          <p:spPr>
            <a:xfrm>
              <a:off x="3159103" y="4353557"/>
              <a:ext cx="2706372" cy="180424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27155" y="5134114"/>
            <a:ext cx="2446664" cy="1130163"/>
            <a:chOff x="6051597" y="4701024"/>
            <a:chExt cx="2446664" cy="1130163"/>
          </a:xfrm>
        </p:grpSpPr>
        <p:grpSp>
          <p:nvGrpSpPr>
            <p:cNvPr id="4" name="Group 3"/>
            <p:cNvGrpSpPr/>
            <p:nvPr/>
          </p:nvGrpSpPr>
          <p:grpSpPr>
            <a:xfrm>
              <a:off x="6051597" y="4701024"/>
              <a:ext cx="1478294" cy="598170"/>
              <a:chOff x="6051597" y="5216183"/>
              <a:chExt cx="1478294" cy="598170"/>
            </a:xfrm>
          </p:grpSpPr>
          <p:pic>
            <p:nvPicPr>
              <p:cNvPr id="40" name="Picture 5" descr="E:\cnrsfilaire-grand-54911.png"/>
              <p:cNvPicPr>
                <a:picLocks noChangeAspect="1" noChangeArrowheads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1721" y="5216183"/>
                <a:ext cx="598170" cy="598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051597" y="5218268"/>
                <a:ext cx="728158" cy="59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9" name="Picture 2" descr="File:LLNL-logo.png"/>
            <p:cNvPicPr>
              <a:picLocks noChangeAspect="1" noChangeArrowheads="1"/>
            </p:cNvPicPr>
            <p:nvPr/>
          </p:nvPicPr>
          <p:blipFill>
            <a:blip r:embed="rId1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859" y="5359977"/>
              <a:ext cx="2444402" cy="471210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327155" y="2242964"/>
            <a:ext cx="24241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b="1" u="sng" dirty="0"/>
              <a:t>Collaborators</a:t>
            </a:r>
          </a:p>
          <a:p>
            <a:pPr marL="0" lvl="1"/>
            <a:r>
              <a:rPr lang="en-US" sz="1400" b="1" dirty="0"/>
              <a:t>P. </a:t>
            </a:r>
            <a:r>
              <a:rPr lang="en-US" sz="1400" b="1" dirty="0" err="1"/>
              <a:t>Navrátil</a:t>
            </a:r>
            <a:r>
              <a:rPr lang="en-US" sz="1400" b="1" dirty="0"/>
              <a:t> (TRIUMF)</a:t>
            </a:r>
          </a:p>
          <a:p>
            <a:pPr marL="0" lvl="1"/>
            <a:r>
              <a:rPr lang="en-US" sz="1400" b="1" dirty="0"/>
              <a:t>N. Pillet (CEA) </a:t>
            </a:r>
          </a:p>
          <a:p>
            <a:pPr marL="0" lvl="1"/>
            <a:r>
              <a:rPr lang="en-US" sz="1400" b="1" dirty="0"/>
              <a:t>S. Quaglioni (LLNL)</a:t>
            </a:r>
          </a:p>
          <a:p>
            <a:pPr marL="0" lvl="1"/>
            <a:r>
              <a:rPr lang="en-US" sz="1400" b="1" dirty="0"/>
              <a:t>K.  Kravvaris (LLNL)</a:t>
            </a:r>
            <a:endParaRPr lang="en-US" sz="14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053038" y="4354131"/>
            <a:ext cx="2010209" cy="1664051"/>
            <a:chOff x="3928766" y="4788788"/>
            <a:chExt cx="2010209" cy="1664051"/>
          </a:xfrm>
        </p:grpSpPr>
        <p:sp>
          <p:nvSpPr>
            <p:cNvPr id="33" name="Oval 89"/>
            <p:cNvSpPr/>
            <p:nvPr/>
          </p:nvSpPr>
          <p:spPr>
            <a:xfrm rot="16654851">
              <a:off x="3928766" y="5461308"/>
              <a:ext cx="991531" cy="9915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6" name="Picture 45" descr="ball2v2pn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057226" y="5797904"/>
              <a:ext cx="520133" cy="507600"/>
            </a:xfrm>
            <a:prstGeom prst="rect">
              <a:avLst/>
            </a:prstGeom>
          </p:spPr>
        </p:pic>
        <p:pic>
          <p:nvPicPr>
            <p:cNvPr id="47" name="Picture 46" descr="ball2v2pn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406040" y="5588776"/>
              <a:ext cx="520133" cy="507600"/>
            </a:xfrm>
            <a:prstGeom prst="rect">
              <a:avLst/>
            </a:prstGeom>
          </p:spPr>
        </p:pic>
        <p:pic>
          <p:nvPicPr>
            <p:cNvPr id="21" name="Picture 20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426968" y="5784420"/>
              <a:ext cx="518251" cy="505763"/>
            </a:xfrm>
            <a:prstGeom prst="rect">
              <a:avLst/>
            </a:prstGeom>
          </p:spPr>
        </p:pic>
        <p:pic>
          <p:nvPicPr>
            <p:cNvPr id="22" name="Picture 21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854305" y="4795032"/>
              <a:ext cx="518251" cy="505763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5115515" y="5037526"/>
              <a:ext cx="562606" cy="999777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111458" y="5561948"/>
              <a:ext cx="518251" cy="505763"/>
            </a:xfrm>
            <a:prstGeom prst="rect">
              <a:avLst/>
            </a:prstGeom>
          </p:spPr>
        </p:pic>
        <p:pic>
          <p:nvPicPr>
            <p:cNvPr id="45" name="Picture 44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299064" y="5852169"/>
              <a:ext cx="518251" cy="505763"/>
            </a:xfrm>
            <a:prstGeom prst="rect">
              <a:avLst/>
            </a:prstGeom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4421589" y="5514545"/>
              <a:ext cx="976700" cy="431342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0126693" y="2654062"/>
            <a:ext cx="1862899" cy="1425975"/>
            <a:chOff x="4680988" y="3025969"/>
            <a:chExt cx="1862899" cy="1425975"/>
          </a:xfrm>
        </p:grpSpPr>
        <p:sp>
          <p:nvSpPr>
            <p:cNvPr id="63" name="Oval 89"/>
            <p:cNvSpPr/>
            <p:nvPr/>
          </p:nvSpPr>
          <p:spPr>
            <a:xfrm rot="16654851">
              <a:off x="5736946" y="3025969"/>
              <a:ext cx="806941" cy="80694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89"/>
            <p:cNvSpPr/>
            <p:nvPr/>
          </p:nvSpPr>
          <p:spPr>
            <a:xfrm rot="16654851">
              <a:off x="4680988" y="3460413"/>
              <a:ext cx="991531" cy="9915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50" name="Picture 49" descr="ball2v2pn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944613" y="3279047"/>
              <a:ext cx="520133" cy="507600"/>
            </a:xfrm>
            <a:prstGeom prst="rect">
              <a:avLst/>
            </a:prstGeom>
          </p:spPr>
        </p:pic>
        <p:pic>
          <p:nvPicPr>
            <p:cNvPr id="51" name="Picture 50" descr="ball2v2pn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158262" y="3587881"/>
              <a:ext cx="520133" cy="507600"/>
            </a:xfrm>
            <a:prstGeom prst="rect">
              <a:avLst/>
            </a:prstGeom>
          </p:spPr>
        </p:pic>
        <p:pic>
          <p:nvPicPr>
            <p:cNvPr id="57" name="Picture 56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789958" y="3088954"/>
              <a:ext cx="518251" cy="505763"/>
            </a:xfrm>
            <a:prstGeom prst="rect">
              <a:avLst/>
            </a:prstGeom>
          </p:spPr>
        </p:pic>
        <p:pic>
          <p:nvPicPr>
            <p:cNvPr id="60" name="Picture 59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863680" y="3561053"/>
              <a:ext cx="518251" cy="505763"/>
            </a:xfrm>
            <a:prstGeom prst="rect">
              <a:avLst/>
            </a:prstGeom>
          </p:spPr>
        </p:pic>
        <p:pic>
          <p:nvPicPr>
            <p:cNvPr id="61" name="Picture 60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051286" y="3851274"/>
              <a:ext cx="518251" cy="505763"/>
            </a:xfrm>
            <a:prstGeom prst="rect">
              <a:avLst/>
            </a:prstGeom>
          </p:spPr>
        </p:pic>
        <p:pic>
          <p:nvPicPr>
            <p:cNvPr id="62" name="Picture 61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791094" y="3810399"/>
              <a:ext cx="518251" cy="505763"/>
            </a:xfrm>
            <a:prstGeom prst="rect">
              <a:avLst/>
            </a:prstGeom>
          </p:spPr>
        </p:pic>
        <p:cxnSp>
          <p:nvCxnSpPr>
            <p:cNvPr id="54" name="Straight Arrow Connector 53"/>
            <p:cNvCxnSpPr/>
            <p:nvPr/>
          </p:nvCxnSpPr>
          <p:spPr>
            <a:xfrm flipV="1">
              <a:off x="5229328" y="3513651"/>
              <a:ext cx="921183" cy="467684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469977" y="1161551"/>
            <a:ext cx="1176331" cy="1218418"/>
            <a:chOff x="5499197" y="1729225"/>
            <a:chExt cx="1176331" cy="1218418"/>
          </a:xfrm>
        </p:grpSpPr>
        <p:sp>
          <p:nvSpPr>
            <p:cNvPr id="74" name="Oval 30"/>
            <p:cNvSpPr>
              <a:spLocks noChangeAspect="1"/>
            </p:cNvSpPr>
            <p:nvPr/>
          </p:nvSpPr>
          <p:spPr>
            <a:xfrm>
              <a:off x="5499197" y="1729225"/>
              <a:ext cx="1172366" cy="1218418"/>
            </a:xfrm>
            <a:prstGeom prst="ellipse">
              <a:avLst/>
            </a:prstGeom>
            <a:solidFill>
              <a:srgbClr val="A6A6FF"/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67" name="Picture 66" descr="ball2v2pn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018670" y="2306375"/>
              <a:ext cx="520133" cy="507600"/>
            </a:xfrm>
            <a:prstGeom prst="rect">
              <a:avLst/>
            </a:prstGeom>
          </p:spPr>
        </p:pic>
        <p:pic>
          <p:nvPicPr>
            <p:cNvPr id="68" name="Picture 67" descr="ball2v2pn-2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534530" y="2040978"/>
              <a:ext cx="520133" cy="507600"/>
            </a:xfrm>
            <a:prstGeom prst="rect">
              <a:avLst/>
            </a:prstGeom>
          </p:spPr>
        </p:pic>
        <p:pic>
          <p:nvPicPr>
            <p:cNvPr id="69" name="Picture 68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826255" y="1802141"/>
              <a:ext cx="518251" cy="505763"/>
            </a:xfrm>
            <a:prstGeom prst="rect">
              <a:avLst/>
            </a:prstGeom>
          </p:spPr>
        </p:pic>
        <p:pic>
          <p:nvPicPr>
            <p:cNvPr id="70" name="Picture 69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796767" y="2123457"/>
              <a:ext cx="518251" cy="505763"/>
            </a:xfrm>
            <a:prstGeom prst="rect">
              <a:avLst/>
            </a:prstGeom>
          </p:spPr>
        </p:pic>
        <p:pic>
          <p:nvPicPr>
            <p:cNvPr id="71" name="Picture 70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666637" y="2326374"/>
              <a:ext cx="518251" cy="505763"/>
            </a:xfrm>
            <a:prstGeom prst="rect">
              <a:avLst/>
            </a:prstGeom>
          </p:spPr>
        </p:pic>
        <p:pic>
          <p:nvPicPr>
            <p:cNvPr id="72" name="Picture 71" descr="ball2v2pn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163521" y="1971362"/>
              <a:ext cx="518251" cy="505763"/>
            </a:xfrm>
            <a:prstGeom prst="rect">
              <a:avLst/>
            </a:prstGeom>
          </p:spPr>
        </p:pic>
      </p:grpSp>
      <p:grpSp>
        <p:nvGrpSpPr>
          <p:cNvPr id="75" name="Group 26"/>
          <p:cNvGrpSpPr>
            <a:grpSpLocks noChangeAspect="1"/>
          </p:cNvGrpSpPr>
          <p:nvPr/>
        </p:nvGrpSpPr>
        <p:grpSpPr>
          <a:xfrm>
            <a:off x="8312293" y="821842"/>
            <a:ext cx="2092568" cy="1558127"/>
            <a:chOff x="652589" y="1919901"/>
            <a:chExt cx="3395535" cy="2528316"/>
          </a:xfrm>
        </p:grpSpPr>
        <p:sp>
          <p:nvSpPr>
            <p:cNvPr id="76" name="Snip Diagonal Corner Rectangle 27"/>
            <p:cNvSpPr/>
            <p:nvPr/>
          </p:nvSpPr>
          <p:spPr bwMode="auto">
            <a:xfrm>
              <a:off x="660511" y="1919901"/>
              <a:ext cx="3387613" cy="2528316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77" name="Freeform 45"/>
            <p:cNvSpPr>
              <a:spLocks noChangeAspect="1"/>
            </p:cNvSpPr>
            <p:nvPr/>
          </p:nvSpPr>
          <p:spPr bwMode="auto">
            <a:xfrm>
              <a:off x="652589" y="2002529"/>
              <a:ext cx="2726875" cy="2267834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46"/>
            <p:cNvSpPr>
              <a:spLocks noChangeAspect="1" noChangeShapeType="1"/>
            </p:cNvSpPr>
            <p:nvPr/>
          </p:nvSpPr>
          <p:spPr bwMode="auto">
            <a:xfrm>
              <a:off x="1391145" y="3784459"/>
              <a:ext cx="1162981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47"/>
            <p:cNvSpPr>
              <a:spLocks noChangeAspect="1" noChangeShapeType="1"/>
            </p:cNvSpPr>
            <p:nvPr/>
          </p:nvSpPr>
          <p:spPr bwMode="auto">
            <a:xfrm>
              <a:off x="1139786" y="3334919"/>
              <a:ext cx="1653908" cy="13581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48"/>
            <p:cNvSpPr>
              <a:spLocks noChangeAspect="1" noChangeShapeType="1"/>
            </p:cNvSpPr>
            <p:nvPr/>
          </p:nvSpPr>
          <p:spPr bwMode="auto">
            <a:xfrm>
              <a:off x="920951" y="2855102"/>
              <a:ext cx="2106482" cy="1343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49"/>
            <p:cNvSpPr>
              <a:spLocks noChangeAspect="1" noChangeShapeType="1"/>
            </p:cNvSpPr>
            <p:nvPr/>
          </p:nvSpPr>
          <p:spPr bwMode="auto">
            <a:xfrm>
              <a:off x="686167" y="2332531"/>
              <a:ext cx="2558019" cy="131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54"/>
            <p:cNvSpPr>
              <a:spLocks noChangeAspect="1" noChangeArrowheads="1"/>
            </p:cNvSpPr>
            <p:nvPr/>
          </p:nvSpPr>
          <p:spPr bwMode="auto">
            <a:xfrm>
              <a:off x="1523815" y="3717299"/>
              <a:ext cx="113290" cy="110818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55"/>
            <p:cNvSpPr>
              <a:spLocks noChangeAspect="1" noChangeArrowheads="1"/>
            </p:cNvSpPr>
            <p:nvPr/>
          </p:nvSpPr>
          <p:spPr bwMode="auto">
            <a:xfrm>
              <a:off x="1670967" y="3717633"/>
              <a:ext cx="113290" cy="110818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Oval 56"/>
            <p:cNvSpPr>
              <a:spLocks noChangeAspect="1" noChangeArrowheads="1"/>
            </p:cNvSpPr>
            <p:nvPr/>
          </p:nvSpPr>
          <p:spPr bwMode="auto">
            <a:xfrm>
              <a:off x="2075036" y="3720656"/>
              <a:ext cx="113290" cy="11081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57"/>
            <p:cNvSpPr>
              <a:spLocks noChangeAspect="1" noChangeArrowheads="1"/>
            </p:cNvSpPr>
            <p:nvPr/>
          </p:nvSpPr>
          <p:spPr bwMode="auto">
            <a:xfrm>
              <a:off x="2226363" y="3720322"/>
              <a:ext cx="113290" cy="11081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Oval 60"/>
            <p:cNvSpPr>
              <a:spLocks noChangeAspect="1" noChangeArrowheads="1"/>
            </p:cNvSpPr>
            <p:nvPr/>
          </p:nvSpPr>
          <p:spPr bwMode="auto">
            <a:xfrm>
              <a:off x="2149376" y="3287981"/>
              <a:ext cx="113290" cy="107457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Oval 61"/>
            <p:cNvSpPr>
              <a:spLocks noChangeAspect="1" noChangeArrowheads="1"/>
            </p:cNvSpPr>
            <p:nvPr/>
          </p:nvSpPr>
          <p:spPr bwMode="auto">
            <a:xfrm>
              <a:off x="1577454" y="3287981"/>
              <a:ext cx="113290" cy="107457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Oval 58"/>
            <p:cNvSpPr>
              <a:spLocks noChangeAspect="1" noChangeArrowheads="1"/>
            </p:cNvSpPr>
            <p:nvPr/>
          </p:nvSpPr>
          <p:spPr bwMode="auto">
            <a:xfrm>
              <a:off x="1366366" y="3286831"/>
              <a:ext cx="109728" cy="109756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Oval 59"/>
            <p:cNvSpPr>
              <a:spLocks noChangeAspect="1" noChangeArrowheads="1"/>
            </p:cNvSpPr>
            <p:nvPr/>
          </p:nvSpPr>
          <p:spPr bwMode="auto">
            <a:xfrm>
              <a:off x="2414011" y="3286832"/>
              <a:ext cx="109728" cy="109755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62"/>
            <p:cNvSpPr>
              <a:spLocks noChangeAspect="1" noChangeArrowheads="1"/>
            </p:cNvSpPr>
            <p:nvPr/>
          </p:nvSpPr>
          <p:spPr bwMode="auto">
            <a:xfrm>
              <a:off x="1998550" y="2806941"/>
              <a:ext cx="109728" cy="109755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3" name="Oval 63"/>
            <p:cNvSpPr>
              <a:spLocks noChangeAspect="1" noChangeArrowheads="1"/>
            </p:cNvSpPr>
            <p:nvPr/>
          </p:nvSpPr>
          <p:spPr bwMode="auto">
            <a:xfrm>
              <a:off x="1477870" y="2806941"/>
              <a:ext cx="109728" cy="109755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4" name="AutoShape 64"/>
            <p:cNvCxnSpPr>
              <a:cxnSpLocks noChangeAspect="1" noChangeShapeType="1"/>
              <a:stCxn id="85" idx="0"/>
              <a:endCxn id="91" idx="0"/>
            </p:cNvCxnSpPr>
            <p:nvPr/>
          </p:nvCxnSpPr>
          <p:spPr bwMode="auto">
            <a:xfrm rot="5400000" flipH="1" flipV="1">
              <a:off x="2159196" y="3410644"/>
              <a:ext cx="433490" cy="185867"/>
            </a:xfrm>
            <a:prstGeom prst="curvedConnector3">
              <a:avLst>
                <a:gd name="adj1" fmla="val 152735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95" name="AutoShape 65"/>
            <p:cNvCxnSpPr>
              <a:cxnSpLocks noChangeAspect="1" noChangeShapeType="1"/>
              <a:stCxn id="87" idx="0"/>
              <a:endCxn id="93" idx="0"/>
            </p:cNvCxnSpPr>
            <p:nvPr/>
          </p:nvCxnSpPr>
          <p:spPr bwMode="auto">
            <a:xfrm rot="16200000" flipV="1">
              <a:off x="1342897" y="2996778"/>
              <a:ext cx="481040" cy="101365"/>
            </a:xfrm>
            <a:prstGeom prst="curvedConnector3">
              <a:avLst>
                <a:gd name="adj1" fmla="val 147522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96" name="AutoShape 66"/>
            <p:cNvCxnSpPr>
              <a:cxnSpLocks noChangeAspect="1" noChangeShapeType="1"/>
              <a:stCxn id="82" idx="0"/>
              <a:endCxn id="90" idx="4"/>
            </p:cNvCxnSpPr>
            <p:nvPr/>
          </p:nvCxnSpPr>
          <p:spPr bwMode="auto">
            <a:xfrm rot="16200000" flipV="1">
              <a:off x="1340489" y="3477328"/>
              <a:ext cx="320712" cy="159230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97" name="AutoShape 67"/>
            <p:cNvCxnSpPr>
              <a:cxnSpLocks noChangeAspect="1" noChangeShapeType="1"/>
              <a:stCxn id="84" idx="0"/>
              <a:endCxn id="92" idx="4"/>
            </p:cNvCxnSpPr>
            <p:nvPr/>
          </p:nvCxnSpPr>
          <p:spPr bwMode="auto">
            <a:xfrm rot="16200000" flipV="1">
              <a:off x="1690568" y="3279542"/>
              <a:ext cx="803960" cy="78267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EBA99A79-CD45-425C-B72C-4D49064F08F8}"/>
              </a:ext>
            </a:extLst>
          </p:cNvPr>
          <p:cNvSpPr txBox="1"/>
          <p:nvPr/>
        </p:nvSpPr>
        <p:spPr>
          <a:xfrm>
            <a:off x="327156" y="1664241"/>
            <a:ext cx="3961301" cy="49491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 defTabSz="9144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200" b="0">
                <a:solidFill>
                  <a:srgbClr val="666666"/>
                </a:solidFill>
              </a:defRPr>
            </a:lvl1pPr>
            <a:lvl2pPr marL="360363" indent="-360363" defTabSz="914400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16"/>
              </a:buBlip>
              <a:defRPr sz="1600">
                <a:solidFill>
                  <a:srgbClr val="666666"/>
                </a:solidFill>
              </a:defRPr>
            </a:lvl2pPr>
            <a:lvl3pPr marL="361950" indent="0" defTabSz="914400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>
                <a:solidFill>
                  <a:srgbClr val="666666"/>
                </a:solidFill>
              </a:defRPr>
            </a:lvl3pPr>
            <a:lvl4pPr marL="1009650" indent="-238125" defTabSz="914400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17"/>
              </a:buBlip>
              <a:defRPr sz="1600">
                <a:solidFill>
                  <a:srgbClr val="666666"/>
                </a:solidFill>
              </a:defRPr>
            </a:lvl4pPr>
            <a:lvl5pPr marL="1133475" indent="-114300" defTabSz="914400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>
                <a:solidFill>
                  <a:srgbClr val="666666"/>
                </a:solidFill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1600" dirty="0"/>
              <a:t>Guillaume Hupin, CNRS </a:t>
            </a:r>
            <a:r>
              <a:rPr lang="en-US" sz="1600" dirty="0" err="1"/>
              <a:t>IJClab</a:t>
            </a:r>
            <a:endParaRPr lang="en-US" sz="16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1B3D0F-6558-45E4-8A9B-C8F3C1A0F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472" y="2231210"/>
            <a:ext cx="5508971" cy="2672269"/>
          </a:xfrm>
        </p:spPr>
        <p:txBody>
          <a:bodyPr>
            <a:noAutofit/>
          </a:bodyPr>
          <a:lstStyle/>
          <a:p>
            <a:r>
              <a:rPr lang="fr-FR" sz="4000" i="1" dirty="0"/>
              <a:t>Calculs microscopiques en structure et réaction nucléaire </a:t>
            </a:r>
            <a:r>
              <a:rPr lang="fr-FR" sz="4000" i="1" strike="sngStrike" dirty="0"/>
              <a:t>sur des noyaux légers</a:t>
            </a:r>
            <a:r>
              <a:rPr lang="fr-FR" sz="4000" i="1" dirty="0"/>
              <a:t> part II</a:t>
            </a:r>
            <a:br>
              <a:rPr lang="fr-FR" sz="4000" i="1" strike="sngStrike" dirty="0"/>
            </a:br>
            <a:r>
              <a:rPr lang="fr-FR" sz="1050" i="1" dirty="0"/>
              <a:t>avec exemple sur des systèmes légers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11034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6"/>
    </mc:Choice>
    <mc:Fallback xmlns="">
      <p:transition spd="slow" advTm="385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9047811" cy="488983"/>
          </a:xfrm>
        </p:spPr>
        <p:txBody>
          <a:bodyPr anchor="ctr">
            <a:normAutofit fontScale="90000"/>
          </a:bodyPr>
          <a:lstStyle/>
          <a:p>
            <a:r>
              <a:rPr lang="en-US" sz="2000" b="0" dirty="0"/>
              <a:t>Uncertainty quantifications using Gaussian Process Model as emulator</a:t>
            </a:r>
            <a:br>
              <a:rPr lang="en-US" sz="2000" b="0" dirty="0"/>
            </a:b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K. Kravvaris </a:t>
            </a:r>
            <a:r>
              <a:rPr lang="en-US" sz="1100" i="1" dirty="0"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PRC102, 024616 (2020)</a:t>
            </a: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10871373" y="821736"/>
            <a:ext cx="1138659" cy="605979"/>
            <a:chOff x="24465955" y="20062987"/>
            <a:chExt cx="2345308" cy="1248139"/>
          </a:xfrm>
        </p:grpSpPr>
        <p:grpSp>
          <p:nvGrpSpPr>
            <p:cNvPr id="36" name="Group 35"/>
            <p:cNvGrpSpPr>
              <a:grpSpLocks noChangeAspect="1"/>
            </p:cNvGrpSpPr>
            <p:nvPr/>
          </p:nvGrpSpPr>
          <p:grpSpPr>
            <a:xfrm rot="16654851">
              <a:off x="25014539" y="19514403"/>
              <a:ext cx="1248139" cy="2345308"/>
              <a:chOff x="14528771" y="8509724"/>
              <a:chExt cx="1584176" cy="2976738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14528771" y="8509724"/>
                <a:ext cx="1584176" cy="1584177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9" name="Picture 38" descr="ball2v2pn-2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93643" y="8856584"/>
                <a:ext cx="737858" cy="720079"/>
              </a:xfrm>
              <a:prstGeom prst="rect">
                <a:avLst/>
              </a:prstGeom>
            </p:spPr>
          </p:pic>
          <p:pic>
            <p:nvPicPr>
              <p:cNvPr id="40" name="Picture 39" descr="ball2v2pn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978734" y="10766380"/>
                <a:ext cx="737859" cy="720082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14744794" y="8581733"/>
                <a:ext cx="1097899" cy="1440161"/>
                <a:chOff x="16040944" y="9157792"/>
                <a:chExt cx="1097900" cy="1440160"/>
              </a:xfrm>
            </p:grpSpPr>
            <p:pic>
              <p:nvPicPr>
                <p:cNvPr id="42" name="Picture 41" descr="ball2v2pn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00984" y="9157792"/>
                  <a:ext cx="737860" cy="720080"/>
                </a:xfrm>
                <a:prstGeom prst="rect">
                  <a:avLst/>
                </a:prstGeom>
              </p:spPr>
            </p:pic>
            <p:pic>
              <p:nvPicPr>
                <p:cNvPr id="43" name="Picture 42" descr="ball2v2pn.png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40944" y="9877872"/>
                  <a:ext cx="737860" cy="720080"/>
                </a:xfrm>
                <a:prstGeom prst="rect">
                  <a:avLst/>
                </a:prstGeom>
              </p:spPr>
            </p:pic>
            <p:pic>
              <p:nvPicPr>
                <p:cNvPr id="44" name="Picture 43" descr="ball2v2pn-2.png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86034" y="9668034"/>
                  <a:ext cx="737860" cy="72008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7" name="Straight Arrow Connector 36"/>
            <p:cNvCxnSpPr/>
            <p:nvPr/>
          </p:nvCxnSpPr>
          <p:spPr>
            <a:xfrm>
              <a:off x="25113952" y="20679071"/>
              <a:ext cx="1337143" cy="7200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56846D9-4669-4449-9B86-1CD3CDEEB95E}"/>
              </a:ext>
            </a:extLst>
          </p:cNvPr>
          <p:cNvGrpSpPr/>
          <p:nvPr/>
        </p:nvGrpSpPr>
        <p:grpSpPr>
          <a:xfrm>
            <a:off x="1221830" y="922391"/>
            <a:ext cx="3807419" cy="5311864"/>
            <a:chOff x="1221830" y="922391"/>
            <a:chExt cx="3807419" cy="531186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3CE0EFB-0A93-46EB-BBAE-4B5062476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62971" y="3608514"/>
              <a:ext cx="2732400" cy="262574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273354F-B911-4E6E-8751-442360FED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1804"/>
            <a:stretch/>
          </p:blipFill>
          <p:spPr>
            <a:xfrm>
              <a:off x="1714407" y="1467607"/>
              <a:ext cx="2635409" cy="22303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3">
                  <a:extLst>
                    <a:ext uri="{FF2B5EF4-FFF2-40B4-BE49-F238E27FC236}">
                      <a16:creationId xmlns:a16="http://schemas.microsoft.com/office/drawing/2014/main" id="{FF399B52-B3BA-4D18-B12E-7E6F8CEF96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1830" y="922391"/>
                  <a:ext cx="3807419" cy="396914"/>
                </a:xfrm>
                <a:prstGeom prst="rect">
                  <a:avLst/>
                </a:prstGeom>
                <a:solidFill>
                  <a:srgbClr val="0000FF"/>
                </a:solidFill>
                <a:ln w="317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spcBef>
                      <a:spcPct val="0"/>
                    </a:spcBef>
                  </a:pPr>
                  <a:r>
                    <a:rPr lang="en-US" sz="1800" dirty="0">
                      <a:solidFill>
                        <a:schemeClr val="bg1"/>
                      </a:solidFill>
                    </a:rPr>
                    <a:t>Sensitivity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a14:m>
                  <a:r>
                    <a:rPr lang="en-US" sz="1800" dirty="0">
                      <a:solidFill>
                        <a:schemeClr val="bg1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a14:m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3">
                  <a:extLst>
                    <a:ext uri="{FF2B5EF4-FFF2-40B4-BE49-F238E27FC236}">
                      <a16:creationId xmlns:a16="http://schemas.microsoft.com/office/drawing/2014/main" id="{FF399B52-B3BA-4D18-B12E-7E6F8CEF96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21830" y="922391"/>
                  <a:ext cx="3807419" cy="396914"/>
                </a:xfrm>
                <a:prstGeom prst="rect">
                  <a:avLst/>
                </a:prstGeom>
                <a:blipFill>
                  <a:blip r:embed="rId7"/>
                  <a:stretch>
                    <a:fillRect t="-4545" b="-19697"/>
                  </a:stretch>
                </a:blipFill>
                <a:ln w="3175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BF1AC5-0732-4918-88E4-77EC0A6AB5CF}"/>
                </a:ext>
              </a:extLst>
            </p:cNvPr>
            <p:cNvSpPr/>
            <p:nvPr/>
          </p:nvSpPr>
          <p:spPr>
            <a:xfrm>
              <a:off x="1240762" y="1313960"/>
              <a:ext cx="3756193" cy="4920295"/>
            </a:xfrm>
            <a:prstGeom prst="rect">
              <a:avLst/>
            </a:prstGeom>
            <a:noFill/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92B17D-6E38-4635-9843-55C27C03456D}"/>
                </a:ext>
              </a:extLst>
            </p:cNvPr>
            <p:cNvSpPr/>
            <p:nvPr/>
          </p:nvSpPr>
          <p:spPr bwMode="auto">
            <a:xfrm>
              <a:off x="3098578" y="2427478"/>
              <a:ext cx="1724884" cy="338554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cs typeface="Arial Narrow"/>
                </a:rPr>
                <a:t>N</a:t>
              </a:r>
              <a:r>
                <a:rPr lang="en-US" sz="1600" b="1" baseline="30000" dirty="0">
                  <a:cs typeface="Arial Narrow"/>
                </a:rPr>
                <a:t>4</a:t>
              </a:r>
              <a:r>
                <a:rPr lang="en-US" sz="1600" dirty="0">
                  <a:cs typeface="Arial Narrow"/>
                </a:rPr>
                <a:t>LO+N</a:t>
              </a:r>
              <a:r>
                <a:rPr lang="en-US" sz="1600" baseline="30000" dirty="0">
                  <a:cs typeface="Arial Narrow"/>
                </a:rPr>
                <a:t>2</a:t>
              </a:r>
              <a:r>
                <a:rPr lang="en-US" sz="1600" dirty="0">
                  <a:cs typeface="Arial Narrow"/>
                </a:rPr>
                <a:t>LO-loc.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6D19B3-9F6A-42C2-A9F3-943557BBB322}"/>
                </a:ext>
              </a:extLst>
            </p:cNvPr>
            <p:cNvSpPr/>
            <p:nvPr/>
          </p:nvSpPr>
          <p:spPr bwMode="auto">
            <a:xfrm>
              <a:off x="3098577" y="4601103"/>
              <a:ext cx="1724885" cy="338554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cs typeface="Arial Narrow"/>
                </a:rPr>
                <a:t>N</a:t>
              </a:r>
              <a:r>
                <a:rPr lang="en-US" sz="1600" baseline="30000" dirty="0">
                  <a:cs typeface="Arial Narrow"/>
                </a:rPr>
                <a:t>3</a:t>
              </a:r>
              <a:r>
                <a:rPr lang="en-US" sz="1600" dirty="0">
                  <a:cs typeface="Arial Narrow"/>
                </a:rPr>
                <a:t>LO+N</a:t>
              </a:r>
              <a:r>
                <a:rPr lang="en-US" sz="1600" baseline="30000" dirty="0">
                  <a:cs typeface="Arial Narrow"/>
                </a:rPr>
                <a:t>2</a:t>
              </a:r>
              <a:r>
                <a:rPr lang="en-US" sz="1600" dirty="0">
                  <a:cs typeface="Arial Narrow"/>
                </a:rPr>
                <a:t>LO-lnl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7">
                <a:extLst>
                  <a:ext uri="{FF2B5EF4-FFF2-40B4-BE49-F238E27FC236}">
                    <a16:creationId xmlns:a16="http://schemas.microsoft.com/office/drawing/2014/main" id="{1B4531E2-F167-4B74-9017-436B5198E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780" y="1588500"/>
                <a:ext cx="5389976" cy="130399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/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Solving the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1800" dirty="0"/>
                  <a:t> scattering problem is </a:t>
                </a:r>
                <a:r>
                  <a:rPr lang="en-US" sz="1800" b="1" dirty="0"/>
                  <a:t>so fast </a:t>
                </a:r>
                <a:r>
                  <a:rPr lang="en-US" sz="1800" dirty="0"/>
                  <a:t>that we </a:t>
                </a:r>
                <a:r>
                  <a:rPr lang="en-US" sz="1800" b="1" dirty="0"/>
                  <a:t>can refit </a:t>
                </a:r>
                <a:r>
                  <a:rPr lang="en-US" sz="1800" dirty="0"/>
                  <a:t>3N LEC on data.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/>
                  <a:t>Still a meta-model is required for speed-up.</a:t>
                </a:r>
              </a:p>
            </p:txBody>
          </p:sp>
        </mc:Choice>
        <mc:Fallback xmlns="">
          <p:sp>
            <p:nvSpPr>
              <p:cNvPr id="30" name="Rectangle 7">
                <a:extLst>
                  <a:ext uri="{FF2B5EF4-FFF2-40B4-BE49-F238E27FC236}">
                    <a16:creationId xmlns:a16="http://schemas.microsoft.com/office/drawing/2014/main" id="{1B4531E2-F167-4B74-9017-436B5198E5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00780" y="1588500"/>
                <a:ext cx="5389976" cy="130399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>
            <a:extLst>
              <a:ext uri="{FF2B5EF4-FFF2-40B4-BE49-F238E27FC236}">
                <a16:creationId xmlns:a16="http://schemas.microsoft.com/office/drawing/2014/main" id="{E2F46221-8A7A-474A-A961-11C3BBFE2C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8069" y="3115180"/>
            <a:ext cx="4594682" cy="327266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53B50D2-2691-438E-944A-E1204ABBCE77}"/>
              </a:ext>
            </a:extLst>
          </p:cNvPr>
          <p:cNvSpPr/>
          <p:nvPr/>
        </p:nvSpPr>
        <p:spPr bwMode="auto">
          <a:xfrm>
            <a:off x="7833326" y="4249454"/>
            <a:ext cx="748699" cy="338554"/>
          </a:xfrm>
          <a:prstGeom prst="rect">
            <a:avLst/>
          </a:prstGeom>
          <a:solidFill>
            <a:srgbClr val="F7A886"/>
          </a:solidFill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aseline="30000" dirty="0">
                <a:cs typeface="Arial Narrow"/>
              </a:rPr>
              <a:t>3</a:t>
            </a:r>
            <a:r>
              <a:rPr lang="en-US" sz="1600" dirty="0">
                <a:cs typeface="Arial Narrow"/>
              </a:rPr>
              <a:t>H,</a:t>
            </a:r>
            <a:r>
              <a:rPr lang="en-US" sz="1600" baseline="30000" dirty="0">
                <a:cs typeface="Arial Narrow"/>
              </a:rPr>
              <a:t>4</a:t>
            </a:r>
            <a:r>
              <a:rPr lang="en-US" sz="1600" dirty="0">
                <a:cs typeface="Arial Narrow"/>
              </a:rPr>
              <a:t>He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1CB42B-F917-4053-9DC2-D625C2F01B0F}"/>
              </a:ext>
            </a:extLst>
          </p:cNvPr>
          <p:cNvSpPr/>
          <p:nvPr/>
        </p:nvSpPr>
        <p:spPr bwMode="auto">
          <a:xfrm>
            <a:off x="10117282" y="4244803"/>
            <a:ext cx="553022" cy="338554"/>
          </a:xfrm>
          <a:prstGeom prst="rect">
            <a:avLst/>
          </a:prstGeom>
          <a:solidFill>
            <a:srgbClr val="F7A886"/>
          </a:solidFill>
          <a:ln w="12700" cmpd="sng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aseline="30000" dirty="0">
                <a:cs typeface="Arial Narrow"/>
              </a:rPr>
              <a:t>5</a:t>
            </a:r>
            <a:r>
              <a:rPr lang="en-US" sz="1600" dirty="0">
                <a:cs typeface="Arial Narrow"/>
              </a:rPr>
              <a:t>He</a:t>
            </a:r>
          </a:p>
        </p:txBody>
      </p:sp>
      <p:pic>
        <p:nvPicPr>
          <p:cNvPr id="24" name="Picture 66" descr="fig5.png">
            <a:extLst>
              <a:ext uri="{FF2B5EF4-FFF2-40B4-BE49-F238E27FC236}">
                <a16:creationId xmlns:a16="http://schemas.microsoft.com/office/drawing/2014/main" id="{69BB2DCC-7213-528E-80A1-CB52116AE9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486" y="1617971"/>
            <a:ext cx="1326620" cy="366830"/>
          </a:xfrm>
          <a:prstGeom prst="rect">
            <a:avLst/>
          </a:prstGeom>
        </p:spPr>
      </p:pic>
      <p:grpSp>
        <p:nvGrpSpPr>
          <p:cNvPr id="29" name="Group 2">
            <a:extLst>
              <a:ext uri="{FF2B5EF4-FFF2-40B4-BE49-F238E27FC236}">
                <a16:creationId xmlns:a16="http://schemas.microsoft.com/office/drawing/2014/main" id="{E9404534-9BD4-A571-115E-DA9353D60C28}"/>
              </a:ext>
            </a:extLst>
          </p:cNvPr>
          <p:cNvGrpSpPr/>
          <p:nvPr/>
        </p:nvGrpSpPr>
        <p:grpSpPr>
          <a:xfrm>
            <a:off x="5061686" y="928128"/>
            <a:ext cx="398055" cy="339648"/>
            <a:chOff x="3691876" y="2522852"/>
            <a:chExt cx="398055" cy="339648"/>
          </a:xfrm>
        </p:grpSpPr>
        <p:pic>
          <p:nvPicPr>
            <p:cNvPr id="31" name="Picture 4" descr="See original image">
              <a:extLst>
                <a:ext uri="{FF2B5EF4-FFF2-40B4-BE49-F238E27FC236}">
                  <a16:creationId xmlns:a16="http://schemas.microsoft.com/office/drawing/2014/main" id="{4B3DCBDC-E26E-8D08-D774-289C5CE4B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91876" y="2631756"/>
              <a:ext cx="228946" cy="230400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See original image">
              <a:extLst>
                <a:ext uri="{FF2B5EF4-FFF2-40B4-BE49-F238E27FC236}">
                  <a16:creationId xmlns:a16="http://schemas.microsoft.com/office/drawing/2014/main" id="{865380DF-A0FA-55C4-1360-2FF9FF882B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73510" y="2522852"/>
              <a:ext cx="228946" cy="230400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See original image">
              <a:extLst>
                <a:ext uri="{FF2B5EF4-FFF2-40B4-BE49-F238E27FC236}">
                  <a16:creationId xmlns:a16="http://schemas.microsoft.com/office/drawing/2014/main" id="{AA9DD03A-326A-79F9-7913-0B58C21218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0985" y="2632100"/>
              <a:ext cx="228946" cy="230400"/>
            </a:xfrm>
            <a:prstGeom prst="ellipse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4825358-36D1-57E2-28ED-B42C2893DA25}"/>
              </a:ext>
            </a:extLst>
          </p:cNvPr>
          <p:cNvSpPr/>
          <p:nvPr/>
        </p:nvSpPr>
        <p:spPr>
          <a:xfrm>
            <a:off x="4429621" y="1493341"/>
            <a:ext cx="410762" cy="5914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3F4619F4-FC07-C6B8-BDAE-51D39F4728F8}"/>
              </a:ext>
            </a:extLst>
          </p:cNvPr>
          <p:cNvSpPr/>
          <p:nvPr/>
        </p:nvSpPr>
        <p:spPr>
          <a:xfrm>
            <a:off x="4931032" y="1490277"/>
            <a:ext cx="410762" cy="5914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764453"/>
      </p:ext>
    </p:extLst>
  </p:cSld>
  <p:clrMapOvr>
    <a:masterClrMapping/>
  </p:clrMapOvr>
  <p:transition advTm="80669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000" b="0" dirty="0"/>
              <a:t>Low-energy Transfer reactions (</a:t>
            </a:r>
            <a:r>
              <a:rPr lang="en-US" sz="2000" b="0" i="1" cap="none" dirty="0" err="1"/>
              <a:t>d</a:t>
            </a:r>
            <a:r>
              <a:rPr lang="en-US" sz="2000" b="0" i="1" dirty="0" err="1"/>
              <a:t>,N</a:t>
            </a:r>
            <a:r>
              <a:rPr lang="en-US" sz="2000" b="0" dirty="0"/>
              <a:t>)</a:t>
            </a:r>
          </a:p>
        </p:txBody>
      </p:sp>
      <p:grpSp>
        <p:nvGrpSpPr>
          <p:cNvPr id="93" name="Groupe 92"/>
          <p:cNvGrpSpPr/>
          <p:nvPr/>
        </p:nvGrpSpPr>
        <p:grpSpPr>
          <a:xfrm>
            <a:off x="7636329" y="999123"/>
            <a:ext cx="3178582" cy="3157720"/>
            <a:chOff x="5572635" y="1290903"/>
            <a:chExt cx="3178582" cy="3157720"/>
          </a:xfrm>
        </p:grpSpPr>
        <p:pic>
          <p:nvPicPr>
            <p:cNvPr id="14" name="Picture 2" descr="H:\Mes documents\DREB-2016\tokamak.pn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439" t="10569" r="12202"/>
            <a:stretch/>
          </p:blipFill>
          <p:spPr bwMode="auto">
            <a:xfrm>
              <a:off x="5856553" y="1775719"/>
              <a:ext cx="2610747" cy="2672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 bwMode="auto">
            <a:xfrm>
              <a:off x="5572635" y="1290903"/>
              <a:ext cx="3178582" cy="338554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cs typeface="Arial Narrow"/>
                </a:rPr>
                <a:t>ITER design (</a:t>
              </a:r>
              <a:r>
                <a:rPr lang="en-US" sz="1600" dirty="0" err="1">
                  <a:cs typeface="Arial Narrow"/>
                </a:rPr>
                <a:t>Cadarache</a:t>
              </a:r>
              <a:r>
                <a:rPr lang="en-US" sz="1600" dirty="0">
                  <a:cs typeface="Arial Narrow"/>
                </a:rPr>
                <a:t>, France)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229509" y="999123"/>
            <a:ext cx="3458290" cy="3156598"/>
            <a:chOff x="705509" y="999123"/>
            <a:chExt cx="3458290" cy="3156598"/>
          </a:xfrm>
        </p:grpSpPr>
        <p:grpSp>
          <p:nvGrpSpPr>
            <p:cNvPr id="92" name="Groupe 91"/>
            <p:cNvGrpSpPr>
              <a:grpSpLocks noChangeAspect="1"/>
            </p:cNvGrpSpPr>
            <p:nvPr/>
          </p:nvGrpSpPr>
          <p:grpSpPr>
            <a:xfrm>
              <a:off x="783249" y="1389746"/>
              <a:ext cx="3302811" cy="2765975"/>
              <a:chOff x="629763" y="856895"/>
              <a:chExt cx="3676773" cy="307915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1656624" y="2608782"/>
                <a:ext cx="452504" cy="842342"/>
              </a:xfrm>
              <a:prstGeom prst="ellipse">
                <a:avLst/>
              </a:prstGeom>
              <a:solidFill>
                <a:srgbClr val="FF0000">
                  <a:alpha val="30000"/>
                </a:srgb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29763" y="856895"/>
                <a:ext cx="3676773" cy="3079154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 bwMode="auto">
            <a:xfrm>
              <a:off x="705509" y="999123"/>
              <a:ext cx="3458290" cy="338554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cs typeface="Arial Narrow"/>
                </a:rPr>
                <a:t>Primordial Nucleosynthesis </a:t>
              </a:r>
              <a:r>
                <a:rPr lang="en-US" sz="1600" b="1" dirty="0">
                  <a:solidFill>
                    <a:srgbClr val="1D1DFF"/>
                  </a:solidFill>
                  <a:cs typeface="Arial Narrow"/>
                </a:rPr>
                <a:t>(blue)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596305" y="2776180"/>
            <a:ext cx="2120279" cy="1435948"/>
            <a:chOff x="2072304" y="2776180"/>
            <a:chExt cx="2120279" cy="1435948"/>
          </a:xfrm>
        </p:grpSpPr>
        <p:sp>
          <p:nvSpPr>
            <p:cNvPr id="9" name="Rectangle 8"/>
            <p:cNvSpPr/>
            <p:nvPr/>
          </p:nvSpPr>
          <p:spPr>
            <a:xfrm>
              <a:off x="2072304" y="2776180"/>
              <a:ext cx="2120279" cy="1435948"/>
            </a:xfrm>
            <a:custGeom>
              <a:avLst/>
              <a:gdLst>
                <a:gd name="connsiteX0" fmla="*/ 0 w 1947324"/>
                <a:gd name="connsiteY0" fmla="*/ 0 h 1176342"/>
                <a:gd name="connsiteX1" fmla="*/ 1947324 w 1947324"/>
                <a:gd name="connsiteY1" fmla="*/ 0 h 1176342"/>
                <a:gd name="connsiteX2" fmla="*/ 1947324 w 1947324"/>
                <a:gd name="connsiteY2" fmla="*/ 1176342 h 1176342"/>
                <a:gd name="connsiteX3" fmla="*/ 0 w 1947324"/>
                <a:gd name="connsiteY3" fmla="*/ 1176342 h 1176342"/>
                <a:gd name="connsiteX4" fmla="*/ 0 w 1947324"/>
                <a:gd name="connsiteY4" fmla="*/ 0 h 1176342"/>
                <a:gd name="connsiteX0" fmla="*/ 0 w 1947324"/>
                <a:gd name="connsiteY0" fmla="*/ 452063 h 1176342"/>
                <a:gd name="connsiteX1" fmla="*/ 1947324 w 1947324"/>
                <a:gd name="connsiteY1" fmla="*/ 0 h 1176342"/>
                <a:gd name="connsiteX2" fmla="*/ 1947324 w 1947324"/>
                <a:gd name="connsiteY2" fmla="*/ 1176342 h 1176342"/>
                <a:gd name="connsiteX3" fmla="*/ 0 w 1947324"/>
                <a:gd name="connsiteY3" fmla="*/ 1176342 h 1176342"/>
                <a:gd name="connsiteX4" fmla="*/ 0 w 1947324"/>
                <a:gd name="connsiteY4" fmla="*/ 452063 h 1176342"/>
                <a:gd name="connsiteX0" fmla="*/ 0 w 1947324"/>
                <a:gd name="connsiteY0" fmla="*/ 452063 h 1176342"/>
                <a:gd name="connsiteX1" fmla="*/ 806166 w 1947324"/>
                <a:gd name="connsiteY1" fmla="*/ 5780 h 1176342"/>
                <a:gd name="connsiteX2" fmla="*/ 1947324 w 1947324"/>
                <a:gd name="connsiteY2" fmla="*/ 0 h 1176342"/>
                <a:gd name="connsiteX3" fmla="*/ 1947324 w 1947324"/>
                <a:gd name="connsiteY3" fmla="*/ 1176342 h 1176342"/>
                <a:gd name="connsiteX4" fmla="*/ 0 w 1947324"/>
                <a:gd name="connsiteY4" fmla="*/ 1176342 h 1176342"/>
                <a:gd name="connsiteX5" fmla="*/ 0 w 1947324"/>
                <a:gd name="connsiteY5" fmla="*/ 452063 h 1176342"/>
                <a:gd name="connsiteX0" fmla="*/ 0 w 1947324"/>
                <a:gd name="connsiteY0" fmla="*/ 452063 h 1176342"/>
                <a:gd name="connsiteX1" fmla="*/ 806166 w 1947324"/>
                <a:gd name="connsiteY1" fmla="*/ 5780 h 1176342"/>
                <a:gd name="connsiteX2" fmla="*/ 1947324 w 1947324"/>
                <a:gd name="connsiteY2" fmla="*/ 0 h 1176342"/>
                <a:gd name="connsiteX3" fmla="*/ 1947324 w 1947324"/>
                <a:gd name="connsiteY3" fmla="*/ 1176342 h 1176342"/>
                <a:gd name="connsiteX4" fmla="*/ 0 w 1947324"/>
                <a:gd name="connsiteY4" fmla="*/ 1176342 h 1176342"/>
                <a:gd name="connsiteX5" fmla="*/ 0 w 1947324"/>
                <a:gd name="connsiteY5" fmla="*/ 452063 h 1176342"/>
                <a:gd name="connsiteX0" fmla="*/ 0 w 1947324"/>
                <a:gd name="connsiteY0" fmla="*/ 452063 h 1176342"/>
                <a:gd name="connsiteX1" fmla="*/ 806166 w 1947324"/>
                <a:gd name="connsiteY1" fmla="*/ 5780 h 1176342"/>
                <a:gd name="connsiteX2" fmla="*/ 1947324 w 1947324"/>
                <a:gd name="connsiteY2" fmla="*/ 0 h 1176342"/>
                <a:gd name="connsiteX3" fmla="*/ 1947324 w 1947324"/>
                <a:gd name="connsiteY3" fmla="*/ 1176342 h 1176342"/>
                <a:gd name="connsiteX4" fmla="*/ 0 w 1947324"/>
                <a:gd name="connsiteY4" fmla="*/ 1176342 h 1176342"/>
                <a:gd name="connsiteX5" fmla="*/ 0 w 1947324"/>
                <a:gd name="connsiteY5" fmla="*/ 452063 h 117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47324" h="1176342">
                  <a:moveTo>
                    <a:pt x="0" y="452063"/>
                  </a:moveTo>
                  <a:cubicBezTo>
                    <a:pt x="330366" y="282754"/>
                    <a:pt x="537444" y="164815"/>
                    <a:pt x="806166" y="5780"/>
                  </a:cubicBezTo>
                  <a:lnTo>
                    <a:pt x="1947324" y="0"/>
                  </a:lnTo>
                  <a:lnTo>
                    <a:pt x="1947324" y="1176342"/>
                  </a:lnTo>
                  <a:lnTo>
                    <a:pt x="0" y="1176342"/>
                  </a:lnTo>
                  <a:lnTo>
                    <a:pt x="0" y="4520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2465247" y="3235680"/>
              <a:ext cx="1657790" cy="507993"/>
              <a:chOff x="3628775" y="4398481"/>
              <a:chExt cx="1657790" cy="507993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3628775" y="4591665"/>
                <a:ext cx="1657790" cy="314809"/>
                <a:chOff x="4637392" y="6356351"/>
                <a:chExt cx="1657790" cy="314809"/>
              </a:xfrm>
            </p:grpSpPr>
            <p:sp>
              <p:nvSpPr>
                <p:cNvPr id="54" name="Oval 25"/>
                <p:cNvSpPr>
                  <a:spLocks noChangeAspect="1"/>
                </p:cNvSpPr>
                <p:nvPr/>
              </p:nvSpPr>
              <p:spPr>
                <a:xfrm rot="16654851">
                  <a:off x="5035217" y="6418013"/>
                  <a:ext cx="208397" cy="208397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5" name="Picture 24" descr="ball2v2pn-2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051960" y="6425641"/>
                  <a:ext cx="150282" cy="146662"/>
                </a:xfrm>
                <a:prstGeom prst="rect">
                  <a:avLst/>
                </a:prstGeom>
              </p:spPr>
            </p:pic>
            <p:sp>
              <p:nvSpPr>
                <p:cNvPr id="56" name="Oval 25"/>
                <p:cNvSpPr/>
                <p:nvPr/>
              </p:nvSpPr>
              <p:spPr>
                <a:xfrm rot="16654851">
                  <a:off x="4639708" y="6372331"/>
                  <a:ext cx="296215" cy="300848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Picture 26" descr="ball2v2pn-2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4690838" y="6493538"/>
                  <a:ext cx="150282" cy="146661"/>
                </a:xfrm>
                <a:prstGeom prst="rect">
                  <a:avLst/>
                </a:prstGeom>
              </p:spPr>
            </p:pic>
            <p:pic>
              <p:nvPicPr>
                <p:cNvPr id="64" name="Picture 30" descr="ball2v2pn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4690368" y="6409899"/>
                  <a:ext cx="150281" cy="146662"/>
                </a:xfrm>
                <a:prstGeom prst="rect">
                  <a:avLst/>
                </a:prstGeom>
              </p:spPr>
            </p:pic>
            <p:pic>
              <p:nvPicPr>
                <p:cNvPr id="67" name="Picture 31" descr="ball2v2pn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4760827" y="6463276"/>
                  <a:ext cx="150281" cy="146661"/>
                </a:xfrm>
                <a:prstGeom prst="rect">
                  <a:avLst/>
                </a:prstGeom>
              </p:spPr>
            </p:pic>
            <p:cxnSp>
              <p:nvCxnSpPr>
                <p:cNvPr id="69" name="Straight Arrow Connector 28"/>
                <p:cNvCxnSpPr/>
                <p:nvPr/>
              </p:nvCxnSpPr>
              <p:spPr>
                <a:xfrm>
                  <a:off x="4788302" y="6533656"/>
                  <a:ext cx="355847" cy="0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headEnd type="triangl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0" name="Picture 29" descr="ball2v2pn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080225" y="6482470"/>
                  <a:ext cx="150282" cy="146662"/>
                </a:xfrm>
                <a:prstGeom prst="rect">
                  <a:avLst/>
                </a:prstGeom>
              </p:spPr>
            </p:pic>
            <p:sp>
              <p:nvSpPr>
                <p:cNvPr id="71" name="Oval 17"/>
                <p:cNvSpPr/>
                <p:nvPr/>
              </p:nvSpPr>
              <p:spPr>
                <a:xfrm rot="16654851">
                  <a:off x="5706110" y="6356351"/>
                  <a:ext cx="314809" cy="314809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2" name="Picture 18" descr="ball2v2pn-2.png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5766649" y="6490854"/>
                  <a:ext cx="146628" cy="143094"/>
                </a:xfrm>
                <a:prstGeom prst="rect">
                  <a:avLst/>
                </a:prstGeom>
              </p:spPr>
            </p:pic>
            <p:pic>
              <p:nvPicPr>
                <p:cNvPr id="73" name="Picture 19" descr="ball2v2pn.png"/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6150321" y="6484762"/>
                  <a:ext cx="146628" cy="143095"/>
                </a:xfrm>
                <a:prstGeom prst="rect">
                  <a:avLst/>
                </a:prstGeom>
              </p:spPr>
            </p:pic>
            <p:grpSp>
              <p:nvGrpSpPr>
                <p:cNvPr id="74" name="Group 20"/>
                <p:cNvGrpSpPr/>
                <p:nvPr/>
              </p:nvGrpSpPr>
              <p:grpSpPr>
                <a:xfrm rot="16654851">
                  <a:off x="5753716" y="6376002"/>
                  <a:ext cx="218176" cy="286190"/>
                  <a:chOff x="16040944" y="9157792"/>
                  <a:chExt cx="1097900" cy="1440160"/>
                </a:xfrm>
              </p:grpSpPr>
              <p:pic>
                <p:nvPicPr>
                  <p:cNvPr id="100" name="Picture 21" descr="ball2v2pn.png"/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00984" y="9157792"/>
                    <a:ext cx="737860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22" descr="ball2v2pn.png"/>
                  <p:cNvPicPr>
                    <a:picLocks noChangeAspect="1"/>
                  </p:cNvPicPr>
                  <p:nvPr/>
                </p:nvPicPr>
                <p:blipFill>
                  <a:blip r:embed="rId8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040944" y="9877872"/>
                    <a:ext cx="737860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103" name="Picture 23" descr="ball2v2pn-2.png"/>
                  <p:cNvPicPr>
                    <a:picLocks noChangeAspect="1"/>
                  </p:cNvPicPr>
                  <p:nvPr/>
                </p:nvPicPr>
                <p:blipFill>
                  <a:blip r:embed="rId7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386034" y="9668034"/>
                    <a:ext cx="737860" cy="720080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76" name="Straight Arrow Connector 16"/>
                <p:cNvCxnSpPr/>
                <p:nvPr/>
              </p:nvCxnSpPr>
              <p:spPr>
                <a:xfrm>
                  <a:off x="5868340" y="6529995"/>
                  <a:ext cx="337257" cy="18162"/>
                </a:xfrm>
                <a:prstGeom prst="straightConnector1">
                  <a:avLst/>
                </a:prstGeom>
                <a:ln w="12700" cmpd="sng">
                  <a:solidFill>
                    <a:srgbClr val="000000"/>
                  </a:solidFill>
                  <a:headEnd type="triangle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14"/>
                <p:cNvCxnSpPr/>
                <p:nvPr/>
              </p:nvCxnSpPr>
              <p:spPr>
                <a:xfrm>
                  <a:off x="5302915" y="6529995"/>
                  <a:ext cx="287099" cy="0"/>
                </a:xfrm>
                <a:prstGeom prst="straightConnector1">
                  <a:avLst/>
                </a:prstGeom>
                <a:ln w="19050" cmpd="sng">
                  <a:solidFill>
                    <a:srgbClr val="FF00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" name="ZoneTexte 6"/>
              <p:cNvSpPr txBox="1"/>
              <p:nvPr/>
            </p:nvSpPr>
            <p:spPr>
              <a:xfrm>
                <a:off x="4118484" y="4398481"/>
                <a:ext cx="6078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(</a:t>
                </a:r>
                <a:r>
                  <a:rPr lang="fr-FR" sz="1600" i="1" dirty="0" err="1"/>
                  <a:t>d</a:t>
                </a:r>
                <a:r>
                  <a:rPr lang="fr-FR" sz="1600" dirty="0" err="1"/>
                  <a:t>,</a:t>
                </a:r>
                <a:r>
                  <a:rPr lang="fr-FR" sz="1600" i="1" dirty="0" err="1"/>
                  <a:t>n</a:t>
                </a:r>
                <a:r>
                  <a:rPr lang="fr-FR" sz="1600" dirty="0"/>
                  <a:t>)</a:t>
                </a:r>
                <a:endParaRPr lang="en-US" sz="1600" dirty="0"/>
              </a:p>
            </p:txBody>
          </p:sp>
        </p:grp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3E7F81-29E8-4FCF-92F2-305185FF0879}"/>
              </a:ext>
            </a:extLst>
          </p:cNvPr>
          <p:cNvGrpSpPr/>
          <p:nvPr/>
        </p:nvGrpSpPr>
        <p:grpSpPr>
          <a:xfrm>
            <a:off x="4326418" y="4011972"/>
            <a:ext cx="4671291" cy="2453049"/>
            <a:chOff x="2188508" y="4311532"/>
            <a:chExt cx="4671291" cy="24530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ZoneTexte 86"/>
                <p:cNvSpPr txBox="1"/>
                <p:nvPr/>
              </p:nvSpPr>
              <p:spPr>
                <a:xfrm rot="18900000">
                  <a:off x="2188509" y="4677273"/>
                  <a:ext cx="568361" cy="3341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fr-FR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f>
                                  <m:fPr>
                                    <m:type m:val="skw"/>
                                    <m:ctrlPr>
                                      <a:rPr lang="en-U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b>
                            </m:sSub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7" name="ZoneTexte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000">
                  <a:off x="2188509" y="4677273"/>
                  <a:ext cx="568361" cy="334194"/>
                </a:xfrm>
                <a:prstGeom prst="rect">
                  <a:avLst/>
                </a:prstGeom>
                <a:blipFill>
                  <a:blip r:embed="rId9"/>
                  <a:stretch>
                    <a:fillRect l="-7547" t="-44762" r="-66981" b="-3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Rectangle 94"/>
                <p:cNvSpPr/>
                <p:nvPr/>
              </p:nvSpPr>
              <p:spPr bwMode="auto">
                <a:xfrm>
                  <a:off x="2229509" y="4311532"/>
                  <a:ext cx="3458290" cy="370038"/>
                </a:xfrm>
                <a:prstGeom prst="rect">
                  <a:avLst/>
                </a:prstGeom>
                <a:solidFill>
                  <a:srgbClr val="F7A886"/>
                </a:solidFill>
                <a:ln w="12700" cmpd="sng"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anchor="ctr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600" dirty="0">
                      <a:cs typeface="Arial Narrow"/>
                    </a:rPr>
                    <a:t>Structure of the </a:t>
                  </a:r>
                  <a:r>
                    <a:rPr lang="en-US" sz="1600" baseline="30000" dirty="0">
                      <a:cs typeface="Arial Narrow"/>
                    </a:rPr>
                    <a:t>5</a:t>
                  </a:r>
                  <a:r>
                    <a:rPr lang="en-US" sz="1600" dirty="0">
                      <a:cs typeface="Arial Narrow"/>
                    </a:rPr>
                    <a:t>He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600" dirty="0">
                      <a:cs typeface="Arial Narrow"/>
                    </a:rPr>
                    <a:t> resonance</a:t>
                  </a:r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229509" y="4311532"/>
                  <a:ext cx="3458290" cy="37003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2700" cmpd="sng"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e 19"/>
            <p:cNvGrpSpPr/>
            <p:nvPr/>
          </p:nvGrpSpPr>
          <p:grpSpPr>
            <a:xfrm>
              <a:off x="2188508" y="4591665"/>
              <a:ext cx="4671291" cy="2172916"/>
              <a:chOff x="664508" y="4591665"/>
              <a:chExt cx="4671291" cy="2172916"/>
            </a:xfrm>
          </p:grpSpPr>
          <p:sp>
            <p:nvSpPr>
              <p:cNvPr id="91" name="ZoneTexte 90"/>
              <p:cNvSpPr txBox="1"/>
              <p:nvPr/>
            </p:nvSpPr>
            <p:spPr>
              <a:xfrm rot="18348708">
                <a:off x="4170560" y="5599342"/>
                <a:ext cx="131481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>
                    <a:solidFill>
                      <a:srgbClr val="FF0000"/>
                    </a:solidFill>
                  </a:rPr>
                  <a:t>Major shell spacing</a:t>
                </a:r>
              </a:p>
            </p:txBody>
          </p:sp>
          <p:sp>
            <p:nvSpPr>
              <p:cNvPr id="26" name="Line 133"/>
              <p:cNvSpPr/>
              <p:nvPr/>
            </p:nvSpPr>
            <p:spPr>
              <a:xfrm>
                <a:off x="1168399" y="5049806"/>
                <a:ext cx="3071123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29" name="Line 101"/>
              <p:cNvSpPr/>
              <p:nvPr/>
            </p:nvSpPr>
            <p:spPr>
              <a:xfrm>
                <a:off x="1847059" y="6394823"/>
                <a:ext cx="684819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30" name="Line 117"/>
              <p:cNvSpPr/>
              <p:nvPr/>
            </p:nvSpPr>
            <p:spPr>
              <a:xfrm>
                <a:off x="2545717" y="6227155"/>
                <a:ext cx="729144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32" name="Forme libre : forme 31"/>
              <p:cNvSpPr/>
              <p:nvPr/>
            </p:nvSpPr>
            <p:spPr>
              <a:xfrm flipH="1">
                <a:off x="922202" y="5456402"/>
                <a:ext cx="1619992" cy="1269285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927 h 783927"/>
                  <a:gd name="connsiteX1" fmla="*/ 97631 w 1126331"/>
                  <a:gd name="connsiteY1" fmla="*/ 755352 h 783927"/>
                  <a:gd name="connsiteX2" fmla="*/ 326231 w 1126331"/>
                  <a:gd name="connsiteY2" fmla="*/ 643434 h 783927"/>
                  <a:gd name="connsiteX3" fmla="*/ 519112 w 1126331"/>
                  <a:gd name="connsiteY3" fmla="*/ 483890 h 783927"/>
                  <a:gd name="connsiteX4" fmla="*/ 616743 w 1126331"/>
                  <a:gd name="connsiteY4" fmla="*/ 243384 h 783927"/>
                  <a:gd name="connsiteX5" fmla="*/ 650081 w 1126331"/>
                  <a:gd name="connsiteY5" fmla="*/ 69552 h 783927"/>
                  <a:gd name="connsiteX6" fmla="*/ 738187 w 1126331"/>
                  <a:gd name="connsiteY6" fmla="*/ 496 h 783927"/>
                  <a:gd name="connsiteX7" fmla="*/ 874409 w 1126331"/>
                  <a:gd name="connsiteY7" fmla="*/ 39687 h 783927"/>
                  <a:gd name="connsiteX8" fmla="*/ 1126331 w 1126331"/>
                  <a:gd name="connsiteY8" fmla="*/ 62409 h 783927"/>
                  <a:gd name="connsiteX0" fmla="*/ 0 w 979454"/>
                  <a:gd name="connsiteY0" fmla="*/ 783927 h 783927"/>
                  <a:gd name="connsiteX1" fmla="*/ 97631 w 979454"/>
                  <a:gd name="connsiteY1" fmla="*/ 755352 h 783927"/>
                  <a:gd name="connsiteX2" fmla="*/ 326231 w 979454"/>
                  <a:gd name="connsiteY2" fmla="*/ 643434 h 783927"/>
                  <a:gd name="connsiteX3" fmla="*/ 519112 w 979454"/>
                  <a:gd name="connsiteY3" fmla="*/ 483890 h 783927"/>
                  <a:gd name="connsiteX4" fmla="*/ 616743 w 979454"/>
                  <a:gd name="connsiteY4" fmla="*/ 243384 h 783927"/>
                  <a:gd name="connsiteX5" fmla="*/ 650081 w 979454"/>
                  <a:gd name="connsiteY5" fmla="*/ 69552 h 783927"/>
                  <a:gd name="connsiteX6" fmla="*/ 738187 w 979454"/>
                  <a:gd name="connsiteY6" fmla="*/ 496 h 783927"/>
                  <a:gd name="connsiteX7" fmla="*/ 874409 w 979454"/>
                  <a:gd name="connsiteY7" fmla="*/ 39687 h 783927"/>
                  <a:gd name="connsiteX8" fmla="*/ 979454 w 979454"/>
                  <a:gd name="connsiteY8" fmla="*/ 55065 h 783927"/>
                  <a:gd name="connsiteX0" fmla="*/ 0 w 979454"/>
                  <a:gd name="connsiteY0" fmla="*/ 784603 h 784603"/>
                  <a:gd name="connsiteX1" fmla="*/ 97631 w 979454"/>
                  <a:gd name="connsiteY1" fmla="*/ 756028 h 784603"/>
                  <a:gd name="connsiteX2" fmla="*/ 326231 w 979454"/>
                  <a:gd name="connsiteY2" fmla="*/ 644110 h 784603"/>
                  <a:gd name="connsiteX3" fmla="*/ 519112 w 979454"/>
                  <a:gd name="connsiteY3" fmla="*/ 484566 h 784603"/>
                  <a:gd name="connsiteX4" fmla="*/ 616743 w 979454"/>
                  <a:gd name="connsiteY4" fmla="*/ 244060 h 784603"/>
                  <a:gd name="connsiteX5" fmla="*/ 650081 w 979454"/>
                  <a:gd name="connsiteY5" fmla="*/ 70228 h 784603"/>
                  <a:gd name="connsiteX6" fmla="*/ 738187 w 979454"/>
                  <a:gd name="connsiteY6" fmla="*/ 1172 h 784603"/>
                  <a:gd name="connsiteX7" fmla="*/ 830346 w 979454"/>
                  <a:gd name="connsiteY7" fmla="*/ 29347 h 784603"/>
                  <a:gd name="connsiteX8" fmla="*/ 979454 w 979454"/>
                  <a:gd name="connsiteY8" fmla="*/ 55741 h 784603"/>
                  <a:gd name="connsiteX0" fmla="*/ 0 w 979454"/>
                  <a:gd name="connsiteY0" fmla="*/ 785429 h 785429"/>
                  <a:gd name="connsiteX1" fmla="*/ 97631 w 979454"/>
                  <a:gd name="connsiteY1" fmla="*/ 756854 h 785429"/>
                  <a:gd name="connsiteX2" fmla="*/ 326231 w 979454"/>
                  <a:gd name="connsiteY2" fmla="*/ 644936 h 785429"/>
                  <a:gd name="connsiteX3" fmla="*/ 519112 w 979454"/>
                  <a:gd name="connsiteY3" fmla="*/ 485392 h 785429"/>
                  <a:gd name="connsiteX4" fmla="*/ 616743 w 979454"/>
                  <a:gd name="connsiteY4" fmla="*/ 244886 h 785429"/>
                  <a:gd name="connsiteX5" fmla="*/ 650081 w 979454"/>
                  <a:gd name="connsiteY5" fmla="*/ 71054 h 785429"/>
                  <a:gd name="connsiteX6" fmla="*/ 738187 w 979454"/>
                  <a:gd name="connsiteY6" fmla="*/ 1998 h 785429"/>
                  <a:gd name="connsiteX7" fmla="*/ 830346 w 979454"/>
                  <a:gd name="connsiteY7" fmla="*/ 30173 h 785429"/>
                  <a:gd name="connsiteX8" fmla="*/ 979454 w 979454"/>
                  <a:gd name="connsiteY8" fmla="*/ 56567 h 785429"/>
                  <a:gd name="connsiteX0" fmla="*/ 0 w 979454"/>
                  <a:gd name="connsiteY0" fmla="*/ 785429 h 785429"/>
                  <a:gd name="connsiteX1" fmla="*/ 97631 w 979454"/>
                  <a:gd name="connsiteY1" fmla="*/ 756854 h 785429"/>
                  <a:gd name="connsiteX2" fmla="*/ 326231 w 979454"/>
                  <a:gd name="connsiteY2" fmla="*/ 644936 h 785429"/>
                  <a:gd name="connsiteX3" fmla="*/ 519112 w 979454"/>
                  <a:gd name="connsiteY3" fmla="*/ 485392 h 785429"/>
                  <a:gd name="connsiteX4" fmla="*/ 616743 w 979454"/>
                  <a:gd name="connsiteY4" fmla="*/ 244886 h 785429"/>
                  <a:gd name="connsiteX5" fmla="*/ 650081 w 979454"/>
                  <a:gd name="connsiteY5" fmla="*/ 71054 h 785429"/>
                  <a:gd name="connsiteX6" fmla="*/ 738187 w 979454"/>
                  <a:gd name="connsiteY6" fmla="*/ 1998 h 785429"/>
                  <a:gd name="connsiteX7" fmla="*/ 830346 w 979454"/>
                  <a:gd name="connsiteY7" fmla="*/ 30173 h 785429"/>
                  <a:gd name="connsiteX8" fmla="*/ 979454 w 979454"/>
                  <a:gd name="connsiteY8" fmla="*/ 56567 h 785429"/>
                  <a:gd name="connsiteX0" fmla="*/ 0 w 979454"/>
                  <a:gd name="connsiteY0" fmla="*/ 784778 h 784778"/>
                  <a:gd name="connsiteX1" fmla="*/ 97631 w 979454"/>
                  <a:gd name="connsiteY1" fmla="*/ 756203 h 784778"/>
                  <a:gd name="connsiteX2" fmla="*/ 326231 w 979454"/>
                  <a:gd name="connsiteY2" fmla="*/ 644285 h 784778"/>
                  <a:gd name="connsiteX3" fmla="*/ 519112 w 979454"/>
                  <a:gd name="connsiteY3" fmla="*/ 484741 h 784778"/>
                  <a:gd name="connsiteX4" fmla="*/ 616743 w 979454"/>
                  <a:gd name="connsiteY4" fmla="*/ 244235 h 784778"/>
                  <a:gd name="connsiteX5" fmla="*/ 650081 w 979454"/>
                  <a:gd name="connsiteY5" fmla="*/ 70403 h 784778"/>
                  <a:gd name="connsiteX6" fmla="*/ 738187 w 979454"/>
                  <a:gd name="connsiteY6" fmla="*/ 1347 h 784778"/>
                  <a:gd name="connsiteX7" fmla="*/ 830346 w 979454"/>
                  <a:gd name="connsiteY7" fmla="*/ 29522 h 784778"/>
                  <a:gd name="connsiteX8" fmla="*/ 979454 w 979454"/>
                  <a:gd name="connsiteY8" fmla="*/ 55916 h 784778"/>
                  <a:gd name="connsiteX0" fmla="*/ 0 w 936768"/>
                  <a:gd name="connsiteY0" fmla="*/ 784778 h 784778"/>
                  <a:gd name="connsiteX1" fmla="*/ 97631 w 936768"/>
                  <a:gd name="connsiteY1" fmla="*/ 756203 h 784778"/>
                  <a:gd name="connsiteX2" fmla="*/ 326231 w 936768"/>
                  <a:gd name="connsiteY2" fmla="*/ 644285 h 784778"/>
                  <a:gd name="connsiteX3" fmla="*/ 519112 w 936768"/>
                  <a:gd name="connsiteY3" fmla="*/ 484741 h 784778"/>
                  <a:gd name="connsiteX4" fmla="*/ 616743 w 936768"/>
                  <a:gd name="connsiteY4" fmla="*/ 244235 h 784778"/>
                  <a:gd name="connsiteX5" fmla="*/ 650081 w 936768"/>
                  <a:gd name="connsiteY5" fmla="*/ 70403 h 784778"/>
                  <a:gd name="connsiteX6" fmla="*/ 738187 w 936768"/>
                  <a:gd name="connsiteY6" fmla="*/ 1347 h 784778"/>
                  <a:gd name="connsiteX7" fmla="*/ 830346 w 936768"/>
                  <a:gd name="connsiteY7" fmla="*/ 29522 h 784778"/>
                  <a:gd name="connsiteX8" fmla="*/ 936768 w 936768"/>
                  <a:gd name="connsiteY8" fmla="*/ 54539 h 784778"/>
                  <a:gd name="connsiteX0" fmla="*/ 0 w 936768"/>
                  <a:gd name="connsiteY0" fmla="*/ 784778 h 784778"/>
                  <a:gd name="connsiteX1" fmla="*/ 97631 w 936768"/>
                  <a:gd name="connsiteY1" fmla="*/ 756203 h 784778"/>
                  <a:gd name="connsiteX2" fmla="*/ 326231 w 936768"/>
                  <a:gd name="connsiteY2" fmla="*/ 644285 h 784778"/>
                  <a:gd name="connsiteX3" fmla="*/ 519112 w 936768"/>
                  <a:gd name="connsiteY3" fmla="*/ 484741 h 784778"/>
                  <a:gd name="connsiteX4" fmla="*/ 616743 w 936768"/>
                  <a:gd name="connsiteY4" fmla="*/ 244235 h 784778"/>
                  <a:gd name="connsiteX5" fmla="*/ 650081 w 936768"/>
                  <a:gd name="connsiteY5" fmla="*/ 70403 h 784778"/>
                  <a:gd name="connsiteX6" fmla="*/ 738187 w 936768"/>
                  <a:gd name="connsiteY6" fmla="*/ 1347 h 784778"/>
                  <a:gd name="connsiteX7" fmla="*/ 830346 w 936768"/>
                  <a:gd name="connsiteY7" fmla="*/ 29522 h 784778"/>
                  <a:gd name="connsiteX8" fmla="*/ 936768 w 936768"/>
                  <a:gd name="connsiteY8" fmla="*/ 54539 h 784778"/>
                  <a:gd name="connsiteX0" fmla="*/ 0 w 936768"/>
                  <a:gd name="connsiteY0" fmla="*/ 784657 h 784657"/>
                  <a:gd name="connsiteX1" fmla="*/ 97631 w 936768"/>
                  <a:gd name="connsiteY1" fmla="*/ 756082 h 784657"/>
                  <a:gd name="connsiteX2" fmla="*/ 326231 w 936768"/>
                  <a:gd name="connsiteY2" fmla="*/ 644164 h 784657"/>
                  <a:gd name="connsiteX3" fmla="*/ 519112 w 936768"/>
                  <a:gd name="connsiteY3" fmla="*/ 484620 h 784657"/>
                  <a:gd name="connsiteX4" fmla="*/ 616743 w 936768"/>
                  <a:gd name="connsiteY4" fmla="*/ 244114 h 784657"/>
                  <a:gd name="connsiteX5" fmla="*/ 650081 w 936768"/>
                  <a:gd name="connsiteY5" fmla="*/ 70282 h 784657"/>
                  <a:gd name="connsiteX6" fmla="*/ 738187 w 936768"/>
                  <a:gd name="connsiteY6" fmla="*/ 1226 h 784657"/>
                  <a:gd name="connsiteX7" fmla="*/ 830346 w 936768"/>
                  <a:gd name="connsiteY7" fmla="*/ 29401 h 784657"/>
                  <a:gd name="connsiteX8" fmla="*/ 936768 w 936768"/>
                  <a:gd name="connsiteY8" fmla="*/ 54418 h 784657"/>
                  <a:gd name="connsiteX0" fmla="*/ 0 w 936768"/>
                  <a:gd name="connsiteY0" fmla="*/ 783801 h 783801"/>
                  <a:gd name="connsiteX1" fmla="*/ 97631 w 936768"/>
                  <a:gd name="connsiteY1" fmla="*/ 755226 h 783801"/>
                  <a:gd name="connsiteX2" fmla="*/ 326231 w 936768"/>
                  <a:gd name="connsiteY2" fmla="*/ 643308 h 783801"/>
                  <a:gd name="connsiteX3" fmla="*/ 519112 w 936768"/>
                  <a:gd name="connsiteY3" fmla="*/ 483764 h 783801"/>
                  <a:gd name="connsiteX4" fmla="*/ 616743 w 936768"/>
                  <a:gd name="connsiteY4" fmla="*/ 243258 h 783801"/>
                  <a:gd name="connsiteX5" fmla="*/ 650081 w 936768"/>
                  <a:gd name="connsiteY5" fmla="*/ 69426 h 783801"/>
                  <a:gd name="connsiteX6" fmla="*/ 738187 w 936768"/>
                  <a:gd name="connsiteY6" fmla="*/ 370 h 783801"/>
                  <a:gd name="connsiteX7" fmla="*/ 830346 w 936768"/>
                  <a:gd name="connsiteY7" fmla="*/ 43232 h 783801"/>
                  <a:gd name="connsiteX8" fmla="*/ 936768 w 936768"/>
                  <a:gd name="connsiteY8" fmla="*/ 53562 h 783801"/>
                  <a:gd name="connsiteX0" fmla="*/ 0 w 936768"/>
                  <a:gd name="connsiteY0" fmla="*/ 745119 h 745119"/>
                  <a:gd name="connsiteX1" fmla="*/ 97631 w 936768"/>
                  <a:gd name="connsiteY1" fmla="*/ 716544 h 745119"/>
                  <a:gd name="connsiteX2" fmla="*/ 326231 w 936768"/>
                  <a:gd name="connsiteY2" fmla="*/ 604626 h 745119"/>
                  <a:gd name="connsiteX3" fmla="*/ 519112 w 936768"/>
                  <a:gd name="connsiteY3" fmla="*/ 445082 h 745119"/>
                  <a:gd name="connsiteX4" fmla="*/ 616743 w 936768"/>
                  <a:gd name="connsiteY4" fmla="*/ 204576 h 745119"/>
                  <a:gd name="connsiteX5" fmla="*/ 650081 w 936768"/>
                  <a:gd name="connsiteY5" fmla="*/ 30744 h 745119"/>
                  <a:gd name="connsiteX6" fmla="*/ 736351 w 936768"/>
                  <a:gd name="connsiteY6" fmla="*/ 11259 h 745119"/>
                  <a:gd name="connsiteX7" fmla="*/ 830346 w 936768"/>
                  <a:gd name="connsiteY7" fmla="*/ 4550 h 745119"/>
                  <a:gd name="connsiteX8" fmla="*/ 936768 w 936768"/>
                  <a:gd name="connsiteY8" fmla="*/ 14880 h 745119"/>
                  <a:gd name="connsiteX0" fmla="*/ 0 w 936768"/>
                  <a:gd name="connsiteY0" fmla="*/ 744554 h 744554"/>
                  <a:gd name="connsiteX1" fmla="*/ 97631 w 936768"/>
                  <a:gd name="connsiteY1" fmla="*/ 715979 h 744554"/>
                  <a:gd name="connsiteX2" fmla="*/ 326231 w 936768"/>
                  <a:gd name="connsiteY2" fmla="*/ 604061 h 744554"/>
                  <a:gd name="connsiteX3" fmla="*/ 519112 w 936768"/>
                  <a:gd name="connsiteY3" fmla="*/ 444517 h 744554"/>
                  <a:gd name="connsiteX4" fmla="*/ 616743 w 936768"/>
                  <a:gd name="connsiteY4" fmla="*/ 204011 h 744554"/>
                  <a:gd name="connsiteX5" fmla="*/ 650081 w 936768"/>
                  <a:gd name="connsiteY5" fmla="*/ 30179 h 744554"/>
                  <a:gd name="connsiteX6" fmla="*/ 736351 w 936768"/>
                  <a:gd name="connsiteY6" fmla="*/ 10694 h 744554"/>
                  <a:gd name="connsiteX7" fmla="*/ 830346 w 936768"/>
                  <a:gd name="connsiteY7" fmla="*/ 3985 h 744554"/>
                  <a:gd name="connsiteX8" fmla="*/ 936768 w 936768"/>
                  <a:gd name="connsiteY8" fmla="*/ 14315 h 744554"/>
                  <a:gd name="connsiteX0" fmla="*/ 0 w 936768"/>
                  <a:gd name="connsiteY0" fmla="*/ 740675 h 740675"/>
                  <a:gd name="connsiteX1" fmla="*/ 97631 w 936768"/>
                  <a:gd name="connsiteY1" fmla="*/ 712100 h 740675"/>
                  <a:gd name="connsiteX2" fmla="*/ 326231 w 936768"/>
                  <a:gd name="connsiteY2" fmla="*/ 600182 h 740675"/>
                  <a:gd name="connsiteX3" fmla="*/ 519112 w 936768"/>
                  <a:gd name="connsiteY3" fmla="*/ 440638 h 740675"/>
                  <a:gd name="connsiteX4" fmla="*/ 616743 w 936768"/>
                  <a:gd name="connsiteY4" fmla="*/ 200132 h 740675"/>
                  <a:gd name="connsiteX5" fmla="*/ 650081 w 936768"/>
                  <a:gd name="connsiteY5" fmla="*/ 26300 h 740675"/>
                  <a:gd name="connsiteX6" fmla="*/ 736351 w 936768"/>
                  <a:gd name="connsiteY6" fmla="*/ 6815 h 740675"/>
                  <a:gd name="connsiteX7" fmla="*/ 830346 w 936768"/>
                  <a:gd name="connsiteY7" fmla="*/ 106 h 740675"/>
                  <a:gd name="connsiteX8" fmla="*/ 936768 w 936768"/>
                  <a:gd name="connsiteY8" fmla="*/ 10436 h 740675"/>
                  <a:gd name="connsiteX0" fmla="*/ 0 w 936768"/>
                  <a:gd name="connsiteY0" fmla="*/ 735326 h 735326"/>
                  <a:gd name="connsiteX1" fmla="*/ 97631 w 936768"/>
                  <a:gd name="connsiteY1" fmla="*/ 706751 h 735326"/>
                  <a:gd name="connsiteX2" fmla="*/ 326231 w 936768"/>
                  <a:gd name="connsiteY2" fmla="*/ 594833 h 735326"/>
                  <a:gd name="connsiteX3" fmla="*/ 519112 w 936768"/>
                  <a:gd name="connsiteY3" fmla="*/ 435289 h 735326"/>
                  <a:gd name="connsiteX4" fmla="*/ 616743 w 936768"/>
                  <a:gd name="connsiteY4" fmla="*/ 194783 h 735326"/>
                  <a:gd name="connsiteX5" fmla="*/ 650081 w 936768"/>
                  <a:gd name="connsiteY5" fmla="*/ 20951 h 735326"/>
                  <a:gd name="connsiteX6" fmla="*/ 736351 w 936768"/>
                  <a:gd name="connsiteY6" fmla="*/ 1466 h 735326"/>
                  <a:gd name="connsiteX7" fmla="*/ 832182 w 936768"/>
                  <a:gd name="connsiteY7" fmla="*/ 2101 h 735326"/>
                  <a:gd name="connsiteX8" fmla="*/ 936768 w 936768"/>
                  <a:gd name="connsiteY8" fmla="*/ 5087 h 735326"/>
                  <a:gd name="connsiteX0" fmla="*/ 0 w 936768"/>
                  <a:gd name="connsiteY0" fmla="*/ 735080 h 735080"/>
                  <a:gd name="connsiteX1" fmla="*/ 97631 w 936768"/>
                  <a:gd name="connsiteY1" fmla="*/ 706505 h 735080"/>
                  <a:gd name="connsiteX2" fmla="*/ 326231 w 936768"/>
                  <a:gd name="connsiteY2" fmla="*/ 594587 h 735080"/>
                  <a:gd name="connsiteX3" fmla="*/ 519112 w 936768"/>
                  <a:gd name="connsiteY3" fmla="*/ 435043 h 735080"/>
                  <a:gd name="connsiteX4" fmla="*/ 616743 w 936768"/>
                  <a:gd name="connsiteY4" fmla="*/ 194537 h 735080"/>
                  <a:gd name="connsiteX5" fmla="*/ 650081 w 936768"/>
                  <a:gd name="connsiteY5" fmla="*/ 20705 h 735080"/>
                  <a:gd name="connsiteX6" fmla="*/ 736351 w 936768"/>
                  <a:gd name="connsiteY6" fmla="*/ 1220 h 735080"/>
                  <a:gd name="connsiteX7" fmla="*/ 832182 w 936768"/>
                  <a:gd name="connsiteY7" fmla="*/ 1855 h 735080"/>
                  <a:gd name="connsiteX8" fmla="*/ 936768 w 936768"/>
                  <a:gd name="connsiteY8" fmla="*/ 4841 h 735080"/>
                  <a:gd name="connsiteX0" fmla="*/ 0 w 936768"/>
                  <a:gd name="connsiteY0" fmla="*/ 736561 h 736561"/>
                  <a:gd name="connsiteX1" fmla="*/ 97631 w 936768"/>
                  <a:gd name="connsiteY1" fmla="*/ 707986 h 736561"/>
                  <a:gd name="connsiteX2" fmla="*/ 326231 w 936768"/>
                  <a:gd name="connsiteY2" fmla="*/ 596068 h 736561"/>
                  <a:gd name="connsiteX3" fmla="*/ 519112 w 936768"/>
                  <a:gd name="connsiteY3" fmla="*/ 436524 h 736561"/>
                  <a:gd name="connsiteX4" fmla="*/ 616743 w 936768"/>
                  <a:gd name="connsiteY4" fmla="*/ 196018 h 736561"/>
                  <a:gd name="connsiteX5" fmla="*/ 650081 w 936768"/>
                  <a:gd name="connsiteY5" fmla="*/ 22186 h 736561"/>
                  <a:gd name="connsiteX6" fmla="*/ 736351 w 936768"/>
                  <a:gd name="connsiteY6" fmla="*/ 2701 h 736561"/>
                  <a:gd name="connsiteX7" fmla="*/ 832182 w 936768"/>
                  <a:gd name="connsiteY7" fmla="*/ 3336 h 736561"/>
                  <a:gd name="connsiteX8" fmla="*/ 936768 w 936768"/>
                  <a:gd name="connsiteY8" fmla="*/ 6322 h 736561"/>
                  <a:gd name="connsiteX0" fmla="*/ 0 w 936768"/>
                  <a:gd name="connsiteY0" fmla="*/ 736561 h 736561"/>
                  <a:gd name="connsiteX1" fmla="*/ 97631 w 936768"/>
                  <a:gd name="connsiteY1" fmla="*/ 707986 h 736561"/>
                  <a:gd name="connsiteX2" fmla="*/ 326231 w 936768"/>
                  <a:gd name="connsiteY2" fmla="*/ 596068 h 736561"/>
                  <a:gd name="connsiteX3" fmla="*/ 519112 w 936768"/>
                  <a:gd name="connsiteY3" fmla="*/ 436524 h 736561"/>
                  <a:gd name="connsiteX4" fmla="*/ 616743 w 936768"/>
                  <a:gd name="connsiteY4" fmla="*/ 196018 h 736561"/>
                  <a:gd name="connsiteX5" fmla="*/ 650081 w 936768"/>
                  <a:gd name="connsiteY5" fmla="*/ 22186 h 736561"/>
                  <a:gd name="connsiteX6" fmla="*/ 736351 w 936768"/>
                  <a:gd name="connsiteY6" fmla="*/ 2701 h 736561"/>
                  <a:gd name="connsiteX7" fmla="*/ 832182 w 936768"/>
                  <a:gd name="connsiteY7" fmla="*/ 3336 h 736561"/>
                  <a:gd name="connsiteX8" fmla="*/ 936768 w 936768"/>
                  <a:gd name="connsiteY8" fmla="*/ 6322 h 736561"/>
                  <a:gd name="connsiteX0" fmla="*/ 0 w 936768"/>
                  <a:gd name="connsiteY0" fmla="*/ 736561 h 736561"/>
                  <a:gd name="connsiteX1" fmla="*/ 97631 w 936768"/>
                  <a:gd name="connsiteY1" fmla="*/ 707986 h 736561"/>
                  <a:gd name="connsiteX2" fmla="*/ 326231 w 936768"/>
                  <a:gd name="connsiteY2" fmla="*/ 596068 h 736561"/>
                  <a:gd name="connsiteX3" fmla="*/ 519112 w 936768"/>
                  <a:gd name="connsiteY3" fmla="*/ 436524 h 736561"/>
                  <a:gd name="connsiteX4" fmla="*/ 616743 w 936768"/>
                  <a:gd name="connsiteY4" fmla="*/ 196018 h 736561"/>
                  <a:gd name="connsiteX5" fmla="*/ 650081 w 936768"/>
                  <a:gd name="connsiteY5" fmla="*/ 22186 h 736561"/>
                  <a:gd name="connsiteX6" fmla="*/ 736351 w 936768"/>
                  <a:gd name="connsiteY6" fmla="*/ 2701 h 736561"/>
                  <a:gd name="connsiteX7" fmla="*/ 832182 w 936768"/>
                  <a:gd name="connsiteY7" fmla="*/ 3336 h 736561"/>
                  <a:gd name="connsiteX8" fmla="*/ 936768 w 936768"/>
                  <a:gd name="connsiteY8" fmla="*/ 6322 h 736561"/>
                  <a:gd name="connsiteX0" fmla="*/ 0 w 936768"/>
                  <a:gd name="connsiteY0" fmla="*/ 733970 h 733970"/>
                  <a:gd name="connsiteX1" fmla="*/ 97631 w 936768"/>
                  <a:gd name="connsiteY1" fmla="*/ 705395 h 733970"/>
                  <a:gd name="connsiteX2" fmla="*/ 326231 w 936768"/>
                  <a:gd name="connsiteY2" fmla="*/ 593477 h 733970"/>
                  <a:gd name="connsiteX3" fmla="*/ 519112 w 936768"/>
                  <a:gd name="connsiteY3" fmla="*/ 433933 h 733970"/>
                  <a:gd name="connsiteX4" fmla="*/ 616743 w 936768"/>
                  <a:gd name="connsiteY4" fmla="*/ 193427 h 733970"/>
                  <a:gd name="connsiteX5" fmla="*/ 650081 w 936768"/>
                  <a:gd name="connsiteY5" fmla="*/ 19595 h 733970"/>
                  <a:gd name="connsiteX6" fmla="*/ 736351 w 936768"/>
                  <a:gd name="connsiteY6" fmla="*/ 110 h 733970"/>
                  <a:gd name="connsiteX7" fmla="*/ 832182 w 936768"/>
                  <a:gd name="connsiteY7" fmla="*/ 745 h 733970"/>
                  <a:gd name="connsiteX8" fmla="*/ 936768 w 936768"/>
                  <a:gd name="connsiteY8" fmla="*/ 3731 h 73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6768" h="733970">
                    <a:moveTo>
                      <a:pt x="0" y="733970"/>
                    </a:moveTo>
                    <a:cubicBezTo>
                      <a:pt x="21629" y="731390"/>
                      <a:pt x="43259" y="728810"/>
                      <a:pt x="97631" y="705395"/>
                    </a:cubicBezTo>
                    <a:cubicBezTo>
                      <a:pt x="152003" y="681979"/>
                      <a:pt x="255984" y="638721"/>
                      <a:pt x="326231" y="593477"/>
                    </a:cubicBezTo>
                    <a:cubicBezTo>
                      <a:pt x="396478" y="548233"/>
                      <a:pt x="470693" y="500608"/>
                      <a:pt x="519112" y="433933"/>
                    </a:cubicBezTo>
                    <a:cubicBezTo>
                      <a:pt x="567531" y="367258"/>
                      <a:pt x="599678" y="295820"/>
                      <a:pt x="616743" y="193427"/>
                    </a:cubicBezTo>
                    <a:cubicBezTo>
                      <a:pt x="633808" y="91034"/>
                      <a:pt x="635654" y="38962"/>
                      <a:pt x="650081" y="19595"/>
                    </a:cubicBezTo>
                    <a:cubicBezTo>
                      <a:pt x="664508" y="228"/>
                      <a:pt x="704165" y="-420"/>
                      <a:pt x="736351" y="110"/>
                    </a:cubicBezTo>
                    <a:lnTo>
                      <a:pt x="832182" y="745"/>
                    </a:lnTo>
                    <a:cubicBezTo>
                      <a:pt x="872088" y="879"/>
                      <a:pt x="882166" y="3496"/>
                      <a:pt x="936768" y="3731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ustomShape 103"/>
              <p:cNvSpPr/>
              <p:nvPr/>
            </p:nvSpPr>
            <p:spPr>
              <a:xfrm>
                <a:off x="2016547" y="6341416"/>
                <a:ext cx="129446" cy="106306"/>
              </a:xfrm>
              <a:prstGeom prst="ellipse">
                <a:avLst/>
              </a:prstGeom>
              <a:solidFill>
                <a:srgbClr val="000080"/>
              </a:solidFill>
              <a:ln>
                <a:solidFill>
                  <a:srgbClr val="00008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" name="CustomShape 110"/>
              <p:cNvSpPr/>
              <p:nvPr/>
            </p:nvSpPr>
            <p:spPr>
              <a:xfrm>
                <a:off x="3005841" y="6175086"/>
                <a:ext cx="122216" cy="10558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" name="CustomShape 111"/>
              <p:cNvSpPr/>
              <p:nvPr/>
            </p:nvSpPr>
            <p:spPr>
              <a:xfrm>
                <a:off x="2770811" y="6175086"/>
                <a:ext cx="122216" cy="11281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" name="CustomShape 122"/>
              <p:cNvSpPr/>
              <p:nvPr/>
            </p:nvSpPr>
            <p:spPr>
              <a:xfrm>
                <a:off x="2252301" y="6333461"/>
                <a:ext cx="130171" cy="114261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" name="CustomShape 123"/>
              <p:cNvSpPr/>
              <p:nvPr/>
            </p:nvSpPr>
            <p:spPr>
              <a:xfrm>
                <a:off x="2016547" y="6341670"/>
                <a:ext cx="129446" cy="106306"/>
              </a:xfrm>
              <a:prstGeom prst="ellipse">
                <a:avLst/>
              </a:prstGeom>
              <a:solidFill>
                <a:srgbClr val="6666FF"/>
              </a:solidFill>
              <a:ln w="15875">
                <a:solidFill>
                  <a:srgbClr val="0080FF"/>
                </a:solidFill>
                <a:round/>
                <a:headEnd/>
                <a:tailEnd/>
              </a:ln>
            </p:spPr>
          </p:sp>
          <p:sp>
            <p:nvSpPr>
              <p:cNvPr id="57" name="CustomShape 129"/>
              <p:cNvSpPr/>
              <p:nvPr/>
            </p:nvSpPr>
            <p:spPr>
              <a:xfrm>
                <a:off x="3005841" y="6175086"/>
                <a:ext cx="122216" cy="105583"/>
              </a:xfrm>
              <a:prstGeom prst="ellipse">
                <a:avLst/>
              </a:prstGeom>
              <a:solidFill>
                <a:srgbClr val="FFCCFF"/>
              </a:solidFill>
              <a:ln w="15875">
                <a:solidFill>
                  <a:srgbClr val="FC0B1D"/>
                </a:solidFill>
                <a:round/>
                <a:headEnd/>
                <a:tailEnd/>
              </a:ln>
            </p:spPr>
          </p:sp>
          <p:sp>
            <p:nvSpPr>
              <p:cNvPr id="58" name="CustomShape 130"/>
              <p:cNvSpPr/>
              <p:nvPr/>
            </p:nvSpPr>
            <p:spPr>
              <a:xfrm>
                <a:off x="2770811" y="6175086"/>
                <a:ext cx="122216" cy="11281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" name="Line 134"/>
              <p:cNvSpPr/>
              <p:nvPr/>
            </p:nvSpPr>
            <p:spPr>
              <a:xfrm flipV="1">
                <a:off x="2537953" y="4591665"/>
                <a:ext cx="0" cy="2149661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" name="Line 137"/>
              <p:cNvSpPr/>
              <p:nvPr/>
            </p:nvSpPr>
            <p:spPr>
              <a:xfrm>
                <a:off x="1454894" y="5543184"/>
                <a:ext cx="1090823" cy="0"/>
              </a:xfrm>
              <a:prstGeom prst="line">
                <a:avLst/>
              </a:prstGeom>
              <a:solidFill>
                <a:srgbClr val="6666FF"/>
              </a:solidFill>
              <a:ln w="19050">
                <a:solidFill>
                  <a:srgbClr val="6666FF"/>
                </a:solidFill>
                <a:prstDash val="sysDot"/>
                <a:round/>
                <a:headEnd/>
                <a:tailEnd/>
              </a:ln>
            </p:spPr>
          </p:sp>
          <p:sp>
            <p:nvSpPr>
              <p:cNvPr id="61" name="Line 138"/>
              <p:cNvSpPr/>
              <p:nvPr/>
            </p:nvSpPr>
            <p:spPr>
              <a:xfrm flipV="1">
                <a:off x="2551791" y="5543184"/>
                <a:ext cx="1076984" cy="0"/>
              </a:xfrm>
              <a:prstGeom prst="line">
                <a:avLst/>
              </a:prstGeom>
              <a:solidFill>
                <a:srgbClr val="FF0000"/>
              </a:solidFill>
              <a:ln w="19050">
                <a:solidFill>
                  <a:srgbClr val="FF0000"/>
                </a:solidFill>
                <a:prstDash val="sys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2" name="CustomShape 140"/>
              <p:cNvSpPr/>
              <p:nvPr/>
            </p:nvSpPr>
            <p:spPr>
              <a:xfrm>
                <a:off x="2245259" y="6341670"/>
                <a:ext cx="129446" cy="106306"/>
              </a:xfrm>
              <a:prstGeom prst="ellipse">
                <a:avLst/>
              </a:prstGeom>
              <a:solidFill>
                <a:srgbClr val="6666FF"/>
              </a:solidFill>
              <a:ln w="15875">
                <a:solidFill>
                  <a:srgbClr val="0080FF"/>
                </a:solidFill>
                <a:round/>
                <a:headEnd/>
                <a:tailEnd/>
              </a:ln>
            </p:spPr>
          </p:sp>
          <p:sp>
            <p:nvSpPr>
              <p:cNvPr id="65" name="Forme libre : forme 64"/>
              <p:cNvSpPr/>
              <p:nvPr/>
            </p:nvSpPr>
            <p:spPr>
              <a:xfrm>
                <a:off x="2545717" y="5218314"/>
                <a:ext cx="1738261" cy="1355435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005158"/>
                  <a:gd name="connsiteY0" fmla="*/ 783787 h 783787"/>
                  <a:gd name="connsiteX1" fmla="*/ 97631 w 1005158"/>
                  <a:gd name="connsiteY1" fmla="*/ 755212 h 783787"/>
                  <a:gd name="connsiteX2" fmla="*/ 326231 w 1005158"/>
                  <a:gd name="connsiteY2" fmla="*/ 643294 h 783787"/>
                  <a:gd name="connsiteX3" fmla="*/ 519112 w 1005158"/>
                  <a:gd name="connsiteY3" fmla="*/ 483750 h 783787"/>
                  <a:gd name="connsiteX4" fmla="*/ 616743 w 1005158"/>
                  <a:gd name="connsiteY4" fmla="*/ 243244 h 783787"/>
                  <a:gd name="connsiteX5" fmla="*/ 650081 w 1005158"/>
                  <a:gd name="connsiteY5" fmla="*/ 69412 h 783787"/>
                  <a:gd name="connsiteX6" fmla="*/ 738187 w 1005158"/>
                  <a:gd name="connsiteY6" fmla="*/ 356 h 783787"/>
                  <a:gd name="connsiteX7" fmla="*/ 900112 w 1005158"/>
                  <a:gd name="connsiteY7" fmla="*/ 43219 h 783787"/>
                  <a:gd name="connsiteX8" fmla="*/ 1005158 w 1005158"/>
                  <a:gd name="connsiteY8" fmla="*/ 54925 h 78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5158" h="783787">
                    <a:moveTo>
                      <a:pt x="0" y="783787"/>
                    </a:moveTo>
                    <a:cubicBezTo>
                      <a:pt x="21629" y="781207"/>
                      <a:pt x="43259" y="778627"/>
                      <a:pt x="97631" y="755212"/>
                    </a:cubicBezTo>
                    <a:cubicBezTo>
                      <a:pt x="152003" y="731796"/>
                      <a:pt x="255984" y="688538"/>
                      <a:pt x="326231" y="643294"/>
                    </a:cubicBezTo>
                    <a:cubicBezTo>
                      <a:pt x="396478" y="598050"/>
                      <a:pt x="470693" y="550425"/>
                      <a:pt x="519112" y="483750"/>
                    </a:cubicBezTo>
                    <a:cubicBezTo>
                      <a:pt x="567531" y="417075"/>
                      <a:pt x="599678" y="345637"/>
                      <a:pt x="616743" y="243244"/>
                    </a:cubicBezTo>
                    <a:cubicBezTo>
                      <a:pt x="633808" y="140851"/>
                      <a:pt x="629840" y="109893"/>
                      <a:pt x="650081" y="69412"/>
                    </a:cubicBezTo>
                    <a:cubicBezTo>
                      <a:pt x="670322" y="28931"/>
                      <a:pt x="696515" y="4721"/>
                      <a:pt x="738187" y="356"/>
                    </a:cubicBezTo>
                    <a:cubicBezTo>
                      <a:pt x="779859" y="-4009"/>
                      <a:pt x="835421" y="32900"/>
                      <a:pt x="900112" y="43219"/>
                    </a:cubicBezTo>
                    <a:cubicBezTo>
                      <a:pt x="964803" y="53538"/>
                      <a:pt x="924394" y="50559"/>
                      <a:pt x="1005158" y="54925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AutoShape 64"/>
              <p:cNvCxnSpPr>
                <a:cxnSpLocks noChangeAspect="1" noChangeShapeType="1"/>
                <a:stCxn id="57" idx="6"/>
                <a:endCxn id="47" idx="6"/>
              </p:cNvCxnSpPr>
              <p:nvPr/>
            </p:nvCxnSpPr>
            <p:spPr bwMode="auto">
              <a:xfrm flipH="1" flipV="1">
                <a:off x="3037507" y="5049806"/>
                <a:ext cx="90550" cy="1178072"/>
              </a:xfrm>
              <a:prstGeom prst="curvedConnector3">
                <a:avLst>
                  <a:gd name="adj1" fmla="val -320832"/>
                </a:avLst>
              </a:prstGeom>
              <a:noFill/>
              <a:ln w="15875" cap="rnd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</p:spPr>
          </p:cxnSp>
          <p:sp>
            <p:nvSpPr>
              <p:cNvPr id="68" name="Line 133"/>
              <p:cNvSpPr/>
              <p:nvPr/>
            </p:nvSpPr>
            <p:spPr>
              <a:xfrm>
                <a:off x="1168399" y="4886561"/>
                <a:ext cx="307465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75" name="CustomShape 123"/>
              <p:cNvSpPr/>
              <p:nvPr/>
            </p:nvSpPr>
            <p:spPr>
              <a:xfrm>
                <a:off x="1994952" y="4996653"/>
                <a:ext cx="129446" cy="106306"/>
              </a:xfrm>
              <a:prstGeom prst="ellipse">
                <a:avLst/>
              </a:prstGeom>
              <a:solidFill>
                <a:srgbClr val="6666FF"/>
              </a:solidFill>
              <a:ln w="15875">
                <a:solidFill>
                  <a:srgbClr val="0080FF"/>
                </a:solidFill>
                <a:round/>
                <a:headEnd/>
                <a:tailEnd/>
              </a:ln>
            </p:spPr>
          </p:sp>
          <p:sp>
            <p:nvSpPr>
              <p:cNvPr id="83" name="ZoneTexte 82"/>
              <p:cNvSpPr txBox="1"/>
              <p:nvPr/>
            </p:nvSpPr>
            <p:spPr>
              <a:xfrm>
                <a:off x="3277946" y="6107174"/>
                <a:ext cx="9268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10884C"/>
                    </a:solidFill>
                  </a:rPr>
                  <a:t>s</a:t>
                </a:r>
                <a:r>
                  <a:rPr lang="en-US" dirty="0">
                    <a:solidFill>
                      <a:srgbClr val="10884C"/>
                    </a:solidFill>
                  </a:rPr>
                  <a:t>-shell</a:t>
                </a:r>
              </a:p>
            </p:txBody>
          </p:sp>
          <p:sp>
            <p:nvSpPr>
              <p:cNvPr id="84" name="ZoneTexte 83"/>
              <p:cNvSpPr txBox="1"/>
              <p:nvPr/>
            </p:nvSpPr>
            <p:spPr>
              <a:xfrm>
                <a:off x="4339795" y="4790776"/>
                <a:ext cx="94128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8040"/>
                    </a:solidFill>
                  </a:rPr>
                  <a:t>p</a:t>
                </a:r>
                <a:r>
                  <a:rPr lang="en-US" dirty="0">
                    <a:solidFill>
                      <a:srgbClr val="008040"/>
                    </a:solidFill>
                  </a:rPr>
                  <a:t>-shell</a:t>
                </a:r>
              </a:p>
            </p:txBody>
          </p:sp>
          <p:sp>
            <p:nvSpPr>
              <p:cNvPr id="85" name="Accolade fermante 84"/>
              <p:cNvSpPr/>
              <p:nvPr/>
            </p:nvSpPr>
            <p:spPr>
              <a:xfrm>
                <a:off x="4229816" y="4791305"/>
                <a:ext cx="153716" cy="369332"/>
              </a:xfrm>
              <a:prstGeom prst="rightBrace">
                <a:avLst>
                  <a:gd name="adj1" fmla="val 78828"/>
                  <a:gd name="adj2" fmla="val 50000"/>
                </a:avLst>
              </a:prstGeom>
              <a:ln w="19050">
                <a:solidFill>
                  <a:srgbClr val="008040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804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ZoneTexte 85"/>
                  <p:cNvSpPr txBox="1"/>
                  <p:nvPr/>
                </p:nvSpPr>
                <p:spPr>
                  <a:xfrm rot="18900000">
                    <a:off x="664508" y="4920275"/>
                    <a:ext cx="568361" cy="3354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f>
                                    <m:fPr>
                                      <m:type m:val="skw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fr-FR" sz="1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b>
                              </m:sSub>
                            </m:e>
                          </m:sPre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86" name="ZoneTexte 8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8900000">
                    <a:off x="664508" y="4920275"/>
                    <a:ext cx="568361" cy="335476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7547" t="-44762" r="-66981" b="-3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9" name="Connecteur droit avec flèche 88"/>
              <p:cNvCxnSpPr>
                <a:cxnSpLocks/>
              </p:cNvCxnSpPr>
              <p:nvPr/>
            </p:nvCxnSpPr>
            <p:spPr>
              <a:xfrm>
                <a:off x="4216035" y="4950889"/>
                <a:ext cx="0" cy="1504839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ZoneTexte 4"/>
              <p:cNvSpPr txBox="1"/>
              <p:nvPr/>
            </p:nvSpPr>
            <p:spPr>
              <a:xfrm>
                <a:off x="1512781" y="5515425"/>
                <a:ext cx="10126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1p1h excitation</a:t>
                </a:r>
              </a:p>
            </p:txBody>
          </p:sp>
          <p:sp>
            <p:nvSpPr>
              <p:cNvPr id="47" name="CustomShape 130"/>
              <p:cNvSpPr/>
              <p:nvPr/>
            </p:nvSpPr>
            <p:spPr>
              <a:xfrm>
                <a:off x="2915291" y="4993399"/>
                <a:ext cx="122216" cy="11281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  <p:extLst>
      <p:ext uri="{BB962C8B-B14F-4D97-AF65-F5344CB8AC3E}">
        <p14:creationId xmlns:p14="http://schemas.microsoft.com/office/powerpoint/2010/main" val="39499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7"/>
    </mc:Choice>
    <mc:Fallback xmlns="">
      <p:transition spd="slow" advTm="4174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591739" y="169117"/>
            <a:ext cx="9209736" cy="488983"/>
          </a:xfrm>
        </p:spPr>
        <p:txBody>
          <a:bodyPr anchor="ctr">
            <a:normAutofit/>
          </a:bodyPr>
          <a:lstStyle/>
          <a:p>
            <a:r>
              <a:rPr lang="en-US" sz="2000" b="0" baseline="30000" dirty="0"/>
              <a:t>3</a:t>
            </a:r>
            <a:r>
              <a:rPr lang="en-US" sz="2000" b="0" dirty="0"/>
              <a:t>H(</a:t>
            </a:r>
            <a:r>
              <a:rPr lang="en-US" sz="2000" b="0" i="1" cap="none" dirty="0" err="1"/>
              <a:t>d</a:t>
            </a:r>
            <a:r>
              <a:rPr lang="en-US" sz="2000" b="0" dirty="0" err="1"/>
              <a:t>,</a:t>
            </a:r>
            <a:r>
              <a:rPr lang="en-US" sz="2000" b="0" i="1" cap="none" dirty="0" err="1"/>
              <a:t>n</a:t>
            </a:r>
            <a:r>
              <a:rPr lang="en-US" sz="2000" b="0" dirty="0"/>
              <a:t>)</a:t>
            </a:r>
            <a:r>
              <a:rPr lang="en-US" sz="2000" b="0" baseline="30000" dirty="0"/>
              <a:t>4</a:t>
            </a:r>
            <a:r>
              <a:rPr lang="en-US" sz="2000" b="0" dirty="0"/>
              <a:t>H</a:t>
            </a:r>
            <a:r>
              <a:rPr lang="en-US" sz="2000" b="0" cap="none" dirty="0"/>
              <a:t>e</a:t>
            </a:r>
            <a:r>
              <a:rPr lang="en-US" sz="2000" b="0" dirty="0"/>
              <a:t> fusion reaction: benchmark to data and evaluation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4ECF64B-63F0-4ADD-BBE8-5D77CA8422E5}"/>
              </a:ext>
            </a:extLst>
          </p:cNvPr>
          <p:cNvGrpSpPr/>
          <p:nvPr/>
        </p:nvGrpSpPr>
        <p:grpSpPr>
          <a:xfrm>
            <a:off x="1221830" y="1193187"/>
            <a:ext cx="4665434" cy="3108980"/>
            <a:chOff x="1736369" y="1193187"/>
            <a:chExt cx="4665434" cy="3108980"/>
          </a:xfrm>
        </p:grpSpPr>
        <p:grpSp>
          <p:nvGrpSpPr>
            <p:cNvPr id="8" name="Groupe 7"/>
            <p:cNvGrpSpPr/>
            <p:nvPr/>
          </p:nvGrpSpPr>
          <p:grpSpPr>
            <a:xfrm>
              <a:off x="1736369" y="1193187"/>
              <a:ext cx="3807419" cy="3108980"/>
              <a:chOff x="212368" y="1193187"/>
              <a:chExt cx="3807419" cy="310898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tretch>
                <a:fillRect/>
              </a:stretch>
            </p:blipFill>
            <p:spPr bwMode="auto">
              <a:xfrm>
                <a:off x="296584" y="1576967"/>
                <a:ext cx="3625624" cy="2725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3"/>
              <p:cNvSpPr>
                <a:spLocks noChangeArrowheads="1"/>
              </p:cNvSpPr>
              <p:nvPr/>
            </p:nvSpPr>
            <p:spPr bwMode="auto">
              <a:xfrm>
                <a:off x="212368" y="1193187"/>
                <a:ext cx="3807419" cy="396914"/>
              </a:xfrm>
              <a:prstGeom prst="rect">
                <a:avLst/>
              </a:prstGeom>
              <a:solidFill>
                <a:srgbClr val="0000FF"/>
              </a:solidFill>
              <a:ln w="317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spcBef>
                    <a:spcPct val="0"/>
                  </a:spcBef>
                </a:pPr>
                <a:r>
                  <a:rPr lang="en-US" sz="1800" dirty="0">
                    <a:solidFill>
                      <a:schemeClr val="bg1"/>
                    </a:solidFill>
                  </a:rPr>
                  <a:t>S-factor: computed and data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31300" y="1584756"/>
                <a:ext cx="3756193" cy="2679019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 flipH="1">
              <a:off x="4137399" y="1704651"/>
              <a:ext cx="25050" cy="2142000"/>
            </a:xfrm>
            <a:prstGeom prst="line">
              <a:avLst/>
            </a:prstGeom>
            <a:ln w="19050">
              <a:solidFill>
                <a:srgbClr val="2524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4222065" y="1864390"/>
              <a:ext cx="25050" cy="1983600"/>
            </a:xfrm>
            <a:prstGeom prst="line">
              <a:avLst/>
            </a:prstGeom>
            <a:ln w="19050" cmpd="sng">
              <a:solidFill>
                <a:srgbClr val="44EFDE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963853" y="3195632"/>
              <a:ext cx="1798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4234103" y="3195632"/>
              <a:ext cx="1798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199870" y="3167891"/>
                  <a:ext cx="9270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400" i="1" dirty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1400" i="1" dirty="0">
                          <a:latin typeface="Cambria Math" panose="02040503050406030204" pitchFamily="18" charset="0"/>
                        </a:rPr>
                        <m:t>10</m:t>
                      </m:r>
                    </m:oMath>
                  </a14:m>
                  <a:r>
                    <a:rPr lang="fr-FR" sz="1400" dirty="0"/>
                    <a:t> keV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9870" y="3167891"/>
                  <a:ext cx="927049" cy="307777"/>
                </a:xfrm>
                <a:prstGeom prst="rect">
                  <a:avLst/>
                </a:prstGeom>
                <a:blipFill>
                  <a:blip r:embed="rId3"/>
                  <a:stretch>
                    <a:fillRect t="-4000" b="-20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4857223" y="2183075"/>
              <a:ext cx="822661" cy="307777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44EFDE"/>
                  </a:solidFill>
                </a:rPr>
                <a:t>Ab initio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4659047" y="1689697"/>
                  <a:ext cx="1742756" cy="550728"/>
                </a:xfrm>
                <a:prstGeom prst="rect">
                  <a:avLst/>
                </a:prstGeom>
                <a:solidFill>
                  <a:schemeClr val="bg1">
                    <a:alpha val="9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2524FF"/>
                      </a:solidFill>
                    </a:rPr>
                    <a:t>Adjusted to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fr-FR" sz="1400" i="1">
                              <a:solidFill>
                                <a:srgbClr val="2524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type m:val="skw"/>
                              <m:ctrlPr>
                                <a:rPr lang="fr-FR" sz="1400" i="1">
                                  <a:solidFill>
                                    <a:srgbClr val="2524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2524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fr-FR" sz="1400" i="1">
                                  <a:solidFill>
                                    <a:srgbClr val="2524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fr-FR" sz="1400" i="1">
                              <a:solidFill>
                                <a:srgbClr val="2524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1400" dirty="0">
                      <a:solidFill>
                        <a:srgbClr val="2524FF"/>
                      </a:solidFill>
                    </a:rPr>
                    <a:t> resonance centroid</a:t>
                  </a: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9047" y="1689697"/>
                  <a:ext cx="1742756" cy="550728"/>
                </a:xfrm>
                <a:prstGeom prst="rect">
                  <a:avLst/>
                </a:prstGeom>
                <a:blipFill>
                  <a:blip r:embed="rId4"/>
                  <a:stretch>
                    <a:fillRect l="-1049" t="-46154" b="-472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A7F8BF3-29A7-4EE4-9632-0792FA77DEA2}"/>
              </a:ext>
            </a:extLst>
          </p:cNvPr>
          <p:cNvGrpSpPr/>
          <p:nvPr/>
        </p:nvGrpSpPr>
        <p:grpSpPr>
          <a:xfrm>
            <a:off x="7227985" y="1193187"/>
            <a:ext cx="3807419" cy="3370995"/>
            <a:chOff x="7227985" y="1193187"/>
            <a:chExt cx="3807419" cy="3370995"/>
          </a:xfrm>
        </p:grpSpPr>
        <p:grpSp>
          <p:nvGrpSpPr>
            <p:cNvPr id="41" name="Groupe 7"/>
            <p:cNvGrpSpPr/>
            <p:nvPr/>
          </p:nvGrpSpPr>
          <p:grpSpPr>
            <a:xfrm>
              <a:off x="7227985" y="1193187"/>
              <a:ext cx="3807419" cy="3070588"/>
              <a:chOff x="212368" y="1193187"/>
              <a:chExt cx="3807419" cy="3070588"/>
            </a:xfrm>
          </p:grpSpPr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3728" y="1561139"/>
                <a:ext cx="3646488" cy="270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212368" y="1193187"/>
                    <a:ext cx="3807419" cy="396914"/>
                  </a:xfrm>
                  <a:prstGeom prst="rect">
                    <a:avLst/>
                  </a:prstGeom>
                  <a:solidFill>
                    <a:srgbClr val="0000FF"/>
                  </a:solidFill>
                  <a:ln w="317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square" anchor="ctr"/>
                  <a:lstStyle/>
                  <a:p>
                    <a:pPr algn="ctr">
                      <a:spcBef>
                        <a:spcPct val="0"/>
                      </a:spcBef>
                    </a:pPr>
                    <a:r>
                      <a:rPr lang="en-US" sz="1800" dirty="0">
                        <a:solidFill>
                          <a:schemeClr val="bg1"/>
                        </a:solidFill>
                      </a:rPr>
                      <a:t>Angular distribution at 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fr-FR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oMath>
                    </a14:m>
                    <a:endParaRPr lang="en-US" sz="18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12368" y="1193187"/>
                    <a:ext cx="3807419" cy="39691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3030" b="-21212"/>
                    </a:stretch>
                  </a:blipFill>
                  <a:ln w="317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Rectangle 43"/>
              <p:cNvSpPr/>
              <p:nvPr/>
            </p:nvSpPr>
            <p:spPr>
              <a:xfrm>
                <a:off x="231300" y="1584756"/>
                <a:ext cx="3756193" cy="2679019"/>
              </a:xfrm>
              <a:prstGeom prst="rect">
                <a:avLst/>
              </a:prstGeom>
              <a:noFill/>
              <a:ln w="63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7232554" y="4302572"/>
              <a:ext cx="37466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n w="0" cap="sq">
                    <a:noFill/>
                  </a:ln>
                  <a:solidFill>
                    <a:srgbClr val="0070C0"/>
                  </a:solidFill>
                </a:rPr>
                <a:t>M. </a:t>
              </a:r>
              <a:r>
                <a:rPr lang="en-US" sz="1100" dirty="0" err="1">
                  <a:ln w="0" cap="sq">
                    <a:noFill/>
                  </a:ln>
                  <a:solidFill>
                    <a:srgbClr val="0070C0"/>
                  </a:solidFill>
                </a:rPr>
                <a:t>Drosg</a:t>
              </a:r>
              <a:r>
                <a:rPr lang="en-US" sz="1100" dirty="0">
                  <a:ln w="0" cap="sq">
                    <a:noFill/>
                  </a:ln>
                  <a:solidFill>
                    <a:srgbClr val="0070C0"/>
                  </a:solidFill>
                </a:rPr>
                <a:t> and N. </a:t>
              </a:r>
              <a:r>
                <a:rPr lang="en-US" sz="1100" dirty="0" err="1">
                  <a:ln w="0" cap="sq">
                    <a:noFill/>
                  </a:ln>
                  <a:solidFill>
                    <a:srgbClr val="0070C0"/>
                  </a:solidFill>
                </a:rPr>
                <a:t>Otuka</a:t>
              </a:r>
              <a:r>
                <a:rPr lang="en-US" sz="1100" dirty="0">
                  <a:ln w="0" cap="sq">
                    <a:noFill/>
                  </a:ln>
                  <a:solidFill>
                    <a:srgbClr val="0070C0"/>
                  </a:solidFill>
                </a:rPr>
                <a:t>, INDC(AUS)-0019 (2015). </a:t>
              </a:r>
              <a:endParaRPr lang="en-US" sz="1100" dirty="0"/>
            </a:p>
          </p:txBody>
        </p:sp>
      </p:grpSp>
      <p:sp>
        <p:nvSpPr>
          <p:cNvPr id="22" name="Rectangle 7">
            <a:extLst>
              <a:ext uri="{FF2B5EF4-FFF2-40B4-BE49-F238E27FC236}">
                <a16:creationId xmlns:a16="http://schemas.microsoft.com/office/drawing/2014/main" id="{EF027FDA-7D4A-94F3-11D2-5A1C76C4E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69" y="4979206"/>
            <a:ext cx="11353662" cy="13804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S-factor is globally well reproduced.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accurate </a:t>
            </a:r>
            <a:r>
              <a:rPr lang="en-US" sz="1800" b="1" dirty="0"/>
              <a:t>reproduction</a:t>
            </a:r>
            <a:r>
              <a:rPr lang="en-US" sz="1800" dirty="0"/>
              <a:t> (of the order of keV) of the </a:t>
            </a:r>
            <a:r>
              <a:rPr lang="en-US" sz="1800" b="1" dirty="0"/>
              <a:t>resonance</a:t>
            </a:r>
            <a:r>
              <a:rPr lang="en-US" sz="1800" dirty="0"/>
              <a:t> </a:t>
            </a:r>
            <a:r>
              <a:rPr lang="en-US" sz="1800" b="1" dirty="0"/>
              <a:t>position</a:t>
            </a:r>
            <a:r>
              <a:rPr lang="en-US" sz="1800" dirty="0"/>
              <a:t>/width is </a:t>
            </a:r>
            <a:r>
              <a:rPr lang="en-US" sz="1800" b="1" dirty="0"/>
              <a:t>essential</a:t>
            </a:r>
            <a:r>
              <a:rPr lang="en-US" sz="1800" dirty="0"/>
              <a:t>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Shape of a the angular distribution </a:t>
            </a:r>
            <a:r>
              <a:rPr lang="en-US" sz="1800" b="1" dirty="0"/>
              <a:t>agrees</a:t>
            </a:r>
            <a:r>
              <a:rPr lang="en-US" sz="1800" dirty="0"/>
              <a:t> with recent </a:t>
            </a:r>
            <a:r>
              <a:rPr lang="en-US" sz="1800" b="1" dirty="0"/>
              <a:t>evaluation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79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78"/>
    </mc:Choice>
    <mc:Fallback xmlns="">
      <p:transition spd="slow" advTm="8117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591739" y="169117"/>
            <a:ext cx="8651649" cy="488983"/>
          </a:xfrm>
        </p:spPr>
        <p:txBody>
          <a:bodyPr>
            <a:normAutofit/>
          </a:bodyPr>
          <a:lstStyle/>
          <a:p>
            <a:r>
              <a:rPr lang="en-US" sz="2000" b="0" baseline="30000" dirty="0">
                <a:cs typeface="Arial" panose="020B0604020202020204" pitchFamily="34" charset="0"/>
              </a:rPr>
              <a:t>3</a:t>
            </a:r>
            <a:r>
              <a:rPr lang="en-US" sz="2000" b="0" dirty="0">
                <a:cs typeface="Arial" panose="020B0604020202020204" pitchFamily="34" charset="0"/>
              </a:rPr>
              <a:t>H</a:t>
            </a:r>
            <a:r>
              <a:rPr lang="en-US" sz="2000" b="0" cap="none" dirty="0">
                <a:cs typeface="Arial" panose="020B0604020202020204" pitchFamily="34" charset="0"/>
              </a:rPr>
              <a:t>e</a:t>
            </a:r>
            <a:r>
              <a:rPr lang="en-US" sz="2000" b="0" dirty="0">
                <a:cs typeface="Arial" panose="020B0604020202020204" pitchFamily="34" charset="0"/>
              </a:rPr>
              <a:t>(</a:t>
            </a:r>
            <a:r>
              <a:rPr lang="en-US" sz="2000" b="0" i="1" cap="none" dirty="0" err="1">
                <a:cs typeface="Arial" panose="020B0604020202020204" pitchFamily="34" charset="0"/>
              </a:rPr>
              <a:t>d</a:t>
            </a:r>
            <a:r>
              <a:rPr lang="en-US" sz="2000" b="0" i="1" dirty="0" err="1">
                <a:cs typeface="Arial" panose="020B0604020202020204" pitchFamily="34" charset="0"/>
              </a:rPr>
              <a:t>,</a:t>
            </a:r>
            <a:r>
              <a:rPr lang="en-US" sz="2000" b="0" i="1" cap="none" dirty="0" err="1">
                <a:cs typeface="Arial" panose="020B0604020202020204" pitchFamily="34" charset="0"/>
              </a:rPr>
              <a:t>p</a:t>
            </a:r>
            <a:r>
              <a:rPr lang="en-US" sz="2000" b="0" dirty="0">
                <a:cs typeface="Arial" panose="020B0604020202020204" pitchFamily="34" charset="0"/>
              </a:rPr>
              <a:t>)</a:t>
            </a:r>
            <a:r>
              <a:rPr lang="en-US" sz="2000" b="0" baseline="30000" dirty="0">
                <a:cs typeface="Arial" panose="020B0604020202020204" pitchFamily="34" charset="0"/>
              </a:rPr>
              <a:t>4</a:t>
            </a:r>
            <a:r>
              <a:rPr lang="en-US" sz="2000" b="0" dirty="0">
                <a:cs typeface="Arial" panose="020B0604020202020204" pitchFamily="34" charset="0"/>
              </a:rPr>
              <a:t>H</a:t>
            </a:r>
            <a:r>
              <a:rPr lang="en-US" sz="2000" b="0" cap="none" dirty="0">
                <a:cs typeface="Arial" panose="020B0604020202020204" pitchFamily="34" charset="0"/>
              </a:rPr>
              <a:t>e</a:t>
            </a:r>
            <a:r>
              <a:rPr lang="en-US" sz="2000" b="0" dirty="0">
                <a:cs typeface="Arial" panose="020B0604020202020204" pitchFamily="34" charset="0"/>
              </a:rPr>
              <a:t> fusion reaction: mirror reaction, globally similar to DT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CB83E-4722-4203-A191-22FFC6374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82" y="3650901"/>
            <a:ext cx="3728332" cy="2692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265996-4C19-485E-AE2C-E815E9D7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262" y="834621"/>
            <a:ext cx="3691693" cy="2781286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02EC0CD9-5C78-4F99-8CA8-9EE745081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86" y="826833"/>
            <a:ext cx="4460400" cy="18137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numCol="1" rtlCol="0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S-factor is globally well reproduced.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However, there are </a:t>
            </a:r>
            <a:r>
              <a:rPr lang="en-US" sz="1800" b="1" dirty="0"/>
              <a:t>discrepancies</a:t>
            </a:r>
            <a:r>
              <a:rPr lang="en-US" sz="1800" dirty="0"/>
              <a:t> between data sets around the peak of the S-factor.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0F260D97-463C-4ED0-8E68-DC112894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955" y="3578488"/>
            <a:ext cx="3852000" cy="2781524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99564B40-0BD1-4516-B9F9-096DBCE0B516}"/>
              </a:ext>
            </a:extLst>
          </p:cNvPr>
          <p:cNvCxnSpPr/>
          <p:nvPr/>
        </p:nvCxnSpPr>
        <p:spPr>
          <a:xfrm>
            <a:off x="7389843" y="1390261"/>
            <a:ext cx="0" cy="289249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1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23"/>
    </mc:Choice>
    <mc:Fallback xmlns="">
      <p:transition spd="slow" advTm="867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433200-D1D7-4F2C-8C61-412617AF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825" y="1596266"/>
            <a:ext cx="4032000" cy="2948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A45F7-2BA4-4E50-B044-C51F44C0A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83"/>
          <a:stretch/>
        </p:blipFill>
        <p:spPr>
          <a:xfrm>
            <a:off x="928008" y="952454"/>
            <a:ext cx="4021974" cy="2476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b="0" baseline="30000" dirty="0">
                    <a:cs typeface="Arial" panose="020B0604020202020204" pitchFamily="34" charset="0"/>
                  </a:rPr>
                  <a:t>3</a:t>
                </a:r>
                <a:r>
                  <a:rPr lang="en-US" sz="2000" b="0" dirty="0">
                    <a:cs typeface="Arial" panose="020B0604020202020204" pitchFamily="34" charset="0"/>
                  </a:rPr>
                  <a:t>H</a:t>
                </a:r>
                <a:r>
                  <a:rPr lang="en-US" sz="2000" b="0" cap="none" dirty="0">
                    <a:cs typeface="Arial" panose="020B0604020202020204" pitchFamily="34" charset="0"/>
                  </a:rPr>
                  <a:t>e</a:t>
                </a:r>
                <a:r>
                  <a:rPr lang="en-US" sz="2000" b="0" dirty="0"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b="0" i="1" cap="none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1800" b="0" i="1" cap="none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lang="en-US" sz="2000" b="0" i="1" dirty="0">
                    <a:cs typeface="Arial" panose="020B0604020202020204" pitchFamily="34" charset="0"/>
                  </a:rPr>
                  <a:t>,</a:t>
                </a:r>
                <a:r>
                  <a:rPr lang="en-US" sz="2000" b="0" i="1" cap="none" dirty="0">
                    <a:cs typeface="Arial" panose="020B0604020202020204" pitchFamily="34" charset="0"/>
                  </a:rPr>
                  <a:t>p</a:t>
                </a:r>
                <a:r>
                  <a:rPr lang="en-US" sz="2000" b="0" dirty="0">
                    <a:cs typeface="Arial" panose="020B0604020202020204" pitchFamily="34" charset="0"/>
                  </a:rPr>
                  <a:t>)</a:t>
                </a:r>
                <a:r>
                  <a:rPr lang="en-US" sz="2000" b="0" baseline="30000" dirty="0">
                    <a:cs typeface="Arial" panose="020B0604020202020204" pitchFamily="34" charset="0"/>
                  </a:rPr>
                  <a:t>4</a:t>
                </a:r>
                <a:r>
                  <a:rPr lang="en-US" sz="2000" b="0" dirty="0">
                    <a:cs typeface="Arial" panose="020B0604020202020204" pitchFamily="34" charset="0"/>
                  </a:rPr>
                  <a:t>H</a:t>
                </a:r>
                <a:r>
                  <a:rPr lang="en-US" sz="2000" b="0" cap="none" dirty="0">
                    <a:cs typeface="Arial" panose="020B0604020202020204" pitchFamily="34" charset="0"/>
                  </a:rPr>
                  <a:t>e: </a:t>
                </a:r>
                <a:r>
                  <a:rPr lang="en-US" sz="2000" b="0" dirty="0">
                    <a:cs typeface="Arial" panose="020B0604020202020204" pitchFamily="34" charset="0"/>
                  </a:rPr>
                  <a:t>analyzing tensors</a:t>
                </a:r>
              </a:p>
            </p:txBody>
          </p:sp>
        </mc:Choice>
        <mc:Fallback xmlns="">
          <p:sp>
            <p:nvSpPr>
              <p:cNvPr id="4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9" t="-15000" b="-1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6">
            <a:extLst>
              <a:ext uri="{FF2B5EF4-FFF2-40B4-BE49-F238E27FC236}">
                <a16:creationId xmlns:a16="http://schemas.microsoft.com/office/drawing/2014/main" id="{7604BDF5-0E6F-4FCF-9851-F6F46879A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31" y="3306120"/>
            <a:ext cx="4050197" cy="298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B24907F-5AE3-42B3-934E-554024658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991" y="5010600"/>
            <a:ext cx="4460292" cy="13466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numCol="1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Deviations</a:t>
            </a:r>
            <a:r>
              <a:rPr lang="en-US" sz="1800" dirty="0"/>
              <a:t> from a pure s-wave of the analyzing tensors are globally reproduced in shape but their amplitude is not.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DB65679-A708-49FA-8268-8FF3439BBCF0}"/>
              </a:ext>
            </a:extLst>
          </p:cNvPr>
          <p:cNvSpPr txBox="1"/>
          <p:nvPr/>
        </p:nvSpPr>
        <p:spPr>
          <a:xfrm>
            <a:off x="9164137" y="4413466"/>
            <a:ext cx="2225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W.H. </a:t>
            </a:r>
            <a:r>
              <a:rPr lang="fr-FR" sz="1100" dirty="0" err="1">
                <a:ln w="0" cap="sq">
                  <a:noFill/>
                </a:ln>
                <a:solidFill>
                  <a:srgbClr val="0070C0"/>
                </a:solidFill>
              </a:rPr>
              <a:t>Geist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, </a:t>
            </a:r>
            <a:r>
              <a:rPr lang="fr-FR" sz="1100" i="1" dirty="0">
                <a:ln w="0" cap="sq">
                  <a:noFill/>
                </a:ln>
                <a:solidFill>
                  <a:srgbClr val="0070C0"/>
                </a:solidFill>
              </a:rPr>
              <a:t>et al.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 PRC</a:t>
            </a:r>
            <a:r>
              <a:rPr lang="fr-FR" sz="1100" b="1" dirty="0">
                <a:ln w="0" cap="sq">
                  <a:noFill/>
                </a:ln>
                <a:solidFill>
                  <a:srgbClr val="0070C0"/>
                </a:solidFill>
              </a:rPr>
              <a:t>60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 (1999).</a:t>
            </a:r>
          </a:p>
        </p:txBody>
      </p:sp>
    </p:spTree>
    <p:extLst>
      <p:ext uri="{BB962C8B-B14F-4D97-AF65-F5344CB8AC3E}">
        <p14:creationId xmlns:p14="http://schemas.microsoft.com/office/powerpoint/2010/main" val="103615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53"/>
    </mc:Choice>
    <mc:Fallback xmlns="">
      <p:transition spd="slow" advTm="4445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2591739" y="169117"/>
            <a:ext cx="8073151" cy="488983"/>
          </a:xfrm>
        </p:spPr>
        <p:txBody>
          <a:bodyPr>
            <a:normAutofit fontScale="90000"/>
          </a:bodyPr>
          <a:lstStyle/>
          <a:p>
            <a:r>
              <a:rPr lang="en-US" sz="2000" b="0" dirty="0">
                <a:cs typeface="Arial" panose="020B0604020202020204" pitchFamily="34" charset="0"/>
              </a:rPr>
              <a:t>DT polarized thermonuclear fusion</a:t>
            </a:r>
            <a:br>
              <a:rPr lang="en-US" sz="2000" b="0" dirty="0">
                <a:cs typeface="Arial" panose="020B0604020202020204" pitchFamily="34" charset="0"/>
              </a:rPr>
            </a:br>
            <a:r>
              <a:rPr lang="en-US" sz="1100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G. Hupin, S. Quaglioni and P. </a:t>
            </a:r>
            <a:r>
              <a:rPr lang="en-US" sz="1100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Navrátil</a:t>
            </a:r>
            <a:r>
              <a:rPr lang="en-US" sz="1100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, Nat. </a:t>
            </a:r>
            <a:r>
              <a:rPr lang="en-US" sz="1100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Commun</a:t>
            </a:r>
            <a:r>
              <a:rPr lang="en-US" sz="1100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. 10, 351 (2019)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745377" y="799710"/>
            <a:ext cx="5963722" cy="3229510"/>
            <a:chOff x="4221376" y="799710"/>
            <a:chExt cx="5963722" cy="32295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/>
                <p:cNvSpPr txBox="1"/>
                <p:nvPr/>
              </p:nvSpPr>
              <p:spPr>
                <a:xfrm>
                  <a:off x="4221376" y="3329990"/>
                  <a:ext cx="5375740" cy="6992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fr-FR" sz="1600">
                                    <a:latin typeface="Cambria Math"/>
                                  </a:rPr>
                                  <m:t>polar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den>
                        </m:f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fr-FR" sz="16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den>
                        </m:f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𝑧𝑧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fr-FR" sz="16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𝑧</m:t>
                                </m:r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𝑧</m:t>
                                </m:r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 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1600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4" name="ZoneTexte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1376" y="3329990"/>
                  <a:ext cx="5375740" cy="69923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9973" y="799710"/>
              <a:ext cx="2825572" cy="231496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auto">
            <a:xfrm>
              <a:off x="8481526" y="2064421"/>
              <a:ext cx="1703572" cy="830997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cs typeface="Arial Narrow"/>
                </a:rPr>
                <a:t>Reactant spins are prepared in a configuration</a:t>
              </a: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FDA46FAF-E502-48B0-B7E3-3508670D6BE6}"/>
              </a:ext>
            </a:extLst>
          </p:cNvPr>
          <p:cNvGrpSpPr/>
          <p:nvPr/>
        </p:nvGrpSpPr>
        <p:grpSpPr>
          <a:xfrm>
            <a:off x="1223269" y="785272"/>
            <a:ext cx="3807419" cy="5518179"/>
            <a:chOff x="212368" y="1101118"/>
            <a:chExt cx="3807419" cy="5518179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E8CD018F-9FBB-4B01-ACAE-13CD5065C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22472" y="4047439"/>
              <a:ext cx="3394227" cy="248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06C1949-B509-47EB-B837-255CB6F57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449101" y="1510955"/>
              <a:ext cx="3333952" cy="248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B21158-C021-4474-8AB6-1A17950EBFE5}"/>
                </a:ext>
              </a:extLst>
            </p:cNvPr>
            <p:cNvSpPr/>
            <p:nvPr/>
          </p:nvSpPr>
          <p:spPr>
            <a:xfrm>
              <a:off x="231300" y="1584756"/>
              <a:ext cx="3756193" cy="5034541"/>
            </a:xfrm>
            <a:prstGeom prst="rect">
              <a:avLst/>
            </a:prstGeom>
            <a:noFill/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id="{CB72320A-A7F2-48CB-BC5C-334E305AA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68" y="1101118"/>
              <a:ext cx="3807419" cy="488983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anchor="ctr"/>
            <a:lstStyle/>
            <a:p>
              <a:pPr algn="ctr">
                <a:spcBef>
                  <a:spcPct val="0"/>
                </a:spcBef>
              </a:pPr>
              <a:r>
                <a:rPr lang="en-US" sz="1800" dirty="0">
                  <a:solidFill>
                    <a:schemeClr val="bg1"/>
                  </a:solidFill>
                </a:rPr>
                <a:t>Enhancement factor and reaction rate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EE625C-EF81-46F6-A9D6-8ECC17403997}"/>
                  </a:ext>
                </a:extLst>
              </p:cNvPr>
              <p:cNvSpPr txBox="1"/>
              <p:nvPr/>
            </p:nvSpPr>
            <p:spPr>
              <a:xfrm>
                <a:off x="1844380" y="1597190"/>
                <a:ext cx="1121910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sz="1400" i="1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m:rPr>
                          <m:nor/>
                        </m:rPr>
                        <a:rPr lang="fr-FR" sz="140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AEE625C-EF81-46F6-A9D6-8ECC17403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380" y="1597190"/>
                <a:ext cx="1121910" cy="215444"/>
              </a:xfrm>
              <a:prstGeom prst="rect">
                <a:avLst/>
              </a:prstGeom>
              <a:blipFill>
                <a:blip r:embed="rId6"/>
                <a:stretch>
                  <a:fillRect l="-2717" r="-2717" b="-1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B1D49A56-0123-4B63-86C9-506B777AC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7069" y="4182651"/>
                <a:ext cx="5912356" cy="217260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numCol="1" rtlCol="0" anchor="ctr">
                <a:noAutofit/>
              </a:bodyPr>
              <a:lstStyle/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/>
                  <a:t>Predictions</a:t>
                </a:r>
                <a:r>
                  <a:rPr lang="en-US" sz="1800" dirty="0"/>
                  <a:t> for polarized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</m:sPre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en-US" sz="1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80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sPre>
                      <m:sPre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80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80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He</m:t>
                        </m:r>
                      </m:e>
                    </m:sPre>
                  </m:oMath>
                </a14:m>
                <a:r>
                  <a:rPr lang="en-US" sz="1800" dirty="0"/>
                  <a:t> enhancement factor and reaction rate.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b="1" dirty="0"/>
                  <a:t>Confirmation</a:t>
                </a:r>
                <a:r>
                  <a:rPr lang="en-US" sz="1800" dirty="0"/>
                  <a:t> of maximum enhancement (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FR" sz="1800">
                        <a:latin typeface="Cambria Math" panose="02040503050406030204" pitchFamily="18" charset="0"/>
                      </a:rPr>
                      <m:t>=1.5)</m:t>
                    </m:r>
                  </m:oMath>
                </a14:m>
                <a:r>
                  <a:rPr lang="en-US" sz="1800" dirty="0"/>
                  <a:t> scenario.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 i="1" dirty="0"/>
                  <a:t>Ab initio </a:t>
                </a:r>
                <a:r>
                  <a:rPr lang="en-US" sz="1800" dirty="0"/>
                  <a:t>calculation shows that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FR" sz="1800">
                        <a:latin typeface="Cambria Math" panose="02040503050406030204" pitchFamily="18" charset="0"/>
                      </a:rPr>
                      <m:t>=1.38</m:t>
                    </m:r>
                  </m:oMath>
                </a14:m>
                <a:r>
                  <a:rPr lang="en-US" sz="1800" dirty="0"/>
                  <a:t> can be achieved in lab.</a:t>
                </a:r>
              </a:p>
            </p:txBody>
          </p:sp>
        </mc:Choice>
        <mc:Fallback xmlns=""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B1D49A56-0123-4B63-86C9-506B777AC6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7069" y="4182651"/>
                <a:ext cx="5912356" cy="217260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49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551"/>
    </mc:Choice>
    <mc:Fallback xmlns="">
      <p:transition spd="slow" advTm="1075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>
            <a:extLst>
              <a:ext uri="{FF2B5EF4-FFF2-40B4-BE49-F238E27FC236}">
                <a16:creationId xmlns:a16="http://schemas.microsoft.com/office/drawing/2014/main" id="{871E86F8-0980-25A9-4A95-70D3807B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31" r="25023"/>
          <a:stretch/>
        </p:blipFill>
        <p:spPr>
          <a:xfrm>
            <a:off x="4886960" y="829819"/>
            <a:ext cx="7089057" cy="15567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53C884-3B41-32B5-F6D3-FA7DB257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b="0" dirty="0">
                <a:cs typeface="Arial" panose="020B0604020202020204" pitchFamily="34" charset="0"/>
              </a:rPr>
              <a:t>DT catalyze fusion with intense laser field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67AC2B-4954-CC2D-D025-456B2AE4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1AE43C-CA72-2BDA-F2AF-843F26AF3333}"/>
              </a:ext>
            </a:extLst>
          </p:cNvPr>
          <p:cNvSpPr txBox="1"/>
          <p:nvPr/>
        </p:nvSpPr>
        <p:spPr>
          <a:xfrm>
            <a:off x="2668555" y="4902339"/>
            <a:ext cx="26100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100">
                <a:ln w="0" cap="sq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W. </a:t>
            </a:r>
            <a:r>
              <a:rPr lang="fr-FR" dirty="0" err="1"/>
              <a:t>Lv</a:t>
            </a:r>
            <a:r>
              <a:rPr lang="fr-FR" dirty="0"/>
              <a:t>, H. Duan, J. Liu PRC 100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969ACC9-CE23-1491-267E-2035F9BDADA6}"/>
                  </a:ext>
                </a:extLst>
              </p:cNvPr>
              <p:cNvSpPr txBox="1"/>
              <p:nvPr/>
            </p:nvSpPr>
            <p:spPr>
              <a:xfrm>
                <a:off x="764845" y="5005941"/>
                <a:ext cx="2232150" cy="1329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u="none" strike="noStrike" baseline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u="none" strike="noStrike" baseline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FR" sz="1800" b="0" i="1" u="none" strike="noStrike" baseline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sz="1800" b="0" i="1" u="none" strike="noStrike" baseline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fr-FR" sz="1800" b="0" i="1" u="none" strike="noStrike" baseline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800" b="0" i="1" u="none" strike="noStrike" baseline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u="none" strike="noStrike" baseline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1800" b="0" i="1" u="none" strike="noStrike" baseline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800" b="0" i="1" u="none" strike="noStrike" baseline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u="none" strike="noStrike" baseline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sz="1800" b="0" i="1" u="none" strike="noStrike" baseline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1800" b="0" i="1" u="none" strike="noStrike" baseline="0" dirty="0">
                  <a:latin typeface="Times-Italic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1800" b="0" i="1" u="none" strike="noStrike" baseline="0" dirty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ad>
                            <m:radPr>
                              <m:degHide m:val="on"/>
                              <m:ctrlPr>
                                <a:rPr lang="fr-F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sSub>
                                <m:sSubPr>
                                  <m:ctrlPr>
                                    <a:rPr lang="fr-FR" sz="1800" b="0" i="1" u="none" strike="noStrike" baseline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sz="1800" b="0" i="1" u="none" strike="noStrike" baseline="0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l-GR" sz="1800" b="0" i="1" u="none" strike="noStrike" baseline="0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rad>
                        </m:num>
                        <m:den>
                          <m: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fr-FR" sz="1800" b="0" i="1" u="none" strike="noStrike" baseline="0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fr-F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l-GR" sz="1800" b="0" i="1" u="none" strike="noStrike" baseline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sz="1800" b="0" u="none" strike="noStrike" baseline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sz="18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fr-FR" sz="1800" dirty="0"/>
                  <a:t> </a:t>
                </a:r>
                <a:r>
                  <a:rPr lang="fr-FR" sz="1800" dirty="0" err="1"/>
                  <a:t>nuclear</a:t>
                </a:r>
                <a:r>
                  <a:rPr lang="fr-FR" sz="1800" dirty="0"/>
                  <a:t> </a:t>
                </a:r>
                <a:r>
                  <a:rPr lang="fr-FR" sz="1800" dirty="0" err="1"/>
                  <a:t>well</a:t>
                </a:r>
                <a:r>
                  <a:rPr lang="fr-FR" sz="1800" dirty="0"/>
                  <a:t> </a:t>
                </a:r>
                <a:r>
                  <a:rPr lang="fr-FR" sz="1800" dirty="0" err="1"/>
                  <a:t>radii</a:t>
                </a:r>
                <a:endParaRPr lang="fr-FR" sz="18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969ACC9-CE23-1491-267E-2035F9BDA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45" y="5005941"/>
                <a:ext cx="2232150" cy="1329018"/>
              </a:xfrm>
              <a:prstGeom prst="rect">
                <a:avLst/>
              </a:prstGeom>
              <a:blipFill>
                <a:blip r:embed="rId3"/>
                <a:stretch>
                  <a:fillRect t="-40826" b="-64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394D4A25-9F92-40E1-08B4-EF3D7A923ECD}"/>
              </a:ext>
            </a:extLst>
          </p:cNvPr>
          <p:cNvGrpSpPr/>
          <p:nvPr/>
        </p:nvGrpSpPr>
        <p:grpSpPr>
          <a:xfrm>
            <a:off x="764845" y="1328849"/>
            <a:ext cx="3807419" cy="3401771"/>
            <a:chOff x="764845" y="1328849"/>
            <a:chExt cx="3807419" cy="34017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0251A3-9AB4-4330-32DA-C83F54A7DAF7}"/>
                </a:ext>
              </a:extLst>
            </p:cNvPr>
            <p:cNvSpPr/>
            <p:nvPr/>
          </p:nvSpPr>
          <p:spPr>
            <a:xfrm>
              <a:off x="783777" y="1694052"/>
              <a:ext cx="3756193" cy="3036568"/>
            </a:xfrm>
            <a:prstGeom prst="rect">
              <a:avLst/>
            </a:prstGeom>
            <a:noFill/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0F24673-5B2E-2D18-0C81-1A47F98A5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935" y="1864487"/>
              <a:ext cx="3603876" cy="2771655"/>
            </a:xfrm>
            <a:prstGeom prst="rect">
              <a:avLst/>
            </a:prstGeom>
          </p:spPr>
        </p:pic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0310E3F-9686-7C80-D594-12D6A293E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845" y="1328849"/>
              <a:ext cx="3807419" cy="488983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anchor="ctr"/>
            <a:lstStyle/>
            <a:p>
              <a:pPr algn="ctr">
                <a:spcBef>
                  <a:spcPct val="0"/>
                </a:spcBef>
              </a:pPr>
              <a:r>
                <a:rPr lang="en-US" sz="1800" dirty="0">
                  <a:solidFill>
                    <a:schemeClr val="bg1"/>
                  </a:solidFill>
                </a:rPr>
                <a:t>Enhancement due laser field</a:t>
              </a:r>
            </a:p>
          </p:txBody>
        </p:sp>
      </p:grpSp>
      <p:sp>
        <p:nvSpPr>
          <p:cNvPr id="13" name="Rectangle 7">
            <a:extLst>
              <a:ext uri="{FF2B5EF4-FFF2-40B4-BE49-F238E27FC236}">
                <a16:creationId xmlns:a16="http://schemas.microsoft.com/office/drawing/2014/main" id="{8287F9A4-111F-C6AB-A853-5926063A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80" y="2875658"/>
            <a:ext cx="5389976" cy="19719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Recent paper show intense laser field can boost nuclear fusion reaction.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Lot of approximations : </a:t>
            </a:r>
            <a:r>
              <a:rPr lang="en-US" sz="1800" dirty="0" err="1"/>
              <a:t>i</a:t>
            </a:r>
            <a:r>
              <a:rPr lang="en-US" sz="1800" dirty="0"/>
              <a:t>) nuclear potential, ii) laser-nucleus interaction etc...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Need optical potential.</a:t>
            </a:r>
          </a:p>
        </p:txBody>
      </p:sp>
      <p:grpSp>
        <p:nvGrpSpPr>
          <p:cNvPr id="15" name="Groupe 77">
            <a:extLst>
              <a:ext uri="{FF2B5EF4-FFF2-40B4-BE49-F238E27FC236}">
                <a16:creationId xmlns:a16="http://schemas.microsoft.com/office/drawing/2014/main" id="{7CD30738-169D-9228-25B6-935083224E73}"/>
              </a:ext>
            </a:extLst>
          </p:cNvPr>
          <p:cNvGrpSpPr/>
          <p:nvPr/>
        </p:nvGrpSpPr>
        <p:grpSpPr>
          <a:xfrm>
            <a:off x="7447410" y="1329893"/>
            <a:ext cx="1439364" cy="455380"/>
            <a:chOff x="2985885" y="1542033"/>
            <a:chExt cx="1439364" cy="455380"/>
          </a:xfrm>
        </p:grpSpPr>
        <p:grpSp>
          <p:nvGrpSpPr>
            <p:cNvPr id="18" name="Groupe 80">
              <a:extLst>
                <a:ext uri="{FF2B5EF4-FFF2-40B4-BE49-F238E27FC236}">
                  <a16:creationId xmlns:a16="http://schemas.microsoft.com/office/drawing/2014/main" id="{33A70F69-79EC-E175-AC11-337DA430B4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85885" y="1542033"/>
              <a:ext cx="462501" cy="455380"/>
              <a:chOff x="2811705" y="2576422"/>
              <a:chExt cx="355770" cy="350292"/>
            </a:xfrm>
          </p:grpSpPr>
          <p:sp>
            <p:nvSpPr>
              <p:cNvPr id="23" name="Oval 89">
                <a:extLst>
                  <a:ext uri="{FF2B5EF4-FFF2-40B4-BE49-F238E27FC236}">
                    <a16:creationId xmlns:a16="http://schemas.microsoft.com/office/drawing/2014/main" id="{E351616D-19B0-802A-9BB4-089964BF988C}"/>
                  </a:ext>
                </a:extLst>
              </p:cNvPr>
              <p:cNvSpPr/>
              <p:nvPr/>
            </p:nvSpPr>
            <p:spPr>
              <a:xfrm rot="16654851">
                <a:off x="2814444" y="2573683"/>
                <a:ext cx="350292" cy="35577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4" name="Picture 90" descr="ball2v2pn-2.png">
                <a:extLst>
                  <a:ext uri="{FF2B5EF4-FFF2-40B4-BE49-F238E27FC236}">
                    <a16:creationId xmlns:a16="http://schemas.microsoft.com/office/drawing/2014/main" id="{4F85537A-7AA5-DA6F-042E-7424FA4FE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2874908" y="2717017"/>
                <a:ext cx="177717" cy="173435"/>
              </a:xfrm>
              <a:prstGeom prst="rect">
                <a:avLst/>
              </a:prstGeom>
            </p:spPr>
          </p:pic>
          <p:grpSp>
            <p:nvGrpSpPr>
              <p:cNvPr id="25" name="Group 91">
                <a:extLst>
                  <a:ext uri="{FF2B5EF4-FFF2-40B4-BE49-F238E27FC236}">
                    <a16:creationId xmlns:a16="http://schemas.microsoft.com/office/drawing/2014/main" id="{3C3BAC31-3DF3-1469-0044-F8F7399472F0}"/>
                  </a:ext>
                </a:extLst>
              </p:cNvPr>
              <p:cNvGrpSpPr/>
              <p:nvPr/>
            </p:nvGrpSpPr>
            <p:grpSpPr>
              <a:xfrm rot="16654851">
                <a:off x="2890225" y="2604209"/>
                <a:ext cx="229292" cy="264356"/>
                <a:chOff x="16182413" y="9376206"/>
                <a:chExt cx="951991" cy="1097574"/>
              </a:xfrm>
            </p:grpSpPr>
            <p:pic>
              <p:nvPicPr>
                <p:cNvPr id="26" name="Picture 94" descr="ball2v2pn.png">
                  <a:extLst>
                    <a:ext uri="{FF2B5EF4-FFF2-40B4-BE49-F238E27FC236}">
                      <a16:creationId xmlns:a16="http://schemas.microsoft.com/office/drawing/2014/main" id="{A13FA8A4-3BE1-FB10-D651-7CA7D1679A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96549" y="9376206"/>
                  <a:ext cx="737855" cy="720086"/>
                </a:xfrm>
                <a:prstGeom prst="rect">
                  <a:avLst/>
                </a:prstGeom>
              </p:spPr>
            </p:pic>
            <p:pic>
              <p:nvPicPr>
                <p:cNvPr id="27" name="Picture 95" descr="ball2v2pn.png">
                  <a:extLst>
                    <a:ext uri="{FF2B5EF4-FFF2-40B4-BE49-F238E27FC236}">
                      <a16:creationId xmlns:a16="http://schemas.microsoft.com/office/drawing/2014/main" id="{2D80E936-A081-E8FD-FCF7-DCE7FCAF1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82413" y="9753701"/>
                  <a:ext cx="737855" cy="72007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" name="Groupe 81">
              <a:extLst>
                <a:ext uri="{FF2B5EF4-FFF2-40B4-BE49-F238E27FC236}">
                  <a16:creationId xmlns:a16="http://schemas.microsoft.com/office/drawing/2014/main" id="{94D633CE-1BD7-8E05-DC1D-345A343521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97649" y="1605923"/>
              <a:ext cx="327600" cy="327600"/>
              <a:chOff x="3284956" y="2620826"/>
              <a:chExt cx="252000" cy="252000"/>
            </a:xfrm>
          </p:grpSpPr>
          <p:sp>
            <p:nvSpPr>
              <p:cNvPr id="20" name="Oval 89">
                <a:extLst>
                  <a:ext uri="{FF2B5EF4-FFF2-40B4-BE49-F238E27FC236}">
                    <a16:creationId xmlns:a16="http://schemas.microsoft.com/office/drawing/2014/main" id="{9D33C687-C104-424A-7D7B-9203AFC892B5}"/>
                  </a:ext>
                </a:extLst>
              </p:cNvPr>
              <p:cNvSpPr/>
              <p:nvPr/>
            </p:nvSpPr>
            <p:spPr>
              <a:xfrm rot="16654851">
                <a:off x="3284956" y="2620826"/>
                <a:ext cx="252000" cy="252000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88" descr="ball2v2pn-2.png">
                <a:extLst>
                  <a:ext uri="{FF2B5EF4-FFF2-40B4-BE49-F238E27FC236}">
                    <a16:creationId xmlns:a16="http://schemas.microsoft.com/office/drawing/2014/main" id="{60670DFE-3B78-9887-1575-325F6BB02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3301956" y="2636725"/>
                <a:ext cx="177718" cy="173436"/>
              </a:xfrm>
              <a:prstGeom prst="rect">
                <a:avLst/>
              </a:prstGeom>
            </p:spPr>
          </p:pic>
          <p:pic>
            <p:nvPicPr>
              <p:cNvPr id="22" name="Picture 93" descr="ball2v2pn.png">
                <a:extLst>
                  <a:ext uri="{FF2B5EF4-FFF2-40B4-BE49-F238E27FC236}">
                    <a16:creationId xmlns:a16="http://schemas.microsoft.com/office/drawing/2014/main" id="{F12ED696-9235-CCD6-A10F-19261CF2E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3335382" y="2686511"/>
                <a:ext cx="177718" cy="173436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33C7AC0-7465-B1D6-9CAB-7F277C34333D}"/>
                  </a:ext>
                </a:extLst>
              </p:cNvPr>
              <p:cNvSpPr txBox="1"/>
              <p:nvPr/>
            </p:nvSpPr>
            <p:spPr>
              <a:xfrm>
                <a:off x="5636020" y="5164432"/>
                <a:ext cx="6119496" cy="81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i="1" dirty="0" err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fr-FR" b="0" i="0" dirty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i="1" dirty="0" smtClean="0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i="1" dirty="0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𝑜𝑢𝑡</m:t>
                                  </m:r>
                                </m:sub>
                              </m:sSub>
                            </m:sup>
                            <m:e>
                              <m:rad>
                                <m:radPr>
                                  <m:degHide m:val="on"/>
                                  <m:ctrlP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fr-FR" i="1" dirty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fr-FR" i="1" dirty="0" err="1">
                                              <a:latin typeface="Cambria Math" panose="02040503050406030204" pitchFamily="18" charset="0"/>
                                            </a:rPr>
                                            <m:t>𝑡𝑜𝑡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fr-FR" i="1" dirty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fr-FR" i="1" dirty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fr-FR" i="1" dirty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</m:d>
                                </m:e>
                              </m:rad>
                              <m:r>
                                <a:rPr lang="fr-FR" i="1" dirty="0" err="1">
                                  <a:latin typeface="Cambria Math" panose="02040503050406030204" pitchFamily="18" charset="0"/>
                                </a:rPr>
                                <m:t>𝑑𝑟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33C7AC0-7465-B1D6-9CAB-7F277C343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020" y="5164432"/>
                <a:ext cx="6119496" cy="8143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11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3CD57-6FA8-D960-1947-4A6EAA25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0" dirty="0">
                <a:cs typeface="Arial" panose="020B0604020202020204" pitchFamily="34" charset="0"/>
              </a:rPr>
              <a:t>DT catalyze fusion with intense laser field</a:t>
            </a:r>
            <a:endParaRPr lang="fr-FR" sz="2000" b="0" dirty="0"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CE145C6-F066-3160-8B88-DCFC24BB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47C27DB-D9AC-DE05-922A-CE56C5DFE9E5}"/>
              </a:ext>
            </a:extLst>
          </p:cNvPr>
          <p:cNvGrpSpPr/>
          <p:nvPr/>
        </p:nvGrpSpPr>
        <p:grpSpPr>
          <a:xfrm>
            <a:off x="2214880" y="925935"/>
            <a:ext cx="7762240" cy="2227316"/>
            <a:chOff x="1208935" y="899063"/>
            <a:chExt cx="9535012" cy="2736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8DFFD11-0DEC-F4A2-7EA8-F4DD9A99D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8935" y="899063"/>
              <a:ext cx="3549176" cy="2736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0321B8B-180C-3467-2B36-D274AED9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541" y="899063"/>
              <a:ext cx="3667406" cy="2736000"/>
            </a:xfrm>
            <a:prstGeom prst="rect">
              <a:avLst/>
            </a:prstGeom>
          </p:spPr>
        </p:pic>
        <p:sp>
          <p:nvSpPr>
            <p:cNvPr id="8" name="Striped Right Arrow 73">
              <a:extLst>
                <a:ext uri="{FF2B5EF4-FFF2-40B4-BE49-F238E27FC236}">
                  <a16:creationId xmlns:a16="http://schemas.microsoft.com/office/drawing/2014/main" id="{CB129C0F-DC1D-C6BE-28AA-82734FE37CB1}"/>
                </a:ext>
              </a:extLst>
            </p:cNvPr>
            <p:cNvSpPr/>
            <p:nvPr/>
          </p:nvSpPr>
          <p:spPr>
            <a:xfrm>
              <a:off x="5063612" y="1937222"/>
              <a:ext cx="1707428" cy="379953"/>
            </a:xfrm>
            <a:prstGeom prst="stripedRightArrow">
              <a:avLst>
                <a:gd name="adj1" fmla="val 51614"/>
                <a:gd name="adj2" fmla="val 101645"/>
              </a:avLst>
            </a:prstGeom>
            <a:solidFill>
              <a:srgbClr val="252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901EED1-23D2-5EFD-27D9-85AEBDCC9E80}"/>
                  </a:ext>
                </a:extLst>
              </p:cNvPr>
              <p:cNvSpPr txBox="1"/>
              <p:nvPr/>
            </p:nvSpPr>
            <p:spPr>
              <a:xfrm>
                <a:off x="480057" y="3742123"/>
                <a:ext cx="5158744" cy="11692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6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𝑖𝑚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𝑖𝑚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901EED1-23D2-5EFD-27D9-85AEBDCC9E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7" y="3742123"/>
                <a:ext cx="5158744" cy="11692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3DC5B44-013D-F6AC-61E9-B6E3D4274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14" y="5500289"/>
            <a:ext cx="5158744" cy="8569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/>
              <a:t>Laser field has an effect to the fusion reaction but it is smaller than claimed.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2465538-7FDE-C47A-E98A-A513EE46182B}"/>
              </a:ext>
            </a:extLst>
          </p:cNvPr>
          <p:cNvGrpSpPr/>
          <p:nvPr/>
        </p:nvGrpSpPr>
        <p:grpSpPr>
          <a:xfrm>
            <a:off x="7361709" y="3352237"/>
            <a:ext cx="3807419" cy="3146120"/>
            <a:chOff x="7361709" y="3352237"/>
            <a:chExt cx="3807419" cy="314612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F175D22-3C34-F1F6-C55E-1EFFBB94D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7125" y="3731963"/>
              <a:ext cx="3536584" cy="276639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CFDCA0-8809-6E75-0452-A74BB102F661}"/>
                </a:ext>
              </a:extLst>
            </p:cNvPr>
            <p:cNvSpPr/>
            <p:nvPr/>
          </p:nvSpPr>
          <p:spPr>
            <a:xfrm>
              <a:off x="7387321" y="3759292"/>
              <a:ext cx="3756193" cy="2678141"/>
            </a:xfrm>
            <a:prstGeom prst="rect">
              <a:avLst/>
            </a:prstGeom>
            <a:noFill/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978AA419-817E-9C60-70B4-6F4D4D851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1709" y="3352237"/>
              <a:ext cx="3807419" cy="488983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anchor="ctr"/>
            <a:lstStyle/>
            <a:p>
              <a:pPr algn="ctr">
                <a:spcBef>
                  <a:spcPct val="0"/>
                </a:spcBef>
              </a:pPr>
              <a:r>
                <a:rPr lang="en-US" sz="1800" dirty="0">
                  <a:solidFill>
                    <a:schemeClr val="bg1"/>
                  </a:solidFill>
                </a:rPr>
                <a:t>Enhancement due laser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150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DD fusion: next step towards complex reactions</a:t>
            </a:r>
          </a:p>
        </p:txBody>
      </p:sp>
      <p:sp>
        <p:nvSpPr>
          <p:cNvPr id="60" name="Titre 6"/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1547066" y="1498935"/>
                <a:ext cx="4037183" cy="8073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𝑅𝐺𝑀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𝛷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</m:acc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066" y="1498935"/>
                <a:ext cx="4037183" cy="8073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Rectangle 1065"/>
          <p:cNvSpPr>
            <a:spLocks noChangeArrowheads="1"/>
          </p:cNvSpPr>
          <p:nvPr/>
        </p:nvSpPr>
        <p:spPr bwMode="auto">
          <a:xfrm>
            <a:off x="4999157" y="2283155"/>
            <a:ext cx="8774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Channel basis</a:t>
            </a:r>
          </a:p>
        </p:txBody>
      </p:sp>
      <p:sp>
        <p:nvSpPr>
          <p:cNvPr id="93" name="Oval 92"/>
          <p:cNvSpPr/>
          <p:nvPr/>
        </p:nvSpPr>
        <p:spPr bwMode="auto">
          <a:xfrm>
            <a:off x="3402936" y="1656951"/>
            <a:ext cx="671472" cy="442978"/>
          </a:xfrm>
          <a:prstGeom prst="ellipse">
            <a:avLst/>
          </a:prstGeom>
          <a:solidFill>
            <a:srgbClr val="0000FF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1400" dirty="0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  <a:p>
            <a:pPr algn="ctr" defTabSz="914400" eaLnBrk="0" hangingPunct="0"/>
            <a:endParaRPr lang="en-US" sz="1400" dirty="0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94" name="Rectangle 1065"/>
          <p:cNvSpPr>
            <a:spLocks noChangeArrowheads="1"/>
          </p:cNvSpPr>
          <p:nvPr/>
        </p:nvSpPr>
        <p:spPr bwMode="auto">
          <a:xfrm>
            <a:off x="1760617" y="2213905"/>
            <a:ext cx="1382670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Relative wave function </a:t>
            </a:r>
            <a:r>
              <a:rPr lang="en-US" sz="900" dirty="0">
                <a:solidFill>
                  <a:srgbClr val="0000FF"/>
                </a:solidFill>
              </a:rPr>
              <a:t>(unknown)</a:t>
            </a:r>
          </a:p>
        </p:txBody>
      </p:sp>
      <p:sp>
        <p:nvSpPr>
          <p:cNvPr id="95" name="Oval 94"/>
          <p:cNvSpPr>
            <a:spLocks noChangeAspect="1"/>
          </p:cNvSpPr>
          <p:nvPr/>
        </p:nvSpPr>
        <p:spPr bwMode="auto">
          <a:xfrm>
            <a:off x="4480452" y="1633373"/>
            <a:ext cx="976212" cy="448056"/>
          </a:xfrm>
          <a:prstGeom prst="ellipse">
            <a:avLst/>
          </a:prstGeom>
          <a:solidFill>
            <a:srgbClr val="FF0000">
              <a:alpha val="2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/>
            <a:endParaRPr lang="en-US" sz="1400">
              <a:latin typeface="Arial" pitchFamily="48" charset="0"/>
              <a:ea typeface="ＭＳ Ｐゴシック" pitchFamily="48" charset="-128"/>
              <a:cs typeface="ＭＳ Ｐゴシック" pitchFamily="48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242080" y="249859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400" dirty="0" err="1"/>
              <a:t>Antisymmetrizer</a:t>
            </a:r>
            <a:endParaRPr lang="en-US" sz="1400" dirty="0"/>
          </a:p>
        </p:txBody>
      </p:sp>
      <p:cxnSp>
        <p:nvCxnSpPr>
          <p:cNvPr id="98" name="Straight Arrow Connector 97"/>
          <p:cNvCxnSpPr>
            <a:stCxn id="94" idx="3"/>
            <a:endCxn id="93" idx="4"/>
          </p:cNvCxnSpPr>
          <p:nvPr/>
        </p:nvCxnSpPr>
        <p:spPr>
          <a:xfrm flipV="1">
            <a:off x="3143287" y="2099929"/>
            <a:ext cx="595385" cy="444836"/>
          </a:xfrm>
          <a:prstGeom prst="straightConnector1">
            <a:avLst/>
          </a:prstGeom>
          <a:ln w="19050" cmpd="sng">
            <a:solidFill>
              <a:srgbClr val="0000FF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89" idx="1"/>
            <a:endCxn id="95" idx="4"/>
          </p:cNvCxnSpPr>
          <p:nvPr/>
        </p:nvCxnSpPr>
        <p:spPr>
          <a:xfrm flipH="1" flipV="1">
            <a:off x="4968558" y="2081429"/>
            <a:ext cx="30599" cy="463336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7" idx="0"/>
          </p:cNvCxnSpPr>
          <p:nvPr/>
        </p:nvCxnSpPr>
        <p:spPr>
          <a:xfrm flipV="1">
            <a:off x="3976416" y="1974594"/>
            <a:ext cx="220783" cy="524004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4829460" y="3128478"/>
            <a:ext cx="197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CC00"/>
                </a:solidFill>
              </a:rPr>
              <a:t>Lightly bound&amp; identical particle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8FE32F6-90FC-47A9-98B7-2EC9CFE00172}"/>
              </a:ext>
            </a:extLst>
          </p:cNvPr>
          <p:cNvGrpSpPr/>
          <p:nvPr/>
        </p:nvGrpSpPr>
        <p:grpSpPr>
          <a:xfrm>
            <a:off x="931770" y="2768250"/>
            <a:ext cx="2113086" cy="1190826"/>
            <a:chOff x="862512" y="2607775"/>
            <a:chExt cx="2113086" cy="1190826"/>
          </a:xfrm>
        </p:grpSpPr>
        <p:sp>
          <p:nvSpPr>
            <p:cNvPr id="96" name="Left-Right Arrow 95"/>
            <p:cNvSpPr/>
            <p:nvPr/>
          </p:nvSpPr>
          <p:spPr bwMode="auto">
            <a:xfrm>
              <a:off x="862512" y="3166463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103" name="Groupe 10"/>
            <p:cNvGrpSpPr/>
            <p:nvPr/>
          </p:nvGrpSpPr>
          <p:grpSpPr>
            <a:xfrm>
              <a:off x="1045646" y="2607775"/>
              <a:ext cx="1929952" cy="1190826"/>
              <a:chOff x="4740672" y="2991941"/>
              <a:chExt cx="1929952" cy="11908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ZoneTexte 3"/>
                  <p:cNvSpPr txBox="1"/>
                  <p:nvPr/>
                </p:nvSpPr>
                <p:spPr>
                  <a:xfrm>
                    <a:off x="5101171" y="2991941"/>
                    <a:ext cx="821250" cy="3815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800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104" name="ZoneTexte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1171" y="2991941"/>
                    <a:ext cx="821250" cy="38151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063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/>
              <p:cNvGrpSpPr>
                <a:grpSpLocks noChangeAspect="1"/>
              </p:cNvGrpSpPr>
              <p:nvPr/>
            </p:nvGrpSpPr>
            <p:grpSpPr>
              <a:xfrm>
                <a:off x="5303970" y="3242235"/>
                <a:ext cx="769252" cy="433098"/>
                <a:chOff x="8074031" y="4132487"/>
                <a:chExt cx="695495" cy="391572"/>
              </a:xfrm>
            </p:grpSpPr>
            <p:sp>
              <p:nvSpPr>
                <p:cNvPr id="109" name="Oval 108"/>
                <p:cNvSpPr>
                  <a:spLocks/>
                </p:cNvSpPr>
                <p:nvPr/>
              </p:nvSpPr>
              <p:spPr>
                <a:xfrm rot="16200000">
                  <a:off x="8090305" y="4182302"/>
                  <a:ext cx="325483" cy="358031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0" name="Picture 109" descr="ball2v2pn-2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51390" y="4321961"/>
                  <a:ext cx="189171" cy="184612"/>
                </a:xfrm>
                <a:prstGeom prst="rect">
                  <a:avLst/>
                </a:prstGeom>
              </p:spPr>
            </p:pic>
            <p:sp>
              <p:nvSpPr>
                <p:cNvPr id="113" name="Oval 112"/>
                <p:cNvSpPr>
                  <a:spLocks/>
                </p:cNvSpPr>
                <p:nvPr/>
              </p:nvSpPr>
              <p:spPr>
                <a:xfrm rot="16200000">
                  <a:off x="8444043" y="4132487"/>
                  <a:ext cx="325483" cy="325483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17" name="Picture 116" descr="ball2v2pn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70433" y="4227376"/>
                  <a:ext cx="189171" cy="184612"/>
                </a:xfrm>
                <a:prstGeom prst="rect">
                  <a:avLst/>
                </a:prstGeom>
              </p:spPr>
            </p:pic>
            <p:pic>
              <p:nvPicPr>
                <p:cNvPr id="121" name="Picture 120" descr="ball2v2pn.png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477947" y="4226827"/>
                  <a:ext cx="189170" cy="184612"/>
                </a:xfrm>
                <a:prstGeom prst="rect">
                  <a:avLst/>
                </a:prstGeom>
              </p:spPr>
            </p:pic>
            <p:pic>
              <p:nvPicPr>
                <p:cNvPr id="122" name="Picture 121" descr="ball2v2pn-2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550075" y="4154699"/>
                  <a:ext cx="189171" cy="184612"/>
                </a:xfrm>
                <a:prstGeom prst="rect">
                  <a:avLst/>
                </a:prstGeom>
              </p:spPr>
            </p:pic>
            <p:cxnSp>
              <p:nvCxnSpPr>
                <p:cNvPr id="123" name="Straight Arrow Connector 122"/>
                <p:cNvCxnSpPr/>
                <p:nvPr/>
              </p:nvCxnSpPr>
              <p:spPr>
                <a:xfrm rot="16200000">
                  <a:off x="8358159" y="4114452"/>
                  <a:ext cx="122062" cy="427216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triangle" w="sm" len="med"/>
                  <a:tailEnd type="non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TextBox 105"/>
                  <p:cNvSpPr txBox="1"/>
                  <p:nvPr/>
                </p:nvSpPr>
                <p:spPr>
                  <a:xfrm>
                    <a:off x="4740672" y="3895637"/>
                    <a:ext cx="1929952" cy="2871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06" name="TextBox 10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0672" y="3895637"/>
                    <a:ext cx="1929952" cy="28713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848" t="-10638" r="-2848" b="-1702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ZoneTexte 4"/>
                  <p:cNvSpPr txBox="1"/>
                  <p:nvPr/>
                </p:nvSpPr>
                <p:spPr>
                  <a:xfrm>
                    <a:off x="5165259" y="3636575"/>
                    <a:ext cx="72795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</a:rPr>
                            <m:t>(</m:t>
                          </m:r>
                          <m:r>
                            <a:rPr lang="fr-FR" sz="1200" i="1">
                              <a:latin typeface="Cambria Math"/>
                            </a:rPr>
                            <m:t>𝐴</m:t>
                          </m:r>
                          <m:r>
                            <a:rPr lang="fr-FR" sz="1200" i="1">
                              <a:latin typeface="Cambria Math"/>
                            </a:rPr>
                            <m:t>−</m:t>
                          </m:r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  <m:r>
                            <a:rPr lang="fr-FR" sz="1200" i="1"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07" name="ZoneTexte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5259" y="3636575"/>
                    <a:ext cx="727956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111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ZoneTexte 6"/>
                  <p:cNvSpPr txBox="1"/>
                  <p:nvPr/>
                </p:nvSpPr>
                <p:spPr>
                  <a:xfrm>
                    <a:off x="5845709" y="3530008"/>
                    <a:ext cx="31669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08" name="ZoneTexte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5709" y="3530008"/>
                    <a:ext cx="316690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68" name="Groupe 167">
            <a:extLst>
              <a:ext uri="{FF2B5EF4-FFF2-40B4-BE49-F238E27FC236}">
                <a16:creationId xmlns:a16="http://schemas.microsoft.com/office/drawing/2014/main" id="{AF41A8B4-70A2-46AF-9BA0-DAE1B199B83C}"/>
              </a:ext>
            </a:extLst>
          </p:cNvPr>
          <p:cNvGrpSpPr/>
          <p:nvPr/>
        </p:nvGrpSpPr>
        <p:grpSpPr>
          <a:xfrm>
            <a:off x="1585129" y="3996880"/>
            <a:ext cx="2113086" cy="1190826"/>
            <a:chOff x="4477049" y="1820690"/>
            <a:chExt cx="2113086" cy="1190826"/>
          </a:xfrm>
        </p:grpSpPr>
        <p:sp>
          <p:nvSpPr>
            <p:cNvPr id="169" name="Left-Right Arrow 95">
              <a:extLst>
                <a:ext uri="{FF2B5EF4-FFF2-40B4-BE49-F238E27FC236}">
                  <a16:creationId xmlns:a16="http://schemas.microsoft.com/office/drawing/2014/main" id="{A508A894-617F-4B64-AEFC-4D63ECCDEC52}"/>
                </a:ext>
              </a:extLst>
            </p:cNvPr>
            <p:cNvSpPr/>
            <p:nvPr/>
          </p:nvSpPr>
          <p:spPr bwMode="auto">
            <a:xfrm>
              <a:off x="4477049" y="2379378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171" name="Groupe 10">
              <a:extLst>
                <a:ext uri="{FF2B5EF4-FFF2-40B4-BE49-F238E27FC236}">
                  <a16:creationId xmlns:a16="http://schemas.microsoft.com/office/drawing/2014/main" id="{ED81F863-D45E-4E0F-B74D-F17B7B9E4B7F}"/>
                </a:ext>
              </a:extLst>
            </p:cNvPr>
            <p:cNvGrpSpPr/>
            <p:nvPr/>
          </p:nvGrpSpPr>
          <p:grpSpPr>
            <a:xfrm>
              <a:off x="4660183" y="1820690"/>
              <a:ext cx="1929952" cy="1190826"/>
              <a:chOff x="4740672" y="2991941"/>
              <a:chExt cx="1929952" cy="11908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2" name="ZoneTexte 3">
                    <a:extLst>
                      <a:ext uri="{FF2B5EF4-FFF2-40B4-BE49-F238E27FC236}">
                        <a16:creationId xmlns:a16="http://schemas.microsoft.com/office/drawing/2014/main" id="{1F64A4BA-2222-45F4-829F-A3868048DCB8}"/>
                      </a:ext>
                    </a:extLst>
                  </p:cNvPr>
                  <p:cNvSpPr txBox="1"/>
                  <p:nvPr/>
                </p:nvSpPr>
                <p:spPr>
                  <a:xfrm>
                    <a:off x="5101171" y="2991941"/>
                    <a:ext cx="821250" cy="3815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800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172" name="ZoneTexte 3">
                    <a:extLst>
                      <a:ext uri="{FF2B5EF4-FFF2-40B4-BE49-F238E27FC236}">
                        <a16:creationId xmlns:a16="http://schemas.microsoft.com/office/drawing/2014/main" id="{1F64A4BA-2222-45F4-829F-A3868048D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1171" y="2991941"/>
                    <a:ext cx="821250" cy="381515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t="-20968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73" name="Group 104">
                <a:extLst>
                  <a:ext uri="{FF2B5EF4-FFF2-40B4-BE49-F238E27FC236}">
                    <a16:creationId xmlns:a16="http://schemas.microsoft.com/office/drawing/2014/main" id="{8462575E-BEE9-4942-8709-D353E33000E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03960" y="3283936"/>
                <a:ext cx="727604" cy="391399"/>
                <a:chOff x="8074031" y="4170188"/>
                <a:chExt cx="657841" cy="353871"/>
              </a:xfrm>
            </p:grpSpPr>
            <p:sp>
              <p:nvSpPr>
                <p:cNvPr id="177" name="Oval 108">
                  <a:extLst>
                    <a:ext uri="{FF2B5EF4-FFF2-40B4-BE49-F238E27FC236}">
                      <a16:creationId xmlns:a16="http://schemas.microsoft.com/office/drawing/2014/main" id="{CBE22E51-5120-4046-84CF-E0D296BD5B3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8090305" y="4182302"/>
                  <a:ext cx="325483" cy="358031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78" name="Picture 109" descr="ball2v2pn-2.png">
                  <a:extLst>
                    <a:ext uri="{FF2B5EF4-FFF2-40B4-BE49-F238E27FC236}">
                      <a16:creationId xmlns:a16="http://schemas.microsoft.com/office/drawing/2014/main" id="{6E4314E6-F7AF-4608-A66A-3394BADAC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51390" y="4321961"/>
                  <a:ext cx="189171" cy="184612"/>
                </a:xfrm>
                <a:prstGeom prst="rect">
                  <a:avLst/>
                </a:prstGeom>
              </p:spPr>
            </p:pic>
            <p:pic>
              <p:nvPicPr>
                <p:cNvPr id="180" name="Picture 116" descr="ball2v2pn.png">
                  <a:extLst>
                    <a:ext uri="{FF2B5EF4-FFF2-40B4-BE49-F238E27FC236}">
                      <a16:creationId xmlns:a16="http://schemas.microsoft.com/office/drawing/2014/main" id="{F9C5CFFB-9E5E-4016-9527-2945D5703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70433" y="4227376"/>
                  <a:ext cx="189171" cy="184612"/>
                </a:xfrm>
                <a:prstGeom prst="rect">
                  <a:avLst/>
                </a:prstGeom>
              </p:spPr>
            </p:pic>
            <p:pic>
              <p:nvPicPr>
                <p:cNvPr id="181" name="Picture 120" descr="ball2v2pn.png">
                  <a:extLst>
                    <a:ext uri="{FF2B5EF4-FFF2-40B4-BE49-F238E27FC236}">
                      <a16:creationId xmlns:a16="http://schemas.microsoft.com/office/drawing/2014/main" id="{C5A63F08-7405-4C82-A41F-338BAE465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04955" y="4276860"/>
                  <a:ext cx="189170" cy="184612"/>
                </a:xfrm>
                <a:prstGeom prst="rect">
                  <a:avLst/>
                </a:prstGeom>
              </p:spPr>
            </p:pic>
            <p:pic>
              <p:nvPicPr>
                <p:cNvPr id="182" name="Picture 121" descr="ball2v2pn-2.png">
                  <a:extLst>
                    <a:ext uri="{FF2B5EF4-FFF2-40B4-BE49-F238E27FC236}">
                      <a16:creationId xmlns:a16="http://schemas.microsoft.com/office/drawing/2014/main" id="{10753754-B56B-4FD7-8191-30C92D763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544980" y="4172468"/>
                  <a:ext cx="189171" cy="184612"/>
                </a:xfrm>
                <a:prstGeom prst="rect">
                  <a:avLst/>
                </a:prstGeom>
              </p:spPr>
            </p:pic>
            <p:cxnSp>
              <p:nvCxnSpPr>
                <p:cNvPr id="183" name="Straight Arrow Connector 122">
                  <a:extLst>
                    <a:ext uri="{FF2B5EF4-FFF2-40B4-BE49-F238E27FC236}">
                      <a16:creationId xmlns:a16="http://schemas.microsoft.com/office/drawing/2014/main" id="{84E34244-059F-44F4-9084-894ACFE1BF31}"/>
                    </a:ext>
                  </a:extLst>
                </p:cNvPr>
                <p:cNvCxnSpPr/>
                <p:nvPr/>
              </p:nvCxnSpPr>
              <p:spPr>
                <a:xfrm rot="16200000">
                  <a:off x="8358159" y="4114452"/>
                  <a:ext cx="122062" cy="427216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triangle" w="sm" len="med"/>
                  <a:tailEnd type="non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4" name="TextBox 105">
                    <a:extLst>
                      <a:ext uri="{FF2B5EF4-FFF2-40B4-BE49-F238E27FC236}">
                        <a16:creationId xmlns:a16="http://schemas.microsoft.com/office/drawing/2014/main" id="{7DE122FA-91B9-4684-86F9-D4999CC0A93C}"/>
                      </a:ext>
                    </a:extLst>
                  </p:cNvPr>
                  <p:cNvSpPr txBox="1"/>
                  <p:nvPr/>
                </p:nvSpPr>
                <p:spPr>
                  <a:xfrm>
                    <a:off x="4740672" y="3895637"/>
                    <a:ext cx="1929952" cy="2871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74" name="TextBox 105">
                    <a:extLst>
                      <a:ext uri="{FF2B5EF4-FFF2-40B4-BE49-F238E27FC236}">
                        <a16:creationId xmlns:a16="http://schemas.microsoft.com/office/drawing/2014/main" id="{7DE122FA-91B9-4684-86F9-D4999CC0A9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0672" y="3895637"/>
                    <a:ext cx="1929952" cy="28713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848" t="-10417" r="-2848" b="-1458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5" name="ZoneTexte 4">
                    <a:extLst>
                      <a:ext uri="{FF2B5EF4-FFF2-40B4-BE49-F238E27FC236}">
                        <a16:creationId xmlns:a16="http://schemas.microsoft.com/office/drawing/2014/main" id="{19906BC6-64E8-47DD-8A9D-24693477CD58}"/>
                      </a:ext>
                    </a:extLst>
                  </p:cNvPr>
                  <p:cNvSpPr txBox="1"/>
                  <p:nvPr/>
                </p:nvSpPr>
                <p:spPr>
                  <a:xfrm>
                    <a:off x="5165259" y="3636575"/>
                    <a:ext cx="72795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</a:rPr>
                            <m:t>(</m:t>
                          </m:r>
                          <m:r>
                            <a:rPr lang="fr-FR" sz="1200" i="1">
                              <a:latin typeface="Cambria Math"/>
                            </a:rPr>
                            <m:t>𝐴</m:t>
                          </m:r>
                          <m:r>
                            <a:rPr lang="fr-FR" sz="1200" i="1">
                              <a:latin typeface="Cambria Math"/>
                            </a:rPr>
                            <m:t>−</m:t>
                          </m:r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  <m:r>
                            <a:rPr lang="fr-FR" sz="1200" i="1"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75" name="ZoneTexte 4">
                    <a:extLst>
                      <a:ext uri="{FF2B5EF4-FFF2-40B4-BE49-F238E27FC236}">
                        <a16:creationId xmlns:a16="http://schemas.microsoft.com/office/drawing/2014/main" id="{19906BC6-64E8-47DD-8A9D-24693477CD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5259" y="3636575"/>
                    <a:ext cx="727956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111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6" name="ZoneTexte 6">
                    <a:extLst>
                      <a:ext uri="{FF2B5EF4-FFF2-40B4-BE49-F238E27FC236}">
                        <a16:creationId xmlns:a16="http://schemas.microsoft.com/office/drawing/2014/main" id="{4C86BC46-CA14-4140-937C-8F53A081D958}"/>
                      </a:ext>
                    </a:extLst>
                  </p:cNvPr>
                  <p:cNvSpPr txBox="1"/>
                  <p:nvPr/>
                </p:nvSpPr>
                <p:spPr>
                  <a:xfrm>
                    <a:off x="5845709" y="3530008"/>
                    <a:ext cx="31669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76" name="ZoneTexte 6">
                    <a:extLst>
                      <a:ext uri="{FF2B5EF4-FFF2-40B4-BE49-F238E27FC236}">
                        <a16:creationId xmlns:a16="http://schemas.microsoft.com/office/drawing/2014/main" id="{4C86BC46-CA14-4140-937C-8F53A081D95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5709" y="3530008"/>
                    <a:ext cx="316690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6" name="TextBox 101">
            <a:extLst>
              <a:ext uri="{FF2B5EF4-FFF2-40B4-BE49-F238E27FC236}">
                <a16:creationId xmlns:a16="http://schemas.microsoft.com/office/drawing/2014/main" id="{33A918D7-BAB9-449E-8776-60BAA1B9DF24}"/>
              </a:ext>
            </a:extLst>
          </p:cNvPr>
          <p:cNvSpPr txBox="1"/>
          <p:nvPr/>
        </p:nvSpPr>
        <p:spPr>
          <a:xfrm>
            <a:off x="4511812" y="4986033"/>
            <a:ext cx="2612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CC00"/>
                </a:solidFill>
              </a:rPr>
              <a:t>Charged exchange channel.. “fine tuning of nuclear interaction”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EC752EB-77A4-4F86-8771-40F79D8FA3D9}"/>
              </a:ext>
            </a:extLst>
          </p:cNvPr>
          <p:cNvGrpSpPr/>
          <p:nvPr/>
        </p:nvGrpSpPr>
        <p:grpSpPr>
          <a:xfrm>
            <a:off x="2238487" y="5225510"/>
            <a:ext cx="2113086" cy="1190826"/>
            <a:chOff x="862512" y="5548457"/>
            <a:chExt cx="2113086" cy="1190826"/>
          </a:xfrm>
        </p:grpSpPr>
        <p:sp>
          <p:nvSpPr>
            <p:cNvPr id="185" name="Left-Right Arrow 95">
              <a:extLst>
                <a:ext uri="{FF2B5EF4-FFF2-40B4-BE49-F238E27FC236}">
                  <a16:creationId xmlns:a16="http://schemas.microsoft.com/office/drawing/2014/main" id="{D2333C94-413F-4917-819E-B849C1A8413F}"/>
                </a:ext>
              </a:extLst>
            </p:cNvPr>
            <p:cNvSpPr/>
            <p:nvPr/>
          </p:nvSpPr>
          <p:spPr bwMode="auto">
            <a:xfrm>
              <a:off x="862512" y="6107145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grpSp>
          <p:nvGrpSpPr>
            <p:cNvPr id="187" name="Groupe 10">
              <a:extLst>
                <a:ext uri="{FF2B5EF4-FFF2-40B4-BE49-F238E27FC236}">
                  <a16:creationId xmlns:a16="http://schemas.microsoft.com/office/drawing/2014/main" id="{125907F1-6F92-430A-A576-C5158DDE2520}"/>
                </a:ext>
              </a:extLst>
            </p:cNvPr>
            <p:cNvGrpSpPr/>
            <p:nvPr/>
          </p:nvGrpSpPr>
          <p:grpSpPr>
            <a:xfrm>
              <a:off x="1045646" y="5548457"/>
              <a:ext cx="1929952" cy="1190826"/>
              <a:chOff x="4740672" y="2991941"/>
              <a:chExt cx="1929952" cy="119082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ZoneTexte 3">
                    <a:extLst>
                      <a:ext uri="{FF2B5EF4-FFF2-40B4-BE49-F238E27FC236}">
                        <a16:creationId xmlns:a16="http://schemas.microsoft.com/office/drawing/2014/main" id="{898373EB-F5CB-46B9-9D90-A43F129E0594}"/>
                      </a:ext>
                    </a:extLst>
                  </p:cNvPr>
                  <p:cNvSpPr txBox="1"/>
                  <p:nvPr/>
                </p:nvSpPr>
                <p:spPr>
                  <a:xfrm>
                    <a:off x="5101171" y="2991941"/>
                    <a:ext cx="821250" cy="3815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800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𝑎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sz="1800" i="1"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fr-FR" sz="1800" dirty="0"/>
                  </a:p>
                </p:txBody>
              </p:sp>
            </mc:Choice>
            <mc:Fallback xmlns="">
              <p:sp>
                <p:nvSpPr>
                  <p:cNvPr id="188" name="ZoneTexte 3">
                    <a:extLst>
                      <a:ext uri="{FF2B5EF4-FFF2-40B4-BE49-F238E27FC236}">
                        <a16:creationId xmlns:a16="http://schemas.microsoft.com/office/drawing/2014/main" id="{898373EB-F5CB-46B9-9D90-A43F129E059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01171" y="2991941"/>
                    <a:ext cx="821250" cy="38151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t="-2063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89" name="Group 104">
                <a:extLst>
                  <a:ext uri="{FF2B5EF4-FFF2-40B4-BE49-F238E27FC236}">
                    <a16:creationId xmlns:a16="http://schemas.microsoft.com/office/drawing/2014/main" id="{D3C7EDE9-67FD-4B59-B95E-142963B8C6B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303977" y="3284440"/>
                <a:ext cx="714710" cy="390885"/>
                <a:chOff x="8074031" y="4170652"/>
                <a:chExt cx="646182" cy="353407"/>
              </a:xfrm>
            </p:grpSpPr>
            <p:sp>
              <p:nvSpPr>
                <p:cNvPr id="193" name="Oval 108">
                  <a:extLst>
                    <a:ext uri="{FF2B5EF4-FFF2-40B4-BE49-F238E27FC236}">
                      <a16:creationId xmlns:a16="http://schemas.microsoft.com/office/drawing/2014/main" id="{97A5E1F3-16C8-45AF-8F4D-8908FF4EF2B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6200000">
                  <a:off x="8090305" y="4182302"/>
                  <a:ext cx="325483" cy="358031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94" name="Picture 109" descr="ball2v2pn-2.png">
                  <a:extLst>
                    <a:ext uri="{FF2B5EF4-FFF2-40B4-BE49-F238E27FC236}">
                      <a16:creationId xmlns:a16="http://schemas.microsoft.com/office/drawing/2014/main" id="{1B4EAC6F-BB19-440A-B5EF-E94031BCE3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51390" y="4321961"/>
                  <a:ext cx="189171" cy="184612"/>
                </a:xfrm>
                <a:prstGeom prst="rect">
                  <a:avLst/>
                </a:prstGeom>
              </p:spPr>
            </p:pic>
            <p:pic>
              <p:nvPicPr>
                <p:cNvPr id="196" name="Picture 116" descr="ball2v2pn.png">
                  <a:extLst>
                    <a:ext uri="{FF2B5EF4-FFF2-40B4-BE49-F238E27FC236}">
                      <a16:creationId xmlns:a16="http://schemas.microsoft.com/office/drawing/2014/main" id="{88E69C99-02DB-4A63-8EA0-00DCAD333B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170433" y="4227376"/>
                  <a:ext cx="189171" cy="184612"/>
                </a:xfrm>
                <a:prstGeom prst="rect">
                  <a:avLst/>
                </a:prstGeom>
              </p:spPr>
            </p:pic>
            <p:pic>
              <p:nvPicPr>
                <p:cNvPr id="197" name="Picture 120" descr="ball2v2pn.png">
                  <a:extLst>
                    <a:ext uri="{FF2B5EF4-FFF2-40B4-BE49-F238E27FC236}">
                      <a16:creationId xmlns:a16="http://schemas.microsoft.com/office/drawing/2014/main" id="{02A25B24-8A79-4259-B644-ACC1E3F63B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533322" y="4172931"/>
                  <a:ext cx="189170" cy="184612"/>
                </a:xfrm>
                <a:prstGeom prst="rect">
                  <a:avLst/>
                </a:prstGeom>
              </p:spPr>
            </p:pic>
            <p:pic>
              <p:nvPicPr>
                <p:cNvPr id="198" name="Picture 121" descr="ball2v2pn-2.png">
                  <a:extLst>
                    <a:ext uri="{FF2B5EF4-FFF2-40B4-BE49-F238E27FC236}">
                      <a16:creationId xmlns:a16="http://schemas.microsoft.com/office/drawing/2014/main" id="{EB551864-CAEF-4953-9576-5257B37E95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8094562" y="4286922"/>
                  <a:ext cx="189171" cy="184612"/>
                </a:xfrm>
                <a:prstGeom prst="rect">
                  <a:avLst/>
                </a:prstGeom>
              </p:spPr>
            </p:pic>
            <p:cxnSp>
              <p:nvCxnSpPr>
                <p:cNvPr id="199" name="Straight Arrow Connector 122">
                  <a:extLst>
                    <a:ext uri="{FF2B5EF4-FFF2-40B4-BE49-F238E27FC236}">
                      <a16:creationId xmlns:a16="http://schemas.microsoft.com/office/drawing/2014/main" id="{4C6DAFF9-0AF0-4332-9E4A-A84C866BBF3E}"/>
                    </a:ext>
                  </a:extLst>
                </p:cNvPr>
                <p:cNvCxnSpPr/>
                <p:nvPr/>
              </p:nvCxnSpPr>
              <p:spPr>
                <a:xfrm rot="16200000">
                  <a:off x="8358159" y="4114452"/>
                  <a:ext cx="122062" cy="427216"/>
                </a:xfrm>
                <a:prstGeom prst="straightConnector1">
                  <a:avLst/>
                </a:prstGeom>
                <a:ln w="19050" cmpd="sng">
                  <a:solidFill>
                    <a:srgbClr val="000000"/>
                  </a:solidFill>
                  <a:headEnd type="triangle" w="sm" len="med"/>
                  <a:tailEnd type="none" w="sm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0" name="TextBox 105">
                    <a:extLst>
                      <a:ext uri="{FF2B5EF4-FFF2-40B4-BE49-F238E27FC236}">
                        <a16:creationId xmlns:a16="http://schemas.microsoft.com/office/drawing/2014/main" id="{A960DFA5-15C0-4564-A2DC-10F87A22AFAA}"/>
                      </a:ext>
                    </a:extLst>
                  </p:cNvPr>
                  <p:cNvSpPr txBox="1"/>
                  <p:nvPr/>
                </p:nvSpPr>
                <p:spPr>
                  <a:xfrm>
                    <a:off x="4740672" y="3895637"/>
                    <a:ext cx="1929952" cy="28713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90" name="TextBox 105">
                    <a:extLst>
                      <a:ext uri="{FF2B5EF4-FFF2-40B4-BE49-F238E27FC236}">
                        <a16:creationId xmlns:a16="http://schemas.microsoft.com/office/drawing/2014/main" id="{A960DFA5-15C0-4564-A2DC-10F87A22AF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40672" y="3895637"/>
                    <a:ext cx="1929952" cy="28713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848" t="-10417" r="-2848" b="-1458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1" name="ZoneTexte 4">
                    <a:extLst>
                      <a:ext uri="{FF2B5EF4-FFF2-40B4-BE49-F238E27FC236}">
                        <a16:creationId xmlns:a16="http://schemas.microsoft.com/office/drawing/2014/main" id="{2C3C8431-1F84-4431-B66C-B60ECD4E620A}"/>
                      </a:ext>
                    </a:extLst>
                  </p:cNvPr>
                  <p:cNvSpPr txBox="1"/>
                  <p:nvPr/>
                </p:nvSpPr>
                <p:spPr>
                  <a:xfrm>
                    <a:off x="5165259" y="3636575"/>
                    <a:ext cx="72795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</a:rPr>
                            <m:t>(</m:t>
                          </m:r>
                          <m:r>
                            <a:rPr lang="fr-FR" sz="1200" i="1">
                              <a:latin typeface="Cambria Math"/>
                            </a:rPr>
                            <m:t>𝐴</m:t>
                          </m:r>
                          <m:r>
                            <a:rPr lang="fr-FR" sz="1200" i="1">
                              <a:latin typeface="Cambria Math"/>
                            </a:rPr>
                            <m:t>−</m:t>
                          </m:r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  <m:r>
                            <a:rPr lang="fr-FR" sz="1200" i="1"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fr-FR" sz="1200" dirty="0"/>
                  </a:p>
                </p:txBody>
              </p:sp>
            </mc:Choice>
            <mc:Fallback xmlns="">
              <p:sp>
                <p:nvSpPr>
                  <p:cNvPr id="191" name="ZoneTexte 4">
                    <a:extLst>
                      <a:ext uri="{FF2B5EF4-FFF2-40B4-BE49-F238E27FC236}">
                        <a16:creationId xmlns:a16="http://schemas.microsoft.com/office/drawing/2014/main" id="{2C3C8431-1F84-4431-B66C-B60ECD4E620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65259" y="3636575"/>
                    <a:ext cx="727956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111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2" name="ZoneTexte 6">
                    <a:extLst>
                      <a:ext uri="{FF2B5EF4-FFF2-40B4-BE49-F238E27FC236}">
                        <a16:creationId xmlns:a16="http://schemas.microsoft.com/office/drawing/2014/main" id="{2705A8F8-BA96-40DE-A600-4A2ADD938F5D}"/>
                      </a:ext>
                    </a:extLst>
                  </p:cNvPr>
                  <p:cNvSpPr txBox="1"/>
                  <p:nvPr/>
                </p:nvSpPr>
                <p:spPr>
                  <a:xfrm>
                    <a:off x="5845709" y="3530008"/>
                    <a:ext cx="31669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200" i="1"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192" name="ZoneTexte 6">
                    <a:extLst>
                      <a:ext uri="{FF2B5EF4-FFF2-40B4-BE49-F238E27FC236}">
                        <a16:creationId xmlns:a16="http://schemas.microsoft.com/office/drawing/2014/main" id="{2705A8F8-BA96-40DE-A600-4A2ADD938F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45709" y="3530008"/>
                    <a:ext cx="316690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11273" name="Picture 9">
            <a:extLst>
              <a:ext uri="{FF2B5EF4-FFF2-40B4-BE49-F238E27FC236}">
                <a16:creationId xmlns:a16="http://schemas.microsoft.com/office/drawing/2014/main" id="{03294F17-5184-4233-8B5B-ECB2F5905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82" y="1011828"/>
            <a:ext cx="3917651" cy="427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80D0F87-5F8D-4518-B0FC-7207379D6FE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8848309" y="3525156"/>
            <a:ext cx="349458" cy="2496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FA705A62-7665-4D83-A604-29A90815DF7A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134945" y="3451644"/>
            <a:ext cx="62823" cy="3231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8C57398-1B86-46CF-AE70-2B314E609B4A}"/>
              </a:ext>
            </a:extLst>
          </p:cNvPr>
          <p:cNvSpPr txBox="1"/>
          <p:nvPr/>
        </p:nvSpPr>
        <p:spPr>
          <a:xfrm>
            <a:off x="9197768" y="3543976"/>
            <a:ext cx="1357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763 keV shift to isospin breaking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55C4FEE8-7094-494C-B3E1-D8B508D9FD54}"/>
              </a:ext>
            </a:extLst>
          </p:cNvPr>
          <p:cNvSpPr txBox="1"/>
          <p:nvPr/>
        </p:nvSpPr>
        <p:spPr>
          <a:xfrm>
            <a:off x="8368920" y="4036740"/>
            <a:ext cx="208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Resonance positioned between the two thresholds</a:t>
            </a: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65F507C1-57BD-4487-B2A1-1C2A37AC1E3D}"/>
              </a:ext>
            </a:extLst>
          </p:cNvPr>
          <p:cNvCxnSpPr>
            <a:cxnSpLocks/>
            <a:stCxn id="74" idx="1"/>
          </p:cNvCxnSpPr>
          <p:nvPr/>
        </p:nvCxnSpPr>
        <p:spPr>
          <a:xfrm flipH="1" flipV="1">
            <a:off x="6996466" y="3429000"/>
            <a:ext cx="1372455" cy="8385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4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19"/>
    </mc:Choice>
    <mc:Fallback xmlns="">
      <p:transition spd="slow" advTm="6021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9179CA69-1AC2-4ACC-86D1-45DC8E259D09}"/>
              </a:ext>
            </a:extLst>
          </p:cNvPr>
          <p:cNvGrpSpPr/>
          <p:nvPr/>
        </p:nvGrpSpPr>
        <p:grpSpPr>
          <a:xfrm>
            <a:off x="6512867" y="1515375"/>
            <a:ext cx="4691206" cy="3827249"/>
            <a:chOff x="4083046" y="2489106"/>
            <a:chExt cx="4691206" cy="382724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E07A63C-0ED8-4D93-9EC8-333135CFE3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63" b="19699"/>
            <a:stretch/>
          </p:blipFill>
          <p:spPr>
            <a:xfrm>
              <a:off x="6638546" y="2489106"/>
              <a:ext cx="2135705" cy="177498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0A4330E-D35F-47F8-92D7-A9D90C7F6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419" b="19699"/>
            <a:stretch/>
          </p:blipFill>
          <p:spPr>
            <a:xfrm>
              <a:off x="4083047" y="2489107"/>
              <a:ext cx="2567690" cy="1774983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DFBD63E-D6C4-4719-870C-4A97C383B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419"/>
            <a:stretch/>
          </p:blipFill>
          <p:spPr>
            <a:xfrm>
              <a:off x="4083046" y="4105941"/>
              <a:ext cx="2567692" cy="221041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35CE156-A16F-4EAA-A2C5-9C3FB668D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163"/>
            <a:stretch/>
          </p:blipFill>
          <p:spPr>
            <a:xfrm>
              <a:off x="6638546" y="4105941"/>
              <a:ext cx="2135706" cy="22104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DD fusion: preliminary results</a:t>
            </a:r>
          </a:p>
        </p:txBody>
      </p:sp>
      <p:sp>
        <p:nvSpPr>
          <p:cNvPr id="60" name="Titre 6"/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2A90FD-D5DD-483C-9F17-5297A1882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72" y="980728"/>
            <a:ext cx="2940262" cy="5342642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A7E123C3-9AAF-4D93-8901-8E5E4FA98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543" y="1193187"/>
            <a:ext cx="4767843" cy="396914"/>
          </a:xfrm>
          <a:prstGeom prst="rect">
            <a:avLst/>
          </a:prstGeom>
          <a:solidFill>
            <a:srgbClr val="0000FF"/>
          </a:solidFill>
          <a:ln w="3175">
            <a:solidFill>
              <a:srgbClr val="0000FF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ctr">
              <a:spcBef>
                <a:spcPct val="0"/>
              </a:spcBef>
            </a:pPr>
            <a:r>
              <a:rPr lang="en-US" sz="1800" dirty="0">
                <a:solidFill>
                  <a:schemeClr val="bg1"/>
                </a:solidFill>
              </a:rPr>
              <a:t>Phase shifts NN+3N-LNL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1D521B-972F-4991-854B-B54C8298706A}"/>
              </a:ext>
            </a:extLst>
          </p:cNvPr>
          <p:cNvSpPr/>
          <p:nvPr/>
        </p:nvSpPr>
        <p:spPr>
          <a:xfrm>
            <a:off x="6512868" y="1584756"/>
            <a:ext cx="4691205" cy="3757868"/>
          </a:xfrm>
          <a:prstGeom prst="rect">
            <a:avLst/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FC3D9194-947D-4D09-BDB9-1493F2CE7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2520" y="1234324"/>
                <a:ext cx="2655938" cy="1966076"/>
              </a:xfrm>
              <a:prstGeom prst="rect">
                <a:avLst/>
              </a:prstGeom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90487" tIns="44450" rIns="90487" bIns="44450" anchor="ctr">
                <a:noAutofit/>
              </a:bodyPr>
              <a:lstStyle/>
              <a:p>
                <a:pPr marL="0" lvl="1"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kern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kern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sz="1600" b="0" i="1" kern="0" smtClean="0">
                        <a:latin typeface="Cambria Math" panose="02040503050406030204" pitchFamily="18" charset="0"/>
                      </a:rPr>
                      <m:t>=8, 9</m:t>
                    </m:r>
                  </m:oMath>
                </a14:m>
                <a:r>
                  <a:rPr lang="en-US" sz="1600" kern="0" dirty="0"/>
                  <a:t> calculation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kern="0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kern="0" smtClean="0">
                            <a:latin typeface="Cambria Math" panose="02040503050406030204" pitchFamily="18" charset="0"/>
                          </a:rPr>
                          <m:t>SRG</m:t>
                        </m:r>
                      </m:sub>
                    </m:sSub>
                    <m:r>
                      <a:rPr lang="fr-FR" sz="1600" b="0" i="1" kern="0" smtClean="0">
                        <a:latin typeface="Cambria Math" panose="02040503050406030204" pitchFamily="18" charset="0"/>
                      </a:rPr>
                      <m:t>=2.0 </m:t>
                    </m:r>
                    <m:sSup>
                      <m:sSupPr>
                        <m:ctrlPr>
                          <a:rPr lang="fr-FR" sz="1600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600" b="0" i="0" kern="0" smtClean="0">
                            <a:latin typeface="Cambria Math" panose="02040503050406030204" pitchFamily="18" charset="0"/>
                          </a:rPr>
                          <m:t>fm</m:t>
                        </m:r>
                      </m:e>
                      <m:sup>
                        <m:r>
                          <a:rPr lang="fr-FR" sz="1600" b="0" i="1" kern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600" kern="0" dirty="0"/>
                  <a:t>, but no discretization of the deuteron continuum.</a:t>
                </a:r>
              </a:p>
              <a:p>
                <a:pPr marL="0" lvl="1" algn="just"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ker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ker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sz="1600" b="0" i="1" kern="0" smtClean="0">
                        <a:latin typeface="Cambria Math" panose="02040503050406030204" pitchFamily="18" charset="0"/>
                      </a:rPr>
                      <m:t> 6</m:t>
                    </m:r>
                    <m:r>
                      <a:rPr lang="fr-FR" sz="1600" i="1" ker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fr-FR" sz="1600" b="0" i="1" kern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1600" kern="0" dirty="0"/>
                  <a:t> gives 5% deviation on cross-sections</a:t>
                </a:r>
              </a:p>
            </p:txBody>
          </p:sp>
        </mc:Choice>
        <mc:Fallback xmlns=""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FC3D9194-947D-4D09-BDB9-1493F2CE7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2520" y="1234324"/>
                <a:ext cx="2655938" cy="19660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005312B-366B-47CA-A96F-8A0E7B494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972" y="3723013"/>
            <a:ext cx="2991034" cy="263423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Large deviations between the two parametrizations/EFT regulators.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Reasonable agreement with R-matrix analysis of data.</a:t>
            </a:r>
          </a:p>
        </p:txBody>
      </p:sp>
    </p:spTree>
    <p:extLst>
      <p:ext uri="{BB962C8B-B14F-4D97-AF65-F5344CB8AC3E}">
        <p14:creationId xmlns:p14="http://schemas.microsoft.com/office/powerpoint/2010/main" val="24989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19"/>
    </mc:Choice>
    <mc:Fallback xmlns="">
      <p:transition spd="slow" advTm="6021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0" dirty="0"/>
              <a:t>Research axis: </a:t>
            </a:r>
            <a:r>
              <a:rPr lang="en-US" sz="2000" b="0" dirty="0" err="1"/>
              <a:t>i</a:t>
            </a:r>
            <a:r>
              <a:rPr lang="en-US" sz="2000" b="0" dirty="0"/>
              <a:t>) complex reactions ii) heavy systems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372C22-9772-437C-A0F8-2DE6D8A840F3}"/>
              </a:ext>
            </a:extLst>
          </p:cNvPr>
          <p:cNvGrpSpPr>
            <a:grpSpLocks noChangeAspect="1"/>
          </p:cNvGrpSpPr>
          <p:nvPr/>
        </p:nvGrpSpPr>
        <p:grpSpPr>
          <a:xfrm>
            <a:off x="10974465" y="2259129"/>
            <a:ext cx="777329" cy="720000"/>
            <a:chOff x="9543311" y="2492184"/>
            <a:chExt cx="943252" cy="873686"/>
          </a:xfrm>
        </p:grpSpPr>
        <p:sp>
          <p:nvSpPr>
            <p:cNvPr id="54" name="Oval 2">
              <a:extLst>
                <a:ext uri="{FF2B5EF4-FFF2-40B4-BE49-F238E27FC236}">
                  <a16:creationId xmlns:a16="http://schemas.microsoft.com/office/drawing/2014/main" id="{9518C765-55F9-4AC3-8385-7779780F7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" name="Oval 9">
              <a:extLst>
                <a:ext uri="{FF2B5EF4-FFF2-40B4-BE49-F238E27FC236}">
                  <a16:creationId xmlns:a16="http://schemas.microsoft.com/office/drawing/2014/main" id="{BD9F2585-4A22-486C-A505-8BB2FC8F5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6" name="Oval 9">
              <a:extLst>
                <a:ext uri="{FF2B5EF4-FFF2-40B4-BE49-F238E27FC236}">
                  <a16:creationId xmlns:a16="http://schemas.microsoft.com/office/drawing/2014/main" id="{6892FF23-13B6-4C09-B8FE-A3CB44F7E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7" name="Oval 9">
              <a:extLst>
                <a:ext uri="{FF2B5EF4-FFF2-40B4-BE49-F238E27FC236}">
                  <a16:creationId xmlns:a16="http://schemas.microsoft.com/office/drawing/2014/main" id="{0DCDA1BF-D716-4B21-BA66-9A82FBB5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7840" y="2932846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8" name="Oval 9">
              <a:extLst>
                <a:ext uri="{FF2B5EF4-FFF2-40B4-BE49-F238E27FC236}">
                  <a16:creationId xmlns:a16="http://schemas.microsoft.com/office/drawing/2014/main" id="{0795D917-E5A2-43A6-9A8D-D50DB555F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6682" y="3212307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9" name="Oval 9">
              <a:extLst>
                <a:ext uri="{FF2B5EF4-FFF2-40B4-BE49-F238E27FC236}">
                  <a16:creationId xmlns:a16="http://schemas.microsoft.com/office/drawing/2014/main" id="{94032E18-9D3B-47D7-A7C5-B2676D238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0" name="Oval 9">
              <a:extLst>
                <a:ext uri="{FF2B5EF4-FFF2-40B4-BE49-F238E27FC236}">
                  <a16:creationId xmlns:a16="http://schemas.microsoft.com/office/drawing/2014/main" id="{9C9E0900-E74E-41C0-A8B6-1A8E79B36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" name="Oval 10">
              <a:extLst>
                <a:ext uri="{FF2B5EF4-FFF2-40B4-BE49-F238E27FC236}">
                  <a16:creationId xmlns:a16="http://schemas.microsoft.com/office/drawing/2014/main" id="{1FC25ED2-ECBF-4884-9D74-C82CC485179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7" name="Oval 9">
              <a:extLst>
                <a:ext uri="{FF2B5EF4-FFF2-40B4-BE49-F238E27FC236}">
                  <a16:creationId xmlns:a16="http://schemas.microsoft.com/office/drawing/2014/main" id="{2525101D-B24A-4D50-B2D3-AAB30EF55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6" name="Oval 9">
              <a:extLst>
                <a:ext uri="{FF2B5EF4-FFF2-40B4-BE49-F238E27FC236}">
                  <a16:creationId xmlns:a16="http://schemas.microsoft.com/office/drawing/2014/main" id="{AEA9BAD8-7921-43BB-99BA-7F17456BF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B2DAE531-DDA8-4551-BEA5-4452B602B2B1}"/>
              </a:ext>
            </a:extLst>
          </p:cNvPr>
          <p:cNvGrpSpPr/>
          <p:nvPr/>
        </p:nvGrpSpPr>
        <p:grpSpPr>
          <a:xfrm>
            <a:off x="885051" y="787425"/>
            <a:ext cx="3555240" cy="3555240"/>
            <a:chOff x="610918" y="61720"/>
            <a:chExt cx="3961640" cy="3961640"/>
          </a:xfrm>
        </p:grpSpPr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AC8198E6-A147-4344-B94F-2C9D936ECB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696" y="1125627"/>
              <a:ext cx="3551266" cy="1643263"/>
              <a:chOff x="809696" y="1125627"/>
              <a:chExt cx="3551266" cy="1643263"/>
            </a:xfrm>
          </p:grpSpPr>
          <p:sp>
            <p:nvSpPr>
              <p:cNvPr id="4" name="Ellipse 3">
                <a:extLst>
                  <a:ext uri="{FF2B5EF4-FFF2-40B4-BE49-F238E27FC236}">
                    <a16:creationId xmlns:a16="http://schemas.microsoft.com/office/drawing/2014/main" id="{C8910CFB-AEAC-45FE-9288-1DE55FDC754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949792">
                <a:off x="1357239" y="1637819"/>
                <a:ext cx="425434" cy="41377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Connecteur droit avec flèche 4">
                <a:extLst>
                  <a:ext uri="{FF2B5EF4-FFF2-40B4-BE49-F238E27FC236}">
                    <a16:creationId xmlns:a16="http://schemas.microsoft.com/office/drawing/2014/main" id="{8F95A3DE-B759-462C-AF3D-FA681ACAC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1408" y="1814410"/>
                <a:ext cx="363542" cy="10688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6B496C0B-E7FA-4FCE-9E31-C2942597B9F3}"/>
                  </a:ext>
                </a:extLst>
              </p:cNvPr>
              <p:cNvCxnSpPr>
                <a:cxnSpLocks/>
                <a:stCxn id="4" idx="6"/>
                <a:endCxn id="11" idx="2"/>
              </p:cNvCxnSpPr>
              <p:nvPr/>
            </p:nvCxnSpPr>
            <p:spPr>
              <a:xfrm flipV="1">
                <a:off x="1778880" y="1630899"/>
                <a:ext cx="1160991" cy="173815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1C144831-FDE1-4712-8AC2-EC98F8D1DE66}"/>
                  </a:ext>
                </a:extLst>
              </p:cNvPr>
              <p:cNvCxnSpPr>
                <a:cxnSpLocks/>
                <a:stCxn id="4" idx="6"/>
                <a:endCxn id="19" idx="3"/>
              </p:cNvCxnSpPr>
              <p:nvPr/>
            </p:nvCxnSpPr>
            <p:spPr>
              <a:xfrm flipV="1">
                <a:off x="1778880" y="1466275"/>
                <a:ext cx="449047" cy="338439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F4BCA034-B72F-4E6D-ACFC-1B8E13CFE6CE}"/>
                  </a:ext>
                </a:extLst>
              </p:cNvPr>
              <p:cNvCxnSpPr>
                <a:cxnSpLocks/>
                <a:stCxn id="4" idx="6"/>
                <a:endCxn id="12" idx="2"/>
              </p:cNvCxnSpPr>
              <p:nvPr/>
            </p:nvCxnSpPr>
            <p:spPr>
              <a:xfrm>
                <a:off x="1778880" y="1804714"/>
                <a:ext cx="1607824" cy="144126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EA41FADA-E103-461D-94D4-8E7DAEEEEFD0}"/>
                  </a:ext>
                </a:extLst>
              </p:cNvPr>
              <p:cNvGrpSpPr/>
              <p:nvPr/>
            </p:nvGrpSpPr>
            <p:grpSpPr>
              <a:xfrm>
                <a:off x="1922541" y="1125627"/>
                <a:ext cx="737599" cy="494714"/>
                <a:chOff x="1159201" y="4950993"/>
                <a:chExt cx="737599" cy="494714"/>
              </a:xfrm>
            </p:grpSpPr>
            <p:cxnSp>
              <p:nvCxnSpPr>
                <p:cNvPr id="18" name="Connecteur droit avec flèche 17">
                  <a:extLst>
                    <a:ext uri="{FF2B5EF4-FFF2-40B4-BE49-F238E27FC236}">
                      <a16:creationId xmlns:a16="http://schemas.microsoft.com/office/drawing/2014/main" id="{C5C46CF9-DE1F-4D67-8014-9A903B508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59201" y="4950993"/>
                  <a:ext cx="167881" cy="77736"/>
                </a:xfrm>
                <a:prstGeom prst="straightConnector1">
                  <a:avLst/>
                </a:prstGeom>
                <a:ln w="12700" cap="flat" cmpd="sng">
                  <a:solidFill>
                    <a:srgbClr val="FF0000"/>
                  </a:solidFill>
                  <a:headEnd type="none"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B20D9D84-936F-4EFA-BD59-5364CB0C62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666891">
                  <a:off x="1452627" y="5013707"/>
                  <a:ext cx="444173" cy="432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41089202-EEE5-4DAA-B2FB-15880C374A5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06865">
                <a:off x="2928738" y="1345464"/>
                <a:ext cx="444173" cy="432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04C04D0C-ED89-4EAC-A4B6-94669DF7BD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86704" y="1750840"/>
                <a:ext cx="407157" cy="39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5BB30441-66C0-4B8C-9D0A-1F84A7A472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27380" y="1507191"/>
                <a:ext cx="71657" cy="148325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0">
                <a:extLst>
                  <a:ext uri="{FF2B5EF4-FFF2-40B4-BE49-F238E27FC236}">
                    <a16:creationId xmlns:a16="http://schemas.microsoft.com/office/drawing/2014/main" id="{EEF65C4A-1FB5-4FEA-B48E-B26B73E20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</a:blip>
              <a:stretch>
                <a:fillRect/>
              </a:stretch>
            </p:blipFill>
            <p:spPr>
              <a:xfrm>
                <a:off x="3594534" y="1783874"/>
                <a:ext cx="205276" cy="203260"/>
              </a:xfrm>
              <a:prstGeom prst="rect">
                <a:avLst/>
              </a:prstGeom>
            </p:spPr>
          </p:pic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D701B687-F1ED-4C5B-9BFD-81DED693A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1088" y="1863139"/>
                <a:ext cx="169874" cy="0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BEF8440-4EC4-43A9-B534-FBB5ABAD7122}"/>
                  </a:ext>
                </a:extLst>
              </p:cNvPr>
              <p:cNvCxnSpPr>
                <a:cxnSpLocks/>
                <a:stCxn id="4" idx="6"/>
              </p:cNvCxnSpPr>
              <p:nvPr/>
            </p:nvCxnSpPr>
            <p:spPr>
              <a:xfrm>
                <a:off x="1778880" y="1804714"/>
                <a:ext cx="1019184" cy="548718"/>
              </a:xfrm>
              <a:prstGeom prst="line">
                <a:avLst/>
              </a:prstGeom>
              <a:ln w="12700" cap="flat" cmpd="sng">
                <a:solidFill>
                  <a:schemeClr val="tx1"/>
                </a:solidFill>
                <a:headEnd type="none" w="med" len="lg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Oval 9">
                <a:extLst>
                  <a:ext uri="{FF2B5EF4-FFF2-40B4-BE49-F238E27FC236}">
                    <a16:creationId xmlns:a16="http://schemas.microsoft.com/office/drawing/2014/main" id="{C0527EA3-5FF4-4971-958F-E37ADF3C3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696" y="173149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4" name="Oval 9">
                <a:extLst>
                  <a:ext uri="{FF2B5EF4-FFF2-40B4-BE49-F238E27FC236}">
                    <a16:creationId xmlns:a16="http://schemas.microsoft.com/office/drawing/2014/main" id="{AB3E9416-479C-4CF4-B44D-78EA6CBB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1211" y="1612579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5" name="Oval 9">
                <a:extLst>
                  <a:ext uri="{FF2B5EF4-FFF2-40B4-BE49-F238E27FC236}">
                    <a16:creationId xmlns:a16="http://schemas.microsoft.com/office/drawing/2014/main" id="{5529714C-2498-4CC8-8DD0-1DA03FE41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9434" y="1148985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6" name="Oval 9">
                <a:extLst>
                  <a:ext uri="{FF2B5EF4-FFF2-40B4-BE49-F238E27FC236}">
                    <a16:creationId xmlns:a16="http://schemas.microsoft.com/office/drawing/2014/main" id="{8F8F791F-24FB-4847-8CA3-44BFA75A6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494" y="1796968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7" name="Oval 9">
                <a:extLst>
                  <a:ext uri="{FF2B5EF4-FFF2-40B4-BE49-F238E27FC236}">
                    <a16:creationId xmlns:a16="http://schemas.microsoft.com/office/drawing/2014/main" id="{E7A6B40D-6FAA-46D5-BD5C-34F3F47ED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184" y="2311936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8" name="Oval 9">
                <a:extLst>
                  <a:ext uri="{FF2B5EF4-FFF2-40B4-BE49-F238E27FC236}">
                    <a16:creationId xmlns:a16="http://schemas.microsoft.com/office/drawing/2014/main" id="{BF5DF5B4-1CF5-418F-90B9-6E32858C7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6271" y="250785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9" name="Oval 9">
                <a:extLst>
                  <a:ext uri="{FF2B5EF4-FFF2-40B4-BE49-F238E27FC236}">
                    <a16:creationId xmlns:a16="http://schemas.microsoft.com/office/drawing/2014/main" id="{1F8D21CC-38D5-4C46-872C-37C69E882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0753" y="2446813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0" name="Oval 9">
                <a:extLst>
                  <a:ext uri="{FF2B5EF4-FFF2-40B4-BE49-F238E27FC236}">
                    <a16:creationId xmlns:a16="http://schemas.microsoft.com/office/drawing/2014/main" id="{3051C046-255C-43E9-9CEE-AC3E45E2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5863" y="2353432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" name="Oval 9">
                <a:extLst>
                  <a:ext uri="{FF2B5EF4-FFF2-40B4-BE49-F238E27FC236}">
                    <a16:creationId xmlns:a16="http://schemas.microsoft.com/office/drawing/2014/main" id="{3E094CA2-7AF9-4C9C-97FB-DECF25980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3774" y="2581690"/>
                <a:ext cx="187200" cy="187200"/>
              </a:xfrm>
              <a:prstGeom prst="ellipse">
                <a:avLst/>
              </a:prstGeom>
              <a:gradFill flip="none" rotWithShape="1">
                <a:gsLst>
                  <a:gs pos="82000">
                    <a:srgbClr val="021378"/>
                  </a:gs>
                  <a:gs pos="48000">
                    <a:srgbClr val="4E3FE4"/>
                  </a:gs>
                  <a:gs pos="22000">
                    <a:srgbClr val="9851E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cxnSp>
            <p:nvCxnSpPr>
              <p:cNvPr id="103" name="Connecteur droit avec flèche 102">
                <a:extLst>
                  <a:ext uri="{FF2B5EF4-FFF2-40B4-BE49-F238E27FC236}">
                    <a16:creationId xmlns:a16="http://schemas.microsoft.com/office/drawing/2014/main" id="{89D5D361-F926-460E-AD8D-7538A8DE9873}"/>
                  </a:ext>
                </a:extLst>
              </p:cNvPr>
              <p:cNvCxnSpPr>
                <a:cxnSpLocks/>
                <a:stCxn id="102" idx="6"/>
              </p:cNvCxnSpPr>
              <p:nvPr/>
            </p:nvCxnSpPr>
            <p:spPr>
              <a:xfrm>
                <a:off x="3400974" y="2675290"/>
                <a:ext cx="158581" cy="19763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avec flèche 106">
                <a:extLst>
                  <a:ext uri="{FF2B5EF4-FFF2-40B4-BE49-F238E27FC236}">
                    <a16:creationId xmlns:a16="http://schemas.microsoft.com/office/drawing/2014/main" id="{2C1BCF79-E557-4952-B0BC-15B8122057D2}"/>
                  </a:ext>
                </a:extLst>
              </p:cNvPr>
              <p:cNvCxnSpPr>
                <a:cxnSpLocks/>
                <a:stCxn id="100" idx="6"/>
              </p:cNvCxnSpPr>
              <p:nvPr/>
            </p:nvCxnSpPr>
            <p:spPr>
              <a:xfrm flipV="1">
                <a:off x="3413063" y="2391056"/>
                <a:ext cx="108032" cy="55976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avec flèche 110">
                <a:extLst>
                  <a:ext uri="{FF2B5EF4-FFF2-40B4-BE49-F238E27FC236}">
                    <a16:creationId xmlns:a16="http://schemas.microsoft.com/office/drawing/2014/main" id="{F3692DE3-647C-4484-ACEB-9B5D4EE6C593}"/>
                  </a:ext>
                </a:extLst>
              </p:cNvPr>
              <p:cNvCxnSpPr>
                <a:cxnSpLocks/>
                <a:stCxn id="99" idx="4"/>
              </p:cNvCxnSpPr>
              <p:nvPr/>
            </p:nvCxnSpPr>
            <p:spPr>
              <a:xfrm flipH="1">
                <a:off x="3092384" y="2634013"/>
                <a:ext cx="31969" cy="113211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avec flèche 113">
                <a:extLst>
                  <a:ext uri="{FF2B5EF4-FFF2-40B4-BE49-F238E27FC236}">
                    <a16:creationId xmlns:a16="http://schemas.microsoft.com/office/drawing/2014/main" id="{7FC787A3-3B0E-46A3-A5B4-6A1C0C81DB04}"/>
                  </a:ext>
                </a:extLst>
              </p:cNvPr>
              <p:cNvCxnSpPr>
                <a:cxnSpLocks/>
                <a:stCxn id="98" idx="3"/>
              </p:cNvCxnSpPr>
              <p:nvPr/>
            </p:nvCxnSpPr>
            <p:spPr>
              <a:xfrm flipH="1">
                <a:off x="2787358" y="2667638"/>
                <a:ext cx="86328" cy="60194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avec flèche 116">
                <a:extLst>
                  <a:ext uri="{FF2B5EF4-FFF2-40B4-BE49-F238E27FC236}">
                    <a16:creationId xmlns:a16="http://schemas.microsoft.com/office/drawing/2014/main" id="{CB189EC0-3DCA-4213-B0B9-CF3490CD7D0C}"/>
                  </a:ext>
                </a:extLst>
              </p:cNvPr>
              <p:cNvCxnSpPr>
                <a:cxnSpLocks/>
                <a:stCxn id="97" idx="7"/>
              </p:cNvCxnSpPr>
              <p:nvPr/>
            </p:nvCxnSpPr>
            <p:spPr>
              <a:xfrm flipV="1">
                <a:off x="3064969" y="2296134"/>
                <a:ext cx="82245" cy="43217"/>
              </a:xfrm>
              <a:prstGeom prst="straightConnector1">
                <a:avLst/>
              </a:prstGeom>
              <a:ln w="12700" cap="flat" cmpd="sng">
                <a:solidFill>
                  <a:srgbClr val="FF0000"/>
                </a:solidFill>
                <a:headEnd type="none"/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0A1C950D-9511-47E8-9B63-B1774AED824E}"/>
                  </a:ext>
                </a:extLst>
              </p:cNvPr>
              <p:cNvSpPr/>
              <p:nvPr/>
            </p:nvSpPr>
            <p:spPr>
              <a:xfrm>
                <a:off x="273265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1" name="Ellipse 120">
                <a:extLst>
                  <a:ext uri="{FF2B5EF4-FFF2-40B4-BE49-F238E27FC236}">
                    <a16:creationId xmlns:a16="http://schemas.microsoft.com/office/drawing/2014/main" id="{8FBFEA17-9204-4E34-98E3-68641FF1A4D7}"/>
                  </a:ext>
                </a:extLst>
              </p:cNvPr>
              <p:cNvSpPr/>
              <p:nvPr/>
            </p:nvSpPr>
            <p:spPr>
              <a:xfrm>
                <a:off x="2876392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2" name="Ellipse 121">
                <a:extLst>
                  <a:ext uri="{FF2B5EF4-FFF2-40B4-BE49-F238E27FC236}">
                    <a16:creationId xmlns:a16="http://schemas.microsoft.com/office/drawing/2014/main" id="{F9F21F42-B614-4143-8C8F-C61B663A84B6}"/>
                  </a:ext>
                </a:extLst>
              </p:cNvPr>
              <p:cNvSpPr/>
              <p:nvPr/>
            </p:nvSpPr>
            <p:spPr>
              <a:xfrm>
                <a:off x="3020131" y="204254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0758D940-63CF-4D98-A2BB-DBDC4E9D999F}"/>
                </a:ext>
              </a:extLst>
            </p:cNvPr>
            <p:cNvSpPr/>
            <p:nvPr/>
          </p:nvSpPr>
          <p:spPr>
            <a:xfrm>
              <a:off x="610918" y="61720"/>
              <a:ext cx="3961640" cy="3961640"/>
            </a:xfrm>
            <a:prstGeom prst="arc">
              <a:avLst>
                <a:gd name="adj1" fmla="val 19660794"/>
                <a:gd name="adj2" fmla="val 1043049"/>
              </a:avLst>
            </a:prstGeom>
            <a:ln w="19050" cmpd="sng">
              <a:solidFill>
                <a:srgbClr val="FF0000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9891E95A-BCB3-4E59-A5B7-07801CF11D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339">
            <a:off x="4459481" y="3142204"/>
            <a:ext cx="3662039" cy="2746529"/>
          </a:xfrm>
          <a:prstGeom prst="rect">
            <a:avLst/>
          </a:prstGeom>
        </p:spPr>
      </p:pic>
      <p:grpSp>
        <p:nvGrpSpPr>
          <p:cNvPr id="67" name="Groupe 66">
            <a:extLst>
              <a:ext uri="{FF2B5EF4-FFF2-40B4-BE49-F238E27FC236}">
                <a16:creationId xmlns:a16="http://schemas.microsoft.com/office/drawing/2014/main" id="{384CD239-5ADC-4C5B-8B95-2B12FFFD59F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7703" y="2259392"/>
            <a:ext cx="769602" cy="720000"/>
            <a:chOff x="9543311" y="2492184"/>
            <a:chExt cx="943252" cy="873686"/>
          </a:xfrm>
        </p:grpSpPr>
        <p:sp>
          <p:nvSpPr>
            <p:cNvPr id="75" name="Oval 2">
              <a:extLst>
                <a:ext uri="{FF2B5EF4-FFF2-40B4-BE49-F238E27FC236}">
                  <a16:creationId xmlns:a16="http://schemas.microsoft.com/office/drawing/2014/main" id="{25F24E20-E455-4537-8E3B-38A7E6EA1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3311" y="2492184"/>
              <a:ext cx="943252" cy="87368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8" name="Oval 9">
              <a:extLst>
                <a:ext uri="{FF2B5EF4-FFF2-40B4-BE49-F238E27FC236}">
                  <a16:creationId xmlns:a16="http://schemas.microsoft.com/office/drawing/2014/main" id="{79556336-F45E-4551-B5F4-426AC8681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4284" y="293284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9" name="Oval 9">
              <a:extLst>
                <a:ext uri="{FF2B5EF4-FFF2-40B4-BE49-F238E27FC236}">
                  <a16:creationId xmlns:a16="http://schemas.microsoft.com/office/drawing/2014/main" id="{E918DE29-60AF-4467-9192-C60C9F411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824" y="2728443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" name="Oval 9">
              <a:extLst>
                <a:ext uri="{FF2B5EF4-FFF2-40B4-BE49-F238E27FC236}">
                  <a16:creationId xmlns:a16="http://schemas.microsoft.com/office/drawing/2014/main" id="{9B89D9D2-594C-480F-A5ED-CA3E9433C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110" y="3011047"/>
              <a:ext cx="108000" cy="108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4" name="Oval 9">
              <a:extLst>
                <a:ext uri="{FF2B5EF4-FFF2-40B4-BE49-F238E27FC236}">
                  <a16:creationId xmlns:a16="http://schemas.microsoft.com/office/drawing/2014/main" id="{6BE2786C-DEA1-4748-97C6-06AC2C643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2322" y="2877451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0" name="Oval 10">
              <a:extLst>
                <a:ext uri="{FF2B5EF4-FFF2-40B4-BE49-F238E27FC236}">
                  <a16:creationId xmlns:a16="http://schemas.microsoft.com/office/drawing/2014/main" id="{8DCC239E-BC6E-4F7E-95FF-5FC85F3DD9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990277">
              <a:off x="10003961" y="2915709"/>
              <a:ext cx="108000" cy="108000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1" name="Oval 9">
              <a:extLst>
                <a:ext uri="{FF2B5EF4-FFF2-40B4-BE49-F238E27FC236}">
                  <a16:creationId xmlns:a16="http://schemas.microsoft.com/office/drawing/2014/main" id="{E8BFA4B2-8C0D-44AF-8FF1-59BF81398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1155" y="2919048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Oval 9">
              <a:extLst>
                <a:ext uri="{FF2B5EF4-FFF2-40B4-BE49-F238E27FC236}">
                  <a16:creationId xmlns:a16="http://schemas.microsoft.com/office/drawing/2014/main" id="{2E1B2392-4D28-4017-9E49-283A58151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395" y="2908655"/>
              <a:ext cx="108000" cy="108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62C2626-4A71-4B66-B84F-07E5F9025397}"/>
              </a:ext>
            </a:extLst>
          </p:cNvPr>
          <p:cNvSpPr txBox="1"/>
          <p:nvPr/>
        </p:nvSpPr>
        <p:spPr>
          <a:xfrm>
            <a:off x="4464343" y="1432192"/>
            <a:ext cx="1610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scattering problem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ED400B7-4ABE-43D7-97C2-735FE2954B8E}"/>
              </a:ext>
            </a:extLst>
          </p:cNvPr>
          <p:cNvCxnSpPr>
            <a:cxnSpLocks/>
          </p:cNvCxnSpPr>
          <p:nvPr/>
        </p:nvCxnSpPr>
        <p:spPr>
          <a:xfrm flipV="1">
            <a:off x="7631709" y="1416627"/>
            <a:ext cx="1215880" cy="121908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ZoneTexte 100">
            <a:extLst>
              <a:ext uri="{FF2B5EF4-FFF2-40B4-BE49-F238E27FC236}">
                <a16:creationId xmlns:a16="http://schemas.microsoft.com/office/drawing/2014/main" id="{B66F54F1-D977-46E4-B97C-343E05C7D67A}"/>
              </a:ext>
            </a:extLst>
          </p:cNvPr>
          <p:cNvSpPr txBox="1"/>
          <p:nvPr/>
        </p:nvSpPr>
        <p:spPr>
          <a:xfrm>
            <a:off x="7119629" y="1453406"/>
            <a:ext cx="1466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Complexity of many-body solution</a:t>
            </a:r>
          </a:p>
        </p:txBody>
      </p: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BE83D7CA-5120-43A6-9647-40E44AD2632B}"/>
              </a:ext>
            </a:extLst>
          </p:cNvPr>
          <p:cNvCxnSpPr>
            <a:cxnSpLocks/>
          </p:cNvCxnSpPr>
          <p:nvPr/>
        </p:nvCxnSpPr>
        <p:spPr>
          <a:xfrm flipV="1">
            <a:off x="9339502" y="2058868"/>
            <a:ext cx="1713145" cy="702202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C9AEB2D-2FDF-4A64-BB04-51F906BE6185}"/>
              </a:ext>
            </a:extLst>
          </p:cNvPr>
          <p:cNvSpPr txBox="1"/>
          <p:nvPr/>
        </p:nvSpPr>
        <p:spPr>
          <a:xfrm>
            <a:off x="11341165" y="1880522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Both</a:t>
            </a:r>
            <a:endParaRPr lang="fr-FR" sz="1600" dirty="0">
              <a:solidFill>
                <a:srgbClr val="FF0000"/>
              </a:solidFill>
            </a:endParaRPr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908A5290-5D1B-468E-AE3B-95AAA4F6EDC8}"/>
              </a:ext>
            </a:extLst>
          </p:cNvPr>
          <p:cNvCxnSpPr>
            <a:cxnSpLocks/>
          </p:cNvCxnSpPr>
          <p:nvPr/>
        </p:nvCxnSpPr>
        <p:spPr>
          <a:xfrm flipH="1" flipV="1">
            <a:off x="4087646" y="3799988"/>
            <a:ext cx="671502" cy="1172151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/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 particles interacting with strong force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0AC5DAC6-EE02-410E-903A-492A5B25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74" y="4018208"/>
                <a:ext cx="2195309" cy="849976"/>
              </a:xfrm>
              <a:prstGeom prst="rect">
                <a:avLst/>
              </a:prstGeom>
              <a:blipFill>
                <a:blip r:embed="rId5"/>
                <a:stretch>
                  <a:fillRect l="-1667" t="-2143" r="-2500" b="-5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/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993C9176-0201-4B03-8096-00A188524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5377" y="5810310"/>
                <a:ext cx="1681460" cy="357534"/>
              </a:xfrm>
              <a:prstGeom prst="rect">
                <a:avLst/>
              </a:prstGeom>
              <a:blipFill>
                <a:blip r:embed="rId6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ZoneTexte 68">
            <a:extLst>
              <a:ext uri="{FF2B5EF4-FFF2-40B4-BE49-F238E27FC236}">
                <a16:creationId xmlns:a16="http://schemas.microsoft.com/office/drawing/2014/main" id="{F21B5EDA-57B0-45CB-A362-982DBD752587}"/>
              </a:ext>
            </a:extLst>
          </p:cNvPr>
          <p:cNvSpPr txBox="1"/>
          <p:nvPr/>
        </p:nvSpPr>
        <p:spPr>
          <a:xfrm>
            <a:off x="5452328" y="5741185"/>
            <a:ext cx="8194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>
                <a:ln w="0" cap="sq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H. </a:t>
            </a:r>
            <a:r>
              <a:rPr lang="en-US" dirty="0" err="1"/>
              <a:t>Lenske</a:t>
            </a:r>
            <a:endParaRPr lang="fr-FR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8A0EE3A2-EC00-42C3-AB71-5AAACCABE0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4961" r="4869" b="5410"/>
          <a:stretch/>
        </p:blipFill>
        <p:spPr>
          <a:xfrm rot="20608900">
            <a:off x="4614993" y="4853364"/>
            <a:ext cx="2828967" cy="1639433"/>
          </a:xfrm>
          <a:prstGeom prst="rect">
            <a:avLst/>
          </a:prstGeom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06D6B1D7-60E0-409E-9A69-358C736D2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772" y="1351559"/>
            <a:ext cx="3517438" cy="2000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C60D2DD3-B444-43B6-8BC9-005377A29B1B}"/>
              </a:ext>
            </a:extLst>
          </p:cNvPr>
          <p:cNvCxnSpPr>
            <a:cxnSpLocks/>
          </p:cNvCxnSpPr>
          <p:nvPr/>
        </p:nvCxnSpPr>
        <p:spPr>
          <a:xfrm flipH="1">
            <a:off x="4428301" y="5285013"/>
            <a:ext cx="330847" cy="1367783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ZoneTexte 69">
            <a:extLst>
              <a:ext uri="{FF2B5EF4-FFF2-40B4-BE49-F238E27FC236}">
                <a16:creationId xmlns:a16="http://schemas.microsoft.com/office/drawing/2014/main" id="{CAA108D3-9F8E-4C7E-BEF1-546EBFBD1525}"/>
              </a:ext>
            </a:extLst>
          </p:cNvPr>
          <p:cNvSpPr txBox="1"/>
          <p:nvPr/>
        </p:nvSpPr>
        <p:spPr>
          <a:xfrm>
            <a:off x="7999940" y="6037039"/>
            <a:ext cx="13051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100">
                <a:ln w="0" cap="sq">
                  <a:noFill/>
                </a:ln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Credits H. </a:t>
            </a:r>
            <a:r>
              <a:rPr lang="en-US" dirty="0" err="1"/>
              <a:t>Lenske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r>
              <a:rPr lang="en-US" b="0" baseline="30000" dirty="0"/>
              <a:t>11</a:t>
            </a:r>
            <a:r>
              <a:rPr lang="en-US" b="0" dirty="0"/>
              <a:t>B</a:t>
            </a:r>
            <a:r>
              <a:rPr lang="en-US" b="0" cap="none" dirty="0"/>
              <a:t>e 1n </a:t>
            </a:r>
            <a:r>
              <a:rPr lang="en-US" b="0" dirty="0"/>
              <a:t>Halo nuclei : EM probes</a:t>
            </a:r>
            <a:br>
              <a:rPr lang="en-US" sz="105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05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A. </a:t>
            </a:r>
            <a:r>
              <a:rPr lang="en-US" sz="105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Calci</a:t>
            </a:r>
            <a:r>
              <a:rPr lang="en-US" sz="105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50" i="1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05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PRL117 (2016)</a:t>
            </a:r>
            <a:endParaRPr lang="en-US" sz="2000" b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9">
                <a:extLst>
                  <a:ext uri="{FF2B5EF4-FFF2-40B4-BE49-F238E27FC236}">
                    <a16:creationId xmlns:a16="http://schemas.microsoft.com/office/drawing/2014/main" id="{52BCE72D-4C09-42F6-852B-A6E96AC80BD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115941" y="1494678"/>
              <a:ext cx="4032345" cy="12444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55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755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55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7558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67547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/>
                            <a:t>NCSM</a:t>
                          </a:r>
                          <a:endParaRPr lang="en-US" sz="1400" b="0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/>
                            <a:t>NCSM-</a:t>
                          </a:r>
                          <a:r>
                            <a:rPr lang="en-US" sz="1400" b="0" kern="1200" dirty="0" err="1"/>
                            <a:t>pheno</a:t>
                          </a:r>
                          <a:endParaRPr lang="en-US" sz="1400" b="0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/>
                            <a:t>Expt.</a:t>
                          </a:r>
                          <a:endParaRPr lang="en-US" sz="1400" b="0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5306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i="1" kern="1200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d>
                                  <m:dPr>
                                    <m:ctrlPr>
                                      <a:rPr lang="en-US" sz="1200" i="1" kern="120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 kern="1200" dirty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1200" i="1" kern="1200" dirty="0" smtClean="0">
                                        <a:latin typeface="Cambria Math" panose="02040503050406030204" pitchFamily="18" charset="0"/>
                                      </a:rPr>
                                      <m:t>1;</m:t>
                                    </m:r>
                                    <m:sSup>
                                      <m:sSupPr>
                                        <m:ctrlPr>
                                          <a:rPr lang="fr-FR" sz="1200" b="0" i="1" kern="1200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f>
                                          <m:fPr>
                                            <m:ctrlPr>
                                              <a:rPr lang="en-US" sz="1200" i="1" kern="1200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 i="1" kern="1200" dirty="0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200" i="1" kern="1200" dirty="0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  <m:sup>
                                        <m:r>
                                          <a:rPr lang="en-US" sz="1200" i="1" kern="1200" dirty="0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</m:sup>
                                    </m:sSup>
                                    <m:r>
                                      <a:rPr lang="en-US" sz="1200" i="1" kern="1200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Wingdings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fr-FR" sz="1200" b="0" i="1" kern="1200" dirty="0" smtClean="0">
                                            <a:latin typeface="Cambria Math" panose="02040503050406030204" pitchFamily="18" charset="0"/>
                                            <a:sym typeface="Wingdings"/>
                                          </a:rPr>
                                        </m:ctrlPr>
                                      </m:sSupPr>
                                      <m:e>
                                        <m:f>
                                          <m:fPr>
                                            <m:ctrlPr>
                                              <a:rPr lang="en-US" sz="1200" i="1" kern="1200" dirty="0" smtClean="0">
                                                <a:latin typeface="Cambria Math" panose="02040503050406030204" pitchFamily="18" charset="0"/>
                                                <a:sym typeface="Wingdings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 i="1" kern="1200" dirty="0" smtClean="0">
                                                <a:latin typeface="Cambria Math" panose="02040503050406030204" pitchFamily="18" charset="0"/>
                                                <a:sym typeface="Wingdings"/>
                                              </a:rPr>
                                              <m:t>1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200" i="1" kern="1200" dirty="0" smtClean="0">
                                                <a:latin typeface="Cambria Math" panose="02040503050406030204" pitchFamily="18" charset="0"/>
                                                <a:sym typeface="Wingdings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  <m:sup>
                                        <m:r>
                                          <a:rPr lang="fr-FR" sz="1200" b="0" i="1" kern="1200" dirty="0" smtClean="0">
                                            <a:latin typeface="Cambria Math" panose="02040503050406030204" pitchFamily="18" charset="0"/>
                                            <a:sym typeface="Wingdings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fr-FR" sz="1400" i="1" kern="1200" dirty="0">
                            <a:latin typeface="Cambria Math" panose="02040503050406030204" pitchFamily="18" charset="0"/>
                            <a:sym typeface="Wingdings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400" i="1" kern="1200" dirty="0" smtClean="0"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[</m:t>
                                </m:r>
                                <m:sSup>
                                  <m:sSupPr>
                                    <m:ctrlPr>
                                      <a:rPr lang="fr-FR" sz="1400" b="0" i="1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400" i="1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 kern="1200" dirty="0" smtClean="0"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sz="1400" b="0" i="1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sz="1400" i="0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  <m:t>f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1400" b="0" i="0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fr-FR" sz="1400" b="0" i="1" kern="1200" dirty="0" smtClean="0">
                                        <a:latin typeface="Cambria Math" panose="02040503050406030204" pitchFamily="18" charset="0"/>
                                        <a:sym typeface="Wingding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 kern="1200" dirty="0" smtClean="0">
                                    <a:latin typeface="Cambria Math" panose="02040503050406030204" pitchFamily="18" charset="0"/>
                                    <a:sym typeface="Wingdings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i="1" kern="1200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fr-FR" sz="1400" b="0" i="1" kern="1200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sSup>
                                  <m:sSupPr>
                                    <m:ctrlPr>
                                      <a:rPr lang="fr-FR" sz="1400" b="0" i="1" kern="120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 kern="1200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fr-FR" sz="1400" b="0" i="1" kern="1200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1400" i="1" kern="1200" dirty="0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nb-NO" sz="1400" i="1" kern="1200" dirty="0" smtClean="0">
                                    <a:latin typeface="Cambria Math" panose="02040503050406030204" pitchFamily="18" charset="0"/>
                                  </a:rPr>
                                  <m:t>0.118</m:t>
                                </m:r>
                              </m:oMath>
                            </m:oMathPara>
                          </a14:m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is-IS" sz="1400" i="1" kern="1200" dirty="0" smtClean="0">
                                    <a:latin typeface="Cambria Math" panose="02040503050406030204" pitchFamily="18" charset="0"/>
                                  </a:rPr>
                                  <m:t>0.102</m:t>
                                </m:r>
                                <m:r>
                                  <a:rPr lang="fr-FR" sz="1400" b="0" i="1" kern="120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s-IS" sz="1400" i="1" kern="1200" dirty="0" smtClean="0">
                                    <a:latin typeface="Cambria Math" panose="02040503050406030204" pitchFamily="18" charset="0"/>
                                  </a:rPr>
                                  <m:t>(2) </m:t>
                                </m:r>
                              </m:oMath>
                            </m:oMathPara>
                          </a14:m>
                          <a:endParaRPr lang="is-IS" sz="14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9">
                <a:extLst>
                  <a:ext uri="{FF2B5EF4-FFF2-40B4-BE49-F238E27FC236}">
                    <a16:creationId xmlns:a16="http://schemas.microsoft.com/office/drawing/2014/main" id="{52BCE72D-4C09-42F6-852B-A6E96AC80B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69330444"/>
                  </p:ext>
                </p:extLst>
              </p:nvPr>
            </p:nvGraphicFramePr>
            <p:xfrm>
              <a:off x="7115941" y="1494678"/>
              <a:ext cx="4032345" cy="12444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559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7558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755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7558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4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/>
                            <a:t>NCSM</a:t>
                          </a:r>
                          <a:endParaRPr lang="en-US" sz="1400" b="0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/>
                            <a:t>NCSM-</a:t>
                          </a:r>
                          <a:r>
                            <a:rPr lang="en-US" sz="1400" b="0" kern="1200" dirty="0" err="1"/>
                            <a:t>pheno</a:t>
                          </a:r>
                          <a:endParaRPr lang="en-US" sz="1400" b="0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400" b="0" kern="1200" dirty="0"/>
                            <a:t>Expt.</a:t>
                          </a:r>
                          <a:endParaRPr lang="en-US" sz="1400" b="0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2625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3"/>
                          <a:stretch>
                            <a:fillRect l="-433" t="-72500" r="-188312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61111" t="-72500" r="-202083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62937" t="-72500" r="-103497" b="-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60417" t="-72500" r="-2778" b="-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TextBox 21">
            <a:extLst>
              <a:ext uri="{FF2B5EF4-FFF2-40B4-BE49-F238E27FC236}">
                <a16:creationId xmlns:a16="http://schemas.microsoft.com/office/drawing/2014/main" id="{1F296B54-2271-49E9-A709-21097734B63B}"/>
              </a:ext>
            </a:extLst>
          </p:cNvPr>
          <p:cNvSpPr txBox="1"/>
          <p:nvPr/>
        </p:nvSpPr>
        <p:spPr>
          <a:xfrm>
            <a:off x="7228405" y="1065449"/>
            <a:ext cx="3807418" cy="3600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defRPr sz="1600">
                <a:solidFill>
                  <a:schemeClr val="bg1"/>
                </a:solidFill>
                <a:ea typeface="ＭＳ Ｐゴシック" charset="0"/>
                <a:cs typeface="Times"/>
              </a:defRPr>
            </a:lvl1pPr>
            <a:lvl2pPr marL="37931725" indent="-37474525">
              <a:defRPr sz="2400">
                <a:latin typeface="Arial" charset="0"/>
                <a:ea typeface="ＭＳ Ｐゴシック" charset="0"/>
              </a:defRPr>
            </a:lvl2pPr>
            <a:lvl3pPr>
              <a:defRPr sz="2400">
                <a:latin typeface="Arial" charset="0"/>
                <a:ea typeface="ＭＳ Ｐゴシック" charset="0"/>
              </a:defRPr>
            </a:lvl3pPr>
            <a:lvl4pPr>
              <a:defRPr sz="2400">
                <a:latin typeface="Arial" charset="0"/>
                <a:ea typeface="ＭＳ Ｐゴシック" charset="0"/>
              </a:defRPr>
            </a:lvl4pPr>
            <a:lvl5pPr>
              <a:defRPr sz="2400"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Bound to bound</a:t>
            </a:r>
          </a:p>
        </p:txBody>
      </p:sp>
      <p:pic>
        <p:nvPicPr>
          <p:cNvPr id="27" name="Content Placeholder 7">
            <a:extLst>
              <a:ext uri="{FF2B5EF4-FFF2-40B4-BE49-F238E27FC236}">
                <a16:creationId xmlns:a16="http://schemas.microsoft.com/office/drawing/2014/main" id="{E622422D-EE06-4F88-98B9-D8DF3822BB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11807F"/>
              </a:clrFrom>
              <a:clrTo>
                <a:srgbClr val="1180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32" t="50001" r="15408" b="28455"/>
          <a:stretch/>
        </p:blipFill>
        <p:spPr bwMode="auto">
          <a:xfrm>
            <a:off x="9406887" y="0"/>
            <a:ext cx="2785113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llipse 78">
            <a:extLst>
              <a:ext uri="{FF2B5EF4-FFF2-40B4-BE49-F238E27FC236}">
                <a16:creationId xmlns:a16="http://schemas.microsoft.com/office/drawing/2014/main" id="{C57F7859-9E6B-4780-B096-2E21F028E9C7}"/>
              </a:ext>
            </a:extLst>
          </p:cNvPr>
          <p:cNvSpPr/>
          <p:nvPr/>
        </p:nvSpPr>
        <p:spPr>
          <a:xfrm>
            <a:off x="10421102" y="216620"/>
            <a:ext cx="316800" cy="315836"/>
          </a:xfrm>
          <a:prstGeom prst="ellipse">
            <a:avLst/>
          </a:prstGeom>
          <a:noFill/>
          <a:ln w="57150" cmpd="sng">
            <a:solidFill>
              <a:srgbClr val="F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F02DA2C-58CC-4E37-983F-0C9DA8E89EDA}"/>
              </a:ext>
            </a:extLst>
          </p:cNvPr>
          <p:cNvGrpSpPr/>
          <p:nvPr/>
        </p:nvGrpSpPr>
        <p:grpSpPr>
          <a:xfrm>
            <a:off x="7228405" y="3034556"/>
            <a:ext cx="3807418" cy="3086594"/>
            <a:chOff x="296783" y="3185516"/>
            <a:chExt cx="4304811" cy="3489819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81E252A8-AD40-4F62-96CD-44A70D4D1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451" r="1451"/>
            <a:stretch/>
          </p:blipFill>
          <p:spPr>
            <a:xfrm>
              <a:off x="419383" y="3640386"/>
              <a:ext cx="4059612" cy="2992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3FF37B-1EC7-4C38-AD2F-906C4E46C90C}"/>
                </a:ext>
              </a:extLst>
            </p:cNvPr>
            <p:cNvSpPr/>
            <p:nvPr/>
          </p:nvSpPr>
          <p:spPr bwMode="auto">
            <a:xfrm>
              <a:off x="318187" y="3598333"/>
              <a:ext cx="4246894" cy="3077002"/>
            </a:xfrm>
            <a:prstGeom prst="rect">
              <a:avLst/>
            </a:prstGeom>
            <a:noFill/>
            <a:ln w="9525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EBD08CD6-C37A-4DA8-9AD1-E479019AFABF}"/>
                </a:ext>
              </a:extLst>
            </p:cNvPr>
            <p:cNvSpPr txBox="1"/>
            <p:nvPr/>
          </p:nvSpPr>
          <p:spPr>
            <a:xfrm>
              <a:off x="296783" y="3185516"/>
              <a:ext cx="4304811" cy="466863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square" anchor="ctr">
              <a:noAutofit/>
            </a:bodyPr>
            <a:lstStyle>
              <a:defPPr>
                <a:defRPr lang="en-US"/>
              </a:defPPr>
              <a:lvl1pPr algn="ctr">
                <a:defRPr sz="1600">
                  <a:solidFill>
                    <a:schemeClr val="bg1"/>
                  </a:solidFill>
                  <a:ea typeface="ＭＳ Ｐゴシック" charset="0"/>
                  <a:cs typeface="Times"/>
                </a:defRPr>
              </a:lvl1pPr>
              <a:lvl2pPr marL="37931725" indent="-37474525">
                <a:defRPr sz="2400">
                  <a:latin typeface="Arial" charset="0"/>
                  <a:ea typeface="ＭＳ Ｐゴシック" charset="0"/>
                </a:defRPr>
              </a:lvl2pPr>
              <a:lvl3pPr>
                <a:defRPr sz="2400">
                  <a:latin typeface="Arial" charset="0"/>
                  <a:ea typeface="ＭＳ Ｐゴシック" charset="0"/>
                </a:defRPr>
              </a:lvl3pPr>
              <a:lvl4pPr>
                <a:defRPr sz="2400">
                  <a:latin typeface="Arial" charset="0"/>
                  <a:ea typeface="ＭＳ Ｐゴシック" charset="0"/>
                </a:defRPr>
              </a:lvl4pPr>
              <a:lvl5pPr>
                <a:defRPr sz="2400"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Bound to </a:t>
              </a:r>
              <a:r>
                <a:rPr lang="en-US" sz="1800" dirty="0">
                  <a:solidFill>
                    <a:srgbClr val="FFFFFF"/>
                  </a:solidFill>
                  <a:ea typeface="+mn-ea"/>
                </a:rPr>
                <a:t>continuum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FBEEB0F-A4F9-4FBD-B148-23B5406206C9}"/>
              </a:ext>
            </a:extLst>
          </p:cNvPr>
          <p:cNvSpPr/>
          <p:nvPr/>
        </p:nvSpPr>
        <p:spPr>
          <a:xfrm>
            <a:off x="1713878" y="1700112"/>
            <a:ext cx="1181722" cy="226228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4">
                <a:extLst>
                  <a:ext uri="{FF2B5EF4-FFF2-40B4-BE49-F238E27FC236}">
                    <a16:creationId xmlns:a16="http://schemas.microsoft.com/office/drawing/2014/main" id="{98AA9B95-C4BB-4646-87F1-79B612648223}"/>
                  </a:ext>
                </a:extLst>
              </p:cNvPr>
              <p:cNvSpPr txBox="1"/>
              <p:nvPr/>
            </p:nvSpPr>
            <p:spPr>
              <a:xfrm>
                <a:off x="3150170" y="4522018"/>
                <a:ext cx="2988288" cy="646331"/>
              </a:xfrm>
              <a:prstGeom prst="rect">
                <a:avLst/>
              </a:prstGeom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90487" tIns="44450" rIns="90487" bIns="44450" anchor="ctr">
                <a:no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dk1"/>
                    </a:solidFill>
                  </a:defRPr>
                </a:lvl1pPr>
                <a:lvl2pPr marL="0" lvl="1" algn="just">
                  <a:spcAft>
                    <a:spcPts val="600"/>
                  </a:spcAft>
                  <a:defRPr sz="1600" kern="0"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ker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ker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sz="1600" i="1" ker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=10 model space i.e.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≈7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fm</a:t>
                </a:r>
                <a:r>
                  <a:rPr lang="en-US" sz="1600" dirty="0"/>
                  <a:t> HO spatial box</a:t>
                </a:r>
              </a:p>
            </p:txBody>
          </p:sp>
        </mc:Choice>
        <mc:Fallback xmlns="">
          <p:sp>
            <p:nvSpPr>
              <p:cNvPr id="36" name="TextBox 34">
                <a:extLst>
                  <a:ext uri="{FF2B5EF4-FFF2-40B4-BE49-F238E27FC236}">
                    <a16:creationId xmlns:a16="http://schemas.microsoft.com/office/drawing/2014/main" id="{98AA9B95-C4BB-4646-87F1-79B612648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0170" y="4522018"/>
                <a:ext cx="2988288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e 39">
            <a:extLst>
              <a:ext uri="{FF2B5EF4-FFF2-40B4-BE49-F238E27FC236}">
                <a16:creationId xmlns:a16="http://schemas.microsoft.com/office/drawing/2014/main" id="{6401802F-2689-436E-A2AD-51E289712901}"/>
              </a:ext>
            </a:extLst>
          </p:cNvPr>
          <p:cNvGrpSpPr/>
          <p:nvPr/>
        </p:nvGrpSpPr>
        <p:grpSpPr>
          <a:xfrm>
            <a:off x="1235573" y="1193187"/>
            <a:ext cx="3807419" cy="2996892"/>
            <a:chOff x="780197" y="1516671"/>
            <a:chExt cx="3807419" cy="2996892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1E674993-1B9A-448F-BBA2-BB1D6AFA1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99129" y="1938112"/>
              <a:ext cx="3755867" cy="2575451"/>
            </a:xfrm>
            <a:prstGeom prst="rect">
              <a:avLst/>
            </a:prstGeom>
            <a:ln w="6350">
              <a:solidFill>
                <a:srgbClr val="0000FF"/>
              </a:solidFill>
            </a:ln>
            <a:effectLst/>
          </p:spPr>
        </p:pic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8DFCF4B4-8A96-4C42-BD48-9D7BB03B3793}"/>
                </a:ext>
              </a:extLst>
            </p:cNvPr>
            <p:cNvSpPr txBox="1"/>
            <p:nvPr/>
          </p:nvSpPr>
          <p:spPr>
            <a:xfrm>
              <a:off x="780197" y="1516671"/>
              <a:ext cx="3807419" cy="396914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tIns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FFFFFF"/>
                  </a:solidFill>
                  <a:cs typeface="Arial Narrow"/>
                </a:defRPr>
              </a:lvl1pPr>
            </a:lstStyle>
            <a:p>
              <a:r>
                <a:rPr lang="en-US" sz="1800" dirty="0"/>
                <a:t>Halo structure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03F0B427-0186-E761-8C9C-58A128281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9714" y="5500289"/>
                <a:ext cx="5158744" cy="85695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1800" dirty="0"/>
                  <a:t>Parametric details of </a:t>
                </a:r>
                <a:r>
                  <a:rPr lang="en-US" sz="1800" baseline="30000" dirty="0"/>
                  <a:t>11</a:t>
                </a:r>
                <a:r>
                  <a:rPr lang="en-US" sz="1800" dirty="0"/>
                  <a:t>Be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type m:val="skw"/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8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fr-FR" sz="1800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800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, ANCs, ERE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dirty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sz="1800" dirty="0"/>
                  <a:t>, …) as output for free. </a:t>
                </a:r>
              </a:p>
            </p:txBody>
          </p:sp>
        </mc:Choice>
        <mc:Fallback xmlns=""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03F0B427-0186-E761-8C9C-58A1282815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9714" y="5500289"/>
                <a:ext cx="5158744" cy="85695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900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6"/>
    </mc:Choice>
    <mc:Fallback xmlns="">
      <p:transition spd="slow" advTm="895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37173A-2B6F-477B-94EC-5E07E0B2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0" baseline="30000" dirty="0"/>
              <a:t>6</a:t>
            </a:r>
            <a:r>
              <a:rPr lang="en-US" sz="2000" b="0" dirty="0"/>
              <a:t>H</a:t>
            </a:r>
            <a:r>
              <a:rPr lang="en-US" sz="2000" b="0" cap="none" dirty="0"/>
              <a:t>e 2n </a:t>
            </a:r>
            <a:r>
              <a:rPr lang="en-US" sz="2000" b="0" dirty="0"/>
              <a:t>Halo nuclei</a:t>
            </a:r>
            <a:br>
              <a:rPr lang="en-US" sz="4000" dirty="0">
                <a:cs typeface="Arial Narrow"/>
              </a:rPr>
            </a:br>
            <a:r>
              <a:rPr lang="en-US" sz="12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C. Romero-Redondo, S. </a:t>
            </a:r>
            <a:r>
              <a:rPr lang="en-US" sz="12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Quaglioni</a:t>
            </a:r>
            <a:r>
              <a:rPr lang="en-US" sz="12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i="1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2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PRL117 (2016); PRC97 (2018) </a:t>
            </a:r>
            <a:endParaRPr lang="fr-FR" sz="1200" cap="none" dirty="0">
              <a:ln w="0" cap="sq"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" name="Content Placeholder 7">
            <a:extLst>
              <a:ext uri="{FF2B5EF4-FFF2-40B4-BE49-F238E27FC236}">
                <a16:creationId xmlns:a16="http://schemas.microsoft.com/office/drawing/2014/main" id="{E84F232E-0785-4AF2-9BAA-E12683F1BD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11807F"/>
              </a:clrFrom>
              <a:clrTo>
                <a:srgbClr val="1180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73" t="67155" r="34267" b="11301"/>
          <a:stretch/>
        </p:blipFill>
        <p:spPr bwMode="auto">
          <a:xfrm>
            <a:off x="9406887" y="0"/>
            <a:ext cx="2785113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llipse 78">
            <a:extLst>
              <a:ext uri="{FF2B5EF4-FFF2-40B4-BE49-F238E27FC236}">
                <a16:creationId xmlns:a16="http://schemas.microsoft.com/office/drawing/2014/main" id="{5DCD53B5-2D35-4E84-866D-A88B999720BF}"/>
              </a:ext>
            </a:extLst>
          </p:cNvPr>
          <p:cNvSpPr/>
          <p:nvPr/>
        </p:nvSpPr>
        <p:spPr>
          <a:xfrm>
            <a:off x="10411578" y="216620"/>
            <a:ext cx="316800" cy="315836"/>
          </a:xfrm>
          <a:prstGeom prst="ellipse">
            <a:avLst/>
          </a:prstGeom>
          <a:noFill/>
          <a:ln w="57150" cmpd="sng">
            <a:solidFill>
              <a:srgbClr val="F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34">
                <a:extLst>
                  <a:ext uri="{FF2B5EF4-FFF2-40B4-BE49-F238E27FC236}">
                    <a16:creationId xmlns:a16="http://schemas.microsoft.com/office/drawing/2014/main" id="{CC86CB4A-78CE-4146-AF84-8023C0406323}"/>
                  </a:ext>
                </a:extLst>
              </p:cNvPr>
              <p:cNvSpPr txBox="1"/>
              <p:nvPr/>
            </p:nvSpPr>
            <p:spPr>
              <a:xfrm>
                <a:off x="7359625" y="4511557"/>
                <a:ext cx="2988288" cy="646331"/>
              </a:xfrm>
              <a:prstGeom prst="rect">
                <a:avLst/>
              </a:prstGeom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90487" tIns="44450" rIns="90487" bIns="44450" anchor="ctr">
                <a:no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dk1"/>
                    </a:solidFill>
                  </a:defRPr>
                </a:lvl1pPr>
                <a:lvl2pPr marL="0" lvl="1" algn="just">
                  <a:spcAft>
                    <a:spcPts val="600"/>
                  </a:spcAft>
                  <a:defRPr sz="1600" kern="0"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ker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ker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fr-FR" sz="1600" i="1" ker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=12 model space i.e.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≈8</m:t>
                    </m:r>
                  </m:oMath>
                </a14:m>
                <a:r>
                  <a:rPr lang="en-US" sz="1600" dirty="0"/>
                  <a:t> </a:t>
                </a:r>
                <a:r>
                  <a:rPr lang="en-US" sz="1600" dirty="0" err="1"/>
                  <a:t>fm</a:t>
                </a:r>
                <a:r>
                  <a:rPr lang="en-US" sz="1600" dirty="0"/>
                  <a:t> HO spatial box</a:t>
                </a:r>
              </a:p>
            </p:txBody>
          </p:sp>
        </mc:Choice>
        <mc:Fallback xmlns="">
          <p:sp>
            <p:nvSpPr>
              <p:cNvPr id="30" name="TextBox 34">
                <a:extLst>
                  <a:ext uri="{FF2B5EF4-FFF2-40B4-BE49-F238E27FC236}">
                    <a16:creationId xmlns:a16="http://schemas.microsoft.com/office/drawing/2014/main" id="{CC86CB4A-78CE-4146-AF84-8023C0406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9625" y="4511557"/>
                <a:ext cx="2988288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mpd="sng">
                <a:noFill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>
            <a:extLst>
              <a:ext uri="{FF2B5EF4-FFF2-40B4-BE49-F238E27FC236}">
                <a16:creationId xmlns:a16="http://schemas.microsoft.com/office/drawing/2014/main" id="{7FD9E3AD-3ED6-417D-99C1-1C64E0A2D3E1}"/>
              </a:ext>
            </a:extLst>
          </p:cNvPr>
          <p:cNvGrpSpPr/>
          <p:nvPr/>
        </p:nvGrpSpPr>
        <p:grpSpPr>
          <a:xfrm>
            <a:off x="7209343" y="1193187"/>
            <a:ext cx="3807419" cy="3089636"/>
            <a:chOff x="1235573" y="1193187"/>
            <a:chExt cx="3807419" cy="30896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76461B9-228F-4705-A0E6-FE96EC73960B}"/>
                </a:ext>
              </a:extLst>
            </p:cNvPr>
            <p:cNvSpPr/>
            <p:nvPr/>
          </p:nvSpPr>
          <p:spPr>
            <a:xfrm>
              <a:off x="2095172" y="1620170"/>
              <a:ext cx="877861" cy="23400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80FB0E56-F1C0-4B72-ABBF-7C5BE2508CC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4266" y="1601120"/>
              <a:ext cx="3050033" cy="2681703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DBAA5AB5-A2EF-4A3C-A2A5-DCA3091883AB}"/>
                </a:ext>
              </a:extLst>
            </p:cNvPr>
            <p:cNvSpPr txBox="1"/>
            <p:nvPr/>
          </p:nvSpPr>
          <p:spPr>
            <a:xfrm>
              <a:off x="4121420" y="2405231"/>
              <a:ext cx="64120" cy="138499"/>
            </a:xfrm>
            <a:prstGeom prst="rect">
              <a:avLst/>
            </a:prstGeom>
            <a:solidFill>
              <a:srgbClr val="F1EBEB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fr-FR" sz="9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A2A33EAC-F8BC-4A8C-BE24-A455F7B5CA32}"/>
                </a:ext>
              </a:extLst>
            </p:cNvPr>
            <p:cNvSpPr txBox="1"/>
            <p:nvPr/>
          </p:nvSpPr>
          <p:spPr>
            <a:xfrm>
              <a:off x="1235573" y="1193187"/>
              <a:ext cx="3807419" cy="396914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tIns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rgbClr val="FFFFFF"/>
                  </a:solidFill>
                  <a:cs typeface="Arial Narrow"/>
                </a:defRPr>
              </a:lvl1pPr>
            </a:lstStyle>
            <a:p>
              <a:r>
                <a:rPr lang="en-US" sz="1800" dirty="0"/>
                <a:t>Halo structure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F92E3F8-F9C3-40C3-B078-5534A5AB3896}"/>
                </a:ext>
              </a:extLst>
            </p:cNvPr>
            <p:cNvSpPr/>
            <p:nvPr/>
          </p:nvSpPr>
          <p:spPr>
            <a:xfrm>
              <a:off x="1256640" y="1521562"/>
              <a:ext cx="3754058" cy="2742211"/>
            </a:xfrm>
            <a:prstGeom prst="rect">
              <a:avLst/>
            </a:prstGeom>
            <a:noFill/>
            <a:ln w="63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7">
            <a:extLst>
              <a:ext uri="{FF2B5EF4-FFF2-40B4-BE49-F238E27FC236}">
                <a16:creationId xmlns:a16="http://schemas.microsoft.com/office/drawing/2014/main" id="{A7A59F31-08BE-4CAA-96CE-8709200FD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2939" y="5628734"/>
            <a:ext cx="4913657" cy="7214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Long-distance components are mandatory to model </a:t>
            </a:r>
            <a:r>
              <a:rPr lang="en-US" sz="1800" baseline="30000" dirty="0"/>
              <a:t>6</a:t>
            </a:r>
            <a:r>
              <a:rPr lang="en-US" sz="1800" dirty="0"/>
              <a:t>He.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F78C1B6-AC60-A701-DB2C-F5A95E1045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39" y="1886438"/>
            <a:ext cx="4794624" cy="4147464"/>
          </a:xfrm>
          <a:prstGeom prst="rect">
            <a:avLst/>
          </a:prstGeom>
        </p:spPr>
      </p:pic>
      <p:grpSp>
        <p:nvGrpSpPr>
          <p:cNvPr id="26" name="Group 6">
            <a:extLst>
              <a:ext uri="{FF2B5EF4-FFF2-40B4-BE49-F238E27FC236}">
                <a16:creationId xmlns:a16="http://schemas.microsoft.com/office/drawing/2014/main" id="{EE513558-521A-4411-2936-F62FC69CBCBB}"/>
              </a:ext>
            </a:extLst>
          </p:cNvPr>
          <p:cNvGrpSpPr/>
          <p:nvPr/>
        </p:nvGrpSpPr>
        <p:grpSpPr>
          <a:xfrm>
            <a:off x="2746993" y="1188312"/>
            <a:ext cx="2010209" cy="1664051"/>
            <a:chOff x="3928766" y="4788788"/>
            <a:chExt cx="2010209" cy="1664051"/>
          </a:xfrm>
        </p:grpSpPr>
        <p:sp>
          <p:nvSpPr>
            <p:cNvPr id="27" name="Oval 89">
              <a:extLst>
                <a:ext uri="{FF2B5EF4-FFF2-40B4-BE49-F238E27FC236}">
                  <a16:creationId xmlns:a16="http://schemas.microsoft.com/office/drawing/2014/main" id="{3C968A8D-7EEC-33D4-157E-6924327E4658}"/>
                </a:ext>
              </a:extLst>
            </p:cNvPr>
            <p:cNvSpPr/>
            <p:nvPr/>
          </p:nvSpPr>
          <p:spPr>
            <a:xfrm rot="16654851">
              <a:off x="3928766" y="5461308"/>
              <a:ext cx="991531" cy="9915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45" descr="ball2v2pn-2.png">
              <a:extLst>
                <a:ext uri="{FF2B5EF4-FFF2-40B4-BE49-F238E27FC236}">
                  <a16:creationId xmlns:a16="http://schemas.microsoft.com/office/drawing/2014/main" id="{8FFEC291-FF06-F948-5F3D-83260737C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057226" y="5797904"/>
              <a:ext cx="520133" cy="507600"/>
            </a:xfrm>
            <a:prstGeom prst="rect">
              <a:avLst/>
            </a:prstGeom>
          </p:spPr>
        </p:pic>
        <p:pic>
          <p:nvPicPr>
            <p:cNvPr id="33" name="Picture 46" descr="ball2v2pn-2.png">
              <a:extLst>
                <a:ext uri="{FF2B5EF4-FFF2-40B4-BE49-F238E27FC236}">
                  <a16:creationId xmlns:a16="http://schemas.microsoft.com/office/drawing/2014/main" id="{EFB49631-1AF2-61D4-8B2B-BA17B6E41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406040" y="5588776"/>
              <a:ext cx="520133" cy="507600"/>
            </a:xfrm>
            <a:prstGeom prst="rect">
              <a:avLst/>
            </a:prstGeom>
          </p:spPr>
        </p:pic>
        <p:pic>
          <p:nvPicPr>
            <p:cNvPr id="34" name="Picture 20" descr="ball2v2pn.png">
              <a:extLst>
                <a:ext uri="{FF2B5EF4-FFF2-40B4-BE49-F238E27FC236}">
                  <a16:creationId xmlns:a16="http://schemas.microsoft.com/office/drawing/2014/main" id="{CC65BDCE-4C1C-5C03-0CE4-F2542109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426968" y="5784420"/>
              <a:ext cx="518251" cy="505763"/>
            </a:xfrm>
            <a:prstGeom prst="rect">
              <a:avLst/>
            </a:prstGeom>
          </p:spPr>
        </p:pic>
        <p:pic>
          <p:nvPicPr>
            <p:cNvPr id="35" name="Picture 21" descr="ball2v2pn.png">
              <a:extLst>
                <a:ext uri="{FF2B5EF4-FFF2-40B4-BE49-F238E27FC236}">
                  <a16:creationId xmlns:a16="http://schemas.microsoft.com/office/drawing/2014/main" id="{ED2E7481-52BE-E12B-1C78-38ADB7BDA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854305" y="4795032"/>
              <a:ext cx="518251" cy="505763"/>
            </a:xfrm>
            <a:prstGeom prst="rect">
              <a:avLst/>
            </a:prstGeom>
          </p:spPr>
        </p:pic>
        <p:cxnSp>
          <p:nvCxnSpPr>
            <p:cNvPr id="36" name="Straight Arrow Connector 22">
              <a:extLst>
                <a:ext uri="{FF2B5EF4-FFF2-40B4-BE49-F238E27FC236}">
                  <a16:creationId xmlns:a16="http://schemas.microsoft.com/office/drawing/2014/main" id="{8D15D178-A03E-72D4-857D-260AA6F537D1}"/>
                </a:ext>
              </a:extLst>
            </p:cNvPr>
            <p:cNvCxnSpPr/>
            <p:nvPr/>
          </p:nvCxnSpPr>
          <p:spPr>
            <a:xfrm>
              <a:off x="5115515" y="5037526"/>
              <a:ext cx="562606" cy="999777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7" descr="ball2v2pn.png">
              <a:extLst>
                <a:ext uri="{FF2B5EF4-FFF2-40B4-BE49-F238E27FC236}">
                  <a16:creationId xmlns:a16="http://schemas.microsoft.com/office/drawing/2014/main" id="{D7DEDAEF-72E2-1C72-9EE4-E6509D1F6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111458" y="5561948"/>
              <a:ext cx="518251" cy="505763"/>
            </a:xfrm>
            <a:prstGeom prst="rect">
              <a:avLst/>
            </a:prstGeom>
          </p:spPr>
        </p:pic>
        <p:pic>
          <p:nvPicPr>
            <p:cNvPr id="38" name="Picture 44" descr="ball2v2pn.png">
              <a:extLst>
                <a:ext uri="{FF2B5EF4-FFF2-40B4-BE49-F238E27FC236}">
                  <a16:creationId xmlns:a16="http://schemas.microsoft.com/office/drawing/2014/main" id="{7CA40916-8652-F077-B111-17702B3FF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299064" y="5852169"/>
              <a:ext cx="518251" cy="505763"/>
            </a:xfrm>
            <a:prstGeom prst="rect">
              <a:avLst/>
            </a:prstGeom>
          </p:spPr>
        </p:pic>
        <p:cxnSp>
          <p:nvCxnSpPr>
            <p:cNvPr id="39" name="Straight Arrow Connector 19">
              <a:extLst>
                <a:ext uri="{FF2B5EF4-FFF2-40B4-BE49-F238E27FC236}">
                  <a16:creationId xmlns:a16="http://schemas.microsoft.com/office/drawing/2014/main" id="{E2F9C14D-41B2-0967-72F8-357CB11B992D}"/>
                </a:ext>
              </a:extLst>
            </p:cNvPr>
            <p:cNvCxnSpPr/>
            <p:nvPr/>
          </p:nvCxnSpPr>
          <p:spPr>
            <a:xfrm flipV="1">
              <a:off x="4421589" y="5514545"/>
              <a:ext cx="976700" cy="431342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8230207"/>
      </p:ext>
    </p:extLst>
  </p:cSld>
  <p:clrMapOvr>
    <a:masterClrMapping/>
  </p:clrMapOvr>
  <p:transition advTm="5220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37173A-2B6F-477B-94EC-5E07E0B2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0" dirty="0"/>
              <a:t>d-</a:t>
            </a:r>
            <a:r>
              <a:rPr lang="en-US" sz="2000" b="0" dirty="0">
                <a:latin typeface="Symbol" panose="05050102010706020507" pitchFamily="18" charset="2"/>
              </a:rPr>
              <a:t>a</a:t>
            </a:r>
            <a:r>
              <a:rPr lang="en-US" sz="2000" b="0" dirty="0"/>
              <a:t> radiative capture to </a:t>
            </a:r>
            <a:r>
              <a:rPr lang="en-US" sz="2000" b="0" baseline="30000" dirty="0"/>
              <a:t>6</a:t>
            </a:r>
            <a:r>
              <a:rPr lang="en-US" sz="2000" b="0" dirty="0"/>
              <a:t>Li: Beyond reaction models</a:t>
            </a:r>
            <a:br>
              <a:rPr lang="en-US" sz="4000" dirty="0">
                <a:cs typeface="Arial Narrow"/>
              </a:rPr>
            </a:br>
            <a:r>
              <a:rPr lang="en-US" sz="12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C. Hebborn </a:t>
            </a:r>
            <a:r>
              <a:rPr lang="en-US" sz="1200" i="1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et al. </a:t>
            </a:r>
            <a:r>
              <a:rPr lang="en-US" sz="12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2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fr-FR" sz="1200" i="1" cap="none" dirty="0">
              <a:ln w="0" cap="sq">
                <a:noFill/>
              </a:ln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F5BF5B-27EB-4D98-AAD0-2A2854383A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29" y="1292634"/>
            <a:ext cx="3988590" cy="51380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AF28DC-35C9-B0AA-BA5D-F3816EB29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322" y="3390783"/>
            <a:ext cx="4049032" cy="3036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C40B33AA-2E62-ADBE-8564-71E609FFC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0780" y="1371600"/>
                <a:ext cx="5389976" cy="160486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/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/>
                  <a:t>M1 contribution was underestimated in cluster model that treat the </a:t>
                </a:r>
                <a:r>
                  <a:rPr lang="en-US" sz="1800">
                    <a:latin typeface="Symbol" panose="05050102010706020507" pitchFamily="18" charset="2"/>
                  </a:rPr>
                  <a:t>a</a:t>
                </a:r>
                <a:r>
                  <a:rPr lang="en-US" sz="1800"/>
                  <a:t>/</a:t>
                </a:r>
                <a:r>
                  <a:rPr lang="en-US" sz="1800" baseline="30000"/>
                  <a:t>2</a:t>
                </a:r>
                <a:r>
                  <a:rPr lang="en-US" sz="1800"/>
                  <a:t>H as pointlike particle.</a:t>
                </a:r>
              </a:p>
              <a:p>
                <a:pPr marL="285750" indent="-285750">
                  <a:spcBef>
                    <a:spcPts val="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1800"/>
                  <a:t>We provide </a:t>
                </a:r>
                <a:r>
                  <a:rPr lang="en-US" sz="1800" b="1"/>
                  <a:t>more precise </a:t>
                </a:r>
                <a:r>
                  <a:rPr lang="en-US" sz="1800"/>
                  <a:t>astrophysical S-factor (no need for extrapolation at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/>
                  <a:t>).</a:t>
                </a:r>
              </a:p>
            </p:txBody>
          </p:sp>
        </mc:Choice>
        <mc:Fallback xmlns="">
          <p:sp>
            <p:nvSpPr>
              <p:cNvPr id="40" name="Rectangle 7">
                <a:extLst>
                  <a:ext uri="{FF2B5EF4-FFF2-40B4-BE49-F238E27FC236}">
                    <a16:creationId xmlns:a16="http://schemas.microsoft.com/office/drawing/2014/main" id="{C40B33AA-2E62-ADBE-8564-71E609FFC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00780" y="1371600"/>
                <a:ext cx="5389976" cy="160486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7">
            <a:extLst>
              <a:ext uri="{FF2B5EF4-FFF2-40B4-BE49-F238E27FC236}">
                <a16:creationId xmlns:a16="http://schemas.microsoft.com/office/drawing/2014/main" id="{96D0E450-2F03-3ECC-9AF3-88B5A98B6CE2}"/>
              </a:ext>
            </a:extLst>
          </p:cNvPr>
          <p:cNvSpPr txBox="1"/>
          <p:nvPr/>
        </p:nvSpPr>
        <p:spPr>
          <a:xfrm>
            <a:off x="669366" y="895720"/>
            <a:ext cx="3960000" cy="396914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FF"/>
            </a:solidFill>
            <a:miter lim="800000"/>
            <a:headEnd/>
            <a:tailEnd/>
          </a:ln>
        </p:spPr>
        <p:txBody>
          <a:bodyPr wrap="square" tIns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rgbClr val="FFFFFF"/>
                </a:solidFill>
                <a:cs typeface="Arial Narrow"/>
              </a:defRPr>
            </a:lvl1pPr>
          </a:lstStyle>
          <a:p>
            <a:r>
              <a:rPr lang="en-US" sz="1800" dirty="0"/>
              <a:t>S-factor of the capture reaction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6E88D1-D2D4-74E4-20C1-0E328E8D1044}"/>
              </a:ext>
            </a:extLst>
          </p:cNvPr>
          <p:cNvSpPr/>
          <p:nvPr/>
        </p:nvSpPr>
        <p:spPr bwMode="auto">
          <a:xfrm>
            <a:off x="713642" y="1289547"/>
            <a:ext cx="3872392" cy="5138010"/>
          </a:xfrm>
          <a:prstGeom prst="rect">
            <a:avLst/>
          </a:prstGeom>
          <a:noFill/>
          <a:ln w="9525" cmpd="sng">
            <a:solidFill>
              <a:srgbClr val="0000FF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03922"/>
      </p:ext>
    </p:extLst>
  </p:cSld>
  <p:clrMapOvr>
    <a:masterClrMapping/>
  </p:clrMapOvr>
  <p:transition advTm="5220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0E5ADE-BA9B-486B-89F4-FC1DD38866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1656" r="11573"/>
          <a:stretch/>
        </p:blipFill>
        <p:spPr>
          <a:xfrm>
            <a:off x="6951305" y="1501445"/>
            <a:ext cx="4161453" cy="427347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A1E4D29-63AC-EC61-F995-8372ECDA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714" y="1452434"/>
            <a:ext cx="5158744" cy="43714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With tailored approximation and a sufficiently precise nuclear structure methods, it is likely achievable to compute reactions with heavy nuclei.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Complex reaction with many opened channel are more challenging than nucleon scattering (but needed for optical potential purpose).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formalism in the literature can probably even covered fission reactions.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hidden parameters is the workforce.</a:t>
            </a:r>
          </a:p>
        </p:txBody>
      </p:sp>
    </p:spTree>
    <p:extLst>
      <p:ext uri="{BB962C8B-B14F-4D97-AF65-F5344CB8AC3E}">
        <p14:creationId xmlns:p14="http://schemas.microsoft.com/office/powerpoint/2010/main" val="12254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"/>
    </mc:Choice>
    <mc:Fallback xmlns="">
      <p:transition spd="slow" advTm="54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roupe 1053">
            <a:extLst>
              <a:ext uri="{FF2B5EF4-FFF2-40B4-BE49-F238E27FC236}">
                <a16:creationId xmlns:a16="http://schemas.microsoft.com/office/drawing/2014/main" id="{AA46639F-C953-486E-9635-1C95FA2826EB}"/>
              </a:ext>
            </a:extLst>
          </p:cNvPr>
          <p:cNvGrpSpPr/>
          <p:nvPr/>
        </p:nvGrpSpPr>
        <p:grpSpPr>
          <a:xfrm>
            <a:off x="10174620" y="3396036"/>
            <a:ext cx="2254699" cy="1039488"/>
            <a:chOff x="6156833" y="4081516"/>
            <a:chExt cx="2254699" cy="1039488"/>
          </a:xfrm>
        </p:grpSpPr>
        <p:sp>
          <p:nvSpPr>
            <p:cNvPr id="570" name="Rectangle 1039">
              <a:extLst>
                <a:ext uri="{FF2B5EF4-FFF2-40B4-BE49-F238E27FC236}">
                  <a16:creationId xmlns:a16="http://schemas.microsoft.com/office/drawing/2014/main" id="{38ADE820-89F5-45DA-8552-DDE724D528D1}"/>
                </a:ext>
              </a:extLst>
            </p:cNvPr>
            <p:cNvSpPr/>
            <p:nvPr/>
          </p:nvSpPr>
          <p:spPr>
            <a:xfrm>
              <a:off x="6331049" y="4135146"/>
              <a:ext cx="1705119" cy="985858"/>
            </a:xfrm>
            <a:custGeom>
              <a:avLst/>
              <a:gdLst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705119 w 1705119"/>
                <a:gd name="connsiteY2" fmla="*/ 1004955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414607 w 1705119"/>
                <a:gd name="connsiteY2" fmla="*/ 676343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676343"/>
                <a:gd name="connsiteX1" fmla="*/ 1705119 w 1705119"/>
                <a:gd name="connsiteY1" fmla="*/ 0 h 676343"/>
                <a:gd name="connsiteX2" fmla="*/ 1414607 w 1705119"/>
                <a:gd name="connsiteY2" fmla="*/ 676343 h 676343"/>
                <a:gd name="connsiteX3" fmla="*/ 238125 w 1705119"/>
                <a:gd name="connsiteY3" fmla="*/ 647767 h 676343"/>
                <a:gd name="connsiteX4" fmla="*/ 0 w 1705119"/>
                <a:gd name="connsiteY4" fmla="*/ 0 h 676343"/>
                <a:gd name="connsiteX0" fmla="*/ 0 w 1705119"/>
                <a:gd name="connsiteY0" fmla="*/ 0 h 804931"/>
                <a:gd name="connsiteX1" fmla="*/ 1705119 w 1705119"/>
                <a:gd name="connsiteY1" fmla="*/ 0 h 804931"/>
                <a:gd name="connsiteX2" fmla="*/ 1400320 w 1705119"/>
                <a:gd name="connsiteY2" fmla="*/ 804931 h 804931"/>
                <a:gd name="connsiteX3" fmla="*/ 238125 w 1705119"/>
                <a:gd name="connsiteY3" fmla="*/ 647767 h 804931"/>
                <a:gd name="connsiteX4" fmla="*/ 0 w 1705119"/>
                <a:gd name="connsiteY4" fmla="*/ 0 h 804931"/>
                <a:gd name="connsiteX0" fmla="*/ 0 w 1705119"/>
                <a:gd name="connsiteY0" fmla="*/ 0 h 1028772"/>
                <a:gd name="connsiteX1" fmla="*/ 1705119 w 1705119"/>
                <a:gd name="connsiteY1" fmla="*/ 0 h 1028772"/>
                <a:gd name="connsiteX2" fmla="*/ 1400320 w 1705119"/>
                <a:gd name="connsiteY2" fmla="*/ 804931 h 1028772"/>
                <a:gd name="connsiteX3" fmla="*/ 885463 w 1705119"/>
                <a:gd name="connsiteY3" fmla="*/ 1028700 h 1028772"/>
                <a:gd name="connsiteX4" fmla="*/ 238125 w 1705119"/>
                <a:gd name="connsiteY4" fmla="*/ 647767 h 1028772"/>
                <a:gd name="connsiteX5" fmla="*/ 0 w 1705119"/>
                <a:gd name="connsiteY5" fmla="*/ 0 h 1028772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985837"/>
                <a:gd name="connsiteX1" fmla="*/ 1705119 w 1705119"/>
                <a:gd name="connsiteY1" fmla="*/ 0 h 985837"/>
                <a:gd name="connsiteX2" fmla="*/ 1452708 w 1705119"/>
                <a:gd name="connsiteY2" fmla="*/ 576331 h 985837"/>
                <a:gd name="connsiteX3" fmla="*/ 885463 w 1705119"/>
                <a:gd name="connsiteY3" fmla="*/ 985837 h 985837"/>
                <a:gd name="connsiteX4" fmla="*/ 238125 w 1705119"/>
                <a:gd name="connsiteY4" fmla="*/ 647767 h 985837"/>
                <a:gd name="connsiteX5" fmla="*/ 0 w 1705119"/>
                <a:gd name="connsiteY5" fmla="*/ 0 h 985837"/>
                <a:gd name="connsiteX0" fmla="*/ 0 w 1705119"/>
                <a:gd name="connsiteY0" fmla="*/ 0 h 1010507"/>
                <a:gd name="connsiteX1" fmla="*/ 1705119 w 1705119"/>
                <a:gd name="connsiteY1" fmla="*/ 0 h 1010507"/>
                <a:gd name="connsiteX2" fmla="*/ 1452708 w 1705119"/>
                <a:gd name="connsiteY2" fmla="*/ 576331 h 1010507"/>
                <a:gd name="connsiteX3" fmla="*/ 885463 w 1705119"/>
                <a:gd name="connsiteY3" fmla="*/ 985837 h 1010507"/>
                <a:gd name="connsiteX4" fmla="*/ 238125 w 1705119"/>
                <a:gd name="connsiteY4" fmla="*/ 647767 h 1010507"/>
                <a:gd name="connsiteX5" fmla="*/ 0 w 1705119"/>
                <a:gd name="connsiteY5" fmla="*/ 0 h 1010507"/>
                <a:gd name="connsiteX0" fmla="*/ 0 w 1705119"/>
                <a:gd name="connsiteY0" fmla="*/ 0 h 985909"/>
                <a:gd name="connsiteX1" fmla="*/ 1705119 w 1705119"/>
                <a:gd name="connsiteY1" fmla="*/ 0 h 985909"/>
                <a:gd name="connsiteX2" fmla="*/ 1452708 w 1705119"/>
                <a:gd name="connsiteY2" fmla="*/ 576331 h 985909"/>
                <a:gd name="connsiteX3" fmla="*/ 885463 w 1705119"/>
                <a:gd name="connsiteY3" fmla="*/ 985837 h 985909"/>
                <a:gd name="connsiteX4" fmla="*/ 238125 w 1705119"/>
                <a:gd name="connsiteY4" fmla="*/ 647767 h 985909"/>
                <a:gd name="connsiteX5" fmla="*/ 0 w 1705119"/>
                <a:gd name="connsiteY5" fmla="*/ 0 h 985909"/>
                <a:gd name="connsiteX0" fmla="*/ 0 w 1705119"/>
                <a:gd name="connsiteY0" fmla="*/ 0 h 985902"/>
                <a:gd name="connsiteX1" fmla="*/ 1705119 w 1705119"/>
                <a:gd name="connsiteY1" fmla="*/ 0 h 985902"/>
                <a:gd name="connsiteX2" fmla="*/ 1452708 w 1705119"/>
                <a:gd name="connsiteY2" fmla="*/ 576331 h 985902"/>
                <a:gd name="connsiteX3" fmla="*/ 885463 w 1705119"/>
                <a:gd name="connsiteY3" fmla="*/ 985837 h 985902"/>
                <a:gd name="connsiteX4" fmla="*/ 238125 w 1705119"/>
                <a:gd name="connsiteY4" fmla="*/ 647767 h 985902"/>
                <a:gd name="connsiteX5" fmla="*/ 0 w 1705119"/>
                <a:gd name="connsiteY5" fmla="*/ 0 h 985902"/>
                <a:gd name="connsiteX0" fmla="*/ 0 w 1705119"/>
                <a:gd name="connsiteY0" fmla="*/ 0 h 985893"/>
                <a:gd name="connsiteX1" fmla="*/ 1705119 w 1705119"/>
                <a:gd name="connsiteY1" fmla="*/ 0 h 985893"/>
                <a:gd name="connsiteX2" fmla="*/ 1452708 w 1705119"/>
                <a:gd name="connsiteY2" fmla="*/ 576331 h 985893"/>
                <a:gd name="connsiteX3" fmla="*/ 885463 w 1705119"/>
                <a:gd name="connsiteY3" fmla="*/ 985837 h 985893"/>
                <a:gd name="connsiteX4" fmla="*/ 238125 w 1705119"/>
                <a:gd name="connsiteY4" fmla="*/ 604904 h 985893"/>
                <a:gd name="connsiteX5" fmla="*/ 0 w 1705119"/>
                <a:gd name="connsiteY5" fmla="*/ 0 h 985893"/>
                <a:gd name="connsiteX0" fmla="*/ 0 w 1705119"/>
                <a:gd name="connsiteY0" fmla="*/ 0 h 985891"/>
                <a:gd name="connsiteX1" fmla="*/ 1705119 w 1705119"/>
                <a:gd name="connsiteY1" fmla="*/ 0 h 985891"/>
                <a:gd name="connsiteX2" fmla="*/ 1452708 w 1705119"/>
                <a:gd name="connsiteY2" fmla="*/ 576331 h 985891"/>
                <a:gd name="connsiteX3" fmla="*/ 885463 w 1705119"/>
                <a:gd name="connsiteY3" fmla="*/ 985837 h 985891"/>
                <a:gd name="connsiteX4" fmla="*/ 238125 w 1705119"/>
                <a:gd name="connsiteY4" fmla="*/ 604904 h 985891"/>
                <a:gd name="connsiteX5" fmla="*/ 0 w 1705119"/>
                <a:gd name="connsiteY5" fmla="*/ 0 h 985891"/>
                <a:gd name="connsiteX0" fmla="*/ 0 w 1705119"/>
                <a:gd name="connsiteY0" fmla="*/ 0 h 985850"/>
                <a:gd name="connsiteX1" fmla="*/ 1705119 w 1705119"/>
                <a:gd name="connsiteY1" fmla="*/ 0 h 985850"/>
                <a:gd name="connsiteX2" fmla="*/ 1471758 w 1705119"/>
                <a:gd name="connsiteY2" fmla="*/ 590619 h 985850"/>
                <a:gd name="connsiteX3" fmla="*/ 885463 w 1705119"/>
                <a:gd name="connsiteY3" fmla="*/ 985837 h 985850"/>
                <a:gd name="connsiteX4" fmla="*/ 238125 w 1705119"/>
                <a:gd name="connsiteY4" fmla="*/ 604904 h 985850"/>
                <a:gd name="connsiteX5" fmla="*/ 0 w 1705119"/>
                <a:gd name="connsiteY5" fmla="*/ 0 h 985850"/>
                <a:gd name="connsiteX0" fmla="*/ 0 w 1705119"/>
                <a:gd name="connsiteY0" fmla="*/ 0 h 985858"/>
                <a:gd name="connsiteX1" fmla="*/ 1705119 w 1705119"/>
                <a:gd name="connsiteY1" fmla="*/ 0 h 985858"/>
                <a:gd name="connsiteX2" fmla="*/ 1471758 w 1705119"/>
                <a:gd name="connsiteY2" fmla="*/ 590619 h 985858"/>
                <a:gd name="connsiteX3" fmla="*/ 885463 w 1705119"/>
                <a:gd name="connsiteY3" fmla="*/ 985837 h 985858"/>
                <a:gd name="connsiteX4" fmla="*/ 238125 w 1705119"/>
                <a:gd name="connsiteY4" fmla="*/ 604904 h 985858"/>
                <a:gd name="connsiteX5" fmla="*/ 0 w 1705119"/>
                <a:gd name="connsiteY5" fmla="*/ 0 h 98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119" h="985858">
                  <a:moveTo>
                    <a:pt x="0" y="0"/>
                  </a:moveTo>
                  <a:lnTo>
                    <a:pt x="1705119" y="0"/>
                  </a:lnTo>
                  <a:cubicBezTo>
                    <a:pt x="1620982" y="192110"/>
                    <a:pt x="1608367" y="426313"/>
                    <a:pt x="1471758" y="590619"/>
                  </a:cubicBezTo>
                  <a:cubicBezTo>
                    <a:pt x="1335149" y="754925"/>
                    <a:pt x="1091068" y="983456"/>
                    <a:pt x="885463" y="985837"/>
                  </a:cubicBezTo>
                  <a:cubicBezTo>
                    <a:pt x="679858" y="988218"/>
                    <a:pt x="377703" y="793794"/>
                    <a:pt x="238125" y="604904"/>
                  </a:cubicBezTo>
                  <a:cubicBezTo>
                    <a:pt x="98547" y="416014"/>
                    <a:pt x="79375" y="2159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467" name="Groupe 466">
              <a:extLst>
                <a:ext uri="{FF2B5EF4-FFF2-40B4-BE49-F238E27FC236}">
                  <a16:creationId xmlns:a16="http://schemas.microsoft.com/office/drawing/2014/main" id="{71399023-459F-46A0-A252-EAE87424ED4F}"/>
                </a:ext>
              </a:extLst>
            </p:cNvPr>
            <p:cNvGrpSpPr/>
            <p:nvPr/>
          </p:nvGrpSpPr>
          <p:grpSpPr>
            <a:xfrm>
              <a:off x="6156833" y="4081516"/>
              <a:ext cx="2254699" cy="994630"/>
              <a:chOff x="3913500" y="3582893"/>
              <a:chExt cx="2254699" cy="994630"/>
            </a:xfrm>
          </p:grpSpPr>
          <p:sp>
            <p:nvSpPr>
              <p:cNvPr id="507" name="Line 124">
                <a:extLst>
                  <a:ext uri="{FF2B5EF4-FFF2-40B4-BE49-F238E27FC236}">
                    <a16:creationId xmlns:a16="http://schemas.microsoft.com/office/drawing/2014/main" id="{3785BB60-33CC-4905-9A73-B9FC1C665ACD}"/>
                  </a:ext>
                </a:extLst>
              </p:cNvPr>
              <p:cNvSpPr/>
              <p:nvPr/>
            </p:nvSpPr>
            <p:spPr>
              <a:xfrm>
                <a:off x="5028007" y="4115909"/>
                <a:ext cx="577026" cy="1376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68" name="Line 124">
                <a:extLst>
                  <a:ext uri="{FF2B5EF4-FFF2-40B4-BE49-F238E27FC236}">
                    <a16:creationId xmlns:a16="http://schemas.microsoft.com/office/drawing/2014/main" id="{94FFED4B-8933-4730-AAD4-EF4EABBDB1F8}"/>
                  </a:ext>
                </a:extLst>
              </p:cNvPr>
              <p:cNvSpPr/>
              <p:nvPr/>
            </p:nvSpPr>
            <p:spPr>
              <a:xfrm>
                <a:off x="4454971" y="4154290"/>
                <a:ext cx="5760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69" name="CustomShape 129">
                <a:extLst>
                  <a:ext uri="{FF2B5EF4-FFF2-40B4-BE49-F238E27FC236}">
                    <a16:creationId xmlns:a16="http://schemas.microsoft.com/office/drawing/2014/main" id="{B7F4845C-4D16-4541-BC47-4A5A744A3775}"/>
                  </a:ext>
                </a:extLst>
              </p:cNvPr>
              <p:cNvSpPr/>
              <p:nvPr/>
            </p:nvSpPr>
            <p:spPr>
              <a:xfrm>
                <a:off x="5119378" y="4386147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70" name="CustomShape 130">
                <a:extLst>
                  <a:ext uri="{FF2B5EF4-FFF2-40B4-BE49-F238E27FC236}">
                    <a16:creationId xmlns:a16="http://schemas.microsoft.com/office/drawing/2014/main" id="{16F6569D-139A-45FA-BBEF-F0CA33C6EE0E}"/>
                  </a:ext>
                </a:extLst>
              </p:cNvPr>
              <p:cNvSpPr/>
              <p:nvPr/>
            </p:nvSpPr>
            <p:spPr>
              <a:xfrm>
                <a:off x="5052326" y="437860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71" name="Line 135">
                <a:extLst>
                  <a:ext uri="{FF2B5EF4-FFF2-40B4-BE49-F238E27FC236}">
                    <a16:creationId xmlns:a16="http://schemas.microsoft.com/office/drawing/2014/main" id="{EA38B559-2BF3-4D90-8E5D-BD4B375DF94E}"/>
                  </a:ext>
                </a:extLst>
              </p:cNvPr>
              <p:cNvSpPr/>
              <p:nvPr/>
            </p:nvSpPr>
            <p:spPr>
              <a:xfrm flipH="1" flipV="1">
                <a:off x="5037794" y="4419454"/>
                <a:ext cx="17187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2" name="Line 96">
                <a:extLst>
                  <a:ext uri="{FF2B5EF4-FFF2-40B4-BE49-F238E27FC236}">
                    <a16:creationId xmlns:a16="http://schemas.microsoft.com/office/drawing/2014/main" id="{A52EFFB9-C896-4929-86EC-27585C652677}"/>
                  </a:ext>
                </a:extLst>
              </p:cNvPr>
              <p:cNvSpPr/>
              <p:nvPr/>
            </p:nvSpPr>
            <p:spPr>
              <a:xfrm>
                <a:off x="4408103" y="3936879"/>
                <a:ext cx="125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3" name="Line 131">
                <a:extLst>
                  <a:ext uri="{FF2B5EF4-FFF2-40B4-BE49-F238E27FC236}">
                    <a16:creationId xmlns:a16="http://schemas.microsoft.com/office/drawing/2014/main" id="{08AB93F2-2DF2-4EAB-B550-6A44C99AA95A}"/>
                  </a:ext>
                </a:extLst>
              </p:cNvPr>
              <p:cNvSpPr/>
              <p:nvPr/>
            </p:nvSpPr>
            <p:spPr>
              <a:xfrm>
                <a:off x="4421761" y="4026368"/>
                <a:ext cx="1216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4" name="Line 133">
                <a:extLst>
                  <a:ext uri="{FF2B5EF4-FFF2-40B4-BE49-F238E27FC236}">
                    <a16:creationId xmlns:a16="http://schemas.microsoft.com/office/drawing/2014/main" id="{3C27845D-68BD-4DA8-81C4-E4D371A956F1}"/>
                  </a:ext>
                </a:extLst>
              </p:cNvPr>
              <p:cNvSpPr/>
              <p:nvPr/>
            </p:nvSpPr>
            <p:spPr>
              <a:xfrm>
                <a:off x="5041711" y="3776718"/>
                <a:ext cx="642364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5" name="Line 139">
                <a:extLst>
                  <a:ext uri="{FF2B5EF4-FFF2-40B4-BE49-F238E27FC236}">
                    <a16:creationId xmlns:a16="http://schemas.microsoft.com/office/drawing/2014/main" id="{8B08B1F5-BC9B-4D82-8709-534BADF7E106}"/>
                  </a:ext>
                </a:extLst>
              </p:cNvPr>
              <p:cNvSpPr/>
              <p:nvPr/>
            </p:nvSpPr>
            <p:spPr>
              <a:xfrm>
                <a:off x="4388756" y="3855334"/>
                <a:ext cx="12816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6" name="Line 124">
                <a:extLst>
                  <a:ext uri="{FF2B5EF4-FFF2-40B4-BE49-F238E27FC236}">
                    <a16:creationId xmlns:a16="http://schemas.microsoft.com/office/drawing/2014/main" id="{401EF423-4FA2-4791-A229-90681C08B9CC}"/>
                  </a:ext>
                </a:extLst>
              </p:cNvPr>
              <p:cNvSpPr/>
              <p:nvPr/>
            </p:nvSpPr>
            <p:spPr>
              <a:xfrm>
                <a:off x="5046522" y="4153285"/>
                <a:ext cx="529262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7" name="Line 101">
                <a:extLst>
                  <a:ext uri="{FF2B5EF4-FFF2-40B4-BE49-F238E27FC236}">
                    <a16:creationId xmlns:a16="http://schemas.microsoft.com/office/drawing/2014/main" id="{5FF65047-A978-479B-8649-A83453BFBDCA}"/>
                  </a:ext>
                </a:extLst>
              </p:cNvPr>
              <p:cNvSpPr/>
              <p:nvPr/>
            </p:nvSpPr>
            <p:spPr>
              <a:xfrm>
                <a:off x="4598540" y="4350030"/>
                <a:ext cx="43532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8" name="Line 117">
                <a:extLst>
                  <a:ext uri="{FF2B5EF4-FFF2-40B4-BE49-F238E27FC236}">
                    <a16:creationId xmlns:a16="http://schemas.microsoft.com/office/drawing/2014/main" id="{CB8D67FB-D44B-48B0-BA3A-73F1EDECFEC0}"/>
                  </a:ext>
                </a:extLst>
              </p:cNvPr>
              <p:cNvSpPr/>
              <p:nvPr/>
            </p:nvSpPr>
            <p:spPr>
              <a:xfrm>
                <a:off x="5034503" y="4275890"/>
                <a:ext cx="42899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79" name="Line 132">
                <a:extLst>
                  <a:ext uri="{FF2B5EF4-FFF2-40B4-BE49-F238E27FC236}">
                    <a16:creationId xmlns:a16="http://schemas.microsoft.com/office/drawing/2014/main" id="{269D61D8-B11D-4C0D-84F4-F22DC60AF488}"/>
                  </a:ext>
                </a:extLst>
              </p:cNvPr>
              <p:cNvSpPr/>
              <p:nvPr/>
            </p:nvSpPr>
            <p:spPr>
              <a:xfrm flipV="1">
                <a:off x="4868911" y="4503494"/>
                <a:ext cx="17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80" name="Forme libre : forme 479">
                <a:extLst>
                  <a:ext uri="{FF2B5EF4-FFF2-40B4-BE49-F238E27FC236}">
                    <a16:creationId xmlns:a16="http://schemas.microsoft.com/office/drawing/2014/main" id="{8EE66D18-7621-4197-BADD-7E4E19FC5296}"/>
                  </a:ext>
                </a:extLst>
              </p:cNvPr>
              <p:cNvSpPr/>
              <p:nvPr/>
            </p:nvSpPr>
            <p:spPr>
              <a:xfrm flipH="1">
                <a:off x="3913500" y="3840245"/>
                <a:ext cx="1126331" cy="728236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44051 h 744051"/>
                  <a:gd name="connsiteX1" fmla="*/ 97631 w 1126331"/>
                  <a:gd name="connsiteY1" fmla="*/ 715476 h 744051"/>
                  <a:gd name="connsiteX2" fmla="*/ 326231 w 1126331"/>
                  <a:gd name="connsiteY2" fmla="*/ 603558 h 744051"/>
                  <a:gd name="connsiteX3" fmla="*/ 519112 w 1126331"/>
                  <a:gd name="connsiteY3" fmla="*/ 444014 h 744051"/>
                  <a:gd name="connsiteX4" fmla="*/ 616743 w 1126331"/>
                  <a:gd name="connsiteY4" fmla="*/ 203508 h 744051"/>
                  <a:gd name="connsiteX5" fmla="*/ 650081 w 1126331"/>
                  <a:gd name="connsiteY5" fmla="*/ 29676 h 744051"/>
                  <a:gd name="connsiteX6" fmla="*/ 742950 w 1126331"/>
                  <a:gd name="connsiteY6" fmla="*/ 13007 h 744051"/>
                  <a:gd name="connsiteX7" fmla="*/ 900112 w 1126331"/>
                  <a:gd name="connsiteY7" fmla="*/ 3483 h 744051"/>
                  <a:gd name="connsiteX8" fmla="*/ 1126331 w 1126331"/>
                  <a:gd name="connsiteY8" fmla="*/ 22533 h 744051"/>
                  <a:gd name="connsiteX0" fmla="*/ 0 w 1126331"/>
                  <a:gd name="connsiteY0" fmla="*/ 736312 h 736312"/>
                  <a:gd name="connsiteX1" fmla="*/ 97631 w 1126331"/>
                  <a:gd name="connsiteY1" fmla="*/ 707737 h 736312"/>
                  <a:gd name="connsiteX2" fmla="*/ 326231 w 1126331"/>
                  <a:gd name="connsiteY2" fmla="*/ 595819 h 736312"/>
                  <a:gd name="connsiteX3" fmla="*/ 519112 w 1126331"/>
                  <a:gd name="connsiteY3" fmla="*/ 436275 h 736312"/>
                  <a:gd name="connsiteX4" fmla="*/ 616743 w 1126331"/>
                  <a:gd name="connsiteY4" fmla="*/ 195769 h 736312"/>
                  <a:gd name="connsiteX5" fmla="*/ 650081 w 1126331"/>
                  <a:gd name="connsiteY5" fmla="*/ 21937 h 736312"/>
                  <a:gd name="connsiteX6" fmla="*/ 742950 w 1126331"/>
                  <a:gd name="connsiteY6" fmla="*/ 5268 h 736312"/>
                  <a:gd name="connsiteX7" fmla="*/ 919162 w 1126331"/>
                  <a:gd name="connsiteY7" fmla="*/ 5269 h 736312"/>
                  <a:gd name="connsiteX8" fmla="*/ 1126331 w 1126331"/>
                  <a:gd name="connsiteY8" fmla="*/ 14794 h 736312"/>
                  <a:gd name="connsiteX0" fmla="*/ 0 w 1126331"/>
                  <a:gd name="connsiteY0" fmla="*/ 733579 h 733579"/>
                  <a:gd name="connsiteX1" fmla="*/ 97631 w 1126331"/>
                  <a:gd name="connsiteY1" fmla="*/ 705004 h 733579"/>
                  <a:gd name="connsiteX2" fmla="*/ 326231 w 1126331"/>
                  <a:gd name="connsiteY2" fmla="*/ 593086 h 733579"/>
                  <a:gd name="connsiteX3" fmla="*/ 519112 w 1126331"/>
                  <a:gd name="connsiteY3" fmla="*/ 433542 h 733579"/>
                  <a:gd name="connsiteX4" fmla="*/ 616743 w 1126331"/>
                  <a:gd name="connsiteY4" fmla="*/ 193036 h 733579"/>
                  <a:gd name="connsiteX5" fmla="*/ 650081 w 1126331"/>
                  <a:gd name="connsiteY5" fmla="*/ 19204 h 733579"/>
                  <a:gd name="connsiteX6" fmla="*/ 742950 w 1126331"/>
                  <a:gd name="connsiteY6" fmla="*/ 2535 h 733579"/>
                  <a:gd name="connsiteX7" fmla="*/ 919162 w 1126331"/>
                  <a:gd name="connsiteY7" fmla="*/ 2536 h 733579"/>
                  <a:gd name="connsiteX8" fmla="*/ 1126331 w 1126331"/>
                  <a:gd name="connsiteY8" fmla="*/ 12061 h 733579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2213 h 732213"/>
                  <a:gd name="connsiteX1" fmla="*/ 97631 w 1126331"/>
                  <a:gd name="connsiteY1" fmla="*/ 703638 h 732213"/>
                  <a:gd name="connsiteX2" fmla="*/ 326231 w 1126331"/>
                  <a:gd name="connsiteY2" fmla="*/ 591720 h 732213"/>
                  <a:gd name="connsiteX3" fmla="*/ 519112 w 1126331"/>
                  <a:gd name="connsiteY3" fmla="*/ 432176 h 732213"/>
                  <a:gd name="connsiteX4" fmla="*/ 616743 w 1126331"/>
                  <a:gd name="connsiteY4" fmla="*/ 191670 h 732213"/>
                  <a:gd name="connsiteX5" fmla="*/ 650081 w 1126331"/>
                  <a:gd name="connsiteY5" fmla="*/ 17838 h 732213"/>
                  <a:gd name="connsiteX6" fmla="*/ 742950 w 1126331"/>
                  <a:gd name="connsiteY6" fmla="*/ 5931 h 732213"/>
                  <a:gd name="connsiteX7" fmla="*/ 928687 w 1126331"/>
                  <a:gd name="connsiteY7" fmla="*/ 5932 h 732213"/>
                  <a:gd name="connsiteX8" fmla="*/ 1126331 w 1126331"/>
                  <a:gd name="connsiteY8" fmla="*/ 10695 h 732213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27590 w 1126331"/>
                  <a:gd name="connsiteY5" fmla="*/ 74241 h 726574"/>
                  <a:gd name="connsiteX6" fmla="*/ 650081 w 1126331"/>
                  <a:gd name="connsiteY6" fmla="*/ 12199 h 726574"/>
                  <a:gd name="connsiteX7" fmla="*/ 742950 w 1126331"/>
                  <a:gd name="connsiteY7" fmla="*/ 292 h 726574"/>
                  <a:gd name="connsiteX8" fmla="*/ 928687 w 1126331"/>
                  <a:gd name="connsiteY8" fmla="*/ 293 h 726574"/>
                  <a:gd name="connsiteX9" fmla="*/ 1126331 w 1126331"/>
                  <a:gd name="connsiteY9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28236">
                    <a:moveTo>
                      <a:pt x="0" y="728236"/>
                    </a:moveTo>
                    <a:cubicBezTo>
                      <a:pt x="21629" y="725656"/>
                      <a:pt x="43259" y="723076"/>
                      <a:pt x="97631" y="699661"/>
                    </a:cubicBezTo>
                    <a:cubicBezTo>
                      <a:pt x="152003" y="676245"/>
                      <a:pt x="255984" y="632987"/>
                      <a:pt x="326231" y="587743"/>
                    </a:cubicBezTo>
                    <a:cubicBezTo>
                      <a:pt x="396478" y="542499"/>
                      <a:pt x="470693" y="494874"/>
                      <a:pt x="519112" y="428199"/>
                    </a:cubicBezTo>
                    <a:cubicBezTo>
                      <a:pt x="567531" y="361524"/>
                      <a:pt x="605631" y="245240"/>
                      <a:pt x="616743" y="187693"/>
                    </a:cubicBezTo>
                    <a:cubicBezTo>
                      <a:pt x="627855" y="130146"/>
                      <a:pt x="633235" y="45235"/>
                      <a:pt x="642937" y="25767"/>
                    </a:cubicBezTo>
                    <a:cubicBezTo>
                      <a:pt x="652639" y="6299"/>
                      <a:pt x="695325" y="5923"/>
                      <a:pt x="742950" y="1954"/>
                    </a:cubicBezTo>
                    <a:cubicBezTo>
                      <a:pt x="790575" y="-2015"/>
                      <a:pt x="864790" y="1161"/>
                      <a:pt x="928687" y="1955"/>
                    </a:cubicBezTo>
                    <a:cubicBezTo>
                      <a:pt x="992584" y="2749"/>
                      <a:pt x="1045567" y="2352"/>
                      <a:pt x="1126331" y="6718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1" name="CustomShape 106">
                <a:extLst>
                  <a:ext uri="{FF2B5EF4-FFF2-40B4-BE49-F238E27FC236}">
                    <a16:creationId xmlns:a16="http://schemas.microsoft.com/office/drawing/2014/main" id="{CE019F57-E095-4D69-AA88-E73686955329}"/>
                  </a:ext>
                </a:extLst>
              </p:cNvPr>
              <p:cNvSpPr/>
              <p:nvPr/>
            </p:nvSpPr>
            <p:spPr>
              <a:xfrm>
                <a:off x="5211944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82" name="Line 134">
                <a:extLst>
                  <a:ext uri="{FF2B5EF4-FFF2-40B4-BE49-F238E27FC236}">
                    <a16:creationId xmlns:a16="http://schemas.microsoft.com/office/drawing/2014/main" id="{F52D9704-846E-41CF-B3A5-C76D4179A870}"/>
                  </a:ext>
                </a:extLst>
              </p:cNvPr>
              <p:cNvSpPr/>
              <p:nvPr/>
            </p:nvSpPr>
            <p:spPr>
              <a:xfrm flipV="1">
                <a:off x="5037378" y="3582893"/>
                <a:ext cx="418" cy="99463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3" name="Line 137">
                <a:extLst>
                  <a:ext uri="{FF2B5EF4-FFF2-40B4-BE49-F238E27FC236}">
                    <a16:creationId xmlns:a16="http://schemas.microsoft.com/office/drawing/2014/main" id="{FB5E2CC3-B054-421A-9E37-9D12114DEE2E}"/>
                  </a:ext>
                </a:extLst>
              </p:cNvPr>
              <p:cNvSpPr/>
              <p:nvPr/>
            </p:nvSpPr>
            <p:spPr>
              <a:xfrm>
                <a:off x="4462959" y="4118070"/>
                <a:ext cx="565048" cy="0"/>
              </a:xfrm>
              <a:prstGeom prst="line">
                <a:avLst/>
              </a:prstGeom>
              <a:solidFill>
                <a:srgbClr val="6666FF"/>
              </a:solidFill>
              <a:ln w="12700">
                <a:solidFill>
                  <a:srgbClr val="6666FF"/>
                </a:solidFill>
                <a:prstDash val="sysDot"/>
                <a:round/>
                <a:headEnd/>
                <a:tailEnd/>
              </a:ln>
            </p:spPr>
          </p:sp>
          <p:sp>
            <p:nvSpPr>
              <p:cNvPr id="484" name="Line 138">
                <a:extLst>
                  <a:ext uri="{FF2B5EF4-FFF2-40B4-BE49-F238E27FC236}">
                    <a16:creationId xmlns:a16="http://schemas.microsoft.com/office/drawing/2014/main" id="{3EE44C8F-7FD2-4B85-B13F-D016E27974B2}"/>
                  </a:ext>
                </a:extLst>
              </p:cNvPr>
              <p:cNvSpPr/>
              <p:nvPr/>
            </p:nvSpPr>
            <p:spPr>
              <a:xfrm flipV="1">
                <a:off x="5040553" y="4082976"/>
                <a:ext cx="574402" cy="6689"/>
              </a:xfrm>
              <a:prstGeom prst="line">
                <a:avLst/>
              </a:prstGeom>
              <a:solidFill>
                <a:srgbClr val="FF0000"/>
              </a:solidFill>
              <a:ln w="12700">
                <a:solidFill>
                  <a:schemeClr val="accent2"/>
                </a:solidFill>
                <a:prstDash val="sys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5" name="Forme libre : forme 484">
                <a:extLst>
                  <a:ext uri="{FF2B5EF4-FFF2-40B4-BE49-F238E27FC236}">
                    <a16:creationId xmlns:a16="http://schemas.microsoft.com/office/drawing/2014/main" id="{F49B2BC2-1E74-414A-A8FB-0BE6F4F74A3C}"/>
                  </a:ext>
                </a:extLst>
              </p:cNvPr>
              <p:cNvSpPr/>
              <p:nvPr/>
            </p:nvSpPr>
            <p:spPr>
              <a:xfrm>
                <a:off x="5041868" y="3696834"/>
                <a:ext cx="1126331" cy="783787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83787">
                    <a:moveTo>
                      <a:pt x="0" y="783787"/>
                    </a:moveTo>
                    <a:cubicBezTo>
                      <a:pt x="21629" y="781207"/>
                      <a:pt x="43259" y="778627"/>
                      <a:pt x="97631" y="755212"/>
                    </a:cubicBezTo>
                    <a:cubicBezTo>
                      <a:pt x="152003" y="731796"/>
                      <a:pt x="255984" y="688538"/>
                      <a:pt x="326231" y="643294"/>
                    </a:cubicBezTo>
                    <a:cubicBezTo>
                      <a:pt x="396478" y="598050"/>
                      <a:pt x="470693" y="550425"/>
                      <a:pt x="519112" y="483750"/>
                    </a:cubicBezTo>
                    <a:cubicBezTo>
                      <a:pt x="567531" y="417075"/>
                      <a:pt x="599678" y="345637"/>
                      <a:pt x="616743" y="243244"/>
                    </a:cubicBezTo>
                    <a:cubicBezTo>
                      <a:pt x="633808" y="140851"/>
                      <a:pt x="629840" y="109893"/>
                      <a:pt x="650081" y="69412"/>
                    </a:cubicBezTo>
                    <a:cubicBezTo>
                      <a:pt x="670322" y="28931"/>
                      <a:pt x="696515" y="4721"/>
                      <a:pt x="738187" y="356"/>
                    </a:cubicBezTo>
                    <a:cubicBezTo>
                      <a:pt x="779859" y="-4009"/>
                      <a:pt x="835421" y="32900"/>
                      <a:pt x="900112" y="43219"/>
                    </a:cubicBezTo>
                    <a:cubicBezTo>
                      <a:pt x="964803" y="53538"/>
                      <a:pt x="1045567" y="57903"/>
                      <a:pt x="1126331" y="62269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6" name="CustomShape 102">
                <a:extLst>
                  <a:ext uri="{FF2B5EF4-FFF2-40B4-BE49-F238E27FC236}">
                    <a16:creationId xmlns:a16="http://schemas.microsoft.com/office/drawing/2014/main" id="{710510BC-17AE-4E7B-924B-E48EC2B75226}"/>
                  </a:ext>
                </a:extLst>
              </p:cNvPr>
              <p:cNvSpPr/>
              <p:nvPr/>
            </p:nvSpPr>
            <p:spPr>
              <a:xfrm>
                <a:off x="49673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87" name="CustomShape 123">
                <a:extLst>
                  <a:ext uri="{FF2B5EF4-FFF2-40B4-BE49-F238E27FC236}">
                    <a16:creationId xmlns:a16="http://schemas.microsoft.com/office/drawing/2014/main" id="{B6021473-E1BA-4CC6-A3E8-772E8F60A739}"/>
                  </a:ext>
                </a:extLst>
              </p:cNvPr>
              <p:cNvSpPr/>
              <p:nvPr/>
            </p:nvSpPr>
            <p:spPr>
              <a:xfrm>
                <a:off x="48880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88" name="CustomShape 102">
                <a:extLst>
                  <a:ext uri="{FF2B5EF4-FFF2-40B4-BE49-F238E27FC236}">
                    <a16:creationId xmlns:a16="http://schemas.microsoft.com/office/drawing/2014/main" id="{1DB88676-CACC-447D-A707-524984E7E322}"/>
                  </a:ext>
                </a:extLst>
              </p:cNvPr>
              <p:cNvSpPr/>
              <p:nvPr/>
            </p:nvSpPr>
            <p:spPr>
              <a:xfrm>
                <a:off x="4944961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89" name="CustomShape 102">
                <a:extLst>
                  <a:ext uri="{FF2B5EF4-FFF2-40B4-BE49-F238E27FC236}">
                    <a16:creationId xmlns:a16="http://schemas.microsoft.com/office/drawing/2014/main" id="{EB7F0C58-3530-4C0C-81E5-EF27EE0DED60}"/>
                  </a:ext>
                </a:extLst>
              </p:cNvPr>
              <p:cNvSpPr/>
              <p:nvPr/>
            </p:nvSpPr>
            <p:spPr>
              <a:xfrm>
                <a:off x="4838176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0" name="CustomShape 102">
                <a:extLst>
                  <a:ext uri="{FF2B5EF4-FFF2-40B4-BE49-F238E27FC236}">
                    <a16:creationId xmlns:a16="http://schemas.microsoft.com/office/drawing/2014/main" id="{7F270829-3F4E-49DA-ACEA-E5AC24A630FD}"/>
                  </a:ext>
                </a:extLst>
              </p:cNvPr>
              <p:cNvSpPr/>
              <p:nvPr/>
            </p:nvSpPr>
            <p:spPr>
              <a:xfrm>
                <a:off x="4731390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1" name="CustomShape 102">
                <a:extLst>
                  <a:ext uri="{FF2B5EF4-FFF2-40B4-BE49-F238E27FC236}">
                    <a16:creationId xmlns:a16="http://schemas.microsoft.com/office/drawing/2014/main" id="{8C1978FB-93E6-48B1-A967-728149F6B2C6}"/>
                  </a:ext>
                </a:extLst>
              </p:cNvPr>
              <p:cNvSpPr/>
              <p:nvPr/>
            </p:nvSpPr>
            <p:spPr>
              <a:xfrm>
                <a:off x="4624604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2" name="CustomShape 127">
                <a:extLst>
                  <a:ext uri="{FF2B5EF4-FFF2-40B4-BE49-F238E27FC236}">
                    <a16:creationId xmlns:a16="http://schemas.microsoft.com/office/drawing/2014/main" id="{521272AA-2344-4314-AB03-87968C8C67F6}"/>
                  </a:ext>
                </a:extLst>
              </p:cNvPr>
              <p:cNvSpPr/>
              <p:nvPr/>
            </p:nvSpPr>
            <p:spPr>
              <a:xfrm>
                <a:off x="5063296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3" name="CustomShape 128">
                <a:extLst>
                  <a:ext uri="{FF2B5EF4-FFF2-40B4-BE49-F238E27FC236}">
                    <a16:creationId xmlns:a16="http://schemas.microsoft.com/office/drawing/2014/main" id="{5E7ED294-A3A1-4861-84A2-6115B1F5FFE1}"/>
                  </a:ext>
                </a:extLst>
              </p:cNvPr>
              <p:cNvSpPr/>
              <p:nvPr/>
            </p:nvSpPr>
            <p:spPr>
              <a:xfrm>
                <a:off x="5360591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4" name="Line 124">
                <a:extLst>
                  <a:ext uri="{FF2B5EF4-FFF2-40B4-BE49-F238E27FC236}">
                    <a16:creationId xmlns:a16="http://schemas.microsoft.com/office/drawing/2014/main" id="{DBC29C02-4381-40BB-986F-C4A011555F2D}"/>
                  </a:ext>
                </a:extLst>
              </p:cNvPr>
              <p:cNvSpPr/>
              <p:nvPr/>
            </p:nvSpPr>
            <p:spPr>
              <a:xfrm>
                <a:off x="4483678" y="4199149"/>
                <a:ext cx="558033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95" name="CustomShape 127">
                <a:extLst>
                  <a:ext uri="{FF2B5EF4-FFF2-40B4-BE49-F238E27FC236}">
                    <a16:creationId xmlns:a16="http://schemas.microsoft.com/office/drawing/2014/main" id="{034A5A18-4E2F-40E7-AF58-949EC9FB6C42}"/>
                  </a:ext>
                </a:extLst>
              </p:cNvPr>
              <p:cNvSpPr/>
              <p:nvPr/>
            </p:nvSpPr>
            <p:spPr>
              <a:xfrm>
                <a:off x="5275153" y="4117285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6" name="CustomShape 118">
                <a:extLst>
                  <a:ext uri="{FF2B5EF4-FFF2-40B4-BE49-F238E27FC236}">
                    <a16:creationId xmlns:a16="http://schemas.microsoft.com/office/drawing/2014/main" id="{61A5C79D-FFF5-4F84-B36C-B6BF02B5DCA8}"/>
                  </a:ext>
                </a:extLst>
              </p:cNvPr>
              <p:cNvSpPr/>
              <p:nvPr/>
            </p:nvSpPr>
            <p:spPr>
              <a:xfrm>
                <a:off x="4626693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7" name="CustomShape 119">
                <a:extLst>
                  <a:ext uri="{FF2B5EF4-FFF2-40B4-BE49-F238E27FC236}">
                    <a16:creationId xmlns:a16="http://schemas.microsoft.com/office/drawing/2014/main" id="{049700EE-D867-42E4-81E2-A6ED9F8E406A}"/>
                  </a:ext>
                </a:extLst>
              </p:cNvPr>
              <p:cNvSpPr/>
              <p:nvPr/>
            </p:nvSpPr>
            <p:spPr>
              <a:xfrm>
                <a:off x="4927152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8" name="CustomShape 120">
                <a:extLst>
                  <a:ext uri="{FF2B5EF4-FFF2-40B4-BE49-F238E27FC236}">
                    <a16:creationId xmlns:a16="http://schemas.microsoft.com/office/drawing/2014/main" id="{F7355374-D277-48E1-B145-E372C5BF6323}"/>
                  </a:ext>
                </a:extLst>
              </p:cNvPr>
              <p:cNvSpPr/>
              <p:nvPr/>
            </p:nvSpPr>
            <p:spPr>
              <a:xfrm>
                <a:off x="4526540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99" name="CustomShape 121">
                <a:extLst>
                  <a:ext uri="{FF2B5EF4-FFF2-40B4-BE49-F238E27FC236}">
                    <a16:creationId xmlns:a16="http://schemas.microsoft.com/office/drawing/2014/main" id="{703D2C9D-30CF-42FA-AB5E-495DAAE22C55}"/>
                  </a:ext>
                </a:extLst>
              </p:cNvPr>
              <p:cNvSpPr/>
              <p:nvPr/>
            </p:nvSpPr>
            <p:spPr>
              <a:xfrm>
                <a:off x="4826999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500" name="CustomShape 125">
                <a:extLst>
                  <a:ext uri="{FF2B5EF4-FFF2-40B4-BE49-F238E27FC236}">
                    <a16:creationId xmlns:a16="http://schemas.microsoft.com/office/drawing/2014/main" id="{FA61FE68-E009-4C82-9C7E-AF84BC578C81}"/>
                  </a:ext>
                </a:extLst>
              </p:cNvPr>
              <p:cNvSpPr/>
              <p:nvPr/>
            </p:nvSpPr>
            <p:spPr>
              <a:xfrm>
                <a:off x="4726846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501" name="Line 101">
                <a:extLst>
                  <a:ext uri="{FF2B5EF4-FFF2-40B4-BE49-F238E27FC236}">
                    <a16:creationId xmlns:a16="http://schemas.microsoft.com/office/drawing/2014/main" id="{C3D9BBD2-D429-476B-8D95-CB1E63CFB6E2}"/>
                  </a:ext>
                </a:extLst>
              </p:cNvPr>
              <p:cNvSpPr/>
              <p:nvPr/>
            </p:nvSpPr>
            <p:spPr>
              <a:xfrm>
                <a:off x="4649753" y="4386030"/>
                <a:ext cx="38475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502" name="CustomShape 102">
                <a:extLst>
                  <a:ext uri="{FF2B5EF4-FFF2-40B4-BE49-F238E27FC236}">
                    <a16:creationId xmlns:a16="http://schemas.microsoft.com/office/drawing/2014/main" id="{476EB5B6-A39C-47B3-838F-740418CE84F7}"/>
                  </a:ext>
                </a:extLst>
              </p:cNvPr>
              <p:cNvSpPr/>
              <p:nvPr/>
            </p:nvSpPr>
            <p:spPr>
              <a:xfrm>
                <a:off x="4904276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503" name="CustomShape 123">
                <a:extLst>
                  <a:ext uri="{FF2B5EF4-FFF2-40B4-BE49-F238E27FC236}">
                    <a16:creationId xmlns:a16="http://schemas.microsoft.com/office/drawing/2014/main" id="{47E55273-A67A-4950-A2D8-5A153FF695D1}"/>
                  </a:ext>
                </a:extLst>
              </p:cNvPr>
              <p:cNvSpPr/>
              <p:nvPr/>
            </p:nvSpPr>
            <p:spPr>
              <a:xfrm>
                <a:off x="4786872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504" name="Line 117">
                <a:extLst>
                  <a:ext uri="{FF2B5EF4-FFF2-40B4-BE49-F238E27FC236}">
                    <a16:creationId xmlns:a16="http://schemas.microsoft.com/office/drawing/2014/main" id="{4EE84271-C6EC-4FF4-B41C-67B7AA5F58CD}"/>
                  </a:ext>
                </a:extLst>
              </p:cNvPr>
              <p:cNvSpPr/>
              <p:nvPr/>
            </p:nvSpPr>
            <p:spPr>
              <a:xfrm>
                <a:off x="5034503" y="4320580"/>
                <a:ext cx="362088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505" name="CustomShape 126">
                <a:extLst>
                  <a:ext uri="{FF2B5EF4-FFF2-40B4-BE49-F238E27FC236}">
                    <a16:creationId xmlns:a16="http://schemas.microsoft.com/office/drawing/2014/main" id="{C40C9E85-471E-4D2E-9D86-8CCFC73E806A}"/>
                  </a:ext>
                </a:extLst>
              </p:cNvPr>
              <p:cNvSpPr/>
              <p:nvPr/>
            </p:nvSpPr>
            <p:spPr>
              <a:xfrm>
                <a:off x="5281970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506" name="CustomShape 106">
                <a:extLst>
                  <a:ext uri="{FF2B5EF4-FFF2-40B4-BE49-F238E27FC236}">
                    <a16:creationId xmlns:a16="http://schemas.microsoft.com/office/drawing/2014/main" id="{F765B548-6AC0-4E41-989B-4E0392A06DA4}"/>
                  </a:ext>
                </a:extLst>
              </p:cNvPr>
              <p:cNvSpPr/>
              <p:nvPr/>
            </p:nvSpPr>
            <p:spPr>
              <a:xfrm>
                <a:off x="5136611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510" name="Oval 59">
              <a:extLst>
                <a:ext uri="{FF2B5EF4-FFF2-40B4-BE49-F238E27FC236}">
                  <a16:creationId xmlns:a16="http://schemas.microsoft.com/office/drawing/2014/main" id="{B8C81934-8164-4D4B-9508-21290C8E4C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28741" y="4486307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511" name="AutoShape 64">
              <a:extLst>
                <a:ext uri="{FF2B5EF4-FFF2-40B4-BE49-F238E27FC236}">
                  <a16:creationId xmlns:a16="http://schemas.microsoft.com/office/drawing/2014/main" id="{860A671B-D05D-4AAE-AA54-06499CAF4363}"/>
                </a:ext>
              </a:extLst>
            </p:cNvPr>
            <p:cNvCxnSpPr>
              <a:cxnSpLocks noChangeAspect="1" noChangeShapeType="1"/>
              <a:stCxn id="495" idx="7"/>
              <a:endCxn id="510" idx="0"/>
            </p:cNvCxnSpPr>
            <p:nvPr/>
          </p:nvCxnSpPr>
          <p:spPr bwMode="auto">
            <a:xfrm rot="16200000" flipV="1">
              <a:off x="7451329" y="4497838"/>
              <a:ext cx="140145" cy="117083"/>
            </a:xfrm>
            <a:prstGeom prst="curvedConnector3">
              <a:avLst>
                <a:gd name="adj1" fmla="val 263117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512" name="Oval 63">
              <a:extLst>
                <a:ext uri="{FF2B5EF4-FFF2-40B4-BE49-F238E27FC236}">
                  <a16:creationId xmlns:a16="http://schemas.microsoft.com/office/drawing/2014/main" id="{94DD6D7C-DBBE-4083-938A-24F838EDF1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789122" y="4491384"/>
              <a:ext cx="68235" cy="68252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513" name="AutoShape 65">
              <a:extLst>
                <a:ext uri="{FF2B5EF4-FFF2-40B4-BE49-F238E27FC236}">
                  <a16:creationId xmlns:a16="http://schemas.microsoft.com/office/drawing/2014/main" id="{060D9001-C474-47C6-ABC8-F106DEEE956D}"/>
                </a:ext>
              </a:extLst>
            </p:cNvPr>
            <p:cNvCxnSpPr>
              <a:cxnSpLocks noChangeAspect="1" noChangeShapeType="1"/>
              <a:stCxn id="500" idx="0"/>
              <a:endCxn id="512" idx="0"/>
            </p:cNvCxnSpPr>
            <p:nvPr/>
          </p:nvCxnSpPr>
          <p:spPr bwMode="auto">
            <a:xfrm rot="16200000" flipV="1">
              <a:off x="6829516" y="4485108"/>
              <a:ext cx="170388" cy="182939"/>
            </a:xfrm>
            <a:prstGeom prst="curvedConnector3">
              <a:avLst>
                <a:gd name="adj1" fmla="val 234164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1053" name="Groupe 1052">
            <a:extLst>
              <a:ext uri="{FF2B5EF4-FFF2-40B4-BE49-F238E27FC236}">
                <a16:creationId xmlns:a16="http://schemas.microsoft.com/office/drawing/2014/main" id="{1BA9C6FE-86D7-4BE0-B95F-6E63D36EF03B}"/>
              </a:ext>
            </a:extLst>
          </p:cNvPr>
          <p:cNvGrpSpPr/>
          <p:nvPr/>
        </p:nvGrpSpPr>
        <p:grpSpPr>
          <a:xfrm>
            <a:off x="9109766" y="2979260"/>
            <a:ext cx="2254699" cy="1037865"/>
            <a:chOff x="6125084" y="5371724"/>
            <a:chExt cx="2254699" cy="1037865"/>
          </a:xfrm>
        </p:grpSpPr>
        <p:sp>
          <p:nvSpPr>
            <p:cNvPr id="569" name="Rectangle 1039">
              <a:extLst>
                <a:ext uri="{FF2B5EF4-FFF2-40B4-BE49-F238E27FC236}">
                  <a16:creationId xmlns:a16="http://schemas.microsoft.com/office/drawing/2014/main" id="{0533397C-F919-4E7B-A8E8-9A645EFEB0E4}"/>
                </a:ext>
              </a:extLst>
            </p:cNvPr>
            <p:cNvSpPr/>
            <p:nvPr/>
          </p:nvSpPr>
          <p:spPr>
            <a:xfrm>
              <a:off x="6358133" y="5423731"/>
              <a:ext cx="1705119" cy="985858"/>
            </a:xfrm>
            <a:custGeom>
              <a:avLst/>
              <a:gdLst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705119 w 1705119"/>
                <a:gd name="connsiteY2" fmla="*/ 1004955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414607 w 1705119"/>
                <a:gd name="connsiteY2" fmla="*/ 676343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676343"/>
                <a:gd name="connsiteX1" fmla="*/ 1705119 w 1705119"/>
                <a:gd name="connsiteY1" fmla="*/ 0 h 676343"/>
                <a:gd name="connsiteX2" fmla="*/ 1414607 w 1705119"/>
                <a:gd name="connsiteY2" fmla="*/ 676343 h 676343"/>
                <a:gd name="connsiteX3" fmla="*/ 238125 w 1705119"/>
                <a:gd name="connsiteY3" fmla="*/ 647767 h 676343"/>
                <a:gd name="connsiteX4" fmla="*/ 0 w 1705119"/>
                <a:gd name="connsiteY4" fmla="*/ 0 h 676343"/>
                <a:gd name="connsiteX0" fmla="*/ 0 w 1705119"/>
                <a:gd name="connsiteY0" fmla="*/ 0 h 804931"/>
                <a:gd name="connsiteX1" fmla="*/ 1705119 w 1705119"/>
                <a:gd name="connsiteY1" fmla="*/ 0 h 804931"/>
                <a:gd name="connsiteX2" fmla="*/ 1400320 w 1705119"/>
                <a:gd name="connsiteY2" fmla="*/ 804931 h 804931"/>
                <a:gd name="connsiteX3" fmla="*/ 238125 w 1705119"/>
                <a:gd name="connsiteY3" fmla="*/ 647767 h 804931"/>
                <a:gd name="connsiteX4" fmla="*/ 0 w 1705119"/>
                <a:gd name="connsiteY4" fmla="*/ 0 h 804931"/>
                <a:gd name="connsiteX0" fmla="*/ 0 w 1705119"/>
                <a:gd name="connsiteY0" fmla="*/ 0 h 1028772"/>
                <a:gd name="connsiteX1" fmla="*/ 1705119 w 1705119"/>
                <a:gd name="connsiteY1" fmla="*/ 0 h 1028772"/>
                <a:gd name="connsiteX2" fmla="*/ 1400320 w 1705119"/>
                <a:gd name="connsiteY2" fmla="*/ 804931 h 1028772"/>
                <a:gd name="connsiteX3" fmla="*/ 885463 w 1705119"/>
                <a:gd name="connsiteY3" fmla="*/ 1028700 h 1028772"/>
                <a:gd name="connsiteX4" fmla="*/ 238125 w 1705119"/>
                <a:gd name="connsiteY4" fmla="*/ 647767 h 1028772"/>
                <a:gd name="connsiteX5" fmla="*/ 0 w 1705119"/>
                <a:gd name="connsiteY5" fmla="*/ 0 h 1028772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985837"/>
                <a:gd name="connsiteX1" fmla="*/ 1705119 w 1705119"/>
                <a:gd name="connsiteY1" fmla="*/ 0 h 985837"/>
                <a:gd name="connsiteX2" fmla="*/ 1452708 w 1705119"/>
                <a:gd name="connsiteY2" fmla="*/ 576331 h 985837"/>
                <a:gd name="connsiteX3" fmla="*/ 885463 w 1705119"/>
                <a:gd name="connsiteY3" fmla="*/ 985837 h 985837"/>
                <a:gd name="connsiteX4" fmla="*/ 238125 w 1705119"/>
                <a:gd name="connsiteY4" fmla="*/ 647767 h 985837"/>
                <a:gd name="connsiteX5" fmla="*/ 0 w 1705119"/>
                <a:gd name="connsiteY5" fmla="*/ 0 h 985837"/>
                <a:gd name="connsiteX0" fmla="*/ 0 w 1705119"/>
                <a:gd name="connsiteY0" fmla="*/ 0 h 1010507"/>
                <a:gd name="connsiteX1" fmla="*/ 1705119 w 1705119"/>
                <a:gd name="connsiteY1" fmla="*/ 0 h 1010507"/>
                <a:gd name="connsiteX2" fmla="*/ 1452708 w 1705119"/>
                <a:gd name="connsiteY2" fmla="*/ 576331 h 1010507"/>
                <a:gd name="connsiteX3" fmla="*/ 885463 w 1705119"/>
                <a:gd name="connsiteY3" fmla="*/ 985837 h 1010507"/>
                <a:gd name="connsiteX4" fmla="*/ 238125 w 1705119"/>
                <a:gd name="connsiteY4" fmla="*/ 647767 h 1010507"/>
                <a:gd name="connsiteX5" fmla="*/ 0 w 1705119"/>
                <a:gd name="connsiteY5" fmla="*/ 0 h 1010507"/>
                <a:gd name="connsiteX0" fmla="*/ 0 w 1705119"/>
                <a:gd name="connsiteY0" fmla="*/ 0 h 985909"/>
                <a:gd name="connsiteX1" fmla="*/ 1705119 w 1705119"/>
                <a:gd name="connsiteY1" fmla="*/ 0 h 985909"/>
                <a:gd name="connsiteX2" fmla="*/ 1452708 w 1705119"/>
                <a:gd name="connsiteY2" fmla="*/ 576331 h 985909"/>
                <a:gd name="connsiteX3" fmla="*/ 885463 w 1705119"/>
                <a:gd name="connsiteY3" fmla="*/ 985837 h 985909"/>
                <a:gd name="connsiteX4" fmla="*/ 238125 w 1705119"/>
                <a:gd name="connsiteY4" fmla="*/ 647767 h 985909"/>
                <a:gd name="connsiteX5" fmla="*/ 0 w 1705119"/>
                <a:gd name="connsiteY5" fmla="*/ 0 h 985909"/>
                <a:gd name="connsiteX0" fmla="*/ 0 w 1705119"/>
                <a:gd name="connsiteY0" fmla="*/ 0 h 985902"/>
                <a:gd name="connsiteX1" fmla="*/ 1705119 w 1705119"/>
                <a:gd name="connsiteY1" fmla="*/ 0 h 985902"/>
                <a:gd name="connsiteX2" fmla="*/ 1452708 w 1705119"/>
                <a:gd name="connsiteY2" fmla="*/ 576331 h 985902"/>
                <a:gd name="connsiteX3" fmla="*/ 885463 w 1705119"/>
                <a:gd name="connsiteY3" fmla="*/ 985837 h 985902"/>
                <a:gd name="connsiteX4" fmla="*/ 238125 w 1705119"/>
                <a:gd name="connsiteY4" fmla="*/ 647767 h 985902"/>
                <a:gd name="connsiteX5" fmla="*/ 0 w 1705119"/>
                <a:gd name="connsiteY5" fmla="*/ 0 h 985902"/>
                <a:gd name="connsiteX0" fmla="*/ 0 w 1705119"/>
                <a:gd name="connsiteY0" fmla="*/ 0 h 985893"/>
                <a:gd name="connsiteX1" fmla="*/ 1705119 w 1705119"/>
                <a:gd name="connsiteY1" fmla="*/ 0 h 985893"/>
                <a:gd name="connsiteX2" fmla="*/ 1452708 w 1705119"/>
                <a:gd name="connsiteY2" fmla="*/ 576331 h 985893"/>
                <a:gd name="connsiteX3" fmla="*/ 885463 w 1705119"/>
                <a:gd name="connsiteY3" fmla="*/ 985837 h 985893"/>
                <a:gd name="connsiteX4" fmla="*/ 238125 w 1705119"/>
                <a:gd name="connsiteY4" fmla="*/ 604904 h 985893"/>
                <a:gd name="connsiteX5" fmla="*/ 0 w 1705119"/>
                <a:gd name="connsiteY5" fmla="*/ 0 h 985893"/>
                <a:gd name="connsiteX0" fmla="*/ 0 w 1705119"/>
                <a:gd name="connsiteY0" fmla="*/ 0 h 985891"/>
                <a:gd name="connsiteX1" fmla="*/ 1705119 w 1705119"/>
                <a:gd name="connsiteY1" fmla="*/ 0 h 985891"/>
                <a:gd name="connsiteX2" fmla="*/ 1452708 w 1705119"/>
                <a:gd name="connsiteY2" fmla="*/ 576331 h 985891"/>
                <a:gd name="connsiteX3" fmla="*/ 885463 w 1705119"/>
                <a:gd name="connsiteY3" fmla="*/ 985837 h 985891"/>
                <a:gd name="connsiteX4" fmla="*/ 238125 w 1705119"/>
                <a:gd name="connsiteY4" fmla="*/ 604904 h 985891"/>
                <a:gd name="connsiteX5" fmla="*/ 0 w 1705119"/>
                <a:gd name="connsiteY5" fmla="*/ 0 h 985891"/>
                <a:gd name="connsiteX0" fmla="*/ 0 w 1705119"/>
                <a:gd name="connsiteY0" fmla="*/ 0 h 985850"/>
                <a:gd name="connsiteX1" fmla="*/ 1705119 w 1705119"/>
                <a:gd name="connsiteY1" fmla="*/ 0 h 985850"/>
                <a:gd name="connsiteX2" fmla="*/ 1471758 w 1705119"/>
                <a:gd name="connsiteY2" fmla="*/ 590619 h 985850"/>
                <a:gd name="connsiteX3" fmla="*/ 885463 w 1705119"/>
                <a:gd name="connsiteY3" fmla="*/ 985837 h 985850"/>
                <a:gd name="connsiteX4" fmla="*/ 238125 w 1705119"/>
                <a:gd name="connsiteY4" fmla="*/ 604904 h 985850"/>
                <a:gd name="connsiteX5" fmla="*/ 0 w 1705119"/>
                <a:gd name="connsiteY5" fmla="*/ 0 h 985850"/>
                <a:gd name="connsiteX0" fmla="*/ 0 w 1705119"/>
                <a:gd name="connsiteY0" fmla="*/ 0 h 985858"/>
                <a:gd name="connsiteX1" fmla="*/ 1705119 w 1705119"/>
                <a:gd name="connsiteY1" fmla="*/ 0 h 985858"/>
                <a:gd name="connsiteX2" fmla="*/ 1471758 w 1705119"/>
                <a:gd name="connsiteY2" fmla="*/ 590619 h 985858"/>
                <a:gd name="connsiteX3" fmla="*/ 885463 w 1705119"/>
                <a:gd name="connsiteY3" fmla="*/ 985837 h 985858"/>
                <a:gd name="connsiteX4" fmla="*/ 238125 w 1705119"/>
                <a:gd name="connsiteY4" fmla="*/ 604904 h 985858"/>
                <a:gd name="connsiteX5" fmla="*/ 0 w 1705119"/>
                <a:gd name="connsiteY5" fmla="*/ 0 h 98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119" h="985858">
                  <a:moveTo>
                    <a:pt x="0" y="0"/>
                  </a:moveTo>
                  <a:lnTo>
                    <a:pt x="1705119" y="0"/>
                  </a:lnTo>
                  <a:cubicBezTo>
                    <a:pt x="1620982" y="192110"/>
                    <a:pt x="1608367" y="426313"/>
                    <a:pt x="1471758" y="590619"/>
                  </a:cubicBezTo>
                  <a:cubicBezTo>
                    <a:pt x="1335149" y="754925"/>
                    <a:pt x="1091068" y="983456"/>
                    <a:pt x="885463" y="985837"/>
                  </a:cubicBezTo>
                  <a:cubicBezTo>
                    <a:pt x="679858" y="988218"/>
                    <a:pt x="377703" y="793794"/>
                    <a:pt x="238125" y="604904"/>
                  </a:cubicBezTo>
                  <a:cubicBezTo>
                    <a:pt x="98547" y="416014"/>
                    <a:pt x="79375" y="2159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7" name="Line 124">
              <a:extLst>
                <a:ext uri="{FF2B5EF4-FFF2-40B4-BE49-F238E27FC236}">
                  <a16:creationId xmlns:a16="http://schemas.microsoft.com/office/drawing/2014/main" id="{FC4608CA-DFAA-4403-841B-E21AB53E514F}"/>
                </a:ext>
              </a:extLst>
            </p:cNvPr>
            <p:cNvSpPr/>
            <p:nvPr/>
          </p:nvSpPr>
          <p:spPr>
            <a:xfrm>
              <a:off x="7239591" y="5904740"/>
              <a:ext cx="577026" cy="1376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18" name="Line 124">
              <a:extLst>
                <a:ext uri="{FF2B5EF4-FFF2-40B4-BE49-F238E27FC236}">
                  <a16:creationId xmlns:a16="http://schemas.microsoft.com/office/drawing/2014/main" id="{D4524246-70F7-4232-8903-35913779EE17}"/>
                </a:ext>
              </a:extLst>
            </p:cNvPr>
            <p:cNvSpPr/>
            <p:nvPr/>
          </p:nvSpPr>
          <p:spPr>
            <a:xfrm>
              <a:off x="6666555" y="5943121"/>
              <a:ext cx="5760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19" name="CustomShape 129">
              <a:extLst>
                <a:ext uri="{FF2B5EF4-FFF2-40B4-BE49-F238E27FC236}">
                  <a16:creationId xmlns:a16="http://schemas.microsoft.com/office/drawing/2014/main" id="{6C4AB699-82C2-4DA9-8629-2143EE845D00}"/>
                </a:ext>
              </a:extLst>
            </p:cNvPr>
            <p:cNvSpPr/>
            <p:nvPr/>
          </p:nvSpPr>
          <p:spPr>
            <a:xfrm>
              <a:off x="7330962" y="6174978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20" name="CustomShape 130">
              <a:extLst>
                <a:ext uri="{FF2B5EF4-FFF2-40B4-BE49-F238E27FC236}">
                  <a16:creationId xmlns:a16="http://schemas.microsoft.com/office/drawing/2014/main" id="{4D84D13B-AD06-456E-B842-6F8E336D5284}"/>
                </a:ext>
              </a:extLst>
            </p:cNvPr>
            <p:cNvSpPr/>
            <p:nvPr/>
          </p:nvSpPr>
          <p:spPr>
            <a:xfrm>
              <a:off x="7263910" y="616743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21" name="Line 135">
              <a:extLst>
                <a:ext uri="{FF2B5EF4-FFF2-40B4-BE49-F238E27FC236}">
                  <a16:creationId xmlns:a16="http://schemas.microsoft.com/office/drawing/2014/main" id="{C7E08C18-A999-44CE-AAD7-C994296B258E}"/>
                </a:ext>
              </a:extLst>
            </p:cNvPr>
            <p:cNvSpPr/>
            <p:nvPr/>
          </p:nvSpPr>
          <p:spPr>
            <a:xfrm flipH="1" flipV="1">
              <a:off x="7249378" y="6208285"/>
              <a:ext cx="17187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2" name="Line 96">
              <a:extLst>
                <a:ext uri="{FF2B5EF4-FFF2-40B4-BE49-F238E27FC236}">
                  <a16:creationId xmlns:a16="http://schemas.microsoft.com/office/drawing/2014/main" id="{BD17D1D1-9966-4F2D-878A-5FC4E93A0DB6}"/>
                </a:ext>
              </a:extLst>
            </p:cNvPr>
            <p:cNvSpPr/>
            <p:nvPr/>
          </p:nvSpPr>
          <p:spPr>
            <a:xfrm>
              <a:off x="6619687" y="5725710"/>
              <a:ext cx="12528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3" name="Line 131">
              <a:extLst>
                <a:ext uri="{FF2B5EF4-FFF2-40B4-BE49-F238E27FC236}">
                  <a16:creationId xmlns:a16="http://schemas.microsoft.com/office/drawing/2014/main" id="{7409A8E8-8008-4AA7-B894-8D5974129592}"/>
                </a:ext>
              </a:extLst>
            </p:cNvPr>
            <p:cNvSpPr/>
            <p:nvPr/>
          </p:nvSpPr>
          <p:spPr>
            <a:xfrm>
              <a:off x="6633345" y="5815199"/>
              <a:ext cx="12168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4" name="Line 133">
              <a:extLst>
                <a:ext uri="{FF2B5EF4-FFF2-40B4-BE49-F238E27FC236}">
                  <a16:creationId xmlns:a16="http://schemas.microsoft.com/office/drawing/2014/main" id="{B477A6F6-3E9D-4A00-9288-1288E099ACD9}"/>
                </a:ext>
              </a:extLst>
            </p:cNvPr>
            <p:cNvSpPr/>
            <p:nvPr/>
          </p:nvSpPr>
          <p:spPr>
            <a:xfrm>
              <a:off x="7253295" y="5565549"/>
              <a:ext cx="642364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5" name="Line 139">
              <a:extLst>
                <a:ext uri="{FF2B5EF4-FFF2-40B4-BE49-F238E27FC236}">
                  <a16:creationId xmlns:a16="http://schemas.microsoft.com/office/drawing/2014/main" id="{ADCE513B-6E2A-411C-8E23-26AEC064B2F2}"/>
                </a:ext>
              </a:extLst>
            </p:cNvPr>
            <p:cNvSpPr/>
            <p:nvPr/>
          </p:nvSpPr>
          <p:spPr>
            <a:xfrm>
              <a:off x="6600340" y="5644165"/>
              <a:ext cx="12816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6" name="Line 124">
              <a:extLst>
                <a:ext uri="{FF2B5EF4-FFF2-40B4-BE49-F238E27FC236}">
                  <a16:creationId xmlns:a16="http://schemas.microsoft.com/office/drawing/2014/main" id="{8E350141-7AF3-4B7B-9D14-FFAABD336FBC}"/>
                </a:ext>
              </a:extLst>
            </p:cNvPr>
            <p:cNvSpPr/>
            <p:nvPr/>
          </p:nvSpPr>
          <p:spPr>
            <a:xfrm>
              <a:off x="7258106" y="5942116"/>
              <a:ext cx="52926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7" name="Line 101">
              <a:extLst>
                <a:ext uri="{FF2B5EF4-FFF2-40B4-BE49-F238E27FC236}">
                  <a16:creationId xmlns:a16="http://schemas.microsoft.com/office/drawing/2014/main" id="{C559201C-B55D-44B1-90A2-03C3B3E7A063}"/>
                </a:ext>
              </a:extLst>
            </p:cNvPr>
            <p:cNvSpPr/>
            <p:nvPr/>
          </p:nvSpPr>
          <p:spPr>
            <a:xfrm>
              <a:off x="6810124" y="6138861"/>
              <a:ext cx="435326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8" name="Line 117">
              <a:extLst>
                <a:ext uri="{FF2B5EF4-FFF2-40B4-BE49-F238E27FC236}">
                  <a16:creationId xmlns:a16="http://schemas.microsoft.com/office/drawing/2014/main" id="{9DD3206F-F99C-4912-A35B-EA7820C8777B}"/>
                </a:ext>
              </a:extLst>
            </p:cNvPr>
            <p:cNvSpPr/>
            <p:nvPr/>
          </p:nvSpPr>
          <p:spPr>
            <a:xfrm>
              <a:off x="7246087" y="6064721"/>
              <a:ext cx="428996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29" name="Line 132">
              <a:extLst>
                <a:ext uri="{FF2B5EF4-FFF2-40B4-BE49-F238E27FC236}">
                  <a16:creationId xmlns:a16="http://schemas.microsoft.com/office/drawing/2014/main" id="{4AC1101B-51C3-4F2C-95E0-926BB16ADB95}"/>
                </a:ext>
              </a:extLst>
            </p:cNvPr>
            <p:cNvSpPr/>
            <p:nvPr/>
          </p:nvSpPr>
          <p:spPr>
            <a:xfrm flipV="1">
              <a:off x="7080495" y="6292325"/>
              <a:ext cx="17280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30" name="Forme libre : forme 529">
              <a:extLst>
                <a:ext uri="{FF2B5EF4-FFF2-40B4-BE49-F238E27FC236}">
                  <a16:creationId xmlns:a16="http://schemas.microsoft.com/office/drawing/2014/main" id="{91CDC2FC-207F-439A-90C2-D56C539415CD}"/>
                </a:ext>
              </a:extLst>
            </p:cNvPr>
            <p:cNvSpPr/>
            <p:nvPr/>
          </p:nvSpPr>
          <p:spPr>
            <a:xfrm flipH="1">
              <a:off x="6125084" y="5629076"/>
              <a:ext cx="1126331" cy="728236"/>
            </a:xfrm>
            <a:custGeom>
              <a:avLst/>
              <a:gdLst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38481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44051 h 744051"/>
                <a:gd name="connsiteX1" fmla="*/ 97631 w 1126331"/>
                <a:gd name="connsiteY1" fmla="*/ 715476 h 744051"/>
                <a:gd name="connsiteX2" fmla="*/ 326231 w 1126331"/>
                <a:gd name="connsiteY2" fmla="*/ 603558 h 744051"/>
                <a:gd name="connsiteX3" fmla="*/ 519112 w 1126331"/>
                <a:gd name="connsiteY3" fmla="*/ 444014 h 744051"/>
                <a:gd name="connsiteX4" fmla="*/ 616743 w 1126331"/>
                <a:gd name="connsiteY4" fmla="*/ 203508 h 744051"/>
                <a:gd name="connsiteX5" fmla="*/ 650081 w 1126331"/>
                <a:gd name="connsiteY5" fmla="*/ 29676 h 744051"/>
                <a:gd name="connsiteX6" fmla="*/ 742950 w 1126331"/>
                <a:gd name="connsiteY6" fmla="*/ 13007 h 744051"/>
                <a:gd name="connsiteX7" fmla="*/ 900112 w 1126331"/>
                <a:gd name="connsiteY7" fmla="*/ 3483 h 744051"/>
                <a:gd name="connsiteX8" fmla="*/ 1126331 w 1126331"/>
                <a:gd name="connsiteY8" fmla="*/ 22533 h 744051"/>
                <a:gd name="connsiteX0" fmla="*/ 0 w 1126331"/>
                <a:gd name="connsiteY0" fmla="*/ 736312 h 736312"/>
                <a:gd name="connsiteX1" fmla="*/ 97631 w 1126331"/>
                <a:gd name="connsiteY1" fmla="*/ 707737 h 736312"/>
                <a:gd name="connsiteX2" fmla="*/ 326231 w 1126331"/>
                <a:gd name="connsiteY2" fmla="*/ 595819 h 736312"/>
                <a:gd name="connsiteX3" fmla="*/ 519112 w 1126331"/>
                <a:gd name="connsiteY3" fmla="*/ 436275 h 736312"/>
                <a:gd name="connsiteX4" fmla="*/ 616743 w 1126331"/>
                <a:gd name="connsiteY4" fmla="*/ 195769 h 736312"/>
                <a:gd name="connsiteX5" fmla="*/ 650081 w 1126331"/>
                <a:gd name="connsiteY5" fmla="*/ 21937 h 736312"/>
                <a:gd name="connsiteX6" fmla="*/ 742950 w 1126331"/>
                <a:gd name="connsiteY6" fmla="*/ 5268 h 736312"/>
                <a:gd name="connsiteX7" fmla="*/ 919162 w 1126331"/>
                <a:gd name="connsiteY7" fmla="*/ 5269 h 736312"/>
                <a:gd name="connsiteX8" fmla="*/ 1126331 w 1126331"/>
                <a:gd name="connsiteY8" fmla="*/ 14794 h 736312"/>
                <a:gd name="connsiteX0" fmla="*/ 0 w 1126331"/>
                <a:gd name="connsiteY0" fmla="*/ 733579 h 733579"/>
                <a:gd name="connsiteX1" fmla="*/ 97631 w 1126331"/>
                <a:gd name="connsiteY1" fmla="*/ 705004 h 733579"/>
                <a:gd name="connsiteX2" fmla="*/ 326231 w 1126331"/>
                <a:gd name="connsiteY2" fmla="*/ 593086 h 733579"/>
                <a:gd name="connsiteX3" fmla="*/ 519112 w 1126331"/>
                <a:gd name="connsiteY3" fmla="*/ 433542 h 733579"/>
                <a:gd name="connsiteX4" fmla="*/ 616743 w 1126331"/>
                <a:gd name="connsiteY4" fmla="*/ 193036 h 733579"/>
                <a:gd name="connsiteX5" fmla="*/ 650081 w 1126331"/>
                <a:gd name="connsiteY5" fmla="*/ 19204 h 733579"/>
                <a:gd name="connsiteX6" fmla="*/ 742950 w 1126331"/>
                <a:gd name="connsiteY6" fmla="*/ 2535 h 733579"/>
                <a:gd name="connsiteX7" fmla="*/ 919162 w 1126331"/>
                <a:gd name="connsiteY7" fmla="*/ 2536 h 733579"/>
                <a:gd name="connsiteX8" fmla="*/ 1126331 w 1126331"/>
                <a:gd name="connsiteY8" fmla="*/ 12061 h 733579"/>
                <a:gd name="connsiteX0" fmla="*/ 0 w 1126331"/>
                <a:gd name="connsiteY0" fmla="*/ 733872 h 733872"/>
                <a:gd name="connsiteX1" fmla="*/ 97631 w 1126331"/>
                <a:gd name="connsiteY1" fmla="*/ 705297 h 733872"/>
                <a:gd name="connsiteX2" fmla="*/ 326231 w 1126331"/>
                <a:gd name="connsiteY2" fmla="*/ 593379 h 733872"/>
                <a:gd name="connsiteX3" fmla="*/ 519112 w 1126331"/>
                <a:gd name="connsiteY3" fmla="*/ 433835 h 733872"/>
                <a:gd name="connsiteX4" fmla="*/ 616743 w 1126331"/>
                <a:gd name="connsiteY4" fmla="*/ 193329 h 733872"/>
                <a:gd name="connsiteX5" fmla="*/ 650081 w 1126331"/>
                <a:gd name="connsiteY5" fmla="*/ 19497 h 733872"/>
                <a:gd name="connsiteX6" fmla="*/ 742950 w 1126331"/>
                <a:gd name="connsiteY6" fmla="*/ 2828 h 733872"/>
                <a:gd name="connsiteX7" fmla="*/ 928687 w 1126331"/>
                <a:gd name="connsiteY7" fmla="*/ 7591 h 733872"/>
                <a:gd name="connsiteX8" fmla="*/ 1126331 w 1126331"/>
                <a:gd name="connsiteY8" fmla="*/ 12354 h 733872"/>
                <a:gd name="connsiteX0" fmla="*/ 0 w 1126331"/>
                <a:gd name="connsiteY0" fmla="*/ 733872 h 733872"/>
                <a:gd name="connsiteX1" fmla="*/ 97631 w 1126331"/>
                <a:gd name="connsiteY1" fmla="*/ 705297 h 733872"/>
                <a:gd name="connsiteX2" fmla="*/ 326231 w 1126331"/>
                <a:gd name="connsiteY2" fmla="*/ 593379 h 733872"/>
                <a:gd name="connsiteX3" fmla="*/ 519112 w 1126331"/>
                <a:gd name="connsiteY3" fmla="*/ 433835 h 733872"/>
                <a:gd name="connsiteX4" fmla="*/ 616743 w 1126331"/>
                <a:gd name="connsiteY4" fmla="*/ 193329 h 733872"/>
                <a:gd name="connsiteX5" fmla="*/ 650081 w 1126331"/>
                <a:gd name="connsiteY5" fmla="*/ 19497 h 733872"/>
                <a:gd name="connsiteX6" fmla="*/ 742950 w 1126331"/>
                <a:gd name="connsiteY6" fmla="*/ 2828 h 733872"/>
                <a:gd name="connsiteX7" fmla="*/ 928687 w 1126331"/>
                <a:gd name="connsiteY7" fmla="*/ 7591 h 733872"/>
                <a:gd name="connsiteX8" fmla="*/ 1126331 w 1126331"/>
                <a:gd name="connsiteY8" fmla="*/ 12354 h 733872"/>
                <a:gd name="connsiteX0" fmla="*/ 0 w 1126331"/>
                <a:gd name="connsiteY0" fmla="*/ 731447 h 731447"/>
                <a:gd name="connsiteX1" fmla="*/ 97631 w 1126331"/>
                <a:gd name="connsiteY1" fmla="*/ 702872 h 731447"/>
                <a:gd name="connsiteX2" fmla="*/ 326231 w 1126331"/>
                <a:gd name="connsiteY2" fmla="*/ 590954 h 731447"/>
                <a:gd name="connsiteX3" fmla="*/ 519112 w 1126331"/>
                <a:gd name="connsiteY3" fmla="*/ 431410 h 731447"/>
                <a:gd name="connsiteX4" fmla="*/ 616743 w 1126331"/>
                <a:gd name="connsiteY4" fmla="*/ 190904 h 731447"/>
                <a:gd name="connsiteX5" fmla="*/ 650081 w 1126331"/>
                <a:gd name="connsiteY5" fmla="*/ 17072 h 731447"/>
                <a:gd name="connsiteX6" fmla="*/ 742950 w 1126331"/>
                <a:gd name="connsiteY6" fmla="*/ 403 h 731447"/>
                <a:gd name="connsiteX7" fmla="*/ 928687 w 1126331"/>
                <a:gd name="connsiteY7" fmla="*/ 5166 h 731447"/>
                <a:gd name="connsiteX8" fmla="*/ 1126331 w 1126331"/>
                <a:gd name="connsiteY8" fmla="*/ 9929 h 731447"/>
                <a:gd name="connsiteX0" fmla="*/ 0 w 1126331"/>
                <a:gd name="connsiteY0" fmla="*/ 731447 h 731447"/>
                <a:gd name="connsiteX1" fmla="*/ 97631 w 1126331"/>
                <a:gd name="connsiteY1" fmla="*/ 702872 h 731447"/>
                <a:gd name="connsiteX2" fmla="*/ 326231 w 1126331"/>
                <a:gd name="connsiteY2" fmla="*/ 590954 h 731447"/>
                <a:gd name="connsiteX3" fmla="*/ 519112 w 1126331"/>
                <a:gd name="connsiteY3" fmla="*/ 431410 h 731447"/>
                <a:gd name="connsiteX4" fmla="*/ 616743 w 1126331"/>
                <a:gd name="connsiteY4" fmla="*/ 190904 h 731447"/>
                <a:gd name="connsiteX5" fmla="*/ 650081 w 1126331"/>
                <a:gd name="connsiteY5" fmla="*/ 17072 h 731447"/>
                <a:gd name="connsiteX6" fmla="*/ 742950 w 1126331"/>
                <a:gd name="connsiteY6" fmla="*/ 403 h 731447"/>
                <a:gd name="connsiteX7" fmla="*/ 928687 w 1126331"/>
                <a:gd name="connsiteY7" fmla="*/ 5166 h 731447"/>
                <a:gd name="connsiteX8" fmla="*/ 1126331 w 1126331"/>
                <a:gd name="connsiteY8" fmla="*/ 9929 h 731447"/>
                <a:gd name="connsiteX0" fmla="*/ 0 w 1126331"/>
                <a:gd name="connsiteY0" fmla="*/ 731435 h 731435"/>
                <a:gd name="connsiteX1" fmla="*/ 97631 w 1126331"/>
                <a:gd name="connsiteY1" fmla="*/ 702860 h 731435"/>
                <a:gd name="connsiteX2" fmla="*/ 326231 w 1126331"/>
                <a:gd name="connsiteY2" fmla="*/ 590942 h 731435"/>
                <a:gd name="connsiteX3" fmla="*/ 519112 w 1126331"/>
                <a:gd name="connsiteY3" fmla="*/ 431398 h 731435"/>
                <a:gd name="connsiteX4" fmla="*/ 616743 w 1126331"/>
                <a:gd name="connsiteY4" fmla="*/ 190892 h 731435"/>
                <a:gd name="connsiteX5" fmla="*/ 650081 w 1126331"/>
                <a:gd name="connsiteY5" fmla="*/ 17060 h 731435"/>
                <a:gd name="connsiteX6" fmla="*/ 742950 w 1126331"/>
                <a:gd name="connsiteY6" fmla="*/ 5153 h 731435"/>
                <a:gd name="connsiteX7" fmla="*/ 928687 w 1126331"/>
                <a:gd name="connsiteY7" fmla="*/ 5154 h 731435"/>
                <a:gd name="connsiteX8" fmla="*/ 1126331 w 1126331"/>
                <a:gd name="connsiteY8" fmla="*/ 9917 h 731435"/>
                <a:gd name="connsiteX0" fmla="*/ 0 w 1126331"/>
                <a:gd name="connsiteY0" fmla="*/ 731435 h 731435"/>
                <a:gd name="connsiteX1" fmla="*/ 97631 w 1126331"/>
                <a:gd name="connsiteY1" fmla="*/ 702860 h 731435"/>
                <a:gd name="connsiteX2" fmla="*/ 326231 w 1126331"/>
                <a:gd name="connsiteY2" fmla="*/ 590942 h 731435"/>
                <a:gd name="connsiteX3" fmla="*/ 519112 w 1126331"/>
                <a:gd name="connsiteY3" fmla="*/ 431398 h 731435"/>
                <a:gd name="connsiteX4" fmla="*/ 616743 w 1126331"/>
                <a:gd name="connsiteY4" fmla="*/ 190892 h 731435"/>
                <a:gd name="connsiteX5" fmla="*/ 650081 w 1126331"/>
                <a:gd name="connsiteY5" fmla="*/ 17060 h 731435"/>
                <a:gd name="connsiteX6" fmla="*/ 742950 w 1126331"/>
                <a:gd name="connsiteY6" fmla="*/ 5153 h 731435"/>
                <a:gd name="connsiteX7" fmla="*/ 928687 w 1126331"/>
                <a:gd name="connsiteY7" fmla="*/ 5154 h 731435"/>
                <a:gd name="connsiteX8" fmla="*/ 1126331 w 1126331"/>
                <a:gd name="connsiteY8" fmla="*/ 9917 h 731435"/>
                <a:gd name="connsiteX0" fmla="*/ 0 w 1126331"/>
                <a:gd name="connsiteY0" fmla="*/ 732213 h 732213"/>
                <a:gd name="connsiteX1" fmla="*/ 97631 w 1126331"/>
                <a:gd name="connsiteY1" fmla="*/ 703638 h 732213"/>
                <a:gd name="connsiteX2" fmla="*/ 326231 w 1126331"/>
                <a:gd name="connsiteY2" fmla="*/ 591720 h 732213"/>
                <a:gd name="connsiteX3" fmla="*/ 519112 w 1126331"/>
                <a:gd name="connsiteY3" fmla="*/ 432176 h 732213"/>
                <a:gd name="connsiteX4" fmla="*/ 616743 w 1126331"/>
                <a:gd name="connsiteY4" fmla="*/ 191670 h 732213"/>
                <a:gd name="connsiteX5" fmla="*/ 650081 w 1126331"/>
                <a:gd name="connsiteY5" fmla="*/ 17838 h 732213"/>
                <a:gd name="connsiteX6" fmla="*/ 742950 w 1126331"/>
                <a:gd name="connsiteY6" fmla="*/ 5931 h 732213"/>
                <a:gd name="connsiteX7" fmla="*/ 928687 w 1126331"/>
                <a:gd name="connsiteY7" fmla="*/ 5932 h 732213"/>
                <a:gd name="connsiteX8" fmla="*/ 1126331 w 1126331"/>
                <a:gd name="connsiteY8" fmla="*/ 10695 h 732213"/>
                <a:gd name="connsiteX0" fmla="*/ 0 w 1126331"/>
                <a:gd name="connsiteY0" fmla="*/ 726574 h 726574"/>
                <a:gd name="connsiteX1" fmla="*/ 97631 w 1126331"/>
                <a:gd name="connsiteY1" fmla="*/ 697999 h 726574"/>
                <a:gd name="connsiteX2" fmla="*/ 326231 w 1126331"/>
                <a:gd name="connsiteY2" fmla="*/ 586081 h 726574"/>
                <a:gd name="connsiteX3" fmla="*/ 519112 w 1126331"/>
                <a:gd name="connsiteY3" fmla="*/ 426537 h 726574"/>
                <a:gd name="connsiteX4" fmla="*/ 616743 w 1126331"/>
                <a:gd name="connsiteY4" fmla="*/ 186031 h 726574"/>
                <a:gd name="connsiteX5" fmla="*/ 627590 w 1126331"/>
                <a:gd name="connsiteY5" fmla="*/ 74241 h 726574"/>
                <a:gd name="connsiteX6" fmla="*/ 650081 w 1126331"/>
                <a:gd name="connsiteY6" fmla="*/ 12199 h 726574"/>
                <a:gd name="connsiteX7" fmla="*/ 742950 w 1126331"/>
                <a:gd name="connsiteY7" fmla="*/ 292 h 726574"/>
                <a:gd name="connsiteX8" fmla="*/ 928687 w 1126331"/>
                <a:gd name="connsiteY8" fmla="*/ 293 h 726574"/>
                <a:gd name="connsiteX9" fmla="*/ 1126331 w 1126331"/>
                <a:gd name="connsiteY9" fmla="*/ 5056 h 726574"/>
                <a:gd name="connsiteX0" fmla="*/ 0 w 1126331"/>
                <a:gd name="connsiteY0" fmla="*/ 726574 h 726574"/>
                <a:gd name="connsiteX1" fmla="*/ 97631 w 1126331"/>
                <a:gd name="connsiteY1" fmla="*/ 697999 h 726574"/>
                <a:gd name="connsiteX2" fmla="*/ 326231 w 1126331"/>
                <a:gd name="connsiteY2" fmla="*/ 586081 h 726574"/>
                <a:gd name="connsiteX3" fmla="*/ 519112 w 1126331"/>
                <a:gd name="connsiteY3" fmla="*/ 426537 h 726574"/>
                <a:gd name="connsiteX4" fmla="*/ 616743 w 1126331"/>
                <a:gd name="connsiteY4" fmla="*/ 186031 h 726574"/>
                <a:gd name="connsiteX5" fmla="*/ 650081 w 1126331"/>
                <a:gd name="connsiteY5" fmla="*/ 12199 h 726574"/>
                <a:gd name="connsiteX6" fmla="*/ 742950 w 1126331"/>
                <a:gd name="connsiteY6" fmla="*/ 292 h 726574"/>
                <a:gd name="connsiteX7" fmla="*/ 928687 w 1126331"/>
                <a:gd name="connsiteY7" fmla="*/ 293 h 726574"/>
                <a:gd name="connsiteX8" fmla="*/ 1126331 w 1126331"/>
                <a:gd name="connsiteY8" fmla="*/ 5056 h 726574"/>
                <a:gd name="connsiteX0" fmla="*/ 0 w 1126331"/>
                <a:gd name="connsiteY0" fmla="*/ 726574 h 726574"/>
                <a:gd name="connsiteX1" fmla="*/ 97631 w 1126331"/>
                <a:gd name="connsiteY1" fmla="*/ 697999 h 726574"/>
                <a:gd name="connsiteX2" fmla="*/ 326231 w 1126331"/>
                <a:gd name="connsiteY2" fmla="*/ 586081 h 726574"/>
                <a:gd name="connsiteX3" fmla="*/ 519112 w 1126331"/>
                <a:gd name="connsiteY3" fmla="*/ 426537 h 726574"/>
                <a:gd name="connsiteX4" fmla="*/ 616743 w 1126331"/>
                <a:gd name="connsiteY4" fmla="*/ 186031 h 726574"/>
                <a:gd name="connsiteX5" fmla="*/ 650081 w 1126331"/>
                <a:gd name="connsiteY5" fmla="*/ 12199 h 726574"/>
                <a:gd name="connsiteX6" fmla="*/ 742950 w 1126331"/>
                <a:gd name="connsiteY6" fmla="*/ 292 h 726574"/>
                <a:gd name="connsiteX7" fmla="*/ 928687 w 1126331"/>
                <a:gd name="connsiteY7" fmla="*/ 293 h 726574"/>
                <a:gd name="connsiteX8" fmla="*/ 1126331 w 1126331"/>
                <a:gd name="connsiteY8" fmla="*/ 5056 h 726574"/>
                <a:gd name="connsiteX0" fmla="*/ 0 w 1126331"/>
                <a:gd name="connsiteY0" fmla="*/ 729464 h 729464"/>
                <a:gd name="connsiteX1" fmla="*/ 97631 w 1126331"/>
                <a:gd name="connsiteY1" fmla="*/ 700889 h 729464"/>
                <a:gd name="connsiteX2" fmla="*/ 326231 w 1126331"/>
                <a:gd name="connsiteY2" fmla="*/ 588971 h 729464"/>
                <a:gd name="connsiteX3" fmla="*/ 519112 w 1126331"/>
                <a:gd name="connsiteY3" fmla="*/ 429427 h 729464"/>
                <a:gd name="connsiteX4" fmla="*/ 616743 w 1126331"/>
                <a:gd name="connsiteY4" fmla="*/ 188921 h 729464"/>
                <a:gd name="connsiteX5" fmla="*/ 640556 w 1126331"/>
                <a:gd name="connsiteY5" fmla="*/ 43664 h 729464"/>
                <a:gd name="connsiteX6" fmla="*/ 742950 w 1126331"/>
                <a:gd name="connsiteY6" fmla="*/ 3182 h 729464"/>
                <a:gd name="connsiteX7" fmla="*/ 928687 w 1126331"/>
                <a:gd name="connsiteY7" fmla="*/ 3183 h 729464"/>
                <a:gd name="connsiteX8" fmla="*/ 1126331 w 1126331"/>
                <a:gd name="connsiteY8" fmla="*/ 7946 h 729464"/>
                <a:gd name="connsiteX0" fmla="*/ 0 w 1126331"/>
                <a:gd name="connsiteY0" fmla="*/ 729464 h 729464"/>
                <a:gd name="connsiteX1" fmla="*/ 97631 w 1126331"/>
                <a:gd name="connsiteY1" fmla="*/ 700889 h 729464"/>
                <a:gd name="connsiteX2" fmla="*/ 326231 w 1126331"/>
                <a:gd name="connsiteY2" fmla="*/ 588971 h 729464"/>
                <a:gd name="connsiteX3" fmla="*/ 519112 w 1126331"/>
                <a:gd name="connsiteY3" fmla="*/ 429427 h 729464"/>
                <a:gd name="connsiteX4" fmla="*/ 616743 w 1126331"/>
                <a:gd name="connsiteY4" fmla="*/ 188921 h 729464"/>
                <a:gd name="connsiteX5" fmla="*/ 640556 w 1126331"/>
                <a:gd name="connsiteY5" fmla="*/ 43664 h 729464"/>
                <a:gd name="connsiteX6" fmla="*/ 742950 w 1126331"/>
                <a:gd name="connsiteY6" fmla="*/ 3182 h 729464"/>
                <a:gd name="connsiteX7" fmla="*/ 928687 w 1126331"/>
                <a:gd name="connsiteY7" fmla="*/ 3183 h 729464"/>
                <a:gd name="connsiteX8" fmla="*/ 1126331 w 1126331"/>
                <a:gd name="connsiteY8" fmla="*/ 7946 h 729464"/>
                <a:gd name="connsiteX0" fmla="*/ 0 w 1126331"/>
                <a:gd name="connsiteY0" fmla="*/ 729464 h 729464"/>
                <a:gd name="connsiteX1" fmla="*/ 97631 w 1126331"/>
                <a:gd name="connsiteY1" fmla="*/ 700889 h 729464"/>
                <a:gd name="connsiteX2" fmla="*/ 326231 w 1126331"/>
                <a:gd name="connsiteY2" fmla="*/ 588971 h 729464"/>
                <a:gd name="connsiteX3" fmla="*/ 519112 w 1126331"/>
                <a:gd name="connsiteY3" fmla="*/ 429427 h 729464"/>
                <a:gd name="connsiteX4" fmla="*/ 616743 w 1126331"/>
                <a:gd name="connsiteY4" fmla="*/ 188921 h 729464"/>
                <a:gd name="connsiteX5" fmla="*/ 640556 w 1126331"/>
                <a:gd name="connsiteY5" fmla="*/ 43664 h 729464"/>
                <a:gd name="connsiteX6" fmla="*/ 742950 w 1126331"/>
                <a:gd name="connsiteY6" fmla="*/ 3182 h 729464"/>
                <a:gd name="connsiteX7" fmla="*/ 928687 w 1126331"/>
                <a:gd name="connsiteY7" fmla="*/ 3183 h 729464"/>
                <a:gd name="connsiteX8" fmla="*/ 1126331 w 1126331"/>
                <a:gd name="connsiteY8" fmla="*/ 7946 h 729464"/>
                <a:gd name="connsiteX0" fmla="*/ 0 w 1126331"/>
                <a:gd name="connsiteY0" fmla="*/ 728236 h 728236"/>
                <a:gd name="connsiteX1" fmla="*/ 97631 w 1126331"/>
                <a:gd name="connsiteY1" fmla="*/ 699661 h 728236"/>
                <a:gd name="connsiteX2" fmla="*/ 326231 w 1126331"/>
                <a:gd name="connsiteY2" fmla="*/ 587743 h 728236"/>
                <a:gd name="connsiteX3" fmla="*/ 519112 w 1126331"/>
                <a:gd name="connsiteY3" fmla="*/ 428199 h 728236"/>
                <a:gd name="connsiteX4" fmla="*/ 616743 w 1126331"/>
                <a:gd name="connsiteY4" fmla="*/ 187693 h 728236"/>
                <a:gd name="connsiteX5" fmla="*/ 642937 w 1126331"/>
                <a:gd name="connsiteY5" fmla="*/ 25767 h 728236"/>
                <a:gd name="connsiteX6" fmla="*/ 742950 w 1126331"/>
                <a:gd name="connsiteY6" fmla="*/ 1954 h 728236"/>
                <a:gd name="connsiteX7" fmla="*/ 928687 w 1126331"/>
                <a:gd name="connsiteY7" fmla="*/ 1955 h 728236"/>
                <a:gd name="connsiteX8" fmla="*/ 1126331 w 1126331"/>
                <a:gd name="connsiteY8" fmla="*/ 6718 h 728236"/>
                <a:gd name="connsiteX0" fmla="*/ 0 w 1126331"/>
                <a:gd name="connsiteY0" fmla="*/ 728236 h 728236"/>
                <a:gd name="connsiteX1" fmla="*/ 97631 w 1126331"/>
                <a:gd name="connsiteY1" fmla="*/ 699661 h 728236"/>
                <a:gd name="connsiteX2" fmla="*/ 326231 w 1126331"/>
                <a:gd name="connsiteY2" fmla="*/ 587743 h 728236"/>
                <a:gd name="connsiteX3" fmla="*/ 519112 w 1126331"/>
                <a:gd name="connsiteY3" fmla="*/ 428199 h 728236"/>
                <a:gd name="connsiteX4" fmla="*/ 616743 w 1126331"/>
                <a:gd name="connsiteY4" fmla="*/ 187693 h 728236"/>
                <a:gd name="connsiteX5" fmla="*/ 642937 w 1126331"/>
                <a:gd name="connsiteY5" fmla="*/ 25767 h 728236"/>
                <a:gd name="connsiteX6" fmla="*/ 742950 w 1126331"/>
                <a:gd name="connsiteY6" fmla="*/ 1954 h 728236"/>
                <a:gd name="connsiteX7" fmla="*/ 928687 w 1126331"/>
                <a:gd name="connsiteY7" fmla="*/ 1955 h 728236"/>
                <a:gd name="connsiteX8" fmla="*/ 1126331 w 1126331"/>
                <a:gd name="connsiteY8" fmla="*/ 6718 h 72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6331" h="728236">
                  <a:moveTo>
                    <a:pt x="0" y="728236"/>
                  </a:moveTo>
                  <a:cubicBezTo>
                    <a:pt x="21629" y="725656"/>
                    <a:pt x="43259" y="723076"/>
                    <a:pt x="97631" y="699661"/>
                  </a:cubicBezTo>
                  <a:cubicBezTo>
                    <a:pt x="152003" y="676245"/>
                    <a:pt x="255984" y="632987"/>
                    <a:pt x="326231" y="587743"/>
                  </a:cubicBezTo>
                  <a:cubicBezTo>
                    <a:pt x="396478" y="542499"/>
                    <a:pt x="470693" y="494874"/>
                    <a:pt x="519112" y="428199"/>
                  </a:cubicBezTo>
                  <a:cubicBezTo>
                    <a:pt x="567531" y="361524"/>
                    <a:pt x="605631" y="245240"/>
                    <a:pt x="616743" y="187693"/>
                  </a:cubicBezTo>
                  <a:cubicBezTo>
                    <a:pt x="627855" y="130146"/>
                    <a:pt x="633235" y="45235"/>
                    <a:pt x="642937" y="25767"/>
                  </a:cubicBezTo>
                  <a:cubicBezTo>
                    <a:pt x="652639" y="6299"/>
                    <a:pt x="695325" y="5923"/>
                    <a:pt x="742950" y="1954"/>
                  </a:cubicBezTo>
                  <a:cubicBezTo>
                    <a:pt x="790575" y="-2015"/>
                    <a:pt x="864790" y="1161"/>
                    <a:pt x="928687" y="1955"/>
                  </a:cubicBezTo>
                  <a:cubicBezTo>
                    <a:pt x="992584" y="2749"/>
                    <a:pt x="1045567" y="2352"/>
                    <a:pt x="1126331" y="6718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1" name="CustomShape 106">
              <a:extLst>
                <a:ext uri="{FF2B5EF4-FFF2-40B4-BE49-F238E27FC236}">
                  <a16:creationId xmlns:a16="http://schemas.microsoft.com/office/drawing/2014/main" id="{8806D9A8-253C-48A8-B917-516207D6DF6F}"/>
                </a:ext>
              </a:extLst>
            </p:cNvPr>
            <p:cNvSpPr/>
            <p:nvPr/>
          </p:nvSpPr>
          <p:spPr>
            <a:xfrm>
              <a:off x="7423528" y="6028721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32" name="Line 134">
              <a:extLst>
                <a:ext uri="{FF2B5EF4-FFF2-40B4-BE49-F238E27FC236}">
                  <a16:creationId xmlns:a16="http://schemas.microsoft.com/office/drawing/2014/main" id="{FBCEF2C0-B12D-493C-9CDF-B01D4422C4B1}"/>
                </a:ext>
              </a:extLst>
            </p:cNvPr>
            <p:cNvSpPr/>
            <p:nvPr/>
          </p:nvSpPr>
          <p:spPr>
            <a:xfrm flipV="1">
              <a:off x="7248962" y="5371724"/>
              <a:ext cx="418" cy="99463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3" name="Line 137">
              <a:extLst>
                <a:ext uri="{FF2B5EF4-FFF2-40B4-BE49-F238E27FC236}">
                  <a16:creationId xmlns:a16="http://schemas.microsoft.com/office/drawing/2014/main" id="{C99E23EE-8029-47A9-B860-BB37FA997E51}"/>
                </a:ext>
              </a:extLst>
            </p:cNvPr>
            <p:cNvSpPr/>
            <p:nvPr/>
          </p:nvSpPr>
          <p:spPr>
            <a:xfrm>
              <a:off x="6674543" y="5906901"/>
              <a:ext cx="565048" cy="0"/>
            </a:xfrm>
            <a:prstGeom prst="line">
              <a:avLst/>
            </a:prstGeom>
            <a:solidFill>
              <a:srgbClr val="6666FF"/>
            </a:solidFill>
            <a:ln w="12700">
              <a:solidFill>
                <a:srgbClr val="6666FF"/>
              </a:solidFill>
              <a:prstDash val="sysDot"/>
              <a:round/>
              <a:headEnd/>
              <a:tailEnd/>
            </a:ln>
          </p:spPr>
        </p:sp>
        <p:sp>
          <p:nvSpPr>
            <p:cNvPr id="534" name="Line 138">
              <a:extLst>
                <a:ext uri="{FF2B5EF4-FFF2-40B4-BE49-F238E27FC236}">
                  <a16:creationId xmlns:a16="http://schemas.microsoft.com/office/drawing/2014/main" id="{565073C7-3B6B-447F-BF41-D16DFC3C8E19}"/>
                </a:ext>
              </a:extLst>
            </p:cNvPr>
            <p:cNvSpPr/>
            <p:nvPr/>
          </p:nvSpPr>
          <p:spPr>
            <a:xfrm flipV="1">
              <a:off x="7252137" y="5871807"/>
              <a:ext cx="574402" cy="6689"/>
            </a:xfrm>
            <a:prstGeom prst="line">
              <a:avLst/>
            </a:prstGeom>
            <a:solidFill>
              <a:srgbClr val="FF0000"/>
            </a:solidFill>
            <a:ln w="12700">
              <a:solidFill>
                <a:schemeClr val="accent2"/>
              </a:solidFill>
              <a:prstDash val="sys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35" name="Forme libre : forme 534">
              <a:extLst>
                <a:ext uri="{FF2B5EF4-FFF2-40B4-BE49-F238E27FC236}">
                  <a16:creationId xmlns:a16="http://schemas.microsoft.com/office/drawing/2014/main" id="{D8064ED2-ABFD-4D55-97F0-53D6A8ABE8FF}"/>
                </a:ext>
              </a:extLst>
            </p:cNvPr>
            <p:cNvSpPr/>
            <p:nvPr/>
          </p:nvSpPr>
          <p:spPr>
            <a:xfrm>
              <a:off x="7253452" y="5485665"/>
              <a:ext cx="1126331" cy="783787"/>
            </a:xfrm>
            <a:custGeom>
              <a:avLst/>
              <a:gdLst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38481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  <a:gd name="connsiteX0" fmla="*/ 0 w 1126331"/>
                <a:gd name="connsiteY0" fmla="*/ 783787 h 783787"/>
                <a:gd name="connsiteX1" fmla="*/ 97631 w 1126331"/>
                <a:gd name="connsiteY1" fmla="*/ 755212 h 783787"/>
                <a:gd name="connsiteX2" fmla="*/ 326231 w 1126331"/>
                <a:gd name="connsiteY2" fmla="*/ 643294 h 783787"/>
                <a:gd name="connsiteX3" fmla="*/ 519112 w 1126331"/>
                <a:gd name="connsiteY3" fmla="*/ 483750 h 783787"/>
                <a:gd name="connsiteX4" fmla="*/ 616743 w 1126331"/>
                <a:gd name="connsiteY4" fmla="*/ 243244 h 783787"/>
                <a:gd name="connsiteX5" fmla="*/ 650081 w 1126331"/>
                <a:gd name="connsiteY5" fmla="*/ 69412 h 783787"/>
                <a:gd name="connsiteX6" fmla="*/ 738187 w 1126331"/>
                <a:gd name="connsiteY6" fmla="*/ 356 h 783787"/>
                <a:gd name="connsiteX7" fmla="*/ 900112 w 1126331"/>
                <a:gd name="connsiteY7" fmla="*/ 43219 h 783787"/>
                <a:gd name="connsiteX8" fmla="*/ 1126331 w 1126331"/>
                <a:gd name="connsiteY8" fmla="*/ 62269 h 78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6331" h="783787">
                  <a:moveTo>
                    <a:pt x="0" y="783787"/>
                  </a:moveTo>
                  <a:cubicBezTo>
                    <a:pt x="21629" y="781207"/>
                    <a:pt x="43259" y="778627"/>
                    <a:pt x="97631" y="755212"/>
                  </a:cubicBezTo>
                  <a:cubicBezTo>
                    <a:pt x="152003" y="731796"/>
                    <a:pt x="255984" y="688538"/>
                    <a:pt x="326231" y="643294"/>
                  </a:cubicBezTo>
                  <a:cubicBezTo>
                    <a:pt x="396478" y="598050"/>
                    <a:pt x="470693" y="550425"/>
                    <a:pt x="519112" y="483750"/>
                  </a:cubicBezTo>
                  <a:cubicBezTo>
                    <a:pt x="567531" y="417075"/>
                    <a:pt x="599678" y="345637"/>
                    <a:pt x="616743" y="243244"/>
                  </a:cubicBezTo>
                  <a:cubicBezTo>
                    <a:pt x="633808" y="140851"/>
                    <a:pt x="629840" y="109893"/>
                    <a:pt x="650081" y="69412"/>
                  </a:cubicBezTo>
                  <a:cubicBezTo>
                    <a:pt x="670322" y="28931"/>
                    <a:pt x="696515" y="4721"/>
                    <a:pt x="738187" y="356"/>
                  </a:cubicBezTo>
                  <a:cubicBezTo>
                    <a:pt x="779859" y="-4009"/>
                    <a:pt x="835421" y="32900"/>
                    <a:pt x="900112" y="43219"/>
                  </a:cubicBezTo>
                  <a:cubicBezTo>
                    <a:pt x="964803" y="53538"/>
                    <a:pt x="1045567" y="57903"/>
                    <a:pt x="1126331" y="62269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6" name="CustomShape 102">
              <a:extLst>
                <a:ext uri="{FF2B5EF4-FFF2-40B4-BE49-F238E27FC236}">
                  <a16:creationId xmlns:a16="http://schemas.microsoft.com/office/drawing/2014/main" id="{B3C17BAB-9638-408C-A5E9-5C707E3405D8}"/>
                </a:ext>
              </a:extLst>
            </p:cNvPr>
            <p:cNvSpPr/>
            <p:nvPr/>
          </p:nvSpPr>
          <p:spPr>
            <a:xfrm>
              <a:off x="7178944" y="6256325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37" name="CustomShape 123">
              <a:extLst>
                <a:ext uri="{FF2B5EF4-FFF2-40B4-BE49-F238E27FC236}">
                  <a16:creationId xmlns:a16="http://schemas.microsoft.com/office/drawing/2014/main" id="{DCAE9201-919A-4571-A167-099B026185E9}"/>
                </a:ext>
              </a:extLst>
            </p:cNvPr>
            <p:cNvSpPr/>
            <p:nvPr/>
          </p:nvSpPr>
          <p:spPr>
            <a:xfrm>
              <a:off x="7099644" y="6256325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38" name="CustomShape 102">
              <a:extLst>
                <a:ext uri="{FF2B5EF4-FFF2-40B4-BE49-F238E27FC236}">
                  <a16:creationId xmlns:a16="http://schemas.microsoft.com/office/drawing/2014/main" id="{D3D5ACE7-9D09-4D47-BBC2-C3C0B29828C5}"/>
                </a:ext>
              </a:extLst>
            </p:cNvPr>
            <p:cNvSpPr/>
            <p:nvPr/>
          </p:nvSpPr>
          <p:spPr>
            <a:xfrm>
              <a:off x="7156545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39" name="CustomShape 102">
              <a:extLst>
                <a:ext uri="{FF2B5EF4-FFF2-40B4-BE49-F238E27FC236}">
                  <a16:creationId xmlns:a16="http://schemas.microsoft.com/office/drawing/2014/main" id="{CF64AC21-BA6E-4D3C-83C3-639F4ED3ACBD}"/>
                </a:ext>
              </a:extLst>
            </p:cNvPr>
            <p:cNvSpPr/>
            <p:nvPr/>
          </p:nvSpPr>
          <p:spPr>
            <a:xfrm>
              <a:off x="7049760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0" name="CustomShape 102">
              <a:extLst>
                <a:ext uri="{FF2B5EF4-FFF2-40B4-BE49-F238E27FC236}">
                  <a16:creationId xmlns:a16="http://schemas.microsoft.com/office/drawing/2014/main" id="{14D1883A-64E0-4366-B3D4-A3576DE607C5}"/>
                </a:ext>
              </a:extLst>
            </p:cNvPr>
            <p:cNvSpPr/>
            <p:nvPr/>
          </p:nvSpPr>
          <p:spPr>
            <a:xfrm>
              <a:off x="6942974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1" name="CustomShape 102">
              <a:extLst>
                <a:ext uri="{FF2B5EF4-FFF2-40B4-BE49-F238E27FC236}">
                  <a16:creationId xmlns:a16="http://schemas.microsoft.com/office/drawing/2014/main" id="{CEFC60BD-8D00-4C9D-97FB-297106603E76}"/>
                </a:ext>
              </a:extLst>
            </p:cNvPr>
            <p:cNvSpPr/>
            <p:nvPr/>
          </p:nvSpPr>
          <p:spPr>
            <a:xfrm>
              <a:off x="6836188" y="6102861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2" name="CustomShape 127">
              <a:extLst>
                <a:ext uri="{FF2B5EF4-FFF2-40B4-BE49-F238E27FC236}">
                  <a16:creationId xmlns:a16="http://schemas.microsoft.com/office/drawing/2014/main" id="{0BA7DC74-9352-46F6-9340-B89CD01F561D}"/>
                </a:ext>
              </a:extLst>
            </p:cNvPr>
            <p:cNvSpPr/>
            <p:nvPr/>
          </p:nvSpPr>
          <p:spPr>
            <a:xfrm>
              <a:off x="7274880" y="6028721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3" name="CustomShape 128">
              <a:extLst>
                <a:ext uri="{FF2B5EF4-FFF2-40B4-BE49-F238E27FC236}">
                  <a16:creationId xmlns:a16="http://schemas.microsoft.com/office/drawing/2014/main" id="{84D4F818-0A4A-4B99-8CF7-604C46458677}"/>
                </a:ext>
              </a:extLst>
            </p:cNvPr>
            <p:cNvSpPr/>
            <p:nvPr/>
          </p:nvSpPr>
          <p:spPr>
            <a:xfrm>
              <a:off x="7572175" y="6028721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4" name="Line 124">
              <a:extLst>
                <a:ext uri="{FF2B5EF4-FFF2-40B4-BE49-F238E27FC236}">
                  <a16:creationId xmlns:a16="http://schemas.microsoft.com/office/drawing/2014/main" id="{AB0254A5-D8B8-46C5-95A6-B71FBDB0DFDD}"/>
                </a:ext>
              </a:extLst>
            </p:cNvPr>
            <p:cNvSpPr/>
            <p:nvPr/>
          </p:nvSpPr>
          <p:spPr>
            <a:xfrm>
              <a:off x="6695262" y="5987980"/>
              <a:ext cx="558033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45" name="CustomShape 127">
              <a:extLst>
                <a:ext uri="{FF2B5EF4-FFF2-40B4-BE49-F238E27FC236}">
                  <a16:creationId xmlns:a16="http://schemas.microsoft.com/office/drawing/2014/main" id="{45307251-0C32-4B72-A5D5-961C85FCDA0B}"/>
                </a:ext>
              </a:extLst>
            </p:cNvPr>
            <p:cNvSpPr/>
            <p:nvPr/>
          </p:nvSpPr>
          <p:spPr>
            <a:xfrm>
              <a:off x="7486737" y="5906116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6" name="CustomShape 118">
              <a:extLst>
                <a:ext uri="{FF2B5EF4-FFF2-40B4-BE49-F238E27FC236}">
                  <a16:creationId xmlns:a16="http://schemas.microsoft.com/office/drawing/2014/main" id="{C80CC151-D75C-492C-81F1-0ED4BCD41FE8}"/>
                </a:ext>
              </a:extLst>
            </p:cNvPr>
            <p:cNvSpPr/>
            <p:nvPr/>
          </p:nvSpPr>
          <p:spPr>
            <a:xfrm>
              <a:off x="6838277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7" name="CustomShape 119">
              <a:extLst>
                <a:ext uri="{FF2B5EF4-FFF2-40B4-BE49-F238E27FC236}">
                  <a16:creationId xmlns:a16="http://schemas.microsoft.com/office/drawing/2014/main" id="{77013442-1D98-4D15-BEEE-12FB6CEAE4C6}"/>
                </a:ext>
              </a:extLst>
            </p:cNvPr>
            <p:cNvSpPr/>
            <p:nvPr/>
          </p:nvSpPr>
          <p:spPr>
            <a:xfrm>
              <a:off x="7138736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8" name="CustomShape 120">
              <a:extLst>
                <a:ext uri="{FF2B5EF4-FFF2-40B4-BE49-F238E27FC236}">
                  <a16:creationId xmlns:a16="http://schemas.microsoft.com/office/drawing/2014/main" id="{F81D5585-7D83-46BE-B491-7C611C358049}"/>
                </a:ext>
              </a:extLst>
            </p:cNvPr>
            <p:cNvSpPr/>
            <p:nvPr/>
          </p:nvSpPr>
          <p:spPr>
            <a:xfrm>
              <a:off x="6738124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49" name="CustomShape 121">
              <a:extLst>
                <a:ext uri="{FF2B5EF4-FFF2-40B4-BE49-F238E27FC236}">
                  <a16:creationId xmlns:a16="http://schemas.microsoft.com/office/drawing/2014/main" id="{AFD1EC85-32AA-446A-9D54-C92BE8A1A641}"/>
                </a:ext>
              </a:extLst>
            </p:cNvPr>
            <p:cNvSpPr/>
            <p:nvPr/>
          </p:nvSpPr>
          <p:spPr>
            <a:xfrm>
              <a:off x="7038583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50" name="CustomShape 125">
              <a:extLst>
                <a:ext uri="{FF2B5EF4-FFF2-40B4-BE49-F238E27FC236}">
                  <a16:creationId xmlns:a16="http://schemas.microsoft.com/office/drawing/2014/main" id="{CBAD096E-98AC-4400-987A-569E50FAA0E9}"/>
                </a:ext>
              </a:extLst>
            </p:cNvPr>
            <p:cNvSpPr/>
            <p:nvPr/>
          </p:nvSpPr>
          <p:spPr>
            <a:xfrm>
              <a:off x="6938430" y="5951980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51" name="Line 101">
              <a:extLst>
                <a:ext uri="{FF2B5EF4-FFF2-40B4-BE49-F238E27FC236}">
                  <a16:creationId xmlns:a16="http://schemas.microsoft.com/office/drawing/2014/main" id="{27611CAD-9C29-44C5-B77C-EF90249B49F2}"/>
                </a:ext>
              </a:extLst>
            </p:cNvPr>
            <p:cNvSpPr/>
            <p:nvPr/>
          </p:nvSpPr>
          <p:spPr>
            <a:xfrm>
              <a:off x="6861337" y="6174861"/>
              <a:ext cx="384750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52" name="CustomShape 102">
              <a:extLst>
                <a:ext uri="{FF2B5EF4-FFF2-40B4-BE49-F238E27FC236}">
                  <a16:creationId xmlns:a16="http://schemas.microsoft.com/office/drawing/2014/main" id="{13A6C76A-329A-4C08-B368-B3AE57BD2251}"/>
                </a:ext>
              </a:extLst>
            </p:cNvPr>
            <p:cNvSpPr/>
            <p:nvPr/>
          </p:nvSpPr>
          <p:spPr>
            <a:xfrm>
              <a:off x="7115860" y="6142306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53" name="CustomShape 123">
              <a:extLst>
                <a:ext uri="{FF2B5EF4-FFF2-40B4-BE49-F238E27FC236}">
                  <a16:creationId xmlns:a16="http://schemas.microsoft.com/office/drawing/2014/main" id="{0D037E37-050A-4DAF-BB1A-B41977AB1EB7}"/>
                </a:ext>
              </a:extLst>
            </p:cNvPr>
            <p:cNvSpPr/>
            <p:nvPr/>
          </p:nvSpPr>
          <p:spPr>
            <a:xfrm>
              <a:off x="6998456" y="6142306"/>
              <a:ext cx="72000" cy="72000"/>
            </a:xfrm>
            <a:prstGeom prst="ellipse">
              <a:avLst/>
            </a:prstGeom>
            <a:gradFill rotWithShape="0">
              <a:gsLst>
                <a:gs pos="0">
                  <a:srgbClr val="3333FF"/>
                </a:gs>
                <a:gs pos="100000">
                  <a:srgbClr val="3333FF">
                    <a:gamma/>
                    <a:shade val="46275"/>
                    <a:invGamma/>
                  </a:srgbClr>
                </a:gs>
              </a:gsLst>
              <a:path path="rect">
                <a:fillToRect t="100000" r="100000"/>
              </a:path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54" name="Line 117">
              <a:extLst>
                <a:ext uri="{FF2B5EF4-FFF2-40B4-BE49-F238E27FC236}">
                  <a16:creationId xmlns:a16="http://schemas.microsoft.com/office/drawing/2014/main" id="{0D46AE43-29B0-403D-8559-69AAD618997B}"/>
                </a:ext>
              </a:extLst>
            </p:cNvPr>
            <p:cNvSpPr/>
            <p:nvPr/>
          </p:nvSpPr>
          <p:spPr>
            <a:xfrm>
              <a:off x="7246087" y="6109411"/>
              <a:ext cx="362088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</p:sp>
        <p:sp>
          <p:nvSpPr>
            <p:cNvPr id="555" name="CustomShape 126">
              <a:extLst>
                <a:ext uri="{FF2B5EF4-FFF2-40B4-BE49-F238E27FC236}">
                  <a16:creationId xmlns:a16="http://schemas.microsoft.com/office/drawing/2014/main" id="{4E210DE0-22F8-44DD-AAE5-0AC10DEAE9B6}"/>
                </a:ext>
              </a:extLst>
            </p:cNvPr>
            <p:cNvSpPr/>
            <p:nvPr/>
          </p:nvSpPr>
          <p:spPr>
            <a:xfrm>
              <a:off x="7493554" y="60695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</p:sp>
        <p:sp>
          <p:nvSpPr>
            <p:cNvPr id="556" name="CustomShape 106">
              <a:extLst>
                <a:ext uri="{FF2B5EF4-FFF2-40B4-BE49-F238E27FC236}">
                  <a16:creationId xmlns:a16="http://schemas.microsoft.com/office/drawing/2014/main" id="{2B15A01B-FF05-42CC-8B4F-682D66DC0C96}"/>
                </a:ext>
              </a:extLst>
            </p:cNvPr>
            <p:cNvSpPr/>
            <p:nvPr/>
          </p:nvSpPr>
          <p:spPr>
            <a:xfrm>
              <a:off x="7348195" y="60695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562" name="Oval 59">
              <a:extLst>
                <a:ext uri="{FF2B5EF4-FFF2-40B4-BE49-F238E27FC236}">
                  <a16:creationId xmlns:a16="http://schemas.microsoft.com/office/drawing/2014/main" id="{B62EC219-C468-4B2A-8ED1-DB7099E17D8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432676" y="5785738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563" name="AutoShape 64">
              <a:extLst>
                <a:ext uri="{FF2B5EF4-FFF2-40B4-BE49-F238E27FC236}">
                  <a16:creationId xmlns:a16="http://schemas.microsoft.com/office/drawing/2014/main" id="{54D9AD33-F44A-4758-AC24-3F4C7C5EF05B}"/>
                </a:ext>
              </a:extLst>
            </p:cNvPr>
            <p:cNvCxnSpPr>
              <a:cxnSpLocks noChangeAspect="1" noChangeShapeType="1"/>
              <a:stCxn id="545" idx="7"/>
              <a:endCxn id="562" idx="0"/>
            </p:cNvCxnSpPr>
            <p:nvPr/>
          </p:nvCxnSpPr>
          <p:spPr bwMode="auto">
            <a:xfrm rot="16200000" flipV="1">
              <a:off x="7442033" y="5810499"/>
              <a:ext cx="130922" cy="81399"/>
            </a:xfrm>
            <a:prstGeom prst="curvedConnector3">
              <a:avLst>
                <a:gd name="adj1" fmla="val 27460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5D446CF-7962-4591-A66E-BC0431076DE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b="0" dirty="0"/>
              <a:t>Configuration Interaction methods: </a:t>
            </a:r>
            <a:r>
              <a:rPr lang="en-US" sz="2000" b="0" dirty="0" err="1"/>
              <a:t>Caurier‘s</a:t>
            </a:r>
            <a:r>
              <a:rPr lang="en-US" sz="2000" b="0" dirty="0"/>
              <a:t> heritage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2D4EF150-4A33-4E57-8726-88D5028B6F00}"/>
              </a:ext>
            </a:extLst>
          </p:cNvPr>
          <p:cNvGrpSpPr/>
          <p:nvPr/>
        </p:nvGrpSpPr>
        <p:grpSpPr>
          <a:xfrm>
            <a:off x="731237" y="820277"/>
            <a:ext cx="1907435" cy="1388902"/>
            <a:chOff x="3775204" y="6215737"/>
            <a:chExt cx="2947881" cy="2179038"/>
          </a:xfrm>
        </p:grpSpPr>
        <p:sp>
          <p:nvSpPr>
            <p:cNvPr id="15" name="Forme libre 12">
              <a:extLst>
                <a:ext uri="{FF2B5EF4-FFF2-40B4-BE49-F238E27FC236}">
                  <a16:creationId xmlns:a16="http://schemas.microsoft.com/office/drawing/2014/main" id="{777551BE-9107-4947-8E26-7320144E4C69}"/>
                </a:ext>
              </a:extLst>
            </p:cNvPr>
            <p:cNvSpPr/>
            <p:nvPr/>
          </p:nvSpPr>
          <p:spPr>
            <a:xfrm>
              <a:off x="4502996" y="6676381"/>
              <a:ext cx="2220089" cy="1718394"/>
            </a:xfrm>
            <a:custGeom>
              <a:avLst/>
              <a:gdLst>
                <a:gd name="connsiteX0" fmla="*/ 618950 w 2220089"/>
                <a:gd name="connsiteY0" fmla="*/ 133717 h 1718394"/>
                <a:gd name="connsiteX1" fmla="*/ 1317450 w 2220089"/>
                <a:gd name="connsiteY1" fmla="*/ 32117 h 1718394"/>
                <a:gd name="connsiteX2" fmla="*/ 1812750 w 2220089"/>
                <a:gd name="connsiteY2" fmla="*/ 629017 h 1718394"/>
                <a:gd name="connsiteX3" fmla="*/ 2219150 w 2220089"/>
                <a:gd name="connsiteY3" fmla="*/ 1175117 h 1718394"/>
                <a:gd name="connsiteX4" fmla="*/ 1698450 w 2220089"/>
                <a:gd name="connsiteY4" fmla="*/ 1683117 h 1718394"/>
                <a:gd name="connsiteX5" fmla="*/ 644350 w 2220089"/>
                <a:gd name="connsiteY5" fmla="*/ 1619617 h 1718394"/>
                <a:gd name="connsiteX6" fmla="*/ 47450 w 2220089"/>
                <a:gd name="connsiteY6" fmla="*/ 1175117 h 1718394"/>
                <a:gd name="connsiteX7" fmla="*/ 110950 w 2220089"/>
                <a:gd name="connsiteY7" fmla="*/ 463917 h 1718394"/>
                <a:gd name="connsiteX8" fmla="*/ 695150 w 2220089"/>
                <a:gd name="connsiteY8" fmla="*/ 108317 h 1718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20089" h="1718394">
                  <a:moveTo>
                    <a:pt x="618950" y="133717"/>
                  </a:moveTo>
                  <a:cubicBezTo>
                    <a:pt x="868716" y="41642"/>
                    <a:pt x="1118483" y="-50433"/>
                    <a:pt x="1317450" y="32117"/>
                  </a:cubicBezTo>
                  <a:cubicBezTo>
                    <a:pt x="1516417" y="114667"/>
                    <a:pt x="1662467" y="438517"/>
                    <a:pt x="1812750" y="629017"/>
                  </a:cubicBezTo>
                  <a:cubicBezTo>
                    <a:pt x="1963033" y="819517"/>
                    <a:pt x="2238200" y="999434"/>
                    <a:pt x="2219150" y="1175117"/>
                  </a:cubicBezTo>
                  <a:cubicBezTo>
                    <a:pt x="2200100" y="1350800"/>
                    <a:pt x="1960917" y="1609034"/>
                    <a:pt x="1698450" y="1683117"/>
                  </a:cubicBezTo>
                  <a:cubicBezTo>
                    <a:pt x="1435983" y="1757200"/>
                    <a:pt x="919517" y="1704284"/>
                    <a:pt x="644350" y="1619617"/>
                  </a:cubicBezTo>
                  <a:cubicBezTo>
                    <a:pt x="369183" y="1534950"/>
                    <a:pt x="136350" y="1367734"/>
                    <a:pt x="47450" y="1175117"/>
                  </a:cubicBezTo>
                  <a:cubicBezTo>
                    <a:pt x="-41450" y="982500"/>
                    <a:pt x="3000" y="641717"/>
                    <a:pt x="110950" y="463917"/>
                  </a:cubicBezTo>
                  <a:cubicBezTo>
                    <a:pt x="218900" y="286117"/>
                    <a:pt x="695150" y="108317"/>
                    <a:pt x="695150" y="108317"/>
                  </a:cubicBezTo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19050" cmpd="sng">
              <a:solidFill>
                <a:schemeClr val="tx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7CB5483-1CAE-451C-B651-685B4F5D1FFC}"/>
                </a:ext>
              </a:extLst>
            </p:cNvPr>
            <p:cNvSpPr/>
            <p:nvPr/>
          </p:nvSpPr>
          <p:spPr>
            <a:xfrm>
              <a:off x="4826001" y="6800871"/>
              <a:ext cx="914400" cy="914401"/>
            </a:xfrm>
            <a:prstGeom prst="ellipse">
              <a:avLst/>
            </a:prstGeom>
            <a:gradFill flip="none" rotWithShape="1">
              <a:gsLst>
                <a:gs pos="33000">
                  <a:srgbClr val="9933FF">
                    <a:lumMod val="90000"/>
                    <a:lumOff val="10000"/>
                  </a:srgbClr>
                </a:gs>
                <a:gs pos="1000">
                  <a:srgbClr val="CC66FF">
                    <a:lumMod val="80000"/>
                    <a:lumOff val="20000"/>
                  </a:srgbClr>
                </a:gs>
                <a:gs pos="84000">
                  <a:srgbClr val="6600CC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E237D3C7-7A7A-49F9-92B1-4F60D338569F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4933078" y="6664544"/>
              <a:ext cx="285887" cy="461640"/>
            </a:xfrm>
            <a:prstGeom prst="straightConnector1">
              <a:avLst/>
            </a:prstGeom>
            <a:ln w="25400" cap="flat" cmpd="sng"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9A44BE98-D0AD-4648-944D-D0F3D1C49A8E}"/>
                </a:ext>
              </a:extLst>
            </p:cNvPr>
            <p:cNvSpPr txBox="1"/>
            <p:nvPr/>
          </p:nvSpPr>
          <p:spPr>
            <a:xfrm>
              <a:off x="3775204" y="6215737"/>
              <a:ext cx="2315748" cy="448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active domain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9983F63D-DC68-48A1-92A6-2AECCCAF4634}"/>
                    </a:ext>
                  </a:extLst>
                </p:cNvPr>
                <p:cNvSpPr txBox="1"/>
                <p:nvPr/>
              </p:nvSpPr>
              <p:spPr>
                <a:xfrm>
                  <a:off x="5472842" y="7557405"/>
                  <a:ext cx="860468" cy="4488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9983F63D-DC68-48A1-92A6-2AECCCAF4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2842" y="7557405"/>
                  <a:ext cx="860468" cy="4488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8" name="Groupe 1037">
            <a:extLst>
              <a:ext uri="{FF2B5EF4-FFF2-40B4-BE49-F238E27FC236}">
                <a16:creationId xmlns:a16="http://schemas.microsoft.com/office/drawing/2014/main" id="{FD6A9B6E-00EE-47C2-96D2-2162CE0B5527}"/>
              </a:ext>
            </a:extLst>
          </p:cNvPr>
          <p:cNvGrpSpPr/>
          <p:nvPr/>
        </p:nvGrpSpPr>
        <p:grpSpPr>
          <a:xfrm>
            <a:off x="7674751" y="3004708"/>
            <a:ext cx="1610911" cy="1447764"/>
            <a:chOff x="6580740" y="3319133"/>
            <a:chExt cx="1610911" cy="1447764"/>
          </a:xfrm>
        </p:grpSpPr>
        <p:pic>
          <p:nvPicPr>
            <p:cNvPr id="310" name="Image 309">
              <a:extLst>
                <a:ext uri="{FF2B5EF4-FFF2-40B4-BE49-F238E27FC236}">
                  <a16:creationId xmlns:a16="http://schemas.microsoft.com/office/drawing/2014/main" id="{4EC25434-4D72-4F29-91A9-65522FCF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079" y="3897318"/>
              <a:ext cx="636037" cy="636037"/>
            </a:xfrm>
            <a:prstGeom prst="rect">
              <a:avLst/>
            </a:prstGeom>
          </p:spPr>
        </p:pic>
        <p:sp>
          <p:nvSpPr>
            <p:cNvPr id="417" name="Arc 416">
              <a:extLst>
                <a:ext uri="{FF2B5EF4-FFF2-40B4-BE49-F238E27FC236}">
                  <a16:creationId xmlns:a16="http://schemas.microsoft.com/office/drawing/2014/main" id="{E48BE7E7-DBB9-4690-A227-C8ABE22ABC18}"/>
                </a:ext>
              </a:extLst>
            </p:cNvPr>
            <p:cNvSpPr/>
            <p:nvPr/>
          </p:nvSpPr>
          <p:spPr>
            <a:xfrm>
              <a:off x="6638536" y="3663775"/>
              <a:ext cx="1103122" cy="1103122"/>
            </a:xfrm>
            <a:prstGeom prst="arc">
              <a:avLst>
                <a:gd name="adj1" fmla="val 12053201"/>
                <a:gd name="adj2" fmla="val 1043049"/>
              </a:avLst>
            </a:prstGeom>
            <a:ln w="28575" cmpd="sng">
              <a:gradFill flip="none" rotWithShape="1">
                <a:gsLst>
                  <a:gs pos="74000">
                    <a:srgbClr val="C7FF00"/>
                  </a:gs>
                  <a:gs pos="100000">
                    <a:srgbClr val="8FFF00"/>
                  </a:gs>
                  <a:gs pos="60000">
                    <a:srgbClr val="FFFF00"/>
                  </a:gs>
                  <a:gs pos="47000">
                    <a:srgbClr val="FF8000"/>
                  </a:gs>
                  <a:gs pos="0">
                    <a:srgbClr val="FF0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18" name="ZoneTexte 417">
              <a:extLst>
                <a:ext uri="{FF2B5EF4-FFF2-40B4-BE49-F238E27FC236}">
                  <a16:creationId xmlns:a16="http://schemas.microsoft.com/office/drawing/2014/main" id="{60BC5B5B-B7F8-4D4A-963D-5D6788B561E3}"/>
                </a:ext>
              </a:extLst>
            </p:cNvPr>
            <p:cNvSpPr txBox="1"/>
            <p:nvPr/>
          </p:nvSpPr>
          <p:spPr>
            <a:xfrm>
              <a:off x="6580740" y="3319133"/>
              <a:ext cx="16109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Complexity</a:t>
              </a:r>
            </a:p>
          </p:txBody>
        </p:sp>
      </p:grpSp>
      <p:grpSp>
        <p:nvGrpSpPr>
          <p:cNvPr id="1041" name="Groupe 1040">
            <a:extLst>
              <a:ext uri="{FF2B5EF4-FFF2-40B4-BE49-F238E27FC236}">
                <a16:creationId xmlns:a16="http://schemas.microsoft.com/office/drawing/2014/main" id="{1D465730-07E1-441A-A9A8-0C923AEF94EC}"/>
              </a:ext>
            </a:extLst>
          </p:cNvPr>
          <p:cNvGrpSpPr/>
          <p:nvPr/>
        </p:nvGrpSpPr>
        <p:grpSpPr>
          <a:xfrm>
            <a:off x="8386549" y="2579437"/>
            <a:ext cx="2254699" cy="1062967"/>
            <a:chOff x="8615545" y="2656565"/>
            <a:chExt cx="2254699" cy="1062967"/>
          </a:xfrm>
        </p:grpSpPr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D33E9BD9-1D29-4198-BC6C-6FA9A36A077D}"/>
                </a:ext>
              </a:extLst>
            </p:cNvPr>
            <p:cNvSpPr/>
            <p:nvPr/>
          </p:nvSpPr>
          <p:spPr>
            <a:xfrm>
              <a:off x="8849087" y="2733674"/>
              <a:ext cx="1705119" cy="985858"/>
            </a:xfrm>
            <a:custGeom>
              <a:avLst/>
              <a:gdLst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705119 w 1705119"/>
                <a:gd name="connsiteY2" fmla="*/ 1004955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1004955"/>
                <a:gd name="connsiteX1" fmla="*/ 1705119 w 1705119"/>
                <a:gd name="connsiteY1" fmla="*/ 0 h 1004955"/>
                <a:gd name="connsiteX2" fmla="*/ 1414607 w 1705119"/>
                <a:gd name="connsiteY2" fmla="*/ 676343 h 1004955"/>
                <a:gd name="connsiteX3" fmla="*/ 0 w 1705119"/>
                <a:gd name="connsiteY3" fmla="*/ 1004955 h 1004955"/>
                <a:gd name="connsiteX4" fmla="*/ 0 w 1705119"/>
                <a:gd name="connsiteY4" fmla="*/ 0 h 1004955"/>
                <a:gd name="connsiteX0" fmla="*/ 0 w 1705119"/>
                <a:gd name="connsiteY0" fmla="*/ 0 h 676343"/>
                <a:gd name="connsiteX1" fmla="*/ 1705119 w 1705119"/>
                <a:gd name="connsiteY1" fmla="*/ 0 h 676343"/>
                <a:gd name="connsiteX2" fmla="*/ 1414607 w 1705119"/>
                <a:gd name="connsiteY2" fmla="*/ 676343 h 676343"/>
                <a:gd name="connsiteX3" fmla="*/ 238125 w 1705119"/>
                <a:gd name="connsiteY3" fmla="*/ 647767 h 676343"/>
                <a:gd name="connsiteX4" fmla="*/ 0 w 1705119"/>
                <a:gd name="connsiteY4" fmla="*/ 0 h 676343"/>
                <a:gd name="connsiteX0" fmla="*/ 0 w 1705119"/>
                <a:gd name="connsiteY0" fmla="*/ 0 h 804931"/>
                <a:gd name="connsiteX1" fmla="*/ 1705119 w 1705119"/>
                <a:gd name="connsiteY1" fmla="*/ 0 h 804931"/>
                <a:gd name="connsiteX2" fmla="*/ 1400320 w 1705119"/>
                <a:gd name="connsiteY2" fmla="*/ 804931 h 804931"/>
                <a:gd name="connsiteX3" fmla="*/ 238125 w 1705119"/>
                <a:gd name="connsiteY3" fmla="*/ 647767 h 804931"/>
                <a:gd name="connsiteX4" fmla="*/ 0 w 1705119"/>
                <a:gd name="connsiteY4" fmla="*/ 0 h 804931"/>
                <a:gd name="connsiteX0" fmla="*/ 0 w 1705119"/>
                <a:gd name="connsiteY0" fmla="*/ 0 h 1028772"/>
                <a:gd name="connsiteX1" fmla="*/ 1705119 w 1705119"/>
                <a:gd name="connsiteY1" fmla="*/ 0 h 1028772"/>
                <a:gd name="connsiteX2" fmla="*/ 1400320 w 1705119"/>
                <a:gd name="connsiteY2" fmla="*/ 804931 h 1028772"/>
                <a:gd name="connsiteX3" fmla="*/ 885463 w 1705119"/>
                <a:gd name="connsiteY3" fmla="*/ 1028700 h 1028772"/>
                <a:gd name="connsiteX4" fmla="*/ 238125 w 1705119"/>
                <a:gd name="connsiteY4" fmla="*/ 647767 h 1028772"/>
                <a:gd name="connsiteX5" fmla="*/ 0 w 1705119"/>
                <a:gd name="connsiteY5" fmla="*/ 0 h 1028772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00320 w 1705119"/>
                <a:gd name="connsiteY2" fmla="*/ 8049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1028700"/>
                <a:gd name="connsiteX1" fmla="*/ 1705119 w 1705119"/>
                <a:gd name="connsiteY1" fmla="*/ 0 h 1028700"/>
                <a:gd name="connsiteX2" fmla="*/ 1452708 w 1705119"/>
                <a:gd name="connsiteY2" fmla="*/ 576331 h 1028700"/>
                <a:gd name="connsiteX3" fmla="*/ 885463 w 1705119"/>
                <a:gd name="connsiteY3" fmla="*/ 1028700 h 1028700"/>
                <a:gd name="connsiteX4" fmla="*/ 238125 w 1705119"/>
                <a:gd name="connsiteY4" fmla="*/ 647767 h 1028700"/>
                <a:gd name="connsiteX5" fmla="*/ 0 w 1705119"/>
                <a:gd name="connsiteY5" fmla="*/ 0 h 1028700"/>
                <a:gd name="connsiteX0" fmla="*/ 0 w 1705119"/>
                <a:gd name="connsiteY0" fmla="*/ 0 h 985837"/>
                <a:gd name="connsiteX1" fmla="*/ 1705119 w 1705119"/>
                <a:gd name="connsiteY1" fmla="*/ 0 h 985837"/>
                <a:gd name="connsiteX2" fmla="*/ 1452708 w 1705119"/>
                <a:gd name="connsiteY2" fmla="*/ 576331 h 985837"/>
                <a:gd name="connsiteX3" fmla="*/ 885463 w 1705119"/>
                <a:gd name="connsiteY3" fmla="*/ 985837 h 985837"/>
                <a:gd name="connsiteX4" fmla="*/ 238125 w 1705119"/>
                <a:gd name="connsiteY4" fmla="*/ 647767 h 985837"/>
                <a:gd name="connsiteX5" fmla="*/ 0 w 1705119"/>
                <a:gd name="connsiteY5" fmla="*/ 0 h 985837"/>
                <a:gd name="connsiteX0" fmla="*/ 0 w 1705119"/>
                <a:gd name="connsiteY0" fmla="*/ 0 h 1010507"/>
                <a:gd name="connsiteX1" fmla="*/ 1705119 w 1705119"/>
                <a:gd name="connsiteY1" fmla="*/ 0 h 1010507"/>
                <a:gd name="connsiteX2" fmla="*/ 1452708 w 1705119"/>
                <a:gd name="connsiteY2" fmla="*/ 576331 h 1010507"/>
                <a:gd name="connsiteX3" fmla="*/ 885463 w 1705119"/>
                <a:gd name="connsiteY3" fmla="*/ 985837 h 1010507"/>
                <a:gd name="connsiteX4" fmla="*/ 238125 w 1705119"/>
                <a:gd name="connsiteY4" fmla="*/ 647767 h 1010507"/>
                <a:gd name="connsiteX5" fmla="*/ 0 w 1705119"/>
                <a:gd name="connsiteY5" fmla="*/ 0 h 1010507"/>
                <a:gd name="connsiteX0" fmla="*/ 0 w 1705119"/>
                <a:gd name="connsiteY0" fmla="*/ 0 h 985909"/>
                <a:gd name="connsiteX1" fmla="*/ 1705119 w 1705119"/>
                <a:gd name="connsiteY1" fmla="*/ 0 h 985909"/>
                <a:gd name="connsiteX2" fmla="*/ 1452708 w 1705119"/>
                <a:gd name="connsiteY2" fmla="*/ 576331 h 985909"/>
                <a:gd name="connsiteX3" fmla="*/ 885463 w 1705119"/>
                <a:gd name="connsiteY3" fmla="*/ 985837 h 985909"/>
                <a:gd name="connsiteX4" fmla="*/ 238125 w 1705119"/>
                <a:gd name="connsiteY4" fmla="*/ 647767 h 985909"/>
                <a:gd name="connsiteX5" fmla="*/ 0 w 1705119"/>
                <a:gd name="connsiteY5" fmla="*/ 0 h 985909"/>
                <a:gd name="connsiteX0" fmla="*/ 0 w 1705119"/>
                <a:gd name="connsiteY0" fmla="*/ 0 h 985902"/>
                <a:gd name="connsiteX1" fmla="*/ 1705119 w 1705119"/>
                <a:gd name="connsiteY1" fmla="*/ 0 h 985902"/>
                <a:gd name="connsiteX2" fmla="*/ 1452708 w 1705119"/>
                <a:gd name="connsiteY2" fmla="*/ 576331 h 985902"/>
                <a:gd name="connsiteX3" fmla="*/ 885463 w 1705119"/>
                <a:gd name="connsiteY3" fmla="*/ 985837 h 985902"/>
                <a:gd name="connsiteX4" fmla="*/ 238125 w 1705119"/>
                <a:gd name="connsiteY4" fmla="*/ 647767 h 985902"/>
                <a:gd name="connsiteX5" fmla="*/ 0 w 1705119"/>
                <a:gd name="connsiteY5" fmla="*/ 0 h 985902"/>
                <a:gd name="connsiteX0" fmla="*/ 0 w 1705119"/>
                <a:gd name="connsiteY0" fmla="*/ 0 h 985893"/>
                <a:gd name="connsiteX1" fmla="*/ 1705119 w 1705119"/>
                <a:gd name="connsiteY1" fmla="*/ 0 h 985893"/>
                <a:gd name="connsiteX2" fmla="*/ 1452708 w 1705119"/>
                <a:gd name="connsiteY2" fmla="*/ 576331 h 985893"/>
                <a:gd name="connsiteX3" fmla="*/ 885463 w 1705119"/>
                <a:gd name="connsiteY3" fmla="*/ 985837 h 985893"/>
                <a:gd name="connsiteX4" fmla="*/ 238125 w 1705119"/>
                <a:gd name="connsiteY4" fmla="*/ 604904 h 985893"/>
                <a:gd name="connsiteX5" fmla="*/ 0 w 1705119"/>
                <a:gd name="connsiteY5" fmla="*/ 0 h 985893"/>
                <a:gd name="connsiteX0" fmla="*/ 0 w 1705119"/>
                <a:gd name="connsiteY0" fmla="*/ 0 h 985891"/>
                <a:gd name="connsiteX1" fmla="*/ 1705119 w 1705119"/>
                <a:gd name="connsiteY1" fmla="*/ 0 h 985891"/>
                <a:gd name="connsiteX2" fmla="*/ 1452708 w 1705119"/>
                <a:gd name="connsiteY2" fmla="*/ 576331 h 985891"/>
                <a:gd name="connsiteX3" fmla="*/ 885463 w 1705119"/>
                <a:gd name="connsiteY3" fmla="*/ 985837 h 985891"/>
                <a:gd name="connsiteX4" fmla="*/ 238125 w 1705119"/>
                <a:gd name="connsiteY4" fmla="*/ 604904 h 985891"/>
                <a:gd name="connsiteX5" fmla="*/ 0 w 1705119"/>
                <a:gd name="connsiteY5" fmla="*/ 0 h 985891"/>
                <a:gd name="connsiteX0" fmla="*/ 0 w 1705119"/>
                <a:gd name="connsiteY0" fmla="*/ 0 h 985850"/>
                <a:gd name="connsiteX1" fmla="*/ 1705119 w 1705119"/>
                <a:gd name="connsiteY1" fmla="*/ 0 h 985850"/>
                <a:gd name="connsiteX2" fmla="*/ 1471758 w 1705119"/>
                <a:gd name="connsiteY2" fmla="*/ 590619 h 985850"/>
                <a:gd name="connsiteX3" fmla="*/ 885463 w 1705119"/>
                <a:gd name="connsiteY3" fmla="*/ 985837 h 985850"/>
                <a:gd name="connsiteX4" fmla="*/ 238125 w 1705119"/>
                <a:gd name="connsiteY4" fmla="*/ 604904 h 985850"/>
                <a:gd name="connsiteX5" fmla="*/ 0 w 1705119"/>
                <a:gd name="connsiteY5" fmla="*/ 0 h 985850"/>
                <a:gd name="connsiteX0" fmla="*/ 0 w 1705119"/>
                <a:gd name="connsiteY0" fmla="*/ 0 h 985858"/>
                <a:gd name="connsiteX1" fmla="*/ 1705119 w 1705119"/>
                <a:gd name="connsiteY1" fmla="*/ 0 h 985858"/>
                <a:gd name="connsiteX2" fmla="*/ 1471758 w 1705119"/>
                <a:gd name="connsiteY2" fmla="*/ 590619 h 985858"/>
                <a:gd name="connsiteX3" fmla="*/ 885463 w 1705119"/>
                <a:gd name="connsiteY3" fmla="*/ 985837 h 985858"/>
                <a:gd name="connsiteX4" fmla="*/ 238125 w 1705119"/>
                <a:gd name="connsiteY4" fmla="*/ 604904 h 985858"/>
                <a:gd name="connsiteX5" fmla="*/ 0 w 1705119"/>
                <a:gd name="connsiteY5" fmla="*/ 0 h 98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119" h="985858">
                  <a:moveTo>
                    <a:pt x="0" y="0"/>
                  </a:moveTo>
                  <a:lnTo>
                    <a:pt x="1705119" y="0"/>
                  </a:lnTo>
                  <a:cubicBezTo>
                    <a:pt x="1620982" y="192110"/>
                    <a:pt x="1608367" y="426313"/>
                    <a:pt x="1471758" y="590619"/>
                  </a:cubicBezTo>
                  <a:cubicBezTo>
                    <a:pt x="1335149" y="754925"/>
                    <a:pt x="1091068" y="983456"/>
                    <a:pt x="885463" y="985837"/>
                  </a:cubicBezTo>
                  <a:cubicBezTo>
                    <a:pt x="679858" y="988218"/>
                    <a:pt x="377703" y="793794"/>
                    <a:pt x="238125" y="604904"/>
                  </a:cubicBezTo>
                  <a:cubicBezTo>
                    <a:pt x="98547" y="416014"/>
                    <a:pt x="79375" y="21592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1039" name="Groupe 1038">
              <a:extLst>
                <a:ext uri="{FF2B5EF4-FFF2-40B4-BE49-F238E27FC236}">
                  <a16:creationId xmlns:a16="http://schemas.microsoft.com/office/drawing/2014/main" id="{5D43B666-AA15-4E0A-B832-BABE83C04F20}"/>
                </a:ext>
              </a:extLst>
            </p:cNvPr>
            <p:cNvGrpSpPr/>
            <p:nvPr/>
          </p:nvGrpSpPr>
          <p:grpSpPr>
            <a:xfrm>
              <a:off x="8615545" y="2656565"/>
              <a:ext cx="2254699" cy="994630"/>
              <a:chOff x="3913500" y="3582893"/>
              <a:chExt cx="2254699" cy="994630"/>
            </a:xfrm>
          </p:grpSpPr>
          <p:sp>
            <p:nvSpPr>
              <p:cNvPr id="464" name="Line 124">
                <a:extLst>
                  <a:ext uri="{FF2B5EF4-FFF2-40B4-BE49-F238E27FC236}">
                    <a16:creationId xmlns:a16="http://schemas.microsoft.com/office/drawing/2014/main" id="{8FD89B82-CB28-4A14-9595-A4AEF59498FF}"/>
                  </a:ext>
                </a:extLst>
              </p:cNvPr>
              <p:cNvSpPr/>
              <p:nvPr/>
            </p:nvSpPr>
            <p:spPr>
              <a:xfrm>
                <a:off x="5028007" y="4115909"/>
                <a:ext cx="577026" cy="1376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463" name="Line 124">
                <a:extLst>
                  <a:ext uri="{FF2B5EF4-FFF2-40B4-BE49-F238E27FC236}">
                    <a16:creationId xmlns:a16="http://schemas.microsoft.com/office/drawing/2014/main" id="{3870EFB2-728B-4B78-90A6-D4A871B7CE58}"/>
                  </a:ext>
                </a:extLst>
              </p:cNvPr>
              <p:cNvSpPr/>
              <p:nvPr/>
            </p:nvSpPr>
            <p:spPr>
              <a:xfrm>
                <a:off x="4454971" y="4154290"/>
                <a:ext cx="5760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92" name="CustomShape 129">
                <a:extLst>
                  <a:ext uri="{FF2B5EF4-FFF2-40B4-BE49-F238E27FC236}">
                    <a16:creationId xmlns:a16="http://schemas.microsoft.com/office/drawing/2014/main" id="{23DD2616-5A86-4A52-9BFB-A0FAC116B179}"/>
                  </a:ext>
                </a:extLst>
              </p:cNvPr>
              <p:cNvSpPr/>
              <p:nvPr/>
            </p:nvSpPr>
            <p:spPr>
              <a:xfrm>
                <a:off x="5119378" y="4386147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93" name="CustomShape 130">
                <a:extLst>
                  <a:ext uri="{FF2B5EF4-FFF2-40B4-BE49-F238E27FC236}">
                    <a16:creationId xmlns:a16="http://schemas.microsoft.com/office/drawing/2014/main" id="{33363D33-421C-4FE6-9291-AC13F61FAD5E}"/>
                  </a:ext>
                </a:extLst>
              </p:cNvPr>
              <p:cNvSpPr/>
              <p:nvPr/>
            </p:nvSpPr>
            <p:spPr>
              <a:xfrm>
                <a:off x="5052326" y="437860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59" name="Line 135">
                <a:extLst>
                  <a:ext uri="{FF2B5EF4-FFF2-40B4-BE49-F238E27FC236}">
                    <a16:creationId xmlns:a16="http://schemas.microsoft.com/office/drawing/2014/main" id="{8BCFEB24-09B4-451C-870D-DC81623EF1D8}"/>
                  </a:ext>
                </a:extLst>
              </p:cNvPr>
              <p:cNvSpPr/>
              <p:nvPr/>
            </p:nvSpPr>
            <p:spPr>
              <a:xfrm flipH="1" flipV="1">
                <a:off x="5037794" y="4419454"/>
                <a:ext cx="17187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0" name="Line 96">
                <a:extLst>
                  <a:ext uri="{FF2B5EF4-FFF2-40B4-BE49-F238E27FC236}">
                    <a16:creationId xmlns:a16="http://schemas.microsoft.com/office/drawing/2014/main" id="{BCBCF0B9-69D4-41D8-B80F-D4258341D83F}"/>
                  </a:ext>
                </a:extLst>
              </p:cNvPr>
              <p:cNvSpPr/>
              <p:nvPr/>
            </p:nvSpPr>
            <p:spPr>
              <a:xfrm>
                <a:off x="4408103" y="3936879"/>
                <a:ext cx="125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1" name="Line 131">
                <a:extLst>
                  <a:ext uri="{FF2B5EF4-FFF2-40B4-BE49-F238E27FC236}">
                    <a16:creationId xmlns:a16="http://schemas.microsoft.com/office/drawing/2014/main" id="{AA08E74E-EA5A-4DC0-B11A-550590A7078C}"/>
                  </a:ext>
                </a:extLst>
              </p:cNvPr>
              <p:cNvSpPr/>
              <p:nvPr/>
            </p:nvSpPr>
            <p:spPr>
              <a:xfrm>
                <a:off x="4421761" y="4026368"/>
                <a:ext cx="1216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2" name="Line 133">
                <a:extLst>
                  <a:ext uri="{FF2B5EF4-FFF2-40B4-BE49-F238E27FC236}">
                    <a16:creationId xmlns:a16="http://schemas.microsoft.com/office/drawing/2014/main" id="{2063E329-08B2-45E1-8FA7-10783DCC45F2}"/>
                  </a:ext>
                </a:extLst>
              </p:cNvPr>
              <p:cNvSpPr/>
              <p:nvPr/>
            </p:nvSpPr>
            <p:spPr>
              <a:xfrm>
                <a:off x="5041711" y="3776718"/>
                <a:ext cx="642364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3" name="Line 139">
                <a:extLst>
                  <a:ext uri="{FF2B5EF4-FFF2-40B4-BE49-F238E27FC236}">
                    <a16:creationId xmlns:a16="http://schemas.microsoft.com/office/drawing/2014/main" id="{EBAFA541-0216-472A-9184-9859FB83BB1A}"/>
                  </a:ext>
                </a:extLst>
              </p:cNvPr>
              <p:cNvSpPr/>
              <p:nvPr/>
            </p:nvSpPr>
            <p:spPr>
              <a:xfrm>
                <a:off x="4388756" y="3855334"/>
                <a:ext cx="12816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4" name="Line 124">
                <a:extLst>
                  <a:ext uri="{FF2B5EF4-FFF2-40B4-BE49-F238E27FC236}">
                    <a16:creationId xmlns:a16="http://schemas.microsoft.com/office/drawing/2014/main" id="{2EAF833C-E4F5-440D-ACC7-9574B53557DD}"/>
                  </a:ext>
                </a:extLst>
              </p:cNvPr>
              <p:cNvSpPr/>
              <p:nvPr/>
            </p:nvSpPr>
            <p:spPr>
              <a:xfrm>
                <a:off x="5046522" y="4153285"/>
                <a:ext cx="529262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5" name="Line 101">
                <a:extLst>
                  <a:ext uri="{FF2B5EF4-FFF2-40B4-BE49-F238E27FC236}">
                    <a16:creationId xmlns:a16="http://schemas.microsoft.com/office/drawing/2014/main" id="{42E75D99-CFD9-48EF-A7FE-188292010247}"/>
                  </a:ext>
                </a:extLst>
              </p:cNvPr>
              <p:cNvSpPr/>
              <p:nvPr/>
            </p:nvSpPr>
            <p:spPr>
              <a:xfrm>
                <a:off x="4598540" y="4350030"/>
                <a:ext cx="43532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6" name="Line 117">
                <a:extLst>
                  <a:ext uri="{FF2B5EF4-FFF2-40B4-BE49-F238E27FC236}">
                    <a16:creationId xmlns:a16="http://schemas.microsoft.com/office/drawing/2014/main" id="{43E606CA-32B8-4E3A-A290-0A2FF4909005}"/>
                  </a:ext>
                </a:extLst>
              </p:cNvPr>
              <p:cNvSpPr/>
              <p:nvPr/>
            </p:nvSpPr>
            <p:spPr>
              <a:xfrm>
                <a:off x="5034503" y="4275890"/>
                <a:ext cx="428996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7" name="Line 132">
                <a:extLst>
                  <a:ext uri="{FF2B5EF4-FFF2-40B4-BE49-F238E27FC236}">
                    <a16:creationId xmlns:a16="http://schemas.microsoft.com/office/drawing/2014/main" id="{DB8EAC22-D48A-4A3D-BF72-74E5CCF3339F}"/>
                  </a:ext>
                </a:extLst>
              </p:cNvPr>
              <p:cNvSpPr/>
              <p:nvPr/>
            </p:nvSpPr>
            <p:spPr>
              <a:xfrm flipV="1">
                <a:off x="4868911" y="4503494"/>
                <a:ext cx="17280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819E33D3-9DF4-4E7C-9575-0C2A2374877F}"/>
                  </a:ext>
                </a:extLst>
              </p:cNvPr>
              <p:cNvSpPr/>
              <p:nvPr/>
            </p:nvSpPr>
            <p:spPr>
              <a:xfrm flipH="1">
                <a:off x="3913500" y="3840245"/>
                <a:ext cx="1126331" cy="728236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44051 h 744051"/>
                  <a:gd name="connsiteX1" fmla="*/ 97631 w 1126331"/>
                  <a:gd name="connsiteY1" fmla="*/ 715476 h 744051"/>
                  <a:gd name="connsiteX2" fmla="*/ 326231 w 1126331"/>
                  <a:gd name="connsiteY2" fmla="*/ 603558 h 744051"/>
                  <a:gd name="connsiteX3" fmla="*/ 519112 w 1126331"/>
                  <a:gd name="connsiteY3" fmla="*/ 444014 h 744051"/>
                  <a:gd name="connsiteX4" fmla="*/ 616743 w 1126331"/>
                  <a:gd name="connsiteY4" fmla="*/ 203508 h 744051"/>
                  <a:gd name="connsiteX5" fmla="*/ 650081 w 1126331"/>
                  <a:gd name="connsiteY5" fmla="*/ 29676 h 744051"/>
                  <a:gd name="connsiteX6" fmla="*/ 742950 w 1126331"/>
                  <a:gd name="connsiteY6" fmla="*/ 13007 h 744051"/>
                  <a:gd name="connsiteX7" fmla="*/ 900112 w 1126331"/>
                  <a:gd name="connsiteY7" fmla="*/ 3483 h 744051"/>
                  <a:gd name="connsiteX8" fmla="*/ 1126331 w 1126331"/>
                  <a:gd name="connsiteY8" fmla="*/ 22533 h 744051"/>
                  <a:gd name="connsiteX0" fmla="*/ 0 w 1126331"/>
                  <a:gd name="connsiteY0" fmla="*/ 736312 h 736312"/>
                  <a:gd name="connsiteX1" fmla="*/ 97631 w 1126331"/>
                  <a:gd name="connsiteY1" fmla="*/ 707737 h 736312"/>
                  <a:gd name="connsiteX2" fmla="*/ 326231 w 1126331"/>
                  <a:gd name="connsiteY2" fmla="*/ 595819 h 736312"/>
                  <a:gd name="connsiteX3" fmla="*/ 519112 w 1126331"/>
                  <a:gd name="connsiteY3" fmla="*/ 436275 h 736312"/>
                  <a:gd name="connsiteX4" fmla="*/ 616743 w 1126331"/>
                  <a:gd name="connsiteY4" fmla="*/ 195769 h 736312"/>
                  <a:gd name="connsiteX5" fmla="*/ 650081 w 1126331"/>
                  <a:gd name="connsiteY5" fmla="*/ 21937 h 736312"/>
                  <a:gd name="connsiteX6" fmla="*/ 742950 w 1126331"/>
                  <a:gd name="connsiteY6" fmla="*/ 5268 h 736312"/>
                  <a:gd name="connsiteX7" fmla="*/ 919162 w 1126331"/>
                  <a:gd name="connsiteY7" fmla="*/ 5269 h 736312"/>
                  <a:gd name="connsiteX8" fmla="*/ 1126331 w 1126331"/>
                  <a:gd name="connsiteY8" fmla="*/ 14794 h 736312"/>
                  <a:gd name="connsiteX0" fmla="*/ 0 w 1126331"/>
                  <a:gd name="connsiteY0" fmla="*/ 733579 h 733579"/>
                  <a:gd name="connsiteX1" fmla="*/ 97631 w 1126331"/>
                  <a:gd name="connsiteY1" fmla="*/ 705004 h 733579"/>
                  <a:gd name="connsiteX2" fmla="*/ 326231 w 1126331"/>
                  <a:gd name="connsiteY2" fmla="*/ 593086 h 733579"/>
                  <a:gd name="connsiteX3" fmla="*/ 519112 w 1126331"/>
                  <a:gd name="connsiteY3" fmla="*/ 433542 h 733579"/>
                  <a:gd name="connsiteX4" fmla="*/ 616743 w 1126331"/>
                  <a:gd name="connsiteY4" fmla="*/ 193036 h 733579"/>
                  <a:gd name="connsiteX5" fmla="*/ 650081 w 1126331"/>
                  <a:gd name="connsiteY5" fmla="*/ 19204 h 733579"/>
                  <a:gd name="connsiteX6" fmla="*/ 742950 w 1126331"/>
                  <a:gd name="connsiteY6" fmla="*/ 2535 h 733579"/>
                  <a:gd name="connsiteX7" fmla="*/ 919162 w 1126331"/>
                  <a:gd name="connsiteY7" fmla="*/ 2536 h 733579"/>
                  <a:gd name="connsiteX8" fmla="*/ 1126331 w 1126331"/>
                  <a:gd name="connsiteY8" fmla="*/ 12061 h 733579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3872 h 733872"/>
                  <a:gd name="connsiteX1" fmla="*/ 97631 w 1126331"/>
                  <a:gd name="connsiteY1" fmla="*/ 705297 h 733872"/>
                  <a:gd name="connsiteX2" fmla="*/ 326231 w 1126331"/>
                  <a:gd name="connsiteY2" fmla="*/ 593379 h 733872"/>
                  <a:gd name="connsiteX3" fmla="*/ 519112 w 1126331"/>
                  <a:gd name="connsiteY3" fmla="*/ 433835 h 733872"/>
                  <a:gd name="connsiteX4" fmla="*/ 616743 w 1126331"/>
                  <a:gd name="connsiteY4" fmla="*/ 193329 h 733872"/>
                  <a:gd name="connsiteX5" fmla="*/ 650081 w 1126331"/>
                  <a:gd name="connsiteY5" fmla="*/ 19497 h 733872"/>
                  <a:gd name="connsiteX6" fmla="*/ 742950 w 1126331"/>
                  <a:gd name="connsiteY6" fmla="*/ 2828 h 733872"/>
                  <a:gd name="connsiteX7" fmla="*/ 928687 w 1126331"/>
                  <a:gd name="connsiteY7" fmla="*/ 7591 h 733872"/>
                  <a:gd name="connsiteX8" fmla="*/ 1126331 w 1126331"/>
                  <a:gd name="connsiteY8" fmla="*/ 12354 h 733872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47 h 731447"/>
                  <a:gd name="connsiteX1" fmla="*/ 97631 w 1126331"/>
                  <a:gd name="connsiteY1" fmla="*/ 702872 h 731447"/>
                  <a:gd name="connsiteX2" fmla="*/ 326231 w 1126331"/>
                  <a:gd name="connsiteY2" fmla="*/ 590954 h 731447"/>
                  <a:gd name="connsiteX3" fmla="*/ 519112 w 1126331"/>
                  <a:gd name="connsiteY3" fmla="*/ 431410 h 731447"/>
                  <a:gd name="connsiteX4" fmla="*/ 616743 w 1126331"/>
                  <a:gd name="connsiteY4" fmla="*/ 190904 h 731447"/>
                  <a:gd name="connsiteX5" fmla="*/ 650081 w 1126331"/>
                  <a:gd name="connsiteY5" fmla="*/ 17072 h 731447"/>
                  <a:gd name="connsiteX6" fmla="*/ 742950 w 1126331"/>
                  <a:gd name="connsiteY6" fmla="*/ 403 h 731447"/>
                  <a:gd name="connsiteX7" fmla="*/ 928687 w 1126331"/>
                  <a:gd name="connsiteY7" fmla="*/ 5166 h 731447"/>
                  <a:gd name="connsiteX8" fmla="*/ 1126331 w 1126331"/>
                  <a:gd name="connsiteY8" fmla="*/ 9929 h 731447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1435 h 731435"/>
                  <a:gd name="connsiteX1" fmla="*/ 97631 w 1126331"/>
                  <a:gd name="connsiteY1" fmla="*/ 702860 h 731435"/>
                  <a:gd name="connsiteX2" fmla="*/ 326231 w 1126331"/>
                  <a:gd name="connsiteY2" fmla="*/ 590942 h 731435"/>
                  <a:gd name="connsiteX3" fmla="*/ 519112 w 1126331"/>
                  <a:gd name="connsiteY3" fmla="*/ 431398 h 731435"/>
                  <a:gd name="connsiteX4" fmla="*/ 616743 w 1126331"/>
                  <a:gd name="connsiteY4" fmla="*/ 190892 h 731435"/>
                  <a:gd name="connsiteX5" fmla="*/ 650081 w 1126331"/>
                  <a:gd name="connsiteY5" fmla="*/ 17060 h 731435"/>
                  <a:gd name="connsiteX6" fmla="*/ 742950 w 1126331"/>
                  <a:gd name="connsiteY6" fmla="*/ 5153 h 731435"/>
                  <a:gd name="connsiteX7" fmla="*/ 928687 w 1126331"/>
                  <a:gd name="connsiteY7" fmla="*/ 5154 h 731435"/>
                  <a:gd name="connsiteX8" fmla="*/ 1126331 w 1126331"/>
                  <a:gd name="connsiteY8" fmla="*/ 9917 h 731435"/>
                  <a:gd name="connsiteX0" fmla="*/ 0 w 1126331"/>
                  <a:gd name="connsiteY0" fmla="*/ 732213 h 732213"/>
                  <a:gd name="connsiteX1" fmla="*/ 97631 w 1126331"/>
                  <a:gd name="connsiteY1" fmla="*/ 703638 h 732213"/>
                  <a:gd name="connsiteX2" fmla="*/ 326231 w 1126331"/>
                  <a:gd name="connsiteY2" fmla="*/ 591720 h 732213"/>
                  <a:gd name="connsiteX3" fmla="*/ 519112 w 1126331"/>
                  <a:gd name="connsiteY3" fmla="*/ 432176 h 732213"/>
                  <a:gd name="connsiteX4" fmla="*/ 616743 w 1126331"/>
                  <a:gd name="connsiteY4" fmla="*/ 191670 h 732213"/>
                  <a:gd name="connsiteX5" fmla="*/ 650081 w 1126331"/>
                  <a:gd name="connsiteY5" fmla="*/ 17838 h 732213"/>
                  <a:gd name="connsiteX6" fmla="*/ 742950 w 1126331"/>
                  <a:gd name="connsiteY6" fmla="*/ 5931 h 732213"/>
                  <a:gd name="connsiteX7" fmla="*/ 928687 w 1126331"/>
                  <a:gd name="connsiteY7" fmla="*/ 5932 h 732213"/>
                  <a:gd name="connsiteX8" fmla="*/ 1126331 w 1126331"/>
                  <a:gd name="connsiteY8" fmla="*/ 10695 h 732213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27590 w 1126331"/>
                  <a:gd name="connsiteY5" fmla="*/ 74241 h 726574"/>
                  <a:gd name="connsiteX6" fmla="*/ 650081 w 1126331"/>
                  <a:gd name="connsiteY6" fmla="*/ 12199 h 726574"/>
                  <a:gd name="connsiteX7" fmla="*/ 742950 w 1126331"/>
                  <a:gd name="connsiteY7" fmla="*/ 292 h 726574"/>
                  <a:gd name="connsiteX8" fmla="*/ 928687 w 1126331"/>
                  <a:gd name="connsiteY8" fmla="*/ 293 h 726574"/>
                  <a:gd name="connsiteX9" fmla="*/ 1126331 w 1126331"/>
                  <a:gd name="connsiteY9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6574 h 726574"/>
                  <a:gd name="connsiteX1" fmla="*/ 97631 w 1126331"/>
                  <a:gd name="connsiteY1" fmla="*/ 697999 h 726574"/>
                  <a:gd name="connsiteX2" fmla="*/ 326231 w 1126331"/>
                  <a:gd name="connsiteY2" fmla="*/ 586081 h 726574"/>
                  <a:gd name="connsiteX3" fmla="*/ 519112 w 1126331"/>
                  <a:gd name="connsiteY3" fmla="*/ 426537 h 726574"/>
                  <a:gd name="connsiteX4" fmla="*/ 616743 w 1126331"/>
                  <a:gd name="connsiteY4" fmla="*/ 186031 h 726574"/>
                  <a:gd name="connsiteX5" fmla="*/ 650081 w 1126331"/>
                  <a:gd name="connsiteY5" fmla="*/ 12199 h 726574"/>
                  <a:gd name="connsiteX6" fmla="*/ 742950 w 1126331"/>
                  <a:gd name="connsiteY6" fmla="*/ 292 h 726574"/>
                  <a:gd name="connsiteX7" fmla="*/ 928687 w 1126331"/>
                  <a:gd name="connsiteY7" fmla="*/ 293 h 726574"/>
                  <a:gd name="connsiteX8" fmla="*/ 1126331 w 1126331"/>
                  <a:gd name="connsiteY8" fmla="*/ 5056 h 72657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9464 h 729464"/>
                  <a:gd name="connsiteX1" fmla="*/ 97631 w 1126331"/>
                  <a:gd name="connsiteY1" fmla="*/ 700889 h 729464"/>
                  <a:gd name="connsiteX2" fmla="*/ 326231 w 1126331"/>
                  <a:gd name="connsiteY2" fmla="*/ 588971 h 729464"/>
                  <a:gd name="connsiteX3" fmla="*/ 519112 w 1126331"/>
                  <a:gd name="connsiteY3" fmla="*/ 429427 h 729464"/>
                  <a:gd name="connsiteX4" fmla="*/ 616743 w 1126331"/>
                  <a:gd name="connsiteY4" fmla="*/ 188921 h 729464"/>
                  <a:gd name="connsiteX5" fmla="*/ 640556 w 1126331"/>
                  <a:gd name="connsiteY5" fmla="*/ 43664 h 729464"/>
                  <a:gd name="connsiteX6" fmla="*/ 742950 w 1126331"/>
                  <a:gd name="connsiteY6" fmla="*/ 3182 h 729464"/>
                  <a:gd name="connsiteX7" fmla="*/ 928687 w 1126331"/>
                  <a:gd name="connsiteY7" fmla="*/ 3183 h 729464"/>
                  <a:gd name="connsiteX8" fmla="*/ 1126331 w 1126331"/>
                  <a:gd name="connsiteY8" fmla="*/ 7946 h 729464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  <a:gd name="connsiteX0" fmla="*/ 0 w 1126331"/>
                  <a:gd name="connsiteY0" fmla="*/ 728236 h 728236"/>
                  <a:gd name="connsiteX1" fmla="*/ 97631 w 1126331"/>
                  <a:gd name="connsiteY1" fmla="*/ 699661 h 728236"/>
                  <a:gd name="connsiteX2" fmla="*/ 326231 w 1126331"/>
                  <a:gd name="connsiteY2" fmla="*/ 587743 h 728236"/>
                  <a:gd name="connsiteX3" fmla="*/ 519112 w 1126331"/>
                  <a:gd name="connsiteY3" fmla="*/ 428199 h 728236"/>
                  <a:gd name="connsiteX4" fmla="*/ 616743 w 1126331"/>
                  <a:gd name="connsiteY4" fmla="*/ 187693 h 728236"/>
                  <a:gd name="connsiteX5" fmla="*/ 642937 w 1126331"/>
                  <a:gd name="connsiteY5" fmla="*/ 25767 h 728236"/>
                  <a:gd name="connsiteX6" fmla="*/ 742950 w 1126331"/>
                  <a:gd name="connsiteY6" fmla="*/ 1954 h 728236"/>
                  <a:gd name="connsiteX7" fmla="*/ 928687 w 1126331"/>
                  <a:gd name="connsiteY7" fmla="*/ 1955 h 728236"/>
                  <a:gd name="connsiteX8" fmla="*/ 1126331 w 1126331"/>
                  <a:gd name="connsiteY8" fmla="*/ 6718 h 728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28236">
                    <a:moveTo>
                      <a:pt x="0" y="728236"/>
                    </a:moveTo>
                    <a:cubicBezTo>
                      <a:pt x="21629" y="725656"/>
                      <a:pt x="43259" y="723076"/>
                      <a:pt x="97631" y="699661"/>
                    </a:cubicBezTo>
                    <a:cubicBezTo>
                      <a:pt x="152003" y="676245"/>
                      <a:pt x="255984" y="632987"/>
                      <a:pt x="326231" y="587743"/>
                    </a:cubicBezTo>
                    <a:cubicBezTo>
                      <a:pt x="396478" y="542499"/>
                      <a:pt x="470693" y="494874"/>
                      <a:pt x="519112" y="428199"/>
                    </a:cubicBezTo>
                    <a:cubicBezTo>
                      <a:pt x="567531" y="361524"/>
                      <a:pt x="605631" y="245240"/>
                      <a:pt x="616743" y="187693"/>
                    </a:cubicBezTo>
                    <a:cubicBezTo>
                      <a:pt x="627855" y="130146"/>
                      <a:pt x="633235" y="45235"/>
                      <a:pt x="642937" y="25767"/>
                    </a:cubicBezTo>
                    <a:cubicBezTo>
                      <a:pt x="652639" y="6299"/>
                      <a:pt x="695325" y="5923"/>
                      <a:pt x="742950" y="1954"/>
                    </a:cubicBezTo>
                    <a:cubicBezTo>
                      <a:pt x="790575" y="-2015"/>
                      <a:pt x="864790" y="1161"/>
                      <a:pt x="928687" y="1955"/>
                    </a:cubicBezTo>
                    <a:cubicBezTo>
                      <a:pt x="992584" y="2749"/>
                      <a:pt x="1045567" y="2352"/>
                      <a:pt x="1126331" y="6718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CustomShape 106">
                <a:extLst>
                  <a:ext uri="{FF2B5EF4-FFF2-40B4-BE49-F238E27FC236}">
                    <a16:creationId xmlns:a16="http://schemas.microsoft.com/office/drawing/2014/main" id="{9D1FC110-C607-4E6E-B7EF-80FF81FE8CEC}"/>
                  </a:ext>
                </a:extLst>
              </p:cNvPr>
              <p:cNvSpPr/>
              <p:nvPr/>
            </p:nvSpPr>
            <p:spPr>
              <a:xfrm>
                <a:off x="5211944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94" name="Line 134">
                <a:extLst>
                  <a:ext uri="{FF2B5EF4-FFF2-40B4-BE49-F238E27FC236}">
                    <a16:creationId xmlns:a16="http://schemas.microsoft.com/office/drawing/2014/main" id="{27E6A3C5-9170-4E01-8D12-2856CA4ACAFC}"/>
                  </a:ext>
                </a:extLst>
              </p:cNvPr>
              <p:cNvSpPr/>
              <p:nvPr/>
            </p:nvSpPr>
            <p:spPr>
              <a:xfrm flipV="1">
                <a:off x="5037378" y="3582893"/>
                <a:ext cx="418" cy="99463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5" name="Line 137">
                <a:extLst>
                  <a:ext uri="{FF2B5EF4-FFF2-40B4-BE49-F238E27FC236}">
                    <a16:creationId xmlns:a16="http://schemas.microsoft.com/office/drawing/2014/main" id="{A15F8365-808B-4F02-80C5-50593A3C7871}"/>
                  </a:ext>
                </a:extLst>
              </p:cNvPr>
              <p:cNvSpPr/>
              <p:nvPr/>
            </p:nvSpPr>
            <p:spPr>
              <a:xfrm>
                <a:off x="4462959" y="4118070"/>
                <a:ext cx="565048" cy="0"/>
              </a:xfrm>
              <a:prstGeom prst="line">
                <a:avLst/>
              </a:prstGeom>
              <a:solidFill>
                <a:srgbClr val="6666FF"/>
              </a:solidFill>
              <a:ln w="12700">
                <a:solidFill>
                  <a:srgbClr val="6666FF"/>
                </a:solidFill>
                <a:prstDash val="sysDot"/>
                <a:round/>
                <a:headEnd/>
                <a:tailEnd/>
              </a:ln>
            </p:spPr>
          </p:sp>
          <p:sp>
            <p:nvSpPr>
              <p:cNvPr id="96" name="Line 138">
                <a:extLst>
                  <a:ext uri="{FF2B5EF4-FFF2-40B4-BE49-F238E27FC236}">
                    <a16:creationId xmlns:a16="http://schemas.microsoft.com/office/drawing/2014/main" id="{B22A54F4-F7A4-461C-97B7-48C78C032BD2}"/>
                  </a:ext>
                </a:extLst>
              </p:cNvPr>
              <p:cNvSpPr/>
              <p:nvPr/>
            </p:nvSpPr>
            <p:spPr>
              <a:xfrm flipV="1">
                <a:off x="5040553" y="4082976"/>
                <a:ext cx="574402" cy="6689"/>
              </a:xfrm>
              <a:prstGeom prst="line">
                <a:avLst/>
              </a:prstGeom>
              <a:solidFill>
                <a:srgbClr val="FF0000"/>
              </a:solidFill>
              <a:ln w="12700">
                <a:solidFill>
                  <a:schemeClr val="accent2"/>
                </a:solidFill>
                <a:prstDash val="sys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258999C4-F7E5-43BA-8030-A5B19D867319}"/>
                  </a:ext>
                </a:extLst>
              </p:cNvPr>
              <p:cNvSpPr/>
              <p:nvPr/>
            </p:nvSpPr>
            <p:spPr>
              <a:xfrm>
                <a:off x="5041868" y="3696834"/>
                <a:ext cx="1126331" cy="783787"/>
              </a:xfrm>
              <a:custGeom>
                <a:avLst/>
                <a:gdLst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38481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  <a:gd name="connsiteX0" fmla="*/ 0 w 1126331"/>
                  <a:gd name="connsiteY0" fmla="*/ 783787 h 783787"/>
                  <a:gd name="connsiteX1" fmla="*/ 97631 w 1126331"/>
                  <a:gd name="connsiteY1" fmla="*/ 755212 h 783787"/>
                  <a:gd name="connsiteX2" fmla="*/ 326231 w 1126331"/>
                  <a:gd name="connsiteY2" fmla="*/ 643294 h 783787"/>
                  <a:gd name="connsiteX3" fmla="*/ 519112 w 1126331"/>
                  <a:gd name="connsiteY3" fmla="*/ 483750 h 783787"/>
                  <a:gd name="connsiteX4" fmla="*/ 616743 w 1126331"/>
                  <a:gd name="connsiteY4" fmla="*/ 243244 h 783787"/>
                  <a:gd name="connsiteX5" fmla="*/ 650081 w 1126331"/>
                  <a:gd name="connsiteY5" fmla="*/ 69412 h 783787"/>
                  <a:gd name="connsiteX6" fmla="*/ 738187 w 1126331"/>
                  <a:gd name="connsiteY6" fmla="*/ 356 h 783787"/>
                  <a:gd name="connsiteX7" fmla="*/ 900112 w 1126331"/>
                  <a:gd name="connsiteY7" fmla="*/ 43219 h 783787"/>
                  <a:gd name="connsiteX8" fmla="*/ 1126331 w 1126331"/>
                  <a:gd name="connsiteY8" fmla="*/ 62269 h 78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6331" h="783787">
                    <a:moveTo>
                      <a:pt x="0" y="783787"/>
                    </a:moveTo>
                    <a:cubicBezTo>
                      <a:pt x="21629" y="781207"/>
                      <a:pt x="43259" y="778627"/>
                      <a:pt x="97631" y="755212"/>
                    </a:cubicBezTo>
                    <a:cubicBezTo>
                      <a:pt x="152003" y="731796"/>
                      <a:pt x="255984" y="688538"/>
                      <a:pt x="326231" y="643294"/>
                    </a:cubicBezTo>
                    <a:cubicBezTo>
                      <a:pt x="396478" y="598050"/>
                      <a:pt x="470693" y="550425"/>
                      <a:pt x="519112" y="483750"/>
                    </a:cubicBezTo>
                    <a:cubicBezTo>
                      <a:pt x="567531" y="417075"/>
                      <a:pt x="599678" y="345637"/>
                      <a:pt x="616743" y="243244"/>
                    </a:cubicBezTo>
                    <a:cubicBezTo>
                      <a:pt x="633808" y="140851"/>
                      <a:pt x="629840" y="109893"/>
                      <a:pt x="650081" y="69412"/>
                    </a:cubicBezTo>
                    <a:cubicBezTo>
                      <a:pt x="670322" y="28931"/>
                      <a:pt x="696515" y="4721"/>
                      <a:pt x="738187" y="356"/>
                    </a:cubicBezTo>
                    <a:cubicBezTo>
                      <a:pt x="779859" y="-4009"/>
                      <a:pt x="835421" y="32900"/>
                      <a:pt x="900112" y="43219"/>
                    </a:cubicBezTo>
                    <a:cubicBezTo>
                      <a:pt x="964803" y="53538"/>
                      <a:pt x="1045567" y="57903"/>
                      <a:pt x="1126331" y="62269"/>
                    </a:cubicBezTo>
                  </a:path>
                </a:pathLst>
              </a:cu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7" name="CustomShape 102">
                <a:extLst>
                  <a:ext uri="{FF2B5EF4-FFF2-40B4-BE49-F238E27FC236}">
                    <a16:creationId xmlns:a16="http://schemas.microsoft.com/office/drawing/2014/main" id="{CF3C52FF-10EF-404F-B832-F7D4DF8AB086}"/>
                  </a:ext>
                </a:extLst>
              </p:cNvPr>
              <p:cNvSpPr/>
              <p:nvPr/>
            </p:nvSpPr>
            <p:spPr>
              <a:xfrm>
                <a:off x="49673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298" name="CustomShape 123">
                <a:extLst>
                  <a:ext uri="{FF2B5EF4-FFF2-40B4-BE49-F238E27FC236}">
                    <a16:creationId xmlns:a16="http://schemas.microsoft.com/office/drawing/2014/main" id="{9F61C193-04BE-4096-8FC5-46C7E5EE07DB}"/>
                  </a:ext>
                </a:extLst>
              </p:cNvPr>
              <p:cNvSpPr/>
              <p:nvPr/>
            </p:nvSpPr>
            <p:spPr>
              <a:xfrm>
                <a:off x="4888060" y="446749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299" name="CustomShape 102">
                <a:extLst>
                  <a:ext uri="{FF2B5EF4-FFF2-40B4-BE49-F238E27FC236}">
                    <a16:creationId xmlns:a16="http://schemas.microsoft.com/office/drawing/2014/main" id="{9B64949F-7694-48AE-9F4B-B174B5034F0A}"/>
                  </a:ext>
                </a:extLst>
              </p:cNvPr>
              <p:cNvSpPr/>
              <p:nvPr/>
            </p:nvSpPr>
            <p:spPr>
              <a:xfrm>
                <a:off x="4944961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73" name="CustomShape 102">
                <a:extLst>
                  <a:ext uri="{FF2B5EF4-FFF2-40B4-BE49-F238E27FC236}">
                    <a16:creationId xmlns:a16="http://schemas.microsoft.com/office/drawing/2014/main" id="{96CE8025-AE9C-47E4-B25B-A320380F3D53}"/>
                  </a:ext>
                </a:extLst>
              </p:cNvPr>
              <p:cNvSpPr/>
              <p:nvPr/>
            </p:nvSpPr>
            <p:spPr>
              <a:xfrm>
                <a:off x="4838176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301" name="CustomShape 102">
                <a:extLst>
                  <a:ext uri="{FF2B5EF4-FFF2-40B4-BE49-F238E27FC236}">
                    <a16:creationId xmlns:a16="http://schemas.microsoft.com/office/drawing/2014/main" id="{FA4DCEBF-14A1-44E8-92E2-09B4E5DC53D1}"/>
                  </a:ext>
                </a:extLst>
              </p:cNvPr>
              <p:cNvSpPr/>
              <p:nvPr/>
            </p:nvSpPr>
            <p:spPr>
              <a:xfrm>
                <a:off x="4731390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302" name="CustomShape 102">
                <a:extLst>
                  <a:ext uri="{FF2B5EF4-FFF2-40B4-BE49-F238E27FC236}">
                    <a16:creationId xmlns:a16="http://schemas.microsoft.com/office/drawing/2014/main" id="{FD0A510E-936C-4941-9EAD-7033F51271C3}"/>
                  </a:ext>
                </a:extLst>
              </p:cNvPr>
              <p:cNvSpPr/>
              <p:nvPr/>
            </p:nvSpPr>
            <p:spPr>
              <a:xfrm>
                <a:off x="4624604" y="4314030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304" name="CustomShape 127">
                <a:extLst>
                  <a:ext uri="{FF2B5EF4-FFF2-40B4-BE49-F238E27FC236}">
                    <a16:creationId xmlns:a16="http://schemas.microsoft.com/office/drawing/2014/main" id="{1147508E-DB61-430D-ABC2-170DC3FCCF0B}"/>
                  </a:ext>
                </a:extLst>
              </p:cNvPr>
              <p:cNvSpPr/>
              <p:nvPr/>
            </p:nvSpPr>
            <p:spPr>
              <a:xfrm>
                <a:off x="5063296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305" name="CustomShape 128">
                <a:extLst>
                  <a:ext uri="{FF2B5EF4-FFF2-40B4-BE49-F238E27FC236}">
                    <a16:creationId xmlns:a16="http://schemas.microsoft.com/office/drawing/2014/main" id="{AFEA0BE9-C5B1-444A-A294-D83DF1909368}"/>
                  </a:ext>
                </a:extLst>
              </p:cNvPr>
              <p:cNvSpPr/>
              <p:nvPr/>
            </p:nvSpPr>
            <p:spPr>
              <a:xfrm>
                <a:off x="5360591" y="4239890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307" name="Line 124">
                <a:extLst>
                  <a:ext uri="{FF2B5EF4-FFF2-40B4-BE49-F238E27FC236}">
                    <a16:creationId xmlns:a16="http://schemas.microsoft.com/office/drawing/2014/main" id="{4ECFED95-B750-441C-82E0-5FBA26E215C9}"/>
                  </a:ext>
                </a:extLst>
              </p:cNvPr>
              <p:cNvSpPr/>
              <p:nvPr/>
            </p:nvSpPr>
            <p:spPr>
              <a:xfrm>
                <a:off x="4483678" y="4199149"/>
                <a:ext cx="558033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90" name="CustomShape 127">
                <a:extLst>
                  <a:ext uri="{FF2B5EF4-FFF2-40B4-BE49-F238E27FC236}">
                    <a16:creationId xmlns:a16="http://schemas.microsoft.com/office/drawing/2014/main" id="{28685BA4-C598-4D2D-AB66-93110FB5FCE5}"/>
                  </a:ext>
                </a:extLst>
              </p:cNvPr>
              <p:cNvSpPr/>
              <p:nvPr/>
            </p:nvSpPr>
            <p:spPr>
              <a:xfrm>
                <a:off x="5275153" y="4117285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82" name="CustomShape 118">
                <a:extLst>
                  <a:ext uri="{FF2B5EF4-FFF2-40B4-BE49-F238E27FC236}">
                    <a16:creationId xmlns:a16="http://schemas.microsoft.com/office/drawing/2014/main" id="{66E7E6A2-2A3C-4D94-AE7D-274107A96CAB}"/>
                  </a:ext>
                </a:extLst>
              </p:cNvPr>
              <p:cNvSpPr/>
              <p:nvPr/>
            </p:nvSpPr>
            <p:spPr>
              <a:xfrm>
                <a:off x="4626693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83" name="CustomShape 119">
                <a:extLst>
                  <a:ext uri="{FF2B5EF4-FFF2-40B4-BE49-F238E27FC236}">
                    <a16:creationId xmlns:a16="http://schemas.microsoft.com/office/drawing/2014/main" id="{973612E0-40CF-43B3-8026-01F25C5C8F4B}"/>
                  </a:ext>
                </a:extLst>
              </p:cNvPr>
              <p:cNvSpPr/>
              <p:nvPr/>
            </p:nvSpPr>
            <p:spPr>
              <a:xfrm>
                <a:off x="4927152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84" name="CustomShape 120">
                <a:extLst>
                  <a:ext uri="{FF2B5EF4-FFF2-40B4-BE49-F238E27FC236}">
                    <a16:creationId xmlns:a16="http://schemas.microsoft.com/office/drawing/2014/main" id="{5E0B887D-8B05-4BEC-A5EC-AA62E08659CF}"/>
                  </a:ext>
                </a:extLst>
              </p:cNvPr>
              <p:cNvSpPr/>
              <p:nvPr/>
            </p:nvSpPr>
            <p:spPr>
              <a:xfrm>
                <a:off x="4526540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85" name="CustomShape 121">
                <a:extLst>
                  <a:ext uri="{FF2B5EF4-FFF2-40B4-BE49-F238E27FC236}">
                    <a16:creationId xmlns:a16="http://schemas.microsoft.com/office/drawing/2014/main" id="{264AF8C5-28C4-457E-BC68-88E995352458}"/>
                  </a:ext>
                </a:extLst>
              </p:cNvPr>
              <p:cNvSpPr/>
              <p:nvPr/>
            </p:nvSpPr>
            <p:spPr>
              <a:xfrm>
                <a:off x="4826999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88" name="CustomShape 125">
                <a:extLst>
                  <a:ext uri="{FF2B5EF4-FFF2-40B4-BE49-F238E27FC236}">
                    <a16:creationId xmlns:a16="http://schemas.microsoft.com/office/drawing/2014/main" id="{9E628F8E-14C5-4C91-8618-D7EBAB8C1464}"/>
                  </a:ext>
                </a:extLst>
              </p:cNvPr>
              <p:cNvSpPr/>
              <p:nvPr/>
            </p:nvSpPr>
            <p:spPr>
              <a:xfrm>
                <a:off x="4726846" y="41631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461" name="Line 101">
                <a:extLst>
                  <a:ext uri="{FF2B5EF4-FFF2-40B4-BE49-F238E27FC236}">
                    <a16:creationId xmlns:a16="http://schemas.microsoft.com/office/drawing/2014/main" id="{6601B6DA-C203-4ADE-9B6F-56250E7B061D}"/>
                  </a:ext>
                </a:extLst>
              </p:cNvPr>
              <p:cNvSpPr/>
              <p:nvPr/>
            </p:nvSpPr>
            <p:spPr>
              <a:xfrm>
                <a:off x="4649753" y="4386030"/>
                <a:ext cx="384750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300" name="CustomShape 102">
                <a:extLst>
                  <a:ext uri="{FF2B5EF4-FFF2-40B4-BE49-F238E27FC236}">
                    <a16:creationId xmlns:a16="http://schemas.microsoft.com/office/drawing/2014/main" id="{DA8479D2-B955-41C9-918A-A9EAAE6450F4}"/>
                  </a:ext>
                </a:extLst>
              </p:cNvPr>
              <p:cNvSpPr/>
              <p:nvPr/>
            </p:nvSpPr>
            <p:spPr>
              <a:xfrm>
                <a:off x="4904276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87" name="CustomShape 123">
                <a:extLst>
                  <a:ext uri="{FF2B5EF4-FFF2-40B4-BE49-F238E27FC236}">
                    <a16:creationId xmlns:a16="http://schemas.microsoft.com/office/drawing/2014/main" id="{811C8B66-9CC9-4A4A-9462-A4AE01DDADA2}"/>
                  </a:ext>
                </a:extLst>
              </p:cNvPr>
              <p:cNvSpPr/>
              <p:nvPr/>
            </p:nvSpPr>
            <p:spPr>
              <a:xfrm>
                <a:off x="4786872" y="4353475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3333FF"/>
                  </a:gs>
                  <a:gs pos="100000">
                    <a:srgbClr val="3333FF">
                      <a:gamma/>
                      <a:shade val="46275"/>
                      <a:invGamma/>
                    </a:srgbClr>
                  </a:gs>
                </a:gsLst>
                <a:path path="rect">
                  <a:fillToRect t="100000" r="10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462" name="Line 117">
                <a:extLst>
                  <a:ext uri="{FF2B5EF4-FFF2-40B4-BE49-F238E27FC236}">
                    <a16:creationId xmlns:a16="http://schemas.microsoft.com/office/drawing/2014/main" id="{24740913-A687-420F-9DC4-4BD62A95C291}"/>
                  </a:ext>
                </a:extLst>
              </p:cNvPr>
              <p:cNvSpPr/>
              <p:nvPr/>
            </p:nvSpPr>
            <p:spPr>
              <a:xfrm>
                <a:off x="5034503" y="4320580"/>
                <a:ext cx="362088" cy="0"/>
              </a:xfrm>
              <a:prstGeom prst="line">
                <a:avLst/>
              </a:prstGeom>
              <a:noFill/>
              <a:ln w="15875">
                <a:solidFill>
                  <a:srgbClr val="008040"/>
                </a:solidFill>
                <a:round/>
                <a:headEnd/>
                <a:tailEnd/>
              </a:ln>
            </p:spPr>
          </p:sp>
          <p:sp>
            <p:nvSpPr>
              <p:cNvPr id="303" name="CustomShape 126">
                <a:extLst>
                  <a:ext uri="{FF2B5EF4-FFF2-40B4-BE49-F238E27FC236}">
                    <a16:creationId xmlns:a16="http://schemas.microsoft.com/office/drawing/2014/main" id="{CB7E2C21-EAAB-4603-97FE-913503D715AD}"/>
                  </a:ext>
                </a:extLst>
              </p:cNvPr>
              <p:cNvSpPr/>
              <p:nvPr/>
            </p:nvSpPr>
            <p:spPr>
              <a:xfrm>
                <a:off x="5281970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</p:sp>
          <p:sp>
            <p:nvSpPr>
              <p:cNvPr id="306" name="CustomShape 106">
                <a:extLst>
                  <a:ext uri="{FF2B5EF4-FFF2-40B4-BE49-F238E27FC236}">
                    <a16:creationId xmlns:a16="http://schemas.microsoft.com/office/drawing/2014/main" id="{E008E7FA-F5A2-416C-9E9E-395B37FEF828}"/>
                  </a:ext>
                </a:extLst>
              </p:cNvPr>
              <p:cNvSpPr/>
              <p:nvPr/>
            </p:nvSpPr>
            <p:spPr>
              <a:xfrm>
                <a:off x="5136611" y="4280742"/>
                <a:ext cx="72000" cy="72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D6616"/>
                  </a:gs>
                  <a:gs pos="70000">
                    <a:srgbClr val="C9AA51"/>
                  </a:gs>
                  <a:gs pos="92000">
                    <a:srgbClr val="F0A55D"/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5" name="ZoneTexte 1054">
                <a:extLst>
                  <a:ext uri="{FF2B5EF4-FFF2-40B4-BE49-F238E27FC236}">
                    <a16:creationId xmlns:a16="http://schemas.microsoft.com/office/drawing/2014/main" id="{246B7B0B-D521-4D3C-878A-82130D9A6E50}"/>
                  </a:ext>
                </a:extLst>
              </p:cNvPr>
              <p:cNvSpPr txBox="1"/>
              <p:nvPr/>
            </p:nvSpPr>
            <p:spPr>
              <a:xfrm>
                <a:off x="9031134" y="3484746"/>
                <a:ext cx="29507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fr-FR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1055" name="ZoneTexte 1054">
                <a:extLst>
                  <a:ext uri="{FF2B5EF4-FFF2-40B4-BE49-F238E27FC236}">
                    <a16:creationId xmlns:a16="http://schemas.microsoft.com/office/drawing/2014/main" id="{246B7B0B-D521-4D3C-878A-82130D9A6E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1134" y="3484746"/>
                <a:ext cx="295076" cy="169277"/>
              </a:xfrm>
              <a:prstGeom prst="rect">
                <a:avLst/>
              </a:prstGeom>
              <a:blipFill>
                <a:blip r:embed="rId6"/>
                <a:stretch>
                  <a:fillRect l="-69388" t="-177778" r="-102041" b="-2703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4" name="ZoneTexte 573">
                <a:extLst>
                  <a:ext uri="{FF2B5EF4-FFF2-40B4-BE49-F238E27FC236}">
                    <a16:creationId xmlns:a16="http://schemas.microsoft.com/office/drawing/2014/main" id="{1195D0FF-925D-4217-81D5-10C4FFB63B10}"/>
                  </a:ext>
                </a:extLst>
              </p:cNvPr>
              <p:cNvSpPr txBox="1"/>
              <p:nvPr/>
            </p:nvSpPr>
            <p:spPr>
              <a:xfrm>
                <a:off x="9369507" y="3828459"/>
                <a:ext cx="615845" cy="194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fr-FR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574" name="ZoneTexte 573">
                <a:extLst>
                  <a:ext uri="{FF2B5EF4-FFF2-40B4-BE49-F238E27FC236}">
                    <a16:creationId xmlns:a16="http://schemas.microsoft.com/office/drawing/2014/main" id="{1195D0FF-925D-4217-81D5-10C4FFB63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9507" y="3828459"/>
                <a:ext cx="615845" cy="194156"/>
              </a:xfrm>
              <a:prstGeom prst="rect">
                <a:avLst/>
              </a:prstGeom>
              <a:blipFill>
                <a:blip r:embed="rId7"/>
                <a:stretch>
                  <a:fillRect t="-196875" r="-58416" b="-2968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5" name="ZoneTexte 574">
                <a:extLst>
                  <a:ext uri="{FF2B5EF4-FFF2-40B4-BE49-F238E27FC236}">
                    <a16:creationId xmlns:a16="http://schemas.microsoft.com/office/drawing/2014/main" id="{37ED02D2-55ED-4E55-A847-7C2DCE340D20}"/>
                  </a:ext>
                </a:extLst>
              </p:cNvPr>
              <p:cNvSpPr txBox="1"/>
              <p:nvPr/>
            </p:nvSpPr>
            <p:spPr>
              <a:xfrm>
                <a:off x="9569572" y="4087775"/>
                <a:ext cx="1433016" cy="194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fr-FR" sz="11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fr-FR" sz="11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575" name="ZoneTexte 574">
                <a:extLst>
                  <a:ext uri="{FF2B5EF4-FFF2-40B4-BE49-F238E27FC236}">
                    <a16:creationId xmlns:a16="http://schemas.microsoft.com/office/drawing/2014/main" id="{37ED02D2-55ED-4E55-A847-7C2DCE340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9572" y="4087775"/>
                <a:ext cx="1433016" cy="194156"/>
              </a:xfrm>
              <a:prstGeom prst="rect">
                <a:avLst/>
              </a:prstGeom>
              <a:blipFill>
                <a:blip r:embed="rId8"/>
                <a:stretch>
                  <a:fillRect t="-206452" r="-6383" b="-306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6" name="Image 575">
            <a:extLst>
              <a:ext uri="{FF2B5EF4-FFF2-40B4-BE49-F238E27FC236}">
                <a16:creationId xmlns:a16="http://schemas.microsoft.com/office/drawing/2014/main" id="{AB821637-0AB7-47F4-A58E-1E2DEA8EA04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47491" y="5816612"/>
            <a:ext cx="957850" cy="48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Image 576">
            <a:extLst>
              <a:ext uri="{FF2B5EF4-FFF2-40B4-BE49-F238E27FC236}">
                <a16:creationId xmlns:a16="http://schemas.microsoft.com/office/drawing/2014/main" id="{96728C2D-CD42-4781-B93C-3F570F5C8E6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34497" y="5107154"/>
            <a:ext cx="957850" cy="49111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8" name="ZoneTexte 577">
                <a:extLst>
                  <a:ext uri="{FF2B5EF4-FFF2-40B4-BE49-F238E27FC236}">
                    <a16:creationId xmlns:a16="http://schemas.microsoft.com/office/drawing/2014/main" id="{767DD224-0C4A-4703-AB42-7E343C76D855}"/>
                  </a:ext>
                </a:extLst>
              </p:cNvPr>
              <p:cNvSpPr txBox="1"/>
              <p:nvPr/>
            </p:nvSpPr>
            <p:spPr>
              <a:xfrm>
                <a:off x="2798040" y="955092"/>
                <a:ext cx="3892676" cy="1617995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37160" bIns="137160" rtlCol="0" anchor="ctr">
                <a:noAutofit/>
              </a:bodyPr>
              <a:lstStyle>
                <a:defPPr>
                  <a:defRPr lang="fr-FR"/>
                </a:defPPr>
                <a:lvl1pPr>
                  <a:defRPr sz="1800"/>
                </a:lvl1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Variational.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Orthonormal.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Controllable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nor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altLang="en-US" dirty="0"/>
                  <a:t>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altLang="en-US" dirty="0" err="1"/>
                  <a:t>etc</a:t>
                </a:r>
                <a:r>
                  <a:rPr lang="en-US" altLang="en-US" dirty="0"/>
                  <a:t>…)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UV/IR convergence.</a:t>
                </a:r>
              </a:p>
            </p:txBody>
          </p:sp>
        </mc:Choice>
        <mc:Fallback xmlns="">
          <p:sp>
            <p:nvSpPr>
              <p:cNvPr id="578" name="ZoneTexte 577">
                <a:extLst>
                  <a:ext uri="{FF2B5EF4-FFF2-40B4-BE49-F238E27FC236}">
                    <a16:creationId xmlns:a16="http://schemas.microsoft.com/office/drawing/2014/main" id="{767DD224-0C4A-4703-AB42-7E343C76D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040" y="955092"/>
                <a:ext cx="3892676" cy="1617995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chemeClr val="accent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6" name="ZoneTexte 1055">
                <a:extLst>
                  <a:ext uri="{FF2B5EF4-FFF2-40B4-BE49-F238E27FC236}">
                    <a16:creationId xmlns:a16="http://schemas.microsoft.com/office/drawing/2014/main" id="{0AACDEC4-8163-4D9C-9FBE-09465EA556C6}"/>
                  </a:ext>
                </a:extLst>
              </p:cNvPr>
              <p:cNvSpPr txBox="1"/>
              <p:nvPr/>
            </p:nvSpPr>
            <p:spPr>
              <a:xfrm>
                <a:off x="504983" y="2841056"/>
                <a:ext cx="7314118" cy="3441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Superposition of Slater determinants: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′ </m:t>
                                          </m:r>
                                        </m:sup>
                                      </m:sSup>
                                    </m:sup>
                                  </m:sSubSup>
                                </m:e>
                              </m:d>
                            </m:e>
                          </m:d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dirty="0"/>
                  <a:t>Optimization of mixing coefficients, one-body Hilbert space: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/{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=0⟹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</m:e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Ψ</m:t>
                              </m:r>
                            </m:e>
                          </m:d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/{</m:t>
                          </m:r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𝐻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</m:e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</m:acc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56" name="ZoneTexte 1055">
                <a:extLst>
                  <a:ext uri="{FF2B5EF4-FFF2-40B4-BE49-F238E27FC236}">
                    <a16:creationId xmlns:a16="http://schemas.microsoft.com/office/drawing/2014/main" id="{0AACDEC4-8163-4D9C-9FBE-09465EA55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83" y="2841056"/>
                <a:ext cx="7314118" cy="3441968"/>
              </a:xfrm>
              <a:prstGeom prst="rect">
                <a:avLst/>
              </a:prstGeom>
              <a:blipFill>
                <a:blip r:embed="rId12"/>
                <a:stretch>
                  <a:fillRect l="-2167" t="-21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1" name="ZoneTexte 1060">
            <a:extLst>
              <a:ext uri="{FF2B5EF4-FFF2-40B4-BE49-F238E27FC236}">
                <a16:creationId xmlns:a16="http://schemas.microsoft.com/office/drawing/2014/main" id="{BF19723B-1AAE-4EC1-9ACB-2E6367B8CEEB}"/>
              </a:ext>
            </a:extLst>
          </p:cNvPr>
          <p:cNvSpPr txBox="1"/>
          <p:nvPr/>
        </p:nvSpPr>
        <p:spPr>
          <a:xfrm>
            <a:off x="4831616" y="6021768"/>
            <a:ext cx="2595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Generalized Brillouin (GB) equation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829D349-C749-4346-86F0-6D480673254E}"/>
              </a:ext>
            </a:extLst>
          </p:cNvPr>
          <p:cNvGrpSpPr/>
          <p:nvPr/>
        </p:nvGrpSpPr>
        <p:grpSpPr>
          <a:xfrm>
            <a:off x="7263073" y="817507"/>
            <a:ext cx="2153912" cy="1834501"/>
            <a:chOff x="7263073" y="817507"/>
            <a:chExt cx="2153912" cy="1834501"/>
          </a:xfrm>
        </p:grpSpPr>
        <p:sp>
          <p:nvSpPr>
            <p:cNvPr id="338" name="Snip Diagonal Corner Rectangle 27">
              <a:extLst>
                <a:ext uri="{FF2B5EF4-FFF2-40B4-BE49-F238E27FC236}">
                  <a16:creationId xmlns:a16="http://schemas.microsoft.com/office/drawing/2014/main" id="{22AA01D6-704A-4F20-9615-70E7137F3C25}"/>
                </a:ext>
              </a:extLst>
            </p:cNvPr>
            <p:cNvSpPr/>
            <p:nvPr/>
          </p:nvSpPr>
          <p:spPr bwMode="auto">
            <a:xfrm>
              <a:off x="7310358" y="817507"/>
              <a:ext cx="2106627" cy="1572263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339" name="Freeform 45">
              <a:extLst>
                <a:ext uri="{FF2B5EF4-FFF2-40B4-BE49-F238E27FC236}">
                  <a16:creationId xmlns:a16="http://schemas.microsoft.com/office/drawing/2014/main" id="{41C5BB24-F093-4625-9F02-49BB8378CA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05432" y="868890"/>
              <a:ext cx="1695738" cy="1410280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Line 46">
              <a:extLst>
                <a:ext uri="{FF2B5EF4-FFF2-40B4-BE49-F238E27FC236}">
                  <a16:creationId xmlns:a16="http://schemas.microsoft.com/office/drawing/2014/main" id="{53D0C77D-13EE-4E86-A980-7FE96710A5A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764712" y="1977005"/>
              <a:ext cx="723213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Line 47">
              <a:extLst>
                <a:ext uri="{FF2B5EF4-FFF2-40B4-BE49-F238E27FC236}">
                  <a16:creationId xmlns:a16="http://schemas.microsoft.com/office/drawing/2014/main" id="{C089C2A8-D729-4F7A-9738-2905AE3E2B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608401" y="1697453"/>
              <a:ext cx="1028502" cy="8445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Line 48">
              <a:extLst>
                <a:ext uri="{FF2B5EF4-FFF2-40B4-BE49-F238E27FC236}">
                  <a16:creationId xmlns:a16="http://schemas.microsoft.com/office/drawing/2014/main" id="{63E295A1-0A5D-451D-B674-9C436DD8115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472316" y="1399073"/>
              <a:ext cx="1309940" cy="835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Line 49">
              <a:extLst>
                <a:ext uri="{FF2B5EF4-FFF2-40B4-BE49-F238E27FC236}">
                  <a16:creationId xmlns:a16="http://schemas.microsoft.com/office/drawing/2014/main" id="{B1D43935-8C2E-4B67-8685-0C01098C27A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7326313" y="1074106"/>
              <a:ext cx="1590733" cy="820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Oval 54">
              <a:extLst>
                <a:ext uri="{FF2B5EF4-FFF2-40B4-BE49-F238E27FC236}">
                  <a16:creationId xmlns:a16="http://schemas.microsoft.com/office/drawing/2014/main" id="{EEFAD2DB-0DD8-46C6-9F1C-633673B9F5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1412" y="1368276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Oval 55">
              <a:extLst>
                <a:ext uri="{FF2B5EF4-FFF2-40B4-BE49-F238E27FC236}">
                  <a16:creationId xmlns:a16="http://schemas.microsoft.com/office/drawing/2014/main" id="{B69EA24B-F211-4A04-84C8-477010C724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38723" y="1935448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6" name="Oval 56">
              <a:extLst>
                <a:ext uri="{FF2B5EF4-FFF2-40B4-BE49-F238E27FC236}">
                  <a16:creationId xmlns:a16="http://schemas.microsoft.com/office/drawing/2014/main" id="{DC6631A1-0A79-4326-99DE-CAAD11DDEA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9997" y="1937327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Oval 57">
              <a:extLst>
                <a:ext uri="{FF2B5EF4-FFF2-40B4-BE49-F238E27FC236}">
                  <a16:creationId xmlns:a16="http://schemas.microsoft.com/office/drawing/2014/main" id="{0F1B3B61-A972-4691-9640-EFD1B7B7EF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84102" y="1937120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TextBox 44">
              <a:extLst>
                <a:ext uri="{FF2B5EF4-FFF2-40B4-BE49-F238E27FC236}">
                  <a16:creationId xmlns:a16="http://schemas.microsoft.com/office/drawing/2014/main" id="{825B52FB-B021-49EB-ACD9-50E1D62293B4}"/>
                </a:ext>
              </a:extLst>
            </p:cNvPr>
            <p:cNvSpPr txBox="1"/>
            <p:nvPr/>
          </p:nvSpPr>
          <p:spPr>
            <a:xfrm>
              <a:off x="7570776" y="2390398"/>
              <a:ext cx="1705119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No-Core Shell Model</a:t>
              </a:r>
            </a:p>
          </p:txBody>
        </p:sp>
        <p:sp>
          <p:nvSpPr>
            <p:cNvPr id="349" name="Line 51">
              <a:extLst>
                <a:ext uri="{FF2B5EF4-FFF2-40B4-BE49-F238E27FC236}">
                  <a16:creationId xmlns:a16="http://schemas.microsoft.com/office/drawing/2014/main" id="{CF92B8CF-48DA-47FF-B666-87B4BD54048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8438205" y="1094953"/>
              <a:ext cx="0" cy="309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0" name="TextBox 46">
                  <a:extLst>
                    <a:ext uri="{FF2B5EF4-FFF2-40B4-BE49-F238E27FC236}">
                      <a16:creationId xmlns:a16="http://schemas.microsoft.com/office/drawing/2014/main" id="{43B3B2D1-D2FF-4AF8-A55F-4DE92D09C072}"/>
                    </a:ext>
                  </a:extLst>
                </p:cNvPr>
                <p:cNvSpPr txBox="1"/>
                <p:nvPr/>
              </p:nvSpPr>
              <p:spPr>
                <a:xfrm>
                  <a:off x="8445095" y="1069568"/>
                  <a:ext cx="340900" cy="227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ℏ</m:t>
                        </m:r>
                        <m:r>
                          <m:rPr>
                            <m:sty m:val="p"/>
                          </m:rPr>
                          <a:rPr lang="el-GR" sz="1400" i="1">
                            <a:latin typeface="Cambria Math"/>
                            <a:ea typeface="Cambria Math"/>
                          </a:rPr>
                          <m:t>Ω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50" name="TextBox 46">
                  <a:extLst>
                    <a:ext uri="{FF2B5EF4-FFF2-40B4-BE49-F238E27FC236}">
                      <a16:creationId xmlns:a16="http://schemas.microsoft.com/office/drawing/2014/main" id="{43B3B2D1-D2FF-4AF8-A55F-4DE92D09C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5095" y="1069568"/>
                  <a:ext cx="340900" cy="227109"/>
                </a:xfrm>
                <a:prstGeom prst="rect">
                  <a:avLst/>
                </a:prstGeom>
                <a:blipFill>
                  <a:blip r:embed="rId13"/>
                  <a:stretch>
                    <a:fillRect r="-12500" b="-2105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1" name="Up Arrow 47">
              <a:extLst>
                <a:ext uri="{FF2B5EF4-FFF2-40B4-BE49-F238E27FC236}">
                  <a16:creationId xmlns:a16="http://schemas.microsoft.com/office/drawing/2014/main" id="{F8143911-2342-4229-8F96-8D4E1ECFCC13}"/>
                </a:ext>
              </a:extLst>
            </p:cNvPr>
            <p:cNvSpPr/>
            <p:nvPr/>
          </p:nvSpPr>
          <p:spPr bwMode="auto">
            <a:xfrm>
              <a:off x="7263073" y="1037334"/>
              <a:ext cx="336076" cy="481162"/>
            </a:xfrm>
            <a:prstGeom prst="upArrow">
              <a:avLst>
                <a:gd name="adj1" fmla="val 54766"/>
                <a:gd name="adj2" fmla="val 50000"/>
              </a:avLst>
            </a:prstGeom>
            <a:solidFill>
              <a:srgbClr val="0000FF"/>
            </a:solidFill>
            <a:ln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vert270" rtlCol="0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</a:rPr>
                <a:t>N</a:t>
              </a:r>
              <a:r>
                <a:rPr lang="en-US" sz="1200" baseline="-25000" dirty="0">
                  <a:solidFill>
                    <a:srgbClr val="FFFFFF"/>
                  </a:solidFill>
                </a:rPr>
                <a:t>max</a:t>
              </a:r>
            </a:p>
          </p:txBody>
        </p:sp>
        <p:sp>
          <p:nvSpPr>
            <p:cNvPr id="352" name="Oval 58">
              <a:extLst>
                <a:ext uri="{FF2B5EF4-FFF2-40B4-BE49-F238E27FC236}">
                  <a16:creationId xmlns:a16="http://schemas.microsoft.com/office/drawing/2014/main" id="{4D5EB18A-15C1-438E-A37D-B33F675E52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557750" y="1040849"/>
              <a:ext cx="68235" cy="68253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Oval 59">
              <a:extLst>
                <a:ext uri="{FF2B5EF4-FFF2-40B4-BE49-F238E27FC236}">
                  <a16:creationId xmlns:a16="http://schemas.microsoft.com/office/drawing/2014/main" id="{09565567-8F17-43C1-BFF6-C22AC268EF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55961" y="1367035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</a:endParaRPr>
            </a:p>
          </p:txBody>
        </p:sp>
        <p:sp>
          <p:nvSpPr>
            <p:cNvPr id="354" name="Oval 62">
              <a:extLst>
                <a:ext uri="{FF2B5EF4-FFF2-40B4-BE49-F238E27FC236}">
                  <a16:creationId xmlns:a16="http://schemas.microsoft.com/office/drawing/2014/main" id="{4E6C73EB-8AE1-4C41-B4C7-88643EAEB4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42434" y="1367035"/>
              <a:ext cx="68235" cy="68252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355" name="Oval 63">
              <a:extLst>
                <a:ext uri="{FF2B5EF4-FFF2-40B4-BE49-F238E27FC236}">
                  <a16:creationId xmlns:a16="http://schemas.microsoft.com/office/drawing/2014/main" id="{4AB3B6DC-8A16-43B6-A560-E821B39BFF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18643" y="1369123"/>
              <a:ext cx="68235" cy="68252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56" name="AutoShape 64">
              <a:extLst>
                <a:ext uri="{FF2B5EF4-FFF2-40B4-BE49-F238E27FC236}">
                  <a16:creationId xmlns:a16="http://schemas.microsoft.com/office/drawing/2014/main" id="{40BD6309-7A4C-4092-9BBE-BDF6CEE9C9CC}"/>
                </a:ext>
              </a:extLst>
            </p:cNvPr>
            <p:cNvCxnSpPr>
              <a:cxnSpLocks noChangeAspect="1" noChangeShapeType="1"/>
              <a:stCxn id="266" idx="0"/>
              <a:endCxn id="353" idx="0"/>
            </p:cNvCxnSpPr>
            <p:nvPr/>
          </p:nvCxnSpPr>
          <p:spPr bwMode="auto">
            <a:xfrm rot="16200000" flipV="1">
              <a:off x="8290249" y="1366865"/>
              <a:ext cx="294634" cy="294974"/>
            </a:xfrm>
            <a:prstGeom prst="curvedConnector3">
              <a:avLst>
                <a:gd name="adj1" fmla="val 17758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57" name="AutoShape 65">
              <a:extLst>
                <a:ext uri="{FF2B5EF4-FFF2-40B4-BE49-F238E27FC236}">
                  <a16:creationId xmlns:a16="http://schemas.microsoft.com/office/drawing/2014/main" id="{80D7FE42-BCFF-4427-823F-2808C5957168}"/>
                </a:ext>
              </a:extLst>
            </p:cNvPr>
            <p:cNvCxnSpPr>
              <a:cxnSpLocks noChangeAspect="1" noChangeShapeType="1"/>
              <a:stCxn id="362" idx="0"/>
              <a:endCxn id="355" idx="0"/>
            </p:cNvCxnSpPr>
            <p:nvPr/>
          </p:nvCxnSpPr>
          <p:spPr bwMode="auto">
            <a:xfrm rot="16200000" flipV="1">
              <a:off x="7749202" y="1472682"/>
              <a:ext cx="291210" cy="84091"/>
            </a:xfrm>
            <a:prstGeom prst="curvedConnector3">
              <a:avLst>
                <a:gd name="adj1" fmla="val 1785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58" name="AutoShape 66">
              <a:extLst>
                <a:ext uri="{FF2B5EF4-FFF2-40B4-BE49-F238E27FC236}">
                  <a16:creationId xmlns:a16="http://schemas.microsoft.com/office/drawing/2014/main" id="{5BD9A905-CEC8-49CE-8F58-FB64FF54A6EC}"/>
                </a:ext>
              </a:extLst>
            </p:cNvPr>
            <p:cNvCxnSpPr>
              <a:cxnSpLocks noChangeAspect="1" noChangeShapeType="1"/>
              <a:stCxn id="344" idx="0"/>
              <a:endCxn id="352" idx="4"/>
            </p:cNvCxnSpPr>
            <p:nvPr/>
          </p:nvCxnSpPr>
          <p:spPr bwMode="auto">
            <a:xfrm rot="16200000" flipV="1">
              <a:off x="7512420" y="1188548"/>
              <a:ext cx="259175" cy="100281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360" name="Oval 55">
              <a:extLst>
                <a:ext uri="{FF2B5EF4-FFF2-40B4-BE49-F238E27FC236}">
                  <a16:creationId xmlns:a16="http://schemas.microsoft.com/office/drawing/2014/main" id="{60B03B82-5F99-41D7-AEC0-D05183DB0C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40614" y="1935448"/>
              <a:ext cx="81471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1" name="Oval 61">
              <a:extLst>
                <a:ext uri="{FF2B5EF4-FFF2-40B4-BE49-F238E27FC236}">
                  <a16:creationId xmlns:a16="http://schemas.microsoft.com/office/drawing/2014/main" id="{90DDB903-0756-4F69-BE9F-C7CE2FD519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96455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" name="Oval 61">
              <a:extLst>
                <a:ext uri="{FF2B5EF4-FFF2-40B4-BE49-F238E27FC236}">
                  <a16:creationId xmlns:a16="http://schemas.microsoft.com/office/drawing/2014/main" id="{20344629-EB7B-4BB5-9176-E46FFA486B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9484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3" name="Oval 61">
              <a:extLst>
                <a:ext uri="{FF2B5EF4-FFF2-40B4-BE49-F238E27FC236}">
                  <a16:creationId xmlns:a16="http://schemas.microsoft.com/office/drawing/2014/main" id="{BC4CEFA9-FE07-468B-A0D0-251C4FABB9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2513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4" name="Oval 61">
              <a:extLst>
                <a:ext uri="{FF2B5EF4-FFF2-40B4-BE49-F238E27FC236}">
                  <a16:creationId xmlns:a16="http://schemas.microsoft.com/office/drawing/2014/main" id="{388CCF5F-3ECC-4C9A-A72D-1085AF66A2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755422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" name="Oval 61">
              <a:extLst>
                <a:ext uri="{FF2B5EF4-FFF2-40B4-BE49-F238E27FC236}">
                  <a16:creationId xmlns:a16="http://schemas.microsoft.com/office/drawing/2014/main" id="{F5FD431F-CDC4-4F7E-A3BB-D4C92FF4B0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8571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6" name="Oval 61">
              <a:extLst>
                <a:ext uri="{FF2B5EF4-FFF2-40B4-BE49-F238E27FC236}">
                  <a16:creationId xmlns:a16="http://schemas.microsoft.com/office/drawing/2014/main" id="{3D4CB683-A955-4E27-860E-3C7CAE2A8C5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16001" y="1660333"/>
              <a:ext cx="84019" cy="7969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7" name="Oval 57">
              <a:extLst>
                <a:ext uri="{FF2B5EF4-FFF2-40B4-BE49-F238E27FC236}">
                  <a16:creationId xmlns:a16="http://schemas.microsoft.com/office/drawing/2014/main" id="{BD82805F-5987-47BA-877B-926759C517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1587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Oval 60">
              <a:extLst>
                <a:ext uri="{FF2B5EF4-FFF2-40B4-BE49-F238E27FC236}">
                  <a16:creationId xmlns:a16="http://schemas.microsoft.com/office/drawing/2014/main" id="{41B255A4-BB84-4839-BAA1-06BD69A36D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327674" y="1661669"/>
              <a:ext cx="84019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Oval 57">
              <a:extLst>
                <a:ext uri="{FF2B5EF4-FFF2-40B4-BE49-F238E27FC236}">
                  <a16:creationId xmlns:a16="http://schemas.microsoft.com/office/drawing/2014/main" id="{EA7E8F12-6F97-477B-9BE0-D5EE3BC75A2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256309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Oval 57">
              <a:extLst>
                <a:ext uri="{FF2B5EF4-FFF2-40B4-BE49-F238E27FC236}">
                  <a16:creationId xmlns:a16="http://schemas.microsoft.com/office/drawing/2014/main" id="{BCDAAABA-EB7C-462B-85FB-93CFB11404A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4944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Oval 57">
              <a:extLst>
                <a:ext uri="{FF2B5EF4-FFF2-40B4-BE49-F238E27FC236}">
                  <a16:creationId xmlns:a16="http://schemas.microsoft.com/office/drawing/2014/main" id="{A2C6F2DF-080B-4E12-BFB2-6F4DBFA2EB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544317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Oval 57">
              <a:extLst>
                <a:ext uri="{FF2B5EF4-FFF2-40B4-BE49-F238E27FC236}">
                  <a16:creationId xmlns:a16="http://schemas.microsoft.com/office/drawing/2014/main" id="{935E0B16-79C2-447F-A17B-6DA74B4DD98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72952" y="1661669"/>
              <a:ext cx="81471" cy="7969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59" name="AutoShape 67">
              <a:extLst>
                <a:ext uri="{FF2B5EF4-FFF2-40B4-BE49-F238E27FC236}">
                  <a16:creationId xmlns:a16="http://schemas.microsoft.com/office/drawing/2014/main" id="{F36FD382-1C1E-4503-9F90-29CA3DF84309}"/>
                </a:ext>
              </a:extLst>
            </p:cNvPr>
            <p:cNvCxnSpPr>
              <a:cxnSpLocks noChangeAspect="1" noChangeShapeType="1"/>
              <a:stCxn id="346" idx="0"/>
              <a:endCxn id="354" idx="4"/>
            </p:cNvCxnSpPr>
            <p:nvPr/>
          </p:nvCxnSpPr>
          <p:spPr bwMode="auto">
            <a:xfrm rot="16200000" flipV="1">
              <a:off x="7952623" y="1659216"/>
              <a:ext cx="502040" cy="54181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D6E6995A-0CC7-48D6-9344-CC629546E481}"/>
              </a:ext>
            </a:extLst>
          </p:cNvPr>
          <p:cNvSpPr txBox="1"/>
          <p:nvPr/>
        </p:nvSpPr>
        <p:spPr>
          <a:xfrm>
            <a:off x="865113" y="3690093"/>
            <a:ext cx="5460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NCSM</a:t>
            </a:r>
          </a:p>
          <a:p>
            <a:r>
              <a:rPr lang="fr-FR" sz="900" dirty="0"/>
              <a:t>IM-SH</a:t>
            </a:r>
          </a:p>
          <a:p>
            <a:r>
              <a:rPr lang="fr-FR" sz="900" dirty="0" err="1"/>
              <a:t>MpMh</a:t>
            </a:r>
            <a:endParaRPr lang="fr-FR" sz="900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D811272-3311-44BE-AFB5-45D65A5025A2}"/>
              </a:ext>
            </a:extLst>
          </p:cNvPr>
          <p:cNvGrpSpPr/>
          <p:nvPr/>
        </p:nvGrpSpPr>
        <p:grpSpPr>
          <a:xfrm>
            <a:off x="9867168" y="817535"/>
            <a:ext cx="2112075" cy="1834445"/>
            <a:chOff x="9867168" y="817535"/>
            <a:chExt cx="2112075" cy="1834445"/>
          </a:xfrm>
        </p:grpSpPr>
        <p:sp>
          <p:nvSpPr>
            <p:cNvPr id="453" name="Freeform 45">
              <a:extLst>
                <a:ext uri="{FF2B5EF4-FFF2-40B4-BE49-F238E27FC236}">
                  <a16:creationId xmlns:a16="http://schemas.microsoft.com/office/drawing/2014/main" id="{B62EC345-5D34-4EB2-9492-823384C898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50371" y="1850693"/>
              <a:ext cx="875243" cy="430832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  <a:gd name="connsiteX0" fmla="*/ 0 w 7948"/>
                <a:gd name="connsiteY0" fmla="*/ 0 h 8913"/>
                <a:gd name="connsiteX1" fmla="*/ 4888 w 7948"/>
                <a:gd name="connsiteY1" fmla="*/ 8873 h 8913"/>
                <a:gd name="connsiteX2" fmla="*/ 7948 w 7948"/>
                <a:gd name="connsiteY2" fmla="*/ 4555 h 8913"/>
                <a:gd name="connsiteX0" fmla="*/ 0 w 10000"/>
                <a:gd name="connsiteY0" fmla="*/ 0 h 9955"/>
                <a:gd name="connsiteX1" fmla="*/ 6150 w 10000"/>
                <a:gd name="connsiteY1" fmla="*/ 9955 h 9955"/>
                <a:gd name="connsiteX2" fmla="*/ 10000 w 10000"/>
                <a:gd name="connsiteY2" fmla="*/ 5111 h 9955"/>
                <a:gd name="connsiteX0" fmla="*/ 0 w 10000"/>
                <a:gd name="connsiteY0" fmla="*/ 0 h 10003"/>
                <a:gd name="connsiteX1" fmla="*/ 6150 w 10000"/>
                <a:gd name="connsiteY1" fmla="*/ 10000 h 10003"/>
                <a:gd name="connsiteX2" fmla="*/ 10000 w 10000"/>
                <a:gd name="connsiteY2" fmla="*/ 5134 h 10003"/>
                <a:gd name="connsiteX0" fmla="*/ 0 w 7914"/>
                <a:gd name="connsiteY0" fmla="*/ 0 h 4971"/>
                <a:gd name="connsiteX1" fmla="*/ 4064 w 7914"/>
                <a:gd name="connsiteY1" fmla="*/ 4945 h 4971"/>
                <a:gd name="connsiteX2" fmla="*/ 7914 w 7914"/>
                <a:gd name="connsiteY2" fmla="*/ 79 h 4971"/>
                <a:gd name="connsiteX0" fmla="*/ 0 w 10000"/>
                <a:gd name="connsiteY0" fmla="*/ 0 h 9948"/>
                <a:gd name="connsiteX1" fmla="*/ 5135 w 10000"/>
                <a:gd name="connsiteY1" fmla="*/ 9948 h 9948"/>
                <a:gd name="connsiteX2" fmla="*/ 10000 w 10000"/>
                <a:gd name="connsiteY2" fmla="*/ 159 h 9948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160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2"/>
                <a:gd name="connsiteX1" fmla="*/ 5135 w 10000"/>
                <a:gd name="connsiteY1" fmla="*/ 10000 h 10002"/>
                <a:gd name="connsiteX2" fmla="*/ 10000 w 10000"/>
                <a:gd name="connsiteY2" fmla="*/ 274 h 10002"/>
                <a:gd name="connsiteX0" fmla="*/ 0 w 9077"/>
                <a:gd name="connsiteY0" fmla="*/ 2793 h 9750"/>
                <a:gd name="connsiteX1" fmla="*/ 4212 w 9077"/>
                <a:gd name="connsiteY1" fmla="*/ 9726 h 9750"/>
                <a:gd name="connsiteX2" fmla="*/ 9077 w 9077"/>
                <a:gd name="connsiteY2" fmla="*/ 0 h 9750"/>
                <a:gd name="connsiteX0" fmla="*/ 0 w 9129"/>
                <a:gd name="connsiteY0" fmla="*/ 360 h 7470"/>
                <a:gd name="connsiteX1" fmla="*/ 4640 w 9129"/>
                <a:gd name="connsiteY1" fmla="*/ 7470 h 7470"/>
                <a:gd name="connsiteX2" fmla="*/ 9129 w 9129"/>
                <a:gd name="connsiteY2" fmla="*/ 0 h 7470"/>
                <a:gd name="connsiteX0" fmla="*/ 0 w 9920"/>
                <a:gd name="connsiteY0" fmla="*/ 0 h 9518"/>
                <a:gd name="connsiteX1" fmla="*/ 5083 w 9920"/>
                <a:gd name="connsiteY1" fmla="*/ 9518 h 9518"/>
                <a:gd name="connsiteX2" fmla="*/ 9920 w 9920"/>
                <a:gd name="connsiteY2" fmla="*/ 220 h 9518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10080"/>
                <a:gd name="connsiteY0" fmla="*/ 15 h 10015"/>
                <a:gd name="connsiteX1" fmla="*/ 5124 w 10080"/>
                <a:gd name="connsiteY1" fmla="*/ 10015 h 10015"/>
                <a:gd name="connsiteX2" fmla="*/ 10080 w 10080"/>
                <a:gd name="connsiteY2" fmla="*/ 0 h 10015"/>
                <a:gd name="connsiteX0" fmla="*/ 0 w 9980"/>
                <a:gd name="connsiteY0" fmla="*/ 15 h 10015"/>
                <a:gd name="connsiteX1" fmla="*/ 5124 w 9980"/>
                <a:gd name="connsiteY1" fmla="*/ 10015 h 10015"/>
                <a:gd name="connsiteX2" fmla="*/ 9980 w 9980"/>
                <a:gd name="connsiteY2" fmla="*/ 0 h 10015"/>
                <a:gd name="connsiteX0" fmla="*/ 0 w 10000"/>
                <a:gd name="connsiteY0" fmla="*/ 15 h 10000"/>
                <a:gd name="connsiteX1" fmla="*/ 5134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 h 10026"/>
                <a:gd name="connsiteX1" fmla="*/ 5134 w 10000"/>
                <a:gd name="connsiteY1" fmla="*/ 10000 h 10026"/>
                <a:gd name="connsiteX2" fmla="*/ 10000 w 10000"/>
                <a:gd name="connsiteY2" fmla="*/ 0 h 10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026">
                  <a:moveTo>
                    <a:pt x="0" y="15"/>
                  </a:moveTo>
                  <a:cubicBezTo>
                    <a:pt x="420" y="1777"/>
                    <a:pt x="2764" y="10575"/>
                    <a:pt x="5134" y="10000"/>
                  </a:cubicBezTo>
                  <a:cubicBezTo>
                    <a:pt x="7504" y="9425"/>
                    <a:pt x="9461" y="2377"/>
                    <a:pt x="10000" y="0"/>
                  </a:cubicBezTo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Line 47">
              <a:extLst>
                <a:ext uri="{FF2B5EF4-FFF2-40B4-BE49-F238E27FC236}">
                  <a16:creationId xmlns:a16="http://schemas.microsoft.com/office/drawing/2014/main" id="{3D457B5A-7F55-44BE-8EE9-44F33846275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35527" y="1627171"/>
              <a:ext cx="1096438" cy="900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Line 49">
              <a:extLst>
                <a:ext uri="{FF2B5EF4-FFF2-40B4-BE49-F238E27FC236}">
                  <a16:creationId xmlns:a16="http://schemas.microsoft.com/office/drawing/2014/main" id="{0E759AD5-0314-43F1-8C83-6B1CA8AF87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88054" y="1074197"/>
              <a:ext cx="1591127" cy="820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Line 49">
              <a:extLst>
                <a:ext uri="{FF2B5EF4-FFF2-40B4-BE49-F238E27FC236}">
                  <a16:creationId xmlns:a16="http://schemas.microsoft.com/office/drawing/2014/main" id="{DFDBA160-7939-4295-B66E-67FD1FE607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70719" y="1040070"/>
              <a:ext cx="1627302" cy="8389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Line 48">
              <a:extLst>
                <a:ext uri="{FF2B5EF4-FFF2-40B4-BE49-F238E27FC236}">
                  <a16:creationId xmlns:a16="http://schemas.microsoft.com/office/drawing/2014/main" id="{202F36B5-E15F-4BDC-871A-0E017ABDC0D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30578" y="1399244"/>
              <a:ext cx="1315266" cy="83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Line 48">
              <a:extLst>
                <a:ext uri="{FF2B5EF4-FFF2-40B4-BE49-F238E27FC236}">
                  <a16:creationId xmlns:a16="http://schemas.microsoft.com/office/drawing/2014/main" id="{39CD1769-EEF1-4BBB-978A-B30C0EF35EB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46336" y="1443256"/>
              <a:ext cx="1275410" cy="813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Line 48">
              <a:extLst>
                <a:ext uri="{FF2B5EF4-FFF2-40B4-BE49-F238E27FC236}">
                  <a16:creationId xmlns:a16="http://schemas.microsoft.com/office/drawing/2014/main" id="{2EC8A673-BDB2-4EAC-AF85-B202A9D6259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991441" y="1311485"/>
              <a:ext cx="1381694" cy="881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Line 48">
              <a:extLst>
                <a:ext uri="{FF2B5EF4-FFF2-40B4-BE49-F238E27FC236}">
                  <a16:creationId xmlns:a16="http://schemas.microsoft.com/office/drawing/2014/main" id="{C752B3DD-82E0-4094-9B7E-9BDC24CE289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02385" y="1351809"/>
              <a:ext cx="1355123" cy="864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Snip Diagonal Corner Rectangle 27">
              <a:extLst>
                <a:ext uri="{FF2B5EF4-FFF2-40B4-BE49-F238E27FC236}">
                  <a16:creationId xmlns:a16="http://schemas.microsoft.com/office/drawing/2014/main" id="{83702CA9-14C1-4701-BA1B-574BA95CC386}"/>
                </a:ext>
              </a:extLst>
            </p:cNvPr>
            <p:cNvSpPr/>
            <p:nvPr/>
          </p:nvSpPr>
          <p:spPr bwMode="auto">
            <a:xfrm>
              <a:off x="9872095" y="817535"/>
              <a:ext cx="2107148" cy="1572652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428" name="Freeform 45">
              <a:extLst>
                <a:ext uri="{FF2B5EF4-FFF2-40B4-BE49-F238E27FC236}">
                  <a16:creationId xmlns:a16="http://schemas.microsoft.com/office/drawing/2014/main" id="{E1F31324-52B6-42FF-9BB0-1F5D636D01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7168" y="868931"/>
              <a:ext cx="1696158" cy="1410628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Line 46">
              <a:extLst>
                <a:ext uri="{FF2B5EF4-FFF2-40B4-BE49-F238E27FC236}">
                  <a16:creationId xmlns:a16="http://schemas.microsoft.com/office/drawing/2014/main" id="{DA59D332-1C62-4224-B115-CF86C8643A1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326561" y="1977319"/>
              <a:ext cx="72339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Line 47">
              <a:extLst>
                <a:ext uri="{FF2B5EF4-FFF2-40B4-BE49-F238E27FC236}">
                  <a16:creationId xmlns:a16="http://schemas.microsoft.com/office/drawing/2014/main" id="{DA07AD5A-0ED4-478C-B8A8-9D3FBE8FBA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70212" y="1697698"/>
              <a:ext cx="1028756" cy="844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Oval 54">
              <a:extLst>
                <a:ext uri="{FF2B5EF4-FFF2-40B4-BE49-F238E27FC236}">
                  <a16:creationId xmlns:a16="http://schemas.microsoft.com/office/drawing/2014/main" id="{EF8F8653-841C-4824-BEB3-4F9BD44884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13234" y="1406081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2" name="Oval 55">
              <a:extLst>
                <a:ext uri="{FF2B5EF4-FFF2-40B4-BE49-F238E27FC236}">
                  <a16:creationId xmlns:a16="http://schemas.microsoft.com/office/drawing/2014/main" id="{F1A776AB-6055-492D-8D5B-EA8337F864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00615" y="193575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" name="Oval 56">
              <a:extLst>
                <a:ext uri="{FF2B5EF4-FFF2-40B4-BE49-F238E27FC236}">
                  <a16:creationId xmlns:a16="http://schemas.microsoft.com/office/drawing/2014/main" id="{0C897A19-AC17-422A-99F8-D109A51F70D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51952" y="1937632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Oval 57">
              <a:extLst>
                <a:ext uri="{FF2B5EF4-FFF2-40B4-BE49-F238E27FC236}">
                  <a16:creationId xmlns:a16="http://schemas.microsoft.com/office/drawing/2014/main" id="{29B4FE51-BAA5-4F90-BB62-A4A895D743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46080" y="1937424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TextBox 44">
              <a:extLst>
                <a:ext uri="{FF2B5EF4-FFF2-40B4-BE49-F238E27FC236}">
                  <a16:creationId xmlns:a16="http://schemas.microsoft.com/office/drawing/2014/main" id="{FBFF9504-0C1A-4D9C-8BB5-CE27C379C20A}"/>
                </a:ext>
              </a:extLst>
            </p:cNvPr>
            <p:cNvSpPr txBox="1"/>
            <p:nvPr/>
          </p:nvSpPr>
          <p:spPr>
            <a:xfrm>
              <a:off x="10135527" y="2390370"/>
              <a:ext cx="1705540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>
                  <a:solidFill>
                    <a:schemeClr val="bg1"/>
                  </a:solidFill>
                </a:rPr>
                <a:t>MpMh</a:t>
              </a:r>
              <a:r>
                <a:rPr lang="en-US" sz="11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436" name="Oval 58">
              <a:extLst>
                <a:ext uri="{FF2B5EF4-FFF2-40B4-BE49-F238E27FC236}">
                  <a16:creationId xmlns:a16="http://schemas.microsoft.com/office/drawing/2014/main" id="{D6D0E9EB-0B8F-4D62-A3B7-C3B1EE1D689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19548" y="1322223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Oval 59">
              <a:extLst>
                <a:ext uri="{FF2B5EF4-FFF2-40B4-BE49-F238E27FC236}">
                  <a16:creationId xmlns:a16="http://schemas.microsoft.com/office/drawing/2014/main" id="{BDE40CB4-C86D-42F2-8709-CC4AD390B1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84106" y="1420612"/>
              <a:ext cx="68252" cy="68269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Oval 62">
              <a:extLst>
                <a:ext uri="{FF2B5EF4-FFF2-40B4-BE49-F238E27FC236}">
                  <a16:creationId xmlns:a16="http://schemas.microsoft.com/office/drawing/2014/main" id="{9CEB3FC8-8D49-4F7D-BDB3-55C6E5D402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685110" y="1594448"/>
              <a:ext cx="68252" cy="68269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cxnSp>
          <p:nvCxnSpPr>
            <p:cNvPr id="440" name="AutoShape 66">
              <a:extLst>
                <a:ext uri="{FF2B5EF4-FFF2-40B4-BE49-F238E27FC236}">
                  <a16:creationId xmlns:a16="http://schemas.microsoft.com/office/drawing/2014/main" id="{4C0D6AE1-7DDE-4388-9033-EE4868C19FBB}"/>
                </a:ext>
              </a:extLst>
            </p:cNvPr>
            <p:cNvCxnSpPr>
              <a:cxnSpLocks noChangeAspect="1" noChangeShapeType="1"/>
              <a:stCxn id="431" idx="0"/>
              <a:endCxn id="436" idx="0"/>
            </p:cNvCxnSpPr>
            <p:nvPr/>
          </p:nvCxnSpPr>
          <p:spPr bwMode="auto">
            <a:xfrm rot="16200000" flipV="1">
              <a:off x="10161898" y="1313999"/>
              <a:ext cx="83858" cy="100306"/>
            </a:xfrm>
            <a:prstGeom prst="curvedConnector3">
              <a:avLst>
                <a:gd name="adj1" fmla="val 22295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442" name="Oval 55">
              <a:extLst>
                <a:ext uri="{FF2B5EF4-FFF2-40B4-BE49-F238E27FC236}">
                  <a16:creationId xmlns:a16="http://schemas.microsoft.com/office/drawing/2014/main" id="{6452C916-2FCB-452E-8131-6075BBBC3F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02482" y="193575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" name="Oval 61">
              <a:extLst>
                <a:ext uri="{FF2B5EF4-FFF2-40B4-BE49-F238E27FC236}">
                  <a16:creationId xmlns:a16="http://schemas.microsoft.com/office/drawing/2014/main" id="{532ACDD3-A1E3-4887-BAD5-C6996A5F40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8517" y="1660569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" name="Oval 61">
              <a:extLst>
                <a:ext uri="{FF2B5EF4-FFF2-40B4-BE49-F238E27FC236}">
                  <a16:creationId xmlns:a16="http://schemas.microsoft.com/office/drawing/2014/main" id="{C93BEDD4-8430-43C4-B789-A1A2BCDAB5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02678" y="1660569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5" name="Oval 57">
              <a:extLst>
                <a:ext uri="{FF2B5EF4-FFF2-40B4-BE49-F238E27FC236}">
                  <a16:creationId xmlns:a16="http://schemas.microsoft.com/office/drawing/2014/main" id="{B0DF4181-0FEB-4AAF-B78A-F64E15326B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9571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Oval 60">
              <a:extLst>
                <a:ext uri="{FF2B5EF4-FFF2-40B4-BE49-F238E27FC236}">
                  <a16:creationId xmlns:a16="http://schemas.microsoft.com/office/drawing/2014/main" id="{A3AEFFA9-075F-4692-A36A-84E7E1B73A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86121" y="1666025"/>
              <a:ext cx="84040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Oval 57">
              <a:extLst>
                <a:ext uri="{FF2B5EF4-FFF2-40B4-BE49-F238E27FC236}">
                  <a16:creationId xmlns:a16="http://schemas.microsoft.com/office/drawing/2014/main" id="{AA01938C-D383-47B6-A328-5D0613EDAB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1666025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Oval 57">
              <a:extLst>
                <a:ext uri="{FF2B5EF4-FFF2-40B4-BE49-F238E27FC236}">
                  <a16:creationId xmlns:a16="http://schemas.microsoft.com/office/drawing/2014/main" id="{83B2E5DB-AE77-46C3-9417-3FA6E3DCE8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Oval 61">
              <a:extLst>
                <a:ext uri="{FF2B5EF4-FFF2-40B4-BE49-F238E27FC236}">
                  <a16:creationId xmlns:a16="http://schemas.microsoft.com/office/drawing/2014/main" id="{0B49C97D-3D68-441F-B969-3A2ADAC76E8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94472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" name="Oval 61">
              <a:extLst>
                <a:ext uri="{FF2B5EF4-FFF2-40B4-BE49-F238E27FC236}">
                  <a16:creationId xmlns:a16="http://schemas.microsoft.com/office/drawing/2014/main" id="{E839D889-EDEE-4CBA-9259-D996DD98F6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3486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" name="Oval 61">
              <a:extLst>
                <a:ext uri="{FF2B5EF4-FFF2-40B4-BE49-F238E27FC236}">
                  <a16:creationId xmlns:a16="http://schemas.microsoft.com/office/drawing/2014/main" id="{9E06E6F3-CE97-4597-8C47-1226469616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92502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" name="Oval 61">
              <a:extLst>
                <a:ext uri="{FF2B5EF4-FFF2-40B4-BE49-F238E27FC236}">
                  <a16:creationId xmlns:a16="http://schemas.microsoft.com/office/drawing/2014/main" id="{45200E78-B66C-4F2C-BA87-486D8EFFB55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91517" y="1588074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54" name="AutoShape 67">
              <a:extLst>
                <a:ext uri="{FF2B5EF4-FFF2-40B4-BE49-F238E27FC236}">
                  <a16:creationId xmlns:a16="http://schemas.microsoft.com/office/drawing/2014/main" id="{AE4F59DF-40B7-4C8B-975A-F43A32509B97}"/>
                </a:ext>
              </a:extLst>
            </p:cNvPr>
            <p:cNvCxnSpPr>
              <a:cxnSpLocks noChangeAspect="1" noChangeShapeType="1"/>
              <a:stCxn id="450" idx="0"/>
              <a:endCxn id="457" idx="0"/>
            </p:cNvCxnSpPr>
            <p:nvPr/>
          </p:nvCxnSpPr>
          <p:spPr bwMode="auto">
            <a:xfrm rot="16200000" flipV="1">
              <a:off x="10325267" y="1477834"/>
              <a:ext cx="171692" cy="48788"/>
            </a:xfrm>
            <a:prstGeom prst="curvedConnector3">
              <a:avLst>
                <a:gd name="adj1" fmla="val 198273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457" name="Oval 58">
              <a:extLst>
                <a:ext uri="{FF2B5EF4-FFF2-40B4-BE49-F238E27FC236}">
                  <a16:creationId xmlns:a16="http://schemas.microsoft.com/office/drawing/2014/main" id="{1C0BEAA5-98F7-4C61-B341-C7D8F7195E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52592" y="1416383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441" name="AutoShape 67">
              <a:extLst>
                <a:ext uri="{FF2B5EF4-FFF2-40B4-BE49-F238E27FC236}">
                  <a16:creationId xmlns:a16="http://schemas.microsoft.com/office/drawing/2014/main" id="{B74BE5D6-4F59-4A99-8294-A1E1F888C4DB}"/>
                </a:ext>
              </a:extLst>
            </p:cNvPr>
            <p:cNvCxnSpPr>
              <a:cxnSpLocks noChangeAspect="1" noChangeShapeType="1"/>
              <a:stCxn id="447" idx="7"/>
              <a:endCxn id="438" idx="0"/>
            </p:cNvCxnSpPr>
            <p:nvPr/>
          </p:nvCxnSpPr>
          <p:spPr bwMode="auto">
            <a:xfrm rot="16200000" flipV="1">
              <a:off x="10744997" y="1568688"/>
              <a:ext cx="83251" cy="134772"/>
            </a:xfrm>
            <a:prstGeom prst="curvedConnector3">
              <a:avLst>
                <a:gd name="adj1" fmla="val 374591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439" name="AutoShape 64">
              <a:extLst>
                <a:ext uri="{FF2B5EF4-FFF2-40B4-BE49-F238E27FC236}">
                  <a16:creationId xmlns:a16="http://schemas.microsoft.com/office/drawing/2014/main" id="{8E5380E3-ABEC-4ADE-B903-F8162648742D}"/>
                </a:ext>
              </a:extLst>
            </p:cNvPr>
            <p:cNvCxnSpPr>
              <a:cxnSpLocks noChangeAspect="1" noChangeShapeType="1"/>
              <a:stCxn id="446" idx="0"/>
              <a:endCxn id="437" idx="0"/>
            </p:cNvCxnSpPr>
            <p:nvPr/>
          </p:nvCxnSpPr>
          <p:spPr bwMode="auto">
            <a:xfrm rot="5400000" flipH="1" flipV="1">
              <a:off x="10900480" y="1448274"/>
              <a:ext cx="245413" cy="190091"/>
            </a:xfrm>
            <a:prstGeom prst="curvedConnector3">
              <a:avLst>
                <a:gd name="adj1" fmla="val 193149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E687EDD6-F6F1-4A33-8896-977F78AB1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22107" y="1734649"/>
              <a:ext cx="1646" cy="321293"/>
            </a:xfrm>
            <a:prstGeom prst="straightConnector1">
              <a:avLst/>
            </a:prstGeom>
            <a:ln w="19050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57">
              <a:extLst>
                <a:ext uri="{FF2B5EF4-FFF2-40B4-BE49-F238E27FC236}">
                  <a16:creationId xmlns:a16="http://schemas.microsoft.com/office/drawing/2014/main" id="{393B7340-8246-4AFB-A753-519011230E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06971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Oval 57">
              <a:extLst>
                <a:ext uri="{FF2B5EF4-FFF2-40B4-BE49-F238E27FC236}">
                  <a16:creationId xmlns:a16="http://schemas.microsoft.com/office/drawing/2014/main" id="{44081A7B-0A2C-4013-8CDD-BEEFDBC8EA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18232" y="1590297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55771BB-261C-4B6B-992C-9B25B827A151}"/>
              </a:ext>
            </a:extLst>
          </p:cNvPr>
          <p:cNvGrpSpPr/>
          <p:nvPr/>
        </p:nvGrpSpPr>
        <p:grpSpPr>
          <a:xfrm>
            <a:off x="9867168" y="4401076"/>
            <a:ext cx="2112074" cy="1834445"/>
            <a:chOff x="9867168" y="4401076"/>
            <a:chExt cx="2112074" cy="1834445"/>
          </a:xfrm>
        </p:grpSpPr>
        <p:sp>
          <p:nvSpPr>
            <p:cNvPr id="405" name="Freeform 45">
              <a:extLst>
                <a:ext uri="{FF2B5EF4-FFF2-40B4-BE49-F238E27FC236}">
                  <a16:creationId xmlns:a16="http://schemas.microsoft.com/office/drawing/2014/main" id="{D8160394-2EB0-4012-8E3E-E24569DD88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85215" y="5101607"/>
              <a:ext cx="1200253" cy="761560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  <a:gd name="connsiteX0" fmla="*/ 0 w 7948"/>
                <a:gd name="connsiteY0" fmla="*/ 0 h 8913"/>
                <a:gd name="connsiteX1" fmla="*/ 4888 w 7948"/>
                <a:gd name="connsiteY1" fmla="*/ 8873 h 8913"/>
                <a:gd name="connsiteX2" fmla="*/ 7948 w 7948"/>
                <a:gd name="connsiteY2" fmla="*/ 4555 h 8913"/>
                <a:gd name="connsiteX0" fmla="*/ 0 w 10000"/>
                <a:gd name="connsiteY0" fmla="*/ 0 h 9955"/>
                <a:gd name="connsiteX1" fmla="*/ 6150 w 10000"/>
                <a:gd name="connsiteY1" fmla="*/ 9955 h 9955"/>
                <a:gd name="connsiteX2" fmla="*/ 10000 w 10000"/>
                <a:gd name="connsiteY2" fmla="*/ 5111 h 9955"/>
                <a:gd name="connsiteX0" fmla="*/ 0 w 10000"/>
                <a:gd name="connsiteY0" fmla="*/ 0 h 10003"/>
                <a:gd name="connsiteX1" fmla="*/ 6150 w 10000"/>
                <a:gd name="connsiteY1" fmla="*/ 10000 h 10003"/>
                <a:gd name="connsiteX2" fmla="*/ 10000 w 10000"/>
                <a:gd name="connsiteY2" fmla="*/ 5134 h 10003"/>
                <a:gd name="connsiteX0" fmla="*/ 0 w 7914"/>
                <a:gd name="connsiteY0" fmla="*/ 0 h 4971"/>
                <a:gd name="connsiteX1" fmla="*/ 4064 w 7914"/>
                <a:gd name="connsiteY1" fmla="*/ 4945 h 4971"/>
                <a:gd name="connsiteX2" fmla="*/ 7914 w 7914"/>
                <a:gd name="connsiteY2" fmla="*/ 79 h 4971"/>
                <a:gd name="connsiteX0" fmla="*/ 0 w 10000"/>
                <a:gd name="connsiteY0" fmla="*/ 0 h 9948"/>
                <a:gd name="connsiteX1" fmla="*/ 5135 w 10000"/>
                <a:gd name="connsiteY1" fmla="*/ 9948 h 9948"/>
                <a:gd name="connsiteX2" fmla="*/ 10000 w 10000"/>
                <a:gd name="connsiteY2" fmla="*/ 159 h 9948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160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99"/>
                <a:gd name="connsiteY0" fmla="*/ 0 h 10000"/>
                <a:gd name="connsiteX1" fmla="*/ 5135 w 10099"/>
                <a:gd name="connsiteY1" fmla="*/ 10000 h 10000"/>
                <a:gd name="connsiteX2" fmla="*/ 10099 w 10099"/>
                <a:gd name="connsiteY2" fmla="*/ 217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0"/>
                <a:gd name="connsiteX1" fmla="*/ 5135 w 10000"/>
                <a:gd name="connsiteY1" fmla="*/ 10000 h 10000"/>
                <a:gd name="connsiteX2" fmla="*/ 10000 w 10000"/>
                <a:gd name="connsiteY2" fmla="*/ 274 h 10000"/>
                <a:gd name="connsiteX0" fmla="*/ 0 w 10000"/>
                <a:gd name="connsiteY0" fmla="*/ 0 h 10002"/>
                <a:gd name="connsiteX1" fmla="*/ 5135 w 10000"/>
                <a:gd name="connsiteY1" fmla="*/ 10000 h 10002"/>
                <a:gd name="connsiteX2" fmla="*/ 10000 w 10000"/>
                <a:gd name="connsiteY2" fmla="*/ 274 h 10002"/>
                <a:gd name="connsiteX0" fmla="*/ 0 w 10960"/>
                <a:gd name="connsiteY0" fmla="*/ 3188 h 13190"/>
                <a:gd name="connsiteX1" fmla="*/ 5135 w 10960"/>
                <a:gd name="connsiteY1" fmla="*/ 13188 h 13190"/>
                <a:gd name="connsiteX2" fmla="*/ 10960 w 10960"/>
                <a:gd name="connsiteY2" fmla="*/ 0 h 13190"/>
                <a:gd name="connsiteX0" fmla="*/ 0 w 10625"/>
                <a:gd name="connsiteY0" fmla="*/ 2303 h 12305"/>
                <a:gd name="connsiteX1" fmla="*/ 5135 w 10625"/>
                <a:gd name="connsiteY1" fmla="*/ 12303 h 12305"/>
                <a:gd name="connsiteX2" fmla="*/ 10625 w 10625"/>
                <a:gd name="connsiteY2" fmla="*/ 0 h 12305"/>
                <a:gd name="connsiteX0" fmla="*/ 0 w 11250"/>
                <a:gd name="connsiteY0" fmla="*/ 33 h 12305"/>
                <a:gd name="connsiteX1" fmla="*/ 5760 w 11250"/>
                <a:gd name="connsiteY1" fmla="*/ 12303 h 12305"/>
                <a:gd name="connsiteX2" fmla="*/ 11250 w 11250"/>
                <a:gd name="connsiteY2" fmla="*/ 0 h 12305"/>
                <a:gd name="connsiteX0" fmla="*/ 0 w 11250"/>
                <a:gd name="connsiteY0" fmla="*/ 33 h 12304"/>
                <a:gd name="connsiteX1" fmla="*/ 5760 w 11250"/>
                <a:gd name="connsiteY1" fmla="*/ 12303 h 12304"/>
                <a:gd name="connsiteX2" fmla="*/ 11250 w 11250"/>
                <a:gd name="connsiteY2" fmla="*/ 0 h 1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50" h="12304">
                  <a:moveTo>
                    <a:pt x="0" y="33"/>
                  </a:moveTo>
                  <a:cubicBezTo>
                    <a:pt x="345" y="1257"/>
                    <a:pt x="2989" y="12446"/>
                    <a:pt x="5760" y="12303"/>
                  </a:cubicBezTo>
                  <a:cubicBezTo>
                    <a:pt x="8531" y="12160"/>
                    <a:pt x="10891" y="1252"/>
                    <a:pt x="11250" y="0"/>
                  </a:cubicBezTo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 w="1587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Line 47">
              <a:extLst>
                <a:ext uri="{FF2B5EF4-FFF2-40B4-BE49-F238E27FC236}">
                  <a16:creationId xmlns:a16="http://schemas.microsoft.com/office/drawing/2014/main" id="{FA747C91-4174-4815-9939-CD66140D71A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35527" y="5210712"/>
              <a:ext cx="1096438" cy="900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Line 49">
              <a:extLst>
                <a:ext uri="{FF2B5EF4-FFF2-40B4-BE49-F238E27FC236}">
                  <a16:creationId xmlns:a16="http://schemas.microsoft.com/office/drawing/2014/main" id="{A3B2BB83-1162-4D91-9E60-8C57A9EE711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88054" y="4657738"/>
              <a:ext cx="1591126" cy="820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Line 49">
              <a:extLst>
                <a:ext uri="{FF2B5EF4-FFF2-40B4-BE49-F238E27FC236}">
                  <a16:creationId xmlns:a16="http://schemas.microsoft.com/office/drawing/2014/main" id="{67D75014-858D-48F6-83C9-6AB206F02CC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70719" y="4623611"/>
              <a:ext cx="1627301" cy="8389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Line 48">
              <a:extLst>
                <a:ext uri="{FF2B5EF4-FFF2-40B4-BE49-F238E27FC236}">
                  <a16:creationId xmlns:a16="http://schemas.microsoft.com/office/drawing/2014/main" id="{44EEF724-ED49-4D84-B418-96DB6166C5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30578" y="4982785"/>
              <a:ext cx="1315266" cy="83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Line 48">
              <a:extLst>
                <a:ext uri="{FF2B5EF4-FFF2-40B4-BE49-F238E27FC236}">
                  <a16:creationId xmlns:a16="http://schemas.microsoft.com/office/drawing/2014/main" id="{C93AFEDA-8D18-4465-92B3-3B5C6C3B1C5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46336" y="5026797"/>
              <a:ext cx="1275409" cy="8133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Line 48">
              <a:extLst>
                <a:ext uri="{FF2B5EF4-FFF2-40B4-BE49-F238E27FC236}">
                  <a16:creationId xmlns:a16="http://schemas.microsoft.com/office/drawing/2014/main" id="{D3873649-A088-4A11-A38C-2DE2A1FA905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991441" y="4895026"/>
              <a:ext cx="1381693" cy="881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Line 48">
              <a:extLst>
                <a:ext uri="{FF2B5EF4-FFF2-40B4-BE49-F238E27FC236}">
                  <a16:creationId xmlns:a16="http://schemas.microsoft.com/office/drawing/2014/main" id="{62F00BA6-A7E0-40FB-A082-EAFB77D4918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002385" y="4935350"/>
              <a:ext cx="1355122" cy="864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Snip Diagonal Corner Rectangle 27">
              <a:extLst>
                <a:ext uri="{FF2B5EF4-FFF2-40B4-BE49-F238E27FC236}">
                  <a16:creationId xmlns:a16="http://schemas.microsoft.com/office/drawing/2014/main" id="{83DE3C3A-5F07-4875-8BFA-F2E30AEE804B}"/>
                </a:ext>
              </a:extLst>
            </p:cNvPr>
            <p:cNvSpPr/>
            <p:nvPr/>
          </p:nvSpPr>
          <p:spPr bwMode="auto">
            <a:xfrm>
              <a:off x="9872095" y="4401076"/>
              <a:ext cx="2107147" cy="1572652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380" name="Freeform 45">
              <a:extLst>
                <a:ext uri="{FF2B5EF4-FFF2-40B4-BE49-F238E27FC236}">
                  <a16:creationId xmlns:a16="http://schemas.microsoft.com/office/drawing/2014/main" id="{528529E1-40C5-45C9-A622-F4DCC1DFCE4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7168" y="4452472"/>
              <a:ext cx="1696157" cy="1410628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Line 46">
              <a:extLst>
                <a:ext uri="{FF2B5EF4-FFF2-40B4-BE49-F238E27FC236}">
                  <a16:creationId xmlns:a16="http://schemas.microsoft.com/office/drawing/2014/main" id="{B64D1C76-C066-4165-8501-2492661090C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326561" y="5560860"/>
              <a:ext cx="723392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Line 47">
              <a:extLst>
                <a:ext uri="{FF2B5EF4-FFF2-40B4-BE49-F238E27FC236}">
                  <a16:creationId xmlns:a16="http://schemas.microsoft.com/office/drawing/2014/main" id="{157846B8-91AA-4BB5-BF82-FDABBCFD15A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70212" y="5281239"/>
              <a:ext cx="1028756" cy="844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Oval 54">
              <a:extLst>
                <a:ext uri="{FF2B5EF4-FFF2-40B4-BE49-F238E27FC236}">
                  <a16:creationId xmlns:a16="http://schemas.microsoft.com/office/drawing/2014/main" id="{966FD2A3-7A90-4B1C-ADC8-03DA15EB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13233" y="4989622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Oval 55">
              <a:extLst>
                <a:ext uri="{FF2B5EF4-FFF2-40B4-BE49-F238E27FC236}">
                  <a16:creationId xmlns:a16="http://schemas.microsoft.com/office/drawing/2014/main" id="{23D4BAE4-3B84-4EFE-8B96-254432AB854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00615" y="5519293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Oval 56">
              <a:extLst>
                <a:ext uri="{FF2B5EF4-FFF2-40B4-BE49-F238E27FC236}">
                  <a16:creationId xmlns:a16="http://schemas.microsoft.com/office/drawing/2014/main" id="{2A679692-F9B4-46EC-9A9C-79850901777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51951" y="5521173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Oval 57">
              <a:extLst>
                <a:ext uri="{FF2B5EF4-FFF2-40B4-BE49-F238E27FC236}">
                  <a16:creationId xmlns:a16="http://schemas.microsoft.com/office/drawing/2014/main" id="{AAAA90EC-70F5-4D66-8214-9B2902F3A8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46079" y="5520965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TextBox 44">
              <a:extLst>
                <a:ext uri="{FF2B5EF4-FFF2-40B4-BE49-F238E27FC236}">
                  <a16:creationId xmlns:a16="http://schemas.microsoft.com/office/drawing/2014/main" id="{182B6667-D4F5-4BC2-A12D-3A0A6BA6FD75}"/>
                </a:ext>
              </a:extLst>
            </p:cNvPr>
            <p:cNvSpPr txBox="1"/>
            <p:nvPr/>
          </p:nvSpPr>
          <p:spPr>
            <a:xfrm>
              <a:off x="10135527" y="5973911"/>
              <a:ext cx="1705540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“In-Medium” Shell Model</a:t>
              </a:r>
            </a:p>
          </p:txBody>
        </p:sp>
        <p:sp>
          <p:nvSpPr>
            <p:cNvPr id="388" name="Oval 58">
              <a:extLst>
                <a:ext uri="{FF2B5EF4-FFF2-40B4-BE49-F238E27FC236}">
                  <a16:creationId xmlns:a16="http://schemas.microsoft.com/office/drawing/2014/main" id="{13EB4A41-BB2F-437A-8A27-30B7703361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19548" y="4905764"/>
              <a:ext cx="68252" cy="68270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92" name="AutoShape 66">
              <a:extLst>
                <a:ext uri="{FF2B5EF4-FFF2-40B4-BE49-F238E27FC236}">
                  <a16:creationId xmlns:a16="http://schemas.microsoft.com/office/drawing/2014/main" id="{7337636A-4738-468E-8769-3E76EF70AB2F}"/>
                </a:ext>
              </a:extLst>
            </p:cNvPr>
            <p:cNvCxnSpPr>
              <a:cxnSpLocks noChangeAspect="1" noChangeShapeType="1"/>
              <a:stCxn id="383" idx="0"/>
              <a:endCxn id="388" idx="0"/>
            </p:cNvCxnSpPr>
            <p:nvPr/>
          </p:nvCxnSpPr>
          <p:spPr bwMode="auto">
            <a:xfrm rot="16200000" flipV="1">
              <a:off x="10161897" y="4897540"/>
              <a:ext cx="83858" cy="100306"/>
            </a:xfrm>
            <a:prstGeom prst="curvedConnector3">
              <a:avLst>
                <a:gd name="adj1" fmla="val 222958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sp>
          <p:nvSpPr>
            <p:cNvPr id="394" name="Oval 55">
              <a:extLst>
                <a:ext uri="{FF2B5EF4-FFF2-40B4-BE49-F238E27FC236}">
                  <a16:creationId xmlns:a16="http://schemas.microsoft.com/office/drawing/2014/main" id="{236834DF-0B25-4901-BF4F-57409313F2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02482" y="5519293"/>
              <a:ext cx="81491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Oval 61">
              <a:extLst>
                <a:ext uri="{FF2B5EF4-FFF2-40B4-BE49-F238E27FC236}">
                  <a16:creationId xmlns:a16="http://schemas.microsoft.com/office/drawing/2014/main" id="{52DE7170-FFAC-447B-8418-5C40B5368A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8517" y="5244110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Oval 61">
              <a:extLst>
                <a:ext uri="{FF2B5EF4-FFF2-40B4-BE49-F238E27FC236}">
                  <a16:creationId xmlns:a16="http://schemas.microsoft.com/office/drawing/2014/main" id="{99D7FEA1-404F-4836-80C0-DAF7865C3F2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02678" y="5244110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7" name="Oval 57">
              <a:extLst>
                <a:ext uri="{FF2B5EF4-FFF2-40B4-BE49-F238E27FC236}">
                  <a16:creationId xmlns:a16="http://schemas.microsoft.com/office/drawing/2014/main" id="{B2A9865F-E15B-4AC5-8DC2-876D9EA0716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97640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Oval 60">
              <a:extLst>
                <a:ext uri="{FF2B5EF4-FFF2-40B4-BE49-F238E27FC236}">
                  <a16:creationId xmlns:a16="http://schemas.microsoft.com/office/drawing/2014/main" id="{ED838E1A-A00B-406E-B5D4-6164DB6159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886120" y="5249566"/>
              <a:ext cx="84040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Oval 57">
              <a:extLst>
                <a:ext uri="{FF2B5EF4-FFF2-40B4-BE49-F238E27FC236}">
                  <a16:creationId xmlns:a16="http://schemas.microsoft.com/office/drawing/2014/main" id="{1A36BEDD-5065-444A-AD51-68FE260BEC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84451" y="5249566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Oval 57">
              <a:extLst>
                <a:ext uri="{FF2B5EF4-FFF2-40B4-BE49-F238E27FC236}">
                  <a16:creationId xmlns:a16="http://schemas.microsoft.com/office/drawing/2014/main" id="{531EA260-2E51-4B35-8C96-A5C3F0792E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134079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Oval 61">
              <a:extLst>
                <a:ext uri="{FF2B5EF4-FFF2-40B4-BE49-F238E27FC236}">
                  <a16:creationId xmlns:a16="http://schemas.microsoft.com/office/drawing/2014/main" id="{25C69BB2-8C08-40BF-84AB-B26018B7927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494472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2" name="Oval 61">
              <a:extLst>
                <a:ext uri="{FF2B5EF4-FFF2-40B4-BE49-F238E27FC236}">
                  <a16:creationId xmlns:a16="http://schemas.microsoft.com/office/drawing/2014/main" id="{0E68A50C-E47B-472D-9769-1D2666CCED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93486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3" name="Oval 61">
              <a:extLst>
                <a:ext uri="{FF2B5EF4-FFF2-40B4-BE49-F238E27FC236}">
                  <a16:creationId xmlns:a16="http://schemas.microsoft.com/office/drawing/2014/main" id="{2D452889-F7C4-4949-A00D-844B8D5020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292501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4" name="Oval 61">
              <a:extLst>
                <a:ext uri="{FF2B5EF4-FFF2-40B4-BE49-F238E27FC236}">
                  <a16:creationId xmlns:a16="http://schemas.microsoft.com/office/drawing/2014/main" id="{165D1217-664F-474B-9841-A8F8FBAC85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191517" y="5171615"/>
              <a:ext cx="84040" cy="79713"/>
            </a:xfrm>
            <a:prstGeom prst="ellipse">
              <a:avLst/>
            </a:prstGeom>
            <a:gradFill flip="none" rotWithShape="1">
              <a:gsLst>
                <a:gs pos="82000">
                  <a:srgbClr val="021378"/>
                </a:gs>
                <a:gs pos="48000">
                  <a:srgbClr val="4E3FE4"/>
                </a:gs>
                <a:gs pos="22000">
                  <a:srgbClr val="9851E4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57">
              <a:extLst>
                <a:ext uri="{FF2B5EF4-FFF2-40B4-BE49-F238E27FC236}">
                  <a16:creationId xmlns:a16="http://schemas.microsoft.com/office/drawing/2014/main" id="{AE5CDFB9-C169-4092-91D8-DCC690AE4B0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79420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Oval 57">
              <a:extLst>
                <a:ext uri="{FF2B5EF4-FFF2-40B4-BE49-F238E27FC236}">
                  <a16:creationId xmlns:a16="http://schemas.microsoft.com/office/drawing/2014/main" id="{2D95F5C7-0D4F-4C07-8902-88C57629C3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15860" y="5177838"/>
              <a:ext cx="81491" cy="79713"/>
            </a:xfrm>
            <a:prstGeom prst="ellipse">
              <a:avLst/>
            </a:prstGeom>
            <a:gradFill flip="none" rotWithShape="1">
              <a:gsLst>
                <a:gs pos="0">
                  <a:srgbClr val="FD6616"/>
                </a:gs>
                <a:gs pos="70000">
                  <a:srgbClr val="C9AA51"/>
                </a:gs>
                <a:gs pos="92000">
                  <a:srgbClr val="F0A55D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CCE5A0E2-78EA-48CB-99F4-3FA35ABFD48E}"/>
              </a:ext>
            </a:extLst>
          </p:cNvPr>
          <p:cNvSpPr txBox="1"/>
          <p:nvPr/>
        </p:nvSpPr>
        <p:spPr>
          <a:xfrm>
            <a:off x="11064510" y="2069574"/>
            <a:ext cx="803656" cy="261610"/>
          </a:xfrm>
          <a:prstGeom prst="rect">
            <a:avLst/>
          </a:prstGeom>
          <a:ln w="19050">
            <a:noFill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Adjustable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FCF79-45D4-3536-9A10-C0F2D56DEE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4808" y="106568"/>
            <a:ext cx="889320" cy="5676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0" dirty="0">
                <a:cs typeface="Arial Narrow"/>
              </a:rPr>
              <a:t>No-core shell model: best for well bound states</a:t>
            </a:r>
            <a:br>
              <a:rPr lang="en-US" b="0" dirty="0">
                <a:cs typeface="Arial Narrow"/>
              </a:rPr>
            </a:b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B.R. Barrett, P.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Navrátil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, J.P. Vary, J.P.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Progr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. Part.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Nucl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. Phys. 69 (2013).</a:t>
            </a:r>
          </a:p>
        </p:txBody>
      </p:sp>
      <p:sp>
        <p:nvSpPr>
          <p:cNvPr id="186" name="TextBox 12">
            <a:extLst>
              <a:ext uri="{FF2B5EF4-FFF2-40B4-BE49-F238E27FC236}">
                <a16:creationId xmlns:a16="http://schemas.microsoft.com/office/drawing/2014/main" id="{DF4BEBA9-872D-43B7-B38D-AB9328C45E50}"/>
              </a:ext>
            </a:extLst>
          </p:cNvPr>
          <p:cNvSpPr txBox="1"/>
          <p:nvPr/>
        </p:nvSpPr>
        <p:spPr>
          <a:xfrm>
            <a:off x="364951" y="908929"/>
            <a:ext cx="5402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One way to solve the many-body problem</a:t>
            </a:r>
          </a:p>
        </p:txBody>
      </p:sp>
      <p:sp>
        <p:nvSpPr>
          <p:cNvPr id="187" name="Rectangle 7">
            <a:extLst>
              <a:ext uri="{FF2B5EF4-FFF2-40B4-BE49-F238E27FC236}">
                <a16:creationId xmlns:a16="http://schemas.microsoft.com/office/drawing/2014/main" id="{858807EE-AA9F-45BD-9325-E37759AAF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8" y="1352175"/>
            <a:ext cx="3211714" cy="11534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</a:rPr>
              <a:t>Can address bound and low-lying resonances (short range </a:t>
            </a:r>
            <a:r>
              <a:rPr lang="en-US" sz="1800">
                <a:solidFill>
                  <a:schemeClr val="tx1"/>
                </a:solidFill>
                <a:latin typeface="Arial" charset="0"/>
                <a:cs typeface="Arial" charset="0"/>
              </a:rPr>
              <a:t>correlations)</a:t>
            </a:r>
            <a:endParaRPr lang="en-US" sz="1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B1F6C3B-2028-458F-BEDA-935D532A28E8}"/>
              </a:ext>
            </a:extLst>
          </p:cNvPr>
          <p:cNvGrpSpPr/>
          <p:nvPr/>
        </p:nvGrpSpPr>
        <p:grpSpPr>
          <a:xfrm>
            <a:off x="892103" y="1428977"/>
            <a:ext cx="7278658" cy="1309862"/>
            <a:chOff x="892103" y="1428977"/>
            <a:chExt cx="7278658" cy="1309862"/>
          </a:xfrm>
        </p:grpSpPr>
        <p:grpSp>
          <p:nvGrpSpPr>
            <p:cNvPr id="188" name="Group 5">
              <a:extLst>
                <a:ext uri="{FF2B5EF4-FFF2-40B4-BE49-F238E27FC236}">
                  <a16:creationId xmlns:a16="http://schemas.microsoft.com/office/drawing/2014/main" id="{D7EA95F7-7C1A-4C95-97D4-FCDC1EBA3271}"/>
                </a:ext>
              </a:extLst>
            </p:cNvPr>
            <p:cNvGrpSpPr/>
            <p:nvPr/>
          </p:nvGrpSpPr>
          <p:grpSpPr>
            <a:xfrm>
              <a:off x="6680127" y="1440906"/>
              <a:ext cx="519208" cy="499581"/>
              <a:chOff x="5341601" y="1796479"/>
              <a:chExt cx="519208" cy="499581"/>
            </a:xfrm>
          </p:grpSpPr>
          <p:sp>
            <p:nvSpPr>
              <p:cNvPr id="189" name="Oval 86">
                <a:extLst>
                  <a:ext uri="{FF2B5EF4-FFF2-40B4-BE49-F238E27FC236}">
                    <a16:creationId xmlns:a16="http://schemas.microsoft.com/office/drawing/2014/main" id="{392BC7C5-C924-4D46-BEE2-839C143F9EB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351414" y="1786666"/>
                <a:ext cx="499581" cy="519208"/>
              </a:xfrm>
              <a:prstGeom prst="ellipse">
                <a:avLst/>
              </a:prstGeom>
              <a:solidFill>
                <a:srgbClr val="A6A6FF"/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0" name="Picture 87" descr="ball2v2pn-2.png">
                <a:extLst>
                  <a:ext uri="{FF2B5EF4-FFF2-40B4-BE49-F238E27FC236}">
                    <a16:creationId xmlns:a16="http://schemas.microsoft.com/office/drawing/2014/main" id="{06B54156-B05E-4284-81CF-2F7B86B21B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24621" y="2046683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191" name="Picture 89" descr="ball2v2pn.png">
                <a:extLst>
                  <a:ext uri="{FF2B5EF4-FFF2-40B4-BE49-F238E27FC236}">
                    <a16:creationId xmlns:a16="http://schemas.microsoft.com/office/drawing/2014/main" id="{15F11D0E-0A89-426C-9A57-FF5702C71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366281" y="1954136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192" name="Picture 90" descr="ball2v2pn.png">
                <a:extLst>
                  <a:ext uri="{FF2B5EF4-FFF2-40B4-BE49-F238E27FC236}">
                    <a16:creationId xmlns:a16="http://schemas.microsoft.com/office/drawing/2014/main" id="{FE8505D7-7BEA-455F-ADD7-437D06A07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503826" y="2061011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193" name="Picture 93" descr="ball2v2pn.png">
                <a:extLst>
                  <a:ext uri="{FF2B5EF4-FFF2-40B4-BE49-F238E27FC236}">
                    <a16:creationId xmlns:a16="http://schemas.microsoft.com/office/drawing/2014/main" id="{9C529757-2A94-4467-BEA2-02738A9A7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75830" y="1819107"/>
                <a:ext cx="209231" cy="204190"/>
              </a:xfrm>
              <a:prstGeom prst="rect">
                <a:avLst/>
              </a:prstGeom>
            </p:spPr>
          </p:pic>
          <p:pic>
            <p:nvPicPr>
              <p:cNvPr id="194" name="Picture 91" descr="ball2v2pn-2.png">
                <a:extLst>
                  <a:ext uri="{FF2B5EF4-FFF2-40B4-BE49-F238E27FC236}">
                    <a16:creationId xmlns:a16="http://schemas.microsoft.com/office/drawing/2014/main" id="{F258127E-52BB-4AF2-ADC0-10E0AEF23E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78206" y="1898541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195" name="Picture 94" descr="ball2v2pn-2.png">
                <a:extLst>
                  <a:ext uri="{FF2B5EF4-FFF2-40B4-BE49-F238E27FC236}">
                    <a16:creationId xmlns:a16="http://schemas.microsoft.com/office/drawing/2014/main" id="{EDD51977-3609-468A-9DDF-4956C9C3B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597517" y="1999073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196" name="Picture 92" descr="ball2v2pn.png">
                <a:extLst>
                  <a:ext uri="{FF2B5EF4-FFF2-40B4-BE49-F238E27FC236}">
                    <a16:creationId xmlns:a16="http://schemas.microsoft.com/office/drawing/2014/main" id="{5C232AC4-E005-4118-9E33-0EDCD6B02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622258" y="1878122"/>
                <a:ext cx="209231" cy="204190"/>
              </a:xfrm>
              <a:prstGeom prst="rect">
                <a:avLst/>
              </a:prstGeom>
            </p:spPr>
          </p:pic>
        </p:grpSp>
        <p:sp>
          <p:nvSpPr>
            <p:cNvPr id="197" name="Oval 63">
              <a:extLst>
                <a:ext uri="{FF2B5EF4-FFF2-40B4-BE49-F238E27FC236}">
                  <a16:creationId xmlns:a16="http://schemas.microsoft.com/office/drawing/2014/main" id="{E71411BB-7063-4612-93F9-3FB5BCF0E0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64799" y="1535061"/>
              <a:ext cx="800444" cy="448056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198" name="Oval 61">
              <a:extLst>
                <a:ext uri="{FF2B5EF4-FFF2-40B4-BE49-F238E27FC236}">
                  <a16:creationId xmlns:a16="http://schemas.microsoft.com/office/drawing/2014/main" id="{3FE9AFE6-93CB-46AA-96FA-8DEB015A65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9515" y="1586471"/>
              <a:ext cx="340553" cy="345236"/>
            </a:xfrm>
            <a:prstGeom prst="ellipse">
              <a:avLst/>
            </a:prstGeom>
            <a:solidFill>
              <a:srgbClr val="0000FF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4">
                  <a:extLst>
                    <a:ext uri="{FF2B5EF4-FFF2-40B4-BE49-F238E27FC236}">
                      <a16:creationId xmlns:a16="http://schemas.microsoft.com/office/drawing/2014/main" id="{A30FAB72-4C44-4F30-A0AB-1F8272E60B50}"/>
                    </a:ext>
                  </a:extLst>
                </p:cNvPr>
                <p:cNvSpPr txBox="1"/>
                <p:nvPr/>
              </p:nvSpPr>
              <p:spPr>
                <a:xfrm>
                  <a:off x="892103" y="1428977"/>
                  <a:ext cx="4174220" cy="746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𝑁𝐶𝑆𝑀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d>
                              <m:dPr>
                                <m:begChr m:val="|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9" name="TextBox 4">
                  <a:extLst>
                    <a:ext uri="{FF2B5EF4-FFF2-40B4-BE49-F238E27FC236}">
                      <a16:creationId xmlns:a16="http://schemas.microsoft.com/office/drawing/2014/main" id="{A30FAB72-4C44-4F30-A0AB-1F8272E60B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03" y="1428977"/>
                  <a:ext cx="4174220" cy="74687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0" name="Rectangle 1065">
              <a:extLst>
                <a:ext uri="{FF2B5EF4-FFF2-40B4-BE49-F238E27FC236}">
                  <a16:creationId xmlns:a16="http://schemas.microsoft.com/office/drawing/2014/main" id="{7526569E-3580-443B-926D-062AD69DA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997" y="2000175"/>
              <a:ext cx="143183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A-body harmonic oscillator states</a:t>
              </a:r>
            </a:p>
          </p:txBody>
        </p:sp>
        <p:sp>
          <p:nvSpPr>
            <p:cNvPr id="201" name="Rectangle 1065">
              <a:extLst>
                <a:ext uri="{FF2B5EF4-FFF2-40B4-BE49-F238E27FC236}">
                  <a16:creationId xmlns:a16="http://schemas.microsoft.com/office/drawing/2014/main" id="{9320C727-0D31-4C9F-B52F-795EFCB12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561" y="2107897"/>
              <a:ext cx="1647237" cy="5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Mixing coefficients</a:t>
              </a:r>
              <a:r>
                <a:rPr lang="en-US" sz="900" dirty="0">
                  <a:solidFill>
                    <a:srgbClr val="0000FF"/>
                  </a:solidFill>
                </a:rPr>
                <a:t>(unknown)</a:t>
              </a:r>
            </a:p>
          </p:txBody>
        </p:sp>
        <p:sp>
          <p:nvSpPr>
            <p:cNvPr id="202" name="Left-Right Arrow 65">
              <a:extLst>
                <a:ext uri="{FF2B5EF4-FFF2-40B4-BE49-F238E27FC236}">
                  <a16:creationId xmlns:a16="http://schemas.microsoft.com/office/drawing/2014/main" id="{B12CD182-728A-4322-8B2D-E14ED64EDF17}"/>
                </a:ext>
              </a:extLst>
            </p:cNvPr>
            <p:cNvSpPr/>
            <p:nvPr/>
          </p:nvSpPr>
          <p:spPr bwMode="auto">
            <a:xfrm>
              <a:off x="5767190" y="1681507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203" name="Straight Arrow Connector 76">
              <a:extLst>
                <a:ext uri="{FF2B5EF4-FFF2-40B4-BE49-F238E27FC236}">
                  <a16:creationId xmlns:a16="http://schemas.microsoft.com/office/drawing/2014/main" id="{406ADBE1-44BA-4377-A6B0-C4A40F0C2D87}"/>
                </a:ext>
              </a:extLst>
            </p:cNvPr>
            <p:cNvCxnSpPr>
              <a:stCxn id="201" idx="3"/>
              <a:endCxn id="198" idx="4"/>
            </p:cNvCxnSpPr>
            <p:nvPr/>
          </p:nvCxnSpPr>
          <p:spPr>
            <a:xfrm flipV="1">
              <a:off x="3243798" y="1931707"/>
              <a:ext cx="435994" cy="437190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77">
              <a:extLst>
                <a:ext uri="{FF2B5EF4-FFF2-40B4-BE49-F238E27FC236}">
                  <a16:creationId xmlns:a16="http://schemas.microsoft.com/office/drawing/2014/main" id="{1301E252-3BF8-49C7-91E3-8E6DEB0F9883}"/>
                </a:ext>
              </a:extLst>
            </p:cNvPr>
            <p:cNvCxnSpPr>
              <a:stCxn id="200" idx="1"/>
              <a:endCxn id="197" idx="3"/>
            </p:cNvCxnSpPr>
            <p:nvPr/>
          </p:nvCxnSpPr>
          <p:spPr>
            <a:xfrm flipV="1">
              <a:off x="3758997" y="1917501"/>
              <a:ext cx="423024" cy="45200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97">
              <a:extLst>
                <a:ext uri="{FF2B5EF4-FFF2-40B4-BE49-F238E27FC236}">
                  <a16:creationId xmlns:a16="http://schemas.microsoft.com/office/drawing/2014/main" id="{A1D16C02-ABF9-48B4-B385-01C3E6FAF536}"/>
                </a:ext>
              </a:extLst>
            </p:cNvPr>
            <p:cNvSpPr txBox="1"/>
            <p:nvPr/>
          </p:nvSpPr>
          <p:spPr>
            <a:xfrm>
              <a:off x="5896064" y="2323340"/>
              <a:ext cx="2274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CC00"/>
                  </a:solidFill>
                </a:rPr>
                <a:t>Second quantization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3">
                  <a:extLst>
                    <a:ext uri="{FF2B5EF4-FFF2-40B4-BE49-F238E27FC236}">
                      <a16:creationId xmlns:a16="http://schemas.microsoft.com/office/drawing/2014/main" id="{66FE8455-6991-4D14-8C76-56843520316F}"/>
                    </a:ext>
                  </a:extLst>
                </p:cNvPr>
                <p:cNvSpPr txBox="1"/>
                <p:nvPr/>
              </p:nvSpPr>
              <p:spPr>
                <a:xfrm>
                  <a:off x="6084913" y="1995911"/>
                  <a:ext cx="1872307" cy="303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𝑆𝐷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06" name="TextBox 3">
                  <a:extLst>
                    <a:ext uri="{FF2B5EF4-FFF2-40B4-BE49-F238E27FC236}">
                      <a16:creationId xmlns:a16="http://schemas.microsoft.com/office/drawing/2014/main" id="{66FE8455-6991-4D14-8C76-5684352031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913" y="1995911"/>
                  <a:ext cx="1872307" cy="303032"/>
                </a:xfrm>
                <a:prstGeom prst="rect">
                  <a:avLst/>
                </a:prstGeom>
                <a:blipFill>
                  <a:blip r:embed="rId6"/>
                  <a:stretch>
                    <a:fillRect l="-17915" t="-124000" b="-19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7" name="Group 26">
            <a:extLst>
              <a:ext uri="{FF2B5EF4-FFF2-40B4-BE49-F238E27FC236}">
                <a16:creationId xmlns:a16="http://schemas.microsoft.com/office/drawing/2014/main" id="{4C5DFF74-5647-4DCF-9BA8-7C09CBB1CAA7}"/>
              </a:ext>
            </a:extLst>
          </p:cNvPr>
          <p:cNvGrpSpPr>
            <a:grpSpLocks noChangeAspect="1"/>
          </p:cNvGrpSpPr>
          <p:nvPr/>
        </p:nvGrpSpPr>
        <p:grpSpPr>
          <a:xfrm>
            <a:off x="686324" y="2847631"/>
            <a:ext cx="2918968" cy="2439349"/>
            <a:chOff x="584472" y="1919901"/>
            <a:chExt cx="3463652" cy="2894534"/>
          </a:xfrm>
        </p:grpSpPr>
        <p:sp>
          <p:nvSpPr>
            <p:cNvPr id="208" name="Snip Diagonal Corner Rectangle 27">
              <a:extLst>
                <a:ext uri="{FF2B5EF4-FFF2-40B4-BE49-F238E27FC236}">
                  <a16:creationId xmlns:a16="http://schemas.microsoft.com/office/drawing/2014/main" id="{BE8A75D0-D7FA-4D4F-BC6D-BEFDF852F3E8}"/>
                </a:ext>
              </a:extLst>
            </p:cNvPr>
            <p:cNvSpPr/>
            <p:nvPr/>
          </p:nvSpPr>
          <p:spPr bwMode="auto">
            <a:xfrm>
              <a:off x="660511" y="1919901"/>
              <a:ext cx="3387613" cy="2528316"/>
            </a:xfrm>
            <a:prstGeom prst="snip2DiagRect">
              <a:avLst/>
            </a:prstGeom>
            <a:noFill/>
            <a:ln w="15875" cap="flat" cmpd="sng" algn="ctr">
              <a:solidFill>
                <a:srgbClr val="1A4A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09" name="Freeform 45">
              <a:extLst>
                <a:ext uri="{FF2B5EF4-FFF2-40B4-BE49-F238E27FC236}">
                  <a16:creationId xmlns:a16="http://schemas.microsoft.com/office/drawing/2014/main" id="{C2D70361-2FBD-4A29-B5CB-8AA44A7EBA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2589" y="2002529"/>
              <a:ext cx="2726875" cy="2267834"/>
            </a:xfrm>
            <a:custGeom>
              <a:avLst/>
              <a:gdLst>
                <a:gd name="T0" fmla="*/ 0 w 669"/>
                <a:gd name="T1" fmla="*/ 0 h 1063"/>
                <a:gd name="T2" fmla="*/ 341 w 669"/>
                <a:gd name="T3" fmla="*/ 1061 h 1063"/>
                <a:gd name="T4" fmla="*/ 669 w 669"/>
                <a:gd name="T5" fmla="*/ 13 h 1063"/>
                <a:gd name="T6" fmla="*/ 0 60000 65536"/>
                <a:gd name="T7" fmla="*/ 0 60000 65536"/>
                <a:gd name="T8" fmla="*/ 0 60000 65536"/>
                <a:gd name="T9" fmla="*/ 0 w 669"/>
                <a:gd name="T10" fmla="*/ 0 h 1063"/>
                <a:gd name="T11" fmla="*/ 669 w 669"/>
                <a:gd name="T12" fmla="*/ 1063 h 1063"/>
                <a:gd name="connsiteX0" fmla="*/ 0 w 9592"/>
                <a:gd name="connsiteY0" fmla="*/ 1111 h 9859"/>
                <a:gd name="connsiteX1" fmla="*/ 4689 w 9592"/>
                <a:gd name="connsiteY1" fmla="*/ 9859 h 9859"/>
                <a:gd name="connsiteX2" fmla="*/ 9592 w 9592"/>
                <a:gd name="connsiteY2" fmla="*/ 0 h 9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92" h="9859">
                  <a:moveTo>
                    <a:pt x="0" y="1111"/>
                  </a:moveTo>
                  <a:cubicBezTo>
                    <a:pt x="1719" y="6087"/>
                    <a:pt x="3030" y="9840"/>
                    <a:pt x="4689" y="9859"/>
                  </a:cubicBezTo>
                  <a:cubicBezTo>
                    <a:pt x="6348" y="9878"/>
                    <a:pt x="7963" y="4939"/>
                    <a:pt x="9592" y="0"/>
                  </a:cubicBezTo>
                </a:path>
              </a:pathLst>
            </a:cu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Line 46">
              <a:extLst>
                <a:ext uri="{FF2B5EF4-FFF2-40B4-BE49-F238E27FC236}">
                  <a16:creationId xmlns:a16="http://schemas.microsoft.com/office/drawing/2014/main" id="{8DCD4247-2DE0-4908-9540-B261FBDC35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391145" y="3784459"/>
              <a:ext cx="1162981" cy="0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Line 47">
              <a:extLst>
                <a:ext uri="{FF2B5EF4-FFF2-40B4-BE49-F238E27FC236}">
                  <a16:creationId xmlns:a16="http://schemas.microsoft.com/office/drawing/2014/main" id="{6FCFDEB5-72EB-4C2D-9732-E3CA50CA09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39786" y="3334919"/>
              <a:ext cx="1653908" cy="13581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Line 48">
              <a:extLst>
                <a:ext uri="{FF2B5EF4-FFF2-40B4-BE49-F238E27FC236}">
                  <a16:creationId xmlns:a16="http://schemas.microsoft.com/office/drawing/2014/main" id="{5B73FB6E-AB5E-4F97-8151-52F3D2D196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20951" y="2855102"/>
              <a:ext cx="2106482" cy="13432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Line 49">
              <a:extLst>
                <a:ext uri="{FF2B5EF4-FFF2-40B4-BE49-F238E27FC236}">
                  <a16:creationId xmlns:a16="http://schemas.microsoft.com/office/drawing/2014/main" id="{64BD1419-A30E-4C10-BCEC-572B670B7D1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6167" y="2332531"/>
              <a:ext cx="2558019" cy="13187"/>
            </a:xfrm>
            <a:prstGeom prst="line">
              <a:avLst/>
            </a:prstGeom>
            <a:noFill/>
            <a:ln w="15875">
              <a:solidFill>
                <a:srgbClr val="00804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Oval 54">
              <a:extLst>
                <a:ext uri="{FF2B5EF4-FFF2-40B4-BE49-F238E27FC236}">
                  <a16:creationId xmlns:a16="http://schemas.microsoft.com/office/drawing/2014/main" id="{F8052AF4-8D05-47E6-BE51-3DAB3F81A2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23815" y="3717299"/>
              <a:ext cx="113290" cy="110818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Oval 55">
              <a:extLst>
                <a:ext uri="{FF2B5EF4-FFF2-40B4-BE49-F238E27FC236}">
                  <a16:creationId xmlns:a16="http://schemas.microsoft.com/office/drawing/2014/main" id="{CDEA1D71-0911-4263-B99E-0B5B35587E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70967" y="3717633"/>
              <a:ext cx="113290" cy="110818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Oval 56">
              <a:extLst>
                <a:ext uri="{FF2B5EF4-FFF2-40B4-BE49-F238E27FC236}">
                  <a16:creationId xmlns:a16="http://schemas.microsoft.com/office/drawing/2014/main" id="{5E394829-2780-4386-BF2D-F52FB56877A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75036" y="3720656"/>
              <a:ext cx="113290" cy="11081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Oval 57">
              <a:extLst>
                <a:ext uri="{FF2B5EF4-FFF2-40B4-BE49-F238E27FC236}">
                  <a16:creationId xmlns:a16="http://schemas.microsoft.com/office/drawing/2014/main" id="{3338B971-B3B6-487C-BF96-360135C2AF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26363" y="3720322"/>
              <a:ext cx="113290" cy="110818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Oval 60">
              <a:extLst>
                <a:ext uri="{FF2B5EF4-FFF2-40B4-BE49-F238E27FC236}">
                  <a16:creationId xmlns:a16="http://schemas.microsoft.com/office/drawing/2014/main" id="{91BFC04F-AE4A-4132-9550-52D6E34507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9376" y="3287981"/>
              <a:ext cx="113290" cy="107457"/>
            </a:xfrm>
            <a:prstGeom prst="ellipse">
              <a:avLst/>
            </a:prstGeom>
            <a:solidFill>
              <a:srgbClr val="FF0000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Oval 61">
              <a:extLst>
                <a:ext uri="{FF2B5EF4-FFF2-40B4-BE49-F238E27FC236}">
                  <a16:creationId xmlns:a16="http://schemas.microsoft.com/office/drawing/2014/main" id="{53A0AE31-E316-4490-9768-CB3CD2B5341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77454" y="3287981"/>
              <a:ext cx="113290" cy="107457"/>
            </a:xfrm>
            <a:prstGeom prst="ellipse">
              <a:avLst/>
            </a:prstGeom>
            <a:solidFill>
              <a:srgbClr val="6666FF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TextBox 44">
              <a:extLst>
                <a:ext uri="{FF2B5EF4-FFF2-40B4-BE49-F238E27FC236}">
                  <a16:creationId xmlns:a16="http://schemas.microsoft.com/office/drawing/2014/main" id="{891F9A08-35F9-4621-AB40-BB6A0249AE24}"/>
                </a:ext>
              </a:extLst>
            </p:cNvPr>
            <p:cNvSpPr txBox="1"/>
            <p:nvPr/>
          </p:nvSpPr>
          <p:spPr>
            <a:xfrm>
              <a:off x="1079281" y="4449226"/>
              <a:ext cx="2741959" cy="365209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No-Core Shell Model</a:t>
              </a:r>
            </a:p>
          </p:txBody>
        </p:sp>
        <p:sp>
          <p:nvSpPr>
            <p:cNvPr id="221" name="Line 51">
              <a:extLst>
                <a:ext uri="{FF2B5EF4-FFF2-40B4-BE49-F238E27FC236}">
                  <a16:creationId xmlns:a16="http://schemas.microsoft.com/office/drawing/2014/main" id="{1BB78E52-124A-4187-BBB6-A75789439BB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474173" y="2366055"/>
              <a:ext cx="0" cy="4980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sm"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TextBox 46">
                  <a:extLst>
                    <a:ext uri="{FF2B5EF4-FFF2-40B4-BE49-F238E27FC236}">
                      <a16:creationId xmlns:a16="http://schemas.microsoft.com/office/drawing/2014/main" id="{45C01043-E67E-47F0-AC70-0667288282F5}"/>
                    </a:ext>
                  </a:extLst>
                </p:cNvPr>
                <p:cNvSpPr txBox="1"/>
                <p:nvPr/>
              </p:nvSpPr>
              <p:spPr>
                <a:xfrm>
                  <a:off x="2485252" y="2461205"/>
                  <a:ext cx="548193" cy="3652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400" i="1">
                            <a:latin typeface="Cambria Math"/>
                            <a:ea typeface="Cambria Math"/>
                          </a:rPr>
                          <m:t>ℏ</m:t>
                        </m:r>
                        <m:r>
                          <m:rPr>
                            <m:sty m:val="p"/>
                          </m:rPr>
                          <a:rPr lang="el-GR" sz="1400" i="1">
                            <a:latin typeface="Cambria Math"/>
                            <a:ea typeface="Cambria Math"/>
                          </a:rPr>
                          <m:t>Ω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2" name="TextBox 46">
                  <a:extLst>
                    <a:ext uri="{FF2B5EF4-FFF2-40B4-BE49-F238E27FC236}">
                      <a16:creationId xmlns:a16="http://schemas.microsoft.com/office/drawing/2014/main" id="{45C01043-E67E-47F0-AC70-0667288282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5252" y="2461205"/>
                  <a:ext cx="548193" cy="3652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3" name="Up Arrow 47">
                  <a:extLst>
                    <a:ext uri="{FF2B5EF4-FFF2-40B4-BE49-F238E27FC236}">
                      <a16:creationId xmlns:a16="http://schemas.microsoft.com/office/drawing/2014/main" id="{F3192CD5-6BD1-4D42-8318-E28636947339}"/>
                    </a:ext>
                  </a:extLst>
                </p:cNvPr>
                <p:cNvSpPr/>
                <p:nvPr/>
              </p:nvSpPr>
              <p:spPr bwMode="auto">
                <a:xfrm>
                  <a:off x="584472" y="2273399"/>
                  <a:ext cx="540435" cy="773743"/>
                </a:xfrm>
                <a:prstGeom prst="upArrow">
                  <a:avLst>
                    <a:gd name="adj1" fmla="val 54766"/>
                    <a:gd name="adj2" fmla="val 50000"/>
                  </a:avLst>
                </a:prstGeom>
                <a:solidFill>
                  <a:srgbClr val="0000FF"/>
                </a:solidFill>
                <a:ln>
                  <a:solidFill>
                    <a:srgbClr val="0000FF"/>
                  </a:solidFill>
                  <a:headEnd/>
                  <a:tailEnd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vert270" rtlCol="0" anchor="ctr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b="0" i="1" kern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kern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b="0" i="0" kern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oMath>
                    </m:oMathPara>
                  </a14:m>
                  <a:endParaRPr lang="en-US" sz="1600" baseline="-25000" dirty="0"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223" name="Up Arrow 47">
                  <a:extLst>
                    <a:ext uri="{FF2B5EF4-FFF2-40B4-BE49-F238E27FC236}">
                      <a16:creationId xmlns:a16="http://schemas.microsoft.com/office/drawing/2014/main" id="{F3192CD5-6BD1-4D42-8318-E286369473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4472" y="2273399"/>
                  <a:ext cx="540435" cy="773743"/>
                </a:xfrm>
                <a:prstGeom prst="upArrow">
                  <a:avLst>
                    <a:gd name="adj1" fmla="val 54766"/>
                    <a:gd name="adj2" fmla="val 50000"/>
                  </a:avLst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rgbClr val="0000FF"/>
                  </a:solidFill>
                  <a:headEnd/>
                  <a:tailEnd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4" name="Oval 58">
              <a:extLst>
                <a:ext uri="{FF2B5EF4-FFF2-40B4-BE49-F238E27FC236}">
                  <a16:creationId xmlns:a16="http://schemas.microsoft.com/office/drawing/2014/main" id="{D00A90A7-BF19-4702-A00D-01A637DE2D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66366" y="3286831"/>
              <a:ext cx="109728" cy="109756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Oval 59">
              <a:extLst>
                <a:ext uri="{FF2B5EF4-FFF2-40B4-BE49-F238E27FC236}">
                  <a16:creationId xmlns:a16="http://schemas.microsoft.com/office/drawing/2014/main" id="{723AA824-1C0E-40BE-9C3F-DF1414B2A0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4011" y="3286832"/>
              <a:ext cx="109728" cy="109755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Oval 62">
              <a:extLst>
                <a:ext uri="{FF2B5EF4-FFF2-40B4-BE49-F238E27FC236}">
                  <a16:creationId xmlns:a16="http://schemas.microsoft.com/office/drawing/2014/main" id="{981B89E8-7A89-4B8F-9D27-A6B682C95CB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98550" y="2806941"/>
              <a:ext cx="109728" cy="109755"/>
            </a:xfrm>
            <a:prstGeom prst="ellipse">
              <a:avLst/>
            </a:prstGeom>
            <a:solidFill>
              <a:srgbClr val="FFCCFF"/>
            </a:solidFill>
            <a:ln w="15875">
              <a:solidFill>
                <a:srgbClr val="FC0B1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1"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227" name="Oval 63">
              <a:extLst>
                <a:ext uri="{FF2B5EF4-FFF2-40B4-BE49-F238E27FC236}">
                  <a16:creationId xmlns:a16="http://schemas.microsoft.com/office/drawing/2014/main" id="{8806869D-95DF-4F98-A158-027EA150FAB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77870" y="2806941"/>
              <a:ext cx="109728" cy="109755"/>
            </a:xfrm>
            <a:prstGeom prst="ellipse">
              <a:avLst/>
            </a:prstGeom>
            <a:solidFill>
              <a:srgbClr val="C3E1F8"/>
            </a:solidFill>
            <a:ln w="15875">
              <a:solidFill>
                <a:srgbClr val="008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8" name="AutoShape 64">
              <a:extLst>
                <a:ext uri="{FF2B5EF4-FFF2-40B4-BE49-F238E27FC236}">
                  <a16:creationId xmlns:a16="http://schemas.microsoft.com/office/drawing/2014/main" id="{D190BC18-5ED1-404D-951C-745A690A05E6}"/>
                </a:ext>
              </a:extLst>
            </p:cNvPr>
            <p:cNvCxnSpPr>
              <a:cxnSpLocks noChangeAspect="1" noChangeShapeType="1"/>
              <a:stCxn id="217" idx="0"/>
              <a:endCxn id="225" idx="0"/>
            </p:cNvCxnSpPr>
            <p:nvPr/>
          </p:nvCxnSpPr>
          <p:spPr bwMode="auto">
            <a:xfrm rot="5400000" flipH="1" flipV="1">
              <a:off x="2159196" y="3410644"/>
              <a:ext cx="433490" cy="185867"/>
            </a:xfrm>
            <a:prstGeom prst="curvedConnector3">
              <a:avLst>
                <a:gd name="adj1" fmla="val 152735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29" name="AutoShape 65">
              <a:extLst>
                <a:ext uri="{FF2B5EF4-FFF2-40B4-BE49-F238E27FC236}">
                  <a16:creationId xmlns:a16="http://schemas.microsoft.com/office/drawing/2014/main" id="{FBD1C77D-F796-44D6-8D67-9ABB6BB334DC}"/>
                </a:ext>
              </a:extLst>
            </p:cNvPr>
            <p:cNvCxnSpPr>
              <a:cxnSpLocks noChangeAspect="1" noChangeShapeType="1"/>
              <a:stCxn id="219" idx="0"/>
              <a:endCxn id="227" idx="0"/>
            </p:cNvCxnSpPr>
            <p:nvPr/>
          </p:nvCxnSpPr>
          <p:spPr bwMode="auto">
            <a:xfrm rot="16200000" flipV="1">
              <a:off x="1342897" y="2996778"/>
              <a:ext cx="481040" cy="101365"/>
            </a:xfrm>
            <a:prstGeom prst="curvedConnector3">
              <a:avLst>
                <a:gd name="adj1" fmla="val 147522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30" name="AutoShape 66">
              <a:extLst>
                <a:ext uri="{FF2B5EF4-FFF2-40B4-BE49-F238E27FC236}">
                  <a16:creationId xmlns:a16="http://schemas.microsoft.com/office/drawing/2014/main" id="{056B0A4E-1820-45B9-A019-971C6293DE5E}"/>
                </a:ext>
              </a:extLst>
            </p:cNvPr>
            <p:cNvCxnSpPr>
              <a:cxnSpLocks noChangeAspect="1" noChangeShapeType="1"/>
              <a:stCxn id="214" idx="0"/>
              <a:endCxn id="224" idx="4"/>
            </p:cNvCxnSpPr>
            <p:nvPr/>
          </p:nvCxnSpPr>
          <p:spPr bwMode="auto">
            <a:xfrm rot="16200000" flipV="1">
              <a:off x="1340489" y="3477328"/>
              <a:ext cx="320712" cy="159230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31" name="AutoShape 67">
              <a:extLst>
                <a:ext uri="{FF2B5EF4-FFF2-40B4-BE49-F238E27FC236}">
                  <a16:creationId xmlns:a16="http://schemas.microsoft.com/office/drawing/2014/main" id="{F92141D1-FF60-4C99-BB41-40348625FED1}"/>
                </a:ext>
              </a:extLst>
            </p:cNvPr>
            <p:cNvCxnSpPr>
              <a:cxnSpLocks noChangeAspect="1" noChangeShapeType="1"/>
              <a:stCxn id="216" idx="0"/>
              <a:endCxn id="226" idx="4"/>
            </p:cNvCxnSpPr>
            <p:nvPr/>
          </p:nvCxnSpPr>
          <p:spPr bwMode="auto">
            <a:xfrm rot="16200000" flipV="1">
              <a:off x="1690568" y="3279542"/>
              <a:ext cx="803960" cy="78267"/>
            </a:xfrm>
            <a:prstGeom prst="curvedConnector3">
              <a:avLst>
                <a:gd name="adj1" fmla="val 50000"/>
              </a:avLst>
            </a:prstGeom>
            <a:noFill/>
            <a:ln w="158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</p:cxnSp>
      </p:grpSp>
      <p:sp>
        <p:nvSpPr>
          <p:cNvPr id="232" name="ZoneTexte 231">
            <a:extLst>
              <a:ext uri="{FF2B5EF4-FFF2-40B4-BE49-F238E27FC236}">
                <a16:creationId xmlns:a16="http://schemas.microsoft.com/office/drawing/2014/main" id="{318403DA-9B3A-4262-B63B-5632C032A8E2}"/>
              </a:ext>
            </a:extLst>
          </p:cNvPr>
          <p:cNvSpPr txBox="1"/>
          <p:nvPr/>
        </p:nvSpPr>
        <p:spPr>
          <a:xfrm>
            <a:off x="4464729" y="3435157"/>
            <a:ext cx="584924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Advantage of HO CI methods:</a:t>
            </a:r>
          </a:p>
          <a:p>
            <a:pPr marL="84455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/>
              <a:t>Center of mass is factorized.</a:t>
            </a:r>
          </a:p>
          <a:p>
            <a:pPr marL="84455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/>
              <a:t>Mathematically possible to derived </a:t>
            </a:r>
            <a:r>
              <a:rPr lang="en-US" sz="1600" dirty="0" err="1"/>
              <a:t>s.p.</a:t>
            </a:r>
            <a:r>
              <a:rPr lang="en-US" sz="1600" dirty="0"/>
              <a:t> to Jacobi coordinates transformation.</a:t>
            </a:r>
          </a:p>
          <a:p>
            <a:pPr marL="844550" lvl="1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600" dirty="0"/>
              <a:t>Fourier transform is trivial: NCSM, RGM with HO CI is equivalent in momentum or position space.</a:t>
            </a:r>
          </a:p>
        </p:txBody>
      </p:sp>
    </p:spTree>
    <p:extLst>
      <p:ext uri="{BB962C8B-B14F-4D97-AF65-F5344CB8AC3E}">
        <p14:creationId xmlns:p14="http://schemas.microsoft.com/office/powerpoint/2010/main" val="34315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78"/>
    </mc:Choice>
    <mc:Fallback xmlns="">
      <p:transition spd="slow" advTm="6037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9383951" cy="488983"/>
          </a:xfrm>
        </p:spPr>
        <p:txBody>
          <a:bodyPr>
            <a:noAutofit/>
          </a:bodyPr>
          <a:lstStyle/>
          <a:p>
            <a:r>
              <a:rPr lang="en-US" sz="2000" b="0" dirty="0">
                <a:cs typeface="Arial Narrow"/>
              </a:rPr>
              <a:t>Resonating group method for NCSM: long-range dynamics and scattering</a:t>
            </a:r>
            <a:br>
              <a:rPr lang="en-US" b="0" dirty="0">
                <a:cs typeface="Arial Narrow"/>
              </a:rPr>
            </a:b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S.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Quaglioni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, P. </a:t>
            </a:r>
            <a:r>
              <a:rPr lang="en-US" sz="1000" cap="none" dirty="0" err="1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Navrátil</a:t>
            </a:r>
            <a:r>
              <a:rPr lang="en-US" sz="1000" cap="none" dirty="0">
                <a:ln w="0" cap="sq">
                  <a:noFill/>
                </a:ln>
                <a:solidFill>
                  <a:schemeClr val="bg1">
                    <a:lumMod val="65000"/>
                  </a:schemeClr>
                </a:solidFill>
              </a:rPr>
              <a:t> PRL101 (2008).</a:t>
            </a:r>
          </a:p>
        </p:txBody>
      </p:sp>
      <p:sp>
        <p:nvSpPr>
          <p:cNvPr id="60" name="Titre 6"/>
          <p:cNvSpPr txBox="1">
            <a:spLocks/>
          </p:cNvSpPr>
          <p:nvPr/>
        </p:nvSpPr>
        <p:spPr>
          <a:xfrm>
            <a:off x="3036000" y="44624"/>
            <a:ext cx="7236000" cy="93610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000" b="0" dirty="0">
                <a:cs typeface="Arial Narrow"/>
              </a:rPr>
            </a:br>
            <a:endParaRPr lang="fr-FR" sz="1050" cap="none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10" name="Groupe 209">
            <a:extLst>
              <a:ext uri="{FF2B5EF4-FFF2-40B4-BE49-F238E27FC236}">
                <a16:creationId xmlns:a16="http://schemas.microsoft.com/office/drawing/2014/main" id="{74DF221C-85D4-4F6A-BF18-19D3F5B69F6E}"/>
              </a:ext>
            </a:extLst>
          </p:cNvPr>
          <p:cNvGrpSpPr/>
          <p:nvPr/>
        </p:nvGrpSpPr>
        <p:grpSpPr>
          <a:xfrm>
            <a:off x="9369924" y="3082514"/>
            <a:ext cx="2098141" cy="1995620"/>
            <a:chOff x="6157299" y="1513840"/>
            <a:chExt cx="2098141" cy="1995620"/>
          </a:xfrm>
        </p:grpSpPr>
        <p:grpSp>
          <p:nvGrpSpPr>
            <p:cNvPr id="211" name="Group 229">
              <a:extLst>
                <a:ext uri="{FF2B5EF4-FFF2-40B4-BE49-F238E27FC236}">
                  <a16:creationId xmlns:a16="http://schemas.microsoft.com/office/drawing/2014/main" id="{E5458D0B-9BF2-468B-9F71-AFD583F10D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57299" y="1513840"/>
              <a:ext cx="2020347" cy="1174710"/>
              <a:chOff x="5347432" y="4353294"/>
              <a:chExt cx="2648949" cy="1540205"/>
            </a:xfrm>
          </p:grpSpPr>
          <p:sp>
            <p:nvSpPr>
              <p:cNvPr id="213" name="Oval 84">
                <a:extLst>
                  <a:ext uri="{FF2B5EF4-FFF2-40B4-BE49-F238E27FC236}">
                    <a16:creationId xmlns:a16="http://schemas.microsoft.com/office/drawing/2014/main" id="{8D88A639-F10C-4DA2-ABAC-A5C1BA4075B0}"/>
                  </a:ext>
                </a:extLst>
              </p:cNvPr>
              <p:cNvSpPr/>
              <p:nvPr/>
            </p:nvSpPr>
            <p:spPr bwMode="auto">
              <a:xfrm>
                <a:off x="6007210" y="4452351"/>
                <a:ext cx="1460258" cy="144114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4" name="Group 94">
                <a:extLst>
                  <a:ext uri="{FF2B5EF4-FFF2-40B4-BE49-F238E27FC236}">
                    <a16:creationId xmlns:a16="http://schemas.microsoft.com/office/drawing/2014/main" id="{83DE810A-81ED-4CE4-90F2-CAE1D310BEDF}"/>
                  </a:ext>
                </a:extLst>
              </p:cNvPr>
              <p:cNvGrpSpPr/>
              <p:nvPr/>
            </p:nvGrpSpPr>
            <p:grpSpPr>
              <a:xfrm>
                <a:off x="6434349" y="4869936"/>
                <a:ext cx="605978" cy="605979"/>
                <a:chOff x="3046267" y="5132315"/>
                <a:chExt cx="605978" cy="605979"/>
              </a:xfrm>
            </p:grpSpPr>
            <p:sp>
              <p:nvSpPr>
                <p:cNvPr id="220" name="Oval 163">
                  <a:extLst>
                    <a:ext uri="{FF2B5EF4-FFF2-40B4-BE49-F238E27FC236}">
                      <a16:creationId xmlns:a16="http://schemas.microsoft.com/office/drawing/2014/main" id="{85B1568B-04B5-467A-82B3-7AF2E95803D8}"/>
                    </a:ext>
                  </a:extLst>
                </p:cNvPr>
                <p:cNvSpPr/>
                <p:nvPr/>
              </p:nvSpPr>
              <p:spPr>
                <a:xfrm rot="16654851">
                  <a:off x="3046266" y="5132316"/>
                  <a:ext cx="605979" cy="605978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21" name="Picture 164" descr="ball2v2pn-2.png">
                  <a:extLst>
                    <a:ext uri="{FF2B5EF4-FFF2-40B4-BE49-F238E27FC236}">
                      <a16:creationId xmlns:a16="http://schemas.microsoft.com/office/drawing/2014/main" id="{119C1F1D-4303-4436-A634-6193728BA8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3162798" y="5391221"/>
                  <a:ext cx="282245" cy="275444"/>
                </a:xfrm>
                <a:prstGeom prst="rect">
                  <a:avLst/>
                </a:prstGeom>
              </p:spPr>
            </p:pic>
            <p:grpSp>
              <p:nvGrpSpPr>
                <p:cNvPr id="222" name="Group 166">
                  <a:extLst>
                    <a:ext uri="{FF2B5EF4-FFF2-40B4-BE49-F238E27FC236}">
                      <a16:creationId xmlns:a16="http://schemas.microsoft.com/office/drawing/2014/main" id="{2DB6ED13-19A7-4F85-BDFF-A65E05339084}"/>
                    </a:ext>
                  </a:extLst>
                </p:cNvPr>
                <p:cNvGrpSpPr/>
                <p:nvPr/>
              </p:nvGrpSpPr>
              <p:grpSpPr>
                <a:xfrm rot="16654851">
                  <a:off x="3137904" y="5170143"/>
                  <a:ext cx="419968" cy="550889"/>
                  <a:chOff x="16040944" y="9157792"/>
                  <a:chExt cx="1097900" cy="1440160"/>
                </a:xfrm>
              </p:grpSpPr>
              <p:pic>
                <p:nvPicPr>
                  <p:cNvPr id="223" name="Picture 167" descr="ball2v2pn.png">
                    <a:extLst>
                      <a:ext uri="{FF2B5EF4-FFF2-40B4-BE49-F238E27FC236}">
                        <a16:creationId xmlns:a16="http://schemas.microsoft.com/office/drawing/2014/main" id="{900FC581-2479-43F5-9538-C8F0BB5B68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00984" y="9157792"/>
                    <a:ext cx="737860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224" name="Picture 168" descr="ball2v2pn.png">
                    <a:extLst>
                      <a:ext uri="{FF2B5EF4-FFF2-40B4-BE49-F238E27FC236}">
                        <a16:creationId xmlns:a16="http://schemas.microsoft.com/office/drawing/2014/main" id="{3C187F36-C1D3-49C2-A702-5F59BCC35E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040944" y="9877872"/>
                    <a:ext cx="737860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225" name="Picture 169" descr="ball2v2pn-2.png">
                    <a:extLst>
                      <a:ext uri="{FF2B5EF4-FFF2-40B4-BE49-F238E27FC236}">
                        <a16:creationId xmlns:a16="http://schemas.microsoft.com/office/drawing/2014/main" id="{95BBF9E7-941C-43C4-97E7-509D699DC9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386034" y="9668034"/>
                    <a:ext cx="737860" cy="72008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15" name="Freeform 95">
                <a:extLst>
                  <a:ext uri="{FF2B5EF4-FFF2-40B4-BE49-F238E27FC236}">
                    <a16:creationId xmlns:a16="http://schemas.microsoft.com/office/drawing/2014/main" id="{4AA978C1-8ABB-484D-B1BD-6A98DD47AAF9}"/>
                  </a:ext>
                </a:extLst>
              </p:cNvPr>
              <p:cNvSpPr/>
              <p:nvPr/>
            </p:nvSpPr>
            <p:spPr>
              <a:xfrm>
                <a:off x="5507272" y="5018503"/>
                <a:ext cx="946129" cy="236338"/>
              </a:xfrm>
              <a:custGeom>
                <a:avLst/>
                <a:gdLst>
                  <a:gd name="connsiteX0" fmla="*/ 0 w 1417913"/>
                  <a:gd name="connsiteY0" fmla="*/ 332888 h 505500"/>
                  <a:gd name="connsiteX1" fmla="*/ 197275 w 1417913"/>
                  <a:gd name="connsiteY1" fmla="*/ 12335 h 505500"/>
                  <a:gd name="connsiteX2" fmla="*/ 406880 w 1417913"/>
                  <a:gd name="connsiteY2" fmla="*/ 505494 h 505500"/>
                  <a:gd name="connsiteX3" fmla="*/ 604154 w 1417913"/>
                  <a:gd name="connsiteY3" fmla="*/ 6 h 505500"/>
                  <a:gd name="connsiteX4" fmla="*/ 789100 w 1417913"/>
                  <a:gd name="connsiteY4" fmla="*/ 493165 h 505500"/>
                  <a:gd name="connsiteX5" fmla="*/ 974045 w 1417913"/>
                  <a:gd name="connsiteY5" fmla="*/ 12335 h 505500"/>
                  <a:gd name="connsiteX6" fmla="*/ 1109671 w 1417913"/>
                  <a:gd name="connsiteY6" fmla="*/ 505494 h 505500"/>
                  <a:gd name="connsiteX7" fmla="*/ 1269957 w 1417913"/>
                  <a:gd name="connsiteY7" fmla="*/ 24664 h 505500"/>
                  <a:gd name="connsiteX8" fmla="*/ 1417913 w 1417913"/>
                  <a:gd name="connsiteY8" fmla="*/ 394533 h 505500"/>
                  <a:gd name="connsiteX0" fmla="*/ 0 w 1417913"/>
                  <a:gd name="connsiteY0" fmla="*/ 332888 h 505608"/>
                  <a:gd name="connsiteX1" fmla="*/ 234264 w 1417913"/>
                  <a:gd name="connsiteY1" fmla="*/ 49322 h 505608"/>
                  <a:gd name="connsiteX2" fmla="*/ 406880 w 1417913"/>
                  <a:gd name="connsiteY2" fmla="*/ 505494 h 505608"/>
                  <a:gd name="connsiteX3" fmla="*/ 604154 w 1417913"/>
                  <a:gd name="connsiteY3" fmla="*/ 6 h 505608"/>
                  <a:gd name="connsiteX4" fmla="*/ 789100 w 1417913"/>
                  <a:gd name="connsiteY4" fmla="*/ 493165 h 505608"/>
                  <a:gd name="connsiteX5" fmla="*/ 974045 w 1417913"/>
                  <a:gd name="connsiteY5" fmla="*/ 12335 h 505608"/>
                  <a:gd name="connsiteX6" fmla="*/ 1109671 w 1417913"/>
                  <a:gd name="connsiteY6" fmla="*/ 505494 h 505608"/>
                  <a:gd name="connsiteX7" fmla="*/ 1269957 w 1417913"/>
                  <a:gd name="connsiteY7" fmla="*/ 24664 h 505608"/>
                  <a:gd name="connsiteX8" fmla="*/ 1417913 w 1417913"/>
                  <a:gd name="connsiteY8" fmla="*/ 394533 h 505608"/>
                  <a:gd name="connsiteX0" fmla="*/ 0 w 1343934"/>
                  <a:gd name="connsiteY0" fmla="*/ 369874 h 505607"/>
                  <a:gd name="connsiteX1" fmla="*/ 160285 w 1343934"/>
                  <a:gd name="connsiteY1" fmla="*/ 49322 h 505607"/>
                  <a:gd name="connsiteX2" fmla="*/ 332901 w 1343934"/>
                  <a:gd name="connsiteY2" fmla="*/ 505494 h 505607"/>
                  <a:gd name="connsiteX3" fmla="*/ 530175 w 1343934"/>
                  <a:gd name="connsiteY3" fmla="*/ 6 h 505607"/>
                  <a:gd name="connsiteX4" fmla="*/ 715121 w 1343934"/>
                  <a:gd name="connsiteY4" fmla="*/ 493165 h 505607"/>
                  <a:gd name="connsiteX5" fmla="*/ 900066 w 1343934"/>
                  <a:gd name="connsiteY5" fmla="*/ 12335 h 505607"/>
                  <a:gd name="connsiteX6" fmla="*/ 1035692 w 1343934"/>
                  <a:gd name="connsiteY6" fmla="*/ 505494 h 505607"/>
                  <a:gd name="connsiteX7" fmla="*/ 1195978 w 1343934"/>
                  <a:gd name="connsiteY7" fmla="*/ 24664 h 505607"/>
                  <a:gd name="connsiteX8" fmla="*/ 1343934 w 1343934"/>
                  <a:gd name="connsiteY8" fmla="*/ 394533 h 50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3934" h="505607">
                    <a:moveTo>
                      <a:pt x="0" y="369874"/>
                    </a:moveTo>
                    <a:cubicBezTo>
                      <a:pt x="64731" y="195213"/>
                      <a:pt x="104802" y="26719"/>
                      <a:pt x="160285" y="49322"/>
                    </a:cubicBezTo>
                    <a:cubicBezTo>
                      <a:pt x="215769" y="71925"/>
                      <a:pt x="271253" y="513713"/>
                      <a:pt x="332901" y="505494"/>
                    </a:cubicBezTo>
                    <a:cubicBezTo>
                      <a:pt x="394549" y="497275"/>
                      <a:pt x="466472" y="2061"/>
                      <a:pt x="530175" y="6"/>
                    </a:cubicBezTo>
                    <a:cubicBezTo>
                      <a:pt x="593878" y="-2049"/>
                      <a:pt x="653473" y="491110"/>
                      <a:pt x="715121" y="493165"/>
                    </a:cubicBezTo>
                    <a:cubicBezTo>
                      <a:pt x="776769" y="495220"/>
                      <a:pt x="846638" y="10280"/>
                      <a:pt x="900066" y="12335"/>
                    </a:cubicBezTo>
                    <a:cubicBezTo>
                      <a:pt x="953494" y="14390"/>
                      <a:pt x="986373" y="503439"/>
                      <a:pt x="1035692" y="505494"/>
                    </a:cubicBezTo>
                    <a:cubicBezTo>
                      <a:pt x="1085011" y="507549"/>
                      <a:pt x="1144604" y="43157"/>
                      <a:pt x="1195978" y="24664"/>
                    </a:cubicBezTo>
                    <a:cubicBezTo>
                      <a:pt x="1247352" y="6171"/>
                      <a:pt x="1343934" y="394533"/>
                      <a:pt x="1343934" y="394533"/>
                    </a:cubicBezTo>
                  </a:path>
                </a:pathLst>
              </a:custGeom>
              <a:ln w="190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 171">
                <a:extLst>
                  <a:ext uri="{FF2B5EF4-FFF2-40B4-BE49-F238E27FC236}">
                    <a16:creationId xmlns:a16="http://schemas.microsoft.com/office/drawing/2014/main" id="{69633DFF-7E06-4BF9-A120-B450F2607A97}"/>
                  </a:ext>
                </a:extLst>
              </p:cNvPr>
              <p:cNvSpPr/>
              <p:nvPr/>
            </p:nvSpPr>
            <p:spPr>
              <a:xfrm rot="19436827">
                <a:off x="6889957" y="4794651"/>
                <a:ext cx="890988" cy="211614"/>
              </a:xfrm>
              <a:custGeom>
                <a:avLst/>
                <a:gdLst>
                  <a:gd name="connsiteX0" fmla="*/ 0 w 1417913"/>
                  <a:gd name="connsiteY0" fmla="*/ 332888 h 505500"/>
                  <a:gd name="connsiteX1" fmla="*/ 197275 w 1417913"/>
                  <a:gd name="connsiteY1" fmla="*/ 12335 h 505500"/>
                  <a:gd name="connsiteX2" fmla="*/ 406880 w 1417913"/>
                  <a:gd name="connsiteY2" fmla="*/ 505494 h 505500"/>
                  <a:gd name="connsiteX3" fmla="*/ 604154 w 1417913"/>
                  <a:gd name="connsiteY3" fmla="*/ 6 h 505500"/>
                  <a:gd name="connsiteX4" fmla="*/ 789100 w 1417913"/>
                  <a:gd name="connsiteY4" fmla="*/ 493165 h 505500"/>
                  <a:gd name="connsiteX5" fmla="*/ 974045 w 1417913"/>
                  <a:gd name="connsiteY5" fmla="*/ 12335 h 505500"/>
                  <a:gd name="connsiteX6" fmla="*/ 1109671 w 1417913"/>
                  <a:gd name="connsiteY6" fmla="*/ 505494 h 505500"/>
                  <a:gd name="connsiteX7" fmla="*/ 1269957 w 1417913"/>
                  <a:gd name="connsiteY7" fmla="*/ 24664 h 505500"/>
                  <a:gd name="connsiteX8" fmla="*/ 1417913 w 1417913"/>
                  <a:gd name="connsiteY8" fmla="*/ 394533 h 505500"/>
                  <a:gd name="connsiteX0" fmla="*/ 0 w 1417913"/>
                  <a:gd name="connsiteY0" fmla="*/ 332888 h 505500"/>
                  <a:gd name="connsiteX1" fmla="*/ 258915 w 1417913"/>
                  <a:gd name="connsiteY1" fmla="*/ 11457 h 505500"/>
                  <a:gd name="connsiteX2" fmla="*/ 406880 w 1417913"/>
                  <a:gd name="connsiteY2" fmla="*/ 505494 h 505500"/>
                  <a:gd name="connsiteX3" fmla="*/ 604154 w 1417913"/>
                  <a:gd name="connsiteY3" fmla="*/ 6 h 505500"/>
                  <a:gd name="connsiteX4" fmla="*/ 789100 w 1417913"/>
                  <a:gd name="connsiteY4" fmla="*/ 493165 h 505500"/>
                  <a:gd name="connsiteX5" fmla="*/ 974045 w 1417913"/>
                  <a:gd name="connsiteY5" fmla="*/ 12335 h 505500"/>
                  <a:gd name="connsiteX6" fmla="*/ 1109671 w 1417913"/>
                  <a:gd name="connsiteY6" fmla="*/ 505494 h 505500"/>
                  <a:gd name="connsiteX7" fmla="*/ 1269957 w 1417913"/>
                  <a:gd name="connsiteY7" fmla="*/ 24664 h 505500"/>
                  <a:gd name="connsiteX8" fmla="*/ 1417913 w 1417913"/>
                  <a:gd name="connsiteY8" fmla="*/ 394533 h 505500"/>
                  <a:gd name="connsiteX0" fmla="*/ 0 w 1358105"/>
                  <a:gd name="connsiteY0" fmla="*/ 376427 h 505500"/>
                  <a:gd name="connsiteX1" fmla="*/ 199107 w 1358105"/>
                  <a:gd name="connsiteY1" fmla="*/ 11457 h 505500"/>
                  <a:gd name="connsiteX2" fmla="*/ 347072 w 1358105"/>
                  <a:gd name="connsiteY2" fmla="*/ 505494 h 505500"/>
                  <a:gd name="connsiteX3" fmla="*/ 544346 w 1358105"/>
                  <a:gd name="connsiteY3" fmla="*/ 6 h 505500"/>
                  <a:gd name="connsiteX4" fmla="*/ 729292 w 1358105"/>
                  <a:gd name="connsiteY4" fmla="*/ 493165 h 505500"/>
                  <a:gd name="connsiteX5" fmla="*/ 914237 w 1358105"/>
                  <a:gd name="connsiteY5" fmla="*/ 12335 h 505500"/>
                  <a:gd name="connsiteX6" fmla="*/ 1049863 w 1358105"/>
                  <a:gd name="connsiteY6" fmla="*/ 505494 h 505500"/>
                  <a:gd name="connsiteX7" fmla="*/ 1210149 w 1358105"/>
                  <a:gd name="connsiteY7" fmla="*/ 24664 h 505500"/>
                  <a:gd name="connsiteX8" fmla="*/ 1358105 w 1358105"/>
                  <a:gd name="connsiteY8" fmla="*/ 394533 h 50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8105" h="505500">
                    <a:moveTo>
                      <a:pt x="0" y="376427"/>
                    </a:moveTo>
                    <a:cubicBezTo>
                      <a:pt x="64731" y="201766"/>
                      <a:pt x="141262" y="-10054"/>
                      <a:pt x="199107" y="11457"/>
                    </a:cubicBezTo>
                    <a:cubicBezTo>
                      <a:pt x="256952" y="32968"/>
                      <a:pt x="289532" y="507402"/>
                      <a:pt x="347072" y="505494"/>
                    </a:cubicBezTo>
                    <a:cubicBezTo>
                      <a:pt x="404612" y="503586"/>
                      <a:pt x="480643" y="2061"/>
                      <a:pt x="544346" y="6"/>
                    </a:cubicBezTo>
                    <a:cubicBezTo>
                      <a:pt x="608049" y="-2049"/>
                      <a:pt x="667644" y="491110"/>
                      <a:pt x="729292" y="493165"/>
                    </a:cubicBezTo>
                    <a:cubicBezTo>
                      <a:pt x="790940" y="495220"/>
                      <a:pt x="860809" y="10280"/>
                      <a:pt x="914237" y="12335"/>
                    </a:cubicBezTo>
                    <a:cubicBezTo>
                      <a:pt x="967665" y="14390"/>
                      <a:pt x="1000544" y="503439"/>
                      <a:pt x="1049863" y="505494"/>
                    </a:cubicBezTo>
                    <a:cubicBezTo>
                      <a:pt x="1099182" y="507549"/>
                      <a:pt x="1158775" y="43157"/>
                      <a:pt x="1210149" y="24664"/>
                    </a:cubicBezTo>
                    <a:cubicBezTo>
                      <a:pt x="1261523" y="6171"/>
                      <a:pt x="1358105" y="394533"/>
                      <a:pt x="1358105" y="394533"/>
                    </a:cubicBezTo>
                  </a:path>
                </a:pathLst>
              </a:cu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7" name="Straight Arrow Connector 98">
                <a:extLst>
                  <a:ext uri="{FF2B5EF4-FFF2-40B4-BE49-F238E27FC236}">
                    <a16:creationId xmlns:a16="http://schemas.microsoft.com/office/drawing/2014/main" id="{78B013B4-2E6C-413D-AB45-C86030B95F69}"/>
                  </a:ext>
                </a:extLst>
              </p:cNvPr>
              <p:cNvCxnSpPr/>
              <p:nvPr/>
            </p:nvCxnSpPr>
            <p:spPr>
              <a:xfrm flipV="1">
                <a:off x="7731065" y="4353294"/>
                <a:ext cx="265316" cy="255512"/>
              </a:xfrm>
              <a:prstGeom prst="straightConnector1">
                <a:avLst/>
              </a:prstGeom>
              <a:ln w="31750" cmpd="sng">
                <a:solidFill>
                  <a:srgbClr val="00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8" name="Picture 170" descr="ball2v2pn.png">
                <a:extLst>
                  <a:ext uri="{FF2B5EF4-FFF2-40B4-BE49-F238E27FC236}">
                    <a16:creationId xmlns:a16="http://schemas.microsoft.com/office/drawing/2014/main" id="{A14A84E9-0C48-4D58-81E2-1490354EC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7571324" y="4500012"/>
                <a:ext cx="282246" cy="275445"/>
              </a:xfrm>
              <a:prstGeom prst="rect">
                <a:avLst/>
              </a:prstGeom>
            </p:spPr>
          </p:pic>
          <p:pic>
            <p:nvPicPr>
              <p:cNvPr id="219" name="Picture 165" descr="ball2v2pn.png">
                <a:extLst>
                  <a:ext uri="{FF2B5EF4-FFF2-40B4-BE49-F238E27FC236}">
                    <a16:creationId xmlns:a16="http://schemas.microsoft.com/office/drawing/2014/main" id="{1EC289D4-10B4-4839-9A60-2435F1965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5344032" y="5009407"/>
                <a:ext cx="282246" cy="275445"/>
              </a:xfrm>
              <a:prstGeom prst="rect">
                <a:avLst/>
              </a:prstGeom>
            </p:spPr>
          </p:pic>
        </p:grpSp>
        <p:sp>
          <p:nvSpPr>
            <p:cNvPr id="212" name="TextBox 44">
              <a:extLst>
                <a:ext uri="{FF2B5EF4-FFF2-40B4-BE49-F238E27FC236}">
                  <a16:creationId xmlns:a16="http://schemas.microsoft.com/office/drawing/2014/main" id="{0EE37700-E137-4221-82BE-A54667C74DB0}"/>
                </a:ext>
              </a:extLst>
            </p:cNvPr>
            <p:cNvSpPr txBox="1"/>
            <p:nvPr/>
          </p:nvSpPr>
          <p:spPr>
            <a:xfrm>
              <a:off x="6262340" y="2770796"/>
              <a:ext cx="1993100" cy="738664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NCSM/RGM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Cluster formalism for elastic/inelastic</a:t>
              </a:r>
            </a:p>
          </p:txBody>
        </p:sp>
      </p:grpSp>
      <p:grpSp>
        <p:nvGrpSpPr>
          <p:cNvPr id="227" name="Groupe 226">
            <a:extLst>
              <a:ext uri="{FF2B5EF4-FFF2-40B4-BE49-F238E27FC236}">
                <a16:creationId xmlns:a16="http://schemas.microsoft.com/office/drawing/2014/main" id="{A8DC6FD3-F4B1-4E13-9018-EE6191EF2B6C}"/>
              </a:ext>
            </a:extLst>
          </p:cNvPr>
          <p:cNvGrpSpPr/>
          <p:nvPr/>
        </p:nvGrpSpPr>
        <p:grpSpPr>
          <a:xfrm>
            <a:off x="895565" y="2900811"/>
            <a:ext cx="7101119" cy="1928082"/>
            <a:chOff x="895565" y="2863843"/>
            <a:chExt cx="7101119" cy="1928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8" name="TextBox 72">
                  <a:extLst>
                    <a:ext uri="{FF2B5EF4-FFF2-40B4-BE49-F238E27FC236}">
                      <a16:creationId xmlns:a16="http://schemas.microsoft.com/office/drawing/2014/main" id="{7C671D2A-61C7-466D-A8BD-52C2CB138CA9}"/>
                    </a:ext>
                  </a:extLst>
                </p:cNvPr>
                <p:cNvSpPr txBox="1"/>
                <p:nvPr/>
              </p:nvSpPr>
              <p:spPr>
                <a:xfrm>
                  <a:off x="895565" y="3432895"/>
                  <a:ext cx="4096800" cy="8073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𝑅𝐺𝑀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  <m:sup/>
                          <m:e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sub>
                                </m:sSub>
                                <m:d>
                                  <m:dPr>
                                    <m:begChr m:val="|"/>
                                    <m:endChr m:val="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"/>
                                        <m:endChr m:val="⟩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l-G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l-GR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Φ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</m:e>
                                            </m:acc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d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8" name="TextBox 72">
                  <a:extLst>
                    <a:ext uri="{FF2B5EF4-FFF2-40B4-BE49-F238E27FC236}">
                      <a16:creationId xmlns:a16="http://schemas.microsoft.com/office/drawing/2014/main" id="{7C671D2A-61C7-466D-A8BD-52C2CB13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565" y="3432895"/>
                  <a:ext cx="4096800" cy="80733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9" name="Rectangle 1065">
              <a:extLst>
                <a:ext uri="{FF2B5EF4-FFF2-40B4-BE49-F238E27FC236}">
                  <a16:creationId xmlns:a16="http://schemas.microsoft.com/office/drawing/2014/main" id="{2EBA6D78-6A2C-4623-94F3-1DC7B74A1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3256" y="4199455"/>
              <a:ext cx="8774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Channel basis</a:t>
              </a:r>
            </a:p>
          </p:txBody>
        </p:sp>
        <p:sp>
          <p:nvSpPr>
            <p:cNvPr id="230" name="Oval 74">
              <a:extLst>
                <a:ext uri="{FF2B5EF4-FFF2-40B4-BE49-F238E27FC236}">
                  <a16:creationId xmlns:a16="http://schemas.microsoft.com/office/drawing/2014/main" id="{54510024-1376-425A-AD7D-0945BC617F84}"/>
                </a:ext>
              </a:extLst>
            </p:cNvPr>
            <p:cNvSpPr/>
            <p:nvPr/>
          </p:nvSpPr>
          <p:spPr bwMode="auto">
            <a:xfrm>
              <a:off x="2839667" y="3573251"/>
              <a:ext cx="671472" cy="442978"/>
            </a:xfrm>
            <a:prstGeom prst="ellipse">
              <a:avLst/>
            </a:prstGeom>
            <a:solidFill>
              <a:srgbClr val="0000FF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31" name="Rectangle 1065">
              <a:extLst>
                <a:ext uri="{FF2B5EF4-FFF2-40B4-BE49-F238E27FC236}">
                  <a16:creationId xmlns:a16="http://schemas.microsoft.com/office/drawing/2014/main" id="{77FDAF5A-713D-49C3-A4D6-FF098A74E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348" y="4130205"/>
              <a:ext cx="1382670" cy="661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Relative wave function </a:t>
              </a:r>
              <a:r>
                <a:rPr lang="en-US" sz="900" dirty="0">
                  <a:solidFill>
                    <a:srgbClr val="0000FF"/>
                  </a:solidFill>
                </a:rPr>
                <a:t>(unknown)</a:t>
              </a:r>
            </a:p>
          </p:txBody>
        </p:sp>
        <p:sp>
          <p:nvSpPr>
            <p:cNvPr id="232" name="Oval 76">
              <a:extLst>
                <a:ext uri="{FF2B5EF4-FFF2-40B4-BE49-F238E27FC236}">
                  <a16:creationId xmlns:a16="http://schemas.microsoft.com/office/drawing/2014/main" id="{0930276C-66CC-4D5A-8CEB-8CBB2CDF4D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04551" y="3549673"/>
              <a:ext cx="976212" cy="448056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233" name="Left-Right Arrow 77">
              <a:extLst>
                <a:ext uri="{FF2B5EF4-FFF2-40B4-BE49-F238E27FC236}">
                  <a16:creationId xmlns:a16="http://schemas.microsoft.com/office/drawing/2014/main" id="{EE57011E-99EB-4A52-89CF-B5211061861D}"/>
                </a:ext>
              </a:extLst>
            </p:cNvPr>
            <p:cNvSpPr/>
            <p:nvPr/>
          </p:nvSpPr>
          <p:spPr bwMode="auto">
            <a:xfrm>
              <a:off x="5766917" y="3550630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34" name="TextBox 78">
              <a:extLst>
                <a:ext uri="{FF2B5EF4-FFF2-40B4-BE49-F238E27FC236}">
                  <a16:creationId xmlns:a16="http://schemas.microsoft.com/office/drawing/2014/main" id="{99F18AD4-DD83-44DD-8238-2FBA348CC63A}"/>
                </a:ext>
              </a:extLst>
            </p:cNvPr>
            <p:cNvSpPr txBox="1"/>
            <p:nvPr/>
          </p:nvSpPr>
          <p:spPr>
            <a:xfrm>
              <a:off x="2673201" y="4414898"/>
              <a:ext cx="1479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400" dirty="0" err="1"/>
                <a:t>Antisymmetrizer</a:t>
              </a:r>
              <a:endParaRPr lang="en-US" sz="1400" dirty="0"/>
            </a:p>
          </p:txBody>
        </p:sp>
        <p:cxnSp>
          <p:nvCxnSpPr>
            <p:cNvPr id="235" name="Straight Arrow Connector 79">
              <a:extLst>
                <a:ext uri="{FF2B5EF4-FFF2-40B4-BE49-F238E27FC236}">
                  <a16:creationId xmlns:a16="http://schemas.microsoft.com/office/drawing/2014/main" id="{60D4033C-5512-44B5-BA32-D13590D5C30B}"/>
                </a:ext>
              </a:extLst>
            </p:cNvPr>
            <p:cNvCxnSpPr>
              <a:stCxn id="231" idx="3"/>
              <a:endCxn id="230" idx="4"/>
            </p:cNvCxnSpPr>
            <p:nvPr/>
          </p:nvCxnSpPr>
          <p:spPr>
            <a:xfrm flipV="1">
              <a:off x="2580018" y="4016229"/>
              <a:ext cx="595385" cy="444836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80">
              <a:extLst>
                <a:ext uri="{FF2B5EF4-FFF2-40B4-BE49-F238E27FC236}">
                  <a16:creationId xmlns:a16="http://schemas.microsoft.com/office/drawing/2014/main" id="{5DE5886D-2EE6-4F12-AC0F-5F4A12FE9AC2}"/>
                </a:ext>
              </a:extLst>
            </p:cNvPr>
            <p:cNvCxnSpPr>
              <a:stCxn id="229" idx="1"/>
              <a:endCxn id="232" idx="4"/>
            </p:cNvCxnSpPr>
            <p:nvPr/>
          </p:nvCxnSpPr>
          <p:spPr>
            <a:xfrm flipH="1" flipV="1">
              <a:off x="4392657" y="3997729"/>
              <a:ext cx="30599" cy="46333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81">
              <a:extLst>
                <a:ext uri="{FF2B5EF4-FFF2-40B4-BE49-F238E27FC236}">
                  <a16:creationId xmlns:a16="http://schemas.microsoft.com/office/drawing/2014/main" id="{84BC2C36-B155-47D0-BD07-3DA9CD0B8A05}"/>
                </a:ext>
              </a:extLst>
            </p:cNvPr>
            <p:cNvCxnSpPr>
              <a:stCxn id="234" idx="0"/>
            </p:cNvCxnSpPr>
            <p:nvPr/>
          </p:nvCxnSpPr>
          <p:spPr>
            <a:xfrm flipV="1">
              <a:off x="3413147" y="3890894"/>
              <a:ext cx="220783" cy="52400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95EE8C81-CBFC-4E44-9853-35353E7C12C6}"/>
                </a:ext>
              </a:extLst>
            </p:cNvPr>
            <p:cNvGrpSpPr/>
            <p:nvPr/>
          </p:nvGrpSpPr>
          <p:grpSpPr>
            <a:xfrm>
              <a:off x="6066732" y="2863843"/>
              <a:ext cx="1929952" cy="1839168"/>
              <a:chOff x="6038658" y="2863843"/>
              <a:chExt cx="1929952" cy="1839168"/>
            </a:xfrm>
          </p:grpSpPr>
          <p:sp>
            <p:nvSpPr>
              <p:cNvPr id="239" name="TextBox 82">
                <a:extLst>
                  <a:ext uri="{FF2B5EF4-FFF2-40B4-BE49-F238E27FC236}">
                    <a16:creationId xmlns:a16="http://schemas.microsoft.com/office/drawing/2014/main" id="{F8B68C6F-D946-43B5-A419-2DFEEED576F4}"/>
                  </a:ext>
                </a:extLst>
              </p:cNvPr>
              <p:cNvSpPr txBox="1"/>
              <p:nvPr/>
            </p:nvSpPr>
            <p:spPr>
              <a:xfrm>
                <a:off x="6102485" y="4179791"/>
                <a:ext cx="17807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CC00"/>
                    </a:solidFill>
                  </a:rPr>
                  <a:t>Cluster expansion technique</a:t>
                </a:r>
              </a:p>
            </p:txBody>
          </p:sp>
          <p:grpSp>
            <p:nvGrpSpPr>
              <p:cNvPr id="240" name="Groupe 10">
                <a:extLst>
                  <a:ext uri="{FF2B5EF4-FFF2-40B4-BE49-F238E27FC236}">
                    <a16:creationId xmlns:a16="http://schemas.microsoft.com/office/drawing/2014/main" id="{7B4A7464-F1E4-40C9-A3B3-6326FC246EAE}"/>
                  </a:ext>
                </a:extLst>
              </p:cNvPr>
              <p:cNvGrpSpPr/>
              <p:nvPr/>
            </p:nvGrpSpPr>
            <p:grpSpPr>
              <a:xfrm>
                <a:off x="6038658" y="2863843"/>
                <a:ext cx="1929952" cy="1318925"/>
                <a:chOff x="4740672" y="2863842"/>
                <a:chExt cx="1929952" cy="13189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1" name="ZoneTexte 3">
                      <a:extLst>
                        <a:ext uri="{FF2B5EF4-FFF2-40B4-BE49-F238E27FC236}">
                          <a16:creationId xmlns:a16="http://schemas.microsoft.com/office/drawing/2014/main" id="{83A26711-BF56-4BD6-A18E-D967AF25837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82197" y="2863842"/>
                      <a:ext cx="889859" cy="41351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i="1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𝑎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𝑎</m:t>
                                </m:r>
                              </m:sub>
                            </m:sSub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241" name="ZoneTexte 3">
                      <a:extLst>
                        <a:ext uri="{FF2B5EF4-FFF2-40B4-BE49-F238E27FC236}">
                          <a16:creationId xmlns:a16="http://schemas.microsoft.com/office/drawing/2014/main" id="{83A26711-BF56-4BD6-A18E-D967AF2583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82197" y="2863842"/>
                      <a:ext cx="889859" cy="413511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t="-1617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42" name="Group 85">
                  <a:extLst>
                    <a:ext uri="{FF2B5EF4-FFF2-40B4-BE49-F238E27FC236}">
                      <a16:creationId xmlns:a16="http://schemas.microsoft.com/office/drawing/2014/main" id="{AE5BF202-8B9D-41D3-B7FE-038C98D6C9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86651" y="3245636"/>
                  <a:ext cx="780369" cy="473425"/>
                  <a:chOff x="8058383" y="4135567"/>
                  <a:chExt cx="705547" cy="428033"/>
                </a:xfrm>
              </p:grpSpPr>
              <p:sp>
                <p:nvSpPr>
                  <p:cNvPr id="246" name="Oval 89">
                    <a:extLst>
                      <a:ext uri="{FF2B5EF4-FFF2-40B4-BE49-F238E27FC236}">
                        <a16:creationId xmlns:a16="http://schemas.microsoft.com/office/drawing/2014/main" id="{4E9FE42E-0ADC-466F-BC8D-96C9E75F5A6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8065522" y="4192974"/>
                    <a:ext cx="363487" cy="377766"/>
                  </a:xfrm>
                  <a:prstGeom prst="ellipse">
                    <a:avLst/>
                  </a:prstGeom>
                  <a:solidFill>
                    <a:srgbClr val="FFFF00">
                      <a:alpha val="50000"/>
                    </a:srgbClr>
                  </a:solidFill>
                  <a:ln w="12700" cmpd="sng">
                    <a:solidFill>
                      <a:srgbClr val="00335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spcFirstLastPara="0" vert="horz" wrap="none" lIns="290259" tIns="41911" rIns="78232" bIns="41911" numCol="1" spcCol="1270" rtlCol="0" anchor="ctr" anchorCtr="0">
                    <a:noAutofit/>
                  </a:bodyPr>
                  <a:lstStyle/>
                  <a:p>
                    <a:pPr algn="ctr" defTabSz="488834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7" name="Picture 90" descr="ball2v2pn-2.png">
                    <a:extLst>
                      <a:ext uri="{FF2B5EF4-FFF2-40B4-BE49-F238E27FC236}">
                        <a16:creationId xmlns:a16="http://schemas.microsoft.com/office/drawing/2014/main" id="{83E8E437-6577-44AF-982A-3463FB5C81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118909" y="4371533"/>
                    <a:ext cx="189171" cy="184612"/>
                  </a:xfrm>
                  <a:prstGeom prst="rect">
                    <a:avLst/>
                  </a:prstGeom>
                </p:spPr>
              </p:pic>
              <p:sp>
                <p:nvSpPr>
                  <p:cNvPr id="248" name="Oval 91">
                    <a:extLst>
                      <a:ext uri="{FF2B5EF4-FFF2-40B4-BE49-F238E27FC236}">
                        <a16:creationId xmlns:a16="http://schemas.microsoft.com/office/drawing/2014/main" id="{4C175CBB-D6A1-4A7D-8E69-B37775EE06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8454470" y="4144667"/>
                    <a:ext cx="318559" cy="300360"/>
                  </a:xfrm>
                  <a:prstGeom prst="ellipse">
                    <a:avLst/>
                  </a:prstGeom>
                  <a:solidFill>
                    <a:srgbClr val="FFFF00">
                      <a:alpha val="50000"/>
                    </a:srgbClr>
                  </a:solidFill>
                  <a:ln w="12700" cmpd="sng">
                    <a:solidFill>
                      <a:srgbClr val="003350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spcFirstLastPara="0" vert="horz" wrap="none" lIns="290259" tIns="41911" rIns="78232" bIns="41911" numCol="1" spcCol="1270" rtlCol="0" anchor="ctr" anchorCtr="0">
                    <a:noAutofit/>
                  </a:bodyPr>
                  <a:lstStyle/>
                  <a:p>
                    <a:pPr algn="ctr" defTabSz="488834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  <p:pic>
                <p:nvPicPr>
                  <p:cNvPr id="249" name="Picture 92" descr="ball2v2pn.png">
                    <a:extLst>
                      <a:ext uri="{FF2B5EF4-FFF2-40B4-BE49-F238E27FC236}">
                        <a16:creationId xmlns:a16="http://schemas.microsoft.com/office/drawing/2014/main" id="{040F6D67-FCDA-4A8C-9167-62B9B2DA65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066162" y="4287859"/>
                    <a:ext cx="189171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0" name="Picture 93" descr="ball2v2pn.png">
                    <a:extLst>
                      <a:ext uri="{FF2B5EF4-FFF2-40B4-BE49-F238E27FC236}">
                        <a16:creationId xmlns:a16="http://schemas.microsoft.com/office/drawing/2014/main" id="{1A1F8282-26BF-4CF4-B0AC-C3FA2E3A08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205289" y="4343870"/>
                    <a:ext cx="189171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1" name="Picture 94" descr="ball2v2pn-2.png">
                    <a:extLst>
                      <a:ext uri="{FF2B5EF4-FFF2-40B4-BE49-F238E27FC236}">
                        <a16:creationId xmlns:a16="http://schemas.microsoft.com/office/drawing/2014/main" id="{3B480D51-F563-4E95-9E69-6684912B8C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167356" y="4219133"/>
                    <a:ext cx="189171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2" name="Picture 95" descr="ball2v2pn.png">
                    <a:extLst>
                      <a:ext uri="{FF2B5EF4-FFF2-40B4-BE49-F238E27FC236}">
                        <a16:creationId xmlns:a16="http://schemas.microsoft.com/office/drawing/2014/main" id="{EBA3FCDB-F956-4621-813A-BDD18DD747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570253" y="4233783"/>
                    <a:ext cx="189170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3" name="Picture 96" descr="ball2v2pn.png">
                    <a:extLst>
                      <a:ext uri="{FF2B5EF4-FFF2-40B4-BE49-F238E27FC236}">
                        <a16:creationId xmlns:a16="http://schemas.microsoft.com/office/drawing/2014/main" id="{59406651-6D2A-4484-8919-90B58A202E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477947" y="4226827"/>
                    <a:ext cx="189170" cy="184612"/>
                  </a:xfrm>
                  <a:prstGeom prst="rect">
                    <a:avLst/>
                  </a:prstGeom>
                </p:spPr>
              </p:pic>
              <p:pic>
                <p:nvPicPr>
                  <p:cNvPr id="254" name="Picture 97" descr="ball2v2pn-2.png">
                    <a:extLst>
                      <a:ext uri="{FF2B5EF4-FFF2-40B4-BE49-F238E27FC236}">
                        <a16:creationId xmlns:a16="http://schemas.microsoft.com/office/drawing/2014/main" id="{55D149EC-CDB8-436D-86E4-4091F140D62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8550075" y="4154699"/>
                    <a:ext cx="189171" cy="184612"/>
                  </a:xfrm>
                  <a:prstGeom prst="rect">
                    <a:avLst/>
                  </a:prstGeom>
                </p:spPr>
              </p:pic>
              <p:cxnSp>
                <p:nvCxnSpPr>
                  <p:cNvPr id="255" name="Straight Arrow Connector 98">
                    <a:extLst>
                      <a:ext uri="{FF2B5EF4-FFF2-40B4-BE49-F238E27FC236}">
                        <a16:creationId xmlns:a16="http://schemas.microsoft.com/office/drawing/2014/main" id="{301B3A31-F239-4EFB-8D12-307E2692C3B0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8358159" y="4114452"/>
                    <a:ext cx="122062" cy="42721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headEnd type="triangle" w="sm" len="med"/>
                    <a:tailEnd type="none" w="sm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3" name="TextBox 86">
                      <a:extLst>
                        <a:ext uri="{FF2B5EF4-FFF2-40B4-BE49-F238E27FC236}">
                          <a16:creationId xmlns:a16="http://schemas.microsoft.com/office/drawing/2014/main" id="{8C905C81-DCAC-478F-91FE-6DA5C823B8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740672" y="3895637"/>
                      <a:ext cx="1929952" cy="28713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89" name="TextBox 8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40672" y="3895637"/>
                      <a:ext cx="1929952" cy="287130"/>
                    </a:xfrm>
                    <a:prstGeom prst="rect">
                      <a:avLst/>
                    </a:prstGeom>
                    <a:blipFill rotWithShape="1">
                      <a:blip r:embed="rId22"/>
                      <a:stretch>
                        <a:fillRect l="-2848" t="-10638" r="-2848" b="-170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4" name="ZoneTexte 4">
                      <a:extLst>
                        <a:ext uri="{FF2B5EF4-FFF2-40B4-BE49-F238E27FC236}">
                          <a16:creationId xmlns:a16="http://schemas.microsoft.com/office/drawing/2014/main" id="{C95402AB-8E22-4B8D-AC86-128C42ED16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65259" y="3636575"/>
                      <a:ext cx="72795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i="1">
                                <a:latin typeface="Cambria Math"/>
                              </a:rPr>
                              <m:t>(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𝐴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−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𝑎</m:t>
                            </m:r>
                            <m:r>
                              <a:rPr lang="fr-FR" sz="1200" i="1">
                                <a:latin typeface="Cambria Math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1200" dirty="0"/>
                    </a:p>
                  </p:txBody>
                </p:sp>
              </mc:Choice>
              <mc:Fallback xmlns="">
                <p:sp>
                  <p:nvSpPr>
                    <p:cNvPr id="5" name="ZoneTexte 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65259" y="3636575"/>
                      <a:ext cx="727956" cy="276999"/>
                    </a:xfrm>
                    <a:prstGeom prst="rect">
                      <a:avLst/>
                    </a:prstGeom>
                    <a:blipFill rotWithShape="1">
                      <a:blip r:embed="rId23"/>
                      <a:stretch>
                        <a:fillRect b="-111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5" name="ZoneTexte 6">
                      <a:extLst>
                        <a:ext uri="{FF2B5EF4-FFF2-40B4-BE49-F238E27FC236}">
                          <a16:creationId xmlns:a16="http://schemas.microsoft.com/office/drawing/2014/main" id="{7F65646F-2AA6-4332-A1A4-D7E0655914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45709" y="3530008"/>
                      <a:ext cx="31669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i="1">
                                <a:latin typeface="Cambria Math"/>
                              </a:rPr>
                              <m:t>𝑎</m:t>
                            </m:r>
                          </m:oMath>
                        </m:oMathPara>
                      </a14:m>
                      <a:endParaRPr lang="fr-FR" dirty="0"/>
                    </a:p>
                  </p:txBody>
                </p:sp>
              </mc:Choice>
              <mc:Fallback xmlns="">
                <p:sp>
                  <p:nvSpPr>
                    <p:cNvPr id="7" name="ZoneTexte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45709" y="3530008"/>
                      <a:ext cx="316690" cy="276999"/>
                    </a:xfrm>
                    <a:prstGeom prst="rect">
                      <a:avLst/>
                    </a:prstGeom>
                    <a:blipFill rotWithShape="1">
                      <a:blip r:embed="rId2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8" name="ZoneTexte 277">
                <a:extLst>
                  <a:ext uri="{FF2B5EF4-FFF2-40B4-BE49-F238E27FC236}">
                    <a16:creationId xmlns:a16="http://schemas.microsoft.com/office/drawing/2014/main" id="{9859F0DE-27F3-485B-868A-9EAEF27461A6}"/>
                  </a:ext>
                </a:extLst>
              </p:cNvPr>
              <p:cNvSpPr txBox="1"/>
              <p:nvPr/>
            </p:nvSpPr>
            <p:spPr>
              <a:xfrm>
                <a:off x="4058476" y="4971356"/>
                <a:ext cx="4313238" cy="995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Many-body basis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twice</a:t>
                </a:r>
                <a:r>
                  <a:rPr lang="fr-FR" sz="1600" dirty="0"/>
                  <a:t> as large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𝑁𝐶𝑆𝑀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fr-FR" sz="1600" dirty="0"/>
              </a:p>
              <a:p>
                <a:pPr marL="7874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fr-FR" sz="1600" dirty="0"/>
                  <a:t> 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p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 i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sup>
                    </m:sSup>
                  </m:oMath>
                </a14:m>
                <a:endParaRPr lang="fr-FR" sz="1600" dirty="0"/>
              </a:p>
              <a:p>
                <a:pPr marL="78740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  <m:sup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sup>
                    </m:sSup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278" name="ZoneTexte 277">
                <a:extLst>
                  <a:ext uri="{FF2B5EF4-FFF2-40B4-BE49-F238E27FC236}">
                    <a16:creationId xmlns:a16="http://schemas.microsoft.com/office/drawing/2014/main" id="{9859F0DE-27F3-485B-868A-9EAEF274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8476" y="4971356"/>
                <a:ext cx="4313238" cy="995144"/>
              </a:xfrm>
              <a:prstGeom prst="rect">
                <a:avLst/>
              </a:prstGeom>
              <a:blipFill>
                <a:blip r:embed="rId25"/>
                <a:stretch>
                  <a:fillRect l="-849" t="-1840" b="-184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B2A4DD6B-03A5-31C3-2733-92E643752DDC}"/>
              </a:ext>
            </a:extLst>
          </p:cNvPr>
          <p:cNvGrpSpPr/>
          <p:nvPr/>
        </p:nvGrpSpPr>
        <p:grpSpPr>
          <a:xfrm>
            <a:off x="892103" y="1428977"/>
            <a:ext cx="7278658" cy="1309862"/>
            <a:chOff x="892103" y="1428977"/>
            <a:chExt cx="7278658" cy="1309862"/>
          </a:xfrm>
        </p:grpSpPr>
        <p:grpSp>
          <p:nvGrpSpPr>
            <p:cNvPr id="74" name="Group 5">
              <a:extLst>
                <a:ext uri="{FF2B5EF4-FFF2-40B4-BE49-F238E27FC236}">
                  <a16:creationId xmlns:a16="http://schemas.microsoft.com/office/drawing/2014/main" id="{1676D16C-C3C2-4E75-8943-83C9DFF9210A}"/>
                </a:ext>
              </a:extLst>
            </p:cNvPr>
            <p:cNvGrpSpPr/>
            <p:nvPr/>
          </p:nvGrpSpPr>
          <p:grpSpPr>
            <a:xfrm>
              <a:off x="6680127" y="1440906"/>
              <a:ext cx="519208" cy="499581"/>
              <a:chOff x="5341601" y="1796479"/>
              <a:chExt cx="519208" cy="499581"/>
            </a:xfrm>
          </p:grpSpPr>
          <p:sp>
            <p:nvSpPr>
              <p:cNvPr id="85" name="Oval 86">
                <a:extLst>
                  <a:ext uri="{FF2B5EF4-FFF2-40B4-BE49-F238E27FC236}">
                    <a16:creationId xmlns:a16="http://schemas.microsoft.com/office/drawing/2014/main" id="{873F084A-825D-4BD3-982E-C2A96160666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351414" y="1786666"/>
                <a:ext cx="499581" cy="519208"/>
              </a:xfrm>
              <a:prstGeom prst="ellipse">
                <a:avLst/>
              </a:prstGeom>
              <a:solidFill>
                <a:srgbClr val="A6A6FF"/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6" name="Picture 87" descr="ball2v2pn-2.png">
                <a:extLst>
                  <a:ext uri="{FF2B5EF4-FFF2-40B4-BE49-F238E27FC236}">
                    <a16:creationId xmlns:a16="http://schemas.microsoft.com/office/drawing/2014/main" id="{F15A4643-4865-4582-9CC7-CA7DE33CD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24621" y="2046683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87" name="Picture 89" descr="ball2v2pn.png">
                <a:extLst>
                  <a:ext uri="{FF2B5EF4-FFF2-40B4-BE49-F238E27FC236}">
                    <a16:creationId xmlns:a16="http://schemas.microsoft.com/office/drawing/2014/main" id="{E1D93C4E-8BE8-4920-B240-465A4FBB3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366281" y="1954136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88" name="Picture 90" descr="ball2v2pn.png">
                <a:extLst>
                  <a:ext uri="{FF2B5EF4-FFF2-40B4-BE49-F238E27FC236}">
                    <a16:creationId xmlns:a16="http://schemas.microsoft.com/office/drawing/2014/main" id="{C28B5A2A-0884-449B-89E6-A613464EA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503826" y="2061011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89" name="Picture 93" descr="ball2v2pn.png">
                <a:extLst>
                  <a:ext uri="{FF2B5EF4-FFF2-40B4-BE49-F238E27FC236}">
                    <a16:creationId xmlns:a16="http://schemas.microsoft.com/office/drawing/2014/main" id="{3B04BC41-BDC4-4155-B5A9-B0C14AEA3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75830" y="1819107"/>
                <a:ext cx="209231" cy="204190"/>
              </a:xfrm>
              <a:prstGeom prst="rect">
                <a:avLst/>
              </a:prstGeom>
            </p:spPr>
          </p:pic>
          <p:pic>
            <p:nvPicPr>
              <p:cNvPr id="90" name="Picture 91" descr="ball2v2pn-2.png">
                <a:extLst>
                  <a:ext uri="{FF2B5EF4-FFF2-40B4-BE49-F238E27FC236}">
                    <a16:creationId xmlns:a16="http://schemas.microsoft.com/office/drawing/2014/main" id="{19794B90-68E6-41D6-BB80-5C0695A40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78206" y="1898541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91" name="Picture 94" descr="ball2v2pn-2.png">
                <a:extLst>
                  <a:ext uri="{FF2B5EF4-FFF2-40B4-BE49-F238E27FC236}">
                    <a16:creationId xmlns:a16="http://schemas.microsoft.com/office/drawing/2014/main" id="{0E7B2099-F29F-46ED-A90B-7544AB051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597517" y="1999073"/>
                <a:ext cx="209232" cy="204190"/>
              </a:xfrm>
              <a:prstGeom prst="rect">
                <a:avLst/>
              </a:prstGeom>
            </p:spPr>
          </p:pic>
          <p:pic>
            <p:nvPicPr>
              <p:cNvPr id="92" name="Picture 92" descr="ball2v2pn.png">
                <a:extLst>
                  <a:ext uri="{FF2B5EF4-FFF2-40B4-BE49-F238E27FC236}">
                    <a16:creationId xmlns:a16="http://schemas.microsoft.com/office/drawing/2014/main" id="{661947FB-4559-4E72-AA0D-9922EA6F4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622258" y="1878122"/>
                <a:ext cx="209231" cy="204190"/>
              </a:xfrm>
              <a:prstGeom prst="rect">
                <a:avLst/>
              </a:prstGeom>
            </p:spPr>
          </p:pic>
        </p:grpSp>
        <p:sp>
          <p:nvSpPr>
            <p:cNvPr id="75" name="Oval 63">
              <a:extLst>
                <a:ext uri="{FF2B5EF4-FFF2-40B4-BE49-F238E27FC236}">
                  <a16:creationId xmlns:a16="http://schemas.microsoft.com/office/drawing/2014/main" id="{35FB64B8-4EAA-4B16-A48D-3D1A9C1828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64799" y="1535061"/>
              <a:ext cx="800444" cy="448056"/>
            </a:xfrm>
            <a:prstGeom prst="ellipse">
              <a:avLst/>
            </a:prstGeom>
            <a:solidFill>
              <a:srgbClr val="FF0000">
                <a:alpha val="22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p:sp>
          <p:nvSpPr>
            <p:cNvPr id="76" name="Oval 61">
              <a:extLst>
                <a:ext uri="{FF2B5EF4-FFF2-40B4-BE49-F238E27FC236}">
                  <a16:creationId xmlns:a16="http://schemas.microsoft.com/office/drawing/2014/main" id="{8B8204CA-6294-441F-B9F2-B5F5277EE7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09515" y="1586471"/>
              <a:ext cx="340553" cy="345236"/>
            </a:xfrm>
            <a:prstGeom prst="ellipse">
              <a:avLst/>
            </a:prstGeom>
            <a:solidFill>
              <a:srgbClr val="0000FF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  <a:p>
              <a:pPr algn="ctr" defTabSz="914400" eaLnBrk="0" hangingPunct="0"/>
              <a:endParaRPr lang="en-US" sz="1400" dirty="0">
                <a:latin typeface="Arial" pitchFamily="48" charset="0"/>
                <a:ea typeface="ＭＳ Ｐゴシック" pitchFamily="48" charset="-128"/>
                <a:cs typeface="ＭＳ Ｐゴシック" pitchFamily="4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4">
                  <a:extLst>
                    <a:ext uri="{FF2B5EF4-FFF2-40B4-BE49-F238E27FC236}">
                      <a16:creationId xmlns:a16="http://schemas.microsoft.com/office/drawing/2014/main" id="{28A0C383-DA75-479D-9B9C-ABE38476751A}"/>
                    </a:ext>
                  </a:extLst>
                </p:cNvPr>
                <p:cNvSpPr txBox="1"/>
                <p:nvPr/>
              </p:nvSpPr>
              <p:spPr>
                <a:xfrm>
                  <a:off x="892103" y="1428977"/>
                  <a:ext cx="4174220" cy="746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𝑁𝐶𝑆𝑀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fr-FR" i="1">
                            <a:latin typeface="Cambria Math"/>
                          </a:rPr>
                          <m:t>=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</m:d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d>
                              <m:dPr>
                                <m:begChr m:val="|"/>
                                <m:endChr m:val="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i="1">
                                        <a:latin typeface="Cambria Math"/>
                                        <a:ea typeface="Cambria Math"/>
                                      </a:rPr>
                                      <m:t>𝛼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  <m:sub>
                                            <m:r>
                                              <a:rPr lang="fr-FR" i="1">
                                                <a:latin typeface="Cambria Math"/>
                                                <a:ea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TextBox 4">
                  <a:extLst>
                    <a:ext uri="{FF2B5EF4-FFF2-40B4-BE49-F238E27FC236}">
                      <a16:creationId xmlns:a16="http://schemas.microsoft.com/office/drawing/2014/main" id="{28A0C383-DA75-479D-9B9C-ABE384767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103" y="1428977"/>
                  <a:ext cx="4174220" cy="74687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 1065">
              <a:extLst>
                <a:ext uri="{FF2B5EF4-FFF2-40B4-BE49-F238E27FC236}">
                  <a16:creationId xmlns:a16="http://schemas.microsoft.com/office/drawing/2014/main" id="{EBD6E842-7CBB-4FA2-AB67-F8DBE9323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8997" y="2000175"/>
              <a:ext cx="1431836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A-body harmonic oscillator states</a:t>
              </a:r>
            </a:p>
          </p:txBody>
        </p:sp>
        <p:sp>
          <p:nvSpPr>
            <p:cNvPr id="79" name="Rectangle 1065">
              <a:extLst>
                <a:ext uri="{FF2B5EF4-FFF2-40B4-BE49-F238E27FC236}">
                  <a16:creationId xmlns:a16="http://schemas.microsoft.com/office/drawing/2014/main" id="{AE19F55D-7784-49A9-A512-ED7156D8D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561" y="2107897"/>
              <a:ext cx="1647237" cy="52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00FF"/>
                  </a:solidFill>
                </a:rPr>
                <a:t>Mixing coefficients</a:t>
              </a:r>
              <a:r>
                <a:rPr lang="en-US" sz="900" dirty="0">
                  <a:solidFill>
                    <a:srgbClr val="0000FF"/>
                  </a:solidFill>
                </a:rPr>
                <a:t>(unknown)</a:t>
              </a:r>
            </a:p>
          </p:txBody>
        </p:sp>
        <p:sp>
          <p:nvSpPr>
            <p:cNvPr id="80" name="Left-Right Arrow 65">
              <a:extLst>
                <a:ext uri="{FF2B5EF4-FFF2-40B4-BE49-F238E27FC236}">
                  <a16:creationId xmlns:a16="http://schemas.microsoft.com/office/drawing/2014/main" id="{138A90B7-3A51-42AC-A365-9AC67BC4A2A7}"/>
                </a:ext>
              </a:extLst>
            </p:cNvPr>
            <p:cNvSpPr/>
            <p:nvPr/>
          </p:nvSpPr>
          <p:spPr bwMode="auto">
            <a:xfrm>
              <a:off x="5767190" y="1681507"/>
              <a:ext cx="387801" cy="198217"/>
            </a:xfrm>
            <a:prstGeom prst="leftRightArrow">
              <a:avLst>
                <a:gd name="adj1" fmla="val 44490"/>
                <a:gd name="adj2" fmla="val 50000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cxnSp>
          <p:nvCxnSpPr>
            <p:cNvPr id="81" name="Straight Arrow Connector 76">
              <a:extLst>
                <a:ext uri="{FF2B5EF4-FFF2-40B4-BE49-F238E27FC236}">
                  <a16:creationId xmlns:a16="http://schemas.microsoft.com/office/drawing/2014/main" id="{636B09FA-570B-4DEF-B8D2-CACFA3CDA765}"/>
                </a:ext>
              </a:extLst>
            </p:cNvPr>
            <p:cNvCxnSpPr>
              <a:stCxn id="79" idx="3"/>
              <a:endCxn id="76" idx="4"/>
            </p:cNvCxnSpPr>
            <p:nvPr/>
          </p:nvCxnSpPr>
          <p:spPr>
            <a:xfrm flipV="1">
              <a:off x="3243798" y="1931707"/>
              <a:ext cx="435994" cy="437190"/>
            </a:xfrm>
            <a:prstGeom prst="straightConnector1">
              <a:avLst/>
            </a:prstGeom>
            <a:ln w="19050" cmpd="sng">
              <a:solidFill>
                <a:srgbClr val="0000FF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77">
              <a:extLst>
                <a:ext uri="{FF2B5EF4-FFF2-40B4-BE49-F238E27FC236}">
                  <a16:creationId xmlns:a16="http://schemas.microsoft.com/office/drawing/2014/main" id="{C392D73B-D318-478A-B858-B7B957D5B7EA}"/>
                </a:ext>
              </a:extLst>
            </p:cNvPr>
            <p:cNvCxnSpPr>
              <a:stCxn id="78" idx="1"/>
              <a:endCxn id="75" idx="3"/>
            </p:cNvCxnSpPr>
            <p:nvPr/>
          </p:nvCxnSpPr>
          <p:spPr>
            <a:xfrm flipV="1">
              <a:off x="3758997" y="1917501"/>
              <a:ext cx="423024" cy="45200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none"/>
              <a:tailEnd type="triangle" w="sm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97">
              <a:extLst>
                <a:ext uri="{FF2B5EF4-FFF2-40B4-BE49-F238E27FC236}">
                  <a16:creationId xmlns:a16="http://schemas.microsoft.com/office/drawing/2014/main" id="{CFE19A7C-EF7B-48B7-B58B-E138286139D9}"/>
                </a:ext>
              </a:extLst>
            </p:cNvPr>
            <p:cNvSpPr txBox="1"/>
            <p:nvPr/>
          </p:nvSpPr>
          <p:spPr>
            <a:xfrm>
              <a:off x="5896064" y="2323340"/>
              <a:ext cx="2274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CC00"/>
                  </a:solidFill>
                </a:rPr>
                <a:t>Second quantization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3">
                  <a:extLst>
                    <a:ext uri="{FF2B5EF4-FFF2-40B4-BE49-F238E27FC236}">
                      <a16:creationId xmlns:a16="http://schemas.microsoft.com/office/drawing/2014/main" id="{B92A2C25-9182-4FBA-831D-B68C077FB09C}"/>
                    </a:ext>
                  </a:extLst>
                </p:cNvPr>
                <p:cNvSpPr txBox="1"/>
                <p:nvPr/>
              </p:nvSpPr>
              <p:spPr>
                <a:xfrm>
                  <a:off x="6084913" y="1995911"/>
                  <a:ext cx="1872307" cy="3030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  <m:sSup>
                                      <m:sSup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e>
                                      <m: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p>
                                    </m:s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</m:d>
                              </m:e>
                            </m:d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𝑆𝐷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00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4" name="TextBox 3">
                  <a:extLst>
                    <a:ext uri="{FF2B5EF4-FFF2-40B4-BE49-F238E27FC236}">
                      <a16:creationId xmlns:a16="http://schemas.microsoft.com/office/drawing/2014/main" id="{B92A2C25-9182-4FBA-831D-B68C077FB0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913" y="1995911"/>
                  <a:ext cx="1872307" cy="303032"/>
                </a:xfrm>
                <a:prstGeom prst="rect">
                  <a:avLst/>
                </a:prstGeom>
                <a:blipFill>
                  <a:blip r:embed="rId27"/>
                  <a:stretch>
                    <a:fillRect l="-17915" t="-124000" b="-19800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TextBox 12">
            <a:extLst>
              <a:ext uri="{FF2B5EF4-FFF2-40B4-BE49-F238E27FC236}">
                <a16:creationId xmlns:a16="http://schemas.microsoft.com/office/drawing/2014/main" id="{1AD67FE9-75DB-4CE0-B22E-C5BB75B152EF}"/>
              </a:ext>
            </a:extLst>
          </p:cNvPr>
          <p:cNvSpPr txBox="1"/>
          <p:nvPr/>
        </p:nvSpPr>
        <p:spPr>
          <a:xfrm>
            <a:off x="364951" y="907678"/>
            <a:ext cx="814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One way to solve the many-body problem when two scales appear</a:t>
            </a:r>
          </a:p>
        </p:txBody>
      </p:sp>
      <p:sp>
        <p:nvSpPr>
          <p:cNvPr id="94" name="Rectangle 7">
            <a:extLst>
              <a:ext uri="{FF2B5EF4-FFF2-40B4-BE49-F238E27FC236}">
                <a16:creationId xmlns:a16="http://schemas.microsoft.com/office/drawing/2014/main" id="{387BBAC1-84BC-BA10-0C30-99C2CA143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138" y="1352175"/>
            <a:ext cx="3211714" cy="11534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  <a:latin typeface="Arial" charset="0"/>
                <a:cs typeface="Arial" charset="0"/>
              </a:rPr>
              <a:t>Can address bound and low-lying resonances (short range </a:t>
            </a:r>
            <a:r>
              <a:rPr lang="en-US" sz="1800">
                <a:solidFill>
                  <a:schemeClr val="tx1"/>
                </a:solidFill>
                <a:latin typeface="Arial" charset="0"/>
                <a:cs typeface="Arial" charset="0"/>
              </a:rPr>
              <a:t>correlations)</a:t>
            </a:r>
            <a:endParaRPr lang="en-US" sz="1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id="{A1F15C77-1941-A378-9CF4-E36AEFA85D97}"/>
              </a:ext>
            </a:extLst>
          </p:cNvPr>
          <p:cNvSpPr txBox="1"/>
          <p:nvPr/>
        </p:nvSpPr>
        <p:spPr>
          <a:xfrm>
            <a:off x="364951" y="5995617"/>
            <a:ext cx="8141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Reaction formalism requires nuclear density (rank 1, 2, 3, 4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17366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65"/>
    </mc:Choice>
    <mc:Fallback xmlns="">
      <p:transition spd="slow" advTm="5796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/>
              <p:cNvSpPr txBox="1"/>
              <p:nvPr/>
            </p:nvSpPr>
            <p:spPr>
              <a:xfrm>
                <a:off x="6958849" y="3767889"/>
                <a:ext cx="2093202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𝐸𝐼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849" y="3767889"/>
                <a:ext cx="2093202" cy="345159"/>
              </a:xfrm>
              <a:prstGeom prst="rect">
                <a:avLst/>
              </a:prstGeom>
              <a:blipFill>
                <a:blip r:embed="rId2"/>
                <a:stretch>
                  <a:fillRect t="-33333" r="-3790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re 4"/>
              <p:cNvSpPr>
                <a:spLocks noGrp="1"/>
              </p:cNvSpPr>
              <p:nvPr>
                <p:ph type="title"/>
              </p:nvPr>
            </p:nvSpPr>
            <p:spPr>
              <a:xfrm>
                <a:off x="2591739" y="169117"/>
                <a:ext cx="9472742" cy="48898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Calculable R-matrix with inert space from spectral decomposition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RGM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</a:p>
            </p:txBody>
          </p:sp>
        </mc:Choice>
        <mc:Fallback xmlns="">
          <p:sp>
            <p:nvSpPr>
              <p:cNvPr id="5" name="Titr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91739" y="169117"/>
                <a:ext cx="9472742" cy="488983"/>
              </a:xfrm>
              <a:blipFill>
                <a:blip r:embed="rId3"/>
                <a:stretch>
                  <a:fillRect l="-644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5"/>
          <p:cNvSpPr txBox="1">
            <a:spLocks/>
          </p:cNvSpPr>
          <p:nvPr/>
        </p:nvSpPr>
        <p:spPr>
          <a:xfrm>
            <a:off x="616367" y="5593517"/>
            <a:ext cx="7174669" cy="7637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>
            <a:defPPr>
              <a:defRPr lang="fr-FR"/>
            </a:defPPr>
            <a:lvl1pPr>
              <a:spcBef>
                <a:spcPts val="0"/>
              </a:spcBef>
              <a:spcAft>
                <a:spcPts val="1200"/>
              </a:spcAft>
              <a:defRPr sz="1800"/>
            </a:lvl1pPr>
          </a:lstStyle>
          <a:p>
            <a:r>
              <a:rPr lang="en-US" dirty="0"/>
              <a:t>Simple for binary reacting system, more involved for neutral ternary system and extremely challenging for charged breakup.</a:t>
            </a:r>
          </a:p>
        </p:txBody>
      </p:sp>
      <p:cxnSp>
        <p:nvCxnSpPr>
          <p:cNvPr id="8" name="Straight Arrow Connector 9"/>
          <p:cNvCxnSpPr/>
          <p:nvPr/>
        </p:nvCxnSpPr>
        <p:spPr>
          <a:xfrm flipV="1">
            <a:off x="5470805" y="1227193"/>
            <a:ext cx="0" cy="132080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33"/>
          <p:cNvGrpSpPr/>
          <p:nvPr/>
        </p:nvGrpSpPr>
        <p:grpSpPr>
          <a:xfrm>
            <a:off x="1558212" y="1227193"/>
            <a:ext cx="9918342" cy="1320800"/>
            <a:chOff x="1943100" y="1219200"/>
            <a:chExt cx="7174668" cy="1320800"/>
          </a:xfrm>
          <a:pattFill prst="wdUpDiag">
            <a:fgClr>
              <a:prstClr val="black"/>
            </a:fgClr>
            <a:bgClr>
              <a:prstClr val="white"/>
            </a:bgClr>
          </a:pattFill>
        </p:grpSpPr>
        <p:cxnSp>
          <p:nvCxnSpPr>
            <p:cNvPr id="10" name="Straight Arrow Connector 7"/>
            <p:cNvCxnSpPr/>
            <p:nvPr/>
          </p:nvCxnSpPr>
          <p:spPr>
            <a:xfrm flipV="1">
              <a:off x="1951038" y="1219200"/>
              <a:ext cx="0" cy="1320800"/>
            </a:xfrm>
            <a:prstGeom prst="straightConnector1">
              <a:avLst/>
            </a:prstGeom>
            <a:grpFill/>
            <a:ln w="19050" cmpd="sng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8"/>
            <p:cNvCxnSpPr>
              <a:cxnSpLocks/>
            </p:cNvCxnSpPr>
            <p:nvPr/>
          </p:nvCxnSpPr>
          <p:spPr>
            <a:xfrm flipV="1">
              <a:off x="1943100" y="2537596"/>
              <a:ext cx="7174668" cy="0"/>
            </a:xfrm>
            <a:prstGeom prst="straightConnector1">
              <a:avLst/>
            </a:prstGeom>
            <a:grpFill/>
            <a:ln w="19050" cmpd="sng"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 bwMode="auto">
            <a:xfrm>
              <a:off x="4723754" y="1220804"/>
              <a:ext cx="95417" cy="1308100"/>
            </a:xfrm>
            <a:prstGeom prst="rect">
              <a:avLst/>
            </a:prstGeom>
            <a:pattFill prst="dkUp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rtlCol="0" anchor="b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5pPr>
              <a:lvl6pPr marL="22860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6pPr>
              <a:lvl7pPr marL="27432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7pPr>
              <a:lvl8pPr marL="32004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8pPr>
              <a:lvl9pPr marL="3657600" algn="l" defTabSz="457200" rtl="0" eaLnBrk="1" latinLnBrk="0" hangingPunct="1">
                <a:defRPr sz="1400" kern="1200">
                  <a:solidFill>
                    <a:schemeClr val="tx1"/>
                  </a:solidFill>
                  <a:latin typeface="Arial" pitchFamily="48" charset="0"/>
                  <a:ea typeface="ＭＳ Ｐゴシック" pitchFamily="48" charset="-128"/>
                  <a:cs typeface="ＭＳ Ｐゴシック" pitchFamily="48" charset="-128"/>
                </a:defRPr>
              </a:lvl9pPr>
            </a:lstStyle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6184269" y="1974654"/>
                <a:ext cx="3113866" cy="547329"/>
              </a:xfrm>
              <a:prstGeom prst="rect">
                <a:avLst/>
              </a:prstGeom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anchor="ctr" anchorCtr="0">
                <a:noAutofit/>
              </a:bodyPr>
              <a:lstStyle>
                <a:defPPr>
                  <a:defRPr lang="en-US"/>
                </a:defPPr>
                <a:lvl1pPr algn="just">
                  <a:defRPr sz="1600">
                    <a:solidFill>
                      <a:schemeClr val="dk1"/>
                    </a:solidFill>
                    <a:cs typeface="Arial 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𝑟</m:t>
                    </m:r>
                    <m:r>
                      <a:rPr lang="fr-FR">
                        <a:latin typeface="Cambria Math" panose="02040503050406030204" pitchFamily="18" charset="0"/>
                      </a:rPr>
                      <m:t>&gt;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known asymptotic</a:t>
                </a: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269" y="1974654"/>
                <a:ext cx="3113866" cy="547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1616561" y="1974654"/>
                <a:ext cx="2319540" cy="547329"/>
              </a:xfrm>
              <a:prstGeom prst="rect">
                <a:avLst/>
              </a:prstGeom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noAutofit/>
              </a:bodyPr>
              <a:lstStyle>
                <a:defPPr>
                  <a:defRPr lang="en-US"/>
                </a:defPPr>
                <a:lvl1pPr algn="just">
                  <a:defRPr sz="1600">
                    <a:solidFill>
                      <a:schemeClr val="dk1"/>
                    </a:solidFill>
                    <a:cs typeface="Arial "/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𝑐𝑛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fr-FR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561" y="1974654"/>
                <a:ext cx="2319540" cy="547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mpd="sng"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/>
          <p:cNvSpPr txBox="1"/>
          <p:nvPr/>
        </p:nvSpPr>
        <p:spPr>
          <a:xfrm>
            <a:off x="864637" y="3426918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NCSMC can be cast as Bloch-Schrödinger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/>
              <p:cNvSpPr txBox="1"/>
              <p:nvPr/>
            </p:nvSpPr>
            <p:spPr>
              <a:xfrm>
                <a:off x="864637" y="4350363"/>
                <a:ext cx="54938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/>
                  <a:t>And solved using R-matrix, which in the eigen basis of </a:t>
                </a:r>
                <a14:m>
                  <m:oMath xmlns:m="http://schemas.openxmlformats.org/officeDocument/2006/math">
                    <m:r>
                      <a:rPr lang="fr-FR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fr-FR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FR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𝐸𝐼</m:t>
                    </m:r>
                  </m:oMath>
                </a14:m>
                <a:r>
                  <a:rPr lang="en-US" sz="1800" dirty="0"/>
                  <a:t> reads:</a:t>
                </a:r>
              </a:p>
            </p:txBody>
          </p:sp>
        </mc:Choice>
        <mc:Fallback xmlns="">
          <p:sp>
            <p:nvSpPr>
              <p:cNvPr id="25" name="ZoneText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37" y="4350363"/>
                <a:ext cx="5493812" cy="646331"/>
              </a:xfrm>
              <a:prstGeom prst="rect">
                <a:avLst/>
              </a:prstGeom>
              <a:blipFill>
                <a:blip r:embed="rId6"/>
                <a:stretch>
                  <a:fillRect l="-999" t="-5660" r="-444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7013736" y="4634803"/>
                <a:ext cx="1983428" cy="7469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𝑐𝑐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736" y="4634803"/>
                <a:ext cx="1983428" cy="7469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741536" y="2503064"/>
                <a:ext cx="3978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536" y="2503064"/>
                <a:ext cx="397866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5282293" y="2503064"/>
                <a:ext cx="40414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293" y="2503064"/>
                <a:ext cx="40414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9889796" y="2503064"/>
                <a:ext cx="38266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796" y="2503064"/>
                <a:ext cx="382669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13"/>
          <p:cNvSpPr txBox="1"/>
          <p:nvPr/>
        </p:nvSpPr>
        <p:spPr>
          <a:xfrm>
            <a:off x="6613805" y="774025"/>
            <a:ext cx="2254794" cy="5291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r>
              <a:rPr lang="en-US" sz="2400" dirty="0">
                <a:solidFill>
                  <a:srgbClr val="1F497D"/>
                </a:solidFill>
              </a:rPr>
              <a:t>External region</a:t>
            </a:r>
          </a:p>
        </p:txBody>
      </p:sp>
      <p:sp>
        <p:nvSpPr>
          <p:cNvPr id="32" name="TextBox 35"/>
          <p:cNvSpPr txBox="1"/>
          <p:nvPr/>
        </p:nvSpPr>
        <p:spPr>
          <a:xfrm>
            <a:off x="2515271" y="774025"/>
            <a:ext cx="2152302" cy="5291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pitchFamily="48" charset="0"/>
                <a:ea typeface="ＭＳ Ｐゴシック" pitchFamily="48" charset="-128"/>
                <a:cs typeface="ＭＳ Ｐゴシック" pitchFamily="48" charset="-128"/>
              </a:defRPr>
            </a:lvl9pPr>
          </a:lstStyle>
          <a:p>
            <a:r>
              <a:rPr lang="en-US" sz="2400" dirty="0">
                <a:solidFill>
                  <a:srgbClr val="1F497D"/>
                </a:solidFill>
              </a:rPr>
              <a:t>Internal region</a:t>
            </a:r>
          </a:p>
          <a:p>
            <a:r>
              <a:rPr lang="en-US" sz="2400" dirty="0">
                <a:solidFill>
                  <a:srgbClr val="1F497D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4637" y="295723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800"/>
            </a:lvl1pPr>
          </a:lstStyle>
          <a:p>
            <a:r>
              <a:rPr lang="en-US" dirty="0"/>
              <a:t>Decomposition on a Lagrange mesh.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818BEEDD-F2D4-42ED-B504-A1FF8CEC5570}"/>
                  </a:ext>
                </a:extLst>
              </p:cNvPr>
              <p:cNvSpPr txBox="1"/>
              <p:nvPr/>
            </p:nvSpPr>
            <p:spPr>
              <a:xfrm>
                <a:off x="7140589" y="1285935"/>
                <a:ext cx="1201226" cy="329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Coul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818BEEDD-F2D4-42ED-B504-A1FF8CEC5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589" y="1285935"/>
                <a:ext cx="1201226" cy="329770"/>
              </a:xfrm>
              <a:prstGeom prst="rect">
                <a:avLst/>
              </a:prstGeom>
              <a:blipFill>
                <a:blip r:embed="rId11"/>
                <a:stretch>
                  <a:fillRect l="-3553" r="-3046" b="-25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15ADD44-A737-4FAE-85D8-ADAE1C4EB740}"/>
                  </a:ext>
                </a:extLst>
              </p:cNvPr>
              <p:cNvSpPr txBox="1"/>
              <p:nvPr/>
            </p:nvSpPr>
            <p:spPr>
              <a:xfrm>
                <a:off x="2761241" y="1285935"/>
                <a:ext cx="1789914" cy="329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Coul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15ADD44-A737-4FAE-85D8-ADAE1C4EB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241" y="1285935"/>
                <a:ext cx="1789914" cy="329770"/>
              </a:xfrm>
              <a:prstGeom prst="rect">
                <a:avLst/>
              </a:prstGeom>
              <a:blipFill>
                <a:blip r:embed="rId12"/>
                <a:stretch>
                  <a:fillRect l="-2721" r="-1701" b="-25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12">
            <a:extLst>
              <a:ext uri="{FF2B5EF4-FFF2-40B4-BE49-F238E27FC236}">
                <a16:creationId xmlns:a16="http://schemas.microsoft.com/office/drawing/2014/main" id="{34763EE3-9704-AD82-295D-331F77D87AFF}"/>
              </a:ext>
            </a:extLst>
          </p:cNvPr>
          <p:cNvGrpSpPr/>
          <p:nvPr/>
        </p:nvGrpSpPr>
        <p:grpSpPr>
          <a:xfrm>
            <a:off x="1678569" y="1395822"/>
            <a:ext cx="652794" cy="676150"/>
            <a:chOff x="5499197" y="1729225"/>
            <a:chExt cx="1176331" cy="1218418"/>
          </a:xfrm>
        </p:grpSpPr>
        <p:sp>
          <p:nvSpPr>
            <p:cNvPr id="33" name="Oval 30">
              <a:extLst>
                <a:ext uri="{FF2B5EF4-FFF2-40B4-BE49-F238E27FC236}">
                  <a16:creationId xmlns:a16="http://schemas.microsoft.com/office/drawing/2014/main" id="{4DFE8C27-4C13-6786-C675-497B749BB4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9197" y="1729225"/>
              <a:ext cx="1172366" cy="1218418"/>
            </a:xfrm>
            <a:prstGeom prst="ellipse">
              <a:avLst/>
            </a:prstGeom>
            <a:solidFill>
              <a:srgbClr val="A6A6FF"/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35" name="Picture 66" descr="ball2v2pn-2.png">
              <a:extLst>
                <a:ext uri="{FF2B5EF4-FFF2-40B4-BE49-F238E27FC236}">
                  <a16:creationId xmlns:a16="http://schemas.microsoft.com/office/drawing/2014/main" id="{DD4917E8-C9BA-FBEA-112C-582994205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018670" y="2306375"/>
              <a:ext cx="520133" cy="507600"/>
            </a:xfrm>
            <a:prstGeom prst="rect">
              <a:avLst/>
            </a:prstGeom>
          </p:spPr>
        </p:pic>
        <p:pic>
          <p:nvPicPr>
            <p:cNvPr id="36" name="Picture 67" descr="ball2v2pn-2.png">
              <a:extLst>
                <a:ext uri="{FF2B5EF4-FFF2-40B4-BE49-F238E27FC236}">
                  <a16:creationId xmlns:a16="http://schemas.microsoft.com/office/drawing/2014/main" id="{D9A47786-DD78-15C8-E9E0-8545EB21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534530" y="2040978"/>
              <a:ext cx="520133" cy="507600"/>
            </a:xfrm>
            <a:prstGeom prst="rect">
              <a:avLst/>
            </a:prstGeom>
          </p:spPr>
        </p:pic>
        <p:pic>
          <p:nvPicPr>
            <p:cNvPr id="37" name="Picture 68" descr="ball2v2pn.png">
              <a:extLst>
                <a:ext uri="{FF2B5EF4-FFF2-40B4-BE49-F238E27FC236}">
                  <a16:creationId xmlns:a16="http://schemas.microsoft.com/office/drawing/2014/main" id="{A28656D9-1602-B18F-D0D2-DB119F92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826255" y="1802141"/>
              <a:ext cx="518251" cy="505763"/>
            </a:xfrm>
            <a:prstGeom prst="rect">
              <a:avLst/>
            </a:prstGeom>
          </p:spPr>
        </p:pic>
        <p:pic>
          <p:nvPicPr>
            <p:cNvPr id="38" name="Picture 69" descr="ball2v2pn.png">
              <a:extLst>
                <a:ext uri="{FF2B5EF4-FFF2-40B4-BE49-F238E27FC236}">
                  <a16:creationId xmlns:a16="http://schemas.microsoft.com/office/drawing/2014/main" id="{CB6F3705-6985-2CD0-4C22-2673147EB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796767" y="2123457"/>
              <a:ext cx="518251" cy="505763"/>
            </a:xfrm>
            <a:prstGeom prst="rect">
              <a:avLst/>
            </a:prstGeom>
          </p:spPr>
        </p:pic>
        <p:pic>
          <p:nvPicPr>
            <p:cNvPr id="39" name="Picture 70" descr="ball2v2pn.png">
              <a:extLst>
                <a:ext uri="{FF2B5EF4-FFF2-40B4-BE49-F238E27FC236}">
                  <a16:creationId xmlns:a16="http://schemas.microsoft.com/office/drawing/2014/main" id="{13549C5E-4F8E-D34D-FBCF-E2CBFE2D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666637" y="2326374"/>
              <a:ext cx="518251" cy="505763"/>
            </a:xfrm>
            <a:prstGeom prst="rect">
              <a:avLst/>
            </a:prstGeom>
          </p:spPr>
        </p:pic>
        <p:pic>
          <p:nvPicPr>
            <p:cNvPr id="40" name="Picture 71" descr="ball2v2pn.png">
              <a:extLst>
                <a:ext uri="{FF2B5EF4-FFF2-40B4-BE49-F238E27FC236}">
                  <a16:creationId xmlns:a16="http://schemas.microsoft.com/office/drawing/2014/main" id="{1BA416FD-46CB-E97D-4FF0-32891165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163521" y="1971362"/>
              <a:ext cx="518251" cy="505763"/>
            </a:xfrm>
            <a:prstGeom prst="rect">
              <a:avLst/>
            </a:prstGeom>
          </p:spPr>
        </p:pic>
      </p:grpSp>
      <p:grpSp>
        <p:nvGrpSpPr>
          <p:cNvPr id="41" name="Group 11">
            <a:extLst>
              <a:ext uri="{FF2B5EF4-FFF2-40B4-BE49-F238E27FC236}">
                <a16:creationId xmlns:a16="http://schemas.microsoft.com/office/drawing/2014/main" id="{A8CF563B-39D1-C703-55B6-4DB46F61CA5E}"/>
              </a:ext>
            </a:extLst>
          </p:cNvPr>
          <p:cNvGrpSpPr/>
          <p:nvPr/>
        </p:nvGrpSpPr>
        <p:grpSpPr>
          <a:xfrm>
            <a:off x="4590673" y="1322023"/>
            <a:ext cx="1076148" cy="823748"/>
            <a:chOff x="4680988" y="3025969"/>
            <a:chExt cx="1862899" cy="1425975"/>
          </a:xfrm>
        </p:grpSpPr>
        <p:sp>
          <p:nvSpPr>
            <p:cNvPr id="42" name="Oval 89">
              <a:extLst>
                <a:ext uri="{FF2B5EF4-FFF2-40B4-BE49-F238E27FC236}">
                  <a16:creationId xmlns:a16="http://schemas.microsoft.com/office/drawing/2014/main" id="{F65DDC5E-1635-82F7-8634-856A48E00A03}"/>
                </a:ext>
              </a:extLst>
            </p:cNvPr>
            <p:cNvSpPr/>
            <p:nvPr/>
          </p:nvSpPr>
          <p:spPr>
            <a:xfrm rot="16654851">
              <a:off x="5736946" y="3025969"/>
              <a:ext cx="806941" cy="80694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89">
              <a:extLst>
                <a:ext uri="{FF2B5EF4-FFF2-40B4-BE49-F238E27FC236}">
                  <a16:creationId xmlns:a16="http://schemas.microsoft.com/office/drawing/2014/main" id="{4E25B73A-7FE6-969C-5869-9310E237CF72}"/>
                </a:ext>
              </a:extLst>
            </p:cNvPr>
            <p:cNvSpPr/>
            <p:nvPr/>
          </p:nvSpPr>
          <p:spPr>
            <a:xfrm rot="16654851">
              <a:off x="4680988" y="3460413"/>
              <a:ext cx="991531" cy="991531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9" descr="ball2v2pn-2.png">
              <a:extLst>
                <a:ext uri="{FF2B5EF4-FFF2-40B4-BE49-F238E27FC236}">
                  <a16:creationId xmlns:a16="http://schemas.microsoft.com/office/drawing/2014/main" id="{C7F781A9-B40B-551E-3AAB-E134BEBCF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944613" y="3279047"/>
              <a:ext cx="520133" cy="507600"/>
            </a:xfrm>
            <a:prstGeom prst="rect">
              <a:avLst/>
            </a:prstGeom>
          </p:spPr>
        </p:pic>
        <p:pic>
          <p:nvPicPr>
            <p:cNvPr id="45" name="Picture 50" descr="ball2v2pn-2.png">
              <a:extLst>
                <a:ext uri="{FF2B5EF4-FFF2-40B4-BE49-F238E27FC236}">
                  <a16:creationId xmlns:a16="http://schemas.microsoft.com/office/drawing/2014/main" id="{365EC3A7-8E68-B4A7-AD66-C28A8DD1D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158262" y="3587881"/>
              <a:ext cx="520133" cy="507600"/>
            </a:xfrm>
            <a:prstGeom prst="rect">
              <a:avLst/>
            </a:prstGeom>
          </p:spPr>
        </p:pic>
        <p:pic>
          <p:nvPicPr>
            <p:cNvPr id="46" name="Picture 56" descr="ball2v2pn.png">
              <a:extLst>
                <a:ext uri="{FF2B5EF4-FFF2-40B4-BE49-F238E27FC236}">
                  <a16:creationId xmlns:a16="http://schemas.microsoft.com/office/drawing/2014/main" id="{5F4090D9-40FB-CE9C-9763-A1B753EF4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789958" y="3088954"/>
              <a:ext cx="518251" cy="505763"/>
            </a:xfrm>
            <a:prstGeom prst="rect">
              <a:avLst/>
            </a:prstGeom>
          </p:spPr>
        </p:pic>
        <p:pic>
          <p:nvPicPr>
            <p:cNvPr id="47" name="Picture 59" descr="ball2v2pn.png">
              <a:extLst>
                <a:ext uri="{FF2B5EF4-FFF2-40B4-BE49-F238E27FC236}">
                  <a16:creationId xmlns:a16="http://schemas.microsoft.com/office/drawing/2014/main" id="{ED272549-CA15-14B6-C7C3-AC4DD297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863680" y="3561053"/>
              <a:ext cx="518251" cy="505763"/>
            </a:xfrm>
            <a:prstGeom prst="rect">
              <a:avLst/>
            </a:prstGeom>
          </p:spPr>
        </p:pic>
        <p:pic>
          <p:nvPicPr>
            <p:cNvPr id="48" name="Picture 60" descr="ball2v2pn.png">
              <a:extLst>
                <a:ext uri="{FF2B5EF4-FFF2-40B4-BE49-F238E27FC236}">
                  <a16:creationId xmlns:a16="http://schemas.microsoft.com/office/drawing/2014/main" id="{084D3DC7-84B5-3F54-25B9-F529BB6E8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5051286" y="3851274"/>
              <a:ext cx="518251" cy="505763"/>
            </a:xfrm>
            <a:prstGeom prst="rect">
              <a:avLst/>
            </a:prstGeom>
          </p:spPr>
        </p:pic>
        <p:pic>
          <p:nvPicPr>
            <p:cNvPr id="49" name="Picture 61" descr="ball2v2pn.png">
              <a:extLst>
                <a:ext uri="{FF2B5EF4-FFF2-40B4-BE49-F238E27FC236}">
                  <a16:creationId xmlns:a16="http://schemas.microsoft.com/office/drawing/2014/main" id="{451C5710-E579-22B9-7B8F-DE69A6563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4791094" y="3810399"/>
              <a:ext cx="518251" cy="505763"/>
            </a:xfrm>
            <a:prstGeom prst="rect">
              <a:avLst/>
            </a:prstGeom>
          </p:spPr>
        </p:pic>
        <p:cxnSp>
          <p:nvCxnSpPr>
            <p:cNvPr id="50" name="Straight Arrow Connector 53">
              <a:extLst>
                <a:ext uri="{FF2B5EF4-FFF2-40B4-BE49-F238E27FC236}">
                  <a16:creationId xmlns:a16="http://schemas.microsoft.com/office/drawing/2014/main" id="{499DC6A2-B968-B85B-0182-0C6618BE9240}"/>
                </a:ext>
              </a:extLst>
            </p:cNvPr>
            <p:cNvCxnSpPr/>
            <p:nvPr/>
          </p:nvCxnSpPr>
          <p:spPr>
            <a:xfrm flipV="1">
              <a:off x="5229328" y="3513651"/>
              <a:ext cx="921183" cy="467684"/>
            </a:xfrm>
            <a:prstGeom prst="straightConnector1">
              <a:avLst/>
            </a:prstGeom>
            <a:ln w="22225" cmpd="sng">
              <a:solidFill>
                <a:srgbClr val="000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41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80"/>
    </mc:Choice>
    <mc:Fallback xmlns="">
      <p:transition spd="slow" advTm="6438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2">
            <a:extLst>
              <a:ext uri="{FF2B5EF4-FFF2-40B4-BE49-F238E27FC236}">
                <a16:creationId xmlns:a16="http://schemas.microsoft.com/office/drawing/2014/main" id="{73DA880B-E7A1-4170-B0D2-DB74A10CEA9D}"/>
              </a:ext>
            </a:extLst>
          </p:cNvPr>
          <p:cNvGrpSpPr/>
          <p:nvPr/>
        </p:nvGrpSpPr>
        <p:grpSpPr>
          <a:xfrm>
            <a:off x="2661480" y="1039532"/>
            <a:ext cx="7093491" cy="1611476"/>
            <a:chOff x="1245931" y="1039532"/>
            <a:chExt cx="7093491" cy="1611476"/>
          </a:xfrm>
        </p:grpSpPr>
        <p:pic>
          <p:nvPicPr>
            <p:cNvPr id="61" name="image153.png">
              <a:extLst>
                <a:ext uri="{FF2B5EF4-FFF2-40B4-BE49-F238E27FC236}">
                  <a16:creationId xmlns:a16="http://schemas.microsoft.com/office/drawing/2014/main" id="{9BA4F3F2-9AD8-40B3-B12E-16A99260C099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45931" y="1039532"/>
              <a:ext cx="2602173" cy="16114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2" name="image154.png">
              <a:extLst>
                <a:ext uri="{FF2B5EF4-FFF2-40B4-BE49-F238E27FC236}">
                  <a16:creationId xmlns:a16="http://schemas.microsoft.com/office/drawing/2014/main" id="{CDDD6E3E-8513-4A68-B9C3-D500B129B855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6750" y="1039613"/>
              <a:ext cx="2592672" cy="161131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3" name="Shape 791">
              <a:extLst>
                <a:ext uri="{FF2B5EF4-FFF2-40B4-BE49-F238E27FC236}">
                  <a16:creationId xmlns:a16="http://schemas.microsoft.com/office/drawing/2014/main" id="{66BEFABB-3D99-40B9-AF34-08BB5745659A}"/>
                </a:ext>
              </a:extLst>
            </p:cNvPr>
            <p:cNvSpPr/>
            <p:nvPr/>
          </p:nvSpPr>
          <p:spPr>
            <a:xfrm>
              <a:off x="4004275" y="1282085"/>
              <a:ext cx="1589796" cy="58477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lvl="0" algn="ctr"/>
              <a:r>
                <a:rPr sz="1600" dirty="0">
                  <a:latin typeface="Arial"/>
                  <a:ea typeface="Arial"/>
                  <a:cs typeface="Arial"/>
                  <a:sym typeface="Arial"/>
                </a:rPr>
                <a:t>Complex </a:t>
              </a:r>
              <a:r>
                <a:rPr lang="fr-FR" sz="1600" dirty="0"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sz="1600" dirty="0">
                  <a:latin typeface="Arial"/>
                  <a:ea typeface="Arial"/>
                  <a:cs typeface="Arial"/>
                  <a:sym typeface="Arial"/>
                </a:rPr>
                <a:t>scaling</a:t>
              </a:r>
            </a:p>
          </p:txBody>
        </p:sp>
        <p:sp>
          <p:nvSpPr>
            <p:cNvPr id="64" name="Down Arrow 36">
              <a:extLst>
                <a:ext uri="{FF2B5EF4-FFF2-40B4-BE49-F238E27FC236}">
                  <a16:creationId xmlns:a16="http://schemas.microsoft.com/office/drawing/2014/main" id="{3EF6075B-4765-4E10-B1E8-8A344553A518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691670" y="1894481"/>
              <a:ext cx="345110" cy="360000"/>
            </a:xfrm>
            <a:prstGeom prst="downArrow">
              <a:avLst>
                <a:gd name="adj1" fmla="val 38960"/>
                <a:gd name="adj2" fmla="val 48282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/>
              <a:r>
                <a:rPr lang="fr-FR" sz="16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rPr>
                <a:t> </a:t>
              </a: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5DD4DDE5-D476-4C7F-8ED4-5E34F7B99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1" y="2675983"/>
            <a:ext cx="1923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ln w="0" cap="sq">
                  <a:noFill/>
                </a:ln>
                <a:solidFill>
                  <a:srgbClr val="0070C0"/>
                </a:solidFill>
              </a:rPr>
              <a:t>Kruppa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 </a:t>
            </a:r>
            <a:r>
              <a:rPr lang="fr-FR" sz="1100" i="1" dirty="0">
                <a:ln w="0" cap="sq">
                  <a:noFill/>
                </a:ln>
                <a:solidFill>
                  <a:srgbClr val="0070C0"/>
                </a:solidFill>
              </a:rPr>
              <a:t>et al.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 PRC</a:t>
            </a:r>
            <a:r>
              <a:rPr lang="fr-FR" sz="1100" b="1" dirty="0">
                <a:ln w="0" cap="sq">
                  <a:noFill/>
                </a:ln>
                <a:solidFill>
                  <a:srgbClr val="0070C0"/>
                </a:solidFill>
              </a:rPr>
              <a:t>89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 (2014)</a:t>
            </a:r>
            <a:endParaRPr lang="en-US" sz="1100" dirty="0">
              <a:ln w="0" cap="sq">
                <a:noFill/>
              </a:ln>
              <a:solidFill>
                <a:srgbClr val="0070C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AFD6FD8-E47E-420F-8608-2146D97C0DD3}"/>
              </a:ext>
            </a:extLst>
          </p:cNvPr>
          <p:cNvGrpSpPr/>
          <p:nvPr/>
        </p:nvGrpSpPr>
        <p:grpSpPr>
          <a:xfrm>
            <a:off x="440314" y="3980457"/>
            <a:ext cx="11318920" cy="2165183"/>
            <a:chOff x="436540" y="4003352"/>
            <a:chExt cx="11318920" cy="2165183"/>
          </a:xfrm>
        </p:grpSpPr>
        <p:sp>
          <p:nvSpPr>
            <p:cNvPr id="39" name="TextBox 44"/>
            <p:cNvSpPr txBox="1"/>
            <p:nvPr/>
          </p:nvSpPr>
          <p:spPr>
            <a:xfrm>
              <a:off x="436540" y="4003352"/>
              <a:ext cx="1598100" cy="584775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600">
                  <a:solidFill>
                    <a:schemeClr val="dk1"/>
                  </a:solidFill>
                  <a:latin typeface="+mn-lt"/>
                  <a:cs typeface="Arial Narrow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 dirty="0"/>
                <a:t>Boundary limit problem</a:t>
              </a:r>
            </a:p>
          </p:txBody>
        </p:sp>
        <p:sp>
          <p:nvSpPr>
            <p:cNvPr id="49" name="TextBox 44"/>
            <p:cNvSpPr txBox="1"/>
            <p:nvPr/>
          </p:nvSpPr>
          <p:spPr>
            <a:xfrm>
              <a:off x="9919460" y="4003352"/>
              <a:ext cx="1836000" cy="584775"/>
            </a:xfrm>
            <a:prstGeom prst="rect">
              <a:avLst/>
            </a:prstGeom>
            <a:solidFill>
              <a:srgbClr val="F7A886"/>
            </a:solidFill>
            <a:ln w="12700" cmpd="sng"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>
                <a:defRPr sz="1600">
                  <a:solidFill>
                    <a:schemeClr val="dk1"/>
                  </a:solidFill>
                  <a:latin typeface="+mn-lt"/>
                  <a:cs typeface="Arial Narrow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cs typeface="+mn-cs"/>
                </a:defRPr>
              </a:lvl9pPr>
            </a:lstStyle>
            <a:p>
              <a:r>
                <a:rPr lang="en-US" dirty="0"/>
                <a:t>Bound state problem</a:t>
              </a:r>
            </a:p>
          </p:txBody>
        </p:sp>
        <p:grpSp>
          <p:nvGrpSpPr>
            <p:cNvPr id="21" name="Group 229"/>
            <p:cNvGrpSpPr>
              <a:grpSpLocks noChangeAspect="1"/>
            </p:cNvGrpSpPr>
            <p:nvPr/>
          </p:nvGrpSpPr>
          <p:grpSpPr>
            <a:xfrm>
              <a:off x="2884292" y="4462573"/>
              <a:ext cx="1844132" cy="1421027"/>
              <a:chOff x="5997587" y="4353294"/>
              <a:chExt cx="1998794" cy="1540205"/>
            </a:xfrm>
          </p:grpSpPr>
          <p:sp>
            <p:nvSpPr>
              <p:cNvPr id="22" name="Oval 84"/>
              <p:cNvSpPr/>
              <p:nvPr/>
            </p:nvSpPr>
            <p:spPr bwMode="auto">
              <a:xfrm>
                <a:off x="5997587" y="4452351"/>
                <a:ext cx="1460258" cy="1441148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3" name="Group 94"/>
              <p:cNvGrpSpPr/>
              <p:nvPr/>
            </p:nvGrpSpPr>
            <p:grpSpPr>
              <a:xfrm>
                <a:off x="6434349" y="4869936"/>
                <a:ext cx="605978" cy="605979"/>
                <a:chOff x="3046267" y="5132315"/>
                <a:chExt cx="605978" cy="605979"/>
              </a:xfrm>
            </p:grpSpPr>
            <p:sp>
              <p:nvSpPr>
                <p:cNvPr id="31" name="Oval 163"/>
                <p:cNvSpPr/>
                <p:nvPr/>
              </p:nvSpPr>
              <p:spPr>
                <a:xfrm rot="16654851">
                  <a:off x="3046266" y="5132316"/>
                  <a:ext cx="605979" cy="605978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2" name="Picture 164" descr="ball2v2pn-2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3162798" y="5391221"/>
                  <a:ext cx="282245" cy="275444"/>
                </a:xfrm>
                <a:prstGeom prst="rect">
                  <a:avLst/>
                </a:prstGeom>
              </p:spPr>
            </p:pic>
            <p:grpSp>
              <p:nvGrpSpPr>
                <p:cNvPr id="33" name="Group 166"/>
                <p:cNvGrpSpPr/>
                <p:nvPr/>
              </p:nvGrpSpPr>
              <p:grpSpPr>
                <a:xfrm rot="16654851">
                  <a:off x="3137904" y="5170143"/>
                  <a:ext cx="419968" cy="550889"/>
                  <a:chOff x="16040944" y="9157792"/>
                  <a:chExt cx="1097900" cy="1440160"/>
                </a:xfrm>
              </p:grpSpPr>
              <p:pic>
                <p:nvPicPr>
                  <p:cNvPr id="34" name="Picture 167" descr="ball2v2pn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00984" y="9157792"/>
                    <a:ext cx="737860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168" descr="ball2v2pn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040944" y="9877872"/>
                    <a:ext cx="737860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169" descr="ball2v2pn-2.png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386034" y="9668034"/>
                    <a:ext cx="737860" cy="72008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4" name="Freeform 171"/>
              <p:cNvSpPr/>
              <p:nvPr/>
            </p:nvSpPr>
            <p:spPr>
              <a:xfrm rot="19436827">
                <a:off x="6889957" y="4794651"/>
                <a:ext cx="890988" cy="211614"/>
              </a:xfrm>
              <a:custGeom>
                <a:avLst/>
                <a:gdLst>
                  <a:gd name="connsiteX0" fmla="*/ 0 w 1417913"/>
                  <a:gd name="connsiteY0" fmla="*/ 332888 h 505500"/>
                  <a:gd name="connsiteX1" fmla="*/ 197275 w 1417913"/>
                  <a:gd name="connsiteY1" fmla="*/ 12335 h 505500"/>
                  <a:gd name="connsiteX2" fmla="*/ 406880 w 1417913"/>
                  <a:gd name="connsiteY2" fmla="*/ 505494 h 505500"/>
                  <a:gd name="connsiteX3" fmla="*/ 604154 w 1417913"/>
                  <a:gd name="connsiteY3" fmla="*/ 6 h 505500"/>
                  <a:gd name="connsiteX4" fmla="*/ 789100 w 1417913"/>
                  <a:gd name="connsiteY4" fmla="*/ 493165 h 505500"/>
                  <a:gd name="connsiteX5" fmla="*/ 974045 w 1417913"/>
                  <a:gd name="connsiteY5" fmla="*/ 12335 h 505500"/>
                  <a:gd name="connsiteX6" fmla="*/ 1109671 w 1417913"/>
                  <a:gd name="connsiteY6" fmla="*/ 505494 h 505500"/>
                  <a:gd name="connsiteX7" fmla="*/ 1269957 w 1417913"/>
                  <a:gd name="connsiteY7" fmla="*/ 24664 h 505500"/>
                  <a:gd name="connsiteX8" fmla="*/ 1417913 w 1417913"/>
                  <a:gd name="connsiteY8" fmla="*/ 394533 h 505500"/>
                  <a:gd name="connsiteX0" fmla="*/ 0 w 1417913"/>
                  <a:gd name="connsiteY0" fmla="*/ 332888 h 505500"/>
                  <a:gd name="connsiteX1" fmla="*/ 258915 w 1417913"/>
                  <a:gd name="connsiteY1" fmla="*/ 11457 h 505500"/>
                  <a:gd name="connsiteX2" fmla="*/ 406880 w 1417913"/>
                  <a:gd name="connsiteY2" fmla="*/ 505494 h 505500"/>
                  <a:gd name="connsiteX3" fmla="*/ 604154 w 1417913"/>
                  <a:gd name="connsiteY3" fmla="*/ 6 h 505500"/>
                  <a:gd name="connsiteX4" fmla="*/ 789100 w 1417913"/>
                  <a:gd name="connsiteY4" fmla="*/ 493165 h 505500"/>
                  <a:gd name="connsiteX5" fmla="*/ 974045 w 1417913"/>
                  <a:gd name="connsiteY5" fmla="*/ 12335 h 505500"/>
                  <a:gd name="connsiteX6" fmla="*/ 1109671 w 1417913"/>
                  <a:gd name="connsiteY6" fmla="*/ 505494 h 505500"/>
                  <a:gd name="connsiteX7" fmla="*/ 1269957 w 1417913"/>
                  <a:gd name="connsiteY7" fmla="*/ 24664 h 505500"/>
                  <a:gd name="connsiteX8" fmla="*/ 1417913 w 1417913"/>
                  <a:gd name="connsiteY8" fmla="*/ 394533 h 505500"/>
                  <a:gd name="connsiteX0" fmla="*/ 0 w 1358105"/>
                  <a:gd name="connsiteY0" fmla="*/ 376427 h 505500"/>
                  <a:gd name="connsiteX1" fmla="*/ 199107 w 1358105"/>
                  <a:gd name="connsiteY1" fmla="*/ 11457 h 505500"/>
                  <a:gd name="connsiteX2" fmla="*/ 347072 w 1358105"/>
                  <a:gd name="connsiteY2" fmla="*/ 505494 h 505500"/>
                  <a:gd name="connsiteX3" fmla="*/ 544346 w 1358105"/>
                  <a:gd name="connsiteY3" fmla="*/ 6 h 505500"/>
                  <a:gd name="connsiteX4" fmla="*/ 729292 w 1358105"/>
                  <a:gd name="connsiteY4" fmla="*/ 493165 h 505500"/>
                  <a:gd name="connsiteX5" fmla="*/ 914237 w 1358105"/>
                  <a:gd name="connsiteY5" fmla="*/ 12335 h 505500"/>
                  <a:gd name="connsiteX6" fmla="*/ 1049863 w 1358105"/>
                  <a:gd name="connsiteY6" fmla="*/ 505494 h 505500"/>
                  <a:gd name="connsiteX7" fmla="*/ 1210149 w 1358105"/>
                  <a:gd name="connsiteY7" fmla="*/ 24664 h 505500"/>
                  <a:gd name="connsiteX8" fmla="*/ 1358105 w 1358105"/>
                  <a:gd name="connsiteY8" fmla="*/ 394533 h 50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8105" h="505500">
                    <a:moveTo>
                      <a:pt x="0" y="376427"/>
                    </a:moveTo>
                    <a:cubicBezTo>
                      <a:pt x="64731" y="201766"/>
                      <a:pt x="141262" y="-10054"/>
                      <a:pt x="199107" y="11457"/>
                    </a:cubicBezTo>
                    <a:cubicBezTo>
                      <a:pt x="256952" y="32968"/>
                      <a:pt x="289532" y="507402"/>
                      <a:pt x="347072" y="505494"/>
                    </a:cubicBezTo>
                    <a:cubicBezTo>
                      <a:pt x="404612" y="503586"/>
                      <a:pt x="480643" y="2061"/>
                      <a:pt x="544346" y="6"/>
                    </a:cubicBezTo>
                    <a:cubicBezTo>
                      <a:pt x="608049" y="-2049"/>
                      <a:pt x="667644" y="491110"/>
                      <a:pt x="729292" y="493165"/>
                    </a:cubicBezTo>
                    <a:cubicBezTo>
                      <a:pt x="790940" y="495220"/>
                      <a:pt x="860809" y="10280"/>
                      <a:pt x="914237" y="12335"/>
                    </a:cubicBezTo>
                    <a:cubicBezTo>
                      <a:pt x="967665" y="14390"/>
                      <a:pt x="1000544" y="503439"/>
                      <a:pt x="1049863" y="505494"/>
                    </a:cubicBezTo>
                    <a:cubicBezTo>
                      <a:pt x="1099182" y="507549"/>
                      <a:pt x="1158775" y="43157"/>
                      <a:pt x="1210149" y="24664"/>
                    </a:cubicBezTo>
                    <a:cubicBezTo>
                      <a:pt x="1261523" y="6171"/>
                      <a:pt x="1358105" y="394533"/>
                      <a:pt x="1358105" y="394533"/>
                    </a:cubicBezTo>
                  </a:path>
                </a:pathLst>
              </a:custGeom>
              <a:ln w="190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98"/>
              <p:cNvCxnSpPr/>
              <p:nvPr/>
            </p:nvCxnSpPr>
            <p:spPr>
              <a:xfrm flipV="1">
                <a:off x="7731065" y="4353294"/>
                <a:ext cx="265316" cy="255512"/>
              </a:xfrm>
              <a:prstGeom prst="straightConnector1">
                <a:avLst/>
              </a:prstGeom>
              <a:ln w="31750" cmpd="sng">
                <a:solidFill>
                  <a:srgbClr val="00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Picture 170" descr="ball2v2pn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7571324" y="4500012"/>
                <a:ext cx="282246" cy="275445"/>
              </a:xfrm>
              <a:prstGeom prst="rect">
                <a:avLst/>
              </a:prstGeom>
            </p:spPr>
          </p:pic>
        </p:grpSp>
        <p:grpSp>
          <p:nvGrpSpPr>
            <p:cNvPr id="40" name="Group 229"/>
            <p:cNvGrpSpPr>
              <a:grpSpLocks noChangeAspect="1"/>
            </p:cNvGrpSpPr>
            <p:nvPr/>
          </p:nvGrpSpPr>
          <p:grpSpPr>
            <a:xfrm>
              <a:off x="7503482" y="4791455"/>
              <a:ext cx="941218" cy="941218"/>
              <a:chOff x="6227261" y="4662851"/>
              <a:chExt cx="1020155" cy="1020154"/>
            </a:xfrm>
          </p:grpSpPr>
          <p:grpSp>
            <p:nvGrpSpPr>
              <p:cNvPr id="41" name="Group 94"/>
              <p:cNvGrpSpPr/>
              <p:nvPr/>
            </p:nvGrpSpPr>
            <p:grpSpPr>
              <a:xfrm>
                <a:off x="6227261" y="4662851"/>
                <a:ext cx="1020155" cy="1020154"/>
                <a:chOff x="2839179" y="4925230"/>
                <a:chExt cx="1020155" cy="1020154"/>
              </a:xfrm>
            </p:grpSpPr>
            <p:sp>
              <p:nvSpPr>
                <p:cNvPr id="43" name="Oval 163"/>
                <p:cNvSpPr>
                  <a:spLocks noChangeAspect="1"/>
                </p:cNvSpPr>
                <p:nvPr/>
              </p:nvSpPr>
              <p:spPr>
                <a:xfrm rot="16654851">
                  <a:off x="2839180" y="4925229"/>
                  <a:ext cx="1020154" cy="1020155"/>
                </a:xfrm>
                <a:prstGeom prst="ellipse">
                  <a:avLst/>
                </a:prstGeom>
                <a:solidFill>
                  <a:srgbClr val="FFFF00">
                    <a:alpha val="50000"/>
                  </a:srgbClr>
                </a:solidFill>
                <a:ln w="12700" cmpd="sng">
                  <a:solidFill>
                    <a:srgbClr val="00335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spcFirstLastPara="0" vert="horz" wrap="none" lIns="290259" tIns="41911" rIns="78232" bIns="41911" numCol="1" spcCol="1270" rtlCol="0" anchor="ctr" anchorCtr="0">
                  <a:noAutofit/>
                </a:bodyPr>
                <a:lstStyle/>
                <a:p>
                  <a:pPr algn="ctr" defTabSz="488834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en-US" sz="1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4" name="Picture 164" descr="ball2v2pn-2.png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6654851">
                  <a:off x="3153175" y="5420088"/>
                  <a:ext cx="282245" cy="275444"/>
                </a:xfrm>
                <a:prstGeom prst="rect">
                  <a:avLst/>
                </a:prstGeom>
              </p:spPr>
            </p:pic>
            <p:grpSp>
              <p:nvGrpSpPr>
                <p:cNvPr id="45" name="Group 166"/>
                <p:cNvGrpSpPr/>
                <p:nvPr/>
              </p:nvGrpSpPr>
              <p:grpSpPr>
                <a:xfrm rot="16654851">
                  <a:off x="3133140" y="5155093"/>
                  <a:ext cx="475943" cy="511464"/>
                  <a:chOff x="16065880" y="9257537"/>
                  <a:chExt cx="1244233" cy="1337096"/>
                </a:xfrm>
              </p:grpSpPr>
              <p:pic>
                <p:nvPicPr>
                  <p:cNvPr id="46" name="Picture 167" descr="ball2v2pn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414257" y="9257537"/>
                    <a:ext cx="737861" cy="720082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168" descr="ball2v2pn.png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065880" y="9874553"/>
                    <a:ext cx="737861" cy="720080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169" descr="ball2v2pn-2.png"/>
                  <p:cNvPicPr>
                    <a:picLocks noChangeAspect="1"/>
                  </p:cNvPicPr>
                  <p:nvPr/>
                </p:nvPicPr>
                <p:blipFill>
                  <a:blip r:embed="rId5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572254" y="9741062"/>
                    <a:ext cx="737859" cy="72008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2" name="Picture 165" descr="ball2v2pn.png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654851">
                <a:off x="6616048" y="5040225"/>
                <a:ext cx="282246" cy="275445"/>
              </a:xfrm>
              <a:prstGeom prst="rect">
                <a:avLst/>
              </a:prstGeom>
            </p:spPr>
          </p:pic>
        </p:grpSp>
        <p:cxnSp>
          <p:nvCxnSpPr>
            <p:cNvPr id="50" name="Connecteur droit avec flèche 3"/>
            <p:cNvCxnSpPr>
              <a:cxnSpLocks/>
            </p:cNvCxnSpPr>
            <p:nvPr/>
          </p:nvCxnSpPr>
          <p:spPr>
            <a:xfrm rot="5400000">
              <a:off x="8429901" y="5271155"/>
              <a:ext cx="981352" cy="0"/>
            </a:xfrm>
            <a:prstGeom prst="straightConnector1">
              <a:avLst/>
            </a:prstGeom>
            <a:ln w="31750" cmpd="sng"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83"/>
            <p:cNvSpPr txBox="1"/>
            <p:nvPr/>
          </p:nvSpPr>
          <p:spPr>
            <a:xfrm>
              <a:off x="9074932" y="5009545"/>
              <a:ext cx="1972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Spatially extended but exponential fall off</a:t>
              </a:r>
            </a:p>
          </p:txBody>
        </p:sp>
        <p:cxnSp>
          <p:nvCxnSpPr>
            <p:cNvPr id="52" name="Connecteur droit avec flèche 85"/>
            <p:cNvCxnSpPr>
              <a:cxnSpLocks/>
              <a:stCxn id="53" idx="1"/>
              <a:endCxn id="22" idx="5"/>
            </p:cNvCxnSpPr>
            <p:nvPr/>
          </p:nvCxnSpPr>
          <p:spPr>
            <a:xfrm flipH="1" flipV="1">
              <a:off x="4034256" y="5688879"/>
              <a:ext cx="284366" cy="168277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86"/>
            <p:cNvSpPr txBox="1"/>
            <p:nvPr/>
          </p:nvSpPr>
          <p:spPr>
            <a:xfrm>
              <a:off x="4318622" y="5595546"/>
              <a:ext cx="1161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Known asymptotic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5208721" y="4553965"/>
                  <a:ext cx="213558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/>
                            <a:ea typeface="Cambria Math"/>
                          </a:rPr>
                          <m:t>𝑈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</m:d>
                        <m:r>
                          <a:rPr lang="fr-FR" i="1">
                            <a:latin typeface="Cambria Math"/>
                            <a:ea typeface="Cambria Math"/>
                          </a:rPr>
                          <m:t>𝐻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(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𝑟</m:t>
                        </m:r>
                        <m:r>
                          <a:rPr lang="fr-FR" i="1">
                            <a:latin typeface="Cambria Math"/>
                            <a:ea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</m:e>
                            </m:d>
                          </m:e>
                          <m:sup>
                            <m:r>
                              <a:rPr lang="fr-FR" i="1">
                                <a:latin typeface="Cambria Math"/>
                                <a:ea typeface="Cambria Math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8721" y="4553965"/>
                  <a:ext cx="2135585" cy="400110"/>
                </a:xfrm>
                <a:prstGeom prst="rect">
                  <a:avLst/>
                </a:prstGeom>
                <a:blipFill>
                  <a:blip r:embed="rId7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ZoneTexte 92"/>
                <p:cNvSpPr txBox="1"/>
                <p:nvPr/>
              </p:nvSpPr>
              <p:spPr>
                <a:xfrm>
                  <a:off x="5390185" y="5748868"/>
                  <a:ext cx="2019912" cy="419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limLow>
                          <m:limLow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</m:e>
                          <m:lim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lim>
                        </m:limLow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𝒌𝒓</m:t>
                            </m:r>
                            <m:func>
                              <m:func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fr-FR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  <m:t>𝑠𝑖𝑛</m:t>
                                </m:r>
                              </m:fName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ZoneTexte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0185" y="5748868"/>
                  <a:ext cx="2019912" cy="419667"/>
                </a:xfrm>
                <a:prstGeom prst="rect">
                  <a:avLst/>
                </a:prstGeom>
                <a:blipFill>
                  <a:blip r:embed="rId8"/>
                  <a:stretch>
                    <a:fillRect l="-3927" t="-1449" r="-604" b="-1014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Down Arrow 36">
              <a:extLst>
                <a:ext uri="{FF2B5EF4-FFF2-40B4-BE49-F238E27FC236}">
                  <a16:creationId xmlns:a16="http://schemas.microsoft.com/office/drawing/2014/main" id="{EEF0430B-FF2A-40B5-A4A4-2B2F262C1359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6100333" y="5113421"/>
              <a:ext cx="345110" cy="360000"/>
            </a:xfrm>
            <a:prstGeom prst="downArrow">
              <a:avLst>
                <a:gd name="adj1" fmla="val 38960"/>
                <a:gd name="adj2" fmla="val 48282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/>
              <a:r>
                <a:rPr lang="fr-FR" sz="16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rPr>
                <a:t> </a:t>
              </a: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74" name="Titre 1">
            <a:extLst>
              <a:ext uri="{FF2B5EF4-FFF2-40B4-BE49-F238E27FC236}">
                <a16:creationId xmlns:a16="http://schemas.microsoft.com/office/drawing/2014/main" id="{355FABF4-C46D-49C6-B1C2-F15F3F42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388" y="169863"/>
            <a:ext cx="9373056" cy="488950"/>
          </a:xfrm>
        </p:spPr>
        <p:txBody>
          <a:bodyPr>
            <a:noAutofit/>
          </a:bodyPr>
          <a:lstStyle/>
          <a:p>
            <a:r>
              <a:rPr lang="en-US" b="0" dirty="0"/>
              <a:t>Asymptotically vanishing boundary conditions</a:t>
            </a:r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26DDA5F2-6DB7-47A4-AA28-C52A1ED690A3}"/>
              </a:ext>
            </a:extLst>
          </p:cNvPr>
          <p:cNvGrpSpPr/>
          <p:nvPr/>
        </p:nvGrpSpPr>
        <p:grpSpPr>
          <a:xfrm>
            <a:off x="3262346" y="3265364"/>
            <a:ext cx="6988014" cy="663515"/>
            <a:chOff x="1717543" y="3465551"/>
            <a:chExt cx="6988014" cy="663515"/>
          </a:xfrm>
        </p:grpSpPr>
        <p:sp>
          <p:nvSpPr>
            <p:cNvPr id="59" name="Down Arrow 36">
              <a:extLst>
                <a:ext uri="{FF2B5EF4-FFF2-40B4-BE49-F238E27FC236}">
                  <a16:creationId xmlns:a16="http://schemas.microsoft.com/office/drawing/2014/main" id="{371AC258-1D89-41E1-9AF1-18E538576662}"/>
                </a:ext>
              </a:extLst>
            </p:cNvPr>
            <p:cNvSpPr>
              <a:spLocks noChangeAspect="1"/>
            </p:cNvSpPr>
            <p:nvPr/>
          </p:nvSpPr>
          <p:spPr>
            <a:xfrm rot="16200000" flipH="1">
              <a:off x="4554503" y="3607618"/>
              <a:ext cx="345110" cy="360000"/>
            </a:xfrm>
            <a:prstGeom prst="downArrow">
              <a:avLst>
                <a:gd name="adj1" fmla="val 38960"/>
                <a:gd name="adj2" fmla="val 48282"/>
              </a:avLst>
            </a:prstGeom>
            <a:solidFill>
              <a:srgbClr val="FF0000"/>
            </a:solidFill>
            <a:ln w="12700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/>
              <a:r>
                <a:rPr lang="fr-FR" sz="1600">
                  <a:ln>
                    <a:solidFill>
                      <a:srgbClr val="FF0000"/>
                    </a:solidFill>
                  </a:ln>
                  <a:solidFill>
                    <a:schemeClr val="tx1"/>
                  </a:solidFill>
                </a:rPr>
                <a:t> </a:t>
              </a:r>
              <a:endParaRPr lang="en-US" sz="16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38">
                  <a:extLst>
                    <a:ext uri="{FF2B5EF4-FFF2-40B4-BE49-F238E27FC236}">
                      <a16:creationId xmlns:a16="http://schemas.microsoft.com/office/drawing/2014/main" id="{7B263379-A500-482D-A1F2-F87B50A0B1B2}"/>
                    </a:ext>
                  </a:extLst>
                </p:cNvPr>
                <p:cNvSpPr txBox="1"/>
                <p:nvPr/>
              </p:nvSpPr>
              <p:spPr>
                <a:xfrm>
                  <a:off x="5824319" y="3465551"/>
                  <a:ext cx="2881238" cy="6635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8">
                  <a:extLst>
                    <a:ext uri="{FF2B5EF4-FFF2-40B4-BE49-F238E27FC236}">
                      <a16:creationId xmlns:a16="http://schemas.microsoft.com/office/drawing/2014/main" id="{4298F3D9-D0BF-4E97-A616-82CAB6ED5E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319" y="3465551"/>
                  <a:ext cx="2881238" cy="663515"/>
                </a:xfrm>
                <a:prstGeom prst="rect">
                  <a:avLst/>
                </a:prstGeom>
                <a:blipFill>
                  <a:blip r:embed="rId9"/>
                  <a:stretch>
                    <a:fillRect l="-1483" t="-11009" b="-367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39">
                  <a:extLst>
                    <a:ext uri="{FF2B5EF4-FFF2-40B4-BE49-F238E27FC236}">
                      <a16:creationId xmlns:a16="http://schemas.microsoft.com/office/drawing/2014/main" id="{16D5B256-5091-4D89-93AC-18D0095DAF8D}"/>
                    </a:ext>
                  </a:extLst>
                </p:cNvPr>
                <p:cNvSpPr txBox="1"/>
                <p:nvPr/>
              </p:nvSpPr>
              <p:spPr>
                <a:xfrm>
                  <a:off x="1717543" y="3639252"/>
                  <a:ext cx="1912255" cy="3161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39">
                  <a:extLst>
                    <a:ext uri="{FF2B5EF4-FFF2-40B4-BE49-F238E27FC236}">
                      <a16:creationId xmlns:a16="http://schemas.microsoft.com/office/drawing/2014/main" id="{D250E5CE-D330-496F-BBEE-93F50483B6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543" y="3639252"/>
                  <a:ext cx="1912255" cy="316112"/>
                </a:xfrm>
                <a:prstGeom prst="rect">
                  <a:avLst/>
                </a:prstGeom>
                <a:blipFill>
                  <a:blip r:embed="rId10"/>
                  <a:stretch>
                    <a:fillRect l="-2229" t="-23077" b="-9615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1333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46"/>
    </mc:Choice>
    <mc:Fallback xmlns="">
      <p:transition spd="slow" advTm="3084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Example: Structure of </a:t>
            </a:r>
            <a:r>
              <a:rPr lang="en-US" b="0" baseline="30000" dirty="0"/>
              <a:t>6</a:t>
            </a:r>
            <a:r>
              <a:rPr lang="en-US" b="0" dirty="0"/>
              <a:t>L</a:t>
            </a:r>
            <a:r>
              <a:rPr lang="en-US" b="0" cap="none" dirty="0"/>
              <a:t>i </a:t>
            </a:r>
            <a:r>
              <a:rPr lang="en-US" b="0" dirty="0"/>
              <a:t>continuum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0337" y="2807722"/>
            <a:ext cx="4430807" cy="3632173"/>
            <a:chOff x="276336" y="2869060"/>
            <a:chExt cx="4430807" cy="3632173"/>
          </a:xfrm>
        </p:grpSpPr>
        <p:grpSp>
          <p:nvGrpSpPr>
            <p:cNvPr id="86" name="Groupe 10"/>
            <p:cNvGrpSpPr/>
            <p:nvPr/>
          </p:nvGrpSpPr>
          <p:grpSpPr>
            <a:xfrm>
              <a:off x="276336" y="2869060"/>
              <a:ext cx="4430807" cy="3632173"/>
              <a:chOff x="276336" y="1215774"/>
              <a:chExt cx="4430807" cy="3632173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4028400" y="2440800"/>
                <a:ext cx="424800" cy="401349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Up-Down Arrow 87"/>
              <p:cNvSpPr/>
              <p:nvPr/>
            </p:nvSpPr>
            <p:spPr>
              <a:xfrm>
                <a:off x="3552493" y="2672979"/>
                <a:ext cx="181675" cy="416762"/>
              </a:xfrm>
              <a:prstGeom prst="upDownArrow">
                <a:avLst>
                  <a:gd name="adj1" fmla="val 42416"/>
                  <a:gd name="adj2" fmla="val 52458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2678694" y="2712083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3N force:</a:t>
                </a:r>
                <a:endParaRPr lang="en-US" sz="1600" dirty="0"/>
              </a:p>
            </p:txBody>
          </p:sp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53" t="43199" r="4780" b="3590"/>
              <a:stretch/>
            </p:blipFill>
            <p:spPr>
              <a:xfrm>
                <a:off x="276336" y="1215774"/>
                <a:ext cx="4430807" cy="3632173"/>
              </a:xfrm>
              <a:prstGeom prst="rect">
                <a:avLst/>
              </a:prstGeom>
            </p:spPr>
          </p:pic>
          <p:sp>
            <p:nvSpPr>
              <p:cNvPr id="91" name="Rectangle 90"/>
              <p:cNvSpPr/>
              <p:nvPr/>
            </p:nvSpPr>
            <p:spPr>
              <a:xfrm>
                <a:off x="1054760" y="4416392"/>
                <a:ext cx="739856" cy="133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Rectangle 95"/>
            <p:cNvSpPr/>
            <p:nvPr/>
          </p:nvSpPr>
          <p:spPr>
            <a:xfrm>
              <a:off x="4116902" y="3242483"/>
              <a:ext cx="462242" cy="133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E9FC01CA-097E-40E3-9C62-59F866956C94}"/>
              </a:ext>
            </a:extLst>
          </p:cNvPr>
          <p:cNvGrpSpPr/>
          <p:nvPr/>
        </p:nvGrpSpPr>
        <p:grpSpPr>
          <a:xfrm>
            <a:off x="7227985" y="1193187"/>
            <a:ext cx="3807419" cy="3531212"/>
            <a:chOff x="7350810" y="1213918"/>
            <a:chExt cx="3807419" cy="3727014"/>
          </a:xfrm>
        </p:grpSpPr>
        <p:pic>
          <p:nvPicPr>
            <p:cNvPr id="105" name="Picture 2" descr="E:\Li6Paper\Fig5c.png">
              <a:extLst>
                <a:ext uri="{FF2B5EF4-FFF2-40B4-BE49-F238E27FC236}">
                  <a16:creationId xmlns:a16="http://schemas.microsoft.com/office/drawing/2014/main" id="{09DD69E5-4EAB-4002-9AED-52AD535A4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917" y="1673789"/>
              <a:ext cx="3389629" cy="3194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CD66E95-2554-4AEA-9300-01F590418737}"/>
                </a:ext>
              </a:extLst>
            </p:cNvPr>
            <p:cNvSpPr/>
            <p:nvPr/>
          </p:nvSpPr>
          <p:spPr bwMode="auto">
            <a:xfrm>
              <a:off x="7368142" y="1442437"/>
              <a:ext cx="3756193" cy="3498495"/>
            </a:xfrm>
            <a:prstGeom prst="rect">
              <a:avLst/>
            </a:prstGeom>
            <a:noFill/>
            <a:ln w="9525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7" name="Rectangle 3">
              <a:extLst>
                <a:ext uri="{FF2B5EF4-FFF2-40B4-BE49-F238E27FC236}">
                  <a16:creationId xmlns:a16="http://schemas.microsoft.com/office/drawing/2014/main" id="{9276323F-C09F-48CF-AD51-C7656F839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0810" y="1213918"/>
              <a:ext cx="3807419" cy="418922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anchor="ctr"/>
            <a:lstStyle/>
            <a:p>
              <a:pPr algn="ctr">
                <a:spcBef>
                  <a:spcPct val="0"/>
                </a:spcBef>
              </a:pPr>
              <a:r>
                <a:rPr lang="en-US" sz="1800" baseline="30000" dirty="0">
                  <a:solidFill>
                    <a:schemeClr val="bg1"/>
                  </a:solidFill>
                  <a:cs typeface="Arial Narrow"/>
                </a:rPr>
                <a:t>4</a:t>
              </a:r>
              <a:r>
                <a:rPr lang="en-US" sz="1800" dirty="0">
                  <a:solidFill>
                    <a:schemeClr val="bg1"/>
                  </a:solidFill>
                  <a:cs typeface="Arial Narrow"/>
                </a:rPr>
                <a:t>He(</a:t>
              </a:r>
              <a:r>
                <a:rPr lang="en-US" sz="1800" i="1" dirty="0" err="1">
                  <a:solidFill>
                    <a:schemeClr val="bg1"/>
                  </a:solidFill>
                  <a:cs typeface="Arial Narrow"/>
                </a:rPr>
                <a:t>d</a:t>
              </a:r>
              <a:r>
                <a:rPr lang="en-US" sz="1800" dirty="0" err="1">
                  <a:solidFill>
                    <a:schemeClr val="bg1"/>
                  </a:solidFill>
                  <a:cs typeface="Arial Narrow"/>
                </a:rPr>
                <a:t>,</a:t>
              </a:r>
              <a:r>
                <a:rPr lang="en-US" sz="1800" i="1" dirty="0" err="1">
                  <a:solidFill>
                    <a:schemeClr val="bg1"/>
                  </a:solidFill>
                  <a:cs typeface="Arial Narrow"/>
                </a:rPr>
                <a:t>d</a:t>
              </a:r>
              <a:r>
                <a:rPr lang="en-US" sz="1800" dirty="0">
                  <a:solidFill>
                    <a:schemeClr val="bg1"/>
                  </a:solidFill>
                  <a:cs typeface="Arial Narrow"/>
                </a:rPr>
                <a:t>)</a:t>
              </a:r>
              <a:r>
                <a:rPr lang="en-US" sz="1800" baseline="30000" dirty="0">
                  <a:solidFill>
                    <a:schemeClr val="bg1"/>
                  </a:solidFill>
                  <a:cs typeface="Arial Narrow"/>
                </a:rPr>
                <a:t> 4</a:t>
              </a:r>
              <a:r>
                <a:rPr lang="en-US" sz="1800" dirty="0">
                  <a:solidFill>
                    <a:schemeClr val="bg1"/>
                  </a:solidFill>
                  <a:cs typeface="Arial Narrow"/>
                </a:rPr>
                <a:t>He angular distribution</a:t>
              </a:r>
              <a:endParaRPr lang="en-US" sz="1800" i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Group 10">
            <a:extLst>
              <a:ext uri="{FF2B5EF4-FFF2-40B4-BE49-F238E27FC236}">
                <a16:creationId xmlns:a16="http://schemas.microsoft.com/office/drawing/2014/main" id="{61E846E5-1B8C-42C4-8C78-C809D70C3391}"/>
              </a:ext>
            </a:extLst>
          </p:cNvPr>
          <p:cNvGrpSpPr/>
          <p:nvPr/>
        </p:nvGrpSpPr>
        <p:grpSpPr>
          <a:xfrm>
            <a:off x="2017245" y="1379884"/>
            <a:ext cx="1110530" cy="556323"/>
            <a:chOff x="6198358" y="442943"/>
            <a:chExt cx="1110530" cy="556323"/>
          </a:xfrm>
        </p:grpSpPr>
        <p:pic>
          <p:nvPicPr>
            <p:cNvPr id="111" name="Picture 74" descr="ball2v2pn-2.png">
              <a:extLst>
                <a:ext uri="{FF2B5EF4-FFF2-40B4-BE49-F238E27FC236}">
                  <a16:creationId xmlns:a16="http://schemas.microsoft.com/office/drawing/2014/main" id="{4DE7C3DB-C548-4EC1-A991-3AC55025A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976957" y="538716"/>
              <a:ext cx="282246" cy="275445"/>
            </a:xfrm>
            <a:prstGeom prst="rect">
              <a:avLst/>
            </a:prstGeom>
          </p:spPr>
        </p:pic>
        <p:sp>
          <p:nvSpPr>
            <p:cNvPr id="112" name="Oval 67">
              <a:extLst>
                <a:ext uri="{FF2B5EF4-FFF2-40B4-BE49-F238E27FC236}">
                  <a16:creationId xmlns:a16="http://schemas.microsoft.com/office/drawing/2014/main" id="{EE19B714-EBF8-4E39-981A-9F294AB7C401}"/>
                </a:ext>
              </a:extLst>
            </p:cNvPr>
            <p:cNvSpPr/>
            <p:nvPr/>
          </p:nvSpPr>
          <p:spPr>
            <a:xfrm rot="16654851">
              <a:off x="6202707" y="438594"/>
              <a:ext cx="556323" cy="565022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12700" cmpd="sng">
              <a:solidFill>
                <a:srgbClr val="0033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290259" tIns="41911" rIns="78232" bIns="41911" numCol="1" spcCol="1270" rtlCol="0" anchor="ctr" anchorCtr="0">
              <a:noAutofit/>
            </a:bodyPr>
            <a:lstStyle/>
            <a:p>
              <a:pPr algn="ctr" defTabSz="488834">
                <a:lnSpc>
                  <a:spcPct val="90000"/>
                </a:lnSpc>
                <a:spcAft>
                  <a:spcPct val="35000"/>
                </a:spcAft>
              </a:pPr>
              <a:endParaRPr 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113" name="Picture 68" descr="ball2v2pn-2.png">
              <a:extLst>
                <a:ext uri="{FF2B5EF4-FFF2-40B4-BE49-F238E27FC236}">
                  <a16:creationId xmlns:a16="http://schemas.microsoft.com/office/drawing/2014/main" id="{19CA41C7-1597-4CD0-9A7D-DC385A70A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6298734" y="666233"/>
              <a:ext cx="282245" cy="275444"/>
            </a:xfrm>
            <a:prstGeom prst="rect">
              <a:avLst/>
            </a:prstGeom>
          </p:spPr>
        </p:pic>
        <p:grpSp>
          <p:nvGrpSpPr>
            <p:cNvPr id="114" name="Group 70">
              <a:extLst>
                <a:ext uri="{FF2B5EF4-FFF2-40B4-BE49-F238E27FC236}">
                  <a16:creationId xmlns:a16="http://schemas.microsoft.com/office/drawing/2014/main" id="{CEA94926-A0EA-480E-A77B-EDC4F37AC09E}"/>
                </a:ext>
              </a:extLst>
            </p:cNvPr>
            <p:cNvGrpSpPr/>
            <p:nvPr/>
          </p:nvGrpSpPr>
          <p:grpSpPr>
            <a:xfrm rot="16654851">
              <a:off x="6283388" y="456068"/>
              <a:ext cx="414249" cy="536624"/>
              <a:chOff x="16040944" y="9195083"/>
              <a:chExt cx="1082950" cy="1402869"/>
            </a:xfrm>
          </p:grpSpPr>
          <p:pic>
            <p:nvPicPr>
              <p:cNvPr id="117" name="Picture 71" descr="ball2v2pn.png">
                <a:extLst>
                  <a:ext uri="{FF2B5EF4-FFF2-40B4-BE49-F238E27FC236}">
                    <a16:creationId xmlns:a16="http://schemas.microsoft.com/office/drawing/2014/main" id="{28C0A128-015F-42B0-9C5B-9A7B9191C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72451" y="9195083"/>
                <a:ext cx="737861" cy="720082"/>
              </a:xfrm>
              <a:prstGeom prst="rect">
                <a:avLst/>
              </a:prstGeom>
            </p:spPr>
          </p:pic>
          <p:pic>
            <p:nvPicPr>
              <p:cNvPr id="118" name="Picture 72" descr="ball2v2pn.png">
                <a:extLst>
                  <a:ext uri="{FF2B5EF4-FFF2-40B4-BE49-F238E27FC236}">
                    <a16:creationId xmlns:a16="http://schemas.microsoft.com/office/drawing/2014/main" id="{6CB15C7B-99BF-4D56-9F73-2A8B0CA65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040944" y="9877872"/>
                <a:ext cx="737860" cy="720080"/>
              </a:xfrm>
              <a:prstGeom prst="rect">
                <a:avLst/>
              </a:prstGeom>
            </p:spPr>
          </p:pic>
          <p:pic>
            <p:nvPicPr>
              <p:cNvPr id="119" name="Picture 73" descr="ball2v2pn-2.png">
                <a:extLst>
                  <a:ext uri="{FF2B5EF4-FFF2-40B4-BE49-F238E27FC236}">
                    <a16:creationId xmlns:a16="http://schemas.microsoft.com/office/drawing/2014/main" id="{4CAFD69E-F2EC-472C-8718-94058AA74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86034" y="9668034"/>
                <a:ext cx="737860" cy="720080"/>
              </a:xfrm>
              <a:prstGeom prst="rect">
                <a:avLst/>
              </a:prstGeom>
            </p:spPr>
          </p:pic>
        </p:grpSp>
        <p:cxnSp>
          <p:nvCxnSpPr>
            <p:cNvPr id="115" name="Straight Arrow Connector 66">
              <a:extLst>
                <a:ext uri="{FF2B5EF4-FFF2-40B4-BE49-F238E27FC236}">
                  <a16:creationId xmlns:a16="http://schemas.microsoft.com/office/drawing/2014/main" id="{8DD063B6-92CA-4CE5-B28E-67985053AE6A}"/>
                </a:ext>
              </a:extLst>
            </p:cNvPr>
            <p:cNvCxnSpPr/>
            <p:nvPr/>
          </p:nvCxnSpPr>
          <p:spPr>
            <a:xfrm>
              <a:off x="6481783" y="741578"/>
              <a:ext cx="668317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6" name="Picture 69" descr="ball2v2pn.png">
              <a:extLst>
                <a:ext uri="{FF2B5EF4-FFF2-40B4-BE49-F238E27FC236}">
                  <a16:creationId xmlns:a16="http://schemas.microsoft.com/office/drawing/2014/main" id="{CC41486C-5AF7-4FBA-BA58-F72FC305C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654851">
              <a:off x="7030043" y="645447"/>
              <a:ext cx="282246" cy="275445"/>
            </a:xfrm>
            <a:prstGeom prst="rect">
              <a:avLst/>
            </a:prstGeom>
          </p:spPr>
        </p:pic>
      </p:grpSp>
      <p:pic>
        <p:nvPicPr>
          <p:cNvPr id="120" name="Picture 57">
            <a:extLst>
              <a:ext uri="{FF2B5EF4-FFF2-40B4-BE49-F238E27FC236}">
                <a16:creationId xmlns:a16="http://schemas.microsoft.com/office/drawing/2014/main" id="{C10DA22C-525B-4CFE-975D-6587CAA051A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143" y="825731"/>
            <a:ext cx="1797814" cy="18697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2596AF0-7A58-2A30-936E-127C5ECA4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991" y="5561044"/>
            <a:ext cx="4460292" cy="79620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numCol="1" rtlCol="0" anchor="ctr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/>
              <a:t>Nuclear structure and reaction together: Yes we can.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4BDC15-C922-5C46-14B8-79603F1D9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7291" y="5658252"/>
            <a:ext cx="678638" cy="796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7"/>
    </mc:Choice>
    <mc:Fallback xmlns="">
      <p:transition spd="slow" advTm="994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8688971" cy="4889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/>
              <a:t>Accuracy and precision of the method: NCSMC vs </a:t>
            </a:r>
            <a:r>
              <a:rPr lang="en-US" b="0" dirty="0" err="1"/>
              <a:t>Faddeev-Yakubovsky</a:t>
            </a:r>
            <a:endParaRPr lang="en-US" b="0" dirty="0"/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7291462" y="1920181"/>
            <a:ext cx="3407306" cy="8128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>
            <a:no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Good</a:t>
            </a:r>
            <a:r>
              <a:rPr lang="en-US" sz="1800" dirty="0"/>
              <a:t> agreement between the two methods.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67050" y="1246283"/>
            <a:ext cx="5310000" cy="4018321"/>
            <a:chOff x="343050" y="1246282"/>
            <a:chExt cx="5310000" cy="40183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" y="1695669"/>
              <a:ext cx="4924649" cy="3568934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 bwMode="auto">
            <a:xfrm>
              <a:off x="377186" y="1485817"/>
              <a:ext cx="5248189" cy="3765983"/>
            </a:xfrm>
            <a:prstGeom prst="rect">
              <a:avLst/>
            </a:prstGeom>
            <a:noFill/>
            <a:ln w="9525" cmpd="sng">
              <a:solidFill>
                <a:srgbClr val="0000FF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343050" y="1246282"/>
              <a:ext cx="5310000" cy="420624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 tIns="0" anchor="ctr">
              <a:noAutofit/>
            </a:bodyPr>
            <a:lstStyle/>
            <a:p>
              <a:pPr algn="ctr"/>
              <a:r>
                <a:rPr lang="en-US" sz="1800" dirty="0">
                  <a:solidFill>
                    <a:srgbClr val="FFFFFF"/>
                  </a:solidFill>
                  <a:cs typeface="Arial Narrow"/>
                </a:rPr>
                <a:t>n-</a:t>
              </a:r>
              <a:r>
                <a:rPr lang="en-US" sz="1800" baseline="30000" dirty="0">
                  <a:solidFill>
                    <a:srgbClr val="FFFFFF"/>
                  </a:solidFill>
                  <a:cs typeface="Arial Narrow"/>
                </a:rPr>
                <a:t>4</a:t>
              </a:r>
              <a:r>
                <a:rPr lang="en-US" sz="1800" dirty="0">
                  <a:solidFill>
                    <a:srgbClr val="FFFFFF"/>
                  </a:solidFill>
                  <a:cs typeface="Arial Narrow"/>
                </a:rPr>
                <a:t>He: elastic phase shifts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72000" y="3567300"/>
              <a:ext cx="7493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Faddeev-Yakubovsky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8A80A85-C580-45D0-A19A-B382E2852BE8}"/>
              </a:ext>
            </a:extLst>
          </p:cNvPr>
          <p:cNvGrpSpPr>
            <a:grpSpLocks noChangeAspect="1"/>
          </p:cNvGrpSpPr>
          <p:nvPr/>
        </p:nvGrpSpPr>
        <p:grpSpPr>
          <a:xfrm>
            <a:off x="7420831" y="3502733"/>
            <a:ext cx="3228457" cy="2873465"/>
            <a:chOff x="5804946" y="2543350"/>
            <a:chExt cx="4510647" cy="401466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F8FBEE-1FF7-4D6C-B20D-6ACD4B9B1A72}"/>
                </a:ext>
              </a:extLst>
            </p:cNvPr>
            <p:cNvSpPr/>
            <p:nvPr/>
          </p:nvSpPr>
          <p:spPr bwMode="auto">
            <a:xfrm>
              <a:off x="5933322" y="3271842"/>
              <a:ext cx="2204322" cy="611909"/>
            </a:xfrm>
            <a:prstGeom prst="rect">
              <a:avLst/>
            </a:prstGeom>
            <a:solidFill>
              <a:srgbClr val="008000">
                <a:alpha val="37000"/>
              </a:srgb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9A31C2-75E4-41A5-99C6-3381CE2B96A2}"/>
                </a:ext>
              </a:extLst>
            </p:cNvPr>
            <p:cNvSpPr/>
            <p:nvPr/>
          </p:nvSpPr>
          <p:spPr bwMode="auto">
            <a:xfrm>
              <a:off x="5926826" y="3992821"/>
              <a:ext cx="2210818" cy="611909"/>
            </a:xfrm>
            <a:prstGeom prst="rect">
              <a:avLst/>
            </a:prstGeom>
            <a:solidFill>
              <a:srgbClr val="800000">
                <a:alpha val="37000"/>
              </a:srgb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001794-F5ED-4B73-842F-3B8FAF4FA9EB}"/>
                </a:ext>
              </a:extLst>
            </p:cNvPr>
            <p:cNvSpPr/>
            <p:nvPr/>
          </p:nvSpPr>
          <p:spPr bwMode="auto">
            <a:xfrm>
              <a:off x="5933322" y="4733283"/>
              <a:ext cx="4382271" cy="611909"/>
            </a:xfrm>
            <a:prstGeom prst="rect">
              <a:avLst/>
            </a:prstGeom>
            <a:solidFill>
              <a:srgbClr val="FF0000">
                <a:alpha val="37000"/>
              </a:srgb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C6C5B0D-FE3F-409F-9C1E-9B750F43B535}"/>
                </a:ext>
              </a:extLst>
            </p:cNvPr>
            <p:cNvSpPr/>
            <p:nvPr/>
          </p:nvSpPr>
          <p:spPr bwMode="auto">
            <a:xfrm>
              <a:off x="5933322" y="5484984"/>
              <a:ext cx="4382271" cy="611909"/>
            </a:xfrm>
            <a:prstGeom prst="rect">
              <a:avLst/>
            </a:prstGeom>
            <a:solidFill>
              <a:schemeClr val="accent3">
                <a:lumMod val="50000"/>
                <a:alpha val="37000"/>
              </a:schemeClr>
            </a:solidFill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28" name="Picture 62" descr="fig1.png">
              <a:extLst>
                <a:ext uri="{FF2B5EF4-FFF2-40B4-BE49-F238E27FC236}">
                  <a16:creationId xmlns:a16="http://schemas.microsoft.com/office/drawing/2014/main" id="{41628BE3-A901-474A-8F0E-7995FB43C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934" y="3392201"/>
              <a:ext cx="663310" cy="366830"/>
            </a:xfrm>
            <a:prstGeom prst="rect">
              <a:avLst/>
            </a:prstGeom>
          </p:spPr>
        </p:pic>
        <p:pic>
          <p:nvPicPr>
            <p:cNvPr id="29" name="Picture 63" descr="fig2.png">
              <a:extLst>
                <a:ext uri="{FF2B5EF4-FFF2-40B4-BE49-F238E27FC236}">
                  <a16:creationId xmlns:a16="http://schemas.microsoft.com/office/drawing/2014/main" id="{A978C5A4-FAE1-4B31-8C53-08E3487A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934" y="4129973"/>
              <a:ext cx="1688425" cy="366830"/>
            </a:xfrm>
            <a:prstGeom prst="rect">
              <a:avLst/>
            </a:prstGeom>
          </p:spPr>
        </p:pic>
        <p:pic>
          <p:nvPicPr>
            <p:cNvPr id="30" name="Picture 64" descr="fig3.png">
              <a:extLst>
                <a:ext uri="{FF2B5EF4-FFF2-40B4-BE49-F238E27FC236}">
                  <a16:creationId xmlns:a16="http://schemas.microsoft.com/office/drawing/2014/main" id="{F92377C2-813B-4621-B0CE-0E141E9AC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934" y="4867746"/>
              <a:ext cx="628134" cy="361805"/>
            </a:xfrm>
            <a:prstGeom prst="rect">
              <a:avLst/>
            </a:prstGeom>
          </p:spPr>
        </p:pic>
        <p:pic>
          <p:nvPicPr>
            <p:cNvPr id="31" name="Picture 65" descr="fig4.png">
              <a:extLst>
                <a:ext uri="{FF2B5EF4-FFF2-40B4-BE49-F238E27FC236}">
                  <a16:creationId xmlns:a16="http://schemas.microsoft.com/office/drawing/2014/main" id="{C134D680-B53A-4523-9E34-5AE42CECD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934" y="5600493"/>
              <a:ext cx="1602999" cy="366830"/>
            </a:xfrm>
            <a:prstGeom prst="rect">
              <a:avLst/>
            </a:prstGeom>
          </p:spPr>
        </p:pic>
        <p:pic>
          <p:nvPicPr>
            <p:cNvPr id="33" name="Picture 66" descr="fig5.png">
              <a:extLst>
                <a:ext uri="{FF2B5EF4-FFF2-40B4-BE49-F238E27FC236}">
                  <a16:creationId xmlns:a16="http://schemas.microsoft.com/office/drawing/2014/main" id="{999FDFCA-FE4D-486E-9F8D-7B09895CD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5602" y="4867746"/>
              <a:ext cx="1326620" cy="366830"/>
            </a:xfrm>
            <a:prstGeom prst="rect">
              <a:avLst/>
            </a:prstGeom>
          </p:spPr>
        </p:pic>
        <p:pic>
          <p:nvPicPr>
            <p:cNvPr id="47" name="Picture 67" descr="fig6.png">
              <a:extLst>
                <a:ext uri="{FF2B5EF4-FFF2-40B4-BE49-F238E27FC236}">
                  <a16:creationId xmlns:a16="http://schemas.microsoft.com/office/drawing/2014/main" id="{87384304-4CFD-4CC3-8362-E823503F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5602" y="5600493"/>
              <a:ext cx="1502498" cy="36683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3DB919E-0ED2-4A16-BEFE-E33F180C6027}"/>
                </a:ext>
              </a:extLst>
            </p:cNvPr>
            <p:cNvSpPr/>
            <p:nvPr/>
          </p:nvSpPr>
          <p:spPr bwMode="auto">
            <a:xfrm>
              <a:off x="5999174" y="3232365"/>
              <a:ext cx="2020031" cy="2927951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  <a:prstDash val="sysDash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B679F59-4227-4BFF-BA7C-00DC97B40203}"/>
                </a:ext>
              </a:extLst>
            </p:cNvPr>
            <p:cNvSpPr/>
            <p:nvPr/>
          </p:nvSpPr>
          <p:spPr bwMode="auto">
            <a:xfrm>
              <a:off x="8236082" y="4660151"/>
              <a:ext cx="1967653" cy="75666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51" name="Straight Arrow Connector 79">
              <a:extLst>
                <a:ext uri="{FF2B5EF4-FFF2-40B4-BE49-F238E27FC236}">
                  <a16:creationId xmlns:a16="http://schemas.microsoft.com/office/drawing/2014/main" id="{25D54F0D-800D-49E1-82E9-2C49EFD48C8D}"/>
                </a:ext>
              </a:extLst>
            </p:cNvPr>
            <p:cNvCxnSpPr/>
            <p:nvPr/>
          </p:nvCxnSpPr>
          <p:spPr>
            <a:xfrm flipH="1" flipV="1">
              <a:off x="5804946" y="2543350"/>
              <a:ext cx="15441" cy="4014667"/>
            </a:xfrm>
            <a:prstGeom prst="straightConnector1">
              <a:avLst/>
            </a:prstGeom>
            <a:ln w="60325" cmpd="sng">
              <a:solidFill>
                <a:srgbClr val="0000FF"/>
              </a:solidFill>
              <a:headEnd type="none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3">
              <a:extLst>
                <a:ext uri="{FF2B5EF4-FFF2-40B4-BE49-F238E27FC236}">
                  <a16:creationId xmlns:a16="http://schemas.microsoft.com/office/drawing/2014/main" id="{328498BD-DB24-4A90-A11B-17220FC3582E}"/>
                </a:ext>
              </a:extLst>
            </p:cNvPr>
            <p:cNvGrpSpPr/>
            <p:nvPr/>
          </p:nvGrpSpPr>
          <p:grpSpPr>
            <a:xfrm>
              <a:off x="7093207" y="2802660"/>
              <a:ext cx="1107857" cy="611267"/>
              <a:chOff x="1761282" y="1147609"/>
              <a:chExt cx="1107857" cy="611267"/>
            </a:xfrm>
          </p:grpSpPr>
          <p:pic>
            <p:nvPicPr>
              <p:cNvPr id="54" name="Picture 4" descr="See original image">
                <a:extLst>
                  <a:ext uri="{FF2B5EF4-FFF2-40B4-BE49-F238E27FC236}">
                    <a16:creationId xmlns:a16="http://schemas.microsoft.com/office/drawing/2014/main" id="{BBCA80A6-7597-4242-9FF0-979327F770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61282" y="1147609"/>
                <a:ext cx="607410" cy="611267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4" descr="See original image">
                <a:extLst>
                  <a:ext uri="{FF2B5EF4-FFF2-40B4-BE49-F238E27FC236}">
                    <a16:creationId xmlns:a16="http://schemas.microsoft.com/office/drawing/2014/main" id="{0F19C473-898D-49A7-BF35-8B389C0AC2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61729" y="1147609"/>
                <a:ext cx="607410" cy="611267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" name="Group 2">
              <a:extLst>
                <a:ext uri="{FF2B5EF4-FFF2-40B4-BE49-F238E27FC236}">
                  <a16:creationId xmlns:a16="http://schemas.microsoft.com/office/drawing/2014/main" id="{5A4116D3-3E5A-4332-B7ED-6172A4A00F4B}"/>
                </a:ext>
              </a:extLst>
            </p:cNvPr>
            <p:cNvGrpSpPr/>
            <p:nvPr/>
          </p:nvGrpSpPr>
          <p:grpSpPr>
            <a:xfrm>
              <a:off x="9023801" y="4177903"/>
              <a:ext cx="398055" cy="339648"/>
              <a:chOff x="3691876" y="2522852"/>
              <a:chExt cx="398055" cy="339648"/>
            </a:xfrm>
          </p:grpSpPr>
          <p:pic>
            <p:nvPicPr>
              <p:cNvPr id="57" name="Picture 4" descr="See original image">
                <a:extLst>
                  <a:ext uri="{FF2B5EF4-FFF2-40B4-BE49-F238E27FC236}">
                    <a16:creationId xmlns:a16="http://schemas.microsoft.com/office/drawing/2014/main" id="{190853FC-6D17-4768-8B7E-48480AD1DA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91876" y="2631756"/>
                <a:ext cx="228946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4" descr="See original image">
                <a:extLst>
                  <a:ext uri="{FF2B5EF4-FFF2-40B4-BE49-F238E27FC236}">
                    <a16:creationId xmlns:a16="http://schemas.microsoft.com/office/drawing/2014/main" id="{0C01FB9D-F1C3-4BBC-8CA0-CA769F2E5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773510" y="2522852"/>
                <a:ext cx="228946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4" descr="See original image">
                <a:extLst>
                  <a:ext uri="{FF2B5EF4-FFF2-40B4-BE49-F238E27FC236}">
                    <a16:creationId xmlns:a16="http://schemas.microsoft.com/office/drawing/2014/main" id="{ABE7F607-E450-40AF-A5C0-900AEE57A0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60985" y="2632100"/>
                <a:ext cx="228946" cy="230400"/>
              </a:xfrm>
              <a:prstGeom prst="ellipse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6" name="TextBox 47">
            <a:extLst>
              <a:ext uri="{FF2B5EF4-FFF2-40B4-BE49-F238E27FC236}">
                <a16:creationId xmlns:a16="http://schemas.microsoft.com/office/drawing/2014/main" id="{64E1F427-5010-46E3-8AEC-32FC5409489D}"/>
              </a:ext>
            </a:extLst>
          </p:cNvPr>
          <p:cNvSpPr txBox="1"/>
          <p:nvPr/>
        </p:nvSpPr>
        <p:spPr>
          <a:xfrm>
            <a:off x="1915514" y="5331250"/>
            <a:ext cx="24374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 cap="sq">
                  <a:noFill/>
                </a:ln>
                <a:solidFill>
                  <a:srgbClr val="0070C0"/>
                </a:solidFill>
              </a:rPr>
              <a:t>R. </a:t>
            </a:r>
            <a:r>
              <a:rPr lang="en-US" sz="1100" dirty="0" err="1">
                <a:ln w="0" cap="sq">
                  <a:noFill/>
                </a:ln>
                <a:solidFill>
                  <a:srgbClr val="0070C0"/>
                </a:solidFill>
              </a:rPr>
              <a:t>Lazauskas</a:t>
            </a:r>
            <a:r>
              <a:rPr lang="fr-FR" sz="1100" dirty="0">
                <a:ln w="0" cap="sq">
                  <a:noFill/>
                </a:ln>
                <a:solidFill>
                  <a:srgbClr val="0070C0"/>
                </a:solidFill>
              </a:rPr>
              <a:t>,</a:t>
            </a:r>
            <a:r>
              <a:rPr lang="en-US" sz="1100" dirty="0">
                <a:ln w="0" cap="sq">
                  <a:noFill/>
                </a:ln>
                <a:solidFill>
                  <a:srgbClr val="0070C0"/>
                </a:solidFill>
              </a:rPr>
              <a:t> PRC </a:t>
            </a:r>
            <a:r>
              <a:rPr lang="en-US" sz="1100" b="1" dirty="0">
                <a:ln w="0" cap="sq">
                  <a:noFill/>
                </a:ln>
                <a:solidFill>
                  <a:srgbClr val="0070C0"/>
                </a:solidFill>
              </a:rPr>
              <a:t>97</a:t>
            </a:r>
            <a:r>
              <a:rPr lang="en-US" sz="1100" dirty="0">
                <a:ln w="0" cap="sq">
                  <a:noFill/>
                </a:ln>
                <a:solidFill>
                  <a:srgbClr val="0070C0"/>
                </a:solidFill>
              </a:rPr>
              <a:t> (2018).*</a:t>
            </a:r>
          </a:p>
          <a:p>
            <a:r>
              <a:rPr lang="en-US" sz="800" dirty="0">
                <a:ln w="0" cap="sq">
                  <a:noFill/>
                </a:ln>
                <a:solidFill>
                  <a:srgbClr val="0070C0"/>
                </a:solidFill>
              </a:rPr>
              <a:t>*there is a more recent paper with 3N force.</a:t>
            </a:r>
            <a:endParaRPr lang="en-US" sz="1100" dirty="0"/>
          </a:p>
        </p:txBody>
      </p:sp>
      <p:sp>
        <p:nvSpPr>
          <p:cNvPr id="11" name="Croix 10">
            <a:extLst>
              <a:ext uri="{FF2B5EF4-FFF2-40B4-BE49-F238E27FC236}">
                <a16:creationId xmlns:a16="http://schemas.microsoft.com/office/drawing/2014/main" id="{DE9F4EC5-DE4A-4856-8106-CF98B336F12D}"/>
              </a:ext>
            </a:extLst>
          </p:cNvPr>
          <p:cNvSpPr/>
          <p:nvPr/>
        </p:nvSpPr>
        <p:spPr>
          <a:xfrm rot="2700000">
            <a:off x="9426969" y="5051961"/>
            <a:ext cx="900000" cy="900000"/>
          </a:xfrm>
          <a:prstGeom prst="plus">
            <a:avLst>
              <a:gd name="adj" fmla="val 46959"/>
            </a:avLst>
          </a:prstGeom>
          <a:solidFill>
            <a:srgbClr val="FF0000"/>
          </a:solidFill>
          <a:ln w="190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 33">
            <a:extLst>
              <a:ext uri="{FF2B5EF4-FFF2-40B4-BE49-F238E27FC236}">
                <a16:creationId xmlns:a16="http://schemas.microsoft.com/office/drawing/2014/main" id="{700D3C19-245B-47DD-A810-95EF51EC8F02}"/>
              </a:ext>
            </a:extLst>
          </p:cNvPr>
          <p:cNvGrpSpPr>
            <a:grpSpLocks noChangeAspect="1"/>
          </p:cNvGrpSpPr>
          <p:nvPr/>
        </p:nvGrpSpPr>
        <p:grpSpPr>
          <a:xfrm>
            <a:off x="10871373" y="821736"/>
            <a:ext cx="1138659" cy="605979"/>
            <a:chOff x="24465955" y="20062987"/>
            <a:chExt cx="2345308" cy="1248139"/>
          </a:xfrm>
        </p:grpSpPr>
        <p:grpSp>
          <p:nvGrpSpPr>
            <p:cNvPr id="48" name="Group 35">
              <a:extLst>
                <a:ext uri="{FF2B5EF4-FFF2-40B4-BE49-F238E27FC236}">
                  <a16:creationId xmlns:a16="http://schemas.microsoft.com/office/drawing/2014/main" id="{AC9C74E3-3205-4065-8651-BA421A699D74}"/>
                </a:ext>
              </a:extLst>
            </p:cNvPr>
            <p:cNvGrpSpPr>
              <a:grpSpLocks noChangeAspect="1"/>
            </p:cNvGrpSpPr>
            <p:nvPr/>
          </p:nvGrpSpPr>
          <p:grpSpPr>
            <a:xfrm rot="16654851">
              <a:off x="25014539" y="19514403"/>
              <a:ext cx="1248139" cy="2345308"/>
              <a:chOff x="14528771" y="8509724"/>
              <a:chExt cx="1584176" cy="2976738"/>
            </a:xfrm>
          </p:grpSpPr>
          <p:sp>
            <p:nvSpPr>
              <p:cNvPr id="62" name="Oval 37">
                <a:extLst>
                  <a:ext uri="{FF2B5EF4-FFF2-40B4-BE49-F238E27FC236}">
                    <a16:creationId xmlns:a16="http://schemas.microsoft.com/office/drawing/2014/main" id="{8CC03501-E0DD-45DC-90F5-3442E1030061}"/>
                  </a:ext>
                </a:extLst>
              </p:cNvPr>
              <p:cNvSpPr/>
              <p:nvPr/>
            </p:nvSpPr>
            <p:spPr>
              <a:xfrm>
                <a:off x="14528771" y="8509724"/>
                <a:ext cx="1584176" cy="1584177"/>
              </a:xfrm>
              <a:prstGeom prst="ellipse">
                <a:avLst/>
              </a:prstGeom>
              <a:solidFill>
                <a:srgbClr val="FFFF00">
                  <a:alpha val="50000"/>
                </a:srgbClr>
              </a:solidFill>
              <a:ln w="12700" cmpd="sng">
                <a:solidFill>
                  <a:srgbClr val="003350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none" lIns="290259" tIns="41911" rIns="78232" bIns="41911" numCol="1" spcCol="1270" rtlCol="0" anchor="ctr" anchorCtr="0">
                <a:noAutofit/>
              </a:bodyPr>
              <a:lstStyle/>
              <a:p>
                <a:pPr algn="ctr" defTabSz="488834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3" name="Picture 38" descr="ball2v2pn-2.png">
                <a:extLst>
                  <a:ext uri="{FF2B5EF4-FFF2-40B4-BE49-F238E27FC236}">
                    <a16:creationId xmlns:a16="http://schemas.microsoft.com/office/drawing/2014/main" id="{033A7C84-4EFE-4608-98A5-AED6E00C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93643" y="8856584"/>
                <a:ext cx="737858" cy="720079"/>
              </a:xfrm>
              <a:prstGeom prst="rect">
                <a:avLst/>
              </a:prstGeom>
            </p:spPr>
          </p:pic>
          <p:pic>
            <p:nvPicPr>
              <p:cNvPr id="64" name="Picture 39" descr="ball2v2pn.png">
                <a:extLst>
                  <a:ext uri="{FF2B5EF4-FFF2-40B4-BE49-F238E27FC236}">
                    <a16:creationId xmlns:a16="http://schemas.microsoft.com/office/drawing/2014/main" id="{5E5D2FAC-5BE1-4F81-BA76-3E86A6CDC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978734" y="10766380"/>
                <a:ext cx="737859" cy="720082"/>
              </a:xfrm>
              <a:prstGeom prst="rect">
                <a:avLst/>
              </a:prstGeom>
            </p:spPr>
          </p:pic>
          <p:grpSp>
            <p:nvGrpSpPr>
              <p:cNvPr id="65" name="Group 40">
                <a:extLst>
                  <a:ext uri="{FF2B5EF4-FFF2-40B4-BE49-F238E27FC236}">
                    <a16:creationId xmlns:a16="http://schemas.microsoft.com/office/drawing/2014/main" id="{BD8DD23B-22B0-4307-A07C-53487F1E8161}"/>
                  </a:ext>
                </a:extLst>
              </p:cNvPr>
              <p:cNvGrpSpPr/>
              <p:nvPr/>
            </p:nvGrpSpPr>
            <p:grpSpPr>
              <a:xfrm>
                <a:off x="14744794" y="8581733"/>
                <a:ext cx="1097899" cy="1440161"/>
                <a:chOff x="16040944" y="9157792"/>
                <a:chExt cx="1097900" cy="1440160"/>
              </a:xfrm>
            </p:grpSpPr>
            <p:pic>
              <p:nvPicPr>
                <p:cNvPr id="67" name="Picture 41" descr="ball2v2pn.png">
                  <a:extLst>
                    <a:ext uri="{FF2B5EF4-FFF2-40B4-BE49-F238E27FC236}">
                      <a16:creationId xmlns:a16="http://schemas.microsoft.com/office/drawing/2014/main" id="{25BFAB0C-3D11-421B-888F-90A3FA1E82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400984" y="9157792"/>
                  <a:ext cx="737860" cy="720080"/>
                </a:xfrm>
                <a:prstGeom prst="rect">
                  <a:avLst/>
                </a:prstGeom>
              </p:spPr>
            </p:pic>
            <p:pic>
              <p:nvPicPr>
                <p:cNvPr id="68" name="Picture 42" descr="ball2v2pn.png">
                  <a:extLst>
                    <a:ext uri="{FF2B5EF4-FFF2-40B4-BE49-F238E27FC236}">
                      <a16:creationId xmlns:a16="http://schemas.microsoft.com/office/drawing/2014/main" id="{3B591FB4-CD7C-4886-ACAB-FD1EF60FF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40944" y="9877872"/>
                  <a:ext cx="737860" cy="720080"/>
                </a:xfrm>
                <a:prstGeom prst="rect">
                  <a:avLst/>
                </a:prstGeom>
              </p:spPr>
            </p:pic>
            <p:pic>
              <p:nvPicPr>
                <p:cNvPr id="69" name="Picture 43" descr="ball2v2pn-2.png">
                  <a:extLst>
                    <a:ext uri="{FF2B5EF4-FFF2-40B4-BE49-F238E27FC236}">
                      <a16:creationId xmlns:a16="http://schemas.microsoft.com/office/drawing/2014/main" id="{B0155FF8-9742-4451-A4C4-5E66BC0879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86034" y="9668034"/>
                  <a:ext cx="737860" cy="72008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61" name="Straight Arrow Connector 36">
              <a:extLst>
                <a:ext uri="{FF2B5EF4-FFF2-40B4-BE49-F238E27FC236}">
                  <a16:creationId xmlns:a16="http://schemas.microsoft.com/office/drawing/2014/main" id="{7FDB010A-28D9-475A-9FCA-24ADDEF8E378}"/>
                </a:ext>
              </a:extLst>
            </p:cNvPr>
            <p:cNvCxnSpPr/>
            <p:nvPr/>
          </p:nvCxnSpPr>
          <p:spPr>
            <a:xfrm>
              <a:off x="25113952" y="20679071"/>
              <a:ext cx="1337143" cy="72007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2334660"/>
      </p:ext>
    </p:extLst>
  </p:cSld>
  <p:clrMapOvr>
    <a:masterClrMapping/>
  </p:clrMapOvr>
  <p:transition advTm="38539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"/>
</p:tagLst>
</file>

<file path=ppt/theme/theme1.xml><?xml version="1.0" encoding="utf-8"?>
<a:theme xmlns:a="http://schemas.openxmlformats.org/drawingml/2006/main" name="Thème-IJCla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-IJClab" id="{2F045FA9-9585-46AB-94F8-ACA2A7795768}" vid="{13DDEB80-531B-4944-944E-4B60441633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ppt-ijclab-169-template</Template>
  <TotalTime>85406</TotalTime>
  <Words>2524</Words>
  <Application>Microsoft Office PowerPoint</Application>
  <PresentationFormat>Grand écran</PresentationFormat>
  <Paragraphs>291</Paragraphs>
  <Slides>23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Symbol</vt:lpstr>
      <vt:lpstr>Times</vt:lpstr>
      <vt:lpstr>Times-Italic</vt:lpstr>
      <vt:lpstr>Thème-IJClab</vt:lpstr>
      <vt:lpstr>Calculs microscopiques en structure et réaction nucléaire sur des noyaux légers part II avec exemple sur des systèmes légers</vt:lpstr>
      <vt:lpstr>Research axis: i) complex reactions ii) heavy systems</vt:lpstr>
      <vt:lpstr>Configuration Interaction methods: Caurier‘s heritage</vt:lpstr>
      <vt:lpstr>No-core shell model: best for well bound states B.R. Barrett, P. Navrátil, J.P. Vary, J.P. Progr. Part. Nucl. Phys. 69 (2013).</vt:lpstr>
      <vt:lpstr>Resonating group method for NCSM: long-range dynamics and scattering S. Quaglioni, P. Navrátil PRL101 (2008).</vt:lpstr>
      <vt:lpstr>Calculable R-matrix with inert space from spectral decomposition of H_RGM </vt:lpstr>
      <vt:lpstr>Asymptotically vanishing boundary conditions</vt:lpstr>
      <vt:lpstr>Example: Structure of 6Li continuum</vt:lpstr>
      <vt:lpstr>Accuracy and precision of the method: NCSMC vs Faddeev-Yakubovsky</vt:lpstr>
      <vt:lpstr>Uncertainty quantifications using Gaussian Process Model as emulator K. Kravvaris et al. PRC102, 024616 (2020)</vt:lpstr>
      <vt:lpstr>Low-energy Transfer reactions (d,N)</vt:lpstr>
      <vt:lpstr>3H(d,n)4He fusion reaction: benchmark to data and evaluation</vt:lpstr>
      <vt:lpstr>3He(d,p)4He fusion reaction: mirror reaction, globally similar to DT</vt:lpstr>
      <vt:lpstr>3He(d ⃗,p)4He: analyzing tensors</vt:lpstr>
      <vt:lpstr>DT polarized thermonuclear fusion G. Hupin, S. Quaglioni and P. Navrátil, Nat. Commun. 10, 351 (2019)</vt:lpstr>
      <vt:lpstr>DT catalyze fusion with intense laser field </vt:lpstr>
      <vt:lpstr>DT catalyze fusion with intense laser field</vt:lpstr>
      <vt:lpstr>DD fusion: next step towards complex reactions</vt:lpstr>
      <vt:lpstr>DD fusion: preliminary results</vt:lpstr>
      <vt:lpstr>11Be 1n Halo nuclei : EM probes A. Calci, et al. PRL117 (2016)</vt:lpstr>
      <vt:lpstr>6He 2n Halo nuclei C. Romero-Redondo, S. Quaglioni et al. PRL117 (2016); PRC97 (2018) </vt:lpstr>
      <vt:lpstr>d-a radiative capture to 6Li: Beyond reaction models C. Hebborn et al. arxiv 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Steps Towards an Ab Initio Description of Light-ion Fusion Reactions</dc:title>
  <dc:creator>Hupin, Guillaume</dc:creator>
  <cp:lastModifiedBy>Guillaume</cp:lastModifiedBy>
  <cp:revision>2050</cp:revision>
  <cp:lastPrinted>2016-02-21T19:34:45Z</cp:lastPrinted>
  <dcterms:created xsi:type="dcterms:W3CDTF">2012-06-28T17:18:35Z</dcterms:created>
  <dcterms:modified xsi:type="dcterms:W3CDTF">2022-06-26T20:47:37Z</dcterms:modified>
</cp:coreProperties>
</file>