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5"/>
  </p:notesMasterIdLst>
  <p:sldIdLst>
    <p:sldId id="264" r:id="rId2"/>
    <p:sldId id="280" r:id="rId3"/>
    <p:sldId id="281" r:id="rId4"/>
    <p:sldId id="282" r:id="rId5"/>
    <p:sldId id="276" r:id="rId6"/>
    <p:sldId id="285" r:id="rId7"/>
    <p:sldId id="278" r:id="rId8"/>
    <p:sldId id="263" r:id="rId9"/>
    <p:sldId id="269" r:id="rId10"/>
    <p:sldId id="270" r:id="rId11"/>
    <p:sldId id="257" r:id="rId12"/>
    <p:sldId id="261" r:id="rId13"/>
    <p:sldId id="268" r:id="rId14"/>
    <p:sldId id="258" r:id="rId15"/>
    <p:sldId id="266" r:id="rId16"/>
    <p:sldId id="274" r:id="rId17"/>
    <p:sldId id="267" r:id="rId18"/>
    <p:sldId id="256" r:id="rId19"/>
    <p:sldId id="271" r:id="rId20"/>
    <p:sldId id="275" r:id="rId21"/>
    <p:sldId id="273" r:id="rId22"/>
    <p:sldId id="260" r:id="rId23"/>
    <p:sldId id="262"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2" autoAdjust="0"/>
    <p:restoredTop sz="94660"/>
  </p:normalViewPr>
  <p:slideViewPr>
    <p:cSldViewPr snapToGrid="0">
      <p:cViewPr varScale="1">
        <p:scale>
          <a:sx n="110" d="100"/>
          <a:sy n="110" d="100"/>
        </p:scale>
        <p:origin x="45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79823F-5147-48A8-9C54-17CF7597F77C}" type="datetimeFigureOut">
              <a:rPr lang="fr-FR" smtClean="0"/>
              <a:t>26/06/2022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DA2C22-472B-47E8-BEC0-064C1FA64ECA}" type="slidenum">
              <a:rPr lang="fr-FR" smtClean="0"/>
              <a:t>‹N°›</a:t>
            </a:fld>
            <a:endParaRPr lang="fr-FR"/>
          </a:p>
        </p:txBody>
      </p:sp>
    </p:spTree>
    <p:extLst>
      <p:ext uri="{BB962C8B-B14F-4D97-AF65-F5344CB8AC3E}">
        <p14:creationId xmlns:p14="http://schemas.microsoft.com/office/powerpoint/2010/main" val="416995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64148A4B-0085-4D97-BBA2-89CE5CE510FE}" type="datetimeFigureOut">
              <a:rPr lang="fr-FR" smtClean="0"/>
              <a:t>26/06/2022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AD202C0-E6DF-4A82-AD06-8379C6AA08C7}" type="slidenum">
              <a:rPr lang="fr-FR" smtClean="0"/>
              <a:t>‹N°›</a:t>
            </a:fld>
            <a:endParaRPr lang="fr-FR"/>
          </a:p>
        </p:txBody>
      </p:sp>
    </p:spTree>
    <p:extLst>
      <p:ext uri="{BB962C8B-B14F-4D97-AF65-F5344CB8AC3E}">
        <p14:creationId xmlns:p14="http://schemas.microsoft.com/office/powerpoint/2010/main" val="2375062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4148A4B-0085-4D97-BBA2-89CE5CE510FE}" type="datetimeFigureOut">
              <a:rPr lang="fr-FR" smtClean="0"/>
              <a:t>26/06/2022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AD202C0-E6DF-4A82-AD06-8379C6AA08C7}" type="slidenum">
              <a:rPr lang="fr-FR" smtClean="0"/>
              <a:t>‹N°›</a:t>
            </a:fld>
            <a:endParaRPr lang="fr-FR"/>
          </a:p>
        </p:txBody>
      </p:sp>
    </p:spTree>
    <p:extLst>
      <p:ext uri="{BB962C8B-B14F-4D97-AF65-F5344CB8AC3E}">
        <p14:creationId xmlns:p14="http://schemas.microsoft.com/office/powerpoint/2010/main" val="4072722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4148A4B-0085-4D97-BBA2-89CE5CE510FE}" type="datetimeFigureOut">
              <a:rPr lang="fr-FR" smtClean="0"/>
              <a:t>26/06/2022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AD202C0-E6DF-4A82-AD06-8379C6AA08C7}" type="slidenum">
              <a:rPr lang="fr-FR" smtClean="0"/>
              <a:t>‹N°›</a:t>
            </a:fld>
            <a:endParaRPr lang="fr-FR"/>
          </a:p>
        </p:txBody>
      </p:sp>
    </p:spTree>
    <p:extLst>
      <p:ext uri="{BB962C8B-B14F-4D97-AF65-F5344CB8AC3E}">
        <p14:creationId xmlns:p14="http://schemas.microsoft.com/office/powerpoint/2010/main" val="3815315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FS">
    <p:spTree>
      <p:nvGrpSpPr>
        <p:cNvPr id="1" name=""/>
        <p:cNvGrpSpPr/>
        <p:nvPr/>
      </p:nvGrpSpPr>
      <p:grpSpPr>
        <a:xfrm>
          <a:off x="0" y="0"/>
          <a:ext cx="0" cy="0"/>
          <a:chOff x="0" y="0"/>
          <a:chExt cx="0" cy="0"/>
        </a:xfrm>
      </p:grpSpPr>
      <p:sp>
        <p:nvSpPr>
          <p:cNvPr id="3" name="Line 10"/>
          <p:cNvSpPr>
            <a:spLocks noChangeShapeType="1"/>
          </p:cNvSpPr>
          <p:nvPr userDrawn="1"/>
        </p:nvSpPr>
        <p:spPr bwMode="auto">
          <a:xfrm flipV="1">
            <a:off x="241301" y="762001"/>
            <a:ext cx="11747500" cy="9525"/>
          </a:xfrm>
          <a:prstGeom prst="line">
            <a:avLst/>
          </a:prstGeom>
          <a:noFill/>
          <a:ln w="28575">
            <a:solidFill>
              <a:srgbClr val="FFB310"/>
            </a:solidFill>
            <a:round/>
            <a:headEnd/>
            <a:tailEnd/>
          </a:ln>
          <a:effectLst/>
        </p:spPr>
        <p:txBody>
          <a:bodyPr wrap="none" anchor="ctr"/>
          <a:lstStyle/>
          <a:p>
            <a:pPr eaLnBrk="0" hangingPunct="0">
              <a:defRPr/>
            </a:pPr>
            <a:endParaRPr lang="fr-FR" sz="2400"/>
          </a:p>
        </p:txBody>
      </p:sp>
      <p:sp>
        <p:nvSpPr>
          <p:cNvPr id="4" name="Line 11"/>
          <p:cNvSpPr>
            <a:spLocks noChangeShapeType="1"/>
          </p:cNvSpPr>
          <p:nvPr userDrawn="1"/>
        </p:nvSpPr>
        <p:spPr bwMode="auto">
          <a:xfrm flipV="1">
            <a:off x="118533" y="6540500"/>
            <a:ext cx="11938000" cy="12700"/>
          </a:xfrm>
          <a:prstGeom prst="line">
            <a:avLst/>
          </a:prstGeom>
          <a:noFill/>
          <a:ln w="28575">
            <a:solidFill>
              <a:srgbClr val="70BC1F"/>
            </a:solidFill>
            <a:round/>
            <a:headEnd/>
            <a:tailEnd/>
          </a:ln>
          <a:effectLst/>
        </p:spPr>
        <p:txBody>
          <a:bodyPr wrap="none" anchor="ctr"/>
          <a:lstStyle/>
          <a:p>
            <a:pPr eaLnBrk="0" hangingPunct="0">
              <a:defRPr/>
            </a:pPr>
            <a:endParaRPr lang="fr-FR" sz="2400"/>
          </a:p>
        </p:txBody>
      </p:sp>
      <p:sp>
        <p:nvSpPr>
          <p:cNvPr id="8" name="Rectangle 17"/>
          <p:cNvSpPr>
            <a:spLocks noChangeArrowheads="1"/>
          </p:cNvSpPr>
          <p:nvPr userDrawn="1"/>
        </p:nvSpPr>
        <p:spPr bwMode="auto">
          <a:xfrm>
            <a:off x="431371" y="6561634"/>
            <a:ext cx="7200800" cy="296366"/>
          </a:xfrm>
          <a:prstGeom prst="rect">
            <a:avLst/>
          </a:prstGeom>
          <a:noFill/>
          <a:ln w="9525">
            <a:noFill/>
            <a:miter lim="800000"/>
            <a:headEnd/>
            <a:tailEnd/>
          </a:ln>
          <a:effectLst/>
        </p:spPr>
        <p:txBody>
          <a:bodyPr/>
          <a:lstStyle/>
          <a:p>
            <a:pPr eaLnBrk="0" hangingPunct="0">
              <a:defRPr/>
            </a:pPr>
            <a:endParaRPr lang="en-GB" sz="1200" dirty="0">
              <a:cs typeface="Arial" charset="0"/>
            </a:endParaRPr>
          </a:p>
        </p:txBody>
      </p:sp>
      <p:pic>
        <p:nvPicPr>
          <p:cNvPr id="9" name="Image 2" descr="nfs4_logo_bulle_f.jpg"/>
          <p:cNvPicPr>
            <a:picLocks noChangeAspect="1" noChangeArrowheads="1"/>
          </p:cNvPicPr>
          <p:nvPr userDrawn="1"/>
        </p:nvPicPr>
        <p:blipFill>
          <a:blip r:embed="rId2" cstate="print"/>
          <a:srcRect/>
          <a:stretch>
            <a:fillRect/>
          </a:stretch>
        </p:blipFill>
        <p:spPr bwMode="auto">
          <a:xfrm>
            <a:off x="10992544" y="116632"/>
            <a:ext cx="1075267" cy="603250"/>
          </a:xfrm>
          <a:prstGeom prst="rect">
            <a:avLst/>
          </a:prstGeom>
          <a:noFill/>
          <a:ln w="9525">
            <a:noFill/>
            <a:miter lim="800000"/>
            <a:headEnd/>
            <a:tailEnd/>
          </a:ln>
        </p:spPr>
      </p:pic>
      <p:sp>
        <p:nvSpPr>
          <p:cNvPr id="10" name="Rubrik 15"/>
          <p:cNvSpPr>
            <a:spLocks noGrp="1"/>
          </p:cNvSpPr>
          <p:nvPr>
            <p:ph type="title"/>
          </p:nvPr>
        </p:nvSpPr>
        <p:spPr>
          <a:xfrm>
            <a:off x="3119669" y="188640"/>
            <a:ext cx="6053635" cy="432048"/>
          </a:xfrm>
          <a:prstGeom prst="rect">
            <a:avLst/>
          </a:prstGeom>
        </p:spPr>
        <p:txBody>
          <a:bodyPr>
            <a:normAutofit/>
          </a:bodyPr>
          <a:lstStyle>
            <a:lvl1pPr>
              <a:defRPr sz="2200">
                <a:solidFill>
                  <a:srgbClr val="3333FF"/>
                </a:solidFill>
                <a:latin typeface="Arial" pitchFamily="34" charset="0"/>
                <a:cs typeface="Arial" pitchFamily="34" charset="0"/>
              </a:defRPr>
            </a:lvl1pPr>
          </a:lstStyle>
          <a:p>
            <a:r>
              <a:rPr lang="en-US" dirty="0" smtClean="0"/>
              <a:t>Click to edit Master title style</a:t>
            </a:r>
            <a:endParaRPr lang="sv-SE" dirty="0"/>
          </a:p>
        </p:txBody>
      </p:sp>
      <p:pic>
        <p:nvPicPr>
          <p:cNvPr id="7" name="Image 6" descr="logo_ganil.jpg"/>
          <p:cNvPicPr>
            <a:picLocks noChangeAspect="1"/>
          </p:cNvPicPr>
          <p:nvPr userDrawn="1"/>
        </p:nvPicPr>
        <p:blipFill>
          <a:blip r:embed="rId3" cstate="print"/>
          <a:stretch>
            <a:fillRect/>
          </a:stretch>
        </p:blipFill>
        <p:spPr>
          <a:xfrm>
            <a:off x="143339" y="116632"/>
            <a:ext cx="2208245" cy="504057"/>
          </a:xfrm>
          <a:prstGeom prst="rect">
            <a:avLst/>
          </a:prstGeom>
        </p:spPr>
      </p:pic>
      <p:sp>
        <p:nvSpPr>
          <p:cNvPr id="6" name="Espace réservé du numéro de diapositive 5"/>
          <p:cNvSpPr>
            <a:spLocks noGrp="1"/>
          </p:cNvSpPr>
          <p:nvPr>
            <p:ph type="sldNum" sz="quarter" idx="12"/>
          </p:nvPr>
        </p:nvSpPr>
        <p:spPr>
          <a:xfrm>
            <a:off x="8976320" y="6492876"/>
            <a:ext cx="2844800" cy="365125"/>
          </a:xfrm>
        </p:spPr>
        <p:txBody>
          <a:bodyPr/>
          <a:lstStyle>
            <a:lvl1pPr marL="0" indent="0">
              <a:buFontTx/>
              <a:buNone/>
              <a:defRPr/>
            </a:lvl1pPr>
          </a:lstStyle>
          <a:p>
            <a:fld id="{22A146E4-C4DA-4041-BFC4-8C6E22CEE153}" type="slidenum">
              <a:rPr lang="en-US" smtClean="0"/>
              <a:pPr/>
              <a:t>‹N°›</a:t>
            </a:fld>
            <a:endParaRPr lang="en-US" dirty="0"/>
          </a:p>
        </p:txBody>
      </p:sp>
    </p:spTree>
    <p:extLst>
      <p:ext uri="{BB962C8B-B14F-4D97-AF65-F5344CB8AC3E}">
        <p14:creationId xmlns:p14="http://schemas.microsoft.com/office/powerpoint/2010/main" val="25190072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4148A4B-0085-4D97-BBA2-89CE5CE510FE}" type="datetimeFigureOut">
              <a:rPr lang="fr-FR" smtClean="0"/>
              <a:t>26/06/2022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AD202C0-E6DF-4A82-AD06-8379C6AA08C7}" type="slidenum">
              <a:rPr lang="fr-FR" smtClean="0"/>
              <a:t>‹N°›</a:t>
            </a:fld>
            <a:endParaRPr lang="fr-FR"/>
          </a:p>
        </p:txBody>
      </p:sp>
    </p:spTree>
    <p:extLst>
      <p:ext uri="{BB962C8B-B14F-4D97-AF65-F5344CB8AC3E}">
        <p14:creationId xmlns:p14="http://schemas.microsoft.com/office/powerpoint/2010/main" val="3965860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64148A4B-0085-4D97-BBA2-89CE5CE510FE}" type="datetimeFigureOut">
              <a:rPr lang="fr-FR" smtClean="0"/>
              <a:t>26/06/2022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AD202C0-E6DF-4A82-AD06-8379C6AA08C7}" type="slidenum">
              <a:rPr lang="fr-FR" smtClean="0"/>
              <a:t>‹N°›</a:t>
            </a:fld>
            <a:endParaRPr lang="fr-FR"/>
          </a:p>
        </p:txBody>
      </p:sp>
    </p:spTree>
    <p:extLst>
      <p:ext uri="{BB962C8B-B14F-4D97-AF65-F5344CB8AC3E}">
        <p14:creationId xmlns:p14="http://schemas.microsoft.com/office/powerpoint/2010/main" val="2774704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4148A4B-0085-4D97-BBA2-89CE5CE510FE}" type="datetimeFigureOut">
              <a:rPr lang="fr-FR" smtClean="0"/>
              <a:t>26/06/2022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AD202C0-E6DF-4A82-AD06-8379C6AA08C7}" type="slidenum">
              <a:rPr lang="fr-FR" smtClean="0"/>
              <a:t>‹N°›</a:t>
            </a:fld>
            <a:endParaRPr lang="fr-FR"/>
          </a:p>
        </p:txBody>
      </p:sp>
    </p:spTree>
    <p:extLst>
      <p:ext uri="{BB962C8B-B14F-4D97-AF65-F5344CB8AC3E}">
        <p14:creationId xmlns:p14="http://schemas.microsoft.com/office/powerpoint/2010/main" val="1279428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4148A4B-0085-4D97-BBA2-89CE5CE510FE}" type="datetimeFigureOut">
              <a:rPr lang="fr-FR" smtClean="0"/>
              <a:t>26/06/2022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AD202C0-E6DF-4A82-AD06-8379C6AA08C7}" type="slidenum">
              <a:rPr lang="fr-FR" smtClean="0"/>
              <a:t>‹N°›</a:t>
            </a:fld>
            <a:endParaRPr lang="fr-FR"/>
          </a:p>
        </p:txBody>
      </p:sp>
    </p:spTree>
    <p:extLst>
      <p:ext uri="{BB962C8B-B14F-4D97-AF65-F5344CB8AC3E}">
        <p14:creationId xmlns:p14="http://schemas.microsoft.com/office/powerpoint/2010/main" val="970851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4148A4B-0085-4D97-BBA2-89CE5CE510FE}" type="datetimeFigureOut">
              <a:rPr lang="fr-FR" smtClean="0"/>
              <a:t>26/06/2022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AD202C0-E6DF-4A82-AD06-8379C6AA08C7}" type="slidenum">
              <a:rPr lang="fr-FR" smtClean="0"/>
              <a:t>‹N°›</a:t>
            </a:fld>
            <a:endParaRPr lang="fr-FR"/>
          </a:p>
        </p:txBody>
      </p:sp>
    </p:spTree>
    <p:extLst>
      <p:ext uri="{BB962C8B-B14F-4D97-AF65-F5344CB8AC3E}">
        <p14:creationId xmlns:p14="http://schemas.microsoft.com/office/powerpoint/2010/main" val="1396701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4148A4B-0085-4D97-BBA2-89CE5CE510FE}" type="datetimeFigureOut">
              <a:rPr lang="fr-FR" smtClean="0"/>
              <a:t>26/06/2022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AD202C0-E6DF-4A82-AD06-8379C6AA08C7}" type="slidenum">
              <a:rPr lang="fr-FR" smtClean="0"/>
              <a:t>‹N°›</a:t>
            </a:fld>
            <a:endParaRPr lang="fr-FR"/>
          </a:p>
        </p:txBody>
      </p:sp>
    </p:spTree>
    <p:extLst>
      <p:ext uri="{BB962C8B-B14F-4D97-AF65-F5344CB8AC3E}">
        <p14:creationId xmlns:p14="http://schemas.microsoft.com/office/powerpoint/2010/main" val="871454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64148A4B-0085-4D97-BBA2-89CE5CE510FE}" type="datetimeFigureOut">
              <a:rPr lang="fr-FR" smtClean="0"/>
              <a:t>26/06/2022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AD202C0-E6DF-4A82-AD06-8379C6AA08C7}" type="slidenum">
              <a:rPr lang="fr-FR" smtClean="0"/>
              <a:t>‹N°›</a:t>
            </a:fld>
            <a:endParaRPr lang="fr-FR"/>
          </a:p>
        </p:txBody>
      </p:sp>
    </p:spTree>
    <p:extLst>
      <p:ext uri="{BB962C8B-B14F-4D97-AF65-F5344CB8AC3E}">
        <p14:creationId xmlns:p14="http://schemas.microsoft.com/office/powerpoint/2010/main" val="3087491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64148A4B-0085-4D97-BBA2-89CE5CE510FE}" type="datetimeFigureOut">
              <a:rPr lang="fr-FR" smtClean="0"/>
              <a:t>26/06/2022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AD202C0-E6DF-4A82-AD06-8379C6AA08C7}" type="slidenum">
              <a:rPr lang="fr-FR" smtClean="0"/>
              <a:t>‹N°›</a:t>
            </a:fld>
            <a:endParaRPr lang="fr-FR"/>
          </a:p>
        </p:txBody>
      </p:sp>
    </p:spTree>
    <p:extLst>
      <p:ext uri="{BB962C8B-B14F-4D97-AF65-F5344CB8AC3E}">
        <p14:creationId xmlns:p14="http://schemas.microsoft.com/office/powerpoint/2010/main" val="4231950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148A4B-0085-4D97-BBA2-89CE5CE510FE}" type="datetimeFigureOut">
              <a:rPr lang="fr-FR" smtClean="0"/>
              <a:t>26/06/2022</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D202C0-E6DF-4A82-AD06-8379C6AA08C7}" type="slidenum">
              <a:rPr lang="fr-FR" smtClean="0"/>
              <a:t>‹N°›</a:t>
            </a:fld>
            <a:endParaRPr lang="fr-FR"/>
          </a:p>
        </p:txBody>
      </p:sp>
    </p:spTree>
    <p:extLst>
      <p:ext uri="{BB962C8B-B14F-4D97-AF65-F5344CB8AC3E}">
        <p14:creationId xmlns:p14="http://schemas.microsoft.com/office/powerpoint/2010/main" val="391837491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png"/><Relationship Id="rId7" Type="http://schemas.openxmlformats.org/officeDocument/2006/relationships/image" Target="../media/image34.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jpg"/><Relationship Id="rId4" Type="http://schemas.openxmlformats.org/officeDocument/2006/relationships/image" Target="../media/image31.emf"/></Relationships>
</file>

<file path=ppt/slides/_rels/slide1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8.png"/><Relationship Id="rId4" Type="http://schemas.openxmlformats.org/officeDocument/2006/relationships/image" Target="../media/image37.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emf"/><Relationship Id="rId1" Type="http://schemas.openxmlformats.org/officeDocument/2006/relationships/slideLayout" Target="../slideLayouts/slideLayout7.xml"/><Relationship Id="rId5" Type="http://schemas.openxmlformats.org/officeDocument/2006/relationships/image" Target="../media/image11.emf"/><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emf"/><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6348" y="118197"/>
            <a:ext cx="3796145" cy="845235"/>
          </a:xfrm>
          <a:prstGeom prst="rect">
            <a:avLst/>
          </a:prstGeom>
        </p:spPr>
      </p:pic>
      <p:sp>
        <p:nvSpPr>
          <p:cNvPr id="4" name="Rectangle 3"/>
          <p:cNvSpPr/>
          <p:nvPr/>
        </p:nvSpPr>
        <p:spPr>
          <a:xfrm>
            <a:off x="2961244" y="2888110"/>
            <a:ext cx="6261134" cy="1200329"/>
          </a:xfrm>
          <a:prstGeom prst="rect">
            <a:avLst/>
          </a:prstGeom>
        </p:spPr>
        <p:txBody>
          <a:bodyPr wrap="square">
            <a:spAutoFit/>
          </a:bodyPr>
          <a:lstStyle/>
          <a:p>
            <a:pPr algn="ctr"/>
            <a:r>
              <a:rPr lang="en-US" sz="3600" dirty="0"/>
              <a:t>Nuclear structure studies by (</a:t>
            </a:r>
            <a:r>
              <a:rPr lang="en-US" sz="3600" dirty="0" err="1"/>
              <a:t>n,xn</a:t>
            </a:r>
            <a:r>
              <a:rPr lang="en-US" sz="3600" dirty="0"/>
              <a:t>) at NFS. </a:t>
            </a:r>
            <a:endParaRPr lang="en-US" sz="3600" b="1" dirty="0">
              <a:solidFill>
                <a:srgbClr val="3B2568"/>
              </a:solidFill>
              <a:latin typeface="Arial" panose="020B0604020202020204" pitchFamily="34" charset="0"/>
              <a:cs typeface="Arial" panose="020B0604020202020204" pitchFamily="34" charset="0"/>
            </a:endParaRPr>
          </a:p>
        </p:txBody>
      </p:sp>
      <p:sp>
        <p:nvSpPr>
          <p:cNvPr id="2" name="ZoneTexte 1"/>
          <p:cNvSpPr txBox="1"/>
          <p:nvPr/>
        </p:nvSpPr>
        <p:spPr>
          <a:xfrm>
            <a:off x="4281055" y="6317673"/>
            <a:ext cx="4066178" cy="369332"/>
          </a:xfrm>
          <a:prstGeom prst="rect">
            <a:avLst/>
          </a:prstGeom>
          <a:noFill/>
        </p:spPr>
        <p:txBody>
          <a:bodyPr wrap="none" rtlCol="0">
            <a:spAutoFit/>
          </a:bodyPr>
          <a:lstStyle/>
          <a:p>
            <a:r>
              <a:rPr lang="fr-FR" dirty="0" smtClean="0">
                <a:latin typeface="Arial" panose="020B0604020202020204" pitchFamily="34" charset="0"/>
                <a:cs typeface="Arial" panose="020B0604020202020204" pitchFamily="34" charset="0"/>
              </a:rPr>
              <a:t>E. Clément – NACRE Workshop 2022</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4466412"/>
      </p:ext>
    </p:extLst>
  </p:cSld>
  <p:clrMapOvr>
    <a:masterClrMapping/>
  </p:clrMapOvr>
  <mc:AlternateContent xmlns:mc="http://schemas.openxmlformats.org/markup-compatibility/2006" xmlns:p14="http://schemas.microsoft.com/office/powerpoint/2010/main">
    <mc:Choice Requires="p14">
      <p:transition spd="slow" p14:dur="2000" advTm="14501"/>
    </mc:Choice>
    <mc:Fallback xmlns="">
      <p:transition spd="slow" advTm="1450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0" y="3509050"/>
            <a:ext cx="5805535" cy="3348950"/>
            <a:chOff x="93518" y="1594745"/>
            <a:chExt cx="5757564" cy="3584084"/>
          </a:xfrm>
        </p:grpSpPr>
        <p:pic>
          <p:nvPicPr>
            <p:cNvPr id="4" name="Image 3"/>
            <p:cNvPicPr>
              <a:picLocks noChangeAspect="1"/>
            </p:cNvPicPr>
            <p:nvPr/>
          </p:nvPicPr>
          <p:blipFill>
            <a:blip r:embed="rId2"/>
            <a:stretch>
              <a:fillRect/>
            </a:stretch>
          </p:blipFill>
          <p:spPr>
            <a:xfrm>
              <a:off x="93518" y="1594745"/>
              <a:ext cx="5757564" cy="3584084"/>
            </a:xfrm>
            <a:prstGeom prst="rect">
              <a:avLst/>
            </a:prstGeom>
          </p:spPr>
        </p:pic>
        <p:sp>
          <p:nvSpPr>
            <p:cNvPr id="2" name="Flèche droite 1"/>
            <p:cNvSpPr/>
            <p:nvPr/>
          </p:nvSpPr>
          <p:spPr>
            <a:xfrm>
              <a:off x="4414058" y="4098175"/>
              <a:ext cx="897775" cy="490090"/>
            </a:xfrm>
            <a:prstGeom prst="rightArrow">
              <a:avLst/>
            </a:prstGeom>
            <a:solidFill>
              <a:srgbClr val="7030A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t>
              </a:r>
              <a:r>
                <a:rPr lang="fr-FR" dirty="0" err="1" smtClean="0"/>
                <a:t>n,xn</a:t>
              </a:r>
              <a:r>
                <a:rPr lang="fr-FR" dirty="0" smtClean="0"/>
                <a:t>)</a:t>
              </a:r>
              <a:endParaRPr lang="fr-FR" dirty="0"/>
            </a:p>
          </p:txBody>
        </p:sp>
      </p:grpSp>
      <p:grpSp>
        <p:nvGrpSpPr>
          <p:cNvPr id="15" name="Groupe 14"/>
          <p:cNvGrpSpPr/>
          <p:nvPr/>
        </p:nvGrpSpPr>
        <p:grpSpPr>
          <a:xfrm>
            <a:off x="9245794" y="2893943"/>
            <a:ext cx="2851267" cy="1445338"/>
            <a:chOff x="5841730" y="3153493"/>
            <a:chExt cx="2851267" cy="1445338"/>
          </a:xfrm>
        </p:grpSpPr>
        <p:pic>
          <p:nvPicPr>
            <p:cNvPr id="9" name="Image 8"/>
            <p:cNvPicPr>
              <a:picLocks noChangeAspect="1"/>
            </p:cNvPicPr>
            <p:nvPr/>
          </p:nvPicPr>
          <p:blipFill>
            <a:blip r:embed="rId3"/>
            <a:stretch>
              <a:fillRect/>
            </a:stretch>
          </p:blipFill>
          <p:spPr>
            <a:xfrm>
              <a:off x="5841730" y="3153493"/>
              <a:ext cx="2851267" cy="1436814"/>
            </a:xfrm>
            <a:prstGeom prst="rect">
              <a:avLst/>
            </a:prstGeom>
          </p:spPr>
        </p:pic>
        <p:sp>
          <p:nvSpPr>
            <p:cNvPr id="12" name="ZoneTexte 11"/>
            <p:cNvSpPr txBox="1"/>
            <p:nvPr/>
          </p:nvSpPr>
          <p:spPr>
            <a:xfrm>
              <a:off x="7306491" y="4075611"/>
              <a:ext cx="1377154" cy="523220"/>
            </a:xfrm>
            <a:prstGeom prst="rect">
              <a:avLst/>
            </a:prstGeom>
            <a:solidFill>
              <a:schemeClr val="bg2"/>
            </a:solidFill>
          </p:spPr>
          <p:txBody>
            <a:bodyPr wrap="square" rtlCol="0">
              <a:spAutoFit/>
            </a:bodyPr>
            <a:lstStyle/>
            <a:p>
              <a:r>
                <a:rPr lang="fr-FR" sz="1400" baseline="30000" dirty="0" smtClean="0">
                  <a:latin typeface="Times New Roman" panose="02020603050405020304" pitchFamily="18" charset="0"/>
                  <a:cs typeface="Times New Roman" panose="02020603050405020304" pitchFamily="18" charset="0"/>
                </a:rPr>
                <a:t>40</a:t>
              </a:r>
              <a:r>
                <a:rPr lang="fr-FR" sz="1400" dirty="0" smtClean="0">
                  <a:latin typeface="Times New Roman" panose="02020603050405020304" pitchFamily="18" charset="0"/>
                  <a:cs typeface="Times New Roman" panose="02020603050405020304" pitchFamily="18" charset="0"/>
                </a:rPr>
                <a:t>Ca(n,3n)</a:t>
              </a:r>
              <a:r>
                <a:rPr lang="fr-FR" sz="1400" baseline="30000" dirty="0" smtClean="0">
                  <a:latin typeface="Times New Roman" panose="02020603050405020304" pitchFamily="18" charset="0"/>
                  <a:cs typeface="Times New Roman" panose="02020603050405020304" pitchFamily="18" charset="0"/>
                </a:rPr>
                <a:t>38</a:t>
              </a:r>
              <a:r>
                <a:rPr lang="fr-FR" sz="1400" dirty="0" smtClean="0">
                  <a:latin typeface="Times New Roman" panose="02020603050405020304" pitchFamily="18" charset="0"/>
                  <a:cs typeface="Times New Roman" panose="02020603050405020304" pitchFamily="18" charset="0"/>
                </a:rPr>
                <a:t>Ca </a:t>
              </a:r>
            </a:p>
            <a:p>
              <a:r>
                <a:rPr lang="fr-FR" sz="1400" dirty="0" err="1" smtClean="0">
                  <a:latin typeface="Times New Roman" panose="02020603050405020304" pitchFamily="18" charset="0"/>
                  <a:cs typeface="Times New Roman" panose="02020603050405020304" pitchFamily="18" charset="0"/>
                </a:rPr>
                <a:t>never</a:t>
              </a:r>
              <a:r>
                <a:rPr lang="fr-FR" sz="1400" dirty="0" smtClean="0">
                  <a:latin typeface="Times New Roman" panose="02020603050405020304" pitchFamily="18" charset="0"/>
                  <a:cs typeface="Times New Roman" panose="02020603050405020304" pitchFamily="18" charset="0"/>
                </a:rPr>
                <a:t> </a:t>
              </a:r>
              <a:r>
                <a:rPr lang="fr-FR" sz="1400" dirty="0" err="1" smtClean="0">
                  <a:latin typeface="Times New Roman" panose="02020603050405020304" pitchFamily="18" charset="0"/>
                  <a:cs typeface="Times New Roman" panose="02020603050405020304" pitchFamily="18" charset="0"/>
                </a:rPr>
                <a:t>measured</a:t>
              </a:r>
              <a:endParaRPr lang="fr-FR" sz="1400" dirty="0">
                <a:latin typeface="Times New Roman" panose="02020603050405020304" pitchFamily="18" charset="0"/>
                <a:cs typeface="Times New Roman" panose="02020603050405020304" pitchFamily="18" charset="0"/>
              </a:endParaRPr>
            </a:p>
          </p:txBody>
        </p:sp>
      </p:grpSp>
      <p:grpSp>
        <p:nvGrpSpPr>
          <p:cNvPr id="19" name="Groupe 18"/>
          <p:cNvGrpSpPr/>
          <p:nvPr/>
        </p:nvGrpSpPr>
        <p:grpSpPr>
          <a:xfrm>
            <a:off x="9121105" y="4437992"/>
            <a:ext cx="2975956" cy="2420008"/>
            <a:chOff x="8760260" y="3973521"/>
            <a:chExt cx="2975956" cy="2420008"/>
          </a:xfrm>
        </p:grpSpPr>
        <p:pic>
          <p:nvPicPr>
            <p:cNvPr id="10" name="Image 9"/>
            <p:cNvPicPr>
              <a:picLocks noChangeAspect="1"/>
            </p:cNvPicPr>
            <p:nvPr/>
          </p:nvPicPr>
          <p:blipFill>
            <a:blip r:embed="rId4"/>
            <a:stretch>
              <a:fillRect/>
            </a:stretch>
          </p:blipFill>
          <p:spPr>
            <a:xfrm>
              <a:off x="8760260" y="3973521"/>
              <a:ext cx="2975956" cy="2420008"/>
            </a:xfrm>
            <a:prstGeom prst="rect">
              <a:avLst/>
            </a:prstGeom>
          </p:spPr>
        </p:pic>
        <p:sp>
          <p:nvSpPr>
            <p:cNvPr id="13" name="ZoneTexte 12"/>
            <p:cNvSpPr txBox="1"/>
            <p:nvPr/>
          </p:nvSpPr>
          <p:spPr>
            <a:xfrm>
              <a:off x="9603901" y="4639183"/>
              <a:ext cx="2132315" cy="461665"/>
            </a:xfrm>
            <a:prstGeom prst="rect">
              <a:avLst/>
            </a:prstGeom>
            <a:solidFill>
              <a:schemeClr val="bg2"/>
            </a:solidFill>
          </p:spPr>
          <p:txBody>
            <a:bodyPr wrap="none" rtlCol="0">
              <a:spAutoFit/>
            </a:bodyPr>
            <a:lstStyle/>
            <a:p>
              <a:r>
                <a:rPr lang="fr-FR" sz="1200" baseline="30000" dirty="0" smtClean="0">
                  <a:latin typeface="Times New Roman" panose="02020603050405020304" pitchFamily="18" charset="0"/>
                  <a:cs typeface="Times New Roman" panose="02020603050405020304" pitchFamily="18" charset="0"/>
                </a:rPr>
                <a:t>78</a:t>
              </a:r>
              <a:r>
                <a:rPr lang="fr-FR" sz="1200" dirty="0" smtClean="0">
                  <a:latin typeface="Times New Roman" panose="02020603050405020304" pitchFamily="18" charset="0"/>
                  <a:cs typeface="Times New Roman" panose="02020603050405020304" pitchFamily="18" charset="0"/>
                </a:rPr>
                <a:t>Kr(n,3n)</a:t>
              </a:r>
              <a:r>
                <a:rPr lang="fr-FR" sz="1200" baseline="30000" dirty="0" smtClean="0">
                  <a:latin typeface="Times New Roman" panose="02020603050405020304" pitchFamily="18" charset="0"/>
                  <a:cs typeface="Times New Roman" panose="02020603050405020304" pitchFamily="18" charset="0"/>
                </a:rPr>
                <a:t>76</a:t>
              </a:r>
              <a:r>
                <a:rPr lang="fr-FR" sz="1200" dirty="0" smtClean="0">
                  <a:latin typeface="Times New Roman" panose="02020603050405020304" pitchFamily="18" charset="0"/>
                  <a:cs typeface="Times New Roman" panose="02020603050405020304" pitchFamily="18" charset="0"/>
                </a:rPr>
                <a:t>Kr </a:t>
              </a:r>
              <a:r>
                <a:rPr lang="fr-FR" sz="1200" dirty="0" err="1" smtClean="0">
                  <a:latin typeface="Times New Roman" panose="02020603050405020304" pitchFamily="18" charset="0"/>
                  <a:cs typeface="Times New Roman" panose="02020603050405020304" pitchFamily="18" charset="0"/>
                </a:rPr>
                <a:t>never</a:t>
              </a:r>
              <a:r>
                <a:rPr lang="fr-FR" sz="1200" dirty="0" smtClean="0">
                  <a:latin typeface="Times New Roman" panose="02020603050405020304" pitchFamily="18" charset="0"/>
                  <a:cs typeface="Times New Roman" panose="02020603050405020304" pitchFamily="18" charset="0"/>
                </a:rPr>
                <a:t> </a:t>
              </a:r>
              <a:r>
                <a:rPr lang="fr-FR" sz="1200" dirty="0" err="1" smtClean="0">
                  <a:latin typeface="Times New Roman" panose="02020603050405020304" pitchFamily="18" charset="0"/>
                  <a:cs typeface="Times New Roman" panose="02020603050405020304" pitchFamily="18" charset="0"/>
                </a:rPr>
                <a:t>measured</a:t>
              </a:r>
              <a:endParaRPr lang="fr-FR" sz="1200" dirty="0" smtClean="0">
                <a:latin typeface="Times New Roman" panose="02020603050405020304" pitchFamily="18" charset="0"/>
                <a:cs typeface="Times New Roman" panose="02020603050405020304" pitchFamily="18" charset="0"/>
              </a:endParaRPr>
            </a:p>
            <a:p>
              <a:r>
                <a:rPr lang="fr-FR" sz="1200" baseline="30000" dirty="0" smtClean="0">
                  <a:latin typeface="Times New Roman" panose="02020603050405020304" pitchFamily="18" charset="0"/>
                  <a:cs typeface="Times New Roman" panose="02020603050405020304" pitchFamily="18" charset="0"/>
                </a:rPr>
                <a:t>70</a:t>
              </a:r>
              <a:r>
                <a:rPr lang="fr-FR" sz="1200" dirty="0" smtClean="0">
                  <a:latin typeface="Times New Roman" panose="02020603050405020304" pitchFamily="18" charset="0"/>
                  <a:cs typeface="Times New Roman" panose="02020603050405020304" pitchFamily="18" charset="0"/>
                </a:rPr>
                <a:t>Ge(n,3n)</a:t>
              </a:r>
              <a:r>
                <a:rPr lang="fr-FR" sz="1200" baseline="30000" dirty="0" smtClean="0">
                  <a:latin typeface="Times New Roman" panose="02020603050405020304" pitchFamily="18" charset="0"/>
                  <a:cs typeface="Times New Roman" panose="02020603050405020304" pitchFamily="18" charset="0"/>
                </a:rPr>
                <a:t>68</a:t>
              </a:r>
              <a:r>
                <a:rPr lang="fr-FR" sz="1200" dirty="0" smtClean="0">
                  <a:latin typeface="Times New Roman" panose="02020603050405020304" pitchFamily="18" charset="0"/>
                  <a:cs typeface="Times New Roman" panose="02020603050405020304" pitchFamily="18" charset="0"/>
                </a:rPr>
                <a:t>Ge </a:t>
              </a:r>
              <a:r>
                <a:rPr lang="fr-FR" sz="1200" dirty="0" err="1" smtClean="0">
                  <a:latin typeface="Times New Roman" panose="02020603050405020304" pitchFamily="18" charset="0"/>
                  <a:cs typeface="Times New Roman" panose="02020603050405020304" pitchFamily="18" charset="0"/>
                </a:rPr>
                <a:t>never</a:t>
              </a:r>
              <a:r>
                <a:rPr lang="fr-FR" sz="1200" dirty="0" smtClean="0">
                  <a:latin typeface="Times New Roman" panose="02020603050405020304" pitchFamily="18" charset="0"/>
                  <a:cs typeface="Times New Roman" panose="02020603050405020304" pitchFamily="18" charset="0"/>
                </a:rPr>
                <a:t> </a:t>
              </a:r>
              <a:r>
                <a:rPr lang="fr-FR" sz="1200" dirty="0" err="1" smtClean="0">
                  <a:latin typeface="Times New Roman" panose="02020603050405020304" pitchFamily="18" charset="0"/>
                  <a:cs typeface="Times New Roman" panose="02020603050405020304" pitchFamily="18" charset="0"/>
                </a:rPr>
                <a:t>measured</a:t>
              </a:r>
              <a:endParaRPr lang="fr-FR" sz="1200" dirty="0">
                <a:latin typeface="Times New Roman" panose="02020603050405020304" pitchFamily="18" charset="0"/>
                <a:cs typeface="Times New Roman" panose="02020603050405020304" pitchFamily="18" charset="0"/>
              </a:endParaRPr>
            </a:p>
          </p:txBody>
        </p:sp>
      </p:grpSp>
      <p:grpSp>
        <p:nvGrpSpPr>
          <p:cNvPr id="11" name="Groupe 10"/>
          <p:cNvGrpSpPr/>
          <p:nvPr/>
        </p:nvGrpSpPr>
        <p:grpSpPr>
          <a:xfrm>
            <a:off x="9639227" y="1102003"/>
            <a:ext cx="2457834" cy="1756896"/>
            <a:chOff x="8507113" y="1568195"/>
            <a:chExt cx="2457834" cy="1756896"/>
          </a:xfrm>
        </p:grpSpPr>
        <p:pic>
          <p:nvPicPr>
            <p:cNvPr id="8" name="Image 7"/>
            <p:cNvPicPr>
              <a:picLocks noChangeAspect="1"/>
            </p:cNvPicPr>
            <p:nvPr/>
          </p:nvPicPr>
          <p:blipFill>
            <a:blip r:embed="rId5"/>
            <a:stretch>
              <a:fillRect/>
            </a:stretch>
          </p:blipFill>
          <p:spPr>
            <a:xfrm>
              <a:off x="8507113" y="1568195"/>
              <a:ext cx="2457834" cy="1756896"/>
            </a:xfrm>
            <a:prstGeom prst="rect">
              <a:avLst/>
            </a:prstGeom>
          </p:spPr>
        </p:pic>
        <p:sp>
          <p:nvSpPr>
            <p:cNvPr id="14" name="ZoneTexte 13"/>
            <p:cNvSpPr txBox="1"/>
            <p:nvPr/>
          </p:nvSpPr>
          <p:spPr>
            <a:xfrm>
              <a:off x="10076393" y="2108089"/>
              <a:ext cx="527709" cy="338554"/>
            </a:xfrm>
            <a:prstGeom prst="rect">
              <a:avLst/>
            </a:prstGeom>
            <a:solidFill>
              <a:schemeClr val="bg2"/>
            </a:solidFill>
          </p:spPr>
          <p:txBody>
            <a:bodyPr wrap="none" rtlCol="0">
              <a:spAutoFit/>
            </a:bodyPr>
            <a:lstStyle/>
            <a:p>
              <a:r>
                <a:rPr lang="fr-FR" sz="1600" baseline="30000" dirty="0" smtClean="0">
                  <a:latin typeface="Arial" panose="020B0604020202020204" pitchFamily="34" charset="0"/>
                  <a:cs typeface="Arial" panose="020B0604020202020204" pitchFamily="34" charset="0"/>
                </a:rPr>
                <a:t>56</a:t>
              </a:r>
              <a:r>
                <a:rPr lang="fr-FR" sz="1600" dirty="0" smtClean="0">
                  <a:latin typeface="Arial" panose="020B0604020202020204" pitchFamily="34" charset="0"/>
                  <a:cs typeface="Arial" panose="020B0604020202020204" pitchFamily="34" charset="0"/>
                </a:rPr>
                <a:t>Ni</a:t>
              </a:r>
              <a:endParaRPr lang="fr-FR" sz="1600" dirty="0">
                <a:latin typeface="Arial" panose="020B0604020202020204" pitchFamily="34" charset="0"/>
                <a:cs typeface="Arial" panose="020B0604020202020204" pitchFamily="34" charset="0"/>
              </a:endParaRPr>
            </a:p>
          </p:txBody>
        </p:sp>
      </p:grpSp>
      <p:pic>
        <p:nvPicPr>
          <p:cNvPr id="17" name="Imag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96348" y="118197"/>
            <a:ext cx="3796145" cy="845235"/>
          </a:xfrm>
          <a:prstGeom prst="rect">
            <a:avLst/>
          </a:prstGeom>
        </p:spPr>
      </p:pic>
      <p:sp>
        <p:nvSpPr>
          <p:cNvPr id="5" name="ZoneTexte 4"/>
          <p:cNvSpPr txBox="1"/>
          <p:nvPr/>
        </p:nvSpPr>
        <p:spPr>
          <a:xfrm>
            <a:off x="140496" y="968639"/>
            <a:ext cx="5410664" cy="2893100"/>
          </a:xfrm>
          <a:prstGeom prst="rect">
            <a:avLst/>
          </a:prstGeom>
          <a:noFill/>
        </p:spPr>
        <p:txBody>
          <a:bodyPr wrap="square" rtlCol="0">
            <a:spAutoFit/>
          </a:bodyPr>
          <a:lstStyle/>
          <a:p>
            <a:pPr marL="285750" indent="-285750">
              <a:buFont typeface="Courier New" panose="02070309020205020404" pitchFamily="49" charset="0"/>
              <a:buChar char="o"/>
            </a:pPr>
            <a:r>
              <a:rPr lang="en-US" sz="1400" dirty="0" smtClean="0">
                <a:latin typeface="Times New Roman" panose="02020603050405020304" pitchFamily="18" charset="0"/>
                <a:cs typeface="Times New Roman" panose="02020603050405020304" pitchFamily="18" charset="0"/>
              </a:rPr>
              <a:t>NFS offers unique opportunities with the highest neutron flux &gt; 10 MeV world-wide</a:t>
            </a:r>
          </a:p>
          <a:p>
            <a:pPr marL="285750" indent="-285750">
              <a:buFont typeface="Courier New" panose="02070309020205020404" pitchFamily="49" charset="0"/>
              <a:buChar char="o"/>
            </a:pPr>
            <a:endParaRPr lang="en-US" sz="1400" dirty="0" smtClean="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en-US" sz="1400" dirty="0" smtClean="0">
                <a:latin typeface="Times New Roman" panose="02020603050405020304" pitchFamily="18" charset="0"/>
                <a:cs typeface="Times New Roman" panose="02020603050405020304" pitchFamily="18" charset="0"/>
              </a:rPr>
              <a:t>Unique flux for (</a:t>
            </a:r>
            <a:r>
              <a:rPr lang="en-US" sz="1400" dirty="0" err="1" smtClean="0">
                <a:latin typeface="Times New Roman" panose="02020603050405020304" pitchFamily="18" charset="0"/>
                <a:cs typeface="Times New Roman" panose="02020603050405020304" pitchFamily="18" charset="0"/>
              </a:rPr>
              <a:t>n,xn</a:t>
            </a:r>
            <a:r>
              <a:rPr lang="en-US" sz="1400" dirty="0" smtClean="0">
                <a:latin typeface="Times New Roman" panose="02020603050405020304" pitchFamily="18" charset="0"/>
                <a:cs typeface="Times New Roman" panose="02020603050405020304" pitchFamily="18" charset="0"/>
              </a:rPr>
              <a:t>) reactions </a:t>
            </a:r>
            <a:r>
              <a:rPr lang="en-US" sz="1400" dirty="0" smtClean="0">
                <a:latin typeface="Times New Roman" panose="02020603050405020304" pitchFamily="18" charset="0"/>
                <a:cs typeface="Times New Roman" panose="02020603050405020304" pitchFamily="18" charset="0"/>
                <a:sym typeface="Wingdings" panose="05000000000000000000" pitchFamily="2" charset="2"/>
              </a:rPr>
              <a:t> known technique in the framework of </a:t>
            </a:r>
            <a:r>
              <a:rPr lang="en-US" sz="1400" dirty="0" smtClean="0">
                <a:latin typeface="Times New Roman" panose="02020603050405020304" pitchFamily="18" charset="0"/>
                <a:cs typeface="Times New Roman" panose="02020603050405020304" pitchFamily="18" charset="0"/>
              </a:rPr>
              <a:t>the design of the Generation-IV nuclear reactors.</a:t>
            </a:r>
            <a:r>
              <a:rPr lang="en-US" sz="1400" dirty="0" smtClean="0">
                <a:latin typeface="Times New Roman" panose="02020603050405020304" pitchFamily="18" charset="0"/>
                <a:cs typeface="Times New Roman" panose="02020603050405020304" pitchFamily="18" charset="0"/>
                <a:sym typeface="Wingdings" panose="05000000000000000000" pitchFamily="2" charset="2"/>
              </a:rPr>
              <a:t> </a:t>
            </a:r>
          </a:p>
          <a:p>
            <a:pPr marL="285750" indent="-285750">
              <a:buFont typeface="Courier New" panose="02070309020205020404" pitchFamily="49" charset="0"/>
              <a:buChar char="o"/>
            </a:pPr>
            <a:endParaRPr lang="en-US" sz="1400" dirty="0" smtClean="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Courier New" panose="02070309020205020404" pitchFamily="49" charset="0"/>
              <a:buChar char="o"/>
            </a:pPr>
            <a:r>
              <a:rPr lang="en-US" sz="1400" dirty="0" smtClean="0">
                <a:latin typeface="Times New Roman" panose="02020603050405020304" pitchFamily="18" charset="0"/>
                <a:cs typeface="Times New Roman" panose="02020603050405020304" pitchFamily="18" charset="0"/>
                <a:sym typeface="Wingdings" panose="05000000000000000000" pitchFamily="2" charset="2"/>
              </a:rPr>
              <a:t>Most of the studies are on heavy elements for nuclear fuel (U, </a:t>
            </a:r>
            <a:r>
              <a:rPr lang="en-US" sz="1400" dirty="0" err="1" smtClean="0">
                <a:latin typeface="Times New Roman" panose="02020603050405020304" pitchFamily="18" charset="0"/>
                <a:cs typeface="Times New Roman" panose="02020603050405020304" pitchFamily="18" charset="0"/>
                <a:sym typeface="Wingdings" panose="05000000000000000000" pitchFamily="2" charset="2"/>
              </a:rPr>
              <a:t>Th</a:t>
            </a:r>
            <a:r>
              <a:rPr lang="en-US" sz="1400" dirty="0" smtClean="0">
                <a:latin typeface="Times New Roman" panose="02020603050405020304" pitchFamily="18" charset="0"/>
                <a:cs typeface="Times New Roman" panose="02020603050405020304" pitchFamily="18" charset="0"/>
                <a:sym typeface="Wingdings" panose="05000000000000000000" pitchFamily="2" charset="2"/>
              </a:rPr>
              <a:t>) or </a:t>
            </a:r>
            <a:r>
              <a:rPr lang="en-US" sz="1400" dirty="0" smtClean="0">
                <a:latin typeface="Times New Roman" panose="02020603050405020304" pitchFamily="18" charset="0"/>
                <a:cs typeface="Times New Roman" panose="02020603050405020304" pitchFamily="18" charset="0"/>
              </a:rPr>
              <a:t>structural materials (</a:t>
            </a:r>
            <a:r>
              <a:rPr lang="en-US" sz="1400" baseline="30000" dirty="0" err="1" smtClean="0">
                <a:latin typeface="Times New Roman" panose="02020603050405020304" pitchFamily="18" charset="0"/>
                <a:cs typeface="Times New Roman" panose="02020603050405020304" pitchFamily="18" charset="0"/>
              </a:rPr>
              <a:t>nat</a:t>
            </a:r>
            <a:r>
              <a:rPr lang="en-US" sz="1400" dirty="0" err="1" smtClean="0">
                <a:latin typeface="Times New Roman" panose="02020603050405020304" pitchFamily="18" charset="0"/>
                <a:cs typeface="Times New Roman" panose="02020603050405020304" pitchFamily="18" charset="0"/>
              </a:rPr>
              <a:t>Fe</a:t>
            </a:r>
            <a:r>
              <a:rPr lang="en-US" sz="1400" dirty="0" smtClean="0">
                <a:latin typeface="Times New Roman" panose="02020603050405020304" pitchFamily="18" charset="0"/>
                <a:cs typeface="Times New Roman" panose="02020603050405020304" pitchFamily="18" charset="0"/>
              </a:rPr>
              <a:t>, Cr, Mg/Na, W)</a:t>
            </a:r>
            <a:r>
              <a:rPr lang="en-US" sz="1400" dirty="0" smtClean="0">
                <a:latin typeface="Times New Roman" panose="02020603050405020304" pitchFamily="18" charset="0"/>
                <a:cs typeface="Times New Roman" panose="02020603050405020304" pitchFamily="18" charset="0"/>
                <a:sym typeface="Wingdings" panose="05000000000000000000" pitchFamily="2" charset="2"/>
              </a:rPr>
              <a:t>  with focus on the cross section </a:t>
            </a:r>
            <a:r>
              <a:rPr lang="en-US" sz="1400" dirty="0">
                <a:latin typeface="Times New Roman" panose="02020603050405020304" pitchFamily="18" charset="0"/>
                <a:cs typeface="Times New Roman" panose="02020603050405020304" pitchFamily="18" charset="0"/>
                <a:sym typeface="Wingdings" panose="05000000000000000000" pitchFamily="2" charset="2"/>
              </a:rPr>
              <a:t>measurements to improve models included in reaction codes such as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talys</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smtClean="0">
                <a:latin typeface="Times New Roman" panose="02020603050405020304" pitchFamily="18" charset="0"/>
                <a:cs typeface="Times New Roman" panose="02020603050405020304" pitchFamily="18" charset="0"/>
                <a:sym typeface="Wingdings" panose="05000000000000000000" pitchFamily="2" charset="2"/>
              </a:rPr>
              <a:t>	</a:t>
            </a:r>
          </a:p>
          <a:p>
            <a:pPr marL="285750" indent="-285750">
              <a:buFont typeface="Courier New" panose="02070309020205020404" pitchFamily="49" charset="0"/>
              <a:buChar char="o"/>
            </a:pPr>
            <a:r>
              <a:rPr lang="en-US" sz="1400" dirty="0" smtClean="0">
                <a:latin typeface="Times New Roman" panose="02020603050405020304" pitchFamily="18" charset="0"/>
                <a:cs typeface="Times New Roman" panose="02020603050405020304" pitchFamily="18" charset="0"/>
                <a:sym typeface="Wingdings" panose="05000000000000000000" pitchFamily="2" charset="2"/>
              </a:rPr>
              <a:t>What can we learn in nuclear structure spectroscopy using this reaction ?</a:t>
            </a:r>
          </a:p>
          <a:p>
            <a:pPr marL="285750" indent="-285750">
              <a:buFont typeface="Courier New" panose="02070309020205020404" pitchFamily="49" charset="0"/>
              <a:buChar char="o"/>
            </a:pPr>
            <a:endParaRPr lang="en-US" sz="1400" dirty="0">
              <a:latin typeface="Times New Roman" panose="02020603050405020304" pitchFamily="18" charset="0"/>
              <a:cs typeface="Times New Roman" panose="02020603050405020304" pitchFamily="18" charset="0"/>
            </a:endParaRPr>
          </a:p>
        </p:txBody>
      </p:sp>
      <p:sp>
        <p:nvSpPr>
          <p:cNvPr id="18" name="Rectangle 17"/>
          <p:cNvSpPr/>
          <p:nvPr/>
        </p:nvSpPr>
        <p:spPr>
          <a:xfrm>
            <a:off x="-186568" y="-44564"/>
            <a:ext cx="7684648" cy="954107"/>
          </a:xfrm>
          <a:prstGeom prst="rect">
            <a:avLst/>
          </a:prstGeom>
        </p:spPr>
        <p:txBody>
          <a:bodyPr wrap="square">
            <a:spAutoFit/>
          </a:bodyPr>
          <a:lstStyle/>
          <a:p>
            <a:pPr algn="ctr"/>
            <a:r>
              <a:rPr lang="en-US" sz="2800" b="1" dirty="0" smtClean="0">
                <a:solidFill>
                  <a:srgbClr val="3B2568"/>
                </a:solidFill>
                <a:latin typeface="Arial" panose="020B0604020202020204" pitchFamily="34" charset="0"/>
                <a:cs typeface="Arial" panose="020B0604020202020204" pitchFamily="34" charset="0"/>
              </a:rPr>
              <a:t>Nuclear </a:t>
            </a:r>
            <a:r>
              <a:rPr lang="en-US" sz="2800" b="1" dirty="0">
                <a:solidFill>
                  <a:srgbClr val="3B2568"/>
                </a:solidFill>
                <a:latin typeface="Arial" panose="020B0604020202020204" pitchFamily="34" charset="0"/>
                <a:cs typeface="Arial" panose="020B0604020202020204" pitchFamily="34" charset="0"/>
              </a:rPr>
              <a:t>structure spectroscopy using fast neutron beams</a:t>
            </a:r>
            <a:endParaRPr lang="en-US" sz="2800" b="1" dirty="0">
              <a:latin typeface="Arial" panose="020B0604020202020204" pitchFamily="34" charset="0"/>
              <a:cs typeface="Arial" panose="020B0604020202020204" pitchFamily="34" charset="0"/>
            </a:endParaRPr>
          </a:p>
        </p:txBody>
      </p:sp>
      <p:sp>
        <p:nvSpPr>
          <p:cNvPr id="6" name="Ellipse 5"/>
          <p:cNvSpPr/>
          <p:nvPr/>
        </p:nvSpPr>
        <p:spPr>
          <a:xfrm>
            <a:off x="9601200" y="2724150"/>
            <a:ext cx="571500" cy="134749"/>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a:off x="9245794" y="4196008"/>
            <a:ext cx="571500" cy="134749"/>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llipse 20"/>
          <p:cNvSpPr/>
          <p:nvPr/>
        </p:nvSpPr>
        <p:spPr>
          <a:xfrm>
            <a:off x="9050531" y="4829421"/>
            <a:ext cx="571500" cy="134749"/>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6" name="Connecteur droit avec flèche 15"/>
          <p:cNvCxnSpPr>
            <a:stCxn id="6" idx="2"/>
            <a:endCxn id="27" idx="3"/>
          </p:cNvCxnSpPr>
          <p:nvPr/>
        </p:nvCxnSpPr>
        <p:spPr>
          <a:xfrm flipH="1">
            <a:off x="8251847" y="2791525"/>
            <a:ext cx="1349353" cy="651898"/>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stCxn id="20" idx="2"/>
            <a:endCxn id="27" idx="3"/>
          </p:cNvCxnSpPr>
          <p:nvPr/>
        </p:nvCxnSpPr>
        <p:spPr>
          <a:xfrm flipH="1" flipV="1">
            <a:off x="8251847" y="3443423"/>
            <a:ext cx="993947" cy="81996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endCxn id="27" idx="3"/>
          </p:cNvCxnSpPr>
          <p:nvPr/>
        </p:nvCxnSpPr>
        <p:spPr>
          <a:xfrm flipH="1" flipV="1">
            <a:off x="8251847" y="3443423"/>
            <a:ext cx="1144526" cy="1455504"/>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5875876" y="2935591"/>
            <a:ext cx="2375971" cy="1015663"/>
          </a:xfrm>
          <a:prstGeom prst="rect">
            <a:avLst/>
          </a:prstGeom>
          <a:noFill/>
          <a:ln>
            <a:solidFill>
              <a:srgbClr val="FFC000"/>
            </a:solidFill>
          </a:ln>
        </p:spPr>
        <p:txBody>
          <a:bodyPr wrap="none" rtlCol="0">
            <a:spAutoFit/>
          </a:bodyPr>
          <a:lstStyle/>
          <a:p>
            <a:r>
              <a:rPr lang="fr-FR" b="1" dirty="0" smtClean="0">
                <a:solidFill>
                  <a:srgbClr val="7030A0"/>
                </a:solidFill>
                <a:latin typeface="Times New Roman" panose="02020603050405020304" pitchFamily="18" charset="0"/>
                <a:cs typeface="Times New Roman" panose="02020603050405020304" pitchFamily="18" charset="0"/>
              </a:rPr>
              <a:t>(</a:t>
            </a:r>
            <a:r>
              <a:rPr lang="fr-FR" b="1" dirty="0" err="1" smtClean="0">
                <a:solidFill>
                  <a:srgbClr val="7030A0"/>
                </a:solidFill>
                <a:latin typeface="Times New Roman" panose="02020603050405020304" pitchFamily="18" charset="0"/>
                <a:cs typeface="Times New Roman" panose="02020603050405020304" pitchFamily="18" charset="0"/>
              </a:rPr>
              <a:t>p,t</a:t>
            </a:r>
            <a:r>
              <a:rPr lang="fr-FR" b="1" dirty="0" smtClean="0">
                <a:solidFill>
                  <a:srgbClr val="7030A0"/>
                </a:solidFill>
                <a:latin typeface="Times New Roman" panose="02020603050405020304" pitchFamily="18" charset="0"/>
                <a:cs typeface="Times New Roman" panose="02020603050405020304" pitchFamily="18" charset="0"/>
              </a:rPr>
              <a:t>)</a:t>
            </a:r>
          </a:p>
          <a:p>
            <a:r>
              <a:rPr lang="fr-FR" sz="1400" dirty="0" err="1" smtClean="0">
                <a:solidFill>
                  <a:srgbClr val="7030A0"/>
                </a:solidFill>
                <a:latin typeface="Times New Roman" panose="02020603050405020304" pitchFamily="18" charset="0"/>
                <a:cs typeface="Times New Roman" panose="02020603050405020304" pitchFamily="18" charset="0"/>
              </a:rPr>
              <a:t>Low</a:t>
            </a:r>
            <a:r>
              <a:rPr lang="fr-FR" sz="1400" dirty="0" smtClean="0">
                <a:solidFill>
                  <a:srgbClr val="7030A0"/>
                </a:solidFill>
                <a:latin typeface="Times New Roman" panose="02020603050405020304" pitchFamily="18" charset="0"/>
                <a:cs typeface="Times New Roman" panose="02020603050405020304" pitchFamily="18" charset="0"/>
              </a:rPr>
              <a:t> </a:t>
            </a:r>
            <a:r>
              <a:rPr lang="fr-FR" sz="1400" dirty="0" err="1" smtClean="0">
                <a:solidFill>
                  <a:srgbClr val="7030A0"/>
                </a:solidFill>
                <a:latin typeface="Times New Roman" panose="02020603050405020304" pitchFamily="18" charset="0"/>
                <a:cs typeface="Times New Roman" panose="02020603050405020304" pitchFamily="18" charset="0"/>
              </a:rPr>
              <a:t>angular</a:t>
            </a:r>
            <a:r>
              <a:rPr lang="fr-FR" sz="1400" dirty="0" smtClean="0">
                <a:solidFill>
                  <a:srgbClr val="7030A0"/>
                </a:solidFill>
                <a:latin typeface="Times New Roman" panose="02020603050405020304" pitchFamily="18" charset="0"/>
                <a:cs typeface="Times New Roman" panose="02020603050405020304" pitchFamily="18" charset="0"/>
              </a:rPr>
              <a:t> </a:t>
            </a:r>
            <a:r>
              <a:rPr lang="fr-FR" sz="1400" dirty="0" err="1" smtClean="0">
                <a:solidFill>
                  <a:srgbClr val="7030A0"/>
                </a:solidFill>
                <a:latin typeface="Times New Roman" panose="02020603050405020304" pitchFamily="18" charset="0"/>
                <a:cs typeface="Times New Roman" panose="02020603050405020304" pitchFamily="18" charset="0"/>
              </a:rPr>
              <a:t>momentum</a:t>
            </a:r>
            <a:endParaRPr lang="fr-FR" sz="1400" dirty="0" smtClean="0">
              <a:solidFill>
                <a:srgbClr val="7030A0"/>
              </a:solidFill>
              <a:latin typeface="Times New Roman" panose="02020603050405020304" pitchFamily="18" charset="0"/>
              <a:cs typeface="Times New Roman" panose="02020603050405020304" pitchFamily="18" charset="0"/>
            </a:endParaRPr>
          </a:p>
          <a:p>
            <a:r>
              <a:rPr lang="fr-FR" sz="1400" dirty="0" err="1" smtClean="0">
                <a:solidFill>
                  <a:srgbClr val="7030A0"/>
                </a:solidFill>
                <a:latin typeface="Times New Roman" panose="02020603050405020304" pitchFamily="18" charset="0"/>
                <a:cs typeface="Times New Roman" panose="02020603050405020304" pitchFamily="18" charset="0"/>
              </a:rPr>
              <a:t>From</a:t>
            </a:r>
            <a:r>
              <a:rPr lang="fr-FR" sz="1400" dirty="0" smtClean="0">
                <a:solidFill>
                  <a:srgbClr val="7030A0"/>
                </a:solidFill>
                <a:latin typeface="Times New Roman" panose="02020603050405020304" pitchFamily="18" charset="0"/>
                <a:cs typeface="Times New Roman" panose="02020603050405020304" pitchFamily="18" charset="0"/>
              </a:rPr>
              <a:t> </a:t>
            </a:r>
            <a:r>
              <a:rPr lang="fr-FR" sz="1400" dirty="0" err="1" smtClean="0">
                <a:solidFill>
                  <a:srgbClr val="7030A0"/>
                </a:solidFill>
                <a:latin typeface="Times New Roman" panose="02020603050405020304" pitchFamily="18" charset="0"/>
                <a:cs typeface="Times New Roman" panose="02020603050405020304" pitchFamily="18" charset="0"/>
              </a:rPr>
              <a:t>gs</a:t>
            </a:r>
            <a:r>
              <a:rPr lang="fr-FR" sz="1400" dirty="0" smtClean="0">
                <a:solidFill>
                  <a:srgbClr val="7030A0"/>
                </a:solidFill>
                <a:latin typeface="Times New Roman" panose="02020603050405020304" pitchFamily="18" charset="0"/>
                <a:cs typeface="Times New Roman" panose="02020603050405020304" pitchFamily="18" charset="0"/>
              </a:rPr>
              <a:t> to Sn</a:t>
            </a:r>
          </a:p>
          <a:p>
            <a:r>
              <a:rPr lang="fr-FR" sz="1400" dirty="0" err="1" smtClean="0">
                <a:solidFill>
                  <a:srgbClr val="7030A0"/>
                </a:solidFill>
                <a:latin typeface="Times New Roman" panose="02020603050405020304" pitchFamily="18" charset="0"/>
                <a:cs typeface="Times New Roman" panose="02020603050405020304" pitchFamily="18" charset="0"/>
              </a:rPr>
              <a:t>Yrast</a:t>
            </a:r>
            <a:r>
              <a:rPr lang="fr-FR" sz="1400" dirty="0" smtClean="0">
                <a:solidFill>
                  <a:srgbClr val="7030A0"/>
                </a:solidFill>
                <a:latin typeface="Times New Roman" panose="02020603050405020304" pitchFamily="18" charset="0"/>
                <a:cs typeface="Times New Roman" panose="02020603050405020304" pitchFamily="18" charset="0"/>
              </a:rPr>
              <a:t> (90%) / non-</a:t>
            </a:r>
            <a:r>
              <a:rPr lang="fr-FR" sz="1400" dirty="0" err="1" smtClean="0">
                <a:solidFill>
                  <a:srgbClr val="7030A0"/>
                </a:solidFill>
                <a:latin typeface="Times New Roman" panose="02020603050405020304" pitchFamily="18" charset="0"/>
                <a:cs typeface="Times New Roman" panose="02020603050405020304" pitchFamily="18" charset="0"/>
              </a:rPr>
              <a:t>yrast</a:t>
            </a:r>
            <a:r>
              <a:rPr lang="fr-FR" sz="1400" dirty="0" smtClean="0">
                <a:solidFill>
                  <a:srgbClr val="7030A0"/>
                </a:solidFill>
                <a:latin typeface="Times New Roman" panose="02020603050405020304" pitchFamily="18" charset="0"/>
                <a:cs typeface="Times New Roman" panose="02020603050405020304" pitchFamily="18" charset="0"/>
              </a:rPr>
              <a:t> (10%)</a:t>
            </a:r>
            <a:endParaRPr lang="fr-FR" sz="1400" dirty="0">
              <a:solidFill>
                <a:srgbClr val="7030A0"/>
              </a:solidFill>
              <a:latin typeface="Times New Roman" panose="02020603050405020304" pitchFamily="18" charset="0"/>
              <a:cs typeface="Times New Roman" panose="02020603050405020304" pitchFamily="18" charset="0"/>
            </a:endParaRPr>
          </a:p>
        </p:txBody>
      </p:sp>
      <p:sp>
        <p:nvSpPr>
          <p:cNvPr id="28" name="ZoneTexte 27"/>
          <p:cNvSpPr txBox="1"/>
          <p:nvPr/>
        </p:nvSpPr>
        <p:spPr>
          <a:xfrm>
            <a:off x="9886950" y="5541749"/>
            <a:ext cx="1955985" cy="253916"/>
          </a:xfrm>
          <a:prstGeom prst="rect">
            <a:avLst/>
          </a:prstGeom>
          <a:noFill/>
        </p:spPr>
        <p:txBody>
          <a:bodyPr wrap="none" rtlCol="0">
            <a:spAutoFit/>
          </a:bodyPr>
          <a:lstStyle/>
          <a:p>
            <a:r>
              <a:rPr lang="fr-FR" sz="1050" i="1" dirty="0" smtClean="0">
                <a:solidFill>
                  <a:schemeClr val="accent2">
                    <a:lumMod val="75000"/>
                  </a:schemeClr>
                </a:solidFill>
                <a:latin typeface="Arial" panose="020B0604020202020204" pitchFamily="34" charset="0"/>
                <a:cs typeface="Arial" panose="020B0604020202020204" pitchFamily="34" charset="0"/>
              </a:rPr>
              <a:t>(</a:t>
            </a:r>
            <a:r>
              <a:rPr lang="fr-FR" sz="1050" i="1" dirty="0" err="1" smtClean="0">
                <a:solidFill>
                  <a:schemeClr val="accent2">
                    <a:lumMod val="75000"/>
                  </a:schemeClr>
                </a:solidFill>
                <a:latin typeface="Arial" panose="020B0604020202020204" pitchFamily="34" charset="0"/>
                <a:cs typeface="Arial" panose="020B0604020202020204" pitchFamily="34" charset="0"/>
              </a:rPr>
              <a:t>shape</a:t>
            </a:r>
            <a:r>
              <a:rPr lang="fr-FR" sz="1050" i="1" dirty="0" smtClean="0">
                <a:solidFill>
                  <a:schemeClr val="accent2">
                    <a:lumMod val="75000"/>
                  </a:schemeClr>
                </a:solidFill>
                <a:latin typeface="Arial" panose="020B0604020202020204" pitchFamily="34" charset="0"/>
                <a:cs typeface="Arial" panose="020B0604020202020204" pitchFamily="34" charset="0"/>
              </a:rPr>
              <a:t> coexistence open </a:t>
            </a:r>
            <a:r>
              <a:rPr lang="fr-FR" sz="1050" i="1" dirty="0" err="1" smtClean="0">
                <a:solidFill>
                  <a:schemeClr val="accent2">
                    <a:lumMod val="75000"/>
                  </a:schemeClr>
                </a:solidFill>
                <a:latin typeface="Arial" panose="020B0604020202020204" pitchFamily="34" charset="0"/>
                <a:cs typeface="Arial" panose="020B0604020202020204" pitchFamily="34" charset="0"/>
              </a:rPr>
              <a:t>pfg</a:t>
            </a:r>
            <a:r>
              <a:rPr lang="fr-FR" sz="1050" i="1" dirty="0" smtClean="0">
                <a:solidFill>
                  <a:schemeClr val="accent2">
                    <a:lumMod val="75000"/>
                  </a:schemeClr>
                </a:solidFill>
                <a:latin typeface="Arial" panose="020B0604020202020204" pitchFamily="34" charset="0"/>
                <a:cs typeface="Arial" panose="020B0604020202020204" pitchFamily="34" charset="0"/>
              </a:rPr>
              <a:t>)</a:t>
            </a:r>
            <a:endParaRPr lang="fr-FR" sz="1050" i="1" dirty="0">
              <a:solidFill>
                <a:schemeClr val="accent2">
                  <a:lumMod val="75000"/>
                </a:schemeClr>
              </a:solidFill>
              <a:latin typeface="Arial" panose="020B0604020202020204" pitchFamily="34" charset="0"/>
              <a:cs typeface="Arial" panose="020B0604020202020204" pitchFamily="34" charset="0"/>
            </a:endParaRPr>
          </a:p>
        </p:txBody>
      </p:sp>
      <p:sp>
        <p:nvSpPr>
          <p:cNvPr id="29" name="ZoneTexte 28"/>
          <p:cNvSpPr txBox="1"/>
          <p:nvPr/>
        </p:nvSpPr>
        <p:spPr>
          <a:xfrm>
            <a:off x="10279043" y="4253155"/>
            <a:ext cx="1925527" cy="253916"/>
          </a:xfrm>
          <a:prstGeom prst="rect">
            <a:avLst/>
          </a:prstGeom>
          <a:noFill/>
        </p:spPr>
        <p:txBody>
          <a:bodyPr wrap="none" rtlCol="0">
            <a:spAutoFit/>
          </a:bodyPr>
          <a:lstStyle/>
          <a:p>
            <a:r>
              <a:rPr lang="fr-FR" sz="1050" i="1" dirty="0" smtClean="0">
                <a:solidFill>
                  <a:schemeClr val="accent2">
                    <a:lumMod val="75000"/>
                  </a:schemeClr>
                </a:solidFill>
                <a:latin typeface="Arial" panose="020B0604020202020204" pitchFamily="34" charset="0"/>
                <a:cs typeface="Arial" panose="020B0604020202020204" pitchFamily="34" charset="0"/>
              </a:rPr>
              <a:t>(</a:t>
            </a:r>
            <a:r>
              <a:rPr lang="fr-FR" sz="1050" i="1" dirty="0" err="1" smtClean="0">
                <a:solidFill>
                  <a:schemeClr val="accent2">
                    <a:lumMod val="75000"/>
                  </a:schemeClr>
                </a:solidFill>
                <a:latin typeface="Arial" panose="020B0604020202020204" pitchFamily="34" charset="0"/>
                <a:cs typeface="Arial" panose="020B0604020202020204" pitchFamily="34" charset="0"/>
              </a:rPr>
              <a:t>shape</a:t>
            </a:r>
            <a:r>
              <a:rPr lang="fr-FR" sz="1050" i="1" dirty="0" smtClean="0">
                <a:solidFill>
                  <a:schemeClr val="accent2">
                    <a:lumMod val="75000"/>
                  </a:schemeClr>
                </a:solidFill>
                <a:latin typeface="Arial" panose="020B0604020202020204" pitchFamily="34" charset="0"/>
                <a:cs typeface="Arial" panose="020B0604020202020204" pitchFamily="34" charset="0"/>
              </a:rPr>
              <a:t> coexistence close </a:t>
            </a:r>
            <a:r>
              <a:rPr lang="fr-FR" sz="1050" i="1" dirty="0" err="1" smtClean="0">
                <a:solidFill>
                  <a:schemeClr val="accent2">
                    <a:lumMod val="75000"/>
                  </a:schemeClr>
                </a:solidFill>
                <a:latin typeface="Arial" panose="020B0604020202020204" pitchFamily="34" charset="0"/>
                <a:cs typeface="Arial" panose="020B0604020202020204" pitchFamily="34" charset="0"/>
              </a:rPr>
              <a:t>sd</a:t>
            </a:r>
            <a:r>
              <a:rPr lang="fr-FR" sz="1050" i="1" dirty="0" smtClean="0">
                <a:solidFill>
                  <a:schemeClr val="accent2">
                    <a:lumMod val="75000"/>
                  </a:schemeClr>
                </a:solidFill>
                <a:latin typeface="Arial" panose="020B0604020202020204" pitchFamily="34" charset="0"/>
                <a:cs typeface="Arial" panose="020B0604020202020204" pitchFamily="34" charset="0"/>
              </a:rPr>
              <a:t>)</a:t>
            </a:r>
            <a:endParaRPr lang="fr-FR" sz="1050" i="1" dirty="0">
              <a:solidFill>
                <a:schemeClr val="accent2">
                  <a:lumMod val="75000"/>
                </a:schemeClr>
              </a:solidFill>
              <a:latin typeface="Arial" panose="020B0604020202020204" pitchFamily="34" charset="0"/>
              <a:cs typeface="Arial" panose="020B0604020202020204" pitchFamily="34" charset="0"/>
            </a:endParaRPr>
          </a:p>
        </p:txBody>
      </p:sp>
      <p:sp>
        <p:nvSpPr>
          <p:cNvPr id="30" name="ZoneTexte 29"/>
          <p:cNvSpPr txBox="1"/>
          <p:nvPr/>
        </p:nvSpPr>
        <p:spPr>
          <a:xfrm>
            <a:off x="10263813" y="1992064"/>
            <a:ext cx="1962397" cy="253916"/>
          </a:xfrm>
          <a:prstGeom prst="rect">
            <a:avLst/>
          </a:prstGeom>
          <a:noFill/>
        </p:spPr>
        <p:txBody>
          <a:bodyPr wrap="none" rtlCol="0">
            <a:spAutoFit/>
          </a:bodyPr>
          <a:lstStyle/>
          <a:p>
            <a:r>
              <a:rPr lang="fr-FR" sz="1050" i="1" dirty="0" smtClean="0">
                <a:solidFill>
                  <a:schemeClr val="accent2">
                    <a:lumMod val="75000"/>
                  </a:schemeClr>
                </a:solidFill>
                <a:latin typeface="Arial" panose="020B0604020202020204" pitchFamily="34" charset="0"/>
                <a:cs typeface="Arial" panose="020B0604020202020204" pitchFamily="34" charset="0"/>
              </a:rPr>
              <a:t>(</a:t>
            </a:r>
            <a:r>
              <a:rPr lang="fr-FR" sz="1050" i="1" dirty="0" err="1" smtClean="0">
                <a:solidFill>
                  <a:schemeClr val="accent2">
                    <a:lumMod val="75000"/>
                  </a:schemeClr>
                </a:solidFill>
                <a:latin typeface="Arial" panose="020B0604020202020204" pitchFamily="34" charset="0"/>
                <a:cs typeface="Arial" panose="020B0604020202020204" pitchFamily="34" charset="0"/>
              </a:rPr>
              <a:t>shape</a:t>
            </a:r>
            <a:r>
              <a:rPr lang="fr-FR" sz="1050" i="1" dirty="0" smtClean="0">
                <a:solidFill>
                  <a:schemeClr val="accent2">
                    <a:lumMod val="75000"/>
                  </a:schemeClr>
                </a:solidFill>
                <a:latin typeface="Arial" panose="020B0604020202020204" pitchFamily="34" charset="0"/>
                <a:cs typeface="Arial" panose="020B0604020202020204" pitchFamily="34" charset="0"/>
              </a:rPr>
              <a:t> coexistence close sdf)</a:t>
            </a:r>
            <a:endParaRPr lang="fr-FR" sz="1050" i="1" dirty="0">
              <a:solidFill>
                <a:schemeClr val="accent2">
                  <a:lumMod val="75000"/>
                </a:schemeClr>
              </a:solidFill>
              <a:latin typeface="Arial" panose="020B0604020202020204" pitchFamily="34" charset="0"/>
              <a:cs typeface="Arial" panose="020B0604020202020204" pitchFamily="34" charset="0"/>
            </a:endParaRPr>
          </a:p>
        </p:txBody>
      </p:sp>
      <p:sp>
        <p:nvSpPr>
          <p:cNvPr id="31" name="Rectangle 30"/>
          <p:cNvSpPr/>
          <p:nvPr/>
        </p:nvSpPr>
        <p:spPr>
          <a:xfrm>
            <a:off x="10415298" y="897465"/>
            <a:ext cx="1789272" cy="261610"/>
          </a:xfrm>
          <a:prstGeom prst="rect">
            <a:avLst/>
          </a:prstGeom>
        </p:spPr>
        <p:txBody>
          <a:bodyPr wrap="none">
            <a:spAutoFit/>
          </a:bodyPr>
          <a:lstStyle/>
          <a:p>
            <a:r>
              <a:rPr lang="fr-FR" sz="1100" dirty="0">
                <a:latin typeface="Arial" panose="020B0604020202020204" pitchFamily="34" charset="0"/>
                <a:cs typeface="Arial" panose="020B0604020202020204" pitchFamily="34" charset="0"/>
              </a:rPr>
              <a:t>https://www.nndc.bnl.gov/</a:t>
            </a:r>
          </a:p>
        </p:txBody>
      </p:sp>
    </p:spTree>
    <p:extLst>
      <p:ext uri="{BB962C8B-B14F-4D97-AF65-F5344CB8AC3E}">
        <p14:creationId xmlns:p14="http://schemas.microsoft.com/office/powerpoint/2010/main" val="3182782234"/>
      </p:ext>
    </p:extLst>
  </p:cSld>
  <p:clrMapOvr>
    <a:masterClrMapping/>
  </p:clrMapOvr>
  <mc:AlternateContent xmlns:mc="http://schemas.openxmlformats.org/markup-compatibility/2006" xmlns:p14="http://schemas.microsoft.com/office/powerpoint/2010/main">
    <mc:Choice Requires="p14">
      <p:transition spd="slow" p14:dur="2000" advTm="47230"/>
    </mc:Choice>
    <mc:Fallback xmlns="">
      <p:transition spd="slow" advTm="4723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255" y="61908"/>
            <a:ext cx="4128011" cy="6734978"/>
          </a:xfrm>
          <a:prstGeom prst="rect">
            <a:avLst/>
          </a:prstGeom>
        </p:spPr>
      </p:pic>
      <p:sp>
        <p:nvSpPr>
          <p:cNvPr id="3" name="ZoneTexte 2"/>
          <p:cNvSpPr txBox="1"/>
          <p:nvPr/>
        </p:nvSpPr>
        <p:spPr>
          <a:xfrm>
            <a:off x="4539022" y="1466622"/>
            <a:ext cx="5710571" cy="2031325"/>
          </a:xfrm>
          <a:prstGeom prst="rect">
            <a:avLst/>
          </a:prstGeom>
          <a:noFill/>
        </p:spPr>
        <p:txBody>
          <a:bodyPr wrap="square" rtlCol="0">
            <a:spAutoFit/>
          </a:bodyPr>
          <a:lstStyle/>
          <a:p>
            <a:r>
              <a:rPr lang="en-US" sz="1400" baseline="30000" dirty="0" smtClean="0">
                <a:latin typeface="Times New Roman" panose="02020603050405020304" pitchFamily="18" charset="0"/>
                <a:cs typeface="Times New Roman" panose="02020603050405020304" pitchFamily="18" charset="0"/>
              </a:rPr>
              <a:t>56</a:t>
            </a:r>
            <a:r>
              <a:rPr lang="en-US" sz="1400" dirty="0" smtClean="0">
                <a:latin typeface="Times New Roman" panose="02020603050405020304" pitchFamily="18" charset="0"/>
                <a:cs typeface="Times New Roman" panose="02020603050405020304" pitchFamily="18" charset="0"/>
              </a:rPr>
              <a:t>Ni is a doubly magic nuclei, therefore all spectroscopic information's are relevant for nuclear structure studies.</a:t>
            </a:r>
          </a:p>
          <a:p>
            <a:endParaRPr lang="en-US" sz="1400" dirty="0" smtClean="0">
              <a:latin typeface="Times New Roman" panose="02020603050405020304" pitchFamily="18" charset="0"/>
              <a:cs typeface="Times New Roman" panose="02020603050405020304" pitchFamily="18" charset="0"/>
            </a:endParaRPr>
          </a:p>
          <a:p>
            <a:r>
              <a:rPr lang="en-US" sz="1400" baseline="30000" dirty="0" smtClean="0">
                <a:latin typeface="Times New Roman" panose="02020603050405020304" pitchFamily="18" charset="0"/>
                <a:cs typeface="Times New Roman" panose="02020603050405020304" pitchFamily="18" charset="0"/>
              </a:rPr>
              <a:t>56</a:t>
            </a:r>
            <a:r>
              <a:rPr lang="en-US" sz="1400" dirty="0" smtClean="0">
                <a:latin typeface="Times New Roman" panose="02020603050405020304" pitchFamily="18" charset="0"/>
                <a:cs typeface="Times New Roman" panose="02020603050405020304" pitchFamily="18" charset="0"/>
              </a:rPr>
              <a:t>Ni has an extended level scheme populated by :</a:t>
            </a:r>
          </a:p>
          <a:p>
            <a:pPr marL="285750" indent="-285750">
              <a:buFont typeface="Arial" panose="020B0604020202020204" pitchFamily="34" charset="0"/>
              <a:buChar char="•"/>
            </a:pPr>
            <a:r>
              <a:rPr lang="en-US" sz="1400" baseline="30000" dirty="0" smtClean="0">
                <a:solidFill>
                  <a:srgbClr val="00B0F0"/>
                </a:solidFill>
                <a:latin typeface="Times New Roman" panose="02020603050405020304" pitchFamily="18" charset="0"/>
                <a:cs typeface="Times New Roman" panose="02020603050405020304" pitchFamily="18" charset="0"/>
              </a:rPr>
              <a:t>58</a:t>
            </a:r>
            <a:r>
              <a:rPr lang="en-US" sz="1400" dirty="0" smtClean="0">
                <a:solidFill>
                  <a:srgbClr val="00B0F0"/>
                </a:solidFill>
                <a:latin typeface="Times New Roman" panose="02020603050405020304" pitchFamily="18" charset="0"/>
                <a:cs typeface="Times New Roman" panose="02020603050405020304" pitchFamily="18" charset="0"/>
              </a:rPr>
              <a:t>Ni(</a:t>
            </a:r>
            <a:r>
              <a:rPr lang="en-US" sz="1400" dirty="0" err="1" smtClean="0">
                <a:solidFill>
                  <a:srgbClr val="00B0F0"/>
                </a:solidFill>
                <a:latin typeface="Times New Roman" panose="02020603050405020304" pitchFamily="18" charset="0"/>
                <a:cs typeface="Times New Roman" panose="02020603050405020304" pitchFamily="18" charset="0"/>
              </a:rPr>
              <a:t>p,t</a:t>
            </a:r>
            <a:r>
              <a:rPr lang="en-US" sz="1400" dirty="0" smtClean="0">
                <a:solidFill>
                  <a:srgbClr val="00B0F0"/>
                </a:solidFill>
                <a:latin typeface="Times New Roman" panose="02020603050405020304" pitchFamily="18" charset="0"/>
                <a:cs typeface="Times New Roman" panose="02020603050405020304" pitchFamily="18" charset="0"/>
              </a:rPr>
              <a:t>)</a:t>
            </a:r>
            <a:r>
              <a:rPr lang="en-US" sz="1400" baseline="30000" dirty="0" smtClean="0">
                <a:solidFill>
                  <a:srgbClr val="00B0F0"/>
                </a:solidFill>
                <a:latin typeface="Times New Roman" panose="02020603050405020304" pitchFamily="18" charset="0"/>
                <a:cs typeface="Times New Roman" panose="02020603050405020304" pitchFamily="18" charset="0"/>
              </a:rPr>
              <a:t>56</a:t>
            </a:r>
            <a:r>
              <a:rPr lang="en-US" sz="1400" dirty="0" smtClean="0">
                <a:solidFill>
                  <a:srgbClr val="00B0F0"/>
                </a:solidFill>
                <a:latin typeface="Times New Roman" panose="02020603050405020304" pitchFamily="18" charset="0"/>
                <a:cs typeface="Times New Roman" panose="02020603050405020304" pitchFamily="18" charset="0"/>
              </a:rPr>
              <a:t>Ni H. </a:t>
            </a:r>
            <a:r>
              <a:rPr lang="en-US" sz="1400" dirty="0" err="1" smtClean="0">
                <a:solidFill>
                  <a:srgbClr val="00B0F0"/>
                </a:solidFill>
                <a:latin typeface="Times New Roman" panose="02020603050405020304" pitchFamily="18" charset="0"/>
                <a:cs typeface="Times New Roman" panose="02020603050405020304" pitchFamily="18" charset="0"/>
              </a:rPr>
              <a:t>Nann</a:t>
            </a:r>
            <a:r>
              <a:rPr lang="en-US" sz="1400" dirty="0" smtClean="0">
                <a:solidFill>
                  <a:srgbClr val="00B0F0"/>
                </a:solidFill>
                <a:latin typeface="Times New Roman" panose="02020603050405020304" pitchFamily="18" charset="0"/>
                <a:cs typeface="Times New Roman" panose="02020603050405020304" pitchFamily="18" charset="0"/>
              </a:rPr>
              <a:t> and W. </a:t>
            </a:r>
            <a:r>
              <a:rPr lang="en-US" sz="1400" dirty="0" err="1" smtClean="0">
                <a:solidFill>
                  <a:srgbClr val="00B0F0"/>
                </a:solidFill>
                <a:latin typeface="Times New Roman" panose="02020603050405020304" pitchFamily="18" charset="0"/>
                <a:cs typeface="Times New Roman" panose="02020603050405020304" pitchFamily="18" charset="0"/>
              </a:rPr>
              <a:t>Beneson</a:t>
            </a:r>
            <a:r>
              <a:rPr lang="en-US" sz="1400" dirty="0" smtClean="0">
                <a:solidFill>
                  <a:srgbClr val="00B0F0"/>
                </a:solidFill>
                <a:latin typeface="Times New Roman" panose="02020603050405020304" pitchFamily="18" charset="0"/>
                <a:cs typeface="Times New Roman" panose="02020603050405020304" pitchFamily="18" charset="0"/>
              </a:rPr>
              <a:t> Phys. Rev C 10, 1880 (1974)</a:t>
            </a:r>
          </a:p>
          <a:p>
            <a:pPr marL="285750" indent="-285750">
              <a:buFont typeface="Arial" panose="020B0604020202020204" pitchFamily="34" charset="0"/>
              <a:buChar char="•"/>
            </a:pPr>
            <a:r>
              <a:rPr lang="en-US" sz="1400" baseline="30000" dirty="0" smtClean="0">
                <a:solidFill>
                  <a:srgbClr val="00B050"/>
                </a:solidFill>
                <a:latin typeface="Times New Roman" panose="02020603050405020304" pitchFamily="18" charset="0"/>
                <a:cs typeface="Times New Roman" panose="02020603050405020304" pitchFamily="18" charset="0"/>
              </a:rPr>
              <a:t>54</a:t>
            </a:r>
            <a:r>
              <a:rPr lang="en-US" sz="1400" dirty="0" smtClean="0">
                <a:solidFill>
                  <a:srgbClr val="00B050"/>
                </a:solidFill>
                <a:latin typeface="Times New Roman" panose="02020603050405020304" pitchFamily="18" charset="0"/>
                <a:cs typeface="Times New Roman" panose="02020603050405020304" pitchFamily="18" charset="0"/>
              </a:rPr>
              <a:t>Fe(</a:t>
            </a:r>
            <a:r>
              <a:rPr lang="en-US" sz="1400" baseline="30000" dirty="0" smtClean="0">
                <a:solidFill>
                  <a:srgbClr val="00B050"/>
                </a:solidFill>
                <a:latin typeface="Times New Roman" panose="02020603050405020304" pitchFamily="18" charset="0"/>
                <a:cs typeface="Times New Roman" panose="02020603050405020304" pitchFamily="18" charset="0"/>
              </a:rPr>
              <a:t>3</a:t>
            </a:r>
            <a:r>
              <a:rPr lang="en-US" sz="1400" dirty="0" smtClean="0">
                <a:solidFill>
                  <a:srgbClr val="00B050"/>
                </a:solidFill>
                <a:latin typeface="Times New Roman" panose="02020603050405020304" pitchFamily="18" charset="0"/>
                <a:cs typeface="Times New Roman" panose="02020603050405020304" pitchFamily="18" charset="0"/>
              </a:rPr>
              <a:t>He,n)</a:t>
            </a:r>
            <a:r>
              <a:rPr lang="en-US" sz="1400" baseline="30000" dirty="0" smtClean="0">
                <a:solidFill>
                  <a:srgbClr val="00B050"/>
                </a:solidFill>
                <a:latin typeface="Times New Roman" panose="02020603050405020304" pitchFamily="18" charset="0"/>
                <a:cs typeface="Times New Roman" panose="02020603050405020304" pitchFamily="18" charset="0"/>
              </a:rPr>
              <a:t>56</a:t>
            </a:r>
            <a:r>
              <a:rPr lang="en-US" sz="1400" dirty="0" smtClean="0">
                <a:solidFill>
                  <a:srgbClr val="00B050"/>
                </a:solidFill>
                <a:latin typeface="Times New Roman" panose="02020603050405020304" pitchFamily="18" charset="0"/>
                <a:cs typeface="Times New Roman" panose="02020603050405020304" pitchFamily="18" charset="0"/>
              </a:rPr>
              <a:t>Ni  J. </a:t>
            </a:r>
            <a:r>
              <a:rPr lang="en-US" sz="1400" dirty="0" err="1" smtClean="0">
                <a:solidFill>
                  <a:srgbClr val="00B050"/>
                </a:solidFill>
                <a:latin typeface="Times New Roman" panose="02020603050405020304" pitchFamily="18" charset="0"/>
                <a:cs typeface="Times New Roman" panose="02020603050405020304" pitchFamily="18" charset="0"/>
              </a:rPr>
              <a:t>Blomqvist</a:t>
            </a:r>
            <a:r>
              <a:rPr lang="en-US" sz="1400" dirty="0" smtClean="0">
                <a:solidFill>
                  <a:srgbClr val="00B050"/>
                </a:solidFill>
                <a:latin typeface="Times New Roman" panose="02020603050405020304" pitchFamily="18" charset="0"/>
                <a:cs typeface="Times New Roman" panose="02020603050405020304" pitchFamily="18" charset="0"/>
              </a:rPr>
              <a:t> et al, Z. Phys. A322, 169 (1985)</a:t>
            </a:r>
          </a:p>
          <a:p>
            <a:pPr marL="285750" indent="-285750">
              <a:buFont typeface="Arial" panose="020B0604020202020204" pitchFamily="34" charset="0"/>
              <a:buChar char="•"/>
            </a:pPr>
            <a:r>
              <a:rPr lang="en-US" sz="1400" dirty="0" smtClean="0">
                <a:latin typeface="Times New Roman" panose="02020603050405020304" pitchFamily="18" charset="0"/>
                <a:cs typeface="Times New Roman" panose="02020603050405020304" pitchFamily="18" charset="0"/>
              </a:rPr>
              <a:t>Heavy ions reactions, D. Rudolph et al, Phys. Rev. Lett. 82, 3763 (1999)</a:t>
            </a:r>
          </a:p>
          <a:p>
            <a:pPr marL="285750" indent="-285750">
              <a:buFont typeface="Arial" panose="020B0604020202020204" pitchFamily="34" charset="0"/>
              <a:buChar char="•"/>
            </a:pPr>
            <a:r>
              <a:rPr lang="en-US" sz="1400" dirty="0" smtClean="0">
                <a:solidFill>
                  <a:srgbClr val="FF3399"/>
                </a:solidFill>
                <a:latin typeface="Symbol" panose="05050102010706020507" pitchFamily="18" charset="2"/>
                <a:cs typeface="Times New Roman" panose="02020603050405020304" pitchFamily="18" charset="0"/>
              </a:rPr>
              <a:t>b</a:t>
            </a:r>
            <a:r>
              <a:rPr lang="en-US" sz="1400" dirty="0" smtClean="0">
                <a:solidFill>
                  <a:srgbClr val="FF3399"/>
                </a:solidFill>
                <a:latin typeface="Times New Roman" panose="02020603050405020304" pitchFamily="18" charset="0"/>
                <a:cs typeface="Times New Roman" panose="02020603050405020304" pitchFamily="18" charset="0"/>
              </a:rPr>
              <a:t>-decay, R. </a:t>
            </a:r>
            <a:r>
              <a:rPr lang="en-US" sz="1400" dirty="0" err="1" smtClean="0">
                <a:solidFill>
                  <a:srgbClr val="FF3399"/>
                </a:solidFill>
                <a:latin typeface="Times New Roman" panose="02020603050405020304" pitchFamily="18" charset="0"/>
                <a:cs typeface="Times New Roman" panose="02020603050405020304" pitchFamily="18" charset="0"/>
              </a:rPr>
              <a:t>Borcea</a:t>
            </a:r>
            <a:r>
              <a:rPr lang="en-US" sz="1400" dirty="0" smtClean="0">
                <a:solidFill>
                  <a:srgbClr val="FF3399"/>
                </a:solidFill>
                <a:latin typeface="Times New Roman" panose="02020603050405020304" pitchFamily="18" charset="0"/>
                <a:cs typeface="Times New Roman" panose="02020603050405020304" pitchFamily="18" charset="0"/>
              </a:rPr>
              <a:t> et al,  </a:t>
            </a:r>
            <a:r>
              <a:rPr lang="en-US" sz="1400" dirty="0" err="1" smtClean="0">
                <a:solidFill>
                  <a:srgbClr val="FF3399"/>
                </a:solidFill>
                <a:latin typeface="Times New Roman" panose="02020603050405020304" pitchFamily="18" charset="0"/>
                <a:cs typeface="Times New Roman" panose="02020603050405020304" pitchFamily="18" charset="0"/>
              </a:rPr>
              <a:t>Nucl</a:t>
            </a:r>
            <a:r>
              <a:rPr lang="en-US" sz="1400" dirty="0" smtClean="0">
                <a:solidFill>
                  <a:srgbClr val="FF3399"/>
                </a:solidFill>
                <a:latin typeface="Times New Roman" panose="02020603050405020304" pitchFamily="18" charset="0"/>
                <a:cs typeface="Times New Roman" panose="02020603050405020304" pitchFamily="18" charset="0"/>
              </a:rPr>
              <a:t>. Phys. A 695, 69 (2001)</a:t>
            </a:r>
          </a:p>
          <a:p>
            <a:pPr marL="285750" indent="-285750">
              <a:buFont typeface="Symbol" panose="05050102010706020507" pitchFamily="18" charset="2"/>
              <a:buChar char=" "/>
            </a:pPr>
            <a:endParaRPr lang="en-US" sz="1400" dirty="0">
              <a:solidFill>
                <a:srgbClr val="FF3399"/>
              </a:solidFill>
              <a:latin typeface="Times New Roman" panose="02020603050405020304" pitchFamily="18" charset="0"/>
              <a:cs typeface="Times New Roman" panose="02020603050405020304" pitchFamily="18" charset="0"/>
            </a:endParaRPr>
          </a:p>
        </p:txBody>
      </p:sp>
      <p:sp>
        <p:nvSpPr>
          <p:cNvPr id="4" name="ZoneTexte 3"/>
          <p:cNvSpPr txBox="1"/>
          <p:nvPr/>
        </p:nvSpPr>
        <p:spPr>
          <a:xfrm>
            <a:off x="4470523" y="3928835"/>
            <a:ext cx="7175608" cy="2462213"/>
          </a:xfrm>
          <a:prstGeom prst="rect">
            <a:avLst/>
          </a:prstGeom>
          <a:noFill/>
        </p:spPr>
        <p:txBody>
          <a:bodyPr wrap="square" rtlCol="0">
            <a:spAutoFit/>
          </a:bodyPr>
          <a:lstStyle/>
          <a:p>
            <a:pPr marL="285750" indent="-285750">
              <a:buFont typeface="Wingdings" panose="05000000000000000000" pitchFamily="2" charset="2"/>
              <a:buChar char="q"/>
            </a:pPr>
            <a:r>
              <a:rPr lang="en-US" sz="1400" dirty="0" smtClean="0">
                <a:latin typeface="Times New Roman" panose="02020603050405020304" pitchFamily="18" charset="0"/>
                <a:cs typeface="Times New Roman" panose="02020603050405020304" pitchFamily="18" charset="0"/>
                <a:sym typeface="Wingdings" panose="05000000000000000000" pitchFamily="2" charset="2"/>
              </a:rPr>
              <a:t> Heavy ions fusion reaction populate to high spin the GSB and the 2 SD band.</a:t>
            </a:r>
          </a:p>
          <a:p>
            <a:pPr marL="285750" indent="-285750">
              <a:buFont typeface="Wingdings" panose="05000000000000000000" pitchFamily="2" charset="2"/>
              <a:buChar char="q"/>
            </a:pPr>
            <a:endParaRPr lang="en-US" sz="1400" dirty="0" smtClean="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Wingdings" panose="05000000000000000000" pitchFamily="2" charset="2"/>
              <a:buChar char="q"/>
            </a:pPr>
            <a:r>
              <a:rPr lang="en-US" sz="1400" dirty="0" smtClean="0">
                <a:solidFill>
                  <a:srgbClr val="FF3399"/>
                </a:solidFill>
                <a:latin typeface="Symbol" panose="05050102010706020507" pitchFamily="18" charset="2"/>
                <a:cs typeface="Times New Roman" panose="02020603050405020304" pitchFamily="18" charset="0"/>
                <a:sym typeface="Wingdings" panose="05000000000000000000" pitchFamily="2" charset="2"/>
              </a:rPr>
              <a:t>b</a:t>
            </a:r>
            <a:r>
              <a:rPr lang="en-US" sz="1400" dirty="0" smtClean="0">
                <a:solidFill>
                  <a:srgbClr val="FF3399"/>
                </a:solidFill>
                <a:latin typeface="Times New Roman" panose="02020603050405020304" pitchFamily="18" charset="0"/>
                <a:cs typeface="Times New Roman" panose="02020603050405020304" pitchFamily="18" charset="0"/>
                <a:sym typeface="Wingdings" panose="05000000000000000000" pitchFamily="2" charset="2"/>
              </a:rPr>
              <a:t>-decay has very strong selection rules </a:t>
            </a:r>
            <a:r>
              <a:rPr lang="en-US" sz="1400" baseline="30000" dirty="0" smtClean="0">
                <a:solidFill>
                  <a:srgbClr val="FF3399"/>
                </a:solidFill>
                <a:latin typeface="Times New Roman" panose="02020603050405020304" pitchFamily="18" charset="0"/>
                <a:cs typeface="Times New Roman" panose="02020603050405020304" pitchFamily="18" charset="0"/>
                <a:sym typeface="Wingdings" panose="05000000000000000000" pitchFamily="2" charset="2"/>
              </a:rPr>
              <a:t>56</a:t>
            </a:r>
            <a:r>
              <a:rPr lang="en-US" sz="1400" dirty="0" smtClean="0">
                <a:solidFill>
                  <a:srgbClr val="FF3399"/>
                </a:solidFill>
                <a:latin typeface="Times New Roman" panose="02020603050405020304" pitchFamily="18" charset="0"/>
                <a:cs typeface="Times New Roman" panose="02020603050405020304" pitchFamily="18" charset="0"/>
                <a:sym typeface="Wingdings" panose="05000000000000000000" pitchFamily="2" charset="2"/>
              </a:rPr>
              <a:t>Cu(</a:t>
            </a:r>
            <a:r>
              <a:rPr lang="en-US" sz="1400" dirty="0" err="1" smtClean="0">
                <a:solidFill>
                  <a:srgbClr val="FF3399"/>
                </a:solidFill>
                <a:latin typeface="Times New Roman" panose="02020603050405020304" pitchFamily="18" charset="0"/>
                <a:cs typeface="Times New Roman" panose="02020603050405020304" pitchFamily="18" charset="0"/>
                <a:sym typeface="Wingdings" panose="05000000000000000000" pitchFamily="2" charset="2"/>
              </a:rPr>
              <a:t>J</a:t>
            </a:r>
            <a:r>
              <a:rPr lang="en-US" sz="1400" baseline="30000" dirty="0" err="1" smtClean="0">
                <a:solidFill>
                  <a:srgbClr val="FF3399"/>
                </a:solidFill>
                <a:latin typeface="Symbol" panose="05050102010706020507" pitchFamily="18" charset="2"/>
                <a:cs typeface="Times New Roman" panose="02020603050405020304" pitchFamily="18" charset="0"/>
                <a:sym typeface="Wingdings" panose="05000000000000000000" pitchFamily="2" charset="2"/>
              </a:rPr>
              <a:t>p</a:t>
            </a:r>
            <a:r>
              <a:rPr lang="en-US" sz="1400" dirty="0" smtClean="0">
                <a:solidFill>
                  <a:srgbClr val="FF3399"/>
                </a:solidFill>
                <a:latin typeface="Times New Roman" panose="02020603050405020304" pitchFamily="18" charset="0"/>
                <a:cs typeface="Times New Roman" panose="02020603050405020304" pitchFamily="18" charset="0"/>
                <a:sym typeface="Wingdings" panose="05000000000000000000" pitchFamily="2" charset="2"/>
              </a:rPr>
              <a:t> = 4</a:t>
            </a:r>
            <a:r>
              <a:rPr lang="en-US" sz="1400" baseline="30000" dirty="0" smtClean="0">
                <a:solidFill>
                  <a:srgbClr val="FF3399"/>
                </a:solidFill>
                <a:latin typeface="Times New Roman" panose="02020603050405020304" pitchFamily="18" charset="0"/>
                <a:cs typeface="Times New Roman" panose="02020603050405020304" pitchFamily="18" charset="0"/>
                <a:sym typeface="Wingdings" panose="05000000000000000000" pitchFamily="2" charset="2"/>
              </a:rPr>
              <a:t>+</a:t>
            </a:r>
            <a:r>
              <a:rPr lang="en-US" sz="1400" dirty="0" smtClean="0">
                <a:solidFill>
                  <a:srgbClr val="FF3399"/>
                </a:solidFill>
                <a:latin typeface="Times New Roman" panose="02020603050405020304" pitchFamily="18" charset="0"/>
                <a:cs typeface="Times New Roman" panose="02020603050405020304" pitchFamily="18" charset="0"/>
                <a:sym typeface="Wingdings" panose="05000000000000000000" pitchFamily="2" charset="2"/>
              </a:rPr>
              <a:t>)</a:t>
            </a:r>
          </a:p>
          <a:p>
            <a:endParaRPr lang="en-US" sz="1400" dirty="0" smtClean="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sz="1400" dirty="0" smtClean="0">
                <a:solidFill>
                  <a:srgbClr val="00B0F0"/>
                </a:solidFill>
                <a:latin typeface="Times New Roman" panose="02020603050405020304" pitchFamily="18" charset="0"/>
                <a:cs typeface="Times New Roman" panose="02020603050405020304" pitchFamily="18" charset="0"/>
              </a:rPr>
              <a:t>(</a:t>
            </a:r>
            <a:r>
              <a:rPr lang="en-US" sz="1400" dirty="0" err="1" smtClean="0">
                <a:solidFill>
                  <a:srgbClr val="00B0F0"/>
                </a:solidFill>
                <a:latin typeface="Times New Roman" panose="02020603050405020304" pitchFamily="18" charset="0"/>
                <a:cs typeface="Times New Roman" panose="02020603050405020304" pitchFamily="18" charset="0"/>
              </a:rPr>
              <a:t>p,t</a:t>
            </a:r>
            <a:r>
              <a:rPr lang="en-US" sz="1400" dirty="0" smtClean="0">
                <a:solidFill>
                  <a:srgbClr val="00B0F0"/>
                </a:solidFill>
                <a:latin typeface="Times New Roman" panose="02020603050405020304" pitchFamily="18" charset="0"/>
                <a:cs typeface="Times New Roman" panose="02020603050405020304" pitchFamily="18" charset="0"/>
              </a:rPr>
              <a:t>)</a:t>
            </a:r>
            <a:r>
              <a:rPr lang="en-US" sz="1400" dirty="0" smtClean="0">
                <a:latin typeface="Times New Roman" panose="02020603050405020304" pitchFamily="18" charset="0"/>
                <a:cs typeface="Times New Roman" panose="02020603050405020304" pitchFamily="18" charset="0"/>
              </a:rPr>
              <a:t> reaction is limited to low angular momentum and highly selective </a:t>
            </a:r>
          </a:p>
          <a:p>
            <a:r>
              <a:rPr lang="en-US" sz="1400" dirty="0" smtClean="0">
                <a:latin typeface="Times New Roman" panose="02020603050405020304" pitchFamily="18" charset="0"/>
                <a:cs typeface="Times New Roman" panose="02020603050405020304" pitchFamily="18" charset="0"/>
              </a:rPr>
              <a:t>	But shed light on many non-</a:t>
            </a:r>
            <a:r>
              <a:rPr lang="en-US" sz="1400" dirty="0" err="1" smtClean="0">
                <a:latin typeface="Times New Roman" panose="02020603050405020304" pitchFamily="18" charset="0"/>
                <a:cs typeface="Times New Roman" panose="02020603050405020304" pitchFamily="18" charset="0"/>
              </a:rPr>
              <a:t>yrast</a:t>
            </a:r>
            <a:r>
              <a:rPr lang="en-US" sz="1400" dirty="0" smtClean="0">
                <a:latin typeface="Times New Roman" panose="02020603050405020304" pitchFamily="18" charset="0"/>
                <a:cs typeface="Times New Roman" panose="02020603050405020304" pitchFamily="18" charset="0"/>
              </a:rPr>
              <a:t> structures</a:t>
            </a:r>
            <a:r>
              <a:rPr lang="en-US" sz="1400" b="1" dirty="0" smtClean="0">
                <a:solidFill>
                  <a:srgbClr val="7030A0"/>
                </a:solidFill>
                <a:latin typeface="Times New Roman" panose="02020603050405020304" pitchFamily="18" charset="0"/>
                <a:cs typeface="Times New Roman" panose="02020603050405020304" pitchFamily="18" charset="0"/>
              </a:rPr>
              <a:t>, </a:t>
            </a:r>
            <a:r>
              <a:rPr lang="en-US" sz="1400" b="1" dirty="0" err="1" smtClean="0">
                <a:solidFill>
                  <a:srgbClr val="7030A0"/>
                </a:solidFill>
                <a:latin typeface="Times New Roman" panose="02020603050405020304" pitchFamily="18" charset="0"/>
                <a:cs typeface="Times New Roman" panose="02020603050405020304" pitchFamily="18" charset="0"/>
              </a:rPr>
              <a:t>i.e</a:t>
            </a:r>
            <a:r>
              <a:rPr lang="en-US" sz="1400" b="1" dirty="0" smtClean="0">
                <a:solidFill>
                  <a:srgbClr val="7030A0"/>
                </a:solidFill>
                <a:latin typeface="Times New Roman" panose="02020603050405020304" pitchFamily="18" charset="0"/>
                <a:cs typeface="Times New Roman" panose="02020603050405020304" pitchFamily="18" charset="0"/>
              </a:rPr>
              <a:t> 4 excited 0</a:t>
            </a:r>
            <a:r>
              <a:rPr lang="en-US" sz="1400" b="1" baseline="30000" dirty="0" smtClean="0">
                <a:solidFill>
                  <a:srgbClr val="7030A0"/>
                </a:solidFill>
                <a:latin typeface="Times New Roman" panose="02020603050405020304" pitchFamily="18" charset="0"/>
                <a:cs typeface="Times New Roman" panose="02020603050405020304" pitchFamily="18" charset="0"/>
              </a:rPr>
              <a:t>+</a:t>
            </a:r>
            <a:r>
              <a:rPr lang="en-US" sz="1400" b="1" dirty="0" smtClean="0">
                <a:solidFill>
                  <a:srgbClr val="7030A0"/>
                </a:solidFill>
                <a:latin typeface="Times New Roman" panose="02020603050405020304" pitchFamily="18" charset="0"/>
                <a:cs typeface="Times New Roman" panose="02020603050405020304" pitchFamily="18" charset="0"/>
              </a:rPr>
              <a:t> states</a:t>
            </a:r>
            <a:r>
              <a:rPr lang="en-US" sz="1400" dirty="0" smtClean="0">
                <a:latin typeface="Times New Roman" panose="02020603050405020304" pitchFamily="18" charset="0"/>
                <a:cs typeface="Times New Roman" panose="02020603050405020304" pitchFamily="18" charset="0"/>
              </a:rPr>
              <a:t>. </a:t>
            </a:r>
          </a:p>
          <a:p>
            <a:r>
              <a:rPr lang="en-US" sz="1400" dirty="0" smtClean="0">
                <a:latin typeface="Times New Roman" panose="02020603050405020304" pitchFamily="18" charset="0"/>
                <a:cs typeface="Times New Roman" panose="02020603050405020304" pitchFamily="18" charset="0"/>
              </a:rPr>
              <a:t>	No feeder or band structures have been observed later. </a:t>
            </a:r>
          </a:p>
          <a:p>
            <a:r>
              <a:rPr lang="en-US" sz="1400" dirty="0" smtClean="0">
                <a:latin typeface="Times New Roman" panose="02020603050405020304" pitchFamily="18" charset="0"/>
                <a:cs typeface="Times New Roman" panose="02020603050405020304" pitchFamily="18" charset="0"/>
                <a:sym typeface="Wingdings" panose="05000000000000000000" pitchFamily="2" charset="2"/>
              </a:rPr>
              <a:t>		 observing the 2</a:t>
            </a:r>
            <a:r>
              <a:rPr lang="en-US" sz="1400" baseline="300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1400" dirty="0" smtClean="0">
                <a:latin typeface="Times New Roman" panose="02020603050405020304" pitchFamily="18" charset="0"/>
                <a:cs typeface="Times New Roman" panose="02020603050405020304" pitchFamily="18" charset="0"/>
                <a:sym typeface="Wingdings" panose="05000000000000000000" pitchFamily="2" charset="2"/>
              </a:rPr>
              <a:t> states feeding these states is of great interest</a:t>
            </a:r>
          </a:p>
          <a:p>
            <a:endParaRPr lang="en-US" sz="1400" dirty="0" smtClean="0">
              <a:latin typeface="Times New Roman" panose="02020603050405020304" pitchFamily="18" charset="0"/>
              <a:cs typeface="Times New Roman" panose="02020603050405020304" pitchFamily="18" charset="0"/>
              <a:sym typeface="Wingdings" panose="05000000000000000000" pitchFamily="2" charset="2"/>
            </a:endParaRPr>
          </a:p>
          <a:p>
            <a:endParaRPr lang="en-US" sz="1400" dirty="0" smtClean="0">
              <a:latin typeface="Times New Roman" panose="02020603050405020304" pitchFamily="18" charset="0"/>
              <a:cs typeface="Times New Roman" panose="02020603050405020304" pitchFamily="18" charset="0"/>
              <a:sym typeface="Wingdings" panose="05000000000000000000" pitchFamily="2" charset="2"/>
            </a:endParaRPr>
          </a:p>
          <a:p>
            <a:endParaRPr lang="en-US" sz="1400" dirty="0">
              <a:latin typeface="Times New Roman" panose="02020603050405020304" pitchFamily="18" charset="0"/>
              <a:cs typeface="Times New Roman" panose="02020603050405020304" pitchFamily="18" charset="0"/>
            </a:endParaRPr>
          </a:p>
        </p:txBody>
      </p:sp>
      <p:sp>
        <p:nvSpPr>
          <p:cNvPr id="6" name="Ellipse 5"/>
          <p:cNvSpPr/>
          <p:nvPr/>
        </p:nvSpPr>
        <p:spPr>
          <a:xfrm rot="5400000">
            <a:off x="-1696358" y="4523968"/>
            <a:ext cx="3681474" cy="28875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Times New Roman" panose="02020603050405020304" pitchFamily="18" charset="0"/>
              <a:cs typeface="Times New Roman" panose="02020603050405020304" pitchFamily="18" charset="0"/>
            </a:endParaRPr>
          </a:p>
        </p:txBody>
      </p:sp>
      <p:sp>
        <p:nvSpPr>
          <p:cNvPr id="7" name="Ellipse 6"/>
          <p:cNvSpPr/>
          <p:nvPr/>
        </p:nvSpPr>
        <p:spPr>
          <a:xfrm rot="5400000">
            <a:off x="-45942" y="4144699"/>
            <a:ext cx="2153293" cy="28875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Times New Roman" panose="02020603050405020304" pitchFamily="18" charset="0"/>
              <a:cs typeface="Times New Roman" panose="02020603050405020304" pitchFamily="18" charset="0"/>
            </a:endParaRPr>
          </a:p>
        </p:txBody>
      </p:sp>
      <p:sp>
        <p:nvSpPr>
          <p:cNvPr id="8" name="Ellipse 7"/>
          <p:cNvSpPr/>
          <p:nvPr/>
        </p:nvSpPr>
        <p:spPr>
          <a:xfrm rot="5400000">
            <a:off x="1299907" y="3834202"/>
            <a:ext cx="1234246" cy="288758"/>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Times New Roman" panose="02020603050405020304" pitchFamily="18" charset="0"/>
              <a:cs typeface="Times New Roman" panose="02020603050405020304" pitchFamily="18" charset="0"/>
            </a:endParaRPr>
          </a:p>
        </p:txBody>
      </p:sp>
      <p:sp>
        <p:nvSpPr>
          <p:cNvPr id="9" name="Ellipse 8"/>
          <p:cNvSpPr/>
          <p:nvPr/>
        </p:nvSpPr>
        <p:spPr>
          <a:xfrm rot="7248505">
            <a:off x="2356025" y="4043498"/>
            <a:ext cx="1585455" cy="1586556"/>
          </a:xfrm>
          <a:prstGeom prst="ellipse">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Times New Roman" panose="02020603050405020304" pitchFamily="18" charset="0"/>
              <a:cs typeface="Times New Roman" panose="02020603050405020304" pitchFamily="18" charset="0"/>
            </a:endParaRP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6348" y="118197"/>
            <a:ext cx="3796145" cy="845235"/>
          </a:xfrm>
          <a:prstGeom prst="rect">
            <a:avLst/>
          </a:prstGeom>
        </p:spPr>
      </p:pic>
      <p:sp>
        <p:nvSpPr>
          <p:cNvPr id="11" name="Rectangle 10"/>
          <p:cNvSpPr/>
          <p:nvPr/>
        </p:nvSpPr>
        <p:spPr>
          <a:xfrm>
            <a:off x="1854949" y="199659"/>
            <a:ext cx="7684648" cy="523220"/>
          </a:xfrm>
          <a:prstGeom prst="rect">
            <a:avLst/>
          </a:prstGeom>
        </p:spPr>
        <p:txBody>
          <a:bodyPr wrap="square">
            <a:spAutoFit/>
          </a:bodyPr>
          <a:lstStyle/>
          <a:p>
            <a:pPr algn="ctr"/>
            <a:r>
              <a:rPr lang="en-US" sz="2800" b="1" dirty="0" smtClean="0">
                <a:solidFill>
                  <a:srgbClr val="3B2568"/>
                </a:solidFill>
                <a:latin typeface="Arial" panose="020B0604020202020204" pitchFamily="34" charset="0"/>
                <a:cs typeface="Arial" panose="020B0604020202020204" pitchFamily="34" charset="0"/>
              </a:rPr>
              <a:t>Test case : </a:t>
            </a:r>
            <a:r>
              <a:rPr lang="en-US" sz="2800" b="1" baseline="30000" dirty="0" smtClean="0">
                <a:solidFill>
                  <a:srgbClr val="3B2568"/>
                </a:solidFill>
                <a:latin typeface="Arial" panose="020B0604020202020204" pitchFamily="34" charset="0"/>
                <a:cs typeface="Arial" panose="020B0604020202020204" pitchFamily="34" charset="0"/>
              </a:rPr>
              <a:t>56</a:t>
            </a:r>
            <a:r>
              <a:rPr lang="en-US" sz="2800" b="1" dirty="0" smtClean="0">
                <a:solidFill>
                  <a:srgbClr val="3B2568"/>
                </a:solidFill>
                <a:latin typeface="Arial" panose="020B0604020202020204" pitchFamily="34" charset="0"/>
                <a:cs typeface="Arial" panose="020B0604020202020204" pitchFamily="34" charset="0"/>
              </a:rPr>
              <a:t>Ni</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8573328"/>
      </p:ext>
    </p:extLst>
  </p:cSld>
  <p:clrMapOvr>
    <a:masterClrMapping/>
  </p:clrMapOvr>
  <mc:AlternateContent xmlns:mc="http://schemas.openxmlformats.org/markup-compatibility/2006" xmlns:p14="http://schemas.microsoft.com/office/powerpoint/2010/main">
    <mc:Choice Requires="p14">
      <p:transition spd="slow" p14:dur="2000" advTm="97377"/>
    </mc:Choice>
    <mc:Fallback xmlns="">
      <p:transition spd="slow" advTm="97377"/>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255" y="61908"/>
            <a:ext cx="4128011" cy="6734978"/>
          </a:xfrm>
          <a:prstGeom prst="rect">
            <a:avLst/>
          </a:prstGeom>
        </p:spPr>
      </p:pic>
      <p:sp>
        <p:nvSpPr>
          <p:cNvPr id="4" name="Ellipse 3"/>
          <p:cNvSpPr/>
          <p:nvPr/>
        </p:nvSpPr>
        <p:spPr>
          <a:xfrm>
            <a:off x="890337" y="2394284"/>
            <a:ext cx="890337" cy="3007895"/>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Times New Roman" panose="02020603050405020304" pitchFamily="18" charset="0"/>
              <a:cs typeface="Times New Roman" panose="02020603050405020304" pitchFamily="18" charset="0"/>
            </a:endParaRPr>
          </a:p>
        </p:txBody>
      </p:sp>
      <p:sp>
        <p:nvSpPr>
          <p:cNvPr id="7" name="ZoneTexte 6"/>
          <p:cNvSpPr txBox="1"/>
          <p:nvPr/>
        </p:nvSpPr>
        <p:spPr>
          <a:xfrm>
            <a:off x="890337" y="1806644"/>
            <a:ext cx="1026243" cy="523220"/>
          </a:xfrm>
          <a:prstGeom prst="rect">
            <a:avLst/>
          </a:prstGeom>
          <a:noFill/>
        </p:spPr>
        <p:txBody>
          <a:bodyPr wrap="none" rtlCol="0">
            <a:spAutoFit/>
          </a:bodyPr>
          <a:lstStyle/>
          <a:p>
            <a:pPr algn="ctr"/>
            <a:r>
              <a:rPr lang="fr-FR" sz="1400" dirty="0" smtClean="0">
                <a:solidFill>
                  <a:srgbClr val="FF0000"/>
                </a:solidFill>
                <a:latin typeface="Times New Roman" panose="02020603050405020304" pitchFamily="18" charset="0"/>
                <a:cs typeface="Times New Roman" panose="02020603050405020304" pitchFamily="18" charset="0"/>
              </a:rPr>
              <a:t>4p-4h </a:t>
            </a:r>
          </a:p>
          <a:p>
            <a:pPr algn="ctr"/>
            <a:r>
              <a:rPr lang="fr-FR" sz="1400" dirty="0" err="1" smtClean="0">
                <a:solidFill>
                  <a:srgbClr val="FF0000"/>
                </a:solidFill>
                <a:latin typeface="Times New Roman" panose="02020603050405020304" pitchFamily="18" charset="0"/>
                <a:cs typeface="Times New Roman" panose="02020603050405020304" pitchFamily="18" charset="0"/>
              </a:rPr>
              <a:t>from</a:t>
            </a:r>
            <a:r>
              <a:rPr lang="fr-FR" sz="1400" dirty="0" smtClean="0">
                <a:solidFill>
                  <a:srgbClr val="FF0000"/>
                </a:solidFill>
                <a:latin typeface="Times New Roman" panose="02020603050405020304" pitchFamily="18" charset="0"/>
                <a:cs typeface="Times New Roman" panose="02020603050405020304" pitchFamily="18" charset="0"/>
              </a:rPr>
              <a:t> </a:t>
            </a:r>
            <a:r>
              <a:rPr lang="fr-FR" sz="1400" i="1" dirty="0">
                <a:solidFill>
                  <a:srgbClr val="FF0000"/>
                </a:solidFill>
                <a:latin typeface="Times New Roman" panose="02020603050405020304" pitchFamily="18" charset="0"/>
                <a:cs typeface="Times New Roman" panose="02020603050405020304" pitchFamily="18" charset="0"/>
              </a:rPr>
              <a:t>f</a:t>
            </a:r>
            <a:r>
              <a:rPr lang="fr-FR" sz="1400" dirty="0" smtClean="0">
                <a:solidFill>
                  <a:srgbClr val="FF0000"/>
                </a:solidFill>
                <a:latin typeface="Times New Roman" panose="02020603050405020304" pitchFamily="18" charset="0"/>
                <a:cs typeface="Times New Roman" panose="02020603050405020304" pitchFamily="18" charset="0"/>
              </a:rPr>
              <a:t>-</a:t>
            </a:r>
            <a:r>
              <a:rPr lang="fr-FR" sz="1400" dirty="0" err="1" smtClean="0">
                <a:solidFill>
                  <a:srgbClr val="FF0000"/>
                </a:solidFill>
                <a:latin typeface="Times New Roman" panose="02020603050405020304" pitchFamily="18" charset="0"/>
                <a:cs typeface="Times New Roman" panose="02020603050405020304" pitchFamily="18" charset="0"/>
              </a:rPr>
              <a:t>shell</a:t>
            </a:r>
            <a:endParaRPr lang="fr-FR" sz="1400" dirty="0">
              <a:solidFill>
                <a:srgbClr val="FF0000"/>
              </a:solidFill>
              <a:latin typeface="Times New Roman" panose="02020603050405020304" pitchFamily="18" charset="0"/>
              <a:cs typeface="Times New Roman" panose="02020603050405020304" pitchFamily="18" charset="0"/>
            </a:endParaRPr>
          </a:p>
        </p:txBody>
      </p:sp>
      <p:pic>
        <p:nvPicPr>
          <p:cNvPr id="17" name="Image 16"/>
          <p:cNvPicPr>
            <a:picLocks noChangeAspect="1"/>
          </p:cNvPicPr>
          <p:nvPr/>
        </p:nvPicPr>
        <p:blipFill>
          <a:blip r:embed="rId3"/>
          <a:stretch>
            <a:fillRect/>
          </a:stretch>
        </p:blipFill>
        <p:spPr>
          <a:xfrm>
            <a:off x="8661863" y="2013785"/>
            <a:ext cx="3538803" cy="3973301"/>
          </a:xfrm>
          <a:prstGeom prst="rect">
            <a:avLst/>
          </a:prstGeom>
        </p:spPr>
      </p:pic>
      <p:pic>
        <p:nvPicPr>
          <p:cNvPr id="14"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6348" y="118197"/>
            <a:ext cx="3796145" cy="845235"/>
          </a:xfrm>
          <a:prstGeom prst="rect">
            <a:avLst/>
          </a:prstGeom>
        </p:spPr>
      </p:pic>
      <p:sp>
        <p:nvSpPr>
          <p:cNvPr id="11" name="Rectangle 10"/>
          <p:cNvSpPr/>
          <p:nvPr/>
        </p:nvSpPr>
        <p:spPr>
          <a:xfrm>
            <a:off x="4381054" y="2092221"/>
            <a:ext cx="4150020" cy="3970318"/>
          </a:xfrm>
          <a:prstGeom prst="rect">
            <a:avLst/>
          </a:prstGeom>
        </p:spPr>
        <p:txBody>
          <a:bodyPr wrap="square">
            <a:spAutoFit/>
          </a:bodyPr>
          <a:lstStyle/>
          <a:p>
            <a:r>
              <a:rPr lang="en-US" sz="1400" dirty="0" smtClean="0">
                <a:solidFill>
                  <a:prstClr val="black"/>
                </a:solidFill>
                <a:latin typeface="Times New Roman" panose="02020603050405020304" pitchFamily="18" charset="0"/>
                <a:cs typeface="Times New Roman" panose="02020603050405020304" pitchFamily="18" charset="0"/>
              </a:rPr>
              <a:t>The </a:t>
            </a:r>
            <a:r>
              <a:rPr lang="en-US" sz="1400" dirty="0" err="1" smtClean="0">
                <a:solidFill>
                  <a:prstClr val="black"/>
                </a:solidFill>
                <a:latin typeface="Times New Roman" panose="02020603050405020304" pitchFamily="18" charset="0"/>
                <a:cs typeface="Times New Roman" panose="02020603050405020304" pitchFamily="18" charset="0"/>
              </a:rPr>
              <a:t>Yrast</a:t>
            </a:r>
            <a:r>
              <a:rPr lang="en-US" sz="1400" dirty="0" smtClean="0">
                <a:solidFill>
                  <a:prstClr val="black"/>
                </a:solidFill>
                <a:latin typeface="Times New Roman" panose="02020603050405020304" pitchFamily="18" charset="0"/>
                <a:cs typeface="Times New Roman" panose="02020603050405020304" pitchFamily="18" charset="0"/>
              </a:rPr>
              <a:t> structure of </a:t>
            </a:r>
            <a:r>
              <a:rPr lang="en-US" sz="1400" baseline="30000" dirty="0" smtClean="0">
                <a:solidFill>
                  <a:prstClr val="black"/>
                </a:solidFill>
                <a:latin typeface="Times New Roman" panose="02020603050405020304" pitchFamily="18" charset="0"/>
                <a:cs typeface="Times New Roman" panose="02020603050405020304" pitchFamily="18" charset="0"/>
              </a:rPr>
              <a:t>56</a:t>
            </a:r>
            <a:r>
              <a:rPr lang="en-US" sz="1400" dirty="0" smtClean="0">
                <a:solidFill>
                  <a:prstClr val="black"/>
                </a:solidFill>
                <a:latin typeface="Times New Roman" panose="02020603050405020304" pitchFamily="18" charset="0"/>
                <a:cs typeface="Times New Roman" panose="02020603050405020304" pitchFamily="18" charset="0"/>
              </a:rPr>
              <a:t>Ni </a:t>
            </a:r>
            <a:r>
              <a:rPr lang="en-US" sz="1400" dirty="0">
                <a:solidFill>
                  <a:prstClr val="black"/>
                </a:solidFill>
                <a:latin typeface="Times New Roman" panose="02020603050405020304" pitchFamily="18" charset="0"/>
                <a:cs typeface="Times New Roman" panose="02020603050405020304" pitchFamily="18" charset="0"/>
              </a:rPr>
              <a:t>is </a:t>
            </a:r>
            <a:r>
              <a:rPr lang="en-US" sz="1400" dirty="0" smtClean="0">
                <a:solidFill>
                  <a:prstClr val="black"/>
                </a:solidFill>
                <a:latin typeface="Times New Roman" panose="02020603050405020304" pitchFamily="18" charset="0"/>
                <a:cs typeface="Times New Roman" panose="02020603050405020304" pitchFamily="18" charset="0"/>
              </a:rPr>
              <a:t>rather well understood with the </a:t>
            </a:r>
            <a:r>
              <a:rPr lang="en-US" sz="1400" dirty="0">
                <a:solidFill>
                  <a:prstClr val="black"/>
                </a:solidFill>
                <a:latin typeface="Times New Roman" panose="02020603050405020304" pitchFamily="18" charset="0"/>
                <a:cs typeface="Times New Roman" panose="02020603050405020304" pitchFamily="18" charset="0"/>
              </a:rPr>
              <a:t>g</a:t>
            </a:r>
            <a:r>
              <a:rPr lang="en-US" sz="1400" dirty="0" smtClean="0">
                <a:solidFill>
                  <a:prstClr val="black"/>
                </a:solidFill>
                <a:latin typeface="Times New Roman" panose="02020603050405020304" pitchFamily="18" charset="0"/>
                <a:cs typeface="Times New Roman" panose="02020603050405020304" pitchFamily="18" charset="0"/>
              </a:rPr>
              <a:t>round state band of a doubly magic nuclei and a shape coexistence scenario at 5 MeV based on a 4p-4h configuration from the </a:t>
            </a:r>
            <a:r>
              <a:rPr lang="en-US" sz="1400" i="1" dirty="0" smtClean="0">
                <a:solidFill>
                  <a:prstClr val="black"/>
                </a:solidFill>
                <a:latin typeface="Times New Roman" panose="02020603050405020304" pitchFamily="18" charset="0"/>
                <a:cs typeface="Times New Roman" panose="02020603050405020304" pitchFamily="18" charset="0"/>
              </a:rPr>
              <a:t>f</a:t>
            </a:r>
            <a:r>
              <a:rPr lang="en-US" sz="1400" dirty="0" smtClean="0">
                <a:solidFill>
                  <a:prstClr val="black"/>
                </a:solidFill>
                <a:latin typeface="Times New Roman" panose="02020603050405020304" pitchFamily="18" charset="0"/>
                <a:cs typeface="Times New Roman" panose="02020603050405020304" pitchFamily="18" charset="0"/>
              </a:rPr>
              <a:t>-shell. </a:t>
            </a:r>
          </a:p>
          <a:p>
            <a:endParaRPr lang="en-US" sz="1400" dirty="0">
              <a:solidFill>
                <a:prstClr val="black"/>
              </a:solidFill>
              <a:latin typeface="Times New Roman" panose="02020603050405020304" pitchFamily="18" charset="0"/>
              <a:cs typeface="Times New Roman" panose="02020603050405020304" pitchFamily="18" charset="0"/>
            </a:endParaRPr>
          </a:p>
          <a:p>
            <a:r>
              <a:rPr lang="en-US" sz="1400" dirty="0" smtClean="0">
                <a:solidFill>
                  <a:prstClr val="black"/>
                </a:solidFill>
                <a:latin typeface="Times New Roman" panose="02020603050405020304" pitchFamily="18" charset="0"/>
                <a:cs typeface="Times New Roman" panose="02020603050405020304" pitchFamily="18" charset="0"/>
              </a:rPr>
              <a:t>State-of-the-art Shell Model calculations :</a:t>
            </a:r>
          </a:p>
          <a:p>
            <a:r>
              <a:rPr lang="en-US" sz="1400" dirty="0" smtClean="0">
                <a:latin typeface="Times New Roman" panose="02020603050405020304" pitchFamily="18" charset="0"/>
                <a:cs typeface="Times New Roman" panose="02020603050405020304" pitchFamily="18" charset="0"/>
              </a:rPr>
              <a:t>Low-lying </a:t>
            </a:r>
            <a:r>
              <a:rPr lang="en-US" sz="1400" dirty="0">
                <a:latin typeface="Times New Roman" panose="02020603050405020304" pitchFamily="18" charset="0"/>
                <a:cs typeface="Times New Roman" panose="02020603050405020304" pitchFamily="18" charset="0"/>
              </a:rPr>
              <a:t>0</a:t>
            </a:r>
            <a:r>
              <a:rPr lang="en-US" sz="1400" baseline="30000" dirty="0" smtClean="0">
                <a:latin typeface="Times New Roman" panose="02020603050405020304" pitchFamily="18" charset="0"/>
                <a:cs typeface="Times New Roman" panose="02020603050405020304" pitchFamily="18" charset="0"/>
              </a:rPr>
              <a:t>+</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states </a:t>
            </a:r>
            <a:r>
              <a:rPr lang="en-US" sz="1400" dirty="0" smtClean="0">
                <a:latin typeface="Times New Roman" panose="02020603050405020304" pitchFamily="18" charset="0"/>
                <a:cs typeface="Times New Roman" panose="02020603050405020304" pitchFamily="18" charset="0"/>
              </a:rPr>
              <a:t>calculated </a:t>
            </a:r>
            <a:r>
              <a:rPr lang="en-US" sz="1400" dirty="0" smtClean="0">
                <a:solidFill>
                  <a:srgbClr val="7030A0"/>
                </a:solidFill>
                <a:latin typeface="Times New Roman" panose="02020603050405020304" pitchFamily="18" charset="0"/>
                <a:cs typeface="Times New Roman" panose="02020603050405020304" pitchFamily="18" charset="0"/>
              </a:rPr>
              <a:t>(exp.)</a:t>
            </a:r>
            <a:r>
              <a:rPr lang="en-US" sz="1400" dirty="0" smtClean="0">
                <a:latin typeface="Times New Roman" panose="02020603050405020304" pitchFamily="18" charset="0"/>
                <a:cs typeface="Times New Roman" panose="02020603050405020304" pitchFamily="18" charset="0"/>
              </a:rPr>
              <a:t> at 3.6 </a:t>
            </a:r>
            <a:r>
              <a:rPr lang="en-US" sz="1400" dirty="0" smtClean="0">
                <a:solidFill>
                  <a:srgbClr val="7030A0"/>
                </a:solidFill>
                <a:latin typeface="Times New Roman" panose="02020603050405020304" pitchFamily="18" charset="0"/>
                <a:cs typeface="Times New Roman" panose="02020603050405020304" pitchFamily="18" charset="0"/>
              </a:rPr>
              <a:t>(3.9) </a:t>
            </a:r>
            <a:r>
              <a:rPr lang="en-US" sz="1400" dirty="0" smtClean="0">
                <a:latin typeface="Times New Roman" panose="02020603050405020304" pitchFamily="18" charset="0"/>
                <a:cs typeface="Times New Roman" panose="02020603050405020304" pitchFamily="18" charset="0"/>
              </a:rPr>
              <a:t>, 4.94 </a:t>
            </a:r>
            <a:r>
              <a:rPr lang="en-US" sz="1400" dirty="0" smtClean="0">
                <a:solidFill>
                  <a:srgbClr val="7030A0"/>
                </a:solidFill>
                <a:latin typeface="Times New Roman" panose="02020603050405020304" pitchFamily="18" charset="0"/>
                <a:cs typeface="Times New Roman" panose="02020603050405020304" pitchFamily="18" charset="0"/>
              </a:rPr>
              <a:t>(5.0) </a:t>
            </a:r>
            <a:r>
              <a:rPr lang="en-US" sz="1400" dirty="0" smtClean="0">
                <a:latin typeface="Times New Roman" panose="02020603050405020304" pitchFamily="18" charset="0"/>
                <a:cs typeface="Times New Roman" panose="02020603050405020304" pitchFamily="18" charset="0"/>
              </a:rPr>
              <a:t>, 6.16 </a:t>
            </a:r>
            <a:r>
              <a:rPr lang="en-US" sz="1400" dirty="0" smtClean="0">
                <a:solidFill>
                  <a:srgbClr val="7030A0"/>
                </a:solidFill>
                <a:latin typeface="Times New Roman" panose="02020603050405020304" pitchFamily="18" charset="0"/>
                <a:cs typeface="Times New Roman" panose="02020603050405020304" pitchFamily="18" charset="0"/>
              </a:rPr>
              <a:t>(6.6) </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and </a:t>
            </a:r>
            <a:r>
              <a:rPr lang="en-US" sz="1400" dirty="0" smtClean="0">
                <a:latin typeface="Times New Roman" panose="02020603050405020304" pitchFamily="18" charset="0"/>
                <a:cs typeface="Times New Roman" panose="02020603050405020304" pitchFamily="18" charset="0"/>
              </a:rPr>
              <a:t>6.8 </a:t>
            </a:r>
            <a:r>
              <a:rPr lang="en-US" sz="1400" dirty="0" smtClean="0">
                <a:solidFill>
                  <a:srgbClr val="7030A0"/>
                </a:solidFill>
                <a:latin typeface="Times New Roman" panose="02020603050405020304" pitchFamily="18" charset="0"/>
                <a:cs typeface="Times New Roman" panose="02020603050405020304" pitchFamily="18" charset="0"/>
              </a:rPr>
              <a:t>(7.9) </a:t>
            </a:r>
            <a:r>
              <a:rPr lang="en-US" sz="1400" dirty="0">
                <a:latin typeface="Times New Roman" panose="02020603050405020304" pitchFamily="18" charset="0"/>
                <a:cs typeface="Times New Roman" panose="02020603050405020304" pitchFamily="18" charset="0"/>
              </a:rPr>
              <a:t>MeV</a:t>
            </a:r>
            <a:r>
              <a:rPr lang="en-US" sz="1400" dirty="0" smtClean="0">
                <a:latin typeface="Times New Roman" panose="02020603050405020304" pitchFamily="18" charset="0"/>
                <a:cs typeface="Times New Roman" panose="02020603050405020304" pitchFamily="18" charset="0"/>
              </a:rPr>
              <a:t>.</a:t>
            </a:r>
          </a:p>
          <a:p>
            <a:endParaRPr lang="en-US" sz="1400" dirty="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Not clear interpretation for the 1</a:t>
            </a:r>
            <a:r>
              <a:rPr lang="en-US" sz="1400" baseline="30000" dirty="0" smtClean="0">
                <a:latin typeface="Times New Roman" panose="02020603050405020304" pitchFamily="18" charset="0"/>
                <a:cs typeface="Times New Roman" panose="02020603050405020304" pitchFamily="18" charset="0"/>
              </a:rPr>
              <a:t>st</a:t>
            </a:r>
            <a:r>
              <a:rPr lang="en-US" sz="1400" dirty="0" smtClean="0">
                <a:latin typeface="Times New Roman" panose="02020603050405020304" pitchFamily="18" charset="0"/>
                <a:cs typeface="Times New Roman" panose="02020603050405020304" pitchFamily="18" charset="0"/>
              </a:rPr>
              <a:t> , 3</a:t>
            </a:r>
            <a:r>
              <a:rPr lang="en-US" sz="1400" baseline="30000" dirty="0" smtClean="0">
                <a:latin typeface="Times New Roman" panose="02020603050405020304" pitchFamily="18" charset="0"/>
                <a:cs typeface="Times New Roman" panose="02020603050405020304" pitchFamily="18" charset="0"/>
              </a:rPr>
              <a:t>rd</a:t>
            </a:r>
            <a:r>
              <a:rPr lang="en-US" sz="1400" dirty="0" smtClean="0">
                <a:latin typeface="Times New Roman" panose="02020603050405020304" pitchFamily="18" charset="0"/>
                <a:cs typeface="Times New Roman" panose="02020603050405020304" pitchFamily="18" charset="0"/>
              </a:rPr>
              <a:t> and 4</a:t>
            </a:r>
            <a:r>
              <a:rPr lang="en-US" sz="1400" baseline="30000" dirty="0" smtClean="0">
                <a:latin typeface="Times New Roman" panose="02020603050405020304" pitchFamily="18" charset="0"/>
                <a:cs typeface="Times New Roman" panose="02020603050405020304" pitchFamily="18" charset="0"/>
              </a:rPr>
              <a:t>th</a:t>
            </a:r>
            <a:r>
              <a:rPr lang="en-US" sz="1400" dirty="0" smtClean="0">
                <a:latin typeface="Times New Roman" panose="02020603050405020304" pitchFamily="18" charset="0"/>
                <a:cs typeface="Times New Roman" panose="02020603050405020304" pitchFamily="18" charset="0"/>
              </a:rPr>
              <a:t> excited 0</a:t>
            </a:r>
            <a:r>
              <a:rPr lang="en-US" sz="1400" baseline="30000" dirty="0" smtClean="0">
                <a:latin typeface="Times New Roman" panose="02020603050405020304" pitchFamily="18" charset="0"/>
                <a:cs typeface="Times New Roman" panose="02020603050405020304" pitchFamily="18" charset="0"/>
              </a:rPr>
              <a:t>+</a:t>
            </a:r>
            <a:r>
              <a:rPr lang="en-US" sz="1400" dirty="0" smtClean="0">
                <a:latin typeface="Times New Roman" panose="02020603050405020304" pitchFamily="18" charset="0"/>
                <a:cs typeface="Times New Roman" panose="02020603050405020304" pitchFamily="18" charset="0"/>
              </a:rPr>
              <a:t> states.</a:t>
            </a:r>
          </a:p>
          <a:p>
            <a:endParaRPr lang="en-US" sz="1400" dirty="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The 3.9 MeV state is proposed as a two-phonon structure but no experimental confirmation </a:t>
            </a:r>
          </a:p>
          <a:p>
            <a:endParaRPr lang="en-US" sz="1400" dirty="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Others ?</a:t>
            </a:r>
          </a:p>
          <a:p>
            <a:endParaRPr lang="en-US" sz="1400" dirty="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sym typeface="Wingdings" panose="05000000000000000000" pitchFamily="2" charset="2"/>
              </a:rPr>
              <a:t> Need for more spectroscopic data</a:t>
            </a:r>
            <a:endParaRPr lang="fr-FR" sz="1400" dirty="0">
              <a:latin typeface="Times New Roman" panose="02020603050405020304" pitchFamily="18" charset="0"/>
              <a:cs typeface="Times New Roman" panose="02020603050405020304" pitchFamily="18" charset="0"/>
            </a:endParaRPr>
          </a:p>
        </p:txBody>
      </p:sp>
      <p:sp>
        <p:nvSpPr>
          <p:cNvPr id="19" name="Rectangle 18"/>
          <p:cNvSpPr/>
          <p:nvPr/>
        </p:nvSpPr>
        <p:spPr>
          <a:xfrm>
            <a:off x="8921631" y="6062539"/>
            <a:ext cx="3279035" cy="369332"/>
          </a:xfrm>
          <a:prstGeom prst="rect">
            <a:avLst/>
          </a:prstGeom>
        </p:spPr>
        <p:txBody>
          <a:bodyPr wrap="square">
            <a:spAutoFit/>
          </a:bodyPr>
          <a:lstStyle/>
          <a:p>
            <a:pPr lvl="0"/>
            <a:r>
              <a:rPr lang="fr-FR" sz="900" i="1" dirty="0">
                <a:solidFill>
                  <a:prstClr val="black"/>
                </a:solidFill>
                <a:latin typeface="Times New Roman" panose="02020603050405020304" pitchFamily="18" charset="0"/>
                <a:cs typeface="Times New Roman" panose="02020603050405020304" pitchFamily="18" charset="0"/>
              </a:rPr>
              <a:t>M. </a:t>
            </a:r>
            <a:r>
              <a:rPr lang="fr-FR" sz="900" i="1" dirty="0" err="1">
                <a:solidFill>
                  <a:prstClr val="black"/>
                </a:solidFill>
                <a:latin typeface="Times New Roman" panose="02020603050405020304" pitchFamily="18" charset="0"/>
                <a:cs typeface="Times New Roman" panose="02020603050405020304" pitchFamily="18" charset="0"/>
              </a:rPr>
              <a:t>Horoi</a:t>
            </a:r>
            <a:r>
              <a:rPr lang="fr-FR" sz="900" i="1" dirty="0">
                <a:solidFill>
                  <a:prstClr val="black"/>
                </a:solidFill>
                <a:latin typeface="Times New Roman" panose="02020603050405020304" pitchFamily="18" charset="0"/>
                <a:cs typeface="Times New Roman" panose="02020603050405020304" pitchFamily="18" charset="0"/>
              </a:rPr>
              <a:t>, B. A. Brown, T. </a:t>
            </a:r>
            <a:r>
              <a:rPr lang="fr-FR" sz="900" i="1" dirty="0" err="1">
                <a:solidFill>
                  <a:prstClr val="black"/>
                </a:solidFill>
                <a:latin typeface="Times New Roman" panose="02020603050405020304" pitchFamily="18" charset="0"/>
                <a:cs typeface="Times New Roman" panose="02020603050405020304" pitchFamily="18" charset="0"/>
              </a:rPr>
              <a:t>Otsuka</a:t>
            </a:r>
            <a:r>
              <a:rPr lang="fr-FR" sz="900" i="1" dirty="0">
                <a:solidFill>
                  <a:prstClr val="black"/>
                </a:solidFill>
                <a:latin typeface="Times New Roman" panose="02020603050405020304" pitchFamily="18" charset="0"/>
                <a:cs typeface="Times New Roman" panose="02020603050405020304" pitchFamily="18" charset="0"/>
              </a:rPr>
              <a:t>,  M. </a:t>
            </a:r>
            <a:r>
              <a:rPr lang="fr-FR" sz="900" i="1" dirty="0" err="1">
                <a:solidFill>
                  <a:prstClr val="black"/>
                </a:solidFill>
                <a:latin typeface="Times New Roman" panose="02020603050405020304" pitchFamily="18" charset="0"/>
                <a:cs typeface="Times New Roman" panose="02020603050405020304" pitchFamily="18" charset="0"/>
              </a:rPr>
              <a:t>Honma</a:t>
            </a:r>
            <a:r>
              <a:rPr lang="fr-FR" sz="900" i="1" dirty="0">
                <a:solidFill>
                  <a:prstClr val="black"/>
                </a:solidFill>
                <a:latin typeface="Times New Roman" panose="02020603050405020304" pitchFamily="18" charset="0"/>
                <a:cs typeface="Times New Roman" panose="02020603050405020304" pitchFamily="18" charset="0"/>
              </a:rPr>
              <a:t>, and T. </a:t>
            </a:r>
            <a:r>
              <a:rPr lang="fr-FR" sz="900" i="1" dirty="0" err="1">
                <a:solidFill>
                  <a:prstClr val="black"/>
                </a:solidFill>
                <a:latin typeface="Times New Roman" panose="02020603050405020304" pitchFamily="18" charset="0"/>
                <a:cs typeface="Times New Roman" panose="02020603050405020304" pitchFamily="18" charset="0"/>
              </a:rPr>
              <a:t>Mizusaki</a:t>
            </a:r>
            <a:r>
              <a:rPr lang="fr-FR" sz="900" i="1" dirty="0">
                <a:solidFill>
                  <a:prstClr val="black"/>
                </a:solidFill>
                <a:latin typeface="Times New Roman" panose="02020603050405020304" pitchFamily="18" charset="0"/>
                <a:cs typeface="Times New Roman" panose="02020603050405020304" pitchFamily="18" charset="0"/>
              </a:rPr>
              <a:t>, </a:t>
            </a:r>
            <a:r>
              <a:rPr lang="en-US" sz="900" i="1" dirty="0">
                <a:solidFill>
                  <a:prstClr val="black"/>
                </a:solidFill>
                <a:latin typeface="Times New Roman" panose="02020603050405020304" pitchFamily="18" charset="0"/>
                <a:cs typeface="Times New Roman" panose="02020603050405020304" pitchFamily="18" charset="0"/>
              </a:rPr>
              <a:t>Phys. Rev. C </a:t>
            </a:r>
            <a:r>
              <a:rPr lang="en-US" sz="900" b="1" i="1" dirty="0">
                <a:solidFill>
                  <a:prstClr val="black"/>
                </a:solidFill>
                <a:latin typeface="Times New Roman" panose="02020603050405020304" pitchFamily="18" charset="0"/>
                <a:cs typeface="Times New Roman" panose="02020603050405020304" pitchFamily="18" charset="0"/>
              </a:rPr>
              <a:t>73</a:t>
            </a:r>
            <a:r>
              <a:rPr lang="en-US" sz="900" i="1" dirty="0">
                <a:solidFill>
                  <a:prstClr val="black"/>
                </a:solidFill>
                <a:latin typeface="Times New Roman" panose="02020603050405020304" pitchFamily="18" charset="0"/>
                <a:cs typeface="Times New Roman" panose="02020603050405020304" pitchFamily="18" charset="0"/>
              </a:rPr>
              <a:t>, 061305(R) (2006)</a:t>
            </a:r>
          </a:p>
        </p:txBody>
      </p:sp>
      <p:sp>
        <p:nvSpPr>
          <p:cNvPr id="10" name="Rectangle 9"/>
          <p:cNvSpPr/>
          <p:nvPr/>
        </p:nvSpPr>
        <p:spPr>
          <a:xfrm>
            <a:off x="1854949" y="199659"/>
            <a:ext cx="7684648" cy="523220"/>
          </a:xfrm>
          <a:prstGeom prst="rect">
            <a:avLst/>
          </a:prstGeom>
        </p:spPr>
        <p:txBody>
          <a:bodyPr wrap="square">
            <a:spAutoFit/>
          </a:bodyPr>
          <a:lstStyle/>
          <a:p>
            <a:pPr algn="ctr"/>
            <a:r>
              <a:rPr lang="en-US" sz="2800" b="1" dirty="0" smtClean="0">
                <a:solidFill>
                  <a:srgbClr val="3B2568"/>
                </a:solidFill>
                <a:latin typeface="Arial" panose="020B0604020202020204" pitchFamily="34" charset="0"/>
                <a:cs typeface="Arial" panose="020B0604020202020204" pitchFamily="34" charset="0"/>
              </a:rPr>
              <a:t>Test case : </a:t>
            </a:r>
            <a:r>
              <a:rPr lang="en-US" sz="2800" b="1" baseline="30000" dirty="0" smtClean="0">
                <a:solidFill>
                  <a:srgbClr val="3B2568"/>
                </a:solidFill>
                <a:latin typeface="Arial" panose="020B0604020202020204" pitchFamily="34" charset="0"/>
                <a:cs typeface="Arial" panose="020B0604020202020204" pitchFamily="34" charset="0"/>
              </a:rPr>
              <a:t>56</a:t>
            </a:r>
            <a:r>
              <a:rPr lang="en-US" sz="2800" b="1" dirty="0" smtClean="0">
                <a:solidFill>
                  <a:srgbClr val="3B2568"/>
                </a:solidFill>
                <a:latin typeface="Arial" panose="020B0604020202020204" pitchFamily="34" charset="0"/>
                <a:cs typeface="Arial" panose="020B0604020202020204" pitchFamily="34" charset="0"/>
              </a:rPr>
              <a:t>Ni</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3596528"/>
      </p:ext>
    </p:extLst>
  </p:cSld>
  <p:clrMapOvr>
    <a:masterClrMapping/>
  </p:clrMapOvr>
  <mc:AlternateContent xmlns:mc="http://schemas.openxmlformats.org/markup-compatibility/2006" xmlns:p14="http://schemas.microsoft.com/office/powerpoint/2010/main">
    <mc:Choice Requires="p14">
      <p:transition spd="slow" p14:dur="2000" advTm="60051"/>
    </mc:Choice>
    <mc:Fallback xmlns="">
      <p:transition spd="slow" advTm="6005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6348" y="118197"/>
            <a:ext cx="3796145" cy="845235"/>
          </a:xfrm>
          <a:prstGeom prst="rect">
            <a:avLst/>
          </a:prstGeom>
        </p:spPr>
      </p:pic>
      <p:sp>
        <p:nvSpPr>
          <p:cNvPr id="4" name="Rectangle 3"/>
          <p:cNvSpPr/>
          <p:nvPr/>
        </p:nvSpPr>
        <p:spPr>
          <a:xfrm>
            <a:off x="122711" y="1384530"/>
            <a:ext cx="6096000" cy="4552015"/>
          </a:xfrm>
          <a:prstGeom prst="rect">
            <a:avLst/>
          </a:prstGeom>
        </p:spPr>
        <p:txBody>
          <a:bodyPr>
            <a:spAutoFit/>
          </a:bodyPr>
          <a:lstStyle/>
          <a:p>
            <a:pPr algn="just">
              <a:lnSpc>
                <a:spcPct val="115000"/>
              </a:lnSpc>
              <a:spcAft>
                <a:spcPts val="0"/>
              </a:spcAft>
            </a:pP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Nuclear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structure (level scheme, including levels' spin, parity and lifetime, as well as transitions' intensity and </a:t>
            </a:r>
            <a:r>
              <a:rPr lang="en-US" sz="1400" dirty="0" err="1">
                <a:latin typeface="Times New Roman" panose="02020603050405020304" pitchFamily="18" charset="0"/>
                <a:ea typeface="Times New Roman" panose="02020603050405020304" pitchFamily="18" charset="0"/>
                <a:cs typeface="Times New Roman" panose="02020603050405020304" pitchFamily="18" charset="0"/>
              </a:rPr>
              <a:t>multipolarity</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is a key input of nuclear reaction codes (e. g. </a:t>
            </a:r>
            <a:r>
              <a:rPr lang="en-US" sz="1400" dirty="0" err="1">
                <a:latin typeface="Times New Roman" panose="02020603050405020304" pitchFamily="18" charset="0"/>
                <a:ea typeface="Times New Roman" panose="02020603050405020304" pitchFamily="18" charset="0"/>
                <a:cs typeface="Times New Roman" panose="02020603050405020304" pitchFamily="18" charset="0"/>
              </a:rPr>
              <a:t>Talys</a:t>
            </a:r>
            <a:r>
              <a:rPr lang="en-US" sz="1400"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u="sng"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it needs to be as complete as possible</a:t>
            </a:r>
            <a:r>
              <a:rPr lang="en-US" sz="1400" u="sng" dirty="0">
                <a:latin typeface="Times New Roman" panose="02020603050405020304" pitchFamily="18" charset="0"/>
                <a:ea typeface="Times New Roman" panose="02020603050405020304" pitchFamily="18" charset="0"/>
                <a:cs typeface="Times New Roman" panose="02020603050405020304" pitchFamily="18" charset="0"/>
              </a:rPr>
              <a:t>.</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Uncertainty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on transition branching ratios and unknown states affects negatively the quality of the calculations. </a:t>
            </a:r>
            <a:endParaRPr lang="en-US" sz="1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Many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level spectroscopy studies are done via charged particles induced reactions or decay reaction, the selectivity in angular momentum and excitation energy of these channels may leave some area of the J, E* plane unexplored, leading to a limited knowledge of the level scheme there.</a:t>
            </a:r>
            <a:endParaRPr lang="fr-FR"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162336" y="2945285"/>
            <a:ext cx="6096000" cy="1184940"/>
          </a:xfrm>
          <a:prstGeom prst="rect">
            <a:avLst/>
          </a:prstGeom>
        </p:spPr>
        <p:txBody>
          <a:bodyPr>
            <a:spAutoFit/>
          </a:bodyPr>
          <a:lstStyle/>
          <a:p>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The </a:t>
            </a:r>
            <a:r>
              <a:rPr lang="fr-FR" dirty="0" smtClean="0"/>
              <a:t>IPHC </a:t>
            </a:r>
            <a:r>
              <a:rPr lang="fr-FR" dirty="0"/>
              <a:t>- JRC-Geel - IFIN</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collaboration has highlighted the shortcomings in terms of nuclear structure that prevent the production of accurate (</a:t>
            </a:r>
            <a:r>
              <a:rPr lang="en-US" sz="1400" dirty="0" err="1">
                <a:latin typeface="Times New Roman" panose="02020603050405020304" pitchFamily="18" charset="0"/>
                <a:ea typeface="Times New Roman" panose="02020603050405020304" pitchFamily="18" charset="0"/>
                <a:cs typeface="Times New Roman" panose="02020603050405020304" pitchFamily="18" charset="0"/>
              </a:rPr>
              <a:t>n,xn</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cross section from the measured (</a:t>
            </a:r>
            <a:r>
              <a:rPr lang="en-US" sz="1400" dirty="0" err="1">
                <a:latin typeface="Times New Roman" panose="02020603050405020304" pitchFamily="18" charset="0"/>
                <a:ea typeface="Times New Roman" panose="02020603050405020304" pitchFamily="18" charset="0"/>
                <a:cs typeface="Times New Roman" panose="02020603050405020304" pitchFamily="18" charset="0"/>
              </a:rPr>
              <a:t>n,xn</a:t>
            </a:r>
            <a:r>
              <a:rPr lang="en-US" sz="1400" dirty="0">
                <a:latin typeface="Times New Roman" panose="02020603050405020304" pitchFamily="18" charset="0"/>
                <a:ea typeface="Times New Roman" panose="02020603050405020304" pitchFamily="18" charset="0"/>
                <a:cs typeface="Times New Roman" panose="02020603050405020304" pitchFamily="18" charset="0"/>
              </a:rPr>
              <a:t> g) </a:t>
            </a:r>
            <a:r>
              <a:rPr lang="en-US" sz="1400" dirty="0" smtClean="0">
                <a:latin typeface="Times New Roman" panose="02020603050405020304" pitchFamily="18" charset="0"/>
                <a:ea typeface="Times New Roman" panose="02020603050405020304" pitchFamily="18" charset="0"/>
                <a:cs typeface="Times New Roman" panose="02020603050405020304" pitchFamily="18" charset="0"/>
              </a:rPr>
              <a:t>ones. </a:t>
            </a:r>
          </a:p>
          <a:p>
            <a:r>
              <a:rPr lang="fr-FR" sz="1100" i="1" dirty="0" err="1" smtClean="0">
                <a:latin typeface="Times New Roman" panose="02020603050405020304" pitchFamily="18" charset="0"/>
                <a:cs typeface="Times New Roman" panose="02020603050405020304" pitchFamily="18" charset="0"/>
              </a:rPr>
              <a:t>M.Kerveno</a:t>
            </a:r>
            <a:r>
              <a:rPr lang="fr-FR" sz="1100" i="1" dirty="0" smtClean="0">
                <a:latin typeface="Times New Roman" panose="02020603050405020304" pitchFamily="18" charset="0"/>
                <a:cs typeface="Times New Roman" panose="02020603050405020304" pitchFamily="18" charset="0"/>
              </a:rPr>
              <a:t> </a:t>
            </a:r>
            <a:r>
              <a:rPr lang="fr-FR" sz="1100" i="1" dirty="0">
                <a:latin typeface="Times New Roman" panose="02020603050405020304" pitchFamily="18" charset="0"/>
                <a:cs typeface="Times New Roman" panose="02020603050405020304" pitchFamily="18" charset="0"/>
              </a:rPr>
              <a:t>et al., </a:t>
            </a:r>
            <a:r>
              <a:rPr lang="fr-FR" sz="1100" i="1" dirty="0" err="1">
                <a:latin typeface="Times New Roman" panose="02020603050405020304" pitchFamily="18" charset="0"/>
                <a:cs typeface="Times New Roman" panose="02020603050405020304" pitchFamily="18" charset="0"/>
              </a:rPr>
              <a:t>European</a:t>
            </a:r>
            <a:r>
              <a:rPr lang="fr-FR" sz="1100" i="1" dirty="0">
                <a:latin typeface="Times New Roman" panose="02020603050405020304" pitchFamily="18" charset="0"/>
                <a:cs typeface="Times New Roman" panose="02020603050405020304" pitchFamily="18" charset="0"/>
              </a:rPr>
              <a:t> Physical Journal N 4, 23 (2018)</a:t>
            </a:r>
          </a:p>
          <a:p>
            <a:endParaRPr lang="fr-FR" sz="1400" dirty="0">
              <a:latin typeface="Times New Roman" panose="02020603050405020304" pitchFamily="18" charset="0"/>
              <a:cs typeface="Times New Roman" panose="02020603050405020304" pitchFamily="18" charset="0"/>
            </a:endParaRPr>
          </a:p>
        </p:txBody>
      </p:sp>
      <p:sp>
        <p:nvSpPr>
          <p:cNvPr id="6" name="Accolade fermante 5"/>
          <p:cNvSpPr/>
          <p:nvPr/>
        </p:nvSpPr>
        <p:spPr>
          <a:xfrm>
            <a:off x="6189443" y="4826841"/>
            <a:ext cx="258486" cy="110970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ZoneTexte 6"/>
          <p:cNvSpPr txBox="1"/>
          <p:nvPr/>
        </p:nvSpPr>
        <p:spPr>
          <a:xfrm>
            <a:off x="6535154" y="5120083"/>
            <a:ext cx="4183646" cy="523220"/>
          </a:xfrm>
          <a:prstGeom prst="rect">
            <a:avLst/>
          </a:prstGeom>
          <a:noFill/>
        </p:spPr>
        <p:txBody>
          <a:bodyPr wrap="none" rtlCol="0">
            <a:spAutoFit/>
          </a:bodyPr>
          <a:lstStyle/>
          <a:p>
            <a:r>
              <a:rPr lang="fr-FR" sz="1400" dirty="0" smtClean="0">
                <a:latin typeface="Times New Roman" panose="02020603050405020304" pitchFamily="18" charset="0"/>
                <a:cs typeface="Times New Roman" panose="02020603050405020304" pitchFamily="18" charset="0"/>
              </a:rPr>
              <a:t>Direct </a:t>
            </a:r>
            <a:r>
              <a:rPr lang="fr-FR" sz="1400" dirty="0" err="1" smtClean="0">
                <a:latin typeface="Times New Roman" panose="02020603050405020304" pitchFamily="18" charset="0"/>
                <a:cs typeface="Times New Roman" panose="02020603050405020304" pitchFamily="18" charset="0"/>
              </a:rPr>
              <a:t>comparison</a:t>
            </a:r>
            <a:r>
              <a:rPr lang="fr-FR" sz="1400" dirty="0" smtClean="0">
                <a:latin typeface="Times New Roman" panose="02020603050405020304" pitchFamily="18" charset="0"/>
                <a:cs typeface="Times New Roman" panose="02020603050405020304" pitchFamily="18" charset="0"/>
              </a:rPr>
              <a:t> for </a:t>
            </a:r>
            <a:r>
              <a:rPr lang="fr-FR" sz="1400" baseline="30000" dirty="0" smtClean="0">
                <a:latin typeface="Times New Roman" panose="02020603050405020304" pitchFamily="18" charset="0"/>
                <a:cs typeface="Times New Roman" panose="02020603050405020304" pitchFamily="18" charset="0"/>
              </a:rPr>
              <a:t>58</a:t>
            </a:r>
            <a:r>
              <a:rPr lang="fr-FR" sz="1400" dirty="0" smtClean="0">
                <a:latin typeface="Times New Roman" panose="02020603050405020304" pitchFamily="18" charset="0"/>
                <a:cs typeface="Times New Roman" panose="02020603050405020304" pitchFamily="18" charset="0"/>
              </a:rPr>
              <a:t>Ni </a:t>
            </a:r>
            <a:r>
              <a:rPr lang="fr-FR" sz="1400" dirty="0" err="1" smtClean="0">
                <a:latin typeface="Times New Roman" panose="02020603050405020304" pitchFamily="18" charset="0"/>
                <a:cs typeface="Times New Roman" panose="02020603050405020304" pitchFamily="18" charset="0"/>
              </a:rPr>
              <a:t>with</a:t>
            </a:r>
            <a:endParaRPr lang="fr-FR" sz="1400" dirty="0" smtClean="0">
              <a:latin typeface="Times New Roman" panose="02020603050405020304" pitchFamily="18" charset="0"/>
              <a:cs typeface="Times New Roman" panose="02020603050405020304" pitchFamily="18" charset="0"/>
            </a:endParaRPr>
          </a:p>
          <a:p>
            <a:r>
              <a:rPr lang="fr-FR" sz="1400" dirty="0">
                <a:latin typeface="Times New Roman" panose="02020603050405020304" pitchFamily="18" charset="0"/>
                <a:cs typeface="Times New Roman" panose="02020603050405020304" pitchFamily="18" charset="0"/>
              </a:rPr>
              <a:t>H. </a:t>
            </a:r>
            <a:r>
              <a:rPr lang="fr-FR" sz="1400" dirty="0" err="1">
                <a:latin typeface="Times New Roman" panose="02020603050405020304" pitchFamily="18" charset="0"/>
                <a:cs typeface="Times New Roman" panose="02020603050405020304" pitchFamily="18" charset="0"/>
              </a:rPr>
              <a:t>Nann</a:t>
            </a:r>
            <a:r>
              <a:rPr lang="fr-FR" sz="1400" dirty="0">
                <a:latin typeface="Times New Roman" panose="02020603050405020304" pitchFamily="18" charset="0"/>
                <a:cs typeface="Times New Roman" panose="02020603050405020304" pitchFamily="18" charset="0"/>
              </a:rPr>
              <a:t> and W. </a:t>
            </a:r>
            <a:r>
              <a:rPr lang="fr-FR" sz="1400" dirty="0" err="1">
                <a:latin typeface="Times New Roman" panose="02020603050405020304" pitchFamily="18" charset="0"/>
                <a:cs typeface="Times New Roman" panose="02020603050405020304" pitchFamily="18" charset="0"/>
              </a:rPr>
              <a:t>Beneson</a:t>
            </a:r>
            <a:r>
              <a:rPr lang="fr-FR" sz="1400" dirty="0">
                <a:latin typeface="Times New Roman" panose="02020603050405020304" pitchFamily="18" charset="0"/>
                <a:cs typeface="Times New Roman" panose="02020603050405020304" pitchFamily="18" charset="0"/>
              </a:rPr>
              <a:t> Phys. </a:t>
            </a:r>
            <a:r>
              <a:rPr lang="fr-FR" sz="1400" dirty="0" err="1">
                <a:latin typeface="Times New Roman" panose="02020603050405020304" pitchFamily="18" charset="0"/>
                <a:cs typeface="Times New Roman" panose="02020603050405020304" pitchFamily="18" charset="0"/>
              </a:rPr>
              <a:t>Rev</a:t>
            </a:r>
            <a:r>
              <a:rPr lang="fr-FR" sz="1400" dirty="0">
                <a:latin typeface="Times New Roman" panose="02020603050405020304" pitchFamily="18" charset="0"/>
                <a:cs typeface="Times New Roman" panose="02020603050405020304" pitchFamily="18" charset="0"/>
              </a:rPr>
              <a:t> C 10, 1880 (1974)</a:t>
            </a:r>
            <a:r>
              <a:rPr lang="fr-FR" sz="1400" dirty="0" smtClean="0">
                <a:latin typeface="Times New Roman" panose="02020603050405020304" pitchFamily="18" charset="0"/>
                <a:cs typeface="Times New Roman" panose="02020603050405020304" pitchFamily="18" charset="0"/>
              </a:rPr>
              <a:t> </a:t>
            </a:r>
            <a:endParaRPr lang="fr-FR" sz="1400" dirty="0">
              <a:latin typeface="Times New Roman" panose="02020603050405020304" pitchFamily="18" charset="0"/>
              <a:cs typeface="Times New Roman" panose="02020603050405020304" pitchFamily="18" charset="0"/>
            </a:endParaRPr>
          </a:p>
        </p:txBody>
      </p:sp>
      <p:pic>
        <p:nvPicPr>
          <p:cNvPr id="8" name="Image 7"/>
          <p:cNvPicPr>
            <a:picLocks noChangeAspect="1"/>
          </p:cNvPicPr>
          <p:nvPr/>
        </p:nvPicPr>
        <p:blipFill>
          <a:blip r:embed="rId3"/>
          <a:stretch>
            <a:fillRect/>
          </a:stretch>
        </p:blipFill>
        <p:spPr>
          <a:xfrm>
            <a:off x="6677148" y="1459345"/>
            <a:ext cx="5027567" cy="1362071"/>
          </a:xfrm>
          <a:prstGeom prst="rect">
            <a:avLst/>
          </a:prstGeom>
        </p:spPr>
      </p:pic>
      <p:sp>
        <p:nvSpPr>
          <p:cNvPr id="11" name="Rectangle 10"/>
          <p:cNvSpPr/>
          <p:nvPr/>
        </p:nvSpPr>
        <p:spPr>
          <a:xfrm>
            <a:off x="1854949" y="199659"/>
            <a:ext cx="7684648" cy="523220"/>
          </a:xfrm>
          <a:prstGeom prst="rect">
            <a:avLst/>
          </a:prstGeom>
        </p:spPr>
        <p:txBody>
          <a:bodyPr wrap="square">
            <a:spAutoFit/>
          </a:bodyPr>
          <a:lstStyle/>
          <a:p>
            <a:pPr algn="ctr"/>
            <a:r>
              <a:rPr lang="en-US" sz="2800" b="1" dirty="0" smtClean="0">
                <a:solidFill>
                  <a:srgbClr val="3B2568"/>
                </a:solidFill>
                <a:latin typeface="Arial" panose="020B0604020202020204" pitchFamily="34" charset="0"/>
                <a:cs typeface="Arial" panose="020B0604020202020204" pitchFamily="34" charset="0"/>
              </a:rPr>
              <a:t>Test case : </a:t>
            </a:r>
            <a:r>
              <a:rPr lang="en-US" sz="2800" b="1" baseline="30000" dirty="0" smtClean="0">
                <a:solidFill>
                  <a:srgbClr val="3B2568"/>
                </a:solidFill>
                <a:latin typeface="Arial" panose="020B0604020202020204" pitchFamily="34" charset="0"/>
                <a:cs typeface="Arial" panose="020B0604020202020204" pitchFamily="34" charset="0"/>
              </a:rPr>
              <a:t>56</a:t>
            </a:r>
            <a:r>
              <a:rPr lang="en-US" sz="2800" b="1" dirty="0" smtClean="0">
                <a:solidFill>
                  <a:srgbClr val="3B2568"/>
                </a:solidFill>
                <a:latin typeface="Arial" panose="020B0604020202020204" pitchFamily="34" charset="0"/>
                <a:cs typeface="Arial" panose="020B0604020202020204" pitchFamily="34" charset="0"/>
              </a:rPr>
              <a:t>Ni</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212454"/>
      </p:ext>
    </p:extLst>
  </p:cSld>
  <p:clrMapOvr>
    <a:masterClrMapping/>
  </p:clrMapOvr>
  <mc:AlternateContent xmlns:mc="http://schemas.openxmlformats.org/markup-compatibility/2006" xmlns:p14="http://schemas.microsoft.com/office/powerpoint/2010/main">
    <mc:Choice Requires="p14">
      <p:transition spd="slow" p14:dur="2000" advTm="75822"/>
    </mc:Choice>
    <mc:Fallback xmlns="">
      <p:transition spd="slow" advTm="75822"/>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39" y="1257685"/>
            <a:ext cx="6118913" cy="3559110"/>
          </a:xfrm>
          <a:prstGeom prst="rect">
            <a:avLst/>
          </a:prstGeom>
        </p:spPr>
      </p:pic>
      <p:sp>
        <p:nvSpPr>
          <p:cNvPr id="3" name="ZoneTexte 2"/>
          <p:cNvSpPr txBox="1"/>
          <p:nvPr/>
        </p:nvSpPr>
        <p:spPr>
          <a:xfrm>
            <a:off x="84559" y="5013191"/>
            <a:ext cx="8650060" cy="1169551"/>
          </a:xfrm>
          <a:prstGeom prst="rect">
            <a:avLst/>
          </a:prstGeom>
          <a:noFill/>
        </p:spPr>
        <p:txBody>
          <a:bodyPr wrap="none" rtlCol="0">
            <a:spAutoFit/>
          </a:bodyPr>
          <a:lstStyle/>
          <a:p>
            <a:r>
              <a:rPr lang="fr-FR" sz="1400" dirty="0" smtClean="0">
                <a:latin typeface="Times New Roman" panose="02020603050405020304" pitchFamily="18" charset="0"/>
                <a:cs typeface="Times New Roman" panose="02020603050405020304" pitchFamily="18" charset="0"/>
              </a:rPr>
              <a:t>The basic questions are  : </a:t>
            </a:r>
          </a:p>
          <a:p>
            <a:r>
              <a:rPr lang="fr-FR"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Which states are populated in the (</a:t>
            </a:r>
            <a:r>
              <a:rPr lang="en-US" sz="1400" dirty="0" err="1" smtClean="0">
                <a:latin typeface="Times New Roman" panose="02020603050405020304" pitchFamily="18" charset="0"/>
                <a:cs typeface="Times New Roman" panose="02020603050405020304" pitchFamily="18" charset="0"/>
              </a:rPr>
              <a:t>n,xn</a:t>
            </a:r>
            <a:r>
              <a:rPr lang="en-US" sz="1400" dirty="0" smtClean="0">
                <a:latin typeface="Times New Roman" panose="02020603050405020304" pitchFamily="18" charset="0"/>
                <a:cs typeface="Times New Roman" panose="02020603050405020304" pitchFamily="18" charset="0"/>
              </a:rPr>
              <a:t>) reaction from the nuclear structure point of view ?</a:t>
            </a:r>
          </a:p>
          <a:p>
            <a:r>
              <a:rPr lang="en-US" sz="1400" dirty="0" smtClean="0">
                <a:latin typeface="Times New Roman" panose="02020603050405020304" pitchFamily="18" charset="0"/>
                <a:cs typeface="Times New Roman" panose="02020603050405020304" pitchFamily="18" charset="0"/>
              </a:rPr>
              <a:t>	Which area of the </a:t>
            </a:r>
            <a:r>
              <a:rPr lang="en-US" sz="1400" dirty="0" err="1" smtClean="0">
                <a:latin typeface="Times New Roman" panose="02020603050405020304" pitchFamily="18" charset="0"/>
                <a:cs typeface="Times New Roman" panose="02020603050405020304" pitchFamily="18" charset="0"/>
              </a:rPr>
              <a:t>Yrast</a:t>
            </a:r>
            <a:r>
              <a:rPr lang="en-US" sz="1400" dirty="0" smtClean="0">
                <a:latin typeface="Times New Roman" panose="02020603050405020304" pitchFamily="18" charset="0"/>
                <a:cs typeface="Times New Roman" panose="02020603050405020304" pitchFamily="18" charset="0"/>
              </a:rPr>
              <a:t> surface is populated ? (Angular momentum generated vs E*?)</a:t>
            </a:r>
          </a:p>
          <a:p>
            <a:r>
              <a:rPr lang="en-US" sz="1400" dirty="0" smtClean="0">
                <a:latin typeface="Times New Roman" panose="02020603050405020304" pitchFamily="18" charset="0"/>
                <a:cs typeface="Times New Roman" panose="02020603050405020304" pitchFamily="18" charset="0"/>
              </a:rPr>
              <a:t>	Is this so different from the (</a:t>
            </a:r>
            <a:r>
              <a:rPr lang="en-US" sz="1400" dirty="0" err="1" smtClean="0">
                <a:latin typeface="Times New Roman" panose="02020603050405020304" pitchFamily="18" charset="0"/>
                <a:cs typeface="Times New Roman" panose="02020603050405020304" pitchFamily="18" charset="0"/>
              </a:rPr>
              <a:t>p,t</a:t>
            </a:r>
            <a:r>
              <a:rPr lang="en-US" sz="1400" dirty="0" smtClean="0">
                <a:latin typeface="Times New Roman" panose="02020603050405020304" pitchFamily="18" charset="0"/>
                <a:cs typeface="Times New Roman" panose="02020603050405020304" pitchFamily="18" charset="0"/>
              </a:rPr>
              <a:t>) reaction ? </a:t>
            </a:r>
            <a:r>
              <a:rPr lang="en-US" sz="14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1400" dirty="0" smtClean="0">
                <a:latin typeface="Times New Roman" panose="02020603050405020304" pitchFamily="18" charset="0"/>
                <a:cs typeface="Times New Roman" panose="02020603050405020304" pitchFamily="18" charset="0"/>
              </a:rPr>
              <a:t> Direct surrogate method validation</a:t>
            </a:r>
          </a:p>
          <a:p>
            <a:r>
              <a:rPr lang="en-US" sz="1400" dirty="0" smtClean="0">
                <a:latin typeface="Times New Roman" panose="02020603050405020304" pitchFamily="18" charset="0"/>
                <a:cs typeface="Times New Roman" panose="02020603050405020304" pitchFamily="18" charset="0"/>
              </a:rPr>
              <a:t>	Could we access unknown low spin, high excitation energy states such as the 2</a:t>
            </a:r>
            <a:r>
              <a:rPr lang="en-US" sz="1400" baseline="30000" dirty="0" smtClean="0">
                <a:latin typeface="Times New Roman" panose="02020603050405020304" pitchFamily="18" charset="0"/>
                <a:cs typeface="Times New Roman" panose="02020603050405020304" pitchFamily="18" charset="0"/>
              </a:rPr>
              <a:t>+</a:t>
            </a:r>
            <a:r>
              <a:rPr lang="en-US" sz="1400" dirty="0" smtClean="0">
                <a:latin typeface="Times New Roman" panose="02020603050405020304" pitchFamily="18" charset="0"/>
                <a:cs typeface="Times New Roman" panose="02020603050405020304" pitchFamily="18" charset="0"/>
              </a:rPr>
              <a:t> states built on the 0</a:t>
            </a:r>
            <a:r>
              <a:rPr lang="en-US" sz="1400" baseline="30000" dirty="0" smtClean="0">
                <a:latin typeface="Times New Roman" panose="02020603050405020304" pitchFamily="18" charset="0"/>
                <a:cs typeface="Times New Roman" panose="02020603050405020304" pitchFamily="18" charset="0"/>
              </a:rPr>
              <a:t>+</a:t>
            </a:r>
            <a:r>
              <a:rPr lang="en-US" sz="1400" baseline="-25000" dirty="0" smtClean="0">
                <a:latin typeface="Times New Roman" panose="02020603050405020304" pitchFamily="18" charset="0"/>
                <a:cs typeface="Times New Roman" panose="02020603050405020304" pitchFamily="18" charset="0"/>
              </a:rPr>
              <a:t>2,4,5</a:t>
            </a:r>
            <a:r>
              <a:rPr lang="en-US" sz="1400" dirty="0" smtClean="0">
                <a:latin typeface="Times New Roman" panose="02020603050405020304" pitchFamily="18" charset="0"/>
                <a:cs typeface="Times New Roman" panose="02020603050405020304" pitchFamily="18" charset="0"/>
              </a:rPr>
              <a:t> ?</a:t>
            </a:r>
          </a:p>
        </p:txBody>
      </p:sp>
      <p:sp>
        <p:nvSpPr>
          <p:cNvPr id="4" name="ZoneTexte 3"/>
          <p:cNvSpPr txBox="1"/>
          <p:nvPr/>
        </p:nvSpPr>
        <p:spPr>
          <a:xfrm>
            <a:off x="4401726" y="1333955"/>
            <a:ext cx="1295547" cy="307777"/>
          </a:xfrm>
          <a:prstGeom prst="rect">
            <a:avLst/>
          </a:prstGeom>
          <a:noFill/>
        </p:spPr>
        <p:txBody>
          <a:bodyPr wrap="none" rtlCol="0">
            <a:spAutoFit/>
          </a:bodyPr>
          <a:lstStyle/>
          <a:p>
            <a:r>
              <a:rPr lang="fr-FR" sz="1400" baseline="30000" dirty="0" smtClean="0">
                <a:latin typeface="Times New Roman" panose="02020603050405020304" pitchFamily="18" charset="0"/>
                <a:cs typeface="Times New Roman" panose="02020603050405020304" pitchFamily="18" charset="0"/>
              </a:rPr>
              <a:t>56</a:t>
            </a:r>
            <a:r>
              <a:rPr lang="fr-FR" sz="1400" dirty="0" smtClean="0">
                <a:latin typeface="Times New Roman" panose="02020603050405020304" pitchFamily="18" charset="0"/>
                <a:cs typeface="Times New Roman" panose="02020603050405020304" pitchFamily="18" charset="0"/>
              </a:rPr>
              <a:t>Ni population</a:t>
            </a:r>
            <a:endParaRPr lang="fr-FR" sz="1400" dirty="0">
              <a:latin typeface="Times New Roman" panose="02020603050405020304" pitchFamily="18" charset="0"/>
              <a:cs typeface="Times New Roman" panose="02020603050405020304" pitchFamily="18" charset="0"/>
            </a:endParaRPr>
          </a:p>
        </p:txBody>
      </p:sp>
      <p:pic>
        <p:nvPicPr>
          <p:cNvPr id="23" name="Image 22"/>
          <p:cNvPicPr>
            <a:picLocks noChangeAspect="1"/>
          </p:cNvPicPr>
          <p:nvPr/>
        </p:nvPicPr>
        <p:blipFill>
          <a:blip r:embed="rId3"/>
          <a:stretch>
            <a:fillRect/>
          </a:stretch>
        </p:blipFill>
        <p:spPr>
          <a:xfrm>
            <a:off x="6892531" y="1141307"/>
            <a:ext cx="3887894" cy="3013949"/>
          </a:xfrm>
          <a:prstGeom prst="rect">
            <a:avLst/>
          </a:prstGeom>
        </p:spPr>
      </p:pic>
      <p:pic>
        <p:nvPicPr>
          <p:cNvPr id="24" name="Imag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6348" y="118197"/>
            <a:ext cx="3796145" cy="845235"/>
          </a:xfrm>
          <a:prstGeom prst="rect">
            <a:avLst/>
          </a:prstGeom>
        </p:spPr>
      </p:pic>
      <p:sp>
        <p:nvSpPr>
          <p:cNvPr id="8" name="Rectangle 7"/>
          <p:cNvSpPr/>
          <p:nvPr/>
        </p:nvSpPr>
        <p:spPr>
          <a:xfrm>
            <a:off x="1854949" y="199659"/>
            <a:ext cx="7684648" cy="523220"/>
          </a:xfrm>
          <a:prstGeom prst="rect">
            <a:avLst/>
          </a:prstGeom>
        </p:spPr>
        <p:txBody>
          <a:bodyPr wrap="square">
            <a:spAutoFit/>
          </a:bodyPr>
          <a:lstStyle/>
          <a:p>
            <a:pPr algn="ctr"/>
            <a:r>
              <a:rPr lang="en-US" sz="2800" b="1" dirty="0" smtClean="0">
                <a:solidFill>
                  <a:srgbClr val="3B2568"/>
                </a:solidFill>
                <a:latin typeface="Arial" panose="020B0604020202020204" pitchFamily="34" charset="0"/>
                <a:cs typeface="Arial" panose="020B0604020202020204" pitchFamily="34" charset="0"/>
              </a:rPr>
              <a:t>Test case : </a:t>
            </a:r>
            <a:r>
              <a:rPr lang="en-US" sz="2800" b="1" baseline="30000" dirty="0" smtClean="0">
                <a:solidFill>
                  <a:srgbClr val="3B2568"/>
                </a:solidFill>
                <a:latin typeface="Arial" panose="020B0604020202020204" pitchFamily="34" charset="0"/>
                <a:cs typeface="Arial" panose="020B0604020202020204" pitchFamily="34" charset="0"/>
              </a:rPr>
              <a:t>56</a:t>
            </a:r>
            <a:r>
              <a:rPr lang="en-US" sz="2800" b="1" dirty="0" smtClean="0">
                <a:solidFill>
                  <a:srgbClr val="3B2568"/>
                </a:solidFill>
                <a:latin typeface="Arial" panose="020B0604020202020204" pitchFamily="34" charset="0"/>
                <a:cs typeface="Arial" panose="020B0604020202020204" pitchFamily="34" charset="0"/>
              </a:rPr>
              <a:t>Ni</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6834392"/>
      </p:ext>
    </p:extLst>
  </p:cSld>
  <p:clrMapOvr>
    <a:masterClrMapping/>
  </p:clrMapOvr>
  <mc:AlternateContent xmlns:mc="http://schemas.openxmlformats.org/markup-compatibility/2006" xmlns:p14="http://schemas.microsoft.com/office/powerpoint/2010/main">
    <mc:Choice Requires="p14">
      <p:transition spd="slow" p14:dur="2000" advTm="31697"/>
    </mc:Choice>
    <mc:Fallback xmlns="">
      <p:transition spd="slow" advTm="31697"/>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extLst>
              <a:ext uri="{28A0092B-C50C-407E-A947-70E740481C1C}">
                <a14:useLocalDpi xmlns:a14="http://schemas.microsoft.com/office/drawing/2010/main" val="0"/>
              </a:ext>
            </a:extLst>
          </a:blip>
          <a:stretch>
            <a:fillRect/>
          </a:stretch>
        </p:blipFill>
        <p:spPr>
          <a:xfrm>
            <a:off x="235123" y="244823"/>
            <a:ext cx="4744202" cy="3421092"/>
          </a:xfrm>
          <a:prstGeom prst="rect">
            <a:avLst/>
          </a:prstGeom>
        </p:spPr>
      </p:pic>
      <p:sp>
        <p:nvSpPr>
          <p:cNvPr id="6" name="ZoneTexte 5"/>
          <p:cNvSpPr txBox="1"/>
          <p:nvPr/>
        </p:nvSpPr>
        <p:spPr>
          <a:xfrm>
            <a:off x="659960" y="3453633"/>
            <a:ext cx="1947264" cy="369332"/>
          </a:xfrm>
          <a:prstGeom prst="rect">
            <a:avLst/>
          </a:prstGeom>
          <a:noFill/>
        </p:spPr>
        <p:txBody>
          <a:bodyPr wrap="none" rtlCol="0">
            <a:spAutoFit/>
          </a:bodyPr>
          <a:lstStyle/>
          <a:p>
            <a:r>
              <a:rPr lang="en-US" dirty="0" smtClean="0"/>
              <a:t>X. Ledoux courtesy</a:t>
            </a:r>
            <a:endParaRPr lang="en-US" dirty="0"/>
          </a:p>
        </p:txBody>
      </p:sp>
      <p:pic>
        <p:nvPicPr>
          <p:cNvPr id="7" name="Image 6"/>
          <p:cNvPicPr/>
          <p:nvPr/>
        </p:nvPicPr>
        <p:blipFill>
          <a:blip r:embed="rId3">
            <a:extLst>
              <a:ext uri="{28A0092B-C50C-407E-A947-70E740481C1C}">
                <a14:useLocalDpi xmlns:a14="http://schemas.microsoft.com/office/drawing/2010/main" val="0"/>
              </a:ext>
            </a:extLst>
          </a:blip>
          <a:stretch>
            <a:fillRect/>
          </a:stretch>
        </p:blipFill>
        <p:spPr>
          <a:xfrm>
            <a:off x="4880614" y="429864"/>
            <a:ext cx="4954385" cy="2053931"/>
          </a:xfrm>
          <a:prstGeom prst="rect">
            <a:avLst/>
          </a:prstGeom>
        </p:spPr>
      </p:pic>
      <p:sp>
        <p:nvSpPr>
          <p:cNvPr id="5" name="Rectangle 4"/>
          <p:cNvSpPr/>
          <p:nvPr/>
        </p:nvSpPr>
        <p:spPr>
          <a:xfrm>
            <a:off x="6284422" y="3092139"/>
            <a:ext cx="6096000" cy="1815882"/>
          </a:xfrm>
          <a:prstGeom prst="rect">
            <a:avLst/>
          </a:prstGeom>
        </p:spPr>
        <p:txBody>
          <a:bodyPr>
            <a:spAutoFit/>
          </a:bodyPr>
          <a:lstStyle/>
          <a:p>
            <a:endParaRPr lang="fr-FR"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FR" sz="1400" dirty="0">
                <a:latin typeface="Times New Roman" panose="02020603050405020304" pitchFamily="18" charset="0"/>
                <a:cs typeface="Times New Roman" panose="02020603050405020304" pitchFamily="18" charset="0"/>
              </a:rPr>
              <a:t>p+</a:t>
            </a:r>
            <a:r>
              <a:rPr lang="fr-FR" sz="1400" baseline="30000" dirty="0">
                <a:latin typeface="Times New Roman" panose="02020603050405020304" pitchFamily="18" charset="0"/>
                <a:cs typeface="Times New Roman" panose="02020603050405020304" pitchFamily="18" charset="0"/>
              </a:rPr>
              <a:t>7</a:t>
            </a:r>
            <a:r>
              <a:rPr lang="fr-FR" sz="1400" dirty="0">
                <a:latin typeface="Times New Roman" panose="02020603050405020304" pitchFamily="18" charset="0"/>
                <a:cs typeface="Times New Roman" panose="02020603050405020304" pitchFamily="18" charset="0"/>
              </a:rPr>
              <a:t>Li/Be, </a:t>
            </a:r>
            <a:r>
              <a:rPr lang="fr-FR" sz="1400" dirty="0" err="1">
                <a:latin typeface="Times New Roman" panose="02020603050405020304" pitchFamily="18" charset="0"/>
                <a:cs typeface="Times New Roman" panose="02020603050405020304" pitchFamily="18" charset="0"/>
              </a:rPr>
              <a:t>produces</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slighly</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lower</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energies</a:t>
            </a:r>
            <a:r>
              <a:rPr lang="fr-FR" sz="1400" dirty="0">
                <a:latin typeface="Times New Roman" panose="02020603050405020304" pitchFamily="18" charset="0"/>
                <a:cs typeface="Times New Roman" panose="02020603050405020304" pitchFamily="18" charset="0"/>
              </a:rPr>
              <a:t> but the all the flux of 5.10</a:t>
            </a:r>
            <a:r>
              <a:rPr lang="fr-FR" sz="1400" baseline="30000" dirty="0">
                <a:latin typeface="Times New Roman" panose="02020603050405020304" pitchFamily="18" charset="0"/>
                <a:cs typeface="Times New Roman" panose="02020603050405020304" pitchFamily="18" charset="0"/>
              </a:rPr>
              <a:t>6</a:t>
            </a:r>
            <a:r>
              <a:rPr lang="fr-FR" sz="1400" dirty="0">
                <a:latin typeface="Times New Roman" panose="02020603050405020304" pitchFamily="18" charset="0"/>
                <a:cs typeface="Times New Roman" panose="02020603050405020304" pitchFamily="18" charset="0"/>
              </a:rPr>
              <a:t> n/sec/cm² à 5 </a:t>
            </a:r>
            <a:r>
              <a:rPr lang="fr-FR" sz="1400" dirty="0" err="1">
                <a:latin typeface="Times New Roman" panose="02020603050405020304" pitchFamily="18" charset="0"/>
                <a:cs typeface="Times New Roman" panose="02020603050405020304" pitchFamily="18" charset="0"/>
              </a:rPr>
              <a:t>meters</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is</a:t>
            </a:r>
            <a:r>
              <a:rPr lang="fr-FR" sz="1400" dirty="0">
                <a:latin typeface="Times New Roman" panose="02020603050405020304" pitchFamily="18" charset="0"/>
                <a:cs typeface="Times New Roman" panose="02020603050405020304" pitchFamily="18" charset="0"/>
              </a:rPr>
              <a:t> in the range [25-30]MeV</a:t>
            </a:r>
          </a:p>
          <a:p>
            <a:pPr marL="285750" indent="-285750">
              <a:buFont typeface="Arial" panose="020B0604020202020204" pitchFamily="34" charset="0"/>
              <a:buChar char="•"/>
            </a:pP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d+Be</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allows</a:t>
            </a:r>
            <a:r>
              <a:rPr lang="fr-FR" sz="1400" dirty="0">
                <a:latin typeface="Times New Roman" panose="02020603050405020304" pitchFamily="18" charset="0"/>
                <a:cs typeface="Times New Roman" panose="02020603050405020304" pitchFamily="18" charset="0"/>
              </a:rPr>
              <a:t> to </a:t>
            </a:r>
            <a:r>
              <a:rPr lang="fr-FR" sz="1400" dirty="0" err="1">
                <a:latin typeface="Times New Roman" panose="02020603050405020304" pitchFamily="18" charset="0"/>
                <a:cs typeface="Times New Roman" panose="02020603050405020304" pitchFamily="18" charset="0"/>
              </a:rPr>
              <a:t>reach</a:t>
            </a:r>
            <a:r>
              <a:rPr lang="fr-FR" sz="1400" dirty="0">
                <a:latin typeface="Times New Roman" panose="02020603050405020304" pitchFamily="18" charset="0"/>
                <a:cs typeface="Times New Roman" panose="02020603050405020304" pitchFamily="18" charset="0"/>
              </a:rPr>
              <a:t> ~up to 40 MeV In </a:t>
            </a:r>
            <a:r>
              <a:rPr lang="fr-FR" sz="1400" dirty="0" err="1">
                <a:latin typeface="Times New Roman" panose="02020603050405020304" pitchFamily="18" charset="0"/>
                <a:cs typeface="Times New Roman" panose="02020603050405020304" pitchFamily="18" charset="0"/>
              </a:rPr>
              <a:t>this</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energy</a:t>
            </a:r>
            <a:r>
              <a:rPr lang="fr-FR" sz="1400" dirty="0">
                <a:latin typeface="Times New Roman" panose="02020603050405020304" pitchFamily="18" charset="0"/>
                <a:cs typeface="Times New Roman" panose="02020603050405020304" pitchFamily="18" charset="0"/>
              </a:rPr>
              <a:t> range, </a:t>
            </a:r>
            <a:r>
              <a:rPr lang="fr-FR" sz="1400" dirty="0" err="1">
                <a:latin typeface="Times New Roman" panose="02020603050405020304" pitchFamily="18" charset="0"/>
                <a:cs typeface="Times New Roman" panose="02020603050405020304" pitchFamily="18" charset="0"/>
              </a:rPr>
              <a:t>there</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is</a:t>
            </a:r>
            <a:r>
              <a:rPr lang="fr-FR" sz="1400" dirty="0">
                <a:latin typeface="Times New Roman" panose="02020603050405020304" pitchFamily="18" charset="0"/>
                <a:cs typeface="Times New Roman" panose="02020603050405020304" pitchFamily="18" charset="0"/>
              </a:rPr>
              <a:t> no </a:t>
            </a:r>
            <a:r>
              <a:rPr lang="fr-FR" sz="1400" dirty="0" err="1">
                <a:latin typeface="Times New Roman" panose="02020603050405020304" pitchFamily="18" charset="0"/>
                <a:cs typeface="Times New Roman" panose="02020603050405020304" pitchFamily="18" charset="0"/>
              </a:rPr>
              <a:t>competitors</a:t>
            </a:r>
            <a:r>
              <a:rPr lang="fr-FR" sz="1400" dirty="0">
                <a:latin typeface="Times New Roman" panose="02020603050405020304" pitchFamily="18" charset="0"/>
                <a:cs typeface="Times New Roman" panose="02020603050405020304" pitchFamily="18" charset="0"/>
              </a:rPr>
              <a:t>…. NFS </a:t>
            </a:r>
            <a:r>
              <a:rPr lang="fr-FR" sz="1400" dirty="0" err="1">
                <a:latin typeface="Times New Roman" panose="02020603050405020304" pitchFamily="18" charset="0"/>
                <a:cs typeface="Times New Roman" panose="02020603050405020304" pitchFamily="18" charset="0"/>
              </a:rPr>
              <a:t>is</a:t>
            </a:r>
            <a:r>
              <a:rPr lang="fr-FR" sz="1400" dirty="0">
                <a:latin typeface="Times New Roman" panose="02020603050405020304" pitchFamily="18" charset="0"/>
                <a:cs typeface="Times New Roman" panose="02020603050405020304" pitchFamily="18" charset="0"/>
              </a:rPr>
              <a:t> unique in </a:t>
            </a:r>
            <a:r>
              <a:rPr lang="fr-FR" sz="1400" dirty="0" err="1">
                <a:latin typeface="Times New Roman" panose="02020603050405020304" pitchFamily="18" charset="0"/>
                <a:cs typeface="Times New Roman" panose="02020603050405020304" pitchFamily="18" charset="0"/>
              </a:rPr>
              <a:t>term</a:t>
            </a:r>
            <a:r>
              <a:rPr lang="fr-FR" sz="1400" dirty="0">
                <a:latin typeface="Times New Roman" panose="02020603050405020304" pitchFamily="18" charset="0"/>
                <a:cs typeface="Times New Roman" panose="02020603050405020304" pitchFamily="18" charset="0"/>
              </a:rPr>
              <a:t> of flux at </a:t>
            </a:r>
            <a:r>
              <a:rPr lang="fr-FR" sz="1400" dirty="0" err="1">
                <a:latin typeface="Times New Roman" panose="02020603050405020304" pitchFamily="18" charset="0"/>
                <a:cs typeface="Times New Roman" panose="02020603050405020304" pitchFamily="18" charset="0"/>
              </a:rPr>
              <a:t>these</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energies</a:t>
            </a:r>
            <a:r>
              <a:rPr lang="fr-FR" sz="1400"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fr-FR" sz="1400" dirty="0">
              <a:latin typeface="Times New Roman" panose="02020603050405020304" pitchFamily="18" charset="0"/>
              <a:cs typeface="Times New Roman" panose="02020603050405020304" pitchFamily="18" charset="0"/>
            </a:endParaRPr>
          </a:p>
          <a:p>
            <a:r>
              <a:rPr lang="fr-FR" sz="1400" dirty="0">
                <a:latin typeface="Times New Roman" panose="02020603050405020304" pitchFamily="18" charset="0"/>
                <a:cs typeface="Times New Roman" panose="02020603050405020304" pitchFamily="18" charset="0"/>
                <a:sym typeface="Wingdings" panose="05000000000000000000" pitchFamily="2" charset="2"/>
              </a:rPr>
              <a:t>Complete </a:t>
            </a:r>
            <a:r>
              <a:rPr lang="fr-FR" sz="1400" dirty="0" err="1">
                <a:latin typeface="Times New Roman" panose="02020603050405020304" pitchFamily="18" charset="0"/>
                <a:cs typeface="Times New Roman" panose="02020603050405020304" pitchFamily="18" charset="0"/>
                <a:sym typeface="Wingdings" panose="05000000000000000000" pitchFamily="2" charset="2"/>
              </a:rPr>
              <a:t>calculation</a:t>
            </a:r>
            <a:r>
              <a:rPr lang="fr-FR" sz="1400" dirty="0">
                <a:latin typeface="Times New Roman" panose="02020603050405020304" pitchFamily="18" charset="0"/>
                <a:cs typeface="Times New Roman" panose="02020603050405020304" pitchFamily="18" charset="0"/>
                <a:sym typeface="Wingdings" panose="05000000000000000000" pitchFamily="2" charset="2"/>
              </a:rPr>
              <a:t> in d </a:t>
            </a:r>
            <a:r>
              <a:rPr lang="fr-FR" sz="1400" dirty="0" err="1">
                <a:latin typeface="Times New Roman" panose="02020603050405020304" pitchFamily="18" charset="0"/>
                <a:cs typeface="Times New Roman" panose="02020603050405020304" pitchFamily="18" charset="0"/>
                <a:sym typeface="Wingdings" panose="05000000000000000000" pitchFamily="2" charset="2"/>
              </a:rPr>
              <a:t>induced</a:t>
            </a:r>
            <a:r>
              <a:rPr lang="fr-FR" sz="1400" dirty="0">
                <a:latin typeface="Times New Roman" panose="02020603050405020304" pitchFamily="18" charset="0"/>
                <a:cs typeface="Times New Roman" panose="02020603050405020304" pitchFamily="18" charset="0"/>
                <a:sym typeface="Wingdings" panose="05000000000000000000" pitchFamily="2" charset="2"/>
              </a:rPr>
              <a:t> neutron 700 Hz </a:t>
            </a:r>
            <a:r>
              <a:rPr lang="fr-FR" sz="1400" dirty="0" err="1">
                <a:latin typeface="Times New Roman" panose="02020603050405020304" pitchFamily="18" charset="0"/>
                <a:cs typeface="Times New Roman" panose="02020603050405020304" pitchFamily="18" charset="0"/>
                <a:sym typeface="Wingdings" panose="05000000000000000000" pitchFamily="2" charset="2"/>
              </a:rPr>
              <a:t>with</a:t>
            </a:r>
            <a:r>
              <a:rPr lang="fr-FR" sz="1400" dirty="0">
                <a:latin typeface="Times New Roman" panose="02020603050405020304" pitchFamily="18" charset="0"/>
                <a:cs typeface="Times New Roman" panose="02020603050405020304" pitchFamily="18" charset="0"/>
                <a:sym typeface="Wingdings" panose="05000000000000000000" pitchFamily="2" charset="2"/>
              </a:rPr>
              <a:t> 1mm </a:t>
            </a:r>
            <a:r>
              <a:rPr lang="fr-FR" sz="1400" dirty="0" err="1">
                <a:latin typeface="Times New Roman" panose="02020603050405020304" pitchFamily="18" charset="0"/>
                <a:cs typeface="Times New Roman" panose="02020603050405020304" pitchFamily="18" charset="0"/>
                <a:sym typeface="Wingdings" panose="05000000000000000000" pitchFamily="2" charset="2"/>
              </a:rPr>
              <a:t>target</a:t>
            </a:r>
            <a:endParaRPr lang="fr-FR" sz="1400" dirty="0">
              <a:latin typeface="Times New Roman" panose="02020603050405020304" pitchFamily="18" charset="0"/>
              <a:cs typeface="Times New Roman" panose="02020603050405020304" pitchFamily="18" charset="0"/>
              <a:sym typeface="Wingdings" panose="05000000000000000000" pitchFamily="2" charset="2"/>
            </a:endParaRPr>
          </a:p>
          <a:p>
            <a:r>
              <a:rPr lang="fr-FR" sz="1400" dirty="0">
                <a:latin typeface="Times New Roman" panose="02020603050405020304" pitchFamily="18" charset="0"/>
                <a:cs typeface="Times New Roman" panose="02020603050405020304" pitchFamily="18" charset="0"/>
                <a:sym typeface="Wingdings" panose="05000000000000000000" pitchFamily="2" charset="2"/>
              </a:rPr>
              <a:t>Complete </a:t>
            </a:r>
            <a:r>
              <a:rPr lang="fr-FR" sz="1400" dirty="0" err="1">
                <a:latin typeface="Times New Roman" panose="02020603050405020304" pitchFamily="18" charset="0"/>
                <a:cs typeface="Times New Roman" panose="02020603050405020304" pitchFamily="18" charset="0"/>
                <a:sym typeface="Wingdings" panose="05000000000000000000" pitchFamily="2" charset="2"/>
              </a:rPr>
              <a:t>calculation</a:t>
            </a:r>
            <a:r>
              <a:rPr lang="fr-FR" sz="1400" dirty="0">
                <a:latin typeface="Times New Roman" panose="02020603050405020304" pitchFamily="18" charset="0"/>
                <a:cs typeface="Times New Roman" panose="02020603050405020304" pitchFamily="18" charset="0"/>
                <a:sym typeface="Wingdings" panose="05000000000000000000" pitchFamily="2" charset="2"/>
              </a:rPr>
              <a:t> in p </a:t>
            </a:r>
            <a:r>
              <a:rPr lang="fr-FR" sz="1400" dirty="0" err="1">
                <a:latin typeface="Times New Roman" panose="02020603050405020304" pitchFamily="18" charset="0"/>
                <a:cs typeface="Times New Roman" panose="02020603050405020304" pitchFamily="18" charset="0"/>
                <a:sym typeface="Wingdings" panose="05000000000000000000" pitchFamily="2" charset="2"/>
              </a:rPr>
              <a:t>induced</a:t>
            </a:r>
            <a:r>
              <a:rPr lang="fr-FR" sz="1400" dirty="0">
                <a:latin typeface="Times New Roman" panose="02020603050405020304" pitchFamily="18" charset="0"/>
                <a:cs typeface="Times New Roman" panose="02020603050405020304" pitchFamily="18" charset="0"/>
                <a:sym typeface="Wingdings" panose="05000000000000000000" pitchFamily="2" charset="2"/>
              </a:rPr>
              <a:t> neutron 14 Hz</a:t>
            </a:r>
          </a:p>
        </p:txBody>
      </p:sp>
      <p:sp>
        <p:nvSpPr>
          <p:cNvPr id="8" name="Rectangle 7"/>
          <p:cNvSpPr/>
          <p:nvPr/>
        </p:nvSpPr>
        <p:spPr>
          <a:xfrm>
            <a:off x="137629" y="33475"/>
            <a:ext cx="3686226" cy="523220"/>
          </a:xfrm>
          <a:prstGeom prst="rect">
            <a:avLst/>
          </a:prstGeom>
        </p:spPr>
        <p:txBody>
          <a:bodyPr wrap="square">
            <a:spAutoFit/>
          </a:bodyPr>
          <a:lstStyle/>
          <a:p>
            <a:r>
              <a:rPr lang="en-US" sz="2800" b="1" dirty="0" smtClean="0">
                <a:solidFill>
                  <a:srgbClr val="3B2568"/>
                </a:solidFill>
                <a:latin typeface="Times New Roman" panose="02020603050405020304" pitchFamily="18" charset="0"/>
                <a:cs typeface="Times New Roman" panose="02020603050405020304" pitchFamily="18" charset="0"/>
              </a:rPr>
              <a:t>Rates</a:t>
            </a:r>
            <a:endParaRPr lang="en-US" sz="2800" b="1" dirty="0">
              <a:latin typeface="Times New Roman" panose="02020603050405020304" pitchFamily="18" charset="0"/>
              <a:cs typeface="Times New Roman" panose="02020603050405020304" pitchFamily="18" charset="0"/>
            </a:endParaRPr>
          </a:p>
        </p:txBody>
      </p:sp>
      <p:sp>
        <p:nvSpPr>
          <p:cNvPr id="3" name="Flèche courbée vers le bas 2"/>
          <p:cNvSpPr/>
          <p:nvPr/>
        </p:nvSpPr>
        <p:spPr>
          <a:xfrm rot="20181757" flipH="1">
            <a:off x="4353611" y="211717"/>
            <a:ext cx="1446415" cy="68995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Ellipse 8"/>
          <p:cNvSpPr/>
          <p:nvPr/>
        </p:nvSpPr>
        <p:spPr>
          <a:xfrm>
            <a:off x="1934195" y="2558583"/>
            <a:ext cx="869864" cy="2192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avec flèche 10"/>
          <p:cNvCxnSpPr>
            <a:stCxn id="9" idx="5"/>
          </p:cNvCxnSpPr>
          <p:nvPr/>
        </p:nvCxnSpPr>
        <p:spPr>
          <a:xfrm>
            <a:off x="2676670" y="2745708"/>
            <a:ext cx="1038050" cy="25079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2676670" y="5277353"/>
            <a:ext cx="4078874" cy="1200329"/>
          </a:xfrm>
          <a:prstGeom prst="rect">
            <a:avLst/>
          </a:prstGeom>
          <a:noFill/>
        </p:spPr>
        <p:txBody>
          <a:bodyPr wrap="none" rtlCol="0">
            <a:spAutoFit/>
          </a:bodyPr>
          <a:lstStyle/>
          <a:p>
            <a:r>
              <a:rPr lang="fr-FR" dirty="0" smtClean="0"/>
              <a:t> ~1MHz gamma in 4</a:t>
            </a:r>
            <a:r>
              <a:rPr lang="fr-FR" dirty="0" smtClean="0">
                <a:latin typeface="Symbol" panose="05050102010706020507" pitchFamily="18" charset="2"/>
              </a:rPr>
              <a:t>p</a:t>
            </a:r>
          </a:p>
          <a:p>
            <a:r>
              <a:rPr lang="fr-FR" dirty="0" smtClean="0"/>
              <a:t>~10 kHz/</a:t>
            </a:r>
            <a:r>
              <a:rPr lang="fr-FR" dirty="0" err="1" smtClean="0"/>
              <a:t>core</a:t>
            </a:r>
            <a:r>
              <a:rPr lang="fr-FR" dirty="0" smtClean="0"/>
              <a:t> – Free CFD</a:t>
            </a:r>
          </a:p>
          <a:p>
            <a:r>
              <a:rPr lang="fr-FR" dirty="0" smtClean="0"/>
              <a:t> ~few kHz </a:t>
            </a:r>
            <a:r>
              <a:rPr lang="fr-FR" dirty="0" err="1" smtClean="0"/>
              <a:t>events</a:t>
            </a:r>
            <a:r>
              <a:rPr lang="fr-FR" dirty="0" smtClean="0"/>
              <a:t> for all neutron </a:t>
            </a:r>
            <a:r>
              <a:rPr lang="fr-FR" dirty="0" err="1" smtClean="0"/>
              <a:t>energies</a:t>
            </a:r>
            <a:endParaRPr lang="fr-FR" dirty="0" smtClean="0"/>
          </a:p>
          <a:p>
            <a:r>
              <a:rPr lang="fr-FR" dirty="0"/>
              <a:t> </a:t>
            </a:r>
            <a:r>
              <a:rPr lang="fr-FR" dirty="0" smtClean="0"/>
              <a:t>~few </a:t>
            </a:r>
            <a:r>
              <a:rPr lang="fr-FR" dirty="0" err="1" smtClean="0"/>
              <a:t>hundred</a:t>
            </a:r>
            <a:r>
              <a:rPr lang="fr-FR" dirty="0" smtClean="0"/>
              <a:t> of Hz </a:t>
            </a:r>
            <a:r>
              <a:rPr lang="fr-FR" dirty="0" err="1" smtClean="0"/>
              <a:t>event</a:t>
            </a:r>
            <a:r>
              <a:rPr lang="fr-FR" dirty="0" smtClean="0"/>
              <a:t> for E</a:t>
            </a:r>
            <a:r>
              <a:rPr lang="fr-FR" baseline="-25000" dirty="0" smtClean="0"/>
              <a:t>n</a:t>
            </a:r>
            <a:r>
              <a:rPr lang="fr-FR" dirty="0" smtClean="0"/>
              <a:t>&gt;20 MeV</a:t>
            </a:r>
            <a:endParaRPr lang="fr-FR" dirty="0"/>
          </a:p>
        </p:txBody>
      </p:sp>
      <p:cxnSp>
        <p:nvCxnSpPr>
          <p:cNvPr id="13" name="Connecteur droit avec flèche 12"/>
          <p:cNvCxnSpPr/>
          <p:nvPr/>
        </p:nvCxnSpPr>
        <p:spPr>
          <a:xfrm>
            <a:off x="2369127" y="3167149"/>
            <a:ext cx="1906842" cy="0"/>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3046801" y="2797817"/>
            <a:ext cx="540533" cy="369332"/>
          </a:xfrm>
          <a:prstGeom prst="rect">
            <a:avLst/>
          </a:prstGeom>
          <a:noFill/>
        </p:spPr>
        <p:txBody>
          <a:bodyPr wrap="none" rtlCol="0">
            <a:spAutoFit/>
          </a:bodyPr>
          <a:lstStyle/>
          <a:p>
            <a:r>
              <a:rPr lang="fr-FR" dirty="0" smtClean="0"/>
              <a:t>3‰</a:t>
            </a:r>
            <a:endParaRPr lang="fr-FR" dirty="0"/>
          </a:p>
        </p:txBody>
      </p:sp>
      <p:cxnSp>
        <p:nvCxnSpPr>
          <p:cNvPr id="16" name="Connecteur droit avec flèche 15"/>
          <p:cNvCxnSpPr/>
          <p:nvPr/>
        </p:nvCxnSpPr>
        <p:spPr>
          <a:xfrm>
            <a:off x="819987" y="2792275"/>
            <a:ext cx="3455982" cy="5542"/>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2066691" y="2483718"/>
            <a:ext cx="540533" cy="369332"/>
          </a:xfrm>
          <a:prstGeom prst="rect">
            <a:avLst/>
          </a:prstGeom>
          <a:noFill/>
        </p:spPr>
        <p:txBody>
          <a:bodyPr wrap="none" rtlCol="0">
            <a:spAutoFit/>
          </a:bodyPr>
          <a:lstStyle/>
          <a:p>
            <a:r>
              <a:rPr lang="fr-FR" dirty="0"/>
              <a:t>1</a:t>
            </a:r>
            <a:r>
              <a:rPr lang="fr-FR" dirty="0" smtClean="0"/>
              <a:t>‰</a:t>
            </a:r>
            <a:endParaRPr lang="fr-FR" dirty="0"/>
          </a:p>
        </p:txBody>
      </p:sp>
    </p:spTree>
    <p:extLst>
      <p:ext uri="{BB962C8B-B14F-4D97-AF65-F5344CB8AC3E}">
        <p14:creationId xmlns:p14="http://schemas.microsoft.com/office/powerpoint/2010/main" val="36807296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extLst>
              <a:ext uri="{28A0092B-C50C-407E-A947-70E740481C1C}">
                <a14:useLocalDpi xmlns:a14="http://schemas.microsoft.com/office/drawing/2010/main" val="0"/>
              </a:ext>
            </a:extLst>
          </a:blip>
          <a:stretch>
            <a:fillRect/>
          </a:stretch>
        </p:blipFill>
        <p:spPr>
          <a:xfrm>
            <a:off x="235123" y="244823"/>
            <a:ext cx="4744202" cy="3421092"/>
          </a:xfrm>
          <a:prstGeom prst="rect">
            <a:avLst/>
          </a:prstGeom>
        </p:spPr>
      </p:pic>
      <p:graphicFrame>
        <p:nvGraphicFramePr>
          <p:cNvPr id="4" name="Tableau 3"/>
          <p:cNvGraphicFramePr>
            <a:graphicFrameLocks noGrp="1"/>
          </p:cNvGraphicFramePr>
          <p:nvPr>
            <p:extLst/>
          </p:nvPr>
        </p:nvGraphicFramePr>
        <p:xfrm>
          <a:off x="349712" y="3700480"/>
          <a:ext cx="5934710" cy="3041142"/>
        </p:xfrm>
        <a:graphic>
          <a:graphicData uri="http://schemas.openxmlformats.org/drawingml/2006/table">
            <a:tbl>
              <a:tblPr firstRow="1" firstCol="1" bandRow="1">
                <a:tableStyleId>{5C22544A-7EE6-4342-B048-85BDC9FD1C3A}</a:tableStyleId>
              </a:tblPr>
              <a:tblGrid>
                <a:gridCol w="751123">
                  <a:extLst>
                    <a:ext uri="{9D8B030D-6E8A-4147-A177-3AD203B41FA5}">
                      <a16:colId xmlns:a16="http://schemas.microsoft.com/office/drawing/2014/main" val="1741669237"/>
                    </a:ext>
                  </a:extLst>
                </a:gridCol>
                <a:gridCol w="549743">
                  <a:extLst>
                    <a:ext uri="{9D8B030D-6E8A-4147-A177-3AD203B41FA5}">
                      <a16:colId xmlns:a16="http://schemas.microsoft.com/office/drawing/2014/main" val="4280703467"/>
                    </a:ext>
                  </a:extLst>
                </a:gridCol>
                <a:gridCol w="892874">
                  <a:extLst>
                    <a:ext uri="{9D8B030D-6E8A-4147-A177-3AD203B41FA5}">
                      <a16:colId xmlns:a16="http://schemas.microsoft.com/office/drawing/2014/main" val="782149390"/>
                    </a:ext>
                  </a:extLst>
                </a:gridCol>
                <a:gridCol w="824352">
                  <a:extLst>
                    <a:ext uri="{9D8B030D-6E8A-4147-A177-3AD203B41FA5}">
                      <a16:colId xmlns:a16="http://schemas.microsoft.com/office/drawing/2014/main" val="2420355482"/>
                    </a:ext>
                  </a:extLst>
                </a:gridCol>
                <a:gridCol w="824352">
                  <a:extLst>
                    <a:ext uri="{9D8B030D-6E8A-4147-A177-3AD203B41FA5}">
                      <a16:colId xmlns:a16="http://schemas.microsoft.com/office/drawing/2014/main" val="3327089007"/>
                    </a:ext>
                  </a:extLst>
                </a:gridCol>
                <a:gridCol w="1046133">
                  <a:extLst>
                    <a:ext uri="{9D8B030D-6E8A-4147-A177-3AD203B41FA5}">
                      <a16:colId xmlns:a16="http://schemas.microsoft.com/office/drawing/2014/main" val="3719474985"/>
                    </a:ext>
                  </a:extLst>
                </a:gridCol>
                <a:gridCol w="1046133">
                  <a:extLst>
                    <a:ext uri="{9D8B030D-6E8A-4147-A177-3AD203B41FA5}">
                      <a16:colId xmlns:a16="http://schemas.microsoft.com/office/drawing/2014/main" val="2932741556"/>
                    </a:ext>
                  </a:extLst>
                </a:gridCol>
              </a:tblGrid>
              <a:tr h="187960">
                <a:tc>
                  <a:txBody>
                    <a:bodyPr/>
                    <a:lstStyle/>
                    <a:p>
                      <a:pPr>
                        <a:lnSpc>
                          <a:spcPct val="107000"/>
                        </a:lnSpc>
                      </a:pPr>
                      <a:endParaRPr lang="fr-FR"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000">
                          <a:effectLst/>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2">
                  <a:txBody>
                    <a:bodyPr/>
                    <a:lstStyle/>
                    <a:p>
                      <a:pPr algn="ctr">
                        <a:lnSpc>
                          <a:spcPct val="107000"/>
                        </a:lnSpc>
                        <a:spcAft>
                          <a:spcPts val="0"/>
                        </a:spcAft>
                      </a:pPr>
                      <a:r>
                        <a:rPr lang="fr-FR" sz="1000">
                          <a:effectLst/>
                        </a:rPr>
                        <a:t>E&gt;0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fr-FR"/>
                    </a:p>
                  </a:txBody>
                  <a:tcPr/>
                </a:tc>
                <a:tc gridSpan="2">
                  <a:txBody>
                    <a:bodyPr/>
                    <a:lstStyle/>
                    <a:p>
                      <a:pPr algn="ctr">
                        <a:lnSpc>
                          <a:spcPct val="107000"/>
                        </a:lnSpc>
                        <a:spcAft>
                          <a:spcPts val="0"/>
                        </a:spcAft>
                      </a:pPr>
                      <a:r>
                        <a:rPr lang="fr-FR" sz="1000">
                          <a:effectLst/>
                        </a:rPr>
                        <a:t>E&gt;20 MeV</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fr-FR"/>
                    </a:p>
                  </a:txBody>
                  <a:tcPr/>
                </a:tc>
                <a:tc>
                  <a:txBody>
                    <a:bodyPr/>
                    <a:lstStyle/>
                    <a:p>
                      <a:pPr algn="ctr">
                        <a:lnSpc>
                          <a:spcPct val="107000"/>
                        </a:lnSpc>
                        <a:spcAft>
                          <a:spcPts val="0"/>
                        </a:spcAft>
                      </a:pP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29099861"/>
                  </a:ext>
                </a:extLst>
              </a:tr>
              <a:tr h="375920">
                <a:tc>
                  <a:txBody>
                    <a:bodyPr/>
                    <a:lstStyle/>
                    <a:p>
                      <a:pPr algn="ctr">
                        <a:lnSpc>
                          <a:spcPct val="107000"/>
                        </a:lnSpc>
                        <a:spcAft>
                          <a:spcPts val="0"/>
                        </a:spcAft>
                      </a:pPr>
                      <a:r>
                        <a:rPr lang="fr-FR" sz="1000">
                          <a:effectLst/>
                        </a:rPr>
                        <a:t>Réaction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l-GR" sz="1000" dirty="0" smtClean="0">
                          <a:effectLst/>
                        </a:rPr>
                        <a:t>Σ</a:t>
                      </a:r>
                      <a:endParaRPr lang="fr-FR" sz="1000" dirty="0" smtClean="0">
                        <a:effectLst/>
                      </a:endParaRPr>
                    </a:p>
                    <a:p>
                      <a:pPr algn="ctr">
                        <a:lnSpc>
                          <a:spcPct val="107000"/>
                        </a:lnSpc>
                        <a:spcAft>
                          <a:spcPts val="0"/>
                        </a:spcAft>
                      </a:pPr>
                      <a:r>
                        <a:rPr lang="fr-FR" sz="1000" dirty="0" smtClean="0">
                          <a:effectLst/>
                        </a:rPr>
                        <a:t> </a:t>
                      </a:r>
                      <a:r>
                        <a:rPr lang="fr-FR" sz="1000" dirty="0">
                          <a:effectLst/>
                        </a:rPr>
                        <a:t>(barn)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000" dirty="0" err="1" smtClean="0">
                          <a:effectLst/>
                        </a:rPr>
                        <a:t>Reaction</a:t>
                      </a:r>
                      <a:r>
                        <a:rPr lang="fr-FR" sz="1000" dirty="0" smtClean="0">
                          <a:effectLst/>
                        </a:rPr>
                        <a:t> rater/</a:t>
                      </a:r>
                      <a:r>
                        <a:rPr lang="fr-FR" sz="1000" dirty="0" err="1" smtClean="0">
                          <a:effectLst/>
                        </a:rPr>
                        <a:t>gramm</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000" dirty="0" smtClean="0">
                          <a:effectLst/>
                        </a:rPr>
                        <a:t>Fraction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000" dirty="0" smtClean="0">
                          <a:effectLst/>
                        </a:rPr>
                        <a:t>E neutron&gt; </a:t>
                      </a:r>
                      <a:r>
                        <a:rPr lang="fr-FR" sz="1000" dirty="0">
                          <a:effectLst/>
                        </a:rPr>
                        <a:t>20 MeV</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000" dirty="0" smtClean="0">
                          <a:effectLst/>
                        </a:rPr>
                        <a:t>Fraction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100" dirty="0" smtClean="0">
                          <a:effectLst/>
                          <a:latin typeface="Calibri" panose="020F0502020204030204" pitchFamily="34" charset="0"/>
                          <a:ea typeface="Calibri" panose="020F0502020204030204" pitchFamily="34" charset="0"/>
                          <a:cs typeface="Times New Roman" panose="02020603050405020304" pitchFamily="18" charset="0"/>
                        </a:rPr>
                        <a:t>Isotope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098988834"/>
                  </a:ext>
                </a:extLst>
              </a:tr>
              <a:tr h="187960">
                <a:tc>
                  <a:txBody>
                    <a:bodyPr/>
                    <a:lstStyle/>
                    <a:p>
                      <a:pPr algn="ctr">
                        <a:lnSpc>
                          <a:spcPct val="107000"/>
                        </a:lnSpc>
                        <a:spcAft>
                          <a:spcPts val="0"/>
                        </a:spcAft>
                      </a:pPr>
                      <a:r>
                        <a:rPr lang="fr-FR" sz="1000">
                          <a:effectLst/>
                        </a:rPr>
                        <a:t>Ni58-n2n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000">
                          <a:effectLst/>
                        </a:rPr>
                        <a:t>0,042261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000">
                          <a:effectLst/>
                        </a:rPr>
                        <a:t>2,55E+04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000">
                          <a:effectLst/>
                        </a:rPr>
                        <a:t>11%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000">
                          <a:effectLst/>
                        </a:rPr>
                        <a:t>1,50E+04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000">
                          <a:effectLst/>
                        </a:rPr>
                        <a:t>35%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100" baseline="30000" dirty="0" smtClean="0">
                          <a:effectLst/>
                          <a:latin typeface="Calibri" panose="020F0502020204030204" pitchFamily="34" charset="0"/>
                          <a:ea typeface="Calibri" panose="020F0502020204030204" pitchFamily="34" charset="0"/>
                          <a:cs typeface="Times New Roman" panose="02020603050405020304" pitchFamily="18" charset="0"/>
                        </a:rPr>
                        <a:t>57</a:t>
                      </a:r>
                      <a:r>
                        <a:rPr lang="fr-FR" sz="1100" dirty="0" smtClean="0">
                          <a:effectLst/>
                          <a:latin typeface="Calibri" panose="020F0502020204030204" pitchFamily="34" charset="0"/>
                          <a:ea typeface="Calibri" panose="020F0502020204030204" pitchFamily="34" charset="0"/>
                          <a:cs typeface="Times New Roman" panose="02020603050405020304" pitchFamily="18" charset="0"/>
                        </a:rPr>
                        <a:t>Ni</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967513627"/>
                  </a:ext>
                </a:extLst>
              </a:tr>
              <a:tr h="187960">
                <a:tc>
                  <a:txBody>
                    <a:bodyPr/>
                    <a:lstStyle/>
                    <a:p>
                      <a:pPr algn="ctr">
                        <a:lnSpc>
                          <a:spcPct val="107000"/>
                        </a:lnSpc>
                        <a:spcAft>
                          <a:spcPts val="0"/>
                        </a:spcAft>
                      </a:pPr>
                      <a:r>
                        <a:rPr lang="fr-FR" sz="1000">
                          <a:effectLst/>
                        </a:rPr>
                        <a:t>Ni58-n3n</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000">
                          <a:effectLst/>
                        </a:rPr>
                        <a:t>0,000241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000">
                          <a:effectLst/>
                        </a:rPr>
                        <a:t>1,45E+02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000">
                          <a:effectLst/>
                        </a:rPr>
                        <a:t>0,1%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000">
                          <a:effectLst/>
                        </a:rPr>
                        <a:t>1,45E+02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000">
                          <a:effectLst/>
                        </a:rPr>
                        <a:t>0,3%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100" baseline="30000" dirty="0" smtClean="0">
                          <a:effectLst/>
                          <a:latin typeface="Calibri" panose="020F0502020204030204" pitchFamily="34" charset="0"/>
                          <a:ea typeface="Calibri" panose="020F0502020204030204" pitchFamily="34" charset="0"/>
                          <a:cs typeface="Times New Roman" panose="02020603050405020304" pitchFamily="18" charset="0"/>
                        </a:rPr>
                        <a:t>56</a:t>
                      </a:r>
                      <a:r>
                        <a:rPr lang="fr-FR" sz="1100" dirty="0" smtClean="0">
                          <a:effectLst/>
                          <a:latin typeface="Calibri" panose="020F0502020204030204" pitchFamily="34" charset="0"/>
                          <a:ea typeface="Calibri" panose="020F0502020204030204" pitchFamily="34" charset="0"/>
                          <a:cs typeface="Times New Roman" panose="02020603050405020304" pitchFamily="18" charset="0"/>
                        </a:rPr>
                        <a:t>Ni</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830896982"/>
                  </a:ext>
                </a:extLst>
              </a:tr>
              <a:tr h="187960">
                <a:tc>
                  <a:txBody>
                    <a:bodyPr/>
                    <a:lstStyle/>
                    <a:p>
                      <a:pPr algn="ctr">
                        <a:lnSpc>
                          <a:spcPct val="107000"/>
                        </a:lnSpc>
                        <a:spcAft>
                          <a:spcPts val="0"/>
                        </a:spcAft>
                      </a:pPr>
                      <a:r>
                        <a:rPr lang="fr-FR" sz="1000">
                          <a:effectLst/>
                        </a:rPr>
                        <a:t>Ni58-np</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000">
                          <a:effectLst/>
                        </a:rPr>
                        <a:t>0,263352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000">
                          <a:effectLst/>
                        </a:rPr>
                        <a:t>1,59E+05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000">
                          <a:effectLst/>
                        </a:rPr>
                        <a:t>67,2%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000">
                          <a:effectLst/>
                        </a:rPr>
                        <a:t>1,18E+04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000">
                          <a:effectLst/>
                        </a:rPr>
                        <a:t>27,9%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100" baseline="30000" dirty="0" smtClean="0">
                          <a:effectLst/>
                          <a:latin typeface="Calibri" panose="020F0502020204030204" pitchFamily="34" charset="0"/>
                          <a:ea typeface="Calibri" panose="020F0502020204030204" pitchFamily="34" charset="0"/>
                          <a:cs typeface="Times New Roman" panose="02020603050405020304" pitchFamily="18" charset="0"/>
                        </a:rPr>
                        <a:t>58</a:t>
                      </a:r>
                      <a:r>
                        <a:rPr lang="fr-FR" sz="1100" dirty="0" smtClean="0">
                          <a:effectLst/>
                          <a:latin typeface="Calibri" panose="020F0502020204030204" pitchFamily="34" charset="0"/>
                          <a:ea typeface="Calibri" panose="020F0502020204030204" pitchFamily="34" charset="0"/>
                          <a:cs typeface="Times New Roman" panose="02020603050405020304" pitchFamily="18" charset="0"/>
                        </a:rPr>
                        <a:t>Co</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088839533"/>
                  </a:ext>
                </a:extLst>
              </a:tr>
              <a:tr h="187960">
                <a:tc>
                  <a:txBody>
                    <a:bodyPr/>
                    <a:lstStyle/>
                    <a:p>
                      <a:pPr algn="ctr">
                        <a:lnSpc>
                          <a:spcPct val="107000"/>
                        </a:lnSpc>
                        <a:spcAft>
                          <a:spcPts val="0"/>
                        </a:spcAft>
                      </a:pPr>
                      <a:r>
                        <a:rPr lang="fr-FR" sz="1000">
                          <a:effectLst/>
                        </a:rPr>
                        <a:t>Ni58-na</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000">
                          <a:effectLst/>
                        </a:rPr>
                        <a:t>0,061221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000">
                          <a:effectLst/>
                        </a:rPr>
                        <a:t>3,69E+04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000">
                          <a:effectLst/>
                        </a:rPr>
                        <a:t>15,6%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000">
                          <a:effectLst/>
                        </a:rPr>
                        <a:t>6,17E+03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000">
                          <a:effectLst/>
                        </a:rPr>
                        <a:t>14,5%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100" baseline="30000" dirty="0" smtClean="0">
                          <a:effectLst/>
                          <a:latin typeface="Calibri" panose="020F0502020204030204" pitchFamily="34" charset="0"/>
                          <a:ea typeface="Calibri" panose="020F0502020204030204" pitchFamily="34" charset="0"/>
                          <a:cs typeface="Times New Roman" panose="02020603050405020304" pitchFamily="18" charset="0"/>
                        </a:rPr>
                        <a:t>55</a:t>
                      </a:r>
                      <a:r>
                        <a:rPr lang="fr-FR" sz="1100" dirty="0" smtClean="0">
                          <a:effectLst/>
                          <a:latin typeface="Calibri" panose="020F0502020204030204" pitchFamily="34" charset="0"/>
                          <a:ea typeface="Calibri" panose="020F0502020204030204" pitchFamily="34" charset="0"/>
                          <a:cs typeface="Times New Roman" panose="02020603050405020304" pitchFamily="18" charset="0"/>
                        </a:rPr>
                        <a:t>Fe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691863564"/>
                  </a:ext>
                </a:extLst>
              </a:tr>
              <a:tr h="187960">
                <a:tc>
                  <a:txBody>
                    <a:bodyPr/>
                    <a:lstStyle/>
                    <a:p>
                      <a:pPr algn="ctr">
                        <a:lnSpc>
                          <a:spcPct val="107000"/>
                        </a:lnSpc>
                        <a:spcAft>
                          <a:spcPts val="0"/>
                        </a:spcAft>
                      </a:pPr>
                      <a:r>
                        <a:rPr lang="fr-FR" sz="1000">
                          <a:effectLst/>
                        </a:rPr>
                        <a:t>Ni58-nd</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000">
                          <a:effectLst/>
                        </a:rPr>
                        <a:t>0,021535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000">
                          <a:effectLst/>
                        </a:rPr>
                        <a:t>1,30E+04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000">
                          <a:effectLst/>
                        </a:rPr>
                        <a:t>5,5%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000">
                          <a:effectLst/>
                        </a:rPr>
                        <a:t>7,93E+03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000">
                          <a:effectLst/>
                        </a:rPr>
                        <a:t>18,7%</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100" baseline="30000" dirty="0" smtClean="0">
                          <a:effectLst/>
                          <a:latin typeface="Calibri" panose="020F0502020204030204" pitchFamily="34" charset="0"/>
                          <a:ea typeface="Calibri" panose="020F0502020204030204" pitchFamily="34" charset="0"/>
                          <a:cs typeface="Times New Roman" panose="02020603050405020304" pitchFamily="18" charset="0"/>
                        </a:rPr>
                        <a:t>57</a:t>
                      </a:r>
                      <a:r>
                        <a:rPr lang="fr-FR" sz="1100" dirty="0" smtClean="0">
                          <a:effectLst/>
                          <a:latin typeface="Calibri" panose="020F0502020204030204" pitchFamily="34" charset="0"/>
                          <a:ea typeface="Calibri" panose="020F0502020204030204" pitchFamily="34" charset="0"/>
                          <a:cs typeface="Times New Roman" panose="02020603050405020304" pitchFamily="18" charset="0"/>
                        </a:rPr>
                        <a:t>Co</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279362"/>
                  </a:ext>
                </a:extLst>
              </a:tr>
              <a:tr h="187960">
                <a:tc>
                  <a:txBody>
                    <a:bodyPr/>
                    <a:lstStyle/>
                    <a:p>
                      <a:pPr algn="ctr">
                        <a:lnSpc>
                          <a:spcPct val="107000"/>
                        </a:lnSpc>
                        <a:spcAft>
                          <a:spcPts val="0"/>
                        </a:spcAft>
                      </a:pPr>
                      <a:r>
                        <a:rPr lang="fr-FR" sz="1000">
                          <a:effectLst/>
                        </a:rPr>
                        <a:t>Ni58-nt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000">
                          <a:effectLst/>
                        </a:rPr>
                        <a:t>0,002304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000">
                          <a:effectLst/>
                        </a:rPr>
                        <a:t>1,39E+03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000">
                          <a:effectLst/>
                        </a:rPr>
                        <a:t>0,6%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000">
                          <a:effectLst/>
                        </a:rPr>
                        <a:t>1,26E+03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000">
                          <a:effectLst/>
                        </a:rPr>
                        <a:t>3,0%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100" baseline="30000" dirty="0" smtClean="0">
                          <a:effectLst/>
                          <a:latin typeface="Calibri" panose="020F0502020204030204" pitchFamily="34" charset="0"/>
                          <a:ea typeface="Calibri" panose="020F0502020204030204" pitchFamily="34" charset="0"/>
                          <a:cs typeface="Times New Roman" panose="02020603050405020304" pitchFamily="18" charset="0"/>
                        </a:rPr>
                        <a:t>56</a:t>
                      </a:r>
                      <a:r>
                        <a:rPr lang="fr-FR" sz="1100" dirty="0" smtClean="0">
                          <a:effectLst/>
                          <a:latin typeface="Calibri" panose="020F0502020204030204" pitchFamily="34" charset="0"/>
                          <a:ea typeface="Calibri" panose="020F0502020204030204" pitchFamily="34" charset="0"/>
                          <a:cs typeface="Times New Roman" panose="02020603050405020304" pitchFamily="18" charset="0"/>
                        </a:rPr>
                        <a:t>Co</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999736335"/>
                  </a:ext>
                </a:extLst>
              </a:tr>
              <a:tr h="187960">
                <a:tc>
                  <a:txBody>
                    <a:bodyPr/>
                    <a:lstStyle/>
                    <a:p>
                      <a:pPr algn="ctr">
                        <a:lnSpc>
                          <a:spcPct val="107000"/>
                        </a:lnSpc>
                        <a:spcAft>
                          <a:spcPts val="0"/>
                        </a:spcAft>
                      </a:pPr>
                      <a:r>
                        <a:rPr lang="fr-FR" sz="1000">
                          <a:effectLst/>
                        </a:rPr>
                        <a:t>Ni58-ng</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000">
                          <a:effectLst/>
                        </a:rPr>
                        <a:t>0,000759</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000">
                          <a:effectLst/>
                        </a:rPr>
                        <a:t>4,57E+02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000">
                          <a:effectLst/>
                        </a:rPr>
                        <a:t>0,2%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000">
                          <a:effectLst/>
                        </a:rPr>
                        <a:t>6,43E+01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000">
                          <a:effectLst/>
                        </a:rPr>
                        <a:t>0,2%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100" baseline="30000" dirty="0" smtClean="0">
                          <a:effectLst/>
                          <a:latin typeface="Calibri" panose="020F0502020204030204" pitchFamily="34" charset="0"/>
                          <a:ea typeface="Calibri" panose="020F0502020204030204" pitchFamily="34" charset="0"/>
                          <a:cs typeface="Times New Roman" panose="02020603050405020304" pitchFamily="18" charset="0"/>
                        </a:rPr>
                        <a:t>58</a:t>
                      </a:r>
                      <a:r>
                        <a:rPr lang="fr-FR" sz="1100" dirty="0" smtClean="0">
                          <a:effectLst/>
                          <a:latin typeface="Calibri" panose="020F0502020204030204" pitchFamily="34" charset="0"/>
                          <a:ea typeface="Calibri" panose="020F0502020204030204" pitchFamily="34" charset="0"/>
                          <a:cs typeface="Times New Roman" panose="02020603050405020304" pitchFamily="18" charset="0"/>
                        </a:rPr>
                        <a:t>Ni</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927658740"/>
                  </a:ext>
                </a:extLst>
              </a:tr>
              <a:tr h="194310">
                <a:tc>
                  <a:txBody>
                    <a:bodyPr/>
                    <a:lstStyle/>
                    <a:p>
                      <a:pPr algn="ctr">
                        <a:lnSpc>
                          <a:spcPct val="107000"/>
                        </a:lnSpc>
                        <a:spcAft>
                          <a:spcPts val="0"/>
                        </a:spcAft>
                      </a:pPr>
                      <a:r>
                        <a:rPr lang="fr-FR" sz="1000">
                          <a:effectLst/>
                        </a:rPr>
                        <a:t>total</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000" dirty="0">
                          <a:effectLst/>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000">
                          <a:effectLst/>
                        </a:rPr>
                        <a:t>2,36E+05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000">
                          <a:effectLst/>
                        </a:rPr>
                        <a:t>100,0%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000">
                          <a:effectLst/>
                        </a:rPr>
                        <a:t>4,24E+04</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fr-FR" sz="1000" dirty="0">
                          <a:effectLst/>
                        </a:rPr>
                        <a:t>100,0%</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8217231"/>
                  </a:ext>
                </a:extLst>
              </a:tr>
            </a:tbl>
          </a:graphicData>
        </a:graphic>
      </p:graphicFrame>
      <p:sp>
        <p:nvSpPr>
          <p:cNvPr id="6" name="ZoneTexte 5"/>
          <p:cNvSpPr txBox="1"/>
          <p:nvPr/>
        </p:nvSpPr>
        <p:spPr>
          <a:xfrm>
            <a:off x="6384175" y="6372290"/>
            <a:ext cx="1947264" cy="369332"/>
          </a:xfrm>
          <a:prstGeom prst="rect">
            <a:avLst/>
          </a:prstGeom>
          <a:noFill/>
        </p:spPr>
        <p:txBody>
          <a:bodyPr wrap="none" rtlCol="0">
            <a:spAutoFit/>
          </a:bodyPr>
          <a:lstStyle/>
          <a:p>
            <a:r>
              <a:rPr lang="en-US" dirty="0" smtClean="0"/>
              <a:t>X. Ledoux courtesy</a:t>
            </a:r>
            <a:endParaRPr lang="en-US" dirty="0"/>
          </a:p>
        </p:txBody>
      </p:sp>
      <p:pic>
        <p:nvPicPr>
          <p:cNvPr id="7" name="Image 6"/>
          <p:cNvPicPr/>
          <p:nvPr/>
        </p:nvPicPr>
        <p:blipFill>
          <a:blip r:embed="rId3">
            <a:extLst>
              <a:ext uri="{28A0092B-C50C-407E-A947-70E740481C1C}">
                <a14:useLocalDpi xmlns:a14="http://schemas.microsoft.com/office/drawing/2010/main" val="0"/>
              </a:ext>
            </a:extLst>
          </a:blip>
          <a:stretch>
            <a:fillRect/>
          </a:stretch>
        </p:blipFill>
        <p:spPr>
          <a:xfrm>
            <a:off x="4880614" y="429864"/>
            <a:ext cx="4954385" cy="2053931"/>
          </a:xfrm>
          <a:prstGeom prst="rect">
            <a:avLst/>
          </a:prstGeom>
        </p:spPr>
      </p:pic>
      <p:sp>
        <p:nvSpPr>
          <p:cNvPr id="5" name="Rectangle 4"/>
          <p:cNvSpPr/>
          <p:nvPr/>
        </p:nvSpPr>
        <p:spPr>
          <a:xfrm>
            <a:off x="6284422" y="3092139"/>
            <a:ext cx="6096000" cy="1815882"/>
          </a:xfrm>
          <a:prstGeom prst="rect">
            <a:avLst/>
          </a:prstGeom>
        </p:spPr>
        <p:txBody>
          <a:bodyPr>
            <a:spAutoFit/>
          </a:bodyPr>
          <a:lstStyle/>
          <a:p>
            <a:endParaRPr lang="fr-FR"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FR" sz="1400" dirty="0">
                <a:latin typeface="Times New Roman" panose="02020603050405020304" pitchFamily="18" charset="0"/>
                <a:cs typeface="Times New Roman" panose="02020603050405020304" pitchFamily="18" charset="0"/>
              </a:rPr>
              <a:t>p+</a:t>
            </a:r>
            <a:r>
              <a:rPr lang="fr-FR" sz="1400" baseline="30000" dirty="0">
                <a:latin typeface="Times New Roman" panose="02020603050405020304" pitchFamily="18" charset="0"/>
                <a:cs typeface="Times New Roman" panose="02020603050405020304" pitchFamily="18" charset="0"/>
              </a:rPr>
              <a:t>7</a:t>
            </a:r>
            <a:r>
              <a:rPr lang="fr-FR" sz="1400" dirty="0">
                <a:latin typeface="Times New Roman" panose="02020603050405020304" pitchFamily="18" charset="0"/>
                <a:cs typeface="Times New Roman" panose="02020603050405020304" pitchFamily="18" charset="0"/>
              </a:rPr>
              <a:t>Li/Be, </a:t>
            </a:r>
            <a:r>
              <a:rPr lang="fr-FR" sz="1400" dirty="0" err="1">
                <a:latin typeface="Times New Roman" panose="02020603050405020304" pitchFamily="18" charset="0"/>
                <a:cs typeface="Times New Roman" panose="02020603050405020304" pitchFamily="18" charset="0"/>
              </a:rPr>
              <a:t>produces</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slighly</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lower</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energies</a:t>
            </a:r>
            <a:r>
              <a:rPr lang="fr-FR" sz="1400" dirty="0">
                <a:latin typeface="Times New Roman" panose="02020603050405020304" pitchFamily="18" charset="0"/>
                <a:cs typeface="Times New Roman" panose="02020603050405020304" pitchFamily="18" charset="0"/>
              </a:rPr>
              <a:t> but the all the flux of 5.10</a:t>
            </a:r>
            <a:r>
              <a:rPr lang="fr-FR" sz="1400" baseline="30000" dirty="0">
                <a:latin typeface="Times New Roman" panose="02020603050405020304" pitchFamily="18" charset="0"/>
                <a:cs typeface="Times New Roman" panose="02020603050405020304" pitchFamily="18" charset="0"/>
              </a:rPr>
              <a:t>6</a:t>
            </a:r>
            <a:r>
              <a:rPr lang="fr-FR" sz="1400" dirty="0">
                <a:latin typeface="Times New Roman" panose="02020603050405020304" pitchFamily="18" charset="0"/>
                <a:cs typeface="Times New Roman" panose="02020603050405020304" pitchFamily="18" charset="0"/>
              </a:rPr>
              <a:t> n/sec/cm² à 5 </a:t>
            </a:r>
            <a:r>
              <a:rPr lang="fr-FR" sz="1400" dirty="0" err="1">
                <a:latin typeface="Times New Roman" panose="02020603050405020304" pitchFamily="18" charset="0"/>
                <a:cs typeface="Times New Roman" panose="02020603050405020304" pitchFamily="18" charset="0"/>
              </a:rPr>
              <a:t>meters</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is</a:t>
            </a:r>
            <a:r>
              <a:rPr lang="fr-FR" sz="1400" dirty="0">
                <a:latin typeface="Times New Roman" panose="02020603050405020304" pitchFamily="18" charset="0"/>
                <a:cs typeface="Times New Roman" panose="02020603050405020304" pitchFamily="18" charset="0"/>
              </a:rPr>
              <a:t> in the range [25-30]MeV</a:t>
            </a:r>
          </a:p>
          <a:p>
            <a:pPr marL="285750" indent="-285750">
              <a:buFont typeface="Arial" panose="020B0604020202020204" pitchFamily="34" charset="0"/>
              <a:buChar char="•"/>
            </a:pP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d+Be</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allows</a:t>
            </a:r>
            <a:r>
              <a:rPr lang="fr-FR" sz="1400" dirty="0">
                <a:latin typeface="Times New Roman" panose="02020603050405020304" pitchFamily="18" charset="0"/>
                <a:cs typeface="Times New Roman" panose="02020603050405020304" pitchFamily="18" charset="0"/>
              </a:rPr>
              <a:t> to </a:t>
            </a:r>
            <a:r>
              <a:rPr lang="fr-FR" sz="1400" dirty="0" err="1">
                <a:latin typeface="Times New Roman" panose="02020603050405020304" pitchFamily="18" charset="0"/>
                <a:cs typeface="Times New Roman" panose="02020603050405020304" pitchFamily="18" charset="0"/>
              </a:rPr>
              <a:t>reach</a:t>
            </a:r>
            <a:r>
              <a:rPr lang="fr-FR" sz="1400" dirty="0">
                <a:latin typeface="Times New Roman" panose="02020603050405020304" pitchFamily="18" charset="0"/>
                <a:cs typeface="Times New Roman" panose="02020603050405020304" pitchFamily="18" charset="0"/>
              </a:rPr>
              <a:t> ~up to 40 MeV In </a:t>
            </a:r>
            <a:r>
              <a:rPr lang="fr-FR" sz="1400" dirty="0" err="1">
                <a:latin typeface="Times New Roman" panose="02020603050405020304" pitchFamily="18" charset="0"/>
                <a:cs typeface="Times New Roman" panose="02020603050405020304" pitchFamily="18" charset="0"/>
              </a:rPr>
              <a:t>this</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energy</a:t>
            </a:r>
            <a:r>
              <a:rPr lang="fr-FR" sz="1400" dirty="0">
                <a:latin typeface="Times New Roman" panose="02020603050405020304" pitchFamily="18" charset="0"/>
                <a:cs typeface="Times New Roman" panose="02020603050405020304" pitchFamily="18" charset="0"/>
              </a:rPr>
              <a:t> range, </a:t>
            </a:r>
            <a:r>
              <a:rPr lang="fr-FR" sz="1400" dirty="0" err="1">
                <a:latin typeface="Times New Roman" panose="02020603050405020304" pitchFamily="18" charset="0"/>
                <a:cs typeface="Times New Roman" panose="02020603050405020304" pitchFamily="18" charset="0"/>
              </a:rPr>
              <a:t>there</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is</a:t>
            </a:r>
            <a:r>
              <a:rPr lang="fr-FR" sz="1400" dirty="0">
                <a:latin typeface="Times New Roman" panose="02020603050405020304" pitchFamily="18" charset="0"/>
                <a:cs typeface="Times New Roman" panose="02020603050405020304" pitchFamily="18" charset="0"/>
              </a:rPr>
              <a:t> no </a:t>
            </a:r>
            <a:r>
              <a:rPr lang="fr-FR" sz="1400" dirty="0" err="1">
                <a:latin typeface="Times New Roman" panose="02020603050405020304" pitchFamily="18" charset="0"/>
                <a:cs typeface="Times New Roman" panose="02020603050405020304" pitchFamily="18" charset="0"/>
              </a:rPr>
              <a:t>competitors</a:t>
            </a:r>
            <a:r>
              <a:rPr lang="fr-FR" sz="1400" dirty="0">
                <a:latin typeface="Times New Roman" panose="02020603050405020304" pitchFamily="18" charset="0"/>
                <a:cs typeface="Times New Roman" panose="02020603050405020304" pitchFamily="18" charset="0"/>
              </a:rPr>
              <a:t>…. NFS </a:t>
            </a:r>
            <a:r>
              <a:rPr lang="fr-FR" sz="1400" dirty="0" err="1">
                <a:latin typeface="Times New Roman" panose="02020603050405020304" pitchFamily="18" charset="0"/>
                <a:cs typeface="Times New Roman" panose="02020603050405020304" pitchFamily="18" charset="0"/>
              </a:rPr>
              <a:t>is</a:t>
            </a:r>
            <a:r>
              <a:rPr lang="fr-FR" sz="1400" dirty="0">
                <a:latin typeface="Times New Roman" panose="02020603050405020304" pitchFamily="18" charset="0"/>
                <a:cs typeface="Times New Roman" panose="02020603050405020304" pitchFamily="18" charset="0"/>
              </a:rPr>
              <a:t> unique in </a:t>
            </a:r>
            <a:r>
              <a:rPr lang="fr-FR" sz="1400" dirty="0" err="1">
                <a:latin typeface="Times New Roman" panose="02020603050405020304" pitchFamily="18" charset="0"/>
                <a:cs typeface="Times New Roman" panose="02020603050405020304" pitchFamily="18" charset="0"/>
              </a:rPr>
              <a:t>term</a:t>
            </a:r>
            <a:r>
              <a:rPr lang="fr-FR" sz="1400" dirty="0">
                <a:latin typeface="Times New Roman" panose="02020603050405020304" pitchFamily="18" charset="0"/>
                <a:cs typeface="Times New Roman" panose="02020603050405020304" pitchFamily="18" charset="0"/>
              </a:rPr>
              <a:t> of flux at </a:t>
            </a:r>
            <a:r>
              <a:rPr lang="fr-FR" sz="1400" dirty="0" err="1">
                <a:latin typeface="Times New Roman" panose="02020603050405020304" pitchFamily="18" charset="0"/>
                <a:cs typeface="Times New Roman" panose="02020603050405020304" pitchFamily="18" charset="0"/>
              </a:rPr>
              <a:t>these</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energies</a:t>
            </a:r>
            <a:r>
              <a:rPr lang="fr-FR" sz="1400"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fr-FR" sz="1400" dirty="0">
              <a:latin typeface="Times New Roman" panose="02020603050405020304" pitchFamily="18" charset="0"/>
              <a:cs typeface="Times New Roman" panose="02020603050405020304" pitchFamily="18" charset="0"/>
            </a:endParaRPr>
          </a:p>
          <a:p>
            <a:r>
              <a:rPr lang="fr-FR" sz="1400" dirty="0">
                <a:latin typeface="Times New Roman" panose="02020603050405020304" pitchFamily="18" charset="0"/>
                <a:cs typeface="Times New Roman" panose="02020603050405020304" pitchFamily="18" charset="0"/>
                <a:sym typeface="Wingdings" panose="05000000000000000000" pitchFamily="2" charset="2"/>
              </a:rPr>
              <a:t>Complete </a:t>
            </a:r>
            <a:r>
              <a:rPr lang="fr-FR" sz="1400" dirty="0" err="1">
                <a:latin typeface="Times New Roman" panose="02020603050405020304" pitchFamily="18" charset="0"/>
                <a:cs typeface="Times New Roman" panose="02020603050405020304" pitchFamily="18" charset="0"/>
                <a:sym typeface="Wingdings" panose="05000000000000000000" pitchFamily="2" charset="2"/>
              </a:rPr>
              <a:t>calculation</a:t>
            </a:r>
            <a:r>
              <a:rPr lang="fr-FR" sz="1400" dirty="0">
                <a:latin typeface="Times New Roman" panose="02020603050405020304" pitchFamily="18" charset="0"/>
                <a:cs typeface="Times New Roman" panose="02020603050405020304" pitchFamily="18" charset="0"/>
                <a:sym typeface="Wingdings" panose="05000000000000000000" pitchFamily="2" charset="2"/>
              </a:rPr>
              <a:t> in d </a:t>
            </a:r>
            <a:r>
              <a:rPr lang="fr-FR" sz="1400" dirty="0" err="1">
                <a:latin typeface="Times New Roman" panose="02020603050405020304" pitchFamily="18" charset="0"/>
                <a:cs typeface="Times New Roman" panose="02020603050405020304" pitchFamily="18" charset="0"/>
                <a:sym typeface="Wingdings" panose="05000000000000000000" pitchFamily="2" charset="2"/>
              </a:rPr>
              <a:t>induced</a:t>
            </a:r>
            <a:r>
              <a:rPr lang="fr-FR" sz="1400" dirty="0">
                <a:latin typeface="Times New Roman" panose="02020603050405020304" pitchFamily="18" charset="0"/>
                <a:cs typeface="Times New Roman" panose="02020603050405020304" pitchFamily="18" charset="0"/>
                <a:sym typeface="Wingdings" panose="05000000000000000000" pitchFamily="2" charset="2"/>
              </a:rPr>
              <a:t> neutron 700 Hz </a:t>
            </a:r>
            <a:r>
              <a:rPr lang="fr-FR" sz="1400" dirty="0" err="1">
                <a:latin typeface="Times New Roman" panose="02020603050405020304" pitchFamily="18" charset="0"/>
                <a:cs typeface="Times New Roman" panose="02020603050405020304" pitchFamily="18" charset="0"/>
                <a:sym typeface="Wingdings" panose="05000000000000000000" pitchFamily="2" charset="2"/>
              </a:rPr>
              <a:t>with</a:t>
            </a:r>
            <a:r>
              <a:rPr lang="fr-FR" sz="1400" dirty="0">
                <a:latin typeface="Times New Roman" panose="02020603050405020304" pitchFamily="18" charset="0"/>
                <a:cs typeface="Times New Roman" panose="02020603050405020304" pitchFamily="18" charset="0"/>
                <a:sym typeface="Wingdings" panose="05000000000000000000" pitchFamily="2" charset="2"/>
              </a:rPr>
              <a:t> 1mm </a:t>
            </a:r>
            <a:r>
              <a:rPr lang="fr-FR" sz="1400" dirty="0" err="1">
                <a:latin typeface="Times New Roman" panose="02020603050405020304" pitchFamily="18" charset="0"/>
                <a:cs typeface="Times New Roman" panose="02020603050405020304" pitchFamily="18" charset="0"/>
                <a:sym typeface="Wingdings" panose="05000000000000000000" pitchFamily="2" charset="2"/>
              </a:rPr>
              <a:t>target</a:t>
            </a:r>
            <a:endParaRPr lang="fr-FR" sz="1400" dirty="0">
              <a:latin typeface="Times New Roman" panose="02020603050405020304" pitchFamily="18" charset="0"/>
              <a:cs typeface="Times New Roman" panose="02020603050405020304" pitchFamily="18" charset="0"/>
              <a:sym typeface="Wingdings" panose="05000000000000000000" pitchFamily="2" charset="2"/>
            </a:endParaRPr>
          </a:p>
          <a:p>
            <a:r>
              <a:rPr lang="fr-FR" sz="1400" dirty="0">
                <a:latin typeface="Times New Roman" panose="02020603050405020304" pitchFamily="18" charset="0"/>
                <a:cs typeface="Times New Roman" panose="02020603050405020304" pitchFamily="18" charset="0"/>
                <a:sym typeface="Wingdings" panose="05000000000000000000" pitchFamily="2" charset="2"/>
              </a:rPr>
              <a:t>Complete </a:t>
            </a:r>
            <a:r>
              <a:rPr lang="fr-FR" sz="1400" dirty="0" err="1">
                <a:latin typeface="Times New Roman" panose="02020603050405020304" pitchFamily="18" charset="0"/>
                <a:cs typeface="Times New Roman" panose="02020603050405020304" pitchFamily="18" charset="0"/>
                <a:sym typeface="Wingdings" panose="05000000000000000000" pitchFamily="2" charset="2"/>
              </a:rPr>
              <a:t>calculation</a:t>
            </a:r>
            <a:r>
              <a:rPr lang="fr-FR" sz="1400" dirty="0">
                <a:latin typeface="Times New Roman" panose="02020603050405020304" pitchFamily="18" charset="0"/>
                <a:cs typeface="Times New Roman" panose="02020603050405020304" pitchFamily="18" charset="0"/>
                <a:sym typeface="Wingdings" panose="05000000000000000000" pitchFamily="2" charset="2"/>
              </a:rPr>
              <a:t> in p </a:t>
            </a:r>
            <a:r>
              <a:rPr lang="fr-FR" sz="1400" dirty="0" err="1">
                <a:latin typeface="Times New Roman" panose="02020603050405020304" pitchFamily="18" charset="0"/>
                <a:cs typeface="Times New Roman" panose="02020603050405020304" pitchFamily="18" charset="0"/>
                <a:sym typeface="Wingdings" panose="05000000000000000000" pitchFamily="2" charset="2"/>
              </a:rPr>
              <a:t>induced</a:t>
            </a:r>
            <a:r>
              <a:rPr lang="fr-FR" sz="1400" dirty="0">
                <a:latin typeface="Times New Roman" panose="02020603050405020304" pitchFamily="18" charset="0"/>
                <a:cs typeface="Times New Roman" panose="02020603050405020304" pitchFamily="18" charset="0"/>
                <a:sym typeface="Wingdings" panose="05000000000000000000" pitchFamily="2" charset="2"/>
              </a:rPr>
              <a:t> neutron 14 Hz</a:t>
            </a:r>
          </a:p>
        </p:txBody>
      </p:sp>
      <p:sp>
        <p:nvSpPr>
          <p:cNvPr id="8" name="Rectangle 7"/>
          <p:cNvSpPr/>
          <p:nvPr/>
        </p:nvSpPr>
        <p:spPr>
          <a:xfrm>
            <a:off x="137629" y="33475"/>
            <a:ext cx="3686226" cy="523220"/>
          </a:xfrm>
          <a:prstGeom prst="rect">
            <a:avLst/>
          </a:prstGeom>
        </p:spPr>
        <p:txBody>
          <a:bodyPr wrap="square">
            <a:spAutoFit/>
          </a:bodyPr>
          <a:lstStyle/>
          <a:p>
            <a:r>
              <a:rPr lang="en-US" sz="2800" b="1" dirty="0" smtClean="0">
                <a:solidFill>
                  <a:srgbClr val="3B2568"/>
                </a:solidFill>
                <a:latin typeface="Times New Roman" panose="02020603050405020304" pitchFamily="18" charset="0"/>
                <a:cs typeface="Times New Roman" panose="02020603050405020304" pitchFamily="18" charset="0"/>
              </a:rPr>
              <a:t>Rates</a:t>
            </a:r>
            <a:endParaRPr lang="en-US" sz="2800" b="1" dirty="0">
              <a:latin typeface="Times New Roman" panose="02020603050405020304" pitchFamily="18" charset="0"/>
              <a:cs typeface="Times New Roman" panose="02020603050405020304" pitchFamily="18" charset="0"/>
            </a:endParaRPr>
          </a:p>
        </p:txBody>
      </p:sp>
      <p:sp>
        <p:nvSpPr>
          <p:cNvPr id="3" name="Flèche courbée vers le bas 2"/>
          <p:cNvSpPr/>
          <p:nvPr/>
        </p:nvSpPr>
        <p:spPr>
          <a:xfrm rot="20181757" flipH="1">
            <a:off x="4353611" y="211717"/>
            <a:ext cx="1446415" cy="68995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Ellipse 8"/>
          <p:cNvSpPr/>
          <p:nvPr/>
        </p:nvSpPr>
        <p:spPr>
          <a:xfrm>
            <a:off x="1737360" y="6556956"/>
            <a:ext cx="869864" cy="2192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avec flèche 10"/>
          <p:cNvCxnSpPr/>
          <p:nvPr/>
        </p:nvCxnSpPr>
        <p:spPr>
          <a:xfrm flipV="1">
            <a:off x="2607224" y="5951913"/>
            <a:ext cx="4267401" cy="6899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6821776" y="5039991"/>
            <a:ext cx="4279248" cy="1200329"/>
          </a:xfrm>
          <a:prstGeom prst="rect">
            <a:avLst/>
          </a:prstGeom>
          <a:noFill/>
        </p:spPr>
        <p:txBody>
          <a:bodyPr wrap="none" rtlCol="0">
            <a:spAutoFit/>
          </a:bodyPr>
          <a:lstStyle/>
          <a:p>
            <a:r>
              <a:rPr lang="fr-FR" dirty="0" smtClean="0"/>
              <a:t> ~1MHz gamma in 4</a:t>
            </a:r>
            <a:r>
              <a:rPr lang="fr-FR" dirty="0" smtClean="0">
                <a:latin typeface="Symbol" panose="05050102010706020507" pitchFamily="18" charset="2"/>
              </a:rPr>
              <a:t>p</a:t>
            </a:r>
          </a:p>
          <a:p>
            <a:r>
              <a:rPr lang="fr-FR" dirty="0" smtClean="0"/>
              <a:t>~10 kHz/</a:t>
            </a:r>
            <a:r>
              <a:rPr lang="fr-FR" dirty="0" err="1" smtClean="0"/>
              <a:t>core</a:t>
            </a:r>
            <a:r>
              <a:rPr lang="fr-FR" dirty="0" smtClean="0"/>
              <a:t> – Free CFD</a:t>
            </a:r>
          </a:p>
          <a:p>
            <a:r>
              <a:rPr lang="fr-FR" dirty="0" smtClean="0"/>
              <a:t>  ~few kHz </a:t>
            </a:r>
            <a:r>
              <a:rPr lang="fr-FR" dirty="0" err="1" smtClean="0"/>
              <a:t>events</a:t>
            </a:r>
            <a:r>
              <a:rPr lang="fr-FR" dirty="0" smtClean="0"/>
              <a:t> for all neutron </a:t>
            </a:r>
            <a:r>
              <a:rPr lang="fr-FR" dirty="0" err="1" smtClean="0"/>
              <a:t>energies</a:t>
            </a:r>
            <a:endParaRPr lang="fr-FR" dirty="0" smtClean="0"/>
          </a:p>
          <a:p>
            <a:r>
              <a:rPr lang="fr-FR" dirty="0"/>
              <a:t> </a:t>
            </a:r>
            <a:r>
              <a:rPr lang="fr-FR" dirty="0" smtClean="0"/>
              <a:t> ~few </a:t>
            </a:r>
            <a:r>
              <a:rPr lang="fr-FR" dirty="0" err="1" smtClean="0"/>
              <a:t>hundred</a:t>
            </a:r>
            <a:r>
              <a:rPr lang="fr-FR" dirty="0" smtClean="0"/>
              <a:t> of Hz </a:t>
            </a:r>
            <a:r>
              <a:rPr lang="fr-FR" dirty="0" err="1" smtClean="0"/>
              <a:t>event</a:t>
            </a:r>
            <a:r>
              <a:rPr lang="fr-FR" dirty="0" smtClean="0"/>
              <a:t> for E</a:t>
            </a:r>
            <a:r>
              <a:rPr lang="fr-FR" baseline="-25000" dirty="0" smtClean="0"/>
              <a:t>n</a:t>
            </a:r>
            <a:r>
              <a:rPr lang="fr-FR" dirty="0" smtClean="0"/>
              <a:t>&gt;20 MeV</a:t>
            </a:r>
            <a:endParaRPr lang="fr-FR" dirty="0"/>
          </a:p>
        </p:txBody>
      </p:sp>
    </p:spTree>
    <p:extLst>
      <p:ext uri="{BB962C8B-B14F-4D97-AF65-F5344CB8AC3E}">
        <p14:creationId xmlns:p14="http://schemas.microsoft.com/office/powerpoint/2010/main" val="3894253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a:blip r:embed="rId2">
            <a:extLst>
              <a:ext uri="{28A0092B-C50C-407E-A947-70E740481C1C}">
                <a14:useLocalDpi xmlns:a14="http://schemas.microsoft.com/office/drawing/2010/main" val="0"/>
              </a:ext>
            </a:extLst>
          </a:blip>
          <a:stretch>
            <a:fillRect/>
          </a:stretch>
        </p:blipFill>
        <p:spPr>
          <a:xfrm>
            <a:off x="139527" y="731520"/>
            <a:ext cx="4026849" cy="3996949"/>
          </a:xfrm>
          <a:prstGeom prst="rect">
            <a:avLst/>
          </a:prstGeom>
        </p:spPr>
      </p:pic>
      <p:sp>
        <p:nvSpPr>
          <p:cNvPr id="4" name="ZoneTexte 3"/>
          <p:cNvSpPr txBox="1"/>
          <p:nvPr/>
        </p:nvSpPr>
        <p:spPr>
          <a:xfrm>
            <a:off x="292538" y="4728468"/>
            <a:ext cx="1947264" cy="369332"/>
          </a:xfrm>
          <a:prstGeom prst="rect">
            <a:avLst/>
          </a:prstGeom>
          <a:noFill/>
        </p:spPr>
        <p:txBody>
          <a:bodyPr wrap="none" rtlCol="0">
            <a:spAutoFit/>
          </a:bodyPr>
          <a:lstStyle/>
          <a:p>
            <a:r>
              <a:rPr lang="en-US" dirty="0" smtClean="0"/>
              <a:t>X. Ledoux courtesy</a:t>
            </a:r>
            <a:endParaRPr lang="en-US" dirty="0"/>
          </a:p>
        </p:txBody>
      </p:sp>
      <p:sp>
        <p:nvSpPr>
          <p:cNvPr id="5" name="Rectangle 4"/>
          <p:cNvSpPr/>
          <p:nvPr/>
        </p:nvSpPr>
        <p:spPr>
          <a:xfrm>
            <a:off x="3279594" y="4359137"/>
            <a:ext cx="886781" cy="369332"/>
          </a:xfrm>
          <a:prstGeom prst="rect">
            <a:avLst/>
          </a:prstGeom>
        </p:spPr>
        <p:txBody>
          <a:bodyPr wrap="none">
            <a:spAutoFit/>
          </a:bodyPr>
          <a:lstStyle/>
          <a:p>
            <a:pPr algn="ctr">
              <a:spcAft>
                <a:spcPts val="1000"/>
              </a:spcAft>
            </a:pPr>
            <a:r>
              <a:rPr lang="fr-FR"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MCNP6</a:t>
            </a:r>
          </a:p>
        </p:txBody>
      </p:sp>
      <p:pic>
        <p:nvPicPr>
          <p:cNvPr id="6" name="Image 5"/>
          <p:cNvPicPr/>
          <p:nvPr/>
        </p:nvPicPr>
        <p:blipFill>
          <a:blip r:embed="rId3">
            <a:extLst>
              <a:ext uri="{28A0092B-C50C-407E-A947-70E740481C1C}">
                <a14:useLocalDpi xmlns:a14="http://schemas.microsoft.com/office/drawing/2010/main" val="0"/>
              </a:ext>
            </a:extLst>
          </a:blip>
          <a:stretch>
            <a:fillRect/>
          </a:stretch>
        </p:blipFill>
        <p:spPr>
          <a:xfrm>
            <a:off x="4166376" y="731519"/>
            <a:ext cx="5370408" cy="3996949"/>
          </a:xfrm>
          <a:prstGeom prst="rect">
            <a:avLst/>
          </a:prstGeom>
        </p:spPr>
      </p:pic>
      <p:sp>
        <p:nvSpPr>
          <p:cNvPr id="9" name="Rectangle 8"/>
          <p:cNvSpPr/>
          <p:nvPr/>
        </p:nvSpPr>
        <p:spPr>
          <a:xfrm>
            <a:off x="4339244" y="839586"/>
            <a:ext cx="4788131" cy="180386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457514" y="2924606"/>
            <a:ext cx="4788131" cy="1803862"/>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1" name="Tableau 10"/>
          <p:cNvGraphicFramePr>
            <a:graphicFrameLocks noGrp="1"/>
          </p:cNvGraphicFramePr>
          <p:nvPr>
            <p:extLst>
              <p:ext uri="{D42A27DB-BD31-4B8C-83A1-F6EECF244321}">
                <p14:modId xmlns:p14="http://schemas.microsoft.com/office/powerpoint/2010/main" val="1850145033"/>
              </p:ext>
            </p:extLst>
          </p:nvPr>
        </p:nvGraphicFramePr>
        <p:xfrm>
          <a:off x="4522152" y="5085178"/>
          <a:ext cx="3330575" cy="717552"/>
        </p:xfrm>
        <a:graphic>
          <a:graphicData uri="http://schemas.openxmlformats.org/drawingml/2006/table">
            <a:tbl>
              <a:tblPr firstRow="1" firstCol="1" bandRow="1">
                <a:tableStyleId>{5C22544A-7EE6-4342-B048-85BDC9FD1C3A}</a:tableStyleId>
              </a:tblPr>
              <a:tblGrid>
                <a:gridCol w="1020445">
                  <a:extLst>
                    <a:ext uri="{9D8B030D-6E8A-4147-A177-3AD203B41FA5}">
                      <a16:colId xmlns:a16="http://schemas.microsoft.com/office/drawing/2014/main" val="2185943572"/>
                    </a:ext>
                  </a:extLst>
                </a:gridCol>
                <a:gridCol w="1139825">
                  <a:extLst>
                    <a:ext uri="{9D8B030D-6E8A-4147-A177-3AD203B41FA5}">
                      <a16:colId xmlns:a16="http://schemas.microsoft.com/office/drawing/2014/main" val="4033956448"/>
                    </a:ext>
                  </a:extLst>
                </a:gridCol>
                <a:gridCol w="1170305">
                  <a:extLst>
                    <a:ext uri="{9D8B030D-6E8A-4147-A177-3AD203B41FA5}">
                      <a16:colId xmlns:a16="http://schemas.microsoft.com/office/drawing/2014/main" val="635799945"/>
                    </a:ext>
                  </a:extLst>
                </a:gridCol>
              </a:tblGrid>
              <a:tr h="0">
                <a:tc>
                  <a:txBody>
                    <a:bodyPr/>
                    <a:lstStyle/>
                    <a:p>
                      <a:pPr algn="ctr">
                        <a:lnSpc>
                          <a:spcPct val="107000"/>
                        </a:lnSpc>
                        <a:spcAft>
                          <a:spcPts val="0"/>
                        </a:spcAft>
                      </a:pPr>
                      <a:r>
                        <a:rPr lang="fr-FR" sz="1100">
                          <a:effectLst/>
                        </a:rPr>
                        <a:t>Crystal</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100">
                          <a:effectLst/>
                        </a:rPr>
                        <a:t>E&gt;0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100">
                          <a:effectLst/>
                        </a:rPr>
                        <a:t>E&gt;5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7722821"/>
                  </a:ext>
                </a:extLst>
              </a:tr>
              <a:tr h="0">
                <a:tc>
                  <a:txBody>
                    <a:bodyPr/>
                    <a:lstStyle/>
                    <a:p>
                      <a:pPr algn="ctr">
                        <a:lnSpc>
                          <a:spcPct val="107000"/>
                        </a:lnSpc>
                        <a:spcAft>
                          <a:spcPts val="0"/>
                        </a:spcAft>
                      </a:pPr>
                      <a:r>
                        <a:rPr lang="fr-FR" sz="1100">
                          <a:effectLst/>
                        </a:rPr>
                        <a:t>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100">
                          <a:effectLst/>
                        </a:rPr>
                        <a:t>1,39</a:t>
                      </a:r>
                      <a:r>
                        <a:rPr lang="fr-FR" sz="1100" baseline="30000">
                          <a:effectLst/>
                        </a:rPr>
                        <a:t>E</a:t>
                      </a:r>
                      <a:r>
                        <a:rPr lang="fr-FR" sz="1100">
                          <a:effectLst/>
                        </a:rPr>
                        <a:t>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100">
                          <a:effectLst/>
                        </a:rPr>
                        <a:t>4,68</a:t>
                      </a:r>
                      <a:r>
                        <a:rPr lang="fr-FR" sz="1100" baseline="30000">
                          <a:effectLst/>
                        </a:rPr>
                        <a:t>e</a:t>
                      </a:r>
                      <a:r>
                        <a:rPr lang="fr-FR" sz="1100">
                          <a:effectLst/>
                        </a:rPr>
                        <a:t>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0901551"/>
                  </a:ext>
                </a:extLst>
              </a:tr>
              <a:tr h="0">
                <a:tc>
                  <a:txBody>
                    <a:bodyPr/>
                    <a:lstStyle/>
                    <a:p>
                      <a:pPr algn="ctr">
                        <a:lnSpc>
                          <a:spcPct val="107000"/>
                        </a:lnSpc>
                        <a:spcAft>
                          <a:spcPts val="0"/>
                        </a:spcAft>
                      </a:pPr>
                      <a:r>
                        <a:rPr lang="fr-FR" sz="1100">
                          <a:effectLst/>
                        </a:rPr>
                        <a:t>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100">
                          <a:effectLst/>
                        </a:rPr>
                        <a:t>1,31</a:t>
                      </a:r>
                      <a:r>
                        <a:rPr lang="fr-FR" sz="1100" baseline="30000">
                          <a:effectLst/>
                        </a:rPr>
                        <a:t>E</a:t>
                      </a:r>
                      <a:r>
                        <a:rPr lang="fr-FR" sz="1100">
                          <a:effectLst/>
                        </a:rPr>
                        <a:t>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100">
                          <a:effectLst/>
                        </a:rPr>
                        <a:t>5,44</a:t>
                      </a:r>
                      <a:r>
                        <a:rPr lang="fr-FR" sz="1100" baseline="30000">
                          <a:effectLst/>
                        </a:rPr>
                        <a:t>e</a:t>
                      </a:r>
                      <a:r>
                        <a:rPr lang="fr-FR" sz="1100">
                          <a:effectLst/>
                        </a:rPr>
                        <a:t>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2959964"/>
                  </a:ext>
                </a:extLst>
              </a:tr>
              <a:tr h="0">
                <a:tc>
                  <a:txBody>
                    <a:bodyPr/>
                    <a:lstStyle/>
                    <a:p>
                      <a:pPr algn="ctr">
                        <a:lnSpc>
                          <a:spcPct val="107000"/>
                        </a:lnSpc>
                        <a:spcAft>
                          <a:spcPts val="0"/>
                        </a:spcAft>
                      </a:pPr>
                      <a:r>
                        <a:rPr lang="fr-FR" sz="1100">
                          <a:effectLst/>
                        </a:rPr>
                        <a:t>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100">
                          <a:effectLst/>
                        </a:rPr>
                        <a:t>1,01</a:t>
                      </a:r>
                      <a:r>
                        <a:rPr lang="fr-FR" sz="1100" baseline="30000">
                          <a:effectLst/>
                        </a:rPr>
                        <a:t>E</a:t>
                      </a:r>
                      <a:r>
                        <a:rPr lang="fr-FR" sz="1100">
                          <a:effectLst/>
                        </a:rPr>
                        <a:t>3</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100" dirty="0">
                          <a:effectLst/>
                        </a:rPr>
                        <a:t>3,32</a:t>
                      </a:r>
                      <a:r>
                        <a:rPr lang="fr-FR" sz="1100" baseline="30000" dirty="0">
                          <a:effectLst/>
                        </a:rPr>
                        <a:t>e</a:t>
                      </a:r>
                      <a:r>
                        <a:rPr lang="fr-FR" sz="1100" dirty="0">
                          <a:effectLst/>
                        </a:rPr>
                        <a:t>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7276917"/>
                  </a:ext>
                </a:extLst>
              </a:tr>
            </a:tbl>
          </a:graphicData>
        </a:graphic>
      </p:graphicFrame>
      <p:sp>
        <p:nvSpPr>
          <p:cNvPr id="12" name="Rectangle 11"/>
          <p:cNvSpPr/>
          <p:nvPr/>
        </p:nvSpPr>
        <p:spPr>
          <a:xfrm>
            <a:off x="3374850" y="5802730"/>
            <a:ext cx="6050760" cy="774571"/>
          </a:xfrm>
          <a:prstGeom prst="rect">
            <a:avLst/>
          </a:prstGeom>
        </p:spPr>
        <p:txBody>
          <a:bodyPr wrap="none">
            <a:spAutoFit/>
          </a:bodyPr>
          <a:lstStyle/>
          <a:p>
            <a:pPr algn="ctr">
              <a:spcAft>
                <a:spcPts val="1000"/>
              </a:spcAft>
            </a:pPr>
            <a:r>
              <a:rPr lang="fr-FR"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Neutron (en </a:t>
            </a:r>
            <a:r>
              <a:rPr lang="fr-FR"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n/cm</a:t>
            </a:r>
            <a:r>
              <a:rPr lang="fr-FR" i="1" baseline="30000" dirty="0">
                <a:solidFill>
                  <a:srgbClr val="44546A"/>
                </a:solidFill>
                <a:latin typeface="Calibri" panose="020F0502020204030204" pitchFamily="34" charset="0"/>
                <a:ea typeface="Calibri" panose="020F0502020204030204" pitchFamily="34" charset="0"/>
                <a:cs typeface="Times New Roman" panose="02020603050405020304" pitchFamily="18" charset="0"/>
              </a:rPr>
              <a:t>2</a:t>
            </a:r>
            <a:r>
              <a:rPr lang="fr-FR"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/s) </a:t>
            </a:r>
            <a:r>
              <a:rPr lang="fr-FR"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for </a:t>
            </a:r>
            <a:r>
              <a:rPr lang="fr-FR" i="1" dirty="0">
                <a:solidFill>
                  <a:srgbClr val="44546A"/>
                </a:solidFill>
                <a:latin typeface="Calibri" panose="020F0502020204030204" pitchFamily="34" charset="0"/>
                <a:ea typeface="Calibri" panose="020F0502020204030204" pitchFamily="34" charset="0"/>
                <a:cs typeface="Times New Roman" panose="02020603050405020304" pitchFamily="18" charset="0"/>
              </a:rPr>
              <a:t>50 µA </a:t>
            </a:r>
            <a:r>
              <a:rPr lang="fr-FR"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deutons</a:t>
            </a:r>
          </a:p>
          <a:p>
            <a:pPr algn="ctr">
              <a:spcAft>
                <a:spcPts val="1000"/>
              </a:spcAft>
            </a:pPr>
            <a:r>
              <a:rPr lang="fr-FR"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Integrated dose of </a:t>
            </a:r>
            <a:r>
              <a:rPr lang="fr-FR" i="1" dirty="0" err="1"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fast</a:t>
            </a:r>
            <a:r>
              <a:rPr lang="fr-FR"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 neutron (&gt; 5 MeV) </a:t>
            </a:r>
            <a:r>
              <a:rPr lang="fr-FR" i="1" dirty="0" err="1"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will</a:t>
            </a:r>
            <a:r>
              <a:rPr lang="fr-FR"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 </a:t>
            </a:r>
            <a:r>
              <a:rPr lang="fr-FR" i="1" dirty="0" err="1"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be</a:t>
            </a:r>
            <a:r>
              <a:rPr lang="fr-FR"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 0.3.10</a:t>
            </a:r>
            <a:r>
              <a:rPr lang="fr-FR" i="1" baseline="30000"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9</a:t>
            </a:r>
            <a:r>
              <a:rPr lang="fr-FR" i="1" dirty="0" smtClean="0">
                <a:solidFill>
                  <a:srgbClr val="44546A"/>
                </a:solidFill>
                <a:latin typeface="Calibri" panose="020F0502020204030204" pitchFamily="34" charset="0"/>
                <a:ea typeface="Calibri" panose="020F0502020204030204" pitchFamily="34" charset="0"/>
                <a:cs typeface="Times New Roman" panose="02020603050405020304" pitchFamily="18" charset="0"/>
              </a:rPr>
              <a:t> n/cm²</a:t>
            </a:r>
            <a:endParaRPr lang="fr-FR" i="1" dirty="0">
              <a:solidFill>
                <a:srgbClr val="44546A"/>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137629" y="33475"/>
            <a:ext cx="7343826" cy="523220"/>
          </a:xfrm>
          <a:prstGeom prst="rect">
            <a:avLst/>
          </a:prstGeom>
        </p:spPr>
        <p:txBody>
          <a:bodyPr wrap="square">
            <a:spAutoFit/>
          </a:bodyPr>
          <a:lstStyle/>
          <a:p>
            <a:r>
              <a:rPr lang="en-US" sz="2800" b="1" dirty="0" smtClean="0">
                <a:solidFill>
                  <a:srgbClr val="3B2568"/>
                </a:solidFill>
                <a:latin typeface="Times New Roman" panose="02020603050405020304" pitchFamily="18" charset="0"/>
                <a:cs typeface="Times New Roman" panose="02020603050405020304" pitchFamily="18" charset="0"/>
              </a:rPr>
              <a:t>Fast Neutron and </a:t>
            </a:r>
            <a:r>
              <a:rPr lang="en-US" sz="2800" b="1" dirty="0" err="1" smtClean="0">
                <a:solidFill>
                  <a:srgbClr val="3B2568"/>
                </a:solidFill>
                <a:latin typeface="Times New Roman" panose="02020603050405020304" pitchFamily="18" charset="0"/>
                <a:cs typeface="Times New Roman" panose="02020603050405020304" pitchFamily="18" charset="0"/>
              </a:rPr>
              <a:t>HPGe</a:t>
            </a:r>
            <a:r>
              <a:rPr lang="en-US" sz="2800" b="1" dirty="0" smtClean="0">
                <a:solidFill>
                  <a:srgbClr val="3B2568"/>
                </a:solidFill>
                <a:latin typeface="Times New Roman" panose="02020603050405020304" pitchFamily="18" charset="0"/>
                <a:cs typeface="Times New Roman" panose="02020603050405020304" pitchFamily="18" charset="0"/>
              </a:rPr>
              <a:t> detectors</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15876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68172" y="803759"/>
            <a:ext cx="6874626" cy="2062103"/>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12 EXOGAM clover detectors placed at 5 meters from the production target</a:t>
            </a:r>
          </a:p>
          <a:p>
            <a:pPr marL="285750" indent="-28575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rPr>
              <a:t>Using 45</a:t>
            </a:r>
            <a:r>
              <a:rPr lang="en-US" sz="1600" dirty="0" smtClean="0">
                <a:latin typeface="Symbol" panose="05050102010706020507" pitchFamily="18" charset="2"/>
                <a:cs typeface="Times New Roman" panose="02020603050405020304" pitchFamily="18" charset="0"/>
              </a:rPr>
              <a:t>m</a:t>
            </a:r>
            <a:r>
              <a:rPr lang="en-US" sz="1600" dirty="0" smtClean="0">
                <a:latin typeface="Times New Roman" panose="02020603050405020304" pitchFamily="18" charset="0"/>
                <a:cs typeface="Times New Roman" panose="02020603050405020304" pitchFamily="18" charset="0"/>
              </a:rPr>
              <a:t>A of deuteron beam on the thick Be target</a:t>
            </a:r>
          </a:p>
          <a:p>
            <a:r>
              <a:rPr lang="en-US" sz="1600" dirty="0" smtClean="0">
                <a:latin typeface="Times New Roman" panose="02020603050405020304" pitchFamily="18" charset="0"/>
                <a:cs typeface="Times New Roman" panose="02020603050405020304" pitchFamily="18" charset="0"/>
                <a:sym typeface="Wingdings" panose="05000000000000000000" pitchFamily="2" charset="2"/>
              </a:rPr>
              <a:t>		700 Hz of </a:t>
            </a:r>
            <a:r>
              <a:rPr lang="en-US" sz="1600" baseline="30000" dirty="0" smtClean="0">
                <a:latin typeface="Times New Roman" panose="02020603050405020304" pitchFamily="18" charset="0"/>
                <a:cs typeface="Times New Roman" panose="02020603050405020304" pitchFamily="18" charset="0"/>
                <a:sym typeface="Wingdings" panose="05000000000000000000" pitchFamily="2" charset="2"/>
              </a:rPr>
              <a:t>56</a:t>
            </a:r>
            <a:r>
              <a:rPr lang="en-US" sz="1600" dirty="0" smtClean="0">
                <a:latin typeface="Times New Roman" panose="02020603050405020304" pitchFamily="18" charset="0"/>
                <a:cs typeface="Times New Roman" panose="02020603050405020304" pitchFamily="18" charset="0"/>
                <a:sym typeface="Wingdings" panose="05000000000000000000" pitchFamily="2" charset="2"/>
              </a:rPr>
              <a:t>Ni with a 1mm target</a:t>
            </a:r>
          </a:p>
          <a:p>
            <a:pPr marL="285750" indent="-285750">
              <a:buFont typeface="Arial" panose="020B0604020202020204" pitchFamily="34" charset="0"/>
              <a:buChar char="•"/>
            </a:pPr>
            <a:r>
              <a:rPr lang="en-US" sz="1600" dirty="0" smtClean="0">
                <a:latin typeface="Times New Roman" panose="02020603050405020304" pitchFamily="18" charset="0"/>
                <a:cs typeface="Times New Roman" panose="02020603050405020304" pitchFamily="18" charset="0"/>
                <a:sym typeface="Wingdings" panose="05000000000000000000" pitchFamily="2" charset="2"/>
              </a:rPr>
              <a:t>Triggered in </a:t>
            </a:r>
            <a:r>
              <a:rPr lang="en-US" sz="1600" dirty="0" smtClean="0">
                <a:latin typeface="Symbol" panose="05050102010706020507" pitchFamily="18" charset="2"/>
                <a:cs typeface="Times New Roman" panose="02020603050405020304" pitchFamily="18" charset="0"/>
                <a:sym typeface="Wingdings" panose="05000000000000000000" pitchFamily="2" charset="2"/>
              </a:rPr>
              <a:t>gg</a:t>
            </a:r>
            <a:r>
              <a:rPr lang="en-US" sz="1600" dirty="0" smtClean="0">
                <a:latin typeface="Times New Roman" panose="02020603050405020304" pitchFamily="18" charset="0"/>
                <a:cs typeface="Times New Roman" panose="02020603050405020304" pitchFamily="18" charset="0"/>
                <a:sym typeface="Wingdings" panose="05000000000000000000" pitchFamily="2" charset="2"/>
              </a:rPr>
              <a:t> in coincidence with the fastest neutrons </a:t>
            </a:r>
          </a:p>
          <a:p>
            <a:endParaRPr lang="en-US" sz="1600" dirty="0" smtClean="0">
              <a:latin typeface="Times New Roman" panose="02020603050405020304" pitchFamily="18" charset="0"/>
              <a:cs typeface="Times New Roman" panose="02020603050405020304" pitchFamily="18" charset="0"/>
              <a:sym typeface="Wingdings" panose="05000000000000000000" pitchFamily="2" charset="2"/>
            </a:endParaRPr>
          </a:p>
          <a:p>
            <a:r>
              <a:rPr lang="en-US" sz="1600" dirty="0" smtClean="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With 21 UT of beam on target  ~5.10</a:t>
            </a:r>
            <a:r>
              <a:rPr lang="en-US" sz="1600" baseline="30000" dirty="0" smtClean="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6</a:t>
            </a:r>
            <a:r>
              <a:rPr lang="en-US" sz="1600" dirty="0" smtClean="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sz="1600" dirty="0" smtClean="0">
                <a:solidFill>
                  <a:srgbClr val="7030A0"/>
                </a:solidFill>
                <a:latin typeface="Symbol" panose="05050102010706020507" pitchFamily="18" charset="2"/>
                <a:cs typeface="Times New Roman" panose="02020603050405020304" pitchFamily="18" charset="0"/>
                <a:sym typeface="Wingdings" panose="05000000000000000000" pitchFamily="2" charset="2"/>
              </a:rPr>
              <a:t>gg</a:t>
            </a:r>
            <a:r>
              <a:rPr lang="en-US" sz="1600" dirty="0" smtClean="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coincidences</a:t>
            </a:r>
          </a:p>
          <a:p>
            <a:pPr marL="285750" indent="-285750">
              <a:buFont typeface="Wingdings" panose="05000000000000000000" pitchFamily="2" charset="2"/>
              <a:buChar char="à"/>
            </a:pPr>
            <a:endParaRPr lang="en-US" sz="1600" dirty="0" smtClean="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p:txBody>
      </p:sp>
      <p:grpSp>
        <p:nvGrpSpPr>
          <p:cNvPr id="9" name="Groupe 8"/>
          <p:cNvGrpSpPr/>
          <p:nvPr/>
        </p:nvGrpSpPr>
        <p:grpSpPr>
          <a:xfrm>
            <a:off x="68172" y="2723153"/>
            <a:ext cx="3572934" cy="1549589"/>
            <a:chOff x="127226" y="81828"/>
            <a:chExt cx="6215386" cy="2509475"/>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226" y="81828"/>
              <a:ext cx="6215386" cy="2509475"/>
            </a:xfrm>
            <a:prstGeom prst="rect">
              <a:avLst/>
            </a:prstGeom>
          </p:spPr>
        </p:pic>
        <p:sp>
          <p:nvSpPr>
            <p:cNvPr id="6" name="ZoneTexte 5"/>
            <p:cNvSpPr txBox="1"/>
            <p:nvPr/>
          </p:nvSpPr>
          <p:spPr>
            <a:xfrm>
              <a:off x="3378989" y="81828"/>
              <a:ext cx="1511951"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58</a:t>
              </a:r>
              <a:r>
                <a:rPr lang="en-US" dirty="0" smtClean="0">
                  <a:latin typeface="Times New Roman" panose="02020603050405020304" pitchFamily="18" charset="0"/>
                  <a:cs typeface="Times New Roman" panose="02020603050405020304" pitchFamily="18" charset="0"/>
                </a:rPr>
                <a:t>Ni(n,3n)</a:t>
              </a:r>
              <a:r>
                <a:rPr lang="en-US" baseline="30000" dirty="0" smtClean="0">
                  <a:latin typeface="Times New Roman" panose="02020603050405020304" pitchFamily="18" charset="0"/>
                  <a:cs typeface="Times New Roman" panose="02020603050405020304" pitchFamily="18" charset="0"/>
                </a:rPr>
                <a:t>5</a:t>
              </a:r>
              <a:r>
                <a:rPr lang="en-US" baseline="30000" dirty="0" smtClean="0">
                  <a:latin typeface="Times New Roman" panose="02020603050405020304" pitchFamily="18" charset="0"/>
                  <a:cs typeface="Times New Roman" panose="02020603050405020304" pitchFamily="18" charset="0"/>
                  <a:sym typeface="Wingdings" panose="05000000000000000000" pitchFamily="2" charset="2"/>
                </a:rPr>
                <a:t>6</a:t>
              </a:r>
              <a:r>
                <a:rPr lang="en-US" dirty="0" smtClean="0">
                  <a:latin typeface="Times New Roman" panose="02020603050405020304" pitchFamily="18" charset="0"/>
                  <a:cs typeface="Times New Roman" panose="02020603050405020304" pitchFamily="18" charset="0"/>
                  <a:sym typeface="Wingdings" panose="05000000000000000000" pitchFamily="2" charset="2"/>
                </a:rPr>
                <a:t>Ni</a:t>
              </a:r>
              <a:endParaRPr lang="en-US" dirty="0">
                <a:latin typeface="Times New Roman" panose="02020603050405020304" pitchFamily="18" charset="0"/>
                <a:cs typeface="Times New Roman" panose="02020603050405020304" pitchFamily="18" charset="0"/>
              </a:endParaRPr>
            </a:p>
          </p:txBody>
        </p:sp>
      </p:grpSp>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6348" y="118197"/>
            <a:ext cx="3796145" cy="845235"/>
          </a:xfrm>
          <a:prstGeom prst="rect">
            <a:avLst/>
          </a:prstGeom>
        </p:spPr>
      </p:pic>
      <p:pic>
        <p:nvPicPr>
          <p:cNvPr id="3" name="Image 2"/>
          <p:cNvPicPr>
            <a:picLocks noChangeAspect="1"/>
          </p:cNvPicPr>
          <p:nvPr/>
        </p:nvPicPr>
        <p:blipFill>
          <a:blip r:embed="rId4"/>
          <a:stretch>
            <a:fillRect/>
          </a:stretch>
        </p:blipFill>
        <p:spPr>
          <a:xfrm>
            <a:off x="7299062" y="1272711"/>
            <a:ext cx="2795358" cy="2911832"/>
          </a:xfrm>
          <a:prstGeom prst="rect">
            <a:avLst/>
          </a:prstGeom>
        </p:spPr>
      </p:pic>
      <p:sp>
        <p:nvSpPr>
          <p:cNvPr id="7" name="Rectangle 6"/>
          <p:cNvSpPr/>
          <p:nvPr/>
        </p:nvSpPr>
        <p:spPr>
          <a:xfrm>
            <a:off x="10047383" y="1338842"/>
            <a:ext cx="2031406" cy="523220"/>
          </a:xfrm>
          <a:prstGeom prst="rect">
            <a:avLst/>
          </a:prstGeom>
        </p:spPr>
        <p:txBody>
          <a:bodyPr wrap="square">
            <a:spAutoFit/>
          </a:bodyPr>
          <a:lstStyle/>
          <a:p>
            <a:r>
              <a:rPr lang="en-US" sz="1400" dirty="0" smtClean="0">
                <a:latin typeface="Times New Roman" panose="02020603050405020304" pitchFamily="18" charset="0"/>
                <a:cs typeface="Times New Roman" panose="02020603050405020304" pitchFamily="18" charset="0"/>
              </a:rPr>
              <a:t>M. </a:t>
            </a:r>
            <a:r>
              <a:rPr lang="en-US" sz="1400" dirty="0" err="1" smtClean="0">
                <a:latin typeface="Times New Roman" panose="02020603050405020304" pitchFamily="18" charset="0"/>
                <a:cs typeface="Times New Roman" panose="02020603050405020304" pitchFamily="18" charset="0"/>
              </a:rPr>
              <a:t>Kerveno</a:t>
            </a:r>
            <a:r>
              <a:rPr lang="en-US" sz="1400" dirty="0" smtClean="0">
                <a:latin typeface="Times New Roman" panose="02020603050405020304" pitchFamily="18" charset="0"/>
                <a:cs typeface="Times New Roman" panose="02020603050405020304" pitchFamily="18" charset="0"/>
              </a:rPr>
              <a:t> et al </a:t>
            </a:r>
            <a:r>
              <a:rPr lang="en-US" sz="1400" dirty="0" smtClean="0">
                <a:solidFill>
                  <a:srgbClr val="131413"/>
                </a:solidFill>
                <a:latin typeface="Times New Roman" panose="02020603050405020304" pitchFamily="18" charset="0"/>
                <a:cs typeface="Times New Roman" panose="02020603050405020304" pitchFamily="18" charset="0"/>
              </a:rPr>
              <a:t>Eur. Phys. J. A (2015) </a:t>
            </a:r>
            <a:r>
              <a:rPr lang="en-US" sz="1400" b="1" dirty="0" smtClean="0">
                <a:solidFill>
                  <a:srgbClr val="131413"/>
                </a:solidFill>
                <a:latin typeface="Times New Roman" panose="02020603050405020304" pitchFamily="18" charset="0"/>
                <a:cs typeface="Times New Roman" panose="02020603050405020304" pitchFamily="18" charset="0"/>
              </a:rPr>
              <a:t>51</a:t>
            </a:r>
            <a:r>
              <a:rPr lang="en-US" sz="1400" dirty="0" smtClean="0">
                <a:solidFill>
                  <a:srgbClr val="131413"/>
                </a:solidFill>
                <a:latin typeface="Times New Roman" panose="02020603050405020304" pitchFamily="18" charset="0"/>
                <a:cs typeface="Times New Roman" panose="02020603050405020304" pitchFamily="18" charset="0"/>
              </a:rPr>
              <a:t>: 167</a:t>
            </a:r>
            <a:endParaRPr lang="en-US" sz="1400" dirty="0">
              <a:latin typeface="Times New Roman" panose="02020603050405020304" pitchFamily="18" charset="0"/>
              <a:cs typeface="Times New Roman" panose="02020603050405020304" pitchFamily="18" charset="0"/>
            </a:endParaRPr>
          </a:p>
        </p:txBody>
      </p:sp>
      <p:sp>
        <p:nvSpPr>
          <p:cNvPr id="10" name="Rectangle 9"/>
          <p:cNvSpPr/>
          <p:nvPr/>
        </p:nvSpPr>
        <p:spPr>
          <a:xfrm>
            <a:off x="137629" y="33475"/>
            <a:ext cx="3686226" cy="523220"/>
          </a:xfrm>
          <a:prstGeom prst="rect">
            <a:avLst/>
          </a:prstGeom>
        </p:spPr>
        <p:txBody>
          <a:bodyPr wrap="square">
            <a:spAutoFit/>
          </a:bodyPr>
          <a:lstStyle/>
          <a:p>
            <a:r>
              <a:rPr lang="en-US" sz="2800" b="1" dirty="0" smtClean="0">
                <a:solidFill>
                  <a:srgbClr val="3B2568"/>
                </a:solidFill>
                <a:latin typeface="Times New Roman" panose="02020603050405020304" pitchFamily="18" charset="0"/>
                <a:cs typeface="Times New Roman" panose="02020603050405020304" pitchFamily="18" charset="0"/>
              </a:rPr>
              <a:t>Experiment #1</a:t>
            </a:r>
            <a:endParaRPr lang="en-US" sz="2800" b="1" dirty="0">
              <a:latin typeface="Times New Roman" panose="02020603050405020304" pitchFamily="18" charset="0"/>
              <a:cs typeface="Times New Roman" panose="02020603050405020304" pitchFamily="18" charset="0"/>
            </a:endParaRPr>
          </a:p>
        </p:txBody>
      </p:sp>
      <p:sp>
        <p:nvSpPr>
          <p:cNvPr id="2" name="ZoneTexte 1"/>
          <p:cNvSpPr txBox="1"/>
          <p:nvPr/>
        </p:nvSpPr>
        <p:spPr>
          <a:xfrm>
            <a:off x="7523728" y="963432"/>
            <a:ext cx="1345240" cy="307777"/>
          </a:xfrm>
          <a:prstGeom prst="rect">
            <a:avLst/>
          </a:prstGeom>
          <a:noFill/>
        </p:spPr>
        <p:txBody>
          <a:bodyPr wrap="none" rtlCol="0">
            <a:spAutoFit/>
          </a:bodyPr>
          <a:lstStyle/>
          <a:p>
            <a:r>
              <a:rPr lang="en-US" sz="1400" b="1" dirty="0" smtClean="0">
                <a:solidFill>
                  <a:srgbClr val="7030A0"/>
                </a:solidFill>
                <a:latin typeface="Arial" panose="020B0604020202020204" pitchFamily="34" charset="0"/>
                <a:cs typeface="Arial" panose="020B0604020202020204" pitchFamily="34" charset="0"/>
              </a:rPr>
              <a:t>Methodology </a:t>
            </a:r>
            <a:endParaRPr lang="en-US" sz="1400" b="1" dirty="0">
              <a:solidFill>
                <a:srgbClr val="7030A0"/>
              </a:solidFill>
              <a:latin typeface="Arial" panose="020B0604020202020204" pitchFamily="34" charset="0"/>
              <a:cs typeface="Arial" panose="020B0604020202020204" pitchFamily="34" charset="0"/>
            </a:endParaRPr>
          </a:p>
        </p:txBody>
      </p:sp>
      <p:sp>
        <p:nvSpPr>
          <p:cNvPr id="12" name="ZoneTexte 11"/>
          <p:cNvSpPr txBox="1"/>
          <p:nvPr/>
        </p:nvSpPr>
        <p:spPr>
          <a:xfrm>
            <a:off x="10016268" y="3930244"/>
            <a:ext cx="1673535" cy="338554"/>
          </a:xfrm>
          <a:prstGeom prst="rect">
            <a:avLst/>
          </a:prstGeom>
          <a:solidFill>
            <a:schemeClr val="bg1"/>
          </a:solidFill>
        </p:spPr>
        <p:txBody>
          <a:bodyPr wrap="none" rtlCol="0">
            <a:spAutoFit/>
          </a:bodyPr>
          <a:lstStyle/>
          <a:p>
            <a:r>
              <a:rPr lang="fr-FR" sz="1600" b="1" dirty="0" smtClean="0">
                <a:latin typeface="Arial" panose="020B0604020202020204" pitchFamily="34" charset="0"/>
                <a:cs typeface="Arial" panose="020B0604020202020204" pitchFamily="34" charset="0"/>
              </a:rPr>
              <a:t>= Neutron </a:t>
            </a:r>
            <a:r>
              <a:rPr lang="fr-FR" sz="1600" b="1" dirty="0" err="1" smtClean="0">
                <a:latin typeface="Arial" panose="020B0604020202020204" pitchFamily="34" charset="0"/>
                <a:cs typeface="Arial" panose="020B0604020202020204" pitchFamily="34" charset="0"/>
              </a:rPr>
              <a:t>T.o.F</a:t>
            </a:r>
            <a:endParaRPr lang="fr-FR" sz="1600" b="1" dirty="0">
              <a:latin typeface="Arial" panose="020B0604020202020204" pitchFamily="34" charset="0"/>
              <a:cs typeface="Arial" panose="020B0604020202020204" pitchFamily="34" charset="0"/>
            </a:endParaRPr>
          </a:p>
        </p:txBody>
      </p:sp>
      <p:sp>
        <p:nvSpPr>
          <p:cNvPr id="13" name="ZoneTexte 12"/>
          <p:cNvSpPr txBox="1"/>
          <p:nvPr/>
        </p:nvSpPr>
        <p:spPr>
          <a:xfrm>
            <a:off x="3505485" y="2775931"/>
            <a:ext cx="2953309" cy="276999"/>
          </a:xfrm>
          <a:prstGeom prst="rect">
            <a:avLst/>
          </a:prstGeom>
          <a:noFill/>
        </p:spPr>
        <p:txBody>
          <a:bodyPr wrap="none" rtlCol="0">
            <a:spAutoFit/>
          </a:bodyPr>
          <a:lstStyle/>
          <a:p>
            <a:r>
              <a:rPr lang="fr-FR" sz="1200" dirty="0" smtClean="0">
                <a:latin typeface="Arial" panose="020B0604020202020204" pitchFamily="34" charset="0"/>
                <a:cs typeface="Arial" panose="020B0604020202020204" pitchFamily="34" charset="0"/>
              </a:rPr>
              <a:t>J. </a:t>
            </a:r>
            <a:r>
              <a:rPr lang="fr-FR" sz="1200" dirty="0" err="1" smtClean="0">
                <a:latin typeface="Arial" panose="020B0604020202020204" pitchFamily="34" charset="0"/>
                <a:cs typeface="Arial" panose="020B0604020202020204" pitchFamily="34" charset="0"/>
              </a:rPr>
              <a:t>Vrzalova</a:t>
            </a:r>
            <a:r>
              <a:rPr lang="fr-FR" sz="1200" dirty="0" smtClean="0">
                <a:latin typeface="Arial" panose="020B0604020202020204" pitchFamily="34" charset="0"/>
                <a:cs typeface="Arial" panose="020B0604020202020204" pitchFamily="34" charset="0"/>
              </a:rPr>
              <a:t> et al NIM A, 726 (2013)84-90</a:t>
            </a:r>
            <a:endParaRPr lang="fr-FR" sz="1200" dirty="0">
              <a:latin typeface="Arial" panose="020B0604020202020204" pitchFamily="34" charset="0"/>
              <a:cs typeface="Arial" panose="020B0604020202020204" pitchFamily="34" charset="0"/>
            </a:endParaRPr>
          </a:p>
        </p:txBody>
      </p:sp>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72" y="4268800"/>
            <a:ext cx="4163006" cy="2797019"/>
          </a:xfrm>
          <a:prstGeom prst="rect">
            <a:avLst/>
          </a:prstGeom>
        </p:spPr>
      </p:pic>
      <p:pic>
        <p:nvPicPr>
          <p:cNvPr id="14" name="Imag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0858" y="4902681"/>
            <a:ext cx="1946478" cy="1456424"/>
          </a:xfrm>
          <a:prstGeom prst="rect">
            <a:avLst/>
          </a:prstGeom>
        </p:spPr>
      </p:pic>
      <p:sp>
        <p:nvSpPr>
          <p:cNvPr id="15" name="Flèche courbée vers le bas 14"/>
          <p:cNvSpPr/>
          <p:nvPr/>
        </p:nvSpPr>
        <p:spPr>
          <a:xfrm rot="20533258" flipH="1">
            <a:off x="1498417" y="4664411"/>
            <a:ext cx="2695423" cy="666143"/>
          </a:xfrm>
          <a:prstGeom prst="curved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6" name="Imag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10858" y="3491345"/>
            <a:ext cx="1957537" cy="1386397"/>
          </a:xfrm>
          <a:prstGeom prst="rect">
            <a:avLst/>
          </a:prstGeom>
        </p:spPr>
      </p:pic>
      <p:pic>
        <p:nvPicPr>
          <p:cNvPr id="17" name="Image 16"/>
          <p:cNvPicPr>
            <a:picLocks noChangeAspect="1"/>
          </p:cNvPicPr>
          <p:nvPr/>
        </p:nvPicPr>
        <p:blipFill>
          <a:blip r:embed="rId8"/>
          <a:stretch>
            <a:fillRect/>
          </a:stretch>
        </p:blipFill>
        <p:spPr>
          <a:xfrm>
            <a:off x="8919707" y="4726459"/>
            <a:ext cx="3159082" cy="2115617"/>
          </a:xfrm>
          <a:prstGeom prst="rect">
            <a:avLst/>
          </a:prstGeom>
        </p:spPr>
      </p:pic>
      <p:sp>
        <p:nvSpPr>
          <p:cNvPr id="18" name="Rectangle 17"/>
          <p:cNvSpPr/>
          <p:nvPr/>
        </p:nvSpPr>
        <p:spPr>
          <a:xfrm>
            <a:off x="6711005" y="6035939"/>
            <a:ext cx="2157963" cy="646331"/>
          </a:xfrm>
          <a:prstGeom prst="rect">
            <a:avLst/>
          </a:prstGeom>
        </p:spPr>
        <p:txBody>
          <a:bodyPr wrap="none">
            <a:spAutoFit/>
          </a:bodyPr>
          <a:lstStyle/>
          <a:p>
            <a:r>
              <a:rPr lang="fr-FR" sz="1200" dirty="0" smtClean="0">
                <a:latin typeface="Arial" panose="020B0604020202020204" pitchFamily="34" charset="0"/>
                <a:cs typeface="Arial" panose="020B0604020202020204" pitchFamily="34" charset="0"/>
              </a:rPr>
              <a:t>M. </a:t>
            </a:r>
            <a:r>
              <a:rPr lang="fr-FR" sz="1200" dirty="0" err="1" smtClean="0">
                <a:latin typeface="Arial" panose="020B0604020202020204" pitchFamily="34" charset="0"/>
                <a:cs typeface="Arial" panose="020B0604020202020204" pitchFamily="34" charset="0"/>
              </a:rPr>
              <a:t>Vandebrouck</a:t>
            </a:r>
            <a:r>
              <a:rPr lang="fr-FR" sz="1200" dirty="0" smtClean="0">
                <a:latin typeface="Arial" panose="020B0604020202020204" pitchFamily="34" charset="0"/>
                <a:cs typeface="Arial" panose="020B0604020202020204" pitchFamily="34" charset="0"/>
              </a:rPr>
              <a:t>(CEA)</a:t>
            </a:r>
          </a:p>
          <a:p>
            <a:r>
              <a:rPr lang="fr-FR" sz="1200" dirty="0" smtClean="0">
                <a:latin typeface="Arial" panose="020B0604020202020204" pitchFamily="34" charset="0"/>
                <a:cs typeface="Arial" panose="020B0604020202020204" pitchFamily="34" charset="0"/>
              </a:rPr>
              <a:t>I. </a:t>
            </a:r>
            <a:r>
              <a:rPr lang="fr-FR" sz="1200" dirty="0" err="1" smtClean="0">
                <a:latin typeface="Arial" panose="020B0604020202020204" pitchFamily="34" charset="0"/>
                <a:cs typeface="Arial" panose="020B0604020202020204" pitchFamily="34" charset="0"/>
              </a:rPr>
              <a:t>Matea</a:t>
            </a:r>
            <a:r>
              <a:rPr lang="fr-FR" sz="1200" dirty="0" smtClean="0">
                <a:latin typeface="Arial" panose="020B0604020202020204" pitchFamily="34" charset="0"/>
                <a:cs typeface="Arial" panose="020B0604020202020204" pitchFamily="34" charset="0"/>
              </a:rPr>
              <a:t> (</a:t>
            </a:r>
            <a:r>
              <a:rPr lang="fr-FR" sz="1200" dirty="0" err="1" smtClean="0">
                <a:latin typeface="Arial" panose="020B0604020202020204" pitchFamily="34" charset="0"/>
                <a:cs typeface="Arial" panose="020B0604020202020204" pitchFamily="34" charset="0"/>
              </a:rPr>
              <a:t>IJClab</a:t>
            </a:r>
            <a:r>
              <a:rPr lang="fr-FR" sz="1200" dirty="0" smtClean="0">
                <a:latin typeface="Arial" panose="020B0604020202020204" pitchFamily="34" charset="0"/>
                <a:cs typeface="Arial" panose="020B0604020202020204" pitchFamily="34" charset="0"/>
              </a:rPr>
              <a:t>)</a:t>
            </a:r>
          </a:p>
          <a:p>
            <a:r>
              <a:rPr lang="fr-FR" sz="1200" dirty="0" err="1" smtClean="0">
                <a:latin typeface="Arial" panose="020B0604020202020204" pitchFamily="34" charset="0"/>
                <a:cs typeface="Arial" panose="020B0604020202020204" pitchFamily="34" charset="0"/>
              </a:rPr>
              <a:t>September</a:t>
            </a:r>
            <a:r>
              <a:rPr lang="fr-FR" sz="1200" dirty="0" smtClean="0">
                <a:latin typeface="Arial" panose="020B0604020202020204" pitchFamily="34" charset="0"/>
                <a:cs typeface="Arial" panose="020B0604020202020204" pitchFamily="34" charset="0"/>
              </a:rPr>
              <a:t> 2022 @ 5 </a:t>
            </a:r>
            <a:r>
              <a:rPr lang="fr-FR" sz="1200" dirty="0" err="1" smtClean="0">
                <a:latin typeface="Arial" panose="020B0604020202020204" pitchFamily="34" charset="0"/>
                <a:cs typeface="Arial" panose="020B0604020202020204" pitchFamily="34" charset="0"/>
              </a:rPr>
              <a:t>meters</a:t>
            </a:r>
            <a:endParaRPr lang="fr-FR" sz="1200" dirty="0">
              <a:latin typeface="Arial" panose="020B0604020202020204" pitchFamily="34" charset="0"/>
              <a:cs typeface="Arial" panose="020B0604020202020204" pitchFamily="34" charset="0"/>
            </a:endParaRPr>
          </a:p>
        </p:txBody>
      </p:sp>
      <p:sp>
        <p:nvSpPr>
          <p:cNvPr id="20" name="ZoneTexte 19"/>
          <p:cNvSpPr txBox="1"/>
          <p:nvPr/>
        </p:nvSpPr>
        <p:spPr>
          <a:xfrm>
            <a:off x="8907115" y="4925575"/>
            <a:ext cx="707886" cy="369332"/>
          </a:xfrm>
          <a:prstGeom prst="rect">
            <a:avLst/>
          </a:prstGeom>
          <a:noFill/>
        </p:spPr>
        <p:txBody>
          <a:bodyPr wrap="none" rtlCol="0">
            <a:spAutoFit/>
          </a:bodyPr>
          <a:lstStyle/>
          <a:p>
            <a:r>
              <a:rPr lang="fr-FR" dirty="0" smtClean="0">
                <a:solidFill>
                  <a:schemeClr val="bg1"/>
                </a:solidFill>
              </a:rPr>
              <a:t>PARIS</a:t>
            </a:r>
            <a:endParaRPr lang="fr-FR" dirty="0">
              <a:solidFill>
                <a:schemeClr val="bg1"/>
              </a:solidFill>
            </a:endParaRPr>
          </a:p>
        </p:txBody>
      </p:sp>
      <p:sp>
        <p:nvSpPr>
          <p:cNvPr id="21" name="ZoneTexte 20"/>
          <p:cNvSpPr txBox="1"/>
          <p:nvPr/>
        </p:nvSpPr>
        <p:spPr>
          <a:xfrm>
            <a:off x="10640909" y="5989772"/>
            <a:ext cx="1463862" cy="923330"/>
          </a:xfrm>
          <a:prstGeom prst="rect">
            <a:avLst/>
          </a:prstGeom>
          <a:noFill/>
        </p:spPr>
        <p:txBody>
          <a:bodyPr wrap="none" rtlCol="0">
            <a:spAutoFit/>
          </a:bodyPr>
          <a:lstStyle/>
          <a:p>
            <a:r>
              <a:rPr lang="fr-FR" dirty="0" smtClean="0">
                <a:solidFill>
                  <a:schemeClr val="bg1"/>
                </a:solidFill>
              </a:rPr>
              <a:t>EXOGAM</a:t>
            </a:r>
          </a:p>
          <a:p>
            <a:endParaRPr lang="fr-FR" dirty="0">
              <a:solidFill>
                <a:schemeClr val="bg1"/>
              </a:solidFill>
            </a:endParaRPr>
          </a:p>
          <a:p>
            <a:r>
              <a:rPr lang="fr-FR" dirty="0" smtClean="0">
                <a:solidFill>
                  <a:schemeClr val="bg1"/>
                </a:solidFill>
              </a:rPr>
              <a:t>    +MONSTER</a:t>
            </a:r>
            <a:endParaRPr lang="fr-FR" dirty="0">
              <a:solidFill>
                <a:schemeClr val="bg1"/>
              </a:solidFill>
            </a:endParaRPr>
          </a:p>
        </p:txBody>
      </p:sp>
    </p:spTree>
    <p:extLst>
      <p:ext uri="{BB962C8B-B14F-4D97-AF65-F5344CB8AC3E}">
        <p14:creationId xmlns:p14="http://schemas.microsoft.com/office/powerpoint/2010/main" val="3847632529"/>
      </p:ext>
    </p:extLst>
  </p:cSld>
  <p:clrMapOvr>
    <a:masterClrMapping/>
  </p:clrMapOvr>
  <mc:AlternateContent xmlns:mc="http://schemas.openxmlformats.org/markup-compatibility/2006" xmlns:p14="http://schemas.microsoft.com/office/powerpoint/2010/main">
    <mc:Choice Requires="p14">
      <p:transition spd="slow" p14:dur="2000" advTm="44050"/>
    </mc:Choice>
    <mc:Fallback xmlns="">
      <p:transition spd="slow" advTm="4405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6348" y="118197"/>
            <a:ext cx="3796145" cy="845235"/>
          </a:xfrm>
          <a:prstGeom prst="rect">
            <a:avLst/>
          </a:prstGeom>
        </p:spPr>
      </p:pic>
      <p:pic>
        <p:nvPicPr>
          <p:cNvPr id="4" name="Image 3"/>
          <p:cNvPicPr>
            <a:picLocks noChangeAspect="1"/>
          </p:cNvPicPr>
          <p:nvPr/>
        </p:nvPicPr>
        <p:blipFill>
          <a:blip r:embed="rId3"/>
          <a:stretch>
            <a:fillRect/>
          </a:stretch>
        </p:blipFill>
        <p:spPr>
          <a:xfrm>
            <a:off x="33252" y="3909483"/>
            <a:ext cx="3557847" cy="2416502"/>
          </a:xfrm>
          <a:prstGeom prst="rect">
            <a:avLst/>
          </a:prstGeom>
        </p:spPr>
      </p:pic>
      <p:sp>
        <p:nvSpPr>
          <p:cNvPr id="5" name="ZoneTexte 4"/>
          <p:cNvSpPr txBox="1"/>
          <p:nvPr/>
        </p:nvSpPr>
        <p:spPr>
          <a:xfrm>
            <a:off x="5390085" y="1269027"/>
            <a:ext cx="5060201" cy="2554545"/>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The proposition is a EXOGAM@NFS campaign starting in </a:t>
            </a:r>
            <a:r>
              <a:rPr lang="en-US" sz="2000" dirty="0" smtClean="0">
                <a:latin typeface="Times New Roman" panose="02020603050405020304" pitchFamily="18" charset="0"/>
                <a:cs typeface="Times New Roman" panose="02020603050405020304" pitchFamily="18" charset="0"/>
              </a:rPr>
              <a:t>2023</a:t>
            </a:r>
          </a:p>
          <a:p>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Second </a:t>
            </a:r>
            <a:r>
              <a:rPr lang="en-US" sz="2000" dirty="0" smtClean="0">
                <a:latin typeface="Times New Roman" panose="02020603050405020304" pitchFamily="18" charset="0"/>
                <a:cs typeface="Times New Roman" panose="02020603050405020304" pitchFamily="18" charset="0"/>
              </a:rPr>
              <a:t>proposal will be </a:t>
            </a:r>
            <a:r>
              <a:rPr lang="en-US" sz="2000" baseline="30000" dirty="0" smtClean="0">
                <a:latin typeface="Times New Roman" panose="02020603050405020304" pitchFamily="18" charset="0"/>
                <a:cs typeface="Times New Roman" panose="02020603050405020304" pitchFamily="18" charset="0"/>
              </a:rPr>
              <a:t>40</a:t>
            </a:r>
            <a:r>
              <a:rPr lang="en-US" sz="2000" dirty="0" smtClean="0">
                <a:latin typeface="Times New Roman" panose="02020603050405020304" pitchFamily="18" charset="0"/>
                <a:cs typeface="Times New Roman" panose="02020603050405020304" pitchFamily="18" charset="0"/>
              </a:rPr>
              <a:t>Ca(n,3n)</a:t>
            </a:r>
            <a:r>
              <a:rPr lang="en-US" sz="2000" baseline="30000" dirty="0" smtClean="0">
                <a:latin typeface="Times New Roman" panose="02020603050405020304" pitchFamily="18" charset="0"/>
                <a:cs typeface="Times New Roman" panose="02020603050405020304" pitchFamily="18" charset="0"/>
              </a:rPr>
              <a:t>38</a:t>
            </a:r>
            <a:r>
              <a:rPr lang="en-US" sz="2000" dirty="0" smtClean="0">
                <a:latin typeface="Times New Roman" panose="02020603050405020304" pitchFamily="18" charset="0"/>
                <a:cs typeface="Times New Roman" panose="02020603050405020304" pitchFamily="18" charset="0"/>
              </a:rPr>
              <a:t>Ca</a:t>
            </a:r>
          </a:p>
          <a:p>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All proposals are welcome !!</a:t>
            </a:r>
          </a:p>
          <a:p>
            <a:endParaRPr lang="en-US" sz="2000" dirty="0">
              <a:solidFill>
                <a:srgbClr val="FF3399"/>
              </a:solidFill>
              <a:latin typeface="Times New Roman" panose="02020603050405020304" pitchFamily="18" charset="0"/>
              <a:cs typeface="Times New Roman" panose="02020603050405020304" pitchFamily="18" charset="0"/>
            </a:endParaRPr>
          </a:p>
          <a:p>
            <a:endParaRPr lang="en-US" sz="2000" dirty="0">
              <a:solidFill>
                <a:srgbClr val="FF3399"/>
              </a:solidFill>
              <a:latin typeface="Times New Roman" panose="02020603050405020304" pitchFamily="18" charset="0"/>
              <a:cs typeface="Times New Roman" panose="02020603050405020304" pitchFamily="18" charset="0"/>
            </a:endParaRPr>
          </a:p>
        </p:txBody>
      </p:sp>
      <p:pic>
        <p:nvPicPr>
          <p:cNvPr id="6" name="Image 5"/>
          <p:cNvPicPr>
            <a:picLocks noChangeAspect="1"/>
          </p:cNvPicPr>
          <p:nvPr/>
        </p:nvPicPr>
        <p:blipFill>
          <a:blip r:embed="rId4"/>
          <a:stretch>
            <a:fillRect/>
          </a:stretch>
        </p:blipFill>
        <p:spPr>
          <a:xfrm rot="16200000">
            <a:off x="1304719" y="3192309"/>
            <a:ext cx="5700885" cy="1630496"/>
          </a:xfrm>
          <a:prstGeom prst="rect">
            <a:avLst/>
          </a:prstGeom>
        </p:spPr>
      </p:pic>
      <p:cxnSp>
        <p:nvCxnSpPr>
          <p:cNvPr id="8" name="Connecteur droit 7"/>
          <p:cNvCxnSpPr/>
          <p:nvPr/>
        </p:nvCxnSpPr>
        <p:spPr>
          <a:xfrm flipV="1">
            <a:off x="2610196" y="5860473"/>
            <a:ext cx="1113906" cy="16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flipV="1">
            <a:off x="2588027" y="5048597"/>
            <a:ext cx="1113906" cy="16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cteur droit 11"/>
          <p:cNvCxnSpPr/>
          <p:nvPr/>
        </p:nvCxnSpPr>
        <p:spPr>
          <a:xfrm flipV="1">
            <a:off x="2610498" y="4541521"/>
            <a:ext cx="1113906" cy="16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flipV="1">
            <a:off x="2596643" y="4269971"/>
            <a:ext cx="1113906" cy="16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flipV="1">
            <a:off x="2588027" y="4748467"/>
            <a:ext cx="2249980" cy="1"/>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37629" y="1194767"/>
            <a:ext cx="3427541" cy="523220"/>
          </a:xfrm>
          <a:prstGeom prst="rect">
            <a:avLst/>
          </a:prstGeom>
        </p:spPr>
        <p:txBody>
          <a:bodyPr wrap="none">
            <a:spAutoFit/>
          </a:bodyPr>
          <a:lstStyle/>
          <a:p>
            <a:r>
              <a:rPr lang="fr-FR" sz="1400" b="1" baseline="30000" dirty="0" smtClean="0">
                <a:latin typeface="Arial" panose="020B0604020202020204" pitchFamily="34" charset="0"/>
                <a:cs typeface="Arial" panose="020B0604020202020204" pitchFamily="34" charset="0"/>
              </a:rPr>
              <a:t>40</a:t>
            </a:r>
            <a:r>
              <a:rPr lang="fr-FR" sz="1400" b="1" dirty="0" smtClean="0">
                <a:latin typeface="Arial" panose="020B0604020202020204" pitchFamily="34" charset="0"/>
                <a:cs typeface="Arial" panose="020B0604020202020204" pitchFamily="34" charset="0"/>
              </a:rPr>
              <a:t>Ca(</a:t>
            </a:r>
            <a:r>
              <a:rPr lang="fr-FR" sz="1400" b="1" dirty="0" err="1" smtClean="0">
                <a:latin typeface="Arial" panose="020B0604020202020204" pitchFamily="34" charset="0"/>
                <a:cs typeface="Arial" panose="020B0604020202020204" pitchFamily="34" charset="0"/>
              </a:rPr>
              <a:t>p</a:t>
            </a:r>
            <a:r>
              <a:rPr lang="fr-FR" sz="1400" b="1" i="1" dirty="0" err="1" smtClean="0">
                <a:latin typeface="Arial" panose="020B0604020202020204" pitchFamily="34" charset="0"/>
                <a:cs typeface="Arial" panose="020B0604020202020204" pitchFamily="34" charset="0"/>
              </a:rPr>
              <a:t>,t</a:t>
            </a:r>
            <a:r>
              <a:rPr lang="fr-FR" sz="1400" b="1" dirty="0" smtClean="0">
                <a:latin typeface="Arial" panose="020B0604020202020204" pitchFamily="34" charset="0"/>
                <a:cs typeface="Arial" panose="020B0604020202020204" pitchFamily="34" charset="0"/>
              </a:rPr>
              <a:t>)</a:t>
            </a:r>
            <a:r>
              <a:rPr lang="fr-FR" sz="1400" b="1" baseline="30000" dirty="0" smtClean="0">
                <a:latin typeface="Arial" panose="020B0604020202020204" pitchFamily="34" charset="0"/>
                <a:cs typeface="Arial" panose="020B0604020202020204" pitchFamily="34" charset="0"/>
              </a:rPr>
              <a:t>38</a:t>
            </a:r>
            <a:r>
              <a:rPr lang="fr-FR" sz="1400" b="1" dirty="0" smtClean="0">
                <a:latin typeface="Arial" panose="020B0604020202020204" pitchFamily="34" charset="0"/>
                <a:cs typeface="Arial" panose="020B0604020202020204" pitchFamily="34" charset="0"/>
              </a:rPr>
              <a:t>Ca </a:t>
            </a:r>
            <a:r>
              <a:rPr lang="fr-FR" sz="1400" b="1" dirty="0" err="1">
                <a:latin typeface="Arial" panose="020B0604020202020204" pitchFamily="34" charset="0"/>
                <a:cs typeface="Arial" panose="020B0604020202020204" pitchFamily="34" charset="0"/>
              </a:rPr>
              <a:t>reaction</a:t>
            </a:r>
            <a:r>
              <a:rPr lang="fr-FR" sz="1400" b="1" dirty="0">
                <a:latin typeface="Arial" panose="020B0604020202020204" pitchFamily="34" charset="0"/>
                <a:cs typeface="Arial" panose="020B0604020202020204" pitchFamily="34" charset="0"/>
              </a:rPr>
              <a:t> </a:t>
            </a:r>
            <a:r>
              <a:rPr lang="fr-FR" sz="1400" b="1" dirty="0" err="1" smtClean="0">
                <a:latin typeface="Arial" panose="020B0604020202020204" pitchFamily="34" charset="0"/>
                <a:cs typeface="Arial" panose="020B0604020202020204" pitchFamily="34" charset="0"/>
              </a:rPr>
              <a:t>measurements</a:t>
            </a:r>
            <a:endParaRPr lang="fr-FR" sz="1400" b="1" dirty="0" smtClean="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A. M. </a:t>
            </a:r>
            <a:r>
              <a:rPr lang="fr-FR" sz="1400" dirty="0" smtClean="0">
                <a:latin typeface="Arial" panose="020B0604020202020204" pitchFamily="34" charset="0"/>
                <a:cs typeface="Arial" panose="020B0604020202020204" pitchFamily="34" charset="0"/>
              </a:rPr>
              <a:t>Long et al, </a:t>
            </a:r>
            <a:r>
              <a:rPr lang="en-US" sz="1400" dirty="0" smtClean="0">
                <a:latin typeface="Arial" panose="020B0604020202020204" pitchFamily="34" charset="0"/>
                <a:cs typeface="Arial" panose="020B0604020202020204" pitchFamily="34" charset="0"/>
              </a:rPr>
              <a:t>PRC </a:t>
            </a:r>
            <a:r>
              <a:rPr lang="en-US" sz="1400" dirty="0">
                <a:latin typeface="Arial" panose="020B0604020202020204" pitchFamily="34" charset="0"/>
                <a:cs typeface="Arial" panose="020B0604020202020204" pitchFamily="34" charset="0"/>
              </a:rPr>
              <a:t>95, 055803 (2017)</a:t>
            </a:r>
            <a:endParaRPr lang="fr-FR" sz="1400" dirty="0">
              <a:latin typeface="Arial" panose="020B0604020202020204" pitchFamily="34" charset="0"/>
              <a:cs typeface="Arial" panose="020B0604020202020204" pitchFamily="34" charset="0"/>
            </a:endParaRPr>
          </a:p>
        </p:txBody>
      </p:sp>
      <p:cxnSp>
        <p:nvCxnSpPr>
          <p:cNvPr id="18" name="Connecteur droit 17"/>
          <p:cNvCxnSpPr/>
          <p:nvPr/>
        </p:nvCxnSpPr>
        <p:spPr>
          <a:xfrm flipH="1" flipV="1">
            <a:off x="374072" y="3549535"/>
            <a:ext cx="4447309" cy="8313"/>
          </a:xfrm>
          <a:prstGeom prst="line">
            <a:avLst/>
          </a:prstGeom>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0" y="3348243"/>
            <a:ext cx="466794" cy="369332"/>
          </a:xfrm>
          <a:prstGeom prst="rect">
            <a:avLst/>
          </a:prstGeom>
          <a:noFill/>
        </p:spPr>
        <p:txBody>
          <a:bodyPr wrap="none" rtlCol="0">
            <a:spAutoFit/>
          </a:bodyPr>
          <a:lstStyle/>
          <a:p>
            <a:r>
              <a:rPr lang="fr-FR" dirty="0" err="1" smtClean="0">
                <a:latin typeface="Arial" panose="020B0604020202020204" pitchFamily="34" charset="0"/>
                <a:cs typeface="Arial" panose="020B0604020202020204" pitchFamily="34" charset="0"/>
              </a:rPr>
              <a:t>Sp</a:t>
            </a:r>
            <a:endParaRPr lang="fr-FR" dirty="0">
              <a:latin typeface="Arial" panose="020B0604020202020204" pitchFamily="34" charset="0"/>
              <a:cs typeface="Arial" panose="020B0604020202020204" pitchFamily="34" charset="0"/>
            </a:endParaRPr>
          </a:p>
        </p:txBody>
      </p:sp>
      <p:sp>
        <p:nvSpPr>
          <p:cNvPr id="15" name="Rectangle 14"/>
          <p:cNvSpPr/>
          <p:nvPr/>
        </p:nvSpPr>
        <p:spPr>
          <a:xfrm>
            <a:off x="137629" y="33475"/>
            <a:ext cx="3686226" cy="523220"/>
          </a:xfrm>
          <a:prstGeom prst="rect">
            <a:avLst/>
          </a:prstGeom>
        </p:spPr>
        <p:txBody>
          <a:bodyPr wrap="square">
            <a:spAutoFit/>
          </a:bodyPr>
          <a:lstStyle/>
          <a:p>
            <a:r>
              <a:rPr lang="en-US" sz="2800" b="1" dirty="0" smtClean="0">
                <a:solidFill>
                  <a:srgbClr val="3B2568"/>
                </a:solidFill>
                <a:latin typeface="Times New Roman" panose="02020603050405020304" pitchFamily="18" charset="0"/>
                <a:cs typeface="Times New Roman" panose="02020603050405020304" pitchFamily="18" charset="0"/>
              </a:rPr>
              <a:t>Experiment #2</a:t>
            </a:r>
            <a:endParaRPr lang="en-US" sz="2800" b="1" dirty="0">
              <a:latin typeface="Times New Roman" panose="02020603050405020304" pitchFamily="18" charset="0"/>
              <a:cs typeface="Times New Roman" panose="02020603050405020304" pitchFamily="18" charset="0"/>
            </a:endParaRPr>
          </a:p>
        </p:txBody>
      </p:sp>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56779" y="4994074"/>
            <a:ext cx="4489412" cy="1407289"/>
          </a:xfrm>
          <a:prstGeom prst="rect">
            <a:avLst/>
          </a:prstGeom>
        </p:spPr>
      </p:pic>
      <p:sp>
        <p:nvSpPr>
          <p:cNvPr id="20" name="ZoneTexte 19"/>
          <p:cNvSpPr txBox="1"/>
          <p:nvPr/>
        </p:nvSpPr>
        <p:spPr>
          <a:xfrm>
            <a:off x="7788228" y="3776496"/>
            <a:ext cx="4226514" cy="646331"/>
          </a:xfrm>
          <a:prstGeom prst="rect">
            <a:avLst/>
          </a:prstGeom>
          <a:noFill/>
        </p:spPr>
        <p:txBody>
          <a:bodyPr wrap="square" rtlCol="0">
            <a:spAutoFit/>
          </a:bodyPr>
          <a:lstStyle/>
          <a:p>
            <a:r>
              <a:rPr lang="fr-FR" dirty="0" smtClean="0"/>
              <a:t>Prochain PAC : </a:t>
            </a:r>
            <a:r>
              <a:rPr lang="fr-FR" dirty="0" err="1" smtClean="0"/>
              <a:t>Dec</a:t>
            </a:r>
            <a:r>
              <a:rPr lang="fr-FR" dirty="0" smtClean="0"/>
              <a:t>. 2022</a:t>
            </a:r>
          </a:p>
          <a:p>
            <a:r>
              <a:rPr lang="en-US" dirty="0" smtClean="0"/>
              <a:t>deadline </a:t>
            </a:r>
            <a:r>
              <a:rPr lang="en-US" b="1" u="sng" dirty="0" smtClean="0"/>
              <a:t>October </a:t>
            </a:r>
            <a:r>
              <a:rPr lang="en-US" b="1" u="sng" dirty="0"/>
              <a:t>24, </a:t>
            </a:r>
            <a:r>
              <a:rPr lang="en-US" b="1" u="sng" dirty="0" smtClean="0"/>
              <a:t>2022</a:t>
            </a:r>
            <a:endParaRPr lang="fr-FR" dirty="0"/>
          </a:p>
        </p:txBody>
      </p:sp>
      <p:pic>
        <p:nvPicPr>
          <p:cNvPr id="21" name="Image 20"/>
          <p:cNvPicPr>
            <a:picLocks noChangeAspect="1"/>
          </p:cNvPicPr>
          <p:nvPr/>
        </p:nvPicPr>
        <p:blipFill>
          <a:blip r:embed="rId6"/>
          <a:stretch>
            <a:fillRect/>
          </a:stretch>
        </p:blipFill>
        <p:spPr>
          <a:xfrm>
            <a:off x="6790489" y="3530126"/>
            <a:ext cx="1028020" cy="1028020"/>
          </a:xfrm>
          <a:prstGeom prst="rect">
            <a:avLst/>
          </a:prstGeom>
        </p:spPr>
      </p:pic>
      <p:sp>
        <p:nvSpPr>
          <p:cNvPr id="17" name="Rectangle 16"/>
          <p:cNvSpPr/>
          <p:nvPr/>
        </p:nvSpPr>
        <p:spPr>
          <a:xfrm>
            <a:off x="6868550" y="3622765"/>
            <a:ext cx="3790699" cy="91875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76016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e 16"/>
          <p:cNvGrpSpPr/>
          <p:nvPr/>
        </p:nvGrpSpPr>
        <p:grpSpPr>
          <a:xfrm>
            <a:off x="112109" y="2525136"/>
            <a:ext cx="6610910" cy="3736328"/>
            <a:chOff x="467544" y="1196752"/>
            <a:chExt cx="8303093" cy="4669979"/>
          </a:xfrm>
        </p:grpSpPr>
        <p:pic>
          <p:nvPicPr>
            <p:cNvPr id="5" name="Picture 4" descr="vue nord ouest 2"/>
            <p:cNvPicPr>
              <a:picLocks noChangeAspect="1" noChangeArrowheads="1"/>
            </p:cNvPicPr>
            <p:nvPr/>
          </p:nvPicPr>
          <p:blipFill>
            <a:blip r:embed="rId2" cstate="print"/>
            <a:srcRect l="7635" t="3305" r="6511" b="2568"/>
            <a:stretch>
              <a:fillRect/>
            </a:stretch>
          </p:blipFill>
          <p:spPr bwMode="auto">
            <a:xfrm>
              <a:off x="467544" y="1196752"/>
              <a:ext cx="8303093" cy="4669979"/>
            </a:xfrm>
            <a:prstGeom prst="rect">
              <a:avLst/>
            </a:prstGeom>
            <a:noFill/>
            <a:ln>
              <a:miter lim="800000"/>
              <a:headEnd/>
              <a:tailEnd/>
            </a:ln>
          </p:spPr>
        </p:pic>
        <p:sp>
          <p:nvSpPr>
            <p:cNvPr id="6" name="ZoneTexte 5"/>
            <p:cNvSpPr txBox="1"/>
            <p:nvPr/>
          </p:nvSpPr>
          <p:spPr>
            <a:xfrm>
              <a:off x="1259632" y="4653136"/>
              <a:ext cx="542071" cy="369332"/>
            </a:xfrm>
            <a:prstGeom prst="rect">
              <a:avLst/>
            </a:prstGeom>
            <a:solidFill>
              <a:schemeClr val="bg1"/>
            </a:solidFill>
          </p:spPr>
          <p:txBody>
            <a:bodyPr wrap="none" rtlCol="0">
              <a:spAutoFit/>
            </a:bodyPr>
            <a:lstStyle/>
            <a:p>
              <a:r>
                <a:rPr lang="en-US" dirty="0"/>
                <a:t>NFS</a:t>
              </a:r>
            </a:p>
          </p:txBody>
        </p:sp>
        <p:sp>
          <p:nvSpPr>
            <p:cNvPr id="7" name="ZoneTexte 6"/>
            <p:cNvSpPr txBox="1"/>
            <p:nvPr/>
          </p:nvSpPr>
          <p:spPr>
            <a:xfrm>
              <a:off x="827584" y="2420888"/>
              <a:ext cx="407484" cy="369332"/>
            </a:xfrm>
            <a:prstGeom prst="rect">
              <a:avLst/>
            </a:prstGeom>
            <a:solidFill>
              <a:schemeClr val="bg1"/>
            </a:solidFill>
          </p:spPr>
          <p:txBody>
            <a:bodyPr wrap="none" rtlCol="0">
              <a:spAutoFit/>
            </a:bodyPr>
            <a:lstStyle/>
            <a:p>
              <a:r>
                <a:rPr lang="en-US" dirty="0"/>
                <a:t>S3</a:t>
              </a:r>
            </a:p>
          </p:txBody>
        </p:sp>
        <p:sp>
          <p:nvSpPr>
            <p:cNvPr id="8" name="ZoneTexte 7"/>
            <p:cNvSpPr txBox="1"/>
            <p:nvPr/>
          </p:nvSpPr>
          <p:spPr>
            <a:xfrm>
              <a:off x="3275856" y="4365104"/>
              <a:ext cx="744050" cy="369332"/>
            </a:xfrm>
            <a:prstGeom prst="rect">
              <a:avLst/>
            </a:prstGeom>
            <a:solidFill>
              <a:schemeClr val="bg1"/>
            </a:solidFill>
          </p:spPr>
          <p:txBody>
            <a:bodyPr wrap="none" rtlCol="0">
              <a:spAutoFit/>
            </a:bodyPr>
            <a:lstStyle/>
            <a:p>
              <a:r>
                <a:rPr lang="en-US" dirty="0"/>
                <a:t>LINAC</a:t>
              </a:r>
            </a:p>
          </p:txBody>
        </p:sp>
        <p:sp>
          <p:nvSpPr>
            <p:cNvPr id="9" name="ZoneTexte 8"/>
            <p:cNvSpPr txBox="1"/>
            <p:nvPr/>
          </p:nvSpPr>
          <p:spPr>
            <a:xfrm>
              <a:off x="5031419" y="1229958"/>
              <a:ext cx="2240752" cy="1637328"/>
            </a:xfrm>
            <a:prstGeom prst="rect">
              <a:avLst/>
            </a:prstGeom>
            <a:solidFill>
              <a:schemeClr val="bg1"/>
            </a:solidFill>
          </p:spPr>
          <p:txBody>
            <a:bodyPr wrap="square" rtlCol="0">
              <a:spAutoFit/>
            </a:bodyPr>
            <a:lstStyle/>
            <a:p>
              <a:r>
                <a:rPr lang="en-US" sz="1400" dirty="0"/>
                <a:t>Building</a:t>
              </a:r>
            </a:p>
            <a:p>
              <a:pPr>
                <a:buFont typeface="Courier New" pitchFamily="49" charset="0"/>
                <a:buChar char="o"/>
              </a:pPr>
              <a:r>
                <a:rPr lang="en-US" sz="1300" dirty="0"/>
                <a:t> height : +8,80 m</a:t>
              </a:r>
            </a:p>
            <a:p>
              <a:pPr>
                <a:buFont typeface="Courier New" pitchFamily="49" charset="0"/>
                <a:buChar char="o"/>
              </a:pPr>
              <a:r>
                <a:rPr lang="en-US" sz="1300" dirty="0"/>
                <a:t> Depth : -9,5 m</a:t>
              </a:r>
            </a:p>
            <a:p>
              <a:pPr>
                <a:buFont typeface="Courier New" pitchFamily="49" charset="0"/>
                <a:buChar char="o"/>
              </a:pPr>
              <a:r>
                <a:rPr lang="en-US" sz="1300" dirty="0"/>
                <a:t> 1 chimney: +12m </a:t>
              </a:r>
            </a:p>
            <a:p>
              <a:pPr>
                <a:buFont typeface="Courier New" pitchFamily="49" charset="0"/>
                <a:buChar char="o"/>
              </a:pPr>
              <a:r>
                <a:rPr lang="en-US" sz="1300" dirty="0"/>
                <a:t> ≈ 100 rooms</a:t>
              </a:r>
            </a:p>
            <a:p>
              <a:pPr>
                <a:buFont typeface="Courier New" pitchFamily="49" charset="0"/>
                <a:buChar char="o"/>
              </a:pPr>
              <a:r>
                <a:rPr lang="en-US" sz="1300" dirty="0"/>
                <a:t> 7200 m</a:t>
              </a:r>
              <a:r>
                <a:rPr lang="en-US" sz="1300" baseline="30000" dirty="0"/>
                <a:t>2</a:t>
              </a:r>
            </a:p>
          </p:txBody>
        </p:sp>
      </p:grpSp>
      <p:sp>
        <p:nvSpPr>
          <p:cNvPr id="2" name="Titre 1"/>
          <p:cNvSpPr>
            <a:spLocks noGrp="1"/>
          </p:cNvSpPr>
          <p:nvPr>
            <p:ph type="title"/>
          </p:nvPr>
        </p:nvSpPr>
        <p:spPr/>
        <p:txBody>
          <a:bodyPr/>
          <a:lstStyle/>
          <a:p>
            <a:r>
              <a:rPr lang="en-US" dirty="0" smtClean="0"/>
              <a:t>SPIRAL-2 phase 1 building</a:t>
            </a:r>
            <a:endParaRPr lang="en-US" dirty="0"/>
          </a:p>
        </p:txBody>
      </p:sp>
      <p:pic>
        <p:nvPicPr>
          <p:cNvPr id="10" name="Image 19" descr="MAQUETTE.tif"/>
          <p:cNvPicPr>
            <a:picLocks noChangeAspect="1"/>
          </p:cNvPicPr>
          <p:nvPr/>
        </p:nvPicPr>
        <p:blipFill>
          <a:blip r:embed="rId3" cstate="print">
            <a:clrChange>
              <a:clrFrom>
                <a:srgbClr val="BCBFB6"/>
              </a:clrFrom>
              <a:clrTo>
                <a:srgbClr val="BCBFB6">
                  <a:alpha val="0"/>
                </a:srgbClr>
              </a:clrTo>
            </a:clrChange>
            <a:extLst>
              <a:ext uri="{28A0092B-C50C-407E-A947-70E740481C1C}">
                <a14:useLocalDpi xmlns:a14="http://schemas.microsoft.com/office/drawing/2010/main" val="0"/>
              </a:ext>
            </a:extLst>
          </a:blip>
          <a:srcRect/>
          <a:stretch>
            <a:fillRect/>
          </a:stretch>
        </p:blipFill>
        <p:spPr bwMode="auto">
          <a:xfrm>
            <a:off x="6473759" y="858833"/>
            <a:ext cx="5615918" cy="2822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1894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0742" y="1729881"/>
            <a:ext cx="8943702" cy="3539430"/>
          </a:xfrm>
          <a:prstGeom prst="rect">
            <a:avLst/>
          </a:prstGeom>
        </p:spPr>
        <p:txBody>
          <a:bodyPr wrap="square">
            <a:spAutoFit/>
          </a:bodyPr>
          <a:lstStyle/>
          <a:p>
            <a:pPr marL="285750" indent="-285750">
              <a:buFont typeface="Arial" panose="020B0604020202020204" pitchFamily="34" charset="0"/>
              <a:buChar char="•"/>
            </a:pPr>
            <a:r>
              <a:rPr lang="fr-FR" sz="2800" dirty="0">
                <a:latin typeface="Times New Roman" panose="02020603050405020304" pitchFamily="18" charset="0"/>
                <a:cs typeface="Times New Roman" panose="02020603050405020304" pitchFamily="18" charset="0"/>
              </a:rPr>
              <a:t>NFS </a:t>
            </a:r>
            <a:r>
              <a:rPr lang="fr-FR" sz="2800" dirty="0" err="1">
                <a:latin typeface="Times New Roman" panose="02020603050405020304" pitchFamily="18" charset="0"/>
                <a:cs typeface="Times New Roman" panose="02020603050405020304" pitchFamily="18" charset="0"/>
              </a:rPr>
              <a:t>is</a:t>
            </a:r>
            <a:r>
              <a:rPr lang="fr-FR" sz="2800" dirty="0">
                <a:latin typeface="Times New Roman" panose="02020603050405020304" pitchFamily="18" charset="0"/>
                <a:cs typeface="Times New Roman" panose="02020603050405020304" pitchFamily="18" charset="0"/>
              </a:rPr>
              <a:t> unique in </a:t>
            </a:r>
            <a:r>
              <a:rPr lang="fr-FR" sz="2800" dirty="0" err="1">
                <a:latin typeface="Times New Roman" panose="02020603050405020304" pitchFamily="18" charset="0"/>
                <a:cs typeface="Times New Roman" panose="02020603050405020304" pitchFamily="18" charset="0"/>
              </a:rPr>
              <a:t>term</a:t>
            </a:r>
            <a:r>
              <a:rPr lang="fr-FR" sz="2800" dirty="0">
                <a:latin typeface="Times New Roman" panose="02020603050405020304" pitchFamily="18" charset="0"/>
                <a:cs typeface="Times New Roman" panose="02020603050405020304" pitchFamily="18" charset="0"/>
              </a:rPr>
              <a:t> of flux at </a:t>
            </a:r>
            <a:r>
              <a:rPr lang="fr-FR" sz="2800" dirty="0" smtClean="0">
                <a:latin typeface="Times New Roman" panose="02020603050405020304" pitchFamily="18" charset="0"/>
                <a:cs typeface="Times New Roman" panose="02020603050405020304" pitchFamily="18" charset="0"/>
              </a:rPr>
              <a:t>the (</a:t>
            </a:r>
            <a:r>
              <a:rPr lang="fr-FR" sz="2800" dirty="0" err="1" smtClean="0">
                <a:latin typeface="Times New Roman" panose="02020603050405020304" pitchFamily="18" charset="0"/>
                <a:cs typeface="Times New Roman" panose="02020603050405020304" pitchFamily="18" charset="0"/>
              </a:rPr>
              <a:t>n,xn</a:t>
            </a:r>
            <a:r>
              <a:rPr lang="fr-FR" sz="2800" dirty="0" smtClean="0">
                <a:latin typeface="Times New Roman" panose="02020603050405020304" pitchFamily="18" charset="0"/>
                <a:cs typeface="Times New Roman" panose="02020603050405020304" pitchFamily="18" charset="0"/>
              </a:rPr>
              <a:t>) </a:t>
            </a:r>
            <a:r>
              <a:rPr lang="fr-FR" sz="2800" dirty="0" err="1">
                <a:latin typeface="Times New Roman" panose="02020603050405020304" pitchFamily="18" charset="0"/>
                <a:cs typeface="Times New Roman" panose="02020603050405020304" pitchFamily="18" charset="0"/>
              </a:rPr>
              <a:t>energies</a:t>
            </a:r>
            <a:r>
              <a:rPr lang="fr-FR" sz="2800"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fr-FR" sz="2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FR" sz="2800" dirty="0" smtClean="0">
                <a:latin typeface="Times New Roman" panose="02020603050405020304" pitchFamily="18" charset="0"/>
                <a:cs typeface="Times New Roman" panose="02020603050405020304" pitchFamily="18" charset="0"/>
              </a:rPr>
              <a:t>State-of-the-art instrumentations</a:t>
            </a:r>
          </a:p>
          <a:p>
            <a:pPr marL="285750" indent="-285750">
              <a:buFont typeface="Arial" panose="020B0604020202020204" pitchFamily="34" charset="0"/>
              <a:buChar char="•"/>
            </a:pPr>
            <a:endParaRPr lang="fr-FR" sz="2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FR" sz="2800" dirty="0" err="1" smtClean="0">
                <a:latin typeface="Times New Roman" panose="02020603050405020304" pitchFamily="18" charset="0"/>
                <a:cs typeface="Times New Roman" panose="02020603050405020304" pitchFamily="18" charset="0"/>
              </a:rPr>
              <a:t>Beam</a:t>
            </a:r>
            <a:r>
              <a:rPr lang="fr-FR" sz="2800" dirty="0" smtClean="0">
                <a:latin typeface="Times New Roman" panose="02020603050405020304" pitchFamily="18" charset="0"/>
                <a:cs typeface="Times New Roman" panose="02020603050405020304" pitchFamily="18" charset="0"/>
              </a:rPr>
              <a:t> time </a:t>
            </a:r>
            <a:r>
              <a:rPr lang="fr-FR" sz="2800" dirty="0" err="1" smtClean="0">
                <a:latin typeface="Times New Roman" panose="02020603050405020304" pitchFamily="18" charset="0"/>
                <a:cs typeface="Times New Roman" panose="02020603050405020304" pitchFamily="18" charset="0"/>
              </a:rPr>
              <a:t>available</a:t>
            </a:r>
            <a:endParaRPr lang="fr-FR" sz="28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fr-FR" sz="2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FR" sz="2800" dirty="0" err="1" smtClean="0">
                <a:latin typeface="Times New Roman" panose="02020603050405020304" pitchFamily="18" charset="0"/>
                <a:cs typeface="Times New Roman" panose="02020603050405020304" pitchFamily="18" charset="0"/>
              </a:rPr>
              <a:t>Campaign</a:t>
            </a:r>
            <a:r>
              <a:rPr lang="fr-FR" sz="2800" dirty="0" smtClean="0">
                <a:latin typeface="Times New Roman" panose="02020603050405020304" pitchFamily="18" charset="0"/>
                <a:cs typeface="Times New Roman" panose="02020603050405020304" pitchFamily="18" charset="0"/>
              </a:rPr>
              <a:t> </a:t>
            </a:r>
            <a:r>
              <a:rPr lang="fr-FR" sz="2800" dirty="0" err="1" smtClean="0">
                <a:latin typeface="Times New Roman" panose="02020603050405020304" pitchFamily="18" charset="0"/>
                <a:cs typeface="Times New Roman" panose="02020603050405020304" pitchFamily="18" charset="0"/>
              </a:rPr>
              <a:t>strategy</a:t>
            </a:r>
            <a:endParaRPr lang="fr-FR" sz="2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fr-FR"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137629" y="33475"/>
            <a:ext cx="3686226" cy="523220"/>
          </a:xfrm>
          <a:prstGeom prst="rect">
            <a:avLst/>
          </a:prstGeom>
        </p:spPr>
        <p:txBody>
          <a:bodyPr wrap="square">
            <a:spAutoFit/>
          </a:bodyPr>
          <a:lstStyle/>
          <a:p>
            <a:r>
              <a:rPr lang="en-US" sz="2800" b="1" dirty="0" smtClean="0">
                <a:solidFill>
                  <a:srgbClr val="3B2568"/>
                </a:solidFill>
                <a:latin typeface="Times New Roman" panose="02020603050405020304" pitchFamily="18" charset="0"/>
                <a:cs typeface="Times New Roman" panose="02020603050405020304" pitchFamily="18" charset="0"/>
              </a:rPr>
              <a:t>Conclusion</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3110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748147" y="1413383"/>
            <a:ext cx="5514810" cy="4353797"/>
          </a:xfrm>
          <a:prstGeom prst="rect">
            <a:avLst/>
          </a:prstGeom>
        </p:spPr>
      </p:pic>
      <p:sp>
        <p:nvSpPr>
          <p:cNvPr id="3" name="Rectangle 2"/>
          <p:cNvSpPr/>
          <p:nvPr/>
        </p:nvSpPr>
        <p:spPr>
          <a:xfrm>
            <a:off x="1812175" y="4912822"/>
            <a:ext cx="182880" cy="365760"/>
          </a:xfrm>
          <a:prstGeom prst="rect">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p:cNvPicPr>
            <a:picLocks noChangeAspect="1"/>
          </p:cNvPicPr>
          <p:nvPr/>
        </p:nvPicPr>
        <p:blipFill>
          <a:blip r:embed="rId3"/>
          <a:stretch>
            <a:fillRect/>
          </a:stretch>
        </p:blipFill>
        <p:spPr>
          <a:xfrm>
            <a:off x="6486098" y="1676100"/>
            <a:ext cx="5288096" cy="3828361"/>
          </a:xfrm>
          <a:prstGeom prst="rect">
            <a:avLst/>
          </a:prstGeom>
        </p:spPr>
      </p:pic>
      <p:sp>
        <p:nvSpPr>
          <p:cNvPr id="5" name="Rectangle 4"/>
          <p:cNvSpPr/>
          <p:nvPr/>
        </p:nvSpPr>
        <p:spPr>
          <a:xfrm>
            <a:off x="7207135" y="5054138"/>
            <a:ext cx="324196" cy="99753"/>
          </a:xfrm>
          <a:prstGeom prst="rect">
            <a:avLst/>
          </a:prstGeom>
          <a:no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58402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2198450" y="-76200"/>
            <a:ext cx="6994568" cy="5523807"/>
            <a:chOff x="2198450" y="-76200"/>
            <a:chExt cx="6994568" cy="5523807"/>
          </a:xfrm>
        </p:grpSpPr>
        <p:cxnSp>
          <p:nvCxnSpPr>
            <p:cNvPr id="23" name="Connecteur droit 22"/>
            <p:cNvCxnSpPr/>
            <p:nvPr/>
          </p:nvCxnSpPr>
          <p:spPr>
            <a:xfrm flipV="1">
              <a:off x="5228706" y="-76200"/>
              <a:ext cx="3315219" cy="30687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228706" y="1828800"/>
              <a:ext cx="1305098" cy="11637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aseline="30000" dirty="0" smtClean="0"/>
                <a:t>56</a:t>
              </a:r>
              <a:r>
                <a:rPr lang="fr-FR" sz="3600" dirty="0" smtClean="0"/>
                <a:t>Ni</a:t>
              </a:r>
              <a:endParaRPr lang="fr-FR" sz="3600" dirty="0"/>
            </a:p>
          </p:txBody>
        </p:sp>
        <p:sp>
          <p:nvSpPr>
            <p:cNvPr id="3" name="ZoneTexte 2"/>
            <p:cNvSpPr txBox="1"/>
            <p:nvPr/>
          </p:nvSpPr>
          <p:spPr>
            <a:xfrm>
              <a:off x="2198450" y="4242262"/>
              <a:ext cx="2385589" cy="584775"/>
            </a:xfrm>
            <a:prstGeom prst="rect">
              <a:avLst/>
            </a:prstGeom>
            <a:noFill/>
          </p:spPr>
          <p:txBody>
            <a:bodyPr wrap="none" rtlCol="0">
              <a:spAutoFit/>
            </a:bodyPr>
            <a:lstStyle/>
            <a:p>
              <a:r>
                <a:rPr lang="fr-FR" sz="3200" baseline="30000" dirty="0" smtClean="0"/>
                <a:t>28</a:t>
              </a:r>
              <a:r>
                <a:rPr lang="fr-FR" sz="3200" dirty="0" smtClean="0"/>
                <a:t>Si(</a:t>
              </a:r>
              <a:r>
                <a:rPr lang="fr-FR" sz="3200" baseline="30000" dirty="0" smtClean="0"/>
                <a:t>36</a:t>
              </a:r>
              <a:r>
                <a:rPr lang="fr-FR" sz="3200" dirty="0" smtClean="0"/>
                <a:t>Ar,2</a:t>
              </a:r>
              <a:r>
                <a:rPr lang="fr-FR" sz="3200" dirty="0" smtClean="0">
                  <a:latin typeface="Symbol" panose="05050102010706020507" pitchFamily="18" charset="2"/>
                </a:rPr>
                <a:t>ag</a:t>
              </a:r>
              <a:r>
                <a:rPr lang="fr-FR" sz="3200" dirty="0" smtClean="0"/>
                <a:t>)</a:t>
              </a:r>
              <a:endParaRPr lang="fr-FR" sz="3200" dirty="0"/>
            </a:p>
          </p:txBody>
        </p:sp>
        <p:sp>
          <p:nvSpPr>
            <p:cNvPr id="6" name="Rectangle 5"/>
            <p:cNvSpPr/>
            <p:nvPr/>
          </p:nvSpPr>
          <p:spPr>
            <a:xfrm>
              <a:off x="3901341" y="665018"/>
              <a:ext cx="1305098" cy="11637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aseline="30000" dirty="0" smtClean="0"/>
                <a:t>56</a:t>
              </a:r>
              <a:r>
                <a:rPr lang="fr-FR" sz="3600" dirty="0" smtClean="0"/>
                <a:t>Cu</a:t>
              </a:r>
              <a:r>
                <a:rPr lang="fr-FR" sz="2000" dirty="0" smtClean="0"/>
                <a:t> 4</a:t>
              </a:r>
              <a:r>
                <a:rPr lang="fr-FR" sz="2000" baseline="30000" dirty="0" smtClean="0"/>
                <a:t>+</a:t>
              </a:r>
              <a:endParaRPr lang="fr-FR" sz="3600" baseline="30000" dirty="0"/>
            </a:p>
          </p:txBody>
        </p:sp>
        <p:sp>
          <p:nvSpPr>
            <p:cNvPr id="9" name="ZoneTexte 8"/>
            <p:cNvSpPr txBox="1"/>
            <p:nvPr/>
          </p:nvSpPr>
          <p:spPr>
            <a:xfrm>
              <a:off x="2400417" y="954521"/>
              <a:ext cx="1500924" cy="584775"/>
            </a:xfrm>
            <a:prstGeom prst="rect">
              <a:avLst/>
            </a:prstGeom>
            <a:noFill/>
          </p:spPr>
          <p:txBody>
            <a:bodyPr wrap="none" rtlCol="0">
              <a:spAutoFit/>
            </a:bodyPr>
            <a:lstStyle/>
            <a:p>
              <a:r>
                <a:rPr lang="fr-FR" sz="3200" dirty="0" smtClean="0">
                  <a:latin typeface="Symbol" panose="05050102010706020507" pitchFamily="18" charset="2"/>
                </a:rPr>
                <a:t>b</a:t>
              </a:r>
              <a:r>
                <a:rPr lang="fr-FR" sz="3200" dirty="0" smtClean="0"/>
                <a:t>-</a:t>
              </a:r>
              <a:r>
                <a:rPr lang="fr-FR" sz="3200" dirty="0" err="1" smtClean="0"/>
                <a:t>decay</a:t>
              </a:r>
              <a:endParaRPr lang="fr-FR" sz="3200" dirty="0"/>
            </a:p>
          </p:txBody>
        </p:sp>
        <p:sp>
          <p:nvSpPr>
            <p:cNvPr id="10" name="Rectangle 9"/>
            <p:cNvSpPr/>
            <p:nvPr/>
          </p:nvSpPr>
          <p:spPr>
            <a:xfrm>
              <a:off x="5228706" y="3078480"/>
              <a:ext cx="1305098" cy="1163782"/>
            </a:xfrm>
            <a:prstGeom prst="rect">
              <a:avLst/>
            </a:prstGeom>
            <a:solidFill>
              <a:srgbClr val="7030A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aseline="30000" dirty="0" smtClean="0"/>
                <a:t>55</a:t>
              </a:r>
              <a:r>
                <a:rPr lang="fr-FR" sz="3600" dirty="0" smtClean="0"/>
                <a:t>Co</a:t>
              </a:r>
              <a:endParaRPr lang="fr-FR" sz="3600" dirty="0"/>
            </a:p>
          </p:txBody>
        </p:sp>
        <p:sp>
          <p:nvSpPr>
            <p:cNvPr id="11" name="Rectangle 10"/>
            <p:cNvSpPr/>
            <p:nvPr/>
          </p:nvSpPr>
          <p:spPr>
            <a:xfrm>
              <a:off x="5228706" y="4283825"/>
              <a:ext cx="1305098" cy="11637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aseline="30000" dirty="0" smtClean="0"/>
                <a:t>54</a:t>
              </a:r>
              <a:r>
                <a:rPr lang="fr-FR" sz="3600" dirty="0" smtClean="0"/>
                <a:t>Fe</a:t>
              </a:r>
              <a:endParaRPr lang="fr-FR" sz="3600" dirty="0"/>
            </a:p>
          </p:txBody>
        </p:sp>
        <p:sp>
          <p:nvSpPr>
            <p:cNvPr id="13" name="ZoneTexte 12"/>
            <p:cNvSpPr txBox="1"/>
            <p:nvPr/>
          </p:nvSpPr>
          <p:spPr>
            <a:xfrm>
              <a:off x="7769729" y="3408802"/>
              <a:ext cx="1353256" cy="584775"/>
            </a:xfrm>
            <a:prstGeom prst="rect">
              <a:avLst/>
            </a:prstGeom>
            <a:noFill/>
          </p:spPr>
          <p:txBody>
            <a:bodyPr wrap="none" rtlCol="0">
              <a:spAutoFit/>
            </a:bodyPr>
            <a:lstStyle/>
            <a:p>
              <a:r>
                <a:rPr lang="fr-FR" sz="3200" dirty="0" smtClean="0"/>
                <a:t>(</a:t>
              </a:r>
              <a:r>
                <a:rPr lang="fr-FR" sz="3200" baseline="30000" dirty="0" smtClean="0"/>
                <a:t>3</a:t>
              </a:r>
              <a:r>
                <a:rPr lang="fr-FR" sz="3200" dirty="0" smtClean="0"/>
                <a:t>He,n)</a:t>
              </a:r>
              <a:endParaRPr lang="fr-FR" sz="3200" dirty="0"/>
            </a:p>
          </p:txBody>
        </p:sp>
        <p:sp>
          <p:nvSpPr>
            <p:cNvPr id="15" name="Rectangle 14"/>
            <p:cNvSpPr/>
            <p:nvPr/>
          </p:nvSpPr>
          <p:spPr>
            <a:xfrm>
              <a:off x="6550430" y="1828800"/>
              <a:ext cx="1305098" cy="1163782"/>
            </a:xfrm>
            <a:prstGeom prst="rect">
              <a:avLst/>
            </a:prstGeom>
            <a:solidFill>
              <a:srgbClr val="7030A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aseline="30000" dirty="0" smtClean="0"/>
                <a:t>57</a:t>
              </a:r>
              <a:r>
                <a:rPr lang="fr-FR" sz="3600" dirty="0" smtClean="0"/>
                <a:t>Ni</a:t>
              </a:r>
              <a:endParaRPr lang="fr-FR" sz="3600" dirty="0"/>
            </a:p>
          </p:txBody>
        </p:sp>
        <p:sp>
          <p:nvSpPr>
            <p:cNvPr id="16" name="Rectangle 15"/>
            <p:cNvSpPr/>
            <p:nvPr/>
          </p:nvSpPr>
          <p:spPr>
            <a:xfrm>
              <a:off x="7887920" y="1828800"/>
              <a:ext cx="1305098" cy="11637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aseline="30000" dirty="0" smtClean="0"/>
                <a:t>58</a:t>
              </a:r>
              <a:r>
                <a:rPr lang="fr-FR" sz="3600" dirty="0" smtClean="0"/>
                <a:t>Ni</a:t>
              </a:r>
              <a:endParaRPr lang="fr-FR" sz="3600" dirty="0"/>
            </a:p>
          </p:txBody>
        </p:sp>
        <p:sp>
          <p:nvSpPr>
            <p:cNvPr id="12" name="Flèche courbée vers la gauche 11"/>
            <p:cNvSpPr/>
            <p:nvPr/>
          </p:nvSpPr>
          <p:spPr>
            <a:xfrm flipV="1">
              <a:off x="6518039" y="2657475"/>
              <a:ext cx="873362" cy="2390720"/>
            </a:xfrm>
            <a:prstGeom prst="curvedLeftArrow">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7" name="Flèche droite 16"/>
            <p:cNvSpPr/>
            <p:nvPr/>
          </p:nvSpPr>
          <p:spPr>
            <a:xfrm rot="18787312">
              <a:off x="3978814" y="3338468"/>
              <a:ext cx="1476375" cy="382572"/>
            </a:xfrm>
            <a:prstGeom prst="rightArrow">
              <a:avLst>
                <a:gd name="adj1" fmla="val 50000"/>
                <a:gd name="adj2" fmla="val 126959"/>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droite 17"/>
            <p:cNvSpPr/>
            <p:nvPr/>
          </p:nvSpPr>
          <p:spPr>
            <a:xfrm rot="2525653">
              <a:off x="4989006" y="1551616"/>
              <a:ext cx="744412" cy="382572"/>
            </a:xfrm>
            <a:prstGeom prst="rightArrow">
              <a:avLst>
                <a:gd name="adj1" fmla="val 50000"/>
                <a:gd name="adj2" fmla="val 80469"/>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7855528" y="579120"/>
              <a:ext cx="1305098" cy="116378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aseline="30000" dirty="0" smtClean="0"/>
                <a:t>59</a:t>
              </a:r>
              <a:r>
                <a:rPr lang="fr-FR" sz="3600" dirty="0" smtClean="0"/>
                <a:t>Cu</a:t>
              </a:r>
              <a:endParaRPr lang="fr-FR" sz="3600" dirty="0"/>
            </a:p>
          </p:txBody>
        </p:sp>
        <p:sp>
          <p:nvSpPr>
            <p:cNvPr id="20" name="Flèche droite 19"/>
            <p:cNvSpPr/>
            <p:nvPr/>
          </p:nvSpPr>
          <p:spPr>
            <a:xfrm rot="10800000">
              <a:off x="6518038" y="1776550"/>
              <a:ext cx="1429352" cy="382572"/>
            </a:xfrm>
            <a:prstGeom prst="rightArrow">
              <a:avLst>
                <a:gd name="adj1" fmla="val 50000"/>
                <a:gd name="adj2" fmla="val 80469"/>
              </a:avLst>
            </a:prstGeom>
            <a:solidFill>
              <a:schemeClr val="tx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6709392" y="1407303"/>
              <a:ext cx="1178528" cy="584775"/>
            </a:xfrm>
            <a:prstGeom prst="rect">
              <a:avLst/>
            </a:prstGeom>
            <a:noFill/>
          </p:spPr>
          <p:txBody>
            <a:bodyPr wrap="none" rtlCol="0">
              <a:spAutoFit/>
            </a:bodyPr>
            <a:lstStyle/>
            <a:p>
              <a:r>
                <a:rPr lang="fr-FR" sz="3200" dirty="0" smtClean="0"/>
                <a:t>(n,3n)</a:t>
              </a:r>
              <a:endParaRPr lang="fr-FR" sz="3200" dirty="0"/>
            </a:p>
          </p:txBody>
        </p:sp>
      </p:grpSp>
    </p:spTree>
    <p:extLst>
      <p:ext uri="{BB962C8B-B14F-4D97-AF65-F5344CB8AC3E}">
        <p14:creationId xmlns:p14="http://schemas.microsoft.com/office/powerpoint/2010/main" val="2014294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e 17"/>
          <p:cNvGrpSpPr/>
          <p:nvPr/>
        </p:nvGrpSpPr>
        <p:grpSpPr>
          <a:xfrm>
            <a:off x="323228" y="66675"/>
            <a:ext cx="4715190" cy="6791325"/>
            <a:chOff x="323228" y="66675"/>
            <a:chExt cx="4715190" cy="6791325"/>
          </a:xfrm>
        </p:grpSpPr>
        <p:pic>
          <p:nvPicPr>
            <p:cNvPr id="2" name="Image 1"/>
            <p:cNvPicPr>
              <a:picLocks noChangeAspect="1"/>
            </p:cNvPicPr>
            <p:nvPr/>
          </p:nvPicPr>
          <p:blipFill>
            <a:blip r:embed="rId2"/>
            <a:stretch>
              <a:fillRect/>
            </a:stretch>
          </p:blipFill>
          <p:spPr>
            <a:xfrm>
              <a:off x="323228" y="708815"/>
              <a:ext cx="4715190" cy="5987050"/>
            </a:xfrm>
            <a:prstGeom prst="rect">
              <a:avLst/>
            </a:prstGeom>
          </p:spPr>
        </p:pic>
        <p:sp>
          <p:nvSpPr>
            <p:cNvPr id="4" name="Rectangle 3"/>
            <p:cNvSpPr/>
            <p:nvPr/>
          </p:nvSpPr>
          <p:spPr>
            <a:xfrm>
              <a:off x="967863" y="4218960"/>
              <a:ext cx="427703" cy="843116"/>
            </a:xfrm>
            <a:prstGeom prst="rect">
              <a:avLst/>
            </a:prstGeom>
            <a:solidFill>
              <a:srgbClr val="FF3399">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91779" y="708815"/>
              <a:ext cx="346587" cy="5987050"/>
            </a:xfrm>
            <a:prstGeom prst="rect">
              <a:avLst/>
            </a:prstGeom>
            <a:solidFill>
              <a:srgbClr val="00B0F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1417689" y="2614669"/>
              <a:ext cx="258097" cy="1100388"/>
            </a:xfrm>
            <a:prstGeom prst="rect">
              <a:avLst/>
            </a:prstGeom>
            <a:solidFill>
              <a:srgbClr val="00B0F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2344379" y="1004637"/>
              <a:ext cx="258097" cy="407214"/>
            </a:xfrm>
            <a:prstGeom prst="rect">
              <a:avLst/>
            </a:prstGeom>
            <a:solidFill>
              <a:srgbClr val="00B0F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4666021" y="1894457"/>
              <a:ext cx="258097" cy="407214"/>
            </a:xfrm>
            <a:prstGeom prst="rect">
              <a:avLst/>
            </a:prstGeom>
            <a:solidFill>
              <a:srgbClr val="00B0F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4293624" y="1567534"/>
              <a:ext cx="258097" cy="407214"/>
            </a:xfrm>
            <a:prstGeom prst="rect">
              <a:avLst/>
            </a:prstGeom>
            <a:solidFill>
              <a:srgbClr val="00B0F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3391514" y="2354115"/>
              <a:ext cx="258097" cy="407214"/>
            </a:xfrm>
            <a:prstGeom prst="rect">
              <a:avLst/>
            </a:prstGeom>
            <a:solidFill>
              <a:srgbClr val="00B0F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2544096" y="4015353"/>
              <a:ext cx="258097" cy="407214"/>
            </a:xfrm>
            <a:prstGeom prst="rect">
              <a:avLst/>
            </a:prstGeom>
            <a:solidFill>
              <a:srgbClr val="00B0F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orme libre 12"/>
            <p:cNvSpPr/>
            <p:nvPr/>
          </p:nvSpPr>
          <p:spPr>
            <a:xfrm>
              <a:off x="371475" y="66675"/>
              <a:ext cx="3057525" cy="6791325"/>
            </a:xfrm>
            <a:custGeom>
              <a:avLst/>
              <a:gdLst>
                <a:gd name="connsiteX0" fmla="*/ 47625 w 3057525"/>
                <a:gd name="connsiteY0" fmla="*/ 6286500 h 6296025"/>
                <a:gd name="connsiteX1" fmla="*/ 1085850 w 3057525"/>
                <a:gd name="connsiteY1" fmla="*/ 6296025 h 6296025"/>
                <a:gd name="connsiteX2" fmla="*/ 1057275 w 3057525"/>
                <a:gd name="connsiteY2" fmla="*/ 2914650 h 6296025"/>
                <a:gd name="connsiteX3" fmla="*/ 1666875 w 3057525"/>
                <a:gd name="connsiteY3" fmla="*/ 2905125 h 6296025"/>
                <a:gd name="connsiteX4" fmla="*/ 3057525 w 3057525"/>
                <a:gd name="connsiteY4" fmla="*/ 0 h 6296025"/>
                <a:gd name="connsiteX5" fmla="*/ 0 w 3057525"/>
                <a:gd name="connsiteY5" fmla="*/ 19050 h 629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7525" h="6296025">
                  <a:moveTo>
                    <a:pt x="47625" y="6286500"/>
                  </a:moveTo>
                  <a:lnTo>
                    <a:pt x="1085850" y="6296025"/>
                  </a:lnTo>
                  <a:lnTo>
                    <a:pt x="1057275" y="2914650"/>
                  </a:lnTo>
                  <a:lnTo>
                    <a:pt x="1666875" y="2905125"/>
                  </a:lnTo>
                  <a:lnTo>
                    <a:pt x="3057525" y="0"/>
                  </a:lnTo>
                  <a:lnTo>
                    <a:pt x="0" y="19050"/>
                  </a:lnTo>
                </a:path>
              </a:pathLst>
            </a:cu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droite 14"/>
            <p:cNvSpPr/>
            <p:nvPr/>
          </p:nvSpPr>
          <p:spPr>
            <a:xfrm rot="16200000">
              <a:off x="679347" y="216295"/>
              <a:ext cx="514350" cy="342900"/>
            </a:xfrm>
            <a:prstGeom prst="rightArrow">
              <a:avLst/>
            </a:prstGeom>
            <a:solidFill>
              <a:schemeClr val="tx1">
                <a:alpha val="2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droite 15"/>
            <p:cNvSpPr/>
            <p:nvPr/>
          </p:nvSpPr>
          <p:spPr>
            <a:xfrm rot="16200000">
              <a:off x="1418611" y="216295"/>
              <a:ext cx="514350" cy="342900"/>
            </a:xfrm>
            <a:prstGeom prst="rightArrow">
              <a:avLst/>
            </a:prstGeom>
            <a:solidFill>
              <a:schemeClr val="tx1">
                <a:alpha val="2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droite 16"/>
            <p:cNvSpPr/>
            <p:nvPr/>
          </p:nvSpPr>
          <p:spPr>
            <a:xfrm rot="16200000">
              <a:off x="2345301" y="197245"/>
              <a:ext cx="514350" cy="342900"/>
            </a:xfrm>
            <a:prstGeom prst="rightArrow">
              <a:avLst/>
            </a:prstGeom>
            <a:solidFill>
              <a:schemeClr val="tx1">
                <a:alpha val="2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620728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SPIRAL-2 phase 1 building</a:t>
            </a:r>
            <a:endParaRPr lang="en-US" dirty="0"/>
          </a:p>
        </p:txBody>
      </p:sp>
      <p:grpSp>
        <p:nvGrpSpPr>
          <p:cNvPr id="19" name="Groupe 18"/>
          <p:cNvGrpSpPr/>
          <p:nvPr/>
        </p:nvGrpSpPr>
        <p:grpSpPr>
          <a:xfrm>
            <a:off x="1703512" y="1052737"/>
            <a:ext cx="8568952" cy="4280855"/>
            <a:chOff x="179512" y="1052736"/>
            <a:chExt cx="8568952" cy="4280855"/>
          </a:xfrm>
        </p:grpSpPr>
        <p:pic>
          <p:nvPicPr>
            <p:cNvPr id="18" name="Image 17" descr="_STR7312.jpg"/>
            <p:cNvPicPr>
              <a:picLocks noChangeAspect="1"/>
            </p:cNvPicPr>
            <p:nvPr/>
          </p:nvPicPr>
          <p:blipFill>
            <a:blip r:embed="rId2" cstate="print"/>
            <a:stretch>
              <a:fillRect/>
            </a:stretch>
          </p:blipFill>
          <p:spPr>
            <a:xfrm>
              <a:off x="186754" y="1052736"/>
              <a:ext cx="8561710" cy="4280855"/>
            </a:xfrm>
            <a:prstGeom prst="rect">
              <a:avLst/>
            </a:prstGeom>
          </p:spPr>
        </p:pic>
        <p:sp>
          <p:nvSpPr>
            <p:cNvPr id="11" name="ZoneTexte 10"/>
            <p:cNvSpPr txBox="1"/>
            <p:nvPr/>
          </p:nvSpPr>
          <p:spPr>
            <a:xfrm>
              <a:off x="1331640" y="2996952"/>
              <a:ext cx="787267" cy="292388"/>
            </a:xfrm>
            <a:prstGeom prst="rect">
              <a:avLst/>
            </a:prstGeom>
            <a:solidFill>
              <a:schemeClr val="bg1"/>
            </a:solidFill>
          </p:spPr>
          <p:txBody>
            <a:bodyPr wrap="none" rtlCol="0">
              <a:spAutoFit/>
            </a:bodyPr>
            <a:lstStyle/>
            <a:p>
              <a:r>
                <a:rPr lang="en-US" sz="1300" dirty="0"/>
                <a:t>entrance</a:t>
              </a:r>
            </a:p>
          </p:txBody>
        </p:sp>
        <p:sp>
          <p:nvSpPr>
            <p:cNvPr id="12" name="ZoneTexte 11"/>
            <p:cNvSpPr txBox="1"/>
            <p:nvPr/>
          </p:nvSpPr>
          <p:spPr>
            <a:xfrm>
              <a:off x="2699792" y="3573016"/>
              <a:ext cx="1088247" cy="292388"/>
            </a:xfrm>
            <a:prstGeom prst="rect">
              <a:avLst/>
            </a:prstGeom>
            <a:solidFill>
              <a:schemeClr val="bg1"/>
            </a:solidFill>
          </p:spPr>
          <p:txBody>
            <a:bodyPr wrap="none" rtlCol="0">
              <a:spAutoFit/>
            </a:bodyPr>
            <a:lstStyle/>
            <a:p>
              <a:r>
                <a:rPr lang="en-US" sz="1300" dirty="0"/>
                <a:t>Control room</a:t>
              </a:r>
            </a:p>
          </p:txBody>
        </p:sp>
        <p:sp>
          <p:nvSpPr>
            <p:cNvPr id="13" name="ZoneTexte 12"/>
            <p:cNvSpPr txBox="1"/>
            <p:nvPr/>
          </p:nvSpPr>
          <p:spPr>
            <a:xfrm>
              <a:off x="5796136" y="4365104"/>
              <a:ext cx="955711" cy="292388"/>
            </a:xfrm>
            <a:prstGeom prst="rect">
              <a:avLst/>
            </a:prstGeom>
            <a:solidFill>
              <a:schemeClr val="bg1"/>
            </a:solidFill>
          </p:spPr>
          <p:txBody>
            <a:bodyPr wrap="none" rtlCol="0">
              <a:spAutoFit/>
            </a:bodyPr>
            <a:lstStyle/>
            <a:p>
              <a:r>
                <a:rPr lang="en-US" sz="1300" dirty="0"/>
                <a:t>Nuclear lab</a:t>
              </a:r>
            </a:p>
          </p:txBody>
        </p:sp>
        <p:sp>
          <p:nvSpPr>
            <p:cNvPr id="15" name="ZoneTexte 14"/>
            <p:cNvSpPr txBox="1"/>
            <p:nvPr/>
          </p:nvSpPr>
          <p:spPr>
            <a:xfrm>
              <a:off x="179512" y="4941168"/>
              <a:ext cx="1394421" cy="369332"/>
            </a:xfrm>
            <a:prstGeom prst="rect">
              <a:avLst/>
            </a:prstGeom>
            <a:solidFill>
              <a:schemeClr val="bg1">
                <a:lumMod val="95000"/>
              </a:schemeClr>
            </a:solidFill>
          </p:spPr>
          <p:txBody>
            <a:bodyPr wrap="none" rtlCol="0">
              <a:spAutoFit/>
            </a:bodyPr>
            <a:lstStyle/>
            <a:p>
              <a:r>
                <a:rPr lang="en-US" dirty="0"/>
                <a:t>Ground floor</a:t>
              </a:r>
            </a:p>
          </p:txBody>
        </p:sp>
      </p:grpSp>
    </p:spTree>
    <p:extLst>
      <p:ext uri="{BB962C8B-B14F-4D97-AF65-F5344CB8AC3E}">
        <p14:creationId xmlns:p14="http://schemas.microsoft.com/office/powerpoint/2010/main" val="2147176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63752" y="188640"/>
            <a:ext cx="5760640" cy="432048"/>
          </a:xfrm>
        </p:spPr>
        <p:txBody>
          <a:bodyPr>
            <a:noAutofit/>
          </a:bodyPr>
          <a:lstStyle/>
          <a:p>
            <a:r>
              <a:rPr lang="en-US" sz="2400" dirty="0"/>
              <a:t>The Linear Accelerator of SPIRAL-2</a:t>
            </a:r>
          </a:p>
        </p:txBody>
      </p:sp>
      <p:sp>
        <p:nvSpPr>
          <p:cNvPr id="8" name="ZoneTexte 7"/>
          <p:cNvSpPr txBox="1"/>
          <p:nvPr/>
        </p:nvSpPr>
        <p:spPr>
          <a:xfrm>
            <a:off x="1709771" y="6033035"/>
            <a:ext cx="2389116" cy="461665"/>
          </a:xfrm>
          <a:prstGeom prst="rect">
            <a:avLst/>
          </a:prstGeom>
          <a:noFill/>
          <a:ln>
            <a:solidFill>
              <a:schemeClr val="tx1">
                <a:lumMod val="65000"/>
                <a:lumOff val="35000"/>
              </a:schemeClr>
            </a:solidFill>
          </a:ln>
        </p:spPr>
        <p:txBody>
          <a:bodyPr wrap="none" rtlCol="0">
            <a:spAutoFit/>
          </a:bodyPr>
          <a:lstStyle/>
          <a:p>
            <a:pPr>
              <a:lnSpc>
                <a:spcPct val="150000"/>
              </a:lnSpc>
            </a:pPr>
            <a:r>
              <a:rPr lang="en-US" sz="1600" dirty="0"/>
              <a:t>RFQ frequency  F = 88MHz</a:t>
            </a:r>
          </a:p>
        </p:txBody>
      </p:sp>
      <p:pic>
        <p:nvPicPr>
          <p:cNvPr id="6" name="Image 5" descr="accélérateur en anglais v2.png"/>
          <p:cNvPicPr>
            <a:picLocks noChangeAspect="1"/>
          </p:cNvPicPr>
          <p:nvPr/>
        </p:nvPicPr>
        <p:blipFill>
          <a:blip r:embed="rId2" cstate="print">
            <a:clrChange>
              <a:clrFrom>
                <a:srgbClr val="FFFFFF"/>
              </a:clrFrom>
              <a:clrTo>
                <a:srgbClr val="FFFFFF">
                  <a:alpha val="0"/>
                </a:srgbClr>
              </a:clrTo>
            </a:clrChange>
          </a:blip>
          <a:stretch>
            <a:fillRect/>
          </a:stretch>
        </p:blipFill>
        <p:spPr>
          <a:xfrm>
            <a:off x="1560512" y="980729"/>
            <a:ext cx="9144000" cy="2705161"/>
          </a:xfrm>
          <a:prstGeom prst="rect">
            <a:avLst/>
          </a:prstGeom>
        </p:spPr>
      </p:pic>
      <p:graphicFrame>
        <p:nvGraphicFramePr>
          <p:cNvPr id="7" name="Group 75"/>
          <p:cNvGraphicFramePr>
            <a:graphicFrameLocks noGrp="1"/>
          </p:cNvGraphicFramePr>
          <p:nvPr>
            <p:extLst/>
          </p:nvPr>
        </p:nvGraphicFramePr>
        <p:xfrm>
          <a:off x="1709771" y="3356992"/>
          <a:ext cx="3600400" cy="2542646"/>
        </p:xfrm>
        <a:graphic>
          <a:graphicData uri="http://schemas.openxmlformats.org/drawingml/2006/table">
            <a:tbl>
              <a:tblPr>
                <a:tableStyleId>{775DCB02-9BB8-47FD-8907-85C794F793BA}</a:tableStyleId>
              </a:tblPr>
              <a:tblGrid>
                <a:gridCol w="3600400">
                  <a:extLst>
                    <a:ext uri="{9D8B030D-6E8A-4147-A177-3AD203B41FA5}">
                      <a16:colId xmlns:a16="http://schemas.microsoft.com/office/drawing/2014/main" val="20000"/>
                    </a:ext>
                  </a:extLst>
                </a:gridCol>
              </a:tblGrid>
              <a:tr h="580579">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800" u="none" strike="noStrike" cap="none" normalizeH="0" baseline="0" dirty="0" smtClean="0">
                          <a:ln>
                            <a:noFill/>
                          </a:ln>
                          <a:effectLst/>
                        </a:rPr>
                        <a:t>Total length: 65 m (without HE lines)</a:t>
                      </a:r>
                      <a:endParaRPr kumimoji="0" lang="en-US" sz="1800" b="0" i="0" u="none" strike="noStrike" cap="none" normalizeH="0" baseline="0" dirty="0" smtClean="0">
                        <a:ln>
                          <a:noFill/>
                        </a:ln>
                        <a:solidFill>
                          <a:schemeClr val="tx1"/>
                        </a:solidFill>
                        <a:effectLst/>
                        <a:latin typeface="Tahoma" pitchFamily="34" charset="0"/>
                        <a:cs typeface="Arial" charset="0"/>
                      </a:endParaRPr>
                    </a:p>
                  </a:txBody>
                  <a:tcPr anchor="ctr" horzOverflow="overflow"/>
                </a:tc>
                <a:extLst>
                  <a:ext uri="{0D108BD9-81ED-4DB2-BD59-A6C34878D82A}">
                    <a16:rowId xmlns:a16="http://schemas.microsoft.com/office/drawing/2014/main" val="10000"/>
                  </a:ext>
                </a:extLst>
              </a:tr>
              <a:tr h="633139">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u="none" strike="noStrike" cap="none" normalizeH="0" baseline="0" dirty="0" smtClean="0">
                          <a:ln>
                            <a:noFill/>
                          </a:ln>
                          <a:effectLst/>
                        </a:rPr>
                        <a:t>Slow (LEBT) and Fast Chopper (MEBT)</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u="none" strike="noStrike" cap="none" normalizeH="0" baseline="0" dirty="0" smtClean="0">
                          <a:ln>
                            <a:noFill/>
                          </a:ln>
                          <a:effectLst/>
                        </a:rPr>
                        <a:t>RFQ (1/1, 1/2, 1/3) &amp; 3 re-bunchers</a:t>
                      </a:r>
                      <a:endParaRPr kumimoji="0" lang="en-US" sz="1400" b="0" i="0" u="none" strike="noStrike" cap="none" normalizeH="0" baseline="0" dirty="0" smtClean="0">
                        <a:ln>
                          <a:noFill/>
                        </a:ln>
                        <a:solidFill>
                          <a:schemeClr val="tx1"/>
                        </a:solidFill>
                        <a:effectLst/>
                        <a:latin typeface="Tahoma" pitchFamily="34" charset="0"/>
                        <a:cs typeface="Arial" charset="0"/>
                      </a:endParaRPr>
                    </a:p>
                  </a:txBody>
                  <a:tcPr anchor="ctr" horzOverflow="overflow"/>
                </a:tc>
                <a:extLst>
                  <a:ext uri="{0D108BD9-81ED-4DB2-BD59-A6C34878D82A}">
                    <a16:rowId xmlns:a16="http://schemas.microsoft.com/office/drawing/2014/main" val="10001"/>
                  </a:ext>
                </a:extLst>
              </a:tr>
              <a:tr h="110331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u="none" strike="noStrike" cap="none" normalizeH="0" baseline="0" dirty="0" smtClean="0">
                          <a:ln>
                            <a:noFill/>
                          </a:ln>
                          <a:effectLst/>
                        </a:rPr>
                        <a:t>12 QWR beta 0.07 (12 cryomodules)</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u="none" strike="noStrike" cap="none" normalizeH="0" baseline="0" dirty="0" smtClean="0">
                          <a:ln>
                            <a:noFill/>
                          </a:ln>
                          <a:effectLst/>
                        </a:rPr>
                        <a:t>14 (+2) QWR beta 0.12 (7+1 cryomodules)</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u="none" strike="noStrike" cap="none" normalizeH="0" baseline="0" dirty="0" smtClean="0">
                          <a:ln>
                            <a:noFill/>
                          </a:ln>
                          <a:effectLst/>
                        </a:rPr>
                        <a:t>1.1 kW Helium </a:t>
                      </a:r>
                      <a:r>
                        <a:rPr kumimoji="0" lang="en-US" sz="1400" u="none" strike="noStrike" cap="none" normalizeH="0" baseline="0" dirty="0" err="1" smtClean="0">
                          <a:ln>
                            <a:noFill/>
                          </a:ln>
                          <a:effectLst/>
                        </a:rPr>
                        <a:t>Liquifier</a:t>
                      </a:r>
                      <a:r>
                        <a:rPr kumimoji="0" lang="en-US" sz="1400" u="none" strike="noStrike" cap="none" normalizeH="0" baseline="0" dirty="0" smtClean="0">
                          <a:ln>
                            <a:noFill/>
                          </a:ln>
                          <a:effectLst/>
                        </a:rPr>
                        <a:t> (4.5 K)</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u="none" strike="noStrike" cap="none" normalizeH="0" baseline="0" dirty="0" smtClean="0">
                          <a:ln>
                            <a:noFill/>
                          </a:ln>
                          <a:effectLst/>
                        </a:rPr>
                        <a:t>Room Temperature Quadrupoles</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1400" u="none" strike="noStrike" cap="none" normalizeH="0" baseline="0" dirty="0" smtClean="0">
                          <a:ln>
                            <a:noFill/>
                          </a:ln>
                          <a:effectLst/>
                        </a:rPr>
                        <a:t>Solid State RF amplifiers (10 &amp; 20 KW)</a:t>
                      </a:r>
                    </a:p>
                  </a:txBody>
                  <a:tcPr anchor="b" horzOverflow="overflow"/>
                </a:tc>
                <a:extLst>
                  <a:ext uri="{0D108BD9-81ED-4DB2-BD59-A6C34878D82A}">
                    <a16:rowId xmlns:a16="http://schemas.microsoft.com/office/drawing/2014/main" val="10002"/>
                  </a:ext>
                </a:extLst>
              </a:tr>
            </a:tbl>
          </a:graphicData>
        </a:graphic>
      </p:graphicFrame>
      <p:pic>
        <p:nvPicPr>
          <p:cNvPr id="9" name="Picture 4" descr="M:\Mes documents\photos\spiral-2\IMG_7117_lr.jpg"/>
          <p:cNvPicPr>
            <a:picLocks noChangeAspect="1" noChangeArrowheads="1"/>
          </p:cNvPicPr>
          <p:nvPr/>
        </p:nvPicPr>
        <p:blipFill>
          <a:blip r:embed="rId3" cstate="print"/>
          <a:srcRect/>
          <a:stretch>
            <a:fillRect/>
          </a:stretch>
        </p:blipFill>
        <p:spPr bwMode="auto">
          <a:xfrm>
            <a:off x="5759282" y="3520720"/>
            <a:ext cx="4614949" cy="3076632"/>
          </a:xfrm>
          <a:prstGeom prst="rect">
            <a:avLst/>
          </a:prstGeom>
          <a:noFill/>
        </p:spPr>
      </p:pic>
    </p:spTree>
    <p:extLst>
      <p:ext uri="{BB962C8B-B14F-4D97-AF65-F5344CB8AC3E}">
        <p14:creationId xmlns:p14="http://schemas.microsoft.com/office/powerpoint/2010/main" val="3797810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34300" y="1329079"/>
            <a:ext cx="6698255" cy="4125817"/>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6348" y="118197"/>
            <a:ext cx="3796145" cy="845235"/>
          </a:xfrm>
          <a:prstGeom prst="rect">
            <a:avLst/>
          </a:prstGeom>
        </p:spPr>
      </p:pic>
      <p:pic>
        <p:nvPicPr>
          <p:cNvPr id="4" name="Image 3"/>
          <p:cNvPicPr>
            <a:picLocks noChangeAspect="1"/>
          </p:cNvPicPr>
          <p:nvPr/>
        </p:nvPicPr>
        <p:blipFill>
          <a:blip r:embed="rId4"/>
          <a:stretch>
            <a:fillRect/>
          </a:stretch>
        </p:blipFill>
        <p:spPr>
          <a:xfrm>
            <a:off x="7200606" y="963432"/>
            <a:ext cx="4260664" cy="3020011"/>
          </a:xfrm>
          <a:prstGeom prst="rect">
            <a:avLst/>
          </a:prstGeom>
        </p:spPr>
      </p:pic>
      <p:pic>
        <p:nvPicPr>
          <p:cNvPr id="5" name="Image 4"/>
          <p:cNvPicPr>
            <a:picLocks noChangeAspect="1"/>
          </p:cNvPicPr>
          <p:nvPr/>
        </p:nvPicPr>
        <p:blipFill>
          <a:blip r:embed="rId5"/>
          <a:stretch>
            <a:fillRect/>
          </a:stretch>
        </p:blipFill>
        <p:spPr>
          <a:xfrm>
            <a:off x="8008600" y="4376057"/>
            <a:ext cx="4183400" cy="2481943"/>
          </a:xfrm>
          <a:prstGeom prst="rect">
            <a:avLst/>
          </a:prstGeom>
        </p:spPr>
      </p:pic>
      <p:sp>
        <p:nvSpPr>
          <p:cNvPr id="6" name="Rectangle 5"/>
          <p:cNvSpPr/>
          <p:nvPr/>
        </p:nvSpPr>
        <p:spPr>
          <a:xfrm>
            <a:off x="134300" y="6350854"/>
            <a:ext cx="5045099" cy="369332"/>
          </a:xfrm>
          <a:prstGeom prst="rect">
            <a:avLst/>
          </a:prstGeom>
        </p:spPr>
        <p:txBody>
          <a:bodyPr wrap="none">
            <a:spAutoFit/>
          </a:bodyPr>
          <a:lstStyle/>
          <a:p>
            <a:r>
              <a:rPr lang="fr-FR" dirty="0">
                <a:solidFill>
                  <a:srgbClr val="000000"/>
                </a:solidFill>
                <a:latin typeface="Arial" panose="020B0604020202020204" pitchFamily="34" charset="0"/>
              </a:rPr>
              <a:t>X. Ledoux, et al. </a:t>
            </a:r>
            <a:r>
              <a:rPr lang="fr-FR" dirty="0" err="1">
                <a:solidFill>
                  <a:srgbClr val="000000"/>
                </a:solidFill>
                <a:latin typeface="Arial" panose="020B0604020202020204" pitchFamily="34" charset="0"/>
              </a:rPr>
              <a:t>Eur</a:t>
            </a:r>
            <a:r>
              <a:rPr lang="fr-FR" dirty="0">
                <a:solidFill>
                  <a:srgbClr val="000000"/>
                </a:solidFill>
                <a:latin typeface="Arial" panose="020B0604020202020204" pitchFamily="34" charset="0"/>
              </a:rPr>
              <a:t>. Phys. J. A, 57, 257 (2021)</a:t>
            </a:r>
            <a:endParaRPr lang="fr-FR" dirty="0"/>
          </a:p>
        </p:txBody>
      </p:sp>
    </p:spTree>
    <p:extLst>
      <p:ext uri="{BB962C8B-B14F-4D97-AF65-F5344CB8AC3E}">
        <p14:creationId xmlns:p14="http://schemas.microsoft.com/office/powerpoint/2010/main" val="4026562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775521" y="836713"/>
            <a:ext cx="6240811" cy="2131353"/>
          </a:xfrm>
          <a:prstGeom prst="rect">
            <a:avLst/>
          </a:prstGeom>
          <a:noFill/>
        </p:spPr>
        <p:txBody>
          <a:bodyPr wrap="none" rtlCol="0">
            <a:spAutoFit/>
          </a:bodyPr>
          <a:lstStyle/>
          <a:p>
            <a:pPr marL="285750" indent="-285750">
              <a:lnSpc>
                <a:spcPts val="2100"/>
              </a:lnSpc>
              <a:buFont typeface="Wingdings" panose="05000000000000000000" pitchFamily="2" charset="2"/>
              <a:buChar char="q"/>
            </a:pPr>
            <a:r>
              <a:rPr lang="en-US" sz="1600" dirty="0">
                <a:latin typeface="Arial" pitchFamily="34" charset="0"/>
                <a:cs typeface="Arial" pitchFamily="34" charset="0"/>
              </a:rPr>
              <a:t> The beam has a conical shape </a:t>
            </a:r>
          </a:p>
          <a:p>
            <a:pPr marL="742950" lvl="1" indent="-285750">
              <a:lnSpc>
                <a:spcPts val="2100"/>
              </a:lnSpc>
              <a:buFont typeface="Courier New" panose="02070309020205020404" pitchFamily="49" charset="0"/>
              <a:buChar char="o"/>
            </a:pPr>
            <a:r>
              <a:rPr lang="en-US" sz="1400" dirty="0">
                <a:latin typeface="Arial" pitchFamily="34" charset="0"/>
                <a:cs typeface="Arial" pitchFamily="34" charset="0"/>
              </a:rPr>
              <a:t> set 1 of nozzles  r=20 mm at 5 m       r=133 mm at 30 m</a:t>
            </a:r>
          </a:p>
          <a:p>
            <a:pPr marL="742950" lvl="1" indent="-285750">
              <a:lnSpc>
                <a:spcPts val="2100"/>
              </a:lnSpc>
              <a:buFont typeface="Courier New" panose="02070309020205020404" pitchFamily="49" charset="0"/>
              <a:buChar char="o"/>
            </a:pPr>
            <a:r>
              <a:rPr lang="en-US" sz="1400" dirty="0">
                <a:latin typeface="Arial" pitchFamily="34" charset="0"/>
                <a:cs typeface="Arial" pitchFamily="34" charset="0"/>
              </a:rPr>
              <a:t> set 2 of nozzles  r=15 mm at 5 m       r=68 mm at 30 m</a:t>
            </a:r>
            <a:endParaRPr lang="en-US" sz="1600" dirty="0">
              <a:latin typeface="Arial" pitchFamily="34" charset="0"/>
              <a:cs typeface="Arial" pitchFamily="34" charset="0"/>
            </a:endParaRPr>
          </a:p>
          <a:p>
            <a:pPr marL="285750" indent="-285750">
              <a:lnSpc>
                <a:spcPts val="2100"/>
              </a:lnSpc>
              <a:spcBef>
                <a:spcPts val="600"/>
              </a:spcBef>
              <a:buFont typeface="Wingdings" panose="05000000000000000000" pitchFamily="2" charset="2"/>
              <a:buChar char="q"/>
            </a:pPr>
            <a:r>
              <a:rPr lang="en-US" sz="1600" dirty="0">
                <a:latin typeface="Arial" pitchFamily="34" charset="0"/>
                <a:cs typeface="Arial" pitchFamily="34" charset="0"/>
              </a:rPr>
              <a:t> For experiment at long distance, a 2</a:t>
            </a:r>
            <a:r>
              <a:rPr lang="en-US" sz="1600" baseline="30000" dirty="0">
                <a:latin typeface="Arial" pitchFamily="34" charset="0"/>
                <a:cs typeface="Arial" pitchFamily="34" charset="0"/>
              </a:rPr>
              <a:t>ND</a:t>
            </a:r>
            <a:r>
              <a:rPr lang="en-US" sz="1600" dirty="0">
                <a:latin typeface="Arial" pitchFamily="34" charset="0"/>
                <a:cs typeface="Arial" pitchFamily="34" charset="0"/>
              </a:rPr>
              <a:t> collimator is needed for:</a:t>
            </a:r>
          </a:p>
          <a:p>
            <a:pPr marL="742950" lvl="1" indent="-285750">
              <a:lnSpc>
                <a:spcPts val="2100"/>
              </a:lnSpc>
              <a:buFont typeface="Courier New" panose="02070309020205020404" pitchFamily="49" charset="0"/>
              <a:buChar char="o"/>
            </a:pPr>
            <a:r>
              <a:rPr lang="en-US" sz="1500" dirty="0">
                <a:latin typeface="Arial" pitchFamily="34" charset="0"/>
                <a:cs typeface="Arial" pitchFamily="34" charset="0"/>
              </a:rPr>
              <a:t> </a:t>
            </a:r>
            <a:r>
              <a:rPr lang="en-US" sz="1400" dirty="0">
                <a:latin typeface="Arial" pitchFamily="34" charset="0"/>
                <a:cs typeface="Arial" pitchFamily="34" charset="0"/>
              </a:rPr>
              <a:t>resizing the neutron beam r=28 mm at 30 m</a:t>
            </a:r>
          </a:p>
          <a:p>
            <a:pPr marL="742950" lvl="1" indent="-285750">
              <a:lnSpc>
                <a:spcPts val="2100"/>
              </a:lnSpc>
              <a:buFont typeface="Courier New" panose="02070309020205020404" pitchFamily="49" charset="0"/>
              <a:buChar char="o"/>
            </a:pPr>
            <a:r>
              <a:rPr lang="en-US" sz="1400" dirty="0">
                <a:latin typeface="Arial" pitchFamily="34" charset="0"/>
                <a:cs typeface="Arial" pitchFamily="34" charset="0"/>
              </a:rPr>
              <a:t> shielding detectors from background</a:t>
            </a:r>
          </a:p>
          <a:p>
            <a:pPr marL="285750" indent="-285750">
              <a:lnSpc>
                <a:spcPts val="2100"/>
              </a:lnSpc>
              <a:spcBef>
                <a:spcPts val="600"/>
              </a:spcBef>
              <a:buFont typeface="Wingdings" panose="05000000000000000000" pitchFamily="2" charset="2"/>
              <a:buChar char="q"/>
            </a:pPr>
            <a:r>
              <a:rPr lang="en-US" sz="1600" dirty="0">
                <a:latin typeface="Arial" pitchFamily="34" charset="0"/>
                <a:cs typeface="Arial" pitchFamily="34" charset="0"/>
              </a:rPr>
              <a:t> Study, design and construction realized by IPHC Strasbourg</a:t>
            </a:r>
          </a:p>
        </p:txBody>
      </p:sp>
      <p:sp>
        <p:nvSpPr>
          <p:cNvPr id="3" name="Titre 2"/>
          <p:cNvSpPr>
            <a:spLocks noGrp="1"/>
          </p:cNvSpPr>
          <p:nvPr>
            <p:ph type="title"/>
          </p:nvPr>
        </p:nvSpPr>
        <p:spPr>
          <a:xfrm>
            <a:off x="3863752" y="188640"/>
            <a:ext cx="4540226" cy="432048"/>
          </a:xfrm>
        </p:spPr>
        <p:txBody>
          <a:bodyPr/>
          <a:lstStyle/>
          <a:p>
            <a:r>
              <a:rPr lang="en-US" dirty="0" smtClean="0">
                <a:solidFill>
                  <a:srgbClr val="0000FF"/>
                </a:solidFill>
              </a:rPr>
              <a:t>Beam spot size</a:t>
            </a:r>
            <a:endParaRPr lang="en-US" dirty="0">
              <a:solidFill>
                <a:srgbClr val="0000FF"/>
              </a:solidFill>
            </a:endParaRPr>
          </a:p>
        </p:txBody>
      </p:sp>
      <p:pic>
        <p:nvPicPr>
          <p:cNvPr id="18" name="Image 17" descr="logo_IPHC.png"/>
          <p:cNvPicPr>
            <a:picLocks noChangeAspect="1"/>
          </p:cNvPicPr>
          <p:nvPr/>
        </p:nvPicPr>
        <p:blipFill>
          <a:blip r:embed="rId2" cstate="print"/>
          <a:stretch>
            <a:fillRect/>
          </a:stretch>
        </p:blipFill>
        <p:spPr>
          <a:xfrm>
            <a:off x="8918123" y="188640"/>
            <a:ext cx="576269" cy="468000"/>
          </a:xfrm>
          <a:prstGeom prst="rect">
            <a:avLst/>
          </a:prstGeom>
        </p:spPr>
      </p:pic>
      <p:pic>
        <p:nvPicPr>
          <p:cNvPr id="19" name="Image 18"/>
          <p:cNvPicPr/>
          <p:nvPr/>
        </p:nvPicPr>
        <p:blipFill>
          <a:blip r:embed="rId3" cstate="screen">
            <a:extLst>
              <a:ext uri="{28A0092B-C50C-407E-A947-70E740481C1C}">
                <a14:useLocalDpi xmlns:a14="http://schemas.microsoft.com/office/drawing/2010/main"/>
              </a:ext>
            </a:extLst>
          </a:blip>
          <a:stretch>
            <a:fillRect/>
          </a:stretch>
        </p:blipFill>
        <p:spPr>
          <a:xfrm>
            <a:off x="2093289" y="3214880"/>
            <a:ext cx="5605272" cy="3291840"/>
          </a:xfrm>
          <a:prstGeom prst="rect">
            <a:avLst/>
          </a:prstGeom>
        </p:spPr>
      </p:pic>
      <p:pic>
        <p:nvPicPr>
          <p:cNvPr id="2" name="Image 1"/>
          <p:cNvPicPr>
            <a:picLocks noChangeAspect="1"/>
          </p:cNvPicPr>
          <p:nvPr/>
        </p:nvPicPr>
        <p:blipFill rotWithShape="1">
          <a:blip r:embed="rId4" cstate="print">
            <a:extLst>
              <a:ext uri="{28A0092B-C50C-407E-A947-70E740481C1C}">
                <a14:useLocalDpi xmlns:a14="http://schemas.microsoft.com/office/drawing/2010/main" val="0"/>
              </a:ext>
            </a:extLst>
          </a:blip>
          <a:srcRect l="29138" t="5238" r="37787" b="16184"/>
          <a:stretch/>
        </p:blipFill>
        <p:spPr>
          <a:xfrm>
            <a:off x="8403978" y="3214880"/>
            <a:ext cx="3056502" cy="3274823"/>
          </a:xfrm>
          <a:prstGeom prst="rect">
            <a:avLst/>
          </a:prstGeom>
        </p:spPr>
      </p:pic>
      <p:sp>
        <p:nvSpPr>
          <p:cNvPr id="4" name="ZoneTexte 3"/>
          <p:cNvSpPr txBox="1"/>
          <p:nvPr/>
        </p:nvSpPr>
        <p:spPr>
          <a:xfrm>
            <a:off x="1751696" y="5867606"/>
            <a:ext cx="1872208" cy="523220"/>
          </a:xfrm>
          <a:prstGeom prst="rect">
            <a:avLst/>
          </a:prstGeom>
          <a:noFill/>
        </p:spPr>
        <p:txBody>
          <a:bodyPr wrap="square" rtlCol="0">
            <a:spAutoFit/>
          </a:bodyPr>
          <a:lstStyle/>
          <a:p>
            <a:r>
              <a:rPr lang="en-US" sz="1400" dirty="0">
                <a:solidFill>
                  <a:srgbClr val="990033"/>
                </a:solidFill>
              </a:rPr>
              <a:t>The central part can be disassembled</a:t>
            </a:r>
            <a:endParaRPr lang="fr-FR" sz="1400" dirty="0">
              <a:solidFill>
                <a:srgbClr val="990033"/>
              </a:solidFill>
            </a:endParaRPr>
          </a:p>
        </p:txBody>
      </p:sp>
    </p:spTree>
    <p:extLst>
      <p:ext uri="{BB962C8B-B14F-4D97-AF65-F5344CB8AC3E}">
        <p14:creationId xmlns:p14="http://schemas.microsoft.com/office/powerpoint/2010/main" val="23415262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1125896"/>
            <a:ext cx="8590115" cy="5545331"/>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6348" y="118197"/>
            <a:ext cx="3796145" cy="845235"/>
          </a:xfrm>
          <a:prstGeom prst="rect">
            <a:avLst/>
          </a:prstGeom>
        </p:spPr>
      </p:pic>
      <p:sp>
        <p:nvSpPr>
          <p:cNvPr id="4" name="ZoneTexte 3"/>
          <p:cNvSpPr txBox="1"/>
          <p:nvPr/>
        </p:nvSpPr>
        <p:spPr>
          <a:xfrm>
            <a:off x="9401452" y="4818115"/>
            <a:ext cx="4226514" cy="646331"/>
          </a:xfrm>
          <a:prstGeom prst="rect">
            <a:avLst/>
          </a:prstGeom>
          <a:noFill/>
        </p:spPr>
        <p:txBody>
          <a:bodyPr wrap="square" rtlCol="0">
            <a:spAutoFit/>
          </a:bodyPr>
          <a:lstStyle/>
          <a:p>
            <a:r>
              <a:rPr lang="fr-FR" dirty="0" smtClean="0"/>
              <a:t>Prochain PAC : </a:t>
            </a:r>
            <a:r>
              <a:rPr lang="fr-FR" dirty="0" err="1" smtClean="0"/>
              <a:t>Dec</a:t>
            </a:r>
            <a:r>
              <a:rPr lang="fr-FR" dirty="0" smtClean="0"/>
              <a:t>. 2022</a:t>
            </a:r>
          </a:p>
          <a:p>
            <a:r>
              <a:rPr lang="en-US" dirty="0" smtClean="0"/>
              <a:t>deadline </a:t>
            </a:r>
            <a:r>
              <a:rPr lang="en-US" b="1" u="sng" dirty="0" smtClean="0"/>
              <a:t>October </a:t>
            </a:r>
            <a:r>
              <a:rPr lang="en-US" b="1" u="sng" dirty="0"/>
              <a:t>24, </a:t>
            </a:r>
            <a:r>
              <a:rPr lang="en-US" b="1" u="sng" dirty="0" smtClean="0"/>
              <a:t>2022</a:t>
            </a:r>
            <a:endParaRPr lang="fr-FR" dirty="0"/>
          </a:p>
        </p:txBody>
      </p:sp>
      <p:pic>
        <p:nvPicPr>
          <p:cNvPr id="7" name="Image 6"/>
          <p:cNvPicPr>
            <a:picLocks noChangeAspect="1"/>
          </p:cNvPicPr>
          <p:nvPr/>
        </p:nvPicPr>
        <p:blipFill>
          <a:blip r:embed="rId4"/>
          <a:stretch>
            <a:fillRect/>
          </a:stretch>
        </p:blipFill>
        <p:spPr>
          <a:xfrm>
            <a:off x="8481774" y="4538495"/>
            <a:ext cx="1028020" cy="1028020"/>
          </a:xfrm>
          <a:prstGeom prst="rect">
            <a:avLst/>
          </a:prstGeom>
        </p:spPr>
      </p:pic>
    </p:spTree>
    <p:extLst>
      <p:ext uri="{BB962C8B-B14F-4D97-AF65-F5344CB8AC3E}">
        <p14:creationId xmlns:p14="http://schemas.microsoft.com/office/powerpoint/2010/main" val="209707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0" y="3509050"/>
            <a:ext cx="5805535" cy="3348950"/>
            <a:chOff x="93518" y="1594745"/>
            <a:chExt cx="5757564" cy="3584084"/>
          </a:xfrm>
        </p:grpSpPr>
        <p:pic>
          <p:nvPicPr>
            <p:cNvPr id="4" name="Image 3"/>
            <p:cNvPicPr>
              <a:picLocks noChangeAspect="1"/>
            </p:cNvPicPr>
            <p:nvPr/>
          </p:nvPicPr>
          <p:blipFill>
            <a:blip r:embed="rId2"/>
            <a:stretch>
              <a:fillRect/>
            </a:stretch>
          </p:blipFill>
          <p:spPr>
            <a:xfrm>
              <a:off x="93518" y="1594745"/>
              <a:ext cx="5757564" cy="3584084"/>
            </a:xfrm>
            <a:prstGeom prst="rect">
              <a:avLst/>
            </a:prstGeom>
          </p:spPr>
        </p:pic>
        <p:sp>
          <p:nvSpPr>
            <p:cNvPr id="2" name="Flèche droite 1"/>
            <p:cNvSpPr/>
            <p:nvPr/>
          </p:nvSpPr>
          <p:spPr>
            <a:xfrm>
              <a:off x="4414058" y="4098175"/>
              <a:ext cx="897775" cy="490090"/>
            </a:xfrm>
            <a:prstGeom prst="rightArrow">
              <a:avLst/>
            </a:prstGeom>
            <a:solidFill>
              <a:srgbClr val="7030A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t>
              </a:r>
              <a:r>
                <a:rPr lang="fr-FR" dirty="0" err="1" smtClean="0"/>
                <a:t>n,xn</a:t>
              </a:r>
              <a:r>
                <a:rPr lang="fr-FR" dirty="0" smtClean="0"/>
                <a:t>)</a:t>
              </a:r>
              <a:endParaRPr lang="fr-FR" dirty="0"/>
            </a:p>
          </p:txBody>
        </p:sp>
      </p:grpSp>
      <p:pic>
        <p:nvPicPr>
          <p:cNvPr id="17" name="Imag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6348" y="118197"/>
            <a:ext cx="3796145" cy="845235"/>
          </a:xfrm>
          <a:prstGeom prst="rect">
            <a:avLst/>
          </a:prstGeom>
        </p:spPr>
      </p:pic>
      <p:sp>
        <p:nvSpPr>
          <p:cNvPr id="5" name="ZoneTexte 4"/>
          <p:cNvSpPr txBox="1"/>
          <p:nvPr/>
        </p:nvSpPr>
        <p:spPr>
          <a:xfrm>
            <a:off x="140496" y="968639"/>
            <a:ext cx="5470596" cy="2893100"/>
          </a:xfrm>
          <a:prstGeom prst="rect">
            <a:avLst/>
          </a:prstGeom>
          <a:noFill/>
        </p:spPr>
        <p:txBody>
          <a:bodyPr wrap="square" rtlCol="0">
            <a:spAutoFit/>
          </a:bodyPr>
          <a:lstStyle/>
          <a:p>
            <a:pPr marL="285750" indent="-285750">
              <a:buFont typeface="Courier New" panose="02070309020205020404" pitchFamily="49" charset="0"/>
              <a:buChar char="o"/>
            </a:pPr>
            <a:r>
              <a:rPr lang="en-US" sz="1400" dirty="0" smtClean="0">
                <a:latin typeface="Times New Roman" panose="02020603050405020304" pitchFamily="18" charset="0"/>
                <a:cs typeface="Times New Roman" panose="02020603050405020304" pitchFamily="18" charset="0"/>
              </a:rPr>
              <a:t>NFS offers unique opportunities with the highest neutron flux &gt; 10 MeV world-wide</a:t>
            </a:r>
          </a:p>
          <a:p>
            <a:pPr marL="285750" indent="-285750">
              <a:buFont typeface="Courier New" panose="02070309020205020404" pitchFamily="49" charset="0"/>
              <a:buChar char="o"/>
            </a:pPr>
            <a:endParaRPr lang="en-US" sz="1400" dirty="0" smtClean="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en-US" sz="1400" dirty="0" smtClean="0">
                <a:latin typeface="Times New Roman" panose="02020603050405020304" pitchFamily="18" charset="0"/>
                <a:cs typeface="Times New Roman" panose="02020603050405020304" pitchFamily="18" charset="0"/>
              </a:rPr>
              <a:t>Unique flux for (</a:t>
            </a:r>
            <a:r>
              <a:rPr lang="en-US" sz="1400" dirty="0" err="1" smtClean="0">
                <a:latin typeface="Times New Roman" panose="02020603050405020304" pitchFamily="18" charset="0"/>
                <a:cs typeface="Times New Roman" panose="02020603050405020304" pitchFamily="18" charset="0"/>
              </a:rPr>
              <a:t>n,xn</a:t>
            </a:r>
            <a:r>
              <a:rPr lang="en-US" sz="1400" dirty="0" smtClean="0">
                <a:latin typeface="Times New Roman" panose="02020603050405020304" pitchFamily="18" charset="0"/>
                <a:cs typeface="Times New Roman" panose="02020603050405020304" pitchFamily="18" charset="0"/>
              </a:rPr>
              <a:t>) reactions </a:t>
            </a:r>
            <a:r>
              <a:rPr lang="en-US" sz="1400" dirty="0" smtClean="0">
                <a:latin typeface="Times New Roman" panose="02020603050405020304" pitchFamily="18" charset="0"/>
                <a:cs typeface="Times New Roman" panose="02020603050405020304" pitchFamily="18" charset="0"/>
                <a:sym typeface="Wingdings" panose="05000000000000000000" pitchFamily="2" charset="2"/>
              </a:rPr>
              <a:t> known technique in the framework of </a:t>
            </a:r>
            <a:r>
              <a:rPr lang="en-US" sz="1400" dirty="0" smtClean="0">
                <a:latin typeface="Times New Roman" panose="02020603050405020304" pitchFamily="18" charset="0"/>
                <a:cs typeface="Times New Roman" panose="02020603050405020304" pitchFamily="18" charset="0"/>
              </a:rPr>
              <a:t>the design of the Generation-IV nuclear reactors.</a:t>
            </a:r>
            <a:r>
              <a:rPr lang="en-US" sz="1400" dirty="0" smtClean="0">
                <a:latin typeface="Times New Roman" panose="02020603050405020304" pitchFamily="18" charset="0"/>
                <a:cs typeface="Times New Roman" panose="02020603050405020304" pitchFamily="18" charset="0"/>
                <a:sym typeface="Wingdings" panose="05000000000000000000" pitchFamily="2" charset="2"/>
              </a:rPr>
              <a:t> </a:t>
            </a:r>
          </a:p>
          <a:p>
            <a:pPr marL="285750" indent="-285750">
              <a:buFont typeface="Courier New" panose="02070309020205020404" pitchFamily="49" charset="0"/>
              <a:buChar char="o"/>
            </a:pPr>
            <a:endParaRPr lang="en-US" sz="1400" dirty="0" smtClean="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Courier New" panose="02070309020205020404" pitchFamily="49" charset="0"/>
              <a:buChar char="o"/>
            </a:pPr>
            <a:r>
              <a:rPr lang="en-US" sz="1400" dirty="0" smtClean="0">
                <a:latin typeface="Times New Roman" panose="02020603050405020304" pitchFamily="18" charset="0"/>
                <a:cs typeface="Times New Roman" panose="02020603050405020304" pitchFamily="18" charset="0"/>
                <a:sym typeface="Wingdings" panose="05000000000000000000" pitchFamily="2" charset="2"/>
              </a:rPr>
              <a:t>Most of the studies are on heavy elements for nuclear fuel (U, </a:t>
            </a:r>
            <a:r>
              <a:rPr lang="en-US" sz="1400" dirty="0" err="1" smtClean="0">
                <a:latin typeface="Times New Roman" panose="02020603050405020304" pitchFamily="18" charset="0"/>
                <a:cs typeface="Times New Roman" panose="02020603050405020304" pitchFamily="18" charset="0"/>
                <a:sym typeface="Wingdings" panose="05000000000000000000" pitchFamily="2" charset="2"/>
              </a:rPr>
              <a:t>Th</a:t>
            </a:r>
            <a:r>
              <a:rPr lang="en-US" sz="1400" dirty="0" smtClean="0">
                <a:latin typeface="Times New Roman" panose="02020603050405020304" pitchFamily="18" charset="0"/>
                <a:cs typeface="Times New Roman" panose="02020603050405020304" pitchFamily="18" charset="0"/>
                <a:sym typeface="Wingdings" panose="05000000000000000000" pitchFamily="2" charset="2"/>
              </a:rPr>
              <a:t>) or </a:t>
            </a:r>
            <a:r>
              <a:rPr lang="en-US" sz="1400" dirty="0" smtClean="0">
                <a:latin typeface="Times New Roman" panose="02020603050405020304" pitchFamily="18" charset="0"/>
                <a:cs typeface="Times New Roman" panose="02020603050405020304" pitchFamily="18" charset="0"/>
              </a:rPr>
              <a:t>structural materials (</a:t>
            </a:r>
            <a:r>
              <a:rPr lang="en-US" sz="1400" baseline="30000" dirty="0" err="1" smtClean="0">
                <a:latin typeface="Times New Roman" panose="02020603050405020304" pitchFamily="18" charset="0"/>
                <a:cs typeface="Times New Roman" panose="02020603050405020304" pitchFamily="18" charset="0"/>
              </a:rPr>
              <a:t>nat</a:t>
            </a:r>
            <a:r>
              <a:rPr lang="en-US" sz="1400" dirty="0" err="1" smtClean="0">
                <a:latin typeface="Times New Roman" panose="02020603050405020304" pitchFamily="18" charset="0"/>
                <a:cs typeface="Times New Roman" panose="02020603050405020304" pitchFamily="18" charset="0"/>
              </a:rPr>
              <a:t>Fe</a:t>
            </a:r>
            <a:r>
              <a:rPr lang="en-US" sz="1400" dirty="0" smtClean="0">
                <a:latin typeface="Times New Roman" panose="02020603050405020304" pitchFamily="18" charset="0"/>
                <a:cs typeface="Times New Roman" panose="02020603050405020304" pitchFamily="18" charset="0"/>
              </a:rPr>
              <a:t>, Cr, Mg/Na, W)</a:t>
            </a:r>
            <a:r>
              <a:rPr lang="en-US" sz="1400" dirty="0" smtClean="0">
                <a:latin typeface="Times New Roman" panose="02020603050405020304" pitchFamily="18" charset="0"/>
                <a:cs typeface="Times New Roman" panose="02020603050405020304" pitchFamily="18" charset="0"/>
                <a:sym typeface="Wingdings" panose="05000000000000000000" pitchFamily="2" charset="2"/>
              </a:rPr>
              <a:t>  with focus on the cross section </a:t>
            </a:r>
            <a:r>
              <a:rPr lang="en-US" sz="1400" dirty="0">
                <a:latin typeface="Times New Roman" panose="02020603050405020304" pitchFamily="18" charset="0"/>
                <a:cs typeface="Times New Roman" panose="02020603050405020304" pitchFamily="18" charset="0"/>
                <a:sym typeface="Wingdings" panose="05000000000000000000" pitchFamily="2" charset="2"/>
              </a:rPr>
              <a:t>measurements to improve models included in reaction codes such as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talys</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en-US" sz="1400" dirty="0" smtClean="0">
                <a:latin typeface="Times New Roman" panose="02020603050405020304" pitchFamily="18" charset="0"/>
                <a:cs typeface="Times New Roman" panose="02020603050405020304" pitchFamily="18" charset="0"/>
                <a:sym typeface="Wingdings" panose="05000000000000000000" pitchFamily="2" charset="2"/>
              </a:rPr>
              <a:t>	</a:t>
            </a:r>
          </a:p>
          <a:p>
            <a:pPr marL="285750" indent="-285750">
              <a:buFont typeface="Courier New" panose="02070309020205020404" pitchFamily="49" charset="0"/>
              <a:buChar char="o"/>
            </a:pPr>
            <a:r>
              <a:rPr lang="en-US" sz="1400" dirty="0" smtClean="0">
                <a:latin typeface="Times New Roman" panose="02020603050405020304" pitchFamily="18" charset="0"/>
                <a:cs typeface="Times New Roman" panose="02020603050405020304" pitchFamily="18" charset="0"/>
                <a:sym typeface="Wingdings" panose="05000000000000000000" pitchFamily="2" charset="2"/>
              </a:rPr>
              <a:t>What can we learn in nuclear structure spectroscopy using this reaction ?</a:t>
            </a:r>
          </a:p>
          <a:p>
            <a:pPr marL="285750" indent="-285750">
              <a:buFont typeface="Courier New" panose="02070309020205020404" pitchFamily="49" charset="0"/>
              <a:buChar char="o"/>
            </a:pPr>
            <a:endParaRPr lang="en-US" sz="1400" dirty="0">
              <a:latin typeface="Times New Roman" panose="02020603050405020304" pitchFamily="18" charset="0"/>
              <a:cs typeface="Times New Roman" panose="02020603050405020304" pitchFamily="18" charset="0"/>
            </a:endParaRPr>
          </a:p>
        </p:txBody>
      </p:sp>
      <p:sp>
        <p:nvSpPr>
          <p:cNvPr id="18" name="Rectangle 17"/>
          <p:cNvSpPr/>
          <p:nvPr/>
        </p:nvSpPr>
        <p:spPr>
          <a:xfrm>
            <a:off x="-186568" y="-44564"/>
            <a:ext cx="7684648" cy="954107"/>
          </a:xfrm>
          <a:prstGeom prst="rect">
            <a:avLst/>
          </a:prstGeom>
        </p:spPr>
        <p:txBody>
          <a:bodyPr wrap="square">
            <a:spAutoFit/>
          </a:bodyPr>
          <a:lstStyle/>
          <a:p>
            <a:pPr algn="ctr"/>
            <a:r>
              <a:rPr lang="en-US" sz="2800" b="1" dirty="0" smtClean="0">
                <a:solidFill>
                  <a:srgbClr val="3B2568"/>
                </a:solidFill>
                <a:latin typeface="Arial" panose="020B0604020202020204" pitchFamily="34" charset="0"/>
                <a:cs typeface="Arial" panose="020B0604020202020204" pitchFamily="34" charset="0"/>
              </a:rPr>
              <a:t>Nuclear </a:t>
            </a:r>
            <a:r>
              <a:rPr lang="en-US" sz="2800" b="1" dirty="0">
                <a:solidFill>
                  <a:srgbClr val="3B2568"/>
                </a:solidFill>
                <a:latin typeface="Arial" panose="020B0604020202020204" pitchFamily="34" charset="0"/>
                <a:cs typeface="Arial" panose="020B0604020202020204" pitchFamily="34" charset="0"/>
              </a:rPr>
              <a:t>structure spectroscopy using fast neutron beams</a:t>
            </a:r>
            <a:endParaRPr lang="en-US" sz="2800" b="1" dirty="0">
              <a:latin typeface="Arial" panose="020B0604020202020204" pitchFamily="34" charset="0"/>
              <a:cs typeface="Arial" panose="020B0604020202020204" pitchFamily="34" charset="0"/>
            </a:endParaRPr>
          </a:p>
        </p:txBody>
      </p:sp>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1092" y="3723617"/>
            <a:ext cx="6187689" cy="2643019"/>
          </a:xfrm>
          <a:prstGeom prst="rect">
            <a:avLst/>
          </a:prstGeom>
        </p:spPr>
      </p:pic>
    </p:spTree>
    <p:extLst>
      <p:ext uri="{BB962C8B-B14F-4D97-AF65-F5344CB8AC3E}">
        <p14:creationId xmlns:p14="http://schemas.microsoft.com/office/powerpoint/2010/main" val="700442457"/>
      </p:ext>
    </p:extLst>
  </p:cSld>
  <p:clrMapOvr>
    <a:masterClrMapping/>
  </p:clrMapOvr>
  <mc:AlternateContent xmlns:mc="http://schemas.openxmlformats.org/markup-compatibility/2006" xmlns:p14="http://schemas.microsoft.com/office/powerpoint/2010/main">
    <mc:Choice Requires="p14">
      <p:transition spd="slow" p14:dur="2000" advTm="66802"/>
    </mc:Choice>
    <mc:Fallback xmlns="">
      <p:transition spd="slow" advTm="66802"/>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0" y="3509050"/>
            <a:ext cx="5805535" cy="3348950"/>
            <a:chOff x="93518" y="1594745"/>
            <a:chExt cx="5757564" cy="3584084"/>
          </a:xfrm>
        </p:grpSpPr>
        <p:pic>
          <p:nvPicPr>
            <p:cNvPr id="4" name="Image 3"/>
            <p:cNvPicPr>
              <a:picLocks noChangeAspect="1"/>
            </p:cNvPicPr>
            <p:nvPr/>
          </p:nvPicPr>
          <p:blipFill>
            <a:blip r:embed="rId2"/>
            <a:stretch>
              <a:fillRect/>
            </a:stretch>
          </p:blipFill>
          <p:spPr>
            <a:xfrm>
              <a:off x="93518" y="1594745"/>
              <a:ext cx="5757564" cy="3584084"/>
            </a:xfrm>
            <a:prstGeom prst="rect">
              <a:avLst/>
            </a:prstGeom>
          </p:spPr>
        </p:pic>
        <p:sp>
          <p:nvSpPr>
            <p:cNvPr id="2" name="Flèche droite 1"/>
            <p:cNvSpPr/>
            <p:nvPr/>
          </p:nvSpPr>
          <p:spPr>
            <a:xfrm>
              <a:off x="4414058" y="4098175"/>
              <a:ext cx="897775" cy="490090"/>
            </a:xfrm>
            <a:prstGeom prst="rightArrow">
              <a:avLst/>
            </a:prstGeom>
            <a:solidFill>
              <a:srgbClr val="7030A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a:t>
              </a:r>
              <a:r>
                <a:rPr lang="fr-FR" dirty="0" err="1" smtClean="0"/>
                <a:t>n,xn</a:t>
              </a:r>
              <a:r>
                <a:rPr lang="fr-FR" dirty="0" smtClean="0"/>
                <a:t>)</a:t>
              </a:r>
              <a:endParaRPr lang="fr-FR" dirty="0"/>
            </a:p>
          </p:txBody>
        </p:sp>
      </p:grpSp>
      <p:grpSp>
        <p:nvGrpSpPr>
          <p:cNvPr id="15" name="Groupe 14"/>
          <p:cNvGrpSpPr/>
          <p:nvPr/>
        </p:nvGrpSpPr>
        <p:grpSpPr>
          <a:xfrm>
            <a:off x="9245794" y="2893943"/>
            <a:ext cx="2851267" cy="1445338"/>
            <a:chOff x="5841730" y="3153493"/>
            <a:chExt cx="2851267" cy="1445338"/>
          </a:xfrm>
        </p:grpSpPr>
        <p:pic>
          <p:nvPicPr>
            <p:cNvPr id="9" name="Image 8"/>
            <p:cNvPicPr>
              <a:picLocks noChangeAspect="1"/>
            </p:cNvPicPr>
            <p:nvPr/>
          </p:nvPicPr>
          <p:blipFill>
            <a:blip r:embed="rId3"/>
            <a:stretch>
              <a:fillRect/>
            </a:stretch>
          </p:blipFill>
          <p:spPr>
            <a:xfrm>
              <a:off x="5841730" y="3153493"/>
              <a:ext cx="2851267" cy="1436814"/>
            </a:xfrm>
            <a:prstGeom prst="rect">
              <a:avLst/>
            </a:prstGeom>
          </p:spPr>
        </p:pic>
        <p:sp>
          <p:nvSpPr>
            <p:cNvPr id="12" name="ZoneTexte 11"/>
            <p:cNvSpPr txBox="1"/>
            <p:nvPr/>
          </p:nvSpPr>
          <p:spPr>
            <a:xfrm>
              <a:off x="7306491" y="4075611"/>
              <a:ext cx="1377154" cy="523220"/>
            </a:xfrm>
            <a:prstGeom prst="rect">
              <a:avLst/>
            </a:prstGeom>
            <a:solidFill>
              <a:schemeClr val="bg2"/>
            </a:solidFill>
          </p:spPr>
          <p:txBody>
            <a:bodyPr wrap="square" rtlCol="0">
              <a:spAutoFit/>
            </a:bodyPr>
            <a:lstStyle/>
            <a:p>
              <a:r>
                <a:rPr lang="fr-FR" sz="1400" baseline="30000" dirty="0" smtClean="0">
                  <a:latin typeface="Times New Roman" panose="02020603050405020304" pitchFamily="18" charset="0"/>
                  <a:cs typeface="Times New Roman" panose="02020603050405020304" pitchFamily="18" charset="0"/>
                </a:rPr>
                <a:t>40</a:t>
              </a:r>
              <a:r>
                <a:rPr lang="fr-FR" sz="1400" dirty="0" smtClean="0">
                  <a:latin typeface="Times New Roman" panose="02020603050405020304" pitchFamily="18" charset="0"/>
                  <a:cs typeface="Times New Roman" panose="02020603050405020304" pitchFamily="18" charset="0"/>
                </a:rPr>
                <a:t>Ca(n,3n)</a:t>
              </a:r>
              <a:r>
                <a:rPr lang="fr-FR" sz="1400" baseline="30000" dirty="0" smtClean="0">
                  <a:latin typeface="Times New Roman" panose="02020603050405020304" pitchFamily="18" charset="0"/>
                  <a:cs typeface="Times New Roman" panose="02020603050405020304" pitchFamily="18" charset="0"/>
                </a:rPr>
                <a:t>38</a:t>
              </a:r>
              <a:r>
                <a:rPr lang="fr-FR" sz="1400" dirty="0" smtClean="0">
                  <a:latin typeface="Times New Roman" panose="02020603050405020304" pitchFamily="18" charset="0"/>
                  <a:cs typeface="Times New Roman" panose="02020603050405020304" pitchFamily="18" charset="0"/>
                </a:rPr>
                <a:t>Ca </a:t>
              </a:r>
            </a:p>
            <a:p>
              <a:r>
                <a:rPr lang="fr-FR" sz="1400" dirty="0" err="1" smtClean="0">
                  <a:latin typeface="Times New Roman" panose="02020603050405020304" pitchFamily="18" charset="0"/>
                  <a:cs typeface="Times New Roman" panose="02020603050405020304" pitchFamily="18" charset="0"/>
                </a:rPr>
                <a:t>never</a:t>
              </a:r>
              <a:r>
                <a:rPr lang="fr-FR" sz="1400" dirty="0" smtClean="0">
                  <a:latin typeface="Times New Roman" panose="02020603050405020304" pitchFamily="18" charset="0"/>
                  <a:cs typeface="Times New Roman" panose="02020603050405020304" pitchFamily="18" charset="0"/>
                </a:rPr>
                <a:t> </a:t>
              </a:r>
              <a:r>
                <a:rPr lang="fr-FR" sz="1400" dirty="0" err="1" smtClean="0">
                  <a:latin typeface="Times New Roman" panose="02020603050405020304" pitchFamily="18" charset="0"/>
                  <a:cs typeface="Times New Roman" panose="02020603050405020304" pitchFamily="18" charset="0"/>
                </a:rPr>
                <a:t>measured</a:t>
              </a:r>
              <a:endParaRPr lang="fr-FR" sz="1400" dirty="0">
                <a:latin typeface="Times New Roman" panose="02020603050405020304" pitchFamily="18" charset="0"/>
                <a:cs typeface="Times New Roman" panose="02020603050405020304" pitchFamily="18" charset="0"/>
              </a:endParaRPr>
            </a:p>
          </p:txBody>
        </p:sp>
      </p:grpSp>
      <p:grpSp>
        <p:nvGrpSpPr>
          <p:cNvPr id="19" name="Groupe 18"/>
          <p:cNvGrpSpPr/>
          <p:nvPr/>
        </p:nvGrpSpPr>
        <p:grpSpPr>
          <a:xfrm>
            <a:off x="9121105" y="4437992"/>
            <a:ext cx="2975956" cy="2420008"/>
            <a:chOff x="8760260" y="3973521"/>
            <a:chExt cx="2975956" cy="2420008"/>
          </a:xfrm>
        </p:grpSpPr>
        <p:pic>
          <p:nvPicPr>
            <p:cNvPr id="10" name="Image 9"/>
            <p:cNvPicPr>
              <a:picLocks noChangeAspect="1"/>
            </p:cNvPicPr>
            <p:nvPr/>
          </p:nvPicPr>
          <p:blipFill>
            <a:blip r:embed="rId4"/>
            <a:stretch>
              <a:fillRect/>
            </a:stretch>
          </p:blipFill>
          <p:spPr>
            <a:xfrm>
              <a:off x="8760260" y="3973521"/>
              <a:ext cx="2975956" cy="2420008"/>
            </a:xfrm>
            <a:prstGeom prst="rect">
              <a:avLst/>
            </a:prstGeom>
          </p:spPr>
        </p:pic>
        <p:sp>
          <p:nvSpPr>
            <p:cNvPr id="13" name="ZoneTexte 12"/>
            <p:cNvSpPr txBox="1"/>
            <p:nvPr/>
          </p:nvSpPr>
          <p:spPr>
            <a:xfrm>
              <a:off x="9603901" y="4639183"/>
              <a:ext cx="2132315" cy="461665"/>
            </a:xfrm>
            <a:prstGeom prst="rect">
              <a:avLst/>
            </a:prstGeom>
            <a:solidFill>
              <a:schemeClr val="bg2"/>
            </a:solidFill>
          </p:spPr>
          <p:txBody>
            <a:bodyPr wrap="none" rtlCol="0">
              <a:spAutoFit/>
            </a:bodyPr>
            <a:lstStyle/>
            <a:p>
              <a:r>
                <a:rPr lang="fr-FR" sz="1200" baseline="30000" dirty="0" smtClean="0">
                  <a:latin typeface="Times New Roman" panose="02020603050405020304" pitchFamily="18" charset="0"/>
                  <a:cs typeface="Times New Roman" panose="02020603050405020304" pitchFamily="18" charset="0"/>
                </a:rPr>
                <a:t>78</a:t>
              </a:r>
              <a:r>
                <a:rPr lang="fr-FR" sz="1200" dirty="0" smtClean="0">
                  <a:latin typeface="Times New Roman" panose="02020603050405020304" pitchFamily="18" charset="0"/>
                  <a:cs typeface="Times New Roman" panose="02020603050405020304" pitchFamily="18" charset="0"/>
                </a:rPr>
                <a:t>Kr(n,3n)</a:t>
              </a:r>
              <a:r>
                <a:rPr lang="fr-FR" sz="1200" baseline="30000" dirty="0" smtClean="0">
                  <a:latin typeface="Times New Roman" panose="02020603050405020304" pitchFamily="18" charset="0"/>
                  <a:cs typeface="Times New Roman" panose="02020603050405020304" pitchFamily="18" charset="0"/>
                </a:rPr>
                <a:t>76</a:t>
              </a:r>
              <a:r>
                <a:rPr lang="fr-FR" sz="1200" dirty="0" smtClean="0">
                  <a:latin typeface="Times New Roman" panose="02020603050405020304" pitchFamily="18" charset="0"/>
                  <a:cs typeface="Times New Roman" panose="02020603050405020304" pitchFamily="18" charset="0"/>
                </a:rPr>
                <a:t>Kr </a:t>
              </a:r>
              <a:r>
                <a:rPr lang="fr-FR" sz="1200" dirty="0" err="1" smtClean="0">
                  <a:latin typeface="Times New Roman" panose="02020603050405020304" pitchFamily="18" charset="0"/>
                  <a:cs typeface="Times New Roman" panose="02020603050405020304" pitchFamily="18" charset="0"/>
                </a:rPr>
                <a:t>never</a:t>
              </a:r>
              <a:r>
                <a:rPr lang="fr-FR" sz="1200" dirty="0" smtClean="0">
                  <a:latin typeface="Times New Roman" panose="02020603050405020304" pitchFamily="18" charset="0"/>
                  <a:cs typeface="Times New Roman" panose="02020603050405020304" pitchFamily="18" charset="0"/>
                </a:rPr>
                <a:t> </a:t>
              </a:r>
              <a:r>
                <a:rPr lang="fr-FR" sz="1200" dirty="0" err="1" smtClean="0">
                  <a:latin typeface="Times New Roman" panose="02020603050405020304" pitchFamily="18" charset="0"/>
                  <a:cs typeface="Times New Roman" panose="02020603050405020304" pitchFamily="18" charset="0"/>
                </a:rPr>
                <a:t>measured</a:t>
              </a:r>
              <a:endParaRPr lang="fr-FR" sz="1200" dirty="0" smtClean="0">
                <a:latin typeface="Times New Roman" panose="02020603050405020304" pitchFamily="18" charset="0"/>
                <a:cs typeface="Times New Roman" panose="02020603050405020304" pitchFamily="18" charset="0"/>
              </a:endParaRPr>
            </a:p>
            <a:p>
              <a:r>
                <a:rPr lang="fr-FR" sz="1200" baseline="30000" dirty="0" smtClean="0">
                  <a:latin typeface="Times New Roman" panose="02020603050405020304" pitchFamily="18" charset="0"/>
                  <a:cs typeface="Times New Roman" panose="02020603050405020304" pitchFamily="18" charset="0"/>
                </a:rPr>
                <a:t>70</a:t>
              </a:r>
              <a:r>
                <a:rPr lang="fr-FR" sz="1200" dirty="0" smtClean="0">
                  <a:latin typeface="Times New Roman" panose="02020603050405020304" pitchFamily="18" charset="0"/>
                  <a:cs typeface="Times New Roman" panose="02020603050405020304" pitchFamily="18" charset="0"/>
                </a:rPr>
                <a:t>Ge(n,3n)</a:t>
              </a:r>
              <a:r>
                <a:rPr lang="fr-FR" sz="1200" baseline="30000" dirty="0" smtClean="0">
                  <a:latin typeface="Times New Roman" panose="02020603050405020304" pitchFamily="18" charset="0"/>
                  <a:cs typeface="Times New Roman" panose="02020603050405020304" pitchFamily="18" charset="0"/>
                </a:rPr>
                <a:t>68</a:t>
              </a:r>
              <a:r>
                <a:rPr lang="fr-FR" sz="1200" dirty="0" smtClean="0">
                  <a:latin typeface="Times New Roman" panose="02020603050405020304" pitchFamily="18" charset="0"/>
                  <a:cs typeface="Times New Roman" panose="02020603050405020304" pitchFamily="18" charset="0"/>
                </a:rPr>
                <a:t>Ge </a:t>
              </a:r>
              <a:r>
                <a:rPr lang="fr-FR" sz="1200" dirty="0" err="1" smtClean="0">
                  <a:latin typeface="Times New Roman" panose="02020603050405020304" pitchFamily="18" charset="0"/>
                  <a:cs typeface="Times New Roman" panose="02020603050405020304" pitchFamily="18" charset="0"/>
                </a:rPr>
                <a:t>never</a:t>
              </a:r>
              <a:r>
                <a:rPr lang="fr-FR" sz="1200" dirty="0" smtClean="0">
                  <a:latin typeface="Times New Roman" panose="02020603050405020304" pitchFamily="18" charset="0"/>
                  <a:cs typeface="Times New Roman" panose="02020603050405020304" pitchFamily="18" charset="0"/>
                </a:rPr>
                <a:t> </a:t>
              </a:r>
              <a:r>
                <a:rPr lang="fr-FR" sz="1200" dirty="0" err="1" smtClean="0">
                  <a:latin typeface="Times New Roman" panose="02020603050405020304" pitchFamily="18" charset="0"/>
                  <a:cs typeface="Times New Roman" panose="02020603050405020304" pitchFamily="18" charset="0"/>
                </a:rPr>
                <a:t>measured</a:t>
              </a:r>
              <a:endParaRPr lang="fr-FR" sz="1200" dirty="0">
                <a:latin typeface="Times New Roman" panose="02020603050405020304" pitchFamily="18" charset="0"/>
                <a:cs typeface="Times New Roman" panose="02020603050405020304" pitchFamily="18" charset="0"/>
              </a:endParaRPr>
            </a:p>
          </p:txBody>
        </p:sp>
      </p:grpSp>
      <p:grpSp>
        <p:nvGrpSpPr>
          <p:cNvPr id="11" name="Groupe 10"/>
          <p:cNvGrpSpPr/>
          <p:nvPr/>
        </p:nvGrpSpPr>
        <p:grpSpPr>
          <a:xfrm>
            <a:off x="9639227" y="1102003"/>
            <a:ext cx="2457834" cy="1756896"/>
            <a:chOff x="8507113" y="1568195"/>
            <a:chExt cx="2457834" cy="1756896"/>
          </a:xfrm>
        </p:grpSpPr>
        <p:pic>
          <p:nvPicPr>
            <p:cNvPr id="8" name="Image 7"/>
            <p:cNvPicPr>
              <a:picLocks noChangeAspect="1"/>
            </p:cNvPicPr>
            <p:nvPr/>
          </p:nvPicPr>
          <p:blipFill>
            <a:blip r:embed="rId5"/>
            <a:stretch>
              <a:fillRect/>
            </a:stretch>
          </p:blipFill>
          <p:spPr>
            <a:xfrm>
              <a:off x="8507113" y="1568195"/>
              <a:ext cx="2457834" cy="1756896"/>
            </a:xfrm>
            <a:prstGeom prst="rect">
              <a:avLst/>
            </a:prstGeom>
          </p:spPr>
        </p:pic>
        <p:sp>
          <p:nvSpPr>
            <p:cNvPr id="14" name="ZoneTexte 13"/>
            <p:cNvSpPr txBox="1"/>
            <p:nvPr/>
          </p:nvSpPr>
          <p:spPr>
            <a:xfrm>
              <a:off x="10076393" y="2108089"/>
              <a:ext cx="527709" cy="338554"/>
            </a:xfrm>
            <a:prstGeom prst="rect">
              <a:avLst/>
            </a:prstGeom>
            <a:solidFill>
              <a:schemeClr val="bg2"/>
            </a:solidFill>
          </p:spPr>
          <p:txBody>
            <a:bodyPr wrap="none" rtlCol="0">
              <a:spAutoFit/>
            </a:bodyPr>
            <a:lstStyle/>
            <a:p>
              <a:r>
                <a:rPr lang="fr-FR" sz="1600" baseline="30000" dirty="0" smtClean="0">
                  <a:latin typeface="Arial" panose="020B0604020202020204" pitchFamily="34" charset="0"/>
                  <a:cs typeface="Arial" panose="020B0604020202020204" pitchFamily="34" charset="0"/>
                </a:rPr>
                <a:t>56</a:t>
              </a:r>
              <a:r>
                <a:rPr lang="fr-FR" sz="1600" dirty="0" smtClean="0">
                  <a:latin typeface="Arial" panose="020B0604020202020204" pitchFamily="34" charset="0"/>
                  <a:cs typeface="Arial" panose="020B0604020202020204" pitchFamily="34" charset="0"/>
                </a:rPr>
                <a:t>Ni</a:t>
              </a:r>
              <a:endParaRPr lang="fr-FR" sz="1600" dirty="0">
                <a:latin typeface="Arial" panose="020B0604020202020204" pitchFamily="34" charset="0"/>
                <a:cs typeface="Arial" panose="020B0604020202020204" pitchFamily="34" charset="0"/>
              </a:endParaRPr>
            </a:p>
          </p:txBody>
        </p:sp>
      </p:grpSp>
      <p:pic>
        <p:nvPicPr>
          <p:cNvPr id="17" name="Imag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96348" y="118197"/>
            <a:ext cx="3796145" cy="845235"/>
          </a:xfrm>
          <a:prstGeom prst="rect">
            <a:avLst/>
          </a:prstGeom>
        </p:spPr>
      </p:pic>
      <p:sp>
        <p:nvSpPr>
          <p:cNvPr id="5" name="ZoneTexte 4"/>
          <p:cNvSpPr txBox="1"/>
          <p:nvPr/>
        </p:nvSpPr>
        <p:spPr>
          <a:xfrm>
            <a:off x="140496" y="968639"/>
            <a:ext cx="5424282" cy="2893100"/>
          </a:xfrm>
          <a:prstGeom prst="rect">
            <a:avLst/>
          </a:prstGeom>
          <a:noFill/>
        </p:spPr>
        <p:txBody>
          <a:bodyPr wrap="square" rtlCol="0">
            <a:spAutoFit/>
          </a:bodyPr>
          <a:lstStyle/>
          <a:p>
            <a:pPr marL="285750" indent="-285750">
              <a:buFont typeface="Courier New" panose="02070309020205020404" pitchFamily="49" charset="0"/>
              <a:buChar char="o"/>
            </a:pPr>
            <a:r>
              <a:rPr lang="fr-FR" sz="1400" dirty="0" smtClean="0">
                <a:latin typeface="Times New Roman" panose="02020603050405020304" pitchFamily="18" charset="0"/>
                <a:cs typeface="Times New Roman" panose="02020603050405020304" pitchFamily="18" charset="0"/>
              </a:rPr>
              <a:t>NFS </a:t>
            </a:r>
            <a:r>
              <a:rPr lang="fr-FR" sz="1400" dirty="0" err="1" smtClean="0">
                <a:latin typeface="Times New Roman" panose="02020603050405020304" pitchFamily="18" charset="0"/>
                <a:cs typeface="Times New Roman" panose="02020603050405020304" pitchFamily="18" charset="0"/>
              </a:rPr>
              <a:t>offers</a:t>
            </a:r>
            <a:r>
              <a:rPr lang="fr-FR" sz="1400" dirty="0" smtClean="0">
                <a:latin typeface="Times New Roman" panose="02020603050405020304" pitchFamily="18" charset="0"/>
                <a:cs typeface="Times New Roman" panose="02020603050405020304" pitchFamily="18" charset="0"/>
              </a:rPr>
              <a:t> unique </a:t>
            </a:r>
            <a:r>
              <a:rPr lang="fr-FR" sz="1400" dirty="0" err="1" smtClean="0">
                <a:latin typeface="Times New Roman" panose="02020603050405020304" pitchFamily="18" charset="0"/>
                <a:cs typeface="Times New Roman" panose="02020603050405020304" pitchFamily="18" charset="0"/>
              </a:rPr>
              <a:t>opportunities</a:t>
            </a:r>
            <a:r>
              <a:rPr lang="fr-FR" sz="1400" dirty="0" smtClean="0">
                <a:latin typeface="Times New Roman" panose="02020603050405020304" pitchFamily="18" charset="0"/>
                <a:cs typeface="Times New Roman" panose="02020603050405020304" pitchFamily="18" charset="0"/>
              </a:rPr>
              <a:t> </a:t>
            </a:r>
            <a:r>
              <a:rPr lang="fr-FR" sz="1400" dirty="0" err="1" smtClean="0">
                <a:latin typeface="Times New Roman" panose="02020603050405020304" pitchFamily="18" charset="0"/>
                <a:cs typeface="Times New Roman" panose="02020603050405020304" pitchFamily="18" charset="0"/>
              </a:rPr>
              <a:t>with</a:t>
            </a:r>
            <a:r>
              <a:rPr lang="fr-FR" sz="1400" dirty="0" smtClean="0">
                <a:latin typeface="Times New Roman" panose="02020603050405020304" pitchFamily="18" charset="0"/>
                <a:cs typeface="Times New Roman" panose="02020603050405020304" pitchFamily="18" charset="0"/>
              </a:rPr>
              <a:t> the </a:t>
            </a:r>
            <a:r>
              <a:rPr lang="fr-FR" sz="1400" dirty="0" err="1" smtClean="0">
                <a:latin typeface="Times New Roman" panose="02020603050405020304" pitchFamily="18" charset="0"/>
                <a:cs typeface="Times New Roman" panose="02020603050405020304" pitchFamily="18" charset="0"/>
              </a:rPr>
              <a:t>highest</a:t>
            </a:r>
            <a:r>
              <a:rPr lang="fr-FR" sz="1400" dirty="0" smtClean="0">
                <a:latin typeface="Times New Roman" panose="02020603050405020304" pitchFamily="18" charset="0"/>
                <a:cs typeface="Times New Roman" panose="02020603050405020304" pitchFamily="18" charset="0"/>
              </a:rPr>
              <a:t> neutron flux &gt; 10 MeV world-</a:t>
            </a:r>
            <a:r>
              <a:rPr lang="fr-FR" sz="1400" dirty="0" err="1" smtClean="0">
                <a:latin typeface="Times New Roman" panose="02020603050405020304" pitchFamily="18" charset="0"/>
                <a:cs typeface="Times New Roman" panose="02020603050405020304" pitchFamily="18" charset="0"/>
              </a:rPr>
              <a:t>wide</a:t>
            </a:r>
            <a:endParaRPr lang="fr-FR" sz="1400" dirty="0" smtClean="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endParaRPr lang="fr-FR" sz="1400" dirty="0" smtClean="0">
              <a:latin typeface="Times New Roman" panose="02020603050405020304" pitchFamily="18" charset="0"/>
              <a:cs typeface="Times New Roman" panose="02020603050405020304" pitchFamily="18" charset="0"/>
            </a:endParaRPr>
          </a:p>
          <a:p>
            <a:pPr marL="285750" indent="-285750">
              <a:buFont typeface="Courier New" panose="02070309020205020404" pitchFamily="49" charset="0"/>
              <a:buChar char="o"/>
            </a:pPr>
            <a:r>
              <a:rPr lang="fr-FR" sz="1400" dirty="0" smtClean="0">
                <a:latin typeface="Times New Roman" panose="02020603050405020304" pitchFamily="18" charset="0"/>
                <a:cs typeface="Times New Roman" panose="02020603050405020304" pitchFamily="18" charset="0"/>
              </a:rPr>
              <a:t>Unique flux for (</a:t>
            </a:r>
            <a:r>
              <a:rPr lang="fr-FR" sz="1400" dirty="0" err="1" smtClean="0">
                <a:latin typeface="Times New Roman" panose="02020603050405020304" pitchFamily="18" charset="0"/>
                <a:cs typeface="Times New Roman" panose="02020603050405020304" pitchFamily="18" charset="0"/>
              </a:rPr>
              <a:t>n,xn</a:t>
            </a:r>
            <a:r>
              <a:rPr lang="fr-FR" sz="1400" dirty="0" smtClean="0">
                <a:latin typeface="Times New Roman" panose="02020603050405020304" pitchFamily="18" charset="0"/>
                <a:cs typeface="Times New Roman" panose="02020603050405020304" pitchFamily="18" charset="0"/>
              </a:rPr>
              <a:t>) </a:t>
            </a:r>
            <a:r>
              <a:rPr lang="fr-FR" sz="1400" dirty="0" err="1" smtClean="0">
                <a:latin typeface="Times New Roman" panose="02020603050405020304" pitchFamily="18" charset="0"/>
                <a:cs typeface="Times New Roman" panose="02020603050405020304" pitchFamily="18" charset="0"/>
              </a:rPr>
              <a:t>reactions</a:t>
            </a:r>
            <a:r>
              <a:rPr lang="fr-FR" sz="1400" dirty="0" smtClean="0">
                <a:latin typeface="Times New Roman" panose="02020603050405020304" pitchFamily="18" charset="0"/>
                <a:cs typeface="Times New Roman" panose="02020603050405020304" pitchFamily="18" charset="0"/>
              </a:rPr>
              <a:t> </a:t>
            </a:r>
            <a:r>
              <a:rPr lang="fr-FR" sz="1400" dirty="0" smtClean="0">
                <a:latin typeface="Times New Roman" panose="02020603050405020304" pitchFamily="18" charset="0"/>
                <a:cs typeface="Times New Roman" panose="02020603050405020304" pitchFamily="18" charset="0"/>
                <a:sym typeface="Wingdings" panose="05000000000000000000" pitchFamily="2" charset="2"/>
              </a:rPr>
              <a:t> </a:t>
            </a:r>
            <a:r>
              <a:rPr lang="fr-FR" sz="1400" dirty="0" err="1" smtClean="0">
                <a:latin typeface="Times New Roman" panose="02020603050405020304" pitchFamily="18" charset="0"/>
                <a:cs typeface="Times New Roman" panose="02020603050405020304" pitchFamily="18" charset="0"/>
                <a:sym typeface="Wingdings" panose="05000000000000000000" pitchFamily="2" charset="2"/>
              </a:rPr>
              <a:t>known</a:t>
            </a:r>
            <a:r>
              <a:rPr lang="fr-FR" sz="1400" dirty="0" smtClean="0">
                <a:latin typeface="Times New Roman" panose="02020603050405020304" pitchFamily="18" charset="0"/>
                <a:cs typeface="Times New Roman" panose="02020603050405020304" pitchFamily="18" charset="0"/>
                <a:sym typeface="Wingdings" panose="05000000000000000000" pitchFamily="2" charset="2"/>
              </a:rPr>
              <a:t> technique in the </a:t>
            </a:r>
            <a:r>
              <a:rPr lang="fr-FR" sz="1400" dirty="0" err="1" smtClean="0">
                <a:latin typeface="Times New Roman" panose="02020603050405020304" pitchFamily="18" charset="0"/>
                <a:cs typeface="Times New Roman" panose="02020603050405020304" pitchFamily="18" charset="0"/>
                <a:sym typeface="Wingdings" panose="05000000000000000000" pitchFamily="2" charset="2"/>
              </a:rPr>
              <a:t>framework</a:t>
            </a:r>
            <a:r>
              <a:rPr lang="fr-FR" sz="1400" dirty="0" smtClean="0">
                <a:latin typeface="Times New Roman" panose="02020603050405020304" pitchFamily="18" charset="0"/>
                <a:cs typeface="Times New Roman" panose="02020603050405020304" pitchFamily="18" charset="0"/>
                <a:sym typeface="Wingdings" panose="05000000000000000000" pitchFamily="2" charset="2"/>
              </a:rPr>
              <a:t> of </a:t>
            </a:r>
            <a:r>
              <a:rPr lang="en-US" sz="1400" dirty="0" smtClean="0">
                <a:latin typeface="Times New Roman" panose="02020603050405020304" pitchFamily="18" charset="0"/>
                <a:cs typeface="Times New Roman" panose="02020603050405020304" pitchFamily="18" charset="0"/>
              </a:rPr>
              <a:t>the design of </a:t>
            </a:r>
            <a:r>
              <a:rPr lang="en-US" sz="1400" dirty="0">
                <a:latin typeface="Times New Roman" panose="02020603050405020304" pitchFamily="18" charset="0"/>
                <a:cs typeface="Times New Roman" panose="02020603050405020304" pitchFamily="18" charset="0"/>
              </a:rPr>
              <a:t>the Generation-IV nuclear reactors.</a:t>
            </a:r>
            <a:r>
              <a:rPr lang="fr-FR" sz="1400" dirty="0" smtClean="0">
                <a:latin typeface="Times New Roman" panose="02020603050405020304" pitchFamily="18" charset="0"/>
                <a:cs typeface="Times New Roman" panose="02020603050405020304" pitchFamily="18" charset="0"/>
                <a:sym typeface="Wingdings" panose="05000000000000000000" pitchFamily="2" charset="2"/>
              </a:rPr>
              <a:t> </a:t>
            </a:r>
          </a:p>
          <a:p>
            <a:pPr marL="285750" indent="-285750">
              <a:buFont typeface="Courier New" panose="02070309020205020404" pitchFamily="49" charset="0"/>
              <a:buChar char="o"/>
            </a:pPr>
            <a:endParaRPr lang="fr-FR" sz="1400"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Courier New" panose="02070309020205020404" pitchFamily="49" charset="0"/>
              <a:buChar char="o"/>
            </a:pPr>
            <a:r>
              <a:rPr lang="fr-FR" sz="1400" dirty="0" smtClean="0">
                <a:latin typeface="Times New Roman" panose="02020603050405020304" pitchFamily="18" charset="0"/>
                <a:cs typeface="Times New Roman" panose="02020603050405020304" pitchFamily="18" charset="0"/>
                <a:sym typeface="Wingdings" panose="05000000000000000000" pitchFamily="2" charset="2"/>
              </a:rPr>
              <a:t>Most of the </a:t>
            </a:r>
            <a:r>
              <a:rPr lang="fr-FR" sz="1400" dirty="0" err="1" smtClean="0">
                <a:latin typeface="Times New Roman" panose="02020603050405020304" pitchFamily="18" charset="0"/>
                <a:cs typeface="Times New Roman" panose="02020603050405020304" pitchFamily="18" charset="0"/>
                <a:sym typeface="Wingdings" panose="05000000000000000000" pitchFamily="2" charset="2"/>
              </a:rPr>
              <a:t>studies</a:t>
            </a:r>
            <a:r>
              <a:rPr lang="fr-FR" sz="1400" dirty="0" smtClean="0">
                <a:latin typeface="Times New Roman" panose="02020603050405020304" pitchFamily="18" charset="0"/>
                <a:cs typeface="Times New Roman" panose="02020603050405020304" pitchFamily="18" charset="0"/>
                <a:sym typeface="Wingdings" panose="05000000000000000000" pitchFamily="2" charset="2"/>
              </a:rPr>
              <a:t> are on </a:t>
            </a:r>
            <a:r>
              <a:rPr lang="fr-FR" sz="1400" dirty="0" err="1" smtClean="0">
                <a:latin typeface="Times New Roman" panose="02020603050405020304" pitchFamily="18" charset="0"/>
                <a:cs typeface="Times New Roman" panose="02020603050405020304" pitchFamily="18" charset="0"/>
                <a:sym typeface="Wingdings" panose="05000000000000000000" pitchFamily="2" charset="2"/>
              </a:rPr>
              <a:t>heavy</a:t>
            </a:r>
            <a:r>
              <a:rPr lang="fr-FR" sz="1400" dirty="0" smtClean="0">
                <a:latin typeface="Times New Roman" panose="02020603050405020304" pitchFamily="18" charset="0"/>
                <a:cs typeface="Times New Roman" panose="02020603050405020304" pitchFamily="18" charset="0"/>
                <a:sym typeface="Wingdings" panose="05000000000000000000" pitchFamily="2" charset="2"/>
              </a:rPr>
              <a:t> </a:t>
            </a:r>
            <a:r>
              <a:rPr lang="fr-FR" sz="1400" dirty="0" err="1" smtClean="0">
                <a:latin typeface="Times New Roman" panose="02020603050405020304" pitchFamily="18" charset="0"/>
                <a:cs typeface="Times New Roman" panose="02020603050405020304" pitchFamily="18" charset="0"/>
                <a:sym typeface="Wingdings" panose="05000000000000000000" pitchFamily="2" charset="2"/>
              </a:rPr>
              <a:t>elements</a:t>
            </a:r>
            <a:r>
              <a:rPr lang="fr-FR" sz="1400" dirty="0" smtClean="0">
                <a:latin typeface="Times New Roman" panose="02020603050405020304" pitchFamily="18" charset="0"/>
                <a:cs typeface="Times New Roman" panose="02020603050405020304" pitchFamily="18" charset="0"/>
                <a:sym typeface="Wingdings" panose="05000000000000000000" pitchFamily="2" charset="2"/>
              </a:rPr>
              <a:t> for </a:t>
            </a:r>
            <a:r>
              <a:rPr lang="fr-FR" sz="1400" dirty="0" err="1" smtClean="0">
                <a:latin typeface="Times New Roman" panose="02020603050405020304" pitchFamily="18" charset="0"/>
                <a:cs typeface="Times New Roman" panose="02020603050405020304" pitchFamily="18" charset="0"/>
                <a:sym typeface="Wingdings" panose="05000000000000000000" pitchFamily="2" charset="2"/>
              </a:rPr>
              <a:t>nuclear</a:t>
            </a:r>
            <a:r>
              <a:rPr lang="fr-FR" sz="1400" dirty="0" smtClean="0">
                <a:latin typeface="Times New Roman" panose="02020603050405020304" pitchFamily="18" charset="0"/>
                <a:cs typeface="Times New Roman" panose="02020603050405020304" pitchFamily="18" charset="0"/>
                <a:sym typeface="Wingdings" panose="05000000000000000000" pitchFamily="2" charset="2"/>
              </a:rPr>
              <a:t> fuel (U, Th) or </a:t>
            </a:r>
            <a:r>
              <a:rPr lang="en-US" sz="1400" dirty="0">
                <a:latin typeface="Times New Roman" panose="02020603050405020304" pitchFamily="18" charset="0"/>
                <a:cs typeface="Times New Roman" panose="02020603050405020304" pitchFamily="18" charset="0"/>
              </a:rPr>
              <a:t>structural </a:t>
            </a:r>
            <a:r>
              <a:rPr lang="en-US" sz="1400" dirty="0" smtClean="0">
                <a:latin typeface="Times New Roman" panose="02020603050405020304" pitchFamily="18" charset="0"/>
                <a:cs typeface="Times New Roman" panose="02020603050405020304" pitchFamily="18" charset="0"/>
              </a:rPr>
              <a:t>materials (</a:t>
            </a:r>
            <a:r>
              <a:rPr lang="en-US" sz="1400" baseline="30000" dirty="0" err="1" smtClean="0">
                <a:latin typeface="Times New Roman" panose="02020603050405020304" pitchFamily="18" charset="0"/>
                <a:cs typeface="Times New Roman" panose="02020603050405020304" pitchFamily="18" charset="0"/>
              </a:rPr>
              <a:t>nat</a:t>
            </a:r>
            <a:r>
              <a:rPr lang="en-US" sz="1400" dirty="0" err="1" smtClean="0">
                <a:latin typeface="Times New Roman" panose="02020603050405020304" pitchFamily="18" charset="0"/>
                <a:cs typeface="Times New Roman" panose="02020603050405020304" pitchFamily="18" charset="0"/>
              </a:rPr>
              <a:t>Fe</a:t>
            </a:r>
            <a:r>
              <a:rPr lang="en-US" sz="1400" dirty="0" smtClean="0">
                <a:latin typeface="Times New Roman" panose="02020603050405020304" pitchFamily="18" charset="0"/>
                <a:cs typeface="Times New Roman" panose="02020603050405020304" pitchFamily="18" charset="0"/>
              </a:rPr>
              <a:t>, Cr, Mg/Na, W)</a:t>
            </a:r>
            <a:r>
              <a:rPr lang="fr-FR" sz="1400" dirty="0" smtClean="0">
                <a:latin typeface="Times New Roman" panose="02020603050405020304" pitchFamily="18" charset="0"/>
                <a:cs typeface="Times New Roman" panose="02020603050405020304" pitchFamily="18" charset="0"/>
                <a:sym typeface="Wingdings" panose="05000000000000000000" pitchFamily="2" charset="2"/>
              </a:rPr>
              <a:t>  </a:t>
            </a:r>
            <a:r>
              <a:rPr lang="fr-FR" sz="1400" dirty="0" err="1" smtClean="0">
                <a:latin typeface="Times New Roman" panose="02020603050405020304" pitchFamily="18" charset="0"/>
                <a:cs typeface="Times New Roman" panose="02020603050405020304" pitchFamily="18" charset="0"/>
                <a:sym typeface="Wingdings" panose="05000000000000000000" pitchFamily="2" charset="2"/>
              </a:rPr>
              <a:t>with</a:t>
            </a:r>
            <a:r>
              <a:rPr lang="fr-FR" sz="1400" dirty="0" smtClean="0">
                <a:latin typeface="Times New Roman" panose="02020603050405020304" pitchFamily="18" charset="0"/>
                <a:cs typeface="Times New Roman" panose="02020603050405020304" pitchFamily="18" charset="0"/>
                <a:sym typeface="Wingdings" panose="05000000000000000000" pitchFamily="2" charset="2"/>
              </a:rPr>
              <a:t> focus on the cross section </a:t>
            </a:r>
            <a:r>
              <a:rPr lang="en-US" sz="1400" dirty="0">
                <a:latin typeface="Times New Roman" panose="02020603050405020304" pitchFamily="18" charset="0"/>
                <a:cs typeface="Times New Roman" panose="02020603050405020304" pitchFamily="18" charset="0"/>
                <a:sym typeface="Wingdings" panose="05000000000000000000" pitchFamily="2" charset="2"/>
              </a:rPr>
              <a:t>measurements</a:t>
            </a:r>
            <a:r>
              <a:rPr lang="fr-FR" sz="14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1400" dirty="0">
                <a:latin typeface="Times New Roman" panose="02020603050405020304" pitchFamily="18" charset="0"/>
                <a:cs typeface="Times New Roman" panose="02020603050405020304" pitchFamily="18" charset="0"/>
                <a:sym typeface="Wingdings" panose="05000000000000000000" pitchFamily="2" charset="2"/>
              </a:rPr>
              <a:t>to improve models included in reaction codes such as </a:t>
            </a:r>
            <a:r>
              <a:rPr lang="en-US" sz="1400" dirty="0" err="1">
                <a:latin typeface="Times New Roman" panose="02020603050405020304" pitchFamily="18" charset="0"/>
                <a:cs typeface="Times New Roman" panose="02020603050405020304" pitchFamily="18" charset="0"/>
                <a:sym typeface="Wingdings" panose="05000000000000000000" pitchFamily="2" charset="2"/>
              </a:rPr>
              <a:t>talys</a:t>
            </a:r>
            <a:r>
              <a:rPr lang="en-US" sz="1400" dirty="0">
                <a:latin typeface="Times New Roman" panose="02020603050405020304" pitchFamily="18" charset="0"/>
                <a:cs typeface="Times New Roman" panose="02020603050405020304" pitchFamily="18" charset="0"/>
                <a:sym typeface="Wingdings" panose="05000000000000000000" pitchFamily="2" charset="2"/>
              </a:rPr>
              <a:t>.	</a:t>
            </a:r>
            <a:r>
              <a:rPr lang="fr-FR" sz="1400" dirty="0" smtClean="0">
                <a:latin typeface="Times New Roman" panose="02020603050405020304" pitchFamily="18" charset="0"/>
                <a:cs typeface="Times New Roman" panose="02020603050405020304" pitchFamily="18" charset="0"/>
                <a:sym typeface="Wingdings" panose="05000000000000000000" pitchFamily="2" charset="2"/>
              </a:rPr>
              <a:t>	</a:t>
            </a:r>
            <a:endParaRPr lang="fr-FR" sz="1400" dirty="0">
              <a:latin typeface="Times New Roman" panose="02020603050405020304" pitchFamily="18" charset="0"/>
              <a:cs typeface="Times New Roman" panose="02020603050405020304" pitchFamily="18" charset="0"/>
              <a:sym typeface="Wingdings" panose="05000000000000000000" pitchFamily="2" charset="2"/>
            </a:endParaRPr>
          </a:p>
          <a:p>
            <a:pPr marL="285750" indent="-285750">
              <a:buFont typeface="Courier New" panose="02070309020205020404" pitchFamily="49" charset="0"/>
              <a:buChar char="o"/>
            </a:pPr>
            <a:r>
              <a:rPr lang="fr-FR" sz="1400" dirty="0" err="1" smtClean="0">
                <a:latin typeface="Times New Roman" panose="02020603050405020304" pitchFamily="18" charset="0"/>
                <a:cs typeface="Times New Roman" panose="02020603050405020304" pitchFamily="18" charset="0"/>
                <a:sym typeface="Wingdings" panose="05000000000000000000" pitchFamily="2" charset="2"/>
              </a:rPr>
              <a:t>What</a:t>
            </a:r>
            <a:r>
              <a:rPr lang="fr-FR" sz="1400" dirty="0" smtClean="0">
                <a:latin typeface="Times New Roman" panose="02020603050405020304" pitchFamily="18" charset="0"/>
                <a:cs typeface="Times New Roman" panose="02020603050405020304" pitchFamily="18" charset="0"/>
                <a:sym typeface="Wingdings" panose="05000000000000000000" pitchFamily="2" charset="2"/>
              </a:rPr>
              <a:t> </a:t>
            </a:r>
            <a:r>
              <a:rPr lang="fr-FR" sz="1400" dirty="0" err="1" smtClean="0">
                <a:latin typeface="Times New Roman" panose="02020603050405020304" pitchFamily="18" charset="0"/>
                <a:cs typeface="Times New Roman" panose="02020603050405020304" pitchFamily="18" charset="0"/>
                <a:sym typeface="Wingdings" panose="05000000000000000000" pitchFamily="2" charset="2"/>
              </a:rPr>
              <a:t>can</a:t>
            </a:r>
            <a:r>
              <a:rPr lang="fr-FR" sz="1400" dirty="0" smtClean="0">
                <a:latin typeface="Times New Roman" panose="02020603050405020304" pitchFamily="18" charset="0"/>
                <a:cs typeface="Times New Roman" panose="02020603050405020304" pitchFamily="18" charset="0"/>
                <a:sym typeface="Wingdings" panose="05000000000000000000" pitchFamily="2" charset="2"/>
              </a:rPr>
              <a:t> </a:t>
            </a:r>
            <a:r>
              <a:rPr lang="fr-FR" sz="1400" dirty="0" err="1" smtClean="0">
                <a:latin typeface="Times New Roman" panose="02020603050405020304" pitchFamily="18" charset="0"/>
                <a:cs typeface="Times New Roman" panose="02020603050405020304" pitchFamily="18" charset="0"/>
                <a:sym typeface="Wingdings" panose="05000000000000000000" pitchFamily="2" charset="2"/>
              </a:rPr>
              <a:t>we</a:t>
            </a:r>
            <a:r>
              <a:rPr lang="fr-FR" sz="1400" dirty="0" smtClean="0">
                <a:latin typeface="Times New Roman" panose="02020603050405020304" pitchFamily="18" charset="0"/>
                <a:cs typeface="Times New Roman" panose="02020603050405020304" pitchFamily="18" charset="0"/>
                <a:sym typeface="Wingdings" panose="05000000000000000000" pitchFamily="2" charset="2"/>
              </a:rPr>
              <a:t> </a:t>
            </a:r>
            <a:r>
              <a:rPr lang="fr-FR" sz="1400" dirty="0" err="1" smtClean="0">
                <a:latin typeface="Times New Roman" panose="02020603050405020304" pitchFamily="18" charset="0"/>
                <a:cs typeface="Times New Roman" panose="02020603050405020304" pitchFamily="18" charset="0"/>
                <a:sym typeface="Wingdings" panose="05000000000000000000" pitchFamily="2" charset="2"/>
              </a:rPr>
              <a:t>learn</a:t>
            </a:r>
            <a:r>
              <a:rPr lang="fr-FR" sz="1400" dirty="0" smtClean="0">
                <a:latin typeface="Times New Roman" panose="02020603050405020304" pitchFamily="18" charset="0"/>
                <a:cs typeface="Times New Roman" panose="02020603050405020304" pitchFamily="18" charset="0"/>
                <a:sym typeface="Wingdings" panose="05000000000000000000" pitchFamily="2" charset="2"/>
              </a:rPr>
              <a:t> in </a:t>
            </a:r>
            <a:r>
              <a:rPr lang="fr-FR" sz="1400" dirty="0" err="1" smtClean="0">
                <a:latin typeface="Times New Roman" panose="02020603050405020304" pitchFamily="18" charset="0"/>
                <a:cs typeface="Times New Roman" panose="02020603050405020304" pitchFamily="18" charset="0"/>
                <a:sym typeface="Wingdings" panose="05000000000000000000" pitchFamily="2" charset="2"/>
              </a:rPr>
              <a:t>nuclear</a:t>
            </a:r>
            <a:r>
              <a:rPr lang="fr-FR" sz="1400" dirty="0" smtClean="0">
                <a:latin typeface="Times New Roman" panose="02020603050405020304" pitchFamily="18" charset="0"/>
                <a:cs typeface="Times New Roman" panose="02020603050405020304" pitchFamily="18" charset="0"/>
                <a:sym typeface="Wingdings" panose="05000000000000000000" pitchFamily="2" charset="2"/>
              </a:rPr>
              <a:t> structure </a:t>
            </a:r>
            <a:r>
              <a:rPr lang="fr-FR" sz="1400" dirty="0" err="1" smtClean="0">
                <a:latin typeface="Times New Roman" panose="02020603050405020304" pitchFamily="18" charset="0"/>
                <a:cs typeface="Times New Roman" panose="02020603050405020304" pitchFamily="18" charset="0"/>
                <a:sym typeface="Wingdings" panose="05000000000000000000" pitchFamily="2" charset="2"/>
              </a:rPr>
              <a:t>spectroscopy</a:t>
            </a:r>
            <a:r>
              <a:rPr lang="fr-FR" sz="1400" dirty="0" smtClean="0">
                <a:latin typeface="Times New Roman" panose="02020603050405020304" pitchFamily="18" charset="0"/>
                <a:cs typeface="Times New Roman" panose="02020603050405020304" pitchFamily="18" charset="0"/>
                <a:sym typeface="Wingdings" panose="05000000000000000000" pitchFamily="2" charset="2"/>
              </a:rPr>
              <a:t> </a:t>
            </a:r>
            <a:r>
              <a:rPr lang="fr-FR" sz="1400" dirty="0" err="1" smtClean="0">
                <a:latin typeface="Times New Roman" panose="02020603050405020304" pitchFamily="18" charset="0"/>
                <a:cs typeface="Times New Roman" panose="02020603050405020304" pitchFamily="18" charset="0"/>
                <a:sym typeface="Wingdings" panose="05000000000000000000" pitchFamily="2" charset="2"/>
              </a:rPr>
              <a:t>using</a:t>
            </a:r>
            <a:r>
              <a:rPr lang="fr-FR" sz="1400" dirty="0" smtClean="0">
                <a:latin typeface="Times New Roman" panose="02020603050405020304" pitchFamily="18" charset="0"/>
                <a:cs typeface="Times New Roman" panose="02020603050405020304" pitchFamily="18" charset="0"/>
                <a:sym typeface="Wingdings" panose="05000000000000000000" pitchFamily="2" charset="2"/>
              </a:rPr>
              <a:t> </a:t>
            </a:r>
            <a:r>
              <a:rPr lang="fr-FR" sz="1400" dirty="0" err="1" smtClean="0">
                <a:latin typeface="Times New Roman" panose="02020603050405020304" pitchFamily="18" charset="0"/>
                <a:cs typeface="Times New Roman" panose="02020603050405020304" pitchFamily="18" charset="0"/>
                <a:sym typeface="Wingdings" panose="05000000000000000000" pitchFamily="2" charset="2"/>
              </a:rPr>
              <a:t>this</a:t>
            </a:r>
            <a:r>
              <a:rPr lang="fr-FR" sz="1400" dirty="0" smtClean="0">
                <a:latin typeface="Times New Roman" panose="02020603050405020304" pitchFamily="18" charset="0"/>
                <a:cs typeface="Times New Roman" panose="02020603050405020304" pitchFamily="18" charset="0"/>
                <a:sym typeface="Wingdings" panose="05000000000000000000" pitchFamily="2" charset="2"/>
              </a:rPr>
              <a:t> </a:t>
            </a:r>
            <a:r>
              <a:rPr lang="fr-FR" sz="1400" dirty="0" err="1" smtClean="0">
                <a:latin typeface="Times New Roman" panose="02020603050405020304" pitchFamily="18" charset="0"/>
                <a:cs typeface="Times New Roman" panose="02020603050405020304" pitchFamily="18" charset="0"/>
                <a:sym typeface="Wingdings" panose="05000000000000000000" pitchFamily="2" charset="2"/>
              </a:rPr>
              <a:t>reaction</a:t>
            </a:r>
            <a:r>
              <a:rPr lang="fr-FR" sz="1400" dirty="0" smtClean="0">
                <a:latin typeface="Times New Roman" panose="02020603050405020304" pitchFamily="18" charset="0"/>
                <a:cs typeface="Times New Roman" panose="02020603050405020304" pitchFamily="18" charset="0"/>
                <a:sym typeface="Wingdings" panose="05000000000000000000" pitchFamily="2" charset="2"/>
              </a:rPr>
              <a:t> ?</a:t>
            </a:r>
          </a:p>
          <a:p>
            <a:pPr marL="285750" indent="-285750">
              <a:buFont typeface="Courier New" panose="02070309020205020404" pitchFamily="49" charset="0"/>
              <a:buChar char="o"/>
            </a:pPr>
            <a:endParaRPr lang="fr-FR" sz="1400" dirty="0">
              <a:latin typeface="Times New Roman" panose="02020603050405020304" pitchFamily="18" charset="0"/>
              <a:cs typeface="Times New Roman" panose="02020603050405020304" pitchFamily="18" charset="0"/>
            </a:endParaRPr>
          </a:p>
        </p:txBody>
      </p:sp>
      <p:sp>
        <p:nvSpPr>
          <p:cNvPr id="18" name="Rectangle 17"/>
          <p:cNvSpPr/>
          <p:nvPr/>
        </p:nvSpPr>
        <p:spPr>
          <a:xfrm>
            <a:off x="-186568" y="-44564"/>
            <a:ext cx="7684648" cy="954107"/>
          </a:xfrm>
          <a:prstGeom prst="rect">
            <a:avLst/>
          </a:prstGeom>
        </p:spPr>
        <p:txBody>
          <a:bodyPr wrap="square">
            <a:spAutoFit/>
          </a:bodyPr>
          <a:lstStyle/>
          <a:p>
            <a:pPr algn="ctr"/>
            <a:r>
              <a:rPr lang="en-US" sz="2800" b="1" dirty="0" smtClean="0">
                <a:solidFill>
                  <a:srgbClr val="3B2568"/>
                </a:solidFill>
                <a:latin typeface="Arial" panose="020B0604020202020204" pitchFamily="34" charset="0"/>
                <a:cs typeface="Arial" panose="020B0604020202020204" pitchFamily="34" charset="0"/>
              </a:rPr>
              <a:t>Nuclear </a:t>
            </a:r>
            <a:r>
              <a:rPr lang="en-US" sz="2800" b="1" dirty="0">
                <a:solidFill>
                  <a:srgbClr val="3B2568"/>
                </a:solidFill>
                <a:latin typeface="Arial" panose="020B0604020202020204" pitchFamily="34" charset="0"/>
                <a:cs typeface="Arial" panose="020B0604020202020204" pitchFamily="34" charset="0"/>
              </a:rPr>
              <a:t>structure spectroscopy using fast neutron beams</a:t>
            </a:r>
            <a:endParaRPr lang="en-US" sz="2800" b="1" dirty="0">
              <a:latin typeface="Arial" panose="020B0604020202020204" pitchFamily="34" charset="0"/>
              <a:cs typeface="Arial" panose="020B0604020202020204" pitchFamily="34" charset="0"/>
            </a:endParaRPr>
          </a:p>
        </p:txBody>
      </p:sp>
      <p:sp>
        <p:nvSpPr>
          <p:cNvPr id="20" name="ZoneTexte 19"/>
          <p:cNvSpPr txBox="1"/>
          <p:nvPr/>
        </p:nvSpPr>
        <p:spPr>
          <a:xfrm>
            <a:off x="9886950" y="5541749"/>
            <a:ext cx="1955985" cy="253916"/>
          </a:xfrm>
          <a:prstGeom prst="rect">
            <a:avLst/>
          </a:prstGeom>
          <a:noFill/>
        </p:spPr>
        <p:txBody>
          <a:bodyPr wrap="none" rtlCol="0">
            <a:spAutoFit/>
          </a:bodyPr>
          <a:lstStyle/>
          <a:p>
            <a:r>
              <a:rPr lang="fr-FR" sz="1050" i="1" dirty="0" smtClean="0">
                <a:solidFill>
                  <a:schemeClr val="accent2">
                    <a:lumMod val="75000"/>
                  </a:schemeClr>
                </a:solidFill>
                <a:latin typeface="Arial" panose="020B0604020202020204" pitchFamily="34" charset="0"/>
                <a:cs typeface="Arial" panose="020B0604020202020204" pitchFamily="34" charset="0"/>
              </a:rPr>
              <a:t>(</a:t>
            </a:r>
            <a:r>
              <a:rPr lang="fr-FR" sz="1050" i="1" dirty="0" err="1" smtClean="0">
                <a:solidFill>
                  <a:schemeClr val="accent2">
                    <a:lumMod val="75000"/>
                  </a:schemeClr>
                </a:solidFill>
                <a:latin typeface="Arial" panose="020B0604020202020204" pitchFamily="34" charset="0"/>
                <a:cs typeface="Arial" panose="020B0604020202020204" pitchFamily="34" charset="0"/>
              </a:rPr>
              <a:t>shape</a:t>
            </a:r>
            <a:r>
              <a:rPr lang="fr-FR" sz="1050" i="1" dirty="0" smtClean="0">
                <a:solidFill>
                  <a:schemeClr val="accent2">
                    <a:lumMod val="75000"/>
                  </a:schemeClr>
                </a:solidFill>
                <a:latin typeface="Arial" panose="020B0604020202020204" pitchFamily="34" charset="0"/>
                <a:cs typeface="Arial" panose="020B0604020202020204" pitchFamily="34" charset="0"/>
              </a:rPr>
              <a:t> coexistence open </a:t>
            </a:r>
            <a:r>
              <a:rPr lang="fr-FR" sz="1050" i="1" dirty="0" err="1" smtClean="0">
                <a:solidFill>
                  <a:schemeClr val="accent2">
                    <a:lumMod val="75000"/>
                  </a:schemeClr>
                </a:solidFill>
                <a:latin typeface="Arial" panose="020B0604020202020204" pitchFamily="34" charset="0"/>
                <a:cs typeface="Arial" panose="020B0604020202020204" pitchFamily="34" charset="0"/>
              </a:rPr>
              <a:t>pfg</a:t>
            </a:r>
            <a:r>
              <a:rPr lang="fr-FR" sz="1050" i="1" dirty="0" smtClean="0">
                <a:solidFill>
                  <a:schemeClr val="accent2">
                    <a:lumMod val="75000"/>
                  </a:schemeClr>
                </a:solidFill>
                <a:latin typeface="Arial" panose="020B0604020202020204" pitchFamily="34" charset="0"/>
                <a:cs typeface="Arial" panose="020B0604020202020204" pitchFamily="34" charset="0"/>
              </a:rPr>
              <a:t>)</a:t>
            </a:r>
            <a:endParaRPr lang="fr-FR" sz="1050" i="1" dirty="0">
              <a:solidFill>
                <a:schemeClr val="accent2">
                  <a:lumMod val="75000"/>
                </a:schemeClr>
              </a:solidFill>
              <a:latin typeface="Arial" panose="020B0604020202020204" pitchFamily="34" charset="0"/>
              <a:cs typeface="Arial" panose="020B0604020202020204" pitchFamily="34" charset="0"/>
            </a:endParaRPr>
          </a:p>
        </p:txBody>
      </p:sp>
      <p:sp>
        <p:nvSpPr>
          <p:cNvPr id="21" name="ZoneTexte 20"/>
          <p:cNvSpPr txBox="1"/>
          <p:nvPr/>
        </p:nvSpPr>
        <p:spPr>
          <a:xfrm>
            <a:off x="10279043" y="4253155"/>
            <a:ext cx="1925527" cy="253916"/>
          </a:xfrm>
          <a:prstGeom prst="rect">
            <a:avLst/>
          </a:prstGeom>
          <a:noFill/>
        </p:spPr>
        <p:txBody>
          <a:bodyPr wrap="none" rtlCol="0">
            <a:spAutoFit/>
          </a:bodyPr>
          <a:lstStyle/>
          <a:p>
            <a:r>
              <a:rPr lang="fr-FR" sz="1050" i="1" dirty="0" smtClean="0">
                <a:solidFill>
                  <a:schemeClr val="accent2">
                    <a:lumMod val="75000"/>
                  </a:schemeClr>
                </a:solidFill>
                <a:latin typeface="Arial" panose="020B0604020202020204" pitchFamily="34" charset="0"/>
                <a:cs typeface="Arial" panose="020B0604020202020204" pitchFamily="34" charset="0"/>
              </a:rPr>
              <a:t>(</a:t>
            </a:r>
            <a:r>
              <a:rPr lang="fr-FR" sz="1050" i="1" dirty="0" err="1" smtClean="0">
                <a:solidFill>
                  <a:schemeClr val="accent2">
                    <a:lumMod val="75000"/>
                  </a:schemeClr>
                </a:solidFill>
                <a:latin typeface="Arial" panose="020B0604020202020204" pitchFamily="34" charset="0"/>
                <a:cs typeface="Arial" panose="020B0604020202020204" pitchFamily="34" charset="0"/>
              </a:rPr>
              <a:t>shape</a:t>
            </a:r>
            <a:r>
              <a:rPr lang="fr-FR" sz="1050" i="1" dirty="0" smtClean="0">
                <a:solidFill>
                  <a:schemeClr val="accent2">
                    <a:lumMod val="75000"/>
                  </a:schemeClr>
                </a:solidFill>
                <a:latin typeface="Arial" panose="020B0604020202020204" pitchFamily="34" charset="0"/>
                <a:cs typeface="Arial" panose="020B0604020202020204" pitchFamily="34" charset="0"/>
              </a:rPr>
              <a:t> coexistence close </a:t>
            </a:r>
            <a:r>
              <a:rPr lang="fr-FR" sz="1050" i="1" dirty="0" err="1" smtClean="0">
                <a:solidFill>
                  <a:schemeClr val="accent2">
                    <a:lumMod val="75000"/>
                  </a:schemeClr>
                </a:solidFill>
                <a:latin typeface="Arial" panose="020B0604020202020204" pitchFamily="34" charset="0"/>
                <a:cs typeface="Arial" panose="020B0604020202020204" pitchFamily="34" charset="0"/>
              </a:rPr>
              <a:t>sd</a:t>
            </a:r>
            <a:r>
              <a:rPr lang="fr-FR" sz="1050" i="1" dirty="0" smtClean="0">
                <a:solidFill>
                  <a:schemeClr val="accent2">
                    <a:lumMod val="75000"/>
                  </a:schemeClr>
                </a:solidFill>
                <a:latin typeface="Arial" panose="020B0604020202020204" pitchFamily="34" charset="0"/>
                <a:cs typeface="Arial" panose="020B0604020202020204" pitchFamily="34" charset="0"/>
              </a:rPr>
              <a:t>)</a:t>
            </a:r>
            <a:endParaRPr lang="fr-FR" sz="1050" i="1" dirty="0">
              <a:solidFill>
                <a:schemeClr val="accent2">
                  <a:lumMod val="75000"/>
                </a:schemeClr>
              </a:solidFill>
              <a:latin typeface="Arial" panose="020B0604020202020204" pitchFamily="34" charset="0"/>
              <a:cs typeface="Arial" panose="020B0604020202020204" pitchFamily="34" charset="0"/>
            </a:endParaRPr>
          </a:p>
        </p:txBody>
      </p:sp>
      <p:sp>
        <p:nvSpPr>
          <p:cNvPr id="22" name="ZoneTexte 21"/>
          <p:cNvSpPr txBox="1"/>
          <p:nvPr/>
        </p:nvSpPr>
        <p:spPr>
          <a:xfrm>
            <a:off x="10263813" y="1992064"/>
            <a:ext cx="1962397" cy="253916"/>
          </a:xfrm>
          <a:prstGeom prst="rect">
            <a:avLst/>
          </a:prstGeom>
          <a:noFill/>
        </p:spPr>
        <p:txBody>
          <a:bodyPr wrap="none" rtlCol="0">
            <a:spAutoFit/>
          </a:bodyPr>
          <a:lstStyle/>
          <a:p>
            <a:r>
              <a:rPr lang="fr-FR" sz="1050" i="1" dirty="0" smtClean="0">
                <a:solidFill>
                  <a:schemeClr val="accent2">
                    <a:lumMod val="75000"/>
                  </a:schemeClr>
                </a:solidFill>
                <a:latin typeface="Arial" panose="020B0604020202020204" pitchFamily="34" charset="0"/>
                <a:cs typeface="Arial" panose="020B0604020202020204" pitchFamily="34" charset="0"/>
              </a:rPr>
              <a:t>(</a:t>
            </a:r>
            <a:r>
              <a:rPr lang="fr-FR" sz="1050" i="1" dirty="0" err="1" smtClean="0">
                <a:solidFill>
                  <a:schemeClr val="accent2">
                    <a:lumMod val="75000"/>
                  </a:schemeClr>
                </a:solidFill>
                <a:latin typeface="Arial" panose="020B0604020202020204" pitchFamily="34" charset="0"/>
                <a:cs typeface="Arial" panose="020B0604020202020204" pitchFamily="34" charset="0"/>
              </a:rPr>
              <a:t>shape</a:t>
            </a:r>
            <a:r>
              <a:rPr lang="fr-FR" sz="1050" i="1" dirty="0" smtClean="0">
                <a:solidFill>
                  <a:schemeClr val="accent2">
                    <a:lumMod val="75000"/>
                  </a:schemeClr>
                </a:solidFill>
                <a:latin typeface="Arial" panose="020B0604020202020204" pitchFamily="34" charset="0"/>
                <a:cs typeface="Arial" panose="020B0604020202020204" pitchFamily="34" charset="0"/>
              </a:rPr>
              <a:t> coexistence close sdf)</a:t>
            </a:r>
            <a:endParaRPr lang="fr-FR" sz="1050" i="1" dirty="0">
              <a:solidFill>
                <a:schemeClr val="accent2">
                  <a:lumMod val="75000"/>
                </a:schemeClr>
              </a:solidFill>
              <a:latin typeface="Arial" panose="020B0604020202020204" pitchFamily="34" charset="0"/>
              <a:cs typeface="Arial" panose="020B0604020202020204" pitchFamily="34" charset="0"/>
            </a:endParaRPr>
          </a:p>
        </p:txBody>
      </p:sp>
      <p:sp>
        <p:nvSpPr>
          <p:cNvPr id="7" name="Rectangle 6"/>
          <p:cNvSpPr/>
          <p:nvPr/>
        </p:nvSpPr>
        <p:spPr>
          <a:xfrm>
            <a:off x="10415298" y="897465"/>
            <a:ext cx="1789272" cy="261610"/>
          </a:xfrm>
          <a:prstGeom prst="rect">
            <a:avLst/>
          </a:prstGeom>
        </p:spPr>
        <p:txBody>
          <a:bodyPr wrap="none">
            <a:spAutoFit/>
          </a:bodyPr>
          <a:lstStyle/>
          <a:p>
            <a:r>
              <a:rPr lang="fr-FR" sz="1100" dirty="0">
                <a:latin typeface="Arial" panose="020B0604020202020204" pitchFamily="34" charset="0"/>
                <a:cs typeface="Arial" panose="020B0604020202020204" pitchFamily="34" charset="0"/>
              </a:rPr>
              <a:t>https://www.nndc.bnl.gov/</a:t>
            </a:r>
          </a:p>
        </p:txBody>
      </p:sp>
    </p:spTree>
    <p:extLst>
      <p:ext uri="{BB962C8B-B14F-4D97-AF65-F5344CB8AC3E}">
        <p14:creationId xmlns:p14="http://schemas.microsoft.com/office/powerpoint/2010/main" val="3732794875"/>
      </p:ext>
    </p:extLst>
  </p:cSld>
  <p:clrMapOvr>
    <a:masterClrMapping/>
  </p:clrMapOvr>
  <mc:AlternateContent xmlns:mc="http://schemas.openxmlformats.org/markup-compatibility/2006" xmlns:p14="http://schemas.microsoft.com/office/powerpoint/2010/main">
    <mc:Choice Requires="p14">
      <p:transition spd="slow" p14:dur="2000" advTm="25653"/>
    </mc:Choice>
    <mc:Fallback xmlns="">
      <p:transition spd="slow" advTm="25653"/>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46837</TotalTime>
  <Words>1836</Words>
  <Application>Microsoft Office PowerPoint</Application>
  <PresentationFormat>Grand écran</PresentationFormat>
  <Paragraphs>300</Paragraphs>
  <Slides>23</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23</vt:i4>
      </vt:variant>
    </vt:vector>
  </HeadingPairs>
  <TitlesOfParts>
    <vt:vector size="32" baseType="lpstr">
      <vt:lpstr>Arial</vt:lpstr>
      <vt:lpstr>Calibri</vt:lpstr>
      <vt:lpstr>Calibri Light</vt:lpstr>
      <vt:lpstr>Courier New</vt:lpstr>
      <vt:lpstr>Symbol</vt:lpstr>
      <vt:lpstr>Tahoma</vt:lpstr>
      <vt:lpstr>Times New Roman</vt:lpstr>
      <vt:lpstr>Wingdings</vt:lpstr>
      <vt:lpstr>Thème Office</vt:lpstr>
      <vt:lpstr>Présentation PowerPoint</vt:lpstr>
      <vt:lpstr>SPIRAL-2 phase 1 building</vt:lpstr>
      <vt:lpstr>SPIRAL-2 phase 1 building</vt:lpstr>
      <vt:lpstr>The Linear Accelerator of SPIRAL-2</vt:lpstr>
      <vt:lpstr>Présentation PowerPoint</vt:lpstr>
      <vt:lpstr>Beam spot size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Clement Emmanuel</dc:creator>
  <cp:lastModifiedBy>Clement Emmanuel</cp:lastModifiedBy>
  <cp:revision>98</cp:revision>
  <dcterms:created xsi:type="dcterms:W3CDTF">2021-09-30T13:25:36Z</dcterms:created>
  <dcterms:modified xsi:type="dcterms:W3CDTF">2022-06-26T05:21:48Z</dcterms:modified>
</cp:coreProperties>
</file>