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0" r:id="rId3"/>
  </p:sldMasterIdLst>
  <p:notesMasterIdLst>
    <p:notesMasterId r:id="rId19"/>
  </p:notesMasterIdLst>
  <p:sldIdLst>
    <p:sldId id="257" r:id="rId4"/>
    <p:sldId id="291" r:id="rId5"/>
    <p:sldId id="289" r:id="rId6"/>
    <p:sldId id="292" r:id="rId7"/>
    <p:sldId id="299" r:id="rId8"/>
    <p:sldId id="302" r:id="rId9"/>
    <p:sldId id="304" r:id="rId10"/>
    <p:sldId id="305" r:id="rId11"/>
    <p:sldId id="294" r:id="rId12"/>
    <p:sldId id="301" r:id="rId13"/>
    <p:sldId id="295" r:id="rId14"/>
    <p:sldId id="306" r:id="rId15"/>
    <p:sldId id="297" r:id="rId16"/>
    <p:sldId id="298" r:id="rId17"/>
    <p:sldId id="281" r:id="rId18"/>
  </p:sldIdLst>
  <p:sldSz cx="12192000" cy="6858000"/>
  <p:notesSz cx="6858000" cy="9144000"/>
  <p:defaultTextStyle>
    <a:defPPr>
      <a:defRPr lang="en-US"/>
    </a:defPPr>
    <a:lvl1pPr marL="0" algn="l" defTabSz="638617" rtl="0" eaLnBrk="1" latinLnBrk="0" hangingPunct="1">
      <a:defRPr sz="2500" kern="1200">
        <a:solidFill>
          <a:schemeClr val="tx1"/>
        </a:solidFill>
        <a:latin typeface="+mn-lt"/>
        <a:ea typeface="+mn-ea"/>
        <a:cs typeface="+mn-cs"/>
      </a:defRPr>
    </a:lvl1pPr>
    <a:lvl2pPr marL="638617" algn="l" defTabSz="638617" rtl="0" eaLnBrk="1" latinLnBrk="0" hangingPunct="1">
      <a:defRPr sz="2500" kern="1200">
        <a:solidFill>
          <a:schemeClr val="tx1"/>
        </a:solidFill>
        <a:latin typeface="+mn-lt"/>
        <a:ea typeface="+mn-ea"/>
        <a:cs typeface="+mn-cs"/>
      </a:defRPr>
    </a:lvl2pPr>
    <a:lvl3pPr marL="1277234" algn="l" defTabSz="638617" rtl="0" eaLnBrk="1" latinLnBrk="0" hangingPunct="1">
      <a:defRPr sz="2500" kern="1200">
        <a:solidFill>
          <a:schemeClr val="tx1"/>
        </a:solidFill>
        <a:latin typeface="+mn-lt"/>
        <a:ea typeface="+mn-ea"/>
        <a:cs typeface="+mn-cs"/>
      </a:defRPr>
    </a:lvl3pPr>
    <a:lvl4pPr marL="1915851" algn="l" defTabSz="638617" rtl="0" eaLnBrk="1" latinLnBrk="0" hangingPunct="1">
      <a:defRPr sz="2500" kern="1200">
        <a:solidFill>
          <a:schemeClr val="tx1"/>
        </a:solidFill>
        <a:latin typeface="+mn-lt"/>
        <a:ea typeface="+mn-ea"/>
        <a:cs typeface="+mn-cs"/>
      </a:defRPr>
    </a:lvl4pPr>
    <a:lvl5pPr marL="2554468" algn="l" defTabSz="638617" rtl="0" eaLnBrk="1" latinLnBrk="0" hangingPunct="1">
      <a:defRPr sz="2500" kern="1200">
        <a:solidFill>
          <a:schemeClr val="tx1"/>
        </a:solidFill>
        <a:latin typeface="+mn-lt"/>
        <a:ea typeface="+mn-ea"/>
        <a:cs typeface="+mn-cs"/>
      </a:defRPr>
    </a:lvl5pPr>
    <a:lvl6pPr marL="3193085" algn="l" defTabSz="638617" rtl="0" eaLnBrk="1" latinLnBrk="0" hangingPunct="1">
      <a:defRPr sz="2500" kern="1200">
        <a:solidFill>
          <a:schemeClr val="tx1"/>
        </a:solidFill>
        <a:latin typeface="+mn-lt"/>
        <a:ea typeface="+mn-ea"/>
        <a:cs typeface="+mn-cs"/>
      </a:defRPr>
    </a:lvl6pPr>
    <a:lvl7pPr marL="3831702" algn="l" defTabSz="638617" rtl="0" eaLnBrk="1" latinLnBrk="0" hangingPunct="1">
      <a:defRPr sz="2500" kern="1200">
        <a:solidFill>
          <a:schemeClr val="tx1"/>
        </a:solidFill>
        <a:latin typeface="+mn-lt"/>
        <a:ea typeface="+mn-ea"/>
        <a:cs typeface="+mn-cs"/>
      </a:defRPr>
    </a:lvl7pPr>
    <a:lvl8pPr marL="4470319" algn="l" defTabSz="638617" rtl="0" eaLnBrk="1" latinLnBrk="0" hangingPunct="1">
      <a:defRPr sz="2500" kern="1200">
        <a:solidFill>
          <a:schemeClr val="tx1"/>
        </a:solidFill>
        <a:latin typeface="+mn-lt"/>
        <a:ea typeface="+mn-ea"/>
        <a:cs typeface="+mn-cs"/>
      </a:defRPr>
    </a:lvl8pPr>
    <a:lvl9pPr marL="5108936" algn="l" defTabSz="638617" rtl="0" eaLnBrk="1" latinLnBrk="0" hangingPunct="1">
      <a:defRPr sz="25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OSINI Mikael" initials="FM" lastIdx="1" clrIdx="0">
    <p:extLst>
      <p:ext uri="{19B8F6BF-5375-455C-9EA6-DF929625EA0E}">
        <p15:presenceInfo xmlns:p15="http://schemas.microsoft.com/office/powerpoint/2012/main" userId="FROSINI Mika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F4F9"/>
    <a:srgbClr val="DCEAF4"/>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50" autoAdjust="0"/>
    <p:restoredTop sz="94660"/>
  </p:normalViewPr>
  <p:slideViewPr>
    <p:cSldViewPr snapToGrid="0">
      <p:cViewPr varScale="1">
        <p:scale>
          <a:sx n="82" d="100"/>
          <a:sy n="82" d="100"/>
        </p:scale>
        <p:origin x="6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image" Target="../media/image72.png"/><Relationship Id="rId4" Type="http://schemas.openxmlformats.org/officeDocument/2006/relationships/image" Target="../media/image75.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6D4818-F8F2-4694-9183-F843316779B5}" type="doc">
      <dgm:prSet loTypeId="urn:microsoft.com/office/officeart/2005/8/layout/cycle8" loCatId="cycle" qsTypeId="urn:microsoft.com/office/officeart/2005/8/quickstyle/simple5" qsCatId="simple" csTypeId="urn:microsoft.com/office/officeart/2005/8/colors/accent5_2" csCatId="accent5" phldr="1"/>
      <dgm:spPr/>
    </dgm:pt>
    <mc:AlternateContent xmlns:mc="http://schemas.openxmlformats.org/markup-compatibility/2006" xmlns:a14="http://schemas.microsoft.com/office/drawing/2010/main">
      <mc:Choice Requires="a14">
        <dgm:pt modelId="{06712333-E012-4AA1-A297-5BEF2D520118}">
          <dgm:prSet phldrT="[Texte]" custT="1"/>
          <dgm:spPr/>
          <dgm:t>
            <a:bodyPr/>
            <a:lstStyle/>
            <a:p>
              <a:r>
                <a:rPr lang="fr-FR" sz="1400" b="0" dirty="0" smtClean="0"/>
                <a:t>Transform </a:t>
              </a:r>
              <a14:m>
                <m:oMath xmlns:m="http://schemas.openxmlformats.org/officeDocument/2006/math">
                  <m:r>
                    <a:rPr lang="fr-FR" sz="1400" b="0" i="1" smtClean="0">
                      <a:latin typeface="Cambria Math" panose="02040503050406030204" pitchFamily="18" charset="0"/>
                    </a:rPr>
                    <m:t>𝛿</m:t>
                  </m:r>
                  <m:r>
                    <a:rPr lang="fr-FR" sz="1400" b="0" i="1" smtClean="0">
                      <a:latin typeface="Cambria Math" panose="02040503050406030204" pitchFamily="18" charset="0"/>
                    </a:rPr>
                    <m:t>ℛ</m:t>
                  </m:r>
                  <m:r>
                    <a:rPr lang="fr-FR" sz="1400" b="0" i="1" smtClean="0">
                      <a:latin typeface="Cambria Math" panose="02040503050406030204" pitchFamily="18" charset="0"/>
                    </a:rPr>
                    <m:t>(</m:t>
                  </m:r>
                  <m:r>
                    <a:rPr lang="fr-FR" sz="1400" b="0" i="1" smtClean="0">
                      <a:latin typeface="Cambria Math" panose="02040503050406030204" pitchFamily="18" charset="0"/>
                    </a:rPr>
                    <m:t>𝜔</m:t>
                  </m:r>
                  <m:r>
                    <a:rPr lang="fr-FR" sz="1400" b="0" i="1" smtClean="0">
                      <a:latin typeface="Cambria Math" panose="02040503050406030204" pitchFamily="18" charset="0"/>
                    </a:rPr>
                    <m:t>)</m:t>
                  </m:r>
                </m:oMath>
              </a14:m>
              <a:r>
                <a:rPr lang="fr-FR" sz="1400" b="0" i="0" dirty="0" smtClean="0">
                  <a:latin typeface="Cambria Math" panose="02040503050406030204" pitchFamily="18" charset="0"/>
                </a:rPr>
                <a:t> </a:t>
              </a:r>
            </a:p>
            <a:p>
              <a:r>
                <a:rPr lang="fr-FR" sz="1400" b="0" i="0" dirty="0" smtClean="0">
                  <a:latin typeface="Cambria Math" panose="02040503050406030204" pitchFamily="18" charset="0"/>
                </a:rPr>
                <a:t>(</a:t>
              </a:r>
              <a:r>
                <a:rPr lang="fr-FR" sz="1400" b="0" i="0" dirty="0" err="1" smtClean="0">
                  <a:latin typeface="Cambria Math" panose="02040503050406030204" pitchFamily="18" charset="0"/>
                </a:rPr>
                <a:t>sp</a:t>
              </a:r>
              <a:r>
                <a:rPr lang="fr-FR" sz="1400" b="0" i="0" dirty="0" smtClean="0">
                  <a:latin typeface="Cambria Math" panose="02040503050406030204" pitchFamily="18" charset="0"/>
                </a:rPr>
                <a:t>)</a:t>
              </a:r>
              <a:endParaRPr lang="fr-FR" sz="1400" dirty="0"/>
            </a:p>
          </dgm:t>
        </dgm:pt>
      </mc:Choice>
      <mc:Fallback xmlns="">
        <dgm:pt modelId="{06712333-E012-4AA1-A297-5BEF2D520118}">
          <dgm:prSet phldrT="[Texte]" custT="1"/>
          <dgm:spPr/>
          <dgm:t>
            <a:bodyPr/>
            <a:lstStyle/>
            <a:p>
              <a:pPr/>
              <a:r>
                <a:rPr lang="fr-FR" sz="1400" b="0" dirty="0" smtClean="0"/>
                <a:t>Transform </a:t>
              </a:r>
              <a:r>
                <a:rPr lang="fr-FR" sz="1400" b="0" i="0" smtClean="0">
                  <a:latin typeface="Cambria Math" panose="02040503050406030204" pitchFamily="18" charset="0"/>
                </a:rPr>
                <a:t>𝛿ℛ(𝜔)</a:t>
              </a:r>
              <a:r>
                <a:rPr lang="fr-FR" sz="1400" b="0" i="0" dirty="0" smtClean="0">
                  <a:latin typeface="Cambria Math" panose="02040503050406030204" pitchFamily="18" charset="0"/>
                </a:rPr>
                <a:t> </a:t>
              </a:r>
            </a:p>
            <a:p>
              <a:pPr/>
              <a:r>
                <a:rPr lang="fr-FR" sz="1400" b="0" i="0" dirty="0" smtClean="0">
                  <a:latin typeface="Cambria Math" panose="02040503050406030204" pitchFamily="18" charset="0"/>
                </a:rPr>
                <a:t>(</a:t>
              </a:r>
              <a:r>
                <a:rPr lang="fr-FR" sz="1400" b="0" i="0" dirty="0" err="1" smtClean="0">
                  <a:latin typeface="Cambria Math" panose="02040503050406030204" pitchFamily="18" charset="0"/>
                </a:rPr>
                <a:t>sp</a:t>
              </a:r>
              <a:r>
                <a:rPr lang="fr-FR" sz="1400" b="0" i="0" dirty="0" smtClean="0">
                  <a:latin typeface="Cambria Math" panose="02040503050406030204" pitchFamily="18" charset="0"/>
                </a:rPr>
                <a:t>)</a:t>
              </a:r>
              <a:endParaRPr lang="fr-FR" sz="1400" dirty="0"/>
            </a:p>
          </dgm:t>
        </dgm:pt>
      </mc:Fallback>
    </mc:AlternateContent>
    <dgm:pt modelId="{4D068142-B2E7-48A9-B154-3C88E0BBB41D}" type="parTrans" cxnId="{97354D50-318F-48A0-B4AB-A6CCF102DFEA}">
      <dgm:prSet/>
      <dgm:spPr/>
      <dgm:t>
        <a:bodyPr/>
        <a:lstStyle/>
        <a:p>
          <a:endParaRPr lang="fr-FR"/>
        </a:p>
      </dgm:t>
    </dgm:pt>
    <dgm:pt modelId="{D505F3DA-EDBB-4976-A272-A4906F1C2C24}" type="sibTrans" cxnId="{97354D50-318F-48A0-B4AB-A6CCF102DFEA}">
      <dgm:prSet/>
      <dgm:spPr/>
      <dgm:t>
        <a:bodyPr/>
        <a:lstStyle/>
        <a:p>
          <a:endParaRPr lang="fr-FR"/>
        </a:p>
      </dgm:t>
    </dgm:pt>
    <mc:AlternateContent xmlns:mc="http://schemas.openxmlformats.org/markup-compatibility/2006" xmlns:a14="http://schemas.microsoft.com/office/drawing/2010/main">
      <mc:Choice Requires="a14">
        <dgm:pt modelId="{DE40DC43-089B-42C2-AC2D-DC530555C639}">
          <dgm:prSet phldrT="[Texte]" custT="1"/>
          <dgm:spPr/>
          <dgm:t>
            <a:bodyPr/>
            <a:lstStyle/>
            <a:p>
              <a:r>
                <a:rPr lang="fr-FR" sz="1400" b="0" dirty="0" smtClean="0"/>
                <a:t>Compute </a:t>
              </a:r>
              <a14:m>
                <m:oMath xmlns:m="http://schemas.openxmlformats.org/officeDocument/2006/math">
                  <m:r>
                    <a:rPr lang="fr-FR" sz="1400" b="0" i="1" smtClean="0">
                      <a:latin typeface="Cambria Math" panose="02040503050406030204" pitchFamily="18" charset="0"/>
                    </a:rPr>
                    <m:t>𝛿</m:t>
                  </m:r>
                  <m:r>
                    <a:rPr lang="fr-FR" sz="1400" b="0" i="1" smtClean="0">
                      <a:latin typeface="Cambria Math" panose="02040503050406030204" pitchFamily="18" charset="0"/>
                    </a:rPr>
                    <m:t>ℛ</m:t>
                  </m:r>
                  <m:r>
                    <a:rPr lang="fr-FR" sz="1400" b="0" i="1" smtClean="0">
                      <a:latin typeface="Cambria Math" panose="02040503050406030204" pitchFamily="18" charset="0"/>
                    </a:rPr>
                    <m:t>[</m:t>
                  </m:r>
                  <m:r>
                    <a:rPr lang="fr-FR" sz="1400" b="0" i="1" smtClean="0">
                      <a:latin typeface="Cambria Math" panose="02040503050406030204" pitchFamily="18" charset="0"/>
                    </a:rPr>
                    <m:t>𝛿</m:t>
                  </m:r>
                  <m:r>
                    <a:rPr lang="fr-FR" sz="1400" b="0" i="1" smtClean="0">
                      <a:latin typeface="Cambria Math" panose="02040503050406030204" pitchFamily="18" charset="0"/>
                    </a:rPr>
                    <m:t>ℋ</m:t>
                  </m:r>
                  <m:r>
                    <a:rPr lang="fr-FR" sz="1400" b="0" i="1" smtClean="0">
                      <a:latin typeface="Cambria Math" panose="02040503050406030204" pitchFamily="18" charset="0"/>
                    </a:rPr>
                    <m:t>,</m:t>
                  </m:r>
                  <m:r>
                    <a:rPr lang="fr-FR" sz="1400" b="0" i="1" smtClean="0">
                      <a:latin typeface="Cambria Math" panose="02040503050406030204" pitchFamily="18" charset="0"/>
                    </a:rPr>
                    <m:t>𝜔</m:t>
                  </m:r>
                  <m:r>
                    <a:rPr lang="fr-FR" sz="1400" b="0" i="1" smtClean="0">
                      <a:latin typeface="Cambria Math" panose="02040503050406030204" pitchFamily="18" charset="0"/>
                    </a:rPr>
                    <m:t>]</m:t>
                  </m:r>
                </m:oMath>
              </a14:m>
              <a:r>
                <a:rPr lang="fr-FR" sz="1400" b="0" i="0" dirty="0" smtClean="0">
                  <a:latin typeface="Cambria Math" panose="02040503050406030204" pitchFamily="18" charset="0"/>
                </a:rPr>
                <a:t> </a:t>
              </a:r>
            </a:p>
            <a:p>
              <a:r>
                <a:rPr lang="fr-FR" sz="1400" b="0" i="0" dirty="0" smtClean="0">
                  <a:latin typeface="Cambria Math" panose="02040503050406030204" pitchFamily="18" charset="0"/>
                </a:rPr>
                <a:t>(</a:t>
              </a:r>
              <a:r>
                <a:rPr lang="fr-FR" sz="1400" b="0" i="0" dirty="0" err="1" smtClean="0">
                  <a:latin typeface="Cambria Math" panose="02040503050406030204" pitchFamily="18" charset="0"/>
                </a:rPr>
                <a:t>qp</a:t>
              </a:r>
              <a:r>
                <a:rPr lang="fr-FR" sz="1400" b="0" i="0" dirty="0" smtClean="0">
                  <a:latin typeface="Cambria Math" panose="02040503050406030204" pitchFamily="18" charset="0"/>
                </a:rPr>
                <a:t>)</a:t>
              </a:r>
            </a:p>
          </dgm:t>
        </dgm:pt>
      </mc:Choice>
      <mc:Fallback xmlns="">
        <dgm:pt modelId="{DE40DC43-089B-42C2-AC2D-DC530555C639}">
          <dgm:prSet phldrT="[Texte]" custT="1"/>
          <dgm:spPr/>
          <dgm:t>
            <a:bodyPr/>
            <a:lstStyle/>
            <a:p>
              <a:pPr/>
              <a:r>
                <a:rPr lang="fr-FR" sz="1400" b="0" dirty="0" smtClean="0"/>
                <a:t>Compute </a:t>
              </a:r>
              <a:r>
                <a:rPr lang="fr-FR" sz="1400" b="0" i="0" smtClean="0">
                  <a:latin typeface="Cambria Math" panose="02040503050406030204" pitchFamily="18" charset="0"/>
                </a:rPr>
                <a:t>𝛿ℛ[𝛿ℋ,𝜔]</a:t>
              </a:r>
              <a:r>
                <a:rPr lang="fr-FR" sz="1400" b="0" i="0" dirty="0" smtClean="0">
                  <a:latin typeface="Cambria Math" panose="02040503050406030204" pitchFamily="18" charset="0"/>
                </a:rPr>
                <a:t> </a:t>
              </a:r>
            </a:p>
            <a:p>
              <a:pPr/>
              <a:r>
                <a:rPr lang="fr-FR" sz="1400" b="0" i="0" dirty="0" smtClean="0">
                  <a:latin typeface="Cambria Math" panose="02040503050406030204" pitchFamily="18" charset="0"/>
                </a:rPr>
                <a:t>(</a:t>
              </a:r>
              <a:r>
                <a:rPr lang="fr-FR" sz="1400" b="0" i="0" dirty="0" err="1" smtClean="0">
                  <a:latin typeface="Cambria Math" panose="02040503050406030204" pitchFamily="18" charset="0"/>
                </a:rPr>
                <a:t>qp</a:t>
              </a:r>
              <a:r>
                <a:rPr lang="fr-FR" sz="1400" b="0" i="0" dirty="0" smtClean="0">
                  <a:latin typeface="Cambria Math" panose="02040503050406030204" pitchFamily="18" charset="0"/>
                </a:rPr>
                <a:t>)</a:t>
              </a:r>
              <a:endParaRPr lang="fr-FR" sz="1400" b="0" i="0" dirty="0" smtClean="0">
                <a:latin typeface="Cambria Math" panose="02040503050406030204" pitchFamily="18" charset="0"/>
              </a:endParaRPr>
            </a:p>
          </dgm:t>
        </dgm:pt>
      </mc:Fallback>
    </mc:AlternateContent>
    <dgm:pt modelId="{4FEDCE1D-B187-449E-BD28-113ABFCE8F56}" type="parTrans" cxnId="{A74988BC-9AA3-4986-A8A0-4A357CCF359A}">
      <dgm:prSet/>
      <dgm:spPr/>
      <dgm:t>
        <a:bodyPr/>
        <a:lstStyle/>
        <a:p>
          <a:endParaRPr lang="fr-FR"/>
        </a:p>
      </dgm:t>
    </dgm:pt>
    <dgm:pt modelId="{054209AC-A9F8-41D4-9217-B8627C87D1B2}" type="sibTrans" cxnId="{A74988BC-9AA3-4986-A8A0-4A357CCF359A}">
      <dgm:prSet/>
      <dgm:spPr/>
      <dgm:t>
        <a:bodyPr/>
        <a:lstStyle/>
        <a:p>
          <a:endParaRPr lang="fr-FR"/>
        </a:p>
      </dgm:t>
    </dgm:pt>
    <mc:AlternateContent xmlns:mc="http://schemas.openxmlformats.org/markup-compatibility/2006" xmlns:a14="http://schemas.microsoft.com/office/drawing/2010/main">
      <mc:Choice Requires="a14">
        <dgm:pt modelId="{21315B63-C58D-4C18-B708-D64EB345C1C6}">
          <dgm:prSet custT="1"/>
          <dgm:spPr/>
          <dgm:t>
            <a:bodyPr/>
            <a:lstStyle/>
            <a:p>
              <a:r>
                <a:rPr lang="fr-FR" sz="1400" b="0" dirty="0" smtClean="0"/>
                <a:t>Compute </a:t>
              </a:r>
              <a14:m>
                <m:oMath xmlns:m="http://schemas.openxmlformats.org/officeDocument/2006/math">
                  <m:r>
                    <a:rPr lang="fr-FR" sz="1400" b="0" i="1" smtClean="0">
                      <a:latin typeface="Cambria Math" panose="02040503050406030204" pitchFamily="18" charset="0"/>
                    </a:rPr>
                    <m:t>𝛿</m:t>
                  </m:r>
                  <m:r>
                    <a:rPr lang="fr-FR" sz="1400" b="0" i="1" smtClean="0">
                      <a:latin typeface="Cambria Math" panose="02040503050406030204" pitchFamily="18" charset="0"/>
                    </a:rPr>
                    <m:t>ℋ</m:t>
                  </m:r>
                  <m:r>
                    <a:rPr lang="fr-FR" sz="1400" b="0" i="1" smtClean="0">
                      <a:latin typeface="Cambria Math" panose="02040503050406030204" pitchFamily="18" charset="0"/>
                    </a:rPr>
                    <m:t>{</m:t>
                  </m:r>
                  <m:r>
                    <a:rPr lang="fr-FR" sz="1400" b="0" i="1" smtClean="0">
                      <a:latin typeface="Cambria Math" panose="02040503050406030204" pitchFamily="18" charset="0"/>
                    </a:rPr>
                    <m:t>𝛿</m:t>
                  </m:r>
                  <m:r>
                    <a:rPr lang="fr-FR" sz="1400" b="0" i="1" smtClean="0">
                      <a:latin typeface="Cambria Math" panose="02040503050406030204" pitchFamily="18" charset="0"/>
                    </a:rPr>
                    <m:t>ℛ</m:t>
                  </m:r>
                  <m:d>
                    <m:dPr>
                      <m:ctrlPr>
                        <a:rPr lang="fr-FR" sz="1400" b="0" i="1" smtClean="0">
                          <a:latin typeface="Cambria Math" panose="02040503050406030204" pitchFamily="18" charset="0"/>
                        </a:rPr>
                      </m:ctrlPr>
                    </m:dPr>
                    <m:e>
                      <m:r>
                        <a:rPr lang="fr-FR" sz="1400" b="0" i="1" smtClean="0">
                          <a:latin typeface="Cambria Math" panose="02040503050406030204" pitchFamily="18" charset="0"/>
                        </a:rPr>
                        <m:t>𝜔</m:t>
                      </m:r>
                    </m:e>
                  </m:d>
                  <m:r>
                    <a:rPr lang="fr-FR" sz="1400" b="0" i="1" smtClean="0">
                      <a:latin typeface="Cambria Math" panose="02040503050406030204" pitchFamily="18" charset="0"/>
                    </a:rPr>
                    <m:t>}</m:t>
                  </m:r>
                </m:oMath>
              </a14:m>
              <a:endParaRPr lang="fr-FR" sz="1400" b="0" i="0" dirty="0" smtClean="0">
                <a:latin typeface="Cambria Math" panose="02040503050406030204" pitchFamily="18" charset="0"/>
              </a:endParaRPr>
            </a:p>
            <a:p>
              <a:r>
                <a:rPr lang="fr-FR" sz="1400" b="0" i="0" dirty="0" smtClean="0">
                  <a:latin typeface="Cambria Math" panose="02040503050406030204" pitchFamily="18" charset="0"/>
                </a:rPr>
                <a:t>(</a:t>
              </a:r>
              <a:r>
                <a:rPr lang="fr-FR" sz="1400" b="0" i="0" dirty="0" err="1" smtClean="0">
                  <a:latin typeface="Cambria Math" panose="02040503050406030204" pitchFamily="18" charset="0"/>
                </a:rPr>
                <a:t>sp</a:t>
              </a:r>
              <a:r>
                <a:rPr lang="fr-FR" sz="1400" b="0" i="0" dirty="0" smtClean="0">
                  <a:latin typeface="Cambria Math" panose="02040503050406030204" pitchFamily="18" charset="0"/>
                </a:rPr>
                <a:t>)</a:t>
              </a:r>
              <a:endParaRPr lang="fr-FR" sz="1400" b="0" i="1" dirty="0" smtClean="0">
                <a:latin typeface="Cambria Math" panose="02040503050406030204" pitchFamily="18" charset="0"/>
              </a:endParaRPr>
            </a:p>
          </dgm:t>
        </dgm:pt>
      </mc:Choice>
      <mc:Fallback xmlns="">
        <dgm:pt modelId="{21315B63-C58D-4C18-B708-D64EB345C1C6}">
          <dgm:prSet custT="1"/>
          <dgm:spPr/>
          <dgm:t>
            <a:bodyPr/>
            <a:lstStyle/>
            <a:p>
              <a:pPr/>
              <a:r>
                <a:rPr lang="fr-FR" sz="1400" b="0" dirty="0" smtClean="0"/>
                <a:t>Compute </a:t>
              </a:r>
              <a:r>
                <a:rPr lang="fr-FR" sz="1400" b="0" i="0" smtClean="0">
                  <a:latin typeface="Cambria Math" panose="02040503050406030204" pitchFamily="18" charset="0"/>
                </a:rPr>
                <a:t>𝛿ℋ{𝛿ℛ(𝜔)}</a:t>
              </a:r>
              <a:endParaRPr lang="fr-FR" sz="1400" b="0" i="0" dirty="0" smtClean="0">
                <a:latin typeface="Cambria Math" panose="02040503050406030204" pitchFamily="18" charset="0"/>
              </a:endParaRPr>
            </a:p>
            <a:p>
              <a:pPr/>
              <a:r>
                <a:rPr lang="fr-FR" sz="1400" b="0" i="0" dirty="0" smtClean="0">
                  <a:latin typeface="Cambria Math" panose="02040503050406030204" pitchFamily="18" charset="0"/>
                </a:rPr>
                <a:t>(</a:t>
              </a:r>
              <a:r>
                <a:rPr lang="fr-FR" sz="1400" b="0" i="0" dirty="0" err="1" smtClean="0">
                  <a:latin typeface="Cambria Math" panose="02040503050406030204" pitchFamily="18" charset="0"/>
                </a:rPr>
                <a:t>sp</a:t>
              </a:r>
              <a:r>
                <a:rPr lang="fr-FR" sz="1400" b="0" i="0" dirty="0" smtClean="0">
                  <a:latin typeface="Cambria Math" panose="02040503050406030204" pitchFamily="18" charset="0"/>
                </a:rPr>
                <a:t>)</a:t>
              </a:r>
              <a:endParaRPr lang="fr-FR" sz="1400" b="0" i="1" dirty="0" smtClean="0">
                <a:latin typeface="Cambria Math" panose="02040503050406030204" pitchFamily="18" charset="0"/>
              </a:endParaRPr>
            </a:p>
          </dgm:t>
        </dgm:pt>
      </mc:Fallback>
    </mc:AlternateContent>
    <dgm:pt modelId="{63C2B1B8-5207-4046-A9DA-ADBC09AB330E}" type="parTrans" cxnId="{987F7393-A466-431F-B941-A56571BE6F23}">
      <dgm:prSet/>
      <dgm:spPr/>
      <dgm:t>
        <a:bodyPr/>
        <a:lstStyle/>
        <a:p>
          <a:endParaRPr lang="fr-FR"/>
        </a:p>
      </dgm:t>
    </dgm:pt>
    <dgm:pt modelId="{3A0E74B3-FF01-4CCA-8E64-87A48E374325}" type="sibTrans" cxnId="{987F7393-A466-431F-B941-A56571BE6F23}">
      <dgm:prSet/>
      <dgm:spPr/>
      <dgm:t>
        <a:bodyPr/>
        <a:lstStyle/>
        <a:p>
          <a:endParaRPr lang="fr-FR"/>
        </a:p>
      </dgm:t>
    </dgm:pt>
    <mc:AlternateContent xmlns:mc="http://schemas.openxmlformats.org/markup-compatibility/2006" xmlns:a14="http://schemas.microsoft.com/office/drawing/2010/main">
      <mc:Choice Requires="a14">
        <dgm:pt modelId="{3B1D9051-B835-4CA6-A8AB-3B81D8EC8E8C}">
          <dgm:prSet phldrT="[Texte]" custT="1"/>
          <dgm:spPr/>
          <dgm:t>
            <a:bodyPr/>
            <a:lstStyle/>
            <a:p>
              <a:r>
                <a:rPr lang="fr-FR" sz="1400" b="0" dirty="0" smtClean="0"/>
                <a:t>Transform </a:t>
              </a:r>
              <a14:m>
                <m:oMath xmlns:m="http://schemas.openxmlformats.org/officeDocument/2006/math">
                  <m:r>
                    <a:rPr lang="fr-FR" sz="1400" b="0" i="1" smtClean="0">
                      <a:latin typeface="Cambria Math" panose="02040503050406030204" pitchFamily="18" charset="0"/>
                    </a:rPr>
                    <m:t>𝛿</m:t>
                  </m:r>
                  <m:r>
                    <a:rPr lang="fr-FR" sz="1400" b="0" i="1" smtClean="0">
                      <a:latin typeface="Cambria Math" panose="02040503050406030204" pitchFamily="18" charset="0"/>
                    </a:rPr>
                    <m:t>ℋ</m:t>
                  </m:r>
                  <m:d>
                    <m:dPr>
                      <m:ctrlPr>
                        <a:rPr lang="fr-FR" sz="1400" b="0" i="1" smtClean="0">
                          <a:latin typeface="Cambria Math" panose="02040503050406030204" pitchFamily="18" charset="0"/>
                        </a:rPr>
                      </m:ctrlPr>
                    </m:dPr>
                    <m:e>
                      <m:r>
                        <a:rPr lang="fr-FR" sz="1400" b="0" i="1" smtClean="0">
                          <a:latin typeface="Cambria Math" panose="02040503050406030204" pitchFamily="18" charset="0"/>
                        </a:rPr>
                        <m:t>𝜔</m:t>
                      </m:r>
                    </m:e>
                  </m:d>
                </m:oMath>
              </a14:m>
              <a:endParaRPr lang="fr-FR" sz="1400" b="0" dirty="0" smtClean="0"/>
            </a:p>
            <a:p>
              <a:r>
                <a:rPr lang="fr-FR" sz="1400" b="0" i="0" dirty="0" smtClean="0">
                  <a:latin typeface="Cambria Math" panose="02040503050406030204" pitchFamily="18" charset="0"/>
                </a:rPr>
                <a:t>(qp)</a:t>
              </a:r>
              <a:endParaRPr lang="fr-FR" sz="1400" b="0" i="1" dirty="0" smtClean="0">
                <a:latin typeface="Cambria Math" panose="02040503050406030204" pitchFamily="18" charset="0"/>
              </a:endParaRPr>
            </a:p>
          </dgm:t>
        </dgm:pt>
      </mc:Choice>
      <mc:Fallback xmlns="">
        <dgm:pt modelId="{3B1D9051-B835-4CA6-A8AB-3B81D8EC8E8C}">
          <dgm:prSet phldrT="[Texte]" custT="1"/>
          <dgm:spPr/>
          <dgm:t>
            <a:bodyPr/>
            <a:lstStyle/>
            <a:p>
              <a:pPr/>
              <a:r>
                <a:rPr lang="fr-FR" sz="1400" b="0" dirty="0" smtClean="0"/>
                <a:t>Transform </a:t>
              </a:r>
              <a:r>
                <a:rPr lang="fr-FR" sz="1400" b="0" i="0" smtClean="0">
                  <a:latin typeface="Cambria Math" panose="02040503050406030204" pitchFamily="18" charset="0"/>
                </a:rPr>
                <a:t>𝛿ℋ(𝜔)</a:t>
              </a:r>
              <a:endParaRPr lang="fr-FR" sz="1400" b="0" dirty="0" smtClean="0"/>
            </a:p>
            <a:p>
              <a:pPr/>
              <a:r>
                <a:rPr lang="fr-FR" sz="1400" b="0" i="0" dirty="0" smtClean="0">
                  <a:latin typeface="Cambria Math" panose="02040503050406030204" pitchFamily="18" charset="0"/>
                </a:rPr>
                <a:t>(qp)</a:t>
              </a:r>
              <a:endParaRPr lang="fr-FR" sz="1400" b="0" i="1" dirty="0" smtClean="0">
                <a:latin typeface="Cambria Math" panose="02040503050406030204" pitchFamily="18" charset="0"/>
              </a:endParaRPr>
            </a:p>
          </dgm:t>
        </dgm:pt>
      </mc:Fallback>
    </mc:AlternateContent>
    <dgm:pt modelId="{C8C8496B-91B4-48C1-B555-D6F71FF4A21A}" type="parTrans" cxnId="{CD3A2EE3-55D1-4D43-94FF-62861DE57B24}">
      <dgm:prSet/>
      <dgm:spPr/>
      <dgm:t>
        <a:bodyPr/>
        <a:lstStyle/>
        <a:p>
          <a:endParaRPr lang="fr-FR"/>
        </a:p>
      </dgm:t>
    </dgm:pt>
    <dgm:pt modelId="{F96ECE85-8C1F-4CDD-AFF0-D4A3F698EA44}" type="sibTrans" cxnId="{CD3A2EE3-55D1-4D43-94FF-62861DE57B24}">
      <dgm:prSet/>
      <dgm:spPr/>
      <dgm:t>
        <a:bodyPr/>
        <a:lstStyle/>
        <a:p>
          <a:endParaRPr lang="fr-FR"/>
        </a:p>
      </dgm:t>
    </dgm:pt>
    <dgm:pt modelId="{70687FE4-5ED3-4688-952B-A4E9A00B4AE9}" type="pres">
      <dgm:prSet presAssocID="{606D4818-F8F2-4694-9183-F843316779B5}" presName="compositeShape" presStyleCnt="0">
        <dgm:presLayoutVars>
          <dgm:chMax val="7"/>
          <dgm:dir/>
          <dgm:resizeHandles val="exact"/>
        </dgm:presLayoutVars>
      </dgm:prSet>
      <dgm:spPr/>
    </dgm:pt>
    <dgm:pt modelId="{DBA240C6-245F-42FF-B809-224936A1D684}" type="pres">
      <dgm:prSet presAssocID="{606D4818-F8F2-4694-9183-F843316779B5}" presName="wedge1" presStyleLbl="node1" presStyleIdx="0" presStyleCnt="4"/>
      <dgm:spPr/>
      <dgm:t>
        <a:bodyPr/>
        <a:lstStyle/>
        <a:p>
          <a:endParaRPr lang="fr-FR"/>
        </a:p>
      </dgm:t>
    </dgm:pt>
    <dgm:pt modelId="{73A50958-9CAC-49F6-B866-F619728ED0EF}" type="pres">
      <dgm:prSet presAssocID="{606D4818-F8F2-4694-9183-F843316779B5}" presName="dummy1a" presStyleCnt="0"/>
      <dgm:spPr/>
    </dgm:pt>
    <dgm:pt modelId="{AEA48FE0-AEDD-4C66-9749-1565B3ABE99E}" type="pres">
      <dgm:prSet presAssocID="{606D4818-F8F2-4694-9183-F843316779B5}" presName="dummy1b" presStyleCnt="0"/>
      <dgm:spPr/>
    </dgm:pt>
    <dgm:pt modelId="{7B4600EF-A3F4-49AA-87D6-3273D1EAD519}" type="pres">
      <dgm:prSet presAssocID="{606D4818-F8F2-4694-9183-F843316779B5}" presName="wedge1Tx" presStyleLbl="node1" presStyleIdx="0" presStyleCnt="4">
        <dgm:presLayoutVars>
          <dgm:chMax val="0"/>
          <dgm:chPref val="0"/>
          <dgm:bulletEnabled val="1"/>
        </dgm:presLayoutVars>
      </dgm:prSet>
      <dgm:spPr/>
      <dgm:t>
        <a:bodyPr/>
        <a:lstStyle/>
        <a:p>
          <a:endParaRPr lang="fr-FR"/>
        </a:p>
      </dgm:t>
    </dgm:pt>
    <dgm:pt modelId="{CBC86404-DEAE-4E32-81B6-7DB1C58A0A21}" type="pres">
      <dgm:prSet presAssocID="{606D4818-F8F2-4694-9183-F843316779B5}" presName="wedge2" presStyleLbl="node1" presStyleIdx="1" presStyleCnt="4"/>
      <dgm:spPr/>
      <dgm:t>
        <a:bodyPr/>
        <a:lstStyle/>
        <a:p>
          <a:endParaRPr lang="fr-FR"/>
        </a:p>
      </dgm:t>
    </dgm:pt>
    <dgm:pt modelId="{FED60EF9-5D95-44EE-9CC0-961946F454B1}" type="pres">
      <dgm:prSet presAssocID="{606D4818-F8F2-4694-9183-F843316779B5}" presName="dummy2a" presStyleCnt="0"/>
      <dgm:spPr/>
    </dgm:pt>
    <dgm:pt modelId="{9BB75503-47E2-44A3-AEBA-426BA846A8D2}" type="pres">
      <dgm:prSet presAssocID="{606D4818-F8F2-4694-9183-F843316779B5}" presName="dummy2b" presStyleCnt="0"/>
      <dgm:spPr/>
    </dgm:pt>
    <dgm:pt modelId="{F2484C26-15A6-42AE-A8DA-C4F44960E605}" type="pres">
      <dgm:prSet presAssocID="{606D4818-F8F2-4694-9183-F843316779B5}" presName="wedge2Tx" presStyleLbl="node1" presStyleIdx="1" presStyleCnt="4">
        <dgm:presLayoutVars>
          <dgm:chMax val="0"/>
          <dgm:chPref val="0"/>
          <dgm:bulletEnabled val="1"/>
        </dgm:presLayoutVars>
      </dgm:prSet>
      <dgm:spPr/>
      <dgm:t>
        <a:bodyPr/>
        <a:lstStyle/>
        <a:p>
          <a:endParaRPr lang="fr-FR"/>
        </a:p>
      </dgm:t>
    </dgm:pt>
    <dgm:pt modelId="{CA304AF9-5796-4A4F-BB42-23716A911460}" type="pres">
      <dgm:prSet presAssocID="{606D4818-F8F2-4694-9183-F843316779B5}" presName="wedge3" presStyleLbl="node1" presStyleIdx="2" presStyleCnt="4"/>
      <dgm:spPr/>
      <dgm:t>
        <a:bodyPr/>
        <a:lstStyle/>
        <a:p>
          <a:endParaRPr lang="fr-FR"/>
        </a:p>
      </dgm:t>
    </dgm:pt>
    <dgm:pt modelId="{2E30CF46-A046-46D0-8E1E-5DAEB00FB8DD}" type="pres">
      <dgm:prSet presAssocID="{606D4818-F8F2-4694-9183-F843316779B5}" presName="dummy3a" presStyleCnt="0"/>
      <dgm:spPr/>
    </dgm:pt>
    <dgm:pt modelId="{5AD61ED9-B540-448E-A4BE-7C5AC7D5A679}" type="pres">
      <dgm:prSet presAssocID="{606D4818-F8F2-4694-9183-F843316779B5}" presName="dummy3b" presStyleCnt="0"/>
      <dgm:spPr/>
    </dgm:pt>
    <dgm:pt modelId="{682178E6-71A9-48F9-A3B0-006A5DDAD8D4}" type="pres">
      <dgm:prSet presAssocID="{606D4818-F8F2-4694-9183-F843316779B5}" presName="wedge3Tx" presStyleLbl="node1" presStyleIdx="2" presStyleCnt="4">
        <dgm:presLayoutVars>
          <dgm:chMax val="0"/>
          <dgm:chPref val="0"/>
          <dgm:bulletEnabled val="1"/>
        </dgm:presLayoutVars>
      </dgm:prSet>
      <dgm:spPr/>
      <dgm:t>
        <a:bodyPr/>
        <a:lstStyle/>
        <a:p>
          <a:endParaRPr lang="fr-FR"/>
        </a:p>
      </dgm:t>
    </dgm:pt>
    <dgm:pt modelId="{BEA23D88-CA1C-4F17-A84B-31265C51B7D3}" type="pres">
      <dgm:prSet presAssocID="{606D4818-F8F2-4694-9183-F843316779B5}" presName="wedge4" presStyleLbl="node1" presStyleIdx="3" presStyleCnt="4"/>
      <dgm:spPr/>
      <dgm:t>
        <a:bodyPr/>
        <a:lstStyle/>
        <a:p>
          <a:endParaRPr lang="fr-FR"/>
        </a:p>
      </dgm:t>
    </dgm:pt>
    <dgm:pt modelId="{CA865210-26EC-42EB-8783-D4E60923DF0E}" type="pres">
      <dgm:prSet presAssocID="{606D4818-F8F2-4694-9183-F843316779B5}" presName="dummy4a" presStyleCnt="0"/>
      <dgm:spPr/>
    </dgm:pt>
    <dgm:pt modelId="{76BE4F1E-E9CA-4B57-ACB0-91BC25FB24E1}" type="pres">
      <dgm:prSet presAssocID="{606D4818-F8F2-4694-9183-F843316779B5}" presName="dummy4b" presStyleCnt="0"/>
      <dgm:spPr/>
    </dgm:pt>
    <dgm:pt modelId="{7864394E-EE58-4396-8954-9BDCD6749F31}" type="pres">
      <dgm:prSet presAssocID="{606D4818-F8F2-4694-9183-F843316779B5}" presName="wedge4Tx" presStyleLbl="node1" presStyleIdx="3" presStyleCnt="4">
        <dgm:presLayoutVars>
          <dgm:chMax val="0"/>
          <dgm:chPref val="0"/>
          <dgm:bulletEnabled val="1"/>
        </dgm:presLayoutVars>
      </dgm:prSet>
      <dgm:spPr/>
      <dgm:t>
        <a:bodyPr/>
        <a:lstStyle/>
        <a:p>
          <a:endParaRPr lang="fr-FR"/>
        </a:p>
      </dgm:t>
    </dgm:pt>
    <dgm:pt modelId="{E09B37EF-1542-43CF-A5BA-5ADD7D4A7821}" type="pres">
      <dgm:prSet presAssocID="{054209AC-A9F8-41D4-9217-B8627C87D1B2}" presName="arrowWedge1" presStyleLbl="fgSibTrans2D1" presStyleIdx="0" presStyleCnt="4"/>
      <dgm:spPr/>
    </dgm:pt>
    <dgm:pt modelId="{9BDD7EF5-0BA7-4311-8850-AA1B4CADDAEC}" type="pres">
      <dgm:prSet presAssocID="{D505F3DA-EDBB-4976-A272-A4906F1C2C24}" presName="arrowWedge2" presStyleLbl="fgSibTrans2D1" presStyleIdx="1" presStyleCnt="4"/>
      <dgm:spPr/>
    </dgm:pt>
    <dgm:pt modelId="{92E1885C-B166-4A9F-8104-77959B770730}" type="pres">
      <dgm:prSet presAssocID="{3A0E74B3-FF01-4CCA-8E64-87A48E374325}" presName="arrowWedge3" presStyleLbl="fgSibTrans2D1" presStyleIdx="2" presStyleCnt="4"/>
      <dgm:spPr/>
    </dgm:pt>
    <dgm:pt modelId="{7F42DB16-CA35-4E3D-AF04-F69D6F1256BD}" type="pres">
      <dgm:prSet presAssocID="{F96ECE85-8C1F-4CDD-AFF0-D4A3F698EA44}" presName="arrowWedge4" presStyleLbl="fgSibTrans2D1" presStyleIdx="3" presStyleCnt="4"/>
      <dgm:spPr/>
    </dgm:pt>
  </dgm:ptLst>
  <dgm:cxnLst>
    <dgm:cxn modelId="{D84459B0-96C8-4556-A434-E7690585ED61}" type="presOf" srcId="{21315B63-C58D-4C18-B708-D64EB345C1C6}" destId="{CA304AF9-5796-4A4F-BB42-23716A911460}" srcOrd="0" destOrd="0" presId="urn:microsoft.com/office/officeart/2005/8/layout/cycle8"/>
    <dgm:cxn modelId="{97354D50-318F-48A0-B4AB-A6CCF102DFEA}" srcId="{606D4818-F8F2-4694-9183-F843316779B5}" destId="{06712333-E012-4AA1-A297-5BEF2D520118}" srcOrd="1" destOrd="0" parTransId="{4D068142-B2E7-48A9-B154-3C88E0BBB41D}" sibTransId="{D505F3DA-EDBB-4976-A272-A4906F1C2C24}"/>
    <dgm:cxn modelId="{7A3E2BDB-B2AD-4C30-AEC9-CADA9EE13B0C}" type="presOf" srcId="{DE40DC43-089B-42C2-AC2D-DC530555C639}" destId="{DBA240C6-245F-42FF-B809-224936A1D684}" srcOrd="0" destOrd="0" presId="urn:microsoft.com/office/officeart/2005/8/layout/cycle8"/>
    <dgm:cxn modelId="{E47E06B9-5D12-4437-90C2-FEE0768996C8}" type="presOf" srcId="{3B1D9051-B835-4CA6-A8AB-3B81D8EC8E8C}" destId="{BEA23D88-CA1C-4F17-A84B-31265C51B7D3}" srcOrd="0" destOrd="0" presId="urn:microsoft.com/office/officeart/2005/8/layout/cycle8"/>
    <dgm:cxn modelId="{79674190-1FA5-4081-AEE3-EF0C07A69CA9}" type="presOf" srcId="{3B1D9051-B835-4CA6-A8AB-3B81D8EC8E8C}" destId="{7864394E-EE58-4396-8954-9BDCD6749F31}" srcOrd="1" destOrd="0" presId="urn:microsoft.com/office/officeart/2005/8/layout/cycle8"/>
    <dgm:cxn modelId="{CD3A2EE3-55D1-4D43-94FF-62861DE57B24}" srcId="{606D4818-F8F2-4694-9183-F843316779B5}" destId="{3B1D9051-B835-4CA6-A8AB-3B81D8EC8E8C}" srcOrd="3" destOrd="0" parTransId="{C8C8496B-91B4-48C1-B555-D6F71FF4A21A}" sibTransId="{F96ECE85-8C1F-4CDD-AFF0-D4A3F698EA44}"/>
    <dgm:cxn modelId="{ACC3186B-B414-43D8-80F1-1FDA3E9210AD}" type="presOf" srcId="{06712333-E012-4AA1-A297-5BEF2D520118}" destId="{F2484C26-15A6-42AE-A8DA-C4F44960E605}" srcOrd="1" destOrd="0" presId="urn:microsoft.com/office/officeart/2005/8/layout/cycle8"/>
    <dgm:cxn modelId="{987F7393-A466-431F-B941-A56571BE6F23}" srcId="{606D4818-F8F2-4694-9183-F843316779B5}" destId="{21315B63-C58D-4C18-B708-D64EB345C1C6}" srcOrd="2" destOrd="0" parTransId="{63C2B1B8-5207-4046-A9DA-ADBC09AB330E}" sibTransId="{3A0E74B3-FF01-4CCA-8E64-87A48E374325}"/>
    <dgm:cxn modelId="{BB247ACE-9C86-42B6-B774-1284FDBC1DE0}" type="presOf" srcId="{606D4818-F8F2-4694-9183-F843316779B5}" destId="{70687FE4-5ED3-4688-952B-A4E9A00B4AE9}" srcOrd="0" destOrd="0" presId="urn:microsoft.com/office/officeart/2005/8/layout/cycle8"/>
    <dgm:cxn modelId="{F7F81E02-B8BE-4543-8C7C-BFBB9C160209}" type="presOf" srcId="{DE40DC43-089B-42C2-AC2D-DC530555C639}" destId="{7B4600EF-A3F4-49AA-87D6-3273D1EAD519}" srcOrd="1" destOrd="0" presId="urn:microsoft.com/office/officeart/2005/8/layout/cycle8"/>
    <dgm:cxn modelId="{9AC270F0-5B3A-44E6-8F8F-C52A941F3BE8}" type="presOf" srcId="{06712333-E012-4AA1-A297-5BEF2D520118}" destId="{CBC86404-DEAE-4E32-81B6-7DB1C58A0A21}" srcOrd="0" destOrd="0" presId="urn:microsoft.com/office/officeart/2005/8/layout/cycle8"/>
    <dgm:cxn modelId="{A74988BC-9AA3-4986-A8A0-4A357CCF359A}" srcId="{606D4818-F8F2-4694-9183-F843316779B5}" destId="{DE40DC43-089B-42C2-AC2D-DC530555C639}" srcOrd="0" destOrd="0" parTransId="{4FEDCE1D-B187-449E-BD28-113ABFCE8F56}" sibTransId="{054209AC-A9F8-41D4-9217-B8627C87D1B2}"/>
    <dgm:cxn modelId="{481BFF72-00DB-44B8-860E-941D864968A7}" type="presOf" srcId="{21315B63-C58D-4C18-B708-D64EB345C1C6}" destId="{682178E6-71A9-48F9-A3B0-006A5DDAD8D4}" srcOrd="1" destOrd="0" presId="urn:microsoft.com/office/officeart/2005/8/layout/cycle8"/>
    <dgm:cxn modelId="{17F9A50E-93EC-4328-82B3-4470E8159B01}" type="presParOf" srcId="{70687FE4-5ED3-4688-952B-A4E9A00B4AE9}" destId="{DBA240C6-245F-42FF-B809-224936A1D684}" srcOrd="0" destOrd="0" presId="urn:microsoft.com/office/officeart/2005/8/layout/cycle8"/>
    <dgm:cxn modelId="{ECBF07E2-06B2-47BB-989D-B2AF0AB99BFA}" type="presParOf" srcId="{70687FE4-5ED3-4688-952B-A4E9A00B4AE9}" destId="{73A50958-9CAC-49F6-B866-F619728ED0EF}" srcOrd="1" destOrd="0" presId="urn:microsoft.com/office/officeart/2005/8/layout/cycle8"/>
    <dgm:cxn modelId="{F38487D2-E27D-4C3B-BE62-E7B294E890AC}" type="presParOf" srcId="{70687FE4-5ED3-4688-952B-A4E9A00B4AE9}" destId="{AEA48FE0-AEDD-4C66-9749-1565B3ABE99E}" srcOrd="2" destOrd="0" presId="urn:microsoft.com/office/officeart/2005/8/layout/cycle8"/>
    <dgm:cxn modelId="{B22058ED-9D90-44CC-88AF-7A90EBA4ACFA}" type="presParOf" srcId="{70687FE4-5ED3-4688-952B-A4E9A00B4AE9}" destId="{7B4600EF-A3F4-49AA-87D6-3273D1EAD519}" srcOrd="3" destOrd="0" presId="urn:microsoft.com/office/officeart/2005/8/layout/cycle8"/>
    <dgm:cxn modelId="{CF27AC44-F4A7-48F8-B68D-D9E524AB19AF}" type="presParOf" srcId="{70687FE4-5ED3-4688-952B-A4E9A00B4AE9}" destId="{CBC86404-DEAE-4E32-81B6-7DB1C58A0A21}" srcOrd="4" destOrd="0" presId="urn:microsoft.com/office/officeart/2005/8/layout/cycle8"/>
    <dgm:cxn modelId="{0BA6FA32-BDCA-4255-B131-C96E416C740F}" type="presParOf" srcId="{70687FE4-5ED3-4688-952B-A4E9A00B4AE9}" destId="{FED60EF9-5D95-44EE-9CC0-961946F454B1}" srcOrd="5" destOrd="0" presId="urn:microsoft.com/office/officeart/2005/8/layout/cycle8"/>
    <dgm:cxn modelId="{24708A8F-04DE-481E-AD95-E563CB02D4A2}" type="presParOf" srcId="{70687FE4-5ED3-4688-952B-A4E9A00B4AE9}" destId="{9BB75503-47E2-44A3-AEBA-426BA846A8D2}" srcOrd="6" destOrd="0" presId="urn:microsoft.com/office/officeart/2005/8/layout/cycle8"/>
    <dgm:cxn modelId="{23B0D3A4-1629-4ABF-BE2F-37D0A08540E4}" type="presParOf" srcId="{70687FE4-5ED3-4688-952B-A4E9A00B4AE9}" destId="{F2484C26-15A6-42AE-A8DA-C4F44960E605}" srcOrd="7" destOrd="0" presId="urn:microsoft.com/office/officeart/2005/8/layout/cycle8"/>
    <dgm:cxn modelId="{ECB0216E-718C-47ED-A7DA-DE8F80A403DB}" type="presParOf" srcId="{70687FE4-5ED3-4688-952B-A4E9A00B4AE9}" destId="{CA304AF9-5796-4A4F-BB42-23716A911460}" srcOrd="8" destOrd="0" presId="urn:microsoft.com/office/officeart/2005/8/layout/cycle8"/>
    <dgm:cxn modelId="{F05780A3-7840-4133-870E-E6C011C35737}" type="presParOf" srcId="{70687FE4-5ED3-4688-952B-A4E9A00B4AE9}" destId="{2E30CF46-A046-46D0-8E1E-5DAEB00FB8DD}" srcOrd="9" destOrd="0" presId="urn:microsoft.com/office/officeart/2005/8/layout/cycle8"/>
    <dgm:cxn modelId="{B3A584C3-BD8E-4294-BF44-248F638A5E78}" type="presParOf" srcId="{70687FE4-5ED3-4688-952B-A4E9A00B4AE9}" destId="{5AD61ED9-B540-448E-A4BE-7C5AC7D5A679}" srcOrd="10" destOrd="0" presId="urn:microsoft.com/office/officeart/2005/8/layout/cycle8"/>
    <dgm:cxn modelId="{15E1DC8D-820D-473F-8492-1D524FB082CD}" type="presParOf" srcId="{70687FE4-5ED3-4688-952B-A4E9A00B4AE9}" destId="{682178E6-71A9-48F9-A3B0-006A5DDAD8D4}" srcOrd="11" destOrd="0" presId="urn:microsoft.com/office/officeart/2005/8/layout/cycle8"/>
    <dgm:cxn modelId="{159294BC-AD76-4361-A609-286A431ED2FC}" type="presParOf" srcId="{70687FE4-5ED3-4688-952B-A4E9A00B4AE9}" destId="{BEA23D88-CA1C-4F17-A84B-31265C51B7D3}" srcOrd="12" destOrd="0" presId="urn:microsoft.com/office/officeart/2005/8/layout/cycle8"/>
    <dgm:cxn modelId="{BAE93631-99EA-4D11-B783-F6C2C0543EE8}" type="presParOf" srcId="{70687FE4-5ED3-4688-952B-A4E9A00B4AE9}" destId="{CA865210-26EC-42EB-8783-D4E60923DF0E}" srcOrd="13" destOrd="0" presId="urn:microsoft.com/office/officeart/2005/8/layout/cycle8"/>
    <dgm:cxn modelId="{B6DFE574-1F46-4C0A-BB7B-734E0F5D4424}" type="presParOf" srcId="{70687FE4-5ED3-4688-952B-A4E9A00B4AE9}" destId="{76BE4F1E-E9CA-4B57-ACB0-91BC25FB24E1}" srcOrd="14" destOrd="0" presId="urn:microsoft.com/office/officeart/2005/8/layout/cycle8"/>
    <dgm:cxn modelId="{7E81438F-EF98-438F-B851-535C61BD3097}" type="presParOf" srcId="{70687FE4-5ED3-4688-952B-A4E9A00B4AE9}" destId="{7864394E-EE58-4396-8954-9BDCD6749F31}" srcOrd="15" destOrd="0" presId="urn:microsoft.com/office/officeart/2005/8/layout/cycle8"/>
    <dgm:cxn modelId="{E63C4B0B-0A0F-4EC0-B8CC-099E2776DAEF}" type="presParOf" srcId="{70687FE4-5ED3-4688-952B-A4E9A00B4AE9}" destId="{E09B37EF-1542-43CF-A5BA-5ADD7D4A7821}" srcOrd="16" destOrd="0" presId="urn:microsoft.com/office/officeart/2005/8/layout/cycle8"/>
    <dgm:cxn modelId="{5D36E885-58D8-4A3B-8C6F-6754ACD5F6C9}" type="presParOf" srcId="{70687FE4-5ED3-4688-952B-A4E9A00B4AE9}" destId="{9BDD7EF5-0BA7-4311-8850-AA1B4CADDAEC}" srcOrd="17" destOrd="0" presId="urn:microsoft.com/office/officeart/2005/8/layout/cycle8"/>
    <dgm:cxn modelId="{5F990AB6-9813-4198-AEA8-05D750DCC206}" type="presParOf" srcId="{70687FE4-5ED3-4688-952B-A4E9A00B4AE9}" destId="{92E1885C-B166-4A9F-8104-77959B770730}" srcOrd="18" destOrd="0" presId="urn:microsoft.com/office/officeart/2005/8/layout/cycle8"/>
    <dgm:cxn modelId="{E793BAAB-01D4-452F-B986-6D9555016488}" type="presParOf" srcId="{70687FE4-5ED3-4688-952B-A4E9A00B4AE9}" destId="{7F42DB16-CA35-4E3D-AF04-F69D6F1256BD}" srcOrd="19" destOrd="0" presId="urn:microsoft.com/office/officeart/2005/8/layout/cycle8"/>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6D4818-F8F2-4694-9183-F843316779B5}" type="doc">
      <dgm:prSet loTypeId="urn:microsoft.com/office/officeart/2005/8/layout/cycle8" loCatId="cycle" qsTypeId="urn:microsoft.com/office/officeart/2005/8/quickstyle/simple5" qsCatId="simple" csTypeId="urn:microsoft.com/office/officeart/2005/8/colors/accent5_2" csCatId="accent5" phldr="1"/>
      <dgm:spPr/>
    </dgm:pt>
    <dgm:pt modelId="{06712333-E012-4AA1-A297-5BEF2D520118}">
      <dgm:prSet phldrT="[Texte]" custT="1"/>
      <dgm:spPr>
        <a:blipFill>
          <a:blip xmlns:r="http://schemas.openxmlformats.org/officeDocument/2006/relationships" r:embed="rId1"/>
          <a:stretch>
            <a:fillRect/>
          </a:stretch>
        </a:blipFill>
      </dgm:spPr>
      <dgm:t>
        <a:bodyPr/>
        <a:lstStyle/>
        <a:p>
          <a:r>
            <a:rPr lang="en-US">
              <a:noFill/>
            </a:rPr>
            <a:t> </a:t>
          </a:r>
        </a:p>
      </dgm:t>
    </dgm:pt>
    <dgm:pt modelId="{4D068142-B2E7-48A9-B154-3C88E0BBB41D}" type="parTrans" cxnId="{97354D50-318F-48A0-B4AB-A6CCF102DFEA}">
      <dgm:prSet/>
      <dgm:spPr/>
      <dgm:t>
        <a:bodyPr/>
        <a:lstStyle/>
        <a:p>
          <a:endParaRPr lang="fr-FR"/>
        </a:p>
      </dgm:t>
    </dgm:pt>
    <dgm:pt modelId="{D505F3DA-EDBB-4976-A272-A4906F1C2C24}" type="sibTrans" cxnId="{97354D50-318F-48A0-B4AB-A6CCF102DFEA}">
      <dgm:prSet/>
      <dgm:spPr/>
      <dgm:t>
        <a:bodyPr/>
        <a:lstStyle/>
        <a:p>
          <a:endParaRPr lang="fr-FR"/>
        </a:p>
      </dgm:t>
    </dgm:pt>
    <dgm:pt modelId="{DE40DC43-089B-42C2-AC2D-DC530555C639}">
      <dgm:prSet phldrT="[Texte]" custT="1"/>
      <dgm:spPr>
        <a:blipFill>
          <a:blip xmlns:r="http://schemas.openxmlformats.org/officeDocument/2006/relationships" r:embed="rId2"/>
          <a:stretch>
            <a:fillRect/>
          </a:stretch>
        </a:blipFill>
      </dgm:spPr>
      <dgm:t>
        <a:bodyPr/>
        <a:lstStyle/>
        <a:p>
          <a:r>
            <a:rPr lang="en-US">
              <a:noFill/>
            </a:rPr>
            <a:t> </a:t>
          </a:r>
        </a:p>
      </dgm:t>
    </dgm:pt>
    <dgm:pt modelId="{4FEDCE1D-B187-449E-BD28-113ABFCE8F56}" type="parTrans" cxnId="{A74988BC-9AA3-4986-A8A0-4A357CCF359A}">
      <dgm:prSet/>
      <dgm:spPr/>
      <dgm:t>
        <a:bodyPr/>
        <a:lstStyle/>
        <a:p>
          <a:endParaRPr lang="fr-FR"/>
        </a:p>
      </dgm:t>
    </dgm:pt>
    <dgm:pt modelId="{054209AC-A9F8-41D4-9217-B8627C87D1B2}" type="sibTrans" cxnId="{A74988BC-9AA3-4986-A8A0-4A357CCF359A}">
      <dgm:prSet/>
      <dgm:spPr/>
      <dgm:t>
        <a:bodyPr/>
        <a:lstStyle/>
        <a:p>
          <a:endParaRPr lang="fr-FR"/>
        </a:p>
      </dgm:t>
    </dgm:pt>
    <dgm:pt modelId="{21315B63-C58D-4C18-B708-D64EB345C1C6}">
      <dgm:prSet custT="1"/>
      <dgm:spPr>
        <a:blipFill>
          <a:blip xmlns:r="http://schemas.openxmlformats.org/officeDocument/2006/relationships" r:embed="rId3"/>
          <a:stretch>
            <a:fillRect/>
          </a:stretch>
        </a:blipFill>
      </dgm:spPr>
      <dgm:t>
        <a:bodyPr/>
        <a:lstStyle/>
        <a:p>
          <a:r>
            <a:rPr lang="en-US">
              <a:noFill/>
            </a:rPr>
            <a:t> </a:t>
          </a:r>
        </a:p>
      </dgm:t>
    </dgm:pt>
    <dgm:pt modelId="{63C2B1B8-5207-4046-A9DA-ADBC09AB330E}" type="parTrans" cxnId="{987F7393-A466-431F-B941-A56571BE6F23}">
      <dgm:prSet/>
      <dgm:spPr/>
      <dgm:t>
        <a:bodyPr/>
        <a:lstStyle/>
        <a:p>
          <a:endParaRPr lang="fr-FR"/>
        </a:p>
      </dgm:t>
    </dgm:pt>
    <dgm:pt modelId="{3A0E74B3-FF01-4CCA-8E64-87A48E374325}" type="sibTrans" cxnId="{987F7393-A466-431F-B941-A56571BE6F23}">
      <dgm:prSet/>
      <dgm:spPr/>
      <dgm:t>
        <a:bodyPr/>
        <a:lstStyle/>
        <a:p>
          <a:endParaRPr lang="fr-FR"/>
        </a:p>
      </dgm:t>
    </dgm:pt>
    <dgm:pt modelId="{3B1D9051-B835-4CA6-A8AB-3B81D8EC8E8C}">
      <dgm:prSet phldrT="[Texte]" custT="1"/>
      <dgm:spPr>
        <a:blipFill>
          <a:blip xmlns:r="http://schemas.openxmlformats.org/officeDocument/2006/relationships" r:embed="rId4"/>
          <a:stretch>
            <a:fillRect/>
          </a:stretch>
        </a:blipFill>
      </dgm:spPr>
      <dgm:t>
        <a:bodyPr/>
        <a:lstStyle/>
        <a:p>
          <a:r>
            <a:rPr lang="en-US">
              <a:noFill/>
            </a:rPr>
            <a:t> </a:t>
          </a:r>
        </a:p>
      </dgm:t>
    </dgm:pt>
    <dgm:pt modelId="{C8C8496B-91B4-48C1-B555-D6F71FF4A21A}" type="parTrans" cxnId="{CD3A2EE3-55D1-4D43-94FF-62861DE57B24}">
      <dgm:prSet/>
      <dgm:spPr/>
      <dgm:t>
        <a:bodyPr/>
        <a:lstStyle/>
        <a:p>
          <a:endParaRPr lang="fr-FR"/>
        </a:p>
      </dgm:t>
    </dgm:pt>
    <dgm:pt modelId="{F96ECE85-8C1F-4CDD-AFF0-D4A3F698EA44}" type="sibTrans" cxnId="{CD3A2EE3-55D1-4D43-94FF-62861DE57B24}">
      <dgm:prSet/>
      <dgm:spPr/>
      <dgm:t>
        <a:bodyPr/>
        <a:lstStyle/>
        <a:p>
          <a:endParaRPr lang="fr-FR"/>
        </a:p>
      </dgm:t>
    </dgm:pt>
    <dgm:pt modelId="{70687FE4-5ED3-4688-952B-A4E9A00B4AE9}" type="pres">
      <dgm:prSet presAssocID="{606D4818-F8F2-4694-9183-F843316779B5}" presName="compositeShape" presStyleCnt="0">
        <dgm:presLayoutVars>
          <dgm:chMax val="7"/>
          <dgm:dir/>
          <dgm:resizeHandles val="exact"/>
        </dgm:presLayoutVars>
      </dgm:prSet>
      <dgm:spPr/>
    </dgm:pt>
    <dgm:pt modelId="{DBA240C6-245F-42FF-B809-224936A1D684}" type="pres">
      <dgm:prSet presAssocID="{606D4818-F8F2-4694-9183-F843316779B5}" presName="wedge1" presStyleLbl="node1" presStyleIdx="0" presStyleCnt="4"/>
      <dgm:spPr/>
      <dgm:t>
        <a:bodyPr/>
        <a:lstStyle/>
        <a:p>
          <a:endParaRPr lang="fr-FR"/>
        </a:p>
      </dgm:t>
    </dgm:pt>
    <dgm:pt modelId="{73A50958-9CAC-49F6-B866-F619728ED0EF}" type="pres">
      <dgm:prSet presAssocID="{606D4818-F8F2-4694-9183-F843316779B5}" presName="dummy1a" presStyleCnt="0"/>
      <dgm:spPr/>
    </dgm:pt>
    <dgm:pt modelId="{AEA48FE0-AEDD-4C66-9749-1565B3ABE99E}" type="pres">
      <dgm:prSet presAssocID="{606D4818-F8F2-4694-9183-F843316779B5}" presName="dummy1b" presStyleCnt="0"/>
      <dgm:spPr/>
    </dgm:pt>
    <dgm:pt modelId="{7B4600EF-A3F4-49AA-87D6-3273D1EAD519}" type="pres">
      <dgm:prSet presAssocID="{606D4818-F8F2-4694-9183-F843316779B5}" presName="wedge1Tx" presStyleLbl="node1" presStyleIdx="0" presStyleCnt="4">
        <dgm:presLayoutVars>
          <dgm:chMax val="0"/>
          <dgm:chPref val="0"/>
          <dgm:bulletEnabled val="1"/>
        </dgm:presLayoutVars>
      </dgm:prSet>
      <dgm:spPr/>
      <dgm:t>
        <a:bodyPr/>
        <a:lstStyle/>
        <a:p>
          <a:endParaRPr lang="fr-FR"/>
        </a:p>
      </dgm:t>
    </dgm:pt>
    <dgm:pt modelId="{CBC86404-DEAE-4E32-81B6-7DB1C58A0A21}" type="pres">
      <dgm:prSet presAssocID="{606D4818-F8F2-4694-9183-F843316779B5}" presName="wedge2" presStyleLbl="node1" presStyleIdx="1" presStyleCnt="4"/>
      <dgm:spPr/>
      <dgm:t>
        <a:bodyPr/>
        <a:lstStyle/>
        <a:p>
          <a:endParaRPr lang="fr-FR"/>
        </a:p>
      </dgm:t>
    </dgm:pt>
    <dgm:pt modelId="{FED60EF9-5D95-44EE-9CC0-961946F454B1}" type="pres">
      <dgm:prSet presAssocID="{606D4818-F8F2-4694-9183-F843316779B5}" presName="dummy2a" presStyleCnt="0"/>
      <dgm:spPr/>
    </dgm:pt>
    <dgm:pt modelId="{9BB75503-47E2-44A3-AEBA-426BA846A8D2}" type="pres">
      <dgm:prSet presAssocID="{606D4818-F8F2-4694-9183-F843316779B5}" presName="dummy2b" presStyleCnt="0"/>
      <dgm:spPr/>
    </dgm:pt>
    <dgm:pt modelId="{F2484C26-15A6-42AE-A8DA-C4F44960E605}" type="pres">
      <dgm:prSet presAssocID="{606D4818-F8F2-4694-9183-F843316779B5}" presName="wedge2Tx" presStyleLbl="node1" presStyleIdx="1" presStyleCnt="4">
        <dgm:presLayoutVars>
          <dgm:chMax val="0"/>
          <dgm:chPref val="0"/>
          <dgm:bulletEnabled val="1"/>
        </dgm:presLayoutVars>
      </dgm:prSet>
      <dgm:spPr/>
      <dgm:t>
        <a:bodyPr/>
        <a:lstStyle/>
        <a:p>
          <a:endParaRPr lang="fr-FR"/>
        </a:p>
      </dgm:t>
    </dgm:pt>
    <dgm:pt modelId="{CA304AF9-5796-4A4F-BB42-23716A911460}" type="pres">
      <dgm:prSet presAssocID="{606D4818-F8F2-4694-9183-F843316779B5}" presName="wedge3" presStyleLbl="node1" presStyleIdx="2" presStyleCnt="4"/>
      <dgm:spPr/>
      <dgm:t>
        <a:bodyPr/>
        <a:lstStyle/>
        <a:p>
          <a:endParaRPr lang="fr-FR"/>
        </a:p>
      </dgm:t>
    </dgm:pt>
    <dgm:pt modelId="{2E30CF46-A046-46D0-8E1E-5DAEB00FB8DD}" type="pres">
      <dgm:prSet presAssocID="{606D4818-F8F2-4694-9183-F843316779B5}" presName="dummy3a" presStyleCnt="0"/>
      <dgm:spPr/>
    </dgm:pt>
    <dgm:pt modelId="{5AD61ED9-B540-448E-A4BE-7C5AC7D5A679}" type="pres">
      <dgm:prSet presAssocID="{606D4818-F8F2-4694-9183-F843316779B5}" presName="dummy3b" presStyleCnt="0"/>
      <dgm:spPr/>
    </dgm:pt>
    <dgm:pt modelId="{682178E6-71A9-48F9-A3B0-006A5DDAD8D4}" type="pres">
      <dgm:prSet presAssocID="{606D4818-F8F2-4694-9183-F843316779B5}" presName="wedge3Tx" presStyleLbl="node1" presStyleIdx="2" presStyleCnt="4">
        <dgm:presLayoutVars>
          <dgm:chMax val="0"/>
          <dgm:chPref val="0"/>
          <dgm:bulletEnabled val="1"/>
        </dgm:presLayoutVars>
      </dgm:prSet>
      <dgm:spPr/>
      <dgm:t>
        <a:bodyPr/>
        <a:lstStyle/>
        <a:p>
          <a:endParaRPr lang="fr-FR"/>
        </a:p>
      </dgm:t>
    </dgm:pt>
    <dgm:pt modelId="{BEA23D88-CA1C-4F17-A84B-31265C51B7D3}" type="pres">
      <dgm:prSet presAssocID="{606D4818-F8F2-4694-9183-F843316779B5}" presName="wedge4" presStyleLbl="node1" presStyleIdx="3" presStyleCnt="4"/>
      <dgm:spPr/>
      <dgm:t>
        <a:bodyPr/>
        <a:lstStyle/>
        <a:p>
          <a:endParaRPr lang="fr-FR"/>
        </a:p>
      </dgm:t>
    </dgm:pt>
    <dgm:pt modelId="{CA865210-26EC-42EB-8783-D4E60923DF0E}" type="pres">
      <dgm:prSet presAssocID="{606D4818-F8F2-4694-9183-F843316779B5}" presName="dummy4a" presStyleCnt="0"/>
      <dgm:spPr/>
    </dgm:pt>
    <dgm:pt modelId="{76BE4F1E-E9CA-4B57-ACB0-91BC25FB24E1}" type="pres">
      <dgm:prSet presAssocID="{606D4818-F8F2-4694-9183-F843316779B5}" presName="dummy4b" presStyleCnt="0"/>
      <dgm:spPr/>
    </dgm:pt>
    <dgm:pt modelId="{7864394E-EE58-4396-8954-9BDCD6749F31}" type="pres">
      <dgm:prSet presAssocID="{606D4818-F8F2-4694-9183-F843316779B5}" presName="wedge4Tx" presStyleLbl="node1" presStyleIdx="3" presStyleCnt="4">
        <dgm:presLayoutVars>
          <dgm:chMax val="0"/>
          <dgm:chPref val="0"/>
          <dgm:bulletEnabled val="1"/>
        </dgm:presLayoutVars>
      </dgm:prSet>
      <dgm:spPr/>
      <dgm:t>
        <a:bodyPr/>
        <a:lstStyle/>
        <a:p>
          <a:endParaRPr lang="fr-FR"/>
        </a:p>
      </dgm:t>
    </dgm:pt>
    <dgm:pt modelId="{E09B37EF-1542-43CF-A5BA-5ADD7D4A7821}" type="pres">
      <dgm:prSet presAssocID="{054209AC-A9F8-41D4-9217-B8627C87D1B2}" presName="arrowWedge1" presStyleLbl="fgSibTrans2D1" presStyleIdx="0" presStyleCnt="4"/>
      <dgm:spPr/>
    </dgm:pt>
    <dgm:pt modelId="{9BDD7EF5-0BA7-4311-8850-AA1B4CADDAEC}" type="pres">
      <dgm:prSet presAssocID="{D505F3DA-EDBB-4976-A272-A4906F1C2C24}" presName="arrowWedge2" presStyleLbl="fgSibTrans2D1" presStyleIdx="1" presStyleCnt="4"/>
      <dgm:spPr/>
    </dgm:pt>
    <dgm:pt modelId="{92E1885C-B166-4A9F-8104-77959B770730}" type="pres">
      <dgm:prSet presAssocID="{3A0E74B3-FF01-4CCA-8E64-87A48E374325}" presName="arrowWedge3" presStyleLbl="fgSibTrans2D1" presStyleIdx="2" presStyleCnt="4"/>
      <dgm:spPr/>
    </dgm:pt>
    <dgm:pt modelId="{7F42DB16-CA35-4E3D-AF04-F69D6F1256BD}" type="pres">
      <dgm:prSet presAssocID="{F96ECE85-8C1F-4CDD-AFF0-D4A3F698EA44}" presName="arrowWedge4" presStyleLbl="fgSibTrans2D1" presStyleIdx="3" presStyleCnt="4"/>
      <dgm:spPr/>
    </dgm:pt>
  </dgm:ptLst>
  <dgm:cxnLst>
    <dgm:cxn modelId="{D84459B0-96C8-4556-A434-E7690585ED61}" type="presOf" srcId="{21315B63-C58D-4C18-B708-D64EB345C1C6}" destId="{CA304AF9-5796-4A4F-BB42-23716A911460}" srcOrd="0" destOrd="0" presId="urn:microsoft.com/office/officeart/2005/8/layout/cycle8"/>
    <dgm:cxn modelId="{97354D50-318F-48A0-B4AB-A6CCF102DFEA}" srcId="{606D4818-F8F2-4694-9183-F843316779B5}" destId="{06712333-E012-4AA1-A297-5BEF2D520118}" srcOrd="1" destOrd="0" parTransId="{4D068142-B2E7-48A9-B154-3C88E0BBB41D}" sibTransId="{D505F3DA-EDBB-4976-A272-A4906F1C2C24}"/>
    <dgm:cxn modelId="{7A3E2BDB-B2AD-4C30-AEC9-CADA9EE13B0C}" type="presOf" srcId="{DE40DC43-089B-42C2-AC2D-DC530555C639}" destId="{DBA240C6-245F-42FF-B809-224936A1D684}" srcOrd="0" destOrd="0" presId="urn:microsoft.com/office/officeart/2005/8/layout/cycle8"/>
    <dgm:cxn modelId="{E47E06B9-5D12-4437-90C2-FEE0768996C8}" type="presOf" srcId="{3B1D9051-B835-4CA6-A8AB-3B81D8EC8E8C}" destId="{BEA23D88-CA1C-4F17-A84B-31265C51B7D3}" srcOrd="0" destOrd="0" presId="urn:microsoft.com/office/officeart/2005/8/layout/cycle8"/>
    <dgm:cxn modelId="{79674190-1FA5-4081-AEE3-EF0C07A69CA9}" type="presOf" srcId="{3B1D9051-B835-4CA6-A8AB-3B81D8EC8E8C}" destId="{7864394E-EE58-4396-8954-9BDCD6749F31}" srcOrd="1" destOrd="0" presId="urn:microsoft.com/office/officeart/2005/8/layout/cycle8"/>
    <dgm:cxn modelId="{CD3A2EE3-55D1-4D43-94FF-62861DE57B24}" srcId="{606D4818-F8F2-4694-9183-F843316779B5}" destId="{3B1D9051-B835-4CA6-A8AB-3B81D8EC8E8C}" srcOrd="3" destOrd="0" parTransId="{C8C8496B-91B4-48C1-B555-D6F71FF4A21A}" sibTransId="{F96ECE85-8C1F-4CDD-AFF0-D4A3F698EA44}"/>
    <dgm:cxn modelId="{ACC3186B-B414-43D8-80F1-1FDA3E9210AD}" type="presOf" srcId="{06712333-E012-4AA1-A297-5BEF2D520118}" destId="{F2484C26-15A6-42AE-A8DA-C4F44960E605}" srcOrd="1" destOrd="0" presId="urn:microsoft.com/office/officeart/2005/8/layout/cycle8"/>
    <dgm:cxn modelId="{987F7393-A466-431F-B941-A56571BE6F23}" srcId="{606D4818-F8F2-4694-9183-F843316779B5}" destId="{21315B63-C58D-4C18-B708-D64EB345C1C6}" srcOrd="2" destOrd="0" parTransId="{63C2B1B8-5207-4046-A9DA-ADBC09AB330E}" sibTransId="{3A0E74B3-FF01-4CCA-8E64-87A48E374325}"/>
    <dgm:cxn modelId="{BB247ACE-9C86-42B6-B774-1284FDBC1DE0}" type="presOf" srcId="{606D4818-F8F2-4694-9183-F843316779B5}" destId="{70687FE4-5ED3-4688-952B-A4E9A00B4AE9}" srcOrd="0" destOrd="0" presId="urn:microsoft.com/office/officeart/2005/8/layout/cycle8"/>
    <dgm:cxn modelId="{F7F81E02-B8BE-4543-8C7C-BFBB9C160209}" type="presOf" srcId="{DE40DC43-089B-42C2-AC2D-DC530555C639}" destId="{7B4600EF-A3F4-49AA-87D6-3273D1EAD519}" srcOrd="1" destOrd="0" presId="urn:microsoft.com/office/officeart/2005/8/layout/cycle8"/>
    <dgm:cxn modelId="{9AC270F0-5B3A-44E6-8F8F-C52A941F3BE8}" type="presOf" srcId="{06712333-E012-4AA1-A297-5BEF2D520118}" destId="{CBC86404-DEAE-4E32-81B6-7DB1C58A0A21}" srcOrd="0" destOrd="0" presId="urn:microsoft.com/office/officeart/2005/8/layout/cycle8"/>
    <dgm:cxn modelId="{A74988BC-9AA3-4986-A8A0-4A357CCF359A}" srcId="{606D4818-F8F2-4694-9183-F843316779B5}" destId="{DE40DC43-089B-42C2-AC2D-DC530555C639}" srcOrd="0" destOrd="0" parTransId="{4FEDCE1D-B187-449E-BD28-113ABFCE8F56}" sibTransId="{054209AC-A9F8-41D4-9217-B8627C87D1B2}"/>
    <dgm:cxn modelId="{481BFF72-00DB-44B8-860E-941D864968A7}" type="presOf" srcId="{21315B63-C58D-4C18-B708-D64EB345C1C6}" destId="{682178E6-71A9-48F9-A3B0-006A5DDAD8D4}" srcOrd="1" destOrd="0" presId="urn:microsoft.com/office/officeart/2005/8/layout/cycle8"/>
    <dgm:cxn modelId="{17F9A50E-93EC-4328-82B3-4470E8159B01}" type="presParOf" srcId="{70687FE4-5ED3-4688-952B-A4E9A00B4AE9}" destId="{DBA240C6-245F-42FF-B809-224936A1D684}" srcOrd="0" destOrd="0" presId="urn:microsoft.com/office/officeart/2005/8/layout/cycle8"/>
    <dgm:cxn modelId="{ECBF07E2-06B2-47BB-989D-B2AF0AB99BFA}" type="presParOf" srcId="{70687FE4-5ED3-4688-952B-A4E9A00B4AE9}" destId="{73A50958-9CAC-49F6-B866-F619728ED0EF}" srcOrd="1" destOrd="0" presId="urn:microsoft.com/office/officeart/2005/8/layout/cycle8"/>
    <dgm:cxn modelId="{F38487D2-E27D-4C3B-BE62-E7B294E890AC}" type="presParOf" srcId="{70687FE4-5ED3-4688-952B-A4E9A00B4AE9}" destId="{AEA48FE0-AEDD-4C66-9749-1565B3ABE99E}" srcOrd="2" destOrd="0" presId="urn:microsoft.com/office/officeart/2005/8/layout/cycle8"/>
    <dgm:cxn modelId="{B22058ED-9D90-44CC-88AF-7A90EBA4ACFA}" type="presParOf" srcId="{70687FE4-5ED3-4688-952B-A4E9A00B4AE9}" destId="{7B4600EF-A3F4-49AA-87D6-3273D1EAD519}" srcOrd="3" destOrd="0" presId="urn:microsoft.com/office/officeart/2005/8/layout/cycle8"/>
    <dgm:cxn modelId="{CF27AC44-F4A7-48F8-B68D-D9E524AB19AF}" type="presParOf" srcId="{70687FE4-5ED3-4688-952B-A4E9A00B4AE9}" destId="{CBC86404-DEAE-4E32-81B6-7DB1C58A0A21}" srcOrd="4" destOrd="0" presId="urn:microsoft.com/office/officeart/2005/8/layout/cycle8"/>
    <dgm:cxn modelId="{0BA6FA32-BDCA-4255-B131-C96E416C740F}" type="presParOf" srcId="{70687FE4-5ED3-4688-952B-A4E9A00B4AE9}" destId="{FED60EF9-5D95-44EE-9CC0-961946F454B1}" srcOrd="5" destOrd="0" presId="urn:microsoft.com/office/officeart/2005/8/layout/cycle8"/>
    <dgm:cxn modelId="{24708A8F-04DE-481E-AD95-E563CB02D4A2}" type="presParOf" srcId="{70687FE4-5ED3-4688-952B-A4E9A00B4AE9}" destId="{9BB75503-47E2-44A3-AEBA-426BA846A8D2}" srcOrd="6" destOrd="0" presId="urn:microsoft.com/office/officeart/2005/8/layout/cycle8"/>
    <dgm:cxn modelId="{23B0D3A4-1629-4ABF-BE2F-37D0A08540E4}" type="presParOf" srcId="{70687FE4-5ED3-4688-952B-A4E9A00B4AE9}" destId="{F2484C26-15A6-42AE-A8DA-C4F44960E605}" srcOrd="7" destOrd="0" presId="urn:microsoft.com/office/officeart/2005/8/layout/cycle8"/>
    <dgm:cxn modelId="{ECB0216E-718C-47ED-A7DA-DE8F80A403DB}" type="presParOf" srcId="{70687FE4-5ED3-4688-952B-A4E9A00B4AE9}" destId="{CA304AF9-5796-4A4F-BB42-23716A911460}" srcOrd="8" destOrd="0" presId="urn:microsoft.com/office/officeart/2005/8/layout/cycle8"/>
    <dgm:cxn modelId="{F05780A3-7840-4133-870E-E6C011C35737}" type="presParOf" srcId="{70687FE4-5ED3-4688-952B-A4E9A00B4AE9}" destId="{2E30CF46-A046-46D0-8E1E-5DAEB00FB8DD}" srcOrd="9" destOrd="0" presId="urn:microsoft.com/office/officeart/2005/8/layout/cycle8"/>
    <dgm:cxn modelId="{B3A584C3-BD8E-4294-BF44-248F638A5E78}" type="presParOf" srcId="{70687FE4-5ED3-4688-952B-A4E9A00B4AE9}" destId="{5AD61ED9-B540-448E-A4BE-7C5AC7D5A679}" srcOrd="10" destOrd="0" presId="urn:microsoft.com/office/officeart/2005/8/layout/cycle8"/>
    <dgm:cxn modelId="{15E1DC8D-820D-473F-8492-1D524FB082CD}" type="presParOf" srcId="{70687FE4-5ED3-4688-952B-A4E9A00B4AE9}" destId="{682178E6-71A9-48F9-A3B0-006A5DDAD8D4}" srcOrd="11" destOrd="0" presId="urn:microsoft.com/office/officeart/2005/8/layout/cycle8"/>
    <dgm:cxn modelId="{159294BC-AD76-4361-A609-286A431ED2FC}" type="presParOf" srcId="{70687FE4-5ED3-4688-952B-A4E9A00B4AE9}" destId="{BEA23D88-CA1C-4F17-A84B-31265C51B7D3}" srcOrd="12" destOrd="0" presId="urn:microsoft.com/office/officeart/2005/8/layout/cycle8"/>
    <dgm:cxn modelId="{BAE93631-99EA-4D11-B783-F6C2C0543EE8}" type="presParOf" srcId="{70687FE4-5ED3-4688-952B-A4E9A00B4AE9}" destId="{CA865210-26EC-42EB-8783-D4E60923DF0E}" srcOrd="13" destOrd="0" presId="urn:microsoft.com/office/officeart/2005/8/layout/cycle8"/>
    <dgm:cxn modelId="{B6DFE574-1F46-4C0A-BB7B-734E0F5D4424}" type="presParOf" srcId="{70687FE4-5ED3-4688-952B-A4E9A00B4AE9}" destId="{76BE4F1E-E9CA-4B57-ACB0-91BC25FB24E1}" srcOrd="14" destOrd="0" presId="urn:microsoft.com/office/officeart/2005/8/layout/cycle8"/>
    <dgm:cxn modelId="{7E81438F-EF98-438F-B851-535C61BD3097}" type="presParOf" srcId="{70687FE4-5ED3-4688-952B-A4E9A00B4AE9}" destId="{7864394E-EE58-4396-8954-9BDCD6749F31}" srcOrd="15" destOrd="0" presId="urn:microsoft.com/office/officeart/2005/8/layout/cycle8"/>
    <dgm:cxn modelId="{E63C4B0B-0A0F-4EC0-B8CC-099E2776DAEF}" type="presParOf" srcId="{70687FE4-5ED3-4688-952B-A4E9A00B4AE9}" destId="{E09B37EF-1542-43CF-A5BA-5ADD7D4A7821}" srcOrd="16" destOrd="0" presId="urn:microsoft.com/office/officeart/2005/8/layout/cycle8"/>
    <dgm:cxn modelId="{5D36E885-58D8-4A3B-8C6F-6754ACD5F6C9}" type="presParOf" srcId="{70687FE4-5ED3-4688-952B-A4E9A00B4AE9}" destId="{9BDD7EF5-0BA7-4311-8850-AA1B4CADDAEC}" srcOrd="17" destOrd="0" presId="urn:microsoft.com/office/officeart/2005/8/layout/cycle8"/>
    <dgm:cxn modelId="{5F990AB6-9813-4198-AEA8-05D750DCC206}" type="presParOf" srcId="{70687FE4-5ED3-4688-952B-A4E9A00B4AE9}" destId="{92E1885C-B166-4A9F-8104-77959B770730}" srcOrd="18" destOrd="0" presId="urn:microsoft.com/office/officeart/2005/8/layout/cycle8"/>
    <dgm:cxn modelId="{E793BAAB-01D4-452F-B986-6D9555016488}" type="presParOf" srcId="{70687FE4-5ED3-4688-952B-A4E9A00B4AE9}" destId="{7F42DB16-CA35-4E3D-AF04-F69D6F1256BD}" srcOrd="19" destOrd="0" presId="urn:microsoft.com/office/officeart/2005/8/layout/cycle8"/>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A240C6-245F-42FF-B809-224936A1D684}">
      <dsp:nvSpPr>
        <dsp:cNvPr id="0" name=""/>
        <dsp:cNvSpPr/>
      </dsp:nvSpPr>
      <dsp:spPr>
        <a:xfrm>
          <a:off x="1226186" y="167639"/>
          <a:ext cx="2366269" cy="2366269"/>
        </a:xfrm>
        <a:prstGeom prst="pie">
          <a:avLst>
            <a:gd name="adj1" fmla="val 16200000"/>
            <a:gd name="adj2" fmla="val 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0" kern="1200" dirty="0" smtClean="0"/>
            <a:t>Compute </a:t>
          </a:r>
          <a14:m xmlns:a14="http://schemas.microsoft.com/office/drawing/2010/main">
            <m:oMath xmlns:m="http://schemas.openxmlformats.org/officeDocument/2006/math">
              <m:r>
                <a:rPr lang="fr-FR" sz="1400" b="0" i="1" kern="1200" smtClean="0">
                  <a:latin typeface="Cambria Math" panose="02040503050406030204" pitchFamily="18" charset="0"/>
                </a:rPr>
                <m:t>𝛿</m:t>
              </m:r>
              <m:r>
                <a:rPr lang="fr-FR" sz="1400" b="0" i="1" kern="1200" smtClean="0">
                  <a:latin typeface="Cambria Math" panose="02040503050406030204" pitchFamily="18" charset="0"/>
                </a:rPr>
                <m:t>ℛ</m:t>
              </m:r>
              <m:r>
                <a:rPr lang="fr-FR" sz="1400" b="0" i="1" kern="1200" smtClean="0">
                  <a:latin typeface="Cambria Math" panose="02040503050406030204" pitchFamily="18" charset="0"/>
                </a:rPr>
                <m:t>[</m:t>
              </m:r>
              <m:r>
                <a:rPr lang="fr-FR" sz="1400" b="0" i="1" kern="1200" smtClean="0">
                  <a:latin typeface="Cambria Math" panose="02040503050406030204" pitchFamily="18" charset="0"/>
                </a:rPr>
                <m:t>𝛿</m:t>
              </m:r>
              <m:r>
                <a:rPr lang="fr-FR" sz="1400" b="0" i="1" kern="1200" smtClean="0">
                  <a:latin typeface="Cambria Math" panose="02040503050406030204" pitchFamily="18" charset="0"/>
                </a:rPr>
                <m:t>ℋ</m:t>
              </m:r>
              <m:r>
                <a:rPr lang="fr-FR" sz="1400" b="0" i="1" kern="1200" smtClean="0">
                  <a:latin typeface="Cambria Math" panose="02040503050406030204" pitchFamily="18" charset="0"/>
                </a:rPr>
                <m:t>,</m:t>
              </m:r>
              <m:r>
                <a:rPr lang="fr-FR" sz="1400" b="0" i="1" kern="1200" smtClean="0">
                  <a:latin typeface="Cambria Math" panose="02040503050406030204" pitchFamily="18" charset="0"/>
                </a:rPr>
                <m:t>𝜔</m:t>
              </m:r>
              <m:r>
                <a:rPr lang="fr-FR" sz="1400" b="0" i="1" kern="1200" smtClean="0">
                  <a:latin typeface="Cambria Math" panose="02040503050406030204" pitchFamily="18" charset="0"/>
                </a:rPr>
                <m:t>]</m:t>
              </m:r>
            </m:oMath>
          </a14:m>
          <a:r>
            <a:rPr lang="fr-FR" sz="1400" b="0" i="0" kern="1200" dirty="0" smtClean="0">
              <a:latin typeface="Cambria Math" panose="02040503050406030204" pitchFamily="18" charset="0"/>
            </a:rPr>
            <a:t> </a:t>
          </a:r>
        </a:p>
        <a:p>
          <a:pPr lvl="0" algn="ctr" defTabSz="622300">
            <a:lnSpc>
              <a:spcPct val="90000"/>
            </a:lnSpc>
            <a:spcBef>
              <a:spcPct val="0"/>
            </a:spcBef>
            <a:spcAft>
              <a:spcPct val="35000"/>
            </a:spcAft>
          </a:pPr>
          <a:r>
            <a:rPr lang="fr-FR" sz="1400" b="0" i="0" kern="1200" dirty="0" smtClean="0">
              <a:latin typeface="Cambria Math" panose="02040503050406030204" pitchFamily="18" charset="0"/>
            </a:rPr>
            <a:t>(</a:t>
          </a:r>
          <a:r>
            <a:rPr lang="fr-FR" sz="1400" b="0" i="0" kern="1200" dirty="0" err="1" smtClean="0">
              <a:latin typeface="Cambria Math" panose="02040503050406030204" pitchFamily="18" charset="0"/>
            </a:rPr>
            <a:t>qp</a:t>
          </a:r>
          <a:r>
            <a:rPr lang="fr-FR" sz="1400" b="0" i="0" kern="1200" dirty="0" smtClean="0">
              <a:latin typeface="Cambria Math" panose="02040503050406030204" pitchFamily="18" charset="0"/>
            </a:rPr>
            <a:t>)</a:t>
          </a:r>
        </a:p>
      </dsp:txBody>
      <dsp:txXfrm>
        <a:off x="2482281" y="658076"/>
        <a:ext cx="873265" cy="647907"/>
      </dsp:txXfrm>
    </dsp:sp>
    <dsp:sp modelId="{CBC86404-DEAE-4E32-81B6-7DB1C58A0A21}">
      <dsp:nvSpPr>
        <dsp:cNvPr id="0" name=""/>
        <dsp:cNvSpPr/>
      </dsp:nvSpPr>
      <dsp:spPr>
        <a:xfrm>
          <a:off x="1226186" y="247078"/>
          <a:ext cx="2366269" cy="2366269"/>
        </a:xfrm>
        <a:prstGeom prst="pie">
          <a:avLst>
            <a:gd name="adj1" fmla="val 0"/>
            <a:gd name="adj2" fmla="val 54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0" kern="1200" dirty="0" smtClean="0"/>
            <a:t>Transform </a:t>
          </a:r>
          <a14:m xmlns:a14="http://schemas.microsoft.com/office/drawing/2010/main">
            <m:oMath xmlns:m="http://schemas.openxmlformats.org/officeDocument/2006/math">
              <m:r>
                <a:rPr lang="fr-FR" sz="1400" b="0" i="1" kern="1200" smtClean="0">
                  <a:latin typeface="Cambria Math" panose="02040503050406030204" pitchFamily="18" charset="0"/>
                </a:rPr>
                <m:t>𝛿</m:t>
              </m:r>
              <m:r>
                <a:rPr lang="fr-FR" sz="1400" b="0" i="1" kern="1200" smtClean="0">
                  <a:latin typeface="Cambria Math" panose="02040503050406030204" pitchFamily="18" charset="0"/>
                </a:rPr>
                <m:t>ℛ</m:t>
              </m:r>
              <m:r>
                <a:rPr lang="fr-FR" sz="1400" b="0" i="1" kern="1200" smtClean="0">
                  <a:latin typeface="Cambria Math" panose="02040503050406030204" pitchFamily="18" charset="0"/>
                </a:rPr>
                <m:t>(</m:t>
              </m:r>
              <m:r>
                <a:rPr lang="fr-FR" sz="1400" b="0" i="1" kern="1200" smtClean="0">
                  <a:latin typeface="Cambria Math" panose="02040503050406030204" pitchFamily="18" charset="0"/>
                </a:rPr>
                <m:t>𝜔</m:t>
              </m:r>
              <m:r>
                <a:rPr lang="fr-FR" sz="1400" b="0" i="1" kern="1200" smtClean="0">
                  <a:latin typeface="Cambria Math" panose="02040503050406030204" pitchFamily="18" charset="0"/>
                </a:rPr>
                <m:t>)</m:t>
              </m:r>
            </m:oMath>
          </a14:m>
          <a:r>
            <a:rPr lang="fr-FR" sz="1400" b="0" i="0" kern="1200" dirty="0" smtClean="0">
              <a:latin typeface="Cambria Math" panose="02040503050406030204" pitchFamily="18" charset="0"/>
            </a:rPr>
            <a:t> </a:t>
          </a:r>
        </a:p>
        <a:p>
          <a:pPr lvl="0" algn="ctr" defTabSz="622300">
            <a:lnSpc>
              <a:spcPct val="90000"/>
            </a:lnSpc>
            <a:spcBef>
              <a:spcPct val="0"/>
            </a:spcBef>
            <a:spcAft>
              <a:spcPct val="35000"/>
            </a:spcAft>
          </a:pPr>
          <a:r>
            <a:rPr lang="fr-FR" sz="1400" b="0" i="0" kern="1200" dirty="0" smtClean="0">
              <a:latin typeface="Cambria Math" panose="02040503050406030204" pitchFamily="18" charset="0"/>
            </a:rPr>
            <a:t>(</a:t>
          </a:r>
          <a:r>
            <a:rPr lang="fr-FR" sz="1400" b="0" i="0" kern="1200" dirty="0" err="1" smtClean="0">
              <a:latin typeface="Cambria Math" panose="02040503050406030204" pitchFamily="18" charset="0"/>
            </a:rPr>
            <a:t>sp</a:t>
          </a:r>
          <a:r>
            <a:rPr lang="fr-FR" sz="1400" b="0" i="0" kern="1200" dirty="0" smtClean="0">
              <a:latin typeface="Cambria Math" panose="02040503050406030204" pitchFamily="18" charset="0"/>
            </a:rPr>
            <a:t>)</a:t>
          </a:r>
          <a:endParaRPr lang="fr-FR" sz="1400" kern="1200" dirty="0"/>
        </a:p>
      </dsp:txBody>
      <dsp:txXfrm>
        <a:off x="2482281" y="1475003"/>
        <a:ext cx="873265" cy="647907"/>
      </dsp:txXfrm>
    </dsp:sp>
    <dsp:sp modelId="{CA304AF9-5796-4A4F-BB42-23716A911460}">
      <dsp:nvSpPr>
        <dsp:cNvPr id="0" name=""/>
        <dsp:cNvSpPr/>
      </dsp:nvSpPr>
      <dsp:spPr>
        <a:xfrm>
          <a:off x="1146747" y="247078"/>
          <a:ext cx="2366269" cy="2366269"/>
        </a:xfrm>
        <a:prstGeom prst="pie">
          <a:avLst>
            <a:gd name="adj1" fmla="val 5400000"/>
            <a:gd name="adj2" fmla="val 108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0" kern="1200" dirty="0" smtClean="0"/>
            <a:t>Compute </a:t>
          </a:r>
          <a14:m xmlns:a14="http://schemas.microsoft.com/office/drawing/2010/main">
            <m:oMath xmlns:m="http://schemas.openxmlformats.org/officeDocument/2006/math">
              <m:r>
                <a:rPr lang="fr-FR" sz="1400" b="0" i="1" kern="1200" smtClean="0">
                  <a:latin typeface="Cambria Math" panose="02040503050406030204" pitchFamily="18" charset="0"/>
                </a:rPr>
                <m:t>𝛿</m:t>
              </m:r>
              <m:r>
                <a:rPr lang="fr-FR" sz="1400" b="0" i="1" kern="1200" smtClean="0">
                  <a:latin typeface="Cambria Math" panose="02040503050406030204" pitchFamily="18" charset="0"/>
                </a:rPr>
                <m:t>ℋ</m:t>
              </m:r>
              <m:r>
                <a:rPr lang="fr-FR" sz="1400" b="0" i="1" kern="1200" smtClean="0">
                  <a:latin typeface="Cambria Math" panose="02040503050406030204" pitchFamily="18" charset="0"/>
                </a:rPr>
                <m:t>{</m:t>
              </m:r>
              <m:r>
                <a:rPr lang="fr-FR" sz="1400" b="0" i="1" kern="1200" smtClean="0">
                  <a:latin typeface="Cambria Math" panose="02040503050406030204" pitchFamily="18" charset="0"/>
                </a:rPr>
                <m:t>𝛿</m:t>
              </m:r>
              <m:r>
                <a:rPr lang="fr-FR" sz="1400" b="0" i="1" kern="1200" smtClean="0">
                  <a:latin typeface="Cambria Math" panose="02040503050406030204" pitchFamily="18" charset="0"/>
                </a:rPr>
                <m:t>ℛ</m:t>
              </m:r>
              <m:d>
                <m:dPr>
                  <m:ctrlPr>
                    <a:rPr lang="fr-FR" sz="1400" b="0" i="1" kern="1200" smtClean="0">
                      <a:latin typeface="Cambria Math" panose="02040503050406030204" pitchFamily="18" charset="0"/>
                    </a:rPr>
                  </m:ctrlPr>
                </m:dPr>
                <m:e>
                  <m:r>
                    <a:rPr lang="fr-FR" sz="1400" b="0" i="1" kern="1200" smtClean="0">
                      <a:latin typeface="Cambria Math" panose="02040503050406030204" pitchFamily="18" charset="0"/>
                    </a:rPr>
                    <m:t>𝜔</m:t>
                  </m:r>
                </m:e>
              </m:d>
              <m:r>
                <a:rPr lang="fr-FR" sz="1400" b="0" i="1" kern="1200" smtClean="0">
                  <a:latin typeface="Cambria Math" panose="02040503050406030204" pitchFamily="18" charset="0"/>
                </a:rPr>
                <m:t>}</m:t>
              </m:r>
            </m:oMath>
          </a14:m>
          <a:endParaRPr lang="fr-FR" sz="1400" b="0" i="0" kern="1200" dirty="0" smtClean="0">
            <a:latin typeface="Cambria Math" panose="02040503050406030204" pitchFamily="18" charset="0"/>
          </a:endParaRPr>
        </a:p>
        <a:p>
          <a:pPr lvl="0" algn="ctr" defTabSz="622300">
            <a:lnSpc>
              <a:spcPct val="90000"/>
            </a:lnSpc>
            <a:spcBef>
              <a:spcPct val="0"/>
            </a:spcBef>
            <a:spcAft>
              <a:spcPct val="35000"/>
            </a:spcAft>
          </a:pPr>
          <a:r>
            <a:rPr lang="fr-FR" sz="1400" b="0" i="0" kern="1200" dirty="0" smtClean="0">
              <a:latin typeface="Cambria Math" panose="02040503050406030204" pitchFamily="18" charset="0"/>
            </a:rPr>
            <a:t>(</a:t>
          </a:r>
          <a:r>
            <a:rPr lang="fr-FR" sz="1400" b="0" i="0" kern="1200" dirty="0" err="1" smtClean="0">
              <a:latin typeface="Cambria Math" panose="02040503050406030204" pitchFamily="18" charset="0"/>
            </a:rPr>
            <a:t>sp</a:t>
          </a:r>
          <a:r>
            <a:rPr lang="fr-FR" sz="1400" b="0" i="0" kern="1200" dirty="0" smtClean="0">
              <a:latin typeface="Cambria Math" panose="02040503050406030204" pitchFamily="18" charset="0"/>
            </a:rPr>
            <a:t>)</a:t>
          </a:r>
          <a:endParaRPr lang="fr-FR" sz="1400" b="0" i="1" kern="1200" dirty="0" smtClean="0">
            <a:latin typeface="Cambria Math" panose="02040503050406030204" pitchFamily="18" charset="0"/>
          </a:endParaRPr>
        </a:p>
      </dsp:txBody>
      <dsp:txXfrm>
        <a:off x="1383656" y="1475003"/>
        <a:ext cx="873265" cy="647907"/>
      </dsp:txXfrm>
    </dsp:sp>
    <dsp:sp modelId="{BEA23D88-CA1C-4F17-A84B-31265C51B7D3}">
      <dsp:nvSpPr>
        <dsp:cNvPr id="0" name=""/>
        <dsp:cNvSpPr/>
      </dsp:nvSpPr>
      <dsp:spPr>
        <a:xfrm>
          <a:off x="1146747" y="167639"/>
          <a:ext cx="2366269" cy="2366269"/>
        </a:xfrm>
        <a:prstGeom prst="pie">
          <a:avLst>
            <a:gd name="adj1" fmla="val 10800000"/>
            <a:gd name="adj2" fmla="val 162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0" kern="1200" dirty="0" smtClean="0"/>
            <a:t>Transform </a:t>
          </a:r>
          <a14:m xmlns:a14="http://schemas.microsoft.com/office/drawing/2010/main">
            <m:oMath xmlns:m="http://schemas.openxmlformats.org/officeDocument/2006/math">
              <m:r>
                <a:rPr lang="fr-FR" sz="1400" b="0" i="1" kern="1200" smtClean="0">
                  <a:latin typeface="Cambria Math" panose="02040503050406030204" pitchFamily="18" charset="0"/>
                </a:rPr>
                <m:t>𝛿</m:t>
              </m:r>
              <m:r>
                <a:rPr lang="fr-FR" sz="1400" b="0" i="1" kern="1200" smtClean="0">
                  <a:latin typeface="Cambria Math" panose="02040503050406030204" pitchFamily="18" charset="0"/>
                </a:rPr>
                <m:t>ℋ</m:t>
              </m:r>
              <m:d>
                <m:dPr>
                  <m:ctrlPr>
                    <a:rPr lang="fr-FR" sz="1400" b="0" i="1" kern="1200" smtClean="0">
                      <a:latin typeface="Cambria Math" panose="02040503050406030204" pitchFamily="18" charset="0"/>
                    </a:rPr>
                  </m:ctrlPr>
                </m:dPr>
                <m:e>
                  <m:r>
                    <a:rPr lang="fr-FR" sz="1400" b="0" i="1" kern="1200" smtClean="0">
                      <a:latin typeface="Cambria Math" panose="02040503050406030204" pitchFamily="18" charset="0"/>
                    </a:rPr>
                    <m:t>𝜔</m:t>
                  </m:r>
                </m:e>
              </m:d>
            </m:oMath>
          </a14:m>
          <a:endParaRPr lang="fr-FR" sz="1400" b="0" kern="1200" dirty="0" smtClean="0"/>
        </a:p>
        <a:p>
          <a:pPr lvl="0" algn="ctr" defTabSz="622300">
            <a:lnSpc>
              <a:spcPct val="90000"/>
            </a:lnSpc>
            <a:spcBef>
              <a:spcPct val="0"/>
            </a:spcBef>
            <a:spcAft>
              <a:spcPct val="35000"/>
            </a:spcAft>
          </a:pPr>
          <a:r>
            <a:rPr lang="fr-FR" sz="1400" b="0" i="0" kern="1200" dirty="0" smtClean="0">
              <a:latin typeface="Cambria Math" panose="02040503050406030204" pitchFamily="18" charset="0"/>
            </a:rPr>
            <a:t>(qp)</a:t>
          </a:r>
          <a:endParaRPr lang="fr-FR" sz="1400" b="0" i="1" kern="1200" dirty="0" smtClean="0">
            <a:latin typeface="Cambria Math" panose="02040503050406030204" pitchFamily="18" charset="0"/>
          </a:endParaRPr>
        </a:p>
      </dsp:txBody>
      <dsp:txXfrm>
        <a:off x="1383656" y="658076"/>
        <a:ext cx="873265" cy="647907"/>
      </dsp:txXfrm>
    </dsp:sp>
    <dsp:sp modelId="{E09B37EF-1542-43CF-A5BA-5ADD7D4A7821}">
      <dsp:nvSpPr>
        <dsp:cNvPr id="0" name=""/>
        <dsp:cNvSpPr/>
      </dsp:nvSpPr>
      <dsp:spPr>
        <a:xfrm>
          <a:off x="1079703" y="21156"/>
          <a:ext cx="2659235" cy="2659235"/>
        </a:xfrm>
        <a:prstGeom prst="circularArrow">
          <a:avLst>
            <a:gd name="adj1" fmla="val 5085"/>
            <a:gd name="adj2" fmla="val 327528"/>
            <a:gd name="adj3" fmla="val 21272472"/>
            <a:gd name="adj4" fmla="val 16200000"/>
            <a:gd name="adj5" fmla="val 5932"/>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BDD7EF5-0BA7-4311-8850-AA1B4CADDAEC}">
      <dsp:nvSpPr>
        <dsp:cNvPr id="0" name=""/>
        <dsp:cNvSpPr/>
      </dsp:nvSpPr>
      <dsp:spPr>
        <a:xfrm>
          <a:off x="1079703" y="100595"/>
          <a:ext cx="2659235" cy="2659235"/>
        </a:xfrm>
        <a:prstGeom prst="circularArrow">
          <a:avLst>
            <a:gd name="adj1" fmla="val 5085"/>
            <a:gd name="adj2" fmla="val 327528"/>
            <a:gd name="adj3" fmla="val 5072472"/>
            <a:gd name="adj4" fmla="val 0"/>
            <a:gd name="adj5" fmla="val 5932"/>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2E1885C-B166-4A9F-8104-77959B770730}">
      <dsp:nvSpPr>
        <dsp:cNvPr id="0" name=""/>
        <dsp:cNvSpPr/>
      </dsp:nvSpPr>
      <dsp:spPr>
        <a:xfrm>
          <a:off x="1000264" y="100595"/>
          <a:ext cx="2659235" cy="2659235"/>
        </a:xfrm>
        <a:prstGeom prst="circularArrow">
          <a:avLst>
            <a:gd name="adj1" fmla="val 5085"/>
            <a:gd name="adj2" fmla="val 327528"/>
            <a:gd name="adj3" fmla="val 10472472"/>
            <a:gd name="adj4" fmla="val 5400000"/>
            <a:gd name="adj5" fmla="val 5932"/>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F42DB16-CA35-4E3D-AF04-F69D6F1256BD}">
      <dsp:nvSpPr>
        <dsp:cNvPr id="0" name=""/>
        <dsp:cNvSpPr/>
      </dsp:nvSpPr>
      <dsp:spPr>
        <a:xfrm>
          <a:off x="1000264" y="21156"/>
          <a:ext cx="2659235" cy="2659235"/>
        </a:xfrm>
        <a:prstGeom prst="circularArrow">
          <a:avLst>
            <a:gd name="adj1" fmla="val 5085"/>
            <a:gd name="adj2" fmla="val 327528"/>
            <a:gd name="adj3" fmla="val 15872472"/>
            <a:gd name="adj4" fmla="val 10800000"/>
            <a:gd name="adj5" fmla="val 5932"/>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6D6CE9-EF23-49A9-A8AB-F26E9D5D69BF}" type="datetimeFigureOut">
              <a:rPr lang="en-US" smtClean="0"/>
              <a:t>6/16/2022</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220977-95FB-43FD-BDC9-56A6146AB99D}" type="slidenum">
              <a:rPr lang="en-US" smtClean="0"/>
              <a:t>‹N°›</a:t>
            </a:fld>
            <a:endParaRPr lang="en-US"/>
          </a:p>
        </p:txBody>
      </p:sp>
    </p:spTree>
    <p:extLst>
      <p:ext uri="{BB962C8B-B14F-4D97-AF65-F5344CB8AC3E}">
        <p14:creationId xmlns:p14="http://schemas.microsoft.com/office/powerpoint/2010/main" val="588256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cea.fr/"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www.cea.fr/"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www.cea.fr/"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www.cea.fr/" TargetMode="External"/><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s://www.cea.fr/" TargetMode="External"/><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3.jp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cea.fr/"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ccueil">
    <p:spTree>
      <p:nvGrpSpPr>
        <p:cNvPr id="1" name=""/>
        <p:cNvGrpSpPr/>
        <p:nvPr/>
      </p:nvGrpSpPr>
      <p:grpSpPr>
        <a:xfrm>
          <a:off x="0" y="0"/>
          <a:ext cx="0" cy="0"/>
          <a:chOff x="0" y="0"/>
          <a:chExt cx="0" cy="0"/>
        </a:xfrm>
      </p:grpSpPr>
      <p:grpSp>
        <p:nvGrpSpPr>
          <p:cNvPr id="3" name="Groupe 2"/>
          <p:cNvGrpSpPr/>
          <p:nvPr/>
        </p:nvGrpSpPr>
        <p:grpSpPr>
          <a:xfrm>
            <a:off x="3" y="-1"/>
            <a:ext cx="12191997" cy="5976000"/>
            <a:chOff x="3" y="-1"/>
            <a:chExt cx="12191997" cy="5976000"/>
          </a:xfrm>
        </p:grpSpPr>
        <p:sp>
          <p:nvSpPr>
            <p:cNvPr id="24" name="Rectangle 23"/>
            <p:cNvSpPr/>
            <p:nvPr userDrawn="1"/>
          </p:nvSpPr>
          <p:spPr>
            <a:xfrm>
              <a:off x="3" y="0"/>
              <a:ext cx="12191997" cy="5971213"/>
            </a:xfrm>
            <a:prstGeom prst="rect">
              <a:avLst/>
            </a:prstGeom>
            <a:solidFill>
              <a:srgbClr val="B814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j-lt"/>
              </a:endParaRPr>
            </a:p>
          </p:txBody>
        </p:sp>
        <p:pic>
          <p:nvPicPr>
            <p:cNvPr id="25" name="Imag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236" y="-1"/>
              <a:ext cx="9133133" cy="5976000"/>
            </a:xfrm>
            <a:prstGeom prst="rect">
              <a:avLst/>
            </a:prstGeom>
          </p:spPr>
        </p:pic>
      </p:grpSp>
      <p:sp>
        <p:nvSpPr>
          <p:cNvPr id="5" name="Rectangle 4"/>
          <p:cNvSpPr/>
          <p:nvPr/>
        </p:nvSpPr>
        <p:spPr>
          <a:xfrm>
            <a:off x="3" y="5971213"/>
            <a:ext cx="12191999"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fr-FR" sz="2500" noProof="0" dirty="0">
                <a:solidFill>
                  <a:schemeClr val="accent1"/>
                </a:solidFill>
                <a:latin typeface="+mj-lt"/>
              </a:rPr>
              <a:t> </a:t>
            </a:r>
          </a:p>
        </p:txBody>
      </p:sp>
      <p:sp>
        <p:nvSpPr>
          <p:cNvPr id="10" name="Titre 3"/>
          <p:cNvSpPr txBox="1">
            <a:spLocks/>
          </p:cNvSpPr>
          <p:nvPr/>
        </p:nvSpPr>
        <p:spPr>
          <a:xfrm>
            <a:off x="1126800" y="3757134"/>
            <a:ext cx="10480896" cy="350340"/>
          </a:xfrm>
          <a:prstGeom prst="rect">
            <a:avLst/>
          </a:prstGeom>
        </p:spPr>
        <p:txBody>
          <a:bodyPr lIns="127723" tIns="63862" rIns="127723" bIns="63862">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1400" strike="noStrike" spc="80" baseline="0" noProof="0" dirty="0">
                <a:solidFill>
                  <a:schemeClr val="bg1"/>
                </a:solidFill>
                <a:latin typeface="+mj-lt"/>
                <a:cs typeface="Calibri"/>
              </a:rPr>
              <a:t>DE LA RECHERCHE À L’INDUSTRIE</a:t>
            </a:r>
          </a:p>
        </p:txBody>
      </p:sp>
      <p:sp>
        <p:nvSpPr>
          <p:cNvPr id="11" name="ZoneTexte 10"/>
          <p:cNvSpPr txBox="1"/>
          <p:nvPr/>
        </p:nvSpPr>
        <p:spPr>
          <a:xfrm>
            <a:off x="1126800" y="6249390"/>
            <a:ext cx="10376440" cy="376988"/>
          </a:xfrm>
          <a:prstGeom prst="rect">
            <a:avLst/>
          </a:prstGeom>
          <a:noFill/>
        </p:spPr>
        <p:txBody>
          <a:bodyPr wrap="square" lIns="127723" tIns="63862" rIns="127723" bIns="63862" rtlCol="0">
            <a:spAutoFit/>
          </a:bodyPr>
          <a:lstStyle/>
          <a:p>
            <a:pPr algn="l">
              <a:lnSpc>
                <a:spcPct val="140000"/>
              </a:lnSpc>
            </a:pPr>
            <a:r>
              <a:rPr lang="fr-FR" sz="1300" kern="0" spc="80" baseline="0" noProof="0" dirty="0" smtClean="0">
                <a:solidFill>
                  <a:schemeClr val="tx1">
                    <a:lumMod val="85000"/>
                    <a:lumOff val="15000"/>
                  </a:schemeClr>
                </a:solidFill>
                <a:latin typeface="+mj-lt"/>
                <a:cs typeface="Calibri"/>
              </a:rPr>
              <a:t>CEA - </a:t>
            </a:r>
            <a:r>
              <a:rPr lang="fr-FR" sz="1300" kern="0" spc="80" baseline="0" noProof="0" dirty="0">
                <a:solidFill>
                  <a:srgbClr val="A50119"/>
                </a:solidFill>
                <a:latin typeface="+mj-lt"/>
                <a:cs typeface="Calibri"/>
              </a:rPr>
              <a:t>www.cea.fr</a:t>
            </a:r>
          </a:p>
        </p:txBody>
      </p:sp>
      <p:sp>
        <p:nvSpPr>
          <p:cNvPr id="13" name="Espace réservé du texte 12"/>
          <p:cNvSpPr>
            <a:spLocks noGrp="1"/>
          </p:cNvSpPr>
          <p:nvPr>
            <p:ph type="body" sz="quarter" idx="10" hasCustomPrompt="1"/>
          </p:nvPr>
        </p:nvSpPr>
        <p:spPr>
          <a:xfrm>
            <a:off x="1126800" y="4461091"/>
            <a:ext cx="8763803" cy="544470"/>
          </a:xfrm>
        </p:spPr>
        <p:txBody>
          <a:bodyPr wrap="square">
            <a:spAutoFit/>
          </a:bodyPr>
          <a:lstStyle>
            <a:lvl1pPr marL="0" indent="0">
              <a:buFontTx/>
              <a:buNone/>
              <a:defRPr sz="3000" b="1">
                <a:solidFill>
                  <a:schemeClr val="bg1"/>
                </a:solidFill>
                <a:latin typeface="+mj-lt"/>
              </a:defRPr>
            </a:lvl1pPr>
          </a:lstStyle>
          <a:p>
            <a:pPr lvl="0"/>
            <a:r>
              <a:rPr lang="fr-FR" noProof="0" dirty="0"/>
              <a:t>TITRE À VENIR</a:t>
            </a:r>
          </a:p>
        </p:txBody>
      </p:sp>
      <p:sp>
        <p:nvSpPr>
          <p:cNvPr id="18" name="Espace réservé du texte 12"/>
          <p:cNvSpPr>
            <a:spLocks noGrp="1"/>
          </p:cNvSpPr>
          <p:nvPr>
            <p:ph type="body" sz="quarter" idx="11" hasCustomPrompt="1"/>
          </p:nvPr>
        </p:nvSpPr>
        <p:spPr>
          <a:xfrm>
            <a:off x="1126800" y="5122103"/>
            <a:ext cx="3922680" cy="281321"/>
          </a:xfrm>
        </p:spPr>
        <p:txBody>
          <a:bodyPr wrap="square">
            <a:spAutoFit/>
          </a:bodyPr>
          <a:lstStyle>
            <a:lvl1pPr marL="0" indent="0">
              <a:buFontTx/>
              <a:buNone/>
              <a:defRPr sz="1100" b="0">
                <a:solidFill>
                  <a:schemeClr val="bg1"/>
                </a:solidFill>
                <a:latin typeface="+mj-lt"/>
              </a:defRPr>
            </a:lvl1pPr>
          </a:lstStyle>
          <a:p>
            <a:pPr lvl="0"/>
            <a:r>
              <a:rPr lang="fr-FR" noProof="0" dirty="0" smtClean="0"/>
              <a:t>28 mai 2021</a:t>
            </a:r>
            <a:endParaRPr lang="fr-FR" noProof="0" dirty="0"/>
          </a:p>
        </p:txBody>
      </p:sp>
      <p:sp>
        <p:nvSpPr>
          <p:cNvPr id="9" name="Espace réservé du texte 12"/>
          <p:cNvSpPr>
            <a:spLocks noGrp="1"/>
          </p:cNvSpPr>
          <p:nvPr>
            <p:ph type="body" sz="quarter" idx="12" hasCustomPrompt="1"/>
          </p:nvPr>
        </p:nvSpPr>
        <p:spPr>
          <a:xfrm>
            <a:off x="1126800" y="5469234"/>
            <a:ext cx="3922680" cy="350570"/>
          </a:xfrm>
        </p:spPr>
        <p:txBody>
          <a:bodyPr wrap="square">
            <a:spAutoFit/>
          </a:bodyPr>
          <a:lstStyle>
            <a:lvl1pPr marL="0" indent="0">
              <a:buFontTx/>
              <a:buNone/>
              <a:defRPr sz="1600" b="0">
                <a:solidFill>
                  <a:schemeClr val="bg1"/>
                </a:solidFill>
                <a:latin typeface="+mj-lt"/>
              </a:defRPr>
            </a:lvl1pPr>
          </a:lstStyle>
          <a:p>
            <a:pPr lvl="0"/>
            <a:r>
              <a:rPr lang="fr-FR" noProof="0" dirty="0"/>
              <a:t>Auteur</a:t>
            </a:r>
          </a:p>
        </p:txBody>
      </p:sp>
      <p:pic>
        <p:nvPicPr>
          <p:cNvPr id="12" name="Picture 9" descr="cea_logo_small2.jpg">
            <a:hlinkClick r:id="rId3" tooltip="Rendez-vous sur www.cea.fr"/>
            <a:extLst>
              <a:ext uri="{FF2B5EF4-FFF2-40B4-BE49-F238E27FC236}">
                <a16:creationId xmlns:a16="http://schemas.microsoft.com/office/drawing/2014/main" id="{61A89C60-6BFE-4912-9B9B-D56E846D59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7760" y="1861047"/>
            <a:ext cx="1942272" cy="1585387"/>
          </a:xfrm>
          <a:prstGeom prst="rect">
            <a:avLst/>
          </a:prstGeom>
          <a:effectLst>
            <a:outerShdw blurRad="517525" dist="38100" dir="2700000" algn="tl" rotWithShape="0">
              <a:srgbClr val="000000">
                <a:alpha val="33000"/>
              </a:srgbClr>
            </a:outerShdw>
          </a:effectLst>
        </p:spPr>
      </p:pic>
    </p:spTree>
    <p:extLst>
      <p:ext uri="{BB962C8B-B14F-4D97-AF65-F5344CB8AC3E}">
        <p14:creationId xmlns:p14="http://schemas.microsoft.com/office/powerpoint/2010/main" val="26416995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iste d'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DDA024-CC5C-49D4-9EDE-B13C9CE4F869}"/>
              </a:ext>
            </a:extLst>
          </p:cNvPr>
          <p:cNvSpPr>
            <a:spLocks noGrp="1"/>
          </p:cNvSpPr>
          <p:nvPr>
            <p:ph type="title"/>
          </p:nvPr>
        </p:nvSpPr>
        <p:spPr/>
        <p:txBody>
          <a:bodyPr/>
          <a:lstStyle/>
          <a:p>
            <a:r>
              <a:rPr lang="fr-FR" smtClean="0"/>
              <a:t>Modifiez le style du titre</a:t>
            </a:r>
            <a:endParaRPr lang="fr-FR" dirty="0"/>
          </a:p>
        </p:txBody>
      </p:sp>
      <p:sp>
        <p:nvSpPr>
          <p:cNvPr id="5" name="Espace réservé pour une image  4">
            <a:extLst>
              <a:ext uri="{FF2B5EF4-FFF2-40B4-BE49-F238E27FC236}">
                <a16:creationId xmlns:a16="http://schemas.microsoft.com/office/drawing/2014/main" id="{60769C5C-EDFB-44C6-A754-7FD9C1B5A1AC}"/>
              </a:ext>
            </a:extLst>
          </p:cNvPr>
          <p:cNvSpPr>
            <a:spLocks noGrp="1"/>
          </p:cNvSpPr>
          <p:nvPr>
            <p:ph type="pic" sz="quarter" idx="11"/>
          </p:nvPr>
        </p:nvSpPr>
        <p:spPr>
          <a:xfrm>
            <a:off x="4622719" y="1358084"/>
            <a:ext cx="1447800" cy="917259"/>
          </a:xfrm>
        </p:spPr>
        <p:txBody>
          <a:bodyPr/>
          <a:lstStyle/>
          <a:p>
            <a:r>
              <a:rPr lang="fr-FR" smtClean="0"/>
              <a:t>Cliquez sur l'icône pour ajouter une image</a:t>
            </a:r>
            <a:endParaRPr lang="fr-FR" dirty="0"/>
          </a:p>
        </p:txBody>
      </p:sp>
      <p:sp>
        <p:nvSpPr>
          <p:cNvPr id="8" name="Espace réservé du texte 7">
            <a:extLst>
              <a:ext uri="{FF2B5EF4-FFF2-40B4-BE49-F238E27FC236}">
                <a16:creationId xmlns:a16="http://schemas.microsoft.com/office/drawing/2014/main" id="{81F07BDA-5AB0-410C-A329-8C06350E1EDE}"/>
              </a:ext>
            </a:extLst>
          </p:cNvPr>
          <p:cNvSpPr>
            <a:spLocks noGrp="1"/>
          </p:cNvSpPr>
          <p:nvPr>
            <p:ph type="body" sz="quarter" idx="13"/>
          </p:nvPr>
        </p:nvSpPr>
        <p:spPr>
          <a:xfrm>
            <a:off x="1333367" y="1358085"/>
            <a:ext cx="3163510" cy="917255"/>
          </a:xfrm>
        </p:spPr>
        <p:txBody>
          <a:bodyPr/>
          <a:lstStyle>
            <a:lvl1pPr>
              <a:defRPr sz="1400"/>
            </a:lvl1pPr>
            <a:lvl2pPr>
              <a:defRPr sz="1200"/>
            </a:lvl2pPr>
            <a:lvl5pPr marL="1915851" indent="0">
              <a:buNone/>
              <a:defRPr/>
            </a:lvl5pPr>
          </a:lstStyle>
          <a:p>
            <a:pPr lvl="0"/>
            <a:r>
              <a:rPr lang="fr-FR" smtClean="0"/>
              <a:t>Modifier les styles du texte du masque</a:t>
            </a:r>
          </a:p>
          <a:p>
            <a:pPr lvl="1"/>
            <a:r>
              <a:rPr lang="fr-FR" smtClean="0"/>
              <a:t>Deuxième niveau</a:t>
            </a:r>
          </a:p>
        </p:txBody>
      </p:sp>
      <p:cxnSp>
        <p:nvCxnSpPr>
          <p:cNvPr id="10" name="Connecteur droit 9">
            <a:extLst>
              <a:ext uri="{FF2B5EF4-FFF2-40B4-BE49-F238E27FC236}">
                <a16:creationId xmlns:a16="http://schemas.microsoft.com/office/drawing/2014/main" id="{F95E4514-E62C-42B5-BE1E-5F1CD3D2A789}"/>
              </a:ext>
            </a:extLst>
          </p:cNvPr>
          <p:cNvCxnSpPr/>
          <p:nvPr/>
        </p:nvCxnSpPr>
        <p:spPr>
          <a:xfrm flipH="1">
            <a:off x="1310932" y="2332809"/>
            <a:ext cx="4759587" cy="0"/>
          </a:xfrm>
          <a:prstGeom prst="line">
            <a:avLst/>
          </a:prstGeom>
          <a:ln w="19050">
            <a:solidFill>
              <a:srgbClr val="71BF44"/>
            </a:solidFill>
          </a:ln>
        </p:spPr>
        <p:style>
          <a:lnRef idx="1">
            <a:schemeClr val="accent2"/>
          </a:lnRef>
          <a:fillRef idx="0">
            <a:schemeClr val="accent2"/>
          </a:fillRef>
          <a:effectRef idx="0">
            <a:schemeClr val="accent2"/>
          </a:effectRef>
          <a:fontRef idx="minor">
            <a:schemeClr val="tx1"/>
          </a:fontRef>
        </p:style>
      </p:cxnSp>
      <p:sp>
        <p:nvSpPr>
          <p:cNvPr id="11" name="Espace réservé du texte 7">
            <a:extLst>
              <a:ext uri="{FF2B5EF4-FFF2-40B4-BE49-F238E27FC236}">
                <a16:creationId xmlns:a16="http://schemas.microsoft.com/office/drawing/2014/main" id="{5C946E34-2083-434D-8404-8F5AEE71F02C}"/>
              </a:ext>
            </a:extLst>
          </p:cNvPr>
          <p:cNvSpPr>
            <a:spLocks noGrp="1"/>
          </p:cNvSpPr>
          <p:nvPr>
            <p:ph type="body" sz="quarter" idx="14"/>
          </p:nvPr>
        </p:nvSpPr>
        <p:spPr>
          <a:xfrm>
            <a:off x="7802399" y="1358085"/>
            <a:ext cx="3145367" cy="917243"/>
          </a:xfrm>
        </p:spPr>
        <p:txBody>
          <a:bodyPr/>
          <a:lstStyle>
            <a:lvl1pPr>
              <a:defRPr sz="1400"/>
            </a:lvl1pPr>
            <a:lvl2pPr>
              <a:defRPr sz="1200"/>
            </a:lvl2pPr>
            <a:lvl5pPr marL="1915851" indent="0">
              <a:buNone/>
              <a:defRPr/>
            </a:lvl5pPr>
          </a:lstStyle>
          <a:p>
            <a:pPr lvl="0"/>
            <a:r>
              <a:rPr lang="fr-FR" smtClean="0"/>
              <a:t>Modifier les styles du texte du masque</a:t>
            </a:r>
          </a:p>
          <a:p>
            <a:pPr lvl="1"/>
            <a:r>
              <a:rPr lang="fr-FR" smtClean="0"/>
              <a:t>Deuxième niveau</a:t>
            </a:r>
          </a:p>
        </p:txBody>
      </p:sp>
      <p:cxnSp>
        <p:nvCxnSpPr>
          <p:cNvPr id="12" name="Connecteur droit 11">
            <a:extLst>
              <a:ext uri="{FF2B5EF4-FFF2-40B4-BE49-F238E27FC236}">
                <a16:creationId xmlns:a16="http://schemas.microsoft.com/office/drawing/2014/main" id="{6653795C-036F-4780-863C-5F5B75D45AC9}"/>
              </a:ext>
            </a:extLst>
          </p:cNvPr>
          <p:cNvCxnSpPr/>
          <p:nvPr/>
        </p:nvCxnSpPr>
        <p:spPr>
          <a:xfrm flipH="1">
            <a:off x="6228757" y="2332809"/>
            <a:ext cx="4759587" cy="0"/>
          </a:xfrm>
          <a:prstGeom prst="line">
            <a:avLst/>
          </a:prstGeom>
          <a:ln w="19050">
            <a:solidFill>
              <a:srgbClr val="71BF44"/>
            </a:solidFill>
          </a:ln>
        </p:spPr>
        <p:style>
          <a:lnRef idx="1">
            <a:schemeClr val="accent2"/>
          </a:lnRef>
          <a:fillRef idx="0">
            <a:schemeClr val="accent2"/>
          </a:fillRef>
          <a:effectRef idx="0">
            <a:schemeClr val="accent2"/>
          </a:effectRef>
          <a:fontRef idx="minor">
            <a:schemeClr val="tx1"/>
          </a:fontRef>
        </p:style>
      </p:cxnSp>
      <p:sp>
        <p:nvSpPr>
          <p:cNvPr id="31" name="Espace réservé pour une image  4">
            <a:extLst>
              <a:ext uri="{FF2B5EF4-FFF2-40B4-BE49-F238E27FC236}">
                <a16:creationId xmlns:a16="http://schemas.microsoft.com/office/drawing/2014/main" id="{B755FE5F-FBAE-4CEA-8895-84E4F212E519}"/>
              </a:ext>
            </a:extLst>
          </p:cNvPr>
          <p:cNvSpPr>
            <a:spLocks noGrp="1"/>
          </p:cNvSpPr>
          <p:nvPr>
            <p:ph type="pic" sz="quarter" idx="27"/>
          </p:nvPr>
        </p:nvSpPr>
        <p:spPr>
          <a:xfrm>
            <a:off x="6228757" y="1358084"/>
            <a:ext cx="1447800" cy="917251"/>
          </a:xfrm>
        </p:spPr>
        <p:txBody>
          <a:bodyPr/>
          <a:lstStyle/>
          <a:p>
            <a:r>
              <a:rPr lang="fr-FR" smtClean="0"/>
              <a:t>Cliquez sur l'icône pour ajouter une image</a:t>
            </a:r>
            <a:endParaRPr lang="fr-FR"/>
          </a:p>
        </p:txBody>
      </p:sp>
      <p:sp>
        <p:nvSpPr>
          <p:cNvPr id="28" name="Espace réservé pour une image  4">
            <a:extLst>
              <a:ext uri="{FF2B5EF4-FFF2-40B4-BE49-F238E27FC236}">
                <a16:creationId xmlns:a16="http://schemas.microsoft.com/office/drawing/2014/main" id="{22ADC67F-E797-4291-A8E3-0F55CBC95011}"/>
              </a:ext>
            </a:extLst>
          </p:cNvPr>
          <p:cNvSpPr>
            <a:spLocks noGrp="1"/>
          </p:cNvSpPr>
          <p:nvPr>
            <p:ph type="pic" sz="quarter" idx="28"/>
          </p:nvPr>
        </p:nvSpPr>
        <p:spPr>
          <a:xfrm>
            <a:off x="4622719" y="2599419"/>
            <a:ext cx="1447800" cy="917259"/>
          </a:xfrm>
        </p:spPr>
        <p:txBody>
          <a:bodyPr/>
          <a:lstStyle/>
          <a:p>
            <a:r>
              <a:rPr lang="fr-FR" smtClean="0"/>
              <a:t>Cliquez sur l'icône pour ajouter une image</a:t>
            </a:r>
            <a:endParaRPr lang="fr-FR" dirty="0"/>
          </a:p>
        </p:txBody>
      </p:sp>
      <p:sp>
        <p:nvSpPr>
          <p:cNvPr id="29" name="Espace réservé du texte 7">
            <a:extLst>
              <a:ext uri="{FF2B5EF4-FFF2-40B4-BE49-F238E27FC236}">
                <a16:creationId xmlns:a16="http://schemas.microsoft.com/office/drawing/2014/main" id="{8B209393-3874-4ED2-8083-767200A49E1F}"/>
              </a:ext>
            </a:extLst>
          </p:cNvPr>
          <p:cNvSpPr>
            <a:spLocks noGrp="1"/>
          </p:cNvSpPr>
          <p:nvPr>
            <p:ph type="body" sz="quarter" idx="29"/>
          </p:nvPr>
        </p:nvSpPr>
        <p:spPr>
          <a:xfrm>
            <a:off x="1333367" y="2599420"/>
            <a:ext cx="3163510" cy="917255"/>
          </a:xfrm>
        </p:spPr>
        <p:txBody>
          <a:bodyPr/>
          <a:lstStyle>
            <a:lvl1pPr>
              <a:defRPr sz="1400"/>
            </a:lvl1pPr>
            <a:lvl2pPr>
              <a:defRPr sz="1200"/>
            </a:lvl2pPr>
            <a:lvl5pPr marL="1915851" indent="0">
              <a:buNone/>
              <a:defRPr/>
            </a:lvl5pPr>
          </a:lstStyle>
          <a:p>
            <a:pPr lvl="0"/>
            <a:r>
              <a:rPr lang="fr-FR" smtClean="0"/>
              <a:t>Modifier les styles du texte du masque</a:t>
            </a:r>
          </a:p>
          <a:p>
            <a:pPr lvl="1"/>
            <a:r>
              <a:rPr lang="fr-FR" smtClean="0"/>
              <a:t>Deuxième niveau</a:t>
            </a:r>
          </a:p>
        </p:txBody>
      </p:sp>
      <p:cxnSp>
        <p:nvCxnSpPr>
          <p:cNvPr id="30" name="Connecteur droit 9">
            <a:extLst>
              <a:ext uri="{FF2B5EF4-FFF2-40B4-BE49-F238E27FC236}">
                <a16:creationId xmlns:a16="http://schemas.microsoft.com/office/drawing/2014/main" id="{89635DC8-0DE1-45BF-B660-9978E7ECF557}"/>
              </a:ext>
            </a:extLst>
          </p:cNvPr>
          <p:cNvCxnSpPr/>
          <p:nvPr/>
        </p:nvCxnSpPr>
        <p:spPr>
          <a:xfrm flipH="1">
            <a:off x="1310932" y="3574144"/>
            <a:ext cx="4759587" cy="0"/>
          </a:xfrm>
          <a:prstGeom prst="line">
            <a:avLst/>
          </a:prstGeom>
          <a:ln w="19050">
            <a:solidFill>
              <a:srgbClr val="71BF44"/>
            </a:solidFill>
          </a:ln>
        </p:spPr>
        <p:style>
          <a:lnRef idx="1">
            <a:schemeClr val="accent2"/>
          </a:lnRef>
          <a:fillRef idx="0">
            <a:schemeClr val="accent2"/>
          </a:fillRef>
          <a:effectRef idx="0">
            <a:schemeClr val="accent2"/>
          </a:effectRef>
          <a:fontRef idx="minor">
            <a:schemeClr val="tx1"/>
          </a:fontRef>
        </p:style>
      </p:cxnSp>
      <p:sp>
        <p:nvSpPr>
          <p:cNvPr id="50" name="Espace réservé du texte 7">
            <a:extLst>
              <a:ext uri="{FF2B5EF4-FFF2-40B4-BE49-F238E27FC236}">
                <a16:creationId xmlns:a16="http://schemas.microsoft.com/office/drawing/2014/main" id="{9946E2AE-62D6-4FF6-ADAD-DB3C797B84EC}"/>
              </a:ext>
            </a:extLst>
          </p:cNvPr>
          <p:cNvSpPr>
            <a:spLocks noGrp="1"/>
          </p:cNvSpPr>
          <p:nvPr>
            <p:ph type="body" sz="quarter" idx="30"/>
          </p:nvPr>
        </p:nvSpPr>
        <p:spPr>
          <a:xfrm>
            <a:off x="7802399" y="2599420"/>
            <a:ext cx="3145367" cy="917243"/>
          </a:xfrm>
        </p:spPr>
        <p:txBody>
          <a:bodyPr/>
          <a:lstStyle>
            <a:lvl1pPr>
              <a:defRPr sz="1400"/>
            </a:lvl1pPr>
            <a:lvl2pPr>
              <a:defRPr sz="1200"/>
            </a:lvl2pPr>
            <a:lvl5pPr marL="1915851" indent="0">
              <a:buNone/>
              <a:defRPr/>
            </a:lvl5pPr>
          </a:lstStyle>
          <a:p>
            <a:pPr lvl="0"/>
            <a:r>
              <a:rPr lang="fr-FR" smtClean="0"/>
              <a:t>Modifier les styles du texte du masque</a:t>
            </a:r>
          </a:p>
          <a:p>
            <a:pPr lvl="1"/>
            <a:r>
              <a:rPr lang="fr-FR" smtClean="0"/>
              <a:t>Deuxième niveau</a:t>
            </a:r>
          </a:p>
        </p:txBody>
      </p:sp>
      <p:cxnSp>
        <p:nvCxnSpPr>
          <p:cNvPr id="51" name="Connecteur droit 11">
            <a:extLst>
              <a:ext uri="{FF2B5EF4-FFF2-40B4-BE49-F238E27FC236}">
                <a16:creationId xmlns:a16="http://schemas.microsoft.com/office/drawing/2014/main" id="{F1FD97AF-E44C-4020-83DE-C9ED10C337D5}"/>
              </a:ext>
            </a:extLst>
          </p:cNvPr>
          <p:cNvCxnSpPr/>
          <p:nvPr/>
        </p:nvCxnSpPr>
        <p:spPr>
          <a:xfrm flipH="1">
            <a:off x="6228757" y="3574144"/>
            <a:ext cx="4759587" cy="0"/>
          </a:xfrm>
          <a:prstGeom prst="line">
            <a:avLst/>
          </a:prstGeom>
          <a:ln w="19050">
            <a:solidFill>
              <a:srgbClr val="71BF44"/>
            </a:solidFill>
          </a:ln>
        </p:spPr>
        <p:style>
          <a:lnRef idx="1">
            <a:schemeClr val="accent2"/>
          </a:lnRef>
          <a:fillRef idx="0">
            <a:schemeClr val="accent2"/>
          </a:fillRef>
          <a:effectRef idx="0">
            <a:schemeClr val="accent2"/>
          </a:effectRef>
          <a:fontRef idx="minor">
            <a:schemeClr val="tx1"/>
          </a:fontRef>
        </p:style>
      </p:cxnSp>
      <p:sp>
        <p:nvSpPr>
          <p:cNvPr id="52" name="Espace réservé pour une image  4">
            <a:extLst>
              <a:ext uri="{FF2B5EF4-FFF2-40B4-BE49-F238E27FC236}">
                <a16:creationId xmlns:a16="http://schemas.microsoft.com/office/drawing/2014/main" id="{C7A6CB66-2EE7-4D61-B8D8-B792649D9511}"/>
              </a:ext>
            </a:extLst>
          </p:cNvPr>
          <p:cNvSpPr>
            <a:spLocks noGrp="1"/>
          </p:cNvSpPr>
          <p:nvPr>
            <p:ph type="pic" sz="quarter" idx="31"/>
          </p:nvPr>
        </p:nvSpPr>
        <p:spPr>
          <a:xfrm>
            <a:off x="6228757" y="2599419"/>
            <a:ext cx="1447800" cy="917251"/>
          </a:xfrm>
        </p:spPr>
        <p:txBody>
          <a:bodyPr/>
          <a:lstStyle/>
          <a:p>
            <a:r>
              <a:rPr lang="fr-FR" smtClean="0"/>
              <a:t>Cliquez sur l'icône pour ajouter une image</a:t>
            </a:r>
            <a:endParaRPr lang="fr-FR"/>
          </a:p>
        </p:txBody>
      </p:sp>
      <p:sp>
        <p:nvSpPr>
          <p:cNvPr id="59" name="Espace réservé pour une image  4">
            <a:extLst>
              <a:ext uri="{FF2B5EF4-FFF2-40B4-BE49-F238E27FC236}">
                <a16:creationId xmlns:a16="http://schemas.microsoft.com/office/drawing/2014/main" id="{3796C7BE-5840-414D-923B-EAC0AD681468}"/>
              </a:ext>
            </a:extLst>
          </p:cNvPr>
          <p:cNvSpPr>
            <a:spLocks noGrp="1"/>
          </p:cNvSpPr>
          <p:nvPr>
            <p:ph type="pic" sz="quarter" idx="32"/>
          </p:nvPr>
        </p:nvSpPr>
        <p:spPr>
          <a:xfrm>
            <a:off x="4622719" y="3979165"/>
            <a:ext cx="1447800" cy="917259"/>
          </a:xfrm>
        </p:spPr>
        <p:txBody>
          <a:bodyPr/>
          <a:lstStyle/>
          <a:p>
            <a:r>
              <a:rPr lang="fr-FR" smtClean="0"/>
              <a:t>Cliquez sur l'icône pour ajouter une image</a:t>
            </a:r>
            <a:endParaRPr lang="fr-FR" dirty="0"/>
          </a:p>
        </p:txBody>
      </p:sp>
      <p:sp>
        <p:nvSpPr>
          <p:cNvPr id="60" name="Espace réservé du texte 7">
            <a:extLst>
              <a:ext uri="{FF2B5EF4-FFF2-40B4-BE49-F238E27FC236}">
                <a16:creationId xmlns:a16="http://schemas.microsoft.com/office/drawing/2014/main" id="{CE59C844-7624-436B-B75F-12C324F16884}"/>
              </a:ext>
            </a:extLst>
          </p:cNvPr>
          <p:cNvSpPr>
            <a:spLocks noGrp="1"/>
          </p:cNvSpPr>
          <p:nvPr>
            <p:ph type="body" sz="quarter" idx="33"/>
          </p:nvPr>
        </p:nvSpPr>
        <p:spPr>
          <a:xfrm>
            <a:off x="1333367" y="3979166"/>
            <a:ext cx="3163510" cy="917255"/>
          </a:xfrm>
        </p:spPr>
        <p:txBody>
          <a:bodyPr/>
          <a:lstStyle>
            <a:lvl1pPr>
              <a:defRPr sz="1400"/>
            </a:lvl1pPr>
            <a:lvl2pPr>
              <a:defRPr sz="1200"/>
            </a:lvl2pPr>
            <a:lvl5pPr marL="1915851" indent="0">
              <a:buNone/>
              <a:defRPr/>
            </a:lvl5pPr>
          </a:lstStyle>
          <a:p>
            <a:pPr lvl="0"/>
            <a:r>
              <a:rPr lang="fr-FR" smtClean="0"/>
              <a:t>Modifier les styles du texte du masque</a:t>
            </a:r>
          </a:p>
          <a:p>
            <a:pPr lvl="1"/>
            <a:r>
              <a:rPr lang="fr-FR" smtClean="0"/>
              <a:t>Deuxième niveau</a:t>
            </a:r>
          </a:p>
        </p:txBody>
      </p:sp>
      <p:cxnSp>
        <p:nvCxnSpPr>
          <p:cNvPr id="61" name="Connecteur droit 9">
            <a:extLst>
              <a:ext uri="{FF2B5EF4-FFF2-40B4-BE49-F238E27FC236}">
                <a16:creationId xmlns:a16="http://schemas.microsoft.com/office/drawing/2014/main" id="{9B1F7315-6020-43F3-A5F2-9D49CFABB18F}"/>
              </a:ext>
            </a:extLst>
          </p:cNvPr>
          <p:cNvCxnSpPr/>
          <p:nvPr/>
        </p:nvCxnSpPr>
        <p:spPr>
          <a:xfrm flipH="1">
            <a:off x="1310932" y="4953890"/>
            <a:ext cx="4759587" cy="0"/>
          </a:xfrm>
          <a:prstGeom prst="line">
            <a:avLst/>
          </a:prstGeom>
          <a:ln w="19050">
            <a:solidFill>
              <a:srgbClr val="71BF44"/>
            </a:solidFill>
          </a:ln>
        </p:spPr>
        <p:style>
          <a:lnRef idx="1">
            <a:schemeClr val="accent2"/>
          </a:lnRef>
          <a:fillRef idx="0">
            <a:schemeClr val="accent2"/>
          </a:fillRef>
          <a:effectRef idx="0">
            <a:schemeClr val="accent2"/>
          </a:effectRef>
          <a:fontRef idx="minor">
            <a:schemeClr val="tx1"/>
          </a:fontRef>
        </p:style>
      </p:cxnSp>
      <p:sp>
        <p:nvSpPr>
          <p:cNvPr id="62" name="Espace réservé du texte 7">
            <a:extLst>
              <a:ext uri="{FF2B5EF4-FFF2-40B4-BE49-F238E27FC236}">
                <a16:creationId xmlns:a16="http://schemas.microsoft.com/office/drawing/2014/main" id="{4B68E589-D2AB-420B-BDA7-B78434296534}"/>
              </a:ext>
            </a:extLst>
          </p:cNvPr>
          <p:cNvSpPr>
            <a:spLocks noGrp="1"/>
          </p:cNvSpPr>
          <p:nvPr>
            <p:ph type="body" sz="quarter" idx="34"/>
          </p:nvPr>
        </p:nvSpPr>
        <p:spPr>
          <a:xfrm>
            <a:off x="7802399" y="3979166"/>
            <a:ext cx="3145367" cy="917243"/>
          </a:xfrm>
        </p:spPr>
        <p:txBody>
          <a:bodyPr/>
          <a:lstStyle>
            <a:lvl1pPr>
              <a:defRPr sz="1400"/>
            </a:lvl1pPr>
            <a:lvl2pPr>
              <a:defRPr sz="1200"/>
            </a:lvl2pPr>
            <a:lvl5pPr marL="1915851" indent="0">
              <a:buNone/>
              <a:defRPr/>
            </a:lvl5pPr>
          </a:lstStyle>
          <a:p>
            <a:pPr lvl="0"/>
            <a:r>
              <a:rPr lang="fr-FR" smtClean="0"/>
              <a:t>Modifier les styles du texte du masque</a:t>
            </a:r>
          </a:p>
          <a:p>
            <a:pPr lvl="1"/>
            <a:r>
              <a:rPr lang="fr-FR" smtClean="0"/>
              <a:t>Deuxième niveau</a:t>
            </a:r>
          </a:p>
        </p:txBody>
      </p:sp>
      <p:cxnSp>
        <p:nvCxnSpPr>
          <p:cNvPr id="63" name="Connecteur droit 11">
            <a:extLst>
              <a:ext uri="{FF2B5EF4-FFF2-40B4-BE49-F238E27FC236}">
                <a16:creationId xmlns:a16="http://schemas.microsoft.com/office/drawing/2014/main" id="{29D8923A-A92A-409D-890D-0ADA5FE8AE8B}"/>
              </a:ext>
            </a:extLst>
          </p:cNvPr>
          <p:cNvCxnSpPr/>
          <p:nvPr/>
        </p:nvCxnSpPr>
        <p:spPr>
          <a:xfrm flipH="1">
            <a:off x="6228757" y="4953890"/>
            <a:ext cx="4759587" cy="0"/>
          </a:xfrm>
          <a:prstGeom prst="line">
            <a:avLst/>
          </a:prstGeom>
          <a:ln w="19050">
            <a:solidFill>
              <a:srgbClr val="71BF44"/>
            </a:solidFill>
          </a:ln>
        </p:spPr>
        <p:style>
          <a:lnRef idx="1">
            <a:schemeClr val="accent2"/>
          </a:lnRef>
          <a:fillRef idx="0">
            <a:schemeClr val="accent2"/>
          </a:fillRef>
          <a:effectRef idx="0">
            <a:schemeClr val="accent2"/>
          </a:effectRef>
          <a:fontRef idx="minor">
            <a:schemeClr val="tx1"/>
          </a:fontRef>
        </p:style>
      </p:cxnSp>
      <p:sp>
        <p:nvSpPr>
          <p:cNvPr id="64" name="Espace réservé pour une image  4">
            <a:extLst>
              <a:ext uri="{FF2B5EF4-FFF2-40B4-BE49-F238E27FC236}">
                <a16:creationId xmlns:a16="http://schemas.microsoft.com/office/drawing/2014/main" id="{C520D07C-5182-487C-93B4-740F5F6694B7}"/>
              </a:ext>
            </a:extLst>
          </p:cNvPr>
          <p:cNvSpPr>
            <a:spLocks noGrp="1"/>
          </p:cNvSpPr>
          <p:nvPr>
            <p:ph type="pic" sz="quarter" idx="35"/>
          </p:nvPr>
        </p:nvSpPr>
        <p:spPr>
          <a:xfrm>
            <a:off x="6228757" y="3979165"/>
            <a:ext cx="1447800" cy="917251"/>
          </a:xfrm>
        </p:spPr>
        <p:txBody>
          <a:bodyPr/>
          <a:lstStyle/>
          <a:p>
            <a:r>
              <a:rPr lang="fr-FR" smtClean="0"/>
              <a:t>Cliquez sur l'icône pour ajouter une image</a:t>
            </a:r>
            <a:endParaRPr lang="fr-FR"/>
          </a:p>
        </p:txBody>
      </p:sp>
      <p:sp>
        <p:nvSpPr>
          <p:cNvPr id="65" name="Espace réservé pour une image  4">
            <a:extLst>
              <a:ext uri="{FF2B5EF4-FFF2-40B4-BE49-F238E27FC236}">
                <a16:creationId xmlns:a16="http://schemas.microsoft.com/office/drawing/2014/main" id="{88E492D9-B1FB-497C-AE54-9777D95A617A}"/>
              </a:ext>
            </a:extLst>
          </p:cNvPr>
          <p:cNvSpPr>
            <a:spLocks noGrp="1"/>
          </p:cNvSpPr>
          <p:nvPr>
            <p:ph type="pic" sz="quarter" idx="36"/>
          </p:nvPr>
        </p:nvSpPr>
        <p:spPr>
          <a:xfrm>
            <a:off x="4626660" y="5228680"/>
            <a:ext cx="1447800" cy="917259"/>
          </a:xfrm>
        </p:spPr>
        <p:txBody>
          <a:bodyPr/>
          <a:lstStyle/>
          <a:p>
            <a:r>
              <a:rPr lang="fr-FR" smtClean="0"/>
              <a:t>Cliquez sur l'icône pour ajouter une image</a:t>
            </a:r>
            <a:endParaRPr lang="fr-FR" dirty="0"/>
          </a:p>
        </p:txBody>
      </p:sp>
      <p:sp>
        <p:nvSpPr>
          <p:cNvPr id="66" name="Espace réservé du texte 7">
            <a:extLst>
              <a:ext uri="{FF2B5EF4-FFF2-40B4-BE49-F238E27FC236}">
                <a16:creationId xmlns:a16="http://schemas.microsoft.com/office/drawing/2014/main" id="{7EC16F37-C59A-4483-A7AC-A499B083B309}"/>
              </a:ext>
            </a:extLst>
          </p:cNvPr>
          <p:cNvSpPr>
            <a:spLocks noGrp="1"/>
          </p:cNvSpPr>
          <p:nvPr>
            <p:ph type="body" sz="quarter" idx="37"/>
          </p:nvPr>
        </p:nvSpPr>
        <p:spPr>
          <a:xfrm>
            <a:off x="1337308" y="5228681"/>
            <a:ext cx="3163510" cy="917255"/>
          </a:xfrm>
        </p:spPr>
        <p:txBody>
          <a:bodyPr/>
          <a:lstStyle>
            <a:lvl1pPr>
              <a:defRPr sz="1400"/>
            </a:lvl1pPr>
            <a:lvl2pPr>
              <a:defRPr sz="1200"/>
            </a:lvl2pPr>
            <a:lvl5pPr marL="1915851" indent="0">
              <a:buNone/>
              <a:defRPr/>
            </a:lvl5pPr>
          </a:lstStyle>
          <a:p>
            <a:pPr lvl="0"/>
            <a:r>
              <a:rPr lang="fr-FR" smtClean="0"/>
              <a:t>Modifier les styles du texte du masque</a:t>
            </a:r>
          </a:p>
          <a:p>
            <a:pPr lvl="1"/>
            <a:r>
              <a:rPr lang="fr-FR" smtClean="0"/>
              <a:t>Deuxième niveau</a:t>
            </a:r>
          </a:p>
        </p:txBody>
      </p:sp>
      <p:cxnSp>
        <p:nvCxnSpPr>
          <p:cNvPr id="67" name="Connecteur droit 9">
            <a:extLst>
              <a:ext uri="{FF2B5EF4-FFF2-40B4-BE49-F238E27FC236}">
                <a16:creationId xmlns:a16="http://schemas.microsoft.com/office/drawing/2014/main" id="{E75DD157-1B84-4D38-B8C3-CEF8C99055BA}"/>
              </a:ext>
            </a:extLst>
          </p:cNvPr>
          <p:cNvCxnSpPr/>
          <p:nvPr/>
        </p:nvCxnSpPr>
        <p:spPr>
          <a:xfrm flipH="1">
            <a:off x="1314873" y="6203405"/>
            <a:ext cx="4759587" cy="0"/>
          </a:xfrm>
          <a:prstGeom prst="line">
            <a:avLst/>
          </a:prstGeom>
          <a:ln w="19050">
            <a:solidFill>
              <a:srgbClr val="71BF44"/>
            </a:solidFill>
          </a:ln>
        </p:spPr>
        <p:style>
          <a:lnRef idx="1">
            <a:schemeClr val="accent2"/>
          </a:lnRef>
          <a:fillRef idx="0">
            <a:schemeClr val="accent2"/>
          </a:fillRef>
          <a:effectRef idx="0">
            <a:schemeClr val="accent2"/>
          </a:effectRef>
          <a:fontRef idx="minor">
            <a:schemeClr val="tx1"/>
          </a:fontRef>
        </p:style>
      </p:cxnSp>
      <p:sp>
        <p:nvSpPr>
          <p:cNvPr id="68" name="Espace réservé du texte 7">
            <a:extLst>
              <a:ext uri="{FF2B5EF4-FFF2-40B4-BE49-F238E27FC236}">
                <a16:creationId xmlns:a16="http://schemas.microsoft.com/office/drawing/2014/main" id="{31812CFC-354D-4188-A115-40F9E1BE959F}"/>
              </a:ext>
            </a:extLst>
          </p:cNvPr>
          <p:cNvSpPr>
            <a:spLocks noGrp="1"/>
          </p:cNvSpPr>
          <p:nvPr>
            <p:ph type="body" sz="quarter" idx="38"/>
          </p:nvPr>
        </p:nvSpPr>
        <p:spPr>
          <a:xfrm>
            <a:off x="7806340" y="5228681"/>
            <a:ext cx="3145367" cy="917243"/>
          </a:xfrm>
        </p:spPr>
        <p:txBody>
          <a:bodyPr/>
          <a:lstStyle>
            <a:lvl1pPr>
              <a:defRPr sz="1400"/>
            </a:lvl1pPr>
            <a:lvl2pPr>
              <a:defRPr sz="1200"/>
            </a:lvl2pPr>
            <a:lvl5pPr marL="1915851" indent="0">
              <a:buNone/>
              <a:defRPr/>
            </a:lvl5pPr>
          </a:lstStyle>
          <a:p>
            <a:pPr lvl="0"/>
            <a:r>
              <a:rPr lang="fr-FR" smtClean="0"/>
              <a:t>Modifier les styles du texte du masque</a:t>
            </a:r>
          </a:p>
          <a:p>
            <a:pPr lvl="1"/>
            <a:r>
              <a:rPr lang="fr-FR" smtClean="0"/>
              <a:t>Deuxième niveau</a:t>
            </a:r>
          </a:p>
        </p:txBody>
      </p:sp>
      <p:cxnSp>
        <p:nvCxnSpPr>
          <p:cNvPr id="69" name="Connecteur droit 11">
            <a:extLst>
              <a:ext uri="{FF2B5EF4-FFF2-40B4-BE49-F238E27FC236}">
                <a16:creationId xmlns:a16="http://schemas.microsoft.com/office/drawing/2014/main" id="{DF7F2929-78B2-469D-8E02-2703095EC7FF}"/>
              </a:ext>
            </a:extLst>
          </p:cNvPr>
          <p:cNvCxnSpPr/>
          <p:nvPr/>
        </p:nvCxnSpPr>
        <p:spPr>
          <a:xfrm flipH="1">
            <a:off x="6232698" y="6203405"/>
            <a:ext cx="4759587" cy="0"/>
          </a:xfrm>
          <a:prstGeom prst="line">
            <a:avLst/>
          </a:prstGeom>
          <a:ln w="19050">
            <a:solidFill>
              <a:srgbClr val="71BF44"/>
            </a:solidFill>
          </a:ln>
        </p:spPr>
        <p:style>
          <a:lnRef idx="1">
            <a:schemeClr val="accent2"/>
          </a:lnRef>
          <a:fillRef idx="0">
            <a:schemeClr val="accent2"/>
          </a:fillRef>
          <a:effectRef idx="0">
            <a:schemeClr val="accent2"/>
          </a:effectRef>
          <a:fontRef idx="minor">
            <a:schemeClr val="tx1"/>
          </a:fontRef>
        </p:style>
      </p:cxnSp>
      <p:sp>
        <p:nvSpPr>
          <p:cNvPr id="70" name="Espace réservé pour une image  4">
            <a:extLst>
              <a:ext uri="{FF2B5EF4-FFF2-40B4-BE49-F238E27FC236}">
                <a16:creationId xmlns:a16="http://schemas.microsoft.com/office/drawing/2014/main" id="{803C1564-8FCE-41DC-879F-588392A66C6B}"/>
              </a:ext>
            </a:extLst>
          </p:cNvPr>
          <p:cNvSpPr>
            <a:spLocks noGrp="1"/>
          </p:cNvSpPr>
          <p:nvPr>
            <p:ph type="pic" sz="quarter" idx="39"/>
          </p:nvPr>
        </p:nvSpPr>
        <p:spPr>
          <a:xfrm>
            <a:off x="6232698" y="5228680"/>
            <a:ext cx="1447800" cy="917251"/>
          </a:xfrm>
        </p:spPr>
        <p:txBody>
          <a:bodyPr/>
          <a:lstStyle/>
          <a:p>
            <a:r>
              <a:rPr lang="fr-FR" smtClean="0"/>
              <a:t>Cliquez sur l'icône pour ajouter une image</a:t>
            </a:r>
            <a:endParaRPr lang="fr-FR"/>
          </a:p>
        </p:txBody>
      </p:sp>
      <p:sp>
        <p:nvSpPr>
          <p:cNvPr id="32" name="Slide Number Placeholder 2"/>
          <p:cNvSpPr>
            <a:spLocks noGrp="1"/>
          </p:cNvSpPr>
          <p:nvPr>
            <p:ph type="sldNum" sz="quarter" idx="4"/>
          </p:nvPr>
        </p:nvSpPr>
        <p:spPr>
          <a:xfrm>
            <a:off x="11157188" y="6674610"/>
            <a:ext cx="837259" cy="138499"/>
          </a:xfrm>
          <a:prstGeom prst="rect">
            <a:avLst/>
          </a:prstGeom>
        </p:spPr>
        <p:txBody>
          <a:bodyPr lIns="72000" tIns="0" rIns="72000" bIns="0">
            <a:spAutoFit/>
          </a:bodyPr>
          <a:lstStyle>
            <a:lvl1pPr>
              <a:defRPr sz="900">
                <a:latin typeface="+mj-lt"/>
              </a:defRPr>
            </a:lvl1pPr>
          </a:lstStyle>
          <a:p>
            <a:fld id="{C7DC038F-71A1-46F1-8993-805CE5FC599F}" type="slidenum">
              <a:rPr lang="fr-FR" smtClean="0"/>
              <a:t>‹N°›</a:t>
            </a:fld>
            <a:endParaRPr lang="fr-FR"/>
          </a:p>
        </p:txBody>
      </p:sp>
    </p:spTree>
    <p:extLst>
      <p:ext uri="{BB962C8B-B14F-4D97-AF65-F5344CB8AC3E}">
        <p14:creationId xmlns:p14="http://schemas.microsoft.com/office/powerpoint/2010/main" val="153125219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merciements">
    <p:spTree>
      <p:nvGrpSpPr>
        <p:cNvPr id="1" name=""/>
        <p:cNvGrpSpPr/>
        <p:nvPr/>
      </p:nvGrpSpPr>
      <p:grpSpPr>
        <a:xfrm>
          <a:off x="0" y="0"/>
          <a:ext cx="0" cy="0"/>
          <a:chOff x="0" y="0"/>
          <a:chExt cx="0" cy="0"/>
        </a:xfrm>
      </p:grpSpPr>
      <p:grpSp>
        <p:nvGrpSpPr>
          <p:cNvPr id="15" name="Groupe 14"/>
          <p:cNvGrpSpPr/>
          <p:nvPr/>
        </p:nvGrpSpPr>
        <p:grpSpPr>
          <a:xfrm>
            <a:off x="-1" y="-1"/>
            <a:ext cx="12197087" cy="5980140"/>
            <a:chOff x="-1" y="-1"/>
            <a:chExt cx="12197087" cy="5980140"/>
          </a:xfrm>
        </p:grpSpPr>
        <p:grpSp>
          <p:nvGrpSpPr>
            <p:cNvPr id="17" name="Groupe 16"/>
            <p:cNvGrpSpPr/>
            <p:nvPr userDrawn="1"/>
          </p:nvGrpSpPr>
          <p:grpSpPr>
            <a:xfrm>
              <a:off x="-1" y="-1"/>
              <a:ext cx="12197087" cy="5967900"/>
              <a:chOff x="-5085" y="-1"/>
              <a:chExt cx="12197087" cy="5967900"/>
            </a:xfrm>
          </p:grpSpPr>
          <p:sp>
            <p:nvSpPr>
              <p:cNvPr id="19" name="Rectangle 18"/>
              <p:cNvSpPr/>
              <p:nvPr userDrawn="1"/>
            </p:nvSpPr>
            <p:spPr>
              <a:xfrm>
                <a:off x="-5084" y="-1"/>
                <a:ext cx="12197086" cy="4104000"/>
              </a:xfrm>
              <a:prstGeom prst="rect">
                <a:avLst/>
              </a:prstGeom>
              <a:solidFill>
                <a:srgbClr val="B814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j-lt"/>
                </a:endParaRPr>
              </a:p>
            </p:txBody>
          </p:sp>
          <p:sp>
            <p:nvSpPr>
              <p:cNvPr id="20" name="Rectangle 19"/>
              <p:cNvSpPr/>
              <p:nvPr userDrawn="1"/>
            </p:nvSpPr>
            <p:spPr>
              <a:xfrm>
                <a:off x="-5085" y="4103613"/>
                <a:ext cx="12196800" cy="186428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mj-lt"/>
                  </a:rPr>
                  <a:t>             </a:t>
                </a:r>
                <a:endParaRPr lang="fr-FR" dirty="0">
                  <a:latin typeface="+mj-lt"/>
                </a:endParaRPr>
              </a:p>
            </p:txBody>
          </p:sp>
        </p:grpSp>
        <p:pic>
          <p:nvPicPr>
            <p:cNvPr id="18" name="Imag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6377" y="4139"/>
              <a:ext cx="9148166" cy="5976000"/>
            </a:xfrm>
            <a:prstGeom prst="rect">
              <a:avLst/>
            </a:prstGeom>
          </p:spPr>
        </p:pic>
      </p:grpSp>
      <p:sp>
        <p:nvSpPr>
          <p:cNvPr id="5" name="Rectangle 4"/>
          <p:cNvSpPr/>
          <p:nvPr/>
        </p:nvSpPr>
        <p:spPr>
          <a:xfrm>
            <a:off x="3" y="5961053"/>
            <a:ext cx="12191999"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fr-FR" sz="2500" noProof="0" dirty="0">
                <a:solidFill>
                  <a:schemeClr val="accent1"/>
                </a:solidFill>
                <a:latin typeface="+mj-lt"/>
              </a:rPr>
              <a:t> </a:t>
            </a:r>
          </a:p>
        </p:txBody>
      </p:sp>
      <p:sp>
        <p:nvSpPr>
          <p:cNvPr id="9" name="Titre 1"/>
          <p:cNvSpPr>
            <a:spLocks noGrp="1"/>
          </p:cNvSpPr>
          <p:nvPr>
            <p:ph type="title" hasCustomPrompt="1"/>
          </p:nvPr>
        </p:nvSpPr>
        <p:spPr>
          <a:xfrm>
            <a:off x="4359965" y="2308194"/>
            <a:ext cx="6354635" cy="563217"/>
          </a:xfrm>
          <a:prstGeom prst="rect">
            <a:avLst/>
          </a:prstGeom>
        </p:spPr>
        <p:txBody>
          <a:bodyPr wrap="square">
            <a:spAutoFit/>
          </a:bodyPr>
          <a:lstStyle>
            <a:lvl1pPr marL="0" marR="0" indent="0" algn="l" defTabSz="957925" rtl="0" eaLnBrk="1" fontAlgn="auto" latinLnBrk="0" hangingPunct="1">
              <a:lnSpc>
                <a:spcPct val="100000"/>
              </a:lnSpc>
              <a:spcBef>
                <a:spcPct val="0"/>
              </a:spcBef>
              <a:spcAft>
                <a:spcPts val="0"/>
              </a:spcAft>
              <a:buClrTx/>
              <a:buSzTx/>
              <a:buFontTx/>
              <a:buNone/>
              <a:tabLst/>
              <a:defRPr lang="fr-FR" sz="3000" kern="1200" dirty="0" smtClean="0">
                <a:solidFill>
                  <a:schemeClr val="bg1"/>
                </a:solidFill>
                <a:latin typeface="+mj-lt"/>
                <a:ea typeface="+mn-ea"/>
                <a:cs typeface="Calibri"/>
              </a:defRPr>
            </a:lvl1pPr>
          </a:lstStyle>
          <a:p>
            <a:r>
              <a:rPr lang="fr-FR" noProof="0" dirty="0"/>
              <a:t>Merci de votre attention</a:t>
            </a:r>
          </a:p>
        </p:txBody>
      </p:sp>
      <p:sp>
        <p:nvSpPr>
          <p:cNvPr id="12" name="ZoneTexte 10"/>
          <p:cNvSpPr txBox="1"/>
          <p:nvPr/>
        </p:nvSpPr>
        <p:spPr>
          <a:xfrm>
            <a:off x="1126800" y="6230474"/>
            <a:ext cx="10376440" cy="376988"/>
          </a:xfrm>
          <a:prstGeom prst="rect">
            <a:avLst/>
          </a:prstGeom>
          <a:noFill/>
        </p:spPr>
        <p:txBody>
          <a:bodyPr wrap="square" lIns="127723" tIns="63862" rIns="127723" bIns="63862" rtlCol="0">
            <a:spAutoFit/>
          </a:bodyPr>
          <a:lstStyle/>
          <a:p>
            <a:pPr algn="l">
              <a:lnSpc>
                <a:spcPct val="140000"/>
              </a:lnSpc>
            </a:pPr>
            <a:r>
              <a:rPr lang="fr-FR" sz="1300" kern="0" spc="80" baseline="0" noProof="0" dirty="0" smtClean="0">
                <a:solidFill>
                  <a:schemeClr val="tx1">
                    <a:lumMod val="85000"/>
                    <a:lumOff val="15000"/>
                  </a:schemeClr>
                </a:solidFill>
                <a:latin typeface="+mj-lt"/>
                <a:cs typeface="Calibri"/>
              </a:rPr>
              <a:t>CEA - </a:t>
            </a:r>
            <a:r>
              <a:rPr lang="fr-FR" sz="1300" kern="0" spc="80" baseline="0" noProof="0" dirty="0">
                <a:solidFill>
                  <a:srgbClr val="A50119"/>
                </a:solidFill>
                <a:latin typeface="+mj-lt"/>
                <a:cs typeface="Calibri"/>
              </a:rPr>
              <a:t>www.cea.fr</a:t>
            </a:r>
          </a:p>
        </p:txBody>
      </p:sp>
      <p:sp>
        <p:nvSpPr>
          <p:cNvPr id="14" name="Espace réservé du texte 12"/>
          <p:cNvSpPr>
            <a:spLocks noGrp="1"/>
          </p:cNvSpPr>
          <p:nvPr>
            <p:ph type="body" sz="quarter" idx="13" hasCustomPrompt="1"/>
          </p:nvPr>
        </p:nvSpPr>
        <p:spPr>
          <a:xfrm>
            <a:off x="4339916" y="3564234"/>
            <a:ext cx="3922680" cy="350570"/>
          </a:xfrm>
        </p:spPr>
        <p:txBody>
          <a:bodyPr wrap="square">
            <a:spAutoFit/>
          </a:bodyPr>
          <a:lstStyle>
            <a:lvl1pPr marL="0" indent="0">
              <a:buFontTx/>
              <a:buNone/>
              <a:defRPr sz="1600" b="0">
                <a:solidFill>
                  <a:schemeClr val="bg1"/>
                </a:solidFill>
                <a:latin typeface="+mj-lt"/>
              </a:defRPr>
            </a:lvl1pPr>
          </a:lstStyle>
          <a:p>
            <a:pPr lvl="0"/>
            <a:r>
              <a:rPr lang="fr-FR" noProof="0" dirty="0"/>
              <a:t>Auteur</a:t>
            </a:r>
          </a:p>
        </p:txBody>
      </p:sp>
      <p:pic>
        <p:nvPicPr>
          <p:cNvPr id="16" name="Picture 9" descr="cea_logo_small2.jpg">
            <a:hlinkClick r:id="rId3" tooltip="Rendez-vous sur www.cea.fr"/>
            <a:extLst>
              <a:ext uri="{FF2B5EF4-FFF2-40B4-BE49-F238E27FC236}">
                <a16:creationId xmlns:a16="http://schemas.microsoft.com/office/drawing/2014/main" id="{9ACC02E3-8987-4096-B349-1EDE0C3CF6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6880" y="1861047"/>
            <a:ext cx="1942272" cy="1585387"/>
          </a:xfrm>
          <a:prstGeom prst="rect">
            <a:avLst/>
          </a:prstGeom>
          <a:effectLst>
            <a:outerShdw blurRad="517525" dist="38100" dir="2700000" algn="tl" rotWithShape="0">
              <a:srgbClr val="000000">
                <a:alpha val="33000"/>
              </a:srgbClr>
            </a:outerShdw>
          </a:effectLst>
        </p:spPr>
      </p:pic>
      <p:sp>
        <p:nvSpPr>
          <p:cNvPr id="21" name="Espace réservé du texte 12"/>
          <p:cNvSpPr>
            <a:spLocks noGrp="1"/>
          </p:cNvSpPr>
          <p:nvPr>
            <p:ph type="body" sz="quarter" idx="15" hasCustomPrompt="1"/>
          </p:nvPr>
        </p:nvSpPr>
        <p:spPr>
          <a:xfrm>
            <a:off x="4339916" y="3178272"/>
            <a:ext cx="4781012" cy="378270"/>
          </a:xfrm>
        </p:spPr>
        <p:txBody>
          <a:bodyPr wrap="square">
            <a:spAutoFit/>
          </a:bodyPr>
          <a:lstStyle>
            <a:lvl1pPr marL="0" indent="0">
              <a:buFontTx/>
              <a:buNone/>
              <a:defRPr sz="1800" b="1">
                <a:solidFill>
                  <a:schemeClr val="bg1"/>
                </a:solidFill>
                <a:latin typeface="+mj-lt"/>
              </a:defRPr>
            </a:lvl1pPr>
          </a:lstStyle>
          <a:p>
            <a:pPr lvl="0"/>
            <a:r>
              <a:rPr lang="fr-FR" noProof="0" dirty="0" smtClean="0"/>
              <a:t>Mise à jour 28 mai 2021</a:t>
            </a:r>
            <a:endParaRPr lang="fr-FR" noProof="0" dirty="0"/>
          </a:p>
        </p:txBody>
      </p:sp>
      <p:sp>
        <p:nvSpPr>
          <p:cNvPr id="22" name="Espace réservé du texte 12"/>
          <p:cNvSpPr>
            <a:spLocks noGrp="1"/>
          </p:cNvSpPr>
          <p:nvPr>
            <p:ph type="body" sz="quarter" idx="14" hasCustomPrompt="1"/>
          </p:nvPr>
        </p:nvSpPr>
        <p:spPr>
          <a:xfrm>
            <a:off x="1126800" y="4401564"/>
            <a:ext cx="9394784" cy="253621"/>
          </a:xfrm>
        </p:spPr>
        <p:txBody>
          <a:bodyPr wrap="square">
            <a:spAutoFit/>
          </a:bodyPr>
          <a:lstStyle>
            <a:lvl1pPr marL="0" indent="0">
              <a:buFontTx/>
              <a:buNone/>
              <a:defRPr sz="900" b="1">
                <a:solidFill>
                  <a:schemeClr val="tx1"/>
                </a:solidFill>
                <a:latin typeface="+mj-lt"/>
              </a:defRPr>
            </a:lvl1pPr>
          </a:lstStyle>
          <a:p>
            <a:pPr lvl="0"/>
            <a:r>
              <a:rPr lang="fr-FR" noProof="0" dirty="0" smtClean="0"/>
              <a:t>Crédits photos : </a:t>
            </a:r>
            <a:endParaRPr lang="fr-FR" noProof="0" dirty="0"/>
          </a:p>
        </p:txBody>
      </p:sp>
    </p:spTree>
    <p:extLst>
      <p:ext uri="{BB962C8B-B14F-4D97-AF65-F5344CB8AC3E}">
        <p14:creationId xmlns:p14="http://schemas.microsoft.com/office/powerpoint/2010/main" val="3755840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nnexes">
    <p:spTree>
      <p:nvGrpSpPr>
        <p:cNvPr id="1" name=""/>
        <p:cNvGrpSpPr/>
        <p:nvPr/>
      </p:nvGrpSpPr>
      <p:grpSpPr>
        <a:xfrm>
          <a:off x="0" y="0"/>
          <a:ext cx="0" cy="0"/>
          <a:chOff x="0" y="0"/>
          <a:chExt cx="0" cy="0"/>
        </a:xfrm>
      </p:grpSpPr>
      <p:grpSp>
        <p:nvGrpSpPr>
          <p:cNvPr id="17" name="Groupe 16"/>
          <p:cNvGrpSpPr/>
          <p:nvPr/>
        </p:nvGrpSpPr>
        <p:grpSpPr>
          <a:xfrm>
            <a:off x="3" y="-1"/>
            <a:ext cx="12191997" cy="5976000"/>
            <a:chOff x="3" y="-1"/>
            <a:chExt cx="12191997" cy="5976000"/>
          </a:xfrm>
        </p:grpSpPr>
        <p:sp>
          <p:nvSpPr>
            <p:cNvPr id="21" name="Rectangle 20"/>
            <p:cNvSpPr/>
            <p:nvPr userDrawn="1"/>
          </p:nvSpPr>
          <p:spPr>
            <a:xfrm>
              <a:off x="3" y="0"/>
              <a:ext cx="12191997" cy="5971213"/>
            </a:xfrm>
            <a:prstGeom prst="rect">
              <a:avLst/>
            </a:prstGeom>
            <a:solidFill>
              <a:srgbClr val="B814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j-lt"/>
              </a:endParaRPr>
            </a:p>
          </p:txBody>
        </p:sp>
        <p:pic>
          <p:nvPicPr>
            <p:cNvPr id="22" name="Imag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236" y="-1"/>
              <a:ext cx="9133133" cy="5976000"/>
            </a:xfrm>
            <a:prstGeom prst="rect">
              <a:avLst/>
            </a:prstGeom>
          </p:spPr>
        </p:pic>
      </p:grpSp>
      <p:sp>
        <p:nvSpPr>
          <p:cNvPr id="5" name="Rectangle 4"/>
          <p:cNvSpPr/>
          <p:nvPr/>
        </p:nvSpPr>
        <p:spPr>
          <a:xfrm>
            <a:off x="3" y="5961053"/>
            <a:ext cx="12191999"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fr-FR" sz="2500" noProof="0" dirty="0">
                <a:solidFill>
                  <a:schemeClr val="accent1"/>
                </a:solidFill>
                <a:latin typeface="+mj-lt"/>
              </a:rPr>
              <a:t> </a:t>
            </a:r>
          </a:p>
        </p:txBody>
      </p:sp>
      <p:sp>
        <p:nvSpPr>
          <p:cNvPr id="16" name="Titre 3"/>
          <p:cNvSpPr txBox="1">
            <a:spLocks/>
          </p:cNvSpPr>
          <p:nvPr/>
        </p:nvSpPr>
        <p:spPr>
          <a:xfrm>
            <a:off x="1126800" y="3757134"/>
            <a:ext cx="10480896" cy="350340"/>
          </a:xfrm>
          <a:prstGeom prst="rect">
            <a:avLst/>
          </a:prstGeom>
        </p:spPr>
        <p:txBody>
          <a:bodyPr lIns="127723" tIns="63862" rIns="127723" bIns="63862">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1400" spc="80" baseline="0" noProof="0" dirty="0">
                <a:solidFill>
                  <a:schemeClr val="bg1"/>
                </a:solidFill>
                <a:latin typeface="+mj-lt"/>
                <a:cs typeface="Calibri"/>
              </a:rPr>
              <a:t>DE LA RECHERCHE À L’INDUSTRIE</a:t>
            </a:r>
          </a:p>
        </p:txBody>
      </p:sp>
      <p:sp>
        <p:nvSpPr>
          <p:cNvPr id="18" name="Espace réservé du texte 12"/>
          <p:cNvSpPr>
            <a:spLocks noGrp="1"/>
          </p:cNvSpPr>
          <p:nvPr>
            <p:ph type="body" sz="quarter" idx="10" hasCustomPrompt="1"/>
          </p:nvPr>
        </p:nvSpPr>
        <p:spPr>
          <a:xfrm>
            <a:off x="1126800" y="4461091"/>
            <a:ext cx="8763803" cy="544470"/>
          </a:xfrm>
        </p:spPr>
        <p:txBody>
          <a:bodyPr wrap="square">
            <a:spAutoFit/>
          </a:bodyPr>
          <a:lstStyle>
            <a:lvl1pPr marL="0" indent="0">
              <a:buFontTx/>
              <a:buNone/>
              <a:defRPr sz="3000" b="1">
                <a:solidFill>
                  <a:schemeClr val="bg1"/>
                </a:solidFill>
                <a:latin typeface="+mj-lt"/>
              </a:defRPr>
            </a:lvl1pPr>
          </a:lstStyle>
          <a:p>
            <a:pPr lvl="0"/>
            <a:r>
              <a:rPr lang="fr-FR" noProof="0" dirty="0"/>
              <a:t>Annexes</a:t>
            </a:r>
          </a:p>
        </p:txBody>
      </p:sp>
      <p:sp>
        <p:nvSpPr>
          <p:cNvPr id="20" name="Espace réservé du texte 12"/>
          <p:cNvSpPr>
            <a:spLocks noGrp="1"/>
          </p:cNvSpPr>
          <p:nvPr>
            <p:ph type="body" sz="quarter" idx="11" hasCustomPrompt="1"/>
          </p:nvPr>
        </p:nvSpPr>
        <p:spPr>
          <a:xfrm>
            <a:off x="1126800" y="5122103"/>
            <a:ext cx="3922680" cy="281321"/>
          </a:xfrm>
        </p:spPr>
        <p:txBody>
          <a:bodyPr wrap="square">
            <a:spAutoFit/>
          </a:bodyPr>
          <a:lstStyle>
            <a:lvl1pPr marL="0" indent="0">
              <a:buFontTx/>
              <a:buNone/>
              <a:defRPr sz="1100" b="0">
                <a:solidFill>
                  <a:schemeClr val="bg1"/>
                </a:solidFill>
                <a:latin typeface="+mj-lt"/>
              </a:defRPr>
            </a:lvl1pPr>
          </a:lstStyle>
          <a:p>
            <a:pPr lvl="0"/>
            <a:r>
              <a:rPr lang="fr-FR" noProof="0" dirty="0" smtClean="0"/>
              <a:t>28 mai 2021</a:t>
            </a:r>
            <a:endParaRPr lang="fr-FR" noProof="0" dirty="0"/>
          </a:p>
        </p:txBody>
      </p:sp>
      <p:pic>
        <p:nvPicPr>
          <p:cNvPr id="9" name="Picture 9" descr="cea_logo_small2.jpg">
            <a:hlinkClick r:id="rId3" tooltip="Rendez-vous sur www.cea.fr"/>
            <a:extLst>
              <a:ext uri="{FF2B5EF4-FFF2-40B4-BE49-F238E27FC236}">
                <a16:creationId xmlns:a16="http://schemas.microsoft.com/office/drawing/2014/main" id="{E3F4C435-57FD-44D7-87B7-AFBBAF1474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6880" y="1861047"/>
            <a:ext cx="1942272" cy="1585387"/>
          </a:xfrm>
          <a:prstGeom prst="rect">
            <a:avLst/>
          </a:prstGeom>
          <a:effectLst>
            <a:outerShdw blurRad="517525" dist="38100" dir="2700000" algn="tl" rotWithShape="0">
              <a:srgbClr val="000000">
                <a:alpha val="33000"/>
              </a:srgbClr>
            </a:outerShdw>
          </a:effectLst>
        </p:spPr>
      </p:pic>
      <p:sp>
        <p:nvSpPr>
          <p:cNvPr id="23" name="ZoneTexte 10"/>
          <p:cNvSpPr txBox="1"/>
          <p:nvPr/>
        </p:nvSpPr>
        <p:spPr>
          <a:xfrm>
            <a:off x="1126800" y="6230474"/>
            <a:ext cx="10376440" cy="376988"/>
          </a:xfrm>
          <a:prstGeom prst="rect">
            <a:avLst/>
          </a:prstGeom>
          <a:noFill/>
        </p:spPr>
        <p:txBody>
          <a:bodyPr wrap="square" lIns="127723" tIns="63862" rIns="127723" bIns="63862" rtlCol="0">
            <a:spAutoFit/>
          </a:bodyPr>
          <a:lstStyle/>
          <a:p>
            <a:pPr algn="l">
              <a:lnSpc>
                <a:spcPct val="140000"/>
              </a:lnSpc>
            </a:pPr>
            <a:r>
              <a:rPr lang="fr-FR" sz="1300" kern="0" spc="80" baseline="0" noProof="0" dirty="0" smtClean="0">
                <a:solidFill>
                  <a:schemeClr val="tx1">
                    <a:lumMod val="85000"/>
                    <a:lumOff val="15000"/>
                  </a:schemeClr>
                </a:solidFill>
                <a:latin typeface="+mj-lt"/>
                <a:cs typeface="Calibri"/>
              </a:rPr>
              <a:t>CEA - </a:t>
            </a:r>
            <a:r>
              <a:rPr lang="fr-FR" sz="1300" kern="0" spc="80" baseline="0" noProof="0" dirty="0">
                <a:solidFill>
                  <a:srgbClr val="A50119"/>
                </a:solidFill>
                <a:latin typeface="+mj-lt"/>
                <a:cs typeface="Calibri"/>
              </a:rPr>
              <a:t>www.cea.fr</a:t>
            </a:r>
          </a:p>
        </p:txBody>
      </p:sp>
    </p:spTree>
    <p:extLst>
      <p:ext uri="{BB962C8B-B14F-4D97-AF65-F5344CB8AC3E}">
        <p14:creationId xmlns:p14="http://schemas.microsoft.com/office/powerpoint/2010/main" val="20228905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ccueil avec contenu">
    <p:spTree>
      <p:nvGrpSpPr>
        <p:cNvPr id="1" name=""/>
        <p:cNvGrpSpPr/>
        <p:nvPr/>
      </p:nvGrpSpPr>
      <p:grpSpPr>
        <a:xfrm>
          <a:off x="0" y="0"/>
          <a:ext cx="0" cy="0"/>
          <a:chOff x="0" y="0"/>
          <a:chExt cx="0" cy="0"/>
        </a:xfrm>
      </p:grpSpPr>
      <p:grpSp>
        <p:nvGrpSpPr>
          <p:cNvPr id="22" name="Groupe 21"/>
          <p:cNvGrpSpPr/>
          <p:nvPr userDrawn="1"/>
        </p:nvGrpSpPr>
        <p:grpSpPr>
          <a:xfrm>
            <a:off x="3" y="-1"/>
            <a:ext cx="12191997" cy="5976000"/>
            <a:chOff x="3" y="-1"/>
            <a:chExt cx="12191997" cy="5976000"/>
          </a:xfrm>
        </p:grpSpPr>
        <p:sp>
          <p:nvSpPr>
            <p:cNvPr id="23" name="Rectangle 22"/>
            <p:cNvSpPr/>
            <p:nvPr userDrawn="1"/>
          </p:nvSpPr>
          <p:spPr>
            <a:xfrm>
              <a:off x="3" y="0"/>
              <a:ext cx="12191997" cy="5971213"/>
            </a:xfrm>
            <a:prstGeom prst="rect">
              <a:avLst/>
            </a:prstGeom>
            <a:solidFill>
              <a:srgbClr val="B814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j-lt"/>
              </a:endParaRPr>
            </a:p>
          </p:txBody>
        </p:sp>
        <p:pic>
          <p:nvPicPr>
            <p:cNvPr id="24" name="Imag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236" y="-1"/>
              <a:ext cx="9133133" cy="5976000"/>
            </a:xfrm>
            <a:prstGeom prst="rect">
              <a:avLst/>
            </a:prstGeom>
          </p:spPr>
        </p:pic>
      </p:grpSp>
      <p:sp>
        <p:nvSpPr>
          <p:cNvPr id="4" name="Rectangle 3"/>
          <p:cNvSpPr/>
          <p:nvPr userDrawn="1"/>
        </p:nvSpPr>
        <p:spPr>
          <a:xfrm>
            <a:off x="3" y="5971213"/>
            <a:ext cx="12191999"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fr-FR" sz="2500" noProof="0" dirty="0">
                <a:solidFill>
                  <a:schemeClr val="accent1"/>
                </a:solidFill>
                <a:latin typeface="+mj-lt"/>
              </a:rPr>
              <a:t> </a:t>
            </a:r>
          </a:p>
        </p:txBody>
      </p:sp>
      <p:sp>
        <p:nvSpPr>
          <p:cNvPr id="15" name="Espace réservé du texte 12"/>
          <p:cNvSpPr>
            <a:spLocks noGrp="1"/>
          </p:cNvSpPr>
          <p:nvPr>
            <p:ph type="body" sz="quarter" idx="10" hasCustomPrompt="1"/>
          </p:nvPr>
        </p:nvSpPr>
        <p:spPr>
          <a:xfrm>
            <a:off x="1126800" y="4461090"/>
            <a:ext cx="8763803" cy="543600"/>
          </a:xfrm>
          <a:prstGeom prst="rect">
            <a:avLst/>
          </a:prstGeom>
        </p:spPr>
        <p:txBody>
          <a:bodyPr wrap="square">
            <a:spAutoFit/>
          </a:bodyPr>
          <a:lstStyle>
            <a:lvl1pPr marL="0" indent="0">
              <a:buFontTx/>
              <a:buNone/>
              <a:defRPr sz="3000" b="1">
                <a:solidFill>
                  <a:schemeClr val="bg1"/>
                </a:solidFill>
                <a:latin typeface="+mj-lt"/>
              </a:defRPr>
            </a:lvl1pPr>
          </a:lstStyle>
          <a:p>
            <a:pPr lvl="0"/>
            <a:r>
              <a:rPr lang="fr-FR" noProof="0" dirty="0"/>
              <a:t>TITRE À VENIR</a:t>
            </a:r>
          </a:p>
        </p:txBody>
      </p:sp>
      <p:sp>
        <p:nvSpPr>
          <p:cNvPr id="17" name="Titre 3"/>
          <p:cNvSpPr txBox="1">
            <a:spLocks/>
          </p:cNvSpPr>
          <p:nvPr userDrawn="1"/>
        </p:nvSpPr>
        <p:spPr>
          <a:xfrm>
            <a:off x="1126800" y="3757134"/>
            <a:ext cx="10480896" cy="350340"/>
          </a:xfrm>
          <a:prstGeom prst="rect">
            <a:avLst/>
          </a:prstGeom>
        </p:spPr>
        <p:txBody>
          <a:bodyPr lIns="127723" tIns="63862" rIns="127723" bIns="63862">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1400" spc="80" baseline="0" noProof="0" dirty="0">
                <a:solidFill>
                  <a:schemeClr val="bg1"/>
                </a:solidFill>
                <a:latin typeface="+mj-lt"/>
                <a:cs typeface="Calibri"/>
              </a:rPr>
              <a:t>DE LA RECHERCHE À L’INDUSTRIE</a:t>
            </a:r>
          </a:p>
        </p:txBody>
      </p:sp>
      <p:sp>
        <p:nvSpPr>
          <p:cNvPr id="19" name="Espace réservé du texte 12"/>
          <p:cNvSpPr>
            <a:spLocks noGrp="1"/>
          </p:cNvSpPr>
          <p:nvPr>
            <p:ph type="body" sz="quarter" idx="12" hasCustomPrompt="1"/>
          </p:nvPr>
        </p:nvSpPr>
        <p:spPr>
          <a:xfrm>
            <a:off x="1126800" y="5122103"/>
            <a:ext cx="3922680" cy="281321"/>
          </a:xfrm>
          <a:prstGeom prst="rect">
            <a:avLst/>
          </a:prstGeom>
        </p:spPr>
        <p:txBody>
          <a:bodyPr wrap="square">
            <a:spAutoFit/>
          </a:bodyPr>
          <a:lstStyle>
            <a:lvl1pPr marL="0" indent="0">
              <a:buFontTx/>
              <a:buNone/>
              <a:defRPr sz="1100" b="0" baseline="0">
                <a:solidFill>
                  <a:schemeClr val="bg1"/>
                </a:solidFill>
                <a:latin typeface="+mj-lt"/>
              </a:defRPr>
            </a:lvl1pPr>
          </a:lstStyle>
          <a:p>
            <a:pPr lvl="0"/>
            <a:r>
              <a:rPr lang="fr-FR" noProof="0" dirty="0" smtClean="0"/>
              <a:t>28 mai 2021</a:t>
            </a:r>
            <a:endParaRPr lang="fr-FR" noProof="0" dirty="0"/>
          </a:p>
        </p:txBody>
      </p:sp>
      <p:sp>
        <p:nvSpPr>
          <p:cNvPr id="7" name="Espace réservé du contenu 6"/>
          <p:cNvSpPr>
            <a:spLocks noGrp="1"/>
          </p:cNvSpPr>
          <p:nvPr>
            <p:ph sz="quarter" idx="13"/>
          </p:nvPr>
        </p:nvSpPr>
        <p:spPr>
          <a:xfrm>
            <a:off x="6829779" y="1143001"/>
            <a:ext cx="3668184" cy="1522800"/>
          </a:xfrm>
          <a:prstGeom prst="rect">
            <a:avLst/>
          </a:prstGeom>
        </p:spPr>
        <p:txBody>
          <a:bodyPr/>
          <a:lstStyle>
            <a:lvl1pPr>
              <a:defRPr sz="1600">
                <a:latin typeface="+mj-lt"/>
              </a:defRPr>
            </a:lvl1pPr>
            <a:lvl2pPr>
              <a:defRPr sz="1500">
                <a:latin typeface="+mj-lt"/>
              </a:defRPr>
            </a:lvl2pPr>
            <a:lvl3pPr>
              <a:defRPr sz="1300">
                <a:latin typeface="+mj-lt"/>
              </a:defRPr>
            </a:lvl3pPr>
            <a:lvl4pPr>
              <a:defRPr sz="1100">
                <a:latin typeface="+mj-lt"/>
              </a:defRPr>
            </a:lvl4pPr>
            <a:lvl5pPr>
              <a:defRPr sz="1100">
                <a:latin typeface="+mj-lt"/>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0" name="Espace réservé du texte 12"/>
          <p:cNvSpPr>
            <a:spLocks noGrp="1"/>
          </p:cNvSpPr>
          <p:nvPr>
            <p:ph type="body" sz="quarter" idx="14" hasCustomPrompt="1"/>
          </p:nvPr>
        </p:nvSpPr>
        <p:spPr>
          <a:xfrm>
            <a:off x="1126800" y="5469234"/>
            <a:ext cx="3922680" cy="349200"/>
          </a:xfrm>
          <a:prstGeom prst="rect">
            <a:avLst/>
          </a:prstGeom>
        </p:spPr>
        <p:txBody>
          <a:bodyPr wrap="square">
            <a:spAutoFit/>
          </a:bodyPr>
          <a:lstStyle>
            <a:lvl1pPr marL="0" indent="0">
              <a:buFontTx/>
              <a:buNone/>
              <a:defRPr sz="1600" b="0">
                <a:solidFill>
                  <a:schemeClr val="bg1"/>
                </a:solidFill>
                <a:latin typeface="+mj-lt"/>
              </a:defRPr>
            </a:lvl1pPr>
          </a:lstStyle>
          <a:p>
            <a:pPr lvl="0"/>
            <a:r>
              <a:rPr lang="fr-FR" noProof="0" dirty="0"/>
              <a:t>Auteur</a:t>
            </a:r>
          </a:p>
        </p:txBody>
      </p:sp>
      <p:pic>
        <p:nvPicPr>
          <p:cNvPr id="11" name="Picture 9" descr="cea_logo_small2.jpg">
            <a:hlinkClick r:id="rId3" tooltip="Rendez-vous sur www.cea.fr"/>
            <a:extLst>
              <a:ext uri="{FF2B5EF4-FFF2-40B4-BE49-F238E27FC236}">
                <a16:creationId xmlns:a16="http://schemas.microsoft.com/office/drawing/2014/main" id="{2FD105EA-94EE-46C1-B868-95A7A374C90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46880" y="1861047"/>
            <a:ext cx="1942272" cy="1585387"/>
          </a:xfrm>
          <a:prstGeom prst="rect">
            <a:avLst/>
          </a:prstGeom>
          <a:effectLst>
            <a:outerShdw blurRad="517525" dist="38100" dir="2700000" algn="tl" rotWithShape="0">
              <a:srgbClr val="000000">
                <a:alpha val="33000"/>
              </a:srgbClr>
            </a:outerShdw>
          </a:effectLst>
        </p:spPr>
      </p:pic>
      <p:sp>
        <p:nvSpPr>
          <p:cNvPr id="25" name="ZoneTexte 10"/>
          <p:cNvSpPr txBox="1"/>
          <p:nvPr userDrawn="1"/>
        </p:nvSpPr>
        <p:spPr>
          <a:xfrm>
            <a:off x="1126800" y="6230474"/>
            <a:ext cx="10376440" cy="376988"/>
          </a:xfrm>
          <a:prstGeom prst="rect">
            <a:avLst/>
          </a:prstGeom>
          <a:noFill/>
        </p:spPr>
        <p:txBody>
          <a:bodyPr wrap="square" lIns="127723" tIns="63862" rIns="127723" bIns="63862" rtlCol="0">
            <a:spAutoFit/>
          </a:bodyPr>
          <a:lstStyle/>
          <a:p>
            <a:pPr algn="l">
              <a:lnSpc>
                <a:spcPct val="140000"/>
              </a:lnSpc>
            </a:pPr>
            <a:r>
              <a:rPr lang="fr-FR" sz="1300" kern="0" spc="80" baseline="0" noProof="0" dirty="0" smtClean="0">
                <a:solidFill>
                  <a:schemeClr val="tx1">
                    <a:lumMod val="85000"/>
                    <a:lumOff val="15000"/>
                  </a:schemeClr>
                </a:solidFill>
                <a:latin typeface="+mj-lt"/>
                <a:cs typeface="Calibri"/>
              </a:rPr>
              <a:t>CEA - </a:t>
            </a:r>
            <a:r>
              <a:rPr lang="fr-FR" sz="1300" kern="0" spc="80" baseline="0" noProof="0" dirty="0">
                <a:solidFill>
                  <a:srgbClr val="A50119"/>
                </a:solidFill>
                <a:latin typeface="+mj-lt"/>
                <a:cs typeface="Calibri"/>
              </a:rPr>
              <a:t>www.cea.fr</a:t>
            </a:r>
          </a:p>
        </p:txBody>
      </p:sp>
    </p:spTree>
    <p:extLst>
      <p:ext uri="{BB962C8B-B14F-4D97-AF65-F5344CB8AC3E}">
        <p14:creationId xmlns:p14="http://schemas.microsoft.com/office/powerpoint/2010/main" val="7815207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us-titre avec contenu">
    <p:spTree>
      <p:nvGrpSpPr>
        <p:cNvPr id="1" name=""/>
        <p:cNvGrpSpPr/>
        <p:nvPr/>
      </p:nvGrpSpPr>
      <p:grpSpPr>
        <a:xfrm>
          <a:off x="0" y="0"/>
          <a:ext cx="0" cy="0"/>
          <a:chOff x="0" y="0"/>
          <a:chExt cx="0" cy="0"/>
        </a:xfrm>
      </p:grpSpPr>
      <p:grpSp>
        <p:nvGrpSpPr>
          <p:cNvPr id="12" name="Groupe 11"/>
          <p:cNvGrpSpPr/>
          <p:nvPr userDrawn="1"/>
        </p:nvGrpSpPr>
        <p:grpSpPr>
          <a:xfrm>
            <a:off x="-2400" y="-1"/>
            <a:ext cx="12199486" cy="5980140"/>
            <a:chOff x="-2400" y="-1"/>
            <a:chExt cx="12199486" cy="5980140"/>
          </a:xfrm>
        </p:grpSpPr>
        <p:grpSp>
          <p:nvGrpSpPr>
            <p:cNvPr id="13" name="Groupe 12"/>
            <p:cNvGrpSpPr/>
            <p:nvPr userDrawn="1"/>
          </p:nvGrpSpPr>
          <p:grpSpPr>
            <a:xfrm>
              <a:off x="-2400" y="-1"/>
              <a:ext cx="12199486" cy="5967900"/>
              <a:chOff x="-7484" y="-1"/>
              <a:chExt cx="12199486" cy="5967900"/>
            </a:xfrm>
          </p:grpSpPr>
          <p:sp>
            <p:nvSpPr>
              <p:cNvPr id="15" name="Rectangle 14"/>
              <p:cNvSpPr/>
              <p:nvPr userDrawn="1"/>
            </p:nvSpPr>
            <p:spPr>
              <a:xfrm>
                <a:off x="-5084" y="-1"/>
                <a:ext cx="12197086" cy="4104000"/>
              </a:xfrm>
              <a:prstGeom prst="rect">
                <a:avLst/>
              </a:prstGeom>
              <a:solidFill>
                <a:srgbClr val="B814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j-lt"/>
                </a:endParaRPr>
              </a:p>
            </p:txBody>
          </p:sp>
          <p:sp>
            <p:nvSpPr>
              <p:cNvPr id="17" name="Rectangle 16"/>
              <p:cNvSpPr/>
              <p:nvPr userDrawn="1"/>
            </p:nvSpPr>
            <p:spPr>
              <a:xfrm>
                <a:off x="-7484" y="4095921"/>
                <a:ext cx="12196800" cy="1871978"/>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mj-lt"/>
                  </a:rPr>
                  <a:t>             </a:t>
                </a:r>
                <a:endParaRPr lang="fr-FR" dirty="0">
                  <a:latin typeface="+mj-lt"/>
                </a:endParaRPr>
              </a:p>
            </p:txBody>
          </p:sp>
        </p:grpSp>
        <p:pic>
          <p:nvPicPr>
            <p:cNvPr id="14" name="Imag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6377" y="4139"/>
              <a:ext cx="9148166" cy="5976000"/>
            </a:xfrm>
            <a:prstGeom prst="rect">
              <a:avLst/>
            </a:prstGeom>
          </p:spPr>
        </p:pic>
      </p:grpSp>
      <p:sp>
        <p:nvSpPr>
          <p:cNvPr id="6" name="Espace réservé du texte 5"/>
          <p:cNvSpPr>
            <a:spLocks noGrp="1"/>
          </p:cNvSpPr>
          <p:nvPr>
            <p:ph type="body" sz="quarter" idx="11" hasCustomPrompt="1"/>
          </p:nvPr>
        </p:nvSpPr>
        <p:spPr>
          <a:xfrm>
            <a:off x="1126800" y="4801465"/>
            <a:ext cx="2139247" cy="221599"/>
          </a:xfrm>
          <a:prstGeom prst="rect">
            <a:avLst/>
          </a:prstGeom>
        </p:spPr>
        <p:txBody>
          <a:bodyPr wrap="square" tIns="0" bIns="0">
            <a:spAutoFit/>
          </a:bodyPr>
          <a:lstStyle>
            <a:lvl1pPr marL="0" indent="0">
              <a:buFontTx/>
              <a:buNone/>
              <a:defRPr sz="1600" spc="50" baseline="0">
                <a:latin typeface="+mj-lt"/>
              </a:defRPr>
            </a:lvl1pPr>
          </a:lstStyle>
          <a:p>
            <a:pPr lvl="0"/>
            <a:r>
              <a:rPr lang="fr-FR" noProof="0" dirty="0"/>
              <a:t>Partie 1</a:t>
            </a:r>
          </a:p>
        </p:txBody>
      </p:sp>
      <p:sp>
        <p:nvSpPr>
          <p:cNvPr id="9" name="Rectangle 8"/>
          <p:cNvSpPr/>
          <p:nvPr userDrawn="1"/>
        </p:nvSpPr>
        <p:spPr>
          <a:xfrm>
            <a:off x="3" y="5961053"/>
            <a:ext cx="12191999"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fr-FR" sz="2500" noProof="0" dirty="0">
                <a:solidFill>
                  <a:schemeClr val="accent1"/>
                </a:solidFill>
                <a:latin typeface="+mj-lt"/>
              </a:rPr>
              <a:t> </a:t>
            </a:r>
          </a:p>
        </p:txBody>
      </p:sp>
      <p:sp>
        <p:nvSpPr>
          <p:cNvPr id="18" name="ZoneTexte 10"/>
          <p:cNvSpPr txBox="1"/>
          <p:nvPr userDrawn="1"/>
        </p:nvSpPr>
        <p:spPr>
          <a:xfrm>
            <a:off x="1126800" y="6230474"/>
            <a:ext cx="10376440" cy="376988"/>
          </a:xfrm>
          <a:prstGeom prst="rect">
            <a:avLst/>
          </a:prstGeom>
          <a:noFill/>
        </p:spPr>
        <p:txBody>
          <a:bodyPr wrap="square" lIns="127723" tIns="63862" rIns="127723" bIns="63862" rtlCol="0">
            <a:spAutoFit/>
          </a:bodyPr>
          <a:lstStyle/>
          <a:p>
            <a:pPr algn="l">
              <a:lnSpc>
                <a:spcPct val="140000"/>
              </a:lnSpc>
            </a:pPr>
            <a:r>
              <a:rPr lang="fr-FR" sz="1300" kern="0" spc="80" baseline="0" noProof="0" dirty="0" smtClean="0">
                <a:solidFill>
                  <a:schemeClr val="tx1">
                    <a:lumMod val="85000"/>
                    <a:lumOff val="15000"/>
                  </a:schemeClr>
                </a:solidFill>
                <a:latin typeface="+mj-lt"/>
                <a:cs typeface="Calibri"/>
              </a:rPr>
              <a:t>CEA - </a:t>
            </a:r>
            <a:r>
              <a:rPr lang="fr-FR" sz="1300" kern="0" spc="80" baseline="0" noProof="0" dirty="0">
                <a:solidFill>
                  <a:srgbClr val="A50119"/>
                </a:solidFill>
                <a:latin typeface="+mj-lt"/>
                <a:cs typeface="Calibri"/>
              </a:rPr>
              <a:t>www.cea.fr</a:t>
            </a:r>
          </a:p>
        </p:txBody>
      </p:sp>
      <p:sp>
        <p:nvSpPr>
          <p:cNvPr id="11" name="Espace réservé du contenu 9"/>
          <p:cNvSpPr>
            <a:spLocks noGrp="1"/>
          </p:cNvSpPr>
          <p:nvPr>
            <p:ph sz="quarter" idx="14"/>
          </p:nvPr>
        </p:nvSpPr>
        <p:spPr>
          <a:xfrm>
            <a:off x="1764000" y="619200"/>
            <a:ext cx="5317200" cy="1299600"/>
          </a:xfrm>
          <a:prstGeom prst="rect">
            <a:avLst/>
          </a:prstGeo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37919059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éfaut avec contenu">
    <p:spTree>
      <p:nvGrpSpPr>
        <p:cNvPr id="1" name=""/>
        <p:cNvGrpSpPr/>
        <p:nvPr/>
      </p:nvGrpSpPr>
      <p:grpSpPr>
        <a:xfrm>
          <a:off x="0" y="0"/>
          <a:ext cx="0" cy="0"/>
          <a:chOff x="0" y="0"/>
          <a:chExt cx="0" cy="0"/>
        </a:xfrm>
      </p:grpSpPr>
      <p:sp>
        <p:nvSpPr>
          <p:cNvPr id="2" name="Titre 1"/>
          <p:cNvSpPr>
            <a:spLocks noGrp="1"/>
          </p:cNvSpPr>
          <p:nvPr>
            <p:ph type="title"/>
          </p:nvPr>
        </p:nvSpPr>
        <p:spPr>
          <a:xfrm>
            <a:off x="1084152" y="222048"/>
            <a:ext cx="10364400" cy="347773"/>
          </a:xfrm>
          <a:prstGeom prst="rect">
            <a:avLst/>
          </a:prstGeom>
        </p:spPr>
        <p:txBody>
          <a:bodyPr/>
          <a:lstStyle>
            <a:lvl1pPr>
              <a:defRPr sz="2000" b="1" cap="none" baseline="0">
                <a:latin typeface="+mj-lt"/>
              </a:defRPr>
            </a:lvl1pPr>
          </a:lstStyle>
          <a:p>
            <a:r>
              <a:rPr lang="fr-FR" noProof="0" smtClean="0"/>
              <a:t>Modifiez le style du titre</a:t>
            </a:r>
            <a:endParaRPr lang="fr-FR" noProof="0" dirty="0"/>
          </a:p>
        </p:txBody>
      </p:sp>
      <p:sp>
        <p:nvSpPr>
          <p:cNvPr id="4" name="Text Placeholder 2"/>
          <p:cNvSpPr>
            <a:spLocks noGrp="1"/>
          </p:cNvSpPr>
          <p:nvPr>
            <p:ph idx="1"/>
          </p:nvPr>
        </p:nvSpPr>
        <p:spPr>
          <a:xfrm>
            <a:off x="881099" y="1630412"/>
            <a:ext cx="10515600" cy="1299548"/>
          </a:xfrm>
          <a:prstGeom prst="rect">
            <a:avLst/>
          </a:prstGeom>
        </p:spPr>
        <p:txBody>
          <a:bodyPr vert="horz" lIns="127723" tIns="63862" rIns="127723" bIns="63862" rtlCol="0">
            <a:spAutoFit/>
          </a:bodyPr>
          <a:lstStyle>
            <a:lvl1pPr>
              <a:lnSpc>
                <a:spcPct val="90000"/>
              </a:lnSpc>
              <a:spcBef>
                <a:spcPts val="1048"/>
              </a:spcBef>
              <a:defRPr sz="1600">
                <a:latin typeface="+mj-lt"/>
              </a:defRPr>
            </a:lvl1pPr>
            <a:lvl2pPr>
              <a:lnSpc>
                <a:spcPct val="90000"/>
              </a:lnSpc>
              <a:spcBef>
                <a:spcPts val="524"/>
              </a:spcBef>
              <a:defRPr sz="1500">
                <a:latin typeface="+mj-lt"/>
              </a:defRPr>
            </a:lvl2pPr>
            <a:lvl3pPr>
              <a:lnSpc>
                <a:spcPct val="90000"/>
              </a:lnSpc>
              <a:spcBef>
                <a:spcPts val="524"/>
              </a:spcBef>
              <a:defRPr sz="1300">
                <a:latin typeface="+mj-lt"/>
              </a:defRPr>
            </a:lvl3pPr>
            <a:lvl4pPr marL="1676370" indent="-239481">
              <a:lnSpc>
                <a:spcPct val="90000"/>
              </a:lnSpc>
              <a:spcBef>
                <a:spcPts val="524"/>
              </a:spcBef>
              <a:buFont typeface="Calibri" panose="020F0502020204030204" pitchFamily="34" charset="0"/>
              <a:buChar char="-"/>
              <a:defRPr sz="1100">
                <a:latin typeface="+mj-lt"/>
              </a:defRPr>
            </a:lvl4pPr>
            <a:lvl5pPr marL="2155332" indent="-239481">
              <a:lnSpc>
                <a:spcPct val="90000"/>
              </a:lnSpc>
              <a:spcBef>
                <a:spcPts val="524"/>
              </a:spcBef>
              <a:buFont typeface="Wingdings" panose="05000000000000000000" pitchFamily="2" charset="2"/>
              <a:buChar char="§"/>
              <a:defRPr sz="1100">
                <a:latin typeface="+mj-lt"/>
              </a:defRPr>
            </a:lvl5pPr>
          </a:lstStyle>
          <a:p>
            <a:pPr lvl="0"/>
            <a:r>
              <a:rPr lang="fr-FR" noProof="0" smtClean="0"/>
              <a:t>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dirty="0"/>
          </a:p>
        </p:txBody>
      </p:sp>
      <p:sp>
        <p:nvSpPr>
          <p:cNvPr id="5" name="Espace réservé du texte 2"/>
          <p:cNvSpPr>
            <a:spLocks noGrp="1"/>
          </p:cNvSpPr>
          <p:nvPr>
            <p:ph type="body" sz="quarter" idx="12" hasCustomPrompt="1"/>
          </p:nvPr>
        </p:nvSpPr>
        <p:spPr>
          <a:xfrm>
            <a:off x="881100" y="1067647"/>
            <a:ext cx="10565835" cy="350570"/>
          </a:xfrm>
          <a:prstGeom prst="rect">
            <a:avLst/>
          </a:prstGeom>
        </p:spPr>
        <p:txBody>
          <a:bodyPr wrap="square">
            <a:spAutoFit/>
          </a:bodyPr>
          <a:lstStyle>
            <a:lvl1pPr marL="0" indent="0">
              <a:buFontTx/>
              <a:buNone/>
              <a:defRPr sz="1600">
                <a:latin typeface="+mj-lt"/>
              </a:defRPr>
            </a:lvl1pPr>
          </a:lstStyle>
          <a:p>
            <a:pPr lvl="0"/>
            <a:r>
              <a:rPr lang="fr-FR" noProof="0" dirty="0"/>
              <a:t>Texte simple de la diapositive</a:t>
            </a:r>
          </a:p>
        </p:txBody>
      </p:sp>
      <p:sp>
        <p:nvSpPr>
          <p:cNvPr id="6" name="Slide Number Placeholder 2"/>
          <p:cNvSpPr>
            <a:spLocks noGrp="1"/>
          </p:cNvSpPr>
          <p:nvPr>
            <p:ph type="sldNum" sz="quarter" idx="4"/>
          </p:nvPr>
        </p:nvSpPr>
        <p:spPr>
          <a:xfrm>
            <a:off x="11157188" y="6674610"/>
            <a:ext cx="837259" cy="138499"/>
          </a:xfrm>
          <a:prstGeom prst="rect">
            <a:avLst/>
          </a:prstGeom>
        </p:spPr>
        <p:txBody>
          <a:bodyPr lIns="72000" tIns="0" rIns="72000" bIns="0">
            <a:spAutoFit/>
          </a:bodyPr>
          <a:lstStyle>
            <a:lvl1pPr>
              <a:defRPr sz="900">
                <a:latin typeface="+mj-lt"/>
              </a:defRPr>
            </a:lvl1pPr>
          </a:lstStyle>
          <a:p>
            <a:pPr algn="ctr"/>
            <a:fld id="{53F0B3ED-4F75-49BF-B028-1A262D3A6E64}" type="slidenum">
              <a:rPr lang="fr-FR" smtClean="0">
                <a:solidFill>
                  <a:schemeClr val="bg1"/>
                </a:solidFill>
                <a:ea typeface="Arial" charset="0"/>
                <a:cs typeface="Arial" charset="0"/>
              </a:rPr>
              <a:pPr algn="ctr"/>
              <a:t>‹N°›</a:t>
            </a:fld>
            <a:endParaRPr lang="fr-FR" dirty="0">
              <a:solidFill>
                <a:schemeClr val="bg1"/>
              </a:solidFill>
              <a:ea typeface="Arial" charset="0"/>
              <a:cs typeface="Arial" charset="0"/>
            </a:endParaRPr>
          </a:p>
        </p:txBody>
      </p:sp>
    </p:spTree>
    <p:extLst>
      <p:ext uri="{BB962C8B-B14F-4D97-AF65-F5344CB8AC3E}">
        <p14:creationId xmlns:p14="http://schemas.microsoft.com/office/powerpoint/2010/main" val="13555286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uverture de chapitre avec champ photos 2">
    <p:spTree>
      <p:nvGrpSpPr>
        <p:cNvPr id="1" name=""/>
        <p:cNvGrpSpPr/>
        <p:nvPr/>
      </p:nvGrpSpPr>
      <p:grpSpPr>
        <a:xfrm>
          <a:off x="0" y="0"/>
          <a:ext cx="0" cy="0"/>
          <a:chOff x="0" y="0"/>
          <a:chExt cx="0" cy="0"/>
        </a:xfrm>
      </p:grpSpPr>
      <p:sp>
        <p:nvSpPr>
          <p:cNvPr id="8" name="Rectangle 7"/>
          <p:cNvSpPr/>
          <p:nvPr userDrawn="1"/>
        </p:nvSpPr>
        <p:spPr>
          <a:xfrm>
            <a:off x="3009900" y="760409"/>
            <a:ext cx="9187181" cy="5868991"/>
          </a:xfrm>
          <a:prstGeom prst="rect">
            <a:avLst/>
          </a:prstGeom>
          <a:blipFill dpi="0" rotWithShape="1">
            <a:blip r:embed="rId2">
              <a:alphaModFix amt="53000"/>
            </a:blip>
            <a:srcRect/>
            <a:stretch>
              <a:fillRect l="599" t="-12842" r="-48" b="-286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j-lt"/>
            </a:endParaRPr>
          </a:p>
        </p:txBody>
      </p:sp>
      <p:sp>
        <p:nvSpPr>
          <p:cNvPr id="2" name="Titre 1">
            <a:extLst>
              <a:ext uri="{FF2B5EF4-FFF2-40B4-BE49-F238E27FC236}">
                <a16:creationId xmlns:a16="http://schemas.microsoft.com/office/drawing/2014/main" id="{9BDD946C-1F13-4F67-B8D1-64EF5CF71ABB}"/>
              </a:ext>
            </a:extLst>
          </p:cNvPr>
          <p:cNvSpPr>
            <a:spLocks noGrp="1"/>
          </p:cNvSpPr>
          <p:nvPr>
            <p:ph type="title"/>
          </p:nvPr>
        </p:nvSpPr>
        <p:spPr>
          <a:xfrm>
            <a:off x="1084152" y="222048"/>
            <a:ext cx="10364400" cy="347773"/>
          </a:xfrm>
          <a:prstGeom prst="rect">
            <a:avLst/>
          </a:prstGeom>
        </p:spPr>
        <p:txBody>
          <a:bodyPr/>
          <a:lstStyle>
            <a:lvl1pPr>
              <a:defRPr>
                <a:latin typeface="+mj-lt"/>
              </a:defRPr>
            </a:lvl1pPr>
          </a:lstStyle>
          <a:p>
            <a:r>
              <a:rPr lang="fr-FR" smtClean="0"/>
              <a:t>Modifiez le style du titre</a:t>
            </a:r>
            <a:endParaRPr lang="fr-FR" dirty="0"/>
          </a:p>
        </p:txBody>
      </p:sp>
      <p:sp>
        <p:nvSpPr>
          <p:cNvPr id="15" name="Titre 4">
            <a:extLst>
              <a:ext uri="{FF2B5EF4-FFF2-40B4-BE49-F238E27FC236}">
                <a16:creationId xmlns:a16="http://schemas.microsoft.com/office/drawing/2014/main" id="{72E9C4E7-2BF2-4AB8-9707-825FA5757113}"/>
              </a:ext>
            </a:extLst>
          </p:cNvPr>
          <p:cNvSpPr txBox="1">
            <a:spLocks/>
          </p:cNvSpPr>
          <p:nvPr userDrawn="1"/>
        </p:nvSpPr>
        <p:spPr>
          <a:xfrm>
            <a:off x="6096001" y="2824703"/>
            <a:ext cx="4933951" cy="1198561"/>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fr-FR" sz="3733" b="1" dirty="0">
              <a:solidFill>
                <a:srgbClr val="C00000"/>
              </a:solidFill>
              <a:latin typeface="+mj-lt"/>
              <a:ea typeface="Calibri" charset="0"/>
              <a:cs typeface="Calibri" charset="0"/>
            </a:endParaRPr>
          </a:p>
        </p:txBody>
      </p:sp>
      <p:sp>
        <p:nvSpPr>
          <p:cNvPr id="19" name="Espace réservé du contenu 18">
            <a:extLst>
              <a:ext uri="{FF2B5EF4-FFF2-40B4-BE49-F238E27FC236}">
                <a16:creationId xmlns:a16="http://schemas.microsoft.com/office/drawing/2014/main" id="{E6D00721-9CE1-4CF1-AD6A-47E2B8CCCC48}"/>
              </a:ext>
            </a:extLst>
          </p:cNvPr>
          <p:cNvSpPr>
            <a:spLocks noGrp="1"/>
          </p:cNvSpPr>
          <p:nvPr>
            <p:ph sz="quarter" idx="11"/>
          </p:nvPr>
        </p:nvSpPr>
        <p:spPr>
          <a:xfrm>
            <a:off x="175684" y="1835150"/>
            <a:ext cx="5842000" cy="129954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Slide Number Placeholder 2"/>
          <p:cNvSpPr>
            <a:spLocks noGrp="1"/>
          </p:cNvSpPr>
          <p:nvPr>
            <p:ph type="sldNum" sz="quarter" idx="4"/>
          </p:nvPr>
        </p:nvSpPr>
        <p:spPr>
          <a:xfrm>
            <a:off x="11157188" y="6674610"/>
            <a:ext cx="837259" cy="138499"/>
          </a:xfrm>
          <a:prstGeom prst="rect">
            <a:avLst/>
          </a:prstGeom>
        </p:spPr>
        <p:txBody>
          <a:bodyPr lIns="72000" tIns="0" rIns="72000" bIns="0">
            <a:spAutoFit/>
          </a:bodyPr>
          <a:lstStyle>
            <a:lvl1pPr>
              <a:defRPr sz="900">
                <a:latin typeface="+mj-lt"/>
              </a:defRPr>
            </a:lvl1pPr>
          </a:lstStyle>
          <a:p>
            <a:pPr algn="ctr"/>
            <a:fld id="{53F0B3ED-4F75-49BF-B028-1A262D3A6E64}" type="slidenum">
              <a:rPr lang="fr-FR" smtClean="0">
                <a:solidFill>
                  <a:schemeClr val="bg1"/>
                </a:solidFill>
                <a:ea typeface="Arial" charset="0"/>
                <a:cs typeface="Arial" charset="0"/>
              </a:rPr>
              <a:pPr algn="ctr"/>
              <a:t>‹N°›</a:t>
            </a:fld>
            <a:endParaRPr lang="fr-FR" dirty="0">
              <a:solidFill>
                <a:schemeClr val="bg1"/>
              </a:solidFill>
              <a:ea typeface="Arial" charset="0"/>
              <a:cs typeface="Arial" charset="0"/>
            </a:endParaRPr>
          </a:p>
        </p:txBody>
      </p:sp>
    </p:spTree>
    <p:extLst>
      <p:ext uri="{BB962C8B-B14F-4D97-AF65-F5344CB8AC3E}">
        <p14:creationId xmlns:p14="http://schemas.microsoft.com/office/powerpoint/2010/main" val="8271194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uverture gris avec contenu">
    <p:spTree>
      <p:nvGrpSpPr>
        <p:cNvPr id="1" name=""/>
        <p:cNvGrpSpPr/>
        <p:nvPr/>
      </p:nvGrpSpPr>
      <p:grpSpPr>
        <a:xfrm>
          <a:off x="0" y="0"/>
          <a:ext cx="0" cy="0"/>
          <a:chOff x="0" y="0"/>
          <a:chExt cx="0" cy="0"/>
        </a:xfrm>
      </p:grpSpPr>
      <p:grpSp>
        <p:nvGrpSpPr>
          <p:cNvPr id="14" name="Groupe 13"/>
          <p:cNvGrpSpPr/>
          <p:nvPr userDrawn="1"/>
        </p:nvGrpSpPr>
        <p:grpSpPr>
          <a:xfrm>
            <a:off x="-2" y="-1"/>
            <a:ext cx="12192002" cy="5976000"/>
            <a:chOff x="-2" y="-1"/>
            <a:chExt cx="12192002" cy="5976000"/>
          </a:xfrm>
        </p:grpSpPr>
        <p:sp>
          <p:nvSpPr>
            <p:cNvPr id="15" name="Rectangle 14"/>
            <p:cNvSpPr/>
            <p:nvPr userDrawn="1"/>
          </p:nvSpPr>
          <p:spPr>
            <a:xfrm>
              <a:off x="-2" y="0"/>
              <a:ext cx="12192002" cy="5971213"/>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j-lt"/>
              </a:endParaRPr>
            </a:p>
          </p:txBody>
        </p:sp>
        <p:pic>
          <p:nvPicPr>
            <p:cNvPr id="16" name="Imag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236" y="-1"/>
              <a:ext cx="9133132" cy="5976000"/>
            </a:xfrm>
            <a:prstGeom prst="rect">
              <a:avLst/>
            </a:prstGeom>
          </p:spPr>
        </p:pic>
      </p:grpSp>
      <p:sp>
        <p:nvSpPr>
          <p:cNvPr id="9" name="Rectangle 8"/>
          <p:cNvSpPr/>
          <p:nvPr userDrawn="1"/>
        </p:nvSpPr>
        <p:spPr>
          <a:xfrm>
            <a:off x="3" y="5961053"/>
            <a:ext cx="12190365"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fr-FR" sz="2500" noProof="0" dirty="0">
                <a:solidFill>
                  <a:schemeClr val="accent1"/>
                </a:solidFill>
                <a:latin typeface="+mj-lt"/>
              </a:rPr>
              <a:t> </a:t>
            </a:r>
          </a:p>
        </p:txBody>
      </p:sp>
      <p:sp>
        <p:nvSpPr>
          <p:cNvPr id="12" name="Espace réservé du texte 5"/>
          <p:cNvSpPr>
            <a:spLocks noGrp="1"/>
          </p:cNvSpPr>
          <p:nvPr>
            <p:ph type="body" sz="quarter" idx="11" hasCustomPrompt="1"/>
          </p:nvPr>
        </p:nvSpPr>
        <p:spPr>
          <a:xfrm>
            <a:off x="1127570" y="4801465"/>
            <a:ext cx="2139247" cy="221599"/>
          </a:xfrm>
          <a:prstGeom prst="rect">
            <a:avLst/>
          </a:prstGeom>
        </p:spPr>
        <p:txBody>
          <a:bodyPr wrap="square" tIns="0" bIns="0">
            <a:spAutoFit/>
          </a:bodyPr>
          <a:lstStyle>
            <a:lvl1pPr marL="0" indent="0">
              <a:buFontTx/>
              <a:buNone/>
              <a:defRPr sz="1600" spc="50" baseline="0">
                <a:solidFill>
                  <a:srgbClr val="FFFFFF"/>
                </a:solidFill>
                <a:latin typeface="+mj-lt"/>
              </a:defRPr>
            </a:lvl1pPr>
          </a:lstStyle>
          <a:p>
            <a:pPr lvl="0"/>
            <a:r>
              <a:rPr lang="fr-FR" noProof="0" dirty="0"/>
              <a:t>Partie 1</a:t>
            </a:r>
          </a:p>
        </p:txBody>
      </p:sp>
      <p:sp>
        <p:nvSpPr>
          <p:cNvPr id="5" name="Espace réservé du contenu 4"/>
          <p:cNvSpPr>
            <a:spLocks noGrp="1"/>
          </p:cNvSpPr>
          <p:nvPr>
            <p:ph sz="quarter" idx="13"/>
          </p:nvPr>
        </p:nvSpPr>
        <p:spPr>
          <a:xfrm>
            <a:off x="1472400" y="617538"/>
            <a:ext cx="5317067" cy="129954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0" name="ZoneTexte 10"/>
          <p:cNvSpPr txBox="1"/>
          <p:nvPr userDrawn="1"/>
        </p:nvSpPr>
        <p:spPr>
          <a:xfrm>
            <a:off x="1126800" y="6230474"/>
            <a:ext cx="10376440" cy="376988"/>
          </a:xfrm>
          <a:prstGeom prst="rect">
            <a:avLst/>
          </a:prstGeom>
          <a:noFill/>
        </p:spPr>
        <p:txBody>
          <a:bodyPr wrap="square" lIns="127723" tIns="63862" rIns="127723" bIns="63862" rtlCol="0">
            <a:spAutoFit/>
          </a:bodyPr>
          <a:lstStyle/>
          <a:p>
            <a:pPr algn="l">
              <a:lnSpc>
                <a:spcPct val="140000"/>
              </a:lnSpc>
            </a:pPr>
            <a:r>
              <a:rPr lang="fr-FR" sz="1300" kern="0" spc="80" baseline="0" noProof="0" dirty="0" smtClean="0">
                <a:solidFill>
                  <a:schemeClr val="tx1">
                    <a:lumMod val="85000"/>
                    <a:lumOff val="15000"/>
                  </a:schemeClr>
                </a:solidFill>
                <a:latin typeface="+mj-lt"/>
                <a:cs typeface="Calibri"/>
              </a:rPr>
              <a:t>CEA - </a:t>
            </a:r>
            <a:r>
              <a:rPr lang="fr-FR" sz="1300" kern="0" spc="80" baseline="0" noProof="0" dirty="0">
                <a:solidFill>
                  <a:srgbClr val="A50119"/>
                </a:solidFill>
                <a:latin typeface="+mj-lt"/>
                <a:cs typeface="Calibri"/>
              </a:rPr>
              <a:t>www.cea.fr</a:t>
            </a:r>
          </a:p>
        </p:txBody>
      </p:sp>
    </p:spTree>
    <p:extLst>
      <p:ext uri="{BB962C8B-B14F-4D97-AF65-F5344CB8AC3E}">
        <p14:creationId xmlns:p14="http://schemas.microsoft.com/office/powerpoint/2010/main" val="317580778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ccueil avec contenu">
    <p:spTree>
      <p:nvGrpSpPr>
        <p:cNvPr id="1" name=""/>
        <p:cNvGrpSpPr/>
        <p:nvPr/>
      </p:nvGrpSpPr>
      <p:grpSpPr>
        <a:xfrm>
          <a:off x="0" y="0"/>
          <a:ext cx="0" cy="0"/>
          <a:chOff x="0" y="0"/>
          <a:chExt cx="0" cy="0"/>
        </a:xfrm>
      </p:grpSpPr>
      <p:grpSp>
        <p:nvGrpSpPr>
          <p:cNvPr id="23" name="Groupe 22"/>
          <p:cNvGrpSpPr/>
          <p:nvPr userDrawn="1"/>
        </p:nvGrpSpPr>
        <p:grpSpPr>
          <a:xfrm>
            <a:off x="3" y="-1"/>
            <a:ext cx="12191997" cy="5976000"/>
            <a:chOff x="3" y="-1"/>
            <a:chExt cx="12191997" cy="5976000"/>
          </a:xfrm>
        </p:grpSpPr>
        <p:sp>
          <p:nvSpPr>
            <p:cNvPr id="24" name="Rectangle 23"/>
            <p:cNvSpPr/>
            <p:nvPr userDrawn="1"/>
          </p:nvSpPr>
          <p:spPr>
            <a:xfrm>
              <a:off x="3" y="0"/>
              <a:ext cx="12191997" cy="5971213"/>
            </a:xfrm>
            <a:prstGeom prst="rect">
              <a:avLst/>
            </a:prstGeom>
            <a:solidFill>
              <a:srgbClr val="B814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j-lt"/>
                <a:cs typeface="Arial" panose="020B0604020202020204" pitchFamily="34" charset="0"/>
              </a:endParaRPr>
            </a:p>
          </p:txBody>
        </p:sp>
        <p:pic>
          <p:nvPicPr>
            <p:cNvPr id="25" name="Imag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236" y="-1"/>
              <a:ext cx="9133133" cy="5976000"/>
            </a:xfrm>
            <a:prstGeom prst="rect">
              <a:avLst/>
            </a:prstGeom>
          </p:spPr>
        </p:pic>
      </p:grpSp>
      <p:sp>
        <p:nvSpPr>
          <p:cNvPr id="4" name="Rectangle 3"/>
          <p:cNvSpPr/>
          <p:nvPr userDrawn="1"/>
        </p:nvSpPr>
        <p:spPr>
          <a:xfrm>
            <a:off x="3" y="5971213"/>
            <a:ext cx="12206122"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fr-FR" sz="2500" noProof="0" dirty="0">
                <a:solidFill>
                  <a:schemeClr val="accent1"/>
                </a:solidFill>
                <a:latin typeface="+mj-lt"/>
                <a:cs typeface="Arial" panose="020B0604020202020204" pitchFamily="34" charset="0"/>
              </a:rPr>
              <a:t> </a:t>
            </a:r>
          </a:p>
        </p:txBody>
      </p:sp>
      <p:sp>
        <p:nvSpPr>
          <p:cNvPr id="15" name="Espace réservé du texte 12"/>
          <p:cNvSpPr>
            <a:spLocks noGrp="1"/>
          </p:cNvSpPr>
          <p:nvPr>
            <p:ph type="body" sz="quarter" idx="10" hasCustomPrompt="1"/>
          </p:nvPr>
        </p:nvSpPr>
        <p:spPr>
          <a:xfrm>
            <a:off x="1126800" y="4461090"/>
            <a:ext cx="8763803" cy="543600"/>
          </a:xfrm>
          <a:prstGeom prst="rect">
            <a:avLst/>
          </a:prstGeom>
        </p:spPr>
        <p:txBody>
          <a:bodyPr wrap="square">
            <a:spAutoFit/>
          </a:bodyPr>
          <a:lstStyle>
            <a:lvl1pPr marL="0" indent="0">
              <a:buFontTx/>
              <a:buNone/>
              <a:defRPr sz="3000" b="1">
                <a:solidFill>
                  <a:schemeClr val="bg1"/>
                </a:solidFill>
                <a:latin typeface="+mj-lt"/>
                <a:cs typeface="Arial" panose="020B0604020202020204" pitchFamily="34" charset="0"/>
              </a:defRPr>
            </a:lvl1pPr>
          </a:lstStyle>
          <a:p>
            <a:pPr lvl="0"/>
            <a:r>
              <a:rPr lang="fr-FR" noProof="0" dirty="0"/>
              <a:t>TITRE À VENIR</a:t>
            </a:r>
          </a:p>
        </p:txBody>
      </p:sp>
      <p:sp>
        <p:nvSpPr>
          <p:cNvPr id="17" name="Titre 3"/>
          <p:cNvSpPr txBox="1">
            <a:spLocks/>
          </p:cNvSpPr>
          <p:nvPr userDrawn="1"/>
        </p:nvSpPr>
        <p:spPr>
          <a:xfrm>
            <a:off x="1126800" y="3757134"/>
            <a:ext cx="10480896" cy="350340"/>
          </a:xfrm>
          <a:prstGeom prst="rect">
            <a:avLst/>
          </a:prstGeom>
        </p:spPr>
        <p:txBody>
          <a:bodyPr lIns="127723" tIns="63862" rIns="127723" bIns="63862">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1400" spc="80" baseline="0" noProof="0" dirty="0">
                <a:solidFill>
                  <a:schemeClr val="bg1"/>
                </a:solidFill>
                <a:latin typeface="+mj-lt"/>
                <a:cs typeface="Arial" panose="020B0604020202020204" pitchFamily="34" charset="0"/>
              </a:rPr>
              <a:t>DE LA RECHERCHE À L’INDUSTRIE</a:t>
            </a:r>
          </a:p>
        </p:txBody>
      </p:sp>
      <p:sp>
        <p:nvSpPr>
          <p:cNvPr id="19" name="Espace réservé du texte 12"/>
          <p:cNvSpPr>
            <a:spLocks noGrp="1"/>
          </p:cNvSpPr>
          <p:nvPr>
            <p:ph type="body" sz="quarter" idx="12" hasCustomPrompt="1"/>
          </p:nvPr>
        </p:nvSpPr>
        <p:spPr>
          <a:xfrm>
            <a:off x="1126800" y="5122103"/>
            <a:ext cx="3922680" cy="280800"/>
          </a:xfrm>
          <a:prstGeom prst="rect">
            <a:avLst/>
          </a:prstGeom>
        </p:spPr>
        <p:txBody>
          <a:bodyPr wrap="square">
            <a:spAutoFit/>
          </a:bodyPr>
          <a:lstStyle>
            <a:lvl1pPr marL="0" indent="0">
              <a:buFontTx/>
              <a:buNone/>
              <a:defRPr sz="1100" b="0">
                <a:solidFill>
                  <a:schemeClr val="bg1"/>
                </a:solidFill>
                <a:latin typeface="+mj-lt"/>
                <a:cs typeface="Arial" panose="020B0604020202020204" pitchFamily="34" charset="0"/>
              </a:defRPr>
            </a:lvl1pPr>
          </a:lstStyle>
          <a:p>
            <a:pPr lvl="0"/>
            <a:r>
              <a:rPr lang="fr-FR" noProof="0" dirty="0" smtClean="0"/>
              <a:t>28 mai 2021</a:t>
            </a:r>
            <a:endParaRPr lang="fr-FR" noProof="0" dirty="0"/>
          </a:p>
        </p:txBody>
      </p:sp>
      <p:sp>
        <p:nvSpPr>
          <p:cNvPr id="7" name="Espace réservé du contenu 6"/>
          <p:cNvSpPr>
            <a:spLocks noGrp="1"/>
          </p:cNvSpPr>
          <p:nvPr>
            <p:ph sz="quarter" idx="13"/>
          </p:nvPr>
        </p:nvSpPr>
        <p:spPr>
          <a:xfrm>
            <a:off x="6829779" y="1143001"/>
            <a:ext cx="3668184" cy="1522800"/>
          </a:xfrm>
          <a:prstGeom prst="rect">
            <a:avLst/>
          </a:prstGeom>
        </p:spPr>
        <p:txBody>
          <a:bodyPr/>
          <a:lstStyle>
            <a:lvl1pPr>
              <a:defRPr sz="1600">
                <a:latin typeface="+mj-lt"/>
                <a:cs typeface="Arial" panose="020B0604020202020204" pitchFamily="34" charset="0"/>
              </a:defRPr>
            </a:lvl1pPr>
            <a:lvl2pPr>
              <a:defRPr sz="1500">
                <a:latin typeface="+mj-lt"/>
                <a:cs typeface="Arial" panose="020B0604020202020204" pitchFamily="34" charset="0"/>
              </a:defRPr>
            </a:lvl2pPr>
            <a:lvl3pPr>
              <a:defRPr sz="1300">
                <a:latin typeface="+mj-lt"/>
                <a:cs typeface="Arial" panose="020B0604020202020204" pitchFamily="34" charset="0"/>
              </a:defRPr>
            </a:lvl3pPr>
            <a:lvl4pPr>
              <a:defRPr sz="1100">
                <a:latin typeface="+mj-lt"/>
                <a:cs typeface="Arial" panose="020B0604020202020204" pitchFamily="34" charset="0"/>
              </a:defRPr>
            </a:lvl4pPr>
            <a:lvl5pPr>
              <a:defRPr sz="1100">
                <a:latin typeface="+mj-lt"/>
                <a:cs typeface="Arial" panose="020B0604020202020204" pitchFamily="34" charset="0"/>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0" name="Espace réservé du texte 12"/>
          <p:cNvSpPr>
            <a:spLocks noGrp="1"/>
          </p:cNvSpPr>
          <p:nvPr>
            <p:ph type="body" sz="quarter" idx="14" hasCustomPrompt="1"/>
          </p:nvPr>
        </p:nvSpPr>
        <p:spPr>
          <a:xfrm>
            <a:off x="1126800" y="5469234"/>
            <a:ext cx="3922680" cy="349200"/>
          </a:xfrm>
          <a:prstGeom prst="rect">
            <a:avLst/>
          </a:prstGeom>
        </p:spPr>
        <p:txBody>
          <a:bodyPr wrap="square">
            <a:spAutoFit/>
          </a:bodyPr>
          <a:lstStyle>
            <a:lvl1pPr marL="0" indent="0">
              <a:buFontTx/>
              <a:buNone/>
              <a:defRPr sz="1600" b="0">
                <a:solidFill>
                  <a:schemeClr val="bg1"/>
                </a:solidFill>
                <a:latin typeface="+mj-lt"/>
                <a:cs typeface="Arial" panose="020B0604020202020204" pitchFamily="34" charset="0"/>
              </a:defRPr>
            </a:lvl1pPr>
          </a:lstStyle>
          <a:p>
            <a:pPr lvl="0"/>
            <a:r>
              <a:rPr lang="fr-FR" noProof="0" dirty="0"/>
              <a:t>Auteur</a:t>
            </a:r>
          </a:p>
        </p:txBody>
      </p:sp>
      <p:pic>
        <p:nvPicPr>
          <p:cNvPr id="11" name="Picture 9" descr="cea_logo_small2.jpg">
            <a:hlinkClick r:id="rId3" tooltip="Rendez-vous sur www.cea.fr"/>
            <a:extLst>
              <a:ext uri="{FF2B5EF4-FFF2-40B4-BE49-F238E27FC236}">
                <a16:creationId xmlns:a16="http://schemas.microsoft.com/office/drawing/2014/main" id="{EAA2C111-6F79-47B2-B9C7-2600B248844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46880" y="1861047"/>
            <a:ext cx="1942272" cy="1585387"/>
          </a:xfrm>
          <a:prstGeom prst="rect">
            <a:avLst/>
          </a:prstGeom>
          <a:effectLst>
            <a:outerShdw blurRad="517525" dist="38100" dir="2700000" algn="tl" rotWithShape="0">
              <a:srgbClr val="000000">
                <a:alpha val="33000"/>
              </a:srgbClr>
            </a:outerShdw>
          </a:effectLst>
        </p:spPr>
      </p:pic>
      <p:sp>
        <p:nvSpPr>
          <p:cNvPr id="13" name="ZoneTexte 10"/>
          <p:cNvSpPr txBox="1"/>
          <p:nvPr userDrawn="1"/>
        </p:nvSpPr>
        <p:spPr>
          <a:xfrm>
            <a:off x="1126800" y="6230474"/>
            <a:ext cx="10376440" cy="376988"/>
          </a:xfrm>
          <a:prstGeom prst="rect">
            <a:avLst/>
          </a:prstGeom>
          <a:noFill/>
        </p:spPr>
        <p:txBody>
          <a:bodyPr wrap="square" lIns="127723" tIns="63862" rIns="127723" bIns="63862" rtlCol="0">
            <a:spAutoFit/>
          </a:bodyPr>
          <a:lstStyle/>
          <a:p>
            <a:pPr algn="l">
              <a:lnSpc>
                <a:spcPct val="140000"/>
              </a:lnSpc>
            </a:pPr>
            <a:r>
              <a:rPr lang="fr-FR" sz="1300" kern="0" spc="80" baseline="0" noProof="0" dirty="0" smtClean="0">
                <a:solidFill>
                  <a:schemeClr val="tx1">
                    <a:lumMod val="85000"/>
                    <a:lumOff val="15000"/>
                  </a:schemeClr>
                </a:solidFill>
                <a:latin typeface="+mj-lt"/>
                <a:cs typeface="Calibri"/>
              </a:rPr>
              <a:t>CEA - </a:t>
            </a:r>
            <a:r>
              <a:rPr lang="fr-FR" sz="1300" kern="0" spc="80" baseline="0" noProof="0" dirty="0">
                <a:solidFill>
                  <a:srgbClr val="A50119"/>
                </a:solidFill>
                <a:latin typeface="+mj-lt"/>
                <a:cs typeface="Calibri"/>
              </a:rPr>
              <a:t>www.cea.fr</a:t>
            </a:r>
          </a:p>
        </p:txBody>
      </p:sp>
    </p:spTree>
    <p:extLst>
      <p:ext uri="{BB962C8B-B14F-4D97-AF65-F5344CB8AC3E}">
        <p14:creationId xmlns:p14="http://schemas.microsoft.com/office/powerpoint/2010/main" val="35057251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ous-titre avec contenu">
    <p:spTree>
      <p:nvGrpSpPr>
        <p:cNvPr id="1" name=""/>
        <p:cNvGrpSpPr/>
        <p:nvPr/>
      </p:nvGrpSpPr>
      <p:grpSpPr>
        <a:xfrm>
          <a:off x="0" y="0"/>
          <a:ext cx="0" cy="0"/>
          <a:chOff x="0" y="0"/>
          <a:chExt cx="0" cy="0"/>
        </a:xfrm>
      </p:grpSpPr>
      <p:grpSp>
        <p:nvGrpSpPr>
          <p:cNvPr id="22" name="Groupe 21"/>
          <p:cNvGrpSpPr/>
          <p:nvPr userDrawn="1"/>
        </p:nvGrpSpPr>
        <p:grpSpPr>
          <a:xfrm>
            <a:off x="-1" y="0"/>
            <a:ext cx="12197087" cy="5980139"/>
            <a:chOff x="-1" y="0"/>
            <a:chExt cx="12197087" cy="5980139"/>
          </a:xfrm>
        </p:grpSpPr>
        <p:grpSp>
          <p:nvGrpSpPr>
            <p:cNvPr id="23" name="Groupe 22"/>
            <p:cNvGrpSpPr/>
            <p:nvPr userDrawn="1"/>
          </p:nvGrpSpPr>
          <p:grpSpPr>
            <a:xfrm>
              <a:off x="-1" y="0"/>
              <a:ext cx="12197087" cy="5977135"/>
              <a:chOff x="-5085" y="0"/>
              <a:chExt cx="12197087" cy="5977135"/>
            </a:xfrm>
          </p:grpSpPr>
          <p:sp>
            <p:nvSpPr>
              <p:cNvPr id="30" name="Rectangle 29"/>
              <p:cNvSpPr/>
              <p:nvPr userDrawn="1"/>
            </p:nvSpPr>
            <p:spPr>
              <a:xfrm>
                <a:off x="-5084" y="0"/>
                <a:ext cx="12197086" cy="5971213"/>
              </a:xfrm>
              <a:prstGeom prst="rect">
                <a:avLst/>
              </a:prstGeom>
              <a:solidFill>
                <a:srgbClr val="B814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p:cNvSpPr/>
              <p:nvPr userDrawn="1"/>
            </p:nvSpPr>
            <p:spPr>
              <a:xfrm>
                <a:off x="-5085" y="4098925"/>
                <a:ext cx="12196800" cy="1878210"/>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grpSp>
        <p:pic>
          <p:nvPicPr>
            <p:cNvPr id="29" name="Image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6377" y="4139"/>
              <a:ext cx="9148166" cy="5976000"/>
            </a:xfrm>
            <a:prstGeom prst="rect">
              <a:avLst/>
            </a:prstGeom>
          </p:spPr>
        </p:pic>
      </p:grpSp>
      <p:sp>
        <p:nvSpPr>
          <p:cNvPr id="6" name="Espace réservé du texte 5"/>
          <p:cNvSpPr>
            <a:spLocks noGrp="1"/>
          </p:cNvSpPr>
          <p:nvPr>
            <p:ph type="body" sz="quarter" idx="11" hasCustomPrompt="1"/>
          </p:nvPr>
        </p:nvSpPr>
        <p:spPr>
          <a:xfrm>
            <a:off x="1127570" y="4801465"/>
            <a:ext cx="2139247" cy="221599"/>
          </a:xfrm>
          <a:prstGeom prst="rect">
            <a:avLst/>
          </a:prstGeom>
        </p:spPr>
        <p:txBody>
          <a:bodyPr wrap="square" tIns="0" bIns="0">
            <a:spAutoFit/>
          </a:bodyPr>
          <a:lstStyle>
            <a:lvl1pPr marL="0" indent="0">
              <a:buFontTx/>
              <a:buNone/>
              <a:defRPr spc="50" baseline="0"/>
            </a:lvl1pPr>
          </a:lstStyle>
          <a:p>
            <a:pPr lvl="0"/>
            <a:r>
              <a:rPr lang="fr-FR" noProof="0" dirty="0"/>
              <a:t>Partie 1</a:t>
            </a:r>
          </a:p>
        </p:txBody>
      </p:sp>
      <p:sp>
        <p:nvSpPr>
          <p:cNvPr id="9" name="Rectangle 8"/>
          <p:cNvSpPr/>
          <p:nvPr userDrawn="1"/>
        </p:nvSpPr>
        <p:spPr>
          <a:xfrm>
            <a:off x="3" y="5961053"/>
            <a:ext cx="12191997"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fr-FR" sz="2500" noProof="0" dirty="0">
                <a:solidFill>
                  <a:schemeClr val="accent1"/>
                </a:solidFill>
              </a:rPr>
              <a:t> </a:t>
            </a:r>
          </a:p>
        </p:txBody>
      </p:sp>
      <p:sp>
        <p:nvSpPr>
          <p:cNvPr id="10" name="Espace réservé du contenu 9"/>
          <p:cNvSpPr>
            <a:spLocks noGrp="1"/>
          </p:cNvSpPr>
          <p:nvPr>
            <p:ph sz="quarter" idx="14"/>
          </p:nvPr>
        </p:nvSpPr>
        <p:spPr>
          <a:xfrm>
            <a:off x="1764000" y="619200"/>
            <a:ext cx="5317200" cy="1299600"/>
          </a:xfrm>
          <a:prstGeom prst="rect">
            <a:avLst/>
          </a:prstGeo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2" name="ZoneTexte 10"/>
          <p:cNvSpPr txBox="1"/>
          <p:nvPr userDrawn="1"/>
        </p:nvSpPr>
        <p:spPr>
          <a:xfrm>
            <a:off x="1126800" y="6230474"/>
            <a:ext cx="10376440" cy="376988"/>
          </a:xfrm>
          <a:prstGeom prst="rect">
            <a:avLst/>
          </a:prstGeom>
          <a:noFill/>
        </p:spPr>
        <p:txBody>
          <a:bodyPr wrap="square" lIns="127723" tIns="63862" rIns="127723" bIns="63862" rtlCol="0">
            <a:spAutoFit/>
          </a:bodyPr>
          <a:lstStyle/>
          <a:p>
            <a:pPr algn="l">
              <a:lnSpc>
                <a:spcPct val="140000"/>
              </a:lnSpc>
            </a:pPr>
            <a:r>
              <a:rPr lang="fr-FR" sz="1300" kern="0" spc="80" baseline="0" noProof="0" dirty="0" smtClean="0">
                <a:solidFill>
                  <a:schemeClr val="tx1">
                    <a:lumMod val="85000"/>
                    <a:lumOff val="15000"/>
                  </a:schemeClr>
                </a:solidFill>
                <a:latin typeface="+mj-lt"/>
                <a:cs typeface="Calibri"/>
              </a:rPr>
              <a:t>CEA - </a:t>
            </a:r>
            <a:r>
              <a:rPr lang="fr-FR" sz="1300" kern="0" spc="80" baseline="0" noProof="0" dirty="0">
                <a:solidFill>
                  <a:srgbClr val="A50119"/>
                </a:solidFill>
                <a:latin typeface="+mj-lt"/>
                <a:cs typeface="Calibri"/>
              </a:rPr>
              <a:t>www.cea.fr</a:t>
            </a:r>
          </a:p>
        </p:txBody>
      </p:sp>
    </p:spTree>
    <p:extLst>
      <p:ext uri="{BB962C8B-B14F-4D97-AF65-F5344CB8AC3E}">
        <p14:creationId xmlns:p14="http://schemas.microsoft.com/office/powerpoint/2010/main" val="29687936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ccueil avec contenu">
    <p:spTree>
      <p:nvGrpSpPr>
        <p:cNvPr id="1" name=""/>
        <p:cNvGrpSpPr/>
        <p:nvPr/>
      </p:nvGrpSpPr>
      <p:grpSpPr>
        <a:xfrm>
          <a:off x="0" y="0"/>
          <a:ext cx="0" cy="0"/>
          <a:chOff x="0" y="0"/>
          <a:chExt cx="0" cy="0"/>
        </a:xfrm>
      </p:grpSpPr>
      <p:grpSp>
        <p:nvGrpSpPr>
          <p:cNvPr id="23" name="Groupe 22"/>
          <p:cNvGrpSpPr/>
          <p:nvPr/>
        </p:nvGrpSpPr>
        <p:grpSpPr>
          <a:xfrm>
            <a:off x="3" y="-1"/>
            <a:ext cx="12191997" cy="5976000"/>
            <a:chOff x="3" y="-1"/>
            <a:chExt cx="12191997" cy="5976000"/>
          </a:xfrm>
        </p:grpSpPr>
        <p:sp>
          <p:nvSpPr>
            <p:cNvPr id="24" name="Rectangle 23"/>
            <p:cNvSpPr/>
            <p:nvPr userDrawn="1"/>
          </p:nvSpPr>
          <p:spPr>
            <a:xfrm>
              <a:off x="3" y="0"/>
              <a:ext cx="12191997" cy="5971213"/>
            </a:xfrm>
            <a:prstGeom prst="rect">
              <a:avLst/>
            </a:prstGeom>
            <a:solidFill>
              <a:srgbClr val="B814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j-lt"/>
              </a:endParaRPr>
            </a:p>
          </p:txBody>
        </p:sp>
        <p:pic>
          <p:nvPicPr>
            <p:cNvPr id="25" name="Imag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236" y="-1"/>
              <a:ext cx="9133133" cy="5976000"/>
            </a:xfrm>
            <a:prstGeom prst="rect">
              <a:avLst/>
            </a:prstGeom>
          </p:spPr>
        </p:pic>
      </p:grpSp>
      <p:sp>
        <p:nvSpPr>
          <p:cNvPr id="4" name="Rectangle 3"/>
          <p:cNvSpPr/>
          <p:nvPr/>
        </p:nvSpPr>
        <p:spPr>
          <a:xfrm>
            <a:off x="3" y="5971213"/>
            <a:ext cx="12191999"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fr-FR" sz="2500" noProof="0" dirty="0">
                <a:solidFill>
                  <a:schemeClr val="accent1"/>
                </a:solidFill>
                <a:latin typeface="+mj-lt"/>
              </a:rPr>
              <a:t> </a:t>
            </a:r>
          </a:p>
        </p:txBody>
      </p:sp>
      <p:sp>
        <p:nvSpPr>
          <p:cNvPr id="15" name="Espace réservé du texte 12"/>
          <p:cNvSpPr>
            <a:spLocks noGrp="1"/>
          </p:cNvSpPr>
          <p:nvPr>
            <p:ph type="body" sz="quarter" idx="10" hasCustomPrompt="1"/>
          </p:nvPr>
        </p:nvSpPr>
        <p:spPr>
          <a:xfrm>
            <a:off x="1126800" y="4461091"/>
            <a:ext cx="8763803" cy="544470"/>
          </a:xfrm>
        </p:spPr>
        <p:txBody>
          <a:bodyPr wrap="square">
            <a:spAutoFit/>
          </a:bodyPr>
          <a:lstStyle>
            <a:lvl1pPr marL="0" indent="0">
              <a:buFontTx/>
              <a:buNone/>
              <a:defRPr sz="3000" b="1">
                <a:solidFill>
                  <a:schemeClr val="bg1"/>
                </a:solidFill>
                <a:latin typeface="+mj-lt"/>
              </a:defRPr>
            </a:lvl1pPr>
          </a:lstStyle>
          <a:p>
            <a:pPr lvl="0"/>
            <a:r>
              <a:rPr lang="fr-FR" noProof="0" dirty="0"/>
              <a:t>TITRE À VENIR</a:t>
            </a:r>
          </a:p>
        </p:txBody>
      </p:sp>
      <p:sp>
        <p:nvSpPr>
          <p:cNvPr id="17" name="Titre 3"/>
          <p:cNvSpPr txBox="1">
            <a:spLocks/>
          </p:cNvSpPr>
          <p:nvPr/>
        </p:nvSpPr>
        <p:spPr>
          <a:xfrm>
            <a:off x="1126800" y="3757134"/>
            <a:ext cx="10480896" cy="350340"/>
          </a:xfrm>
          <a:prstGeom prst="rect">
            <a:avLst/>
          </a:prstGeom>
        </p:spPr>
        <p:txBody>
          <a:bodyPr lIns="127723" tIns="63862" rIns="127723" bIns="63862">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1400" spc="80" baseline="0" noProof="0" dirty="0">
                <a:solidFill>
                  <a:schemeClr val="bg1"/>
                </a:solidFill>
                <a:latin typeface="+mj-lt"/>
                <a:cs typeface="Calibri"/>
              </a:rPr>
              <a:t>DE LA RECHERCHE À </a:t>
            </a:r>
            <a:r>
              <a:rPr lang="fr-FR" sz="1400" spc="80" baseline="0" noProof="0" dirty="0" smtClean="0">
                <a:solidFill>
                  <a:schemeClr val="bg1"/>
                </a:solidFill>
                <a:latin typeface="+mj-lt"/>
                <a:cs typeface="Calibri"/>
              </a:rPr>
              <a:t>L’INDUSTRIE</a:t>
            </a:r>
            <a:endParaRPr lang="fr-FR" sz="1400" spc="80" baseline="0" noProof="0" dirty="0">
              <a:solidFill>
                <a:schemeClr val="bg1"/>
              </a:solidFill>
              <a:latin typeface="+mj-lt"/>
              <a:cs typeface="Calibri"/>
            </a:endParaRPr>
          </a:p>
        </p:txBody>
      </p:sp>
      <p:sp>
        <p:nvSpPr>
          <p:cNvPr id="18" name="ZoneTexte 10"/>
          <p:cNvSpPr txBox="1"/>
          <p:nvPr/>
        </p:nvSpPr>
        <p:spPr>
          <a:xfrm>
            <a:off x="1126800" y="6250268"/>
            <a:ext cx="10376440" cy="376988"/>
          </a:xfrm>
          <a:prstGeom prst="rect">
            <a:avLst/>
          </a:prstGeom>
          <a:noFill/>
        </p:spPr>
        <p:txBody>
          <a:bodyPr wrap="square" lIns="127723" tIns="63862" rIns="127723" bIns="63862" rtlCol="0">
            <a:spAutoFit/>
          </a:bodyPr>
          <a:lstStyle/>
          <a:p>
            <a:pPr algn="l">
              <a:lnSpc>
                <a:spcPct val="140000"/>
              </a:lnSpc>
            </a:pPr>
            <a:r>
              <a:rPr lang="fr-FR" sz="1300" kern="0" spc="80" baseline="0" noProof="0" dirty="0" smtClean="0">
                <a:solidFill>
                  <a:schemeClr val="tx1">
                    <a:lumMod val="85000"/>
                    <a:lumOff val="15000"/>
                  </a:schemeClr>
                </a:solidFill>
                <a:latin typeface="+mj-lt"/>
                <a:cs typeface="Calibri"/>
              </a:rPr>
              <a:t>CEA - </a:t>
            </a:r>
            <a:r>
              <a:rPr lang="fr-FR" sz="1300" kern="0" spc="80" baseline="0" noProof="0" dirty="0">
                <a:solidFill>
                  <a:srgbClr val="A50119"/>
                </a:solidFill>
                <a:latin typeface="+mj-lt"/>
                <a:cs typeface="Calibri"/>
              </a:rPr>
              <a:t>www.cea.fr</a:t>
            </a:r>
          </a:p>
        </p:txBody>
      </p:sp>
      <p:sp>
        <p:nvSpPr>
          <p:cNvPr id="19" name="Espace réservé du texte 12"/>
          <p:cNvSpPr>
            <a:spLocks noGrp="1"/>
          </p:cNvSpPr>
          <p:nvPr>
            <p:ph type="body" sz="quarter" idx="12" hasCustomPrompt="1"/>
          </p:nvPr>
        </p:nvSpPr>
        <p:spPr>
          <a:xfrm>
            <a:off x="1126800" y="5122103"/>
            <a:ext cx="3922680" cy="281321"/>
          </a:xfrm>
        </p:spPr>
        <p:txBody>
          <a:bodyPr wrap="square">
            <a:spAutoFit/>
          </a:bodyPr>
          <a:lstStyle>
            <a:lvl1pPr marL="0" indent="0">
              <a:buFontTx/>
              <a:buNone/>
              <a:defRPr sz="1100" b="0">
                <a:solidFill>
                  <a:schemeClr val="bg1"/>
                </a:solidFill>
                <a:latin typeface="+mj-lt"/>
              </a:defRPr>
            </a:lvl1pPr>
          </a:lstStyle>
          <a:p>
            <a:pPr lvl="0"/>
            <a:r>
              <a:rPr lang="fr-FR" noProof="0" dirty="0" smtClean="0"/>
              <a:t>28 mai 2021</a:t>
            </a:r>
            <a:endParaRPr lang="fr-FR" noProof="0" dirty="0"/>
          </a:p>
        </p:txBody>
      </p:sp>
      <p:sp>
        <p:nvSpPr>
          <p:cNvPr id="7" name="Espace réservé du contenu 6"/>
          <p:cNvSpPr>
            <a:spLocks noGrp="1"/>
          </p:cNvSpPr>
          <p:nvPr>
            <p:ph sz="quarter" idx="13"/>
          </p:nvPr>
        </p:nvSpPr>
        <p:spPr>
          <a:xfrm>
            <a:off x="6829779" y="1143001"/>
            <a:ext cx="3668184" cy="1521147"/>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0" name="Espace réservé du texte 12"/>
          <p:cNvSpPr>
            <a:spLocks noGrp="1"/>
          </p:cNvSpPr>
          <p:nvPr>
            <p:ph type="body" sz="quarter" idx="14" hasCustomPrompt="1"/>
          </p:nvPr>
        </p:nvSpPr>
        <p:spPr>
          <a:xfrm>
            <a:off x="1126800" y="5469234"/>
            <a:ext cx="3922680" cy="350570"/>
          </a:xfrm>
        </p:spPr>
        <p:txBody>
          <a:bodyPr wrap="square">
            <a:spAutoFit/>
          </a:bodyPr>
          <a:lstStyle>
            <a:lvl1pPr marL="0" indent="0">
              <a:buFontTx/>
              <a:buNone/>
              <a:defRPr sz="1600" b="0">
                <a:solidFill>
                  <a:schemeClr val="bg1"/>
                </a:solidFill>
                <a:latin typeface="+mj-lt"/>
              </a:defRPr>
            </a:lvl1pPr>
          </a:lstStyle>
          <a:p>
            <a:pPr lvl="0"/>
            <a:r>
              <a:rPr lang="fr-FR" noProof="0" dirty="0"/>
              <a:t>Auteur</a:t>
            </a:r>
          </a:p>
        </p:txBody>
      </p:sp>
      <p:pic>
        <p:nvPicPr>
          <p:cNvPr id="11" name="Picture 9" descr="cea_logo_small2.jpg">
            <a:hlinkClick r:id="rId3" tooltip="Rendez-vous sur www.cea.fr"/>
            <a:extLst>
              <a:ext uri="{FF2B5EF4-FFF2-40B4-BE49-F238E27FC236}">
                <a16:creationId xmlns:a16="http://schemas.microsoft.com/office/drawing/2014/main" id="{68C201E4-093D-4AEE-A767-CB9D97D23D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6880" y="1861047"/>
            <a:ext cx="1942272" cy="1585387"/>
          </a:xfrm>
          <a:prstGeom prst="rect">
            <a:avLst/>
          </a:prstGeom>
          <a:effectLst>
            <a:outerShdw blurRad="517525" dist="38100" dir="2700000" algn="tl" rotWithShape="0">
              <a:srgbClr val="000000">
                <a:alpha val="33000"/>
              </a:srgbClr>
            </a:outerShdw>
          </a:effectLst>
        </p:spPr>
      </p:pic>
    </p:spTree>
    <p:extLst>
      <p:ext uri="{BB962C8B-B14F-4D97-AF65-F5344CB8AC3E}">
        <p14:creationId xmlns:p14="http://schemas.microsoft.com/office/powerpoint/2010/main" val="39450496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éfaut avec contenu">
    <p:spTree>
      <p:nvGrpSpPr>
        <p:cNvPr id="1" name=""/>
        <p:cNvGrpSpPr/>
        <p:nvPr/>
      </p:nvGrpSpPr>
      <p:grpSpPr>
        <a:xfrm>
          <a:off x="0" y="0"/>
          <a:ext cx="0" cy="0"/>
          <a:chOff x="0" y="0"/>
          <a:chExt cx="0" cy="0"/>
        </a:xfrm>
      </p:grpSpPr>
      <p:sp>
        <p:nvSpPr>
          <p:cNvPr id="2" name="Titre 1"/>
          <p:cNvSpPr>
            <a:spLocks noGrp="1"/>
          </p:cNvSpPr>
          <p:nvPr>
            <p:ph type="title"/>
          </p:nvPr>
        </p:nvSpPr>
        <p:spPr>
          <a:xfrm>
            <a:off x="1084152" y="222048"/>
            <a:ext cx="10364400" cy="347773"/>
          </a:xfrm>
          <a:prstGeom prst="rect">
            <a:avLst/>
          </a:prstGeom>
        </p:spPr>
        <p:txBody>
          <a:bodyPr/>
          <a:lstStyle>
            <a:lvl1pPr>
              <a:defRPr sz="2000" b="1" cap="none" baseline="0">
                <a:latin typeface="+mj-lt"/>
              </a:defRPr>
            </a:lvl1pPr>
          </a:lstStyle>
          <a:p>
            <a:r>
              <a:rPr lang="fr-FR" noProof="0" smtClean="0"/>
              <a:t>Modifiez le style du titre</a:t>
            </a:r>
            <a:endParaRPr lang="fr-FR" noProof="0" dirty="0"/>
          </a:p>
        </p:txBody>
      </p:sp>
      <p:sp>
        <p:nvSpPr>
          <p:cNvPr id="4" name="Text Placeholder 2"/>
          <p:cNvSpPr>
            <a:spLocks noGrp="1"/>
          </p:cNvSpPr>
          <p:nvPr>
            <p:ph idx="1"/>
          </p:nvPr>
        </p:nvSpPr>
        <p:spPr>
          <a:xfrm>
            <a:off x="881099" y="1630412"/>
            <a:ext cx="10515600" cy="1354948"/>
          </a:xfrm>
          <a:prstGeom prst="rect">
            <a:avLst/>
          </a:prstGeom>
        </p:spPr>
        <p:txBody>
          <a:bodyPr vert="horz" lIns="127723" tIns="63862" rIns="127723" bIns="63862" rtlCol="0">
            <a:spAutoFit/>
          </a:bodyPr>
          <a:lstStyle>
            <a:lvl1pPr>
              <a:lnSpc>
                <a:spcPct val="90000"/>
              </a:lnSpc>
              <a:spcBef>
                <a:spcPts val="1048"/>
              </a:spcBef>
              <a:defRPr sz="1600">
                <a:latin typeface="+mj-lt"/>
              </a:defRPr>
            </a:lvl1pPr>
            <a:lvl2pPr>
              <a:lnSpc>
                <a:spcPct val="90000"/>
              </a:lnSpc>
              <a:spcBef>
                <a:spcPts val="524"/>
              </a:spcBef>
              <a:defRPr sz="1600">
                <a:latin typeface="+mj-lt"/>
              </a:defRPr>
            </a:lvl2pPr>
            <a:lvl3pPr>
              <a:lnSpc>
                <a:spcPct val="90000"/>
              </a:lnSpc>
              <a:spcBef>
                <a:spcPts val="524"/>
              </a:spcBef>
              <a:defRPr sz="1400">
                <a:latin typeface="+mj-lt"/>
              </a:defRPr>
            </a:lvl3pPr>
            <a:lvl4pPr marL="1676370" indent="-239481">
              <a:lnSpc>
                <a:spcPct val="90000"/>
              </a:lnSpc>
              <a:spcBef>
                <a:spcPts val="524"/>
              </a:spcBef>
              <a:buFont typeface="Calibri" panose="020F0502020204030204" pitchFamily="34" charset="0"/>
              <a:buChar char="-"/>
              <a:defRPr sz="1200">
                <a:latin typeface="+mj-lt"/>
              </a:defRPr>
            </a:lvl4pPr>
            <a:lvl5pPr marL="2155332" indent="-239481">
              <a:lnSpc>
                <a:spcPct val="90000"/>
              </a:lnSpc>
              <a:spcBef>
                <a:spcPts val="524"/>
              </a:spcBef>
              <a:buFont typeface="Wingdings" panose="05000000000000000000" pitchFamily="2" charset="2"/>
              <a:buChar char="§"/>
              <a:defRPr sz="1200">
                <a:latin typeface="+mj-lt"/>
              </a:defRPr>
            </a:lvl5pPr>
          </a:lstStyle>
          <a:p>
            <a:pPr lvl="0"/>
            <a:r>
              <a:rPr lang="fr-FR" noProof="0" smtClean="0"/>
              <a:t>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dirty="0"/>
          </a:p>
        </p:txBody>
      </p:sp>
      <p:sp>
        <p:nvSpPr>
          <p:cNvPr id="5" name="Espace réservé du texte 2"/>
          <p:cNvSpPr>
            <a:spLocks noGrp="1"/>
          </p:cNvSpPr>
          <p:nvPr>
            <p:ph type="body" sz="quarter" idx="12" hasCustomPrompt="1"/>
          </p:nvPr>
        </p:nvSpPr>
        <p:spPr>
          <a:xfrm>
            <a:off x="881100" y="1067647"/>
            <a:ext cx="10565835" cy="350570"/>
          </a:xfrm>
          <a:prstGeom prst="rect">
            <a:avLst/>
          </a:prstGeom>
        </p:spPr>
        <p:txBody>
          <a:bodyPr wrap="square">
            <a:spAutoFit/>
          </a:bodyPr>
          <a:lstStyle>
            <a:lvl1pPr marL="0" indent="0">
              <a:buFontTx/>
              <a:buNone/>
              <a:defRPr sz="1600">
                <a:latin typeface="+mj-lt"/>
              </a:defRPr>
            </a:lvl1pPr>
          </a:lstStyle>
          <a:p>
            <a:pPr lvl="0"/>
            <a:r>
              <a:rPr lang="fr-FR" noProof="0" dirty="0"/>
              <a:t>Texte simple de la diapositive</a:t>
            </a:r>
          </a:p>
        </p:txBody>
      </p:sp>
      <p:sp>
        <p:nvSpPr>
          <p:cNvPr id="6" name="Slide Number Placeholder 2"/>
          <p:cNvSpPr>
            <a:spLocks noGrp="1"/>
          </p:cNvSpPr>
          <p:nvPr>
            <p:ph type="sldNum" sz="quarter" idx="4"/>
          </p:nvPr>
        </p:nvSpPr>
        <p:spPr>
          <a:xfrm>
            <a:off x="11157188" y="6674610"/>
            <a:ext cx="837259" cy="138499"/>
          </a:xfrm>
          <a:prstGeom prst="rect">
            <a:avLst/>
          </a:prstGeom>
        </p:spPr>
        <p:txBody>
          <a:bodyPr lIns="72000" tIns="0" rIns="72000" bIns="0">
            <a:spAutoFit/>
          </a:bodyPr>
          <a:lstStyle>
            <a:lvl1pPr>
              <a:defRPr sz="900">
                <a:latin typeface="+mj-lt"/>
              </a:defRPr>
            </a:lvl1pPr>
          </a:lstStyle>
          <a:p>
            <a:pPr algn="ctr"/>
            <a:fld id="{53F0B3ED-4F75-49BF-B028-1A262D3A6E64}" type="slidenum">
              <a:rPr lang="fr-FR" smtClean="0">
                <a:solidFill>
                  <a:schemeClr val="bg1"/>
                </a:solidFill>
                <a:ea typeface="Arial" charset="0"/>
                <a:cs typeface="Arial" charset="0"/>
              </a:rPr>
              <a:pPr algn="ctr"/>
              <a:t>‹N°›</a:t>
            </a:fld>
            <a:endParaRPr lang="fr-FR" dirty="0">
              <a:solidFill>
                <a:schemeClr val="bg1"/>
              </a:solidFill>
              <a:ea typeface="Arial" charset="0"/>
              <a:cs typeface="Arial" charset="0"/>
            </a:endParaRPr>
          </a:p>
        </p:txBody>
      </p:sp>
    </p:spTree>
    <p:extLst>
      <p:ext uri="{BB962C8B-B14F-4D97-AF65-F5344CB8AC3E}">
        <p14:creationId xmlns:p14="http://schemas.microsoft.com/office/powerpoint/2010/main" val="25193272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uverture de chapitre avec champ photos 2">
    <p:spTree>
      <p:nvGrpSpPr>
        <p:cNvPr id="1" name=""/>
        <p:cNvGrpSpPr/>
        <p:nvPr/>
      </p:nvGrpSpPr>
      <p:grpSpPr>
        <a:xfrm>
          <a:off x="0" y="0"/>
          <a:ext cx="0" cy="0"/>
          <a:chOff x="0" y="0"/>
          <a:chExt cx="0" cy="0"/>
        </a:xfrm>
      </p:grpSpPr>
      <p:sp>
        <p:nvSpPr>
          <p:cNvPr id="9" name="Rectangle 8"/>
          <p:cNvSpPr/>
          <p:nvPr userDrawn="1"/>
        </p:nvSpPr>
        <p:spPr>
          <a:xfrm>
            <a:off x="3009900" y="760409"/>
            <a:ext cx="9187181" cy="5868991"/>
          </a:xfrm>
          <a:prstGeom prst="rect">
            <a:avLst/>
          </a:prstGeom>
          <a:blipFill dpi="0" rotWithShape="1">
            <a:blip r:embed="rId2">
              <a:alphaModFix amt="53000"/>
            </a:blip>
            <a:srcRect/>
            <a:stretch>
              <a:fillRect l="599" t="-12842" r="-48" b="-286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j-lt"/>
            </a:endParaRPr>
          </a:p>
        </p:txBody>
      </p:sp>
      <p:sp>
        <p:nvSpPr>
          <p:cNvPr id="2" name="Titre 1">
            <a:extLst>
              <a:ext uri="{FF2B5EF4-FFF2-40B4-BE49-F238E27FC236}">
                <a16:creationId xmlns:a16="http://schemas.microsoft.com/office/drawing/2014/main" id="{9BDD946C-1F13-4F67-B8D1-64EF5CF71ABB}"/>
              </a:ext>
            </a:extLst>
          </p:cNvPr>
          <p:cNvSpPr>
            <a:spLocks noGrp="1"/>
          </p:cNvSpPr>
          <p:nvPr>
            <p:ph type="title"/>
          </p:nvPr>
        </p:nvSpPr>
        <p:spPr>
          <a:xfrm>
            <a:off x="1084152" y="222048"/>
            <a:ext cx="10364400" cy="347773"/>
          </a:xfrm>
          <a:prstGeom prst="rect">
            <a:avLst/>
          </a:prstGeom>
        </p:spPr>
        <p:txBody>
          <a:bodyPr/>
          <a:lstStyle>
            <a:lvl1pPr>
              <a:defRPr sz="2000">
                <a:latin typeface="+mj-lt"/>
              </a:defRPr>
            </a:lvl1pPr>
          </a:lstStyle>
          <a:p>
            <a:r>
              <a:rPr lang="fr-FR" smtClean="0"/>
              <a:t>Modifiez le style du titre</a:t>
            </a:r>
            <a:endParaRPr lang="fr-FR" dirty="0"/>
          </a:p>
        </p:txBody>
      </p:sp>
      <p:sp>
        <p:nvSpPr>
          <p:cNvPr id="15" name="Titre 4">
            <a:extLst>
              <a:ext uri="{FF2B5EF4-FFF2-40B4-BE49-F238E27FC236}">
                <a16:creationId xmlns:a16="http://schemas.microsoft.com/office/drawing/2014/main" id="{72E9C4E7-2BF2-4AB8-9707-825FA5757113}"/>
              </a:ext>
            </a:extLst>
          </p:cNvPr>
          <p:cNvSpPr txBox="1">
            <a:spLocks/>
          </p:cNvSpPr>
          <p:nvPr userDrawn="1"/>
        </p:nvSpPr>
        <p:spPr>
          <a:xfrm>
            <a:off x="6096001" y="2824703"/>
            <a:ext cx="4933951" cy="1198561"/>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fr-FR" sz="3733" b="1" dirty="0">
              <a:solidFill>
                <a:srgbClr val="C00000"/>
              </a:solidFill>
              <a:latin typeface="+mj-lt"/>
              <a:ea typeface="Calibri" charset="0"/>
              <a:cs typeface="Calibri" charset="0"/>
            </a:endParaRPr>
          </a:p>
        </p:txBody>
      </p:sp>
      <p:sp>
        <p:nvSpPr>
          <p:cNvPr id="19" name="Espace réservé du contenu 18">
            <a:extLst>
              <a:ext uri="{FF2B5EF4-FFF2-40B4-BE49-F238E27FC236}">
                <a16:creationId xmlns:a16="http://schemas.microsoft.com/office/drawing/2014/main" id="{E6D00721-9CE1-4CF1-AD6A-47E2B8CCCC48}"/>
              </a:ext>
            </a:extLst>
          </p:cNvPr>
          <p:cNvSpPr>
            <a:spLocks noGrp="1"/>
          </p:cNvSpPr>
          <p:nvPr>
            <p:ph sz="quarter" idx="11"/>
          </p:nvPr>
        </p:nvSpPr>
        <p:spPr>
          <a:xfrm>
            <a:off x="175684" y="1835150"/>
            <a:ext cx="5842000" cy="1327248"/>
          </a:xfrm>
          <a:prstGeom prst="rect">
            <a:avLst/>
          </a:prstGeom>
        </p:spPr>
        <p:txBody>
          <a:bodyPr/>
          <a:lstStyle>
            <a:lvl1pPr>
              <a:defRPr sz="1600">
                <a:latin typeface="+mj-lt"/>
              </a:defRPr>
            </a:lvl1pPr>
            <a:lvl2pPr>
              <a:defRPr sz="1500">
                <a:latin typeface="+mj-lt"/>
              </a:defRPr>
            </a:lvl2pPr>
            <a:lvl3pPr>
              <a:defRPr sz="1300">
                <a:latin typeface="+mj-lt"/>
              </a:defRPr>
            </a:lvl3pPr>
            <a:lvl4pPr>
              <a:defRPr sz="1100">
                <a:latin typeface="+mj-lt"/>
              </a:defRPr>
            </a:lvl4pPr>
            <a:lvl5pPr>
              <a:defRPr sz="1100">
                <a:latin typeface="+mj-lt"/>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Slide Number Placeholder 2"/>
          <p:cNvSpPr>
            <a:spLocks noGrp="1"/>
          </p:cNvSpPr>
          <p:nvPr>
            <p:ph type="sldNum" sz="quarter" idx="4"/>
          </p:nvPr>
        </p:nvSpPr>
        <p:spPr>
          <a:xfrm>
            <a:off x="11157188" y="6674610"/>
            <a:ext cx="837259" cy="138499"/>
          </a:xfrm>
          <a:prstGeom prst="rect">
            <a:avLst/>
          </a:prstGeom>
        </p:spPr>
        <p:txBody>
          <a:bodyPr lIns="72000" tIns="0" rIns="72000" bIns="0">
            <a:spAutoFit/>
          </a:bodyPr>
          <a:lstStyle>
            <a:lvl1pPr>
              <a:defRPr sz="900">
                <a:latin typeface="+mj-lt"/>
              </a:defRPr>
            </a:lvl1pPr>
          </a:lstStyle>
          <a:p>
            <a:pPr algn="ctr"/>
            <a:fld id="{53F0B3ED-4F75-49BF-B028-1A262D3A6E64}" type="slidenum">
              <a:rPr lang="fr-FR" smtClean="0">
                <a:solidFill>
                  <a:schemeClr val="bg1"/>
                </a:solidFill>
                <a:ea typeface="Arial" charset="0"/>
                <a:cs typeface="Arial" charset="0"/>
              </a:rPr>
              <a:pPr algn="ctr"/>
              <a:t>‹N°›</a:t>
            </a:fld>
            <a:endParaRPr lang="fr-FR" dirty="0">
              <a:solidFill>
                <a:schemeClr val="bg1"/>
              </a:solidFill>
              <a:ea typeface="Arial" charset="0"/>
              <a:cs typeface="Arial" charset="0"/>
            </a:endParaRPr>
          </a:p>
        </p:txBody>
      </p:sp>
    </p:spTree>
    <p:extLst>
      <p:ext uri="{BB962C8B-B14F-4D97-AF65-F5344CB8AC3E}">
        <p14:creationId xmlns:p14="http://schemas.microsoft.com/office/powerpoint/2010/main" val="249498121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uverture gris avec contenu">
    <p:spTree>
      <p:nvGrpSpPr>
        <p:cNvPr id="1" name=""/>
        <p:cNvGrpSpPr/>
        <p:nvPr/>
      </p:nvGrpSpPr>
      <p:grpSpPr>
        <a:xfrm>
          <a:off x="0" y="0"/>
          <a:ext cx="0" cy="0"/>
          <a:chOff x="0" y="0"/>
          <a:chExt cx="0" cy="0"/>
        </a:xfrm>
      </p:grpSpPr>
      <p:grpSp>
        <p:nvGrpSpPr>
          <p:cNvPr id="2" name="Groupe 1"/>
          <p:cNvGrpSpPr/>
          <p:nvPr userDrawn="1"/>
        </p:nvGrpSpPr>
        <p:grpSpPr>
          <a:xfrm>
            <a:off x="-2" y="-1"/>
            <a:ext cx="12192002" cy="5976000"/>
            <a:chOff x="-2" y="-1"/>
            <a:chExt cx="12192002" cy="5976000"/>
          </a:xfrm>
        </p:grpSpPr>
        <p:sp>
          <p:nvSpPr>
            <p:cNvPr id="10" name="Rectangle 9"/>
            <p:cNvSpPr/>
            <p:nvPr userDrawn="1"/>
          </p:nvSpPr>
          <p:spPr>
            <a:xfrm>
              <a:off x="-2" y="0"/>
              <a:ext cx="12192002" cy="5971213"/>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j-lt"/>
                <a:cs typeface="Arial" panose="020B0604020202020204" pitchFamily="34" charset="0"/>
              </a:endParaRPr>
            </a:p>
          </p:txBody>
        </p:sp>
        <p:pic>
          <p:nvPicPr>
            <p:cNvPr id="16" name="Imag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236" y="-1"/>
              <a:ext cx="9133132" cy="5976000"/>
            </a:xfrm>
            <a:prstGeom prst="rect">
              <a:avLst/>
            </a:prstGeom>
          </p:spPr>
        </p:pic>
      </p:grpSp>
      <p:sp>
        <p:nvSpPr>
          <p:cNvPr id="9" name="Rectangle 8"/>
          <p:cNvSpPr/>
          <p:nvPr userDrawn="1"/>
        </p:nvSpPr>
        <p:spPr>
          <a:xfrm>
            <a:off x="3" y="5961053"/>
            <a:ext cx="12191997"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fr-FR" sz="2500" noProof="0" dirty="0">
                <a:solidFill>
                  <a:schemeClr val="accent1"/>
                </a:solidFill>
                <a:latin typeface="+mj-lt"/>
                <a:cs typeface="Arial" panose="020B0604020202020204" pitchFamily="34" charset="0"/>
              </a:rPr>
              <a:t> </a:t>
            </a:r>
          </a:p>
        </p:txBody>
      </p:sp>
      <p:sp>
        <p:nvSpPr>
          <p:cNvPr id="12" name="Espace réservé du texte 5"/>
          <p:cNvSpPr>
            <a:spLocks noGrp="1"/>
          </p:cNvSpPr>
          <p:nvPr userDrawn="1">
            <p:ph type="body" sz="quarter" idx="11" hasCustomPrompt="1"/>
          </p:nvPr>
        </p:nvSpPr>
        <p:spPr>
          <a:xfrm>
            <a:off x="1127570" y="4801465"/>
            <a:ext cx="2139247" cy="221599"/>
          </a:xfrm>
          <a:prstGeom prst="rect">
            <a:avLst/>
          </a:prstGeom>
        </p:spPr>
        <p:txBody>
          <a:bodyPr wrap="square" tIns="0" bIns="0">
            <a:spAutoFit/>
          </a:bodyPr>
          <a:lstStyle>
            <a:lvl1pPr marL="0" indent="0">
              <a:buFontTx/>
              <a:buNone/>
              <a:defRPr sz="1600" spc="50" baseline="0">
                <a:solidFill>
                  <a:srgbClr val="FFFFFF"/>
                </a:solidFill>
                <a:latin typeface="+mj-lt"/>
                <a:cs typeface="Arial" panose="020B0604020202020204" pitchFamily="34" charset="0"/>
              </a:defRPr>
            </a:lvl1pPr>
          </a:lstStyle>
          <a:p>
            <a:pPr lvl="0"/>
            <a:r>
              <a:rPr lang="fr-FR" noProof="0" dirty="0"/>
              <a:t>Partie 1</a:t>
            </a:r>
          </a:p>
        </p:txBody>
      </p:sp>
      <p:sp>
        <p:nvSpPr>
          <p:cNvPr id="5" name="Espace réservé du contenu 4"/>
          <p:cNvSpPr>
            <a:spLocks noGrp="1"/>
          </p:cNvSpPr>
          <p:nvPr userDrawn="1">
            <p:ph sz="quarter" idx="13"/>
          </p:nvPr>
        </p:nvSpPr>
        <p:spPr>
          <a:xfrm>
            <a:off x="1472400" y="617538"/>
            <a:ext cx="5317067" cy="1299600"/>
          </a:xfrm>
          <a:prstGeom prst="rect">
            <a:avLst/>
          </a:prstGeom>
        </p:spPr>
        <p:txBody>
          <a:bodyPr/>
          <a:lstStyle>
            <a:lvl1pPr>
              <a:defRPr sz="1600">
                <a:latin typeface="+mj-lt"/>
                <a:cs typeface="Arial" panose="020B0604020202020204" pitchFamily="34" charset="0"/>
              </a:defRPr>
            </a:lvl1pPr>
            <a:lvl2pPr>
              <a:defRPr sz="1500">
                <a:latin typeface="+mj-lt"/>
                <a:cs typeface="Arial" panose="020B0604020202020204" pitchFamily="34" charset="0"/>
              </a:defRPr>
            </a:lvl2pPr>
            <a:lvl3pPr>
              <a:defRPr sz="1300">
                <a:latin typeface="+mj-lt"/>
                <a:cs typeface="Arial" panose="020B0604020202020204" pitchFamily="34" charset="0"/>
              </a:defRPr>
            </a:lvl3pPr>
            <a:lvl4pPr>
              <a:defRPr sz="1100">
                <a:latin typeface="+mj-lt"/>
                <a:cs typeface="Arial" panose="020B0604020202020204" pitchFamily="34" charset="0"/>
              </a:defRPr>
            </a:lvl4pPr>
            <a:lvl5pPr>
              <a:defRPr sz="1100">
                <a:latin typeface="+mj-lt"/>
                <a:cs typeface="Arial" panose="020B0604020202020204" pitchFamily="34" charset="0"/>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4" name="ZoneTexte 10"/>
          <p:cNvSpPr txBox="1"/>
          <p:nvPr userDrawn="1"/>
        </p:nvSpPr>
        <p:spPr>
          <a:xfrm>
            <a:off x="1126800" y="6230474"/>
            <a:ext cx="10376440" cy="376988"/>
          </a:xfrm>
          <a:prstGeom prst="rect">
            <a:avLst/>
          </a:prstGeom>
          <a:noFill/>
        </p:spPr>
        <p:txBody>
          <a:bodyPr wrap="square" lIns="127723" tIns="63862" rIns="127723" bIns="63862" rtlCol="0">
            <a:spAutoFit/>
          </a:bodyPr>
          <a:lstStyle/>
          <a:p>
            <a:pPr algn="l">
              <a:lnSpc>
                <a:spcPct val="140000"/>
              </a:lnSpc>
            </a:pPr>
            <a:r>
              <a:rPr lang="fr-FR" sz="1300" kern="0" spc="80" baseline="0" noProof="0" dirty="0" smtClean="0">
                <a:solidFill>
                  <a:schemeClr val="tx1">
                    <a:lumMod val="85000"/>
                    <a:lumOff val="15000"/>
                  </a:schemeClr>
                </a:solidFill>
                <a:latin typeface="+mj-lt"/>
                <a:cs typeface="Calibri"/>
              </a:rPr>
              <a:t>CEA - </a:t>
            </a:r>
            <a:r>
              <a:rPr lang="fr-FR" sz="1300" kern="0" spc="80" baseline="0" noProof="0" dirty="0">
                <a:solidFill>
                  <a:srgbClr val="A50119"/>
                </a:solidFill>
                <a:latin typeface="+mj-lt"/>
                <a:cs typeface="Calibri"/>
              </a:rPr>
              <a:t>www.cea.fr</a:t>
            </a:r>
          </a:p>
        </p:txBody>
      </p:sp>
    </p:spTree>
    <p:extLst>
      <p:ext uri="{BB962C8B-B14F-4D97-AF65-F5344CB8AC3E}">
        <p14:creationId xmlns:p14="http://schemas.microsoft.com/office/powerpoint/2010/main" val="5076088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ous-titre avec contenu">
    <p:spTree>
      <p:nvGrpSpPr>
        <p:cNvPr id="1" name=""/>
        <p:cNvGrpSpPr/>
        <p:nvPr/>
      </p:nvGrpSpPr>
      <p:grpSpPr>
        <a:xfrm>
          <a:off x="0" y="0"/>
          <a:ext cx="0" cy="0"/>
          <a:chOff x="0" y="0"/>
          <a:chExt cx="0" cy="0"/>
        </a:xfrm>
      </p:grpSpPr>
      <p:grpSp>
        <p:nvGrpSpPr>
          <p:cNvPr id="2" name="Groupe 1"/>
          <p:cNvGrpSpPr/>
          <p:nvPr/>
        </p:nvGrpSpPr>
        <p:grpSpPr>
          <a:xfrm>
            <a:off x="-1" y="-1"/>
            <a:ext cx="12197087" cy="5980140"/>
            <a:chOff x="-1" y="-1"/>
            <a:chExt cx="12197087" cy="5980140"/>
          </a:xfrm>
        </p:grpSpPr>
        <p:grpSp>
          <p:nvGrpSpPr>
            <p:cNvPr id="20" name="Groupe 19"/>
            <p:cNvGrpSpPr/>
            <p:nvPr userDrawn="1"/>
          </p:nvGrpSpPr>
          <p:grpSpPr>
            <a:xfrm>
              <a:off x="-1" y="-1"/>
              <a:ext cx="12197087" cy="5977136"/>
              <a:chOff x="-5085" y="-1"/>
              <a:chExt cx="12197087" cy="5977136"/>
            </a:xfrm>
          </p:grpSpPr>
          <p:sp>
            <p:nvSpPr>
              <p:cNvPr id="21" name="Rectangle 20"/>
              <p:cNvSpPr/>
              <p:nvPr userDrawn="1"/>
            </p:nvSpPr>
            <p:spPr>
              <a:xfrm>
                <a:off x="-5084" y="-1"/>
                <a:ext cx="12197086" cy="4104000"/>
              </a:xfrm>
              <a:prstGeom prst="rect">
                <a:avLst/>
              </a:prstGeom>
              <a:solidFill>
                <a:srgbClr val="B814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j-lt"/>
                </a:endParaRPr>
              </a:p>
            </p:txBody>
          </p:sp>
          <p:sp>
            <p:nvSpPr>
              <p:cNvPr id="23" name="Rectangle 22"/>
              <p:cNvSpPr/>
              <p:nvPr userDrawn="1"/>
            </p:nvSpPr>
            <p:spPr>
              <a:xfrm>
                <a:off x="-5085" y="4098925"/>
                <a:ext cx="12196800" cy="1878210"/>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mj-lt"/>
                  </a:rPr>
                  <a:t>             </a:t>
                </a:r>
                <a:endParaRPr lang="fr-FR" dirty="0">
                  <a:latin typeface="+mj-lt"/>
                </a:endParaRPr>
              </a:p>
            </p:txBody>
          </p:sp>
        </p:grpSp>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6377" y="4139"/>
              <a:ext cx="9148166" cy="5976000"/>
            </a:xfrm>
            <a:prstGeom prst="rect">
              <a:avLst/>
            </a:prstGeom>
          </p:spPr>
        </p:pic>
      </p:grpSp>
      <p:sp>
        <p:nvSpPr>
          <p:cNvPr id="6" name="Espace réservé du texte 5"/>
          <p:cNvSpPr>
            <a:spLocks noGrp="1"/>
          </p:cNvSpPr>
          <p:nvPr>
            <p:ph type="body" sz="quarter" idx="11" hasCustomPrompt="1"/>
          </p:nvPr>
        </p:nvSpPr>
        <p:spPr>
          <a:xfrm>
            <a:off x="1126800" y="4801465"/>
            <a:ext cx="2139247" cy="221599"/>
          </a:xfrm>
        </p:spPr>
        <p:txBody>
          <a:bodyPr wrap="square" tIns="0" bIns="0">
            <a:spAutoFit/>
          </a:bodyPr>
          <a:lstStyle>
            <a:lvl1pPr marL="0" indent="0">
              <a:buFontTx/>
              <a:buNone/>
              <a:defRPr sz="1600" spc="50" baseline="0">
                <a:latin typeface="+mj-lt"/>
              </a:defRPr>
            </a:lvl1pPr>
          </a:lstStyle>
          <a:p>
            <a:pPr lvl="0"/>
            <a:r>
              <a:rPr lang="fr-FR" noProof="0" dirty="0"/>
              <a:t>Partie 1</a:t>
            </a:r>
          </a:p>
        </p:txBody>
      </p:sp>
      <p:sp>
        <p:nvSpPr>
          <p:cNvPr id="9" name="Rectangle 8"/>
          <p:cNvSpPr/>
          <p:nvPr/>
        </p:nvSpPr>
        <p:spPr>
          <a:xfrm>
            <a:off x="3" y="5961053"/>
            <a:ext cx="12191999"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fr-FR" sz="2500" noProof="0" dirty="0">
                <a:solidFill>
                  <a:schemeClr val="accent1"/>
                </a:solidFill>
                <a:latin typeface="+mj-lt"/>
              </a:rPr>
              <a:t> </a:t>
            </a:r>
          </a:p>
        </p:txBody>
      </p:sp>
      <p:sp>
        <p:nvSpPr>
          <p:cNvPr id="16" name="ZoneTexte 10"/>
          <p:cNvSpPr txBox="1"/>
          <p:nvPr/>
        </p:nvSpPr>
        <p:spPr>
          <a:xfrm>
            <a:off x="1126800" y="6240725"/>
            <a:ext cx="10376440" cy="376988"/>
          </a:xfrm>
          <a:prstGeom prst="rect">
            <a:avLst/>
          </a:prstGeom>
          <a:noFill/>
        </p:spPr>
        <p:txBody>
          <a:bodyPr wrap="square" lIns="127723" tIns="63862" rIns="127723" bIns="63862" rtlCol="0">
            <a:spAutoFit/>
          </a:bodyPr>
          <a:lstStyle/>
          <a:p>
            <a:pPr algn="l">
              <a:lnSpc>
                <a:spcPct val="140000"/>
              </a:lnSpc>
            </a:pPr>
            <a:r>
              <a:rPr lang="fr-FR" sz="1300" kern="0" spc="80" baseline="0" noProof="0" dirty="0" smtClean="0">
                <a:solidFill>
                  <a:schemeClr val="tx1">
                    <a:lumMod val="85000"/>
                    <a:lumOff val="15000"/>
                  </a:schemeClr>
                </a:solidFill>
                <a:latin typeface="+mj-lt"/>
                <a:cs typeface="Calibri"/>
              </a:rPr>
              <a:t>CEA - </a:t>
            </a:r>
            <a:r>
              <a:rPr lang="fr-FR" sz="1300" kern="0" spc="80" baseline="0" noProof="0" dirty="0">
                <a:solidFill>
                  <a:srgbClr val="A50119"/>
                </a:solidFill>
                <a:latin typeface="+mj-lt"/>
                <a:cs typeface="Calibri"/>
              </a:rPr>
              <a:t>www.cea.fr</a:t>
            </a:r>
          </a:p>
        </p:txBody>
      </p:sp>
      <p:sp>
        <p:nvSpPr>
          <p:cNvPr id="10" name="Espace réservé du contenu 9"/>
          <p:cNvSpPr>
            <a:spLocks noGrp="1"/>
          </p:cNvSpPr>
          <p:nvPr>
            <p:ph sz="quarter" idx="14"/>
          </p:nvPr>
        </p:nvSpPr>
        <p:spPr>
          <a:xfrm>
            <a:off x="1764000" y="619200"/>
            <a:ext cx="5317200" cy="129954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42149505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uverture de chapitre avec champ photos">
    <p:spTree>
      <p:nvGrpSpPr>
        <p:cNvPr id="1" name=""/>
        <p:cNvGrpSpPr/>
        <p:nvPr/>
      </p:nvGrpSpPr>
      <p:grpSpPr>
        <a:xfrm>
          <a:off x="0" y="0"/>
          <a:ext cx="0" cy="0"/>
          <a:chOff x="0" y="0"/>
          <a:chExt cx="0" cy="0"/>
        </a:xfrm>
      </p:grpSpPr>
      <p:sp>
        <p:nvSpPr>
          <p:cNvPr id="18" name="Rectangle 17"/>
          <p:cNvSpPr/>
          <p:nvPr/>
        </p:nvSpPr>
        <p:spPr>
          <a:xfrm>
            <a:off x="3009900" y="760409"/>
            <a:ext cx="9187181" cy="5868991"/>
          </a:xfrm>
          <a:prstGeom prst="rect">
            <a:avLst/>
          </a:prstGeom>
          <a:blipFill dpi="0" rotWithShape="1">
            <a:blip r:embed="rId2">
              <a:alphaModFix amt="53000"/>
            </a:blip>
            <a:srcRect/>
            <a:stretch>
              <a:fillRect l="599" t="-12842" r="-48" b="-286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48A0520F-F2B4-4144-B2A0-D31492DE5858}"/>
              </a:ext>
            </a:extLst>
          </p:cNvPr>
          <p:cNvSpPr>
            <a:spLocks noGrp="1"/>
          </p:cNvSpPr>
          <p:nvPr>
            <p:ph type="title"/>
          </p:nvPr>
        </p:nvSpPr>
        <p:spPr/>
        <p:txBody>
          <a:bodyPr/>
          <a:lstStyle/>
          <a:p>
            <a:r>
              <a:rPr lang="fr-FR" smtClean="0"/>
              <a:t>Modifiez le style du titre</a:t>
            </a:r>
            <a:endParaRPr lang="fr-FR" dirty="0"/>
          </a:p>
        </p:txBody>
      </p:sp>
      <p:sp>
        <p:nvSpPr>
          <p:cNvPr id="27" name="Titre 4">
            <a:extLst>
              <a:ext uri="{FF2B5EF4-FFF2-40B4-BE49-F238E27FC236}">
                <a16:creationId xmlns:a16="http://schemas.microsoft.com/office/drawing/2014/main" id="{9EB6429C-6B7C-4EE1-B9DC-E41E0338FCE4}"/>
              </a:ext>
            </a:extLst>
          </p:cNvPr>
          <p:cNvSpPr txBox="1">
            <a:spLocks/>
          </p:cNvSpPr>
          <p:nvPr/>
        </p:nvSpPr>
        <p:spPr>
          <a:xfrm>
            <a:off x="6096001" y="2824703"/>
            <a:ext cx="4933951" cy="1198561"/>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fr-FR" sz="3733" b="1" dirty="0">
              <a:solidFill>
                <a:srgbClr val="C00000"/>
              </a:solidFill>
              <a:latin typeface="Calibri" charset="0"/>
              <a:ea typeface="Calibri" charset="0"/>
              <a:cs typeface="Calibri" charset="0"/>
            </a:endParaRPr>
          </a:p>
        </p:txBody>
      </p:sp>
      <p:sp>
        <p:nvSpPr>
          <p:cNvPr id="29" name="Espace réservé pour une image  28">
            <a:extLst>
              <a:ext uri="{FF2B5EF4-FFF2-40B4-BE49-F238E27FC236}">
                <a16:creationId xmlns:a16="http://schemas.microsoft.com/office/drawing/2014/main" id="{00B39465-DFB6-4F0B-AD93-34B67A43F556}"/>
              </a:ext>
            </a:extLst>
          </p:cNvPr>
          <p:cNvSpPr>
            <a:spLocks noGrp="1" noChangeAspect="1"/>
          </p:cNvSpPr>
          <p:nvPr>
            <p:ph type="pic" sz="quarter" idx="11"/>
          </p:nvPr>
        </p:nvSpPr>
        <p:spPr>
          <a:xfrm>
            <a:off x="175259" y="1835212"/>
            <a:ext cx="2029261" cy="1950713"/>
          </a:xfrm>
        </p:spPr>
        <p:txBody>
          <a:bodyPr/>
          <a:lstStyle/>
          <a:p>
            <a:r>
              <a:rPr lang="fr-FR" smtClean="0"/>
              <a:t>Cliquez sur l'icône pour ajouter une image</a:t>
            </a:r>
            <a:endParaRPr lang="fr-FR" dirty="0"/>
          </a:p>
        </p:txBody>
      </p:sp>
      <p:sp>
        <p:nvSpPr>
          <p:cNvPr id="31" name="Espace réservé pour une image  30">
            <a:extLst>
              <a:ext uri="{FF2B5EF4-FFF2-40B4-BE49-F238E27FC236}">
                <a16:creationId xmlns:a16="http://schemas.microsoft.com/office/drawing/2014/main" id="{05215E8A-C584-469C-8777-F84DF88AD457}"/>
              </a:ext>
            </a:extLst>
          </p:cNvPr>
          <p:cNvSpPr>
            <a:spLocks noGrp="1" noChangeAspect="1"/>
          </p:cNvSpPr>
          <p:nvPr>
            <p:ph type="pic" sz="quarter" idx="12"/>
          </p:nvPr>
        </p:nvSpPr>
        <p:spPr>
          <a:xfrm>
            <a:off x="2336050" y="1835213"/>
            <a:ext cx="1971551" cy="1184082"/>
          </a:xfrm>
        </p:spPr>
        <p:txBody>
          <a:bodyPr/>
          <a:lstStyle/>
          <a:p>
            <a:r>
              <a:rPr lang="fr-FR" smtClean="0"/>
              <a:t>Cliquez sur l'icône pour ajouter une image</a:t>
            </a:r>
            <a:endParaRPr lang="fr-FR" dirty="0"/>
          </a:p>
        </p:txBody>
      </p:sp>
      <p:sp>
        <p:nvSpPr>
          <p:cNvPr id="33" name="Espace réservé pour une image  32">
            <a:extLst>
              <a:ext uri="{FF2B5EF4-FFF2-40B4-BE49-F238E27FC236}">
                <a16:creationId xmlns:a16="http://schemas.microsoft.com/office/drawing/2014/main" id="{F295F236-0258-44BD-A085-BC26E990060E}"/>
              </a:ext>
            </a:extLst>
          </p:cNvPr>
          <p:cNvSpPr>
            <a:spLocks noGrp="1" noChangeAspect="1"/>
          </p:cNvSpPr>
          <p:nvPr>
            <p:ph type="pic" sz="quarter" idx="13"/>
          </p:nvPr>
        </p:nvSpPr>
        <p:spPr>
          <a:xfrm>
            <a:off x="4446232" y="1835151"/>
            <a:ext cx="1571453" cy="1280980"/>
          </a:xfrm>
        </p:spPr>
        <p:txBody>
          <a:bodyPr/>
          <a:lstStyle/>
          <a:p>
            <a:r>
              <a:rPr lang="fr-FR" smtClean="0"/>
              <a:t>Cliquez sur l'icône pour ajouter une image</a:t>
            </a:r>
            <a:endParaRPr lang="fr-FR"/>
          </a:p>
        </p:txBody>
      </p:sp>
      <p:sp>
        <p:nvSpPr>
          <p:cNvPr id="35" name="Espace réservé pour une image  34">
            <a:extLst>
              <a:ext uri="{FF2B5EF4-FFF2-40B4-BE49-F238E27FC236}">
                <a16:creationId xmlns:a16="http://schemas.microsoft.com/office/drawing/2014/main" id="{10F23775-F583-446B-ADBA-A32E31D6D2FB}"/>
              </a:ext>
            </a:extLst>
          </p:cNvPr>
          <p:cNvSpPr>
            <a:spLocks noGrp="1" noChangeAspect="1"/>
          </p:cNvSpPr>
          <p:nvPr>
            <p:ph type="pic" sz="quarter" idx="14"/>
          </p:nvPr>
        </p:nvSpPr>
        <p:spPr>
          <a:xfrm>
            <a:off x="4437705" y="3298825"/>
            <a:ext cx="1579355" cy="1138108"/>
          </a:xfrm>
        </p:spPr>
        <p:txBody>
          <a:bodyPr/>
          <a:lstStyle/>
          <a:p>
            <a:r>
              <a:rPr lang="fr-FR" smtClean="0"/>
              <a:t>Cliquez sur l'icône pour ajouter une image</a:t>
            </a:r>
            <a:endParaRPr lang="fr-FR"/>
          </a:p>
        </p:txBody>
      </p:sp>
      <p:sp>
        <p:nvSpPr>
          <p:cNvPr id="37" name="Espace réservé pour une image  36">
            <a:extLst>
              <a:ext uri="{FF2B5EF4-FFF2-40B4-BE49-F238E27FC236}">
                <a16:creationId xmlns:a16="http://schemas.microsoft.com/office/drawing/2014/main" id="{CBB53359-B79D-4793-A0BA-531D16C92DB5}"/>
              </a:ext>
            </a:extLst>
          </p:cNvPr>
          <p:cNvSpPr>
            <a:spLocks noGrp="1" noChangeAspect="1"/>
          </p:cNvSpPr>
          <p:nvPr>
            <p:ph type="pic" sz="quarter" idx="15"/>
          </p:nvPr>
        </p:nvSpPr>
        <p:spPr>
          <a:xfrm>
            <a:off x="2343153" y="3201989"/>
            <a:ext cx="1955921" cy="583936"/>
          </a:xfrm>
        </p:spPr>
        <p:txBody>
          <a:bodyPr/>
          <a:lstStyle/>
          <a:p>
            <a:r>
              <a:rPr lang="fr-FR" smtClean="0"/>
              <a:t>Cliquez sur l'icône pour ajouter une image</a:t>
            </a:r>
            <a:endParaRPr lang="fr-FR"/>
          </a:p>
        </p:txBody>
      </p:sp>
      <p:sp>
        <p:nvSpPr>
          <p:cNvPr id="39" name="Espace réservé pour une image  38">
            <a:extLst>
              <a:ext uri="{FF2B5EF4-FFF2-40B4-BE49-F238E27FC236}">
                <a16:creationId xmlns:a16="http://schemas.microsoft.com/office/drawing/2014/main" id="{7629CC81-1DE8-42E7-8943-496B487C7A15}"/>
              </a:ext>
            </a:extLst>
          </p:cNvPr>
          <p:cNvSpPr>
            <a:spLocks noGrp="1" noChangeAspect="1"/>
          </p:cNvSpPr>
          <p:nvPr>
            <p:ph type="pic" sz="quarter" idx="16"/>
          </p:nvPr>
        </p:nvSpPr>
        <p:spPr>
          <a:xfrm>
            <a:off x="175684" y="3968620"/>
            <a:ext cx="2023533" cy="517922"/>
          </a:xfrm>
        </p:spPr>
        <p:txBody>
          <a:bodyPr/>
          <a:lstStyle/>
          <a:p>
            <a:r>
              <a:rPr lang="fr-FR" smtClean="0"/>
              <a:t>Cliquez sur l'icône pour ajouter une image</a:t>
            </a:r>
            <a:endParaRPr lang="fr-FR" dirty="0"/>
          </a:p>
        </p:txBody>
      </p:sp>
      <p:sp>
        <p:nvSpPr>
          <p:cNvPr id="41" name="Espace réservé pour une image  40">
            <a:extLst>
              <a:ext uri="{FF2B5EF4-FFF2-40B4-BE49-F238E27FC236}">
                <a16:creationId xmlns:a16="http://schemas.microsoft.com/office/drawing/2014/main" id="{3D9A0616-6187-42B8-A49C-5704495AFA0F}"/>
              </a:ext>
            </a:extLst>
          </p:cNvPr>
          <p:cNvSpPr>
            <a:spLocks noGrp="1" noChangeAspect="1"/>
          </p:cNvSpPr>
          <p:nvPr>
            <p:ph type="pic" sz="quarter" idx="17"/>
          </p:nvPr>
        </p:nvSpPr>
        <p:spPr>
          <a:xfrm>
            <a:off x="175684" y="4673601"/>
            <a:ext cx="2023533" cy="517922"/>
          </a:xfrm>
        </p:spPr>
        <p:txBody>
          <a:bodyPr/>
          <a:lstStyle/>
          <a:p>
            <a:r>
              <a:rPr lang="fr-FR" smtClean="0"/>
              <a:t>Cliquez sur l'icône pour ajouter une image</a:t>
            </a:r>
            <a:endParaRPr lang="fr-FR"/>
          </a:p>
        </p:txBody>
      </p:sp>
      <p:sp>
        <p:nvSpPr>
          <p:cNvPr id="43" name="Espace réservé pour une image  42">
            <a:extLst>
              <a:ext uri="{FF2B5EF4-FFF2-40B4-BE49-F238E27FC236}">
                <a16:creationId xmlns:a16="http://schemas.microsoft.com/office/drawing/2014/main" id="{10BA3FEF-381F-4AA8-9215-136F5361141D}"/>
              </a:ext>
            </a:extLst>
          </p:cNvPr>
          <p:cNvSpPr>
            <a:spLocks noGrp="1" noChangeAspect="1"/>
          </p:cNvSpPr>
          <p:nvPr>
            <p:ph type="pic" sz="quarter" idx="18"/>
          </p:nvPr>
        </p:nvSpPr>
        <p:spPr>
          <a:xfrm>
            <a:off x="2336049" y="3968619"/>
            <a:ext cx="1955800" cy="1222904"/>
          </a:xfrm>
        </p:spPr>
        <p:txBody>
          <a:bodyPr/>
          <a:lstStyle/>
          <a:p>
            <a:r>
              <a:rPr lang="fr-FR" smtClean="0"/>
              <a:t>Cliquez sur l'icône pour ajouter une image</a:t>
            </a:r>
            <a:endParaRPr lang="fr-FR"/>
          </a:p>
        </p:txBody>
      </p:sp>
      <p:sp>
        <p:nvSpPr>
          <p:cNvPr id="45" name="Espace réservé pour une image  44">
            <a:extLst>
              <a:ext uri="{FF2B5EF4-FFF2-40B4-BE49-F238E27FC236}">
                <a16:creationId xmlns:a16="http://schemas.microsoft.com/office/drawing/2014/main" id="{8FD27BC5-345B-4477-941A-3575E8185B4F}"/>
              </a:ext>
            </a:extLst>
          </p:cNvPr>
          <p:cNvSpPr>
            <a:spLocks noGrp="1" noChangeAspect="1"/>
          </p:cNvSpPr>
          <p:nvPr>
            <p:ph type="pic" sz="quarter" idx="19"/>
          </p:nvPr>
        </p:nvSpPr>
        <p:spPr>
          <a:xfrm>
            <a:off x="4425952" y="4619627"/>
            <a:ext cx="1591733" cy="571896"/>
          </a:xfrm>
        </p:spPr>
        <p:txBody>
          <a:bodyPr/>
          <a:lstStyle/>
          <a:p>
            <a:r>
              <a:rPr lang="fr-FR" smtClean="0"/>
              <a:t>Cliquez sur l'icône pour ajouter une image</a:t>
            </a:r>
            <a:endParaRPr lang="fr-FR"/>
          </a:p>
        </p:txBody>
      </p:sp>
      <p:sp>
        <p:nvSpPr>
          <p:cNvPr id="15" name="Slide Number Placeholder 2"/>
          <p:cNvSpPr>
            <a:spLocks noGrp="1"/>
          </p:cNvSpPr>
          <p:nvPr>
            <p:ph type="sldNum" sz="quarter" idx="4"/>
          </p:nvPr>
        </p:nvSpPr>
        <p:spPr>
          <a:xfrm>
            <a:off x="11157188" y="6675101"/>
            <a:ext cx="837259" cy="138499"/>
          </a:xfrm>
          <a:prstGeom prst="rect">
            <a:avLst/>
          </a:prstGeom>
        </p:spPr>
        <p:txBody>
          <a:bodyPr lIns="72000" tIns="0" rIns="72000" bIns="0">
            <a:spAutoFit/>
          </a:bodyPr>
          <a:lstStyle>
            <a:lvl1pPr>
              <a:defRPr sz="900">
                <a:latin typeface="+mj-lt"/>
              </a:defRPr>
            </a:lvl1pPr>
          </a:lstStyle>
          <a:p>
            <a:fld id="{C7DC038F-71A1-46F1-8993-805CE5FC599F}" type="slidenum">
              <a:rPr lang="fr-FR" smtClean="0"/>
              <a:t>‹N°›</a:t>
            </a:fld>
            <a:endParaRPr lang="fr-FR"/>
          </a:p>
        </p:txBody>
      </p:sp>
    </p:spTree>
    <p:extLst>
      <p:ext uri="{BB962C8B-B14F-4D97-AF65-F5344CB8AC3E}">
        <p14:creationId xmlns:p14="http://schemas.microsoft.com/office/powerpoint/2010/main" val="22445728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éfaut avec contenu">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a:xfrm>
            <a:off x="11157188" y="6674610"/>
            <a:ext cx="837259" cy="138499"/>
          </a:xfrm>
        </p:spPr>
        <p:txBody>
          <a:bodyPr/>
          <a:lstStyle>
            <a:lvl1pPr>
              <a:defRPr sz="900"/>
            </a:lvl1pPr>
          </a:lstStyle>
          <a:p>
            <a:fld id="{C7DC038F-71A1-46F1-8993-805CE5FC599F}" type="slidenum">
              <a:rPr lang="fr-FR" smtClean="0"/>
              <a:t>‹N°›</a:t>
            </a:fld>
            <a:endParaRPr lang="fr-FR"/>
          </a:p>
        </p:txBody>
      </p:sp>
      <p:sp>
        <p:nvSpPr>
          <p:cNvPr id="5" name="Espace réservé du texte 2"/>
          <p:cNvSpPr>
            <a:spLocks noGrp="1"/>
          </p:cNvSpPr>
          <p:nvPr>
            <p:ph type="body" sz="quarter" idx="12" hasCustomPrompt="1"/>
          </p:nvPr>
        </p:nvSpPr>
        <p:spPr>
          <a:xfrm>
            <a:off x="881100" y="1067647"/>
            <a:ext cx="10565835" cy="350570"/>
          </a:xfrm>
        </p:spPr>
        <p:txBody>
          <a:bodyPr wrap="square">
            <a:spAutoFit/>
          </a:bodyPr>
          <a:lstStyle>
            <a:lvl1pPr marL="0" indent="0">
              <a:buFontTx/>
              <a:buNone/>
              <a:defRPr sz="1600"/>
            </a:lvl1pPr>
          </a:lstStyle>
          <a:p>
            <a:pPr lvl="0"/>
            <a:r>
              <a:rPr lang="fr-FR" noProof="0" dirty="0"/>
              <a:t>Texte simple de la diapositive</a:t>
            </a:r>
          </a:p>
        </p:txBody>
      </p:sp>
      <p:sp>
        <p:nvSpPr>
          <p:cNvPr id="6" name="Text Placeholder 2"/>
          <p:cNvSpPr>
            <a:spLocks noGrp="1"/>
          </p:cNvSpPr>
          <p:nvPr>
            <p:ph idx="13"/>
          </p:nvPr>
        </p:nvSpPr>
        <p:spPr>
          <a:xfrm>
            <a:off x="881099" y="1630412"/>
            <a:ext cx="10565836" cy="1327248"/>
          </a:xfrm>
          <a:prstGeom prst="rect">
            <a:avLst/>
          </a:prstGeom>
        </p:spPr>
        <p:txBody>
          <a:bodyPr vert="horz" wrap="square" lIns="127723" tIns="63862" rIns="127723" bIns="63862" rtlCol="0">
            <a:sp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Espace réservé du titre 1"/>
          <p:cNvSpPr>
            <a:spLocks noGrp="1"/>
          </p:cNvSpPr>
          <p:nvPr>
            <p:ph type="title"/>
          </p:nvPr>
        </p:nvSpPr>
        <p:spPr>
          <a:xfrm>
            <a:off x="1084152" y="222048"/>
            <a:ext cx="10364400" cy="347773"/>
          </a:xfrm>
          <a:prstGeom prst="rect">
            <a:avLst/>
          </a:prstGeom>
        </p:spPr>
        <p:txBody>
          <a:bodyPr vert="horz" wrap="square" lIns="127723" tIns="50285" rIns="127723" bIns="50285" rtlCol="0" anchor="ctr">
            <a:spAutoFit/>
          </a:bodyPr>
          <a:lstStyle/>
          <a:p>
            <a:r>
              <a:rPr lang="fr-FR" smtClean="0"/>
              <a:t>Modifiez le style du titre</a:t>
            </a:r>
            <a:endParaRPr lang="fr-FR" dirty="0"/>
          </a:p>
        </p:txBody>
      </p:sp>
    </p:spTree>
    <p:extLst>
      <p:ext uri="{BB962C8B-B14F-4D97-AF65-F5344CB8AC3E}">
        <p14:creationId xmlns:p14="http://schemas.microsoft.com/office/powerpoint/2010/main" val="41890443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éfaut avec tit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1" cap="none" baseline="0"/>
            </a:lvl1pPr>
          </a:lstStyle>
          <a:p>
            <a:r>
              <a:rPr lang="fr-FR" noProof="0" smtClean="0"/>
              <a:t>Modifiez le style du titre</a:t>
            </a:r>
            <a:endParaRPr lang="fr-FR" noProof="0" dirty="0"/>
          </a:p>
        </p:txBody>
      </p:sp>
      <p:sp>
        <p:nvSpPr>
          <p:cNvPr id="3" name="Espace réservé du numéro de diapositive 2"/>
          <p:cNvSpPr>
            <a:spLocks noGrp="1"/>
          </p:cNvSpPr>
          <p:nvPr>
            <p:ph type="sldNum" sz="quarter" idx="10"/>
          </p:nvPr>
        </p:nvSpPr>
        <p:spPr>
          <a:xfrm>
            <a:off x="11157188" y="6674610"/>
            <a:ext cx="837259" cy="138499"/>
          </a:xfrm>
        </p:spPr>
        <p:txBody>
          <a:bodyPr/>
          <a:lstStyle>
            <a:lvl1pPr>
              <a:defRPr sz="900"/>
            </a:lvl1pPr>
          </a:lstStyle>
          <a:p>
            <a:fld id="{C7DC038F-71A1-46F1-8993-805CE5FC599F}" type="slidenum">
              <a:rPr lang="fr-FR" smtClean="0"/>
              <a:t>‹N°›</a:t>
            </a:fld>
            <a:endParaRPr lang="fr-FR"/>
          </a:p>
        </p:txBody>
      </p:sp>
      <p:sp>
        <p:nvSpPr>
          <p:cNvPr id="5" name="Espace réservé du texte 2"/>
          <p:cNvSpPr>
            <a:spLocks noGrp="1"/>
          </p:cNvSpPr>
          <p:nvPr>
            <p:ph type="body" sz="quarter" idx="12" hasCustomPrompt="1"/>
          </p:nvPr>
        </p:nvSpPr>
        <p:spPr>
          <a:xfrm>
            <a:off x="881100" y="1067647"/>
            <a:ext cx="10565835" cy="350570"/>
          </a:xfrm>
        </p:spPr>
        <p:txBody>
          <a:bodyPr wrap="square">
            <a:spAutoFit/>
          </a:bodyPr>
          <a:lstStyle>
            <a:lvl1pPr marL="0" indent="0">
              <a:buFontTx/>
              <a:buNone/>
              <a:defRPr sz="1600"/>
            </a:lvl1pPr>
          </a:lstStyle>
          <a:p>
            <a:pPr lvl="0"/>
            <a:r>
              <a:rPr lang="fr-FR" noProof="0" dirty="0"/>
              <a:t>Texte simple de la diapositive</a:t>
            </a:r>
          </a:p>
        </p:txBody>
      </p:sp>
    </p:spTree>
    <p:extLst>
      <p:ext uri="{BB962C8B-B14F-4D97-AF65-F5344CB8AC3E}">
        <p14:creationId xmlns:p14="http://schemas.microsoft.com/office/powerpoint/2010/main" val="29648444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uverture de chapitre avec champ photos 2">
    <p:spTree>
      <p:nvGrpSpPr>
        <p:cNvPr id="1" name=""/>
        <p:cNvGrpSpPr/>
        <p:nvPr/>
      </p:nvGrpSpPr>
      <p:grpSpPr>
        <a:xfrm>
          <a:off x="0" y="0"/>
          <a:ext cx="0" cy="0"/>
          <a:chOff x="0" y="0"/>
          <a:chExt cx="0" cy="0"/>
        </a:xfrm>
      </p:grpSpPr>
      <p:sp>
        <p:nvSpPr>
          <p:cNvPr id="7" name="Rectangle 6"/>
          <p:cNvSpPr/>
          <p:nvPr/>
        </p:nvSpPr>
        <p:spPr>
          <a:xfrm>
            <a:off x="3009900" y="760409"/>
            <a:ext cx="9187181" cy="5868991"/>
          </a:xfrm>
          <a:prstGeom prst="rect">
            <a:avLst/>
          </a:prstGeom>
          <a:blipFill dpi="0" rotWithShape="1">
            <a:blip r:embed="rId2">
              <a:alphaModFix amt="53000"/>
            </a:blip>
            <a:srcRect/>
            <a:stretch>
              <a:fillRect l="599" t="-12842" r="-48" b="-286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9BDD946C-1F13-4F67-B8D1-64EF5CF71ABB}"/>
              </a:ext>
            </a:extLst>
          </p:cNvPr>
          <p:cNvSpPr>
            <a:spLocks noGrp="1"/>
          </p:cNvSpPr>
          <p:nvPr>
            <p:ph type="title"/>
          </p:nvPr>
        </p:nvSpPr>
        <p:spPr/>
        <p:txBody>
          <a:bodyPr/>
          <a:lstStyle/>
          <a:p>
            <a:r>
              <a:rPr lang="fr-FR" smtClean="0"/>
              <a:t>Modifiez le style du titre</a:t>
            </a:r>
            <a:endParaRPr lang="fr-FR"/>
          </a:p>
        </p:txBody>
      </p:sp>
      <p:sp>
        <p:nvSpPr>
          <p:cNvPr id="3" name="Espace réservé du numéro de diapositive 2">
            <a:extLst>
              <a:ext uri="{FF2B5EF4-FFF2-40B4-BE49-F238E27FC236}">
                <a16:creationId xmlns:a16="http://schemas.microsoft.com/office/drawing/2014/main" id="{DC37902D-B358-44BD-9A3B-CD8E2882EA2D}"/>
              </a:ext>
            </a:extLst>
          </p:cNvPr>
          <p:cNvSpPr>
            <a:spLocks noGrp="1"/>
          </p:cNvSpPr>
          <p:nvPr>
            <p:ph type="sldNum" sz="quarter" idx="10"/>
          </p:nvPr>
        </p:nvSpPr>
        <p:spPr>
          <a:xfrm>
            <a:off x="11157188" y="6674610"/>
            <a:ext cx="837259" cy="138499"/>
          </a:xfrm>
        </p:spPr>
        <p:txBody>
          <a:bodyPr/>
          <a:lstStyle>
            <a:lvl1pPr>
              <a:defRPr sz="900"/>
            </a:lvl1pPr>
          </a:lstStyle>
          <a:p>
            <a:fld id="{C7DC038F-71A1-46F1-8993-805CE5FC599F}" type="slidenum">
              <a:rPr lang="fr-FR" smtClean="0"/>
              <a:t>‹N°›</a:t>
            </a:fld>
            <a:endParaRPr lang="fr-FR"/>
          </a:p>
        </p:txBody>
      </p:sp>
      <p:sp>
        <p:nvSpPr>
          <p:cNvPr id="15" name="Titre 4">
            <a:extLst>
              <a:ext uri="{FF2B5EF4-FFF2-40B4-BE49-F238E27FC236}">
                <a16:creationId xmlns:a16="http://schemas.microsoft.com/office/drawing/2014/main" id="{72E9C4E7-2BF2-4AB8-9707-825FA5757113}"/>
              </a:ext>
            </a:extLst>
          </p:cNvPr>
          <p:cNvSpPr txBox="1">
            <a:spLocks/>
          </p:cNvSpPr>
          <p:nvPr/>
        </p:nvSpPr>
        <p:spPr>
          <a:xfrm>
            <a:off x="6096001" y="2824703"/>
            <a:ext cx="4933951" cy="1198561"/>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fr-FR" sz="3733" b="1" dirty="0">
              <a:solidFill>
                <a:srgbClr val="C00000"/>
              </a:solidFill>
              <a:latin typeface="Calibri" charset="0"/>
              <a:ea typeface="Calibri" charset="0"/>
              <a:cs typeface="Calibri" charset="0"/>
            </a:endParaRPr>
          </a:p>
        </p:txBody>
      </p:sp>
      <p:sp>
        <p:nvSpPr>
          <p:cNvPr id="19" name="Espace réservé du contenu 18">
            <a:extLst>
              <a:ext uri="{FF2B5EF4-FFF2-40B4-BE49-F238E27FC236}">
                <a16:creationId xmlns:a16="http://schemas.microsoft.com/office/drawing/2014/main" id="{E6D00721-9CE1-4CF1-AD6A-47E2B8CCCC48}"/>
              </a:ext>
            </a:extLst>
          </p:cNvPr>
          <p:cNvSpPr>
            <a:spLocks noGrp="1"/>
          </p:cNvSpPr>
          <p:nvPr>
            <p:ph sz="quarter" idx="11"/>
          </p:nvPr>
        </p:nvSpPr>
        <p:spPr>
          <a:xfrm>
            <a:off x="254000" y="1600805"/>
            <a:ext cx="5842000" cy="138264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8912527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uverture gris avec contenu">
    <p:spTree>
      <p:nvGrpSpPr>
        <p:cNvPr id="1" name=""/>
        <p:cNvGrpSpPr/>
        <p:nvPr/>
      </p:nvGrpSpPr>
      <p:grpSpPr>
        <a:xfrm>
          <a:off x="0" y="0"/>
          <a:ext cx="0" cy="0"/>
          <a:chOff x="0" y="0"/>
          <a:chExt cx="0" cy="0"/>
        </a:xfrm>
      </p:grpSpPr>
      <p:grpSp>
        <p:nvGrpSpPr>
          <p:cNvPr id="14" name="Groupe 13"/>
          <p:cNvGrpSpPr/>
          <p:nvPr/>
        </p:nvGrpSpPr>
        <p:grpSpPr>
          <a:xfrm>
            <a:off x="-2" y="-1"/>
            <a:ext cx="12192002" cy="5976000"/>
            <a:chOff x="-2" y="-1"/>
            <a:chExt cx="12192002" cy="5976000"/>
          </a:xfrm>
        </p:grpSpPr>
        <p:sp>
          <p:nvSpPr>
            <p:cNvPr id="15" name="Rectangle 14"/>
            <p:cNvSpPr/>
            <p:nvPr userDrawn="1"/>
          </p:nvSpPr>
          <p:spPr>
            <a:xfrm>
              <a:off x="-2" y="0"/>
              <a:ext cx="12192002" cy="5971213"/>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j-lt"/>
              </a:endParaRPr>
            </a:p>
          </p:txBody>
        </p:sp>
        <p:pic>
          <p:nvPicPr>
            <p:cNvPr id="16" name="Imag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236" y="-1"/>
              <a:ext cx="9133132" cy="5976000"/>
            </a:xfrm>
            <a:prstGeom prst="rect">
              <a:avLst/>
            </a:prstGeom>
          </p:spPr>
        </p:pic>
      </p:grpSp>
      <p:sp>
        <p:nvSpPr>
          <p:cNvPr id="9" name="Rectangle 8"/>
          <p:cNvSpPr/>
          <p:nvPr/>
        </p:nvSpPr>
        <p:spPr>
          <a:xfrm>
            <a:off x="3" y="5961053"/>
            <a:ext cx="12191997"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fr-FR" sz="2500" noProof="0" dirty="0">
                <a:solidFill>
                  <a:schemeClr val="accent1"/>
                </a:solidFill>
                <a:latin typeface="+mj-lt"/>
              </a:rPr>
              <a:t> </a:t>
            </a:r>
          </a:p>
        </p:txBody>
      </p:sp>
      <p:sp>
        <p:nvSpPr>
          <p:cNvPr id="11" name="ZoneTexte 10"/>
          <p:cNvSpPr txBox="1"/>
          <p:nvPr/>
        </p:nvSpPr>
        <p:spPr>
          <a:xfrm>
            <a:off x="1126800" y="6240108"/>
            <a:ext cx="10376440" cy="376988"/>
          </a:xfrm>
          <a:prstGeom prst="rect">
            <a:avLst/>
          </a:prstGeom>
          <a:noFill/>
        </p:spPr>
        <p:txBody>
          <a:bodyPr wrap="square" lIns="127723" tIns="63862" rIns="127723" bIns="63862" rtlCol="0">
            <a:spAutoFit/>
          </a:bodyPr>
          <a:lstStyle/>
          <a:p>
            <a:pPr algn="l">
              <a:lnSpc>
                <a:spcPct val="140000"/>
              </a:lnSpc>
            </a:pPr>
            <a:r>
              <a:rPr lang="fr-FR" sz="1300" kern="0" spc="80" baseline="0" noProof="0" dirty="0" smtClean="0">
                <a:solidFill>
                  <a:schemeClr val="tx1">
                    <a:lumMod val="85000"/>
                    <a:lumOff val="15000"/>
                  </a:schemeClr>
                </a:solidFill>
                <a:latin typeface="+mj-lt"/>
                <a:cs typeface="Calibri"/>
              </a:rPr>
              <a:t>CEA - </a:t>
            </a:r>
            <a:r>
              <a:rPr lang="fr-FR" sz="1300" kern="0" spc="80" baseline="0" noProof="0" dirty="0">
                <a:solidFill>
                  <a:srgbClr val="A50119"/>
                </a:solidFill>
                <a:latin typeface="+mj-lt"/>
                <a:cs typeface="Calibri"/>
              </a:rPr>
              <a:t>www.cea.fr</a:t>
            </a:r>
          </a:p>
        </p:txBody>
      </p:sp>
      <p:sp>
        <p:nvSpPr>
          <p:cNvPr id="12" name="Espace réservé du texte 5"/>
          <p:cNvSpPr>
            <a:spLocks noGrp="1"/>
          </p:cNvSpPr>
          <p:nvPr>
            <p:ph type="body" sz="quarter" idx="11" hasCustomPrompt="1"/>
          </p:nvPr>
        </p:nvSpPr>
        <p:spPr>
          <a:xfrm>
            <a:off x="1126800" y="4801465"/>
            <a:ext cx="2139247" cy="221599"/>
          </a:xfrm>
        </p:spPr>
        <p:txBody>
          <a:bodyPr wrap="square" tIns="0" bIns="0">
            <a:spAutoFit/>
          </a:bodyPr>
          <a:lstStyle>
            <a:lvl1pPr marL="0" indent="0">
              <a:buFontTx/>
              <a:buNone/>
              <a:defRPr sz="1600" spc="50" baseline="0">
                <a:solidFill>
                  <a:srgbClr val="FFFFFF"/>
                </a:solidFill>
                <a:latin typeface="+mj-lt"/>
              </a:defRPr>
            </a:lvl1pPr>
          </a:lstStyle>
          <a:p>
            <a:pPr lvl="0"/>
            <a:r>
              <a:rPr lang="fr-FR" noProof="0" dirty="0"/>
              <a:t>Partie 1</a:t>
            </a:r>
          </a:p>
        </p:txBody>
      </p:sp>
      <p:sp>
        <p:nvSpPr>
          <p:cNvPr id="5" name="Espace réservé du contenu 4"/>
          <p:cNvSpPr>
            <a:spLocks noGrp="1"/>
          </p:cNvSpPr>
          <p:nvPr>
            <p:ph sz="quarter" idx="13"/>
          </p:nvPr>
        </p:nvSpPr>
        <p:spPr>
          <a:xfrm>
            <a:off x="1472400" y="619200"/>
            <a:ext cx="5317067" cy="129954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22159046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ide">
    <p:spTree>
      <p:nvGrpSpPr>
        <p:cNvPr id="1" name=""/>
        <p:cNvGrpSpPr/>
        <p:nvPr/>
      </p:nvGrpSpPr>
      <p:grpSpPr>
        <a:xfrm>
          <a:off x="0" y="0"/>
          <a:ext cx="0" cy="0"/>
          <a:chOff x="0" y="0"/>
          <a:chExt cx="0" cy="0"/>
        </a:xfrm>
      </p:grpSpPr>
      <p:sp>
        <p:nvSpPr>
          <p:cNvPr id="3" name="Espace réservé du titre 1"/>
          <p:cNvSpPr>
            <a:spLocks noGrp="1"/>
          </p:cNvSpPr>
          <p:nvPr>
            <p:ph type="title"/>
          </p:nvPr>
        </p:nvSpPr>
        <p:spPr>
          <a:xfrm>
            <a:off x="1084152" y="222048"/>
            <a:ext cx="10364400" cy="347773"/>
          </a:xfrm>
          <a:prstGeom prst="rect">
            <a:avLst/>
          </a:prstGeom>
        </p:spPr>
        <p:txBody>
          <a:bodyPr vert="horz" wrap="square" lIns="127723" tIns="50285" rIns="127723" bIns="50285" rtlCol="0" anchor="ctr">
            <a:spAutoFit/>
          </a:bodyPr>
          <a:lstStyle/>
          <a:p>
            <a:r>
              <a:rPr lang="fr-FR" smtClean="0"/>
              <a:t>Modifiez le style du titre</a:t>
            </a:r>
            <a:endParaRPr lang="fr-FR" dirty="0"/>
          </a:p>
        </p:txBody>
      </p:sp>
    </p:spTree>
    <p:extLst>
      <p:ext uri="{BB962C8B-B14F-4D97-AF65-F5344CB8AC3E}">
        <p14:creationId xmlns:p14="http://schemas.microsoft.com/office/powerpoint/2010/main" val="203125638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1.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jpe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3" y="1293436"/>
            <a:ext cx="10515600" cy="1327248"/>
          </a:xfrm>
          <a:prstGeom prst="rect">
            <a:avLst/>
          </a:prstGeom>
        </p:spPr>
        <p:txBody>
          <a:bodyPr vert="horz" lIns="127723" tIns="63862" rIns="127723" bIns="63862" rtlCol="0">
            <a:sp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Rectangle 6"/>
          <p:cNvSpPr/>
          <p:nvPr/>
        </p:nvSpPr>
        <p:spPr>
          <a:xfrm>
            <a:off x="0" y="6627312"/>
            <a:ext cx="12192000" cy="234077"/>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en-US" sz="2500" dirty="0">
                <a:solidFill>
                  <a:schemeClr val="accent1"/>
                </a:solidFill>
                <a:latin typeface="+mj-lt"/>
              </a:rPr>
              <a:t> </a:t>
            </a:r>
          </a:p>
        </p:txBody>
      </p:sp>
      <p:sp>
        <p:nvSpPr>
          <p:cNvPr id="8" name="Rectangle 7"/>
          <p:cNvSpPr/>
          <p:nvPr/>
        </p:nvSpPr>
        <p:spPr>
          <a:xfrm>
            <a:off x="0" y="-1"/>
            <a:ext cx="12192000" cy="766235"/>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en-US" sz="2500" dirty="0">
                <a:solidFill>
                  <a:schemeClr val="accent1"/>
                </a:solidFill>
                <a:latin typeface="+mj-lt"/>
              </a:rPr>
              <a:t> </a:t>
            </a:r>
          </a:p>
        </p:txBody>
      </p:sp>
      <p:sp>
        <p:nvSpPr>
          <p:cNvPr id="9" name="Rectangle 8"/>
          <p:cNvSpPr/>
          <p:nvPr/>
        </p:nvSpPr>
        <p:spPr>
          <a:xfrm>
            <a:off x="10898035" y="6625817"/>
            <a:ext cx="1293967" cy="237067"/>
          </a:xfrm>
          <a:prstGeom prst="rect">
            <a:avLst/>
          </a:prstGeom>
          <a:solidFill>
            <a:srgbClr val="B115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endParaRPr lang="en-US" sz="2500">
              <a:solidFill>
                <a:schemeClr val="accent1"/>
              </a:solidFill>
              <a:latin typeface="+mj-lt"/>
            </a:endParaRPr>
          </a:p>
        </p:txBody>
      </p:sp>
      <p:sp>
        <p:nvSpPr>
          <p:cNvPr id="12" name="Slide Number Placeholder 2"/>
          <p:cNvSpPr>
            <a:spLocks noGrp="1"/>
          </p:cNvSpPr>
          <p:nvPr>
            <p:ph type="sldNum" sz="quarter" idx="4"/>
          </p:nvPr>
        </p:nvSpPr>
        <p:spPr>
          <a:xfrm>
            <a:off x="11157188" y="6675101"/>
            <a:ext cx="837259" cy="138499"/>
          </a:xfrm>
          <a:prstGeom prst="rect">
            <a:avLst/>
          </a:prstGeom>
        </p:spPr>
        <p:txBody>
          <a:bodyPr lIns="72000" tIns="0" rIns="72000" bIns="0">
            <a:spAutoFit/>
          </a:bodyPr>
          <a:lstStyle>
            <a:lvl1pPr>
              <a:defRPr sz="900">
                <a:latin typeface="+mj-lt"/>
              </a:defRPr>
            </a:lvl1pPr>
          </a:lstStyle>
          <a:p>
            <a:fld id="{C7DC038F-71A1-46F1-8993-805CE5FC599F}" type="slidenum">
              <a:rPr lang="fr-FR" smtClean="0"/>
              <a:t>‹N°›</a:t>
            </a:fld>
            <a:endParaRPr lang="fr-FR"/>
          </a:p>
        </p:txBody>
      </p:sp>
      <p:sp>
        <p:nvSpPr>
          <p:cNvPr id="15" name="Espace réservé du texte 12"/>
          <p:cNvSpPr txBox="1">
            <a:spLocks/>
          </p:cNvSpPr>
          <p:nvPr/>
        </p:nvSpPr>
        <p:spPr>
          <a:xfrm>
            <a:off x="8791538" y="6675101"/>
            <a:ext cx="2111537" cy="138499"/>
          </a:xfrm>
          <a:prstGeom prst="rect">
            <a:avLst/>
          </a:prstGeom>
        </p:spPr>
        <p:txBody>
          <a:bodyPr wrap="square" lIns="72000" tIns="0" rIns="72000" bIns="0" anchor="ctr">
            <a:spAutoFit/>
          </a:bodyPr>
          <a:lstStyle>
            <a:lvl1pPr marL="0" indent="0" algn="l" defTabSz="685800" rtl="0" eaLnBrk="1" latinLnBrk="0" hangingPunct="1">
              <a:lnSpc>
                <a:spcPct val="90000"/>
              </a:lnSpc>
              <a:spcBef>
                <a:spcPts val="750"/>
              </a:spcBef>
              <a:buFontTx/>
              <a:buNone/>
              <a:defRPr sz="900" b="0" kern="1200">
                <a:solidFill>
                  <a:schemeClr val="bg1"/>
                </a:solidFill>
                <a:latin typeface="Calibri" charset="0"/>
                <a:ea typeface="Calibri" charset="0"/>
                <a:cs typeface="Calibri" charset="0"/>
              </a:defRPr>
            </a:lvl1pPr>
            <a:lvl2pPr marL="514350" indent="-171450" algn="l" defTabSz="685800" rtl="0" eaLnBrk="1" latinLnBrk="0" hangingPunct="1">
              <a:lnSpc>
                <a:spcPct val="90000"/>
              </a:lnSpc>
              <a:spcBef>
                <a:spcPts val="375"/>
              </a:spcBef>
              <a:buFont typeface="Courier New" panose="02070309020205020404" pitchFamily="49" charset="0"/>
              <a:buChar char="o"/>
              <a:defRPr sz="1800" kern="1200">
                <a:solidFill>
                  <a:schemeClr val="bg2">
                    <a:lumMod val="50000"/>
                  </a:schemeClr>
                </a:solidFill>
                <a:latin typeface="Calibri" charset="0"/>
                <a:ea typeface="Calibri" charset="0"/>
                <a:cs typeface="Calibri" charset="0"/>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chemeClr val="bg2">
                    <a:lumMod val="50000"/>
                  </a:schemeClr>
                </a:solidFill>
                <a:latin typeface="Calibri" charset="0"/>
                <a:ea typeface="Calibri" charset="0"/>
                <a:cs typeface="Calibri"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bg2">
                    <a:lumMod val="50000"/>
                  </a:schemeClr>
                </a:solidFill>
                <a:latin typeface="Calibri" charset="0"/>
                <a:ea typeface="Calibri" charset="0"/>
                <a:cs typeface="Calibri"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bg2">
                    <a:lumMod val="50000"/>
                  </a:schemeClr>
                </a:solidFill>
                <a:latin typeface="Calibri" charset="0"/>
                <a:ea typeface="Calibri" charset="0"/>
                <a:cs typeface="Calibr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lnSpc>
                <a:spcPct val="100000"/>
              </a:lnSpc>
            </a:pPr>
            <a:fld id="{E77F22B5-7D27-43F2-84DD-15A13BA901E0}" type="datetime4">
              <a:rPr lang="fr-FR" sz="900" smtClean="0">
                <a:solidFill>
                  <a:schemeClr val="tx1">
                    <a:lumMod val="60000"/>
                    <a:lumOff val="40000"/>
                  </a:schemeClr>
                </a:solidFill>
                <a:latin typeface="+mj-lt"/>
              </a:rPr>
              <a:pPr algn="r">
                <a:lnSpc>
                  <a:spcPct val="100000"/>
                </a:lnSpc>
              </a:pPr>
              <a:t>7 juin 2022</a:t>
            </a:fld>
            <a:endParaRPr lang="fr-FR" sz="900" dirty="0">
              <a:solidFill>
                <a:schemeClr val="tx1">
                  <a:lumMod val="60000"/>
                  <a:lumOff val="40000"/>
                </a:schemeClr>
              </a:solidFill>
              <a:latin typeface="+mj-lt"/>
            </a:endParaRPr>
          </a:p>
        </p:txBody>
      </p:sp>
      <p:sp>
        <p:nvSpPr>
          <p:cNvPr id="17" name="Rectangle 16"/>
          <p:cNvSpPr/>
          <p:nvPr/>
        </p:nvSpPr>
        <p:spPr>
          <a:xfrm>
            <a:off x="128870" y="6675101"/>
            <a:ext cx="1367422" cy="138499"/>
          </a:xfrm>
          <a:prstGeom prst="rect">
            <a:avLst/>
          </a:prstGeom>
        </p:spPr>
        <p:txBody>
          <a:bodyPr wrap="square" lIns="72000" tIns="0" rIns="72000" bIns="0" anchor="ctr">
            <a:spAutoFit/>
          </a:bodyPr>
          <a:lstStyle/>
          <a:p>
            <a:pPr>
              <a:lnSpc>
                <a:spcPct val="100000"/>
              </a:lnSpc>
            </a:pPr>
            <a:r>
              <a:rPr lang="fr-FR" sz="900" kern="0" dirty="0" smtClean="0">
                <a:solidFill>
                  <a:schemeClr val="bg1">
                    <a:lumMod val="50000"/>
                  </a:schemeClr>
                </a:solidFill>
                <a:latin typeface="+mj-lt"/>
                <a:cs typeface="Calibri"/>
              </a:rPr>
              <a:t>CEA</a:t>
            </a:r>
            <a:endParaRPr lang="fr-FR" sz="900" kern="0" dirty="0">
              <a:solidFill>
                <a:schemeClr val="bg1">
                  <a:lumMod val="50000"/>
                </a:schemeClr>
              </a:solidFill>
              <a:latin typeface="+mj-lt"/>
              <a:cs typeface="Calibri"/>
            </a:endParaRPr>
          </a:p>
        </p:txBody>
      </p:sp>
      <p:sp>
        <p:nvSpPr>
          <p:cNvPr id="5" name="ZoneTexte 4"/>
          <p:cNvSpPr txBox="1"/>
          <p:nvPr/>
        </p:nvSpPr>
        <p:spPr>
          <a:xfrm>
            <a:off x="406400" y="6675101"/>
            <a:ext cx="9679709" cy="138499"/>
          </a:xfrm>
          <a:prstGeom prst="rect">
            <a:avLst/>
          </a:prstGeom>
          <a:noFill/>
        </p:spPr>
        <p:txBody>
          <a:bodyPr wrap="square" lIns="72000" tIns="0" rIns="72000" bIns="0" rtlCol="0" anchor="ctr">
            <a:spAutoFit/>
          </a:bodyPr>
          <a:lstStyle/>
          <a:p>
            <a:pPr algn="ctr">
              <a:lnSpc>
                <a:spcPct val="100000"/>
              </a:lnSpc>
            </a:pPr>
            <a:r>
              <a:rPr lang="fr-FR" sz="900" dirty="0" smtClean="0">
                <a:latin typeface="+mj-lt"/>
              </a:rPr>
              <a:t>Auteur</a:t>
            </a:r>
            <a:endParaRPr lang="fr-FR" sz="900" dirty="0">
              <a:latin typeface="+mj-lt"/>
            </a:endParaRPr>
          </a:p>
        </p:txBody>
      </p:sp>
      <p:pic>
        <p:nvPicPr>
          <p:cNvPr id="14" name="Picture 9" descr="cea_logo_small2.jpg">
            <a:extLst>
              <a:ext uri="{FF2B5EF4-FFF2-40B4-BE49-F238E27FC236}">
                <a16:creationId xmlns:a16="http://schemas.microsoft.com/office/drawing/2014/main" id="{E3A1A842-E559-4871-963A-CC87460B1B6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2117"/>
            <a:ext cx="938720" cy="766235"/>
          </a:xfrm>
          <a:prstGeom prst="rect">
            <a:avLst/>
          </a:prstGeom>
        </p:spPr>
      </p:pic>
      <p:sp>
        <p:nvSpPr>
          <p:cNvPr id="2" name="Espace réservé du titre 1"/>
          <p:cNvSpPr>
            <a:spLocks noGrp="1"/>
          </p:cNvSpPr>
          <p:nvPr>
            <p:ph type="title"/>
          </p:nvPr>
        </p:nvSpPr>
        <p:spPr>
          <a:xfrm>
            <a:off x="1084152" y="222048"/>
            <a:ext cx="10364400" cy="347773"/>
          </a:xfrm>
          <a:prstGeom prst="rect">
            <a:avLst/>
          </a:prstGeom>
        </p:spPr>
        <p:txBody>
          <a:bodyPr vert="horz" wrap="square" lIns="127723" tIns="50285" rIns="127723" bIns="50285" rtlCol="0" anchor="ctr">
            <a:spAutoFit/>
          </a:bodyPr>
          <a:lstStyle/>
          <a:p>
            <a:r>
              <a:rPr lang="fr-FR" dirty="0" smtClean="0"/>
              <a:t>Modifiez </a:t>
            </a:r>
            <a:r>
              <a:rPr lang="fr-FR" dirty="0"/>
              <a:t>le style du </a:t>
            </a:r>
            <a:r>
              <a:rPr lang="fr-FR" dirty="0" smtClean="0"/>
              <a:t>titre</a:t>
            </a:r>
            <a:endParaRPr lang="fr-FR" dirty="0"/>
          </a:p>
        </p:txBody>
      </p:sp>
    </p:spTree>
    <p:extLst>
      <p:ext uri="{BB962C8B-B14F-4D97-AF65-F5344CB8AC3E}">
        <p14:creationId xmlns:p14="http://schemas.microsoft.com/office/powerpoint/2010/main" val="7923678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txStyles>
    <p:titleStyle>
      <a:lvl1pPr marL="0" algn="l" defTabSz="957925" rtl="0" eaLnBrk="1" latinLnBrk="0" hangingPunct="1">
        <a:lnSpc>
          <a:spcPct val="80000"/>
        </a:lnSpc>
        <a:spcBef>
          <a:spcPct val="0"/>
        </a:spcBef>
        <a:buNone/>
        <a:defRPr lang="fr-FR" sz="2000" b="1" kern="1200" cap="none" baseline="0" dirty="0">
          <a:solidFill>
            <a:schemeClr val="bg2">
              <a:lumMod val="50000"/>
            </a:schemeClr>
          </a:solidFill>
          <a:latin typeface="+mj-lt"/>
          <a:ea typeface="+mj-ea"/>
          <a:cs typeface="+mj-cs"/>
        </a:defRPr>
      </a:lvl1pPr>
    </p:titleStyle>
    <p:bodyStyle>
      <a:lvl1pPr marL="239481" indent="-239481" algn="l" defTabSz="957925" rtl="0" eaLnBrk="1" latinLnBrk="0" hangingPunct="1">
        <a:lnSpc>
          <a:spcPct val="90000"/>
        </a:lnSpc>
        <a:spcBef>
          <a:spcPts val="1048"/>
        </a:spcBef>
        <a:buClr>
          <a:srgbClr val="548235"/>
        </a:buClr>
        <a:buSzPct val="80000"/>
        <a:buFont typeface="Wingdings 3" panose="05040102010807070707" pitchFamily="18" charset="2"/>
        <a:buChar char="u"/>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57925" rtl="0" eaLnBrk="1" latinLnBrk="0" hangingPunct="1">
        <a:defRPr sz="1900" kern="1200">
          <a:solidFill>
            <a:schemeClr val="tx1"/>
          </a:solidFill>
          <a:latin typeface="+mn-lt"/>
          <a:ea typeface="+mn-ea"/>
          <a:cs typeface="+mn-cs"/>
        </a:defRPr>
      </a:lvl1pPr>
      <a:lvl2pPr marL="478963" algn="l" defTabSz="957925" rtl="0" eaLnBrk="1" latinLnBrk="0" hangingPunct="1">
        <a:defRPr sz="1900" kern="1200">
          <a:solidFill>
            <a:schemeClr val="tx1"/>
          </a:solidFill>
          <a:latin typeface="+mn-lt"/>
          <a:ea typeface="+mn-ea"/>
          <a:cs typeface="+mn-cs"/>
        </a:defRPr>
      </a:lvl2pPr>
      <a:lvl3pPr marL="957925" algn="l" defTabSz="957925" rtl="0" eaLnBrk="1" latinLnBrk="0" hangingPunct="1">
        <a:defRPr sz="1900" kern="1200">
          <a:solidFill>
            <a:schemeClr val="tx1"/>
          </a:solidFill>
          <a:latin typeface="+mn-lt"/>
          <a:ea typeface="+mn-ea"/>
          <a:cs typeface="+mn-cs"/>
        </a:defRPr>
      </a:lvl3pPr>
      <a:lvl4pPr marL="1436888" algn="l" defTabSz="957925" rtl="0" eaLnBrk="1" latinLnBrk="0" hangingPunct="1">
        <a:defRPr sz="1900" kern="1200">
          <a:solidFill>
            <a:schemeClr val="tx1"/>
          </a:solidFill>
          <a:latin typeface="+mn-lt"/>
          <a:ea typeface="+mn-ea"/>
          <a:cs typeface="+mn-cs"/>
        </a:defRPr>
      </a:lvl4pPr>
      <a:lvl5pPr marL="1915851" algn="l" defTabSz="957925" rtl="0" eaLnBrk="1" latinLnBrk="0" hangingPunct="1">
        <a:defRPr sz="1900" kern="1200">
          <a:solidFill>
            <a:schemeClr val="tx1"/>
          </a:solidFill>
          <a:latin typeface="+mn-lt"/>
          <a:ea typeface="+mn-ea"/>
          <a:cs typeface="+mn-cs"/>
        </a:defRPr>
      </a:lvl5pPr>
      <a:lvl6pPr marL="2394814" algn="l" defTabSz="957925" rtl="0" eaLnBrk="1" latinLnBrk="0" hangingPunct="1">
        <a:defRPr sz="1900" kern="1200">
          <a:solidFill>
            <a:schemeClr val="tx1"/>
          </a:solidFill>
          <a:latin typeface="+mn-lt"/>
          <a:ea typeface="+mn-ea"/>
          <a:cs typeface="+mn-cs"/>
        </a:defRPr>
      </a:lvl6pPr>
      <a:lvl7pPr marL="2873776" algn="l" defTabSz="957925" rtl="0" eaLnBrk="1" latinLnBrk="0" hangingPunct="1">
        <a:defRPr sz="1900" kern="1200">
          <a:solidFill>
            <a:schemeClr val="tx1"/>
          </a:solidFill>
          <a:latin typeface="+mn-lt"/>
          <a:ea typeface="+mn-ea"/>
          <a:cs typeface="+mn-cs"/>
        </a:defRPr>
      </a:lvl7pPr>
      <a:lvl8pPr marL="3352739" algn="l" defTabSz="957925" rtl="0" eaLnBrk="1" latinLnBrk="0" hangingPunct="1">
        <a:defRPr sz="1900" kern="1200">
          <a:solidFill>
            <a:schemeClr val="tx1"/>
          </a:solidFill>
          <a:latin typeface="+mn-lt"/>
          <a:ea typeface="+mn-ea"/>
          <a:cs typeface="+mn-cs"/>
        </a:defRPr>
      </a:lvl8pPr>
      <a:lvl9pPr marL="3831702" algn="l" defTabSz="957925"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8" name="Text Placeholder 2"/>
          <p:cNvSpPr>
            <a:spLocks noGrp="1"/>
          </p:cNvSpPr>
          <p:nvPr>
            <p:ph type="body" idx="1"/>
          </p:nvPr>
        </p:nvSpPr>
        <p:spPr>
          <a:xfrm>
            <a:off x="838203" y="1293436"/>
            <a:ext cx="10515600" cy="1327248"/>
          </a:xfrm>
          <a:prstGeom prst="rect">
            <a:avLst/>
          </a:prstGeom>
        </p:spPr>
        <p:txBody>
          <a:bodyPr vert="horz" lIns="127723" tIns="63862" rIns="127723" bIns="63862" rtlCol="0">
            <a:sp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9" name="Rectangle 78"/>
          <p:cNvSpPr/>
          <p:nvPr/>
        </p:nvSpPr>
        <p:spPr>
          <a:xfrm>
            <a:off x="0" y="6625818"/>
            <a:ext cx="12192000" cy="234077"/>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en-US" sz="2500" dirty="0">
                <a:solidFill>
                  <a:schemeClr val="accent1"/>
                </a:solidFill>
                <a:latin typeface="+mj-lt"/>
              </a:rPr>
              <a:t> </a:t>
            </a:r>
          </a:p>
        </p:txBody>
      </p:sp>
      <p:sp>
        <p:nvSpPr>
          <p:cNvPr id="80" name="Rectangle 79"/>
          <p:cNvSpPr/>
          <p:nvPr/>
        </p:nvSpPr>
        <p:spPr>
          <a:xfrm>
            <a:off x="0" y="-1"/>
            <a:ext cx="12192000" cy="766235"/>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en-US" sz="2500" dirty="0">
                <a:solidFill>
                  <a:schemeClr val="accent1"/>
                </a:solidFill>
                <a:latin typeface="+mj-lt"/>
              </a:rPr>
              <a:t> </a:t>
            </a:r>
          </a:p>
        </p:txBody>
      </p:sp>
      <p:sp>
        <p:nvSpPr>
          <p:cNvPr id="81" name="Rectangle 80"/>
          <p:cNvSpPr/>
          <p:nvPr/>
        </p:nvSpPr>
        <p:spPr>
          <a:xfrm>
            <a:off x="10898035" y="6625817"/>
            <a:ext cx="1293967" cy="237067"/>
          </a:xfrm>
          <a:prstGeom prst="rect">
            <a:avLst/>
          </a:prstGeom>
          <a:solidFill>
            <a:srgbClr val="B115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endParaRPr lang="en-US" sz="2500">
              <a:solidFill>
                <a:schemeClr val="accent1"/>
              </a:solidFill>
              <a:latin typeface="+mj-lt"/>
            </a:endParaRPr>
          </a:p>
        </p:txBody>
      </p:sp>
      <p:sp>
        <p:nvSpPr>
          <p:cNvPr id="82" name="Slide Number Placeholder 2"/>
          <p:cNvSpPr>
            <a:spLocks noGrp="1"/>
          </p:cNvSpPr>
          <p:nvPr>
            <p:ph type="sldNum" sz="quarter" idx="4"/>
          </p:nvPr>
        </p:nvSpPr>
        <p:spPr>
          <a:xfrm>
            <a:off x="11157188" y="6674610"/>
            <a:ext cx="837259" cy="138499"/>
          </a:xfrm>
          <a:prstGeom prst="rect">
            <a:avLst/>
          </a:prstGeom>
        </p:spPr>
        <p:txBody>
          <a:bodyPr lIns="72000" tIns="0" rIns="72000" bIns="0">
            <a:spAutoFit/>
          </a:bodyPr>
          <a:lstStyle>
            <a:lvl1pPr>
              <a:defRPr sz="900">
                <a:latin typeface="+mj-lt"/>
              </a:defRPr>
            </a:lvl1pPr>
          </a:lstStyle>
          <a:p>
            <a:pPr algn="ctr"/>
            <a:fld id="{53F0B3ED-4F75-49BF-B028-1A262D3A6E64}" type="slidenum">
              <a:rPr lang="fr-FR" smtClean="0">
                <a:solidFill>
                  <a:schemeClr val="bg1"/>
                </a:solidFill>
                <a:ea typeface="Arial" charset="0"/>
                <a:cs typeface="Arial" charset="0"/>
              </a:rPr>
              <a:pPr algn="ctr"/>
              <a:t>‹N°›</a:t>
            </a:fld>
            <a:endParaRPr lang="fr-FR" dirty="0">
              <a:solidFill>
                <a:schemeClr val="bg1"/>
              </a:solidFill>
              <a:ea typeface="Arial" charset="0"/>
              <a:cs typeface="Arial" charset="0"/>
            </a:endParaRPr>
          </a:p>
        </p:txBody>
      </p:sp>
      <p:sp>
        <p:nvSpPr>
          <p:cNvPr id="84" name="Espace réservé du texte 12"/>
          <p:cNvSpPr txBox="1">
            <a:spLocks/>
          </p:cNvSpPr>
          <p:nvPr/>
        </p:nvSpPr>
        <p:spPr>
          <a:xfrm>
            <a:off x="8791538" y="6674589"/>
            <a:ext cx="2111537" cy="138499"/>
          </a:xfrm>
          <a:prstGeom prst="rect">
            <a:avLst/>
          </a:prstGeom>
        </p:spPr>
        <p:txBody>
          <a:bodyPr wrap="square" lIns="72000" tIns="0" rIns="72000" bIns="0" anchor="ctr">
            <a:spAutoFit/>
          </a:bodyPr>
          <a:lstStyle>
            <a:lvl1pPr marL="0" indent="0" algn="l" defTabSz="685800" rtl="0" eaLnBrk="1" latinLnBrk="0" hangingPunct="1">
              <a:lnSpc>
                <a:spcPct val="90000"/>
              </a:lnSpc>
              <a:spcBef>
                <a:spcPts val="750"/>
              </a:spcBef>
              <a:buFontTx/>
              <a:buNone/>
              <a:defRPr sz="900" b="0" kern="1200">
                <a:solidFill>
                  <a:schemeClr val="bg1"/>
                </a:solidFill>
                <a:latin typeface="Calibri" charset="0"/>
                <a:ea typeface="Calibri" charset="0"/>
                <a:cs typeface="Calibri" charset="0"/>
              </a:defRPr>
            </a:lvl1pPr>
            <a:lvl2pPr marL="514350" indent="-171450" algn="l" defTabSz="685800" rtl="0" eaLnBrk="1" latinLnBrk="0" hangingPunct="1">
              <a:lnSpc>
                <a:spcPct val="90000"/>
              </a:lnSpc>
              <a:spcBef>
                <a:spcPts val="375"/>
              </a:spcBef>
              <a:buFont typeface="Courier New" panose="02070309020205020404" pitchFamily="49" charset="0"/>
              <a:buChar char="o"/>
              <a:defRPr sz="1800" kern="1200">
                <a:solidFill>
                  <a:schemeClr val="bg2">
                    <a:lumMod val="50000"/>
                  </a:schemeClr>
                </a:solidFill>
                <a:latin typeface="Calibri" charset="0"/>
                <a:ea typeface="Calibri" charset="0"/>
                <a:cs typeface="Calibri" charset="0"/>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chemeClr val="bg2">
                    <a:lumMod val="50000"/>
                  </a:schemeClr>
                </a:solidFill>
                <a:latin typeface="Calibri" charset="0"/>
                <a:ea typeface="Calibri" charset="0"/>
                <a:cs typeface="Calibri"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bg2">
                    <a:lumMod val="50000"/>
                  </a:schemeClr>
                </a:solidFill>
                <a:latin typeface="Calibri" charset="0"/>
                <a:ea typeface="Calibri" charset="0"/>
                <a:cs typeface="Calibri"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bg2">
                    <a:lumMod val="50000"/>
                  </a:schemeClr>
                </a:solidFill>
                <a:latin typeface="Calibri" charset="0"/>
                <a:ea typeface="Calibri" charset="0"/>
                <a:cs typeface="Calibr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lnSpc>
                <a:spcPct val="100000"/>
              </a:lnSpc>
            </a:pPr>
            <a:fld id="{E77F22B5-7D27-43F2-84DD-15A13BA901E0}" type="datetime4">
              <a:rPr lang="fr-FR" sz="900" smtClean="0">
                <a:solidFill>
                  <a:schemeClr val="tx1">
                    <a:lumMod val="60000"/>
                    <a:lumOff val="40000"/>
                  </a:schemeClr>
                </a:solidFill>
                <a:latin typeface="+mj-lt"/>
              </a:rPr>
              <a:pPr algn="r">
                <a:lnSpc>
                  <a:spcPct val="100000"/>
                </a:lnSpc>
              </a:pPr>
              <a:t>7 juin 2022</a:t>
            </a:fld>
            <a:endParaRPr lang="fr-FR" sz="900" dirty="0">
              <a:solidFill>
                <a:schemeClr val="tx1">
                  <a:lumMod val="60000"/>
                  <a:lumOff val="40000"/>
                </a:schemeClr>
              </a:solidFill>
              <a:latin typeface="+mj-lt"/>
            </a:endParaRPr>
          </a:p>
        </p:txBody>
      </p:sp>
      <p:sp>
        <p:nvSpPr>
          <p:cNvPr id="85" name="Rectangle 84"/>
          <p:cNvSpPr/>
          <p:nvPr/>
        </p:nvSpPr>
        <p:spPr>
          <a:xfrm>
            <a:off x="128870" y="6674589"/>
            <a:ext cx="1367422" cy="138499"/>
          </a:xfrm>
          <a:prstGeom prst="rect">
            <a:avLst/>
          </a:prstGeom>
        </p:spPr>
        <p:txBody>
          <a:bodyPr wrap="square" lIns="72000" tIns="0" rIns="72000" bIns="0" anchor="ctr">
            <a:spAutoFit/>
          </a:bodyPr>
          <a:lstStyle/>
          <a:p>
            <a:pPr>
              <a:lnSpc>
                <a:spcPct val="100000"/>
              </a:lnSpc>
            </a:pPr>
            <a:r>
              <a:rPr lang="fr-FR" sz="900" kern="0" dirty="0" smtClean="0">
                <a:solidFill>
                  <a:schemeClr val="bg1">
                    <a:lumMod val="50000"/>
                  </a:schemeClr>
                </a:solidFill>
                <a:latin typeface="+mj-lt"/>
                <a:cs typeface="Calibri"/>
              </a:rPr>
              <a:t>CEA</a:t>
            </a:r>
            <a:endParaRPr lang="fr-FR" sz="900" kern="0" dirty="0">
              <a:solidFill>
                <a:schemeClr val="bg1">
                  <a:lumMod val="50000"/>
                </a:schemeClr>
              </a:solidFill>
              <a:latin typeface="+mj-lt"/>
              <a:cs typeface="Calibri"/>
            </a:endParaRPr>
          </a:p>
        </p:txBody>
      </p:sp>
      <p:sp>
        <p:nvSpPr>
          <p:cNvPr id="86" name="ZoneTexte 85"/>
          <p:cNvSpPr txBox="1"/>
          <p:nvPr/>
        </p:nvSpPr>
        <p:spPr>
          <a:xfrm>
            <a:off x="406400" y="6674589"/>
            <a:ext cx="9679709" cy="138499"/>
          </a:xfrm>
          <a:prstGeom prst="rect">
            <a:avLst/>
          </a:prstGeom>
          <a:noFill/>
        </p:spPr>
        <p:txBody>
          <a:bodyPr wrap="square" lIns="72000" tIns="0" rIns="72000" bIns="0" rtlCol="0" anchor="ctr">
            <a:spAutoFit/>
          </a:bodyPr>
          <a:lstStyle/>
          <a:p>
            <a:pPr algn="ctr">
              <a:lnSpc>
                <a:spcPct val="100000"/>
              </a:lnSpc>
            </a:pPr>
            <a:r>
              <a:rPr lang="fr-FR" sz="900" dirty="0" smtClean="0">
                <a:latin typeface="+mj-lt"/>
              </a:rPr>
              <a:t>Auteur</a:t>
            </a:r>
            <a:endParaRPr lang="fr-FR" sz="900" dirty="0">
              <a:latin typeface="+mj-lt"/>
            </a:endParaRPr>
          </a:p>
        </p:txBody>
      </p:sp>
      <p:pic>
        <p:nvPicPr>
          <p:cNvPr id="87" name="Picture 9" descr="cea_logo_small2.jpg">
            <a:extLst>
              <a:ext uri="{FF2B5EF4-FFF2-40B4-BE49-F238E27FC236}">
                <a16:creationId xmlns:a16="http://schemas.microsoft.com/office/drawing/2014/main" id="{E3A1A842-E559-4871-963A-CC87460B1B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2117"/>
            <a:ext cx="938720" cy="766235"/>
          </a:xfrm>
          <a:prstGeom prst="rect">
            <a:avLst/>
          </a:prstGeom>
        </p:spPr>
      </p:pic>
      <p:sp>
        <p:nvSpPr>
          <p:cNvPr id="2" name="Espace réservé du titre 1"/>
          <p:cNvSpPr>
            <a:spLocks noGrp="1"/>
          </p:cNvSpPr>
          <p:nvPr>
            <p:ph type="title"/>
          </p:nvPr>
        </p:nvSpPr>
        <p:spPr>
          <a:xfrm>
            <a:off x="1083600" y="222560"/>
            <a:ext cx="10364400" cy="349200"/>
          </a:xfrm>
          <a:prstGeom prst="rect">
            <a:avLst/>
          </a:prstGeom>
        </p:spPr>
        <p:txBody>
          <a:bodyPr vert="horz" lIns="129600" tIns="45720" rIns="91440" bIns="45720" rtlCol="0" anchor="ctr">
            <a:normAutofit/>
          </a:bodyPr>
          <a:lstStyle/>
          <a:p>
            <a:r>
              <a:rPr lang="fr-FR" dirty="0" smtClean="0"/>
              <a:t>Modifiez le style du titre</a:t>
            </a:r>
            <a:endParaRPr lang="fr-FR" dirty="0"/>
          </a:p>
        </p:txBody>
      </p:sp>
    </p:spTree>
    <p:extLst>
      <p:ext uri="{BB962C8B-B14F-4D97-AF65-F5344CB8AC3E}">
        <p14:creationId xmlns:p14="http://schemas.microsoft.com/office/powerpoint/2010/main" val="63617658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hf hdr="0" ftr="0" dt="0"/>
  <p:txStyles>
    <p:titleStyle>
      <a:lvl1pPr marL="0" algn="l" defTabSz="957925" rtl="0" eaLnBrk="1" latinLnBrk="0" hangingPunct="1">
        <a:lnSpc>
          <a:spcPct val="80000"/>
        </a:lnSpc>
        <a:spcBef>
          <a:spcPct val="0"/>
        </a:spcBef>
        <a:buNone/>
        <a:defRPr lang="fr-FR" sz="2000" b="1" kern="1200" cap="none" baseline="0" dirty="0">
          <a:solidFill>
            <a:schemeClr val="bg2">
              <a:lumMod val="50000"/>
            </a:schemeClr>
          </a:solidFill>
          <a:latin typeface="+mj-lt"/>
          <a:ea typeface="+mj-ea"/>
          <a:cs typeface="+mj-cs"/>
        </a:defRPr>
      </a:lvl1pPr>
    </p:titleStyle>
    <p:bodyStyle>
      <a:lvl1pPr marL="239481" indent="-239481" algn="l" defTabSz="957925" rtl="0" eaLnBrk="1" latinLnBrk="0" hangingPunct="1">
        <a:lnSpc>
          <a:spcPct val="90000"/>
        </a:lnSpc>
        <a:spcBef>
          <a:spcPts val="1048"/>
        </a:spcBef>
        <a:buClr>
          <a:srgbClr val="548235"/>
        </a:buClr>
        <a:buSzPct val="80000"/>
        <a:buFont typeface="Wingdings 3" panose="05040102010807070707" pitchFamily="18" charset="2"/>
        <a:buChar char="u"/>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57925" rtl="0" eaLnBrk="1" latinLnBrk="0" hangingPunct="1">
        <a:defRPr sz="1900" kern="1200">
          <a:solidFill>
            <a:schemeClr val="tx1"/>
          </a:solidFill>
          <a:latin typeface="+mn-lt"/>
          <a:ea typeface="+mn-ea"/>
          <a:cs typeface="+mn-cs"/>
        </a:defRPr>
      </a:lvl1pPr>
      <a:lvl2pPr marL="478963" algn="l" defTabSz="957925" rtl="0" eaLnBrk="1" latinLnBrk="0" hangingPunct="1">
        <a:defRPr sz="1900" kern="1200">
          <a:solidFill>
            <a:schemeClr val="tx1"/>
          </a:solidFill>
          <a:latin typeface="+mn-lt"/>
          <a:ea typeface="+mn-ea"/>
          <a:cs typeface="+mn-cs"/>
        </a:defRPr>
      </a:lvl2pPr>
      <a:lvl3pPr marL="957925" algn="l" defTabSz="957925" rtl="0" eaLnBrk="1" latinLnBrk="0" hangingPunct="1">
        <a:defRPr sz="1900" kern="1200">
          <a:solidFill>
            <a:schemeClr val="tx1"/>
          </a:solidFill>
          <a:latin typeface="+mn-lt"/>
          <a:ea typeface="+mn-ea"/>
          <a:cs typeface="+mn-cs"/>
        </a:defRPr>
      </a:lvl3pPr>
      <a:lvl4pPr marL="1436888" algn="l" defTabSz="957925" rtl="0" eaLnBrk="1" latinLnBrk="0" hangingPunct="1">
        <a:defRPr sz="1900" kern="1200">
          <a:solidFill>
            <a:schemeClr val="tx1"/>
          </a:solidFill>
          <a:latin typeface="+mn-lt"/>
          <a:ea typeface="+mn-ea"/>
          <a:cs typeface="+mn-cs"/>
        </a:defRPr>
      </a:lvl4pPr>
      <a:lvl5pPr marL="1915851" algn="l" defTabSz="957925" rtl="0" eaLnBrk="1" latinLnBrk="0" hangingPunct="1">
        <a:defRPr sz="1900" kern="1200">
          <a:solidFill>
            <a:schemeClr val="tx1"/>
          </a:solidFill>
          <a:latin typeface="+mn-lt"/>
          <a:ea typeface="+mn-ea"/>
          <a:cs typeface="+mn-cs"/>
        </a:defRPr>
      </a:lvl5pPr>
      <a:lvl6pPr marL="2394814" algn="l" defTabSz="957925" rtl="0" eaLnBrk="1" latinLnBrk="0" hangingPunct="1">
        <a:defRPr sz="1900" kern="1200">
          <a:solidFill>
            <a:schemeClr val="tx1"/>
          </a:solidFill>
          <a:latin typeface="+mn-lt"/>
          <a:ea typeface="+mn-ea"/>
          <a:cs typeface="+mn-cs"/>
        </a:defRPr>
      </a:lvl6pPr>
      <a:lvl7pPr marL="2873776" algn="l" defTabSz="957925" rtl="0" eaLnBrk="1" latinLnBrk="0" hangingPunct="1">
        <a:defRPr sz="1900" kern="1200">
          <a:solidFill>
            <a:schemeClr val="tx1"/>
          </a:solidFill>
          <a:latin typeface="+mn-lt"/>
          <a:ea typeface="+mn-ea"/>
          <a:cs typeface="+mn-cs"/>
        </a:defRPr>
      </a:lvl7pPr>
      <a:lvl8pPr marL="3352739" algn="l" defTabSz="957925" rtl="0" eaLnBrk="1" latinLnBrk="0" hangingPunct="1">
        <a:defRPr sz="1900" kern="1200">
          <a:solidFill>
            <a:schemeClr val="tx1"/>
          </a:solidFill>
          <a:latin typeface="+mn-lt"/>
          <a:ea typeface="+mn-ea"/>
          <a:cs typeface="+mn-cs"/>
        </a:defRPr>
      </a:lvl8pPr>
      <a:lvl9pPr marL="3831702" algn="l" defTabSz="957925"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ext Placeholder 2"/>
          <p:cNvSpPr>
            <a:spLocks noGrp="1"/>
          </p:cNvSpPr>
          <p:nvPr>
            <p:ph type="body" idx="1"/>
          </p:nvPr>
        </p:nvSpPr>
        <p:spPr>
          <a:xfrm>
            <a:off x="838203" y="1293436"/>
            <a:ext cx="10515600" cy="1327248"/>
          </a:xfrm>
          <a:prstGeom prst="rect">
            <a:avLst/>
          </a:prstGeom>
        </p:spPr>
        <p:txBody>
          <a:bodyPr vert="horz" lIns="127723" tIns="63862" rIns="127723" bIns="63862" rtlCol="0">
            <a:spAutoFit/>
          </a:bodyPr>
          <a:lstStyle/>
          <a:p>
            <a:pPr lvl="0"/>
            <a:r>
              <a:rPr lang="fr-FR" dirty="0"/>
              <a:t>Modifier les styles du texte du masque</a:t>
            </a:r>
          </a:p>
          <a:p>
            <a:pPr lvl="1"/>
            <a:r>
              <a:rPr lang="fr-FR" dirty="0" smtClean="0"/>
              <a:t>Deuxième niveau</a:t>
            </a:r>
            <a:endParaRPr lang="fr-FR" dirty="0"/>
          </a:p>
          <a:p>
            <a:pPr lvl="2"/>
            <a:r>
              <a:rPr lang="fr-FR" dirty="0" smtClean="0"/>
              <a:t>Troisième </a:t>
            </a:r>
            <a:r>
              <a:rPr lang="fr-FR" dirty="0"/>
              <a:t>niveau</a:t>
            </a:r>
          </a:p>
          <a:p>
            <a:pPr lvl="3"/>
            <a:r>
              <a:rPr lang="fr-FR" dirty="0"/>
              <a:t>Quatrième niveau</a:t>
            </a:r>
          </a:p>
          <a:p>
            <a:pPr lvl="4"/>
            <a:r>
              <a:rPr lang="fr-FR" dirty="0"/>
              <a:t>Cinquième niveau</a:t>
            </a:r>
          </a:p>
        </p:txBody>
      </p:sp>
      <p:sp>
        <p:nvSpPr>
          <p:cNvPr id="14" name="Rectangle 13"/>
          <p:cNvSpPr/>
          <p:nvPr/>
        </p:nvSpPr>
        <p:spPr>
          <a:xfrm>
            <a:off x="0" y="6625818"/>
            <a:ext cx="12192000" cy="234077"/>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en-US" sz="2500" dirty="0">
                <a:solidFill>
                  <a:schemeClr val="accent1"/>
                </a:solidFill>
                <a:latin typeface="+mj-lt"/>
              </a:rPr>
              <a:t> </a:t>
            </a:r>
          </a:p>
        </p:txBody>
      </p:sp>
      <p:sp>
        <p:nvSpPr>
          <p:cNvPr id="15" name="Rectangle 14"/>
          <p:cNvSpPr/>
          <p:nvPr/>
        </p:nvSpPr>
        <p:spPr>
          <a:xfrm>
            <a:off x="0" y="-1"/>
            <a:ext cx="12192000" cy="766235"/>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en-US" sz="2500" dirty="0">
                <a:solidFill>
                  <a:schemeClr val="accent1"/>
                </a:solidFill>
                <a:latin typeface="+mj-lt"/>
              </a:rPr>
              <a:t> </a:t>
            </a:r>
          </a:p>
        </p:txBody>
      </p:sp>
      <p:sp>
        <p:nvSpPr>
          <p:cNvPr id="16" name="Rectangle 15"/>
          <p:cNvSpPr/>
          <p:nvPr/>
        </p:nvSpPr>
        <p:spPr>
          <a:xfrm>
            <a:off x="10898035" y="6625817"/>
            <a:ext cx="1293967" cy="237067"/>
          </a:xfrm>
          <a:prstGeom prst="rect">
            <a:avLst/>
          </a:prstGeom>
          <a:solidFill>
            <a:srgbClr val="B115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endParaRPr lang="en-US" sz="2500">
              <a:solidFill>
                <a:schemeClr val="accent1"/>
              </a:solidFill>
              <a:latin typeface="+mj-lt"/>
            </a:endParaRPr>
          </a:p>
        </p:txBody>
      </p:sp>
      <p:sp>
        <p:nvSpPr>
          <p:cNvPr id="17" name="Slide Number Placeholder 2"/>
          <p:cNvSpPr>
            <a:spLocks noGrp="1"/>
          </p:cNvSpPr>
          <p:nvPr>
            <p:ph type="sldNum" sz="quarter" idx="4"/>
          </p:nvPr>
        </p:nvSpPr>
        <p:spPr>
          <a:xfrm>
            <a:off x="11157188" y="6674610"/>
            <a:ext cx="837259" cy="138499"/>
          </a:xfrm>
          <a:prstGeom prst="rect">
            <a:avLst/>
          </a:prstGeom>
        </p:spPr>
        <p:txBody>
          <a:bodyPr lIns="72000" tIns="0" rIns="72000" bIns="0">
            <a:spAutoFit/>
          </a:bodyPr>
          <a:lstStyle>
            <a:lvl1pPr>
              <a:defRPr sz="900">
                <a:latin typeface="+mj-lt"/>
              </a:defRPr>
            </a:lvl1pPr>
          </a:lstStyle>
          <a:p>
            <a:pPr algn="ctr"/>
            <a:fld id="{53F0B3ED-4F75-49BF-B028-1A262D3A6E64}" type="slidenum">
              <a:rPr lang="fr-FR" smtClean="0">
                <a:solidFill>
                  <a:schemeClr val="bg1"/>
                </a:solidFill>
                <a:ea typeface="Arial" charset="0"/>
                <a:cs typeface="Arial" charset="0"/>
              </a:rPr>
              <a:pPr algn="ctr"/>
              <a:t>‹N°›</a:t>
            </a:fld>
            <a:endParaRPr lang="fr-FR" dirty="0">
              <a:solidFill>
                <a:schemeClr val="bg1"/>
              </a:solidFill>
              <a:ea typeface="Arial" charset="0"/>
              <a:cs typeface="Arial" charset="0"/>
            </a:endParaRPr>
          </a:p>
        </p:txBody>
      </p:sp>
      <p:sp>
        <p:nvSpPr>
          <p:cNvPr id="18" name="Espace réservé du titre 1"/>
          <p:cNvSpPr>
            <a:spLocks noGrp="1"/>
          </p:cNvSpPr>
          <p:nvPr>
            <p:ph type="title"/>
          </p:nvPr>
        </p:nvSpPr>
        <p:spPr>
          <a:xfrm>
            <a:off x="1084152" y="222048"/>
            <a:ext cx="10364400" cy="347773"/>
          </a:xfrm>
          <a:prstGeom prst="rect">
            <a:avLst/>
          </a:prstGeom>
        </p:spPr>
        <p:txBody>
          <a:bodyPr vert="horz" wrap="square" lIns="127723" tIns="50285" rIns="127723" bIns="50285" rtlCol="0" anchor="ctr">
            <a:spAutoFit/>
          </a:bodyPr>
          <a:lstStyle/>
          <a:p>
            <a:r>
              <a:rPr lang="fr-FR" dirty="0" smtClean="0"/>
              <a:t>Modifiez </a:t>
            </a:r>
            <a:r>
              <a:rPr lang="fr-FR" dirty="0"/>
              <a:t>le style du </a:t>
            </a:r>
            <a:r>
              <a:rPr lang="fr-FR" dirty="0" smtClean="0"/>
              <a:t>titre</a:t>
            </a:r>
            <a:endParaRPr lang="fr-FR" dirty="0"/>
          </a:p>
        </p:txBody>
      </p:sp>
      <p:sp>
        <p:nvSpPr>
          <p:cNvPr id="19" name="Espace réservé du texte 12"/>
          <p:cNvSpPr txBox="1">
            <a:spLocks/>
          </p:cNvSpPr>
          <p:nvPr/>
        </p:nvSpPr>
        <p:spPr>
          <a:xfrm>
            <a:off x="8791538" y="6674589"/>
            <a:ext cx="2111537" cy="138499"/>
          </a:xfrm>
          <a:prstGeom prst="rect">
            <a:avLst/>
          </a:prstGeom>
        </p:spPr>
        <p:txBody>
          <a:bodyPr wrap="square" lIns="72000" tIns="0" rIns="72000" bIns="0" anchor="ctr">
            <a:spAutoFit/>
          </a:bodyPr>
          <a:lstStyle>
            <a:lvl1pPr marL="0" indent="0" algn="l" defTabSz="685800" rtl="0" eaLnBrk="1" latinLnBrk="0" hangingPunct="1">
              <a:lnSpc>
                <a:spcPct val="90000"/>
              </a:lnSpc>
              <a:spcBef>
                <a:spcPts val="750"/>
              </a:spcBef>
              <a:buFontTx/>
              <a:buNone/>
              <a:defRPr sz="900" b="0" kern="1200">
                <a:solidFill>
                  <a:schemeClr val="bg1"/>
                </a:solidFill>
                <a:latin typeface="Calibri" charset="0"/>
                <a:ea typeface="Calibri" charset="0"/>
                <a:cs typeface="Calibri" charset="0"/>
              </a:defRPr>
            </a:lvl1pPr>
            <a:lvl2pPr marL="514350" indent="-171450" algn="l" defTabSz="685800" rtl="0" eaLnBrk="1" latinLnBrk="0" hangingPunct="1">
              <a:lnSpc>
                <a:spcPct val="90000"/>
              </a:lnSpc>
              <a:spcBef>
                <a:spcPts val="375"/>
              </a:spcBef>
              <a:buFont typeface="Courier New" panose="02070309020205020404" pitchFamily="49" charset="0"/>
              <a:buChar char="o"/>
              <a:defRPr sz="1800" kern="1200">
                <a:solidFill>
                  <a:schemeClr val="bg2">
                    <a:lumMod val="50000"/>
                  </a:schemeClr>
                </a:solidFill>
                <a:latin typeface="Calibri" charset="0"/>
                <a:ea typeface="Calibri" charset="0"/>
                <a:cs typeface="Calibri" charset="0"/>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chemeClr val="bg2">
                    <a:lumMod val="50000"/>
                  </a:schemeClr>
                </a:solidFill>
                <a:latin typeface="Calibri" charset="0"/>
                <a:ea typeface="Calibri" charset="0"/>
                <a:cs typeface="Calibri"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bg2">
                    <a:lumMod val="50000"/>
                  </a:schemeClr>
                </a:solidFill>
                <a:latin typeface="Calibri" charset="0"/>
                <a:ea typeface="Calibri" charset="0"/>
                <a:cs typeface="Calibri"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bg2">
                    <a:lumMod val="50000"/>
                  </a:schemeClr>
                </a:solidFill>
                <a:latin typeface="Calibri" charset="0"/>
                <a:ea typeface="Calibri" charset="0"/>
                <a:cs typeface="Calibr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lnSpc>
                <a:spcPct val="100000"/>
              </a:lnSpc>
            </a:pPr>
            <a:fld id="{E77F22B5-7D27-43F2-84DD-15A13BA901E0}" type="datetime4">
              <a:rPr lang="fr-FR" sz="900" smtClean="0">
                <a:solidFill>
                  <a:schemeClr val="tx1">
                    <a:lumMod val="60000"/>
                    <a:lumOff val="40000"/>
                  </a:schemeClr>
                </a:solidFill>
                <a:latin typeface="+mj-lt"/>
              </a:rPr>
              <a:pPr algn="r">
                <a:lnSpc>
                  <a:spcPct val="100000"/>
                </a:lnSpc>
              </a:pPr>
              <a:t>7 juin 2022</a:t>
            </a:fld>
            <a:endParaRPr lang="fr-FR" sz="900" dirty="0">
              <a:solidFill>
                <a:schemeClr val="tx1">
                  <a:lumMod val="60000"/>
                  <a:lumOff val="40000"/>
                </a:schemeClr>
              </a:solidFill>
              <a:latin typeface="+mj-lt"/>
            </a:endParaRPr>
          </a:p>
        </p:txBody>
      </p:sp>
      <p:sp>
        <p:nvSpPr>
          <p:cNvPr id="20" name="Rectangle 19"/>
          <p:cNvSpPr/>
          <p:nvPr/>
        </p:nvSpPr>
        <p:spPr>
          <a:xfrm>
            <a:off x="128870" y="6674589"/>
            <a:ext cx="1367422" cy="138499"/>
          </a:xfrm>
          <a:prstGeom prst="rect">
            <a:avLst/>
          </a:prstGeom>
        </p:spPr>
        <p:txBody>
          <a:bodyPr wrap="square" lIns="72000" tIns="0" rIns="72000" bIns="0" anchor="ctr">
            <a:spAutoFit/>
          </a:bodyPr>
          <a:lstStyle/>
          <a:p>
            <a:pPr>
              <a:lnSpc>
                <a:spcPct val="100000"/>
              </a:lnSpc>
            </a:pPr>
            <a:r>
              <a:rPr lang="fr-FR" sz="900" kern="0" dirty="0" smtClean="0">
                <a:solidFill>
                  <a:schemeClr val="bg1">
                    <a:lumMod val="50000"/>
                  </a:schemeClr>
                </a:solidFill>
                <a:latin typeface="+mj-lt"/>
                <a:cs typeface="Calibri"/>
              </a:rPr>
              <a:t>CEA</a:t>
            </a:r>
            <a:endParaRPr lang="fr-FR" sz="900" kern="0" dirty="0">
              <a:solidFill>
                <a:schemeClr val="bg1">
                  <a:lumMod val="50000"/>
                </a:schemeClr>
              </a:solidFill>
              <a:latin typeface="+mj-lt"/>
              <a:cs typeface="Calibri"/>
            </a:endParaRPr>
          </a:p>
        </p:txBody>
      </p:sp>
      <p:sp>
        <p:nvSpPr>
          <p:cNvPr id="21" name="ZoneTexte 20"/>
          <p:cNvSpPr txBox="1"/>
          <p:nvPr/>
        </p:nvSpPr>
        <p:spPr>
          <a:xfrm>
            <a:off x="406400" y="6674589"/>
            <a:ext cx="9679709" cy="138499"/>
          </a:xfrm>
          <a:prstGeom prst="rect">
            <a:avLst/>
          </a:prstGeom>
          <a:noFill/>
        </p:spPr>
        <p:txBody>
          <a:bodyPr wrap="square" lIns="72000" tIns="0" rIns="72000" bIns="0" rtlCol="0" anchor="ctr">
            <a:spAutoFit/>
          </a:bodyPr>
          <a:lstStyle/>
          <a:p>
            <a:pPr algn="ctr">
              <a:lnSpc>
                <a:spcPct val="100000"/>
              </a:lnSpc>
            </a:pPr>
            <a:r>
              <a:rPr lang="fr-FR" sz="900" dirty="0" smtClean="0">
                <a:latin typeface="+mj-lt"/>
              </a:rPr>
              <a:t>Auteur</a:t>
            </a:r>
            <a:endParaRPr lang="fr-FR" sz="900" dirty="0">
              <a:latin typeface="+mj-lt"/>
            </a:endParaRPr>
          </a:p>
        </p:txBody>
      </p:sp>
      <p:pic>
        <p:nvPicPr>
          <p:cNvPr id="22" name="Picture 9" descr="cea_logo_small2.jpg">
            <a:extLst>
              <a:ext uri="{FF2B5EF4-FFF2-40B4-BE49-F238E27FC236}">
                <a16:creationId xmlns:a16="http://schemas.microsoft.com/office/drawing/2014/main" id="{E3A1A842-E559-4871-963A-CC87460B1B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2117"/>
            <a:ext cx="938720" cy="766235"/>
          </a:xfrm>
          <a:prstGeom prst="rect">
            <a:avLst/>
          </a:prstGeom>
        </p:spPr>
      </p:pic>
    </p:spTree>
    <p:extLst>
      <p:ext uri="{BB962C8B-B14F-4D97-AF65-F5344CB8AC3E}">
        <p14:creationId xmlns:p14="http://schemas.microsoft.com/office/powerpoint/2010/main" val="123224350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Lst>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hf hdr="0" ftr="0" dt="0"/>
  <p:txStyles>
    <p:titleStyle>
      <a:lvl1pPr marL="0" algn="l" defTabSz="957925" rtl="0" eaLnBrk="1" latinLnBrk="0" hangingPunct="1">
        <a:lnSpc>
          <a:spcPct val="80000"/>
        </a:lnSpc>
        <a:spcBef>
          <a:spcPct val="0"/>
        </a:spcBef>
        <a:buNone/>
        <a:defRPr lang="fr-FR" sz="2000" b="1" kern="1200" cap="none" baseline="0" dirty="0">
          <a:solidFill>
            <a:schemeClr val="bg2">
              <a:lumMod val="50000"/>
            </a:schemeClr>
          </a:solidFill>
          <a:latin typeface="+mj-lt"/>
          <a:ea typeface="+mj-ea"/>
          <a:cs typeface="+mj-cs"/>
        </a:defRPr>
      </a:lvl1pPr>
    </p:titleStyle>
    <p:bodyStyle>
      <a:lvl1pPr marL="239481" indent="-239481" algn="l" defTabSz="957925" rtl="0" eaLnBrk="1" latinLnBrk="0" hangingPunct="1">
        <a:lnSpc>
          <a:spcPct val="90000"/>
        </a:lnSpc>
        <a:spcBef>
          <a:spcPts val="1048"/>
        </a:spcBef>
        <a:buClr>
          <a:srgbClr val="548235"/>
        </a:buClr>
        <a:buSzPct val="80000"/>
        <a:buFont typeface="Wingdings 3" panose="05040102010807070707" pitchFamily="18" charset="2"/>
        <a:buChar char="u"/>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57925" rtl="0" eaLnBrk="1" latinLnBrk="0" hangingPunct="1">
        <a:defRPr sz="1900" kern="1200">
          <a:solidFill>
            <a:schemeClr val="tx1"/>
          </a:solidFill>
          <a:latin typeface="+mn-lt"/>
          <a:ea typeface="+mn-ea"/>
          <a:cs typeface="+mn-cs"/>
        </a:defRPr>
      </a:lvl1pPr>
      <a:lvl2pPr marL="478963" algn="l" defTabSz="957925" rtl="0" eaLnBrk="1" latinLnBrk="0" hangingPunct="1">
        <a:defRPr sz="1900" kern="1200">
          <a:solidFill>
            <a:schemeClr val="tx1"/>
          </a:solidFill>
          <a:latin typeface="+mn-lt"/>
          <a:ea typeface="+mn-ea"/>
          <a:cs typeface="+mn-cs"/>
        </a:defRPr>
      </a:lvl2pPr>
      <a:lvl3pPr marL="957925" algn="l" defTabSz="957925" rtl="0" eaLnBrk="1" latinLnBrk="0" hangingPunct="1">
        <a:defRPr sz="1900" kern="1200">
          <a:solidFill>
            <a:schemeClr val="tx1"/>
          </a:solidFill>
          <a:latin typeface="+mn-lt"/>
          <a:ea typeface="+mn-ea"/>
          <a:cs typeface="+mn-cs"/>
        </a:defRPr>
      </a:lvl3pPr>
      <a:lvl4pPr marL="1436888" algn="l" defTabSz="957925" rtl="0" eaLnBrk="1" latinLnBrk="0" hangingPunct="1">
        <a:defRPr sz="1900" kern="1200">
          <a:solidFill>
            <a:schemeClr val="tx1"/>
          </a:solidFill>
          <a:latin typeface="+mn-lt"/>
          <a:ea typeface="+mn-ea"/>
          <a:cs typeface="+mn-cs"/>
        </a:defRPr>
      </a:lvl4pPr>
      <a:lvl5pPr marL="1915851" algn="l" defTabSz="957925" rtl="0" eaLnBrk="1" latinLnBrk="0" hangingPunct="1">
        <a:defRPr sz="1900" kern="1200">
          <a:solidFill>
            <a:schemeClr val="tx1"/>
          </a:solidFill>
          <a:latin typeface="+mn-lt"/>
          <a:ea typeface="+mn-ea"/>
          <a:cs typeface="+mn-cs"/>
        </a:defRPr>
      </a:lvl5pPr>
      <a:lvl6pPr marL="2394814" algn="l" defTabSz="957925" rtl="0" eaLnBrk="1" latinLnBrk="0" hangingPunct="1">
        <a:defRPr sz="1900" kern="1200">
          <a:solidFill>
            <a:schemeClr val="tx1"/>
          </a:solidFill>
          <a:latin typeface="+mn-lt"/>
          <a:ea typeface="+mn-ea"/>
          <a:cs typeface="+mn-cs"/>
        </a:defRPr>
      </a:lvl6pPr>
      <a:lvl7pPr marL="2873776" algn="l" defTabSz="957925" rtl="0" eaLnBrk="1" latinLnBrk="0" hangingPunct="1">
        <a:defRPr sz="1900" kern="1200">
          <a:solidFill>
            <a:schemeClr val="tx1"/>
          </a:solidFill>
          <a:latin typeface="+mn-lt"/>
          <a:ea typeface="+mn-ea"/>
          <a:cs typeface="+mn-cs"/>
        </a:defRPr>
      </a:lvl7pPr>
      <a:lvl8pPr marL="3352739" algn="l" defTabSz="957925" rtl="0" eaLnBrk="1" latinLnBrk="0" hangingPunct="1">
        <a:defRPr sz="1900" kern="1200">
          <a:solidFill>
            <a:schemeClr val="tx1"/>
          </a:solidFill>
          <a:latin typeface="+mn-lt"/>
          <a:ea typeface="+mn-ea"/>
          <a:cs typeface="+mn-cs"/>
        </a:defRPr>
      </a:lvl8pPr>
      <a:lvl9pPr marL="3831702" algn="l" defTabSz="95792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image" Target="../media/image52.png"/><Relationship Id="rId1" Type="http://schemas.openxmlformats.org/officeDocument/2006/relationships/slideLayout" Target="../slideLayouts/slideLayout6.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71.png"/><Relationship Id="rId13" Type="http://schemas.microsoft.com/office/2007/relationships/diagramDrawing" Target="../diagrams/drawing1.xml"/><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diagramColors" Target="../diagrams/colors1.xml"/><Relationship Id="rId2" Type="http://schemas.openxmlformats.org/officeDocument/2006/relationships/image" Target="../media/image65.png"/><Relationship Id="rId1" Type="http://schemas.openxmlformats.org/officeDocument/2006/relationships/slideLayout" Target="../slideLayouts/slideLayout6.xml"/><Relationship Id="rId6" Type="http://schemas.openxmlformats.org/officeDocument/2006/relationships/image" Target="../media/image69.png"/><Relationship Id="rId11" Type="http://schemas.openxmlformats.org/officeDocument/2006/relationships/diagramQuickStyle" Target="../diagrams/quickStyle1.xml"/><Relationship Id="rId5" Type="http://schemas.openxmlformats.org/officeDocument/2006/relationships/image" Target="../media/image68.png"/><Relationship Id="rId15" Type="http://schemas.openxmlformats.org/officeDocument/2006/relationships/image" Target="../media/image76.png"/><Relationship Id="rId10" Type="http://schemas.openxmlformats.org/officeDocument/2006/relationships/diagramLayout" Target="../diagrams/layout1.xml"/><Relationship Id="rId4" Type="http://schemas.openxmlformats.org/officeDocument/2006/relationships/image" Target="../media/image67.png"/><Relationship Id="rId9" Type="http://schemas.openxmlformats.org/officeDocument/2006/relationships/diagramData" Target="../diagrams/data1.xml"/><Relationship Id="rId14"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microsoft.com/office/2007/relationships/hdphoto" Target="../media/hdphoto1.wdp"/><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9.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6.png"/><Relationship Id="rId3" Type="http://schemas.openxmlformats.org/officeDocument/2006/relationships/image" Target="../media/image21.png"/><Relationship Id="rId7" Type="http://schemas.openxmlformats.org/officeDocument/2006/relationships/image" Target="../media/image26.png"/><Relationship Id="rId12" Type="http://schemas.openxmlformats.org/officeDocument/2006/relationships/image" Target="../media/image35.png"/><Relationship Id="rId2" Type="http://schemas.openxmlformats.org/officeDocument/2006/relationships/image" Target="../media/image30.png"/><Relationship Id="rId16"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31.png"/><Relationship Id="rId11" Type="http://schemas.openxmlformats.org/officeDocument/2006/relationships/image" Target="../media/image34.png"/><Relationship Id="rId5" Type="http://schemas.openxmlformats.org/officeDocument/2006/relationships/image" Target="../media/image23.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2.png"/><Relationship Id="rId9" Type="http://schemas.openxmlformats.org/officeDocument/2006/relationships/image" Target="../media/image28.png"/><Relationship Id="rId14" Type="http://schemas.openxmlformats.org/officeDocument/2006/relationships/image" Target="../media/image37.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1.png"/><Relationship Id="rId7" Type="http://schemas.openxmlformats.org/officeDocument/2006/relationships/image" Target="../media/image26.png"/><Relationship Id="rId12" Type="http://schemas.openxmlformats.org/officeDocument/2006/relationships/image" Target="../media/image39.pn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31.png"/><Relationship Id="rId11" Type="http://schemas.openxmlformats.org/officeDocument/2006/relationships/image" Target="../media/image25.png"/><Relationship Id="rId5" Type="http://schemas.openxmlformats.org/officeDocument/2006/relationships/image" Target="../media/image23.png"/><Relationship Id="rId10" Type="http://schemas.openxmlformats.org/officeDocument/2006/relationships/image" Target="../media/image33.png"/><Relationship Id="rId4" Type="http://schemas.openxmlformats.org/officeDocument/2006/relationships/image" Target="../media/image22.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1126800" y="4461091"/>
            <a:ext cx="9802457" cy="959968"/>
          </a:xfrm>
        </p:spPr>
        <p:txBody>
          <a:bodyPr/>
          <a:lstStyle/>
          <a:p>
            <a:r>
              <a:rPr lang="fr-FR" dirty="0" err="1" smtClean="0"/>
              <a:t>Finite</a:t>
            </a:r>
            <a:r>
              <a:rPr lang="fr-FR" dirty="0" smtClean="0"/>
              <a:t> amplitude </a:t>
            </a:r>
            <a:r>
              <a:rPr lang="fr-FR" dirty="0" err="1" smtClean="0"/>
              <a:t>method</a:t>
            </a:r>
            <a:r>
              <a:rPr lang="fr-FR" dirty="0" smtClean="0"/>
              <a:t> for </a:t>
            </a:r>
            <a:r>
              <a:rPr lang="fr-FR" dirty="0" err="1" smtClean="0"/>
              <a:t>fast</a:t>
            </a:r>
            <a:r>
              <a:rPr lang="fr-FR" dirty="0" smtClean="0"/>
              <a:t> QRPA </a:t>
            </a:r>
            <a:r>
              <a:rPr lang="fr-FR" dirty="0" err="1" smtClean="0"/>
              <a:t>calculations</a:t>
            </a:r>
            <a:endParaRPr lang="fr-FR" dirty="0"/>
          </a:p>
        </p:txBody>
      </p:sp>
      <p:sp>
        <p:nvSpPr>
          <p:cNvPr id="4" name="Espace réservé du texte 3"/>
          <p:cNvSpPr>
            <a:spLocks noGrp="1"/>
          </p:cNvSpPr>
          <p:nvPr>
            <p:ph type="body" sz="quarter" idx="12"/>
          </p:nvPr>
        </p:nvSpPr>
        <p:spPr>
          <a:xfrm>
            <a:off x="6595783" y="5053219"/>
            <a:ext cx="3922680" cy="700410"/>
          </a:xfrm>
        </p:spPr>
        <p:txBody>
          <a:bodyPr/>
          <a:lstStyle/>
          <a:p>
            <a:pPr algn="r"/>
            <a:r>
              <a:rPr lang="fr-FR" dirty="0" smtClean="0"/>
              <a:t>M. </a:t>
            </a:r>
            <a:r>
              <a:rPr lang="fr-FR" dirty="0" err="1" smtClean="0"/>
              <a:t>Frosini</a:t>
            </a:r>
            <a:endParaRPr lang="fr-FR" dirty="0" smtClean="0"/>
          </a:p>
          <a:p>
            <a:pPr algn="r"/>
            <a:r>
              <a:rPr lang="fr-FR" dirty="0" smtClean="0"/>
              <a:t>DES/IRESNE/DER/SPRC/</a:t>
            </a:r>
            <a:r>
              <a:rPr lang="fr-FR" dirty="0" err="1" smtClean="0"/>
              <a:t>LEPh</a:t>
            </a:r>
            <a:endParaRPr lang="fr-FR" dirty="0"/>
          </a:p>
        </p:txBody>
      </p:sp>
      <p:sp>
        <p:nvSpPr>
          <p:cNvPr id="5" name="Espace réservé du texte 4"/>
          <p:cNvSpPr>
            <a:spLocks noGrp="1"/>
          </p:cNvSpPr>
          <p:nvPr>
            <p:ph type="body" sz="quarter" idx="11"/>
          </p:nvPr>
        </p:nvSpPr>
        <p:spPr/>
        <p:txBody>
          <a:bodyPr/>
          <a:lstStyle/>
          <a:p>
            <a:endParaRPr lang="fr-FR" dirty="0"/>
          </a:p>
        </p:txBody>
      </p:sp>
    </p:spTree>
    <p:extLst>
      <p:ext uri="{BB962C8B-B14F-4D97-AF65-F5344CB8AC3E}">
        <p14:creationId xmlns:p14="http://schemas.microsoft.com/office/powerpoint/2010/main" val="1784052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QRPA and </a:t>
            </a:r>
            <a:r>
              <a:rPr lang="fr-FR" dirty="0" err="1" smtClean="0"/>
              <a:t>finite</a:t>
            </a:r>
            <a:r>
              <a:rPr lang="fr-FR" dirty="0" smtClean="0"/>
              <a:t> </a:t>
            </a:r>
            <a:r>
              <a:rPr lang="fr-FR" dirty="0" err="1" smtClean="0"/>
              <a:t>temperature</a:t>
            </a:r>
            <a:endParaRPr lang="en-US" dirty="0"/>
          </a:p>
        </p:txBody>
      </p:sp>
      <p:sp>
        <p:nvSpPr>
          <p:cNvPr id="3" name="Espace réservé du texte 2"/>
          <p:cNvSpPr>
            <a:spLocks noGrp="1"/>
          </p:cNvSpPr>
          <p:nvPr>
            <p:ph type="body" sz="quarter" idx="12"/>
          </p:nvPr>
        </p:nvSpPr>
        <p:spPr>
          <a:xfrm>
            <a:off x="378104" y="2279989"/>
            <a:ext cx="6415812" cy="3149285"/>
          </a:xfrm>
        </p:spPr>
        <p:txBody>
          <a:bodyPr/>
          <a:lstStyle/>
          <a:p>
            <a:r>
              <a:rPr lang="fr-FR" dirty="0" err="1" smtClean="0"/>
              <a:t>Finite</a:t>
            </a:r>
            <a:r>
              <a:rPr lang="fr-FR" dirty="0" smtClean="0"/>
              <a:t> </a:t>
            </a:r>
            <a:r>
              <a:rPr lang="fr-FR" dirty="0" err="1" smtClean="0"/>
              <a:t>temperature</a:t>
            </a:r>
            <a:endParaRPr lang="fr-FR" dirty="0" smtClean="0"/>
          </a:p>
          <a:p>
            <a:r>
              <a:rPr lang="fr-FR" b="0" dirty="0" smtClean="0"/>
              <a:t>QRPA-FAM </a:t>
            </a:r>
            <a:r>
              <a:rPr lang="fr-FR" b="0" dirty="0" err="1" smtClean="0"/>
              <a:t>naturally</a:t>
            </a:r>
            <a:r>
              <a:rPr lang="fr-FR" b="0" dirty="0" smtClean="0"/>
              <a:t> </a:t>
            </a:r>
            <a:r>
              <a:rPr lang="fr-FR" b="0" dirty="0" err="1" smtClean="0"/>
              <a:t>builds</a:t>
            </a:r>
            <a:r>
              <a:rPr lang="fr-FR" b="0" dirty="0" smtClean="0"/>
              <a:t> on top of </a:t>
            </a:r>
            <a:r>
              <a:rPr lang="fr-FR" dirty="0" err="1" smtClean="0"/>
              <a:t>statistical</a:t>
            </a:r>
            <a:r>
              <a:rPr lang="fr-FR" dirty="0" smtClean="0"/>
              <a:t> </a:t>
            </a:r>
            <a:r>
              <a:rPr lang="fr-FR" dirty="0" err="1" smtClean="0"/>
              <a:t>reference</a:t>
            </a:r>
            <a:r>
              <a:rPr lang="fr-FR" dirty="0" smtClean="0"/>
              <a:t> state</a:t>
            </a:r>
          </a:p>
          <a:p>
            <a:pPr marL="285750" indent="-285750">
              <a:buFontTx/>
              <a:buChar char="-"/>
            </a:pPr>
            <a:r>
              <a:rPr lang="fr-FR" b="0" dirty="0" err="1" smtClean="0"/>
              <a:t>Finite</a:t>
            </a:r>
            <a:r>
              <a:rPr lang="fr-FR" b="0" dirty="0" smtClean="0"/>
              <a:t> </a:t>
            </a:r>
            <a:r>
              <a:rPr lang="fr-FR" b="0" dirty="0" err="1" smtClean="0"/>
              <a:t>temperature</a:t>
            </a:r>
            <a:r>
              <a:rPr lang="fr-FR" b="0" dirty="0" smtClean="0"/>
              <a:t> </a:t>
            </a:r>
            <a:r>
              <a:rPr lang="fr-FR" b="0" dirty="0" err="1" smtClean="0"/>
              <a:t>with</a:t>
            </a:r>
            <a:r>
              <a:rPr lang="fr-FR" b="0" dirty="0" smtClean="0"/>
              <a:t> Boltzmann </a:t>
            </a:r>
            <a:r>
              <a:rPr lang="fr-FR" b="0" dirty="0" err="1" smtClean="0"/>
              <a:t>weights</a:t>
            </a:r>
            <a:endParaRPr lang="fr-FR" b="0" dirty="0" smtClean="0"/>
          </a:p>
          <a:p>
            <a:pPr marL="285750" indent="-285750">
              <a:buFontTx/>
              <a:buChar char="-"/>
            </a:pPr>
            <a:r>
              <a:rPr lang="fr-FR" b="0" dirty="0" err="1" smtClean="0"/>
              <a:t>Equal</a:t>
            </a:r>
            <a:r>
              <a:rPr lang="fr-FR" b="0" dirty="0" smtClean="0"/>
              <a:t> </a:t>
            </a:r>
            <a:r>
              <a:rPr lang="fr-FR" b="0" dirty="0" err="1" smtClean="0"/>
              <a:t>filling</a:t>
            </a:r>
            <a:r>
              <a:rPr lang="fr-FR" b="0" dirty="0" smtClean="0"/>
              <a:t> approximation for </a:t>
            </a:r>
            <a:r>
              <a:rPr lang="fr-FR" b="0" dirty="0" err="1" smtClean="0"/>
              <a:t>odd</a:t>
            </a:r>
            <a:r>
              <a:rPr lang="fr-FR" b="0" dirty="0" smtClean="0"/>
              <a:t> </a:t>
            </a:r>
            <a:r>
              <a:rPr lang="fr-FR" b="0" dirty="0" err="1" smtClean="0"/>
              <a:t>nuclei</a:t>
            </a:r>
            <a:endParaRPr lang="fr-FR" b="0" dirty="0" smtClean="0"/>
          </a:p>
          <a:p>
            <a:endParaRPr lang="fr-FR" b="0" dirty="0"/>
          </a:p>
          <a:p>
            <a:r>
              <a:rPr lang="fr-FR" b="0" dirty="0" smtClean="0"/>
              <a:t>Access to </a:t>
            </a:r>
            <a:r>
              <a:rPr lang="fr-FR" dirty="0" err="1" smtClean="0"/>
              <a:t>desexcitation</a:t>
            </a:r>
            <a:r>
              <a:rPr lang="fr-FR" dirty="0" smtClean="0"/>
              <a:t> </a:t>
            </a:r>
            <a:r>
              <a:rPr lang="fr-FR" dirty="0" err="1" smtClean="0"/>
              <a:t>strength</a:t>
            </a:r>
            <a:r>
              <a:rPr lang="fr-FR" dirty="0" smtClean="0"/>
              <a:t> </a:t>
            </a:r>
            <a:r>
              <a:rPr lang="fr-FR" dirty="0" err="1" smtClean="0"/>
              <a:t>functions</a:t>
            </a:r>
            <a:endParaRPr lang="fr-FR" dirty="0" smtClean="0"/>
          </a:p>
          <a:p>
            <a:r>
              <a:rPr lang="fr-FR" dirty="0" err="1" smtClean="0"/>
              <a:t>Significantly</a:t>
            </a:r>
            <a:r>
              <a:rPr lang="fr-FR" dirty="0" smtClean="0"/>
              <a:t> affects GDR</a:t>
            </a:r>
          </a:p>
          <a:p>
            <a:r>
              <a:rPr lang="fr-FR" b="0" dirty="0" smtClean="0"/>
              <a:t>But </a:t>
            </a:r>
            <a:r>
              <a:rPr lang="fr-FR" dirty="0" err="1" smtClean="0"/>
              <a:t>low-energy</a:t>
            </a:r>
            <a:r>
              <a:rPr lang="fr-FR" dirty="0" smtClean="0"/>
              <a:t> </a:t>
            </a:r>
            <a:r>
              <a:rPr lang="fr-FR" dirty="0" err="1" smtClean="0"/>
              <a:t>upbend</a:t>
            </a:r>
            <a:r>
              <a:rPr lang="fr-FR" dirty="0" smtClean="0"/>
              <a:t> </a:t>
            </a:r>
            <a:r>
              <a:rPr lang="fr-FR" dirty="0" err="1" smtClean="0"/>
              <a:t>is</a:t>
            </a:r>
            <a:r>
              <a:rPr lang="fr-FR" dirty="0" smtClean="0"/>
              <a:t> not </a:t>
            </a:r>
            <a:r>
              <a:rPr lang="fr-FR" dirty="0" err="1" smtClean="0"/>
              <a:t>obtained</a:t>
            </a:r>
            <a:r>
              <a:rPr lang="fr-FR" dirty="0" smtClean="0"/>
              <a:t> </a:t>
            </a:r>
            <a:r>
              <a:rPr lang="fr-FR" b="0" dirty="0" err="1" smtClean="0"/>
              <a:t>from</a:t>
            </a:r>
            <a:r>
              <a:rPr lang="fr-FR" b="0" dirty="0" smtClean="0"/>
              <a:t> </a:t>
            </a:r>
            <a:r>
              <a:rPr lang="fr-FR" b="0" dirty="0" err="1" smtClean="0"/>
              <a:t>our</a:t>
            </a:r>
            <a:r>
              <a:rPr lang="fr-FR" b="0" dirty="0" smtClean="0"/>
              <a:t> </a:t>
            </a:r>
            <a:r>
              <a:rPr lang="fr-FR" b="0" dirty="0" err="1" smtClean="0"/>
              <a:t>calculations</a:t>
            </a:r>
            <a:endParaRPr lang="fr-FR" b="0" dirty="0" smtClean="0"/>
          </a:p>
          <a:p>
            <a:pPr marL="285750" indent="-285750">
              <a:buFontTx/>
              <a:buChar char="-"/>
            </a:pPr>
            <a:r>
              <a:rPr lang="fr-FR" b="0" dirty="0" err="1" smtClean="0"/>
              <a:t>Need</a:t>
            </a:r>
            <a:r>
              <a:rPr lang="fr-FR" b="0" dirty="0" smtClean="0"/>
              <a:t> for </a:t>
            </a:r>
            <a:r>
              <a:rPr lang="fr-FR" dirty="0" err="1" smtClean="0"/>
              <a:t>another</a:t>
            </a:r>
            <a:r>
              <a:rPr lang="fr-FR" dirty="0" smtClean="0"/>
              <a:t> model </a:t>
            </a:r>
            <a:r>
              <a:rPr lang="fr-FR" b="0" dirty="0" smtClean="0"/>
              <a:t>(</a:t>
            </a:r>
            <a:r>
              <a:rPr lang="fr-FR" b="0" dirty="0" err="1" smtClean="0"/>
              <a:t>work</a:t>
            </a:r>
            <a:r>
              <a:rPr lang="fr-FR" b="0" dirty="0" smtClean="0"/>
              <a:t> in </a:t>
            </a:r>
            <a:r>
              <a:rPr lang="fr-FR" b="0" dirty="0" err="1" smtClean="0"/>
              <a:t>progress</a:t>
            </a:r>
            <a:r>
              <a:rPr lang="fr-FR" b="0" dirty="0" smtClean="0"/>
              <a:t>)</a:t>
            </a:r>
          </a:p>
        </p:txBody>
      </p:sp>
      <p:pic>
        <p:nvPicPr>
          <p:cNvPr id="10" name="Image 9"/>
          <p:cNvPicPr>
            <a:picLocks noChangeAspect="1"/>
          </p:cNvPicPr>
          <p:nvPr/>
        </p:nvPicPr>
        <p:blipFill>
          <a:blip r:embed="rId2"/>
          <a:stretch>
            <a:fillRect/>
          </a:stretch>
        </p:blipFill>
        <p:spPr>
          <a:xfrm>
            <a:off x="7288142" y="782886"/>
            <a:ext cx="3780794" cy="5794385"/>
          </a:xfrm>
          <a:prstGeom prst="rect">
            <a:avLst/>
          </a:prstGeom>
        </p:spPr>
      </p:pic>
      <p:sp>
        <p:nvSpPr>
          <p:cNvPr id="12" name="Rectangle 11"/>
          <p:cNvSpPr/>
          <p:nvPr/>
        </p:nvSpPr>
        <p:spPr>
          <a:xfrm>
            <a:off x="1977529" y="1334358"/>
            <a:ext cx="2779287" cy="307777"/>
          </a:xfrm>
          <a:prstGeom prst="rect">
            <a:avLst/>
          </a:prstGeom>
        </p:spPr>
        <p:txBody>
          <a:bodyPr wrap="none">
            <a:spAutoFit/>
          </a:bodyPr>
          <a:lstStyle/>
          <a:p>
            <a:r>
              <a:rPr lang="en-US" sz="1400" dirty="0" err="1" smtClean="0">
                <a:solidFill>
                  <a:srgbClr val="3F3F3F"/>
                </a:solidFill>
              </a:rPr>
              <a:t>Beaujeault-Taudière</a:t>
            </a:r>
            <a:r>
              <a:rPr lang="en-US" sz="1400" dirty="0" smtClean="0">
                <a:solidFill>
                  <a:srgbClr val="3F3F3F"/>
                </a:solidFill>
              </a:rPr>
              <a:t> et al. (2022)</a:t>
            </a:r>
            <a:endParaRPr lang="en-US" sz="3200" dirty="0"/>
          </a:p>
        </p:txBody>
      </p:sp>
    </p:spTree>
    <p:extLst>
      <p:ext uri="{BB962C8B-B14F-4D97-AF65-F5344CB8AC3E}">
        <p14:creationId xmlns:p14="http://schemas.microsoft.com/office/powerpoint/2010/main" val="27209218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Generalizing</a:t>
            </a:r>
            <a:r>
              <a:rPr lang="fr-FR" dirty="0" smtClean="0"/>
              <a:t> to triaxial </a:t>
            </a:r>
            <a:r>
              <a:rPr lang="fr-FR" dirty="0" err="1" smtClean="0"/>
              <a:t>systems</a:t>
            </a:r>
            <a:r>
              <a:rPr lang="fr-FR" dirty="0" smtClean="0"/>
              <a:t> : </a:t>
            </a:r>
            <a:r>
              <a:rPr lang="fr-FR" dirty="0" err="1" smtClean="0"/>
              <a:t>preliminary</a:t>
            </a:r>
            <a:r>
              <a:rPr lang="fr-FR" dirty="0" smtClean="0"/>
              <a:t> </a:t>
            </a:r>
            <a:r>
              <a:rPr lang="fr-FR" dirty="0" err="1" smtClean="0"/>
              <a:t>results</a:t>
            </a:r>
            <a:endParaRPr lang="en-US" dirty="0"/>
          </a:p>
        </p:txBody>
      </p:sp>
      <p:sp>
        <p:nvSpPr>
          <p:cNvPr id="3" name="Espace réservé du texte 2"/>
          <p:cNvSpPr>
            <a:spLocks noGrp="1"/>
          </p:cNvSpPr>
          <p:nvPr>
            <p:ph type="body" sz="quarter" idx="12"/>
          </p:nvPr>
        </p:nvSpPr>
        <p:spPr>
          <a:xfrm>
            <a:off x="524485" y="930487"/>
            <a:ext cx="6288910" cy="2099767"/>
          </a:xfrm>
        </p:spPr>
        <p:txBody>
          <a:bodyPr/>
          <a:lstStyle/>
          <a:p>
            <a:r>
              <a:rPr lang="fr-FR" dirty="0" smtClean="0"/>
              <a:t>Light </a:t>
            </a:r>
            <a:r>
              <a:rPr lang="fr-FR" dirty="0" err="1" smtClean="0"/>
              <a:t>systems</a:t>
            </a:r>
            <a:r>
              <a:rPr lang="fr-FR" dirty="0" smtClean="0"/>
              <a:t> and </a:t>
            </a:r>
            <a:r>
              <a:rPr lang="fr-FR" dirty="0" err="1" smtClean="0"/>
              <a:t>triaxiality</a:t>
            </a:r>
            <a:endParaRPr lang="fr-FR" dirty="0" smtClean="0"/>
          </a:p>
          <a:p>
            <a:r>
              <a:rPr lang="fr-FR" b="0" dirty="0" smtClean="0"/>
              <a:t>Axial </a:t>
            </a:r>
            <a:r>
              <a:rPr lang="fr-FR" b="0" dirty="0" err="1" smtClean="0"/>
              <a:t>shape</a:t>
            </a:r>
            <a:r>
              <a:rPr lang="fr-FR" b="0" dirty="0" smtClean="0"/>
              <a:t> approximation </a:t>
            </a:r>
            <a:r>
              <a:rPr lang="fr-FR" b="0" dirty="0" err="1" smtClean="0"/>
              <a:t>is</a:t>
            </a:r>
            <a:r>
              <a:rPr lang="fr-FR" b="0" dirty="0" smtClean="0"/>
              <a:t> </a:t>
            </a:r>
            <a:r>
              <a:rPr lang="fr-FR" b="0" dirty="0" err="1" smtClean="0"/>
              <a:t>accurate</a:t>
            </a:r>
            <a:r>
              <a:rPr lang="fr-FR" b="0" dirty="0" smtClean="0"/>
              <a:t> in </a:t>
            </a:r>
            <a:r>
              <a:rPr lang="fr-FR" b="0" dirty="0" err="1" smtClean="0"/>
              <a:t>most</a:t>
            </a:r>
            <a:r>
              <a:rPr lang="fr-FR" b="0" dirty="0" smtClean="0"/>
              <a:t> of large </a:t>
            </a:r>
            <a:r>
              <a:rPr lang="fr-FR" b="0" dirty="0" err="1" smtClean="0"/>
              <a:t>systems</a:t>
            </a:r>
            <a:endParaRPr lang="fr-FR" b="0" dirty="0" smtClean="0"/>
          </a:p>
          <a:p>
            <a:r>
              <a:rPr lang="fr-FR" b="0" dirty="0" smtClean="0"/>
              <a:t>But not </a:t>
            </a:r>
            <a:r>
              <a:rPr lang="fr-FR" b="0" dirty="0" err="1" smtClean="0"/>
              <a:t>so</a:t>
            </a:r>
            <a:r>
              <a:rPr lang="fr-FR" b="0" dirty="0" smtClean="0"/>
              <a:t> </a:t>
            </a:r>
            <a:r>
              <a:rPr lang="fr-FR" b="0" dirty="0" err="1" smtClean="0"/>
              <a:t>much</a:t>
            </a:r>
            <a:r>
              <a:rPr lang="fr-FR" b="0" dirty="0" smtClean="0"/>
              <a:t> in </a:t>
            </a:r>
            <a:r>
              <a:rPr lang="fr-FR" b="0" dirty="0" err="1" smtClean="0"/>
              <a:t>lighter</a:t>
            </a:r>
            <a:r>
              <a:rPr lang="fr-FR" b="0" dirty="0" smtClean="0"/>
              <a:t> </a:t>
            </a:r>
            <a:r>
              <a:rPr lang="fr-FR" b="0" dirty="0" err="1" smtClean="0"/>
              <a:t>systems</a:t>
            </a:r>
            <a:endParaRPr lang="fr-FR" b="0" dirty="0" smtClean="0"/>
          </a:p>
          <a:p>
            <a:pPr marL="285750" indent="-285750">
              <a:buFontTx/>
              <a:buChar char="-"/>
            </a:pPr>
            <a:r>
              <a:rPr lang="fr-FR" b="0" dirty="0" smtClean="0"/>
              <a:t>Cluster configurations in </a:t>
            </a:r>
            <a:r>
              <a:rPr lang="fr-FR" b="0" dirty="0" err="1" smtClean="0"/>
              <a:t>ground</a:t>
            </a:r>
            <a:r>
              <a:rPr lang="fr-FR" b="0" dirty="0" smtClean="0"/>
              <a:t> and </a:t>
            </a:r>
            <a:r>
              <a:rPr lang="fr-FR" b="0" dirty="0" err="1" smtClean="0"/>
              <a:t>excited</a:t>
            </a:r>
            <a:r>
              <a:rPr lang="fr-FR" b="0" dirty="0" smtClean="0"/>
              <a:t> states</a:t>
            </a:r>
          </a:p>
          <a:p>
            <a:pPr marL="285750" indent="-285750">
              <a:buFontTx/>
              <a:buChar char="-"/>
            </a:pPr>
            <a:r>
              <a:rPr lang="fr-FR" b="0" dirty="0" smtClean="0"/>
              <a:t>Island of </a:t>
            </a:r>
            <a:r>
              <a:rPr lang="fr-FR" b="0" dirty="0" err="1" smtClean="0"/>
              <a:t>deformation</a:t>
            </a:r>
            <a:r>
              <a:rPr lang="fr-FR" b="0" dirty="0" smtClean="0"/>
              <a:t> </a:t>
            </a:r>
            <a:r>
              <a:rPr lang="fr-FR" b="0" dirty="0" err="1" smtClean="0"/>
              <a:t>around</a:t>
            </a:r>
            <a:r>
              <a:rPr lang="fr-FR" b="0" dirty="0" smtClean="0"/>
              <a:t> </a:t>
            </a:r>
            <a:r>
              <a:rPr lang="fr-FR" b="0" dirty="0" err="1" smtClean="0"/>
              <a:t>magnesium</a:t>
            </a:r>
            <a:endParaRPr lang="fr-FR" b="0" dirty="0" smtClean="0"/>
          </a:p>
          <a:p>
            <a:r>
              <a:rPr lang="fr-FR" b="0" dirty="0" smtClean="0"/>
              <a:t>Model </a:t>
            </a:r>
            <a:r>
              <a:rPr lang="fr-FR" b="0" dirty="0" err="1" smtClean="0"/>
              <a:t>space</a:t>
            </a:r>
            <a:r>
              <a:rPr lang="fr-FR" b="0" dirty="0" smtClean="0"/>
              <a:t> </a:t>
            </a:r>
            <a:r>
              <a:rPr lang="fr-FR" b="0" dirty="0" err="1" smtClean="0"/>
              <a:t>can</a:t>
            </a:r>
            <a:r>
              <a:rPr lang="fr-FR" b="0" dirty="0" smtClean="0"/>
              <a:t> </a:t>
            </a:r>
            <a:r>
              <a:rPr lang="fr-FR" b="0" dirty="0" err="1" smtClean="0"/>
              <a:t>be</a:t>
            </a:r>
            <a:r>
              <a:rPr lang="fr-FR" b="0" dirty="0" smtClean="0"/>
              <a:t> </a:t>
            </a:r>
            <a:r>
              <a:rPr lang="fr-FR" b="0" dirty="0" err="1" smtClean="0"/>
              <a:t>reduced</a:t>
            </a:r>
            <a:r>
              <a:rPr lang="fr-FR" b="0" dirty="0" smtClean="0"/>
              <a:t> and </a:t>
            </a:r>
            <a:r>
              <a:rPr lang="fr-FR" b="0" dirty="0" err="1" smtClean="0"/>
              <a:t>complexity</a:t>
            </a:r>
            <a:r>
              <a:rPr lang="fr-FR" b="0" dirty="0" smtClean="0"/>
              <a:t> </a:t>
            </a:r>
            <a:r>
              <a:rPr lang="fr-FR" b="0" dirty="0" err="1" smtClean="0"/>
              <a:t>increased</a:t>
            </a:r>
            <a:r>
              <a:rPr lang="fr-FR" b="0" dirty="0" smtClean="0"/>
              <a:t>!</a:t>
            </a:r>
            <a:endParaRPr lang="en-US" b="0" dirty="0"/>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204" y="765671"/>
            <a:ext cx="4307240" cy="3132538"/>
          </a:xfrm>
          <a:prstGeom prst="rect">
            <a:avLst/>
          </a:prstGeom>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206" y="765671"/>
            <a:ext cx="4307238" cy="3132536"/>
          </a:xfrm>
          <a:prstGeom prst="rect">
            <a:avLst/>
          </a:prstGeom>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704" y="3270046"/>
            <a:ext cx="5442027" cy="3348939"/>
          </a:xfrm>
          <a:prstGeom prst="rect">
            <a:avLst/>
          </a:prstGeom>
        </p:spPr>
      </p:pic>
      <p:pic>
        <p:nvPicPr>
          <p:cNvPr id="11" name="Imag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700" y="3270045"/>
            <a:ext cx="5442027" cy="3348939"/>
          </a:xfrm>
          <a:prstGeom prst="rect">
            <a:avLst/>
          </a:prstGeom>
        </p:spPr>
      </p:pic>
      <p:pic>
        <p:nvPicPr>
          <p:cNvPr id="12" name="Imag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3702" y="3270044"/>
            <a:ext cx="5442027" cy="3348939"/>
          </a:xfrm>
          <a:prstGeom prst="rect">
            <a:avLst/>
          </a:prstGeom>
        </p:spPr>
      </p:pic>
      <p:sp>
        <p:nvSpPr>
          <p:cNvPr id="13" name="Espace réservé du texte 2"/>
          <p:cNvSpPr txBox="1">
            <a:spLocks/>
          </p:cNvSpPr>
          <p:nvPr/>
        </p:nvSpPr>
        <p:spPr>
          <a:xfrm>
            <a:off x="5905729" y="3894267"/>
            <a:ext cx="6288910" cy="2449607"/>
          </a:xfrm>
          <a:prstGeom prst="rect">
            <a:avLst/>
          </a:prstGeom>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r>
              <a:rPr lang="fr-FR" dirty="0" smtClean="0"/>
              <a:t>Influence on the QRPA-FAM </a:t>
            </a:r>
            <a:r>
              <a:rPr lang="fr-FR" dirty="0" err="1" smtClean="0"/>
              <a:t>strength</a:t>
            </a:r>
            <a:r>
              <a:rPr lang="fr-FR" dirty="0" smtClean="0"/>
              <a:t> </a:t>
            </a:r>
            <a:r>
              <a:rPr lang="fr-FR" dirty="0" err="1" smtClean="0"/>
              <a:t>functions</a:t>
            </a:r>
            <a:endParaRPr lang="fr-FR" dirty="0" smtClean="0"/>
          </a:p>
          <a:p>
            <a:r>
              <a:rPr lang="fr-FR" b="0" dirty="0" smtClean="0"/>
              <a:t>Good qualitative description of axial D1M</a:t>
            </a:r>
          </a:p>
          <a:p>
            <a:r>
              <a:rPr lang="fr-FR" dirty="0" smtClean="0"/>
              <a:t>Axial </a:t>
            </a:r>
            <a:r>
              <a:rPr lang="fr-FR" dirty="0" err="1" smtClean="0"/>
              <a:t>calculation</a:t>
            </a:r>
            <a:r>
              <a:rPr lang="fr-FR" dirty="0" smtClean="0"/>
              <a:t> </a:t>
            </a:r>
            <a:r>
              <a:rPr lang="fr-FR" dirty="0" err="1" smtClean="0"/>
              <a:t>with</a:t>
            </a:r>
            <a:r>
              <a:rPr lang="fr-FR" dirty="0" smtClean="0"/>
              <a:t> chiral interaction</a:t>
            </a:r>
          </a:p>
          <a:p>
            <a:pPr marL="285750" indent="-285750">
              <a:buFontTx/>
              <a:buChar char="-"/>
            </a:pPr>
            <a:r>
              <a:rPr lang="fr-FR" dirty="0" smtClean="0"/>
              <a:t>Good </a:t>
            </a:r>
            <a:r>
              <a:rPr lang="fr-FR" dirty="0" err="1" smtClean="0"/>
              <a:t>localization</a:t>
            </a:r>
            <a:r>
              <a:rPr lang="fr-FR" dirty="0" smtClean="0"/>
              <a:t> </a:t>
            </a:r>
            <a:r>
              <a:rPr lang="fr-FR" b="0" dirty="0" smtClean="0"/>
              <a:t>of the </a:t>
            </a:r>
            <a:r>
              <a:rPr lang="fr-FR" b="0" dirty="0" err="1" smtClean="0"/>
              <a:t>two</a:t>
            </a:r>
            <a:r>
              <a:rPr lang="fr-FR" b="0" dirty="0" smtClean="0"/>
              <a:t> main </a:t>
            </a:r>
            <a:r>
              <a:rPr lang="fr-FR" b="0" dirty="0" err="1" smtClean="0"/>
              <a:t>peaks</a:t>
            </a:r>
            <a:endParaRPr lang="fr-FR" b="0" dirty="0" smtClean="0"/>
          </a:p>
          <a:p>
            <a:pPr marL="285750" indent="-285750">
              <a:buFontTx/>
              <a:buChar char="-"/>
            </a:pPr>
            <a:r>
              <a:rPr lang="fr-FR" dirty="0" err="1" smtClean="0"/>
              <a:t>Missing</a:t>
            </a:r>
            <a:r>
              <a:rPr lang="fr-FR" dirty="0" smtClean="0"/>
              <a:t> </a:t>
            </a:r>
            <a:r>
              <a:rPr lang="fr-FR" dirty="0" err="1" smtClean="0"/>
              <a:t>hierarchy</a:t>
            </a:r>
            <a:r>
              <a:rPr lang="fr-FR" dirty="0" smtClean="0"/>
              <a:t> </a:t>
            </a:r>
            <a:r>
              <a:rPr lang="fr-FR" b="0" dirty="0" err="1" smtClean="0"/>
              <a:t>between</a:t>
            </a:r>
            <a:r>
              <a:rPr lang="fr-FR" b="0" dirty="0" smtClean="0"/>
              <a:t> </a:t>
            </a:r>
            <a:r>
              <a:rPr lang="fr-FR" b="0" dirty="0" err="1" smtClean="0"/>
              <a:t>two</a:t>
            </a:r>
            <a:r>
              <a:rPr lang="fr-FR" b="0" dirty="0" smtClean="0"/>
              <a:t> </a:t>
            </a:r>
            <a:r>
              <a:rPr lang="fr-FR" b="0" dirty="0" err="1" smtClean="0"/>
              <a:t>peaks</a:t>
            </a:r>
            <a:endParaRPr lang="fr-FR" b="0" dirty="0" smtClean="0"/>
          </a:p>
          <a:p>
            <a:r>
              <a:rPr lang="fr-FR" dirty="0" err="1" smtClean="0"/>
              <a:t>Triaxiality</a:t>
            </a:r>
            <a:r>
              <a:rPr lang="fr-FR" b="0" dirty="0" smtClean="0"/>
              <a:t> corrects for </a:t>
            </a:r>
            <a:r>
              <a:rPr lang="fr-FR" b="0" dirty="0" err="1" smtClean="0"/>
              <a:t>this</a:t>
            </a:r>
            <a:r>
              <a:rPr lang="fr-FR" b="0" dirty="0" smtClean="0"/>
              <a:t> </a:t>
            </a:r>
            <a:r>
              <a:rPr lang="fr-FR" b="0" dirty="0" err="1" smtClean="0"/>
              <a:t>effect</a:t>
            </a:r>
            <a:r>
              <a:rPr lang="fr-FR" b="0" dirty="0" smtClean="0"/>
              <a:t> (</a:t>
            </a:r>
            <a:r>
              <a:rPr lang="fr-FR" dirty="0" err="1" smtClean="0"/>
              <a:t>subleading</a:t>
            </a:r>
            <a:r>
              <a:rPr lang="fr-FR" dirty="0" smtClean="0"/>
              <a:t> correction</a:t>
            </a:r>
            <a:r>
              <a:rPr lang="fr-FR" b="0" dirty="0" smtClean="0"/>
              <a:t>)</a:t>
            </a:r>
          </a:p>
          <a:p>
            <a:pPr marL="285750" indent="-285750">
              <a:buFontTx/>
              <a:buChar char="-"/>
            </a:pPr>
            <a:r>
              <a:rPr lang="fr-FR" dirty="0" err="1" smtClean="0"/>
              <a:t>Very</a:t>
            </a:r>
            <a:r>
              <a:rPr lang="fr-FR" dirty="0" smtClean="0"/>
              <a:t> </a:t>
            </a:r>
            <a:r>
              <a:rPr lang="fr-FR" dirty="0" err="1" smtClean="0"/>
              <a:t>encouraging</a:t>
            </a:r>
            <a:r>
              <a:rPr lang="fr-FR" dirty="0" smtClean="0"/>
              <a:t> </a:t>
            </a:r>
            <a:r>
              <a:rPr lang="fr-FR" dirty="0" err="1" smtClean="0"/>
              <a:t>results</a:t>
            </a:r>
            <a:r>
              <a:rPr lang="fr-FR" dirty="0" smtClean="0"/>
              <a:t> </a:t>
            </a:r>
            <a:r>
              <a:rPr lang="fr-FR" b="0" dirty="0" smtClean="0"/>
              <a:t>to </a:t>
            </a:r>
            <a:r>
              <a:rPr lang="fr-FR" b="0" dirty="0" err="1" smtClean="0"/>
              <a:t>be</a:t>
            </a:r>
            <a:r>
              <a:rPr lang="fr-FR" b="0" dirty="0" smtClean="0"/>
              <a:t> </a:t>
            </a:r>
            <a:r>
              <a:rPr lang="fr-FR" b="0" dirty="0" err="1" smtClean="0"/>
              <a:t>confirmed</a:t>
            </a:r>
            <a:r>
              <a:rPr lang="fr-FR" b="0" dirty="0" smtClean="0"/>
              <a:t> in </a:t>
            </a:r>
            <a:r>
              <a:rPr lang="fr-FR" b="0" dirty="0" err="1" smtClean="0"/>
              <a:t>other</a:t>
            </a:r>
            <a:r>
              <a:rPr lang="fr-FR" b="0" dirty="0" smtClean="0"/>
              <a:t> </a:t>
            </a:r>
            <a:r>
              <a:rPr lang="fr-FR" b="0" dirty="0" err="1" smtClean="0"/>
              <a:t>systems</a:t>
            </a:r>
            <a:r>
              <a:rPr lang="fr-FR" b="0" dirty="0" smtClean="0"/>
              <a:t>!</a:t>
            </a:r>
          </a:p>
        </p:txBody>
      </p:sp>
    </p:spTree>
    <p:extLst>
      <p:ext uri="{BB962C8B-B14F-4D97-AF65-F5344CB8AC3E}">
        <p14:creationId xmlns:p14="http://schemas.microsoft.com/office/powerpoint/2010/main" val="1651804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Effect transition="in" filter="fade">
                                      <p:cBhvr>
                                        <p:cTn id="25" dur="500"/>
                                        <p:tgtEl>
                                          <p:spTgt spid="13">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xEl>
                                              <p:pRg st="1" end="1"/>
                                            </p:txEl>
                                          </p:spTgt>
                                        </p:tgtEl>
                                        <p:attrNameLst>
                                          <p:attrName>style.visibility</p:attrName>
                                        </p:attrNameLst>
                                      </p:cBhvr>
                                      <p:to>
                                        <p:strVal val="visible"/>
                                      </p:to>
                                    </p:set>
                                    <p:animEffect transition="in" filter="fade">
                                      <p:cBhvr>
                                        <p:cTn id="28" dur="500"/>
                                        <p:tgtEl>
                                          <p:spTgt spid="1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xEl>
                                              <p:pRg st="2" end="2"/>
                                            </p:txEl>
                                          </p:spTgt>
                                        </p:tgtEl>
                                        <p:attrNameLst>
                                          <p:attrName>style.visibility</p:attrName>
                                        </p:attrNameLst>
                                      </p:cBhvr>
                                      <p:to>
                                        <p:strVal val="visible"/>
                                      </p:to>
                                    </p:set>
                                    <p:animEffect transition="in" filter="fade">
                                      <p:cBhvr>
                                        <p:cTn id="36" dur="500"/>
                                        <p:tgtEl>
                                          <p:spTgt spid="13">
                                            <p:txEl>
                                              <p:pRg st="2" end="2"/>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xEl>
                                              <p:pRg st="3" end="3"/>
                                            </p:txEl>
                                          </p:spTgt>
                                        </p:tgtEl>
                                        <p:attrNameLst>
                                          <p:attrName>style.visibility</p:attrName>
                                        </p:attrNameLst>
                                      </p:cBhvr>
                                      <p:to>
                                        <p:strVal val="visible"/>
                                      </p:to>
                                    </p:set>
                                    <p:animEffect transition="in" filter="fade">
                                      <p:cBhvr>
                                        <p:cTn id="39" dur="500"/>
                                        <p:tgtEl>
                                          <p:spTgt spid="13">
                                            <p:txEl>
                                              <p:pRg st="3" end="3"/>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xEl>
                                              <p:pRg st="4" end="4"/>
                                            </p:txEl>
                                          </p:spTgt>
                                        </p:tgtEl>
                                        <p:attrNameLst>
                                          <p:attrName>style.visibility</p:attrName>
                                        </p:attrNameLst>
                                      </p:cBhvr>
                                      <p:to>
                                        <p:strVal val="visible"/>
                                      </p:to>
                                    </p:set>
                                    <p:animEffect transition="in" filter="fade">
                                      <p:cBhvr>
                                        <p:cTn id="42" dur="500"/>
                                        <p:tgtEl>
                                          <p:spTgt spid="1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3">
                                            <p:txEl>
                                              <p:pRg st="5" end="5"/>
                                            </p:txEl>
                                          </p:spTgt>
                                        </p:tgtEl>
                                        <p:attrNameLst>
                                          <p:attrName>style.visibility</p:attrName>
                                        </p:attrNameLst>
                                      </p:cBhvr>
                                      <p:to>
                                        <p:strVal val="visible"/>
                                      </p:to>
                                    </p:set>
                                    <p:animEffect transition="in" filter="fade">
                                      <p:cBhvr>
                                        <p:cTn id="50" dur="500"/>
                                        <p:tgtEl>
                                          <p:spTgt spid="13">
                                            <p:txEl>
                                              <p:pRg st="5" end="5"/>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P spid="1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QRPA-FAM in </a:t>
            </a:r>
            <a:r>
              <a:rPr lang="fr-FR" dirty="0" err="1" smtClean="0"/>
              <a:t>odd</a:t>
            </a:r>
            <a:r>
              <a:rPr lang="fr-FR" dirty="0" smtClean="0"/>
              <a:t> </a:t>
            </a:r>
            <a:r>
              <a:rPr lang="fr-FR" dirty="0" err="1" smtClean="0"/>
              <a:t>systems</a:t>
            </a:r>
            <a:r>
              <a:rPr lang="fr-FR" dirty="0" smtClean="0"/>
              <a:t> : </a:t>
            </a:r>
            <a:r>
              <a:rPr lang="fr-FR" dirty="0" err="1" smtClean="0"/>
              <a:t>very</a:t>
            </a:r>
            <a:r>
              <a:rPr lang="fr-FR" dirty="0" smtClean="0"/>
              <a:t> </a:t>
            </a:r>
            <a:r>
              <a:rPr lang="fr-FR" dirty="0" err="1" smtClean="0"/>
              <a:t>preliminary</a:t>
            </a:r>
            <a:r>
              <a:rPr lang="fr-FR" dirty="0" smtClean="0"/>
              <a:t> </a:t>
            </a:r>
            <a:r>
              <a:rPr lang="fr-FR" dirty="0" err="1" smtClean="0"/>
              <a:t>results</a:t>
            </a:r>
            <a:endParaRPr lang="en-US" dirty="0"/>
          </a:p>
        </p:txBody>
      </p:sp>
      <p:sp>
        <p:nvSpPr>
          <p:cNvPr id="4" name="Espace réservé du texte 2"/>
          <p:cNvSpPr txBox="1">
            <a:spLocks/>
          </p:cNvSpPr>
          <p:nvPr/>
        </p:nvSpPr>
        <p:spPr>
          <a:xfrm>
            <a:off x="5998464" y="955020"/>
            <a:ext cx="6022848" cy="2099767"/>
          </a:xfrm>
          <a:prstGeom prst="rect">
            <a:avLst/>
          </a:prstGeom>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r>
              <a:rPr lang="fr-FR" dirty="0" err="1" smtClean="0"/>
              <a:t>Odd</a:t>
            </a:r>
            <a:r>
              <a:rPr lang="fr-FR" dirty="0" smtClean="0"/>
              <a:t> </a:t>
            </a:r>
            <a:r>
              <a:rPr lang="fr-FR" dirty="0" err="1" smtClean="0"/>
              <a:t>nuclei</a:t>
            </a:r>
            <a:r>
              <a:rPr lang="fr-FR" dirty="0" smtClean="0"/>
              <a:t> more </a:t>
            </a:r>
            <a:r>
              <a:rPr lang="fr-FR" dirty="0" err="1" smtClean="0"/>
              <a:t>challenging</a:t>
            </a:r>
            <a:endParaRPr lang="fr-FR" dirty="0" smtClean="0"/>
          </a:p>
          <a:p>
            <a:pPr marL="285750" indent="-285750">
              <a:buFontTx/>
              <a:buChar char="-"/>
            </a:pPr>
            <a:r>
              <a:rPr lang="fr-FR" dirty="0" smtClean="0"/>
              <a:t>Time-</a:t>
            </a:r>
            <a:r>
              <a:rPr lang="fr-FR" dirty="0" err="1" smtClean="0"/>
              <a:t>odd</a:t>
            </a:r>
            <a:r>
              <a:rPr lang="fr-FR" b="0" dirty="0" smtClean="0"/>
              <a:t> </a:t>
            </a:r>
            <a:r>
              <a:rPr lang="fr-FR" b="0" dirty="0" err="1" smtClean="0"/>
              <a:t>fields</a:t>
            </a:r>
            <a:endParaRPr lang="fr-FR" b="0" dirty="0" smtClean="0"/>
          </a:p>
          <a:p>
            <a:pPr marL="285750" indent="-285750">
              <a:buFontTx/>
              <a:buChar char="-"/>
            </a:pPr>
            <a:r>
              <a:rPr lang="fr-FR" dirty="0" err="1" smtClean="0"/>
              <a:t>Blocking</a:t>
            </a:r>
            <a:r>
              <a:rPr lang="fr-FR" b="0" dirty="0" smtClean="0"/>
              <a:t> on </a:t>
            </a:r>
            <a:r>
              <a:rPr lang="fr-FR" b="0" dirty="0" err="1" smtClean="0"/>
              <a:t>several</a:t>
            </a:r>
            <a:r>
              <a:rPr lang="fr-FR" b="0" dirty="0" smtClean="0"/>
              <a:t> quasi-</a:t>
            </a:r>
            <a:r>
              <a:rPr lang="fr-FR" b="0" dirty="0" err="1" smtClean="0"/>
              <a:t>particles</a:t>
            </a:r>
            <a:endParaRPr lang="fr-FR" b="0" dirty="0" smtClean="0"/>
          </a:p>
          <a:p>
            <a:pPr marL="285750" indent="-285750">
              <a:buFontTx/>
              <a:buChar char="-"/>
            </a:pPr>
            <a:r>
              <a:rPr lang="fr-FR" b="0" dirty="0" err="1" smtClean="0"/>
              <a:t>Polarization</a:t>
            </a:r>
            <a:r>
              <a:rPr lang="fr-FR" b="0" dirty="0" smtClean="0"/>
              <a:t> </a:t>
            </a:r>
            <a:r>
              <a:rPr lang="fr-FR" b="0" dirty="0" err="1" smtClean="0"/>
              <a:t>effects</a:t>
            </a:r>
            <a:r>
              <a:rPr lang="fr-FR" b="0" dirty="0" smtClean="0"/>
              <a:t> </a:t>
            </a:r>
            <a:r>
              <a:rPr lang="fr-FR" b="0" dirty="0" err="1" smtClean="0"/>
              <a:t>favoring</a:t>
            </a:r>
            <a:r>
              <a:rPr lang="fr-FR" b="0" dirty="0" smtClean="0"/>
              <a:t> </a:t>
            </a:r>
            <a:r>
              <a:rPr lang="fr-FR" dirty="0" smtClean="0"/>
              <a:t>triaxial </a:t>
            </a:r>
            <a:r>
              <a:rPr lang="fr-FR" dirty="0" err="1" smtClean="0"/>
              <a:t>shape</a:t>
            </a:r>
            <a:endParaRPr lang="fr-FR" dirty="0" smtClean="0"/>
          </a:p>
          <a:p>
            <a:r>
              <a:rPr lang="fr-FR" b="0" dirty="0" smtClean="0"/>
              <a:t>QRPA-FAM </a:t>
            </a:r>
            <a:r>
              <a:rPr lang="fr-FR" b="0" dirty="0" err="1" smtClean="0"/>
              <a:t>ideal</a:t>
            </a:r>
            <a:r>
              <a:rPr lang="fr-FR" b="0" dirty="0" smtClean="0"/>
              <a:t> </a:t>
            </a:r>
            <a:r>
              <a:rPr lang="fr-FR" b="0" dirty="0" err="1" smtClean="0"/>
              <a:t>tool</a:t>
            </a:r>
            <a:r>
              <a:rPr lang="fr-FR" b="0" dirty="0" smtClean="0"/>
              <a:t> to </a:t>
            </a:r>
            <a:r>
              <a:rPr lang="fr-FR" b="0" dirty="0" err="1" smtClean="0"/>
              <a:t>keep</a:t>
            </a:r>
            <a:r>
              <a:rPr lang="fr-FR" b="0" dirty="0" smtClean="0"/>
              <a:t> the </a:t>
            </a:r>
            <a:r>
              <a:rPr lang="fr-FR" b="0" dirty="0" err="1" smtClean="0"/>
              <a:t>problem</a:t>
            </a:r>
            <a:r>
              <a:rPr lang="fr-FR" b="0" dirty="0" smtClean="0"/>
              <a:t> « simple »</a:t>
            </a:r>
          </a:p>
          <a:p>
            <a:r>
              <a:rPr lang="fr-FR" b="0" dirty="0" err="1" smtClean="0"/>
              <a:t>Three</a:t>
            </a:r>
            <a:r>
              <a:rPr lang="fr-FR" b="0" dirty="0" smtClean="0"/>
              <a:t> </a:t>
            </a:r>
            <a:r>
              <a:rPr lang="fr-FR" b="0" dirty="0" err="1" smtClean="0"/>
              <a:t>level</a:t>
            </a:r>
            <a:r>
              <a:rPr lang="fr-FR" b="0" dirty="0" smtClean="0"/>
              <a:t> of approximation: </a:t>
            </a:r>
            <a:r>
              <a:rPr lang="fr-FR" dirty="0" smtClean="0"/>
              <a:t>EFA, </a:t>
            </a:r>
            <a:r>
              <a:rPr lang="fr-FR" dirty="0" err="1" smtClean="0"/>
              <a:t>Blocking</a:t>
            </a:r>
            <a:r>
              <a:rPr lang="fr-FR" dirty="0" smtClean="0"/>
              <a:t>, Triaxial </a:t>
            </a:r>
            <a:r>
              <a:rPr lang="fr-FR" dirty="0" err="1" smtClean="0"/>
              <a:t>blocking</a:t>
            </a:r>
            <a:endParaRPr lang="fr-FR" dirty="0" smtClean="0"/>
          </a:p>
        </p:txBody>
      </p:sp>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4741" y="3019008"/>
            <a:ext cx="4999999" cy="3599999"/>
          </a:xfrm>
          <a:prstGeom prst="rect">
            <a:avLst/>
          </a:prstGeom>
        </p:spPr>
      </p:pic>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4741" y="3019008"/>
            <a:ext cx="4999999" cy="3599999"/>
          </a:xfrm>
          <a:prstGeom prst="rect">
            <a:avLst/>
          </a:prstGeom>
        </p:spPr>
      </p:pic>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4741" y="3019008"/>
            <a:ext cx="4999999" cy="3599999"/>
          </a:xfrm>
          <a:prstGeom prst="rect">
            <a:avLst/>
          </a:prstGeom>
        </p:spPr>
      </p:pic>
      <p:pic>
        <p:nvPicPr>
          <p:cNvPr id="14" name="Imag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4741" y="3019008"/>
            <a:ext cx="4999999" cy="3599999"/>
          </a:xfrm>
          <a:prstGeom prst="rect">
            <a:avLst/>
          </a:prstGeom>
        </p:spPr>
      </p:pic>
      <p:pic>
        <p:nvPicPr>
          <p:cNvPr id="15" name="Imag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64741" y="3019008"/>
            <a:ext cx="4999999" cy="3599999"/>
          </a:xfrm>
          <a:prstGeom prst="rect">
            <a:avLst/>
          </a:prstGeom>
        </p:spPr>
      </p:pic>
      <p:pic>
        <p:nvPicPr>
          <p:cNvPr id="16" name="Imag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64741" y="3019008"/>
            <a:ext cx="4999999" cy="3599999"/>
          </a:xfrm>
          <a:prstGeom prst="rect">
            <a:avLst/>
          </a:prstGeom>
        </p:spPr>
      </p:pic>
      <p:pic>
        <p:nvPicPr>
          <p:cNvPr id="25" name="Imag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2088" y="778851"/>
            <a:ext cx="4799999" cy="3600000"/>
          </a:xfrm>
          <a:prstGeom prst="rect">
            <a:avLst/>
          </a:prstGeom>
        </p:spPr>
      </p:pic>
      <p:pic>
        <p:nvPicPr>
          <p:cNvPr id="26" name="Imag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2088" y="778851"/>
            <a:ext cx="4799999" cy="3600000"/>
          </a:xfrm>
          <a:prstGeom prst="rect">
            <a:avLst/>
          </a:prstGeom>
        </p:spPr>
      </p:pic>
      <p:pic>
        <p:nvPicPr>
          <p:cNvPr id="27" name="Image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2088" y="778851"/>
            <a:ext cx="4799999" cy="3600000"/>
          </a:xfrm>
          <a:prstGeom prst="rect">
            <a:avLst/>
          </a:prstGeom>
        </p:spPr>
      </p:pic>
      <p:pic>
        <p:nvPicPr>
          <p:cNvPr id="28" name="Image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2087" y="778851"/>
            <a:ext cx="4799999" cy="3600000"/>
          </a:xfrm>
          <a:prstGeom prst="rect">
            <a:avLst/>
          </a:prstGeom>
        </p:spPr>
      </p:pic>
      <p:pic>
        <p:nvPicPr>
          <p:cNvPr id="29" name="Image 2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2087" y="778851"/>
            <a:ext cx="4799999" cy="3600000"/>
          </a:xfrm>
          <a:prstGeom prst="rect">
            <a:avLst/>
          </a:prstGeom>
        </p:spPr>
      </p:pic>
      <p:sp>
        <p:nvSpPr>
          <p:cNvPr id="30" name="Espace réservé du texte 2"/>
          <p:cNvSpPr txBox="1">
            <a:spLocks/>
          </p:cNvSpPr>
          <p:nvPr/>
        </p:nvSpPr>
        <p:spPr>
          <a:xfrm>
            <a:off x="356839" y="4218612"/>
            <a:ext cx="6307901" cy="2449607"/>
          </a:xfrm>
          <a:prstGeom prst="rect">
            <a:avLst/>
          </a:prstGeom>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r>
              <a:rPr lang="fr-FR" dirty="0" smtClean="0"/>
              <a:t>All approximations </a:t>
            </a:r>
            <a:r>
              <a:rPr lang="fr-FR" b="0" dirty="0" smtClean="0"/>
              <a:t>of </a:t>
            </a:r>
            <a:r>
              <a:rPr lang="fr-FR" b="0" dirty="0" err="1" smtClean="0"/>
              <a:t>prolate</a:t>
            </a:r>
            <a:r>
              <a:rPr lang="fr-FR" b="0" dirty="0" smtClean="0"/>
              <a:t> </a:t>
            </a:r>
            <a:r>
              <a:rPr lang="fr-FR" b="0" dirty="0" err="1" smtClean="0"/>
              <a:t>odd</a:t>
            </a:r>
            <a:r>
              <a:rPr lang="fr-FR" b="0" dirty="0" smtClean="0"/>
              <a:t> </a:t>
            </a:r>
            <a:r>
              <a:rPr lang="fr-FR" b="0" dirty="0" err="1" smtClean="0"/>
              <a:t>nuclei</a:t>
            </a:r>
            <a:r>
              <a:rPr lang="fr-FR" b="0" dirty="0" smtClean="0"/>
              <a:t> </a:t>
            </a:r>
            <a:r>
              <a:rPr lang="fr-FR" b="0" dirty="0" err="1" smtClean="0"/>
              <a:t>give</a:t>
            </a:r>
            <a:r>
              <a:rPr lang="fr-FR" b="0" dirty="0" smtClean="0"/>
              <a:t> </a:t>
            </a:r>
            <a:r>
              <a:rPr lang="fr-FR" dirty="0" err="1" smtClean="0"/>
              <a:t>similar</a:t>
            </a:r>
            <a:r>
              <a:rPr lang="fr-FR" dirty="0" smtClean="0"/>
              <a:t> </a:t>
            </a:r>
            <a:r>
              <a:rPr lang="fr-FR" dirty="0" err="1" smtClean="0"/>
              <a:t>results</a:t>
            </a:r>
            <a:endParaRPr lang="fr-FR" dirty="0" smtClean="0"/>
          </a:p>
          <a:p>
            <a:r>
              <a:rPr lang="fr-FR" b="0" dirty="0" smtClean="0"/>
              <a:t>… but show </a:t>
            </a:r>
            <a:r>
              <a:rPr lang="fr-FR" dirty="0" err="1" smtClean="0"/>
              <a:t>wrong</a:t>
            </a:r>
            <a:r>
              <a:rPr lang="fr-FR" dirty="0" smtClean="0"/>
              <a:t> </a:t>
            </a:r>
            <a:r>
              <a:rPr lang="fr-FR" dirty="0" err="1" smtClean="0"/>
              <a:t>strength</a:t>
            </a:r>
            <a:r>
              <a:rPr lang="fr-FR" dirty="0" smtClean="0"/>
              <a:t> profile</a:t>
            </a:r>
          </a:p>
          <a:p>
            <a:r>
              <a:rPr lang="fr-FR" b="0" dirty="0" err="1" smtClean="0"/>
              <a:t>Triaxiality</a:t>
            </a:r>
            <a:r>
              <a:rPr lang="fr-FR" b="0" dirty="0" smtClean="0"/>
              <a:t> </a:t>
            </a:r>
            <a:r>
              <a:rPr lang="fr-FR" b="0" dirty="0" err="1" smtClean="0"/>
              <a:t>does</a:t>
            </a:r>
            <a:r>
              <a:rPr lang="fr-FR" b="0" dirty="0" smtClean="0"/>
              <a:t> not help (</a:t>
            </a:r>
            <a:r>
              <a:rPr lang="fr-FR" b="0" dirty="0" err="1" smtClean="0"/>
              <a:t>only</a:t>
            </a:r>
            <a:r>
              <a:rPr lang="fr-FR" b="0" dirty="0" smtClean="0"/>
              <a:t> </a:t>
            </a:r>
            <a:r>
              <a:rPr lang="fr-FR" b="0" dirty="0" err="1" smtClean="0"/>
              <a:t>midly</a:t>
            </a:r>
            <a:r>
              <a:rPr lang="fr-FR" b="0" dirty="0" smtClean="0"/>
              <a:t> triaxial at HFB </a:t>
            </a:r>
            <a:r>
              <a:rPr lang="fr-FR" b="0" dirty="0" err="1" smtClean="0"/>
              <a:t>level</a:t>
            </a:r>
            <a:r>
              <a:rPr lang="fr-FR" b="0" dirty="0" smtClean="0"/>
              <a:t>)</a:t>
            </a:r>
          </a:p>
          <a:p>
            <a:r>
              <a:rPr lang="fr-FR" dirty="0" smtClean="0"/>
              <a:t>Oblate vacuum </a:t>
            </a:r>
            <a:r>
              <a:rPr lang="fr-FR" dirty="0" err="1" smtClean="0"/>
              <a:t>much</a:t>
            </a:r>
            <a:r>
              <a:rPr lang="fr-FR" dirty="0" smtClean="0"/>
              <a:t> </a:t>
            </a:r>
            <a:r>
              <a:rPr lang="fr-FR" dirty="0" err="1" smtClean="0"/>
              <a:t>closer</a:t>
            </a:r>
            <a:r>
              <a:rPr lang="fr-FR" dirty="0" smtClean="0"/>
              <a:t> to </a:t>
            </a:r>
            <a:r>
              <a:rPr lang="fr-FR" dirty="0" err="1" smtClean="0"/>
              <a:t>experiment</a:t>
            </a:r>
            <a:endParaRPr lang="fr-FR" dirty="0" smtClean="0"/>
          </a:p>
          <a:p>
            <a:pPr marL="285750" indent="-285750">
              <a:buFontTx/>
              <a:buChar char="-"/>
            </a:pPr>
            <a:r>
              <a:rPr lang="fr-FR" dirty="0" smtClean="0"/>
              <a:t>Luck</a:t>
            </a:r>
            <a:r>
              <a:rPr lang="fr-FR" b="0" dirty="0" smtClean="0"/>
              <a:t> ? </a:t>
            </a:r>
            <a:r>
              <a:rPr lang="fr-FR" b="0" dirty="0" err="1" smtClean="0"/>
              <a:t>Misled</a:t>
            </a:r>
            <a:r>
              <a:rPr lang="fr-FR" b="0" dirty="0" smtClean="0"/>
              <a:t> by </a:t>
            </a:r>
            <a:r>
              <a:rPr lang="fr-FR" dirty="0" smtClean="0"/>
              <a:t>interaction</a:t>
            </a:r>
            <a:r>
              <a:rPr lang="fr-FR" b="0" dirty="0" smtClean="0"/>
              <a:t>? False </a:t>
            </a:r>
            <a:r>
              <a:rPr lang="fr-FR" dirty="0" err="1" smtClean="0"/>
              <a:t>interpretation</a:t>
            </a:r>
            <a:r>
              <a:rPr lang="fr-FR" b="0" dirty="0" smtClean="0"/>
              <a:t>?</a:t>
            </a:r>
          </a:p>
          <a:p>
            <a:r>
              <a:rPr lang="fr-FR" dirty="0" err="1" smtClean="0"/>
              <a:t>Need</a:t>
            </a:r>
            <a:r>
              <a:rPr lang="fr-FR" dirty="0" smtClean="0"/>
              <a:t> for </a:t>
            </a:r>
            <a:r>
              <a:rPr lang="fr-FR" dirty="0" err="1" smtClean="0"/>
              <a:t>better</a:t>
            </a:r>
            <a:r>
              <a:rPr lang="fr-FR" dirty="0" smtClean="0"/>
              <a:t> </a:t>
            </a:r>
            <a:r>
              <a:rPr lang="fr-FR" dirty="0" err="1" smtClean="0"/>
              <a:t>understanding</a:t>
            </a:r>
            <a:r>
              <a:rPr lang="fr-FR" dirty="0" smtClean="0"/>
              <a:t> + </a:t>
            </a:r>
            <a:r>
              <a:rPr lang="fr-FR" dirty="0" err="1" smtClean="0"/>
              <a:t>beyond</a:t>
            </a:r>
            <a:r>
              <a:rPr lang="fr-FR" dirty="0" smtClean="0"/>
              <a:t> QRPA to </a:t>
            </a:r>
            <a:r>
              <a:rPr lang="fr-FR" dirty="0" err="1" smtClean="0"/>
              <a:t>decide</a:t>
            </a:r>
            <a:endParaRPr lang="fr-FR" dirty="0" smtClean="0"/>
          </a:p>
          <a:p>
            <a:r>
              <a:rPr lang="fr-FR" dirty="0" err="1" smtClean="0">
                <a:solidFill>
                  <a:srgbClr val="FF0000"/>
                </a:solidFill>
              </a:rPr>
              <a:t>Systematic</a:t>
            </a:r>
            <a:r>
              <a:rPr lang="fr-FR" dirty="0" smtClean="0">
                <a:solidFill>
                  <a:srgbClr val="FF0000"/>
                </a:solidFill>
              </a:rPr>
              <a:t> </a:t>
            </a:r>
            <a:r>
              <a:rPr lang="fr-FR" dirty="0" err="1" smtClean="0">
                <a:solidFill>
                  <a:srgbClr val="FF0000"/>
                </a:solidFill>
              </a:rPr>
              <a:t>calculations</a:t>
            </a:r>
            <a:r>
              <a:rPr lang="fr-FR" dirty="0" smtClean="0">
                <a:solidFill>
                  <a:srgbClr val="FF0000"/>
                </a:solidFill>
              </a:rPr>
              <a:t> </a:t>
            </a:r>
            <a:r>
              <a:rPr lang="fr-FR" dirty="0" err="1" smtClean="0">
                <a:solidFill>
                  <a:srgbClr val="FF0000"/>
                </a:solidFill>
              </a:rPr>
              <a:t>should</a:t>
            </a:r>
            <a:r>
              <a:rPr lang="fr-FR" dirty="0" smtClean="0">
                <a:solidFill>
                  <a:srgbClr val="FF0000"/>
                </a:solidFill>
              </a:rPr>
              <a:t> </a:t>
            </a:r>
            <a:r>
              <a:rPr lang="fr-FR" dirty="0" err="1" smtClean="0">
                <a:solidFill>
                  <a:srgbClr val="FF0000"/>
                </a:solidFill>
              </a:rPr>
              <a:t>give</a:t>
            </a:r>
            <a:r>
              <a:rPr lang="fr-FR" dirty="0" smtClean="0">
                <a:solidFill>
                  <a:srgbClr val="FF0000"/>
                </a:solidFill>
              </a:rPr>
              <a:t> a </a:t>
            </a:r>
            <a:r>
              <a:rPr lang="fr-FR" dirty="0" err="1" smtClean="0">
                <a:solidFill>
                  <a:srgbClr val="FF0000"/>
                </a:solidFill>
              </a:rPr>
              <a:t>clearer</a:t>
            </a:r>
            <a:r>
              <a:rPr lang="fr-FR" dirty="0" smtClean="0">
                <a:solidFill>
                  <a:srgbClr val="FF0000"/>
                </a:solidFill>
              </a:rPr>
              <a:t> </a:t>
            </a:r>
            <a:r>
              <a:rPr lang="fr-FR" dirty="0" err="1" smtClean="0">
                <a:solidFill>
                  <a:srgbClr val="FF0000"/>
                </a:solidFill>
              </a:rPr>
              <a:t>picture</a:t>
            </a:r>
            <a:endParaRPr lang="fr-FR" dirty="0" smtClean="0">
              <a:solidFill>
                <a:srgbClr val="FF0000"/>
              </a:solidFill>
            </a:endParaRPr>
          </a:p>
        </p:txBody>
      </p:sp>
      <p:sp>
        <p:nvSpPr>
          <p:cNvPr id="31" name="Rectangle à coins arrondis 30"/>
          <p:cNvSpPr/>
          <p:nvPr/>
        </p:nvSpPr>
        <p:spPr>
          <a:xfrm>
            <a:off x="1178979" y="3215625"/>
            <a:ext cx="9818768" cy="157473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solidFill>
                  <a:schemeClr val="tx1"/>
                </a:solidFill>
              </a:rPr>
              <a:t>First </a:t>
            </a:r>
            <a:r>
              <a:rPr lang="fr-FR" sz="2400" b="1" dirty="0" err="1" smtClean="0">
                <a:solidFill>
                  <a:schemeClr val="tx1"/>
                </a:solidFill>
              </a:rPr>
              <a:t>glance</a:t>
            </a:r>
            <a:r>
              <a:rPr lang="fr-FR" sz="2400" b="1" dirty="0" smtClean="0">
                <a:solidFill>
                  <a:schemeClr val="tx1"/>
                </a:solidFill>
              </a:rPr>
              <a:t> at </a:t>
            </a:r>
            <a:r>
              <a:rPr lang="fr-FR" sz="2400" b="1" dirty="0" err="1" smtClean="0">
                <a:solidFill>
                  <a:schemeClr val="tx1"/>
                </a:solidFill>
              </a:rPr>
              <a:t>odd</a:t>
            </a:r>
            <a:r>
              <a:rPr lang="fr-FR" sz="2400" b="1" dirty="0" smtClean="0">
                <a:solidFill>
                  <a:schemeClr val="tx1"/>
                </a:solidFill>
              </a:rPr>
              <a:t> </a:t>
            </a:r>
            <a:r>
              <a:rPr lang="fr-FR" sz="2400" b="1" dirty="0" err="1" smtClean="0">
                <a:solidFill>
                  <a:schemeClr val="tx1"/>
                </a:solidFill>
              </a:rPr>
              <a:t>nuclei</a:t>
            </a:r>
            <a:endParaRPr lang="fr-FR" sz="2400" b="1" dirty="0" smtClean="0">
              <a:solidFill>
                <a:schemeClr val="tx1"/>
              </a:solidFill>
            </a:endParaRPr>
          </a:p>
          <a:p>
            <a:r>
              <a:rPr lang="fr-FR" sz="2000" b="1" dirty="0" smtClean="0">
                <a:solidFill>
                  <a:schemeClr val="tx1"/>
                </a:solidFill>
              </a:rPr>
              <a:t>Unique </a:t>
            </a:r>
            <a:r>
              <a:rPr lang="fr-FR" sz="2000" b="1" dirty="0" err="1" smtClean="0">
                <a:solidFill>
                  <a:schemeClr val="tx1"/>
                </a:solidFill>
              </a:rPr>
              <a:t>tool</a:t>
            </a:r>
            <a:r>
              <a:rPr lang="fr-FR" sz="2000" b="1" dirty="0" smtClean="0">
                <a:solidFill>
                  <a:schemeClr val="tx1"/>
                </a:solidFill>
              </a:rPr>
              <a:t> </a:t>
            </a:r>
            <a:r>
              <a:rPr lang="fr-FR" sz="2000" dirty="0" smtClean="0">
                <a:solidFill>
                  <a:schemeClr val="tx1"/>
                </a:solidFill>
              </a:rPr>
              <a:t>to </a:t>
            </a:r>
            <a:r>
              <a:rPr lang="fr-FR" sz="2000" dirty="0" err="1" smtClean="0">
                <a:solidFill>
                  <a:schemeClr val="tx1"/>
                </a:solidFill>
              </a:rPr>
              <a:t>study</a:t>
            </a:r>
            <a:r>
              <a:rPr lang="fr-FR" sz="2000" dirty="0" smtClean="0">
                <a:solidFill>
                  <a:schemeClr val="tx1"/>
                </a:solidFill>
              </a:rPr>
              <a:t> </a:t>
            </a:r>
            <a:r>
              <a:rPr lang="fr-FR" sz="2000" dirty="0" err="1" smtClean="0">
                <a:solidFill>
                  <a:schemeClr val="tx1"/>
                </a:solidFill>
              </a:rPr>
              <a:t>extensively</a:t>
            </a:r>
            <a:r>
              <a:rPr lang="fr-FR" sz="2000" dirty="0" smtClean="0">
                <a:solidFill>
                  <a:schemeClr val="tx1"/>
                </a:solidFill>
              </a:rPr>
              <a:t> </a:t>
            </a:r>
            <a:r>
              <a:rPr lang="fr-FR" sz="2000" dirty="0" err="1" smtClean="0">
                <a:solidFill>
                  <a:schemeClr val="tx1"/>
                </a:solidFill>
              </a:rPr>
              <a:t>odd</a:t>
            </a:r>
            <a:r>
              <a:rPr lang="fr-FR" sz="2000" dirty="0" smtClean="0">
                <a:solidFill>
                  <a:schemeClr val="tx1"/>
                </a:solidFill>
              </a:rPr>
              <a:t> </a:t>
            </a:r>
            <a:r>
              <a:rPr lang="fr-FR" sz="2000" dirty="0" err="1" smtClean="0">
                <a:solidFill>
                  <a:schemeClr val="tx1"/>
                </a:solidFill>
              </a:rPr>
              <a:t>systems</a:t>
            </a:r>
            <a:r>
              <a:rPr lang="fr-FR" sz="2000" dirty="0" smtClean="0">
                <a:solidFill>
                  <a:schemeClr val="tx1"/>
                </a:solidFill>
              </a:rPr>
              <a:t> </a:t>
            </a:r>
            <a:r>
              <a:rPr lang="fr-FR" sz="2000" dirty="0" err="1" smtClean="0">
                <a:solidFill>
                  <a:schemeClr val="tx1"/>
                </a:solidFill>
              </a:rPr>
              <a:t>with</a:t>
            </a:r>
            <a:r>
              <a:rPr lang="fr-FR" sz="2000" dirty="0" smtClean="0">
                <a:solidFill>
                  <a:schemeClr val="tx1"/>
                </a:solidFill>
              </a:rPr>
              <a:t> QRPA in </a:t>
            </a:r>
            <a:r>
              <a:rPr lang="fr-FR" sz="2000" dirty="0" err="1" smtClean="0">
                <a:solidFill>
                  <a:schemeClr val="tx1"/>
                </a:solidFill>
              </a:rPr>
              <a:t>various</a:t>
            </a:r>
            <a:r>
              <a:rPr lang="fr-FR" sz="2000" dirty="0" smtClean="0">
                <a:solidFill>
                  <a:schemeClr val="tx1"/>
                </a:solidFill>
              </a:rPr>
              <a:t> approximations</a:t>
            </a:r>
          </a:p>
          <a:p>
            <a:pPr marL="342900" indent="-342900">
              <a:buFontTx/>
              <a:buChar char="-"/>
            </a:pPr>
            <a:r>
              <a:rPr lang="fr-FR" sz="2000" dirty="0" smtClean="0">
                <a:solidFill>
                  <a:schemeClr val="tx1"/>
                </a:solidFill>
              </a:rPr>
              <a:t>Made possible by the </a:t>
            </a:r>
            <a:r>
              <a:rPr lang="fr-FR" sz="2000" b="1" dirty="0" err="1" smtClean="0">
                <a:solidFill>
                  <a:schemeClr val="tx1"/>
                </a:solidFill>
              </a:rPr>
              <a:t>simplicity</a:t>
            </a:r>
            <a:r>
              <a:rPr lang="fr-FR" sz="2000" b="1" dirty="0" smtClean="0">
                <a:solidFill>
                  <a:schemeClr val="tx1"/>
                </a:solidFill>
              </a:rPr>
              <a:t> of FAM </a:t>
            </a:r>
            <a:r>
              <a:rPr lang="fr-FR" sz="2000" b="1" dirty="0" err="1" smtClean="0">
                <a:solidFill>
                  <a:schemeClr val="tx1"/>
                </a:solidFill>
              </a:rPr>
              <a:t>formalism</a:t>
            </a:r>
            <a:endParaRPr lang="fr-FR" sz="2000" b="1" dirty="0" smtClean="0">
              <a:solidFill>
                <a:schemeClr val="tx1"/>
              </a:solidFill>
            </a:endParaRPr>
          </a:p>
          <a:p>
            <a:r>
              <a:rPr lang="fr-FR" sz="2000" dirty="0" err="1" smtClean="0">
                <a:solidFill>
                  <a:schemeClr val="tx1"/>
                </a:solidFill>
              </a:rPr>
              <a:t>Need</a:t>
            </a:r>
            <a:r>
              <a:rPr lang="fr-FR" sz="2000" dirty="0" smtClean="0">
                <a:solidFill>
                  <a:schemeClr val="tx1"/>
                </a:solidFill>
              </a:rPr>
              <a:t> for </a:t>
            </a:r>
            <a:r>
              <a:rPr lang="fr-FR" sz="2000" b="1" dirty="0" smtClean="0">
                <a:solidFill>
                  <a:schemeClr val="tx1"/>
                </a:solidFill>
              </a:rPr>
              <a:t>know-how, feed-back, </a:t>
            </a:r>
            <a:r>
              <a:rPr lang="fr-FR" sz="2000" b="1" dirty="0" err="1" smtClean="0">
                <a:solidFill>
                  <a:schemeClr val="tx1"/>
                </a:solidFill>
              </a:rPr>
              <a:t>reference</a:t>
            </a:r>
            <a:r>
              <a:rPr lang="fr-FR" sz="2000" b="1" dirty="0" smtClean="0">
                <a:solidFill>
                  <a:schemeClr val="tx1"/>
                </a:solidFill>
              </a:rPr>
              <a:t> data</a:t>
            </a:r>
            <a:endParaRPr lang="fr-FR" sz="2000" b="1" dirty="0">
              <a:solidFill>
                <a:schemeClr val="tx1"/>
              </a:solidFill>
            </a:endParaRPr>
          </a:p>
        </p:txBody>
      </p:sp>
    </p:spTree>
    <p:extLst>
      <p:ext uri="{BB962C8B-B14F-4D97-AF65-F5344CB8AC3E}">
        <p14:creationId xmlns:p14="http://schemas.microsoft.com/office/powerpoint/2010/main" val="20017719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10"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0">
                                            <p:txEl>
                                              <p:pRg st="0" end="0"/>
                                            </p:txEl>
                                          </p:spTgt>
                                        </p:tgtEl>
                                        <p:attrNameLst>
                                          <p:attrName>style.visibility</p:attrName>
                                        </p:attrNameLst>
                                      </p:cBhvr>
                                      <p:to>
                                        <p:strVal val="visible"/>
                                      </p:to>
                                    </p:set>
                                    <p:animEffect transition="in" filter="fade">
                                      <p:cBhvr>
                                        <p:cTn id="48" dur="500"/>
                                        <p:tgtEl>
                                          <p:spTgt spid="30">
                                            <p:txEl>
                                              <p:pRg st="0" end="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0">
                                            <p:txEl>
                                              <p:pRg st="1" end="1"/>
                                            </p:txEl>
                                          </p:spTgt>
                                        </p:tgtEl>
                                        <p:attrNameLst>
                                          <p:attrName>style.visibility</p:attrName>
                                        </p:attrNameLst>
                                      </p:cBhvr>
                                      <p:to>
                                        <p:strVal val="visible"/>
                                      </p:to>
                                    </p:set>
                                    <p:animEffect transition="in" filter="fade">
                                      <p:cBhvr>
                                        <p:cTn id="51" dur="500"/>
                                        <p:tgtEl>
                                          <p:spTgt spid="30">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0">
                                            <p:txEl>
                                              <p:pRg st="2" end="2"/>
                                            </p:txEl>
                                          </p:spTgt>
                                        </p:tgtEl>
                                        <p:attrNameLst>
                                          <p:attrName>style.visibility</p:attrName>
                                        </p:attrNameLst>
                                      </p:cBhvr>
                                      <p:to>
                                        <p:strVal val="visible"/>
                                      </p:to>
                                    </p:set>
                                    <p:animEffect transition="in" filter="fade">
                                      <p:cBhvr>
                                        <p:cTn id="59" dur="500"/>
                                        <p:tgtEl>
                                          <p:spTgt spid="30">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par>
                                <p:cTn id="65" presetID="10" presetClass="entr" presetSubtype="0" fill="hold"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0">
                                            <p:txEl>
                                              <p:pRg st="3" end="3"/>
                                            </p:txEl>
                                          </p:spTgt>
                                        </p:tgtEl>
                                        <p:attrNameLst>
                                          <p:attrName>style.visibility</p:attrName>
                                        </p:attrNameLst>
                                      </p:cBhvr>
                                      <p:to>
                                        <p:strVal val="visible"/>
                                      </p:to>
                                    </p:set>
                                    <p:animEffect transition="in" filter="fade">
                                      <p:cBhvr>
                                        <p:cTn id="70" dur="500"/>
                                        <p:tgtEl>
                                          <p:spTgt spid="30">
                                            <p:txEl>
                                              <p:pRg st="3" end="3"/>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0">
                                            <p:txEl>
                                              <p:pRg st="4" end="4"/>
                                            </p:txEl>
                                          </p:spTgt>
                                        </p:tgtEl>
                                        <p:attrNameLst>
                                          <p:attrName>style.visibility</p:attrName>
                                        </p:attrNameLst>
                                      </p:cBhvr>
                                      <p:to>
                                        <p:strVal val="visible"/>
                                      </p:to>
                                    </p:set>
                                    <p:animEffect transition="in" filter="fade">
                                      <p:cBhvr>
                                        <p:cTn id="73" dur="500"/>
                                        <p:tgtEl>
                                          <p:spTgt spid="30">
                                            <p:txEl>
                                              <p:pRg st="4" end="4"/>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0">
                                            <p:txEl>
                                              <p:pRg st="5" end="5"/>
                                            </p:txEl>
                                          </p:spTgt>
                                        </p:tgtEl>
                                        <p:attrNameLst>
                                          <p:attrName>style.visibility</p:attrName>
                                        </p:attrNameLst>
                                      </p:cBhvr>
                                      <p:to>
                                        <p:strVal val="visible"/>
                                      </p:to>
                                    </p:set>
                                    <p:animEffect transition="in" filter="fade">
                                      <p:cBhvr>
                                        <p:cTn id="76" dur="500"/>
                                        <p:tgtEl>
                                          <p:spTgt spid="30">
                                            <p:txEl>
                                              <p:pRg st="5" end="5"/>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0">
                                            <p:txEl>
                                              <p:pRg st="6" end="6"/>
                                            </p:txEl>
                                          </p:spTgt>
                                        </p:tgtEl>
                                        <p:attrNameLst>
                                          <p:attrName>style.visibility</p:attrName>
                                        </p:attrNameLst>
                                      </p:cBhvr>
                                      <p:to>
                                        <p:strVal val="visible"/>
                                      </p:to>
                                    </p:set>
                                    <p:animEffect transition="in" filter="fade">
                                      <p:cBhvr>
                                        <p:cTn id="79" dur="500"/>
                                        <p:tgtEl>
                                          <p:spTgt spid="30">
                                            <p:txEl>
                                              <p:pRg st="6" end="6"/>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fade">
                                      <p:cBhvr>
                                        <p:cTn id="8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0" grpId="0" uiExpand="1" build="allAtOnce"/>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Conclusions</a:t>
            </a:r>
            <a:endParaRPr lang="en-US" dirty="0"/>
          </a:p>
        </p:txBody>
      </p:sp>
      <p:sp>
        <p:nvSpPr>
          <p:cNvPr id="3" name="Espace réservé du texte 2"/>
          <p:cNvSpPr>
            <a:spLocks noGrp="1"/>
          </p:cNvSpPr>
          <p:nvPr>
            <p:ph type="body" sz="quarter" idx="12"/>
          </p:nvPr>
        </p:nvSpPr>
        <p:spPr>
          <a:xfrm>
            <a:off x="881100" y="784183"/>
            <a:ext cx="10565835" cy="5784879"/>
          </a:xfrm>
        </p:spPr>
        <p:txBody>
          <a:bodyPr/>
          <a:lstStyle/>
          <a:p>
            <a:r>
              <a:rPr lang="fr-FR" sz="2000" dirty="0" err="1" smtClean="0"/>
              <a:t>Summary</a:t>
            </a:r>
            <a:endParaRPr lang="fr-FR" sz="2000" dirty="0" smtClean="0"/>
          </a:p>
          <a:p>
            <a:r>
              <a:rPr lang="fr-FR" dirty="0" smtClean="0"/>
              <a:t>QRPA-FAM as a </a:t>
            </a:r>
            <a:r>
              <a:rPr lang="fr-FR" dirty="0" err="1" smtClean="0"/>
              <a:t>tool</a:t>
            </a:r>
            <a:r>
              <a:rPr lang="fr-FR" dirty="0" smtClean="0"/>
              <a:t> of </a:t>
            </a:r>
            <a:r>
              <a:rPr lang="fr-FR" dirty="0" err="1" smtClean="0"/>
              <a:t>choice</a:t>
            </a:r>
            <a:r>
              <a:rPr lang="fr-FR" dirty="0" smtClean="0"/>
              <a:t> for </a:t>
            </a:r>
            <a:r>
              <a:rPr lang="fr-FR" dirty="0" err="1" smtClean="0"/>
              <a:t>low-lying</a:t>
            </a:r>
            <a:r>
              <a:rPr lang="fr-FR" dirty="0" smtClean="0"/>
              <a:t> </a:t>
            </a:r>
            <a:r>
              <a:rPr lang="fr-FR" dirty="0" err="1" smtClean="0"/>
              <a:t>spectroscopy</a:t>
            </a:r>
            <a:endParaRPr lang="fr-FR" dirty="0"/>
          </a:p>
          <a:p>
            <a:pPr marL="285750" indent="-285750">
              <a:buFont typeface="Arial" panose="020B0604020202020204" pitchFamily="34" charset="0"/>
              <a:buChar char="•"/>
            </a:pPr>
            <a:r>
              <a:rPr lang="fr-FR" b="0" dirty="0" smtClean="0"/>
              <a:t>FAM : </a:t>
            </a:r>
            <a:r>
              <a:rPr lang="fr-FR" dirty="0" err="1" smtClean="0"/>
              <a:t>fast</a:t>
            </a:r>
            <a:r>
              <a:rPr lang="fr-FR" dirty="0" smtClean="0"/>
              <a:t> </a:t>
            </a:r>
            <a:r>
              <a:rPr lang="fr-FR" dirty="0" err="1" smtClean="0"/>
              <a:t>calculation</a:t>
            </a:r>
            <a:r>
              <a:rPr lang="fr-FR" b="0" dirty="0" smtClean="0"/>
              <a:t> of QRPA </a:t>
            </a:r>
            <a:r>
              <a:rPr lang="fr-FR" b="0" dirty="0" err="1" smtClean="0"/>
              <a:t>strength</a:t>
            </a:r>
            <a:r>
              <a:rPr lang="fr-FR" b="0" dirty="0" smtClean="0"/>
              <a:t> </a:t>
            </a:r>
            <a:r>
              <a:rPr lang="fr-FR" b="0" dirty="0" err="1" smtClean="0"/>
              <a:t>functions</a:t>
            </a:r>
            <a:endParaRPr lang="fr-FR" b="0" dirty="0" smtClean="0"/>
          </a:p>
          <a:p>
            <a:pPr marL="1004194" lvl="1" indent="-285750">
              <a:buFont typeface="Arial" panose="020B0604020202020204" pitchFamily="34" charset="0"/>
              <a:buChar char="•"/>
            </a:pPr>
            <a:r>
              <a:rPr lang="fr-FR" sz="1400" b="1" dirty="0" err="1" smtClean="0"/>
              <a:t>Systematics</a:t>
            </a:r>
            <a:r>
              <a:rPr lang="fr-FR" sz="1400" dirty="0" smtClean="0"/>
              <a:t>, inclusion of </a:t>
            </a:r>
            <a:r>
              <a:rPr lang="fr-FR" sz="1400" dirty="0" err="1" smtClean="0"/>
              <a:t>spectroscopic</a:t>
            </a:r>
            <a:r>
              <a:rPr lang="fr-FR" sz="1400" dirty="0" smtClean="0"/>
              <a:t> information </a:t>
            </a:r>
            <a:r>
              <a:rPr lang="fr-FR" sz="1400" dirty="0" err="1" smtClean="0"/>
              <a:t>into</a:t>
            </a:r>
            <a:r>
              <a:rPr lang="fr-FR" sz="1400" dirty="0" smtClean="0"/>
              <a:t> the fit?</a:t>
            </a:r>
          </a:p>
          <a:p>
            <a:pPr marL="285750" indent="-285750">
              <a:buFont typeface="Arial" panose="020B0604020202020204" pitchFamily="34" charset="0"/>
              <a:buChar char="•"/>
            </a:pPr>
            <a:r>
              <a:rPr lang="fr-FR" b="0" dirty="0" err="1" smtClean="0"/>
              <a:t>Newest</a:t>
            </a:r>
            <a:r>
              <a:rPr lang="fr-FR" b="0" dirty="0" smtClean="0"/>
              <a:t> </a:t>
            </a:r>
            <a:r>
              <a:rPr lang="fr-FR" b="0" dirty="0" err="1" smtClean="0"/>
              <a:t>generation</a:t>
            </a:r>
            <a:r>
              <a:rPr lang="fr-FR" b="0" dirty="0" smtClean="0"/>
              <a:t> of </a:t>
            </a:r>
            <a:r>
              <a:rPr lang="fr-FR" i="1" dirty="0" smtClean="0"/>
              <a:t>ab </a:t>
            </a:r>
            <a:r>
              <a:rPr lang="fr-FR" i="1" dirty="0" err="1" smtClean="0"/>
              <a:t>initio</a:t>
            </a:r>
            <a:r>
              <a:rPr lang="fr-FR" i="1" dirty="0" smtClean="0"/>
              <a:t> </a:t>
            </a:r>
            <a:r>
              <a:rPr lang="fr-FR" dirty="0" smtClean="0"/>
              <a:t>interactions</a:t>
            </a:r>
          </a:p>
          <a:p>
            <a:pPr marL="1004194" lvl="1" indent="-285750">
              <a:buFont typeface="Arial" panose="020B0604020202020204" pitchFamily="34" charset="0"/>
              <a:buChar char="•"/>
            </a:pPr>
            <a:r>
              <a:rPr lang="fr-FR" sz="1400" b="1" dirty="0" err="1" smtClean="0"/>
              <a:t>Fair</a:t>
            </a:r>
            <a:r>
              <a:rPr lang="fr-FR" sz="1400" b="1" dirty="0" smtClean="0"/>
              <a:t> reproduction </a:t>
            </a:r>
            <a:r>
              <a:rPr lang="fr-FR" sz="1400" dirty="0" smtClean="0"/>
              <a:t>of </a:t>
            </a:r>
            <a:r>
              <a:rPr lang="fr-FR" sz="1400" dirty="0" err="1" smtClean="0"/>
              <a:t>experimental</a:t>
            </a:r>
            <a:r>
              <a:rPr lang="fr-FR" sz="1400" dirty="0" smtClean="0"/>
              <a:t> data</a:t>
            </a:r>
          </a:p>
          <a:p>
            <a:pPr marL="1004194" lvl="1" indent="-285750">
              <a:buFont typeface="Arial" panose="020B0604020202020204" pitchFamily="34" charset="0"/>
              <a:buChar char="•"/>
            </a:pPr>
            <a:r>
              <a:rPr lang="fr-FR" sz="1400" b="0" dirty="0" err="1" smtClean="0"/>
              <a:t>Confirms</a:t>
            </a:r>
            <a:r>
              <a:rPr lang="fr-FR" sz="1400" b="0" dirty="0" smtClean="0"/>
              <a:t> </a:t>
            </a:r>
            <a:r>
              <a:rPr lang="fr-FR" sz="1400" b="0" dirty="0" err="1" smtClean="0"/>
              <a:t>results</a:t>
            </a:r>
            <a:r>
              <a:rPr lang="fr-FR" sz="1400" b="0" dirty="0" smtClean="0"/>
              <a:t> </a:t>
            </a:r>
            <a:r>
              <a:rPr lang="fr-FR" sz="1400" b="0" dirty="0" err="1" smtClean="0"/>
              <a:t>obtained</a:t>
            </a:r>
            <a:r>
              <a:rPr lang="fr-FR" sz="1400" b="0" dirty="0" smtClean="0"/>
              <a:t> </a:t>
            </a:r>
            <a:r>
              <a:rPr lang="fr-FR" sz="1400" b="0" dirty="0" err="1" smtClean="0"/>
              <a:t>with</a:t>
            </a:r>
            <a:r>
              <a:rPr lang="fr-FR" sz="1400" b="0" dirty="0" smtClean="0"/>
              <a:t> PGCM in </a:t>
            </a:r>
            <a:r>
              <a:rPr lang="fr-FR" sz="1400" b="0" dirty="0" err="1" smtClean="0"/>
              <a:t>previous</a:t>
            </a:r>
            <a:r>
              <a:rPr lang="fr-FR" sz="1400" b="0" dirty="0" smtClean="0"/>
              <a:t> </a:t>
            </a:r>
            <a:r>
              <a:rPr lang="fr-FR" sz="1400" b="0" dirty="0" err="1" smtClean="0"/>
              <a:t>works</a:t>
            </a:r>
            <a:endParaRPr lang="fr-FR" sz="1400" b="0" dirty="0" smtClean="0"/>
          </a:p>
          <a:p>
            <a:pPr marL="285750" indent="-285750">
              <a:buFont typeface="Arial" panose="020B0604020202020204" pitchFamily="34" charset="0"/>
              <a:buChar char="•"/>
            </a:pPr>
            <a:r>
              <a:rPr lang="fr-FR" b="0" dirty="0" err="1" smtClean="0"/>
              <a:t>Opening</a:t>
            </a:r>
            <a:r>
              <a:rPr lang="fr-FR" b="0" dirty="0" smtClean="0"/>
              <a:t> </a:t>
            </a:r>
            <a:r>
              <a:rPr lang="fr-FR" b="0" dirty="0" err="1" smtClean="0"/>
              <a:t>toward</a:t>
            </a:r>
            <a:r>
              <a:rPr lang="fr-FR" b="0" dirty="0" smtClean="0"/>
              <a:t> </a:t>
            </a:r>
            <a:r>
              <a:rPr lang="fr-FR" dirty="0" smtClean="0"/>
              <a:t>triaxial and </a:t>
            </a:r>
            <a:r>
              <a:rPr lang="fr-FR" dirty="0" err="1" smtClean="0"/>
              <a:t>odd</a:t>
            </a:r>
            <a:r>
              <a:rPr lang="fr-FR" dirty="0" smtClean="0"/>
              <a:t> </a:t>
            </a:r>
            <a:r>
              <a:rPr lang="fr-FR" dirty="0" err="1" smtClean="0"/>
              <a:t>systems</a:t>
            </a:r>
            <a:endParaRPr lang="fr-FR" dirty="0" smtClean="0"/>
          </a:p>
          <a:p>
            <a:pPr marL="1004194" lvl="1" indent="-285750">
              <a:buFont typeface="Arial" panose="020B0604020202020204" pitchFamily="34" charset="0"/>
              <a:buChar char="•"/>
            </a:pPr>
            <a:r>
              <a:rPr lang="fr-FR" sz="1400" dirty="0" smtClean="0"/>
              <a:t>Made possible by the </a:t>
            </a:r>
            <a:r>
              <a:rPr lang="fr-FR" sz="1400" dirty="0" err="1" smtClean="0"/>
              <a:t>rapidity</a:t>
            </a:r>
            <a:r>
              <a:rPr lang="fr-FR" sz="1400" dirty="0" smtClean="0"/>
              <a:t> of FAM over QRPA</a:t>
            </a:r>
          </a:p>
          <a:p>
            <a:pPr marL="1004194" lvl="1" indent="-285750">
              <a:buFont typeface="Arial" panose="020B0604020202020204" pitchFamily="34" charset="0"/>
              <a:buChar char="•"/>
            </a:pPr>
            <a:r>
              <a:rPr lang="fr-FR" sz="1400" b="1" dirty="0" err="1" smtClean="0"/>
              <a:t>Towards</a:t>
            </a:r>
            <a:r>
              <a:rPr lang="fr-FR" sz="1400" b="1" dirty="0" smtClean="0"/>
              <a:t> </a:t>
            </a:r>
            <a:r>
              <a:rPr lang="fr-FR" sz="1400" b="1" dirty="0" err="1" smtClean="0"/>
              <a:t>systematic</a:t>
            </a:r>
            <a:r>
              <a:rPr lang="fr-FR" sz="1400" b="1" dirty="0" smtClean="0"/>
              <a:t> </a:t>
            </a:r>
            <a:r>
              <a:rPr lang="fr-FR" sz="1400" b="1" dirty="0" err="1" smtClean="0"/>
              <a:t>calculations</a:t>
            </a:r>
            <a:r>
              <a:rPr lang="fr-FR" sz="1400" b="1" dirty="0" smtClean="0"/>
              <a:t> of all light / medium mass </a:t>
            </a:r>
            <a:r>
              <a:rPr lang="fr-FR" sz="1400" b="1" dirty="0" err="1" smtClean="0"/>
              <a:t>systems</a:t>
            </a:r>
            <a:r>
              <a:rPr lang="fr-FR" sz="1400" b="1" dirty="0" smtClean="0"/>
              <a:t>?</a:t>
            </a:r>
          </a:p>
          <a:p>
            <a:pPr marL="285750" indent="-285750">
              <a:buFont typeface="Arial" panose="020B0604020202020204" pitchFamily="34" charset="0"/>
              <a:buChar char="•"/>
            </a:pPr>
            <a:endParaRPr lang="fr-FR" b="0" dirty="0"/>
          </a:p>
          <a:p>
            <a:r>
              <a:rPr lang="fr-FR" dirty="0" err="1" smtClean="0"/>
              <a:t>Envisioned</a:t>
            </a:r>
            <a:r>
              <a:rPr lang="fr-FR" dirty="0" smtClean="0"/>
              <a:t> </a:t>
            </a:r>
            <a:r>
              <a:rPr lang="fr-FR" dirty="0" err="1" smtClean="0"/>
              <a:t>work</a:t>
            </a:r>
            <a:r>
              <a:rPr lang="fr-FR" dirty="0" smtClean="0"/>
              <a:t> in the </a:t>
            </a:r>
            <a:r>
              <a:rPr lang="fr-FR" dirty="0" err="1" smtClean="0"/>
              <a:t>near</a:t>
            </a:r>
            <a:r>
              <a:rPr lang="fr-FR" dirty="0" smtClean="0"/>
              <a:t> future</a:t>
            </a:r>
            <a:endParaRPr lang="fr-FR" dirty="0"/>
          </a:p>
          <a:p>
            <a:pPr marL="285750" indent="-285750">
              <a:buFont typeface="Arial" panose="020B0604020202020204" pitchFamily="34" charset="0"/>
              <a:buChar char="•"/>
            </a:pPr>
            <a:r>
              <a:rPr lang="fr-FR" dirty="0" err="1" smtClean="0"/>
              <a:t>Gogny</a:t>
            </a:r>
            <a:r>
              <a:rPr lang="fr-FR" dirty="0" smtClean="0"/>
              <a:t> / </a:t>
            </a:r>
            <a:r>
              <a:rPr lang="fr-FR" dirty="0" err="1" smtClean="0"/>
              <a:t>Skyrme</a:t>
            </a:r>
            <a:r>
              <a:rPr lang="fr-FR" dirty="0" smtClean="0"/>
              <a:t> </a:t>
            </a:r>
            <a:r>
              <a:rPr lang="fr-FR" b="0" dirty="0" smtClean="0"/>
              <a:t>QRPA-FAM</a:t>
            </a:r>
          </a:p>
          <a:p>
            <a:pPr marL="1004194" lvl="1" indent="-285750">
              <a:buFont typeface="Arial" panose="020B0604020202020204" pitchFamily="34" charset="0"/>
              <a:buChar char="•"/>
            </a:pPr>
            <a:r>
              <a:rPr lang="fr-FR" sz="1400" dirty="0" err="1" smtClean="0"/>
              <a:t>Gogny</a:t>
            </a:r>
            <a:r>
              <a:rPr lang="fr-FR" sz="1400" dirty="0" smtClean="0"/>
              <a:t> interaction </a:t>
            </a:r>
            <a:r>
              <a:rPr lang="fr-FR" sz="1400" dirty="0" err="1" smtClean="0"/>
              <a:t>only</a:t>
            </a:r>
            <a:r>
              <a:rPr lang="fr-FR" sz="1400" dirty="0" smtClean="0"/>
              <a:t> </a:t>
            </a:r>
            <a:r>
              <a:rPr lang="fr-FR" sz="1400" dirty="0" err="1" smtClean="0"/>
              <a:t>available</a:t>
            </a:r>
            <a:r>
              <a:rPr lang="fr-FR" sz="1400" dirty="0" smtClean="0"/>
              <a:t> at HFB (N. </a:t>
            </a:r>
            <a:r>
              <a:rPr lang="fr-FR" sz="1400" dirty="0" err="1" smtClean="0"/>
              <a:t>Dubray</a:t>
            </a:r>
            <a:r>
              <a:rPr lang="fr-FR" sz="1400" dirty="0" smtClean="0"/>
              <a:t>), </a:t>
            </a:r>
            <a:r>
              <a:rPr lang="fr-FR" sz="1400" dirty="0" err="1" smtClean="0"/>
              <a:t>generic</a:t>
            </a:r>
            <a:r>
              <a:rPr lang="fr-FR" sz="1400" dirty="0" smtClean="0"/>
              <a:t> triaxial </a:t>
            </a:r>
            <a:r>
              <a:rPr lang="fr-FR" sz="1400" dirty="0" err="1" smtClean="0"/>
              <a:t>implementation</a:t>
            </a:r>
            <a:r>
              <a:rPr lang="fr-FR" sz="1400" dirty="0" smtClean="0"/>
              <a:t> on-</a:t>
            </a:r>
            <a:r>
              <a:rPr lang="fr-FR" sz="1400" dirty="0" err="1" smtClean="0"/>
              <a:t>going</a:t>
            </a:r>
            <a:r>
              <a:rPr lang="fr-FR" sz="1400" dirty="0" smtClean="0"/>
              <a:t> (</a:t>
            </a:r>
            <a:r>
              <a:rPr lang="fr-FR" sz="1400" b="1" dirty="0" smtClean="0"/>
              <a:t>A. Roux</a:t>
            </a:r>
            <a:r>
              <a:rPr lang="fr-FR" sz="1400" dirty="0" smtClean="0"/>
              <a:t>)</a:t>
            </a:r>
          </a:p>
          <a:p>
            <a:pPr marL="285750" indent="-285750">
              <a:buFont typeface="Arial" panose="020B0604020202020204" pitchFamily="34" charset="0"/>
              <a:buChar char="•"/>
            </a:pPr>
            <a:r>
              <a:rPr lang="fr-FR" dirty="0" smtClean="0"/>
              <a:t>PAN@CEA</a:t>
            </a:r>
            <a:r>
              <a:rPr lang="fr-FR" b="0" dirty="0" smtClean="0"/>
              <a:t> Beyond QRPA </a:t>
            </a:r>
            <a:r>
              <a:rPr lang="fr-FR" b="0" dirty="0" err="1" smtClean="0"/>
              <a:t>calculations</a:t>
            </a:r>
            <a:r>
              <a:rPr lang="fr-FR" b="0" dirty="0" smtClean="0"/>
              <a:t> to </a:t>
            </a:r>
            <a:r>
              <a:rPr lang="fr-FR" b="0" dirty="0" err="1" smtClean="0"/>
              <a:t>investigate</a:t>
            </a:r>
            <a:r>
              <a:rPr lang="fr-FR" b="0" dirty="0" smtClean="0"/>
              <a:t> </a:t>
            </a:r>
            <a:r>
              <a:rPr lang="fr-FR" b="0" dirty="0" err="1" smtClean="0"/>
              <a:t>theoretical</a:t>
            </a:r>
            <a:r>
              <a:rPr lang="fr-FR" b="0" dirty="0" smtClean="0"/>
              <a:t> limitations of the model</a:t>
            </a:r>
          </a:p>
          <a:p>
            <a:pPr marL="1004194" lvl="1" indent="-285750">
              <a:buFont typeface="Arial" panose="020B0604020202020204" pitchFamily="34" charset="0"/>
              <a:buChar char="•"/>
            </a:pPr>
            <a:r>
              <a:rPr lang="fr-FR" sz="1400" dirty="0" err="1" smtClean="0"/>
              <a:t>Dynamical</a:t>
            </a:r>
            <a:r>
              <a:rPr lang="fr-FR" sz="1400" dirty="0" smtClean="0"/>
              <a:t> PGCM (</a:t>
            </a:r>
            <a:r>
              <a:rPr lang="fr-FR" sz="1400" b="1" dirty="0" smtClean="0"/>
              <a:t>A. </a:t>
            </a:r>
            <a:r>
              <a:rPr lang="fr-FR" sz="1400" b="1" dirty="0" err="1" smtClean="0"/>
              <a:t>Porro</a:t>
            </a:r>
            <a:r>
              <a:rPr lang="fr-FR" sz="1400" dirty="0" smtClean="0"/>
              <a:t>)</a:t>
            </a:r>
          </a:p>
          <a:p>
            <a:pPr marL="1004194" lvl="1" indent="-285750">
              <a:buFont typeface="Arial" panose="020B0604020202020204" pitchFamily="34" charset="0"/>
              <a:buChar char="•"/>
            </a:pPr>
            <a:r>
              <a:rPr lang="fr-FR" sz="1400" dirty="0" err="1" smtClean="0"/>
              <a:t>Projected</a:t>
            </a:r>
            <a:r>
              <a:rPr lang="fr-FR" sz="1400" dirty="0" smtClean="0"/>
              <a:t> QRPA </a:t>
            </a:r>
            <a:r>
              <a:rPr lang="fr-FR" sz="1400" dirty="0"/>
              <a:t>(</a:t>
            </a:r>
            <a:r>
              <a:rPr lang="fr-FR" sz="1400" b="1" dirty="0"/>
              <a:t>A. </a:t>
            </a:r>
            <a:r>
              <a:rPr lang="fr-FR" sz="1400" b="1" dirty="0" err="1"/>
              <a:t>Porro</a:t>
            </a:r>
            <a:r>
              <a:rPr lang="fr-FR" sz="1400" dirty="0"/>
              <a:t>)</a:t>
            </a:r>
          </a:p>
          <a:p>
            <a:pPr marL="1004194" lvl="1" indent="-285750">
              <a:buFont typeface="Arial" panose="020B0604020202020204" pitchFamily="34" charset="0"/>
              <a:buChar char="•"/>
            </a:pPr>
            <a:r>
              <a:rPr lang="fr-FR" sz="1400" dirty="0" smtClean="0"/>
              <a:t>TDHFB</a:t>
            </a:r>
          </a:p>
          <a:p>
            <a:pPr marL="1004194" lvl="1" indent="-285750">
              <a:buFont typeface="Arial" panose="020B0604020202020204" pitchFamily="34" charset="0"/>
              <a:buChar char="•"/>
            </a:pPr>
            <a:r>
              <a:rPr lang="fr-FR" sz="1400" dirty="0" err="1" smtClean="0"/>
              <a:t>Deformed</a:t>
            </a:r>
            <a:r>
              <a:rPr lang="fr-FR" sz="1400" dirty="0" smtClean="0"/>
              <a:t> self-consistent </a:t>
            </a:r>
            <a:r>
              <a:rPr lang="fr-FR" sz="1400" dirty="0" err="1" smtClean="0"/>
              <a:t>Green’s</a:t>
            </a:r>
            <a:r>
              <a:rPr lang="fr-FR" sz="1400" dirty="0" smtClean="0"/>
              <a:t> </a:t>
            </a:r>
            <a:r>
              <a:rPr lang="fr-FR" sz="1400" dirty="0" err="1" smtClean="0"/>
              <a:t>function</a:t>
            </a:r>
            <a:r>
              <a:rPr lang="fr-FR" sz="1400" dirty="0" smtClean="0"/>
              <a:t> (</a:t>
            </a:r>
            <a:r>
              <a:rPr lang="fr-FR" sz="1400" b="1" dirty="0" smtClean="0"/>
              <a:t>A. </a:t>
            </a:r>
            <a:r>
              <a:rPr lang="fr-FR" sz="1400" b="1" dirty="0" err="1" smtClean="0"/>
              <a:t>Scalesi</a:t>
            </a:r>
            <a:r>
              <a:rPr lang="fr-FR" sz="1400" dirty="0" smtClean="0"/>
              <a:t>)</a:t>
            </a:r>
            <a:endParaRPr lang="en-US" sz="1400" b="0" dirty="0"/>
          </a:p>
        </p:txBody>
      </p:sp>
    </p:spTree>
    <p:extLst>
      <p:ext uri="{BB962C8B-B14F-4D97-AF65-F5344CB8AC3E}">
        <p14:creationId xmlns:p14="http://schemas.microsoft.com/office/powerpoint/2010/main" val="3237255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Thank</a:t>
            </a:r>
            <a:r>
              <a:rPr lang="fr-FR" dirty="0" smtClean="0"/>
              <a:t> </a:t>
            </a:r>
            <a:r>
              <a:rPr lang="fr-FR" dirty="0" err="1" smtClean="0"/>
              <a:t>you</a:t>
            </a:r>
            <a:r>
              <a:rPr lang="fr-FR" dirty="0" smtClean="0"/>
              <a:t> for </a:t>
            </a:r>
            <a:r>
              <a:rPr lang="fr-FR" dirty="0" err="1" smtClean="0"/>
              <a:t>your</a:t>
            </a:r>
            <a:r>
              <a:rPr lang="fr-FR" dirty="0" smtClean="0"/>
              <a:t> attention</a:t>
            </a:r>
            <a:endParaRPr lang="en-US" dirty="0"/>
          </a:p>
        </p:txBody>
      </p:sp>
      <p:sp>
        <p:nvSpPr>
          <p:cNvPr id="4" name="ZoneTexte 3"/>
          <p:cNvSpPr txBox="1"/>
          <p:nvPr/>
        </p:nvSpPr>
        <p:spPr>
          <a:xfrm>
            <a:off x="4067188" y="5084379"/>
            <a:ext cx="2433974" cy="369332"/>
          </a:xfrm>
          <a:prstGeom prst="rect">
            <a:avLst/>
          </a:prstGeom>
          <a:noFill/>
        </p:spPr>
        <p:txBody>
          <a:bodyPr wrap="square" rtlCol="0">
            <a:spAutoFit/>
          </a:bodyPr>
          <a:lstStyle/>
          <a:p>
            <a:pPr algn="l"/>
            <a:r>
              <a:rPr lang="fr-FR" sz="1800" dirty="0" smtClean="0"/>
              <a:t>Robert Roth</a:t>
            </a:r>
            <a:endParaRPr lang="fr-FR" sz="1800" dirty="0"/>
          </a:p>
        </p:txBody>
      </p:sp>
      <p:sp>
        <p:nvSpPr>
          <p:cNvPr id="5" name="ZoneTexte 4"/>
          <p:cNvSpPr txBox="1"/>
          <p:nvPr/>
        </p:nvSpPr>
        <p:spPr>
          <a:xfrm>
            <a:off x="5832979" y="1960590"/>
            <a:ext cx="2162445" cy="1754326"/>
          </a:xfrm>
          <a:prstGeom prst="rect">
            <a:avLst/>
          </a:prstGeom>
          <a:noFill/>
        </p:spPr>
        <p:txBody>
          <a:bodyPr wrap="square" rtlCol="0">
            <a:spAutoFit/>
          </a:bodyPr>
          <a:lstStyle/>
          <a:p>
            <a:r>
              <a:rPr lang="fr-FR" sz="1800" b="1" dirty="0"/>
              <a:t>Thomas </a:t>
            </a:r>
            <a:r>
              <a:rPr lang="fr-FR" sz="1800" b="1" dirty="0" err="1"/>
              <a:t>Duguet</a:t>
            </a:r>
            <a:endParaRPr lang="fr-FR" sz="1800" b="1" dirty="0"/>
          </a:p>
          <a:p>
            <a:r>
              <a:rPr lang="fr-FR" sz="1800" b="1" dirty="0"/>
              <a:t>Vittorio </a:t>
            </a:r>
            <a:r>
              <a:rPr lang="fr-FR" sz="1800" b="1" dirty="0" err="1"/>
              <a:t>Somà</a:t>
            </a:r>
            <a:endParaRPr lang="fr-FR" sz="1800" b="1" dirty="0"/>
          </a:p>
          <a:p>
            <a:pPr algn="l"/>
            <a:r>
              <a:rPr lang="fr-FR" sz="1800" b="1" dirty="0" smtClean="0"/>
              <a:t>Benjamin Bally</a:t>
            </a:r>
          </a:p>
          <a:p>
            <a:pPr algn="l"/>
            <a:r>
              <a:rPr lang="fr-FR" sz="1800" b="1" dirty="0" smtClean="0"/>
              <a:t>Andrea </a:t>
            </a:r>
            <a:r>
              <a:rPr lang="fr-FR" sz="1800" b="1" dirty="0" err="1" smtClean="0"/>
              <a:t>Porro</a:t>
            </a:r>
            <a:endParaRPr lang="fr-FR" sz="1800" b="1" dirty="0" smtClean="0"/>
          </a:p>
          <a:p>
            <a:pPr algn="l"/>
            <a:r>
              <a:rPr lang="fr-FR" sz="1800" dirty="0" smtClean="0"/>
              <a:t>Alberto </a:t>
            </a:r>
            <a:r>
              <a:rPr lang="fr-FR" sz="1800" dirty="0" err="1" smtClean="0"/>
              <a:t>Scalesi</a:t>
            </a:r>
            <a:endParaRPr lang="fr-FR" sz="1800" dirty="0" smtClean="0"/>
          </a:p>
          <a:p>
            <a:pPr algn="l"/>
            <a:r>
              <a:rPr lang="fr-FR" sz="1800" dirty="0" smtClean="0"/>
              <a:t>Gianluca </a:t>
            </a:r>
            <a:r>
              <a:rPr lang="fr-FR" sz="1800" dirty="0" err="1" smtClean="0"/>
              <a:t>Stelini</a:t>
            </a:r>
            <a:endParaRPr lang="fr-FR" sz="1800" dirty="0" smtClean="0"/>
          </a:p>
        </p:txBody>
      </p:sp>
      <p:sp>
        <p:nvSpPr>
          <p:cNvPr id="6" name="ZoneTexte 5"/>
          <p:cNvSpPr txBox="1"/>
          <p:nvPr/>
        </p:nvSpPr>
        <p:spPr>
          <a:xfrm>
            <a:off x="8513287" y="1960590"/>
            <a:ext cx="3139737" cy="1200329"/>
          </a:xfrm>
          <a:prstGeom prst="rect">
            <a:avLst/>
          </a:prstGeom>
          <a:noFill/>
        </p:spPr>
        <p:txBody>
          <a:bodyPr wrap="square" rtlCol="0">
            <a:spAutoFit/>
          </a:bodyPr>
          <a:lstStyle/>
          <a:p>
            <a:r>
              <a:rPr lang="fr-FR" sz="1800" b="1" dirty="0" smtClean="0"/>
              <a:t>Jean-Paul Ebran</a:t>
            </a:r>
          </a:p>
          <a:p>
            <a:r>
              <a:rPr lang="fr-FR" sz="1800" b="1" dirty="0" smtClean="0"/>
              <a:t>Yann </a:t>
            </a:r>
            <a:r>
              <a:rPr lang="fr-FR" sz="1800" b="1" dirty="0" err="1" smtClean="0"/>
              <a:t>Beaujeault-Taudière</a:t>
            </a:r>
            <a:endParaRPr lang="fr-FR" sz="1800" b="1" dirty="0" smtClean="0"/>
          </a:p>
          <a:p>
            <a:r>
              <a:rPr lang="fr-FR" sz="1800" dirty="0" smtClean="0"/>
              <a:t>Noël </a:t>
            </a:r>
            <a:r>
              <a:rPr lang="fr-FR" sz="1800" dirty="0" err="1" smtClean="0"/>
              <a:t>Dubray</a:t>
            </a:r>
            <a:endParaRPr lang="fr-FR" sz="1800" dirty="0" smtClean="0"/>
          </a:p>
          <a:p>
            <a:r>
              <a:rPr lang="fr-FR" sz="1800" dirty="0" smtClean="0"/>
              <a:t>Antoine Roux</a:t>
            </a:r>
            <a:endParaRPr lang="fr-FR" sz="1800" dirty="0"/>
          </a:p>
        </p:txBody>
      </p:sp>
      <p:pic>
        <p:nvPicPr>
          <p:cNvPr id="8196" name="Picture 4" descr="Fichier:CEA logotype2012.png — Wikipé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573" y="1849080"/>
            <a:ext cx="2109594" cy="1720914"/>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technische Universität Darmstad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573" y="4675591"/>
            <a:ext cx="2848578" cy="1186908"/>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3282885" y="2112990"/>
            <a:ext cx="2433974" cy="1200329"/>
          </a:xfrm>
          <a:prstGeom prst="rect">
            <a:avLst/>
          </a:prstGeom>
          <a:noFill/>
        </p:spPr>
        <p:txBody>
          <a:bodyPr wrap="square" rtlCol="0">
            <a:spAutoFit/>
          </a:bodyPr>
          <a:lstStyle/>
          <a:p>
            <a:pPr algn="l"/>
            <a:r>
              <a:rPr lang="fr-FR" sz="1800" dirty="0" smtClean="0"/>
              <a:t>Rémi Bernard</a:t>
            </a:r>
          </a:p>
          <a:p>
            <a:pPr algn="l"/>
            <a:r>
              <a:rPr lang="fr-FR" sz="1800" dirty="0" smtClean="0"/>
              <a:t>Gilles </a:t>
            </a:r>
            <a:r>
              <a:rPr lang="fr-FR" sz="1800" dirty="0" err="1" smtClean="0"/>
              <a:t>Noguerre</a:t>
            </a:r>
            <a:endParaRPr lang="fr-FR" sz="1800" dirty="0" smtClean="0"/>
          </a:p>
          <a:p>
            <a:r>
              <a:rPr lang="fr-FR" sz="1800" dirty="0"/>
              <a:t>Alessandro </a:t>
            </a:r>
            <a:r>
              <a:rPr lang="fr-FR" sz="1800" dirty="0" err="1"/>
              <a:t>Pastore</a:t>
            </a:r>
            <a:endParaRPr lang="fr-FR" sz="1800" dirty="0"/>
          </a:p>
          <a:p>
            <a:r>
              <a:rPr lang="fr-FR" sz="1800" dirty="0"/>
              <a:t>Pierre </a:t>
            </a:r>
            <a:r>
              <a:rPr lang="fr-FR" sz="1800" dirty="0" err="1" smtClean="0"/>
              <a:t>Tamagno</a:t>
            </a:r>
            <a:endParaRPr lang="fr-FR" sz="1800" dirty="0"/>
          </a:p>
        </p:txBody>
      </p:sp>
    </p:spTree>
    <p:extLst>
      <p:ext uri="{BB962C8B-B14F-4D97-AF65-F5344CB8AC3E}">
        <p14:creationId xmlns:p14="http://schemas.microsoft.com/office/powerpoint/2010/main" val="385625299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Finite</a:t>
            </a:r>
            <a:r>
              <a:rPr lang="fr-FR" dirty="0" smtClean="0"/>
              <a:t> Amplitude Method for QRPA</a:t>
            </a:r>
            <a:endParaRPr lang="fr-FR" dirty="0"/>
          </a:p>
        </p:txBody>
      </p:sp>
      <p:sp>
        <p:nvSpPr>
          <p:cNvPr id="9" name="ZoneTexte 8"/>
          <p:cNvSpPr txBox="1"/>
          <p:nvPr/>
        </p:nvSpPr>
        <p:spPr>
          <a:xfrm>
            <a:off x="415860" y="1031948"/>
            <a:ext cx="2363980" cy="307777"/>
          </a:xfrm>
          <a:prstGeom prst="rect">
            <a:avLst/>
          </a:prstGeom>
          <a:noFill/>
        </p:spPr>
        <p:txBody>
          <a:bodyPr wrap="none" rtlCol="0">
            <a:spAutoFit/>
          </a:bodyPr>
          <a:lstStyle/>
          <a:p>
            <a:pPr algn="l"/>
            <a:r>
              <a:rPr lang="en-US" sz="1400" b="1" dirty="0" smtClean="0"/>
              <a:t>Definition</a:t>
            </a:r>
            <a:r>
              <a:rPr lang="fr-FR" sz="1400" b="1" dirty="0" smtClean="0"/>
              <a:t> of QRPA matrix</a:t>
            </a:r>
            <a:endParaRPr lang="fr-FR" sz="1400" b="1" dirty="0"/>
          </a:p>
        </p:txBody>
      </p:sp>
      <p:sp>
        <p:nvSpPr>
          <p:cNvPr id="10" name="ZoneTexte 9"/>
          <p:cNvSpPr txBox="1"/>
          <p:nvPr/>
        </p:nvSpPr>
        <p:spPr>
          <a:xfrm>
            <a:off x="310269" y="3499295"/>
            <a:ext cx="2673874" cy="307777"/>
          </a:xfrm>
          <a:prstGeom prst="rect">
            <a:avLst/>
          </a:prstGeom>
          <a:noFill/>
        </p:spPr>
        <p:txBody>
          <a:bodyPr wrap="none" rtlCol="0">
            <a:spAutoFit/>
          </a:bodyPr>
          <a:lstStyle/>
          <a:p>
            <a:pPr algn="l"/>
            <a:r>
              <a:rPr lang="en-US" sz="1400" b="1" dirty="0" smtClean="0"/>
              <a:t>Deriving</a:t>
            </a:r>
            <a:r>
              <a:rPr lang="fr-FR" sz="1400" b="1" dirty="0" smtClean="0"/>
              <a:t> QFAM </a:t>
            </a:r>
            <a:r>
              <a:rPr lang="en-US" sz="1400" b="1" dirty="0" smtClean="0"/>
              <a:t>from</a:t>
            </a:r>
            <a:r>
              <a:rPr lang="fr-FR" sz="1400" b="1" dirty="0" smtClean="0"/>
              <a:t> TD-HFB</a:t>
            </a:r>
            <a:endParaRPr lang="fr-FR" sz="1400" b="1" dirty="0"/>
          </a:p>
        </p:txBody>
      </p:sp>
      <mc:AlternateContent xmlns:mc="http://schemas.openxmlformats.org/markup-compatibility/2006">
        <mc:Choice xmlns:a14="http://schemas.microsoft.com/office/drawing/2010/main" Requires="a14">
          <p:sp>
            <p:nvSpPr>
              <p:cNvPr id="11" name="ZoneTexte 10"/>
              <p:cNvSpPr txBox="1"/>
              <p:nvPr/>
            </p:nvSpPr>
            <p:spPr>
              <a:xfrm>
                <a:off x="3642610" y="3546616"/>
                <a:ext cx="1783373" cy="25455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fr-FR" sz="1600" b="0" i="1" smtClean="0">
                          <a:latin typeface="Cambria Math" panose="02040503050406030204" pitchFamily="18" charset="0"/>
                        </a:rPr>
                        <m:t>𝑖</m:t>
                      </m:r>
                      <m:acc>
                        <m:accPr>
                          <m:chr m:val="̇"/>
                          <m:ctrlPr>
                            <a:rPr lang="fr-FR" sz="1600" b="0" i="1" smtClean="0">
                              <a:latin typeface="Cambria Math" panose="02040503050406030204" pitchFamily="18" charset="0"/>
                            </a:rPr>
                          </m:ctrlPr>
                        </m:accPr>
                        <m:e>
                          <m:r>
                            <a:rPr lang="fr-FR" sz="1600" b="0" i="1" smtClean="0">
                              <a:latin typeface="Cambria Math" panose="02040503050406030204" pitchFamily="18" charset="0"/>
                            </a:rPr>
                            <m:t>ℛ</m:t>
                          </m:r>
                        </m:e>
                      </m:acc>
                      <m:r>
                        <a:rPr lang="fr-FR" sz="1600" b="0" i="1" smtClean="0">
                          <a:latin typeface="Cambria Math" panose="02040503050406030204" pitchFamily="18" charset="0"/>
                        </a:rPr>
                        <m:t>=</m:t>
                      </m:r>
                      <m:d>
                        <m:dPr>
                          <m:begChr m:val="["/>
                          <m:endChr m:val="]"/>
                          <m:ctrlPr>
                            <a:rPr lang="fr-FR" sz="1600" b="0" i="1" smtClean="0">
                              <a:latin typeface="Cambria Math" panose="02040503050406030204" pitchFamily="18" charset="0"/>
                            </a:rPr>
                          </m:ctrlPr>
                        </m:dPr>
                        <m:e>
                          <m:r>
                            <a:rPr lang="fr-FR" sz="1600" b="0" i="1" smtClean="0">
                              <a:latin typeface="Cambria Math" panose="02040503050406030204" pitchFamily="18" charset="0"/>
                            </a:rPr>
                            <m:t>ℋ</m:t>
                          </m:r>
                          <m:r>
                            <a:rPr lang="fr-FR" sz="1600" b="0" i="1" smtClean="0">
                              <a:latin typeface="Cambria Math" panose="02040503050406030204" pitchFamily="18" charset="0"/>
                            </a:rPr>
                            <m:t>+</m:t>
                          </m:r>
                          <m:r>
                            <a:rPr lang="fr-FR" sz="1600" b="0" i="1" smtClean="0">
                              <a:latin typeface="Cambria Math" panose="02040503050406030204" pitchFamily="18" charset="0"/>
                            </a:rPr>
                            <m:t>ℱ</m:t>
                          </m:r>
                          <m:d>
                            <m:dPr>
                              <m:ctrlPr>
                                <a:rPr lang="fr-FR" sz="1600" b="0" i="1" smtClean="0">
                                  <a:latin typeface="Cambria Math" panose="02040503050406030204" pitchFamily="18" charset="0"/>
                                </a:rPr>
                              </m:ctrlPr>
                            </m:dPr>
                            <m:e>
                              <m:r>
                                <a:rPr lang="fr-FR" sz="1600" b="0" i="1" smtClean="0">
                                  <a:latin typeface="Cambria Math" panose="02040503050406030204" pitchFamily="18" charset="0"/>
                                </a:rPr>
                                <m:t>𝑡</m:t>
                              </m:r>
                            </m:e>
                          </m:d>
                          <m:r>
                            <a:rPr lang="fr-FR" sz="1600" b="0" i="1" smtClean="0">
                              <a:latin typeface="Cambria Math" panose="02040503050406030204" pitchFamily="18" charset="0"/>
                            </a:rPr>
                            <m:t>,</m:t>
                          </m:r>
                          <m:r>
                            <a:rPr lang="fr-FR" sz="1600" b="0" i="1" smtClean="0">
                              <a:latin typeface="Cambria Math" panose="02040503050406030204" pitchFamily="18" charset="0"/>
                            </a:rPr>
                            <m:t>ℛ</m:t>
                          </m:r>
                        </m:e>
                      </m:d>
                    </m:oMath>
                  </m:oMathPara>
                </a14:m>
                <a:endParaRPr lang="fr-FR" sz="1600" b="0" dirty="0" smtClean="0"/>
              </a:p>
            </p:txBody>
          </p:sp>
        </mc:Choice>
        <mc:Fallback>
          <p:sp>
            <p:nvSpPr>
              <p:cNvPr id="11" name="ZoneTexte 10"/>
              <p:cNvSpPr txBox="1">
                <a:spLocks noRot="1" noChangeAspect="1" noMove="1" noResize="1" noEditPoints="1" noAdjustHandles="1" noChangeArrowheads="1" noChangeShapeType="1" noTextEdit="1"/>
              </p:cNvSpPr>
              <p:nvPr/>
            </p:nvSpPr>
            <p:spPr>
              <a:xfrm>
                <a:off x="3642610" y="3546616"/>
                <a:ext cx="1783373" cy="254557"/>
              </a:xfrm>
              <a:prstGeom prst="rect">
                <a:avLst/>
              </a:prstGeom>
              <a:blipFill>
                <a:blip r:embed="rId2"/>
                <a:stretch>
                  <a:fillRect l="-2055" t="-11905" b="-714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ZoneTexte 11"/>
              <p:cNvSpPr txBox="1"/>
              <p:nvPr/>
            </p:nvSpPr>
            <p:spPr>
              <a:xfrm>
                <a:off x="813210" y="5664752"/>
                <a:ext cx="4711931" cy="246221"/>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fr-FR" sz="1600" b="1" i="1" smtClean="0">
                          <a:latin typeface="Cambria Math" panose="02040503050406030204" pitchFamily="18" charset="0"/>
                        </a:rPr>
                        <m:t>𝜹</m:t>
                      </m:r>
                      <m:r>
                        <a:rPr lang="fr-FR" sz="1600" b="1" i="1" smtClean="0">
                          <a:latin typeface="Cambria Math" panose="02040503050406030204" pitchFamily="18" charset="0"/>
                        </a:rPr>
                        <m:t>𝓡</m:t>
                      </m:r>
                      <m:d>
                        <m:dPr>
                          <m:ctrlPr>
                            <a:rPr lang="fr-FR" sz="1600" b="1" i="1" smtClean="0">
                              <a:latin typeface="Cambria Math" panose="02040503050406030204" pitchFamily="18" charset="0"/>
                            </a:rPr>
                          </m:ctrlPr>
                        </m:dPr>
                        <m:e>
                          <m:r>
                            <a:rPr lang="fr-FR" sz="1600" b="1" i="1" smtClean="0">
                              <a:latin typeface="Cambria Math" panose="02040503050406030204" pitchFamily="18" charset="0"/>
                            </a:rPr>
                            <m:t>𝝎</m:t>
                          </m:r>
                        </m:e>
                      </m:d>
                      <m:r>
                        <a:rPr lang="fr-FR" sz="1600" b="1" i="1" smtClean="0">
                          <a:latin typeface="Cambria Math" panose="02040503050406030204" pitchFamily="18" charset="0"/>
                        </a:rPr>
                        <m:t>=</m:t>
                      </m:r>
                      <m:d>
                        <m:dPr>
                          <m:begChr m:val="["/>
                          <m:endChr m:val="]"/>
                          <m:ctrlPr>
                            <a:rPr lang="fr-FR" sz="1600" b="1" i="1" smtClean="0">
                              <a:latin typeface="Cambria Math" panose="02040503050406030204" pitchFamily="18" charset="0"/>
                            </a:rPr>
                          </m:ctrlPr>
                        </m:dPr>
                        <m:e>
                          <m:sSub>
                            <m:sSubPr>
                              <m:ctrlPr>
                                <a:rPr lang="fr-FR" sz="1600" b="1" i="1" smtClean="0">
                                  <a:latin typeface="Cambria Math" panose="02040503050406030204" pitchFamily="18" charset="0"/>
                                </a:rPr>
                              </m:ctrlPr>
                            </m:sSubPr>
                            <m:e>
                              <m:r>
                                <a:rPr lang="fr-FR" sz="1600" b="1" i="1" smtClean="0">
                                  <a:latin typeface="Cambria Math" panose="02040503050406030204" pitchFamily="18" charset="0"/>
                                </a:rPr>
                                <m:t>𝓗</m:t>
                              </m:r>
                            </m:e>
                            <m:sub>
                              <m:r>
                                <a:rPr lang="fr-FR" sz="1600" b="1" i="1" smtClean="0">
                                  <a:latin typeface="Cambria Math" panose="02040503050406030204" pitchFamily="18" charset="0"/>
                                </a:rPr>
                                <m:t>𝟎</m:t>
                              </m:r>
                            </m:sub>
                          </m:sSub>
                          <m:r>
                            <a:rPr lang="fr-FR" sz="1600" b="1" i="1" smtClean="0">
                              <a:latin typeface="Cambria Math" panose="02040503050406030204" pitchFamily="18" charset="0"/>
                            </a:rPr>
                            <m:t>,</m:t>
                          </m:r>
                          <m:r>
                            <a:rPr lang="fr-FR" sz="1600" b="1" i="1" smtClean="0">
                              <a:latin typeface="Cambria Math" panose="02040503050406030204" pitchFamily="18" charset="0"/>
                            </a:rPr>
                            <m:t>𝜹</m:t>
                          </m:r>
                          <m:r>
                            <a:rPr lang="fr-FR" sz="1600" b="1" i="1" smtClean="0">
                              <a:latin typeface="Cambria Math" panose="02040503050406030204" pitchFamily="18" charset="0"/>
                            </a:rPr>
                            <m:t>𝓡</m:t>
                          </m:r>
                          <m:d>
                            <m:dPr>
                              <m:ctrlPr>
                                <a:rPr lang="fr-FR" sz="1600" b="1" i="1" smtClean="0">
                                  <a:latin typeface="Cambria Math" panose="02040503050406030204" pitchFamily="18" charset="0"/>
                                </a:rPr>
                              </m:ctrlPr>
                            </m:dPr>
                            <m:e>
                              <m:r>
                                <a:rPr lang="fr-FR" sz="1600" b="1" i="1" smtClean="0">
                                  <a:latin typeface="Cambria Math" panose="02040503050406030204" pitchFamily="18" charset="0"/>
                                </a:rPr>
                                <m:t>𝝎</m:t>
                              </m:r>
                            </m:e>
                          </m:d>
                        </m:e>
                      </m:d>
                      <m:r>
                        <a:rPr lang="fr-FR" sz="1600" b="1" i="1" smtClean="0">
                          <a:latin typeface="Cambria Math" panose="02040503050406030204" pitchFamily="18" charset="0"/>
                        </a:rPr>
                        <m:t>+</m:t>
                      </m:r>
                      <m:d>
                        <m:dPr>
                          <m:begChr m:val="["/>
                          <m:endChr m:val="]"/>
                          <m:ctrlPr>
                            <a:rPr lang="fr-FR" sz="1600" b="1" i="1" smtClean="0">
                              <a:latin typeface="Cambria Math" panose="02040503050406030204" pitchFamily="18" charset="0"/>
                            </a:rPr>
                          </m:ctrlPr>
                        </m:dPr>
                        <m:e>
                          <m:r>
                            <a:rPr lang="fr-FR" sz="1600" b="1" i="1" smtClean="0">
                              <a:latin typeface="Cambria Math" panose="02040503050406030204" pitchFamily="18" charset="0"/>
                            </a:rPr>
                            <m:t>𝓕</m:t>
                          </m:r>
                          <m:d>
                            <m:dPr>
                              <m:ctrlPr>
                                <a:rPr lang="fr-FR" sz="1600" b="1" i="1" smtClean="0">
                                  <a:latin typeface="Cambria Math" panose="02040503050406030204" pitchFamily="18" charset="0"/>
                                </a:rPr>
                              </m:ctrlPr>
                            </m:dPr>
                            <m:e>
                              <m:r>
                                <a:rPr lang="fr-FR" sz="1600" b="1" i="1" smtClean="0">
                                  <a:latin typeface="Cambria Math" panose="02040503050406030204" pitchFamily="18" charset="0"/>
                                </a:rPr>
                                <m:t>𝝎</m:t>
                              </m:r>
                            </m:e>
                          </m:d>
                          <m:r>
                            <a:rPr lang="fr-FR" sz="1600" b="1" i="1" smtClean="0">
                              <a:latin typeface="Cambria Math" panose="02040503050406030204" pitchFamily="18" charset="0"/>
                            </a:rPr>
                            <m:t>+</m:t>
                          </m:r>
                          <m:r>
                            <a:rPr lang="fr-FR" sz="1600" b="1" i="1" smtClean="0">
                              <a:latin typeface="Cambria Math" panose="02040503050406030204" pitchFamily="18" charset="0"/>
                            </a:rPr>
                            <m:t>𝜹</m:t>
                          </m:r>
                          <m:r>
                            <a:rPr lang="fr-FR" sz="1600" b="1" i="1" smtClean="0">
                              <a:latin typeface="Cambria Math" panose="02040503050406030204" pitchFamily="18" charset="0"/>
                            </a:rPr>
                            <m:t>𝓗</m:t>
                          </m:r>
                          <m:d>
                            <m:dPr>
                              <m:begChr m:val="{"/>
                              <m:endChr m:val="}"/>
                              <m:ctrlPr>
                                <a:rPr lang="fr-FR" sz="1600" b="1" i="1" smtClean="0">
                                  <a:latin typeface="Cambria Math" panose="02040503050406030204" pitchFamily="18" charset="0"/>
                                </a:rPr>
                              </m:ctrlPr>
                            </m:dPr>
                            <m:e>
                              <m:r>
                                <a:rPr lang="fr-FR" sz="1600" b="1" i="1" smtClean="0">
                                  <a:latin typeface="Cambria Math" panose="02040503050406030204" pitchFamily="18" charset="0"/>
                                </a:rPr>
                                <m:t>𝜹</m:t>
                              </m:r>
                              <m:r>
                                <a:rPr lang="fr-FR" sz="1600" b="1" i="1" smtClean="0">
                                  <a:latin typeface="Cambria Math" panose="02040503050406030204" pitchFamily="18" charset="0"/>
                                </a:rPr>
                                <m:t>𝓡</m:t>
                              </m:r>
                              <m:d>
                                <m:dPr>
                                  <m:ctrlPr>
                                    <a:rPr lang="fr-FR" sz="1600" b="1" i="1" smtClean="0">
                                      <a:latin typeface="Cambria Math" panose="02040503050406030204" pitchFamily="18" charset="0"/>
                                    </a:rPr>
                                  </m:ctrlPr>
                                </m:dPr>
                                <m:e>
                                  <m:r>
                                    <a:rPr lang="fr-FR" sz="1600" b="1" i="1" smtClean="0">
                                      <a:latin typeface="Cambria Math" panose="02040503050406030204" pitchFamily="18" charset="0"/>
                                    </a:rPr>
                                    <m:t>𝝎</m:t>
                                  </m:r>
                                </m:e>
                              </m:d>
                            </m:e>
                          </m:d>
                          <m:r>
                            <a:rPr lang="fr-FR" sz="1600" b="1" i="1" smtClean="0">
                              <a:latin typeface="Cambria Math" panose="02040503050406030204" pitchFamily="18" charset="0"/>
                            </a:rPr>
                            <m:t>, </m:t>
                          </m:r>
                          <m:sSub>
                            <m:sSubPr>
                              <m:ctrlPr>
                                <a:rPr lang="fr-FR" sz="1600" b="1" i="1" smtClean="0">
                                  <a:latin typeface="Cambria Math" panose="02040503050406030204" pitchFamily="18" charset="0"/>
                                </a:rPr>
                              </m:ctrlPr>
                            </m:sSubPr>
                            <m:e>
                              <m:r>
                                <a:rPr lang="fr-FR" sz="1600" b="1" i="1" smtClean="0">
                                  <a:latin typeface="Cambria Math" panose="02040503050406030204" pitchFamily="18" charset="0"/>
                                </a:rPr>
                                <m:t>𝓡</m:t>
                              </m:r>
                            </m:e>
                            <m:sub>
                              <m:r>
                                <a:rPr lang="fr-FR" sz="1600" b="1" i="1" smtClean="0">
                                  <a:latin typeface="Cambria Math" panose="02040503050406030204" pitchFamily="18" charset="0"/>
                                </a:rPr>
                                <m:t>𝟎</m:t>
                              </m:r>
                            </m:sub>
                          </m:sSub>
                        </m:e>
                      </m:d>
                      <m:r>
                        <a:rPr lang="fr-FR" sz="1600" b="1" i="1" smtClean="0">
                          <a:latin typeface="Cambria Math" panose="02040503050406030204" pitchFamily="18" charset="0"/>
                        </a:rPr>
                        <m:t> </m:t>
                      </m:r>
                    </m:oMath>
                  </m:oMathPara>
                </a14:m>
                <a:endParaRPr lang="fr-FR" sz="1600" b="1" dirty="0"/>
              </a:p>
            </p:txBody>
          </p:sp>
        </mc:Choice>
        <mc:Fallback>
          <p:sp>
            <p:nvSpPr>
              <p:cNvPr id="12" name="ZoneTexte 11"/>
              <p:cNvSpPr txBox="1">
                <a:spLocks noRot="1" noChangeAspect="1" noMove="1" noResize="1" noEditPoints="1" noAdjustHandles="1" noChangeArrowheads="1" noChangeShapeType="1" noTextEdit="1"/>
              </p:cNvSpPr>
              <p:nvPr/>
            </p:nvSpPr>
            <p:spPr>
              <a:xfrm>
                <a:off x="813210" y="5664752"/>
                <a:ext cx="4711931" cy="246221"/>
              </a:xfrm>
              <a:prstGeom prst="rect">
                <a:avLst/>
              </a:prstGeom>
              <a:blipFill>
                <a:blip r:embed="rId3"/>
                <a:stretch>
                  <a:fillRect l="-517" b="-1707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ZoneTexte 12"/>
              <p:cNvSpPr txBox="1"/>
              <p:nvPr/>
            </p:nvSpPr>
            <p:spPr>
              <a:xfrm>
                <a:off x="360170" y="4838925"/>
                <a:ext cx="1579470" cy="47282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fr-FR" sz="1600" b="0" i="1" smtClean="0">
                              <a:latin typeface="Cambria Math" panose="02040503050406030204" pitchFamily="18" charset="0"/>
                            </a:rPr>
                          </m:ctrlPr>
                        </m:sSubPr>
                        <m:e>
                          <m:r>
                            <a:rPr lang="fr-FR" sz="1600" b="0" i="1" smtClean="0">
                              <a:latin typeface="Cambria Math" panose="02040503050406030204" pitchFamily="18" charset="0"/>
                            </a:rPr>
                            <m:t>ℛ</m:t>
                          </m:r>
                        </m:e>
                        <m:sub>
                          <m:r>
                            <a:rPr lang="fr-FR" sz="1600" b="0" i="1" smtClean="0">
                              <a:latin typeface="Cambria Math" panose="02040503050406030204" pitchFamily="18" charset="0"/>
                            </a:rPr>
                            <m:t>0</m:t>
                          </m:r>
                        </m:sub>
                      </m:sSub>
                      <m:r>
                        <a:rPr lang="fr-FR" sz="1600" b="0" i="1" smtClean="0">
                          <a:latin typeface="Cambria Math" panose="02040503050406030204" pitchFamily="18" charset="0"/>
                        </a:rPr>
                        <m:t>=</m:t>
                      </m:r>
                      <m:d>
                        <m:dPr>
                          <m:ctrlPr>
                            <a:rPr lang="fr-FR" sz="1600" b="0" i="1" smtClean="0">
                              <a:latin typeface="Cambria Math" panose="02040503050406030204" pitchFamily="18" charset="0"/>
                            </a:rPr>
                          </m:ctrlPr>
                        </m:dPr>
                        <m:e>
                          <m:m>
                            <m:mPr>
                              <m:mcs>
                                <m:mc>
                                  <m:mcPr>
                                    <m:count m:val="2"/>
                                    <m:mcJc m:val="center"/>
                                  </m:mcPr>
                                </m:mc>
                              </m:mcs>
                              <m:ctrlPr>
                                <a:rPr lang="fr-FR" sz="1600" b="0" i="1" smtClean="0">
                                  <a:latin typeface="Cambria Math" panose="02040503050406030204" pitchFamily="18" charset="0"/>
                                </a:rPr>
                              </m:ctrlPr>
                            </m:mPr>
                            <m:mr>
                              <m:e>
                                <m:r>
                                  <m:rPr>
                                    <m:brk m:alnAt="7"/>
                                  </m:rPr>
                                  <a:rPr lang="fr-FR" sz="1600" b="0" i="1" smtClean="0">
                                    <a:latin typeface="Cambria Math" panose="02040503050406030204" pitchFamily="18" charset="0"/>
                                  </a:rPr>
                                  <m:t>𝑓</m:t>
                                </m:r>
                              </m:e>
                              <m:e>
                                <m:r>
                                  <a:rPr lang="fr-FR" sz="1600" b="0" i="1" smtClean="0">
                                    <a:latin typeface="Cambria Math" panose="02040503050406030204" pitchFamily="18" charset="0"/>
                                  </a:rPr>
                                  <m:t>0</m:t>
                                </m:r>
                              </m:e>
                            </m:mr>
                            <m:mr>
                              <m:e>
                                <m:r>
                                  <a:rPr lang="fr-FR" sz="1600" b="0" i="1" smtClean="0">
                                    <a:latin typeface="Cambria Math" panose="02040503050406030204" pitchFamily="18" charset="0"/>
                                  </a:rPr>
                                  <m:t>0</m:t>
                                </m:r>
                              </m:e>
                              <m:e>
                                <m:r>
                                  <a:rPr lang="fr-FR" sz="1600" b="0" i="1" smtClean="0">
                                    <a:latin typeface="Cambria Math" panose="02040503050406030204" pitchFamily="18" charset="0"/>
                                  </a:rPr>
                                  <m:t>1−</m:t>
                                </m:r>
                                <m:r>
                                  <a:rPr lang="fr-FR" sz="1600" b="0" i="1" smtClean="0">
                                    <a:latin typeface="Cambria Math" panose="02040503050406030204" pitchFamily="18" charset="0"/>
                                  </a:rPr>
                                  <m:t>𝑓</m:t>
                                </m:r>
                              </m:e>
                            </m:mr>
                          </m:m>
                        </m:e>
                      </m:d>
                    </m:oMath>
                  </m:oMathPara>
                </a14:m>
                <a:endParaRPr lang="fr-FR" sz="1600" dirty="0"/>
              </a:p>
            </p:txBody>
          </p:sp>
        </mc:Choice>
        <mc:Fallback>
          <p:sp>
            <p:nvSpPr>
              <p:cNvPr id="13" name="ZoneTexte 12"/>
              <p:cNvSpPr txBox="1">
                <a:spLocks noRot="1" noChangeAspect="1" noMove="1" noResize="1" noEditPoints="1" noAdjustHandles="1" noChangeArrowheads="1" noChangeShapeType="1" noTextEdit="1"/>
              </p:cNvSpPr>
              <p:nvPr/>
            </p:nvSpPr>
            <p:spPr>
              <a:xfrm>
                <a:off x="360170" y="4838925"/>
                <a:ext cx="1579470" cy="472822"/>
              </a:xfrm>
              <a:prstGeom prst="rect">
                <a:avLst/>
              </a:prstGeom>
              <a:blipFill>
                <a:blip r:embed="rId4"/>
                <a:stretch>
                  <a:fillRect/>
                </a:stretch>
              </a:blipFill>
            </p:spPr>
            <p:txBody>
              <a:bodyPr/>
              <a:lstStyle/>
              <a:p>
                <a:r>
                  <a:rPr lang="en-US">
                    <a:noFill/>
                  </a:rPr>
                  <a:t> </a:t>
                </a:r>
              </a:p>
            </p:txBody>
          </p:sp>
        </mc:Fallback>
      </mc:AlternateContent>
      <p:sp>
        <p:nvSpPr>
          <p:cNvPr id="14" name="ZoneTexte 13"/>
          <p:cNvSpPr txBox="1"/>
          <p:nvPr/>
        </p:nvSpPr>
        <p:spPr>
          <a:xfrm>
            <a:off x="305980" y="3875229"/>
            <a:ext cx="2922275" cy="307777"/>
          </a:xfrm>
          <a:prstGeom prst="rect">
            <a:avLst/>
          </a:prstGeom>
          <a:noFill/>
        </p:spPr>
        <p:txBody>
          <a:bodyPr wrap="none" rtlCol="0">
            <a:spAutoFit/>
          </a:bodyPr>
          <a:lstStyle/>
          <a:p>
            <a:pPr algn="l"/>
            <a:r>
              <a:rPr lang="fr-FR" sz="1400" dirty="0" err="1" smtClean="0"/>
              <a:t>Linearisation</a:t>
            </a:r>
            <a:r>
              <a:rPr lang="fr-FR" sz="1400" dirty="0" smtClean="0"/>
              <a:t> + Fourier </a:t>
            </a:r>
            <a:r>
              <a:rPr lang="fr-FR" sz="1400" dirty="0" err="1" smtClean="0"/>
              <a:t>Transform</a:t>
            </a:r>
            <a:endParaRPr lang="fr-FR" sz="1400" dirty="0"/>
          </a:p>
        </p:txBody>
      </p:sp>
      <p:sp>
        <p:nvSpPr>
          <p:cNvPr id="16" name="ZoneTexte 15"/>
          <p:cNvSpPr txBox="1"/>
          <p:nvPr/>
        </p:nvSpPr>
        <p:spPr>
          <a:xfrm>
            <a:off x="2458367" y="4735410"/>
            <a:ext cx="3190040" cy="738664"/>
          </a:xfrm>
          <a:prstGeom prst="rect">
            <a:avLst/>
          </a:prstGeom>
          <a:noFill/>
        </p:spPr>
        <p:txBody>
          <a:bodyPr wrap="none" rtlCol="0">
            <a:spAutoFit/>
          </a:bodyPr>
          <a:lstStyle/>
          <a:p>
            <a:pPr marL="285750" indent="-285750" algn="l">
              <a:buFont typeface="Wingdings" panose="05000000000000000000" pitchFamily="2" charset="2"/>
              <a:buChar char="ç"/>
            </a:pPr>
            <a:r>
              <a:rPr lang="fr-FR" sz="1400" dirty="0" err="1" smtClean="0">
                <a:sym typeface="Wingdings" panose="05000000000000000000" pitchFamily="2" charset="2"/>
              </a:rPr>
              <a:t>Statistical</a:t>
            </a:r>
            <a:r>
              <a:rPr lang="fr-FR" sz="1400" dirty="0" smtClean="0">
                <a:sym typeface="Wingdings" panose="05000000000000000000" pitchFamily="2" charset="2"/>
              </a:rPr>
              <a:t> </a:t>
            </a:r>
            <a:r>
              <a:rPr lang="fr-FR" sz="1400" dirty="0" err="1" smtClean="0">
                <a:sym typeface="Wingdings" panose="05000000000000000000" pitchFamily="2" charset="2"/>
              </a:rPr>
              <a:t>reference</a:t>
            </a:r>
            <a:r>
              <a:rPr lang="fr-FR" sz="1400" dirty="0" smtClean="0">
                <a:sym typeface="Wingdings" panose="05000000000000000000" pitchFamily="2" charset="2"/>
              </a:rPr>
              <a:t> state</a:t>
            </a:r>
          </a:p>
          <a:p>
            <a:pPr algn="l"/>
            <a:r>
              <a:rPr lang="fr-FR" sz="1400" b="1" dirty="0" err="1" smtClean="0">
                <a:solidFill>
                  <a:srgbClr val="FF0000"/>
                </a:solidFill>
                <a:sym typeface="Wingdings" panose="05000000000000000000" pitchFamily="2" charset="2"/>
              </a:rPr>
              <a:t>Finite</a:t>
            </a:r>
            <a:r>
              <a:rPr lang="fr-FR" sz="1400" b="1" dirty="0">
                <a:solidFill>
                  <a:srgbClr val="FF0000"/>
                </a:solidFill>
                <a:sym typeface="Wingdings" panose="05000000000000000000" pitchFamily="2" charset="2"/>
              </a:rPr>
              <a:t> </a:t>
            </a:r>
            <a:r>
              <a:rPr lang="fr-FR" sz="1400" b="1" dirty="0" err="1" smtClean="0">
                <a:solidFill>
                  <a:srgbClr val="FF0000"/>
                </a:solidFill>
                <a:sym typeface="Wingdings" panose="05000000000000000000" pitchFamily="2" charset="2"/>
              </a:rPr>
              <a:t>temperature</a:t>
            </a:r>
            <a:r>
              <a:rPr lang="fr-FR" sz="1400" b="1" dirty="0" smtClean="0">
                <a:solidFill>
                  <a:srgbClr val="FF0000"/>
                </a:solidFill>
                <a:sym typeface="Wingdings" panose="05000000000000000000" pitchFamily="2" charset="2"/>
              </a:rPr>
              <a:t>, EFA, </a:t>
            </a:r>
            <a:r>
              <a:rPr lang="fr-FR" sz="1400" b="1" dirty="0" err="1" smtClean="0">
                <a:solidFill>
                  <a:srgbClr val="FF0000"/>
                </a:solidFill>
                <a:sym typeface="Wingdings" panose="05000000000000000000" pitchFamily="2" charset="2"/>
              </a:rPr>
              <a:t>true</a:t>
            </a:r>
            <a:r>
              <a:rPr lang="fr-FR" sz="1400" b="1" dirty="0" smtClean="0">
                <a:solidFill>
                  <a:srgbClr val="FF0000"/>
                </a:solidFill>
                <a:sym typeface="Wingdings" panose="05000000000000000000" pitchFamily="2" charset="2"/>
              </a:rPr>
              <a:t> </a:t>
            </a:r>
            <a:r>
              <a:rPr lang="fr-FR" sz="1400" b="1" dirty="0" err="1" smtClean="0">
                <a:solidFill>
                  <a:srgbClr val="FF0000"/>
                </a:solidFill>
                <a:sym typeface="Wingdings" panose="05000000000000000000" pitchFamily="2" charset="2"/>
              </a:rPr>
              <a:t>odd</a:t>
            </a:r>
            <a:r>
              <a:rPr lang="fr-FR" sz="1400" b="1" dirty="0" smtClean="0">
                <a:solidFill>
                  <a:srgbClr val="FF0000"/>
                </a:solidFill>
                <a:sym typeface="Wingdings" panose="05000000000000000000" pitchFamily="2" charset="2"/>
              </a:rPr>
              <a:t>?</a:t>
            </a:r>
          </a:p>
          <a:p>
            <a:pPr marL="285750" indent="-285750" algn="l">
              <a:buFontTx/>
              <a:buChar char="-"/>
            </a:pPr>
            <a:r>
              <a:rPr lang="fr-FR" sz="1400" dirty="0" err="1" smtClean="0">
                <a:solidFill>
                  <a:srgbClr val="FF0000"/>
                </a:solidFill>
                <a:sym typeface="Wingdings" panose="05000000000000000000" pitchFamily="2" charset="2"/>
              </a:rPr>
              <a:t>Ongoing</a:t>
            </a:r>
            <a:r>
              <a:rPr lang="fr-FR" sz="1400" dirty="0" smtClean="0">
                <a:solidFill>
                  <a:srgbClr val="FF0000"/>
                </a:solidFill>
                <a:sym typeface="Wingdings" panose="05000000000000000000" pitchFamily="2" charset="2"/>
              </a:rPr>
              <a:t> </a:t>
            </a:r>
            <a:r>
              <a:rPr lang="fr-FR" sz="1400" dirty="0" err="1" smtClean="0">
                <a:solidFill>
                  <a:srgbClr val="FF0000"/>
                </a:solidFill>
                <a:sym typeface="Wingdings" panose="05000000000000000000" pitchFamily="2" charset="2"/>
              </a:rPr>
              <a:t>project</a:t>
            </a:r>
            <a:r>
              <a:rPr lang="fr-FR" sz="1400" dirty="0" smtClean="0">
                <a:solidFill>
                  <a:srgbClr val="FF0000"/>
                </a:solidFill>
                <a:sym typeface="Wingdings" panose="05000000000000000000" pitchFamily="2" charset="2"/>
              </a:rPr>
              <a:t> </a:t>
            </a:r>
            <a:r>
              <a:rPr lang="fr-FR" sz="1400" dirty="0" err="1" smtClean="0">
                <a:solidFill>
                  <a:srgbClr val="FF0000"/>
                </a:solidFill>
                <a:sym typeface="Wingdings" panose="05000000000000000000" pitchFamily="2" charset="2"/>
              </a:rPr>
              <a:t>with</a:t>
            </a:r>
            <a:r>
              <a:rPr lang="fr-FR" sz="1400" dirty="0" smtClean="0">
                <a:solidFill>
                  <a:srgbClr val="FF0000"/>
                </a:solidFill>
                <a:sym typeface="Wingdings" panose="05000000000000000000" pitchFamily="2" charset="2"/>
              </a:rPr>
              <a:t> A. </a:t>
            </a:r>
            <a:r>
              <a:rPr lang="fr-FR" sz="1400" dirty="0" err="1" smtClean="0">
                <a:solidFill>
                  <a:srgbClr val="FF0000"/>
                </a:solidFill>
                <a:sym typeface="Wingdings" panose="05000000000000000000" pitchFamily="2" charset="2"/>
              </a:rPr>
              <a:t>Pastore</a:t>
            </a:r>
            <a:endParaRPr lang="fr-FR" sz="1400" dirty="0">
              <a:solidFill>
                <a:srgbClr val="FF0000"/>
              </a:solidFill>
              <a:sym typeface="Wingdings" panose="05000000000000000000" pitchFamily="2" charset="2"/>
            </a:endParaRPr>
          </a:p>
        </p:txBody>
      </p:sp>
      <p:sp>
        <p:nvSpPr>
          <p:cNvPr id="17" name="Accolade fermante 16"/>
          <p:cNvSpPr/>
          <p:nvPr/>
        </p:nvSpPr>
        <p:spPr>
          <a:xfrm>
            <a:off x="6372106" y="3491752"/>
            <a:ext cx="359128" cy="3052474"/>
          </a:xfrm>
          <a:prstGeom prst="rightBrace">
            <a:avLst>
              <a:gd name="adj1" fmla="val 74900"/>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 name="ZoneTexte 18"/>
          <p:cNvSpPr txBox="1"/>
          <p:nvPr/>
        </p:nvSpPr>
        <p:spPr>
          <a:xfrm>
            <a:off x="8322136" y="6263751"/>
            <a:ext cx="2056973" cy="307777"/>
          </a:xfrm>
          <a:prstGeom prst="rect">
            <a:avLst/>
          </a:prstGeom>
          <a:noFill/>
        </p:spPr>
        <p:txBody>
          <a:bodyPr wrap="none" rtlCol="0">
            <a:spAutoFit/>
          </a:bodyPr>
          <a:lstStyle/>
          <a:p>
            <a:pPr algn="l"/>
            <a:r>
              <a:rPr lang="fr-FR" sz="1400" dirty="0" err="1" smtClean="0"/>
              <a:t>Solved</a:t>
            </a:r>
            <a:r>
              <a:rPr lang="fr-FR" sz="1400" dirty="0" smtClean="0"/>
              <a:t> self-</a:t>
            </a:r>
            <a:r>
              <a:rPr lang="fr-FR" sz="1400" dirty="0" err="1" smtClean="0"/>
              <a:t>consistently</a:t>
            </a:r>
            <a:endParaRPr lang="fr-FR" sz="1400" dirty="0" smtClean="0"/>
          </a:p>
        </p:txBody>
      </p:sp>
      <p:sp>
        <p:nvSpPr>
          <p:cNvPr id="20" name="ZoneTexte 19"/>
          <p:cNvSpPr txBox="1"/>
          <p:nvPr/>
        </p:nvSpPr>
        <p:spPr>
          <a:xfrm>
            <a:off x="1149905" y="493737"/>
            <a:ext cx="2552302" cy="261610"/>
          </a:xfrm>
          <a:prstGeom prst="rect">
            <a:avLst/>
          </a:prstGeom>
          <a:noFill/>
        </p:spPr>
        <p:txBody>
          <a:bodyPr wrap="none" rtlCol="0">
            <a:spAutoFit/>
          </a:bodyPr>
          <a:lstStyle/>
          <a:p>
            <a:pPr algn="l"/>
            <a:r>
              <a:rPr lang="en-US" sz="1100" dirty="0" smtClean="0"/>
              <a:t>Ref: </a:t>
            </a:r>
            <a:r>
              <a:rPr lang="en-US" sz="1100" dirty="0" err="1" smtClean="0"/>
              <a:t>Beaujeault-Taudière</a:t>
            </a:r>
            <a:r>
              <a:rPr lang="en-US" sz="1100" dirty="0" smtClean="0"/>
              <a:t>, PhD thesis</a:t>
            </a:r>
            <a:endParaRPr lang="en-US" sz="1100" dirty="0"/>
          </a:p>
        </p:txBody>
      </p:sp>
      <mc:AlternateContent xmlns:mc="http://schemas.openxmlformats.org/markup-compatibility/2006">
        <mc:Choice xmlns:a14="http://schemas.microsoft.com/office/drawing/2010/main" Requires="a14">
          <p:sp>
            <p:nvSpPr>
              <p:cNvPr id="21" name="ZoneTexte 20"/>
              <p:cNvSpPr txBox="1"/>
              <p:nvPr/>
            </p:nvSpPr>
            <p:spPr>
              <a:xfrm>
                <a:off x="360170" y="4325139"/>
                <a:ext cx="2264594" cy="25423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fr-FR" sz="1600" b="0" i="1" smtClean="0">
                          <a:latin typeface="Cambria Math" panose="02040503050406030204" pitchFamily="18" charset="0"/>
                        </a:rPr>
                        <m:t>ℱ</m:t>
                      </m:r>
                      <m:d>
                        <m:dPr>
                          <m:ctrlPr>
                            <a:rPr lang="fr-FR" sz="1600" b="0" i="1" smtClean="0">
                              <a:latin typeface="Cambria Math" panose="02040503050406030204" pitchFamily="18" charset="0"/>
                            </a:rPr>
                          </m:ctrlPr>
                        </m:dPr>
                        <m:e>
                          <m:r>
                            <a:rPr lang="fr-FR" sz="1600" b="0" i="1" smtClean="0">
                              <a:latin typeface="Cambria Math" panose="02040503050406030204" pitchFamily="18" charset="0"/>
                            </a:rPr>
                            <m:t>𝑡</m:t>
                          </m:r>
                        </m:e>
                      </m:d>
                      <m:r>
                        <a:rPr lang="fr-FR" sz="1600" b="0" i="1" smtClean="0">
                          <a:latin typeface="Cambria Math" panose="02040503050406030204" pitchFamily="18" charset="0"/>
                        </a:rPr>
                        <m:t>=</m:t>
                      </m:r>
                      <m:r>
                        <a:rPr lang="fr-FR" sz="1600" b="0" i="1" smtClean="0">
                          <a:latin typeface="Cambria Math" panose="02040503050406030204" pitchFamily="18" charset="0"/>
                        </a:rPr>
                        <m:t>ℱ</m:t>
                      </m:r>
                      <m:d>
                        <m:dPr>
                          <m:ctrlPr>
                            <a:rPr lang="fr-FR" sz="1600" b="0" i="1" smtClean="0">
                              <a:latin typeface="Cambria Math" panose="02040503050406030204" pitchFamily="18" charset="0"/>
                            </a:rPr>
                          </m:ctrlPr>
                        </m:dPr>
                        <m:e>
                          <m:r>
                            <a:rPr lang="fr-FR" sz="1600" b="0" i="1" smtClean="0">
                              <a:latin typeface="Cambria Math" panose="02040503050406030204" pitchFamily="18" charset="0"/>
                            </a:rPr>
                            <m:t>𝜔</m:t>
                          </m:r>
                        </m:e>
                      </m:d>
                      <m:sSup>
                        <m:sSupPr>
                          <m:ctrlPr>
                            <a:rPr lang="fr-FR" sz="1600" b="0" i="1" smtClean="0">
                              <a:latin typeface="Cambria Math" panose="02040503050406030204" pitchFamily="18" charset="0"/>
                            </a:rPr>
                          </m:ctrlPr>
                        </m:sSupPr>
                        <m:e>
                          <m:r>
                            <a:rPr lang="fr-FR" sz="1600" b="0" i="1" smtClean="0">
                              <a:latin typeface="Cambria Math" panose="02040503050406030204" pitchFamily="18" charset="0"/>
                            </a:rPr>
                            <m:t>𝑒</m:t>
                          </m:r>
                        </m:e>
                        <m:sup>
                          <m:r>
                            <a:rPr lang="fr-FR" sz="1600" b="0" i="1" smtClean="0">
                              <a:latin typeface="Cambria Math" panose="02040503050406030204" pitchFamily="18" charset="0"/>
                            </a:rPr>
                            <m:t>−</m:t>
                          </m:r>
                          <m:r>
                            <a:rPr lang="fr-FR" sz="1600" b="0" i="1" smtClean="0">
                              <a:latin typeface="Cambria Math" panose="02040503050406030204" pitchFamily="18" charset="0"/>
                            </a:rPr>
                            <m:t>𝑖</m:t>
                          </m:r>
                          <m:r>
                            <a:rPr lang="fr-FR" sz="1600" b="0" i="1" smtClean="0">
                              <a:latin typeface="Cambria Math" panose="02040503050406030204" pitchFamily="18" charset="0"/>
                            </a:rPr>
                            <m:t>𝜔</m:t>
                          </m:r>
                          <m:r>
                            <a:rPr lang="fr-FR" sz="1600" b="0" i="1" smtClean="0">
                              <a:latin typeface="Cambria Math" panose="02040503050406030204" pitchFamily="18" charset="0"/>
                            </a:rPr>
                            <m:t>𝑡</m:t>
                          </m:r>
                        </m:sup>
                      </m:sSup>
                      <m:r>
                        <a:rPr lang="fr-FR" sz="1600" b="0" i="1" smtClean="0">
                          <a:latin typeface="Cambria Math" panose="02040503050406030204" pitchFamily="18" charset="0"/>
                        </a:rPr>
                        <m:t>+</m:t>
                      </m:r>
                      <m:r>
                        <a:rPr lang="fr-FR" sz="1600" b="0" i="1" smtClean="0">
                          <a:latin typeface="Cambria Math" panose="02040503050406030204" pitchFamily="18" charset="0"/>
                        </a:rPr>
                        <m:t>h</m:t>
                      </m:r>
                      <m:r>
                        <a:rPr lang="fr-FR" sz="1600" b="0" i="1" smtClean="0">
                          <a:latin typeface="Cambria Math" panose="02040503050406030204" pitchFamily="18" charset="0"/>
                        </a:rPr>
                        <m:t>.</m:t>
                      </m:r>
                      <m:r>
                        <a:rPr lang="fr-FR" sz="1600" b="0" i="1" smtClean="0">
                          <a:latin typeface="Cambria Math" panose="02040503050406030204" pitchFamily="18" charset="0"/>
                        </a:rPr>
                        <m:t>𝑐</m:t>
                      </m:r>
                      <m:r>
                        <a:rPr lang="fr-FR" sz="1600" b="0" i="1" smtClean="0">
                          <a:latin typeface="Cambria Math" panose="02040503050406030204" pitchFamily="18" charset="0"/>
                        </a:rPr>
                        <m:t>.</m:t>
                      </m:r>
                    </m:oMath>
                  </m:oMathPara>
                </a14:m>
                <a:endParaRPr lang="fr-FR" sz="1600" dirty="0"/>
              </a:p>
            </p:txBody>
          </p:sp>
        </mc:Choice>
        <mc:Fallback>
          <p:sp>
            <p:nvSpPr>
              <p:cNvPr id="21" name="ZoneTexte 20"/>
              <p:cNvSpPr txBox="1">
                <a:spLocks noRot="1" noChangeAspect="1" noMove="1" noResize="1" noEditPoints="1" noAdjustHandles="1" noChangeArrowheads="1" noChangeShapeType="1" noTextEdit="1"/>
              </p:cNvSpPr>
              <p:nvPr/>
            </p:nvSpPr>
            <p:spPr>
              <a:xfrm>
                <a:off x="360170" y="4325139"/>
                <a:ext cx="2264594" cy="254237"/>
              </a:xfrm>
              <a:prstGeom prst="rect">
                <a:avLst/>
              </a:prstGeom>
              <a:blipFill>
                <a:blip r:embed="rId5"/>
                <a:stretch>
                  <a:fillRect l="-1344" b="-1219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ZoneTexte 21"/>
              <p:cNvSpPr txBox="1"/>
              <p:nvPr/>
            </p:nvSpPr>
            <p:spPr>
              <a:xfrm>
                <a:off x="3070283" y="4325138"/>
                <a:ext cx="2883930" cy="25423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fr-FR" sz="1600" b="0" i="1" smtClean="0">
                          <a:latin typeface="Cambria Math" panose="02040503050406030204" pitchFamily="18" charset="0"/>
                        </a:rPr>
                        <m:t>ℛ</m:t>
                      </m:r>
                      <m:d>
                        <m:dPr>
                          <m:ctrlPr>
                            <a:rPr lang="fr-FR" sz="1600" b="0" i="1" smtClean="0">
                              <a:latin typeface="Cambria Math" panose="02040503050406030204" pitchFamily="18" charset="0"/>
                            </a:rPr>
                          </m:ctrlPr>
                        </m:dPr>
                        <m:e>
                          <m:r>
                            <a:rPr lang="fr-FR" sz="1600" b="0" i="1" smtClean="0">
                              <a:latin typeface="Cambria Math" panose="02040503050406030204" pitchFamily="18" charset="0"/>
                            </a:rPr>
                            <m:t>𝑡</m:t>
                          </m:r>
                        </m:e>
                      </m:d>
                      <m:r>
                        <a:rPr lang="fr-FR" sz="1600" b="0" i="1" smtClean="0">
                          <a:latin typeface="Cambria Math" panose="02040503050406030204" pitchFamily="18" charset="0"/>
                        </a:rPr>
                        <m:t>=</m:t>
                      </m:r>
                      <m:sSub>
                        <m:sSubPr>
                          <m:ctrlPr>
                            <a:rPr lang="fr-FR" sz="1600" b="0" i="1" smtClean="0">
                              <a:latin typeface="Cambria Math" panose="02040503050406030204" pitchFamily="18" charset="0"/>
                            </a:rPr>
                          </m:ctrlPr>
                        </m:sSubPr>
                        <m:e>
                          <m:r>
                            <a:rPr lang="fr-FR" sz="1600" b="0" i="1" smtClean="0">
                              <a:latin typeface="Cambria Math" panose="02040503050406030204" pitchFamily="18" charset="0"/>
                            </a:rPr>
                            <m:t>ℛ</m:t>
                          </m:r>
                        </m:e>
                        <m:sub>
                          <m:r>
                            <a:rPr lang="fr-FR" sz="1600" b="0" i="1" smtClean="0">
                              <a:latin typeface="Cambria Math" panose="02040503050406030204" pitchFamily="18" charset="0"/>
                            </a:rPr>
                            <m:t>0</m:t>
                          </m:r>
                        </m:sub>
                      </m:sSub>
                      <m:r>
                        <a:rPr lang="fr-FR" sz="1600" b="0" i="1" smtClean="0">
                          <a:latin typeface="Cambria Math" panose="02040503050406030204" pitchFamily="18" charset="0"/>
                        </a:rPr>
                        <m:t>+</m:t>
                      </m:r>
                      <m:r>
                        <a:rPr lang="fr-FR" sz="1600" b="0" i="1" smtClean="0">
                          <a:latin typeface="Cambria Math" panose="02040503050406030204" pitchFamily="18" charset="0"/>
                        </a:rPr>
                        <m:t>𝛿</m:t>
                      </m:r>
                      <m:r>
                        <a:rPr lang="fr-FR" sz="1600" b="0" i="1" smtClean="0">
                          <a:latin typeface="Cambria Math" panose="02040503050406030204" pitchFamily="18" charset="0"/>
                        </a:rPr>
                        <m:t>ℛ</m:t>
                      </m:r>
                      <m:d>
                        <m:dPr>
                          <m:ctrlPr>
                            <a:rPr lang="fr-FR" sz="1600" b="0" i="1" smtClean="0">
                              <a:latin typeface="Cambria Math" panose="02040503050406030204" pitchFamily="18" charset="0"/>
                            </a:rPr>
                          </m:ctrlPr>
                        </m:dPr>
                        <m:e>
                          <m:r>
                            <a:rPr lang="fr-FR" sz="1600" b="0" i="1" smtClean="0">
                              <a:latin typeface="Cambria Math" panose="02040503050406030204" pitchFamily="18" charset="0"/>
                            </a:rPr>
                            <m:t>𝜔</m:t>
                          </m:r>
                        </m:e>
                      </m:d>
                      <m:sSup>
                        <m:sSupPr>
                          <m:ctrlPr>
                            <a:rPr lang="fr-FR" sz="1600" b="0" i="1" smtClean="0">
                              <a:latin typeface="Cambria Math" panose="02040503050406030204" pitchFamily="18" charset="0"/>
                            </a:rPr>
                          </m:ctrlPr>
                        </m:sSupPr>
                        <m:e>
                          <m:r>
                            <a:rPr lang="fr-FR" sz="1600" b="0" i="1" smtClean="0">
                              <a:latin typeface="Cambria Math" panose="02040503050406030204" pitchFamily="18" charset="0"/>
                            </a:rPr>
                            <m:t>𝑒</m:t>
                          </m:r>
                        </m:e>
                        <m:sup>
                          <m:r>
                            <a:rPr lang="fr-FR" sz="1600" b="0" i="1" smtClean="0">
                              <a:latin typeface="Cambria Math" panose="02040503050406030204" pitchFamily="18" charset="0"/>
                            </a:rPr>
                            <m:t>−</m:t>
                          </m:r>
                          <m:r>
                            <a:rPr lang="fr-FR" sz="1600" b="0" i="1" smtClean="0">
                              <a:latin typeface="Cambria Math" panose="02040503050406030204" pitchFamily="18" charset="0"/>
                            </a:rPr>
                            <m:t>𝑖</m:t>
                          </m:r>
                          <m:r>
                            <a:rPr lang="fr-FR" sz="1600" b="0" i="1" smtClean="0">
                              <a:latin typeface="Cambria Math" panose="02040503050406030204" pitchFamily="18" charset="0"/>
                            </a:rPr>
                            <m:t>𝜔</m:t>
                          </m:r>
                          <m:r>
                            <a:rPr lang="fr-FR" sz="1600" b="0" i="1" smtClean="0">
                              <a:latin typeface="Cambria Math" panose="02040503050406030204" pitchFamily="18" charset="0"/>
                            </a:rPr>
                            <m:t>𝑡</m:t>
                          </m:r>
                        </m:sup>
                      </m:sSup>
                      <m:r>
                        <a:rPr lang="fr-FR" sz="1600" b="0" i="1" smtClean="0">
                          <a:latin typeface="Cambria Math" panose="02040503050406030204" pitchFamily="18" charset="0"/>
                        </a:rPr>
                        <m:t>+</m:t>
                      </m:r>
                      <m:r>
                        <a:rPr lang="fr-FR" sz="1600" b="0" i="1" smtClean="0">
                          <a:latin typeface="Cambria Math" panose="02040503050406030204" pitchFamily="18" charset="0"/>
                        </a:rPr>
                        <m:t>h</m:t>
                      </m:r>
                      <m:r>
                        <a:rPr lang="fr-FR" sz="1600" b="0" i="1" smtClean="0">
                          <a:latin typeface="Cambria Math" panose="02040503050406030204" pitchFamily="18" charset="0"/>
                        </a:rPr>
                        <m:t>.</m:t>
                      </m:r>
                      <m:r>
                        <a:rPr lang="fr-FR" sz="1600" b="0" i="1" smtClean="0">
                          <a:latin typeface="Cambria Math" panose="02040503050406030204" pitchFamily="18" charset="0"/>
                        </a:rPr>
                        <m:t>𝑐</m:t>
                      </m:r>
                      <m:r>
                        <a:rPr lang="fr-FR" sz="1600" b="0" i="1" smtClean="0">
                          <a:latin typeface="Cambria Math" panose="02040503050406030204" pitchFamily="18" charset="0"/>
                        </a:rPr>
                        <m:t>.</m:t>
                      </m:r>
                    </m:oMath>
                  </m:oMathPara>
                </a14:m>
                <a:endParaRPr lang="fr-FR" sz="1600" dirty="0"/>
              </a:p>
            </p:txBody>
          </p:sp>
        </mc:Choice>
        <mc:Fallback>
          <p:sp>
            <p:nvSpPr>
              <p:cNvPr id="22" name="ZoneTexte 21"/>
              <p:cNvSpPr txBox="1">
                <a:spLocks noRot="1" noChangeAspect="1" noMove="1" noResize="1" noEditPoints="1" noAdjustHandles="1" noChangeArrowheads="1" noChangeShapeType="1" noTextEdit="1"/>
              </p:cNvSpPr>
              <p:nvPr/>
            </p:nvSpPr>
            <p:spPr>
              <a:xfrm>
                <a:off x="3070283" y="4325138"/>
                <a:ext cx="2883930" cy="254237"/>
              </a:xfrm>
              <a:prstGeom prst="rect">
                <a:avLst/>
              </a:prstGeom>
              <a:blipFill>
                <a:blip r:embed="rId6"/>
                <a:stretch>
                  <a:fillRect l="-1057" b="-19512"/>
                </a:stretch>
              </a:blipFill>
            </p:spPr>
            <p:txBody>
              <a:bodyPr/>
              <a:lstStyle/>
              <a:p>
                <a:r>
                  <a:rPr lang="en-US">
                    <a:noFill/>
                  </a:rPr>
                  <a:t> </a:t>
                </a:r>
              </a:p>
            </p:txBody>
          </p:sp>
        </mc:Fallback>
      </mc:AlternateContent>
      <p:sp>
        <p:nvSpPr>
          <p:cNvPr id="23" name="ZoneTexte 22"/>
          <p:cNvSpPr txBox="1"/>
          <p:nvPr/>
        </p:nvSpPr>
        <p:spPr>
          <a:xfrm>
            <a:off x="2680456" y="4298367"/>
            <a:ext cx="371146" cy="307777"/>
          </a:xfrm>
          <a:prstGeom prst="rect">
            <a:avLst/>
          </a:prstGeom>
          <a:noFill/>
        </p:spPr>
        <p:txBody>
          <a:bodyPr wrap="square" rtlCol="0">
            <a:spAutoFit/>
          </a:bodyPr>
          <a:lstStyle/>
          <a:p>
            <a:pPr algn="l"/>
            <a:r>
              <a:rPr lang="fr-FR" sz="1400" dirty="0" smtClean="0">
                <a:sym typeface="Wingdings" panose="05000000000000000000" pitchFamily="2" charset="2"/>
              </a:rPr>
              <a:t></a:t>
            </a:r>
            <a:endParaRPr lang="fr-FR" sz="1800" dirty="0"/>
          </a:p>
        </p:txBody>
      </p:sp>
      <mc:AlternateContent xmlns:mc="http://schemas.openxmlformats.org/markup-compatibility/2006">
        <mc:Choice xmlns:a14="http://schemas.microsoft.com/office/drawing/2010/main" Requires="a14">
          <p:sp>
            <p:nvSpPr>
              <p:cNvPr id="24" name="ZoneTexte 23"/>
              <p:cNvSpPr txBox="1"/>
              <p:nvPr/>
            </p:nvSpPr>
            <p:spPr>
              <a:xfrm>
                <a:off x="1559100" y="6210078"/>
                <a:ext cx="2509982" cy="276999"/>
              </a:xfrm>
              <a:prstGeom prst="rect">
                <a:avLst/>
              </a:prstGeom>
              <a:solidFill>
                <a:schemeClr val="bg1">
                  <a:lumMod val="95000"/>
                </a:schemeClr>
              </a:solidFill>
              <a:ln w="28575">
                <a:solidFill>
                  <a:schemeClr val="tx1"/>
                </a:solidFill>
              </a:ln>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fr-FR" sz="1800" b="0" i="1" smtClean="0">
                          <a:latin typeface="Cambria Math" panose="02040503050406030204" pitchFamily="18" charset="0"/>
                        </a:rPr>
                        <m:t>𝑆</m:t>
                      </m:r>
                      <m:d>
                        <m:dPr>
                          <m:ctrlPr>
                            <a:rPr lang="fr-FR" sz="1800" b="0" i="1" smtClean="0">
                              <a:latin typeface="Cambria Math" panose="02040503050406030204" pitchFamily="18" charset="0"/>
                            </a:rPr>
                          </m:ctrlPr>
                        </m:dPr>
                        <m:e>
                          <m:r>
                            <a:rPr lang="fr-FR" sz="1800" b="0" i="1" smtClean="0">
                              <a:latin typeface="Cambria Math" panose="02040503050406030204" pitchFamily="18" charset="0"/>
                            </a:rPr>
                            <m:t>𝐹</m:t>
                          </m:r>
                          <m:r>
                            <a:rPr lang="fr-FR" sz="1800" b="0" i="1" smtClean="0">
                              <a:latin typeface="Cambria Math" panose="02040503050406030204" pitchFamily="18" charset="0"/>
                            </a:rPr>
                            <m:t>,</m:t>
                          </m:r>
                          <m:r>
                            <a:rPr lang="fr-FR" sz="1800" b="0" i="1" smtClean="0">
                              <a:latin typeface="Cambria Math" panose="02040503050406030204" pitchFamily="18" charset="0"/>
                            </a:rPr>
                            <m:t>𝜔</m:t>
                          </m:r>
                        </m:e>
                      </m:d>
                      <m:r>
                        <a:rPr lang="fr-FR" sz="1800" b="0" i="1" smtClean="0">
                          <a:latin typeface="Cambria Math" panose="02040503050406030204" pitchFamily="18" charset="0"/>
                        </a:rPr>
                        <m:t>=</m:t>
                      </m:r>
                      <m:r>
                        <a:rPr lang="fr-FR" sz="1800" b="0" i="1" smtClean="0">
                          <a:latin typeface="Cambria Math" panose="02040503050406030204" pitchFamily="18" charset="0"/>
                        </a:rPr>
                        <m:t>𝑇𝑟</m:t>
                      </m:r>
                      <m:r>
                        <a:rPr lang="fr-FR" sz="1800" b="0" i="1" smtClean="0">
                          <a:latin typeface="Cambria Math" panose="02040503050406030204" pitchFamily="18" charset="0"/>
                        </a:rPr>
                        <m:t>(</m:t>
                      </m:r>
                      <m:sSup>
                        <m:sSupPr>
                          <m:ctrlPr>
                            <a:rPr lang="fr-FR" sz="1800" b="0" i="1" smtClean="0">
                              <a:latin typeface="Cambria Math" panose="02040503050406030204" pitchFamily="18" charset="0"/>
                            </a:rPr>
                          </m:ctrlPr>
                        </m:sSupPr>
                        <m:e>
                          <m:r>
                            <a:rPr lang="fr-FR" sz="1800" b="0" i="1" smtClean="0">
                              <a:latin typeface="Cambria Math" panose="02040503050406030204" pitchFamily="18" charset="0"/>
                            </a:rPr>
                            <m:t>ℱ</m:t>
                          </m:r>
                        </m:e>
                        <m:sup>
                          <m:r>
                            <a:rPr lang="fr-FR" sz="1800" b="0" i="1" smtClean="0">
                              <a:latin typeface="Cambria Math" panose="02040503050406030204" pitchFamily="18" charset="0"/>
                            </a:rPr>
                            <m:t>+</m:t>
                          </m:r>
                        </m:sup>
                      </m:sSup>
                      <m:r>
                        <a:rPr lang="fr-FR" sz="1800" b="0" i="1" smtClean="0">
                          <a:latin typeface="Cambria Math" panose="02040503050406030204" pitchFamily="18" charset="0"/>
                        </a:rPr>
                        <m:t>𝛿</m:t>
                      </m:r>
                      <m:r>
                        <a:rPr lang="fr-FR" sz="1800" b="0" i="1" smtClean="0">
                          <a:latin typeface="Cambria Math" panose="02040503050406030204" pitchFamily="18" charset="0"/>
                        </a:rPr>
                        <m:t>ℛ</m:t>
                      </m:r>
                      <m:r>
                        <a:rPr lang="fr-FR" sz="1800" b="0" i="1" smtClean="0">
                          <a:latin typeface="Cambria Math" panose="02040503050406030204" pitchFamily="18" charset="0"/>
                        </a:rPr>
                        <m:t>(</m:t>
                      </m:r>
                      <m:r>
                        <a:rPr lang="fr-FR" sz="1800" b="0" i="1" smtClean="0">
                          <a:latin typeface="Cambria Math" panose="02040503050406030204" pitchFamily="18" charset="0"/>
                        </a:rPr>
                        <m:t>𝜔</m:t>
                      </m:r>
                      <m:r>
                        <a:rPr lang="fr-FR" sz="1800" b="0" i="1" smtClean="0">
                          <a:latin typeface="Cambria Math" panose="02040503050406030204" pitchFamily="18" charset="0"/>
                        </a:rPr>
                        <m:t>))</m:t>
                      </m:r>
                    </m:oMath>
                  </m:oMathPara>
                </a14:m>
                <a:endParaRPr lang="fr-FR" sz="1800" dirty="0"/>
              </a:p>
            </p:txBody>
          </p:sp>
        </mc:Choice>
        <mc:Fallback>
          <p:sp>
            <p:nvSpPr>
              <p:cNvPr id="24" name="ZoneTexte 23"/>
              <p:cNvSpPr txBox="1">
                <a:spLocks noRot="1" noChangeAspect="1" noMove="1" noResize="1" noEditPoints="1" noAdjustHandles="1" noChangeArrowheads="1" noChangeShapeType="1" noTextEdit="1"/>
              </p:cNvSpPr>
              <p:nvPr/>
            </p:nvSpPr>
            <p:spPr>
              <a:xfrm>
                <a:off x="1559100" y="6210078"/>
                <a:ext cx="2509982" cy="276999"/>
              </a:xfrm>
              <a:prstGeom prst="rect">
                <a:avLst/>
              </a:prstGeom>
              <a:blipFill>
                <a:blip r:embed="rId7"/>
                <a:stretch>
                  <a:fillRect l="-1199" r="-1918" b="-28000"/>
                </a:stretch>
              </a:blipFill>
              <a:ln w="28575">
                <a:solidFill>
                  <a:schemeClr val="tx1"/>
                </a:solidFill>
              </a:ln>
            </p:spPr>
            <p:txBody>
              <a:bodyPr/>
              <a:lstStyle/>
              <a:p>
                <a:r>
                  <a:rPr lang="en-US">
                    <a:noFill/>
                  </a:rPr>
                  <a:t> </a:t>
                </a:r>
              </a:p>
            </p:txBody>
          </p:sp>
        </mc:Fallback>
      </mc:AlternateContent>
      <p:sp>
        <p:nvSpPr>
          <p:cNvPr id="30" name="ZoneTexte 29"/>
          <p:cNvSpPr txBox="1"/>
          <p:nvPr/>
        </p:nvSpPr>
        <p:spPr>
          <a:xfrm>
            <a:off x="6903627" y="3688240"/>
            <a:ext cx="65" cy="246221"/>
          </a:xfrm>
          <a:prstGeom prst="rect">
            <a:avLst/>
          </a:prstGeom>
          <a:noFill/>
        </p:spPr>
        <p:txBody>
          <a:bodyPr wrap="none" lIns="0" tIns="0" rIns="0" bIns="0" rtlCol="0">
            <a:spAutoFit/>
          </a:bodyPr>
          <a:lstStyle/>
          <a:p>
            <a:pPr algn="l"/>
            <a:endParaRPr lang="fr-FR" sz="1600" b="0" dirty="0" smtClean="0"/>
          </a:p>
        </p:txBody>
      </p:sp>
      <mc:AlternateContent xmlns:mc="http://schemas.openxmlformats.org/markup-compatibility/2006">
        <mc:Choice xmlns:a14="http://schemas.microsoft.com/office/drawing/2010/main" Requires="a14">
          <p:sp>
            <p:nvSpPr>
              <p:cNvPr id="39" name="ZoneTexte 38"/>
              <p:cNvSpPr txBox="1"/>
              <p:nvPr/>
            </p:nvSpPr>
            <p:spPr>
              <a:xfrm>
                <a:off x="3089932" y="1062042"/>
                <a:ext cx="228992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sz="1600" b="0" i="1" smtClean="0">
                              <a:latin typeface="Cambria Math" panose="02040503050406030204" pitchFamily="18" charset="0"/>
                            </a:rPr>
                          </m:ctrlPr>
                        </m:dPr>
                        <m:e>
                          <m:sSub>
                            <m:sSubPr>
                              <m:ctrlPr>
                                <a:rPr lang="fr-FR" sz="1600" b="0" i="0" smtClean="0">
                                  <a:latin typeface="Cambria Math" panose="02040503050406030204" pitchFamily="18" charset="0"/>
                                </a:rPr>
                              </m:ctrlPr>
                            </m:sSubPr>
                            <m:e>
                              <m:r>
                                <m:rPr>
                                  <m:sty m:val="p"/>
                                </m:rPr>
                                <a:rPr lang="fr-FR" sz="1600" b="0" i="0" smtClean="0">
                                  <a:latin typeface="Cambria Math" panose="02040503050406030204" pitchFamily="18" charset="0"/>
                                </a:rPr>
                                <m:t>Φ</m:t>
                              </m:r>
                            </m:e>
                            <m:sub>
                              <m:r>
                                <a:rPr lang="fr-FR" sz="1600" b="0" i="1" smtClean="0">
                                  <a:latin typeface="Cambria Math" panose="02040503050406030204" pitchFamily="18" charset="0"/>
                                </a:rPr>
                                <m:t>0</m:t>
                              </m:r>
                            </m:sub>
                          </m:sSub>
                          <m:r>
                            <a:rPr lang="fr-FR" sz="1600" b="0" i="1" smtClean="0">
                              <a:latin typeface="Cambria Math" panose="02040503050406030204" pitchFamily="18" charset="0"/>
                            </a:rPr>
                            <m:t>+</m:t>
                          </m:r>
                          <m:r>
                            <a:rPr lang="fr-FR" sz="1600" b="0" i="1" smtClean="0">
                              <a:latin typeface="Cambria Math" panose="02040503050406030204" pitchFamily="18" charset="0"/>
                            </a:rPr>
                            <m:t>𝛿</m:t>
                          </m:r>
                          <m:r>
                            <m:rPr>
                              <m:sty m:val="p"/>
                            </m:rPr>
                            <a:rPr lang="fr-FR" sz="1600" b="0" i="0" smtClean="0">
                              <a:latin typeface="Cambria Math" panose="02040503050406030204" pitchFamily="18" charset="0"/>
                            </a:rPr>
                            <m:t>Φ</m:t>
                          </m:r>
                        </m:e>
                      </m:d>
                      <m:r>
                        <a:rPr lang="fr-FR" sz="1600" b="0" i="1" smtClean="0">
                          <a:latin typeface="Cambria Math" panose="02040503050406030204" pitchFamily="18" charset="0"/>
                        </a:rPr>
                        <m:t>= </m:t>
                      </m:r>
                      <m:r>
                        <m:rPr>
                          <m:sty m:val="p"/>
                        </m:rPr>
                        <a:rPr lang="fr-FR" sz="1600" b="0" i="1" smtClean="0">
                          <a:latin typeface="Cambria Math" panose="02040503050406030204" pitchFamily="18" charset="0"/>
                        </a:rPr>
                        <m:t>exp</m:t>
                      </m:r>
                      <m:d>
                        <m:dPr>
                          <m:ctrlPr>
                            <a:rPr lang="fr-FR" sz="1600" b="0" i="1" smtClean="0">
                              <a:latin typeface="Cambria Math" panose="02040503050406030204" pitchFamily="18" charset="0"/>
                            </a:rPr>
                          </m:ctrlPr>
                        </m:dPr>
                        <m:e>
                          <m:r>
                            <a:rPr lang="fr-FR" sz="1600" b="0" i="1" smtClean="0">
                              <a:latin typeface="Cambria Math" panose="02040503050406030204" pitchFamily="18" charset="0"/>
                            </a:rPr>
                            <m:t>𝑍</m:t>
                          </m:r>
                        </m:e>
                      </m:d>
                      <m:r>
                        <a:rPr lang="fr-FR" sz="1600" b="0" i="1" smtClean="0">
                          <a:latin typeface="Cambria Math" panose="02040503050406030204" pitchFamily="18" charset="0"/>
                        </a:rPr>
                        <m:t>|</m:t>
                      </m:r>
                      <m:sSub>
                        <m:sSubPr>
                          <m:ctrlPr>
                            <a:rPr lang="fr-FR" sz="1600" b="0" i="0" smtClean="0">
                              <a:latin typeface="Cambria Math" panose="02040503050406030204" pitchFamily="18" charset="0"/>
                            </a:rPr>
                          </m:ctrlPr>
                        </m:sSubPr>
                        <m:e>
                          <m:r>
                            <m:rPr>
                              <m:sty m:val="p"/>
                            </m:rPr>
                            <a:rPr lang="fr-FR" sz="1600" b="0" i="0" smtClean="0">
                              <a:latin typeface="Cambria Math" panose="02040503050406030204" pitchFamily="18" charset="0"/>
                            </a:rPr>
                            <m:t>Φ</m:t>
                          </m:r>
                        </m:e>
                        <m:sub>
                          <m:r>
                            <a:rPr lang="fr-FR" sz="1600" b="0" i="0" smtClean="0">
                              <a:latin typeface="Cambria Math" panose="02040503050406030204" pitchFamily="18" charset="0"/>
                            </a:rPr>
                            <m:t>0</m:t>
                          </m:r>
                        </m:sub>
                      </m:sSub>
                      <m:r>
                        <a:rPr lang="fr-FR" sz="1600" b="0" i="1" smtClean="0">
                          <a:latin typeface="Cambria Math" panose="02040503050406030204" pitchFamily="18" charset="0"/>
                        </a:rPr>
                        <m:t>〉</m:t>
                      </m:r>
                    </m:oMath>
                  </m:oMathPara>
                </a14:m>
                <a:endParaRPr lang="fr-FR" sz="1600" b="0" dirty="0" smtClean="0"/>
              </a:p>
            </p:txBody>
          </p:sp>
        </mc:Choice>
        <mc:Fallback>
          <p:sp>
            <p:nvSpPr>
              <p:cNvPr id="39" name="ZoneTexte 38"/>
              <p:cNvSpPr txBox="1">
                <a:spLocks noRot="1" noChangeAspect="1" noMove="1" noResize="1" noEditPoints="1" noAdjustHandles="1" noChangeArrowheads="1" noChangeShapeType="1" noTextEdit="1"/>
              </p:cNvSpPr>
              <p:nvPr/>
            </p:nvSpPr>
            <p:spPr>
              <a:xfrm>
                <a:off x="3089932" y="1062042"/>
                <a:ext cx="2289922" cy="246221"/>
              </a:xfrm>
              <a:prstGeom prst="rect">
                <a:avLst/>
              </a:prstGeom>
              <a:blipFill>
                <a:blip r:embed="rId8"/>
                <a:stretch>
                  <a:fillRect r="-2128" b="-34146"/>
                </a:stretch>
              </a:blipFill>
            </p:spPr>
            <p:txBody>
              <a:bodyPr/>
              <a:lstStyle/>
              <a:p>
                <a:r>
                  <a:rPr lang="en-US">
                    <a:noFill/>
                  </a:rPr>
                  <a:t> </a:t>
                </a:r>
              </a:p>
            </p:txBody>
          </p:sp>
        </mc:Fallback>
      </mc:AlternateContent>
      <p:sp>
        <p:nvSpPr>
          <p:cNvPr id="40" name="ZoneTexte 39"/>
          <p:cNvSpPr txBox="1"/>
          <p:nvPr/>
        </p:nvSpPr>
        <p:spPr>
          <a:xfrm>
            <a:off x="1348768" y="3142981"/>
            <a:ext cx="4299639" cy="307777"/>
          </a:xfrm>
          <a:prstGeom prst="rect">
            <a:avLst/>
          </a:prstGeom>
          <a:noFill/>
        </p:spPr>
        <p:txBody>
          <a:bodyPr wrap="none" rtlCol="0">
            <a:spAutoFit/>
          </a:bodyPr>
          <a:lstStyle/>
          <a:p>
            <a:pPr algn="l"/>
            <a:r>
              <a:rPr lang="fr-FR" sz="1400" b="1" dirty="0" smtClean="0"/>
              <a:t>QRPA-FAM : </a:t>
            </a:r>
            <a:r>
              <a:rPr lang="fr-FR" sz="1400" dirty="0" smtClean="0"/>
              <a:t>explore the QRPA </a:t>
            </a:r>
            <a:r>
              <a:rPr lang="fr-FR" sz="1400" dirty="0" err="1" smtClean="0"/>
              <a:t>spectrum</a:t>
            </a:r>
            <a:r>
              <a:rPr lang="fr-FR" sz="1400" dirty="0" smtClean="0"/>
              <a:t> </a:t>
            </a:r>
            <a:r>
              <a:rPr lang="fr-FR" sz="1400" dirty="0" err="1" smtClean="0"/>
              <a:t>iteratively</a:t>
            </a:r>
            <a:endParaRPr lang="fr-FR" sz="1400" dirty="0"/>
          </a:p>
        </p:txBody>
      </p:sp>
      <p:sp>
        <p:nvSpPr>
          <p:cNvPr id="41" name="ZoneTexte 40"/>
          <p:cNvSpPr txBox="1"/>
          <p:nvPr/>
        </p:nvSpPr>
        <p:spPr>
          <a:xfrm>
            <a:off x="3189574" y="2600455"/>
            <a:ext cx="2090637" cy="523220"/>
          </a:xfrm>
          <a:prstGeom prst="rect">
            <a:avLst/>
          </a:prstGeom>
          <a:noFill/>
        </p:spPr>
        <p:txBody>
          <a:bodyPr wrap="none" rtlCol="0">
            <a:spAutoFit/>
          </a:bodyPr>
          <a:lstStyle/>
          <a:p>
            <a:pPr marL="285750" indent="-285750" algn="l">
              <a:buFont typeface="Wingdings" panose="05000000000000000000" pitchFamily="2" charset="2"/>
              <a:buChar char="ç"/>
            </a:pPr>
            <a:r>
              <a:rPr lang="fr-FR" sz="1400" dirty="0" smtClean="0">
                <a:sym typeface="Wingdings" panose="05000000000000000000" pitchFamily="2" charset="2"/>
              </a:rPr>
              <a:t>Large dimensions</a:t>
            </a:r>
          </a:p>
          <a:p>
            <a:pPr algn="l"/>
            <a:r>
              <a:rPr lang="fr-FR" sz="1400" b="1" dirty="0" err="1" smtClean="0">
                <a:solidFill>
                  <a:srgbClr val="FF0000"/>
                </a:solidFill>
                <a:sym typeface="Wingdings" panose="05000000000000000000" pitchFamily="2" charset="2"/>
              </a:rPr>
              <a:t>Difficult</a:t>
            </a:r>
            <a:r>
              <a:rPr lang="fr-FR" sz="1400" b="1" dirty="0" smtClean="0">
                <a:solidFill>
                  <a:srgbClr val="FF0000"/>
                </a:solidFill>
                <a:sym typeface="Wingdings" panose="05000000000000000000" pitchFamily="2" charset="2"/>
              </a:rPr>
              <a:t> to </a:t>
            </a:r>
            <a:r>
              <a:rPr lang="fr-FR" sz="1400" b="1" dirty="0" err="1" smtClean="0">
                <a:solidFill>
                  <a:srgbClr val="FF0000"/>
                </a:solidFill>
                <a:sym typeface="Wingdings" panose="05000000000000000000" pitchFamily="2" charset="2"/>
              </a:rPr>
              <a:t>diagonalize</a:t>
            </a:r>
            <a:endParaRPr lang="fr-FR" sz="1400" b="1" dirty="0">
              <a:solidFill>
                <a:srgbClr val="FF0000"/>
              </a:solidFill>
              <a:sym typeface="Wingdings" panose="05000000000000000000" pitchFamily="2" charset="2"/>
            </a:endParaRPr>
          </a:p>
        </p:txBody>
      </p:sp>
      <p:sp>
        <p:nvSpPr>
          <p:cNvPr id="3" name="Flèche à angle droit 2"/>
          <p:cNvSpPr/>
          <p:nvPr/>
        </p:nvSpPr>
        <p:spPr>
          <a:xfrm rot="5400000">
            <a:off x="657480" y="2972682"/>
            <a:ext cx="458734" cy="394610"/>
          </a:xfrm>
          <a:prstGeom prst="ben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mc:AlternateContent xmlns:mc="http://schemas.openxmlformats.org/markup-compatibility/2006">
        <mc:Choice xmlns:a14="http://schemas.microsoft.com/office/drawing/2010/main" Requires="a14">
          <p:graphicFrame>
            <p:nvGraphicFramePr>
              <p:cNvPr id="42" name="Diagramme 41"/>
              <p:cNvGraphicFramePr/>
              <p:nvPr>
                <p:extLst>
                  <p:ext uri="{D42A27DB-BD31-4B8C-83A1-F6EECF244321}">
                    <p14:modId xmlns:p14="http://schemas.microsoft.com/office/powerpoint/2010/main" val="745392146"/>
                  </p:ext>
                </p:extLst>
              </p:nvPr>
            </p:nvGraphicFramePr>
            <p:xfrm>
              <a:off x="7077715" y="3491752"/>
              <a:ext cx="4775204" cy="281698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mc:Choice>
        <mc:Fallback>
          <p:graphicFrame>
            <p:nvGraphicFramePr>
              <p:cNvPr id="42" name="Diagramme 41"/>
              <p:cNvGraphicFramePr/>
              <p:nvPr>
                <p:extLst>
                  <p:ext uri="{D42A27DB-BD31-4B8C-83A1-F6EECF244321}">
                    <p14:modId xmlns:p14="http://schemas.microsoft.com/office/powerpoint/2010/main" val="745392146"/>
                  </p:ext>
                </p:extLst>
              </p:nvPr>
            </p:nvGraphicFramePr>
            <p:xfrm>
              <a:off x="7077715" y="3491752"/>
              <a:ext cx="4775204" cy="2816987"/>
            </p:xfrm>
            <a:graphic>
              <a:graphicData uri="http://schemas.openxmlformats.org/drawingml/2006/diagram">
                <dgm:relIds xmlns:dgm="http://schemas.openxmlformats.org/drawingml/2006/diagram" xmlns:r="http://schemas.openxmlformats.org/officeDocument/2006/relationships" r:dm="rId14" r:lo="rId10" r:qs="rId11" r:cs="rId12"/>
              </a:graphicData>
            </a:graphic>
          </p:graphicFrame>
        </mc:Fallback>
      </mc:AlternateContent>
      <mc:AlternateContent xmlns:mc="http://schemas.openxmlformats.org/markup-compatibility/2006">
        <mc:Choice xmlns:a14="http://schemas.microsoft.com/office/drawing/2010/main" Requires="a14">
          <p:sp>
            <p:nvSpPr>
              <p:cNvPr id="25" name="ZoneTexte 24"/>
              <p:cNvSpPr txBox="1"/>
              <p:nvPr/>
            </p:nvSpPr>
            <p:spPr>
              <a:xfrm>
                <a:off x="415860" y="1456269"/>
                <a:ext cx="5181547" cy="116891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fr-FR" sz="1600" b="0" i="1" smtClean="0">
                          <a:latin typeface="Cambria Math" panose="02040503050406030204" pitchFamily="18" charset="0"/>
                        </a:rPr>
                        <m:t>𝐸</m:t>
                      </m:r>
                      <m:r>
                        <a:rPr lang="fr-FR" sz="1600" b="0" i="1" smtClean="0">
                          <a:latin typeface="Cambria Math" panose="02040503050406030204" pitchFamily="18" charset="0"/>
                        </a:rPr>
                        <m:t>[</m:t>
                      </m:r>
                      <m:sSub>
                        <m:sSubPr>
                          <m:ctrlPr>
                            <a:rPr lang="fr-FR" sz="1600" b="0" i="0" smtClean="0">
                              <a:latin typeface="Cambria Math" panose="02040503050406030204" pitchFamily="18" charset="0"/>
                            </a:rPr>
                          </m:ctrlPr>
                        </m:sSubPr>
                        <m:e>
                          <m:r>
                            <m:rPr>
                              <m:sty m:val="p"/>
                            </m:rPr>
                            <a:rPr lang="fr-FR" sz="1600" b="0" i="0" smtClean="0">
                              <a:latin typeface="Cambria Math" panose="02040503050406030204" pitchFamily="18" charset="0"/>
                            </a:rPr>
                            <m:t>Φ</m:t>
                          </m:r>
                        </m:e>
                        <m:sub>
                          <m:r>
                            <a:rPr lang="fr-FR" sz="1600" b="0" i="0" smtClean="0">
                              <a:latin typeface="Cambria Math" panose="02040503050406030204" pitchFamily="18" charset="0"/>
                            </a:rPr>
                            <m:t>0</m:t>
                          </m:r>
                        </m:sub>
                      </m:sSub>
                      <m:r>
                        <a:rPr lang="fr-FR" sz="1600" b="0" i="1" smtClean="0">
                          <a:latin typeface="Cambria Math" panose="02040503050406030204" pitchFamily="18" charset="0"/>
                        </a:rPr>
                        <m:t>+</m:t>
                      </m:r>
                      <m:r>
                        <a:rPr lang="fr-FR" sz="1600" b="0" i="1" smtClean="0">
                          <a:latin typeface="Cambria Math" panose="02040503050406030204" pitchFamily="18" charset="0"/>
                        </a:rPr>
                        <m:t>𝛿</m:t>
                      </m:r>
                      <m:r>
                        <m:rPr>
                          <m:sty m:val="p"/>
                        </m:rPr>
                        <a:rPr lang="fr-FR" sz="1600" b="0" i="0" smtClean="0">
                          <a:latin typeface="Cambria Math" panose="02040503050406030204" pitchFamily="18" charset="0"/>
                        </a:rPr>
                        <m:t>Φ</m:t>
                      </m:r>
                      <m:r>
                        <a:rPr lang="fr-FR" sz="1600" b="0" i="1" smtClean="0">
                          <a:latin typeface="Cambria Math" panose="02040503050406030204" pitchFamily="18" charset="0"/>
                        </a:rPr>
                        <m:t>]≡</m:t>
                      </m:r>
                      <m:sSub>
                        <m:sSubPr>
                          <m:ctrlPr>
                            <a:rPr lang="fr-FR" sz="1600" b="0" i="1" smtClean="0">
                              <a:latin typeface="Cambria Math" panose="02040503050406030204" pitchFamily="18" charset="0"/>
                            </a:rPr>
                          </m:ctrlPr>
                        </m:sSubPr>
                        <m:e>
                          <m:r>
                            <a:rPr lang="fr-FR" sz="1600" b="0" i="1" smtClean="0">
                              <a:latin typeface="Cambria Math" panose="02040503050406030204" pitchFamily="18" charset="0"/>
                            </a:rPr>
                            <m:t>𝐸</m:t>
                          </m:r>
                        </m:e>
                        <m:sub>
                          <m:r>
                            <a:rPr lang="fr-FR" sz="1600" b="0" i="1" smtClean="0">
                              <a:latin typeface="Cambria Math" panose="02040503050406030204" pitchFamily="18" charset="0"/>
                            </a:rPr>
                            <m:t>𝐻𝐹𝐵</m:t>
                          </m:r>
                        </m:sub>
                      </m:sSub>
                      <m:r>
                        <a:rPr lang="fr-FR" sz="1600" b="0" i="1" smtClean="0">
                          <a:latin typeface="Cambria Math" panose="02040503050406030204" pitchFamily="18" charset="0"/>
                        </a:rPr>
                        <m:t>+</m:t>
                      </m:r>
                      <m:f>
                        <m:fPr>
                          <m:ctrlPr>
                            <a:rPr lang="fr-FR" sz="1600" i="1">
                              <a:latin typeface="Cambria Math" panose="02040503050406030204" pitchFamily="18" charset="0"/>
                            </a:rPr>
                          </m:ctrlPr>
                        </m:fPr>
                        <m:num>
                          <m:r>
                            <a:rPr lang="fr-FR" sz="1600">
                              <a:latin typeface="Cambria Math" panose="02040503050406030204" pitchFamily="18" charset="0"/>
                            </a:rPr>
                            <m:t>1</m:t>
                          </m:r>
                        </m:num>
                        <m:den>
                          <m:r>
                            <a:rPr lang="fr-FR" sz="1600">
                              <a:latin typeface="Cambria Math" panose="02040503050406030204" pitchFamily="18" charset="0"/>
                            </a:rPr>
                            <m:t>2</m:t>
                          </m:r>
                        </m:den>
                      </m:f>
                      <m:d>
                        <m:dPr>
                          <m:ctrlPr>
                            <a:rPr lang="fr-FR" sz="1600" i="1">
                              <a:latin typeface="Cambria Math" panose="02040503050406030204" pitchFamily="18" charset="0"/>
                            </a:rPr>
                          </m:ctrlPr>
                        </m:dPr>
                        <m:e>
                          <m:m>
                            <m:mPr>
                              <m:mcs>
                                <m:mc>
                                  <m:mcPr>
                                    <m:count m:val="2"/>
                                    <m:mcJc m:val="center"/>
                                  </m:mcPr>
                                </m:mc>
                              </m:mcs>
                              <m:ctrlPr>
                                <a:rPr lang="fr-FR" sz="1600" i="1">
                                  <a:latin typeface="Cambria Math" panose="02040503050406030204" pitchFamily="18" charset="0"/>
                                </a:rPr>
                              </m:ctrlPr>
                            </m:mPr>
                            <m:mr>
                              <m:e>
                                <m:sSup>
                                  <m:sSupPr>
                                    <m:ctrlPr>
                                      <a:rPr lang="fr-FR" sz="1600" i="1">
                                        <a:latin typeface="Cambria Math" panose="02040503050406030204" pitchFamily="18" charset="0"/>
                                      </a:rPr>
                                    </m:ctrlPr>
                                  </m:sSupPr>
                                  <m:e>
                                    <m:r>
                                      <m:rPr>
                                        <m:brk m:alnAt="7"/>
                                      </m:rPr>
                                      <a:rPr lang="fr-FR" sz="1600" i="1">
                                        <a:latin typeface="Cambria Math" panose="02040503050406030204" pitchFamily="18" charset="0"/>
                                      </a:rPr>
                                      <m:t>𝑍</m:t>
                                    </m:r>
                                  </m:e>
                                  <m:sup>
                                    <m:r>
                                      <m:rPr>
                                        <m:brk m:alnAt="7"/>
                                      </m:rPr>
                                      <a:rPr lang="fr-FR" sz="1600" i="1">
                                        <a:latin typeface="Cambria Math" panose="02040503050406030204" pitchFamily="18" charset="0"/>
                                      </a:rPr>
                                      <m:t>∗</m:t>
                                    </m:r>
                                  </m:sup>
                                </m:sSup>
                              </m:e>
                              <m:e>
                                <m:r>
                                  <a:rPr lang="fr-FR" sz="1600" i="1">
                                    <a:latin typeface="Cambria Math" panose="02040503050406030204" pitchFamily="18" charset="0"/>
                                  </a:rPr>
                                  <m:t>𝑍</m:t>
                                </m:r>
                              </m:e>
                            </m:mr>
                          </m:m>
                        </m:e>
                      </m:d>
                      <m:d>
                        <m:dPr>
                          <m:ctrlPr>
                            <a:rPr lang="fr-FR" sz="1600" b="1" i="1">
                              <a:latin typeface="Cambria Math" panose="02040503050406030204" pitchFamily="18" charset="0"/>
                            </a:rPr>
                          </m:ctrlPr>
                        </m:dPr>
                        <m:e>
                          <m:m>
                            <m:mPr>
                              <m:mcs>
                                <m:mc>
                                  <m:mcPr>
                                    <m:count m:val="2"/>
                                    <m:mcJc m:val="center"/>
                                  </m:mcPr>
                                </m:mc>
                              </m:mcs>
                              <m:ctrlPr>
                                <a:rPr lang="fr-FR" sz="1600" b="1" i="1">
                                  <a:latin typeface="Cambria Math" panose="02040503050406030204" pitchFamily="18" charset="0"/>
                                </a:rPr>
                              </m:ctrlPr>
                            </m:mPr>
                            <m:mr>
                              <m:e>
                                <m:f>
                                  <m:fPr>
                                    <m:ctrlPr>
                                      <a:rPr lang="fr-FR" sz="1600" b="1" i="1">
                                        <a:latin typeface="Cambria Math" panose="02040503050406030204" pitchFamily="18" charset="0"/>
                                      </a:rPr>
                                    </m:ctrlPr>
                                  </m:fPr>
                                  <m:num>
                                    <m:sSup>
                                      <m:sSupPr>
                                        <m:ctrlPr>
                                          <a:rPr lang="fr-FR" sz="1600" b="1" i="1">
                                            <a:latin typeface="Cambria Math" panose="02040503050406030204" pitchFamily="18" charset="0"/>
                                          </a:rPr>
                                        </m:ctrlPr>
                                      </m:sSupPr>
                                      <m:e>
                                        <m:r>
                                          <a:rPr lang="fr-FR" sz="1600" b="1" i="1">
                                            <a:latin typeface="Cambria Math" panose="02040503050406030204" pitchFamily="18" charset="0"/>
                                          </a:rPr>
                                          <m:t>𝝏</m:t>
                                        </m:r>
                                      </m:e>
                                      <m:sup>
                                        <m:r>
                                          <a:rPr lang="fr-FR" sz="1600" b="1" i="1">
                                            <a:latin typeface="Cambria Math" panose="02040503050406030204" pitchFamily="18" charset="0"/>
                                          </a:rPr>
                                          <m:t>𝟐</m:t>
                                        </m:r>
                                      </m:sup>
                                    </m:sSup>
                                    <m:r>
                                      <a:rPr lang="fr-FR" sz="1600" b="1" i="1">
                                        <a:latin typeface="Cambria Math" panose="02040503050406030204" pitchFamily="18" charset="0"/>
                                      </a:rPr>
                                      <m:t>𝑬</m:t>
                                    </m:r>
                                  </m:num>
                                  <m:den>
                                    <m:r>
                                      <a:rPr lang="fr-FR" sz="1600" b="1" i="1">
                                        <a:latin typeface="Cambria Math" panose="02040503050406030204" pitchFamily="18" charset="0"/>
                                      </a:rPr>
                                      <m:t>𝝏</m:t>
                                    </m:r>
                                    <m:sSup>
                                      <m:sSupPr>
                                        <m:ctrlPr>
                                          <a:rPr lang="fr-FR" sz="1600" b="1" i="1">
                                            <a:latin typeface="Cambria Math" panose="02040503050406030204" pitchFamily="18" charset="0"/>
                                          </a:rPr>
                                        </m:ctrlPr>
                                      </m:sSupPr>
                                      <m:e>
                                        <m:r>
                                          <a:rPr lang="fr-FR" sz="1600" b="1" i="1">
                                            <a:latin typeface="Cambria Math" panose="02040503050406030204" pitchFamily="18" charset="0"/>
                                          </a:rPr>
                                          <m:t>𝒁</m:t>
                                        </m:r>
                                      </m:e>
                                      <m:sup>
                                        <m:r>
                                          <a:rPr lang="fr-FR" sz="1600" b="1" i="1">
                                            <a:latin typeface="Cambria Math" panose="02040503050406030204" pitchFamily="18" charset="0"/>
                                          </a:rPr>
                                          <m:t>∗</m:t>
                                        </m:r>
                                      </m:sup>
                                    </m:sSup>
                                    <m:r>
                                      <a:rPr lang="fr-FR" sz="1600" b="1" i="1">
                                        <a:latin typeface="Cambria Math" panose="02040503050406030204" pitchFamily="18" charset="0"/>
                                      </a:rPr>
                                      <m:t>𝝏</m:t>
                                    </m:r>
                                    <m:r>
                                      <a:rPr lang="fr-FR" sz="1600" b="1" i="1">
                                        <a:latin typeface="Cambria Math" panose="02040503050406030204" pitchFamily="18" charset="0"/>
                                      </a:rPr>
                                      <m:t>𝒁</m:t>
                                    </m:r>
                                  </m:den>
                                </m:f>
                              </m:e>
                              <m:e>
                                <m:f>
                                  <m:fPr>
                                    <m:ctrlPr>
                                      <a:rPr lang="fr-FR" sz="1600" b="1" i="1">
                                        <a:latin typeface="Cambria Math" panose="02040503050406030204" pitchFamily="18" charset="0"/>
                                      </a:rPr>
                                    </m:ctrlPr>
                                  </m:fPr>
                                  <m:num>
                                    <m:sSup>
                                      <m:sSupPr>
                                        <m:ctrlPr>
                                          <a:rPr lang="fr-FR" sz="1600" b="1" i="1">
                                            <a:latin typeface="Cambria Math" panose="02040503050406030204" pitchFamily="18" charset="0"/>
                                          </a:rPr>
                                        </m:ctrlPr>
                                      </m:sSupPr>
                                      <m:e>
                                        <m:r>
                                          <a:rPr lang="fr-FR" sz="1600" b="1" i="1">
                                            <a:latin typeface="Cambria Math" panose="02040503050406030204" pitchFamily="18" charset="0"/>
                                          </a:rPr>
                                          <m:t>𝝏</m:t>
                                        </m:r>
                                      </m:e>
                                      <m:sup>
                                        <m:r>
                                          <a:rPr lang="fr-FR" sz="1600" b="1" i="1">
                                            <a:latin typeface="Cambria Math" panose="02040503050406030204" pitchFamily="18" charset="0"/>
                                          </a:rPr>
                                          <m:t>𝟐</m:t>
                                        </m:r>
                                      </m:sup>
                                    </m:sSup>
                                    <m:r>
                                      <a:rPr lang="fr-FR" sz="1600" b="1" i="1">
                                        <a:latin typeface="Cambria Math" panose="02040503050406030204" pitchFamily="18" charset="0"/>
                                      </a:rPr>
                                      <m:t>𝑬</m:t>
                                    </m:r>
                                  </m:num>
                                  <m:den>
                                    <m:r>
                                      <a:rPr lang="fr-FR" sz="1600" b="1" i="1">
                                        <a:latin typeface="Cambria Math" panose="02040503050406030204" pitchFamily="18" charset="0"/>
                                      </a:rPr>
                                      <m:t>𝝏</m:t>
                                    </m:r>
                                    <m:sSup>
                                      <m:sSupPr>
                                        <m:ctrlPr>
                                          <a:rPr lang="fr-FR" sz="1600" b="1" i="1">
                                            <a:latin typeface="Cambria Math" panose="02040503050406030204" pitchFamily="18" charset="0"/>
                                          </a:rPr>
                                        </m:ctrlPr>
                                      </m:sSupPr>
                                      <m:e>
                                        <m:r>
                                          <a:rPr lang="fr-FR" sz="1600" b="1" i="1">
                                            <a:latin typeface="Cambria Math" panose="02040503050406030204" pitchFamily="18" charset="0"/>
                                          </a:rPr>
                                          <m:t>𝒁</m:t>
                                        </m:r>
                                      </m:e>
                                      <m:sup>
                                        <m:r>
                                          <a:rPr lang="fr-FR" sz="1600" b="1" i="1">
                                            <a:latin typeface="Cambria Math" panose="02040503050406030204" pitchFamily="18" charset="0"/>
                                          </a:rPr>
                                          <m:t>∗</m:t>
                                        </m:r>
                                      </m:sup>
                                    </m:sSup>
                                    <m:r>
                                      <a:rPr lang="fr-FR" sz="1600" b="1" i="1">
                                        <a:latin typeface="Cambria Math" panose="02040503050406030204" pitchFamily="18" charset="0"/>
                                      </a:rPr>
                                      <m:t>𝝏</m:t>
                                    </m:r>
                                    <m:sSup>
                                      <m:sSupPr>
                                        <m:ctrlPr>
                                          <a:rPr lang="fr-FR" sz="1600" b="1" i="1">
                                            <a:latin typeface="Cambria Math" panose="02040503050406030204" pitchFamily="18" charset="0"/>
                                          </a:rPr>
                                        </m:ctrlPr>
                                      </m:sSupPr>
                                      <m:e>
                                        <m:r>
                                          <a:rPr lang="fr-FR" sz="1600" b="1" i="1">
                                            <a:latin typeface="Cambria Math" panose="02040503050406030204" pitchFamily="18" charset="0"/>
                                          </a:rPr>
                                          <m:t>𝒁</m:t>
                                        </m:r>
                                      </m:e>
                                      <m:sup>
                                        <m:r>
                                          <a:rPr lang="fr-FR" sz="1600" b="1" i="1">
                                            <a:latin typeface="Cambria Math" panose="02040503050406030204" pitchFamily="18" charset="0"/>
                                          </a:rPr>
                                          <m:t>∗</m:t>
                                        </m:r>
                                      </m:sup>
                                    </m:sSup>
                                  </m:den>
                                </m:f>
                              </m:e>
                            </m:mr>
                            <m:mr>
                              <m:e>
                                <m:f>
                                  <m:fPr>
                                    <m:ctrlPr>
                                      <a:rPr lang="fr-FR" sz="1600" b="1" i="1">
                                        <a:latin typeface="Cambria Math" panose="02040503050406030204" pitchFamily="18" charset="0"/>
                                      </a:rPr>
                                    </m:ctrlPr>
                                  </m:fPr>
                                  <m:num>
                                    <m:sSup>
                                      <m:sSupPr>
                                        <m:ctrlPr>
                                          <a:rPr lang="fr-FR" sz="1600" b="1" i="1">
                                            <a:latin typeface="Cambria Math" panose="02040503050406030204" pitchFamily="18" charset="0"/>
                                          </a:rPr>
                                        </m:ctrlPr>
                                      </m:sSupPr>
                                      <m:e>
                                        <m:r>
                                          <a:rPr lang="fr-FR" sz="1600" b="1" i="1">
                                            <a:latin typeface="Cambria Math" panose="02040503050406030204" pitchFamily="18" charset="0"/>
                                          </a:rPr>
                                          <m:t>𝝏</m:t>
                                        </m:r>
                                      </m:e>
                                      <m:sup>
                                        <m:r>
                                          <a:rPr lang="fr-FR" sz="1600" b="1" i="1">
                                            <a:latin typeface="Cambria Math" panose="02040503050406030204" pitchFamily="18" charset="0"/>
                                          </a:rPr>
                                          <m:t>𝟐</m:t>
                                        </m:r>
                                      </m:sup>
                                    </m:sSup>
                                    <m:r>
                                      <a:rPr lang="fr-FR" sz="1600" b="1" i="1">
                                        <a:latin typeface="Cambria Math" panose="02040503050406030204" pitchFamily="18" charset="0"/>
                                      </a:rPr>
                                      <m:t>𝑬</m:t>
                                    </m:r>
                                  </m:num>
                                  <m:den>
                                    <m:r>
                                      <a:rPr lang="fr-FR" sz="1600" b="1" i="1">
                                        <a:latin typeface="Cambria Math" panose="02040503050406030204" pitchFamily="18" charset="0"/>
                                      </a:rPr>
                                      <m:t>𝝏</m:t>
                                    </m:r>
                                    <m:r>
                                      <a:rPr lang="fr-FR" sz="1600" b="1" i="1">
                                        <a:latin typeface="Cambria Math" panose="02040503050406030204" pitchFamily="18" charset="0"/>
                                      </a:rPr>
                                      <m:t>𝒁</m:t>
                                    </m:r>
                                    <m:r>
                                      <a:rPr lang="fr-FR" sz="1600" b="1" i="1">
                                        <a:latin typeface="Cambria Math" panose="02040503050406030204" pitchFamily="18" charset="0"/>
                                      </a:rPr>
                                      <m:t>𝝏</m:t>
                                    </m:r>
                                    <m:r>
                                      <a:rPr lang="fr-FR" sz="1600" b="1" i="1">
                                        <a:latin typeface="Cambria Math" panose="02040503050406030204" pitchFamily="18" charset="0"/>
                                      </a:rPr>
                                      <m:t>𝒁</m:t>
                                    </m:r>
                                  </m:den>
                                </m:f>
                              </m:e>
                              <m:e>
                                <m:f>
                                  <m:fPr>
                                    <m:ctrlPr>
                                      <a:rPr lang="fr-FR" sz="1600" b="1" i="1">
                                        <a:latin typeface="Cambria Math" panose="02040503050406030204" pitchFamily="18" charset="0"/>
                                      </a:rPr>
                                    </m:ctrlPr>
                                  </m:fPr>
                                  <m:num>
                                    <m:sSup>
                                      <m:sSupPr>
                                        <m:ctrlPr>
                                          <a:rPr lang="fr-FR" sz="1600" b="1" i="1">
                                            <a:latin typeface="Cambria Math" panose="02040503050406030204" pitchFamily="18" charset="0"/>
                                          </a:rPr>
                                        </m:ctrlPr>
                                      </m:sSupPr>
                                      <m:e>
                                        <m:r>
                                          <a:rPr lang="fr-FR" sz="1600" b="1" i="1">
                                            <a:latin typeface="Cambria Math" panose="02040503050406030204" pitchFamily="18" charset="0"/>
                                          </a:rPr>
                                          <m:t>𝝏</m:t>
                                        </m:r>
                                      </m:e>
                                      <m:sup>
                                        <m:r>
                                          <a:rPr lang="fr-FR" sz="1600" b="1" i="1">
                                            <a:latin typeface="Cambria Math" panose="02040503050406030204" pitchFamily="18" charset="0"/>
                                          </a:rPr>
                                          <m:t>𝟐</m:t>
                                        </m:r>
                                      </m:sup>
                                    </m:sSup>
                                    <m:r>
                                      <a:rPr lang="fr-FR" sz="1600" b="1" i="1">
                                        <a:latin typeface="Cambria Math" panose="02040503050406030204" pitchFamily="18" charset="0"/>
                                      </a:rPr>
                                      <m:t>𝑬</m:t>
                                    </m:r>
                                  </m:num>
                                  <m:den>
                                    <m:r>
                                      <a:rPr lang="fr-FR" sz="1600" b="1" i="1">
                                        <a:latin typeface="Cambria Math" panose="02040503050406030204" pitchFamily="18" charset="0"/>
                                      </a:rPr>
                                      <m:t>𝝏</m:t>
                                    </m:r>
                                    <m:r>
                                      <a:rPr lang="fr-FR" sz="1600" b="1" i="1">
                                        <a:latin typeface="Cambria Math" panose="02040503050406030204" pitchFamily="18" charset="0"/>
                                      </a:rPr>
                                      <m:t>𝒁</m:t>
                                    </m:r>
                                    <m:r>
                                      <a:rPr lang="fr-FR" sz="1600" b="1" i="1">
                                        <a:latin typeface="Cambria Math" panose="02040503050406030204" pitchFamily="18" charset="0"/>
                                      </a:rPr>
                                      <m:t>𝝏</m:t>
                                    </m:r>
                                    <m:sSup>
                                      <m:sSupPr>
                                        <m:ctrlPr>
                                          <a:rPr lang="fr-FR" sz="1600" b="1" i="1">
                                            <a:latin typeface="Cambria Math" panose="02040503050406030204" pitchFamily="18" charset="0"/>
                                          </a:rPr>
                                        </m:ctrlPr>
                                      </m:sSupPr>
                                      <m:e>
                                        <m:r>
                                          <a:rPr lang="fr-FR" sz="1600" b="1" i="1">
                                            <a:latin typeface="Cambria Math" panose="02040503050406030204" pitchFamily="18" charset="0"/>
                                          </a:rPr>
                                          <m:t>𝒁</m:t>
                                        </m:r>
                                      </m:e>
                                      <m:sup>
                                        <m:r>
                                          <a:rPr lang="fr-FR" sz="1600" b="1" i="1">
                                            <a:latin typeface="Cambria Math" panose="02040503050406030204" pitchFamily="18" charset="0"/>
                                          </a:rPr>
                                          <m:t>∗</m:t>
                                        </m:r>
                                      </m:sup>
                                    </m:sSup>
                                  </m:den>
                                </m:f>
                              </m:e>
                            </m:mr>
                          </m:m>
                        </m:e>
                      </m:d>
                      <m:d>
                        <m:dPr>
                          <m:ctrlPr>
                            <a:rPr lang="fr-FR" sz="1600" i="1">
                              <a:latin typeface="Cambria Math" panose="02040503050406030204" pitchFamily="18" charset="0"/>
                            </a:rPr>
                          </m:ctrlPr>
                        </m:dPr>
                        <m:e>
                          <m:m>
                            <m:mPr>
                              <m:mcs>
                                <m:mc>
                                  <m:mcPr>
                                    <m:count m:val="1"/>
                                    <m:mcJc m:val="center"/>
                                  </m:mcPr>
                                </m:mc>
                              </m:mcs>
                              <m:ctrlPr>
                                <a:rPr lang="fr-FR" sz="1600" i="1">
                                  <a:latin typeface="Cambria Math" panose="02040503050406030204" pitchFamily="18" charset="0"/>
                                </a:rPr>
                              </m:ctrlPr>
                            </m:mPr>
                            <m:mr>
                              <m:e>
                                <m:r>
                                  <m:rPr>
                                    <m:brk m:alnAt="7"/>
                                  </m:rPr>
                                  <a:rPr lang="fr-FR" sz="1600" i="1">
                                    <a:latin typeface="Cambria Math" panose="02040503050406030204" pitchFamily="18" charset="0"/>
                                  </a:rPr>
                                  <m:t>𝑍</m:t>
                                </m:r>
                              </m:e>
                            </m:mr>
                            <m:mr>
                              <m:e>
                                <m:sSup>
                                  <m:sSupPr>
                                    <m:ctrlPr>
                                      <a:rPr lang="fr-FR" sz="1600" i="1">
                                        <a:latin typeface="Cambria Math" panose="02040503050406030204" pitchFamily="18" charset="0"/>
                                      </a:rPr>
                                    </m:ctrlPr>
                                  </m:sSupPr>
                                  <m:e>
                                    <m:r>
                                      <a:rPr lang="fr-FR" sz="1600" i="1">
                                        <a:latin typeface="Cambria Math" panose="02040503050406030204" pitchFamily="18" charset="0"/>
                                      </a:rPr>
                                      <m:t>𝑍</m:t>
                                    </m:r>
                                  </m:e>
                                  <m:sup>
                                    <m:r>
                                      <a:rPr lang="fr-FR" sz="1600" i="1">
                                        <a:latin typeface="Cambria Math" panose="02040503050406030204" pitchFamily="18" charset="0"/>
                                      </a:rPr>
                                      <m:t>∗</m:t>
                                    </m:r>
                                  </m:sup>
                                </m:sSup>
                              </m:e>
                            </m:mr>
                          </m:m>
                        </m:e>
                      </m:d>
                    </m:oMath>
                  </m:oMathPara>
                </a14:m>
                <a:endParaRPr lang="fr-FR" sz="1600" b="0" dirty="0" smtClean="0"/>
              </a:p>
            </p:txBody>
          </p:sp>
        </mc:Choice>
        <mc:Fallback>
          <p:sp>
            <p:nvSpPr>
              <p:cNvPr id="25" name="ZoneTexte 24"/>
              <p:cNvSpPr txBox="1">
                <a:spLocks noRot="1" noChangeAspect="1" noMove="1" noResize="1" noEditPoints="1" noAdjustHandles="1" noChangeArrowheads="1" noChangeShapeType="1" noTextEdit="1"/>
              </p:cNvSpPr>
              <p:nvPr/>
            </p:nvSpPr>
            <p:spPr>
              <a:xfrm>
                <a:off x="415860" y="1456269"/>
                <a:ext cx="5181547" cy="1168910"/>
              </a:xfrm>
              <a:prstGeom prst="rect">
                <a:avLst/>
              </a:prstGeom>
              <a:blipFill>
                <a:blip r:embed="rId15"/>
                <a:stretch>
                  <a:fillRect/>
                </a:stretch>
              </a:blipFill>
            </p:spPr>
            <p:txBody>
              <a:bodyPr/>
              <a:lstStyle/>
              <a:p>
                <a:r>
                  <a:rPr lang="en-US">
                    <a:noFill/>
                  </a:rPr>
                  <a:t> </a:t>
                </a:r>
              </a:p>
            </p:txBody>
          </p:sp>
        </mc:Fallback>
      </mc:AlternateContent>
      <p:sp>
        <p:nvSpPr>
          <p:cNvPr id="26" name="Espace réservé du texte 2"/>
          <p:cNvSpPr txBox="1">
            <a:spLocks/>
          </p:cNvSpPr>
          <p:nvPr/>
        </p:nvSpPr>
        <p:spPr>
          <a:xfrm>
            <a:off x="6372106" y="1124930"/>
            <a:ext cx="5480813" cy="2215696"/>
          </a:xfrm>
          <a:prstGeom prst="rect">
            <a:avLst/>
          </a:prstGeom>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r>
              <a:rPr lang="fr-FR" dirty="0" smtClean="0"/>
              <a:t>QRPA-FAM in a </a:t>
            </a:r>
            <a:r>
              <a:rPr lang="fr-FR" dirty="0" err="1" smtClean="0"/>
              <a:t>nutshell</a:t>
            </a:r>
            <a:endParaRPr lang="fr-FR" dirty="0" smtClean="0"/>
          </a:p>
          <a:p>
            <a:pPr marL="342900" indent="-342900">
              <a:buAutoNum type="arabicPeriod"/>
            </a:pPr>
            <a:r>
              <a:rPr lang="fr-FR" dirty="0" err="1" smtClean="0"/>
              <a:t>Find</a:t>
            </a:r>
            <a:r>
              <a:rPr lang="fr-FR" dirty="0" smtClean="0"/>
              <a:t> the HFB minimum of the </a:t>
            </a:r>
            <a:r>
              <a:rPr lang="fr-FR" dirty="0" err="1" smtClean="0"/>
              <a:t>functional</a:t>
            </a:r>
            <a:endParaRPr lang="fr-FR" dirty="0" smtClean="0"/>
          </a:p>
          <a:p>
            <a:pPr marL="342900" indent="-342900">
              <a:buAutoNum type="arabicPeriod"/>
            </a:pPr>
            <a:r>
              <a:rPr lang="fr-FR" b="1" dirty="0" smtClean="0"/>
              <a:t>Excite the minimum </a:t>
            </a:r>
            <a:r>
              <a:rPr lang="fr-FR" b="1" dirty="0" err="1" smtClean="0"/>
              <a:t>with</a:t>
            </a:r>
            <a:endParaRPr lang="fr-FR" b="1" dirty="0" smtClean="0"/>
          </a:p>
          <a:p>
            <a:pPr marL="1004194" lvl="1" indent="-285750">
              <a:buFontTx/>
              <a:buChar char="-"/>
            </a:pPr>
            <a:r>
              <a:rPr lang="fr-FR" b="1" dirty="0" err="1"/>
              <a:t>Various</a:t>
            </a:r>
            <a:r>
              <a:rPr lang="fr-FR" b="1" dirty="0"/>
              <a:t> probes (E0, E1, E2, M1)</a:t>
            </a:r>
          </a:p>
          <a:p>
            <a:pPr marL="1004194" lvl="1" indent="-285750">
              <a:buFontTx/>
              <a:buChar char="-"/>
            </a:pPr>
            <a:r>
              <a:rPr lang="fr-FR" b="1" dirty="0" err="1"/>
              <a:t>Various</a:t>
            </a:r>
            <a:r>
              <a:rPr lang="fr-FR" b="1" dirty="0"/>
              <a:t> </a:t>
            </a:r>
            <a:r>
              <a:rPr lang="fr-FR" b="1" dirty="0" err="1" smtClean="0"/>
              <a:t>frequency</a:t>
            </a:r>
            <a:endParaRPr lang="fr-FR" b="1" dirty="0" smtClean="0"/>
          </a:p>
          <a:p>
            <a:pPr marL="342900" indent="-342900">
              <a:buAutoNum type="arabicPeriod"/>
            </a:pPr>
            <a:r>
              <a:rPr lang="fr-FR" dirty="0" err="1" smtClean="0"/>
              <a:t>Collect</a:t>
            </a:r>
            <a:r>
              <a:rPr lang="fr-FR" dirty="0" smtClean="0"/>
              <a:t> the system </a:t>
            </a:r>
            <a:r>
              <a:rPr lang="fr-FR" dirty="0" err="1" smtClean="0"/>
              <a:t>response</a:t>
            </a:r>
            <a:r>
              <a:rPr lang="fr-FR" dirty="0" smtClean="0"/>
              <a:t> to the probe</a:t>
            </a:r>
            <a:endParaRPr lang="fr-FR" b="1" dirty="0" smtClean="0"/>
          </a:p>
          <a:p>
            <a:pPr marL="1004194" lvl="1" indent="-285750">
              <a:buFontTx/>
              <a:buChar char="-"/>
            </a:pPr>
            <a:r>
              <a:rPr lang="fr-FR" b="1" dirty="0" err="1" smtClean="0"/>
              <a:t>Individual</a:t>
            </a:r>
            <a:r>
              <a:rPr lang="fr-FR" b="1" dirty="0" smtClean="0"/>
              <a:t>? Collective?</a:t>
            </a:r>
          </a:p>
        </p:txBody>
      </p:sp>
      <p:sp>
        <p:nvSpPr>
          <p:cNvPr id="5" name="ZoneTexte 4"/>
          <p:cNvSpPr txBox="1"/>
          <p:nvPr/>
        </p:nvSpPr>
        <p:spPr>
          <a:xfrm>
            <a:off x="4147792" y="6007174"/>
            <a:ext cx="2273378" cy="830997"/>
          </a:xfrm>
          <a:prstGeom prst="rect">
            <a:avLst/>
          </a:prstGeom>
          <a:noFill/>
        </p:spPr>
        <p:txBody>
          <a:bodyPr wrap="none" rtlCol="0">
            <a:spAutoFit/>
          </a:bodyPr>
          <a:lstStyle/>
          <a:p>
            <a:pPr algn="ctr"/>
            <a:r>
              <a:rPr lang="fr-FR" sz="1200" dirty="0" smtClean="0"/>
              <a:t>Note: </a:t>
            </a:r>
            <a:r>
              <a:rPr lang="fr-FR" sz="1200" dirty="0" err="1" smtClean="0"/>
              <a:t>complex</a:t>
            </a:r>
            <a:r>
              <a:rPr lang="fr-FR" sz="1200" dirty="0" smtClean="0"/>
              <a:t> </a:t>
            </a:r>
            <a:r>
              <a:rPr lang="fr-FR" sz="1200" dirty="0" err="1" smtClean="0"/>
              <a:t>frequency</a:t>
            </a:r>
            <a:endParaRPr lang="en-US" sz="1200" dirty="0"/>
          </a:p>
          <a:p>
            <a:pPr marL="171450" indent="-171450" algn="ctr">
              <a:buFont typeface="Wingdings" panose="05000000000000000000" pitchFamily="2" charset="2"/>
              <a:buChar char="ó"/>
            </a:pPr>
            <a:r>
              <a:rPr lang="fr-FR" sz="1200" dirty="0" smtClean="0">
                <a:sym typeface="Wingdings" panose="05000000000000000000" pitchFamily="2" charset="2"/>
              </a:rPr>
              <a:t>Convolution </a:t>
            </a:r>
            <a:r>
              <a:rPr lang="fr-FR" sz="1200" dirty="0" err="1">
                <a:sym typeface="Wingdings" panose="05000000000000000000" pitchFamily="2" charset="2"/>
              </a:rPr>
              <a:t>with</a:t>
            </a:r>
            <a:r>
              <a:rPr lang="fr-FR" sz="1200" dirty="0">
                <a:sym typeface="Wingdings" panose="05000000000000000000" pitchFamily="2" charset="2"/>
              </a:rPr>
              <a:t> </a:t>
            </a:r>
            <a:r>
              <a:rPr lang="fr-FR" sz="1200" dirty="0" err="1" smtClean="0">
                <a:sym typeface="Wingdings" panose="05000000000000000000" pitchFamily="2" charset="2"/>
              </a:rPr>
              <a:t>Lorentzian</a:t>
            </a:r>
            <a:endParaRPr lang="fr-FR" sz="1200" dirty="0" smtClean="0">
              <a:sym typeface="Wingdings" panose="05000000000000000000" pitchFamily="2" charset="2"/>
            </a:endParaRPr>
          </a:p>
          <a:p>
            <a:pPr algn="ctr"/>
            <a:r>
              <a:rPr lang="fr-FR" sz="1200" dirty="0">
                <a:sym typeface="Wingdings" panose="05000000000000000000" pitchFamily="2" charset="2"/>
              </a:rPr>
              <a:t> </a:t>
            </a:r>
            <a:r>
              <a:rPr lang="fr-FR" sz="1200" dirty="0" err="1" smtClean="0">
                <a:sym typeface="Wingdings" panose="05000000000000000000" pitchFamily="2" charset="2"/>
              </a:rPr>
              <a:t>Smearing</a:t>
            </a:r>
            <a:r>
              <a:rPr lang="fr-FR" sz="1200" dirty="0" smtClean="0">
                <a:sym typeface="Wingdings" panose="05000000000000000000" pitchFamily="2" charset="2"/>
              </a:rPr>
              <a:t> of the </a:t>
            </a:r>
            <a:r>
              <a:rPr lang="fr-FR" sz="1200" dirty="0" err="1" smtClean="0">
                <a:sym typeface="Wingdings" panose="05000000000000000000" pitchFamily="2" charset="2"/>
              </a:rPr>
              <a:t>strength</a:t>
            </a:r>
            <a:endParaRPr lang="fr-FR" sz="1200" dirty="0"/>
          </a:p>
          <a:p>
            <a:pPr marL="171450" indent="-171450" algn="ctr">
              <a:buFont typeface="Wingdings" panose="05000000000000000000" pitchFamily="2" charset="2"/>
              <a:buChar char="ó"/>
            </a:pPr>
            <a:endParaRPr lang="fr-FR" sz="1200" dirty="0"/>
          </a:p>
        </p:txBody>
      </p:sp>
      <p:sp>
        <p:nvSpPr>
          <p:cNvPr id="29" name="Accolade fermante 28"/>
          <p:cNvSpPr/>
          <p:nvPr/>
        </p:nvSpPr>
        <p:spPr>
          <a:xfrm>
            <a:off x="10449765" y="1889952"/>
            <a:ext cx="179564" cy="735227"/>
          </a:xfrm>
          <a:prstGeom prst="rightBrace">
            <a:avLst>
              <a:gd name="adj1" fmla="val 74900"/>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1" name="ZoneTexte 30"/>
          <p:cNvSpPr txBox="1"/>
          <p:nvPr/>
        </p:nvSpPr>
        <p:spPr>
          <a:xfrm>
            <a:off x="10731861" y="2001945"/>
            <a:ext cx="1436612" cy="523220"/>
          </a:xfrm>
          <a:prstGeom prst="rect">
            <a:avLst/>
          </a:prstGeom>
          <a:noFill/>
        </p:spPr>
        <p:txBody>
          <a:bodyPr wrap="none" rtlCol="0">
            <a:spAutoFit/>
          </a:bodyPr>
          <a:lstStyle/>
          <a:p>
            <a:pPr algn="ctr"/>
            <a:r>
              <a:rPr lang="fr-FR" sz="1400" b="1" dirty="0" err="1" smtClean="0">
                <a:solidFill>
                  <a:srgbClr val="FF0000"/>
                </a:solidFill>
              </a:rPr>
              <a:t>Keeping</a:t>
            </a:r>
            <a:r>
              <a:rPr lang="fr-FR" sz="1400" b="1" dirty="0" smtClean="0">
                <a:solidFill>
                  <a:srgbClr val="FF0000"/>
                </a:solidFill>
              </a:rPr>
              <a:t> HFB</a:t>
            </a:r>
          </a:p>
          <a:p>
            <a:pPr algn="ctr"/>
            <a:r>
              <a:rPr lang="fr-FR" sz="1400" b="1" dirty="0" err="1" smtClean="0">
                <a:solidFill>
                  <a:srgbClr val="FF0000"/>
                </a:solidFill>
              </a:rPr>
              <a:t>dimensionality</a:t>
            </a:r>
            <a:endParaRPr lang="fr-FR" sz="1400" b="1" dirty="0" smtClean="0">
              <a:solidFill>
                <a:srgbClr val="FF0000"/>
              </a:solidFill>
            </a:endParaRPr>
          </a:p>
        </p:txBody>
      </p:sp>
    </p:spTree>
    <p:extLst>
      <p:ext uri="{BB962C8B-B14F-4D97-AF65-F5344CB8AC3E}">
        <p14:creationId xmlns:p14="http://schemas.microsoft.com/office/powerpoint/2010/main" val="14467441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500"/>
                                        <p:tgtEl>
                                          <p:spTgt spid="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5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500"/>
                                        <p:tgtEl>
                                          <p:spTgt spid="2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6" grpId="0"/>
      <p:bldP spid="17" grpId="0" animBg="1"/>
      <p:bldP spid="19" grpId="0"/>
      <p:bldP spid="21" grpId="0"/>
      <p:bldP spid="22" grpId="0"/>
      <p:bldP spid="23" grpId="0"/>
      <p:bldP spid="24" grpId="0" animBg="1"/>
      <p:bldP spid="40" grpId="0"/>
      <p:bldP spid="41" grpId="0"/>
      <p:bldP spid="3" grpId="0" animBg="1"/>
      <p:bldGraphic spid="42" grpId="0">
        <p:bldAsOne/>
      </p:bldGraphic>
      <p:bldP spid="26" grpId="0"/>
      <p:bldP spid="5" grpId="0"/>
      <p:bldP spid="29" grpId="0" animBg="1"/>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When</a:t>
            </a:r>
            <a:r>
              <a:rPr lang="fr-FR" dirty="0" smtClean="0"/>
              <a:t> structure </a:t>
            </a:r>
            <a:r>
              <a:rPr lang="fr-FR" dirty="0" err="1" smtClean="0"/>
              <a:t>meets</a:t>
            </a:r>
            <a:r>
              <a:rPr lang="fr-FR" dirty="0" smtClean="0"/>
              <a:t> </a:t>
            </a:r>
            <a:r>
              <a:rPr lang="fr-FR" dirty="0" err="1" smtClean="0"/>
              <a:t>evaluated</a:t>
            </a:r>
            <a:r>
              <a:rPr lang="fr-FR" dirty="0" smtClean="0"/>
              <a:t> data</a:t>
            </a:r>
            <a:endParaRPr lang="en-US" dirty="0"/>
          </a:p>
        </p:txBody>
      </p:sp>
      <p:sp>
        <p:nvSpPr>
          <p:cNvPr id="3" name="Espace réservé du texte 2"/>
          <p:cNvSpPr>
            <a:spLocks noGrp="1"/>
          </p:cNvSpPr>
          <p:nvPr>
            <p:ph type="body" sz="quarter" idx="12"/>
          </p:nvPr>
        </p:nvSpPr>
        <p:spPr>
          <a:xfrm>
            <a:off x="881100" y="1067647"/>
            <a:ext cx="10565835" cy="700410"/>
          </a:xfrm>
        </p:spPr>
        <p:txBody>
          <a:bodyPr/>
          <a:lstStyle/>
          <a:p>
            <a:r>
              <a:rPr lang="fr-FR" dirty="0" smtClean="0"/>
              <a:t>Capture, </a:t>
            </a:r>
            <a:r>
              <a:rPr lang="fr-FR" dirty="0" err="1" smtClean="0"/>
              <a:t>emission</a:t>
            </a:r>
            <a:r>
              <a:rPr lang="fr-FR" dirty="0" smtClean="0"/>
              <a:t>, diffusion…</a:t>
            </a:r>
          </a:p>
          <a:p>
            <a:r>
              <a:rPr lang="fr-FR" dirty="0" smtClean="0"/>
              <a:t>Structure </a:t>
            </a:r>
            <a:r>
              <a:rPr lang="fr-FR" dirty="0" err="1" smtClean="0"/>
              <a:t>properties</a:t>
            </a:r>
            <a:r>
              <a:rPr lang="fr-FR" dirty="0" smtClean="0"/>
              <a:t> </a:t>
            </a:r>
            <a:r>
              <a:rPr lang="fr-FR" b="0" dirty="0" smtClean="0"/>
              <a:t>of </a:t>
            </a:r>
            <a:r>
              <a:rPr lang="fr-FR" b="0" dirty="0" err="1" smtClean="0"/>
              <a:t>nuclei</a:t>
            </a:r>
            <a:r>
              <a:rPr lang="fr-FR" b="0" dirty="0" smtClean="0"/>
              <a:t> </a:t>
            </a:r>
            <a:r>
              <a:rPr lang="fr-FR" b="0" dirty="0" err="1" smtClean="0"/>
              <a:t>play</a:t>
            </a:r>
            <a:r>
              <a:rPr lang="fr-FR" b="0" dirty="0" smtClean="0"/>
              <a:t> an important </a:t>
            </a:r>
            <a:r>
              <a:rPr lang="fr-FR" b="0" dirty="0" err="1" smtClean="0"/>
              <a:t>role</a:t>
            </a:r>
            <a:r>
              <a:rPr lang="fr-FR" b="0" dirty="0" smtClean="0"/>
              <a:t> in the description of </a:t>
            </a:r>
            <a:r>
              <a:rPr lang="fr-FR" b="0" dirty="0" err="1" smtClean="0"/>
              <a:t>these</a:t>
            </a:r>
            <a:r>
              <a:rPr lang="fr-FR" b="0" dirty="0" smtClean="0"/>
              <a:t> </a:t>
            </a:r>
            <a:r>
              <a:rPr lang="fr-FR" b="0" dirty="0" err="1" smtClean="0"/>
              <a:t>phenomena</a:t>
            </a:r>
            <a:endParaRPr lang="fr-FR" b="0" dirty="0" smtClean="0"/>
          </a:p>
        </p:txBody>
      </p:sp>
      <p:sp>
        <p:nvSpPr>
          <p:cNvPr id="5" name="Rectangle 4"/>
          <p:cNvSpPr/>
          <p:nvPr/>
        </p:nvSpPr>
        <p:spPr>
          <a:xfrm>
            <a:off x="881100" y="2230872"/>
            <a:ext cx="6361176" cy="663771"/>
          </a:xfrm>
          <a:prstGeom prst="rect">
            <a:avLst/>
          </a:prstGeom>
        </p:spPr>
        <p:txBody>
          <a:bodyPr wrap="square">
            <a:spAutoFit/>
          </a:bodyPr>
          <a:lstStyle/>
          <a:p>
            <a:pPr lvl="0" algn="ctr" defTabSz="957925">
              <a:lnSpc>
                <a:spcPct val="90000"/>
              </a:lnSpc>
              <a:spcBef>
                <a:spcPts val="1048"/>
              </a:spcBef>
              <a:buClr>
                <a:srgbClr val="548235"/>
              </a:buClr>
              <a:buSzPct val="80000"/>
            </a:pPr>
            <a:r>
              <a:rPr lang="fr-FR" sz="1600" b="1" dirty="0" err="1">
                <a:solidFill>
                  <a:srgbClr val="E7E6E6">
                    <a:lumMod val="50000"/>
                  </a:srgbClr>
                </a:solidFill>
                <a:cs typeface="Calibri" charset="0"/>
              </a:rPr>
              <a:t>Example</a:t>
            </a:r>
            <a:r>
              <a:rPr lang="fr-FR" sz="1600" dirty="0">
                <a:solidFill>
                  <a:srgbClr val="E7E6E6">
                    <a:lumMod val="50000"/>
                  </a:srgbClr>
                </a:solidFill>
                <a:cs typeface="Calibri" charset="0"/>
              </a:rPr>
              <a:t> : </a:t>
            </a:r>
            <a:endParaRPr lang="fr-FR" sz="1600" dirty="0" smtClean="0">
              <a:solidFill>
                <a:srgbClr val="E7E6E6">
                  <a:lumMod val="50000"/>
                </a:srgbClr>
              </a:solidFill>
              <a:cs typeface="Calibri" charset="0"/>
            </a:endParaRPr>
          </a:p>
          <a:p>
            <a:pPr lvl="0" algn="ctr" defTabSz="957925">
              <a:lnSpc>
                <a:spcPct val="90000"/>
              </a:lnSpc>
              <a:spcBef>
                <a:spcPts val="1048"/>
              </a:spcBef>
              <a:buClr>
                <a:srgbClr val="548235"/>
              </a:buClr>
              <a:buSzPct val="80000"/>
            </a:pPr>
            <a:r>
              <a:rPr lang="fr-FR" sz="1600" dirty="0" smtClean="0">
                <a:solidFill>
                  <a:srgbClr val="E7E6E6">
                    <a:lumMod val="50000"/>
                  </a:srgbClr>
                </a:solidFill>
                <a:cs typeface="Calibri" charset="0"/>
              </a:rPr>
              <a:t>Capture </a:t>
            </a:r>
            <a:r>
              <a:rPr lang="fr-FR" sz="1600" dirty="0">
                <a:solidFill>
                  <a:srgbClr val="E7E6E6">
                    <a:lumMod val="50000"/>
                  </a:srgbClr>
                </a:solidFill>
                <a:cs typeface="Calibri" charset="0"/>
              </a:rPr>
              <a:t>cross section </a:t>
            </a:r>
            <a:r>
              <a:rPr lang="fr-FR" sz="1600" dirty="0" err="1">
                <a:solidFill>
                  <a:srgbClr val="E7E6E6">
                    <a:lumMod val="50000"/>
                  </a:srgbClr>
                </a:solidFill>
                <a:cs typeface="Calibri" charset="0"/>
              </a:rPr>
              <a:t>with</a:t>
            </a:r>
            <a:r>
              <a:rPr lang="fr-FR" sz="1600" dirty="0">
                <a:solidFill>
                  <a:srgbClr val="E7E6E6">
                    <a:lumMod val="50000"/>
                  </a:srgbClr>
                </a:solidFill>
                <a:cs typeface="Calibri" charset="0"/>
              </a:rPr>
              <a:t> Hauser </a:t>
            </a:r>
            <a:r>
              <a:rPr lang="fr-FR" sz="1600" dirty="0" err="1">
                <a:solidFill>
                  <a:srgbClr val="E7E6E6">
                    <a:lumMod val="50000"/>
                  </a:srgbClr>
                </a:solidFill>
                <a:cs typeface="Calibri" charset="0"/>
              </a:rPr>
              <a:t>Feshbach</a:t>
            </a:r>
            <a:r>
              <a:rPr lang="fr-FR" sz="1600" dirty="0">
                <a:solidFill>
                  <a:srgbClr val="E7E6E6">
                    <a:lumMod val="50000"/>
                  </a:srgbClr>
                </a:solidFill>
                <a:cs typeface="Calibri" charset="0"/>
              </a:rPr>
              <a:t> </a:t>
            </a:r>
            <a:r>
              <a:rPr lang="fr-FR" sz="1600" dirty="0" err="1">
                <a:solidFill>
                  <a:srgbClr val="E7E6E6">
                    <a:lumMod val="50000"/>
                  </a:srgbClr>
                </a:solidFill>
                <a:cs typeface="Calibri" charset="0"/>
              </a:rPr>
              <a:t>statistical</a:t>
            </a:r>
            <a:r>
              <a:rPr lang="fr-FR" sz="1600" dirty="0">
                <a:solidFill>
                  <a:srgbClr val="E7E6E6">
                    <a:lumMod val="50000"/>
                  </a:srgbClr>
                </a:solidFill>
                <a:cs typeface="Calibri" charset="0"/>
              </a:rPr>
              <a:t> model</a:t>
            </a:r>
          </a:p>
        </p:txBody>
      </p:sp>
      <p:pic>
        <p:nvPicPr>
          <p:cNvPr id="7" name="Picture 2" descr="FIFRELIN and STEREO at the Crossroads of Culture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675"/>
          <a:stretch/>
        </p:blipFill>
        <p:spPr bwMode="auto">
          <a:xfrm>
            <a:off x="629776" y="3761452"/>
            <a:ext cx="1542288" cy="243168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0" y="3074225"/>
            <a:ext cx="3273552" cy="523220"/>
          </a:xfrm>
          <a:prstGeom prst="rect">
            <a:avLst/>
          </a:prstGeom>
          <a:noFill/>
        </p:spPr>
        <p:txBody>
          <a:bodyPr wrap="square" rtlCol="0">
            <a:spAutoFit/>
          </a:bodyPr>
          <a:lstStyle/>
          <a:p>
            <a:pPr algn="ctr"/>
            <a:r>
              <a:rPr lang="fr-FR" sz="1400" b="1" dirty="0" err="1" smtClean="0">
                <a:solidFill>
                  <a:schemeClr val="accent1"/>
                </a:solidFill>
              </a:rPr>
              <a:t>Level</a:t>
            </a:r>
            <a:r>
              <a:rPr lang="fr-FR" sz="1400" b="1" dirty="0" smtClean="0">
                <a:solidFill>
                  <a:schemeClr val="accent1"/>
                </a:solidFill>
              </a:rPr>
              <a:t> </a:t>
            </a:r>
            <a:r>
              <a:rPr lang="fr-FR" sz="1400" b="1" dirty="0" err="1" smtClean="0">
                <a:solidFill>
                  <a:schemeClr val="accent1"/>
                </a:solidFill>
              </a:rPr>
              <a:t>scheme</a:t>
            </a:r>
            <a:r>
              <a:rPr lang="fr-FR" sz="1400" b="1" dirty="0" smtClean="0">
                <a:solidFill>
                  <a:schemeClr val="accent1"/>
                </a:solidFill>
              </a:rPr>
              <a:t> of compound nucleus</a:t>
            </a:r>
          </a:p>
          <a:p>
            <a:pPr algn="ctr"/>
            <a:r>
              <a:rPr lang="fr-FR" sz="1400" dirty="0" smtClean="0"/>
              <a:t>(NLD)</a:t>
            </a:r>
            <a:endParaRPr lang="en-US" sz="1400" dirty="0"/>
          </a:p>
        </p:txBody>
      </p:sp>
      <p:pic>
        <p:nvPicPr>
          <p:cNvPr id="9" name="Picture 5" descr="Picture displaying schematically the electric dipole response of nuclei in which the Giant Dipole Resonance (GDR) is depicted as oscillation of all protons against all neutrons and the Pygmy Dipole Resonance (PDR) is depicted in neutron rich nuclei as a property of the neutron skin (neutron states of 1particle-1hole nature). In the three frames in the bottom part a simple illustration is given of the physical quantities addressed in this paper which are probed by the dipole response."/>
          <p:cNvPicPr>
            <a:picLocks noChangeAspect="1" noChangeArrowheads="1"/>
          </p:cNvPicPr>
          <p:nvPr/>
        </p:nvPicPr>
        <p:blipFill rotWithShape="1">
          <a:blip r:embed="rId3">
            <a:extLst>
              <a:ext uri="{28A0092B-C50C-407E-A947-70E740481C1C}">
                <a14:useLocalDpi xmlns:a14="http://schemas.microsoft.com/office/drawing/2010/main" val="0"/>
              </a:ext>
            </a:extLst>
          </a:blip>
          <a:srcRect l="17690" r="16071" b="51584"/>
          <a:stretch/>
        </p:blipFill>
        <p:spPr bwMode="auto">
          <a:xfrm>
            <a:off x="5107288" y="3831180"/>
            <a:ext cx="2662881" cy="1554817"/>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4663440" y="3257692"/>
            <a:ext cx="3393776" cy="523220"/>
          </a:xfrm>
          <a:prstGeom prst="rect">
            <a:avLst/>
          </a:prstGeom>
          <a:noFill/>
        </p:spPr>
        <p:txBody>
          <a:bodyPr wrap="square" rtlCol="0">
            <a:spAutoFit/>
          </a:bodyPr>
          <a:lstStyle/>
          <a:p>
            <a:pPr algn="ctr"/>
            <a:r>
              <a:rPr lang="en-US" sz="1400" b="1" dirty="0" smtClean="0">
                <a:solidFill>
                  <a:schemeClr val="accent3"/>
                </a:solidFill>
              </a:rPr>
              <a:t>Electromagnetic transfer coefficient</a:t>
            </a:r>
          </a:p>
          <a:p>
            <a:pPr algn="ctr"/>
            <a:r>
              <a:rPr lang="fr-FR" sz="1400" dirty="0" err="1" smtClean="0"/>
              <a:t>Extracted</a:t>
            </a:r>
            <a:r>
              <a:rPr lang="fr-FR" sz="1400" dirty="0" smtClean="0"/>
              <a:t> </a:t>
            </a:r>
            <a:r>
              <a:rPr lang="fr-FR" sz="1400" dirty="0" err="1" smtClean="0"/>
              <a:t>from</a:t>
            </a:r>
            <a:r>
              <a:rPr lang="fr-FR" sz="1400" dirty="0" smtClean="0"/>
              <a:t> gamma-SF</a:t>
            </a:r>
            <a:endParaRPr lang="en-US" sz="1400" dirty="0"/>
          </a:p>
        </p:txBody>
      </p:sp>
      <p:sp>
        <p:nvSpPr>
          <p:cNvPr id="11" name="ZoneTexte 10"/>
          <p:cNvSpPr txBox="1"/>
          <p:nvPr/>
        </p:nvSpPr>
        <p:spPr>
          <a:xfrm>
            <a:off x="2172064" y="3960494"/>
            <a:ext cx="3035808" cy="523220"/>
          </a:xfrm>
          <a:prstGeom prst="rect">
            <a:avLst/>
          </a:prstGeom>
          <a:noFill/>
        </p:spPr>
        <p:txBody>
          <a:bodyPr wrap="square" rtlCol="0">
            <a:spAutoFit/>
          </a:bodyPr>
          <a:lstStyle/>
          <a:p>
            <a:pPr algn="ctr"/>
            <a:r>
              <a:rPr lang="en-US" sz="1400" b="1" dirty="0" smtClean="0">
                <a:solidFill>
                  <a:schemeClr val="accent2"/>
                </a:solidFill>
              </a:rPr>
              <a:t>Neutron transfer coefficient</a:t>
            </a:r>
          </a:p>
          <a:p>
            <a:pPr algn="ctr"/>
            <a:r>
              <a:rPr lang="fr-FR" sz="1400" dirty="0" err="1" smtClean="0"/>
              <a:t>Extracted</a:t>
            </a:r>
            <a:r>
              <a:rPr lang="fr-FR" sz="1400" dirty="0" smtClean="0"/>
              <a:t> </a:t>
            </a:r>
            <a:r>
              <a:rPr lang="fr-FR" sz="1400" dirty="0" err="1" smtClean="0"/>
              <a:t>from</a:t>
            </a:r>
            <a:r>
              <a:rPr lang="fr-FR" sz="1400" dirty="0" smtClean="0"/>
              <a:t> </a:t>
            </a:r>
            <a:r>
              <a:rPr lang="fr-FR" sz="1400" dirty="0" err="1" smtClean="0"/>
              <a:t>optical</a:t>
            </a:r>
            <a:r>
              <a:rPr lang="fr-FR" sz="1400" dirty="0" smtClean="0"/>
              <a:t> </a:t>
            </a:r>
            <a:r>
              <a:rPr lang="fr-FR" sz="1400" dirty="0" err="1" smtClean="0"/>
              <a:t>potential</a:t>
            </a:r>
            <a:endParaRPr lang="en-US" sz="1400" dirty="0"/>
          </a:p>
        </p:txBody>
      </p:sp>
      <mc:AlternateContent xmlns:mc="http://schemas.openxmlformats.org/markup-compatibility/2006">
        <mc:Choice xmlns:a14="http://schemas.microsoft.com/office/drawing/2010/main" Requires="a14">
          <p:sp>
            <p:nvSpPr>
              <p:cNvPr id="12" name="ZoneTexte 11"/>
              <p:cNvSpPr txBox="1"/>
              <p:nvPr/>
            </p:nvSpPr>
            <p:spPr>
              <a:xfrm>
                <a:off x="2545353" y="4663296"/>
                <a:ext cx="2405595" cy="62799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d>
                        <m:dPr>
                          <m:ctrlPr>
                            <a:rPr lang="fr-FR" sz="1800" b="0" i="1" smtClean="0">
                              <a:latin typeface="Cambria Math" panose="02040503050406030204" pitchFamily="18" charset="0"/>
                            </a:rPr>
                          </m:ctrlPr>
                        </m:dPr>
                        <m:e>
                          <m:r>
                            <a:rPr lang="fr-FR" sz="1800" b="0" i="1" smtClean="0">
                              <a:latin typeface="Cambria Math" panose="02040503050406030204" pitchFamily="18" charset="0"/>
                            </a:rPr>
                            <m:t>−</m:t>
                          </m:r>
                          <m:f>
                            <m:fPr>
                              <m:ctrlPr>
                                <a:rPr lang="fr-FR" sz="1800" b="0" i="1" smtClean="0">
                                  <a:latin typeface="Cambria Math" panose="02040503050406030204" pitchFamily="18" charset="0"/>
                                </a:rPr>
                              </m:ctrlPr>
                            </m:fPr>
                            <m:num>
                              <m:sSup>
                                <m:sSupPr>
                                  <m:ctrlPr>
                                    <a:rPr lang="fr-FR" sz="1800" b="0" i="1" smtClean="0">
                                      <a:latin typeface="Cambria Math" panose="02040503050406030204" pitchFamily="18" charset="0"/>
                                    </a:rPr>
                                  </m:ctrlPr>
                                </m:sSupPr>
                                <m:e>
                                  <m:r>
                                    <a:rPr lang="fr-FR" sz="1800" b="0" i="1" smtClean="0">
                                      <a:latin typeface="Cambria Math" panose="02040503050406030204" pitchFamily="18" charset="0"/>
                                    </a:rPr>
                                    <m:t>𝑝</m:t>
                                  </m:r>
                                </m:e>
                                <m:sup>
                                  <m:r>
                                    <a:rPr lang="fr-FR" sz="1800" b="0" i="1" smtClean="0">
                                      <a:latin typeface="Cambria Math" panose="02040503050406030204" pitchFamily="18" charset="0"/>
                                    </a:rPr>
                                    <m:t>2</m:t>
                                  </m:r>
                                </m:sup>
                              </m:sSup>
                            </m:num>
                            <m:den>
                              <m:r>
                                <a:rPr lang="fr-FR" sz="1800" b="0" i="1" smtClean="0">
                                  <a:latin typeface="Cambria Math" panose="02040503050406030204" pitchFamily="18" charset="0"/>
                                </a:rPr>
                                <m:t>2</m:t>
                              </m:r>
                              <m:r>
                                <a:rPr lang="fr-FR" sz="1800" b="0" i="1" smtClean="0">
                                  <a:latin typeface="Cambria Math" panose="02040503050406030204" pitchFamily="18" charset="0"/>
                                </a:rPr>
                                <m:t>𝑚</m:t>
                              </m:r>
                            </m:den>
                          </m:f>
                          <m:r>
                            <a:rPr lang="fr-FR" sz="1800" b="0" i="1" smtClean="0">
                              <a:latin typeface="Cambria Math" panose="02040503050406030204" pitchFamily="18" charset="0"/>
                            </a:rPr>
                            <m:t>+</m:t>
                          </m:r>
                          <m:r>
                            <a:rPr lang="fr-FR" sz="1800" b="0" i="1" smtClean="0">
                              <a:latin typeface="Cambria Math" panose="02040503050406030204" pitchFamily="18" charset="0"/>
                            </a:rPr>
                            <m:t>𝐻</m:t>
                          </m:r>
                          <m:r>
                            <a:rPr lang="fr-FR" sz="1800" b="0" i="1" smtClean="0">
                              <a:latin typeface="Cambria Math" panose="02040503050406030204" pitchFamily="18" charset="0"/>
                            </a:rPr>
                            <m:t>+</m:t>
                          </m:r>
                          <m:r>
                            <a:rPr lang="fr-FR" sz="1800" b="0" i="1" smtClean="0">
                              <a:solidFill>
                                <a:srgbClr val="00B0F0"/>
                              </a:solidFill>
                              <a:latin typeface="Cambria Math" panose="02040503050406030204" pitchFamily="18" charset="0"/>
                            </a:rPr>
                            <m:t>𝑈</m:t>
                          </m:r>
                        </m:e>
                      </m:d>
                      <m:r>
                        <m:rPr>
                          <m:sty m:val="p"/>
                        </m:rPr>
                        <a:rPr lang="fr-FR" sz="1800" b="0" i="0" smtClean="0">
                          <a:latin typeface="Cambria Math" panose="02040503050406030204" pitchFamily="18" charset="0"/>
                        </a:rPr>
                        <m:t>Ψ</m:t>
                      </m:r>
                      <m:r>
                        <a:rPr lang="fr-FR" sz="1800" b="0" i="1" smtClean="0">
                          <a:latin typeface="Cambria Math" panose="02040503050406030204" pitchFamily="18" charset="0"/>
                        </a:rPr>
                        <m:t>=0</m:t>
                      </m:r>
                    </m:oMath>
                  </m:oMathPara>
                </a14:m>
                <a:endParaRPr lang="fr-FR" sz="1800" dirty="0"/>
              </a:p>
            </p:txBody>
          </p:sp>
        </mc:Choice>
        <mc:Fallback>
          <p:sp>
            <p:nvSpPr>
              <p:cNvPr id="12" name="ZoneTexte 11"/>
              <p:cNvSpPr txBox="1">
                <a:spLocks noRot="1" noChangeAspect="1" noMove="1" noResize="1" noEditPoints="1" noAdjustHandles="1" noChangeArrowheads="1" noChangeShapeType="1" noTextEdit="1"/>
              </p:cNvSpPr>
              <p:nvPr/>
            </p:nvSpPr>
            <p:spPr>
              <a:xfrm>
                <a:off x="2545353" y="4663296"/>
                <a:ext cx="2405595" cy="627992"/>
              </a:xfrm>
              <a:prstGeom prst="rect">
                <a:avLst/>
              </a:prstGeom>
              <a:blipFill>
                <a:blip r:embed="rId4"/>
                <a:stretch>
                  <a:fillRect/>
                </a:stretch>
              </a:blipFill>
            </p:spPr>
            <p:txBody>
              <a:bodyPr/>
              <a:lstStyle/>
              <a:p>
                <a:r>
                  <a:rPr lang="en-US">
                    <a:noFill/>
                  </a:rPr>
                  <a:t> </a:t>
                </a:r>
              </a:p>
            </p:txBody>
          </p:sp>
        </mc:Fallback>
      </mc:AlternateContent>
      <p:sp>
        <p:nvSpPr>
          <p:cNvPr id="13" name="ZoneTexte 12"/>
          <p:cNvSpPr txBox="1"/>
          <p:nvPr/>
        </p:nvSpPr>
        <p:spPr>
          <a:xfrm>
            <a:off x="2180151" y="5455295"/>
            <a:ext cx="3019634" cy="307777"/>
          </a:xfrm>
          <a:prstGeom prst="rect">
            <a:avLst/>
          </a:prstGeom>
          <a:noFill/>
        </p:spPr>
        <p:txBody>
          <a:bodyPr wrap="square" rtlCol="0">
            <a:spAutoFit/>
          </a:bodyPr>
          <a:lstStyle/>
          <a:p>
            <a:pPr algn="ctr"/>
            <a:r>
              <a:rPr lang="fr-FR" sz="1400" dirty="0" smtClean="0"/>
              <a:t>Diffusion of </a:t>
            </a:r>
            <a:r>
              <a:rPr lang="fr-FR" sz="1400" dirty="0" err="1" smtClean="0"/>
              <a:t>nucleon</a:t>
            </a:r>
            <a:r>
              <a:rPr lang="fr-FR" sz="1400" dirty="0" smtClean="0"/>
              <a:t> on nucleus</a:t>
            </a:r>
            <a:endParaRPr lang="fr-FR" sz="1400" b="1" dirty="0"/>
          </a:p>
        </p:txBody>
      </p:sp>
      <p:sp>
        <p:nvSpPr>
          <p:cNvPr id="14" name="Rectangle 13"/>
          <p:cNvSpPr/>
          <p:nvPr/>
        </p:nvSpPr>
        <p:spPr>
          <a:xfrm>
            <a:off x="8339328" y="2230872"/>
            <a:ext cx="3538728" cy="313932"/>
          </a:xfrm>
          <a:prstGeom prst="rect">
            <a:avLst/>
          </a:prstGeom>
        </p:spPr>
        <p:txBody>
          <a:bodyPr wrap="square">
            <a:spAutoFit/>
          </a:bodyPr>
          <a:lstStyle/>
          <a:p>
            <a:pPr lvl="0" defTabSz="957925">
              <a:lnSpc>
                <a:spcPct val="90000"/>
              </a:lnSpc>
              <a:spcBef>
                <a:spcPts val="1048"/>
              </a:spcBef>
              <a:buClr>
                <a:srgbClr val="548235"/>
              </a:buClr>
              <a:buSzPct val="80000"/>
            </a:pPr>
            <a:r>
              <a:rPr lang="fr-FR" sz="1600" b="1" dirty="0" smtClean="0">
                <a:solidFill>
                  <a:srgbClr val="E7E6E6">
                    <a:lumMod val="50000"/>
                  </a:srgbClr>
                </a:solidFill>
                <a:cs typeface="Calibri" charset="0"/>
              </a:rPr>
              <a:t>How to </a:t>
            </a:r>
            <a:r>
              <a:rPr lang="fr-FR" sz="1600" b="1" dirty="0" err="1" smtClean="0">
                <a:solidFill>
                  <a:srgbClr val="E7E6E6">
                    <a:lumMod val="50000"/>
                  </a:srgbClr>
                </a:solidFill>
                <a:cs typeface="Calibri" charset="0"/>
              </a:rPr>
              <a:t>compute</a:t>
            </a:r>
            <a:r>
              <a:rPr lang="fr-FR" sz="1600" b="1" dirty="0" smtClean="0">
                <a:solidFill>
                  <a:srgbClr val="E7E6E6">
                    <a:lumMod val="50000"/>
                  </a:srgbClr>
                </a:solidFill>
                <a:cs typeface="Calibri" charset="0"/>
              </a:rPr>
              <a:t> </a:t>
            </a:r>
            <a:r>
              <a:rPr lang="fr-FR" sz="1600" b="1" dirty="0" err="1" smtClean="0">
                <a:solidFill>
                  <a:srgbClr val="E7E6E6">
                    <a:lumMod val="50000"/>
                  </a:srgbClr>
                </a:solidFill>
                <a:cs typeface="Calibri" charset="0"/>
              </a:rPr>
              <a:t>these</a:t>
            </a:r>
            <a:r>
              <a:rPr lang="fr-FR" sz="1600" b="1" dirty="0" smtClean="0">
                <a:solidFill>
                  <a:srgbClr val="E7E6E6">
                    <a:lumMod val="50000"/>
                  </a:srgbClr>
                </a:solidFill>
                <a:cs typeface="Calibri" charset="0"/>
              </a:rPr>
              <a:t> </a:t>
            </a:r>
            <a:r>
              <a:rPr lang="fr-FR" sz="1600" b="1" dirty="0" err="1" smtClean="0">
                <a:solidFill>
                  <a:srgbClr val="E7E6E6">
                    <a:lumMod val="50000"/>
                  </a:srgbClr>
                </a:solidFill>
                <a:cs typeface="Calibri" charset="0"/>
              </a:rPr>
              <a:t>properties</a:t>
            </a:r>
            <a:r>
              <a:rPr lang="fr-FR" sz="1600" b="1" dirty="0" smtClean="0">
                <a:solidFill>
                  <a:srgbClr val="E7E6E6">
                    <a:lumMod val="50000"/>
                  </a:srgbClr>
                </a:solidFill>
                <a:cs typeface="Calibri" charset="0"/>
              </a:rPr>
              <a:t>?</a:t>
            </a:r>
            <a:endParaRPr lang="fr-FR" sz="1600" b="1" dirty="0">
              <a:solidFill>
                <a:srgbClr val="E7E6E6">
                  <a:lumMod val="50000"/>
                </a:srgbClr>
              </a:solidFill>
              <a:cs typeface="Calibri" charset="0"/>
            </a:endParaRPr>
          </a:p>
        </p:txBody>
      </p:sp>
      <p:sp>
        <p:nvSpPr>
          <p:cNvPr id="15" name="ZoneTexte 14"/>
          <p:cNvSpPr txBox="1"/>
          <p:nvPr/>
        </p:nvSpPr>
        <p:spPr>
          <a:xfrm>
            <a:off x="8241792" y="2766627"/>
            <a:ext cx="3273553" cy="1415772"/>
          </a:xfrm>
          <a:prstGeom prst="rect">
            <a:avLst/>
          </a:prstGeom>
          <a:noFill/>
        </p:spPr>
        <p:txBody>
          <a:bodyPr wrap="square" rtlCol="0">
            <a:spAutoFit/>
          </a:bodyPr>
          <a:lstStyle/>
          <a:p>
            <a:r>
              <a:rPr lang="fr-FR" sz="1600" b="1" dirty="0" err="1" smtClean="0">
                <a:solidFill>
                  <a:schemeClr val="accent2">
                    <a:lumMod val="75000"/>
                  </a:schemeClr>
                </a:solidFill>
              </a:rPr>
              <a:t>Macroscopic</a:t>
            </a:r>
            <a:r>
              <a:rPr lang="fr-FR" sz="1600" b="1" dirty="0" smtClean="0">
                <a:solidFill>
                  <a:schemeClr val="accent2">
                    <a:lumMod val="75000"/>
                  </a:schemeClr>
                </a:solidFill>
              </a:rPr>
              <a:t> </a:t>
            </a:r>
            <a:r>
              <a:rPr lang="fr-FR" sz="1600" b="1" dirty="0" err="1" smtClean="0">
                <a:solidFill>
                  <a:schemeClr val="accent2">
                    <a:lumMod val="75000"/>
                  </a:schemeClr>
                </a:solidFill>
              </a:rPr>
              <a:t>models</a:t>
            </a:r>
            <a:r>
              <a:rPr lang="fr-FR" sz="1600" b="1" dirty="0" smtClean="0">
                <a:solidFill>
                  <a:schemeClr val="accent2">
                    <a:lumMod val="75000"/>
                  </a:schemeClr>
                </a:solidFill>
              </a:rPr>
              <a:t> of </a:t>
            </a:r>
            <a:r>
              <a:rPr lang="fr-FR" sz="1600" b="1" dirty="0" err="1" smtClean="0">
                <a:solidFill>
                  <a:schemeClr val="accent2">
                    <a:lumMod val="75000"/>
                  </a:schemeClr>
                </a:solidFill>
              </a:rPr>
              <a:t>nuclei</a:t>
            </a:r>
            <a:endParaRPr lang="fr-FR" sz="1600" b="1" dirty="0" smtClean="0">
              <a:solidFill>
                <a:schemeClr val="accent2">
                  <a:lumMod val="75000"/>
                </a:schemeClr>
              </a:solidFill>
            </a:endParaRPr>
          </a:p>
          <a:p>
            <a:endParaRPr lang="fr-FR" sz="1400" b="1" dirty="0" smtClean="0">
              <a:solidFill>
                <a:schemeClr val="accent2">
                  <a:lumMod val="75000"/>
                </a:schemeClr>
              </a:solidFill>
            </a:endParaRPr>
          </a:p>
          <a:p>
            <a:r>
              <a:rPr lang="fr-FR" sz="1400" b="1" dirty="0" smtClean="0"/>
              <a:t>Cheap &amp; simple </a:t>
            </a:r>
            <a:r>
              <a:rPr lang="fr-FR" sz="1400" dirty="0" smtClean="0"/>
              <a:t>to use</a:t>
            </a:r>
          </a:p>
          <a:p>
            <a:r>
              <a:rPr lang="fr-FR" sz="1400" b="1" dirty="0" smtClean="0"/>
              <a:t>Good description </a:t>
            </a:r>
            <a:r>
              <a:rPr lang="fr-FR" sz="1400" dirty="0" smtClean="0"/>
              <a:t>of </a:t>
            </a:r>
            <a:r>
              <a:rPr lang="fr-FR" sz="1400" dirty="0" err="1" smtClean="0"/>
              <a:t>measurements</a:t>
            </a:r>
            <a:endParaRPr lang="fr-FR" sz="1400" dirty="0" smtClean="0"/>
          </a:p>
          <a:p>
            <a:r>
              <a:rPr lang="fr-FR" sz="1400" dirty="0" err="1" smtClean="0"/>
              <a:t>Focused</a:t>
            </a:r>
            <a:r>
              <a:rPr lang="fr-FR" sz="1400" dirty="0" smtClean="0"/>
              <a:t> on </a:t>
            </a:r>
            <a:r>
              <a:rPr lang="fr-FR" sz="1400" b="1" dirty="0" smtClean="0"/>
              <a:t>few observables</a:t>
            </a:r>
          </a:p>
          <a:p>
            <a:r>
              <a:rPr lang="fr-FR" sz="1400" b="1" dirty="0" smtClean="0">
                <a:solidFill>
                  <a:srgbClr val="FF0000"/>
                </a:solidFill>
              </a:rPr>
              <a:t>No </a:t>
            </a:r>
            <a:r>
              <a:rPr lang="fr-FR" sz="1400" b="1" dirty="0" err="1" smtClean="0">
                <a:solidFill>
                  <a:srgbClr val="FF0000"/>
                </a:solidFill>
              </a:rPr>
              <a:t>predictive</a:t>
            </a:r>
            <a:r>
              <a:rPr lang="fr-FR" sz="1400" b="1" dirty="0" smtClean="0">
                <a:solidFill>
                  <a:srgbClr val="FF0000"/>
                </a:solidFill>
              </a:rPr>
              <a:t> power</a:t>
            </a:r>
            <a:endParaRPr lang="en-US" sz="1400" b="1" dirty="0">
              <a:solidFill>
                <a:srgbClr val="FF0000"/>
              </a:solidFill>
            </a:endParaRPr>
          </a:p>
        </p:txBody>
      </p:sp>
      <p:sp>
        <p:nvSpPr>
          <p:cNvPr id="16" name="ZoneTexte 15"/>
          <p:cNvSpPr txBox="1"/>
          <p:nvPr/>
        </p:nvSpPr>
        <p:spPr>
          <a:xfrm>
            <a:off x="8241792" y="4486624"/>
            <a:ext cx="4008120" cy="1846659"/>
          </a:xfrm>
          <a:prstGeom prst="rect">
            <a:avLst/>
          </a:prstGeom>
          <a:noFill/>
        </p:spPr>
        <p:txBody>
          <a:bodyPr wrap="square" rtlCol="0">
            <a:spAutoFit/>
          </a:bodyPr>
          <a:lstStyle/>
          <a:p>
            <a:r>
              <a:rPr lang="fr-FR" sz="1600" b="1" dirty="0" err="1" smtClean="0">
                <a:solidFill>
                  <a:schemeClr val="accent2">
                    <a:lumMod val="75000"/>
                  </a:schemeClr>
                </a:solidFill>
              </a:rPr>
              <a:t>Microscopic</a:t>
            </a:r>
            <a:r>
              <a:rPr lang="fr-FR" sz="1600" b="1" dirty="0" smtClean="0">
                <a:solidFill>
                  <a:schemeClr val="accent2">
                    <a:lumMod val="75000"/>
                  </a:schemeClr>
                </a:solidFill>
              </a:rPr>
              <a:t> </a:t>
            </a:r>
            <a:r>
              <a:rPr lang="fr-FR" sz="1600" b="1" dirty="0" err="1" smtClean="0">
                <a:solidFill>
                  <a:schemeClr val="accent2">
                    <a:lumMod val="75000"/>
                  </a:schemeClr>
                </a:solidFill>
              </a:rPr>
              <a:t>models</a:t>
            </a:r>
            <a:endParaRPr lang="fr-FR" sz="1600" b="1" dirty="0" smtClean="0">
              <a:solidFill>
                <a:schemeClr val="accent2">
                  <a:lumMod val="75000"/>
                </a:schemeClr>
              </a:solidFill>
            </a:endParaRPr>
          </a:p>
          <a:p>
            <a:endParaRPr lang="fr-FR" sz="1400" b="1" dirty="0" smtClean="0"/>
          </a:p>
          <a:p>
            <a:r>
              <a:rPr lang="fr-FR" sz="1400" dirty="0" err="1" smtClean="0"/>
              <a:t>Build</a:t>
            </a:r>
            <a:r>
              <a:rPr lang="fr-FR" sz="1400" dirty="0" smtClean="0"/>
              <a:t> nucleus </a:t>
            </a:r>
            <a:r>
              <a:rPr lang="fr-FR" sz="1400" dirty="0" err="1" smtClean="0"/>
              <a:t>fro</a:t>
            </a:r>
            <a:r>
              <a:rPr lang="fr-FR" sz="1400" dirty="0" err="1" smtClean="0"/>
              <a:t>m</a:t>
            </a:r>
            <a:r>
              <a:rPr lang="fr-FR" sz="1400" dirty="0" smtClean="0"/>
              <a:t> </a:t>
            </a:r>
            <a:r>
              <a:rPr lang="fr-FR" sz="1400" dirty="0" err="1" smtClean="0"/>
              <a:t>interacting</a:t>
            </a:r>
            <a:r>
              <a:rPr lang="fr-FR" sz="1400" dirty="0" smtClean="0"/>
              <a:t> </a:t>
            </a:r>
            <a:r>
              <a:rPr lang="fr-FR" sz="1400" dirty="0" err="1" smtClean="0"/>
              <a:t>nucleons</a:t>
            </a:r>
            <a:endParaRPr lang="fr-FR" sz="1400" dirty="0" smtClean="0"/>
          </a:p>
          <a:p>
            <a:r>
              <a:rPr lang="fr-FR" sz="1400" dirty="0" smtClean="0"/>
              <a:t>Questions </a:t>
            </a:r>
            <a:r>
              <a:rPr lang="fr-FR" sz="1400" dirty="0" err="1" smtClean="0"/>
              <a:t>regarding</a:t>
            </a:r>
            <a:r>
              <a:rPr lang="fr-FR" sz="1400" dirty="0" smtClean="0"/>
              <a:t> the </a:t>
            </a:r>
            <a:r>
              <a:rPr lang="fr-FR" sz="1400" b="1" dirty="0" err="1" smtClean="0"/>
              <a:t>choice</a:t>
            </a:r>
            <a:r>
              <a:rPr lang="fr-FR" sz="1400" b="1" dirty="0" smtClean="0"/>
              <a:t> of interaction</a:t>
            </a:r>
          </a:p>
          <a:p>
            <a:pPr marL="285750" indent="-285750">
              <a:buFontTx/>
              <a:buChar char="-"/>
            </a:pPr>
            <a:r>
              <a:rPr lang="fr-FR" sz="1400" dirty="0" err="1" smtClean="0"/>
              <a:t>Energy</a:t>
            </a:r>
            <a:r>
              <a:rPr lang="fr-FR" sz="1400" dirty="0" smtClean="0"/>
              <a:t> </a:t>
            </a:r>
            <a:r>
              <a:rPr lang="fr-FR" sz="1400" dirty="0" err="1" smtClean="0"/>
              <a:t>Density</a:t>
            </a:r>
            <a:r>
              <a:rPr lang="fr-FR" sz="1400" dirty="0" smtClean="0"/>
              <a:t> </a:t>
            </a:r>
            <a:r>
              <a:rPr lang="fr-FR" sz="1400" dirty="0" err="1" smtClean="0"/>
              <a:t>Functional</a:t>
            </a:r>
            <a:r>
              <a:rPr lang="fr-FR" sz="1400" dirty="0" smtClean="0"/>
              <a:t> vs. </a:t>
            </a:r>
            <a:r>
              <a:rPr lang="fr-FR" sz="1400" i="1" dirty="0" smtClean="0"/>
              <a:t>Ab </a:t>
            </a:r>
            <a:r>
              <a:rPr lang="fr-FR" sz="1400" i="1" dirty="0" err="1" smtClean="0"/>
              <a:t>Initio</a:t>
            </a:r>
            <a:endParaRPr lang="fr-FR" sz="1400" i="1" dirty="0" smtClean="0"/>
          </a:p>
          <a:p>
            <a:r>
              <a:rPr lang="fr-FR" sz="1400" b="1" dirty="0" err="1" smtClean="0"/>
              <a:t>Unified</a:t>
            </a:r>
            <a:r>
              <a:rPr lang="fr-FR" sz="1400" b="1" dirty="0" smtClean="0"/>
              <a:t> model </a:t>
            </a:r>
            <a:r>
              <a:rPr lang="fr-FR" sz="1400" b="1" dirty="0"/>
              <a:t>of all </a:t>
            </a:r>
            <a:r>
              <a:rPr lang="fr-FR" sz="1400" b="1" dirty="0" err="1"/>
              <a:t>nuclei</a:t>
            </a:r>
            <a:r>
              <a:rPr lang="fr-FR" sz="1400" b="1" dirty="0"/>
              <a:t> &amp; observables</a:t>
            </a:r>
          </a:p>
          <a:p>
            <a:r>
              <a:rPr lang="fr-FR" sz="1400" dirty="0" err="1"/>
              <a:t>Less</a:t>
            </a:r>
            <a:r>
              <a:rPr lang="fr-FR" sz="1400" dirty="0"/>
              <a:t> </a:t>
            </a:r>
            <a:r>
              <a:rPr lang="fr-FR" sz="1400" dirty="0" smtClean="0"/>
              <a:t>descriptive</a:t>
            </a:r>
            <a:r>
              <a:rPr lang="fr-FR" sz="1400" dirty="0"/>
              <a:t>, </a:t>
            </a:r>
            <a:r>
              <a:rPr lang="fr-FR" sz="1400" dirty="0" smtClean="0"/>
              <a:t>but </a:t>
            </a:r>
            <a:r>
              <a:rPr lang="fr-FR" sz="1400" b="1" dirty="0" smtClean="0"/>
              <a:t>more </a:t>
            </a:r>
            <a:r>
              <a:rPr lang="fr-FR" sz="1400" b="1" dirty="0" err="1" smtClean="0"/>
              <a:t>predictive</a:t>
            </a:r>
            <a:endParaRPr lang="fr-FR" sz="1400" b="1" dirty="0" smtClean="0"/>
          </a:p>
          <a:p>
            <a:r>
              <a:rPr lang="fr-FR" sz="1400" dirty="0" err="1" smtClean="0"/>
              <a:t>Possibility</a:t>
            </a:r>
            <a:r>
              <a:rPr lang="fr-FR" sz="1400" dirty="0" smtClean="0"/>
              <a:t> to </a:t>
            </a:r>
            <a:r>
              <a:rPr lang="fr-FR" sz="1400" dirty="0" err="1" smtClean="0"/>
              <a:t>assess</a:t>
            </a:r>
            <a:r>
              <a:rPr lang="fr-FR" sz="1400" dirty="0" smtClean="0"/>
              <a:t> </a:t>
            </a:r>
            <a:r>
              <a:rPr lang="fr-FR" sz="1400" dirty="0" err="1" smtClean="0"/>
              <a:t>theoretical</a:t>
            </a:r>
            <a:r>
              <a:rPr lang="fr-FR" sz="1400" b="1" dirty="0" smtClean="0"/>
              <a:t> </a:t>
            </a:r>
            <a:r>
              <a:rPr lang="fr-FR" sz="1400" b="1" dirty="0" err="1" smtClean="0"/>
              <a:t>uncertainties</a:t>
            </a:r>
            <a:endParaRPr lang="fr-FR" sz="1400" b="1" dirty="0" smtClean="0"/>
          </a:p>
        </p:txBody>
      </p:sp>
      <p:sp>
        <p:nvSpPr>
          <p:cNvPr id="8" name="Bouée 7"/>
          <p:cNvSpPr/>
          <p:nvPr/>
        </p:nvSpPr>
        <p:spPr>
          <a:xfrm>
            <a:off x="4581144" y="2866712"/>
            <a:ext cx="3602736" cy="1184080"/>
          </a:xfrm>
          <a:prstGeom prst="donut">
            <a:avLst>
              <a:gd name="adj" fmla="val 13401"/>
            </a:avLst>
          </a:prstGeom>
          <a:solidFill>
            <a:schemeClr val="accent3"/>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Bouée 18"/>
          <p:cNvSpPr/>
          <p:nvPr/>
        </p:nvSpPr>
        <p:spPr>
          <a:xfrm>
            <a:off x="7761253" y="4094592"/>
            <a:ext cx="3148459" cy="1054855"/>
          </a:xfrm>
          <a:prstGeom prst="donut">
            <a:avLst>
              <a:gd name="adj" fmla="val 13401"/>
            </a:avLst>
          </a:prstGeom>
          <a:solidFill>
            <a:schemeClr val="accent3"/>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ectangle à coins arrondis 17"/>
          <p:cNvSpPr/>
          <p:nvPr/>
        </p:nvSpPr>
        <p:spPr>
          <a:xfrm>
            <a:off x="816864" y="3009025"/>
            <a:ext cx="10983104" cy="164431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err="1" smtClean="0">
                <a:solidFill>
                  <a:schemeClr val="tx1"/>
                </a:solidFill>
              </a:rPr>
              <a:t>Today’s</a:t>
            </a:r>
            <a:r>
              <a:rPr lang="fr-FR" sz="2000" b="1" dirty="0" smtClean="0">
                <a:solidFill>
                  <a:schemeClr val="tx1"/>
                </a:solidFill>
              </a:rPr>
              <a:t> </a:t>
            </a:r>
            <a:r>
              <a:rPr lang="fr-FR" sz="2000" b="1" dirty="0" err="1" smtClean="0">
                <a:solidFill>
                  <a:schemeClr val="tx1"/>
                </a:solidFill>
              </a:rPr>
              <a:t>presentation</a:t>
            </a:r>
            <a:endParaRPr lang="fr-FR" sz="2000" b="1" dirty="0">
              <a:solidFill>
                <a:schemeClr val="tx1"/>
              </a:solidFill>
            </a:endParaRPr>
          </a:p>
          <a:p>
            <a:pPr marL="342900" indent="-342900">
              <a:buAutoNum type="arabicPeriod"/>
            </a:pPr>
            <a:r>
              <a:rPr lang="fr-FR" sz="1800" dirty="0" err="1" smtClean="0">
                <a:solidFill>
                  <a:schemeClr val="tx1"/>
                </a:solidFill>
              </a:rPr>
              <a:t>Introduce</a:t>
            </a:r>
            <a:r>
              <a:rPr lang="fr-FR" sz="1800" dirty="0" smtClean="0">
                <a:solidFill>
                  <a:schemeClr val="tx1"/>
                </a:solidFill>
              </a:rPr>
              <a:t> </a:t>
            </a:r>
            <a:r>
              <a:rPr lang="fr-FR" sz="1800" b="1" dirty="0" err="1" smtClean="0">
                <a:solidFill>
                  <a:schemeClr val="tx1"/>
                </a:solidFill>
              </a:rPr>
              <a:t>microscopic</a:t>
            </a:r>
            <a:r>
              <a:rPr lang="fr-FR" sz="1800" b="1" dirty="0" smtClean="0">
                <a:solidFill>
                  <a:schemeClr val="tx1"/>
                </a:solidFill>
              </a:rPr>
              <a:t> QRPA-FAM </a:t>
            </a:r>
            <a:r>
              <a:rPr lang="fr-FR" sz="1800" dirty="0" err="1" smtClean="0">
                <a:solidFill>
                  <a:schemeClr val="tx1"/>
                </a:solidFill>
              </a:rPr>
              <a:t>formalism</a:t>
            </a:r>
            <a:r>
              <a:rPr lang="fr-FR" sz="1800" dirty="0" smtClean="0">
                <a:solidFill>
                  <a:schemeClr val="tx1"/>
                </a:solidFill>
              </a:rPr>
              <a:t> for </a:t>
            </a:r>
            <a:r>
              <a:rPr lang="fr-FR" sz="1800" b="1" dirty="0" err="1" smtClean="0">
                <a:solidFill>
                  <a:schemeClr val="tx1"/>
                </a:solidFill>
              </a:rPr>
              <a:t>fast</a:t>
            </a:r>
            <a:r>
              <a:rPr lang="fr-FR" sz="1800" b="1" dirty="0" smtClean="0">
                <a:solidFill>
                  <a:schemeClr val="tx1"/>
                </a:solidFill>
              </a:rPr>
              <a:t>  </a:t>
            </a:r>
            <a:r>
              <a:rPr lang="fr-FR" sz="1800" b="1" dirty="0" err="1" smtClean="0">
                <a:solidFill>
                  <a:schemeClr val="tx1"/>
                </a:solidFill>
              </a:rPr>
              <a:t>microscopic</a:t>
            </a:r>
            <a:r>
              <a:rPr lang="fr-FR" sz="1800" b="1" dirty="0" smtClean="0">
                <a:solidFill>
                  <a:schemeClr val="tx1"/>
                </a:solidFill>
              </a:rPr>
              <a:t> </a:t>
            </a:r>
            <a:r>
              <a:rPr lang="fr-FR" sz="1800" b="1" dirty="0" err="1" smtClean="0">
                <a:solidFill>
                  <a:schemeClr val="tx1"/>
                </a:solidFill>
              </a:rPr>
              <a:t>calculation</a:t>
            </a:r>
            <a:r>
              <a:rPr lang="fr-FR" sz="1800" b="1" dirty="0" smtClean="0">
                <a:solidFill>
                  <a:schemeClr val="tx1"/>
                </a:solidFill>
              </a:rPr>
              <a:t> of gamma SF</a:t>
            </a:r>
          </a:p>
          <a:p>
            <a:pPr marL="342900" indent="-342900">
              <a:buFontTx/>
              <a:buAutoNum type="arabicPeriod"/>
            </a:pPr>
            <a:r>
              <a:rPr lang="fr-FR" sz="1800" dirty="0">
                <a:solidFill>
                  <a:schemeClr val="tx1"/>
                </a:solidFill>
              </a:rPr>
              <a:t>Display </a:t>
            </a:r>
            <a:r>
              <a:rPr lang="fr-FR" sz="1800" dirty="0" err="1">
                <a:solidFill>
                  <a:schemeClr val="tx1"/>
                </a:solidFill>
              </a:rPr>
              <a:t>some</a:t>
            </a:r>
            <a:r>
              <a:rPr lang="fr-FR" sz="1800" dirty="0">
                <a:solidFill>
                  <a:schemeClr val="tx1"/>
                </a:solidFill>
              </a:rPr>
              <a:t> first </a:t>
            </a:r>
            <a:r>
              <a:rPr lang="fr-FR" sz="1800" dirty="0" err="1">
                <a:solidFill>
                  <a:schemeClr val="tx1"/>
                </a:solidFill>
              </a:rPr>
              <a:t>calculations</a:t>
            </a:r>
            <a:r>
              <a:rPr lang="fr-FR" sz="1800" dirty="0">
                <a:solidFill>
                  <a:schemeClr val="tx1"/>
                </a:solidFill>
              </a:rPr>
              <a:t> on </a:t>
            </a:r>
            <a:r>
              <a:rPr lang="fr-FR" sz="1800" b="1" dirty="0">
                <a:solidFill>
                  <a:schemeClr val="tx1"/>
                </a:solidFill>
              </a:rPr>
              <a:t>light </a:t>
            </a:r>
            <a:r>
              <a:rPr lang="fr-FR" sz="1800" b="1" dirty="0" smtClean="0">
                <a:solidFill>
                  <a:schemeClr val="tx1"/>
                </a:solidFill>
              </a:rPr>
              <a:t>open-</a:t>
            </a:r>
            <a:r>
              <a:rPr lang="fr-FR" sz="1800" b="1" dirty="0" err="1" smtClean="0">
                <a:solidFill>
                  <a:schemeClr val="tx1"/>
                </a:solidFill>
              </a:rPr>
              <a:t>shell</a:t>
            </a:r>
            <a:r>
              <a:rPr lang="fr-FR" sz="1800" b="1" dirty="0" smtClean="0">
                <a:solidFill>
                  <a:schemeClr val="tx1"/>
                </a:solidFill>
              </a:rPr>
              <a:t> </a:t>
            </a:r>
            <a:r>
              <a:rPr lang="fr-FR" sz="1800" b="1" dirty="0" err="1" smtClean="0">
                <a:solidFill>
                  <a:schemeClr val="tx1"/>
                </a:solidFill>
              </a:rPr>
              <a:t>nuclei</a:t>
            </a:r>
            <a:r>
              <a:rPr lang="fr-FR" sz="1800" b="1" dirty="0" smtClean="0">
                <a:solidFill>
                  <a:schemeClr val="tx1"/>
                </a:solidFill>
              </a:rPr>
              <a:t> </a:t>
            </a:r>
            <a:r>
              <a:rPr lang="fr-FR" sz="1800" b="1" dirty="0" err="1">
                <a:solidFill>
                  <a:schemeClr val="tx1"/>
                </a:solidFill>
              </a:rPr>
              <a:t>with</a:t>
            </a:r>
            <a:r>
              <a:rPr lang="fr-FR" sz="1800" b="1" dirty="0">
                <a:solidFill>
                  <a:schemeClr val="tx1"/>
                </a:solidFill>
              </a:rPr>
              <a:t> </a:t>
            </a:r>
            <a:r>
              <a:rPr lang="fr-FR" sz="1800" b="1" i="1" dirty="0">
                <a:solidFill>
                  <a:schemeClr val="tx1"/>
                </a:solidFill>
              </a:rPr>
              <a:t>ab </a:t>
            </a:r>
            <a:r>
              <a:rPr lang="fr-FR" sz="1800" b="1" i="1" dirty="0" err="1">
                <a:solidFill>
                  <a:schemeClr val="tx1"/>
                </a:solidFill>
              </a:rPr>
              <a:t>initio</a:t>
            </a:r>
            <a:r>
              <a:rPr lang="fr-FR" sz="1800" b="1" i="1" dirty="0">
                <a:solidFill>
                  <a:schemeClr val="tx1"/>
                </a:solidFill>
              </a:rPr>
              <a:t> </a:t>
            </a:r>
            <a:r>
              <a:rPr lang="fr-FR" sz="1800" dirty="0" smtClean="0">
                <a:solidFill>
                  <a:schemeClr val="tx1"/>
                </a:solidFill>
              </a:rPr>
              <a:t>interactions</a:t>
            </a:r>
          </a:p>
          <a:p>
            <a:pPr marL="342900" indent="-342900">
              <a:buFontTx/>
              <a:buAutoNum type="arabicPeriod"/>
            </a:pPr>
            <a:r>
              <a:rPr lang="fr-FR" sz="1800" dirty="0" err="1" smtClean="0">
                <a:solidFill>
                  <a:schemeClr val="tx1"/>
                </a:solidFill>
              </a:rPr>
              <a:t>Collect</a:t>
            </a:r>
            <a:r>
              <a:rPr lang="fr-FR" sz="1800" dirty="0" smtClean="0">
                <a:solidFill>
                  <a:schemeClr val="tx1"/>
                </a:solidFill>
              </a:rPr>
              <a:t> </a:t>
            </a:r>
            <a:r>
              <a:rPr lang="fr-FR" sz="1800" dirty="0" err="1" smtClean="0">
                <a:solidFill>
                  <a:schemeClr val="tx1"/>
                </a:solidFill>
              </a:rPr>
              <a:t>some</a:t>
            </a:r>
            <a:r>
              <a:rPr lang="fr-FR" sz="1800" dirty="0" smtClean="0">
                <a:solidFill>
                  <a:schemeClr val="tx1"/>
                </a:solidFill>
              </a:rPr>
              <a:t> input about </a:t>
            </a:r>
            <a:r>
              <a:rPr lang="fr-FR" sz="1800" b="1" dirty="0" err="1" smtClean="0">
                <a:solidFill>
                  <a:schemeClr val="tx1"/>
                </a:solidFill>
              </a:rPr>
              <a:t>needs</a:t>
            </a:r>
            <a:r>
              <a:rPr lang="fr-FR" sz="1800" b="1" dirty="0" smtClean="0">
                <a:solidFill>
                  <a:schemeClr val="tx1"/>
                </a:solidFill>
              </a:rPr>
              <a:t> and challenges at </a:t>
            </a:r>
            <a:r>
              <a:rPr lang="fr-FR" sz="1800" b="1" dirty="0" err="1" smtClean="0">
                <a:solidFill>
                  <a:schemeClr val="tx1"/>
                </a:solidFill>
              </a:rPr>
              <a:t>play</a:t>
            </a:r>
            <a:r>
              <a:rPr lang="fr-FR" sz="1800" b="1" dirty="0" smtClean="0">
                <a:solidFill>
                  <a:schemeClr val="tx1"/>
                </a:solidFill>
              </a:rPr>
              <a:t> in </a:t>
            </a:r>
            <a:r>
              <a:rPr lang="fr-FR" sz="1800" b="1" dirty="0" err="1" smtClean="0">
                <a:solidFill>
                  <a:schemeClr val="tx1"/>
                </a:solidFill>
              </a:rPr>
              <a:t>reactor</a:t>
            </a:r>
            <a:r>
              <a:rPr lang="fr-FR" sz="1800" b="1" dirty="0" smtClean="0">
                <a:solidFill>
                  <a:schemeClr val="tx1"/>
                </a:solidFill>
              </a:rPr>
              <a:t> </a:t>
            </a:r>
            <a:r>
              <a:rPr lang="fr-FR" sz="1800" b="1" dirty="0" err="1" smtClean="0">
                <a:solidFill>
                  <a:schemeClr val="tx1"/>
                </a:solidFill>
              </a:rPr>
              <a:t>physics</a:t>
            </a:r>
            <a:endParaRPr lang="fr-FR" sz="1800" b="1" dirty="0" smtClean="0">
              <a:solidFill>
                <a:schemeClr val="tx1"/>
              </a:solidFill>
            </a:endParaRPr>
          </a:p>
          <a:p>
            <a:pPr lvl="1"/>
            <a:r>
              <a:rPr lang="fr-FR" sz="1800" dirty="0" err="1" smtClean="0">
                <a:solidFill>
                  <a:schemeClr val="tx1"/>
                </a:solidFill>
              </a:rPr>
              <a:t>Systems</a:t>
            </a:r>
            <a:r>
              <a:rPr lang="fr-FR" sz="1800" dirty="0" smtClean="0">
                <a:solidFill>
                  <a:schemeClr val="tx1"/>
                </a:solidFill>
              </a:rPr>
              <a:t>, Observables, </a:t>
            </a:r>
            <a:r>
              <a:rPr lang="fr-FR" sz="1800" dirty="0" err="1" smtClean="0">
                <a:solidFill>
                  <a:schemeClr val="tx1"/>
                </a:solidFill>
              </a:rPr>
              <a:t>Multipolarities</a:t>
            </a:r>
            <a:endParaRPr lang="fr-FR" sz="1800" dirty="0" smtClean="0">
              <a:solidFill>
                <a:schemeClr val="tx1"/>
              </a:solidFill>
            </a:endParaRPr>
          </a:p>
        </p:txBody>
      </p:sp>
    </p:spTree>
    <p:extLst>
      <p:ext uri="{BB962C8B-B14F-4D97-AF65-F5344CB8AC3E}">
        <p14:creationId xmlns:p14="http://schemas.microsoft.com/office/powerpoint/2010/main" val="132603385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10" grpId="0"/>
      <p:bldP spid="11" grpId="0"/>
      <p:bldP spid="12" grpId="0"/>
      <p:bldP spid="13" grpId="0"/>
      <p:bldP spid="14" grpId="0"/>
      <p:bldP spid="15" grpId="0"/>
      <p:bldP spid="16" grpId="0"/>
      <p:bldP spid="8" grpId="0" animBg="1"/>
      <p:bldP spid="19"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PAN@CEA</a:t>
            </a:r>
            <a:endParaRPr lang="en-US" dirty="0"/>
          </a:p>
        </p:txBody>
      </p:sp>
      <p:sp>
        <p:nvSpPr>
          <p:cNvPr id="3" name="Espace réservé du texte 2"/>
          <p:cNvSpPr>
            <a:spLocks noGrp="1"/>
          </p:cNvSpPr>
          <p:nvPr>
            <p:ph type="body" sz="quarter" idx="12"/>
          </p:nvPr>
        </p:nvSpPr>
        <p:spPr>
          <a:xfrm>
            <a:off x="775142" y="977994"/>
            <a:ext cx="10493495" cy="1400089"/>
          </a:xfrm>
        </p:spPr>
        <p:txBody>
          <a:bodyPr/>
          <a:lstStyle/>
          <a:p>
            <a:r>
              <a:rPr lang="en-US" dirty="0" smtClean="0"/>
              <a:t>DAM-DES-DRF </a:t>
            </a:r>
            <a:r>
              <a:rPr lang="en-US" b="0" dirty="0" smtClean="0"/>
              <a:t>shared</a:t>
            </a:r>
            <a:r>
              <a:rPr lang="en-US" dirty="0" smtClean="0"/>
              <a:t> </a:t>
            </a:r>
            <a:r>
              <a:rPr lang="en-US" b="0" dirty="0" smtClean="0"/>
              <a:t>project aiming at providing a </a:t>
            </a:r>
            <a:r>
              <a:rPr lang="en-US" dirty="0" smtClean="0"/>
              <a:t>common utility to solve the nuclear many-body problem</a:t>
            </a:r>
          </a:p>
          <a:p>
            <a:pPr marL="285750" indent="-285750">
              <a:buFontTx/>
              <a:buChar char="-"/>
            </a:pPr>
            <a:r>
              <a:rPr lang="en-US" b="0" dirty="0" smtClean="0"/>
              <a:t>With </a:t>
            </a:r>
            <a:r>
              <a:rPr lang="en-US" dirty="0" smtClean="0"/>
              <a:t>different interactions					</a:t>
            </a:r>
            <a:r>
              <a:rPr lang="en-US" b="0" dirty="0" err="1" smtClean="0"/>
              <a:t>Gogny</a:t>
            </a:r>
            <a:r>
              <a:rPr lang="en-US" b="0" dirty="0" smtClean="0"/>
              <a:t>, </a:t>
            </a:r>
            <a:r>
              <a:rPr lang="en-US" b="0" dirty="0" err="1" smtClean="0"/>
              <a:t>Skyrme</a:t>
            </a:r>
            <a:r>
              <a:rPr lang="en-US" b="0" dirty="0" smtClean="0"/>
              <a:t>, </a:t>
            </a:r>
            <a:r>
              <a:rPr lang="en-US" dirty="0" smtClean="0"/>
              <a:t>Ab Initio</a:t>
            </a:r>
            <a:r>
              <a:rPr lang="en-US" b="0" dirty="0" smtClean="0"/>
              <a:t>, etc.</a:t>
            </a:r>
          </a:p>
          <a:p>
            <a:pPr marL="285750" indent="-285750">
              <a:buFontTx/>
              <a:buChar char="-"/>
            </a:pPr>
            <a:r>
              <a:rPr lang="en-US" b="0" dirty="0" smtClean="0"/>
              <a:t>With </a:t>
            </a:r>
            <a:r>
              <a:rPr lang="en-US" dirty="0" smtClean="0"/>
              <a:t>different microscopic many-body approximations		</a:t>
            </a:r>
            <a:r>
              <a:rPr lang="en-US" b="0" dirty="0" smtClean="0"/>
              <a:t>HFB &lt; QRPA, PGCM, PT, SCGF</a:t>
            </a:r>
          </a:p>
          <a:p>
            <a:pPr marL="285750" indent="-285750">
              <a:buFontTx/>
              <a:buChar char="-"/>
            </a:pPr>
            <a:r>
              <a:rPr lang="en-US" b="0" dirty="0" smtClean="0"/>
              <a:t>For a large </a:t>
            </a:r>
            <a:r>
              <a:rPr lang="en-US" dirty="0" smtClean="0"/>
              <a:t>variety of observables / applications		</a:t>
            </a:r>
            <a:r>
              <a:rPr lang="en-US" b="0" dirty="0" smtClean="0"/>
              <a:t>Ground state, spectroscopy, reactions</a:t>
            </a:r>
          </a:p>
        </p:txBody>
      </p:sp>
      <p:sp>
        <p:nvSpPr>
          <p:cNvPr id="5" name="Virage 4"/>
          <p:cNvSpPr/>
          <p:nvPr/>
        </p:nvSpPr>
        <p:spPr>
          <a:xfrm flipV="1">
            <a:off x="1855696" y="2644583"/>
            <a:ext cx="833717" cy="889923"/>
          </a:xfrm>
          <a:prstGeom prst="ben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sp>
        <p:nvSpPr>
          <p:cNvPr id="7" name="Rectangle 6"/>
          <p:cNvSpPr/>
          <p:nvPr/>
        </p:nvSpPr>
        <p:spPr>
          <a:xfrm>
            <a:off x="3352802" y="2644583"/>
            <a:ext cx="7144870" cy="1363450"/>
          </a:xfrm>
          <a:prstGeom prst="rect">
            <a:avLst/>
          </a:prstGeom>
        </p:spPr>
        <p:txBody>
          <a:bodyPr wrap="square">
            <a:spAutoFit/>
          </a:bodyPr>
          <a:lstStyle/>
          <a:p>
            <a:pPr lvl="0" defTabSz="957925">
              <a:lnSpc>
                <a:spcPct val="90000"/>
              </a:lnSpc>
              <a:spcBef>
                <a:spcPts val="1048"/>
              </a:spcBef>
              <a:buClr>
                <a:srgbClr val="548235"/>
              </a:buClr>
              <a:buSzPct val="80000"/>
            </a:pPr>
            <a:r>
              <a:rPr lang="en-US" sz="1600" b="1" dirty="0">
                <a:solidFill>
                  <a:srgbClr val="E7E6E6">
                    <a:lumMod val="50000"/>
                  </a:srgbClr>
                </a:solidFill>
                <a:cs typeface="Calibri" charset="0"/>
              </a:rPr>
              <a:t>Why? </a:t>
            </a:r>
            <a:r>
              <a:rPr lang="en-US" sz="1600" dirty="0">
                <a:solidFill>
                  <a:srgbClr val="E7E6E6">
                    <a:lumMod val="50000"/>
                  </a:srgbClr>
                </a:solidFill>
                <a:cs typeface="Calibri" charset="0"/>
              </a:rPr>
              <a:t>Fair comparison of as many existing theories as possible</a:t>
            </a:r>
          </a:p>
          <a:p>
            <a:pPr marL="285750" lvl="0" indent="-285750" defTabSz="957925">
              <a:lnSpc>
                <a:spcPct val="90000"/>
              </a:lnSpc>
              <a:spcBef>
                <a:spcPts val="1048"/>
              </a:spcBef>
              <a:buClr>
                <a:srgbClr val="548235"/>
              </a:buClr>
              <a:buSzPct val="80000"/>
              <a:buFontTx/>
              <a:buChar char="-"/>
            </a:pPr>
            <a:r>
              <a:rPr lang="en-US" sz="1600" b="1" dirty="0" smtClean="0">
                <a:solidFill>
                  <a:srgbClr val="E7E6E6">
                    <a:lumMod val="50000"/>
                  </a:srgbClr>
                </a:solidFill>
                <a:cs typeface="Calibri" charset="0"/>
              </a:rPr>
              <a:t>Better</a:t>
            </a:r>
            <a:r>
              <a:rPr lang="fr-FR" sz="1600" b="1" dirty="0" smtClean="0">
                <a:solidFill>
                  <a:srgbClr val="E7E6E6">
                    <a:lumMod val="50000"/>
                  </a:srgbClr>
                </a:solidFill>
                <a:cs typeface="Calibri" charset="0"/>
              </a:rPr>
              <a:t> </a:t>
            </a:r>
            <a:r>
              <a:rPr lang="fr-FR" sz="1600" b="1" dirty="0" err="1" smtClean="0">
                <a:solidFill>
                  <a:srgbClr val="E7E6E6">
                    <a:lumMod val="50000"/>
                  </a:srgbClr>
                </a:solidFill>
                <a:cs typeface="Calibri" charset="0"/>
              </a:rPr>
              <a:t>understanding</a:t>
            </a:r>
            <a:r>
              <a:rPr lang="fr-FR" sz="1600" b="1" dirty="0" smtClean="0">
                <a:solidFill>
                  <a:srgbClr val="E7E6E6">
                    <a:lumMod val="50000"/>
                  </a:srgbClr>
                </a:solidFill>
                <a:cs typeface="Calibri" charset="0"/>
              </a:rPr>
              <a:t> </a:t>
            </a:r>
            <a:r>
              <a:rPr lang="fr-FR" sz="1600" dirty="0" smtClean="0">
                <a:solidFill>
                  <a:srgbClr val="E7E6E6">
                    <a:lumMod val="50000"/>
                  </a:srgbClr>
                </a:solidFill>
                <a:cs typeface="Calibri" charset="0"/>
              </a:rPr>
              <a:t>of </a:t>
            </a:r>
            <a:r>
              <a:rPr lang="fr-FR" sz="1600" dirty="0" err="1" smtClean="0">
                <a:solidFill>
                  <a:srgbClr val="E7E6E6">
                    <a:lumMod val="50000"/>
                  </a:srgbClr>
                </a:solidFill>
                <a:cs typeface="Calibri" charset="0"/>
              </a:rPr>
              <a:t>complex</a:t>
            </a:r>
            <a:r>
              <a:rPr lang="fr-FR" sz="1600" dirty="0" smtClean="0">
                <a:solidFill>
                  <a:srgbClr val="E7E6E6">
                    <a:lumMod val="50000"/>
                  </a:srgbClr>
                </a:solidFill>
                <a:cs typeface="Calibri" charset="0"/>
              </a:rPr>
              <a:t>  </a:t>
            </a:r>
            <a:r>
              <a:rPr lang="fr-FR" sz="1600" dirty="0" err="1" smtClean="0">
                <a:solidFill>
                  <a:srgbClr val="E7E6E6">
                    <a:lumMod val="50000"/>
                  </a:srgbClr>
                </a:solidFill>
                <a:cs typeface="Calibri" charset="0"/>
              </a:rPr>
              <a:t>phenomena</a:t>
            </a:r>
            <a:endParaRPr lang="en-US" sz="1600" dirty="0" smtClean="0">
              <a:solidFill>
                <a:srgbClr val="E7E6E6">
                  <a:lumMod val="50000"/>
                </a:srgbClr>
              </a:solidFill>
              <a:cs typeface="Calibri" charset="0"/>
            </a:endParaRPr>
          </a:p>
          <a:p>
            <a:pPr marL="285750" lvl="0" indent="-285750" defTabSz="957925">
              <a:lnSpc>
                <a:spcPct val="90000"/>
              </a:lnSpc>
              <a:spcBef>
                <a:spcPts val="1048"/>
              </a:spcBef>
              <a:buClr>
                <a:srgbClr val="548235"/>
              </a:buClr>
              <a:buSzPct val="80000"/>
              <a:buFontTx/>
              <a:buChar char="-"/>
            </a:pPr>
            <a:r>
              <a:rPr lang="en-US" sz="1600" b="1" dirty="0" smtClean="0">
                <a:solidFill>
                  <a:srgbClr val="E7E6E6">
                    <a:lumMod val="50000"/>
                  </a:srgbClr>
                </a:solidFill>
                <a:cs typeface="Calibri" charset="0"/>
              </a:rPr>
              <a:t>Systematic </a:t>
            </a:r>
            <a:r>
              <a:rPr lang="en-US" sz="1600" b="1" dirty="0">
                <a:solidFill>
                  <a:srgbClr val="E7E6E6">
                    <a:lumMod val="50000"/>
                  </a:srgbClr>
                </a:solidFill>
                <a:cs typeface="Calibri" charset="0"/>
              </a:rPr>
              <a:t>predictions </a:t>
            </a:r>
            <a:r>
              <a:rPr lang="en-US" sz="1600" dirty="0">
                <a:solidFill>
                  <a:srgbClr val="E7E6E6">
                    <a:lumMod val="50000"/>
                  </a:srgbClr>
                </a:solidFill>
                <a:cs typeface="Calibri" charset="0"/>
              </a:rPr>
              <a:t>for theory and evaluated data</a:t>
            </a:r>
          </a:p>
          <a:p>
            <a:pPr marL="285750" lvl="0" indent="-285750" defTabSz="957925">
              <a:lnSpc>
                <a:spcPct val="90000"/>
              </a:lnSpc>
              <a:spcBef>
                <a:spcPts val="1048"/>
              </a:spcBef>
              <a:buClr>
                <a:srgbClr val="548235"/>
              </a:buClr>
              <a:buSzPct val="80000"/>
              <a:buFontTx/>
              <a:buChar char="-"/>
            </a:pPr>
            <a:r>
              <a:rPr lang="en-US" sz="1600" b="1" dirty="0" smtClean="0">
                <a:solidFill>
                  <a:srgbClr val="E7E6E6">
                    <a:lumMod val="50000"/>
                  </a:srgbClr>
                </a:solidFill>
                <a:cs typeface="Calibri" charset="0"/>
              </a:rPr>
              <a:t>Identification </a:t>
            </a:r>
            <a:r>
              <a:rPr lang="en-US" sz="1600" b="1" dirty="0">
                <a:solidFill>
                  <a:srgbClr val="E7E6E6">
                    <a:lumMod val="50000"/>
                  </a:srgbClr>
                </a:solidFill>
                <a:cs typeface="Calibri" charset="0"/>
              </a:rPr>
              <a:t>of uncertainty sources </a:t>
            </a:r>
            <a:r>
              <a:rPr lang="en-US" sz="1600" dirty="0">
                <a:solidFill>
                  <a:srgbClr val="E7E6E6">
                    <a:lumMod val="50000"/>
                  </a:srgbClr>
                </a:solidFill>
                <a:cs typeface="Calibri" charset="0"/>
              </a:rPr>
              <a:t>in theoretical </a:t>
            </a:r>
            <a:r>
              <a:rPr lang="en-US" sz="1600" dirty="0" smtClean="0">
                <a:solidFill>
                  <a:srgbClr val="E7E6E6">
                    <a:lumMod val="50000"/>
                  </a:srgbClr>
                </a:solidFill>
                <a:cs typeface="Calibri" charset="0"/>
              </a:rPr>
              <a:t>predictions</a:t>
            </a:r>
          </a:p>
        </p:txBody>
      </p:sp>
      <p:sp>
        <p:nvSpPr>
          <p:cNvPr id="9" name="Rectangle 8"/>
          <p:cNvSpPr/>
          <p:nvPr/>
        </p:nvSpPr>
        <p:spPr>
          <a:xfrm>
            <a:off x="8366626" y="5175606"/>
            <a:ext cx="4174998" cy="1252651"/>
          </a:xfrm>
          <a:prstGeom prst="rect">
            <a:avLst/>
          </a:prstGeom>
        </p:spPr>
        <p:txBody>
          <a:bodyPr wrap="square">
            <a:spAutoFit/>
          </a:bodyPr>
          <a:lstStyle/>
          <a:p>
            <a:pPr lvl="0" defTabSz="957925">
              <a:lnSpc>
                <a:spcPct val="90000"/>
              </a:lnSpc>
              <a:spcBef>
                <a:spcPts val="1048"/>
              </a:spcBef>
              <a:buClr>
                <a:srgbClr val="548235"/>
              </a:buClr>
              <a:buSzPct val="80000"/>
            </a:pPr>
            <a:r>
              <a:rPr lang="fr-FR" sz="1400" b="1" dirty="0" smtClean="0">
                <a:solidFill>
                  <a:srgbClr val="E7E6E6">
                    <a:lumMod val="50000"/>
                  </a:srgbClr>
                </a:solidFill>
                <a:cs typeface="Calibri" charset="0"/>
              </a:rPr>
              <a:t>PGCM</a:t>
            </a:r>
            <a:r>
              <a:rPr lang="fr-FR" sz="1400" dirty="0" smtClean="0">
                <a:solidFill>
                  <a:srgbClr val="E7E6E6">
                    <a:lumMod val="50000"/>
                  </a:srgbClr>
                </a:solidFill>
                <a:cs typeface="Calibri" charset="0"/>
              </a:rPr>
              <a:t> </a:t>
            </a:r>
            <a:r>
              <a:rPr lang="fr-FR" sz="1400" dirty="0" err="1" smtClean="0">
                <a:solidFill>
                  <a:srgbClr val="E7E6E6">
                    <a:lumMod val="50000"/>
                  </a:srgbClr>
                </a:solidFill>
                <a:cs typeface="Calibri" charset="0"/>
              </a:rPr>
              <a:t>shown</a:t>
            </a:r>
            <a:r>
              <a:rPr lang="fr-FR" sz="1400" dirty="0" smtClean="0">
                <a:solidFill>
                  <a:srgbClr val="E7E6E6">
                    <a:lumMod val="50000"/>
                  </a:srgbClr>
                </a:solidFill>
                <a:cs typeface="Calibri" charset="0"/>
              </a:rPr>
              <a:t> to </a:t>
            </a:r>
            <a:r>
              <a:rPr lang="fr-FR" sz="1400" b="1" dirty="0" err="1" smtClean="0">
                <a:solidFill>
                  <a:srgbClr val="E7E6E6">
                    <a:lumMod val="50000"/>
                  </a:srgbClr>
                </a:solidFill>
                <a:cs typeface="Calibri" charset="0"/>
              </a:rPr>
              <a:t>improve</a:t>
            </a:r>
            <a:r>
              <a:rPr lang="fr-FR" sz="1400" b="1" dirty="0" smtClean="0">
                <a:solidFill>
                  <a:srgbClr val="E7E6E6">
                    <a:lumMod val="50000"/>
                  </a:srgbClr>
                </a:solidFill>
                <a:cs typeface="Calibri" charset="0"/>
              </a:rPr>
              <a:t> QRPA SF </a:t>
            </a:r>
            <a:r>
              <a:rPr lang="fr-FR" sz="1400" dirty="0" smtClean="0">
                <a:solidFill>
                  <a:srgbClr val="E7E6E6">
                    <a:lumMod val="50000"/>
                  </a:srgbClr>
                </a:solidFill>
                <a:cs typeface="Calibri" charset="0"/>
              </a:rPr>
              <a:t>in </a:t>
            </a:r>
            <a:r>
              <a:rPr lang="fr-FR" sz="1400" dirty="0" err="1" smtClean="0">
                <a:solidFill>
                  <a:srgbClr val="E7E6E6">
                    <a:lumMod val="50000"/>
                  </a:srgbClr>
                </a:solidFill>
                <a:cs typeface="Calibri" charset="0"/>
              </a:rPr>
              <a:t>nuclei</a:t>
            </a:r>
            <a:r>
              <a:rPr lang="fr-FR" sz="1400" dirty="0" smtClean="0">
                <a:solidFill>
                  <a:srgbClr val="E7E6E6">
                    <a:lumMod val="50000"/>
                  </a:srgbClr>
                </a:solidFill>
                <a:cs typeface="Calibri" charset="0"/>
              </a:rPr>
              <a:t> </a:t>
            </a:r>
          </a:p>
          <a:p>
            <a:pPr marL="285750" lvl="0" indent="-285750" defTabSz="957925">
              <a:lnSpc>
                <a:spcPct val="90000"/>
              </a:lnSpc>
              <a:spcBef>
                <a:spcPts val="1048"/>
              </a:spcBef>
              <a:buClr>
                <a:srgbClr val="548235"/>
              </a:buClr>
              <a:buSzPct val="80000"/>
              <a:buFontTx/>
              <a:buChar char="-"/>
            </a:pPr>
            <a:r>
              <a:rPr lang="fr-FR" sz="1400" dirty="0" err="1" smtClean="0">
                <a:solidFill>
                  <a:srgbClr val="E7E6E6">
                    <a:lumMod val="50000"/>
                  </a:srgbClr>
                </a:solidFill>
                <a:cs typeface="Calibri" charset="0"/>
              </a:rPr>
              <a:t>with</a:t>
            </a:r>
            <a:r>
              <a:rPr lang="fr-FR" sz="1400" dirty="0" smtClean="0">
                <a:solidFill>
                  <a:srgbClr val="E7E6E6">
                    <a:lumMod val="50000"/>
                  </a:srgbClr>
                </a:solidFill>
                <a:cs typeface="Calibri" charset="0"/>
              </a:rPr>
              <a:t> </a:t>
            </a:r>
            <a:r>
              <a:rPr lang="fr-FR" sz="1400" dirty="0" err="1" smtClean="0">
                <a:solidFill>
                  <a:srgbClr val="E7E6E6">
                    <a:lumMod val="50000"/>
                  </a:srgbClr>
                </a:solidFill>
                <a:cs typeface="Calibri" charset="0"/>
              </a:rPr>
              <a:t>shallow</a:t>
            </a:r>
            <a:r>
              <a:rPr lang="fr-FR" sz="1400" dirty="0" smtClean="0">
                <a:solidFill>
                  <a:srgbClr val="E7E6E6">
                    <a:lumMod val="50000"/>
                  </a:srgbClr>
                </a:solidFill>
                <a:cs typeface="Calibri" charset="0"/>
              </a:rPr>
              <a:t> </a:t>
            </a:r>
            <a:r>
              <a:rPr lang="fr-FR" sz="1400" dirty="0" err="1" smtClean="0">
                <a:solidFill>
                  <a:srgbClr val="E7E6E6">
                    <a:lumMod val="50000"/>
                  </a:srgbClr>
                </a:solidFill>
                <a:cs typeface="Calibri" charset="0"/>
              </a:rPr>
              <a:t>energy</a:t>
            </a:r>
            <a:r>
              <a:rPr lang="fr-FR" sz="1400" dirty="0" smtClean="0">
                <a:solidFill>
                  <a:srgbClr val="E7E6E6">
                    <a:lumMod val="50000"/>
                  </a:srgbClr>
                </a:solidFill>
                <a:cs typeface="Calibri" charset="0"/>
              </a:rPr>
              <a:t> surface</a:t>
            </a:r>
          </a:p>
          <a:p>
            <a:pPr marL="285750" lvl="0" indent="-285750" defTabSz="957925">
              <a:lnSpc>
                <a:spcPct val="90000"/>
              </a:lnSpc>
              <a:spcBef>
                <a:spcPts val="1048"/>
              </a:spcBef>
              <a:buClr>
                <a:srgbClr val="548235"/>
              </a:buClr>
              <a:buSzPct val="80000"/>
              <a:buFontTx/>
              <a:buChar char="-"/>
            </a:pPr>
            <a:r>
              <a:rPr lang="fr-FR" sz="1400" dirty="0" err="1" smtClean="0">
                <a:solidFill>
                  <a:srgbClr val="E7E6E6">
                    <a:lumMod val="50000"/>
                  </a:srgbClr>
                </a:solidFill>
                <a:cs typeface="Calibri" charset="0"/>
              </a:rPr>
              <a:t>with</a:t>
            </a:r>
            <a:r>
              <a:rPr lang="fr-FR" sz="1400" dirty="0" smtClean="0">
                <a:solidFill>
                  <a:srgbClr val="E7E6E6">
                    <a:lumMod val="50000"/>
                  </a:srgbClr>
                </a:solidFill>
                <a:cs typeface="Calibri" charset="0"/>
              </a:rPr>
              <a:t> </a:t>
            </a:r>
            <a:r>
              <a:rPr lang="fr-FR" sz="1400" dirty="0" err="1" smtClean="0">
                <a:solidFill>
                  <a:srgbClr val="E7E6E6">
                    <a:lumMod val="50000"/>
                  </a:srgbClr>
                </a:solidFill>
                <a:cs typeface="Calibri" charset="0"/>
              </a:rPr>
              <a:t>shape</a:t>
            </a:r>
            <a:r>
              <a:rPr lang="fr-FR" sz="1400" dirty="0" smtClean="0">
                <a:solidFill>
                  <a:srgbClr val="E7E6E6">
                    <a:lumMod val="50000"/>
                  </a:srgbClr>
                </a:solidFill>
                <a:cs typeface="Calibri" charset="0"/>
              </a:rPr>
              <a:t> coexistence / </a:t>
            </a:r>
            <a:r>
              <a:rPr lang="fr-FR" sz="1400" dirty="0" err="1" smtClean="0">
                <a:solidFill>
                  <a:srgbClr val="E7E6E6">
                    <a:lumMod val="50000"/>
                  </a:srgbClr>
                </a:solidFill>
                <a:cs typeface="Calibri" charset="0"/>
              </a:rPr>
              <a:t>mixing</a:t>
            </a:r>
            <a:endParaRPr lang="fr-FR" sz="1400" dirty="0" smtClean="0">
              <a:solidFill>
                <a:srgbClr val="E7E6E6">
                  <a:lumMod val="50000"/>
                </a:srgbClr>
              </a:solidFill>
              <a:cs typeface="Calibri" charset="0"/>
            </a:endParaRPr>
          </a:p>
          <a:p>
            <a:pPr lvl="0" defTabSz="957925">
              <a:lnSpc>
                <a:spcPct val="90000"/>
              </a:lnSpc>
              <a:spcBef>
                <a:spcPts val="1048"/>
              </a:spcBef>
              <a:buClr>
                <a:srgbClr val="548235"/>
              </a:buClr>
              <a:buSzPct val="80000"/>
            </a:pPr>
            <a:r>
              <a:rPr lang="fr-FR" sz="1400" dirty="0" err="1" smtClean="0">
                <a:solidFill>
                  <a:srgbClr val="E7E6E6">
                    <a:lumMod val="50000"/>
                  </a:srgbClr>
                </a:solidFill>
                <a:cs typeface="Calibri" charset="0"/>
              </a:rPr>
              <a:t>Revisit</a:t>
            </a:r>
            <a:r>
              <a:rPr lang="fr-FR" sz="1400" dirty="0" smtClean="0">
                <a:solidFill>
                  <a:srgbClr val="E7E6E6">
                    <a:lumMod val="50000"/>
                  </a:srgbClr>
                </a:solidFill>
                <a:cs typeface="Calibri" charset="0"/>
              </a:rPr>
              <a:t> </a:t>
            </a:r>
            <a:r>
              <a:rPr lang="fr-FR" sz="1400" dirty="0" err="1" smtClean="0">
                <a:solidFill>
                  <a:srgbClr val="E7E6E6">
                    <a:lumMod val="50000"/>
                  </a:srgbClr>
                </a:solidFill>
                <a:cs typeface="Calibri" charset="0"/>
              </a:rPr>
              <a:t>some</a:t>
            </a:r>
            <a:r>
              <a:rPr lang="fr-FR" sz="1400" dirty="0" smtClean="0">
                <a:solidFill>
                  <a:srgbClr val="E7E6E6">
                    <a:lumMod val="50000"/>
                  </a:srgbClr>
                </a:solidFill>
                <a:cs typeface="Calibri" charset="0"/>
              </a:rPr>
              <a:t> </a:t>
            </a:r>
            <a:r>
              <a:rPr lang="fr-FR" sz="1400" dirty="0" err="1" smtClean="0">
                <a:solidFill>
                  <a:srgbClr val="E7E6E6">
                    <a:lumMod val="50000"/>
                  </a:srgbClr>
                </a:solidFill>
                <a:cs typeface="Calibri" charset="0"/>
              </a:rPr>
              <a:t>physical</a:t>
            </a:r>
            <a:r>
              <a:rPr lang="fr-FR" sz="1400" dirty="0" smtClean="0">
                <a:solidFill>
                  <a:srgbClr val="E7E6E6">
                    <a:lumMod val="50000"/>
                  </a:srgbClr>
                </a:solidFill>
                <a:cs typeface="Calibri" charset="0"/>
              </a:rPr>
              <a:t> </a:t>
            </a:r>
            <a:r>
              <a:rPr lang="fr-FR" sz="1400" dirty="0" err="1" smtClean="0">
                <a:solidFill>
                  <a:srgbClr val="E7E6E6">
                    <a:lumMod val="50000"/>
                  </a:srgbClr>
                </a:solidFill>
                <a:cs typeface="Calibri" charset="0"/>
              </a:rPr>
              <a:t>interpretations</a:t>
            </a:r>
            <a:endParaRPr lang="en-US" sz="1400" dirty="0">
              <a:solidFill>
                <a:srgbClr val="E7E6E6">
                  <a:lumMod val="50000"/>
                </a:srgbClr>
              </a:solidFill>
              <a:cs typeface="Calibri" charset="0"/>
            </a:endParaRPr>
          </a:p>
        </p:txBody>
      </p:sp>
      <p:pic>
        <p:nvPicPr>
          <p:cNvPr id="10" name="Image 9"/>
          <p:cNvPicPr>
            <a:picLocks noChangeAspect="1"/>
          </p:cNvPicPr>
          <p:nvPr/>
        </p:nvPicPr>
        <p:blipFill>
          <a:blip r:embed="rId2"/>
          <a:stretch>
            <a:fillRect/>
          </a:stretch>
        </p:blipFill>
        <p:spPr>
          <a:xfrm>
            <a:off x="4923899" y="4281871"/>
            <a:ext cx="3227574" cy="2337335"/>
          </a:xfrm>
          <a:prstGeom prst="rect">
            <a:avLst/>
          </a:prstGeom>
        </p:spPr>
      </p:pic>
      <p:sp>
        <p:nvSpPr>
          <p:cNvPr id="11" name="ZoneTexte 10"/>
          <p:cNvSpPr txBox="1"/>
          <p:nvPr/>
        </p:nvSpPr>
        <p:spPr>
          <a:xfrm>
            <a:off x="8366626" y="4323073"/>
            <a:ext cx="1979251" cy="261610"/>
          </a:xfrm>
          <a:prstGeom prst="rect">
            <a:avLst/>
          </a:prstGeom>
          <a:noFill/>
        </p:spPr>
        <p:txBody>
          <a:bodyPr wrap="square" rtlCol="0">
            <a:spAutoFit/>
          </a:bodyPr>
          <a:lstStyle/>
          <a:p>
            <a:pPr algn="l"/>
            <a:r>
              <a:rPr lang="en-US" sz="1100" dirty="0" smtClean="0"/>
              <a:t>A. </a:t>
            </a:r>
            <a:r>
              <a:rPr lang="en-US" sz="1100" dirty="0" err="1" smtClean="0"/>
              <a:t>Porro</a:t>
            </a:r>
            <a:r>
              <a:rPr lang="en-US" sz="1100" dirty="0" smtClean="0"/>
              <a:t> et al., in preparation</a:t>
            </a:r>
          </a:p>
        </p:txBody>
      </p:sp>
      <p:sp>
        <p:nvSpPr>
          <p:cNvPr id="12" name="Rectangle 11"/>
          <p:cNvSpPr/>
          <p:nvPr/>
        </p:nvSpPr>
        <p:spPr>
          <a:xfrm>
            <a:off x="177017" y="4449678"/>
            <a:ext cx="4899281" cy="1574790"/>
          </a:xfrm>
          <a:prstGeom prst="rect">
            <a:avLst/>
          </a:prstGeom>
        </p:spPr>
        <p:txBody>
          <a:bodyPr wrap="square">
            <a:spAutoFit/>
          </a:bodyPr>
          <a:lstStyle/>
          <a:p>
            <a:pPr lvl="0" defTabSz="957925">
              <a:lnSpc>
                <a:spcPct val="90000"/>
              </a:lnSpc>
              <a:spcBef>
                <a:spcPts val="1048"/>
              </a:spcBef>
              <a:buClr>
                <a:srgbClr val="548235"/>
              </a:buClr>
              <a:buSzPct val="80000"/>
            </a:pPr>
            <a:r>
              <a:rPr lang="en-US" sz="1400" dirty="0" smtClean="0">
                <a:solidFill>
                  <a:srgbClr val="E7E6E6">
                    <a:lumMod val="50000"/>
                  </a:srgbClr>
                </a:solidFill>
                <a:cs typeface="Calibri" charset="0"/>
              </a:rPr>
              <a:t>Example with today’s topic</a:t>
            </a:r>
          </a:p>
          <a:p>
            <a:pPr lvl="0" defTabSz="957925">
              <a:lnSpc>
                <a:spcPct val="90000"/>
              </a:lnSpc>
              <a:spcBef>
                <a:spcPts val="1048"/>
              </a:spcBef>
              <a:buClr>
                <a:srgbClr val="548235"/>
              </a:buClr>
              <a:buSzPct val="80000"/>
            </a:pPr>
            <a:r>
              <a:rPr lang="en-US" sz="1400" b="1" dirty="0" smtClean="0">
                <a:solidFill>
                  <a:srgbClr val="E7E6E6">
                    <a:lumMod val="50000"/>
                  </a:srgbClr>
                </a:solidFill>
                <a:cs typeface="Calibri" charset="0"/>
              </a:rPr>
              <a:t>Strength functions (GMR in deformed Si)</a:t>
            </a:r>
          </a:p>
          <a:p>
            <a:pPr marL="285750" lvl="0" indent="-285750" defTabSz="957925">
              <a:lnSpc>
                <a:spcPct val="90000"/>
              </a:lnSpc>
              <a:spcBef>
                <a:spcPts val="1048"/>
              </a:spcBef>
              <a:buClr>
                <a:srgbClr val="548235"/>
              </a:buClr>
              <a:buSzPct val="80000"/>
              <a:buFontTx/>
              <a:buChar char="-"/>
            </a:pPr>
            <a:r>
              <a:rPr lang="en-US" sz="1400" dirty="0" smtClean="0">
                <a:solidFill>
                  <a:srgbClr val="E7E6E6">
                    <a:lumMod val="50000"/>
                  </a:srgbClr>
                </a:solidFill>
                <a:cs typeface="Calibri" charset="0"/>
              </a:rPr>
              <a:t>QRPA-FAM (Harmonic approximation, no projection)</a:t>
            </a:r>
          </a:p>
          <a:p>
            <a:pPr marL="285750" lvl="0" indent="-285750" defTabSz="957925">
              <a:lnSpc>
                <a:spcPct val="90000"/>
              </a:lnSpc>
              <a:spcBef>
                <a:spcPts val="1048"/>
              </a:spcBef>
              <a:buClr>
                <a:srgbClr val="548235"/>
              </a:buClr>
              <a:buSzPct val="80000"/>
              <a:buFontTx/>
              <a:buChar char="-"/>
            </a:pPr>
            <a:r>
              <a:rPr lang="en-US" sz="1400" dirty="0" smtClean="0">
                <a:solidFill>
                  <a:srgbClr val="E7E6E6">
                    <a:lumMod val="50000"/>
                  </a:srgbClr>
                </a:solidFill>
                <a:cs typeface="Calibri" charset="0"/>
              </a:rPr>
              <a:t>PGCM (Shape mixing + projection)</a:t>
            </a:r>
          </a:p>
          <a:p>
            <a:pPr marL="285750" lvl="0" indent="-285750" defTabSz="957925">
              <a:lnSpc>
                <a:spcPct val="90000"/>
              </a:lnSpc>
              <a:spcBef>
                <a:spcPts val="1048"/>
              </a:spcBef>
              <a:buClr>
                <a:srgbClr val="548235"/>
              </a:buClr>
              <a:buSzPct val="80000"/>
              <a:buFontTx/>
              <a:buChar char="-"/>
            </a:pPr>
            <a:r>
              <a:rPr lang="fr-FR" sz="1400" dirty="0" smtClean="0">
                <a:solidFill>
                  <a:srgbClr val="E7E6E6">
                    <a:lumMod val="50000"/>
                  </a:srgbClr>
                </a:solidFill>
                <a:cs typeface="Calibri" charset="0"/>
              </a:rPr>
              <a:t>New </a:t>
            </a:r>
            <a:r>
              <a:rPr lang="fr-FR" sz="1400" dirty="0" err="1" smtClean="0">
                <a:solidFill>
                  <a:srgbClr val="E7E6E6">
                    <a:lumMod val="50000"/>
                  </a:srgbClr>
                </a:solidFill>
                <a:cs typeface="Calibri" charset="0"/>
              </a:rPr>
              <a:t>formalisms</a:t>
            </a:r>
            <a:r>
              <a:rPr lang="fr-FR" sz="1400" dirty="0" smtClean="0">
                <a:solidFill>
                  <a:srgbClr val="E7E6E6">
                    <a:lumMod val="50000"/>
                  </a:srgbClr>
                </a:solidFill>
                <a:cs typeface="Calibri" charset="0"/>
              </a:rPr>
              <a:t> (PQRPA, PGCM-PT, GSCGF)</a:t>
            </a:r>
            <a:endParaRPr lang="en-US" sz="1400" dirty="0">
              <a:solidFill>
                <a:srgbClr val="E7E6E6">
                  <a:lumMod val="50000"/>
                </a:srgbClr>
              </a:solidFill>
              <a:cs typeface="Calibri" charset="0"/>
            </a:endParaRPr>
          </a:p>
        </p:txBody>
      </p:sp>
      <p:grpSp>
        <p:nvGrpSpPr>
          <p:cNvPr id="18" name="Groupe 17"/>
          <p:cNvGrpSpPr/>
          <p:nvPr/>
        </p:nvGrpSpPr>
        <p:grpSpPr>
          <a:xfrm>
            <a:off x="7062739" y="1507295"/>
            <a:ext cx="4981777" cy="1136326"/>
            <a:chOff x="7062739" y="1507295"/>
            <a:chExt cx="4981777" cy="1136326"/>
          </a:xfrm>
        </p:grpSpPr>
        <p:sp>
          <p:nvSpPr>
            <p:cNvPr id="15" name="Étoile à 5 branches 14"/>
            <p:cNvSpPr/>
            <p:nvPr/>
          </p:nvSpPr>
          <p:spPr>
            <a:xfrm>
              <a:off x="10825317" y="1507295"/>
              <a:ext cx="196646" cy="196646"/>
            </a:xfrm>
            <a:prstGeom prst="star5">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Étoile à 5 branches 15"/>
            <p:cNvSpPr/>
            <p:nvPr/>
          </p:nvSpPr>
          <p:spPr>
            <a:xfrm>
              <a:off x="7062739" y="2372331"/>
              <a:ext cx="196646" cy="196646"/>
            </a:xfrm>
            <a:prstGeom prst="star5">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Espace réservé du texte 2"/>
            <p:cNvSpPr txBox="1">
              <a:spLocks/>
            </p:cNvSpPr>
            <p:nvPr/>
          </p:nvSpPr>
          <p:spPr>
            <a:xfrm>
              <a:off x="7363808" y="2320750"/>
              <a:ext cx="4680708" cy="322871"/>
            </a:xfrm>
            <a:prstGeom prst="rect">
              <a:avLst/>
            </a:prstGeom>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pPr algn="ctr"/>
              <a:r>
                <a:rPr lang="fr-FR" sz="1400" dirty="0" smtClean="0">
                  <a:solidFill>
                    <a:srgbClr val="FF0000"/>
                  </a:solidFill>
                </a:rPr>
                <a:t>Interaction &amp; </a:t>
              </a:r>
              <a:r>
                <a:rPr lang="fr-FR" sz="1400" dirty="0" err="1" smtClean="0">
                  <a:solidFill>
                    <a:srgbClr val="FF0000"/>
                  </a:solidFill>
                </a:rPr>
                <a:t>formalism</a:t>
              </a:r>
              <a:r>
                <a:rPr lang="fr-FR" sz="1400" dirty="0" smtClean="0">
                  <a:solidFill>
                    <a:srgbClr val="FF0000"/>
                  </a:solidFill>
                </a:rPr>
                <a:t> are not </a:t>
              </a:r>
              <a:r>
                <a:rPr lang="fr-FR" sz="1400" dirty="0" err="1" smtClean="0">
                  <a:solidFill>
                    <a:srgbClr val="FF0000"/>
                  </a:solidFill>
                </a:rPr>
                <a:t>uncorrelated</a:t>
              </a:r>
              <a:endParaRPr lang="en-US" sz="1400" dirty="0">
                <a:solidFill>
                  <a:srgbClr val="FF0000"/>
                </a:solidFill>
              </a:endParaRPr>
            </a:p>
          </p:txBody>
        </p:sp>
      </p:grpSp>
    </p:spTree>
    <p:extLst>
      <p:ext uri="{BB962C8B-B14F-4D97-AF65-F5344CB8AC3E}">
        <p14:creationId xmlns:p14="http://schemas.microsoft.com/office/powerpoint/2010/main" val="251155037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7" grpId="0"/>
      <p:bldP spid="9"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From</a:t>
            </a:r>
            <a:r>
              <a:rPr lang="fr-FR" dirty="0" smtClean="0"/>
              <a:t> HFB to QRPA matrix</a:t>
            </a:r>
            <a:endParaRPr lang="en-US" dirty="0"/>
          </a:p>
        </p:txBody>
      </p:sp>
      <p:sp>
        <p:nvSpPr>
          <p:cNvPr id="3" name="Espace réservé du texte 2"/>
          <p:cNvSpPr>
            <a:spLocks noGrp="1"/>
          </p:cNvSpPr>
          <p:nvPr>
            <p:ph type="body" sz="quarter" idx="12"/>
          </p:nvPr>
        </p:nvSpPr>
        <p:spPr>
          <a:xfrm>
            <a:off x="3380474" y="854121"/>
            <a:ext cx="5029510" cy="627569"/>
          </a:xfrm>
        </p:spPr>
        <p:txBody>
          <a:bodyPr/>
          <a:lstStyle/>
          <a:p>
            <a:r>
              <a:rPr lang="fr-FR" sz="1800" dirty="0" smtClean="0"/>
              <a:t>Schrödinger </a:t>
            </a:r>
            <a:r>
              <a:rPr lang="fr-FR" sz="1800" dirty="0" err="1" smtClean="0"/>
              <a:t>equation</a:t>
            </a:r>
            <a:r>
              <a:rPr lang="fr-FR" sz="1800" dirty="0" smtClean="0"/>
              <a:t> in </a:t>
            </a:r>
            <a:r>
              <a:rPr lang="fr-FR" sz="1800" dirty="0" err="1" smtClean="0"/>
              <a:t>nuclear</a:t>
            </a:r>
            <a:r>
              <a:rPr lang="fr-FR" sz="1800" dirty="0" smtClean="0"/>
              <a:t> structure</a:t>
            </a:r>
            <a:endParaRPr lang="en-US" sz="1800" dirty="0"/>
          </a:p>
        </p:txBody>
      </p:sp>
      <mc:AlternateContent xmlns:mc="http://schemas.openxmlformats.org/markup-compatibility/2006">
        <mc:Choice xmlns:a14="http://schemas.microsoft.com/office/drawing/2010/main" Requires="a14">
          <p:sp>
            <p:nvSpPr>
              <p:cNvPr id="4" name="ZoneTexte 3"/>
              <p:cNvSpPr txBox="1"/>
              <p:nvPr/>
            </p:nvSpPr>
            <p:spPr>
              <a:xfrm>
                <a:off x="4294398" y="1802687"/>
                <a:ext cx="2943370" cy="31265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fr-FR" sz="1800" b="0" i="1" smtClean="0">
                          <a:latin typeface="Cambria Math" panose="02040503050406030204" pitchFamily="18" charset="0"/>
                        </a:rPr>
                        <m:t>𝐻</m:t>
                      </m:r>
                      <m:r>
                        <a:rPr lang="fr-FR" sz="1800" b="0" i="1" smtClean="0">
                          <a:latin typeface="Cambria Math" panose="02040503050406030204" pitchFamily="18" charset="0"/>
                        </a:rPr>
                        <m:t> </m:t>
                      </m:r>
                      <m:d>
                        <m:dPr>
                          <m:begChr m:val="|"/>
                          <m:endChr m:val="〉"/>
                          <m:ctrlPr>
                            <a:rPr lang="fr-FR" sz="1800" b="0" i="1" smtClean="0">
                              <a:latin typeface="Cambria Math" panose="02040503050406030204" pitchFamily="18" charset="0"/>
                            </a:rPr>
                          </m:ctrlPr>
                        </m:dPr>
                        <m:e>
                          <m:sSup>
                            <m:sSupPr>
                              <m:ctrlPr>
                                <a:rPr lang="fr-FR" sz="1800" b="0" i="1" smtClean="0">
                                  <a:latin typeface="Cambria Math" panose="02040503050406030204" pitchFamily="18" charset="0"/>
                                </a:rPr>
                              </m:ctrlPr>
                            </m:sSupPr>
                            <m:e>
                              <m:r>
                                <m:rPr>
                                  <m:sty m:val="p"/>
                                </m:rPr>
                                <a:rPr lang="fr-FR" sz="1800" b="0" i="0" smtClean="0">
                                  <a:latin typeface="Cambria Math" panose="02040503050406030204" pitchFamily="18" charset="0"/>
                                </a:rPr>
                                <m:t>Ψ</m:t>
                              </m:r>
                            </m:e>
                            <m:sup>
                              <m:r>
                                <a:rPr lang="fr-FR" sz="1800" b="0" i="1" smtClean="0">
                                  <a:latin typeface="Cambria Math" panose="02040503050406030204" pitchFamily="18" charset="0"/>
                                </a:rPr>
                                <m:t>𝐴</m:t>
                              </m:r>
                              <m:r>
                                <a:rPr lang="fr-FR" sz="1800" b="0" i="1" smtClean="0">
                                  <a:latin typeface="Cambria Math" panose="02040503050406030204" pitchFamily="18" charset="0"/>
                                </a:rPr>
                                <m:t>,</m:t>
                              </m:r>
                              <m:r>
                                <a:rPr lang="fr-FR" sz="1800" b="0" i="1" smtClean="0">
                                  <a:latin typeface="Cambria Math" panose="02040503050406030204" pitchFamily="18" charset="0"/>
                                </a:rPr>
                                <m:t>𝐽</m:t>
                              </m:r>
                              <m:r>
                                <a:rPr lang="fr-FR" sz="1800" b="0" i="1" smtClean="0">
                                  <a:latin typeface="Cambria Math" panose="02040503050406030204" pitchFamily="18" charset="0"/>
                                </a:rPr>
                                <m:t>,</m:t>
                              </m:r>
                              <m:r>
                                <a:rPr lang="fr-FR" sz="1800" b="0" i="1" smtClean="0">
                                  <a:latin typeface="Cambria Math" panose="02040503050406030204" pitchFamily="18" charset="0"/>
                                </a:rPr>
                                <m:t>𝜋</m:t>
                              </m:r>
                              <m:r>
                                <a:rPr lang="fr-FR" sz="1800" b="0" i="1" smtClean="0">
                                  <a:latin typeface="Cambria Math" panose="02040503050406030204" pitchFamily="18" charset="0"/>
                                </a:rPr>
                                <m:t>,</m:t>
                              </m:r>
                              <m:r>
                                <a:rPr lang="fr-FR" sz="1800" b="0" i="1" smtClean="0">
                                  <a:latin typeface="Cambria Math" panose="02040503050406030204" pitchFamily="18" charset="0"/>
                                </a:rPr>
                                <m:t>𝑖</m:t>
                              </m:r>
                            </m:sup>
                          </m:sSup>
                        </m:e>
                      </m:d>
                      <m:r>
                        <a:rPr lang="fr-FR" sz="1800" b="0" i="1" smtClean="0">
                          <a:latin typeface="Cambria Math" panose="02040503050406030204" pitchFamily="18" charset="0"/>
                        </a:rPr>
                        <m:t>=</m:t>
                      </m:r>
                      <m:sSup>
                        <m:sSupPr>
                          <m:ctrlPr>
                            <a:rPr lang="fr-FR" sz="1800" b="0" i="1" smtClean="0">
                              <a:latin typeface="Cambria Math" panose="02040503050406030204" pitchFamily="18" charset="0"/>
                            </a:rPr>
                          </m:ctrlPr>
                        </m:sSupPr>
                        <m:e>
                          <m:r>
                            <a:rPr lang="fr-FR" sz="1800" b="0" i="1" smtClean="0">
                              <a:latin typeface="Cambria Math" panose="02040503050406030204" pitchFamily="18" charset="0"/>
                            </a:rPr>
                            <m:t>𝐸</m:t>
                          </m:r>
                        </m:e>
                        <m:sup>
                          <m:r>
                            <a:rPr lang="fr-FR" sz="1800" b="0" i="1" smtClean="0">
                              <a:latin typeface="Cambria Math" panose="02040503050406030204" pitchFamily="18" charset="0"/>
                            </a:rPr>
                            <m:t>𝐴</m:t>
                          </m:r>
                          <m:r>
                            <a:rPr lang="fr-FR" sz="1800" b="0" i="1" smtClean="0">
                              <a:latin typeface="Cambria Math" panose="02040503050406030204" pitchFamily="18" charset="0"/>
                            </a:rPr>
                            <m:t>,</m:t>
                          </m:r>
                          <m:r>
                            <a:rPr lang="fr-FR" sz="1800" b="0" i="1" smtClean="0">
                              <a:latin typeface="Cambria Math" panose="02040503050406030204" pitchFamily="18" charset="0"/>
                            </a:rPr>
                            <m:t>𝐽</m:t>
                          </m:r>
                          <m:r>
                            <a:rPr lang="fr-FR" sz="1800" b="0" i="1" smtClean="0">
                              <a:latin typeface="Cambria Math" panose="02040503050406030204" pitchFamily="18" charset="0"/>
                            </a:rPr>
                            <m:t>,</m:t>
                          </m:r>
                          <m:r>
                            <a:rPr lang="fr-FR" sz="1800" b="0" i="1" smtClean="0">
                              <a:latin typeface="Cambria Math" panose="02040503050406030204" pitchFamily="18" charset="0"/>
                            </a:rPr>
                            <m:t>𝜋</m:t>
                          </m:r>
                          <m:r>
                            <a:rPr lang="fr-FR" sz="1800" b="0" i="1" smtClean="0">
                              <a:latin typeface="Cambria Math" panose="02040503050406030204" pitchFamily="18" charset="0"/>
                            </a:rPr>
                            <m:t>,</m:t>
                          </m:r>
                          <m:r>
                            <a:rPr lang="fr-FR" sz="1800" b="0" i="1" smtClean="0">
                              <a:latin typeface="Cambria Math" panose="02040503050406030204" pitchFamily="18" charset="0"/>
                            </a:rPr>
                            <m:t>𝑖</m:t>
                          </m:r>
                        </m:sup>
                      </m:sSup>
                      <m:d>
                        <m:dPr>
                          <m:begChr m:val="|"/>
                          <m:endChr m:val="〉"/>
                          <m:ctrlPr>
                            <a:rPr lang="fr-FR" sz="1800" i="1">
                              <a:latin typeface="Cambria Math" panose="02040503050406030204" pitchFamily="18" charset="0"/>
                            </a:rPr>
                          </m:ctrlPr>
                        </m:dPr>
                        <m:e>
                          <m:sSup>
                            <m:sSupPr>
                              <m:ctrlPr>
                                <a:rPr lang="fr-FR" sz="1800" i="1">
                                  <a:latin typeface="Cambria Math" panose="02040503050406030204" pitchFamily="18" charset="0"/>
                                </a:rPr>
                              </m:ctrlPr>
                            </m:sSupPr>
                            <m:e>
                              <m:r>
                                <m:rPr>
                                  <m:sty m:val="p"/>
                                </m:rPr>
                                <a:rPr lang="fr-FR" sz="1800">
                                  <a:latin typeface="Cambria Math" panose="02040503050406030204" pitchFamily="18" charset="0"/>
                                </a:rPr>
                                <m:t>Ψ</m:t>
                              </m:r>
                            </m:e>
                            <m:sup>
                              <m:r>
                                <a:rPr lang="fr-FR" sz="1800" b="0" i="1" smtClean="0">
                                  <a:latin typeface="Cambria Math" panose="02040503050406030204" pitchFamily="18" charset="0"/>
                                </a:rPr>
                                <m:t>𝐴</m:t>
                              </m:r>
                              <m:r>
                                <a:rPr lang="fr-FR" sz="1800" b="0" i="1" smtClean="0">
                                  <a:latin typeface="Cambria Math" panose="02040503050406030204" pitchFamily="18" charset="0"/>
                                </a:rPr>
                                <m:t>,</m:t>
                              </m:r>
                              <m:r>
                                <a:rPr lang="fr-FR" sz="1800" b="0" i="1" smtClean="0">
                                  <a:latin typeface="Cambria Math" panose="02040503050406030204" pitchFamily="18" charset="0"/>
                                </a:rPr>
                                <m:t>𝐽</m:t>
                              </m:r>
                              <m:r>
                                <a:rPr lang="fr-FR" sz="1800" b="0" i="1" smtClean="0">
                                  <a:latin typeface="Cambria Math" panose="02040503050406030204" pitchFamily="18" charset="0"/>
                                </a:rPr>
                                <m:t>,</m:t>
                              </m:r>
                              <m:r>
                                <a:rPr lang="fr-FR" sz="1800" b="0" i="1" smtClean="0">
                                  <a:latin typeface="Cambria Math" panose="02040503050406030204" pitchFamily="18" charset="0"/>
                                </a:rPr>
                                <m:t>𝜋</m:t>
                              </m:r>
                              <m:r>
                                <a:rPr lang="fr-FR" sz="1800" b="0" i="1" smtClean="0">
                                  <a:latin typeface="Cambria Math" panose="02040503050406030204" pitchFamily="18" charset="0"/>
                                </a:rPr>
                                <m:t>,</m:t>
                              </m:r>
                              <m:r>
                                <a:rPr lang="fr-FR" sz="1800" b="0" i="1" smtClean="0">
                                  <a:latin typeface="Cambria Math" panose="02040503050406030204" pitchFamily="18" charset="0"/>
                                </a:rPr>
                                <m:t>𝑖</m:t>
                              </m:r>
                            </m:sup>
                          </m:sSup>
                        </m:e>
                      </m:d>
                    </m:oMath>
                  </m:oMathPara>
                </a14:m>
                <a:endParaRPr lang="en-US" sz="1800" dirty="0"/>
              </a:p>
            </p:txBody>
          </p:sp>
        </mc:Choice>
        <mc:Fallback>
          <p:sp>
            <p:nvSpPr>
              <p:cNvPr id="4" name="ZoneTexte 3"/>
              <p:cNvSpPr txBox="1">
                <a:spLocks noRot="1" noChangeAspect="1" noMove="1" noResize="1" noEditPoints="1" noAdjustHandles="1" noChangeArrowheads="1" noChangeShapeType="1" noTextEdit="1"/>
              </p:cNvSpPr>
              <p:nvPr/>
            </p:nvSpPr>
            <p:spPr>
              <a:xfrm>
                <a:off x="4294398" y="1802687"/>
                <a:ext cx="2943370" cy="312650"/>
              </a:xfrm>
              <a:prstGeom prst="rect">
                <a:avLst/>
              </a:prstGeom>
              <a:blipFill>
                <a:blip r:embed="rId2"/>
                <a:stretch>
                  <a:fillRect l="-621" t="-1961" b="-1961"/>
                </a:stretch>
              </a:blipFill>
            </p:spPr>
            <p:txBody>
              <a:bodyPr/>
              <a:lstStyle/>
              <a:p>
                <a:r>
                  <a:rPr lang="en-US">
                    <a:noFill/>
                  </a:rPr>
                  <a:t> </a:t>
                </a:r>
              </a:p>
            </p:txBody>
          </p:sp>
        </mc:Fallback>
      </mc:AlternateContent>
      <p:pic>
        <p:nvPicPr>
          <p:cNvPr id="18" name="Image 17"/>
          <p:cNvPicPr>
            <a:picLocks noChangeAspect="1"/>
          </p:cNvPicPr>
          <p:nvPr/>
        </p:nvPicPr>
        <p:blipFill>
          <a:blip r:embed="rId3">
            <a:extLst>
              <a:ext uri="{BEBA8EAE-BF5A-486C-A8C5-ECC9F3942E4B}">
                <a14:imgProps xmlns:a14="http://schemas.microsoft.com/office/drawing/2010/main">
                  <a14:imgLayer r:embed="rId4">
                    <a14:imgEffect>
                      <a14:artisticPencilGrayscale trans="72000" pencilSize="70"/>
                    </a14:imgEffect>
                  </a14:imgLayer>
                </a14:imgProps>
              </a:ext>
            </a:extLst>
          </a:blip>
          <a:stretch>
            <a:fillRect/>
          </a:stretch>
        </p:blipFill>
        <p:spPr>
          <a:xfrm>
            <a:off x="4049661" y="1566595"/>
            <a:ext cx="789477" cy="784833"/>
          </a:xfrm>
          <a:prstGeom prst="rect">
            <a:avLst/>
          </a:prstGeom>
        </p:spPr>
      </p:pic>
      <p:pic>
        <p:nvPicPr>
          <p:cNvPr id="25" name="Image 24"/>
          <p:cNvPicPr>
            <a:picLocks noChangeAspect="1"/>
          </p:cNvPicPr>
          <p:nvPr/>
        </p:nvPicPr>
        <p:blipFill>
          <a:blip r:embed="rId3">
            <a:extLst>
              <a:ext uri="{BEBA8EAE-BF5A-486C-A8C5-ECC9F3942E4B}">
                <a14:imgProps xmlns:a14="http://schemas.microsoft.com/office/drawing/2010/main">
                  <a14:imgLayer r:embed="rId4">
                    <a14:imgEffect>
                      <a14:artisticPencilGrayscale trans="72000" pencilSize="70"/>
                    </a14:imgEffect>
                  </a14:imgLayer>
                </a14:imgProps>
              </a:ext>
            </a:extLst>
          </a:blip>
          <a:stretch>
            <a:fillRect/>
          </a:stretch>
        </p:blipFill>
        <p:spPr>
          <a:xfrm>
            <a:off x="6094869" y="1601018"/>
            <a:ext cx="1296196" cy="784833"/>
          </a:xfrm>
          <a:prstGeom prst="rect">
            <a:avLst/>
          </a:prstGeom>
        </p:spPr>
      </p:pic>
      <p:sp>
        <p:nvSpPr>
          <p:cNvPr id="26" name="Espace réservé du texte 2"/>
          <p:cNvSpPr txBox="1">
            <a:spLocks/>
          </p:cNvSpPr>
          <p:nvPr/>
        </p:nvSpPr>
        <p:spPr>
          <a:xfrm>
            <a:off x="334771" y="1331443"/>
            <a:ext cx="3959627" cy="1344689"/>
          </a:xfrm>
          <a:prstGeom prst="rect">
            <a:avLst/>
          </a:prstGeom>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r>
              <a:rPr lang="fr-FR" i="1" dirty="0" smtClean="0"/>
              <a:t>Ab </a:t>
            </a:r>
            <a:r>
              <a:rPr lang="fr-FR" i="1" dirty="0" err="1" smtClean="0"/>
              <a:t>initio</a:t>
            </a:r>
            <a:r>
              <a:rPr lang="fr-FR" i="1" dirty="0" smtClean="0"/>
              <a:t> </a:t>
            </a:r>
            <a:r>
              <a:rPr lang="fr-FR" dirty="0" err="1" smtClean="0"/>
              <a:t>nucleon-nucleon</a:t>
            </a:r>
            <a:r>
              <a:rPr lang="fr-FR" dirty="0" smtClean="0"/>
              <a:t> </a:t>
            </a:r>
            <a:r>
              <a:rPr lang="fr-FR" dirty="0" err="1" smtClean="0"/>
              <a:t>potential</a:t>
            </a:r>
            <a:endParaRPr lang="fr-FR" dirty="0" smtClean="0"/>
          </a:p>
          <a:p>
            <a:r>
              <a:rPr lang="fr-FR" b="0" dirty="0" smtClean="0"/>
              <a:t>1, 2, 3 body</a:t>
            </a:r>
          </a:p>
          <a:p>
            <a:r>
              <a:rPr lang="fr-FR" sz="1400" b="0" dirty="0" err="1" smtClean="0"/>
              <a:t>Derived</a:t>
            </a:r>
            <a:r>
              <a:rPr lang="fr-FR" sz="1400" b="0" dirty="0" smtClean="0"/>
              <a:t> </a:t>
            </a:r>
            <a:r>
              <a:rPr lang="fr-FR" sz="1400" b="0" dirty="0" err="1" smtClean="0"/>
              <a:t>from</a:t>
            </a:r>
            <a:r>
              <a:rPr lang="fr-FR" sz="1400" b="0" dirty="0" smtClean="0"/>
              <a:t> QCD (Chiral EFT)</a:t>
            </a:r>
          </a:p>
          <a:p>
            <a:r>
              <a:rPr lang="fr-FR" sz="1400" dirty="0" err="1" smtClean="0"/>
              <a:t>Fitted</a:t>
            </a:r>
            <a:r>
              <a:rPr lang="fr-FR" sz="1400" dirty="0" smtClean="0"/>
              <a:t> on light (A&lt;5) </a:t>
            </a:r>
            <a:r>
              <a:rPr lang="fr-FR" sz="1400" dirty="0" err="1" smtClean="0"/>
              <a:t>systems</a:t>
            </a:r>
            <a:endParaRPr lang="en-US" sz="1400" dirty="0"/>
          </a:p>
        </p:txBody>
      </p:sp>
      <p:sp>
        <p:nvSpPr>
          <p:cNvPr id="27" name="Espace réservé du texte 2"/>
          <p:cNvSpPr txBox="1">
            <a:spLocks/>
          </p:cNvSpPr>
          <p:nvPr/>
        </p:nvSpPr>
        <p:spPr>
          <a:xfrm>
            <a:off x="8211222" y="1433886"/>
            <a:ext cx="2908986" cy="1050249"/>
          </a:xfrm>
          <a:prstGeom prst="rect">
            <a:avLst/>
          </a:prstGeom>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r>
              <a:rPr lang="fr-FR" dirty="0" err="1" smtClean="0"/>
              <a:t>Correlated</a:t>
            </a:r>
            <a:r>
              <a:rPr lang="fr-FR" dirty="0" smtClean="0"/>
              <a:t> </a:t>
            </a:r>
            <a:r>
              <a:rPr lang="fr-FR" dirty="0" err="1" smtClean="0"/>
              <a:t>eigenstates</a:t>
            </a:r>
            <a:endParaRPr lang="fr-FR" dirty="0" smtClean="0"/>
          </a:p>
          <a:p>
            <a:r>
              <a:rPr lang="fr-FR" b="0" dirty="0" smtClean="0"/>
              <a:t>A! </a:t>
            </a:r>
            <a:r>
              <a:rPr lang="fr-FR" b="0" dirty="0" err="1" smtClean="0"/>
              <a:t>parameters</a:t>
            </a:r>
            <a:endParaRPr lang="fr-FR" b="0" dirty="0" smtClean="0"/>
          </a:p>
          <a:p>
            <a:r>
              <a:rPr lang="fr-FR" b="0" dirty="0" smtClean="0"/>
              <a:t>(Not an observable)</a:t>
            </a:r>
            <a:endParaRPr lang="en-US" b="0" dirty="0"/>
          </a:p>
        </p:txBody>
      </p:sp>
      <p:sp>
        <p:nvSpPr>
          <p:cNvPr id="28" name="Espace réservé du texte 2"/>
          <p:cNvSpPr txBox="1">
            <a:spLocks/>
          </p:cNvSpPr>
          <p:nvPr/>
        </p:nvSpPr>
        <p:spPr>
          <a:xfrm>
            <a:off x="1084152" y="2895431"/>
            <a:ext cx="5468388" cy="378270"/>
          </a:xfrm>
          <a:prstGeom prst="rect">
            <a:avLst/>
          </a:prstGeom>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r>
              <a:rPr lang="fr-FR" sz="1800" dirty="0" smtClean="0"/>
              <a:t>Ground state: </a:t>
            </a:r>
            <a:r>
              <a:rPr lang="fr-FR" sz="1800" dirty="0" err="1" smtClean="0"/>
              <a:t>Mean-field</a:t>
            </a:r>
            <a:r>
              <a:rPr lang="fr-FR" sz="1800" dirty="0" smtClean="0"/>
              <a:t> approximation (HFB)</a:t>
            </a:r>
            <a:endParaRPr lang="en-US" sz="1800" dirty="0"/>
          </a:p>
        </p:txBody>
      </p:sp>
      <p:sp>
        <p:nvSpPr>
          <p:cNvPr id="29" name="Espace réservé du texte 2"/>
          <p:cNvSpPr txBox="1">
            <a:spLocks/>
          </p:cNvSpPr>
          <p:nvPr/>
        </p:nvSpPr>
        <p:spPr>
          <a:xfrm>
            <a:off x="322345" y="3351133"/>
            <a:ext cx="5480813" cy="2565536"/>
          </a:xfrm>
          <a:prstGeom prst="rect">
            <a:avLst/>
          </a:prstGeom>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r>
              <a:rPr lang="fr-FR" dirty="0" err="1" smtClean="0"/>
              <a:t>Minimize</a:t>
            </a:r>
            <a:r>
              <a:rPr lang="fr-FR" dirty="0" smtClean="0"/>
              <a:t> </a:t>
            </a:r>
            <a:r>
              <a:rPr lang="fr-FR" dirty="0" err="1" smtClean="0"/>
              <a:t>energy</a:t>
            </a:r>
            <a:r>
              <a:rPr lang="fr-FR" dirty="0" smtClean="0"/>
              <a:t> over set of (</a:t>
            </a:r>
            <a:r>
              <a:rPr lang="fr-FR" i="1" dirty="0" smtClean="0"/>
              <a:t>simple) </a:t>
            </a:r>
            <a:r>
              <a:rPr lang="fr-FR" dirty="0" err="1" smtClean="0"/>
              <a:t>product</a:t>
            </a:r>
            <a:r>
              <a:rPr lang="fr-FR" dirty="0" smtClean="0"/>
              <a:t> states</a:t>
            </a:r>
          </a:p>
          <a:p>
            <a:pPr marL="342900" indent="-342900">
              <a:buAutoNum type="arabicPeriod"/>
            </a:pPr>
            <a:r>
              <a:rPr lang="fr-FR" b="0" dirty="0" err="1" smtClean="0"/>
              <a:t>Definition</a:t>
            </a:r>
            <a:r>
              <a:rPr lang="fr-FR" b="0" dirty="0" smtClean="0"/>
              <a:t> of </a:t>
            </a:r>
            <a:r>
              <a:rPr lang="fr-FR" dirty="0" err="1" smtClean="0"/>
              <a:t>energy</a:t>
            </a:r>
            <a:r>
              <a:rPr lang="fr-FR" dirty="0" smtClean="0"/>
              <a:t> </a:t>
            </a:r>
            <a:r>
              <a:rPr lang="fr-FR" dirty="0" err="1" smtClean="0"/>
              <a:t>functional</a:t>
            </a:r>
            <a:endParaRPr lang="fr-FR" dirty="0" smtClean="0"/>
          </a:p>
          <a:p>
            <a:pPr marL="342900" indent="-342900">
              <a:buAutoNum type="arabicPeriod"/>
            </a:pPr>
            <a:r>
              <a:rPr lang="fr-FR" b="0" dirty="0" err="1" smtClean="0"/>
              <a:t>Choice</a:t>
            </a:r>
            <a:r>
              <a:rPr lang="fr-FR" b="0" dirty="0" smtClean="0"/>
              <a:t> of </a:t>
            </a:r>
            <a:r>
              <a:rPr lang="fr-FR" dirty="0" err="1" smtClean="0"/>
              <a:t>symmetries</a:t>
            </a:r>
            <a:r>
              <a:rPr lang="fr-FR" b="0" dirty="0" smtClean="0"/>
              <a:t> / </a:t>
            </a:r>
            <a:r>
              <a:rPr lang="fr-FR" dirty="0" smtClean="0"/>
              <a:t>set of </a:t>
            </a:r>
            <a:r>
              <a:rPr lang="fr-FR" dirty="0" err="1" smtClean="0"/>
              <a:t>product</a:t>
            </a:r>
            <a:r>
              <a:rPr lang="fr-FR" dirty="0" smtClean="0"/>
              <a:t> states </a:t>
            </a:r>
            <a:r>
              <a:rPr lang="fr-FR" b="0" dirty="0" smtClean="0"/>
              <a:t>/ </a:t>
            </a:r>
            <a:r>
              <a:rPr lang="fr-FR" dirty="0" err="1" smtClean="0"/>
              <a:t>dofs</a:t>
            </a:r>
            <a:endParaRPr lang="fr-FR" dirty="0" smtClean="0"/>
          </a:p>
          <a:p>
            <a:pPr lvl="1" indent="0">
              <a:buNone/>
            </a:pPr>
            <a:r>
              <a:rPr lang="fr-FR" dirty="0" smtClean="0"/>
              <a:t>Compromise </a:t>
            </a:r>
            <a:r>
              <a:rPr lang="fr-FR" dirty="0" err="1" smtClean="0"/>
              <a:t>physics</a:t>
            </a:r>
            <a:r>
              <a:rPr lang="fr-FR" dirty="0" smtClean="0"/>
              <a:t> / </a:t>
            </a:r>
            <a:r>
              <a:rPr lang="fr-FR" dirty="0" err="1" smtClean="0"/>
              <a:t>runtime</a:t>
            </a:r>
            <a:endParaRPr lang="fr-FR" b="0" dirty="0" smtClean="0"/>
          </a:p>
          <a:p>
            <a:pPr marL="342900" indent="-342900">
              <a:buAutoNum type="arabicPeriod"/>
            </a:pPr>
            <a:r>
              <a:rPr lang="fr-FR" b="0" dirty="0" err="1" smtClean="0"/>
              <a:t>Choice</a:t>
            </a:r>
            <a:r>
              <a:rPr lang="fr-FR" b="0" dirty="0" smtClean="0"/>
              <a:t> of </a:t>
            </a:r>
            <a:r>
              <a:rPr lang="fr-FR" dirty="0" err="1" smtClean="0"/>
              <a:t>starting</a:t>
            </a:r>
            <a:r>
              <a:rPr lang="fr-FR" dirty="0" smtClean="0"/>
              <a:t> point</a:t>
            </a:r>
          </a:p>
          <a:p>
            <a:pPr marL="342900" indent="-342900">
              <a:buAutoNum type="arabicPeriod"/>
            </a:pPr>
            <a:r>
              <a:rPr lang="fr-FR" dirty="0" err="1" smtClean="0"/>
              <a:t>Minimization</a:t>
            </a:r>
            <a:r>
              <a:rPr lang="fr-FR" b="0" dirty="0" smtClean="0"/>
              <a:t> of </a:t>
            </a:r>
            <a:r>
              <a:rPr lang="fr-FR" b="0" dirty="0" err="1" smtClean="0"/>
              <a:t>functional</a:t>
            </a:r>
            <a:endParaRPr lang="fr-FR" b="0" dirty="0" smtClean="0"/>
          </a:p>
          <a:p>
            <a:pPr marL="1004194" lvl="1" indent="-285750">
              <a:buFontTx/>
              <a:buChar char="-"/>
            </a:pPr>
            <a:r>
              <a:rPr lang="fr-FR" b="0" dirty="0" smtClean="0"/>
              <a:t>Self-consistent </a:t>
            </a:r>
            <a:r>
              <a:rPr lang="fr-FR" b="0" dirty="0" err="1" smtClean="0"/>
              <a:t>loop</a:t>
            </a:r>
            <a:endParaRPr lang="fr-FR" b="0" dirty="0" smtClean="0"/>
          </a:p>
          <a:p>
            <a:pPr marL="1004194" lvl="1" indent="-285750">
              <a:buFontTx/>
              <a:buChar char="-"/>
            </a:pPr>
            <a:r>
              <a:rPr lang="fr-FR" b="1" dirty="0" smtClean="0"/>
              <a:t>Gradient </a:t>
            </a:r>
            <a:r>
              <a:rPr lang="fr-FR" b="1" dirty="0" err="1" smtClean="0"/>
              <a:t>method</a:t>
            </a:r>
            <a:endParaRPr lang="fr-FR" b="1" dirty="0" smtClean="0"/>
          </a:p>
        </p:txBody>
      </p:sp>
      <mc:AlternateContent xmlns:mc="http://schemas.openxmlformats.org/markup-compatibility/2006">
        <mc:Choice xmlns:a14="http://schemas.microsoft.com/office/drawing/2010/main" Requires="a14">
          <p:sp>
            <p:nvSpPr>
              <p:cNvPr id="2055" name="ZoneTexte 2054"/>
              <p:cNvSpPr txBox="1"/>
              <p:nvPr/>
            </p:nvSpPr>
            <p:spPr>
              <a:xfrm>
                <a:off x="477820" y="5941331"/>
                <a:ext cx="2054088" cy="246221"/>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d>
                        <m:dPr>
                          <m:begChr m:val="|"/>
                          <m:endChr m:val="〉"/>
                          <m:ctrlPr>
                            <a:rPr lang="fr-FR" sz="1600" b="0" i="1" smtClean="0">
                              <a:latin typeface="Cambria Math" panose="02040503050406030204" pitchFamily="18" charset="0"/>
                            </a:rPr>
                          </m:ctrlPr>
                        </m:dPr>
                        <m:e>
                          <m:r>
                            <m:rPr>
                              <m:sty m:val="p"/>
                            </m:rPr>
                            <a:rPr lang="fr-FR" sz="1600" b="0" i="0" smtClean="0">
                              <a:latin typeface="Cambria Math" panose="02040503050406030204" pitchFamily="18" charset="0"/>
                            </a:rPr>
                            <m:t>Φ</m:t>
                          </m:r>
                          <m:r>
                            <a:rPr lang="fr-FR" sz="1600" b="0" i="1" smtClean="0">
                              <a:latin typeface="Cambria Math" panose="02040503050406030204" pitchFamily="18" charset="0"/>
                            </a:rPr>
                            <m:t>+</m:t>
                          </m:r>
                          <m:r>
                            <a:rPr lang="fr-FR" sz="1600" b="0" i="1" smtClean="0">
                              <a:latin typeface="Cambria Math" panose="02040503050406030204" pitchFamily="18" charset="0"/>
                            </a:rPr>
                            <m:t>𝛿</m:t>
                          </m:r>
                          <m:r>
                            <m:rPr>
                              <m:sty m:val="p"/>
                            </m:rPr>
                            <a:rPr lang="fr-FR" sz="1600" b="0" i="0" smtClean="0">
                              <a:latin typeface="Cambria Math" panose="02040503050406030204" pitchFamily="18" charset="0"/>
                            </a:rPr>
                            <m:t>Φ</m:t>
                          </m:r>
                        </m:e>
                      </m:d>
                      <m:r>
                        <a:rPr lang="fr-FR" sz="1600" b="0" i="1" smtClean="0">
                          <a:latin typeface="Cambria Math" panose="02040503050406030204" pitchFamily="18" charset="0"/>
                        </a:rPr>
                        <m:t>≡</m:t>
                      </m:r>
                      <m:r>
                        <m:rPr>
                          <m:sty m:val="p"/>
                        </m:rPr>
                        <a:rPr lang="fr-FR" sz="1600" b="0" i="1" smtClean="0">
                          <a:latin typeface="Cambria Math" panose="02040503050406030204" pitchFamily="18" charset="0"/>
                        </a:rPr>
                        <m:t>exp</m:t>
                      </m:r>
                      <m:d>
                        <m:dPr>
                          <m:ctrlPr>
                            <a:rPr lang="fr-FR" sz="1600" b="0" i="1" smtClean="0">
                              <a:latin typeface="Cambria Math" panose="02040503050406030204" pitchFamily="18" charset="0"/>
                            </a:rPr>
                          </m:ctrlPr>
                        </m:dPr>
                        <m:e>
                          <m:r>
                            <a:rPr lang="fr-FR" sz="1600" b="0" i="1" smtClean="0">
                              <a:latin typeface="Cambria Math" panose="02040503050406030204" pitchFamily="18" charset="0"/>
                            </a:rPr>
                            <m:t>𝑍</m:t>
                          </m:r>
                        </m:e>
                      </m:d>
                      <m:d>
                        <m:dPr>
                          <m:begChr m:val="|"/>
                          <m:endChr m:val="〉"/>
                          <m:ctrlPr>
                            <a:rPr lang="fr-FR" sz="1600" b="0" i="1" smtClean="0">
                              <a:latin typeface="Cambria Math" panose="02040503050406030204" pitchFamily="18" charset="0"/>
                            </a:rPr>
                          </m:ctrlPr>
                        </m:dPr>
                        <m:e>
                          <m:r>
                            <m:rPr>
                              <m:sty m:val="p"/>
                            </m:rPr>
                            <a:rPr lang="fr-FR" sz="1600" b="0" i="0" smtClean="0">
                              <a:latin typeface="Cambria Math" panose="02040503050406030204" pitchFamily="18" charset="0"/>
                            </a:rPr>
                            <m:t>Φ</m:t>
                          </m:r>
                        </m:e>
                      </m:d>
                    </m:oMath>
                  </m:oMathPara>
                </a14:m>
                <a:endParaRPr lang="fr-FR" sz="1600" b="0" dirty="0" smtClean="0"/>
              </a:p>
            </p:txBody>
          </p:sp>
        </mc:Choice>
        <mc:Fallback>
          <p:sp>
            <p:nvSpPr>
              <p:cNvPr id="2055" name="ZoneTexte 2054"/>
              <p:cNvSpPr txBox="1">
                <a:spLocks noRot="1" noChangeAspect="1" noMove="1" noResize="1" noEditPoints="1" noAdjustHandles="1" noChangeArrowheads="1" noChangeShapeType="1" noTextEdit="1"/>
              </p:cNvSpPr>
              <p:nvPr/>
            </p:nvSpPr>
            <p:spPr>
              <a:xfrm>
                <a:off x="477820" y="5941331"/>
                <a:ext cx="2054088" cy="246221"/>
              </a:xfrm>
              <a:prstGeom prst="rect">
                <a:avLst/>
              </a:prstGeom>
              <a:blipFill>
                <a:blip r:embed="rId5"/>
                <a:stretch>
                  <a:fillRect b="-275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9" name="ZoneTexte 48"/>
              <p:cNvSpPr txBox="1"/>
              <p:nvPr/>
            </p:nvSpPr>
            <p:spPr>
              <a:xfrm>
                <a:off x="477820" y="6327561"/>
                <a:ext cx="3005695" cy="246221"/>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fr-FR" sz="1600" b="0" i="1" smtClean="0">
                          <a:latin typeface="Cambria Math" panose="02040503050406030204" pitchFamily="18" charset="0"/>
                        </a:rPr>
                        <m:t>𝐸</m:t>
                      </m:r>
                      <m:d>
                        <m:dPr>
                          <m:begChr m:val="["/>
                          <m:endChr m:val="]"/>
                          <m:ctrlPr>
                            <a:rPr lang="fr-FR" sz="1600" b="0" i="1" smtClean="0">
                              <a:latin typeface="Cambria Math" panose="02040503050406030204" pitchFamily="18" charset="0"/>
                            </a:rPr>
                          </m:ctrlPr>
                        </m:dPr>
                        <m:e>
                          <m:r>
                            <m:rPr>
                              <m:sty m:val="p"/>
                            </m:rPr>
                            <a:rPr lang="fr-FR" sz="1600" b="0" i="0" smtClean="0">
                              <a:latin typeface="Cambria Math" panose="02040503050406030204" pitchFamily="18" charset="0"/>
                            </a:rPr>
                            <m:t>Φ</m:t>
                          </m:r>
                          <m:r>
                            <a:rPr lang="fr-FR" sz="1600" b="0" i="1" smtClean="0">
                              <a:latin typeface="Cambria Math" panose="02040503050406030204" pitchFamily="18" charset="0"/>
                            </a:rPr>
                            <m:t>+</m:t>
                          </m:r>
                          <m:r>
                            <a:rPr lang="fr-FR" sz="1600" b="0" i="1" smtClean="0">
                              <a:latin typeface="Cambria Math" panose="02040503050406030204" pitchFamily="18" charset="0"/>
                            </a:rPr>
                            <m:t>𝛿</m:t>
                          </m:r>
                          <m:r>
                            <m:rPr>
                              <m:sty m:val="p"/>
                            </m:rPr>
                            <a:rPr lang="fr-FR" sz="1600" b="0" i="0" smtClean="0">
                              <a:latin typeface="Cambria Math" panose="02040503050406030204" pitchFamily="18" charset="0"/>
                            </a:rPr>
                            <m:t>Φ</m:t>
                          </m:r>
                        </m:e>
                      </m:d>
                      <m:r>
                        <a:rPr lang="fr-FR" sz="1600" b="0" i="1" smtClean="0">
                          <a:latin typeface="Cambria Math" panose="02040503050406030204" pitchFamily="18" charset="0"/>
                        </a:rPr>
                        <m:t>≡</m:t>
                      </m:r>
                      <m:r>
                        <a:rPr lang="fr-FR" sz="1600" b="0" i="1" smtClean="0">
                          <a:latin typeface="Cambria Math" panose="02040503050406030204" pitchFamily="18" charset="0"/>
                        </a:rPr>
                        <m:t>𝐸</m:t>
                      </m:r>
                      <m:d>
                        <m:dPr>
                          <m:begChr m:val="["/>
                          <m:endChr m:val="]"/>
                          <m:ctrlPr>
                            <a:rPr lang="fr-FR" sz="1600" b="0" i="1" smtClean="0">
                              <a:latin typeface="Cambria Math" panose="02040503050406030204" pitchFamily="18" charset="0"/>
                            </a:rPr>
                          </m:ctrlPr>
                        </m:dPr>
                        <m:e>
                          <m:r>
                            <m:rPr>
                              <m:sty m:val="p"/>
                            </m:rPr>
                            <a:rPr lang="fr-FR" sz="1600" b="0" i="0" smtClean="0">
                              <a:latin typeface="Cambria Math" panose="02040503050406030204" pitchFamily="18" charset="0"/>
                            </a:rPr>
                            <m:t>Φ</m:t>
                          </m:r>
                        </m:e>
                      </m:d>
                      <m:r>
                        <a:rPr lang="fr-FR" sz="1600" b="0" i="1" smtClean="0">
                          <a:latin typeface="Cambria Math" panose="02040503050406030204" pitchFamily="18" charset="0"/>
                        </a:rPr>
                        <m:t>+</m:t>
                      </m:r>
                      <m:sSup>
                        <m:sSupPr>
                          <m:ctrlPr>
                            <a:rPr lang="fr-FR" sz="1600" b="0" i="1" smtClean="0">
                              <a:latin typeface="Cambria Math" panose="02040503050406030204" pitchFamily="18" charset="0"/>
                            </a:rPr>
                          </m:ctrlPr>
                        </m:sSupPr>
                        <m:e>
                          <m:r>
                            <a:rPr lang="fr-FR" sz="1600" b="0" i="1" smtClean="0">
                              <a:latin typeface="Cambria Math" panose="02040503050406030204" pitchFamily="18" charset="0"/>
                            </a:rPr>
                            <m:t>𝐻</m:t>
                          </m:r>
                        </m:e>
                        <m:sup>
                          <m:r>
                            <a:rPr lang="fr-FR" sz="1600" b="0" i="1" smtClean="0">
                              <a:latin typeface="Cambria Math" panose="02040503050406030204" pitchFamily="18" charset="0"/>
                            </a:rPr>
                            <m:t>20</m:t>
                          </m:r>
                        </m:sup>
                      </m:sSup>
                      <m:r>
                        <a:rPr lang="fr-FR" sz="1600" b="0" i="1" smtClean="0">
                          <a:latin typeface="Cambria Math" panose="02040503050406030204" pitchFamily="18" charset="0"/>
                        </a:rPr>
                        <m:t>⋅</m:t>
                      </m:r>
                      <m:r>
                        <a:rPr lang="fr-FR" sz="1600" b="0" i="1" smtClean="0">
                          <a:latin typeface="Cambria Math" panose="02040503050406030204" pitchFamily="18" charset="0"/>
                        </a:rPr>
                        <m:t>𝑍</m:t>
                      </m:r>
                      <m:r>
                        <a:rPr lang="fr-FR" sz="1600" b="0" i="1" smtClean="0">
                          <a:latin typeface="Cambria Math" panose="02040503050406030204" pitchFamily="18" charset="0"/>
                        </a:rPr>
                        <m:t>+⋯</m:t>
                      </m:r>
                    </m:oMath>
                  </m:oMathPara>
                </a14:m>
                <a:endParaRPr lang="fr-FR" sz="1600" b="0" dirty="0" smtClean="0"/>
              </a:p>
            </p:txBody>
          </p:sp>
        </mc:Choice>
        <mc:Fallback>
          <p:sp>
            <p:nvSpPr>
              <p:cNvPr id="49" name="ZoneTexte 48"/>
              <p:cNvSpPr txBox="1">
                <a:spLocks noRot="1" noChangeAspect="1" noMove="1" noResize="1" noEditPoints="1" noAdjustHandles="1" noChangeArrowheads="1" noChangeShapeType="1" noTextEdit="1"/>
              </p:cNvSpPr>
              <p:nvPr/>
            </p:nvSpPr>
            <p:spPr>
              <a:xfrm>
                <a:off x="477820" y="6327561"/>
                <a:ext cx="3005695" cy="246221"/>
              </a:xfrm>
              <a:prstGeom prst="rect">
                <a:avLst/>
              </a:prstGeom>
              <a:blipFill>
                <a:blip r:embed="rId6"/>
                <a:stretch>
                  <a:fillRect l="-811" b="-1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1" name="ZoneTexte 50"/>
              <p:cNvSpPr txBox="1"/>
              <p:nvPr/>
            </p:nvSpPr>
            <p:spPr>
              <a:xfrm>
                <a:off x="3862935" y="3712881"/>
                <a:ext cx="500137" cy="246221"/>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fr-FR" sz="1600" b="0" i="1" smtClean="0">
                          <a:latin typeface="Cambria Math" panose="02040503050406030204" pitchFamily="18" charset="0"/>
                        </a:rPr>
                        <m:t>𝐸</m:t>
                      </m:r>
                      <m:r>
                        <a:rPr lang="fr-FR" sz="1600" b="0" i="1" smtClean="0">
                          <a:latin typeface="Cambria Math" panose="02040503050406030204" pitchFamily="18" charset="0"/>
                        </a:rPr>
                        <m:t>[</m:t>
                      </m:r>
                      <m:r>
                        <m:rPr>
                          <m:sty m:val="p"/>
                        </m:rPr>
                        <a:rPr lang="fr-FR" sz="1600" b="0" i="0" smtClean="0">
                          <a:latin typeface="Cambria Math" panose="02040503050406030204" pitchFamily="18" charset="0"/>
                        </a:rPr>
                        <m:t>Φ</m:t>
                      </m:r>
                      <m:r>
                        <a:rPr lang="fr-FR" sz="1600" b="0" i="1" smtClean="0">
                          <a:latin typeface="Cambria Math" panose="02040503050406030204" pitchFamily="18" charset="0"/>
                        </a:rPr>
                        <m:t>]</m:t>
                      </m:r>
                    </m:oMath>
                  </m:oMathPara>
                </a14:m>
                <a:endParaRPr lang="fr-FR" sz="1600" b="0" dirty="0" smtClean="0"/>
              </a:p>
            </p:txBody>
          </p:sp>
        </mc:Choice>
        <mc:Fallback>
          <p:sp>
            <p:nvSpPr>
              <p:cNvPr id="51" name="ZoneTexte 50"/>
              <p:cNvSpPr txBox="1">
                <a:spLocks noRot="1" noChangeAspect="1" noMove="1" noResize="1" noEditPoints="1" noAdjustHandles="1" noChangeArrowheads="1" noChangeShapeType="1" noTextEdit="1"/>
              </p:cNvSpPr>
              <p:nvPr/>
            </p:nvSpPr>
            <p:spPr>
              <a:xfrm>
                <a:off x="3862935" y="3712881"/>
                <a:ext cx="500137" cy="246221"/>
              </a:xfrm>
              <a:prstGeom prst="rect">
                <a:avLst/>
              </a:prstGeom>
              <a:blipFill>
                <a:blip r:embed="rId7"/>
                <a:stretch>
                  <a:fillRect l="-8537" r="-12195" b="-37500"/>
                </a:stretch>
              </a:blipFill>
            </p:spPr>
            <p:txBody>
              <a:bodyPr/>
              <a:lstStyle/>
              <a:p>
                <a:r>
                  <a:rPr lang="en-US">
                    <a:noFill/>
                  </a:rPr>
                  <a:t> </a:t>
                </a:r>
              </a:p>
            </p:txBody>
          </p:sp>
        </mc:Fallback>
      </mc:AlternateContent>
      <p:sp>
        <p:nvSpPr>
          <p:cNvPr id="2058" name="ZoneTexte 2057"/>
          <p:cNvSpPr txBox="1"/>
          <p:nvPr/>
        </p:nvSpPr>
        <p:spPr>
          <a:xfrm>
            <a:off x="3647145" y="6296783"/>
            <a:ext cx="2661306" cy="338554"/>
          </a:xfrm>
          <a:prstGeom prst="rect">
            <a:avLst/>
          </a:prstGeom>
          <a:noFill/>
        </p:spPr>
        <p:txBody>
          <a:bodyPr wrap="none" rtlCol="0">
            <a:spAutoFit/>
          </a:bodyPr>
          <a:lstStyle/>
          <a:p>
            <a:pPr algn="l"/>
            <a:r>
              <a:rPr lang="fr-FR" sz="1600" dirty="0" smtClean="0">
                <a:latin typeface="+mj-lt"/>
                <a:sym typeface="Wingdings" panose="05000000000000000000" pitchFamily="2" charset="2"/>
              </a:rPr>
              <a:t> </a:t>
            </a:r>
            <a:r>
              <a:rPr lang="fr-FR" sz="1600" dirty="0" err="1" smtClean="0">
                <a:latin typeface="+mj-lt"/>
              </a:rPr>
              <a:t>Follow</a:t>
            </a:r>
            <a:r>
              <a:rPr lang="fr-FR" sz="1600" dirty="0" smtClean="0">
                <a:latin typeface="+mj-lt"/>
              </a:rPr>
              <a:t> </a:t>
            </a:r>
            <a:r>
              <a:rPr lang="fr-FR" sz="1600" dirty="0" err="1" smtClean="0">
                <a:latin typeface="+mj-lt"/>
              </a:rPr>
              <a:t>steepest</a:t>
            </a:r>
            <a:r>
              <a:rPr lang="fr-FR" sz="1600" dirty="0" smtClean="0">
                <a:latin typeface="+mj-lt"/>
              </a:rPr>
              <a:t> </a:t>
            </a:r>
            <a:r>
              <a:rPr lang="fr-FR" sz="1600" dirty="0" err="1" smtClean="0">
                <a:latin typeface="+mj-lt"/>
              </a:rPr>
              <a:t>descent</a:t>
            </a:r>
            <a:endParaRPr lang="en-US" sz="1600" dirty="0">
              <a:latin typeface="+mj-lt"/>
            </a:endParaRPr>
          </a:p>
        </p:txBody>
      </p:sp>
      <mc:AlternateContent xmlns:mc="http://schemas.openxmlformats.org/markup-compatibility/2006">
        <mc:Choice xmlns:a14="http://schemas.microsoft.com/office/drawing/2010/main" Requires="a14">
          <p:sp>
            <p:nvSpPr>
              <p:cNvPr id="2059" name="Rectangle 2058"/>
              <p:cNvSpPr/>
              <p:nvPr/>
            </p:nvSpPr>
            <p:spPr>
              <a:xfrm>
                <a:off x="3796412" y="4672250"/>
                <a:ext cx="1003352" cy="338554"/>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fr-FR" sz="1600" b="0" i="1" smtClean="0">
                              <a:latin typeface="Cambria Math" panose="02040503050406030204" pitchFamily="18" charset="0"/>
                            </a:rPr>
                          </m:ctrlPr>
                        </m:dPr>
                        <m:e>
                          <m:r>
                            <m:rPr>
                              <m:sty m:val="p"/>
                            </m:rPr>
                            <a:rPr lang="fr-FR" sz="1600" b="0" i="0" smtClean="0">
                              <a:latin typeface="Cambria Math" panose="02040503050406030204" pitchFamily="18" charset="0"/>
                            </a:rPr>
                            <m:t>Φ</m:t>
                          </m:r>
                        </m:e>
                      </m:d>
                      <m:r>
                        <a:rPr lang="fr-FR" sz="1600" b="0" i="1" smtClean="0">
                          <a:latin typeface="Cambria Math" panose="02040503050406030204" pitchFamily="18" charset="0"/>
                        </a:rPr>
                        <m:t>↔</m:t>
                      </m:r>
                      <m:r>
                        <a:rPr lang="fr-FR" sz="1600" b="0" i="1" smtClean="0">
                          <a:latin typeface="Cambria Math" panose="02040503050406030204" pitchFamily="18" charset="0"/>
                        </a:rPr>
                        <m:t>ℛ</m:t>
                      </m:r>
                    </m:oMath>
                  </m:oMathPara>
                </a14:m>
                <a:endParaRPr lang="fr-FR" sz="1600" b="0" dirty="0" smtClean="0"/>
              </a:p>
            </p:txBody>
          </p:sp>
        </mc:Choice>
        <mc:Fallback>
          <p:sp>
            <p:nvSpPr>
              <p:cNvPr id="2059" name="Rectangle 2058"/>
              <p:cNvSpPr>
                <a:spLocks noRot="1" noChangeAspect="1" noMove="1" noResize="1" noEditPoints="1" noAdjustHandles="1" noChangeArrowheads="1" noChangeShapeType="1" noTextEdit="1"/>
              </p:cNvSpPr>
              <p:nvPr/>
            </p:nvSpPr>
            <p:spPr>
              <a:xfrm>
                <a:off x="3796412" y="4672250"/>
                <a:ext cx="1003352" cy="33855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4" name="Rectangle 53"/>
              <p:cNvSpPr/>
              <p:nvPr/>
            </p:nvSpPr>
            <p:spPr>
              <a:xfrm>
                <a:off x="3706955" y="5161184"/>
                <a:ext cx="2430987" cy="560474"/>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fr-FR" sz="1600" b="0" i="0" smtClean="0">
                          <a:latin typeface="Cambria Math" panose="02040503050406030204" pitchFamily="18" charset="0"/>
                        </a:rPr>
                        <m:t>0</m:t>
                      </m:r>
                      <m:r>
                        <a:rPr lang="fr-FR" sz="1600" i="1">
                          <a:latin typeface="Cambria Math" panose="02040503050406030204" pitchFamily="18" charset="0"/>
                        </a:rPr>
                        <m:t>=</m:t>
                      </m:r>
                      <m:d>
                        <m:dPr>
                          <m:begChr m:val="["/>
                          <m:endChr m:val="]"/>
                          <m:ctrlPr>
                            <a:rPr lang="fr-FR" sz="1600" i="1">
                              <a:latin typeface="Cambria Math" panose="02040503050406030204" pitchFamily="18" charset="0"/>
                            </a:rPr>
                          </m:ctrlPr>
                        </m:dPr>
                        <m:e>
                          <m:r>
                            <a:rPr lang="fr-FR" sz="1600" i="1">
                              <a:latin typeface="Cambria Math" panose="02040503050406030204" pitchFamily="18" charset="0"/>
                            </a:rPr>
                            <m:t>ℋ</m:t>
                          </m:r>
                          <m:r>
                            <a:rPr lang="fr-FR" sz="1600" i="1">
                              <a:latin typeface="Cambria Math" panose="02040503050406030204" pitchFamily="18" charset="0"/>
                            </a:rPr>
                            <m:t>,</m:t>
                          </m:r>
                          <m:r>
                            <a:rPr lang="fr-FR" sz="1600" i="1">
                              <a:latin typeface="Cambria Math" panose="02040503050406030204" pitchFamily="18" charset="0"/>
                            </a:rPr>
                            <m:t>ℛ</m:t>
                          </m:r>
                        </m:e>
                      </m:d>
                      <m:r>
                        <a:rPr lang="fr-FR" sz="1600" b="0" i="1" smtClean="0">
                          <a:latin typeface="Cambria Math" panose="02040503050406030204" pitchFamily="18" charset="0"/>
                        </a:rPr>
                        <m:t>,   </m:t>
                      </m:r>
                      <m:r>
                        <a:rPr lang="fr-FR" sz="1600" b="0" i="1" smtClean="0">
                          <a:latin typeface="Cambria Math" panose="02040503050406030204" pitchFamily="18" charset="0"/>
                        </a:rPr>
                        <m:t>ℋ</m:t>
                      </m:r>
                      <m:r>
                        <a:rPr lang="fr-FR" sz="1600" b="0" i="1" smtClean="0">
                          <a:latin typeface="Cambria Math" panose="02040503050406030204" pitchFamily="18" charset="0"/>
                        </a:rPr>
                        <m:t>=</m:t>
                      </m:r>
                      <m:f>
                        <m:fPr>
                          <m:ctrlPr>
                            <a:rPr lang="fr-FR" sz="1600" b="0" i="1" smtClean="0">
                              <a:latin typeface="Cambria Math" panose="02040503050406030204" pitchFamily="18" charset="0"/>
                            </a:rPr>
                          </m:ctrlPr>
                        </m:fPr>
                        <m:num>
                          <m:r>
                            <a:rPr lang="fr-FR" sz="1600" b="0" i="1" smtClean="0">
                              <a:latin typeface="Cambria Math" panose="02040503050406030204" pitchFamily="18" charset="0"/>
                            </a:rPr>
                            <m:t>𝛿</m:t>
                          </m:r>
                          <m:r>
                            <a:rPr lang="fr-FR" sz="1600" b="0" i="1" smtClean="0">
                              <a:latin typeface="Cambria Math" panose="02040503050406030204" pitchFamily="18" charset="0"/>
                            </a:rPr>
                            <m:t>𝐸</m:t>
                          </m:r>
                        </m:num>
                        <m:den>
                          <m:r>
                            <a:rPr lang="fr-FR" sz="1600" b="0" i="1" smtClean="0">
                              <a:latin typeface="Cambria Math" panose="02040503050406030204" pitchFamily="18" charset="0"/>
                            </a:rPr>
                            <m:t>𝛿</m:t>
                          </m:r>
                          <m:r>
                            <a:rPr lang="fr-FR" sz="1600" b="0" i="1" smtClean="0">
                              <a:latin typeface="Cambria Math" panose="02040503050406030204" pitchFamily="18" charset="0"/>
                            </a:rPr>
                            <m:t>ℛ</m:t>
                          </m:r>
                        </m:den>
                      </m:f>
                    </m:oMath>
                  </m:oMathPara>
                </a14:m>
                <a:endParaRPr lang="fr-FR" sz="1600" b="0" dirty="0" smtClean="0"/>
              </a:p>
            </p:txBody>
          </p:sp>
        </mc:Choice>
        <mc:Fallback>
          <p:sp>
            <p:nvSpPr>
              <p:cNvPr id="54" name="Rectangle 53"/>
              <p:cNvSpPr>
                <a:spLocks noRot="1" noChangeAspect="1" noMove="1" noResize="1" noEditPoints="1" noAdjustHandles="1" noChangeArrowheads="1" noChangeShapeType="1" noTextEdit="1"/>
              </p:cNvSpPr>
              <p:nvPr/>
            </p:nvSpPr>
            <p:spPr>
              <a:xfrm>
                <a:off x="3706955" y="5161184"/>
                <a:ext cx="2430987" cy="560474"/>
              </a:xfrm>
              <a:prstGeom prst="rect">
                <a:avLst/>
              </a:prstGeom>
              <a:blipFill>
                <a:blip r:embed="rId9"/>
                <a:stretch>
                  <a:fillRect/>
                </a:stretch>
              </a:blipFill>
            </p:spPr>
            <p:txBody>
              <a:bodyPr/>
              <a:lstStyle/>
              <a:p>
                <a:r>
                  <a:rPr lang="en-US">
                    <a:noFill/>
                  </a:rPr>
                  <a:t> </a:t>
                </a:r>
              </a:p>
            </p:txBody>
          </p:sp>
        </mc:Fallback>
      </mc:AlternateContent>
      <p:pic>
        <p:nvPicPr>
          <p:cNvPr id="34" name="Image 3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38335" y="2749514"/>
            <a:ext cx="4277778" cy="3802470"/>
          </a:xfrm>
          <a:prstGeom prst="rect">
            <a:avLst/>
          </a:prstGeom>
        </p:spPr>
      </p:pic>
      <p:sp>
        <p:nvSpPr>
          <p:cNvPr id="35" name="Arc 34"/>
          <p:cNvSpPr/>
          <p:nvPr/>
        </p:nvSpPr>
        <p:spPr>
          <a:xfrm rot="4338694" flipV="1">
            <a:off x="6766520" y="3566629"/>
            <a:ext cx="3531704" cy="576955"/>
          </a:xfrm>
          <a:prstGeom prst="arc">
            <a:avLst>
              <a:gd name="adj1" fmla="val 15216628"/>
              <a:gd name="adj2" fmla="val 21543813"/>
            </a:avLst>
          </a:prstGeom>
          <a:ln w="31750">
            <a:solidFill>
              <a:srgbClr val="FF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Étoile à 5 branches 35"/>
          <p:cNvSpPr/>
          <p:nvPr/>
        </p:nvSpPr>
        <p:spPr>
          <a:xfrm>
            <a:off x="9472260" y="5660422"/>
            <a:ext cx="155448" cy="109728"/>
          </a:xfrm>
          <a:prstGeom prst="star5">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Bouée 36"/>
          <p:cNvSpPr/>
          <p:nvPr/>
        </p:nvSpPr>
        <p:spPr>
          <a:xfrm>
            <a:off x="8083414" y="3423237"/>
            <a:ext cx="182880" cy="182880"/>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à coins arrondis 4"/>
          <p:cNvSpPr/>
          <p:nvPr/>
        </p:nvSpPr>
        <p:spPr>
          <a:xfrm>
            <a:off x="7720995" y="5871843"/>
            <a:ext cx="3625029" cy="5382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92363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500"/>
                                        <p:tgtEl>
                                          <p:spTgt spid="29">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9">
                                            <p:txEl>
                                              <p:pRg st="1" end="1"/>
                                            </p:txEl>
                                          </p:spTgt>
                                        </p:tgtEl>
                                        <p:attrNameLst>
                                          <p:attrName>style.visibility</p:attrName>
                                        </p:attrNameLst>
                                      </p:cBhvr>
                                      <p:to>
                                        <p:strVal val="visible"/>
                                      </p:to>
                                    </p:set>
                                    <p:animEffect transition="in" filter="fade">
                                      <p:cBhvr>
                                        <p:cTn id="41" dur="500"/>
                                        <p:tgtEl>
                                          <p:spTgt spid="29">
                                            <p:txEl>
                                              <p:pRg st="1" end="1"/>
                                            </p:txEl>
                                          </p:spTgt>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5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9">
                                            <p:txEl>
                                              <p:pRg st="2" end="2"/>
                                            </p:txEl>
                                          </p:spTgt>
                                        </p:tgtEl>
                                        <p:attrNameLst>
                                          <p:attrName>style.visibility</p:attrName>
                                        </p:attrNameLst>
                                      </p:cBhvr>
                                      <p:to>
                                        <p:strVal val="visible"/>
                                      </p:to>
                                    </p:set>
                                    <p:animEffect transition="in" filter="fade">
                                      <p:cBhvr>
                                        <p:cTn id="56" dur="500"/>
                                        <p:tgtEl>
                                          <p:spTgt spid="29">
                                            <p:txEl>
                                              <p:pRg st="2" end="2"/>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9">
                                            <p:txEl>
                                              <p:pRg st="3" end="3"/>
                                            </p:txEl>
                                          </p:spTgt>
                                        </p:tgtEl>
                                        <p:attrNameLst>
                                          <p:attrName>style.visibility</p:attrName>
                                        </p:attrNameLst>
                                      </p:cBhvr>
                                      <p:to>
                                        <p:strVal val="visible"/>
                                      </p:to>
                                    </p:set>
                                    <p:animEffect transition="in" filter="fade">
                                      <p:cBhvr>
                                        <p:cTn id="59" dur="500"/>
                                        <p:tgtEl>
                                          <p:spTgt spid="29">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9">
                                            <p:txEl>
                                              <p:pRg st="4" end="4"/>
                                            </p:txEl>
                                          </p:spTgt>
                                        </p:tgtEl>
                                        <p:attrNameLst>
                                          <p:attrName>style.visibility</p:attrName>
                                        </p:attrNameLst>
                                      </p:cBhvr>
                                      <p:to>
                                        <p:strVal val="visible"/>
                                      </p:to>
                                    </p:set>
                                    <p:animEffect transition="in" filter="fade">
                                      <p:cBhvr>
                                        <p:cTn id="64" dur="500"/>
                                        <p:tgtEl>
                                          <p:spTgt spid="29">
                                            <p:txEl>
                                              <p:pRg st="4" end="4"/>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059"/>
                                        </p:tgtEl>
                                        <p:attrNameLst>
                                          <p:attrName>style.visibility</p:attrName>
                                        </p:attrNameLst>
                                      </p:cBhvr>
                                      <p:to>
                                        <p:strVal val="visible"/>
                                      </p:to>
                                    </p:set>
                                    <p:animEffect transition="in" filter="fade">
                                      <p:cBhvr>
                                        <p:cTn id="67" dur="500"/>
                                        <p:tgtEl>
                                          <p:spTgt spid="205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500"/>
                                        <p:tgtEl>
                                          <p:spTgt spid="37"/>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9">
                                            <p:txEl>
                                              <p:pRg st="5" end="5"/>
                                            </p:txEl>
                                          </p:spTgt>
                                        </p:tgtEl>
                                        <p:attrNameLst>
                                          <p:attrName>style.visibility</p:attrName>
                                        </p:attrNameLst>
                                      </p:cBhvr>
                                      <p:to>
                                        <p:strVal val="visible"/>
                                      </p:to>
                                    </p:set>
                                    <p:animEffect transition="in" filter="fade">
                                      <p:cBhvr>
                                        <p:cTn id="75" dur="500"/>
                                        <p:tgtEl>
                                          <p:spTgt spid="29">
                                            <p:txEl>
                                              <p:pRg st="5" end="5"/>
                                            </p:txEl>
                                          </p:spTgt>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9">
                                            <p:txEl>
                                              <p:pRg st="6" end="6"/>
                                            </p:txEl>
                                          </p:spTgt>
                                        </p:tgtEl>
                                        <p:attrNameLst>
                                          <p:attrName>style.visibility</p:attrName>
                                        </p:attrNameLst>
                                      </p:cBhvr>
                                      <p:to>
                                        <p:strVal val="visible"/>
                                      </p:to>
                                    </p:set>
                                    <p:animEffect transition="in" filter="fade">
                                      <p:cBhvr>
                                        <p:cTn id="78" dur="500"/>
                                        <p:tgtEl>
                                          <p:spTgt spid="29">
                                            <p:txEl>
                                              <p:pRg st="6" end="6"/>
                                            </p:tx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9">
                                            <p:txEl>
                                              <p:pRg st="7" end="7"/>
                                            </p:txEl>
                                          </p:spTgt>
                                        </p:tgtEl>
                                        <p:attrNameLst>
                                          <p:attrName>style.visibility</p:attrName>
                                        </p:attrNameLst>
                                      </p:cBhvr>
                                      <p:to>
                                        <p:strVal val="visible"/>
                                      </p:to>
                                    </p:set>
                                    <p:animEffect transition="in" filter="fade">
                                      <p:cBhvr>
                                        <p:cTn id="81" dur="500"/>
                                        <p:tgtEl>
                                          <p:spTgt spid="29">
                                            <p:txEl>
                                              <p:pRg st="7" end="7"/>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fade">
                                      <p:cBhvr>
                                        <p:cTn id="86" dur="500"/>
                                        <p:tgtEl>
                                          <p:spTgt spid="54"/>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49"/>
                                        </p:tgtEl>
                                        <p:attrNameLst>
                                          <p:attrName>style.visibility</p:attrName>
                                        </p:attrNameLst>
                                      </p:cBhvr>
                                      <p:to>
                                        <p:strVal val="visible"/>
                                      </p:to>
                                    </p:set>
                                    <p:animEffect transition="in" filter="fade">
                                      <p:cBhvr>
                                        <p:cTn id="91" dur="500"/>
                                        <p:tgtEl>
                                          <p:spTgt spid="49"/>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058"/>
                                        </p:tgtEl>
                                        <p:attrNameLst>
                                          <p:attrName>style.visibility</p:attrName>
                                        </p:attrNameLst>
                                      </p:cBhvr>
                                      <p:to>
                                        <p:strVal val="visible"/>
                                      </p:to>
                                    </p:set>
                                    <p:animEffect transition="in" filter="fade">
                                      <p:cBhvr>
                                        <p:cTn id="94" dur="500"/>
                                        <p:tgtEl>
                                          <p:spTgt spid="2058"/>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055"/>
                                        </p:tgtEl>
                                        <p:attrNameLst>
                                          <p:attrName>style.visibility</p:attrName>
                                        </p:attrNameLst>
                                      </p:cBhvr>
                                      <p:to>
                                        <p:strVal val="visible"/>
                                      </p:to>
                                    </p:set>
                                    <p:animEffect transition="in" filter="fade">
                                      <p:cBhvr>
                                        <p:cTn id="97" dur="500"/>
                                        <p:tgtEl>
                                          <p:spTgt spid="2055"/>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fade">
                                      <p:cBhvr>
                                        <p:cTn id="10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26" grpId="0"/>
      <p:bldP spid="27" grpId="0"/>
      <p:bldP spid="28" grpId="0"/>
      <p:bldP spid="29" grpId="0" uiExpand="1" build="p"/>
      <p:bldP spid="2055" grpId="0"/>
      <p:bldP spid="49" grpId="0"/>
      <p:bldP spid="51" grpId="0"/>
      <p:bldP spid="2058" grpId="0"/>
      <p:bldP spid="2059" grpId="0"/>
      <p:bldP spid="54" grpId="0"/>
      <p:bldP spid="35" grpId="0" animBg="1"/>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From</a:t>
            </a:r>
            <a:r>
              <a:rPr lang="fr-FR" dirty="0" smtClean="0"/>
              <a:t> HFB to QRPA matrix</a:t>
            </a:r>
            <a:endParaRPr lang="en-US" dirty="0"/>
          </a:p>
        </p:txBody>
      </p:sp>
      <p:sp>
        <p:nvSpPr>
          <p:cNvPr id="3" name="Espace réservé du texte 2"/>
          <p:cNvSpPr>
            <a:spLocks noGrp="1"/>
          </p:cNvSpPr>
          <p:nvPr>
            <p:ph type="body" sz="quarter" idx="12"/>
          </p:nvPr>
        </p:nvSpPr>
        <p:spPr>
          <a:xfrm>
            <a:off x="3380474" y="854121"/>
            <a:ext cx="5029510" cy="627569"/>
          </a:xfrm>
        </p:spPr>
        <p:txBody>
          <a:bodyPr/>
          <a:lstStyle/>
          <a:p>
            <a:r>
              <a:rPr lang="fr-FR" sz="1800" dirty="0" smtClean="0"/>
              <a:t>Schrödinger </a:t>
            </a:r>
            <a:r>
              <a:rPr lang="fr-FR" sz="1800" dirty="0" err="1" smtClean="0"/>
              <a:t>equation</a:t>
            </a:r>
            <a:r>
              <a:rPr lang="fr-FR" sz="1800" dirty="0" smtClean="0"/>
              <a:t> in </a:t>
            </a:r>
            <a:r>
              <a:rPr lang="fr-FR" sz="1800" dirty="0" err="1" smtClean="0"/>
              <a:t>nuclear</a:t>
            </a:r>
            <a:r>
              <a:rPr lang="fr-FR" sz="1800" dirty="0" smtClean="0"/>
              <a:t> structure</a:t>
            </a:r>
            <a:endParaRPr lang="en-US" sz="1800" dirty="0"/>
          </a:p>
        </p:txBody>
      </p:sp>
      <mc:AlternateContent xmlns:mc="http://schemas.openxmlformats.org/markup-compatibility/2006">
        <mc:Choice xmlns:a14="http://schemas.microsoft.com/office/drawing/2010/main" Requires="a14">
          <p:sp>
            <p:nvSpPr>
              <p:cNvPr id="4" name="ZoneTexte 3"/>
              <p:cNvSpPr txBox="1"/>
              <p:nvPr/>
            </p:nvSpPr>
            <p:spPr>
              <a:xfrm>
                <a:off x="4294398" y="1802687"/>
                <a:ext cx="2943370" cy="31265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fr-FR" sz="1800" b="0" i="1" smtClean="0">
                          <a:latin typeface="Cambria Math" panose="02040503050406030204" pitchFamily="18" charset="0"/>
                        </a:rPr>
                        <m:t>𝐻</m:t>
                      </m:r>
                      <m:r>
                        <a:rPr lang="fr-FR" sz="1800" b="0" i="1" smtClean="0">
                          <a:latin typeface="Cambria Math" panose="02040503050406030204" pitchFamily="18" charset="0"/>
                        </a:rPr>
                        <m:t> </m:t>
                      </m:r>
                      <m:d>
                        <m:dPr>
                          <m:begChr m:val="|"/>
                          <m:endChr m:val="〉"/>
                          <m:ctrlPr>
                            <a:rPr lang="fr-FR" sz="1800" b="0" i="1" smtClean="0">
                              <a:latin typeface="Cambria Math" panose="02040503050406030204" pitchFamily="18" charset="0"/>
                            </a:rPr>
                          </m:ctrlPr>
                        </m:dPr>
                        <m:e>
                          <m:sSup>
                            <m:sSupPr>
                              <m:ctrlPr>
                                <a:rPr lang="fr-FR" sz="1800" b="0" i="1" smtClean="0">
                                  <a:latin typeface="Cambria Math" panose="02040503050406030204" pitchFamily="18" charset="0"/>
                                </a:rPr>
                              </m:ctrlPr>
                            </m:sSupPr>
                            <m:e>
                              <m:r>
                                <m:rPr>
                                  <m:sty m:val="p"/>
                                </m:rPr>
                                <a:rPr lang="fr-FR" sz="1800" b="0" i="0" smtClean="0">
                                  <a:latin typeface="Cambria Math" panose="02040503050406030204" pitchFamily="18" charset="0"/>
                                </a:rPr>
                                <m:t>Ψ</m:t>
                              </m:r>
                            </m:e>
                            <m:sup>
                              <m:r>
                                <a:rPr lang="fr-FR" sz="1800" b="0" i="1" smtClean="0">
                                  <a:latin typeface="Cambria Math" panose="02040503050406030204" pitchFamily="18" charset="0"/>
                                </a:rPr>
                                <m:t>𝐴</m:t>
                              </m:r>
                              <m:r>
                                <a:rPr lang="fr-FR" sz="1800" b="0" i="1" smtClean="0">
                                  <a:latin typeface="Cambria Math" panose="02040503050406030204" pitchFamily="18" charset="0"/>
                                </a:rPr>
                                <m:t>,</m:t>
                              </m:r>
                              <m:r>
                                <a:rPr lang="fr-FR" sz="1800" b="0" i="1" smtClean="0">
                                  <a:latin typeface="Cambria Math" panose="02040503050406030204" pitchFamily="18" charset="0"/>
                                </a:rPr>
                                <m:t>𝐽</m:t>
                              </m:r>
                              <m:r>
                                <a:rPr lang="fr-FR" sz="1800" b="0" i="1" smtClean="0">
                                  <a:latin typeface="Cambria Math" panose="02040503050406030204" pitchFamily="18" charset="0"/>
                                </a:rPr>
                                <m:t>,</m:t>
                              </m:r>
                              <m:r>
                                <a:rPr lang="fr-FR" sz="1800" b="0" i="1" smtClean="0">
                                  <a:latin typeface="Cambria Math" panose="02040503050406030204" pitchFamily="18" charset="0"/>
                                </a:rPr>
                                <m:t>𝜋</m:t>
                              </m:r>
                              <m:r>
                                <a:rPr lang="fr-FR" sz="1800" b="0" i="1" smtClean="0">
                                  <a:latin typeface="Cambria Math" panose="02040503050406030204" pitchFamily="18" charset="0"/>
                                </a:rPr>
                                <m:t>,</m:t>
                              </m:r>
                              <m:r>
                                <a:rPr lang="fr-FR" sz="1800" b="0" i="1" smtClean="0">
                                  <a:latin typeface="Cambria Math" panose="02040503050406030204" pitchFamily="18" charset="0"/>
                                </a:rPr>
                                <m:t>𝑖</m:t>
                              </m:r>
                            </m:sup>
                          </m:sSup>
                        </m:e>
                      </m:d>
                      <m:r>
                        <a:rPr lang="fr-FR" sz="1800" b="0" i="1" smtClean="0">
                          <a:latin typeface="Cambria Math" panose="02040503050406030204" pitchFamily="18" charset="0"/>
                        </a:rPr>
                        <m:t>=</m:t>
                      </m:r>
                      <m:sSup>
                        <m:sSupPr>
                          <m:ctrlPr>
                            <a:rPr lang="fr-FR" sz="1800" b="0" i="1" smtClean="0">
                              <a:latin typeface="Cambria Math" panose="02040503050406030204" pitchFamily="18" charset="0"/>
                            </a:rPr>
                          </m:ctrlPr>
                        </m:sSupPr>
                        <m:e>
                          <m:r>
                            <a:rPr lang="fr-FR" sz="1800" b="0" i="1" smtClean="0">
                              <a:latin typeface="Cambria Math" panose="02040503050406030204" pitchFamily="18" charset="0"/>
                            </a:rPr>
                            <m:t>𝐸</m:t>
                          </m:r>
                        </m:e>
                        <m:sup>
                          <m:r>
                            <a:rPr lang="fr-FR" sz="1800" b="0" i="1" smtClean="0">
                              <a:latin typeface="Cambria Math" panose="02040503050406030204" pitchFamily="18" charset="0"/>
                            </a:rPr>
                            <m:t>𝐴</m:t>
                          </m:r>
                          <m:r>
                            <a:rPr lang="fr-FR" sz="1800" b="0" i="1" smtClean="0">
                              <a:latin typeface="Cambria Math" panose="02040503050406030204" pitchFamily="18" charset="0"/>
                            </a:rPr>
                            <m:t>,</m:t>
                          </m:r>
                          <m:r>
                            <a:rPr lang="fr-FR" sz="1800" b="0" i="1" smtClean="0">
                              <a:latin typeface="Cambria Math" panose="02040503050406030204" pitchFamily="18" charset="0"/>
                            </a:rPr>
                            <m:t>𝐽</m:t>
                          </m:r>
                          <m:r>
                            <a:rPr lang="fr-FR" sz="1800" b="0" i="1" smtClean="0">
                              <a:latin typeface="Cambria Math" panose="02040503050406030204" pitchFamily="18" charset="0"/>
                            </a:rPr>
                            <m:t>,</m:t>
                          </m:r>
                          <m:r>
                            <a:rPr lang="fr-FR" sz="1800" b="0" i="1" smtClean="0">
                              <a:latin typeface="Cambria Math" panose="02040503050406030204" pitchFamily="18" charset="0"/>
                            </a:rPr>
                            <m:t>𝜋</m:t>
                          </m:r>
                          <m:r>
                            <a:rPr lang="fr-FR" sz="1800" b="0" i="1" smtClean="0">
                              <a:latin typeface="Cambria Math" panose="02040503050406030204" pitchFamily="18" charset="0"/>
                            </a:rPr>
                            <m:t>,</m:t>
                          </m:r>
                          <m:r>
                            <a:rPr lang="fr-FR" sz="1800" b="0" i="1" smtClean="0">
                              <a:latin typeface="Cambria Math" panose="02040503050406030204" pitchFamily="18" charset="0"/>
                            </a:rPr>
                            <m:t>𝑖</m:t>
                          </m:r>
                        </m:sup>
                      </m:sSup>
                      <m:d>
                        <m:dPr>
                          <m:begChr m:val="|"/>
                          <m:endChr m:val="〉"/>
                          <m:ctrlPr>
                            <a:rPr lang="fr-FR" sz="1800" i="1">
                              <a:latin typeface="Cambria Math" panose="02040503050406030204" pitchFamily="18" charset="0"/>
                            </a:rPr>
                          </m:ctrlPr>
                        </m:dPr>
                        <m:e>
                          <m:sSup>
                            <m:sSupPr>
                              <m:ctrlPr>
                                <a:rPr lang="fr-FR" sz="1800" i="1">
                                  <a:latin typeface="Cambria Math" panose="02040503050406030204" pitchFamily="18" charset="0"/>
                                </a:rPr>
                              </m:ctrlPr>
                            </m:sSupPr>
                            <m:e>
                              <m:r>
                                <m:rPr>
                                  <m:sty m:val="p"/>
                                </m:rPr>
                                <a:rPr lang="fr-FR" sz="1800">
                                  <a:latin typeface="Cambria Math" panose="02040503050406030204" pitchFamily="18" charset="0"/>
                                </a:rPr>
                                <m:t>Ψ</m:t>
                              </m:r>
                            </m:e>
                            <m:sup>
                              <m:r>
                                <a:rPr lang="fr-FR" sz="1800" b="0" i="1" smtClean="0">
                                  <a:latin typeface="Cambria Math" panose="02040503050406030204" pitchFamily="18" charset="0"/>
                                </a:rPr>
                                <m:t>𝐴</m:t>
                              </m:r>
                              <m:r>
                                <a:rPr lang="fr-FR" sz="1800" b="0" i="1" smtClean="0">
                                  <a:latin typeface="Cambria Math" panose="02040503050406030204" pitchFamily="18" charset="0"/>
                                </a:rPr>
                                <m:t>,</m:t>
                              </m:r>
                              <m:r>
                                <a:rPr lang="fr-FR" sz="1800" b="0" i="1" smtClean="0">
                                  <a:latin typeface="Cambria Math" panose="02040503050406030204" pitchFamily="18" charset="0"/>
                                </a:rPr>
                                <m:t>𝐽</m:t>
                              </m:r>
                              <m:r>
                                <a:rPr lang="fr-FR" sz="1800" b="0" i="1" smtClean="0">
                                  <a:latin typeface="Cambria Math" panose="02040503050406030204" pitchFamily="18" charset="0"/>
                                </a:rPr>
                                <m:t>,</m:t>
                              </m:r>
                              <m:r>
                                <a:rPr lang="fr-FR" sz="1800" b="0" i="1" smtClean="0">
                                  <a:latin typeface="Cambria Math" panose="02040503050406030204" pitchFamily="18" charset="0"/>
                                </a:rPr>
                                <m:t>𝜋</m:t>
                              </m:r>
                              <m:r>
                                <a:rPr lang="fr-FR" sz="1800" b="0" i="1" smtClean="0">
                                  <a:latin typeface="Cambria Math" panose="02040503050406030204" pitchFamily="18" charset="0"/>
                                </a:rPr>
                                <m:t>,</m:t>
                              </m:r>
                              <m:r>
                                <a:rPr lang="fr-FR" sz="1800" b="0" i="1" smtClean="0">
                                  <a:latin typeface="Cambria Math" panose="02040503050406030204" pitchFamily="18" charset="0"/>
                                </a:rPr>
                                <m:t>𝑖</m:t>
                              </m:r>
                            </m:sup>
                          </m:sSup>
                        </m:e>
                      </m:d>
                    </m:oMath>
                  </m:oMathPara>
                </a14:m>
                <a:endParaRPr lang="en-US" sz="1800" dirty="0"/>
              </a:p>
            </p:txBody>
          </p:sp>
        </mc:Choice>
        <mc:Fallback>
          <p:sp>
            <p:nvSpPr>
              <p:cNvPr id="4" name="ZoneTexte 3"/>
              <p:cNvSpPr txBox="1">
                <a:spLocks noRot="1" noChangeAspect="1" noMove="1" noResize="1" noEditPoints="1" noAdjustHandles="1" noChangeArrowheads="1" noChangeShapeType="1" noTextEdit="1"/>
              </p:cNvSpPr>
              <p:nvPr/>
            </p:nvSpPr>
            <p:spPr>
              <a:xfrm>
                <a:off x="4294398" y="1802687"/>
                <a:ext cx="2943370" cy="312650"/>
              </a:xfrm>
              <a:prstGeom prst="rect">
                <a:avLst/>
              </a:prstGeom>
              <a:blipFill>
                <a:blip r:embed="rId2"/>
                <a:stretch>
                  <a:fillRect l="-621" t="-1961" b="-1961"/>
                </a:stretch>
              </a:blipFill>
            </p:spPr>
            <p:txBody>
              <a:bodyPr/>
              <a:lstStyle/>
              <a:p>
                <a:r>
                  <a:rPr lang="en-US">
                    <a:noFill/>
                  </a:rPr>
                  <a:t> </a:t>
                </a:r>
              </a:p>
            </p:txBody>
          </p:sp>
        </mc:Fallback>
      </mc:AlternateContent>
      <p:pic>
        <p:nvPicPr>
          <p:cNvPr id="18" name="Image 17"/>
          <p:cNvPicPr>
            <a:picLocks noChangeAspect="1"/>
          </p:cNvPicPr>
          <p:nvPr/>
        </p:nvPicPr>
        <p:blipFill>
          <a:blip r:embed="rId3">
            <a:extLst>
              <a:ext uri="{BEBA8EAE-BF5A-486C-A8C5-ECC9F3942E4B}">
                <a14:imgProps xmlns:a14="http://schemas.microsoft.com/office/drawing/2010/main">
                  <a14:imgLayer r:embed="rId4">
                    <a14:imgEffect>
                      <a14:artisticPencilGrayscale trans="72000" pencilSize="70"/>
                    </a14:imgEffect>
                  </a14:imgLayer>
                </a14:imgProps>
              </a:ext>
            </a:extLst>
          </a:blip>
          <a:stretch>
            <a:fillRect/>
          </a:stretch>
        </p:blipFill>
        <p:spPr>
          <a:xfrm>
            <a:off x="4049661" y="1566595"/>
            <a:ext cx="789477" cy="784833"/>
          </a:xfrm>
          <a:prstGeom prst="rect">
            <a:avLst/>
          </a:prstGeom>
        </p:spPr>
      </p:pic>
      <p:pic>
        <p:nvPicPr>
          <p:cNvPr id="25" name="Image 24"/>
          <p:cNvPicPr>
            <a:picLocks noChangeAspect="1"/>
          </p:cNvPicPr>
          <p:nvPr/>
        </p:nvPicPr>
        <p:blipFill>
          <a:blip r:embed="rId3">
            <a:extLst>
              <a:ext uri="{BEBA8EAE-BF5A-486C-A8C5-ECC9F3942E4B}">
                <a14:imgProps xmlns:a14="http://schemas.microsoft.com/office/drawing/2010/main">
                  <a14:imgLayer r:embed="rId4">
                    <a14:imgEffect>
                      <a14:artisticPencilGrayscale trans="72000" pencilSize="70"/>
                    </a14:imgEffect>
                  </a14:imgLayer>
                </a14:imgProps>
              </a:ext>
            </a:extLst>
          </a:blip>
          <a:stretch>
            <a:fillRect/>
          </a:stretch>
        </p:blipFill>
        <p:spPr>
          <a:xfrm>
            <a:off x="6094869" y="1601018"/>
            <a:ext cx="1296196" cy="784833"/>
          </a:xfrm>
          <a:prstGeom prst="rect">
            <a:avLst/>
          </a:prstGeom>
        </p:spPr>
      </p:pic>
      <p:sp>
        <p:nvSpPr>
          <p:cNvPr id="27" name="Espace réservé du texte 2"/>
          <p:cNvSpPr txBox="1">
            <a:spLocks/>
          </p:cNvSpPr>
          <p:nvPr/>
        </p:nvSpPr>
        <p:spPr>
          <a:xfrm>
            <a:off x="8211222" y="1433886"/>
            <a:ext cx="2908986" cy="1050249"/>
          </a:xfrm>
          <a:prstGeom prst="rect">
            <a:avLst/>
          </a:prstGeom>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r>
              <a:rPr lang="fr-FR" dirty="0" err="1" smtClean="0"/>
              <a:t>Correlated</a:t>
            </a:r>
            <a:r>
              <a:rPr lang="fr-FR" dirty="0" smtClean="0"/>
              <a:t> </a:t>
            </a:r>
            <a:r>
              <a:rPr lang="fr-FR" dirty="0" err="1" smtClean="0"/>
              <a:t>eigenstates</a:t>
            </a:r>
            <a:endParaRPr lang="fr-FR" dirty="0" smtClean="0"/>
          </a:p>
          <a:p>
            <a:r>
              <a:rPr lang="fr-FR" b="0" dirty="0" smtClean="0"/>
              <a:t>A! </a:t>
            </a:r>
            <a:r>
              <a:rPr lang="fr-FR" b="0" dirty="0" err="1" smtClean="0"/>
              <a:t>parameters</a:t>
            </a:r>
            <a:endParaRPr lang="fr-FR" b="0" dirty="0" smtClean="0"/>
          </a:p>
          <a:p>
            <a:r>
              <a:rPr lang="fr-FR" b="0" dirty="0" smtClean="0"/>
              <a:t>(Not an observable)</a:t>
            </a:r>
            <a:endParaRPr lang="en-US" b="0" dirty="0"/>
          </a:p>
        </p:txBody>
      </p:sp>
      <p:sp>
        <p:nvSpPr>
          <p:cNvPr id="21" name="Espace réservé du texte 2"/>
          <p:cNvSpPr txBox="1">
            <a:spLocks/>
          </p:cNvSpPr>
          <p:nvPr/>
        </p:nvSpPr>
        <p:spPr>
          <a:xfrm>
            <a:off x="1329983" y="2895431"/>
            <a:ext cx="3717769" cy="378270"/>
          </a:xfrm>
          <a:prstGeom prst="rect">
            <a:avLst/>
          </a:prstGeom>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r>
              <a:rPr lang="fr-FR" sz="1800" dirty="0" smtClean="0"/>
              <a:t>Excitations and QRPA matrix</a:t>
            </a:r>
            <a:endParaRPr lang="en-US" sz="1800" dirty="0"/>
          </a:p>
        </p:txBody>
      </p:sp>
      <mc:AlternateContent xmlns:mc="http://schemas.openxmlformats.org/markup-compatibility/2006">
        <mc:Choice xmlns:a14="http://schemas.microsoft.com/office/drawing/2010/main" Requires="a14">
          <p:sp>
            <p:nvSpPr>
              <p:cNvPr id="22" name="ZoneTexte 21"/>
              <p:cNvSpPr txBox="1"/>
              <p:nvPr/>
            </p:nvSpPr>
            <p:spPr>
              <a:xfrm>
                <a:off x="515524" y="3882120"/>
                <a:ext cx="5579345" cy="1168910"/>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fr-FR" sz="1600" b="0" i="1" smtClean="0">
                          <a:latin typeface="Cambria Math" panose="02040503050406030204" pitchFamily="18" charset="0"/>
                        </a:rPr>
                        <m:t>𝐸</m:t>
                      </m:r>
                      <m:d>
                        <m:dPr>
                          <m:begChr m:val="["/>
                          <m:endChr m:val="]"/>
                          <m:ctrlPr>
                            <a:rPr lang="fr-FR" sz="1600" b="0" i="1" smtClean="0">
                              <a:latin typeface="Cambria Math" panose="02040503050406030204" pitchFamily="18" charset="0"/>
                            </a:rPr>
                          </m:ctrlPr>
                        </m:dPr>
                        <m:e>
                          <m:sSub>
                            <m:sSubPr>
                              <m:ctrlPr>
                                <a:rPr lang="fr-FR" sz="1600" b="0" i="0" smtClean="0">
                                  <a:latin typeface="Cambria Math" panose="02040503050406030204" pitchFamily="18" charset="0"/>
                                </a:rPr>
                              </m:ctrlPr>
                            </m:sSubPr>
                            <m:e>
                              <m:r>
                                <m:rPr>
                                  <m:sty m:val="p"/>
                                </m:rPr>
                                <a:rPr lang="fr-FR" sz="1600" b="0" i="0" smtClean="0">
                                  <a:latin typeface="Cambria Math" panose="02040503050406030204" pitchFamily="18" charset="0"/>
                                </a:rPr>
                                <m:t>Φ</m:t>
                              </m:r>
                            </m:e>
                            <m:sub>
                              <m:r>
                                <a:rPr lang="fr-FR" sz="1600" b="0" i="0" smtClean="0">
                                  <a:latin typeface="Cambria Math" panose="02040503050406030204" pitchFamily="18" charset="0"/>
                                </a:rPr>
                                <m:t>0</m:t>
                              </m:r>
                            </m:sub>
                          </m:sSub>
                          <m:r>
                            <a:rPr lang="fr-FR" sz="1600" b="0" i="1" smtClean="0">
                              <a:latin typeface="Cambria Math" panose="02040503050406030204" pitchFamily="18" charset="0"/>
                            </a:rPr>
                            <m:t>+</m:t>
                          </m:r>
                          <m:r>
                            <a:rPr lang="fr-FR" sz="1600" b="0" i="1" smtClean="0">
                              <a:latin typeface="Cambria Math" panose="02040503050406030204" pitchFamily="18" charset="0"/>
                            </a:rPr>
                            <m:t>𝛿</m:t>
                          </m:r>
                          <m:r>
                            <m:rPr>
                              <m:sty m:val="p"/>
                            </m:rPr>
                            <a:rPr lang="fr-FR" sz="1600" b="0" i="0" smtClean="0">
                              <a:latin typeface="Cambria Math" panose="02040503050406030204" pitchFamily="18" charset="0"/>
                            </a:rPr>
                            <m:t>Φ</m:t>
                          </m:r>
                        </m:e>
                      </m:d>
                      <m:r>
                        <a:rPr lang="fr-FR" sz="1600" b="0" i="1" smtClean="0">
                          <a:latin typeface="Cambria Math" panose="02040503050406030204" pitchFamily="18" charset="0"/>
                        </a:rPr>
                        <m:t>≡</m:t>
                      </m:r>
                      <m:sSub>
                        <m:sSubPr>
                          <m:ctrlPr>
                            <a:rPr lang="fr-FR" sz="1600" b="0" i="1" smtClean="0">
                              <a:latin typeface="Cambria Math" panose="02040503050406030204" pitchFamily="18" charset="0"/>
                            </a:rPr>
                          </m:ctrlPr>
                        </m:sSubPr>
                        <m:e>
                          <m:r>
                            <a:rPr lang="fr-FR" sz="1600" b="0" i="1" smtClean="0">
                              <a:latin typeface="Cambria Math" panose="02040503050406030204" pitchFamily="18" charset="0"/>
                            </a:rPr>
                            <m:t>𝐸</m:t>
                          </m:r>
                        </m:e>
                        <m:sub>
                          <m:r>
                            <a:rPr lang="fr-FR" sz="1600" b="0" i="1" smtClean="0">
                              <a:latin typeface="Cambria Math" panose="02040503050406030204" pitchFamily="18" charset="0"/>
                            </a:rPr>
                            <m:t>𝐻𝐹𝐵</m:t>
                          </m:r>
                        </m:sub>
                      </m:sSub>
                      <m:r>
                        <a:rPr lang="fr-FR" sz="1600" b="0" i="1" smtClean="0">
                          <a:latin typeface="Cambria Math" panose="02040503050406030204" pitchFamily="18" charset="0"/>
                        </a:rPr>
                        <m:t>+</m:t>
                      </m:r>
                      <m:f>
                        <m:fPr>
                          <m:ctrlPr>
                            <a:rPr lang="fr-FR" sz="1600" i="1">
                              <a:latin typeface="Cambria Math" panose="02040503050406030204" pitchFamily="18" charset="0"/>
                            </a:rPr>
                          </m:ctrlPr>
                        </m:fPr>
                        <m:num>
                          <m:r>
                            <a:rPr lang="fr-FR" sz="1600">
                              <a:latin typeface="Cambria Math" panose="02040503050406030204" pitchFamily="18" charset="0"/>
                            </a:rPr>
                            <m:t>1</m:t>
                          </m:r>
                        </m:num>
                        <m:den>
                          <m:r>
                            <a:rPr lang="fr-FR" sz="1600">
                              <a:latin typeface="Cambria Math" panose="02040503050406030204" pitchFamily="18" charset="0"/>
                            </a:rPr>
                            <m:t>2</m:t>
                          </m:r>
                        </m:den>
                      </m:f>
                      <m:d>
                        <m:dPr>
                          <m:ctrlPr>
                            <a:rPr lang="fr-FR" sz="1600" i="1">
                              <a:latin typeface="Cambria Math" panose="02040503050406030204" pitchFamily="18" charset="0"/>
                            </a:rPr>
                          </m:ctrlPr>
                        </m:dPr>
                        <m:e>
                          <m:m>
                            <m:mPr>
                              <m:mcs>
                                <m:mc>
                                  <m:mcPr>
                                    <m:count m:val="2"/>
                                    <m:mcJc m:val="center"/>
                                  </m:mcPr>
                                </m:mc>
                              </m:mcs>
                              <m:ctrlPr>
                                <a:rPr lang="fr-FR" sz="1600" i="1">
                                  <a:latin typeface="Cambria Math" panose="02040503050406030204" pitchFamily="18" charset="0"/>
                                </a:rPr>
                              </m:ctrlPr>
                            </m:mPr>
                            <m:mr>
                              <m:e>
                                <m:sSup>
                                  <m:sSupPr>
                                    <m:ctrlPr>
                                      <a:rPr lang="fr-FR" sz="1600" i="1">
                                        <a:latin typeface="Cambria Math" panose="02040503050406030204" pitchFamily="18" charset="0"/>
                                      </a:rPr>
                                    </m:ctrlPr>
                                  </m:sSupPr>
                                  <m:e>
                                    <m:r>
                                      <m:rPr>
                                        <m:brk m:alnAt="7"/>
                                      </m:rPr>
                                      <a:rPr lang="fr-FR" sz="1600" i="1">
                                        <a:latin typeface="Cambria Math" panose="02040503050406030204" pitchFamily="18" charset="0"/>
                                      </a:rPr>
                                      <m:t>𝑍</m:t>
                                    </m:r>
                                  </m:e>
                                  <m:sup>
                                    <m:r>
                                      <m:rPr>
                                        <m:brk m:alnAt="7"/>
                                      </m:rPr>
                                      <a:rPr lang="fr-FR" sz="1600" i="1">
                                        <a:latin typeface="Cambria Math" panose="02040503050406030204" pitchFamily="18" charset="0"/>
                                      </a:rPr>
                                      <m:t>∗</m:t>
                                    </m:r>
                                  </m:sup>
                                </m:sSup>
                              </m:e>
                              <m:e>
                                <m:r>
                                  <a:rPr lang="fr-FR" sz="1600" i="1">
                                    <a:latin typeface="Cambria Math" panose="02040503050406030204" pitchFamily="18" charset="0"/>
                                  </a:rPr>
                                  <m:t>𝑍</m:t>
                                </m:r>
                              </m:e>
                            </m:mr>
                          </m:m>
                        </m:e>
                      </m:d>
                      <m:d>
                        <m:dPr>
                          <m:ctrlPr>
                            <a:rPr lang="fr-FR" sz="1600" b="1" i="1">
                              <a:latin typeface="Cambria Math" panose="02040503050406030204" pitchFamily="18" charset="0"/>
                            </a:rPr>
                          </m:ctrlPr>
                        </m:dPr>
                        <m:e>
                          <m:m>
                            <m:mPr>
                              <m:mcs>
                                <m:mc>
                                  <m:mcPr>
                                    <m:count m:val="2"/>
                                    <m:mcJc m:val="center"/>
                                  </m:mcPr>
                                </m:mc>
                              </m:mcs>
                              <m:ctrlPr>
                                <a:rPr lang="fr-FR" sz="1600" b="1" i="1">
                                  <a:latin typeface="Cambria Math" panose="02040503050406030204" pitchFamily="18" charset="0"/>
                                </a:rPr>
                              </m:ctrlPr>
                            </m:mPr>
                            <m:mr>
                              <m:e>
                                <m:f>
                                  <m:fPr>
                                    <m:ctrlPr>
                                      <a:rPr lang="fr-FR" sz="1600" b="1" i="1">
                                        <a:latin typeface="Cambria Math" panose="02040503050406030204" pitchFamily="18" charset="0"/>
                                      </a:rPr>
                                    </m:ctrlPr>
                                  </m:fPr>
                                  <m:num>
                                    <m:sSup>
                                      <m:sSupPr>
                                        <m:ctrlPr>
                                          <a:rPr lang="fr-FR" sz="1600" b="1" i="1">
                                            <a:latin typeface="Cambria Math" panose="02040503050406030204" pitchFamily="18" charset="0"/>
                                          </a:rPr>
                                        </m:ctrlPr>
                                      </m:sSupPr>
                                      <m:e>
                                        <m:r>
                                          <a:rPr lang="fr-FR" sz="1600" b="1" i="1">
                                            <a:latin typeface="Cambria Math" panose="02040503050406030204" pitchFamily="18" charset="0"/>
                                          </a:rPr>
                                          <m:t>𝝏</m:t>
                                        </m:r>
                                      </m:e>
                                      <m:sup>
                                        <m:r>
                                          <a:rPr lang="fr-FR" sz="1600" b="1" i="1">
                                            <a:latin typeface="Cambria Math" panose="02040503050406030204" pitchFamily="18" charset="0"/>
                                          </a:rPr>
                                          <m:t>𝟐</m:t>
                                        </m:r>
                                      </m:sup>
                                    </m:sSup>
                                    <m:r>
                                      <a:rPr lang="fr-FR" sz="1600" b="1" i="1">
                                        <a:latin typeface="Cambria Math" panose="02040503050406030204" pitchFamily="18" charset="0"/>
                                      </a:rPr>
                                      <m:t>𝑬</m:t>
                                    </m:r>
                                  </m:num>
                                  <m:den>
                                    <m:r>
                                      <a:rPr lang="fr-FR" sz="1600" b="1" i="1">
                                        <a:latin typeface="Cambria Math" panose="02040503050406030204" pitchFamily="18" charset="0"/>
                                      </a:rPr>
                                      <m:t>𝝏</m:t>
                                    </m:r>
                                    <m:sSup>
                                      <m:sSupPr>
                                        <m:ctrlPr>
                                          <a:rPr lang="fr-FR" sz="1600" b="1" i="1">
                                            <a:latin typeface="Cambria Math" panose="02040503050406030204" pitchFamily="18" charset="0"/>
                                          </a:rPr>
                                        </m:ctrlPr>
                                      </m:sSupPr>
                                      <m:e>
                                        <m:r>
                                          <a:rPr lang="fr-FR" sz="1600" b="1" i="1">
                                            <a:latin typeface="Cambria Math" panose="02040503050406030204" pitchFamily="18" charset="0"/>
                                          </a:rPr>
                                          <m:t>𝒁</m:t>
                                        </m:r>
                                      </m:e>
                                      <m:sup>
                                        <m:r>
                                          <a:rPr lang="fr-FR" sz="1600" b="1" i="1">
                                            <a:latin typeface="Cambria Math" panose="02040503050406030204" pitchFamily="18" charset="0"/>
                                          </a:rPr>
                                          <m:t>∗</m:t>
                                        </m:r>
                                      </m:sup>
                                    </m:sSup>
                                    <m:r>
                                      <a:rPr lang="fr-FR" sz="1600" b="1" i="1">
                                        <a:latin typeface="Cambria Math" panose="02040503050406030204" pitchFamily="18" charset="0"/>
                                      </a:rPr>
                                      <m:t>𝝏</m:t>
                                    </m:r>
                                    <m:r>
                                      <a:rPr lang="fr-FR" sz="1600" b="1" i="1">
                                        <a:latin typeface="Cambria Math" panose="02040503050406030204" pitchFamily="18" charset="0"/>
                                      </a:rPr>
                                      <m:t>𝒁</m:t>
                                    </m:r>
                                  </m:den>
                                </m:f>
                              </m:e>
                              <m:e>
                                <m:f>
                                  <m:fPr>
                                    <m:ctrlPr>
                                      <a:rPr lang="fr-FR" sz="1600" b="1" i="1">
                                        <a:latin typeface="Cambria Math" panose="02040503050406030204" pitchFamily="18" charset="0"/>
                                      </a:rPr>
                                    </m:ctrlPr>
                                  </m:fPr>
                                  <m:num>
                                    <m:sSup>
                                      <m:sSupPr>
                                        <m:ctrlPr>
                                          <a:rPr lang="fr-FR" sz="1600" b="1" i="1">
                                            <a:latin typeface="Cambria Math" panose="02040503050406030204" pitchFamily="18" charset="0"/>
                                          </a:rPr>
                                        </m:ctrlPr>
                                      </m:sSupPr>
                                      <m:e>
                                        <m:r>
                                          <a:rPr lang="fr-FR" sz="1600" b="1" i="1">
                                            <a:latin typeface="Cambria Math" panose="02040503050406030204" pitchFamily="18" charset="0"/>
                                          </a:rPr>
                                          <m:t>𝝏</m:t>
                                        </m:r>
                                      </m:e>
                                      <m:sup>
                                        <m:r>
                                          <a:rPr lang="fr-FR" sz="1600" b="1" i="1">
                                            <a:latin typeface="Cambria Math" panose="02040503050406030204" pitchFamily="18" charset="0"/>
                                          </a:rPr>
                                          <m:t>𝟐</m:t>
                                        </m:r>
                                      </m:sup>
                                    </m:sSup>
                                    <m:r>
                                      <a:rPr lang="fr-FR" sz="1600" b="1" i="1">
                                        <a:latin typeface="Cambria Math" panose="02040503050406030204" pitchFamily="18" charset="0"/>
                                      </a:rPr>
                                      <m:t>𝑬</m:t>
                                    </m:r>
                                  </m:num>
                                  <m:den>
                                    <m:r>
                                      <a:rPr lang="fr-FR" sz="1600" b="1" i="1">
                                        <a:latin typeface="Cambria Math" panose="02040503050406030204" pitchFamily="18" charset="0"/>
                                      </a:rPr>
                                      <m:t>𝝏</m:t>
                                    </m:r>
                                    <m:sSup>
                                      <m:sSupPr>
                                        <m:ctrlPr>
                                          <a:rPr lang="fr-FR" sz="1600" b="1" i="1">
                                            <a:latin typeface="Cambria Math" panose="02040503050406030204" pitchFamily="18" charset="0"/>
                                          </a:rPr>
                                        </m:ctrlPr>
                                      </m:sSupPr>
                                      <m:e>
                                        <m:r>
                                          <a:rPr lang="fr-FR" sz="1600" b="1" i="1">
                                            <a:latin typeface="Cambria Math" panose="02040503050406030204" pitchFamily="18" charset="0"/>
                                          </a:rPr>
                                          <m:t>𝒁</m:t>
                                        </m:r>
                                      </m:e>
                                      <m:sup>
                                        <m:r>
                                          <a:rPr lang="fr-FR" sz="1600" b="1" i="1">
                                            <a:latin typeface="Cambria Math" panose="02040503050406030204" pitchFamily="18" charset="0"/>
                                          </a:rPr>
                                          <m:t>∗</m:t>
                                        </m:r>
                                      </m:sup>
                                    </m:sSup>
                                    <m:r>
                                      <a:rPr lang="fr-FR" sz="1600" b="1" i="1">
                                        <a:latin typeface="Cambria Math" panose="02040503050406030204" pitchFamily="18" charset="0"/>
                                      </a:rPr>
                                      <m:t>𝝏</m:t>
                                    </m:r>
                                    <m:sSup>
                                      <m:sSupPr>
                                        <m:ctrlPr>
                                          <a:rPr lang="fr-FR" sz="1600" b="1" i="1">
                                            <a:latin typeface="Cambria Math" panose="02040503050406030204" pitchFamily="18" charset="0"/>
                                          </a:rPr>
                                        </m:ctrlPr>
                                      </m:sSupPr>
                                      <m:e>
                                        <m:r>
                                          <a:rPr lang="fr-FR" sz="1600" b="1" i="1">
                                            <a:latin typeface="Cambria Math" panose="02040503050406030204" pitchFamily="18" charset="0"/>
                                          </a:rPr>
                                          <m:t>𝒁</m:t>
                                        </m:r>
                                      </m:e>
                                      <m:sup>
                                        <m:r>
                                          <a:rPr lang="fr-FR" sz="1600" b="1" i="1">
                                            <a:latin typeface="Cambria Math" panose="02040503050406030204" pitchFamily="18" charset="0"/>
                                          </a:rPr>
                                          <m:t>∗</m:t>
                                        </m:r>
                                      </m:sup>
                                    </m:sSup>
                                  </m:den>
                                </m:f>
                              </m:e>
                            </m:mr>
                            <m:mr>
                              <m:e>
                                <m:f>
                                  <m:fPr>
                                    <m:ctrlPr>
                                      <a:rPr lang="fr-FR" sz="1600" b="1" i="1">
                                        <a:latin typeface="Cambria Math" panose="02040503050406030204" pitchFamily="18" charset="0"/>
                                      </a:rPr>
                                    </m:ctrlPr>
                                  </m:fPr>
                                  <m:num>
                                    <m:sSup>
                                      <m:sSupPr>
                                        <m:ctrlPr>
                                          <a:rPr lang="fr-FR" sz="1600" b="1" i="1">
                                            <a:latin typeface="Cambria Math" panose="02040503050406030204" pitchFamily="18" charset="0"/>
                                          </a:rPr>
                                        </m:ctrlPr>
                                      </m:sSupPr>
                                      <m:e>
                                        <m:r>
                                          <a:rPr lang="fr-FR" sz="1600" b="1" i="1">
                                            <a:latin typeface="Cambria Math" panose="02040503050406030204" pitchFamily="18" charset="0"/>
                                          </a:rPr>
                                          <m:t>𝝏</m:t>
                                        </m:r>
                                      </m:e>
                                      <m:sup>
                                        <m:r>
                                          <a:rPr lang="fr-FR" sz="1600" b="1" i="1">
                                            <a:latin typeface="Cambria Math" panose="02040503050406030204" pitchFamily="18" charset="0"/>
                                          </a:rPr>
                                          <m:t>𝟐</m:t>
                                        </m:r>
                                      </m:sup>
                                    </m:sSup>
                                    <m:r>
                                      <a:rPr lang="fr-FR" sz="1600" b="1" i="1">
                                        <a:latin typeface="Cambria Math" panose="02040503050406030204" pitchFamily="18" charset="0"/>
                                      </a:rPr>
                                      <m:t>𝑬</m:t>
                                    </m:r>
                                  </m:num>
                                  <m:den>
                                    <m:r>
                                      <a:rPr lang="fr-FR" sz="1600" b="1" i="1">
                                        <a:latin typeface="Cambria Math" panose="02040503050406030204" pitchFamily="18" charset="0"/>
                                      </a:rPr>
                                      <m:t>𝝏</m:t>
                                    </m:r>
                                    <m:r>
                                      <a:rPr lang="fr-FR" sz="1600" b="1" i="1">
                                        <a:latin typeface="Cambria Math" panose="02040503050406030204" pitchFamily="18" charset="0"/>
                                      </a:rPr>
                                      <m:t>𝒁</m:t>
                                    </m:r>
                                    <m:r>
                                      <a:rPr lang="fr-FR" sz="1600" b="1" i="1">
                                        <a:latin typeface="Cambria Math" panose="02040503050406030204" pitchFamily="18" charset="0"/>
                                      </a:rPr>
                                      <m:t>𝝏</m:t>
                                    </m:r>
                                    <m:r>
                                      <a:rPr lang="fr-FR" sz="1600" b="1" i="1">
                                        <a:latin typeface="Cambria Math" panose="02040503050406030204" pitchFamily="18" charset="0"/>
                                      </a:rPr>
                                      <m:t>𝒁</m:t>
                                    </m:r>
                                  </m:den>
                                </m:f>
                              </m:e>
                              <m:e>
                                <m:f>
                                  <m:fPr>
                                    <m:ctrlPr>
                                      <a:rPr lang="fr-FR" sz="1600" b="1" i="1">
                                        <a:latin typeface="Cambria Math" panose="02040503050406030204" pitchFamily="18" charset="0"/>
                                      </a:rPr>
                                    </m:ctrlPr>
                                  </m:fPr>
                                  <m:num>
                                    <m:sSup>
                                      <m:sSupPr>
                                        <m:ctrlPr>
                                          <a:rPr lang="fr-FR" sz="1600" b="1" i="1">
                                            <a:latin typeface="Cambria Math" panose="02040503050406030204" pitchFamily="18" charset="0"/>
                                          </a:rPr>
                                        </m:ctrlPr>
                                      </m:sSupPr>
                                      <m:e>
                                        <m:r>
                                          <a:rPr lang="fr-FR" sz="1600" b="1" i="1">
                                            <a:latin typeface="Cambria Math" panose="02040503050406030204" pitchFamily="18" charset="0"/>
                                          </a:rPr>
                                          <m:t>𝝏</m:t>
                                        </m:r>
                                      </m:e>
                                      <m:sup>
                                        <m:r>
                                          <a:rPr lang="fr-FR" sz="1600" b="1" i="1">
                                            <a:latin typeface="Cambria Math" panose="02040503050406030204" pitchFamily="18" charset="0"/>
                                          </a:rPr>
                                          <m:t>𝟐</m:t>
                                        </m:r>
                                      </m:sup>
                                    </m:sSup>
                                    <m:r>
                                      <a:rPr lang="fr-FR" sz="1600" b="1" i="1">
                                        <a:latin typeface="Cambria Math" panose="02040503050406030204" pitchFamily="18" charset="0"/>
                                      </a:rPr>
                                      <m:t>𝑬</m:t>
                                    </m:r>
                                  </m:num>
                                  <m:den>
                                    <m:r>
                                      <a:rPr lang="fr-FR" sz="1600" b="1" i="1">
                                        <a:latin typeface="Cambria Math" panose="02040503050406030204" pitchFamily="18" charset="0"/>
                                      </a:rPr>
                                      <m:t>𝝏</m:t>
                                    </m:r>
                                    <m:r>
                                      <a:rPr lang="fr-FR" sz="1600" b="1" i="1">
                                        <a:latin typeface="Cambria Math" panose="02040503050406030204" pitchFamily="18" charset="0"/>
                                      </a:rPr>
                                      <m:t>𝒁</m:t>
                                    </m:r>
                                    <m:r>
                                      <a:rPr lang="fr-FR" sz="1600" b="1" i="1">
                                        <a:latin typeface="Cambria Math" panose="02040503050406030204" pitchFamily="18" charset="0"/>
                                      </a:rPr>
                                      <m:t>𝝏</m:t>
                                    </m:r>
                                    <m:sSup>
                                      <m:sSupPr>
                                        <m:ctrlPr>
                                          <a:rPr lang="fr-FR" sz="1600" b="1" i="1">
                                            <a:latin typeface="Cambria Math" panose="02040503050406030204" pitchFamily="18" charset="0"/>
                                          </a:rPr>
                                        </m:ctrlPr>
                                      </m:sSupPr>
                                      <m:e>
                                        <m:r>
                                          <a:rPr lang="fr-FR" sz="1600" b="1" i="1">
                                            <a:latin typeface="Cambria Math" panose="02040503050406030204" pitchFamily="18" charset="0"/>
                                          </a:rPr>
                                          <m:t>𝒁</m:t>
                                        </m:r>
                                      </m:e>
                                      <m:sup>
                                        <m:r>
                                          <a:rPr lang="fr-FR" sz="1600" b="1" i="1">
                                            <a:latin typeface="Cambria Math" panose="02040503050406030204" pitchFamily="18" charset="0"/>
                                          </a:rPr>
                                          <m:t>∗</m:t>
                                        </m:r>
                                      </m:sup>
                                    </m:sSup>
                                  </m:den>
                                </m:f>
                              </m:e>
                            </m:mr>
                          </m:m>
                        </m:e>
                      </m:d>
                      <m:d>
                        <m:dPr>
                          <m:ctrlPr>
                            <a:rPr lang="fr-FR" sz="1600" i="1">
                              <a:latin typeface="Cambria Math" panose="02040503050406030204" pitchFamily="18" charset="0"/>
                            </a:rPr>
                          </m:ctrlPr>
                        </m:dPr>
                        <m:e>
                          <m:m>
                            <m:mPr>
                              <m:mcs>
                                <m:mc>
                                  <m:mcPr>
                                    <m:count m:val="1"/>
                                    <m:mcJc m:val="center"/>
                                  </m:mcPr>
                                </m:mc>
                              </m:mcs>
                              <m:ctrlPr>
                                <a:rPr lang="fr-FR" sz="1600" i="1">
                                  <a:latin typeface="Cambria Math" panose="02040503050406030204" pitchFamily="18" charset="0"/>
                                </a:rPr>
                              </m:ctrlPr>
                            </m:mPr>
                            <m:mr>
                              <m:e>
                                <m:r>
                                  <m:rPr>
                                    <m:brk m:alnAt="7"/>
                                  </m:rPr>
                                  <a:rPr lang="fr-FR" sz="1600" i="1">
                                    <a:latin typeface="Cambria Math" panose="02040503050406030204" pitchFamily="18" charset="0"/>
                                  </a:rPr>
                                  <m:t>𝑍</m:t>
                                </m:r>
                              </m:e>
                            </m:mr>
                            <m:mr>
                              <m:e>
                                <m:sSup>
                                  <m:sSupPr>
                                    <m:ctrlPr>
                                      <a:rPr lang="fr-FR" sz="1600" i="1">
                                        <a:latin typeface="Cambria Math" panose="02040503050406030204" pitchFamily="18" charset="0"/>
                                      </a:rPr>
                                    </m:ctrlPr>
                                  </m:sSupPr>
                                  <m:e>
                                    <m:r>
                                      <a:rPr lang="fr-FR" sz="1600" i="1">
                                        <a:latin typeface="Cambria Math" panose="02040503050406030204" pitchFamily="18" charset="0"/>
                                      </a:rPr>
                                      <m:t>𝑍</m:t>
                                    </m:r>
                                  </m:e>
                                  <m:sup>
                                    <m:r>
                                      <a:rPr lang="fr-FR" sz="1600" i="1">
                                        <a:latin typeface="Cambria Math" panose="02040503050406030204" pitchFamily="18" charset="0"/>
                                      </a:rPr>
                                      <m:t>∗</m:t>
                                    </m:r>
                                  </m:sup>
                                </m:sSup>
                              </m:e>
                            </m:mr>
                          </m:m>
                        </m:e>
                      </m:d>
                      <m:r>
                        <a:rPr lang="fr-FR" sz="1600" b="0" i="1" smtClean="0">
                          <a:latin typeface="Cambria Math" panose="02040503050406030204" pitchFamily="18" charset="0"/>
                        </a:rPr>
                        <m:t>+⋯</m:t>
                      </m:r>
                    </m:oMath>
                  </m:oMathPara>
                </a14:m>
                <a:endParaRPr lang="fr-FR" sz="1600" b="0" dirty="0" smtClean="0"/>
              </a:p>
            </p:txBody>
          </p:sp>
        </mc:Choice>
        <mc:Fallback>
          <p:sp>
            <p:nvSpPr>
              <p:cNvPr id="22" name="ZoneTexte 21"/>
              <p:cNvSpPr txBox="1">
                <a:spLocks noRot="1" noChangeAspect="1" noMove="1" noResize="1" noEditPoints="1" noAdjustHandles="1" noChangeArrowheads="1" noChangeShapeType="1" noTextEdit="1"/>
              </p:cNvSpPr>
              <p:nvPr/>
            </p:nvSpPr>
            <p:spPr>
              <a:xfrm>
                <a:off x="515524" y="3882120"/>
                <a:ext cx="5579345" cy="1168910"/>
              </a:xfrm>
              <a:prstGeom prst="rect">
                <a:avLst/>
              </a:prstGeom>
              <a:blipFill>
                <a:blip r:embed="rId5"/>
                <a:stretch>
                  <a:fillRect/>
                </a:stretch>
              </a:blipFill>
            </p:spPr>
            <p:txBody>
              <a:bodyPr/>
              <a:lstStyle/>
              <a:p>
                <a:r>
                  <a:rPr lang="en-US">
                    <a:noFill/>
                  </a:rPr>
                  <a:t> </a:t>
                </a:r>
              </a:p>
            </p:txBody>
          </p:sp>
        </mc:Fallback>
      </mc:AlternateContent>
      <p:sp>
        <p:nvSpPr>
          <p:cNvPr id="23" name="Espace réservé du texte 2"/>
          <p:cNvSpPr txBox="1">
            <a:spLocks/>
          </p:cNvSpPr>
          <p:nvPr/>
        </p:nvSpPr>
        <p:spPr>
          <a:xfrm>
            <a:off x="310387" y="3348192"/>
            <a:ext cx="5578349" cy="350570"/>
          </a:xfrm>
          <a:prstGeom prst="rect">
            <a:avLst/>
          </a:prstGeom>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r>
              <a:rPr lang="fr-FR" dirty="0" err="1" smtClean="0"/>
              <a:t>Next</a:t>
            </a:r>
            <a:r>
              <a:rPr lang="fr-FR" dirty="0" smtClean="0"/>
              <a:t> </a:t>
            </a:r>
            <a:r>
              <a:rPr lang="fr-FR" dirty="0" err="1" smtClean="0"/>
              <a:t>order</a:t>
            </a:r>
            <a:r>
              <a:rPr lang="fr-FR" dirty="0" smtClean="0"/>
              <a:t> tells us how the system </a:t>
            </a:r>
            <a:r>
              <a:rPr lang="fr-FR" dirty="0" err="1" smtClean="0"/>
              <a:t>vibrates</a:t>
            </a:r>
            <a:r>
              <a:rPr lang="fr-FR" dirty="0" smtClean="0"/>
              <a:t> in </a:t>
            </a:r>
            <a:r>
              <a:rPr lang="fr-FR" dirty="0" err="1" smtClean="0"/>
              <a:t>its</a:t>
            </a:r>
            <a:r>
              <a:rPr lang="fr-FR" dirty="0" smtClean="0"/>
              <a:t> </a:t>
            </a:r>
            <a:r>
              <a:rPr lang="fr-FR" dirty="0" err="1" smtClean="0"/>
              <a:t>well</a:t>
            </a:r>
            <a:endParaRPr lang="fr-FR" b="1" dirty="0" smtClean="0"/>
          </a:p>
        </p:txBody>
      </p:sp>
      <p:sp>
        <p:nvSpPr>
          <p:cNvPr id="24" name="Espace réservé du texte 2"/>
          <p:cNvSpPr txBox="1">
            <a:spLocks/>
          </p:cNvSpPr>
          <p:nvPr/>
        </p:nvSpPr>
        <p:spPr>
          <a:xfrm>
            <a:off x="310386" y="5216624"/>
            <a:ext cx="5578349" cy="1400089"/>
          </a:xfrm>
          <a:prstGeom prst="rect">
            <a:avLst/>
          </a:prstGeom>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r>
              <a:rPr lang="fr-FR" b="0" dirty="0" smtClean="0"/>
              <a:t>Information about </a:t>
            </a:r>
            <a:r>
              <a:rPr lang="fr-FR" b="0" dirty="0" err="1" smtClean="0"/>
              <a:t>vibrational</a:t>
            </a:r>
            <a:r>
              <a:rPr lang="fr-FR" b="0" dirty="0" smtClean="0"/>
              <a:t> </a:t>
            </a:r>
            <a:r>
              <a:rPr lang="fr-FR" b="0" dirty="0" err="1" smtClean="0"/>
              <a:t>spectrum</a:t>
            </a:r>
            <a:r>
              <a:rPr lang="fr-FR" b="0" dirty="0" smtClean="0"/>
              <a:t> </a:t>
            </a:r>
            <a:r>
              <a:rPr lang="fr-FR" b="0" dirty="0" err="1" smtClean="0"/>
              <a:t>hidden</a:t>
            </a:r>
            <a:r>
              <a:rPr lang="fr-FR" b="0" dirty="0" smtClean="0"/>
              <a:t> in </a:t>
            </a:r>
            <a:r>
              <a:rPr lang="fr-FR" b="0" dirty="0" err="1" smtClean="0"/>
              <a:t>Hessian</a:t>
            </a:r>
            <a:endParaRPr lang="fr-FR" b="0" dirty="0" smtClean="0"/>
          </a:p>
          <a:p>
            <a:pPr marL="285750" indent="-285750">
              <a:buFontTx/>
              <a:buChar char="-"/>
            </a:pPr>
            <a:r>
              <a:rPr lang="fr-FR" dirty="0" smtClean="0"/>
              <a:t>QRPA matrix</a:t>
            </a:r>
          </a:p>
          <a:p>
            <a:r>
              <a:rPr lang="fr-FR" b="0" dirty="0" err="1" smtClean="0"/>
              <a:t>Only</a:t>
            </a:r>
            <a:r>
              <a:rPr lang="fr-FR" b="0" dirty="0" smtClean="0"/>
              <a:t> </a:t>
            </a:r>
            <a:r>
              <a:rPr lang="fr-FR" b="0" dirty="0" err="1" smtClean="0"/>
              <a:t>harmonic</a:t>
            </a:r>
            <a:r>
              <a:rPr lang="fr-FR" b="0" dirty="0" smtClean="0"/>
              <a:t> approximation</a:t>
            </a:r>
          </a:p>
          <a:p>
            <a:pPr marL="285750" indent="-285750">
              <a:buFontTx/>
              <a:buChar char="-"/>
            </a:pPr>
            <a:r>
              <a:rPr lang="fr-FR" b="0" dirty="0" smtClean="0"/>
              <a:t>To </a:t>
            </a:r>
            <a:r>
              <a:rPr lang="fr-FR" b="0" dirty="0" err="1" smtClean="0"/>
              <a:t>be</a:t>
            </a:r>
            <a:r>
              <a:rPr lang="fr-FR" b="0" dirty="0" smtClean="0"/>
              <a:t> </a:t>
            </a:r>
            <a:r>
              <a:rPr lang="fr-FR" b="0" dirty="0" err="1" smtClean="0"/>
              <a:t>corrected</a:t>
            </a:r>
            <a:r>
              <a:rPr lang="fr-FR" b="0" dirty="0" smtClean="0"/>
              <a:t> by </a:t>
            </a:r>
            <a:r>
              <a:rPr lang="fr-FR" b="0" dirty="0" err="1" smtClean="0"/>
              <a:t>higher</a:t>
            </a:r>
            <a:r>
              <a:rPr lang="fr-FR" b="0" dirty="0" smtClean="0"/>
              <a:t> </a:t>
            </a:r>
            <a:r>
              <a:rPr lang="fr-FR" b="0" dirty="0" err="1" smtClean="0"/>
              <a:t>order</a:t>
            </a:r>
            <a:r>
              <a:rPr lang="fr-FR" b="0" dirty="0" smtClean="0"/>
              <a:t> </a:t>
            </a:r>
            <a:r>
              <a:rPr lang="fr-FR" b="0" dirty="0" err="1" smtClean="0"/>
              <a:t>terms</a:t>
            </a:r>
            <a:endParaRPr lang="fr-FR" b="0" dirty="0" smtClean="0"/>
          </a:p>
        </p:txBody>
      </p:sp>
      <p:pic>
        <p:nvPicPr>
          <p:cNvPr id="30" name="Imag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38335" y="2749514"/>
            <a:ext cx="4277778" cy="3802470"/>
          </a:xfrm>
          <a:prstGeom prst="rect">
            <a:avLst/>
          </a:prstGeom>
        </p:spPr>
      </p:pic>
      <p:pic>
        <p:nvPicPr>
          <p:cNvPr id="5" name="Imag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38800" y="2750400"/>
            <a:ext cx="4276800" cy="3801600"/>
          </a:xfrm>
          <a:prstGeom prst="rect">
            <a:avLst/>
          </a:prstGeom>
        </p:spPr>
      </p:pic>
      <p:sp>
        <p:nvSpPr>
          <p:cNvPr id="31" name="Étoile à 5 branches 30"/>
          <p:cNvSpPr/>
          <p:nvPr/>
        </p:nvSpPr>
        <p:spPr>
          <a:xfrm>
            <a:off x="9472260" y="5660422"/>
            <a:ext cx="155448" cy="109728"/>
          </a:xfrm>
          <a:prstGeom prst="star5">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c 31"/>
          <p:cNvSpPr/>
          <p:nvPr/>
        </p:nvSpPr>
        <p:spPr>
          <a:xfrm rot="2180188" flipV="1">
            <a:off x="9210838" y="5228592"/>
            <a:ext cx="637893" cy="576955"/>
          </a:xfrm>
          <a:prstGeom prst="arc">
            <a:avLst>
              <a:gd name="adj1" fmla="val 15291959"/>
              <a:gd name="adj2" fmla="val 21543813"/>
            </a:avLst>
          </a:prstGeom>
          <a:ln w="31750">
            <a:solidFill>
              <a:srgbClr val="FF0000"/>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Espace réservé du texte 2"/>
          <p:cNvSpPr txBox="1">
            <a:spLocks/>
          </p:cNvSpPr>
          <p:nvPr/>
        </p:nvSpPr>
        <p:spPr>
          <a:xfrm>
            <a:off x="334771" y="1331443"/>
            <a:ext cx="3959627" cy="1344689"/>
          </a:xfrm>
          <a:prstGeom prst="rect">
            <a:avLst/>
          </a:prstGeom>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r>
              <a:rPr lang="fr-FR" i="1" dirty="0" smtClean="0"/>
              <a:t>Ab </a:t>
            </a:r>
            <a:r>
              <a:rPr lang="fr-FR" i="1" dirty="0" err="1" smtClean="0"/>
              <a:t>initio</a:t>
            </a:r>
            <a:r>
              <a:rPr lang="fr-FR" i="1" dirty="0" smtClean="0"/>
              <a:t> </a:t>
            </a:r>
            <a:r>
              <a:rPr lang="fr-FR" dirty="0" err="1" smtClean="0"/>
              <a:t>nucleon-nucleon</a:t>
            </a:r>
            <a:r>
              <a:rPr lang="fr-FR" dirty="0" smtClean="0"/>
              <a:t> </a:t>
            </a:r>
            <a:r>
              <a:rPr lang="fr-FR" dirty="0" err="1" smtClean="0"/>
              <a:t>potential</a:t>
            </a:r>
            <a:endParaRPr lang="fr-FR" dirty="0" smtClean="0"/>
          </a:p>
          <a:p>
            <a:r>
              <a:rPr lang="fr-FR" b="0" dirty="0" smtClean="0"/>
              <a:t>1, 2, 3 body</a:t>
            </a:r>
          </a:p>
          <a:p>
            <a:r>
              <a:rPr lang="fr-FR" sz="1400" b="0" dirty="0" err="1" smtClean="0"/>
              <a:t>Derived</a:t>
            </a:r>
            <a:r>
              <a:rPr lang="fr-FR" sz="1400" b="0" dirty="0" smtClean="0"/>
              <a:t> </a:t>
            </a:r>
            <a:r>
              <a:rPr lang="fr-FR" sz="1400" b="0" dirty="0" err="1" smtClean="0"/>
              <a:t>from</a:t>
            </a:r>
            <a:r>
              <a:rPr lang="fr-FR" sz="1400" b="0" dirty="0" smtClean="0"/>
              <a:t> QCD (Chiral EFT)</a:t>
            </a:r>
          </a:p>
          <a:p>
            <a:r>
              <a:rPr lang="fr-FR" sz="1400" dirty="0" err="1" smtClean="0"/>
              <a:t>Fitted</a:t>
            </a:r>
            <a:r>
              <a:rPr lang="fr-FR" sz="1400" dirty="0" smtClean="0"/>
              <a:t> on light (A&lt;5) </a:t>
            </a:r>
            <a:r>
              <a:rPr lang="fr-FR" sz="1400" dirty="0" err="1" smtClean="0"/>
              <a:t>systems</a:t>
            </a:r>
            <a:endParaRPr lang="en-US" sz="1400" dirty="0"/>
          </a:p>
        </p:txBody>
      </p:sp>
      <p:sp>
        <p:nvSpPr>
          <p:cNvPr id="34" name="Rectangle à coins arrondis 33"/>
          <p:cNvSpPr/>
          <p:nvPr/>
        </p:nvSpPr>
        <p:spPr>
          <a:xfrm>
            <a:off x="7720995" y="5871843"/>
            <a:ext cx="3625029" cy="5382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15359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Comparison</a:t>
            </a:r>
            <a:r>
              <a:rPr lang="fr-FR" dirty="0" smtClean="0"/>
              <a:t> of </a:t>
            </a:r>
            <a:r>
              <a:rPr lang="fr-FR" dirty="0" err="1" smtClean="0"/>
              <a:t>matricial</a:t>
            </a:r>
            <a:r>
              <a:rPr lang="fr-FR" dirty="0" smtClean="0"/>
              <a:t> QRPA and </a:t>
            </a:r>
            <a:r>
              <a:rPr lang="fr-FR" dirty="0" err="1" smtClean="0"/>
              <a:t>Finite</a:t>
            </a:r>
            <a:r>
              <a:rPr lang="fr-FR" dirty="0" smtClean="0"/>
              <a:t> Amplitude </a:t>
            </a:r>
            <a:r>
              <a:rPr lang="fr-FR" dirty="0"/>
              <a:t>M</a:t>
            </a:r>
            <a:r>
              <a:rPr lang="fr-FR" dirty="0" smtClean="0"/>
              <a:t>ethod</a:t>
            </a:r>
            <a:endParaRPr lang="en-US" dirty="0"/>
          </a:p>
        </p:txBody>
      </p:sp>
      <p:sp>
        <p:nvSpPr>
          <p:cNvPr id="3" name="Espace réservé du texte 2"/>
          <p:cNvSpPr>
            <a:spLocks noGrp="1"/>
          </p:cNvSpPr>
          <p:nvPr>
            <p:ph type="body" sz="quarter" idx="12"/>
          </p:nvPr>
        </p:nvSpPr>
        <p:spPr>
          <a:xfrm>
            <a:off x="9719942" y="988982"/>
            <a:ext cx="2472058" cy="602089"/>
          </a:xfrm>
        </p:spPr>
        <p:txBody>
          <a:bodyPr/>
          <a:lstStyle/>
          <a:p>
            <a:r>
              <a:rPr lang="fr-FR" sz="2000" dirty="0" smtClean="0"/>
              <a:t>MATRICIAL QRPA</a:t>
            </a:r>
            <a:endParaRPr lang="en-US" sz="2000" dirty="0"/>
          </a:p>
        </p:txBody>
      </p:sp>
      <mc:AlternateContent xmlns:mc="http://schemas.openxmlformats.org/markup-compatibility/2006">
        <mc:Choice xmlns:a14="http://schemas.microsoft.com/office/drawing/2010/main" Requires="a14">
          <p:sp>
            <p:nvSpPr>
              <p:cNvPr id="4" name="Rectangle 3"/>
              <p:cNvSpPr/>
              <p:nvPr/>
            </p:nvSpPr>
            <p:spPr>
              <a:xfrm>
                <a:off x="60025" y="1035016"/>
                <a:ext cx="2496312" cy="1115177"/>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fr-FR" sz="1400" b="1" i="1" smtClean="0">
                          <a:latin typeface="Cambria Math" panose="02040503050406030204" pitchFamily="18" charset="0"/>
                        </a:rPr>
                        <m:t>𝑴</m:t>
                      </m:r>
                      <m:r>
                        <a:rPr lang="fr-FR" sz="1400" b="1" i="1" smtClean="0">
                          <a:latin typeface="Cambria Math" panose="02040503050406030204" pitchFamily="18" charset="0"/>
                        </a:rPr>
                        <m:t>=</m:t>
                      </m:r>
                      <m:d>
                        <m:dPr>
                          <m:ctrlPr>
                            <a:rPr lang="fr-FR" sz="1400" b="1" i="1">
                              <a:latin typeface="Cambria Math" panose="02040503050406030204" pitchFamily="18" charset="0"/>
                            </a:rPr>
                          </m:ctrlPr>
                        </m:dPr>
                        <m:e>
                          <m:m>
                            <m:mPr>
                              <m:mcs>
                                <m:mc>
                                  <m:mcPr>
                                    <m:count m:val="2"/>
                                    <m:mcJc m:val="center"/>
                                  </m:mcPr>
                                </m:mc>
                              </m:mcs>
                              <m:ctrlPr>
                                <a:rPr lang="fr-FR" sz="1400" b="1" i="1">
                                  <a:latin typeface="Cambria Math" panose="02040503050406030204" pitchFamily="18" charset="0"/>
                                </a:rPr>
                              </m:ctrlPr>
                            </m:mPr>
                            <m:mr>
                              <m:e>
                                <m:f>
                                  <m:fPr>
                                    <m:ctrlPr>
                                      <a:rPr lang="fr-FR" sz="1400" b="1" i="1">
                                        <a:latin typeface="Cambria Math" panose="02040503050406030204" pitchFamily="18" charset="0"/>
                                      </a:rPr>
                                    </m:ctrlPr>
                                  </m:fPr>
                                  <m:num>
                                    <m:sSup>
                                      <m:sSupPr>
                                        <m:ctrlPr>
                                          <a:rPr lang="fr-FR" sz="1400" b="1" i="1">
                                            <a:latin typeface="Cambria Math" panose="02040503050406030204" pitchFamily="18" charset="0"/>
                                          </a:rPr>
                                        </m:ctrlPr>
                                      </m:sSupPr>
                                      <m:e>
                                        <m:r>
                                          <a:rPr lang="fr-FR" sz="1400" b="1" i="1">
                                            <a:latin typeface="Cambria Math" panose="02040503050406030204" pitchFamily="18" charset="0"/>
                                          </a:rPr>
                                          <m:t>𝝏</m:t>
                                        </m:r>
                                      </m:e>
                                      <m:sup>
                                        <m:r>
                                          <a:rPr lang="fr-FR" sz="1400" b="1" i="1">
                                            <a:latin typeface="Cambria Math" panose="02040503050406030204" pitchFamily="18" charset="0"/>
                                          </a:rPr>
                                          <m:t>𝟐</m:t>
                                        </m:r>
                                      </m:sup>
                                    </m:sSup>
                                    <m:r>
                                      <a:rPr lang="fr-FR" sz="1400" b="1" i="1">
                                        <a:latin typeface="Cambria Math" panose="02040503050406030204" pitchFamily="18" charset="0"/>
                                      </a:rPr>
                                      <m:t>𝑬</m:t>
                                    </m:r>
                                  </m:num>
                                  <m:den>
                                    <m:r>
                                      <a:rPr lang="fr-FR" sz="1400" b="1" i="1">
                                        <a:latin typeface="Cambria Math" panose="02040503050406030204" pitchFamily="18" charset="0"/>
                                      </a:rPr>
                                      <m:t>𝝏</m:t>
                                    </m:r>
                                    <m:sSup>
                                      <m:sSupPr>
                                        <m:ctrlPr>
                                          <a:rPr lang="fr-FR" sz="1400" b="1" i="1">
                                            <a:latin typeface="Cambria Math" panose="02040503050406030204" pitchFamily="18" charset="0"/>
                                          </a:rPr>
                                        </m:ctrlPr>
                                      </m:sSupPr>
                                      <m:e>
                                        <m:r>
                                          <a:rPr lang="fr-FR" sz="1400" b="1" i="1">
                                            <a:latin typeface="Cambria Math" panose="02040503050406030204" pitchFamily="18" charset="0"/>
                                          </a:rPr>
                                          <m:t>𝒁</m:t>
                                        </m:r>
                                      </m:e>
                                      <m:sup>
                                        <m:r>
                                          <a:rPr lang="fr-FR" sz="1400" b="1" i="1">
                                            <a:latin typeface="Cambria Math" panose="02040503050406030204" pitchFamily="18" charset="0"/>
                                          </a:rPr>
                                          <m:t>∗</m:t>
                                        </m:r>
                                      </m:sup>
                                    </m:sSup>
                                    <m:r>
                                      <a:rPr lang="fr-FR" sz="1400" b="1" i="1">
                                        <a:latin typeface="Cambria Math" panose="02040503050406030204" pitchFamily="18" charset="0"/>
                                      </a:rPr>
                                      <m:t>𝝏</m:t>
                                    </m:r>
                                    <m:r>
                                      <a:rPr lang="fr-FR" sz="1400" b="1" i="1">
                                        <a:latin typeface="Cambria Math" panose="02040503050406030204" pitchFamily="18" charset="0"/>
                                      </a:rPr>
                                      <m:t>𝒁</m:t>
                                    </m:r>
                                  </m:den>
                                </m:f>
                              </m:e>
                              <m:e>
                                <m:f>
                                  <m:fPr>
                                    <m:ctrlPr>
                                      <a:rPr lang="fr-FR" sz="1400" b="1" i="1">
                                        <a:latin typeface="Cambria Math" panose="02040503050406030204" pitchFamily="18" charset="0"/>
                                      </a:rPr>
                                    </m:ctrlPr>
                                  </m:fPr>
                                  <m:num>
                                    <m:sSup>
                                      <m:sSupPr>
                                        <m:ctrlPr>
                                          <a:rPr lang="fr-FR" sz="1400" b="1" i="1">
                                            <a:latin typeface="Cambria Math" panose="02040503050406030204" pitchFamily="18" charset="0"/>
                                          </a:rPr>
                                        </m:ctrlPr>
                                      </m:sSupPr>
                                      <m:e>
                                        <m:r>
                                          <a:rPr lang="fr-FR" sz="1400" b="1" i="1">
                                            <a:latin typeface="Cambria Math" panose="02040503050406030204" pitchFamily="18" charset="0"/>
                                          </a:rPr>
                                          <m:t>𝝏</m:t>
                                        </m:r>
                                      </m:e>
                                      <m:sup>
                                        <m:r>
                                          <a:rPr lang="fr-FR" sz="1400" b="1" i="1">
                                            <a:latin typeface="Cambria Math" panose="02040503050406030204" pitchFamily="18" charset="0"/>
                                          </a:rPr>
                                          <m:t>𝟐</m:t>
                                        </m:r>
                                      </m:sup>
                                    </m:sSup>
                                    <m:r>
                                      <a:rPr lang="fr-FR" sz="1400" b="1" i="1">
                                        <a:latin typeface="Cambria Math" panose="02040503050406030204" pitchFamily="18" charset="0"/>
                                      </a:rPr>
                                      <m:t>𝑬</m:t>
                                    </m:r>
                                  </m:num>
                                  <m:den>
                                    <m:r>
                                      <a:rPr lang="fr-FR" sz="1400" b="1" i="1">
                                        <a:latin typeface="Cambria Math" panose="02040503050406030204" pitchFamily="18" charset="0"/>
                                      </a:rPr>
                                      <m:t>𝝏</m:t>
                                    </m:r>
                                    <m:sSup>
                                      <m:sSupPr>
                                        <m:ctrlPr>
                                          <a:rPr lang="fr-FR" sz="1400" b="1" i="1">
                                            <a:latin typeface="Cambria Math" panose="02040503050406030204" pitchFamily="18" charset="0"/>
                                          </a:rPr>
                                        </m:ctrlPr>
                                      </m:sSupPr>
                                      <m:e>
                                        <m:r>
                                          <a:rPr lang="fr-FR" sz="1400" b="1" i="1">
                                            <a:latin typeface="Cambria Math" panose="02040503050406030204" pitchFamily="18" charset="0"/>
                                          </a:rPr>
                                          <m:t>𝒁</m:t>
                                        </m:r>
                                      </m:e>
                                      <m:sup>
                                        <m:r>
                                          <a:rPr lang="fr-FR" sz="1400" b="1" i="1">
                                            <a:latin typeface="Cambria Math" panose="02040503050406030204" pitchFamily="18" charset="0"/>
                                          </a:rPr>
                                          <m:t>∗</m:t>
                                        </m:r>
                                      </m:sup>
                                    </m:sSup>
                                    <m:r>
                                      <a:rPr lang="fr-FR" sz="1400" b="1" i="1">
                                        <a:latin typeface="Cambria Math" panose="02040503050406030204" pitchFamily="18" charset="0"/>
                                      </a:rPr>
                                      <m:t>𝝏</m:t>
                                    </m:r>
                                    <m:sSup>
                                      <m:sSupPr>
                                        <m:ctrlPr>
                                          <a:rPr lang="fr-FR" sz="1400" b="1" i="1">
                                            <a:latin typeface="Cambria Math" panose="02040503050406030204" pitchFamily="18" charset="0"/>
                                          </a:rPr>
                                        </m:ctrlPr>
                                      </m:sSupPr>
                                      <m:e>
                                        <m:r>
                                          <a:rPr lang="fr-FR" sz="1400" b="1" i="1">
                                            <a:latin typeface="Cambria Math" panose="02040503050406030204" pitchFamily="18" charset="0"/>
                                          </a:rPr>
                                          <m:t>𝒁</m:t>
                                        </m:r>
                                      </m:e>
                                      <m:sup>
                                        <m:r>
                                          <a:rPr lang="fr-FR" sz="1400" b="1" i="1">
                                            <a:latin typeface="Cambria Math" panose="02040503050406030204" pitchFamily="18" charset="0"/>
                                          </a:rPr>
                                          <m:t>∗</m:t>
                                        </m:r>
                                      </m:sup>
                                    </m:sSup>
                                  </m:den>
                                </m:f>
                              </m:e>
                            </m:mr>
                            <m:mr>
                              <m:e>
                                <m:f>
                                  <m:fPr>
                                    <m:ctrlPr>
                                      <a:rPr lang="fr-FR" sz="1400" b="1" i="1">
                                        <a:latin typeface="Cambria Math" panose="02040503050406030204" pitchFamily="18" charset="0"/>
                                      </a:rPr>
                                    </m:ctrlPr>
                                  </m:fPr>
                                  <m:num>
                                    <m:sSup>
                                      <m:sSupPr>
                                        <m:ctrlPr>
                                          <a:rPr lang="fr-FR" sz="1400" b="1" i="1">
                                            <a:latin typeface="Cambria Math" panose="02040503050406030204" pitchFamily="18" charset="0"/>
                                          </a:rPr>
                                        </m:ctrlPr>
                                      </m:sSupPr>
                                      <m:e>
                                        <m:r>
                                          <a:rPr lang="fr-FR" sz="1400" b="1" i="1">
                                            <a:latin typeface="Cambria Math" panose="02040503050406030204" pitchFamily="18" charset="0"/>
                                          </a:rPr>
                                          <m:t>𝝏</m:t>
                                        </m:r>
                                      </m:e>
                                      <m:sup>
                                        <m:r>
                                          <a:rPr lang="fr-FR" sz="1400" b="1" i="1">
                                            <a:latin typeface="Cambria Math" panose="02040503050406030204" pitchFamily="18" charset="0"/>
                                          </a:rPr>
                                          <m:t>𝟐</m:t>
                                        </m:r>
                                      </m:sup>
                                    </m:sSup>
                                    <m:r>
                                      <a:rPr lang="fr-FR" sz="1400" b="1" i="1">
                                        <a:latin typeface="Cambria Math" panose="02040503050406030204" pitchFamily="18" charset="0"/>
                                      </a:rPr>
                                      <m:t>𝑬</m:t>
                                    </m:r>
                                  </m:num>
                                  <m:den>
                                    <m:r>
                                      <a:rPr lang="fr-FR" sz="1400" b="1" i="1">
                                        <a:latin typeface="Cambria Math" panose="02040503050406030204" pitchFamily="18" charset="0"/>
                                      </a:rPr>
                                      <m:t>𝝏</m:t>
                                    </m:r>
                                    <m:r>
                                      <a:rPr lang="fr-FR" sz="1400" b="1" i="1">
                                        <a:latin typeface="Cambria Math" panose="02040503050406030204" pitchFamily="18" charset="0"/>
                                      </a:rPr>
                                      <m:t>𝒁</m:t>
                                    </m:r>
                                    <m:r>
                                      <a:rPr lang="fr-FR" sz="1400" b="1" i="1">
                                        <a:latin typeface="Cambria Math" panose="02040503050406030204" pitchFamily="18" charset="0"/>
                                      </a:rPr>
                                      <m:t>𝝏</m:t>
                                    </m:r>
                                    <m:r>
                                      <a:rPr lang="fr-FR" sz="1400" b="1" i="1">
                                        <a:latin typeface="Cambria Math" panose="02040503050406030204" pitchFamily="18" charset="0"/>
                                      </a:rPr>
                                      <m:t>𝒁</m:t>
                                    </m:r>
                                  </m:den>
                                </m:f>
                              </m:e>
                              <m:e>
                                <m:f>
                                  <m:fPr>
                                    <m:ctrlPr>
                                      <a:rPr lang="fr-FR" sz="1400" b="1" i="1">
                                        <a:latin typeface="Cambria Math" panose="02040503050406030204" pitchFamily="18" charset="0"/>
                                      </a:rPr>
                                    </m:ctrlPr>
                                  </m:fPr>
                                  <m:num>
                                    <m:sSup>
                                      <m:sSupPr>
                                        <m:ctrlPr>
                                          <a:rPr lang="fr-FR" sz="1400" b="1" i="1">
                                            <a:latin typeface="Cambria Math" panose="02040503050406030204" pitchFamily="18" charset="0"/>
                                          </a:rPr>
                                        </m:ctrlPr>
                                      </m:sSupPr>
                                      <m:e>
                                        <m:r>
                                          <a:rPr lang="fr-FR" sz="1400" b="1" i="1">
                                            <a:latin typeface="Cambria Math" panose="02040503050406030204" pitchFamily="18" charset="0"/>
                                          </a:rPr>
                                          <m:t>𝝏</m:t>
                                        </m:r>
                                      </m:e>
                                      <m:sup>
                                        <m:r>
                                          <a:rPr lang="fr-FR" sz="1400" b="1" i="1">
                                            <a:latin typeface="Cambria Math" panose="02040503050406030204" pitchFamily="18" charset="0"/>
                                          </a:rPr>
                                          <m:t>𝟐</m:t>
                                        </m:r>
                                      </m:sup>
                                    </m:sSup>
                                    <m:r>
                                      <a:rPr lang="fr-FR" sz="1400" b="1" i="1">
                                        <a:latin typeface="Cambria Math" panose="02040503050406030204" pitchFamily="18" charset="0"/>
                                      </a:rPr>
                                      <m:t>𝑬</m:t>
                                    </m:r>
                                  </m:num>
                                  <m:den>
                                    <m:r>
                                      <a:rPr lang="fr-FR" sz="1400" b="1" i="1">
                                        <a:latin typeface="Cambria Math" panose="02040503050406030204" pitchFamily="18" charset="0"/>
                                      </a:rPr>
                                      <m:t>𝝏</m:t>
                                    </m:r>
                                    <m:r>
                                      <a:rPr lang="fr-FR" sz="1400" b="1" i="1">
                                        <a:latin typeface="Cambria Math" panose="02040503050406030204" pitchFamily="18" charset="0"/>
                                      </a:rPr>
                                      <m:t>𝒁</m:t>
                                    </m:r>
                                    <m:r>
                                      <a:rPr lang="fr-FR" sz="1400" b="1" i="1">
                                        <a:latin typeface="Cambria Math" panose="02040503050406030204" pitchFamily="18" charset="0"/>
                                      </a:rPr>
                                      <m:t>𝝏</m:t>
                                    </m:r>
                                    <m:sSup>
                                      <m:sSupPr>
                                        <m:ctrlPr>
                                          <a:rPr lang="fr-FR" sz="1400" b="1" i="1">
                                            <a:latin typeface="Cambria Math" panose="02040503050406030204" pitchFamily="18" charset="0"/>
                                          </a:rPr>
                                        </m:ctrlPr>
                                      </m:sSupPr>
                                      <m:e>
                                        <m:r>
                                          <a:rPr lang="fr-FR" sz="1400" b="1" i="1">
                                            <a:latin typeface="Cambria Math" panose="02040503050406030204" pitchFamily="18" charset="0"/>
                                          </a:rPr>
                                          <m:t>𝒁</m:t>
                                        </m:r>
                                      </m:e>
                                      <m:sup>
                                        <m:r>
                                          <a:rPr lang="fr-FR" sz="1400" b="1" i="1">
                                            <a:latin typeface="Cambria Math" panose="02040503050406030204" pitchFamily="18" charset="0"/>
                                          </a:rPr>
                                          <m:t>∗</m:t>
                                        </m:r>
                                      </m:sup>
                                    </m:sSup>
                                  </m:den>
                                </m:f>
                              </m:e>
                            </m:mr>
                          </m:m>
                        </m:e>
                      </m:d>
                    </m:oMath>
                  </m:oMathPara>
                </a14:m>
                <a:endParaRPr lang="en-US" sz="2400" dirty="0"/>
              </a:p>
            </p:txBody>
          </p:sp>
        </mc:Choice>
        <mc:Fallback>
          <p:sp>
            <p:nvSpPr>
              <p:cNvPr id="4" name="Rectangle 3"/>
              <p:cNvSpPr>
                <a:spLocks noRot="1" noChangeAspect="1" noMove="1" noResize="1" noEditPoints="1" noAdjustHandles="1" noChangeArrowheads="1" noChangeShapeType="1" noTextEdit="1"/>
              </p:cNvSpPr>
              <p:nvPr/>
            </p:nvSpPr>
            <p:spPr>
              <a:xfrm>
                <a:off x="60025" y="1035016"/>
                <a:ext cx="2496312" cy="111517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Espace réservé du texte 2"/>
              <p:cNvSpPr txBox="1">
                <a:spLocks/>
              </p:cNvSpPr>
              <p:nvPr/>
            </p:nvSpPr>
            <p:spPr>
              <a:xfrm>
                <a:off x="-150288" y="2465409"/>
                <a:ext cx="3282695" cy="997414"/>
              </a:xfrm>
              <a:prstGeom prst="rect">
                <a:avLst/>
              </a:prstGeom>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pPr algn="ctr"/>
                <a:r>
                  <a:rPr lang="fr-FR" sz="1400" b="0" dirty="0" smtClean="0"/>
                  <a:t>Expressed in 2qp </a:t>
                </a:r>
                <a:r>
                  <a:rPr lang="fr-FR" sz="1400" b="0" dirty="0" err="1" smtClean="0"/>
                  <a:t>space</a:t>
                </a:r>
                <a:endParaRPr lang="fr-FR" sz="1400" b="0" dirty="0" smtClean="0"/>
              </a:p>
              <a:p>
                <a:pPr algn="ctr"/>
                <a14:m>
                  <m:oMath xmlns:m="http://schemas.openxmlformats.org/officeDocument/2006/math">
                    <m:r>
                      <a:rPr lang="fr-FR" sz="1400" b="0" i="1" smtClean="0">
                        <a:latin typeface="Cambria Math" panose="02040503050406030204" pitchFamily="18" charset="0"/>
                      </a:rPr>
                      <m:t>𝑂</m:t>
                    </m:r>
                    <m:r>
                      <a:rPr lang="fr-FR" sz="1400" b="0" i="1" smtClean="0">
                        <a:latin typeface="Cambria Math" panose="02040503050406030204" pitchFamily="18" charset="0"/>
                      </a:rPr>
                      <m:t>(</m:t>
                    </m:r>
                    <m:sSup>
                      <m:sSupPr>
                        <m:ctrlPr>
                          <a:rPr lang="fr-FR" sz="1400" b="0" i="1" smtClean="0">
                            <a:latin typeface="Cambria Math" panose="02040503050406030204" pitchFamily="18" charset="0"/>
                          </a:rPr>
                        </m:ctrlPr>
                      </m:sSupPr>
                      <m:e>
                        <m:r>
                          <a:rPr lang="fr-FR" sz="1400" b="0" i="1" smtClean="0">
                            <a:latin typeface="Cambria Math" panose="02040503050406030204" pitchFamily="18" charset="0"/>
                          </a:rPr>
                          <m:t>𝑁</m:t>
                        </m:r>
                      </m:e>
                      <m:sup>
                        <m:r>
                          <a:rPr lang="fr-FR" sz="1400" b="0" i="1" smtClean="0">
                            <a:latin typeface="Cambria Math" panose="02040503050406030204" pitchFamily="18" charset="0"/>
                          </a:rPr>
                          <m:t>4</m:t>
                        </m:r>
                      </m:sup>
                    </m:sSup>
                    <m:r>
                      <a:rPr lang="fr-FR" sz="1400" b="0" i="1" smtClean="0">
                        <a:latin typeface="Cambria Math" panose="02040503050406030204" pitchFamily="18" charset="0"/>
                      </a:rPr>
                      <m:t>)</m:t>
                    </m:r>
                  </m:oMath>
                </a14:m>
                <a:r>
                  <a:rPr lang="en-US" sz="1400" b="0" dirty="0" smtClean="0"/>
                  <a:t> matrix elements</a:t>
                </a:r>
              </a:p>
              <a:p>
                <a:pPr algn="ctr"/>
                <a:r>
                  <a:rPr lang="fr-FR" sz="1400" b="0" dirty="0" err="1" smtClean="0"/>
                  <a:t>Constructed</a:t>
                </a:r>
                <a:r>
                  <a:rPr lang="fr-FR" sz="1400" b="0" dirty="0" smtClean="0"/>
                  <a:t> in </a:t>
                </a:r>
                <a14:m>
                  <m:oMath xmlns:m="http://schemas.openxmlformats.org/officeDocument/2006/math">
                    <m:r>
                      <a:rPr lang="fr-FR" sz="1400" b="0" i="1" smtClean="0">
                        <a:latin typeface="Cambria Math" panose="02040503050406030204" pitchFamily="18" charset="0"/>
                      </a:rPr>
                      <m:t>𝑂</m:t>
                    </m:r>
                    <m:r>
                      <a:rPr lang="fr-FR" sz="1400" b="0" i="1" smtClean="0">
                        <a:latin typeface="Cambria Math" panose="02040503050406030204" pitchFamily="18" charset="0"/>
                      </a:rPr>
                      <m:t>(</m:t>
                    </m:r>
                    <m:sSup>
                      <m:sSupPr>
                        <m:ctrlPr>
                          <a:rPr lang="fr-FR" sz="1400" b="0" i="1" smtClean="0">
                            <a:latin typeface="Cambria Math" panose="02040503050406030204" pitchFamily="18" charset="0"/>
                          </a:rPr>
                        </m:ctrlPr>
                      </m:sSupPr>
                      <m:e>
                        <m:r>
                          <a:rPr lang="fr-FR" sz="1400" b="0" i="1" smtClean="0">
                            <a:latin typeface="Cambria Math" panose="02040503050406030204" pitchFamily="18" charset="0"/>
                          </a:rPr>
                          <m:t>𝑁</m:t>
                        </m:r>
                      </m:e>
                      <m:sup>
                        <m:r>
                          <a:rPr lang="fr-FR" sz="1400" b="0" i="1" smtClean="0">
                            <a:latin typeface="Cambria Math" panose="02040503050406030204" pitchFamily="18" charset="0"/>
                          </a:rPr>
                          <m:t>5</m:t>
                        </m:r>
                      </m:sup>
                    </m:sSup>
                    <m:r>
                      <a:rPr lang="fr-FR" sz="1400" b="0" i="1" smtClean="0">
                        <a:latin typeface="Cambria Math" panose="02040503050406030204" pitchFamily="18" charset="0"/>
                      </a:rPr>
                      <m:t>)</m:t>
                    </m:r>
                  </m:oMath>
                </a14:m>
                <a:r>
                  <a:rPr lang="en-US" sz="1400" b="0" dirty="0" smtClean="0"/>
                  <a:t> operations</a:t>
                </a:r>
                <a:endParaRPr lang="en-US" sz="1400" b="0" dirty="0"/>
              </a:p>
            </p:txBody>
          </p:sp>
        </mc:Choice>
        <mc:Fallback>
          <p:sp>
            <p:nvSpPr>
              <p:cNvPr id="5" name="Espace réservé du texte 2"/>
              <p:cNvSpPr txBox="1">
                <a:spLocks noRot="1" noChangeAspect="1" noMove="1" noResize="1" noEditPoints="1" noAdjustHandles="1" noChangeArrowheads="1" noChangeShapeType="1" noTextEdit="1"/>
              </p:cNvSpPr>
              <p:nvPr/>
            </p:nvSpPr>
            <p:spPr>
              <a:xfrm>
                <a:off x="-150288" y="2465409"/>
                <a:ext cx="3282695" cy="997414"/>
              </a:xfrm>
              <a:prstGeom prst="rect">
                <a:avLst/>
              </a:prstGeom>
              <a:blipFill>
                <a:blip r:embed="rId3"/>
                <a:stretch>
                  <a:fillRect t="-610" b="-1220"/>
                </a:stretch>
              </a:blipFill>
            </p:spPr>
            <p:txBody>
              <a:bodyPr/>
              <a:lstStyle/>
              <a:p>
                <a:r>
                  <a:rPr lang="en-US">
                    <a:noFill/>
                  </a:rPr>
                  <a:t> </a:t>
                </a:r>
              </a:p>
            </p:txBody>
          </p:sp>
        </mc:Fallback>
      </mc:AlternateContent>
      <p:sp>
        <p:nvSpPr>
          <p:cNvPr id="8" name="Flèche droite 7"/>
          <p:cNvSpPr/>
          <p:nvPr/>
        </p:nvSpPr>
        <p:spPr>
          <a:xfrm>
            <a:off x="3456432" y="1980777"/>
            <a:ext cx="713232" cy="484632"/>
          </a:xfrm>
          <a:prstGeom prst="rightArrow">
            <a:avLst>
              <a:gd name="adj1" fmla="val 34906"/>
              <a:gd name="adj2" fmla="val 6698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Espace réservé du texte 2"/>
          <p:cNvSpPr txBox="1">
            <a:spLocks/>
          </p:cNvSpPr>
          <p:nvPr/>
        </p:nvSpPr>
        <p:spPr>
          <a:xfrm>
            <a:off x="4823996" y="1097402"/>
            <a:ext cx="2254482" cy="516770"/>
          </a:xfrm>
          <a:prstGeom prst="rect">
            <a:avLst/>
          </a:prstGeom>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pPr algn="ctr"/>
            <a:r>
              <a:rPr lang="fr-FR" sz="1400" dirty="0" err="1" smtClean="0">
                <a:solidFill>
                  <a:srgbClr val="FF0000"/>
                </a:solidFill>
              </a:rPr>
              <a:t>Discrete</a:t>
            </a:r>
            <a:r>
              <a:rPr lang="fr-FR" sz="1400" dirty="0" smtClean="0">
                <a:solidFill>
                  <a:srgbClr val="FF0000"/>
                </a:solidFill>
              </a:rPr>
              <a:t> </a:t>
            </a:r>
            <a:r>
              <a:rPr lang="fr-FR" sz="1400" dirty="0" err="1" smtClean="0">
                <a:solidFill>
                  <a:srgbClr val="FF0000"/>
                </a:solidFill>
              </a:rPr>
              <a:t>spectrum</a:t>
            </a:r>
            <a:r>
              <a:rPr lang="fr-FR" sz="1400" dirty="0" smtClean="0">
                <a:solidFill>
                  <a:srgbClr val="FF0000"/>
                </a:solidFill>
              </a:rPr>
              <a:t>       BY CONSTRUCTION</a:t>
            </a:r>
            <a:endParaRPr lang="en-US" sz="1400" dirty="0">
              <a:solidFill>
                <a:srgbClr val="FF0000"/>
              </a:solidFill>
            </a:endParaRPr>
          </a:p>
        </p:txBody>
      </p:sp>
      <mc:AlternateContent xmlns:mc="http://schemas.openxmlformats.org/markup-compatibility/2006">
        <mc:Choice xmlns:a14="http://schemas.microsoft.com/office/drawing/2010/main" Requires="a14">
          <p:sp>
            <p:nvSpPr>
              <p:cNvPr id="10" name="Espace réservé du texte 2"/>
              <p:cNvSpPr txBox="1">
                <a:spLocks/>
              </p:cNvSpPr>
              <p:nvPr/>
            </p:nvSpPr>
            <p:spPr>
              <a:xfrm>
                <a:off x="2638279" y="1097402"/>
                <a:ext cx="2398306" cy="645010"/>
              </a:xfrm>
              <a:prstGeom prst="rect">
                <a:avLst/>
              </a:prstGeom>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pPr algn="ctr"/>
                <a:r>
                  <a:rPr lang="fr-FR" sz="1400" b="0" dirty="0" smtClean="0"/>
                  <a:t>Exact </a:t>
                </a:r>
                <a:r>
                  <a:rPr lang="fr-FR" sz="1400" b="0" dirty="0" err="1" smtClean="0"/>
                  <a:t>diagonalization</a:t>
                </a:r>
                <a:endParaRPr lang="fr-FR" sz="1400" b="0" dirty="0" smtClean="0"/>
              </a:p>
              <a:p>
                <a:pPr algn="ctr"/>
                <a14:m>
                  <m:oMath xmlns:m="http://schemas.openxmlformats.org/officeDocument/2006/math">
                    <m:r>
                      <a:rPr lang="fr-FR" sz="1400" b="0" i="1">
                        <a:latin typeface="Cambria Math" panose="02040503050406030204" pitchFamily="18" charset="0"/>
                      </a:rPr>
                      <m:t>𝑂</m:t>
                    </m:r>
                    <m:r>
                      <a:rPr lang="fr-FR" sz="1400" b="0" i="1">
                        <a:latin typeface="Cambria Math" panose="02040503050406030204" pitchFamily="18" charset="0"/>
                      </a:rPr>
                      <m:t>(</m:t>
                    </m:r>
                    <m:sSup>
                      <m:sSupPr>
                        <m:ctrlPr>
                          <a:rPr lang="fr-FR" sz="1400" b="0" i="1">
                            <a:latin typeface="Cambria Math" panose="02040503050406030204" pitchFamily="18" charset="0"/>
                          </a:rPr>
                        </m:ctrlPr>
                      </m:sSupPr>
                      <m:e>
                        <m:r>
                          <a:rPr lang="fr-FR" sz="1400" b="0" i="1">
                            <a:latin typeface="Cambria Math" panose="02040503050406030204" pitchFamily="18" charset="0"/>
                          </a:rPr>
                          <m:t>𝑁</m:t>
                        </m:r>
                      </m:e>
                      <m:sup>
                        <m:r>
                          <a:rPr lang="fr-FR" sz="1400" b="0" i="1" smtClean="0">
                            <a:latin typeface="Cambria Math" panose="02040503050406030204" pitchFamily="18" charset="0"/>
                          </a:rPr>
                          <m:t>6</m:t>
                        </m:r>
                      </m:sup>
                    </m:sSup>
                    <m:r>
                      <a:rPr lang="fr-FR" sz="1400" b="0" i="1">
                        <a:latin typeface="Cambria Math" panose="02040503050406030204" pitchFamily="18" charset="0"/>
                      </a:rPr>
                      <m:t>)</m:t>
                    </m:r>
                  </m:oMath>
                </a14:m>
                <a:r>
                  <a:rPr lang="en-US" sz="1400" b="0" dirty="0"/>
                  <a:t> operations</a:t>
                </a:r>
              </a:p>
            </p:txBody>
          </p:sp>
        </mc:Choice>
        <mc:Fallback>
          <p:sp>
            <p:nvSpPr>
              <p:cNvPr id="10" name="Espace réservé du texte 2"/>
              <p:cNvSpPr txBox="1">
                <a:spLocks noRot="1" noChangeAspect="1" noMove="1" noResize="1" noEditPoints="1" noAdjustHandles="1" noChangeArrowheads="1" noChangeShapeType="1" noTextEdit="1"/>
              </p:cNvSpPr>
              <p:nvPr/>
            </p:nvSpPr>
            <p:spPr>
              <a:xfrm>
                <a:off x="2638279" y="1097402"/>
                <a:ext cx="2398306" cy="645010"/>
              </a:xfrm>
              <a:prstGeom prst="rect">
                <a:avLst/>
              </a:prstGeom>
              <a:blipFill>
                <a:blip r:embed="rId4"/>
                <a:stretch>
                  <a:fillRect t="-1887" b="-566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Espace réservé du texte 2"/>
              <p:cNvSpPr txBox="1">
                <a:spLocks/>
              </p:cNvSpPr>
              <p:nvPr/>
            </p:nvSpPr>
            <p:spPr>
              <a:xfrm>
                <a:off x="4877571" y="2068880"/>
                <a:ext cx="2147332" cy="1289289"/>
              </a:xfrm>
              <a:prstGeom prst="rect">
                <a:avLst/>
              </a:prstGeom>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sSub>
                        <m:sSubPr>
                          <m:ctrlPr>
                            <a:rPr lang="fr-FR" sz="1400" b="0" i="1" smtClean="0">
                              <a:latin typeface="Cambria Math" panose="02040503050406030204" pitchFamily="18" charset="0"/>
                            </a:rPr>
                          </m:ctrlPr>
                        </m:sSubPr>
                        <m:e>
                          <m:r>
                            <a:rPr lang="fr-FR" sz="1400" b="0" i="1" smtClean="0">
                              <a:latin typeface="Cambria Math" panose="02040503050406030204" pitchFamily="18" charset="0"/>
                            </a:rPr>
                            <m:t>𝜔</m:t>
                          </m:r>
                        </m:e>
                        <m:sub>
                          <m:r>
                            <a:rPr lang="fr-FR" sz="1400" b="0" i="1" smtClean="0">
                              <a:latin typeface="Cambria Math" panose="02040503050406030204" pitchFamily="18" charset="0"/>
                            </a:rPr>
                            <m:t>𝑖</m:t>
                          </m:r>
                        </m:sub>
                      </m:sSub>
                      <m:r>
                        <a:rPr lang="fr-FR" sz="1400" b="0" i="1" smtClean="0">
                          <a:latin typeface="Cambria Math" panose="02040503050406030204" pitchFamily="18" charset="0"/>
                        </a:rPr>
                        <m:t>, </m:t>
                      </m:r>
                      <m:r>
                        <a:rPr lang="fr-FR" sz="1400" b="0" i="1" smtClean="0">
                          <a:latin typeface="Cambria Math" panose="02040503050406030204" pitchFamily="18" charset="0"/>
                        </a:rPr>
                        <m:t>𝐵</m:t>
                      </m:r>
                      <m:d>
                        <m:dPr>
                          <m:ctrlPr>
                            <a:rPr lang="fr-FR" sz="1400" b="0" i="1" smtClean="0">
                              <a:latin typeface="Cambria Math" panose="02040503050406030204" pitchFamily="18" charset="0"/>
                            </a:rPr>
                          </m:ctrlPr>
                        </m:dPr>
                        <m:e>
                          <m:r>
                            <a:rPr lang="fr-FR" sz="1400" b="0" i="1" smtClean="0">
                              <a:latin typeface="Cambria Math" panose="02040503050406030204" pitchFamily="18" charset="0"/>
                            </a:rPr>
                            <m:t>𝐿𝑀</m:t>
                          </m:r>
                          <m:r>
                            <a:rPr lang="fr-FR" sz="1400" b="0" i="1" smtClean="0">
                              <a:latin typeface="Cambria Math" panose="02040503050406030204" pitchFamily="18" charset="0"/>
                            </a:rPr>
                            <m:t>,</m:t>
                          </m:r>
                          <m:r>
                            <a:rPr lang="fr-FR" sz="1400" b="0" i="1" smtClean="0">
                              <a:latin typeface="Cambria Math" panose="02040503050406030204" pitchFamily="18" charset="0"/>
                            </a:rPr>
                            <m:t>𝑖</m:t>
                          </m:r>
                          <m:r>
                            <a:rPr lang="fr-FR" sz="1400" b="0" i="1" smtClean="0">
                              <a:latin typeface="Cambria Math" panose="02040503050406030204" pitchFamily="18" charset="0"/>
                            </a:rPr>
                            <m:t>→0</m:t>
                          </m:r>
                        </m:e>
                      </m:d>
                      <m:r>
                        <a:rPr lang="fr-FR" sz="1400" b="0" i="1" smtClean="0">
                          <a:latin typeface="Cambria Math" panose="02040503050406030204" pitchFamily="18" charset="0"/>
                        </a:rPr>
                        <m:t>, </m:t>
                      </m:r>
                      <m:sSub>
                        <m:sSubPr>
                          <m:ctrlPr>
                            <a:rPr lang="fr-FR" sz="1400" b="0" i="1" smtClean="0">
                              <a:latin typeface="Cambria Math" panose="02040503050406030204" pitchFamily="18" charset="0"/>
                            </a:rPr>
                          </m:ctrlPr>
                        </m:sSubPr>
                        <m:e>
                          <m:r>
                            <a:rPr lang="fr-FR" sz="1400" b="0" i="1" smtClean="0">
                              <a:latin typeface="Cambria Math" panose="02040503050406030204" pitchFamily="18" charset="0"/>
                            </a:rPr>
                            <m:t>𝑋</m:t>
                          </m:r>
                        </m:e>
                        <m:sub>
                          <m:r>
                            <a:rPr lang="fr-FR" sz="1400" b="0" i="1" smtClean="0">
                              <a:latin typeface="Cambria Math" panose="02040503050406030204" pitchFamily="18" charset="0"/>
                            </a:rPr>
                            <m:t>𝑖</m:t>
                          </m:r>
                        </m:sub>
                      </m:sSub>
                    </m:oMath>
                  </m:oMathPara>
                </a14:m>
                <a:endParaRPr lang="en-US" sz="1400" b="0" dirty="0" smtClean="0"/>
              </a:p>
              <a:p>
                <a:pPr algn="ctr"/>
                <a:r>
                  <a:rPr lang="fr-FR" sz="1400" b="0" dirty="0" smtClean="0"/>
                  <a:t>Spectrum</a:t>
                </a:r>
              </a:p>
              <a:p>
                <a:pPr algn="ctr"/>
                <a:r>
                  <a:rPr lang="fr-FR" sz="1400" b="0" dirty="0" smtClean="0"/>
                  <a:t>Transitions</a:t>
                </a:r>
              </a:p>
              <a:p>
                <a:pPr algn="ctr"/>
                <a:r>
                  <a:rPr lang="fr-FR" sz="1400" b="0" dirty="0" smtClean="0"/>
                  <a:t>Transition matrices</a:t>
                </a:r>
                <a:endParaRPr lang="en-US" sz="1400" b="0" dirty="0"/>
              </a:p>
            </p:txBody>
          </p:sp>
        </mc:Choice>
        <mc:Fallback>
          <p:sp>
            <p:nvSpPr>
              <p:cNvPr id="11" name="Espace réservé du texte 2"/>
              <p:cNvSpPr txBox="1">
                <a:spLocks noRot="1" noChangeAspect="1" noMove="1" noResize="1" noEditPoints="1" noAdjustHandles="1" noChangeArrowheads="1" noChangeShapeType="1" noTextEdit="1"/>
              </p:cNvSpPr>
              <p:nvPr/>
            </p:nvSpPr>
            <p:spPr>
              <a:xfrm>
                <a:off x="4877571" y="2068880"/>
                <a:ext cx="2147332" cy="1289289"/>
              </a:xfrm>
              <a:prstGeom prst="rect">
                <a:avLst/>
              </a:prstGeom>
              <a:blipFill>
                <a:blip r:embed="rId5"/>
                <a:stretch>
                  <a:fillRect b="-2830"/>
                </a:stretch>
              </a:blipFill>
            </p:spPr>
            <p:txBody>
              <a:bodyPr/>
              <a:lstStyle/>
              <a:p>
                <a:r>
                  <a:rPr lang="en-US">
                    <a:noFill/>
                  </a:rPr>
                  <a:t> </a:t>
                </a:r>
              </a:p>
            </p:txBody>
          </p:sp>
        </mc:Fallback>
      </mc:AlternateContent>
      <p:sp>
        <p:nvSpPr>
          <p:cNvPr id="12" name="Espace réservé du texte 2"/>
          <p:cNvSpPr txBox="1">
            <a:spLocks/>
          </p:cNvSpPr>
          <p:nvPr/>
        </p:nvSpPr>
        <p:spPr>
          <a:xfrm>
            <a:off x="2710191" y="2825577"/>
            <a:ext cx="2254482" cy="516770"/>
          </a:xfrm>
          <a:prstGeom prst="rect">
            <a:avLst/>
          </a:prstGeom>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pPr algn="ctr"/>
            <a:r>
              <a:rPr lang="fr-FR" sz="1400" dirty="0" err="1" smtClean="0">
                <a:solidFill>
                  <a:srgbClr val="FF0000"/>
                </a:solidFill>
              </a:rPr>
              <a:t>Truncation</a:t>
            </a:r>
            <a:r>
              <a:rPr lang="fr-FR" sz="1400" dirty="0" smtClean="0">
                <a:solidFill>
                  <a:srgbClr val="FF0000"/>
                </a:solidFill>
              </a:rPr>
              <a:t> in </a:t>
            </a:r>
            <a:r>
              <a:rPr lang="fr-FR" sz="1400" dirty="0" err="1" smtClean="0">
                <a:solidFill>
                  <a:srgbClr val="FF0000"/>
                </a:solidFill>
              </a:rPr>
              <a:t>qp</a:t>
            </a:r>
            <a:r>
              <a:rPr lang="fr-FR" sz="1400" dirty="0" smtClean="0">
                <a:solidFill>
                  <a:srgbClr val="FF0000"/>
                </a:solidFill>
              </a:rPr>
              <a:t> configurations</a:t>
            </a:r>
            <a:endParaRPr lang="en-US" sz="1400" dirty="0">
              <a:solidFill>
                <a:srgbClr val="FF0000"/>
              </a:solidFill>
            </a:endParaRPr>
          </a:p>
        </p:txBody>
      </p:sp>
      <p:sp>
        <p:nvSpPr>
          <p:cNvPr id="13" name="Flèche droite 12"/>
          <p:cNvSpPr/>
          <p:nvPr/>
        </p:nvSpPr>
        <p:spPr>
          <a:xfrm>
            <a:off x="7734568" y="1980777"/>
            <a:ext cx="713232" cy="484632"/>
          </a:xfrm>
          <a:prstGeom prst="rightArrow">
            <a:avLst>
              <a:gd name="adj1" fmla="val 34906"/>
              <a:gd name="adj2" fmla="val 6698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Espace réservé du texte 2"/>
          <p:cNvSpPr txBox="1">
            <a:spLocks/>
          </p:cNvSpPr>
          <p:nvPr/>
        </p:nvSpPr>
        <p:spPr>
          <a:xfrm>
            <a:off x="6942608" y="1097402"/>
            <a:ext cx="2486900" cy="645010"/>
          </a:xfrm>
          <a:prstGeom prst="rect">
            <a:avLst/>
          </a:prstGeom>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pPr algn="ctr"/>
            <a:r>
              <a:rPr lang="fr-FR" sz="1400" b="0" dirty="0" err="1" smtClean="0"/>
              <a:t>Smearing</a:t>
            </a:r>
            <a:r>
              <a:rPr lang="fr-FR" sz="1400" b="0" dirty="0" smtClean="0"/>
              <a:t> of the </a:t>
            </a:r>
            <a:r>
              <a:rPr lang="fr-FR" sz="1400" b="0" dirty="0" err="1" smtClean="0"/>
              <a:t>strength</a:t>
            </a:r>
            <a:endParaRPr lang="fr-FR" sz="1400" b="0" dirty="0" smtClean="0"/>
          </a:p>
          <a:p>
            <a:pPr algn="ctr"/>
            <a:r>
              <a:rPr lang="fr-FR" sz="1400" b="0" dirty="0" smtClean="0"/>
              <a:t>Convolution </a:t>
            </a:r>
            <a:r>
              <a:rPr lang="fr-FR" sz="1400" b="0" dirty="0" err="1" smtClean="0"/>
              <a:t>with</a:t>
            </a:r>
            <a:r>
              <a:rPr lang="fr-FR" sz="1400" b="0" dirty="0" smtClean="0"/>
              <a:t> </a:t>
            </a:r>
            <a:r>
              <a:rPr lang="fr-FR" sz="1400" b="0" dirty="0" err="1" smtClean="0"/>
              <a:t>Lorentzian</a:t>
            </a:r>
            <a:endParaRPr lang="en-US" sz="1400" b="0" dirty="0"/>
          </a:p>
        </p:txBody>
      </p:sp>
      <p:sp>
        <p:nvSpPr>
          <p:cNvPr id="15" name="Espace réservé du texte 2"/>
          <p:cNvSpPr txBox="1">
            <a:spLocks/>
          </p:cNvSpPr>
          <p:nvPr/>
        </p:nvSpPr>
        <p:spPr>
          <a:xfrm>
            <a:off x="6856259" y="2889410"/>
            <a:ext cx="2737841" cy="322871"/>
          </a:xfrm>
          <a:prstGeom prst="rect">
            <a:avLst/>
          </a:prstGeom>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pPr algn="ctr"/>
            <a:r>
              <a:rPr lang="fr-FR" sz="1400" dirty="0" smtClean="0">
                <a:solidFill>
                  <a:srgbClr val="FF0000"/>
                </a:solidFill>
              </a:rPr>
              <a:t>Continuum </a:t>
            </a:r>
            <a:r>
              <a:rPr lang="fr-FR" sz="1400" dirty="0" err="1" smtClean="0">
                <a:solidFill>
                  <a:srgbClr val="FF0000"/>
                </a:solidFill>
              </a:rPr>
              <a:t>effects</a:t>
            </a:r>
            <a:r>
              <a:rPr lang="fr-FR" sz="1400" dirty="0" smtClean="0">
                <a:solidFill>
                  <a:srgbClr val="FF0000"/>
                </a:solidFill>
              </a:rPr>
              <a:t> BY HAND</a:t>
            </a:r>
            <a:endParaRPr lang="en-US" sz="1400" dirty="0">
              <a:solidFill>
                <a:srgbClr val="FF0000"/>
              </a:solidFill>
            </a:endParaRPr>
          </a:p>
        </p:txBody>
      </p:sp>
      <mc:AlternateContent xmlns:mc="http://schemas.openxmlformats.org/markup-compatibility/2006">
        <mc:Choice xmlns:a14="http://schemas.microsoft.com/office/drawing/2010/main" Requires="a14">
          <p:sp>
            <p:nvSpPr>
              <p:cNvPr id="16" name="Rectangle 15"/>
              <p:cNvSpPr/>
              <p:nvPr/>
            </p:nvSpPr>
            <p:spPr>
              <a:xfrm>
                <a:off x="9077958" y="1878255"/>
                <a:ext cx="2643503" cy="689676"/>
              </a:xfrm>
              <a:prstGeom prst="rect">
                <a:avLst/>
              </a:prstGeom>
              <a:ln w="38100">
                <a:solidFill>
                  <a:srgbClr val="00B0F0"/>
                </a:solidFill>
              </a:ln>
            </p:spPr>
            <p:txBody>
              <a:bodyPr wrap="square">
                <a:spAutoFit/>
              </a:bodyPr>
              <a:lstStyle/>
              <a:p>
                <a14:m>
                  <m:oMathPara xmlns:m="http://schemas.openxmlformats.org/officeDocument/2006/math">
                    <m:oMathParaPr>
                      <m:jc m:val="centerGroup"/>
                    </m:oMathParaPr>
                    <m:oMath xmlns:m="http://schemas.openxmlformats.org/officeDocument/2006/math">
                      <m:r>
                        <a:rPr lang="fr-FR" sz="1600" b="1" i="1" smtClean="0">
                          <a:latin typeface="Cambria Math" panose="02040503050406030204" pitchFamily="18" charset="0"/>
                        </a:rPr>
                        <m:t>𝑺</m:t>
                      </m:r>
                      <m:d>
                        <m:dPr>
                          <m:ctrlPr>
                            <a:rPr lang="fr-FR" sz="1600" b="1" i="1" smtClean="0">
                              <a:latin typeface="Cambria Math" panose="02040503050406030204" pitchFamily="18" charset="0"/>
                            </a:rPr>
                          </m:ctrlPr>
                        </m:dPr>
                        <m:e>
                          <m:r>
                            <a:rPr lang="fr-FR" sz="1600" b="1" i="1" smtClean="0">
                              <a:latin typeface="Cambria Math" panose="02040503050406030204" pitchFamily="18" charset="0"/>
                            </a:rPr>
                            <m:t>𝝎</m:t>
                          </m:r>
                        </m:e>
                      </m:d>
                      <m:r>
                        <a:rPr lang="fr-FR" sz="1600" b="1" i="1" smtClean="0">
                          <a:latin typeface="Cambria Math" panose="02040503050406030204" pitchFamily="18" charset="0"/>
                        </a:rPr>
                        <m:t>=</m:t>
                      </m:r>
                      <m:nary>
                        <m:naryPr>
                          <m:chr m:val="∑"/>
                          <m:supHide m:val="on"/>
                          <m:ctrlPr>
                            <a:rPr lang="fr-FR" sz="1600" b="1" i="1" smtClean="0">
                              <a:latin typeface="Cambria Math" panose="02040503050406030204" pitchFamily="18" charset="0"/>
                            </a:rPr>
                          </m:ctrlPr>
                        </m:naryPr>
                        <m:sub>
                          <m:r>
                            <a:rPr lang="fr-FR" sz="1600" b="1" i="1" smtClean="0">
                              <a:latin typeface="Cambria Math" panose="02040503050406030204" pitchFamily="18" charset="0"/>
                            </a:rPr>
                            <m:t>𝒊</m:t>
                          </m:r>
                        </m:sub>
                        <m:sup/>
                        <m:e>
                          <m:f>
                            <m:fPr>
                              <m:ctrlPr>
                                <a:rPr lang="fr-FR" sz="1600" b="1" i="1" smtClean="0">
                                  <a:latin typeface="Cambria Math" panose="02040503050406030204" pitchFamily="18" charset="0"/>
                                </a:rPr>
                              </m:ctrlPr>
                            </m:fPr>
                            <m:num>
                              <m:r>
                                <a:rPr lang="fr-FR" sz="1600" b="1" i="1" smtClean="0">
                                  <a:latin typeface="Cambria Math" panose="02040503050406030204" pitchFamily="18" charset="0"/>
                                </a:rPr>
                                <m:t>𝑩</m:t>
                              </m:r>
                              <m:r>
                                <a:rPr lang="fr-FR" sz="1600" b="1" i="1" smtClean="0">
                                  <a:latin typeface="Cambria Math" panose="02040503050406030204" pitchFamily="18" charset="0"/>
                                </a:rPr>
                                <m:t>(</m:t>
                              </m:r>
                              <m:r>
                                <a:rPr lang="fr-FR" sz="1600" b="1" i="1" smtClean="0">
                                  <a:latin typeface="Cambria Math" panose="02040503050406030204" pitchFamily="18" charset="0"/>
                                </a:rPr>
                                <m:t>𝒊</m:t>
                              </m:r>
                              <m:r>
                                <a:rPr lang="fr-FR" sz="1600" b="1" i="1" smtClean="0">
                                  <a:latin typeface="Cambria Math" panose="02040503050406030204" pitchFamily="18" charset="0"/>
                                </a:rPr>
                                <m:t>→</m:t>
                              </m:r>
                              <m:r>
                                <a:rPr lang="fr-FR" sz="1600" b="1" i="1" smtClean="0">
                                  <a:latin typeface="Cambria Math" panose="02040503050406030204" pitchFamily="18" charset="0"/>
                                </a:rPr>
                                <m:t>𝟎</m:t>
                              </m:r>
                              <m:r>
                                <a:rPr lang="fr-FR" sz="1600" b="1" i="1" smtClean="0">
                                  <a:latin typeface="Cambria Math" panose="02040503050406030204" pitchFamily="18" charset="0"/>
                                </a:rPr>
                                <m:t>)</m:t>
                              </m:r>
                            </m:num>
                            <m:den>
                              <m:sSup>
                                <m:sSupPr>
                                  <m:ctrlPr>
                                    <a:rPr lang="fr-FR" sz="1600" b="1" i="1" smtClean="0">
                                      <a:latin typeface="Cambria Math" panose="02040503050406030204" pitchFamily="18" charset="0"/>
                                    </a:rPr>
                                  </m:ctrlPr>
                                </m:sSupPr>
                                <m:e>
                                  <m:d>
                                    <m:dPr>
                                      <m:ctrlPr>
                                        <a:rPr lang="fr-FR" sz="1600" b="1" i="1" smtClean="0">
                                          <a:latin typeface="Cambria Math" panose="02040503050406030204" pitchFamily="18" charset="0"/>
                                        </a:rPr>
                                      </m:ctrlPr>
                                    </m:dPr>
                                    <m:e>
                                      <m:r>
                                        <a:rPr lang="fr-FR" sz="1600" b="1" i="1" smtClean="0">
                                          <a:latin typeface="Cambria Math" panose="02040503050406030204" pitchFamily="18" charset="0"/>
                                        </a:rPr>
                                        <m:t>𝝎</m:t>
                                      </m:r>
                                      <m:r>
                                        <a:rPr lang="fr-FR" sz="1600" b="1" i="1" smtClean="0">
                                          <a:latin typeface="Cambria Math" panose="02040503050406030204" pitchFamily="18" charset="0"/>
                                        </a:rPr>
                                        <m:t>−</m:t>
                                      </m:r>
                                      <m:sSub>
                                        <m:sSubPr>
                                          <m:ctrlPr>
                                            <a:rPr lang="fr-FR" sz="1600" b="1" i="1" smtClean="0">
                                              <a:latin typeface="Cambria Math" panose="02040503050406030204" pitchFamily="18" charset="0"/>
                                            </a:rPr>
                                          </m:ctrlPr>
                                        </m:sSubPr>
                                        <m:e>
                                          <m:r>
                                            <a:rPr lang="fr-FR" sz="1600" b="1" i="1" smtClean="0">
                                              <a:latin typeface="Cambria Math" panose="02040503050406030204" pitchFamily="18" charset="0"/>
                                            </a:rPr>
                                            <m:t>𝝎</m:t>
                                          </m:r>
                                        </m:e>
                                        <m:sub>
                                          <m:r>
                                            <a:rPr lang="fr-FR" sz="1600" b="1" i="1" smtClean="0">
                                              <a:latin typeface="Cambria Math" panose="02040503050406030204" pitchFamily="18" charset="0"/>
                                            </a:rPr>
                                            <m:t>𝒊</m:t>
                                          </m:r>
                                        </m:sub>
                                      </m:sSub>
                                    </m:e>
                                  </m:d>
                                </m:e>
                                <m:sup>
                                  <m:r>
                                    <a:rPr lang="fr-FR" sz="1600" b="1" i="1" smtClean="0">
                                      <a:latin typeface="Cambria Math" panose="02040503050406030204" pitchFamily="18" charset="0"/>
                                    </a:rPr>
                                    <m:t>𝟐</m:t>
                                  </m:r>
                                </m:sup>
                              </m:sSup>
                              <m:r>
                                <a:rPr lang="fr-FR" sz="1600" b="1" i="1" smtClean="0">
                                  <a:latin typeface="Cambria Math" panose="02040503050406030204" pitchFamily="18" charset="0"/>
                                </a:rPr>
                                <m:t>+</m:t>
                              </m:r>
                              <m:sSup>
                                <m:sSupPr>
                                  <m:ctrlPr>
                                    <a:rPr lang="fr-FR" sz="1600" b="1" i="1" smtClean="0">
                                      <a:latin typeface="Cambria Math" panose="02040503050406030204" pitchFamily="18" charset="0"/>
                                    </a:rPr>
                                  </m:ctrlPr>
                                </m:sSupPr>
                                <m:e>
                                  <m:r>
                                    <a:rPr lang="fr-FR" sz="1600" b="1" i="1" smtClean="0">
                                      <a:latin typeface="Cambria Math" panose="02040503050406030204" pitchFamily="18" charset="0"/>
                                    </a:rPr>
                                    <m:t>𝜸</m:t>
                                  </m:r>
                                </m:e>
                                <m:sup>
                                  <m:r>
                                    <a:rPr lang="fr-FR" sz="1600" b="1" i="1" smtClean="0">
                                      <a:latin typeface="Cambria Math" panose="02040503050406030204" pitchFamily="18" charset="0"/>
                                    </a:rPr>
                                    <m:t>𝟐</m:t>
                                  </m:r>
                                </m:sup>
                              </m:sSup>
                            </m:den>
                          </m:f>
                        </m:e>
                      </m:nary>
                    </m:oMath>
                  </m:oMathPara>
                </a14:m>
                <a:endParaRPr lang="en-US" sz="2400" dirty="0"/>
              </a:p>
            </p:txBody>
          </p:sp>
        </mc:Choice>
        <mc:Fallback>
          <p:sp>
            <p:nvSpPr>
              <p:cNvPr id="16" name="Rectangle 15"/>
              <p:cNvSpPr>
                <a:spLocks noRot="1" noChangeAspect="1" noMove="1" noResize="1" noEditPoints="1" noAdjustHandles="1" noChangeArrowheads="1" noChangeShapeType="1" noTextEdit="1"/>
              </p:cNvSpPr>
              <p:nvPr/>
            </p:nvSpPr>
            <p:spPr>
              <a:xfrm>
                <a:off x="9077958" y="1878255"/>
                <a:ext cx="2643503" cy="689676"/>
              </a:xfrm>
              <a:prstGeom prst="rect">
                <a:avLst/>
              </a:prstGeom>
              <a:blipFill>
                <a:blip r:embed="rId6"/>
                <a:stretch>
                  <a:fillRect/>
                </a:stretch>
              </a:blipFill>
              <a:ln w="38100">
                <a:solidFill>
                  <a:srgbClr val="00B0F0"/>
                </a:solidFill>
              </a:ln>
            </p:spPr>
            <p:txBody>
              <a:bodyPr/>
              <a:lstStyle/>
              <a:p>
                <a:r>
                  <a:rPr lang="en-US">
                    <a:noFill/>
                  </a:rPr>
                  <a:t> </a:t>
                </a:r>
              </a:p>
            </p:txBody>
          </p:sp>
        </mc:Fallback>
      </mc:AlternateContent>
      <p:sp>
        <p:nvSpPr>
          <p:cNvPr id="17" name="Espace réservé du texte 2"/>
          <p:cNvSpPr txBox="1">
            <a:spLocks/>
          </p:cNvSpPr>
          <p:nvPr/>
        </p:nvSpPr>
        <p:spPr>
          <a:xfrm>
            <a:off x="10146662" y="3342347"/>
            <a:ext cx="1618618" cy="405970"/>
          </a:xfrm>
          <a:prstGeom prst="rect">
            <a:avLst/>
          </a:prstGeom>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r>
              <a:rPr lang="fr-FR" sz="2000" dirty="0" smtClean="0"/>
              <a:t>QRPA-FAM</a:t>
            </a:r>
            <a:endParaRPr lang="en-US" sz="2000" dirty="0"/>
          </a:p>
        </p:txBody>
      </p:sp>
      <p:grpSp>
        <p:nvGrpSpPr>
          <p:cNvPr id="21" name="Groupe 20"/>
          <p:cNvGrpSpPr/>
          <p:nvPr/>
        </p:nvGrpSpPr>
        <p:grpSpPr>
          <a:xfrm rot="1273095">
            <a:off x="-18203" y="3988240"/>
            <a:ext cx="1164110" cy="454902"/>
            <a:chOff x="774642" y="4302185"/>
            <a:chExt cx="1164110" cy="454902"/>
          </a:xfrm>
        </p:grpSpPr>
        <p:pic>
          <p:nvPicPr>
            <p:cNvPr id="3074" name="Picture 2" descr="File:Feynman diagram - Photon propagator.svg - Wikimedia Commons"/>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336" t="17003" r="8881"/>
            <a:stretch/>
          </p:blipFill>
          <p:spPr bwMode="auto">
            <a:xfrm rot="1881076">
              <a:off x="774642" y="4302185"/>
              <a:ext cx="1164110" cy="221989"/>
            </a:xfrm>
            <a:prstGeom prst="rect">
              <a:avLst/>
            </a:prstGeom>
            <a:noFill/>
            <a:extLst>
              <a:ext uri="{909E8E84-426E-40DD-AFC4-6F175D3DCCD1}">
                <a14:hiddenFill xmlns:a14="http://schemas.microsoft.com/office/drawing/2010/main">
                  <a:solidFill>
                    <a:srgbClr val="FFFFFF"/>
                  </a:solidFill>
                </a14:hiddenFill>
              </a:ext>
            </a:extLst>
          </p:spPr>
        </p:pic>
        <p:sp>
          <p:nvSpPr>
            <p:cNvPr id="20" name="Triangle isocèle 19"/>
            <p:cNvSpPr/>
            <p:nvPr/>
          </p:nvSpPr>
          <p:spPr>
            <a:xfrm>
              <a:off x="1819656" y="4663440"/>
              <a:ext cx="109728" cy="9364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mc:Choice xmlns:a14="http://schemas.microsoft.com/office/drawing/2010/main" Requires="a14">
          <p:sp>
            <p:nvSpPr>
              <p:cNvPr id="23" name="Espace réservé du texte 2"/>
              <p:cNvSpPr txBox="1">
                <a:spLocks/>
              </p:cNvSpPr>
              <p:nvPr/>
            </p:nvSpPr>
            <p:spPr>
              <a:xfrm>
                <a:off x="831281" y="3708064"/>
                <a:ext cx="734915" cy="516770"/>
              </a:xfrm>
              <a:prstGeom prst="rect">
                <a:avLst/>
              </a:prstGeom>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pPr algn="ctr"/>
                <a:r>
                  <a:rPr lang="fr-FR" sz="1400" b="0" dirty="0" smtClean="0"/>
                  <a:t>(L,M)</a:t>
                </a:r>
              </a:p>
              <a:p>
                <a:pPr algn="ctr"/>
                <a14:m>
                  <m:oMathPara xmlns:m="http://schemas.openxmlformats.org/officeDocument/2006/math">
                    <m:oMathParaPr>
                      <m:jc m:val="centerGroup"/>
                    </m:oMathParaPr>
                    <m:oMath xmlns:m="http://schemas.openxmlformats.org/officeDocument/2006/math">
                      <m:r>
                        <a:rPr lang="fr-FR" sz="1400" b="0" i="1" smtClean="0">
                          <a:latin typeface="Cambria Math" panose="02040503050406030204" pitchFamily="18" charset="0"/>
                        </a:rPr>
                        <m:t>𝜔</m:t>
                      </m:r>
                    </m:oMath>
                  </m:oMathPara>
                </a14:m>
                <a:endParaRPr lang="fr-FR" sz="1400" b="0" dirty="0" smtClean="0"/>
              </a:p>
            </p:txBody>
          </p:sp>
        </mc:Choice>
        <mc:Fallback>
          <p:sp>
            <p:nvSpPr>
              <p:cNvPr id="23" name="Espace réservé du texte 2"/>
              <p:cNvSpPr txBox="1">
                <a:spLocks noRot="1" noChangeAspect="1" noMove="1" noResize="1" noEditPoints="1" noAdjustHandles="1" noChangeArrowheads="1" noChangeShapeType="1" noTextEdit="1"/>
              </p:cNvSpPr>
              <p:nvPr/>
            </p:nvSpPr>
            <p:spPr>
              <a:xfrm>
                <a:off x="831281" y="3708064"/>
                <a:ext cx="734915" cy="516770"/>
              </a:xfrm>
              <a:prstGeom prst="rect">
                <a:avLst/>
              </a:prstGeom>
              <a:blipFill>
                <a:blip r:embed="rId8"/>
                <a:stretch>
                  <a:fillRect t="-1176"/>
                </a:stretch>
              </a:blipFill>
            </p:spPr>
            <p:txBody>
              <a:bodyPr/>
              <a:lstStyle/>
              <a:p>
                <a:r>
                  <a:rPr lang="en-US">
                    <a:noFill/>
                  </a:rPr>
                  <a:t> </a:t>
                </a:r>
              </a:p>
            </p:txBody>
          </p:sp>
        </mc:Fallback>
      </mc:AlternateContent>
      <p:grpSp>
        <p:nvGrpSpPr>
          <p:cNvPr id="26" name="Groupe 25"/>
          <p:cNvGrpSpPr/>
          <p:nvPr/>
        </p:nvGrpSpPr>
        <p:grpSpPr>
          <a:xfrm>
            <a:off x="953920" y="4554797"/>
            <a:ext cx="900096" cy="900096"/>
            <a:chOff x="1468200" y="5020083"/>
            <a:chExt cx="900096" cy="900096"/>
          </a:xfrm>
        </p:grpSpPr>
        <p:sp>
          <p:nvSpPr>
            <p:cNvPr id="19" name="Ellipse 18"/>
            <p:cNvSpPr/>
            <p:nvPr/>
          </p:nvSpPr>
          <p:spPr>
            <a:xfrm>
              <a:off x="1468200" y="5020083"/>
              <a:ext cx="900096" cy="9000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ZoneTexte 24"/>
            <p:cNvSpPr txBox="1"/>
            <p:nvPr/>
          </p:nvSpPr>
          <p:spPr>
            <a:xfrm>
              <a:off x="1602772" y="5285259"/>
              <a:ext cx="646331" cy="369332"/>
            </a:xfrm>
            <a:prstGeom prst="rect">
              <a:avLst/>
            </a:prstGeom>
            <a:noFill/>
          </p:spPr>
          <p:txBody>
            <a:bodyPr wrap="none" rtlCol="0">
              <a:spAutoFit/>
            </a:bodyPr>
            <a:lstStyle/>
            <a:p>
              <a:pPr algn="l"/>
              <a:r>
                <a:rPr lang="fr-FR" sz="1800" dirty="0" smtClean="0"/>
                <a:t>HFB</a:t>
              </a:r>
              <a:endParaRPr lang="en-US" sz="1800" dirty="0"/>
            </a:p>
          </p:txBody>
        </p:sp>
      </p:grpSp>
      <p:sp>
        <p:nvSpPr>
          <p:cNvPr id="28" name="Flèche droite 27"/>
          <p:cNvSpPr/>
          <p:nvPr/>
        </p:nvSpPr>
        <p:spPr>
          <a:xfrm>
            <a:off x="2419175" y="5121816"/>
            <a:ext cx="713232" cy="484632"/>
          </a:xfrm>
          <a:prstGeom prst="rightArrow">
            <a:avLst>
              <a:gd name="adj1" fmla="val 34906"/>
              <a:gd name="adj2" fmla="val 6698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Ellipse 29"/>
          <p:cNvSpPr/>
          <p:nvPr/>
        </p:nvSpPr>
        <p:spPr>
          <a:xfrm>
            <a:off x="3615680" y="4991717"/>
            <a:ext cx="900096" cy="9000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Ellipse 31"/>
          <p:cNvSpPr/>
          <p:nvPr/>
        </p:nvSpPr>
        <p:spPr>
          <a:xfrm>
            <a:off x="3436951" y="4991717"/>
            <a:ext cx="1348993" cy="900096"/>
          </a:xfrm>
          <a:prstGeom prst="ellipse">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Ellipse 32"/>
          <p:cNvSpPr/>
          <p:nvPr/>
        </p:nvSpPr>
        <p:spPr>
          <a:xfrm>
            <a:off x="3790810" y="4991717"/>
            <a:ext cx="549833" cy="900096"/>
          </a:xfrm>
          <a:prstGeom prst="ellipse">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Espace réservé du texte 2"/>
          <p:cNvSpPr txBox="1">
            <a:spLocks/>
          </p:cNvSpPr>
          <p:nvPr/>
        </p:nvSpPr>
        <p:spPr>
          <a:xfrm>
            <a:off x="0" y="5623420"/>
            <a:ext cx="2527727" cy="322871"/>
          </a:xfrm>
          <a:prstGeom prst="rect">
            <a:avLst/>
          </a:prstGeom>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pPr algn="ctr"/>
            <a:r>
              <a:rPr lang="fr-FR" sz="1400" b="0" dirty="0" smtClean="0"/>
              <a:t>Excite vacuum </a:t>
            </a:r>
            <a:r>
              <a:rPr lang="fr-FR" sz="1400" b="0" dirty="0" err="1" smtClean="0"/>
              <a:t>with</a:t>
            </a:r>
            <a:r>
              <a:rPr lang="fr-FR" sz="1400" b="0" dirty="0" smtClean="0"/>
              <a:t> a probe</a:t>
            </a:r>
            <a:endParaRPr lang="en-US" sz="1400" b="0" dirty="0"/>
          </a:p>
        </p:txBody>
      </p:sp>
      <p:sp>
        <p:nvSpPr>
          <p:cNvPr id="35" name="Espace réservé du texte 2"/>
          <p:cNvSpPr txBox="1">
            <a:spLocks/>
          </p:cNvSpPr>
          <p:nvPr/>
        </p:nvSpPr>
        <p:spPr>
          <a:xfrm>
            <a:off x="1658231" y="3675115"/>
            <a:ext cx="2344847" cy="967149"/>
          </a:xfrm>
          <a:prstGeom prst="rect">
            <a:avLst/>
          </a:prstGeom>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pPr algn="ctr"/>
            <a:r>
              <a:rPr lang="fr-FR" sz="1400" b="0" dirty="0" smtClean="0"/>
              <a:t>Self-consistent </a:t>
            </a:r>
            <a:r>
              <a:rPr lang="fr-FR" sz="1400" b="0" dirty="0" err="1" smtClean="0"/>
              <a:t>equation</a:t>
            </a:r>
            <a:endParaRPr lang="fr-FR" sz="1400" b="0" dirty="0" smtClean="0"/>
          </a:p>
          <a:p>
            <a:pPr algn="ctr"/>
            <a:r>
              <a:rPr lang="fr-FR" sz="1400" b="0" dirty="0" smtClean="0"/>
              <a:t>HFB-</a:t>
            </a:r>
            <a:r>
              <a:rPr lang="fr-FR" sz="1400" b="0" dirty="0" err="1" smtClean="0"/>
              <a:t>like</a:t>
            </a:r>
            <a:r>
              <a:rPr lang="fr-FR" sz="1400" b="0" dirty="0" smtClean="0"/>
              <a:t> </a:t>
            </a:r>
            <a:r>
              <a:rPr lang="fr-FR" sz="1400" b="0" dirty="0" err="1" smtClean="0"/>
              <a:t>loop</a:t>
            </a:r>
            <a:endParaRPr lang="fr-FR" sz="1400" b="0" dirty="0" smtClean="0"/>
          </a:p>
          <a:p>
            <a:pPr algn="ctr"/>
            <a:r>
              <a:rPr lang="fr-FR" sz="1400" b="0" dirty="0" err="1" smtClean="0"/>
              <a:t>Truncation</a:t>
            </a:r>
            <a:r>
              <a:rPr lang="fr-FR" sz="1400" b="0" dirty="0" smtClean="0"/>
              <a:t>-free</a:t>
            </a:r>
            <a:endParaRPr lang="en-US" sz="1400" b="0" dirty="0"/>
          </a:p>
        </p:txBody>
      </p:sp>
      <mc:AlternateContent xmlns:mc="http://schemas.openxmlformats.org/markup-compatibility/2006">
        <mc:Choice xmlns:a14="http://schemas.microsoft.com/office/drawing/2010/main" Requires="a14">
          <p:sp>
            <p:nvSpPr>
              <p:cNvPr id="36" name="Espace réservé du texte 2"/>
              <p:cNvSpPr txBox="1">
                <a:spLocks/>
              </p:cNvSpPr>
              <p:nvPr/>
            </p:nvSpPr>
            <p:spPr>
              <a:xfrm>
                <a:off x="1819611" y="4676488"/>
                <a:ext cx="2026063" cy="347814"/>
              </a:xfrm>
              <a:prstGeom prst="rect">
                <a:avLst/>
              </a:prstGeom>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pPr algn="ctr"/>
                <a14:m>
                  <m:oMath xmlns:m="http://schemas.openxmlformats.org/officeDocument/2006/math">
                    <m:r>
                      <a:rPr lang="fr-FR" sz="1400" b="1" i="1" smtClean="0">
                        <a:solidFill>
                          <a:srgbClr val="FF0000"/>
                        </a:solidFill>
                        <a:latin typeface="Cambria Math" panose="02040503050406030204" pitchFamily="18" charset="0"/>
                      </a:rPr>
                      <m:t>𝑶</m:t>
                    </m:r>
                    <m:d>
                      <m:dPr>
                        <m:ctrlPr>
                          <a:rPr lang="fr-FR" sz="1400" b="1" i="1" smtClean="0">
                            <a:solidFill>
                              <a:srgbClr val="FF0000"/>
                            </a:solidFill>
                            <a:latin typeface="Cambria Math" panose="02040503050406030204" pitchFamily="18" charset="0"/>
                          </a:rPr>
                        </m:ctrlPr>
                      </m:dPr>
                      <m:e>
                        <m:sSup>
                          <m:sSupPr>
                            <m:ctrlPr>
                              <a:rPr lang="fr-FR" sz="1400" b="1" i="1" smtClean="0">
                                <a:solidFill>
                                  <a:srgbClr val="FF0000"/>
                                </a:solidFill>
                                <a:latin typeface="Cambria Math" panose="02040503050406030204" pitchFamily="18" charset="0"/>
                              </a:rPr>
                            </m:ctrlPr>
                          </m:sSupPr>
                          <m:e>
                            <m:r>
                              <a:rPr lang="fr-FR" sz="1400" b="1" i="1" smtClean="0">
                                <a:solidFill>
                                  <a:srgbClr val="FF0000"/>
                                </a:solidFill>
                                <a:latin typeface="Cambria Math" panose="02040503050406030204" pitchFamily="18" charset="0"/>
                              </a:rPr>
                              <m:t>𝑵</m:t>
                            </m:r>
                          </m:e>
                          <m:sup>
                            <m:r>
                              <a:rPr lang="fr-FR" sz="1400" b="1" i="1" smtClean="0">
                                <a:solidFill>
                                  <a:srgbClr val="FF0000"/>
                                </a:solidFill>
                                <a:latin typeface="Cambria Math" panose="02040503050406030204" pitchFamily="18" charset="0"/>
                              </a:rPr>
                              <m:t>𝟒</m:t>
                            </m:r>
                          </m:sup>
                        </m:sSup>
                      </m:e>
                    </m:d>
                  </m:oMath>
                </a14:m>
                <a:r>
                  <a:rPr lang="en-US" sz="1400" dirty="0" smtClean="0">
                    <a:solidFill>
                      <a:srgbClr val="FF0000"/>
                    </a:solidFill>
                  </a:rPr>
                  <a:t> operations</a:t>
                </a:r>
                <a:endParaRPr lang="en-US" sz="1400" dirty="0">
                  <a:solidFill>
                    <a:srgbClr val="FF0000"/>
                  </a:solidFill>
                </a:endParaRPr>
              </a:p>
            </p:txBody>
          </p:sp>
        </mc:Choice>
        <mc:Fallback>
          <p:sp>
            <p:nvSpPr>
              <p:cNvPr id="36" name="Espace réservé du texte 2"/>
              <p:cNvSpPr txBox="1">
                <a:spLocks noRot="1" noChangeAspect="1" noMove="1" noResize="1" noEditPoints="1" noAdjustHandles="1" noChangeArrowheads="1" noChangeShapeType="1" noTextEdit="1"/>
              </p:cNvSpPr>
              <p:nvPr/>
            </p:nvSpPr>
            <p:spPr>
              <a:xfrm>
                <a:off x="1819611" y="4676488"/>
                <a:ext cx="2026063" cy="347814"/>
              </a:xfrm>
              <a:prstGeom prst="rect">
                <a:avLst/>
              </a:prstGeom>
              <a:blipFill>
                <a:blip r:embed="rId9"/>
                <a:stretch>
                  <a:fillRect b="-1052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7" name="Espace réservé du texte 2"/>
              <p:cNvSpPr txBox="1">
                <a:spLocks/>
              </p:cNvSpPr>
              <p:nvPr/>
            </p:nvSpPr>
            <p:spPr>
              <a:xfrm>
                <a:off x="5021059" y="4730764"/>
                <a:ext cx="3821857" cy="1161049"/>
              </a:xfrm>
              <a:prstGeom prst="rect">
                <a:avLst/>
              </a:prstGeom>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sSub>
                        <m:sSubPr>
                          <m:ctrlPr>
                            <a:rPr lang="fr-FR" sz="1400" b="0" i="1" smtClean="0">
                              <a:latin typeface="Cambria Math" panose="02040503050406030204" pitchFamily="18" charset="0"/>
                            </a:rPr>
                          </m:ctrlPr>
                        </m:sSubPr>
                        <m:e>
                          <m:r>
                            <a:rPr lang="fr-FR" sz="1400" b="0" i="1" smtClean="0">
                              <a:latin typeface="Cambria Math" panose="02040503050406030204" pitchFamily="18" charset="0"/>
                            </a:rPr>
                            <m:t>𝜔</m:t>
                          </m:r>
                        </m:e>
                        <m:sub>
                          <m:r>
                            <a:rPr lang="fr-FR" sz="1400" b="0" i="1" smtClean="0">
                              <a:latin typeface="Cambria Math" panose="02040503050406030204" pitchFamily="18" charset="0"/>
                            </a:rPr>
                            <m:t>𝑖</m:t>
                          </m:r>
                        </m:sub>
                      </m:sSub>
                      <m:r>
                        <a:rPr lang="fr-FR" sz="1400" b="0" i="1" smtClean="0">
                          <a:latin typeface="Cambria Math" panose="02040503050406030204" pitchFamily="18" charset="0"/>
                        </a:rPr>
                        <m:t>, </m:t>
                      </m:r>
                      <m:r>
                        <a:rPr lang="fr-FR" sz="1400" b="0" i="1" smtClean="0">
                          <a:latin typeface="Cambria Math" panose="02040503050406030204" pitchFamily="18" charset="0"/>
                        </a:rPr>
                        <m:t>𝐵</m:t>
                      </m:r>
                      <m:d>
                        <m:dPr>
                          <m:ctrlPr>
                            <a:rPr lang="fr-FR" sz="1400" b="0" i="1" smtClean="0">
                              <a:latin typeface="Cambria Math" panose="02040503050406030204" pitchFamily="18" charset="0"/>
                            </a:rPr>
                          </m:ctrlPr>
                        </m:dPr>
                        <m:e>
                          <m:r>
                            <a:rPr lang="fr-FR" sz="1400" b="0" i="1" smtClean="0">
                              <a:latin typeface="Cambria Math" panose="02040503050406030204" pitchFamily="18" charset="0"/>
                            </a:rPr>
                            <m:t>𝐿𝑀</m:t>
                          </m:r>
                          <m:r>
                            <a:rPr lang="fr-FR" sz="1400" b="0" i="1" smtClean="0">
                              <a:latin typeface="Cambria Math" panose="02040503050406030204" pitchFamily="18" charset="0"/>
                            </a:rPr>
                            <m:t>,</m:t>
                          </m:r>
                          <m:r>
                            <a:rPr lang="fr-FR" sz="1400" b="0" i="1" smtClean="0">
                              <a:latin typeface="Cambria Math" panose="02040503050406030204" pitchFamily="18" charset="0"/>
                            </a:rPr>
                            <m:t>𝑖</m:t>
                          </m:r>
                          <m:r>
                            <a:rPr lang="fr-FR" sz="1400" b="0" i="1" smtClean="0">
                              <a:latin typeface="Cambria Math" panose="02040503050406030204" pitchFamily="18" charset="0"/>
                            </a:rPr>
                            <m:t>→0</m:t>
                          </m:r>
                        </m:e>
                      </m:d>
                      <m:r>
                        <a:rPr lang="fr-FR" sz="1400" b="0" i="1" smtClean="0">
                          <a:latin typeface="Cambria Math" panose="02040503050406030204" pitchFamily="18" charset="0"/>
                        </a:rPr>
                        <m:t>, </m:t>
                      </m:r>
                      <m:sSub>
                        <m:sSubPr>
                          <m:ctrlPr>
                            <a:rPr lang="fr-FR" sz="1400" b="0" i="1" smtClean="0">
                              <a:latin typeface="Cambria Math" panose="02040503050406030204" pitchFamily="18" charset="0"/>
                            </a:rPr>
                          </m:ctrlPr>
                        </m:sSubPr>
                        <m:e>
                          <m:r>
                            <a:rPr lang="fr-FR" sz="1400" b="0" i="1" smtClean="0">
                              <a:latin typeface="Cambria Math" panose="02040503050406030204" pitchFamily="18" charset="0"/>
                            </a:rPr>
                            <m:t>𝑋</m:t>
                          </m:r>
                        </m:e>
                        <m:sub>
                          <m:r>
                            <a:rPr lang="fr-FR" sz="1400" b="0" i="1" smtClean="0">
                              <a:latin typeface="Cambria Math" panose="02040503050406030204" pitchFamily="18" charset="0"/>
                            </a:rPr>
                            <m:t>𝑖</m:t>
                          </m:r>
                        </m:sub>
                      </m:sSub>
                    </m:oMath>
                  </m:oMathPara>
                </a14:m>
                <a:endParaRPr lang="en-US" sz="1400" b="0" dirty="0" smtClean="0"/>
              </a:p>
              <a:p>
                <a:pPr algn="ctr"/>
                <a:r>
                  <a:rPr lang="fr-FR" sz="1400" b="0" dirty="0" smtClean="0"/>
                  <a:t>…</a:t>
                </a:r>
              </a:p>
              <a:p>
                <a:pPr algn="ctr"/>
                <a:r>
                  <a:rPr lang="fr-FR" sz="1400" b="0" dirty="0" smtClean="0">
                    <a:solidFill>
                      <a:srgbClr val="FF0000"/>
                    </a:solidFill>
                  </a:rPr>
                  <a:t>But </a:t>
                </a:r>
                <a:r>
                  <a:rPr lang="fr-FR" sz="1400" b="0" dirty="0" err="1" smtClean="0">
                    <a:solidFill>
                      <a:srgbClr val="FF0000"/>
                    </a:solidFill>
                  </a:rPr>
                  <a:t>you</a:t>
                </a:r>
                <a:r>
                  <a:rPr lang="fr-FR" sz="1400" b="0" dirty="0" smtClean="0">
                    <a:solidFill>
                      <a:srgbClr val="FF0000"/>
                    </a:solidFill>
                  </a:rPr>
                  <a:t> </a:t>
                </a:r>
                <a:r>
                  <a:rPr lang="fr-FR" sz="1400" b="0" dirty="0" err="1" smtClean="0">
                    <a:solidFill>
                      <a:srgbClr val="FF0000"/>
                    </a:solidFill>
                  </a:rPr>
                  <a:t>need</a:t>
                </a:r>
                <a:r>
                  <a:rPr lang="fr-FR" sz="1400" b="0" dirty="0" smtClean="0">
                    <a:solidFill>
                      <a:srgbClr val="FF0000"/>
                    </a:solidFill>
                  </a:rPr>
                  <a:t> to </a:t>
                </a:r>
                <a:r>
                  <a:rPr lang="fr-FR" sz="1400" b="0" dirty="0" err="1" smtClean="0">
                    <a:solidFill>
                      <a:srgbClr val="FF0000"/>
                    </a:solidFill>
                  </a:rPr>
                  <a:t>be</a:t>
                </a:r>
                <a:r>
                  <a:rPr lang="fr-FR" sz="1400" b="0" dirty="0" smtClean="0">
                    <a:solidFill>
                      <a:srgbClr val="FF0000"/>
                    </a:solidFill>
                  </a:rPr>
                  <a:t> </a:t>
                </a:r>
                <a:r>
                  <a:rPr lang="fr-FR" sz="1400" dirty="0" smtClean="0">
                    <a:solidFill>
                      <a:srgbClr val="FF0000"/>
                    </a:solidFill>
                  </a:rPr>
                  <a:t>right on top </a:t>
                </a:r>
                <a:r>
                  <a:rPr lang="fr-FR" sz="1400" dirty="0" err="1" smtClean="0">
                    <a:solidFill>
                      <a:srgbClr val="FF0000"/>
                    </a:solidFill>
                  </a:rPr>
                  <a:t>resonance</a:t>
                </a:r>
                <a:r>
                  <a:rPr lang="fr-FR" sz="1400" b="0" dirty="0" smtClean="0">
                    <a:solidFill>
                      <a:srgbClr val="FF0000"/>
                    </a:solidFill>
                  </a:rPr>
                  <a:t>, and </a:t>
                </a:r>
                <a:r>
                  <a:rPr lang="fr-FR" sz="1400" dirty="0" err="1" smtClean="0">
                    <a:solidFill>
                      <a:srgbClr val="FF0000"/>
                    </a:solidFill>
                  </a:rPr>
                  <a:t>response</a:t>
                </a:r>
                <a:r>
                  <a:rPr lang="fr-FR" sz="1400" dirty="0" smtClean="0">
                    <a:solidFill>
                      <a:srgbClr val="FF0000"/>
                    </a:solidFill>
                  </a:rPr>
                  <a:t> </a:t>
                </a:r>
                <a:r>
                  <a:rPr lang="fr-FR" sz="1400" dirty="0" err="1" smtClean="0">
                    <a:solidFill>
                      <a:srgbClr val="FF0000"/>
                    </a:solidFill>
                  </a:rPr>
                  <a:t>is</a:t>
                </a:r>
                <a:r>
                  <a:rPr lang="fr-FR" sz="1400" dirty="0" smtClean="0">
                    <a:solidFill>
                      <a:srgbClr val="FF0000"/>
                    </a:solidFill>
                  </a:rPr>
                  <a:t> </a:t>
                </a:r>
                <a:r>
                  <a:rPr lang="fr-FR" sz="1400" dirty="0" err="1" smtClean="0">
                    <a:solidFill>
                      <a:srgbClr val="FF0000"/>
                    </a:solidFill>
                  </a:rPr>
                  <a:t>infinite</a:t>
                </a:r>
                <a:r>
                  <a:rPr lang="fr-FR" sz="1400" dirty="0" smtClean="0">
                    <a:solidFill>
                      <a:srgbClr val="FF0000"/>
                    </a:solidFill>
                  </a:rPr>
                  <a:t>…</a:t>
                </a:r>
                <a:endParaRPr lang="en-US" sz="1400" dirty="0">
                  <a:solidFill>
                    <a:srgbClr val="FF0000"/>
                  </a:solidFill>
                </a:endParaRPr>
              </a:p>
            </p:txBody>
          </p:sp>
        </mc:Choice>
        <mc:Fallback>
          <p:sp>
            <p:nvSpPr>
              <p:cNvPr id="37" name="Espace réservé du texte 2"/>
              <p:cNvSpPr txBox="1">
                <a:spLocks noRot="1" noChangeAspect="1" noMove="1" noResize="1" noEditPoints="1" noAdjustHandles="1" noChangeArrowheads="1" noChangeShapeType="1" noTextEdit="1"/>
              </p:cNvSpPr>
              <p:nvPr/>
            </p:nvSpPr>
            <p:spPr>
              <a:xfrm>
                <a:off x="5021059" y="4730764"/>
                <a:ext cx="3821857" cy="1161049"/>
              </a:xfrm>
              <a:prstGeom prst="rect">
                <a:avLst/>
              </a:prstGeom>
              <a:blipFill>
                <a:blip r:embed="rId10"/>
                <a:stretch>
                  <a:fillRect b="-3141"/>
                </a:stretch>
              </a:blipFill>
            </p:spPr>
            <p:txBody>
              <a:bodyPr/>
              <a:lstStyle/>
              <a:p>
                <a:r>
                  <a:rPr lang="en-US">
                    <a:noFill/>
                  </a:rPr>
                  <a:t> </a:t>
                </a:r>
              </a:p>
            </p:txBody>
          </p:sp>
        </mc:Fallback>
      </mc:AlternateContent>
    </p:spTree>
    <p:extLst>
      <p:ext uri="{BB962C8B-B14F-4D97-AF65-F5344CB8AC3E}">
        <p14:creationId xmlns:p14="http://schemas.microsoft.com/office/powerpoint/2010/main" val="163823858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7">
                                            <p:txEl>
                                              <p:pRg st="0" end="0"/>
                                            </p:txEl>
                                          </p:spTgt>
                                        </p:tgtEl>
                                        <p:attrNameLst>
                                          <p:attrName>style.visibility</p:attrName>
                                        </p:attrNameLst>
                                      </p:cBhvr>
                                      <p:to>
                                        <p:strVal val="visible"/>
                                      </p:to>
                                    </p:set>
                                    <p:animEffect transition="in" filter="fade">
                                      <p:cBhvr>
                                        <p:cTn id="53" dur="500"/>
                                        <p:tgtEl>
                                          <p:spTgt spid="17">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500"/>
                                        <p:tgtEl>
                                          <p:spTgt spid="3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fade">
                                      <p:cBhvr>
                                        <p:cTn id="74" dur="500"/>
                                        <p:tgtEl>
                                          <p:spTgt spid="3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fade">
                                      <p:cBhvr>
                                        <p:cTn id="79" dur="500"/>
                                        <p:tgtEl>
                                          <p:spTgt spid="3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fade">
                                      <p:cBhvr>
                                        <p:cTn id="88" dur="500"/>
                                        <p:tgtEl>
                                          <p:spTgt spid="32"/>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fade">
                                      <p:cBhvr>
                                        <p:cTn id="91" dur="500"/>
                                        <p:tgtEl>
                                          <p:spTgt spid="33"/>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37">
                                            <p:txEl>
                                              <p:pRg st="0" end="0"/>
                                            </p:txEl>
                                          </p:spTgt>
                                        </p:tgtEl>
                                        <p:attrNameLst>
                                          <p:attrName>style.visibility</p:attrName>
                                        </p:attrNameLst>
                                      </p:cBhvr>
                                      <p:to>
                                        <p:strVal val="visible"/>
                                      </p:to>
                                    </p:set>
                                    <p:animEffect transition="in" filter="fade">
                                      <p:cBhvr>
                                        <p:cTn id="96" dur="500"/>
                                        <p:tgtEl>
                                          <p:spTgt spid="37">
                                            <p:txEl>
                                              <p:pRg st="0" end="0"/>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37">
                                            <p:txEl>
                                              <p:pRg st="1" end="1"/>
                                            </p:txEl>
                                          </p:spTgt>
                                        </p:tgtEl>
                                        <p:attrNameLst>
                                          <p:attrName>style.visibility</p:attrName>
                                        </p:attrNameLst>
                                      </p:cBhvr>
                                      <p:to>
                                        <p:strVal val="visible"/>
                                      </p:to>
                                    </p:set>
                                    <p:animEffect transition="in" filter="fade">
                                      <p:cBhvr>
                                        <p:cTn id="101" dur="500"/>
                                        <p:tgtEl>
                                          <p:spTgt spid="37">
                                            <p:txEl>
                                              <p:pRg st="1" end="1"/>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37">
                                            <p:txEl>
                                              <p:pRg st="2" end="2"/>
                                            </p:txEl>
                                          </p:spTgt>
                                        </p:tgtEl>
                                        <p:attrNameLst>
                                          <p:attrName>style.visibility</p:attrName>
                                        </p:attrNameLst>
                                      </p:cBhvr>
                                      <p:to>
                                        <p:strVal val="visible"/>
                                      </p:to>
                                    </p:set>
                                    <p:animEffect transition="in" filter="fade">
                                      <p:cBhvr>
                                        <p:cTn id="106" dur="500"/>
                                        <p:tgtEl>
                                          <p:spTgt spid="3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animBg="1"/>
      <p:bldP spid="9" grpId="0"/>
      <p:bldP spid="10" grpId="0"/>
      <p:bldP spid="11" grpId="0"/>
      <p:bldP spid="12" grpId="0"/>
      <p:bldP spid="13" grpId="0" animBg="1"/>
      <p:bldP spid="14" grpId="0"/>
      <p:bldP spid="15" grpId="0"/>
      <p:bldP spid="16" grpId="0" animBg="1"/>
      <p:bldP spid="23" grpId="0"/>
      <p:bldP spid="28" grpId="0" animBg="1"/>
      <p:bldP spid="30" grpId="0" animBg="1"/>
      <p:bldP spid="32" grpId="0" animBg="1"/>
      <p:bldP spid="33" grpId="0" animBg="1"/>
      <p:bldP spid="34" grpId="0"/>
      <p:bldP spid="35" grpId="0"/>
      <p:bldP spid="36" grpId="0"/>
      <p:bldP spid="3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3870" y="4081840"/>
            <a:ext cx="3600000" cy="2400000"/>
          </a:xfrm>
          <a:prstGeom prst="rect">
            <a:avLst/>
          </a:prstGeom>
        </p:spPr>
      </p:pic>
      <p:sp>
        <p:nvSpPr>
          <p:cNvPr id="2" name="Titre 1"/>
          <p:cNvSpPr>
            <a:spLocks noGrp="1"/>
          </p:cNvSpPr>
          <p:nvPr>
            <p:ph type="title"/>
          </p:nvPr>
        </p:nvSpPr>
        <p:spPr/>
        <p:txBody>
          <a:bodyPr/>
          <a:lstStyle/>
          <a:p>
            <a:r>
              <a:rPr lang="fr-FR" dirty="0" err="1" smtClean="0"/>
              <a:t>Comparison</a:t>
            </a:r>
            <a:r>
              <a:rPr lang="fr-FR" dirty="0" smtClean="0"/>
              <a:t> of </a:t>
            </a:r>
            <a:r>
              <a:rPr lang="fr-FR" dirty="0" err="1" smtClean="0"/>
              <a:t>matricial</a:t>
            </a:r>
            <a:r>
              <a:rPr lang="fr-FR" dirty="0" smtClean="0"/>
              <a:t> QRPA and </a:t>
            </a:r>
            <a:r>
              <a:rPr lang="fr-FR" dirty="0" err="1" smtClean="0"/>
              <a:t>Finite</a:t>
            </a:r>
            <a:r>
              <a:rPr lang="fr-FR" dirty="0" smtClean="0"/>
              <a:t> Amplitude </a:t>
            </a:r>
            <a:r>
              <a:rPr lang="fr-FR" dirty="0"/>
              <a:t>M</a:t>
            </a:r>
            <a:r>
              <a:rPr lang="fr-FR" dirty="0" smtClean="0"/>
              <a:t>ethod</a:t>
            </a:r>
            <a:endParaRPr lang="en-US" dirty="0"/>
          </a:p>
        </p:txBody>
      </p:sp>
      <p:sp>
        <p:nvSpPr>
          <p:cNvPr id="3" name="Espace réservé du texte 2"/>
          <p:cNvSpPr>
            <a:spLocks noGrp="1"/>
          </p:cNvSpPr>
          <p:nvPr>
            <p:ph type="body" sz="quarter" idx="12"/>
          </p:nvPr>
        </p:nvSpPr>
        <p:spPr>
          <a:xfrm>
            <a:off x="9719942" y="988982"/>
            <a:ext cx="2472058" cy="602089"/>
          </a:xfrm>
        </p:spPr>
        <p:txBody>
          <a:bodyPr/>
          <a:lstStyle/>
          <a:p>
            <a:r>
              <a:rPr lang="fr-FR" sz="2000" dirty="0" smtClean="0"/>
              <a:t>MATRICIAL QRPA</a:t>
            </a:r>
            <a:endParaRPr lang="en-US" sz="2000" dirty="0"/>
          </a:p>
        </p:txBody>
      </p:sp>
      <mc:AlternateContent xmlns:mc="http://schemas.openxmlformats.org/markup-compatibility/2006">
        <mc:Choice xmlns:a14="http://schemas.microsoft.com/office/drawing/2010/main" Requires="a14">
          <p:sp>
            <p:nvSpPr>
              <p:cNvPr id="4" name="Rectangle 3"/>
              <p:cNvSpPr/>
              <p:nvPr/>
            </p:nvSpPr>
            <p:spPr>
              <a:xfrm>
                <a:off x="60025" y="1035016"/>
                <a:ext cx="2496312" cy="1115177"/>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fr-FR" sz="1400" b="1" i="1" smtClean="0">
                          <a:latin typeface="Cambria Math" panose="02040503050406030204" pitchFamily="18" charset="0"/>
                        </a:rPr>
                        <m:t>𝑴</m:t>
                      </m:r>
                      <m:r>
                        <a:rPr lang="fr-FR" sz="1400" b="1" i="1" smtClean="0">
                          <a:latin typeface="Cambria Math" panose="02040503050406030204" pitchFamily="18" charset="0"/>
                        </a:rPr>
                        <m:t>=</m:t>
                      </m:r>
                      <m:d>
                        <m:dPr>
                          <m:ctrlPr>
                            <a:rPr lang="fr-FR" sz="1400" b="1" i="1">
                              <a:latin typeface="Cambria Math" panose="02040503050406030204" pitchFamily="18" charset="0"/>
                            </a:rPr>
                          </m:ctrlPr>
                        </m:dPr>
                        <m:e>
                          <m:m>
                            <m:mPr>
                              <m:mcs>
                                <m:mc>
                                  <m:mcPr>
                                    <m:count m:val="2"/>
                                    <m:mcJc m:val="center"/>
                                  </m:mcPr>
                                </m:mc>
                              </m:mcs>
                              <m:ctrlPr>
                                <a:rPr lang="fr-FR" sz="1400" b="1" i="1">
                                  <a:latin typeface="Cambria Math" panose="02040503050406030204" pitchFamily="18" charset="0"/>
                                </a:rPr>
                              </m:ctrlPr>
                            </m:mPr>
                            <m:mr>
                              <m:e>
                                <m:f>
                                  <m:fPr>
                                    <m:ctrlPr>
                                      <a:rPr lang="fr-FR" sz="1400" b="1" i="1">
                                        <a:latin typeface="Cambria Math" panose="02040503050406030204" pitchFamily="18" charset="0"/>
                                      </a:rPr>
                                    </m:ctrlPr>
                                  </m:fPr>
                                  <m:num>
                                    <m:sSup>
                                      <m:sSupPr>
                                        <m:ctrlPr>
                                          <a:rPr lang="fr-FR" sz="1400" b="1" i="1">
                                            <a:latin typeface="Cambria Math" panose="02040503050406030204" pitchFamily="18" charset="0"/>
                                          </a:rPr>
                                        </m:ctrlPr>
                                      </m:sSupPr>
                                      <m:e>
                                        <m:r>
                                          <a:rPr lang="fr-FR" sz="1400" b="1" i="1">
                                            <a:latin typeface="Cambria Math" panose="02040503050406030204" pitchFamily="18" charset="0"/>
                                          </a:rPr>
                                          <m:t>𝝏</m:t>
                                        </m:r>
                                      </m:e>
                                      <m:sup>
                                        <m:r>
                                          <a:rPr lang="fr-FR" sz="1400" b="1" i="1">
                                            <a:latin typeface="Cambria Math" panose="02040503050406030204" pitchFamily="18" charset="0"/>
                                          </a:rPr>
                                          <m:t>𝟐</m:t>
                                        </m:r>
                                      </m:sup>
                                    </m:sSup>
                                    <m:r>
                                      <a:rPr lang="fr-FR" sz="1400" b="1" i="1">
                                        <a:latin typeface="Cambria Math" panose="02040503050406030204" pitchFamily="18" charset="0"/>
                                      </a:rPr>
                                      <m:t>𝑬</m:t>
                                    </m:r>
                                  </m:num>
                                  <m:den>
                                    <m:r>
                                      <a:rPr lang="fr-FR" sz="1400" b="1" i="1">
                                        <a:latin typeface="Cambria Math" panose="02040503050406030204" pitchFamily="18" charset="0"/>
                                      </a:rPr>
                                      <m:t>𝝏</m:t>
                                    </m:r>
                                    <m:sSup>
                                      <m:sSupPr>
                                        <m:ctrlPr>
                                          <a:rPr lang="fr-FR" sz="1400" b="1" i="1">
                                            <a:latin typeface="Cambria Math" panose="02040503050406030204" pitchFamily="18" charset="0"/>
                                          </a:rPr>
                                        </m:ctrlPr>
                                      </m:sSupPr>
                                      <m:e>
                                        <m:r>
                                          <a:rPr lang="fr-FR" sz="1400" b="1" i="1">
                                            <a:latin typeface="Cambria Math" panose="02040503050406030204" pitchFamily="18" charset="0"/>
                                          </a:rPr>
                                          <m:t>𝒁</m:t>
                                        </m:r>
                                      </m:e>
                                      <m:sup>
                                        <m:r>
                                          <a:rPr lang="fr-FR" sz="1400" b="1" i="1">
                                            <a:latin typeface="Cambria Math" panose="02040503050406030204" pitchFamily="18" charset="0"/>
                                          </a:rPr>
                                          <m:t>∗</m:t>
                                        </m:r>
                                      </m:sup>
                                    </m:sSup>
                                    <m:r>
                                      <a:rPr lang="fr-FR" sz="1400" b="1" i="1">
                                        <a:latin typeface="Cambria Math" panose="02040503050406030204" pitchFamily="18" charset="0"/>
                                      </a:rPr>
                                      <m:t>𝝏</m:t>
                                    </m:r>
                                    <m:r>
                                      <a:rPr lang="fr-FR" sz="1400" b="1" i="1">
                                        <a:latin typeface="Cambria Math" panose="02040503050406030204" pitchFamily="18" charset="0"/>
                                      </a:rPr>
                                      <m:t>𝒁</m:t>
                                    </m:r>
                                  </m:den>
                                </m:f>
                              </m:e>
                              <m:e>
                                <m:f>
                                  <m:fPr>
                                    <m:ctrlPr>
                                      <a:rPr lang="fr-FR" sz="1400" b="1" i="1">
                                        <a:latin typeface="Cambria Math" panose="02040503050406030204" pitchFamily="18" charset="0"/>
                                      </a:rPr>
                                    </m:ctrlPr>
                                  </m:fPr>
                                  <m:num>
                                    <m:sSup>
                                      <m:sSupPr>
                                        <m:ctrlPr>
                                          <a:rPr lang="fr-FR" sz="1400" b="1" i="1">
                                            <a:latin typeface="Cambria Math" panose="02040503050406030204" pitchFamily="18" charset="0"/>
                                          </a:rPr>
                                        </m:ctrlPr>
                                      </m:sSupPr>
                                      <m:e>
                                        <m:r>
                                          <a:rPr lang="fr-FR" sz="1400" b="1" i="1">
                                            <a:latin typeface="Cambria Math" panose="02040503050406030204" pitchFamily="18" charset="0"/>
                                          </a:rPr>
                                          <m:t>𝝏</m:t>
                                        </m:r>
                                      </m:e>
                                      <m:sup>
                                        <m:r>
                                          <a:rPr lang="fr-FR" sz="1400" b="1" i="1">
                                            <a:latin typeface="Cambria Math" panose="02040503050406030204" pitchFamily="18" charset="0"/>
                                          </a:rPr>
                                          <m:t>𝟐</m:t>
                                        </m:r>
                                      </m:sup>
                                    </m:sSup>
                                    <m:r>
                                      <a:rPr lang="fr-FR" sz="1400" b="1" i="1">
                                        <a:latin typeface="Cambria Math" panose="02040503050406030204" pitchFamily="18" charset="0"/>
                                      </a:rPr>
                                      <m:t>𝑬</m:t>
                                    </m:r>
                                  </m:num>
                                  <m:den>
                                    <m:r>
                                      <a:rPr lang="fr-FR" sz="1400" b="1" i="1">
                                        <a:latin typeface="Cambria Math" panose="02040503050406030204" pitchFamily="18" charset="0"/>
                                      </a:rPr>
                                      <m:t>𝝏</m:t>
                                    </m:r>
                                    <m:sSup>
                                      <m:sSupPr>
                                        <m:ctrlPr>
                                          <a:rPr lang="fr-FR" sz="1400" b="1" i="1">
                                            <a:latin typeface="Cambria Math" panose="02040503050406030204" pitchFamily="18" charset="0"/>
                                          </a:rPr>
                                        </m:ctrlPr>
                                      </m:sSupPr>
                                      <m:e>
                                        <m:r>
                                          <a:rPr lang="fr-FR" sz="1400" b="1" i="1">
                                            <a:latin typeface="Cambria Math" panose="02040503050406030204" pitchFamily="18" charset="0"/>
                                          </a:rPr>
                                          <m:t>𝒁</m:t>
                                        </m:r>
                                      </m:e>
                                      <m:sup>
                                        <m:r>
                                          <a:rPr lang="fr-FR" sz="1400" b="1" i="1">
                                            <a:latin typeface="Cambria Math" panose="02040503050406030204" pitchFamily="18" charset="0"/>
                                          </a:rPr>
                                          <m:t>∗</m:t>
                                        </m:r>
                                      </m:sup>
                                    </m:sSup>
                                    <m:r>
                                      <a:rPr lang="fr-FR" sz="1400" b="1" i="1">
                                        <a:latin typeface="Cambria Math" panose="02040503050406030204" pitchFamily="18" charset="0"/>
                                      </a:rPr>
                                      <m:t>𝝏</m:t>
                                    </m:r>
                                    <m:sSup>
                                      <m:sSupPr>
                                        <m:ctrlPr>
                                          <a:rPr lang="fr-FR" sz="1400" b="1" i="1">
                                            <a:latin typeface="Cambria Math" panose="02040503050406030204" pitchFamily="18" charset="0"/>
                                          </a:rPr>
                                        </m:ctrlPr>
                                      </m:sSupPr>
                                      <m:e>
                                        <m:r>
                                          <a:rPr lang="fr-FR" sz="1400" b="1" i="1">
                                            <a:latin typeface="Cambria Math" panose="02040503050406030204" pitchFamily="18" charset="0"/>
                                          </a:rPr>
                                          <m:t>𝒁</m:t>
                                        </m:r>
                                      </m:e>
                                      <m:sup>
                                        <m:r>
                                          <a:rPr lang="fr-FR" sz="1400" b="1" i="1">
                                            <a:latin typeface="Cambria Math" panose="02040503050406030204" pitchFamily="18" charset="0"/>
                                          </a:rPr>
                                          <m:t>∗</m:t>
                                        </m:r>
                                      </m:sup>
                                    </m:sSup>
                                  </m:den>
                                </m:f>
                              </m:e>
                            </m:mr>
                            <m:mr>
                              <m:e>
                                <m:f>
                                  <m:fPr>
                                    <m:ctrlPr>
                                      <a:rPr lang="fr-FR" sz="1400" b="1" i="1">
                                        <a:latin typeface="Cambria Math" panose="02040503050406030204" pitchFamily="18" charset="0"/>
                                      </a:rPr>
                                    </m:ctrlPr>
                                  </m:fPr>
                                  <m:num>
                                    <m:sSup>
                                      <m:sSupPr>
                                        <m:ctrlPr>
                                          <a:rPr lang="fr-FR" sz="1400" b="1" i="1">
                                            <a:latin typeface="Cambria Math" panose="02040503050406030204" pitchFamily="18" charset="0"/>
                                          </a:rPr>
                                        </m:ctrlPr>
                                      </m:sSupPr>
                                      <m:e>
                                        <m:r>
                                          <a:rPr lang="fr-FR" sz="1400" b="1" i="1">
                                            <a:latin typeface="Cambria Math" panose="02040503050406030204" pitchFamily="18" charset="0"/>
                                          </a:rPr>
                                          <m:t>𝝏</m:t>
                                        </m:r>
                                      </m:e>
                                      <m:sup>
                                        <m:r>
                                          <a:rPr lang="fr-FR" sz="1400" b="1" i="1">
                                            <a:latin typeface="Cambria Math" panose="02040503050406030204" pitchFamily="18" charset="0"/>
                                          </a:rPr>
                                          <m:t>𝟐</m:t>
                                        </m:r>
                                      </m:sup>
                                    </m:sSup>
                                    <m:r>
                                      <a:rPr lang="fr-FR" sz="1400" b="1" i="1">
                                        <a:latin typeface="Cambria Math" panose="02040503050406030204" pitchFamily="18" charset="0"/>
                                      </a:rPr>
                                      <m:t>𝑬</m:t>
                                    </m:r>
                                  </m:num>
                                  <m:den>
                                    <m:r>
                                      <a:rPr lang="fr-FR" sz="1400" b="1" i="1">
                                        <a:latin typeface="Cambria Math" panose="02040503050406030204" pitchFamily="18" charset="0"/>
                                      </a:rPr>
                                      <m:t>𝝏</m:t>
                                    </m:r>
                                    <m:r>
                                      <a:rPr lang="fr-FR" sz="1400" b="1" i="1">
                                        <a:latin typeface="Cambria Math" panose="02040503050406030204" pitchFamily="18" charset="0"/>
                                      </a:rPr>
                                      <m:t>𝒁</m:t>
                                    </m:r>
                                    <m:r>
                                      <a:rPr lang="fr-FR" sz="1400" b="1" i="1">
                                        <a:latin typeface="Cambria Math" panose="02040503050406030204" pitchFamily="18" charset="0"/>
                                      </a:rPr>
                                      <m:t>𝝏</m:t>
                                    </m:r>
                                    <m:r>
                                      <a:rPr lang="fr-FR" sz="1400" b="1" i="1">
                                        <a:latin typeface="Cambria Math" panose="02040503050406030204" pitchFamily="18" charset="0"/>
                                      </a:rPr>
                                      <m:t>𝒁</m:t>
                                    </m:r>
                                  </m:den>
                                </m:f>
                              </m:e>
                              <m:e>
                                <m:f>
                                  <m:fPr>
                                    <m:ctrlPr>
                                      <a:rPr lang="fr-FR" sz="1400" b="1" i="1">
                                        <a:latin typeface="Cambria Math" panose="02040503050406030204" pitchFamily="18" charset="0"/>
                                      </a:rPr>
                                    </m:ctrlPr>
                                  </m:fPr>
                                  <m:num>
                                    <m:sSup>
                                      <m:sSupPr>
                                        <m:ctrlPr>
                                          <a:rPr lang="fr-FR" sz="1400" b="1" i="1">
                                            <a:latin typeface="Cambria Math" panose="02040503050406030204" pitchFamily="18" charset="0"/>
                                          </a:rPr>
                                        </m:ctrlPr>
                                      </m:sSupPr>
                                      <m:e>
                                        <m:r>
                                          <a:rPr lang="fr-FR" sz="1400" b="1" i="1">
                                            <a:latin typeface="Cambria Math" panose="02040503050406030204" pitchFamily="18" charset="0"/>
                                          </a:rPr>
                                          <m:t>𝝏</m:t>
                                        </m:r>
                                      </m:e>
                                      <m:sup>
                                        <m:r>
                                          <a:rPr lang="fr-FR" sz="1400" b="1" i="1">
                                            <a:latin typeface="Cambria Math" panose="02040503050406030204" pitchFamily="18" charset="0"/>
                                          </a:rPr>
                                          <m:t>𝟐</m:t>
                                        </m:r>
                                      </m:sup>
                                    </m:sSup>
                                    <m:r>
                                      <a:rPr lang="fr-FR" sz="1400" b="1" i="1">
                                        <a:latin typeface="Cambria Math" panose="02040503050406030204" pitchFamily="18" charset="0"/>
                                      </a:rPr>
                                      <m:t>𝑬</m:t>
                                    </m:r>
                                  </m:num>
                                  <m:den>
                                    <m:r>
                                      <a:rPr lang="fr-FR" sz="1400" b="1" i="1">
                                        <a:latin typeface="Cambria Math" panose="02040503050406030204" pitchFamily="18" charset="0"/>
                                      </a:rPr>
                                      <m:t>𝝏</m:t>
                                    </m:r>
                                    <m:r>
                                      <a:rPr lang="fr-FR" sz="1400" b="1" i="1">
                                        <a:latin typeface="Cambria Math" panose="02040503050406030204" pitchFamily="18" charset="0"/>
                                      </a:rPr>
                                      <m:t>𝒁</m:t>
                                    </m:r>
                                    <m:r>
                                      <a:rPr lang="fr-FR" sz="1400" b="1" i="1">
                                        <a:latin typeface="Cambria Math" panose="02040503050406030204" pitchFamily="18" charset="0"/>
                                      </a:rPr>
                                      <m:t>𝝏</m:t>
                                    </m:r>
                                    <m:sSup>
                                      <m:sSupPr>
                                        <m:ctrlPr>
                                          <a:rPr lang="fr-FR" sz="1400" b="1" i="1">
                                            <a:latin typeface="Cambria Math" panose="02040503050406030204" pitchFamily="18" charset="0"/>
                                          </a:rPr>
                                        </m:ctrlPr>
                                      </m:sSupPr>
                                      <m:e>
                                        <m:r>
                                          <a:rPr lang="fr-FR" sz="1400" b="1" i="1">
                                            <a:latin typeface="Cambria Math" panose="02040503050406030204" pitchFamily="18" charset="0"/>
                                          </a:rPr>
                                          <m:t>𝒁</m:t>
                                        </m:r>
                                      </m:e>
                                      <m:sup>
                                        <m:r>
                                          <a:rPr lang="fr-FR" sz="1400" b="1" i="1">
                                            <a:latin typeface="Cambria Math" panose="02040503050406030204" pitchFamily="18" charset="0"/>
                                          </a:rPr>
                                          <m:t>∗</m:t>
                                        </m:r>
                                      </m:sup>
                                    </m:sSup>
                                  </m:den>
                                </m:f>
                              </m:e>
                            </m:mr>
                          </m:m>
                        </m:e>
                      </m:d>
                    </m:oMath>
                  </m:oMathPara>
                </a14:m>
                <a:endParaRPr lang="en-US" sz="2400" dirty="0"/>
              </a:p>
            </p:txBody>
          </p:sp>
        </mc:Choice>
        <mc:Fallback>
          <p:sp>
            <p:nvSpPr>
              <p:cNvPr id="4" name="Rectangle 3"/>
              <p:cNvSpPr>
                <a:spLocks noRot="1" noChangeAspect="1" noMove="1" noResize="1" noEditPoints="1" noAdjustHandles="1" noChangeArrowheads="1" noChangeShapeType="1" noTextEdit="1"/>
              </p:cNvSpPr>
              <p:nvPr/>
            </p:nvSpPr>
            <p:spPr>
              <a:xfrm>
                <a:off x="60025" y="1035016"/>
                <a:ext cx="2496312" cy="111517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Espace réservé du texte 2"/>
              <p:cNvSpPr txBox="1">
                <a:spLocks/>
              </p:cNvSpPr>
              <p:nvPr/>
            </p:nvSpPr>
            <p:spPr>
              <a:xfrm>
                <a:off x="-150288" y="2465409"/>
                <a:ext cx="3282695" cy="997414"/>
              </a:xfrm>
              <a:prstGeom prst="rect">
                <a:avLst/>
              </a:prstGeom>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pPr algn="ctr"/>
                <a:r>
                  <a:rPr lang="fr-FR" sz="1400" b="0" dirty="0" smtClean="0"/>
                  <a:t>Expressed in 2qp </a:t>
                </a:r>
                <a:r>
                  <a:rPr lang="fr-FR" sz="1400" b="0" dirty="0" err="1" smtClean="0"/>
                  <a:t>space</a:t>
                </a:r>
                <a:endParaRPr lang="fr-FR" sz="1400" b="0" dirty="0" smtClean="0"/>
              </a:p>
              <a:p>
                <a:pPr algn="ctr"/>
                <a14:m>
                  <m:oMath xmlns:m="http://schemas.openxmlformats.org/officeDocument/2006/math">
                    <m:r>
                      <a:rPr lang="fr-FR" sz="1400" b="0" i="1" smtClean="0">
                        <a:latin typeface="Cambria Math" panose="02040503050406030204" pitchFamily="18" charset="0"/>
                      </a:rPr>
                      <m:t>𝑂</m:t>
                    </m:r>
                    <m:r>
                      <a:rPr lang="fr-FR" sz="1400" b="0" i="1" smtClean="0">
                        <a:latin typeface="Cambria Math" panose="02040503050406030204" pitchFamily="18" charset="0"/>
                      </a:rPr>
                      <m:t>(</m:t>
                    </m:r>
                    <m:sSup>
                      <m:sSupPr>
                        <m:ctrlPr>
                          <a:rPr lang="fr-FR" sz="1400" b="0" i="1" smtClean="0">
                            <a:latin typeface="Cambria Math" panose="02040503050406030204" pitchFamily="18" charset="0"/>
                          </a:rPr>
                        </m:ctrlPr>
                      </m:sSupPr>
                      <m:e>
                        <m:r>
                          <a:rPr lang="fr-FR" sz="1400" b="0" i="1" smtClean="0">
                            <a:latin typeface="Cambria Math" panose="02040503050406030204" pitchFamily="18" charset="0"/>
                          </a:rPr>
                          <m:t>𝑁</m:t>
                        </m:r>
                      </m:e>
                      <m:sup>
                        <m:r>
                          <a:rPr lang="fr-FR" sz="1400" b="0" i="1" smtClean="0">
                            <a:latin typeface="Cambria Math" panose="02040503050406030204" pitchFamily="18" charset="0"/>
                          </a:rPr>
                          <m:t>4</m:t>
                        </m:r>
                      </m:sup>
                    </m:sSup>
                    <m:r>
                      <a:rPr lang="fr-FR" sz="1400" b="0" i="1" smtClean="0">
                        <a:latin typeface="Cambria Math" panose="02040503050406030204" pitchFamily="18" charset="0"/>
                      </a:rPr>
                      <m:t>)</m:t>
                    </m:r>
                  </m:oMath>
                </a14:m>
                <a:r>
                  <a:rPr lang="en-US" sz="1400" b="0" dirty="0" smtClean="0"/>
                  <a:t> matrix elements</a:t>
                </a:r>
              </a:p>
              <a:p>
                <a:pPr algn="ctr"/>
                <a:r>
                  <a:rPr lang="fr-FR" sz="1400" b="0" dirty="0" err="1" smtClean="0"/>
                  <a:t>Constructed</a:t>
                </a:r>
                <a:r>
                  <a:rPr lang="fr-FR" sz="1400" b="0" dirty="0" smtClean="0"/>
                  <a:t> in </a:t>
                </a:r>
                <a14:m>
                  <m:oMath xmlns:m="http://schemas.openxmlformats.org/officeDocument/2006/math">
                    <m:r>
                      <a:rPr lang="fr-FR" sz="1400" b="0" i="1" smtClean="0">
                        <a:latin typeface="Cambria Math" panose="02040503050406030204" pitchFamily="18" charset="0"/>
                      </a:rPr>
                      <m:t>𝑂</m:t>
                    </m:r>
                    <m:r>
                      <a:rPr lang="fr-FR" sz="1400" b="0" i="1" smtClean="0">
                        <a:latin typeface="Cambria Math" panose="02040503050406030204" pitchFamily="18" charset="0"/>
                      </a:rPr>
                      <m:t>(</m:t>
                    </m:r>
                    <m:sSup>
                      <m:sSupPr>
                        <m:ctrlPr>
                          <a:rPr lang="fr-FR" sz="1400" b="0" i="1" smtClean="0">
                            <a:latin typeface="Cambria Math" panose="02040503050406030204" pitchFamily="18" charset="0"/>
                          </a:rPr>
                        </m:ctrlPr>
                      </m:sSupPr>
                      <m:e>
                        <m:r>
                          <a:rPr lang="fr-FR" sz="1400" b="0" i="1" smtClean="0">
                            <a:latin typeface="Cambria Math" panose="02040503050406030204" pitchFamily="18" charset="0"/>
                          </a:rPr>
                          <m:t>𝑁</m:t>
                        </m:r>
                      </m:e>
                      <m:sup>
                        <m:r>
                          <a:rPr lang="fr-FR" sz="1400" b="0" i="1" smtClean="0">
                            <a:latin typeface="Cambria Math" panose="02040503050406030204" pitchFamily="18" charset="0"/>
                          </a:rPr>
                          <m:t>5</m:t>
                        </m:r>
                      </m:sup>
                    </m:sSup>
                    <m:r>
                      <a:rPr lang="fr-FR" sz="1400" b="0" i="1" smtClean="0">
                        <a:latin typeface="Cambria Math" panose="02040503050406030204" pitchFamily="18" charset="0"/>
                      </a:rPr>
                      <m:t>)</m:t>
                    </m:r>
                  </m:oMath>
                </a14:m>
                <a:r>
                  <a:rPr lang="en-US" sz="1400" b="0" dirty="0" smtClean="0"/>
                  <a:t> operations</a:t>
                </a:r>
                <a:endParaRPr lang="en-US" sz="1400" b="0" dirty="0"/>
              </a:p>
            </p:txBody>
          </p:sp>
        </mc:Choice>
        <mc:Fallback>
          <p:sp>
            <p:nvSpPr>
              <p:cNvPr id="5" name="Espace réservé du texte 2"/>
              <p:cNvSpPr txBox="1">
                <a:spLocks noRot="1" noChangeAspect="1" noMove="1" noResize="1" noEditPoints="1" noAdjustHandles="1" noChangeArrowheads="1" noChangeShapeType="1" noTextEdit="1"/>
              </p:cNvSpPr>
              <p:nvPr/>
            </p:nvSpPr>
            <p:spPr>
              <a:xfrm>
                <a:off x="-150288" y="2465409"/>
                <a:ext cx="3282695" cy="997414"/>
              </a:xfrm>
              <a:prstGeom prst="rect">
                <a:avLst/>
              </a:prstGeom>
              <a:blipFill>
                <a:blip r:embed="rId4"/>
                <a:stretch>
                  <a:fillRect t="-610" b="-1220"/>
                </a:stretch>
              </a:blipFill>
            </p:spPr>
            <p:txBody>
              <a:bodyPr/>
              <a:lstStyle/>
              <a:p>
                <a:r>
                  <a:rPr lang="en-US">
                    <a:noFill/>
                  </a:rPr>
                  <a:t> </a:t>
                </a:r>
              </a:p>
            </p:txBody>
          </p:sp>
        </mc:Fallback>
      </mc:AlternateContent>
      <p:sp>
        <p:nvSpPr>
          <p:cNvPr id="8" name="Flèche droite 7"/>
          <p:cNvSpPr/>
          <p:nvPr/>
        </p:nvSpPr>
        <p:spPr>
          <a:xfrm>
            <a:off x="3456432" y="1980777"/>
            <a:ext cx="713232" cy="484632"/>
          </a:xfrm>
          <a:prstGeom prst="rightArrow">
            <a:avLst>
              <a:gd name="adj1" fmla="val 34906"/>
              <a:gd name="adj2" fmla="val 6698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Espace réservé du texte 2"/>
          <p:cNvSpPr txBox="1">
            <a:spLocks/>
          </p:cNvSpPr>
          <p:nvPr/>
        </p:nvSpPr>
        <p:spPr>
          <a:xfrm>
            <a:off x="4823996" y="1097402"/>
            <a:ext cx="2254482" cy="516770"/>
          </a:xfrm>
          <a:prstGeom prst="rect">
            <a:avLst/>
          </a:prstGeom>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pPr algn="ctr"/>
            <a:r>
              <a:rPr lang="fr-FR" sz="1400" dirty="0" err="1" smtClean="0">
                <a:solidFill>
                  <a:srgbClr val="FF0000"/>
                </a:solidFill>
              </a:rPr>
              <a:t>Discrete</a:t>
            </a:r>
            <a:r>
              <a:rPr lang="fr-FR" sz="1400" dirty="0" smtClean="0">
                <a:solidFill>
                  <a:srgbClr val="FF0000"/>
                </a:solidFill>
              </a:rPr>
              <a:t> </a:t>
            </a:r>
            <a:r>
              <a:rPr lang="fr-FR" sz="1400" dirty="0" err="1" smtClean="0">
                <a:solidFill>
                  <a:srgbClr val="FF0000"/>
                </a:solidFill>
              </a:rPr>
              <a:t>spectum</a:t>
            </a:r>
            <a:r>
              <a:rPr lang="fr-FR" sz="1400" dirty="0" smtClean="0">
                <a:solidFill>
                  <a:srgbClr val="FF0000"/>
                </a:solidFill>
              </a:rPr>
              <a:t>       BY CONSTRUCTION</a:t>
            </a:r>
            <a:endParaRPr lang="en-US" sz="1400" dirty="0">
              <a:solidFill>
                <a:srgbClr val="FF0000"/>
              </a:solidFill>
            </a:endParaRPr>
          </a:p>
        </p:txBody>
      </p:sp>
      <mc:AlternateContent xmlns:mc="http://schemas.openxmlformats.org/markup-compatibility/2006">
        <mc:Choice xmlns:a14="http://schemas.microsoft.com/office/drawing/2010/main" Requires="a14">
          <p:sp>
            <p:nvSpPr>
              <p:cNvPr id="10" name="Espace réservé du texte 2"/>
              <p:cNvSpPr txBox="1">
                <a:spLocks/>
              </p:cNvSpPr>
              <p:nvPr/>
            </p:nvSpPr>
            <p:spPr>
              <a:xfrm>
                <a:off x="2638279" y="1097402"/>
                <a:ext cx="2398306" cy="645010"/>
              </a:xfrm>
              <a:prstGeom prst="rect">
                <a:avLst/>
              </a:prstGeom>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pPr algn="ctr"/>
                <a:r>
                  <a:rPr lang="fr-FR" sz="1400" b="0" dirty="0" smtClean="0"/>
                  <a:t>Exact </a:t>
                </a:r>
                <a:r>
                  <a:rPr lang="fr-FR" sz="1400" b="0" dirty="0" err="1" smtClean="0"/>
                  <a:t>diagonalization</a:t>
                </a:r>
                <a:endParaRPr lang="fr-FR" sz="1400" b="0" dirty="0" smtClean="0"/>
              </a:p>
              <a:p>
                <a:pPr algn="ctr"/>
                <a14:m>
                  <m:oMath xmlns:m="http://schemas.openxmlformats.org/officeDocument/2006/math">
                    <m:r>
                      <a:rPr lang="fr-FR" sz="1400" b="0" i="1">
                        <a:latin typeface="Cambria Math" panose="02040503050406030204" pitchFamily="18" charset="0"/>
                      </a:rPr>
                      <m:t>𝑂</m:t>
                    </m:r>
                    <m:r>
                      <a:rPr lang="fr-FR" sz="1400" b="0" i="1">
                        <a:latin typeface="Cambria Math" panose="02040503050406030204" pitchFamily="18" charset="0"/>
                      </a:rPr>
                      <m:t>(</m:t>
                    </m:r>
                    <m:sSup>
                      <m:sSupPr>
                        <m:ctrlPr>
                          <a:rPr lang="fr-FR" sz="1400" b="0" i="1">
                            <a:latin typeface="Cambria Math" panose="02040503050406030204" pitchFamily="18" charset="0"/>
                          </a:rPr>
                        </m:ctrlPr>
                      </m:sSupPr>
                      <m:e>
                        <m:r>
                          <a:rPr lang="fr-FR" sz="1400" b="0" i="1">
                            <a:latin typeface="Cambria Math" panose="02040503050406030204" pitchFamily="18" charset="0"/>
                          </a:rPr>
                          <m:t>𝑁</m:t>
                        </m:r>
                      </m:e>
                      <m:sup>
                        <m:r>
                          <a:rPr lang="fr-FR" sz="1400" b="0" i="1" smtClean="0">
                            <a:latin typeface="Cambria Math" panose="02040503050406030204" pitchFamily="18" charset="0"/>
                          </a:rPr>
                          <m:t>6</m:t>
                        </m:r>
                      </m:sup>
                    </m:sSup>
                    <m:r>
                      <a:rPr lang="fr-FR" sz="1400" b="0" i="1">
                        <a:latin typeface="Cambria Math" panose="02040503050406030204" pitchFamily="18" charset="0"/>
                      </a:rPr>
                      <m:t>)</m:t>
                    </m:r>
                  </m:oMath>
                </a14:m>
                <a:r>
                  <a:rPr lang="en-US" sz="1400" b="0" dirty="0"/>
                  <a:t> operations</a:t>
                </a:r>
              </a:p>
            </p:txBody>
          </p:sp>
        </mc:Choice>
        <mc:Fallback>
          <p:sp>
            <p:nvSpPr>
              <p:cNvPr id="10" name="Espace réservé du texte 2"/>
              <p:cNvSpPr txBox="1">
                <a:spLocks noRot="1" noChangeAspect="1" noMove="1" noResize="1" noEditPoints="1" noAdjustHandles="1" noChangeArrowheads="1" noChangeShapeType="1" noTextEdit="1"/>
              </p:cNvSpPr>
              <p:nvPr/>
            </p:nvSpPr>
            <p:spPr>
              <a:xfrm>
                <a:off x="2638279" y="1097402"/>
                <a:ext cx="2398306" cy="645010"/>
              </a:xfrm>
              <a:prstGeom prst="rect">
                <a:avLst/>
              </a:prstGeom>
              <a:blipFill>
                <a:blip r:embed="rId5"/>
                <a:stretch>
                  <a:fillRect t="-1887" b="-566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Espace réservé du texte 2"/>
              <p:cNvSpPr txBox="1">
                <a:spLocks/>
              </p:cNvSpPr>
              <p:nvPr/>
            </p:nvSpPr>
            <p:spPr>
              <a:xfrm>
                <a:off x="4877571" y="2088307"/>
                <a:ext cx="2147332" cy="1289289"/>
              </a:xfrm>
              <a:prstGeom prst="rect">
                <a:avLst/>
              </a:prstGeom>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sSub>
                        <m:sSubPr>
                          <m:ctrlPr>
                            <a:rPr lang="fr-FR" sz="1400" b="0" i="1" smtClean="0">
                              <a:latin typeface="Cambria Math" panose="02040503050406030204" pitchFamily="18" charset="0"/>
                            </a:rPr>
                          </m:ctrlPr>
                        </m:sSubPr>
                        <m:e>
                          <m:r>
                            <a:rPr lang="fr-FR" sz="1400" b="0" i="1" smtClean="0">
                              <a:latin typeface="Cambria Math" panose="02040503050406030204" pitchFamily="18" charset="0"/>
                            </a:rPr>
                            <m:t>𝜔</m:t>
                          </m:r>
                        </m:e>
                        <m:sub>
                          <m:r>
                            <a:rPr lang="fr-FR" sz="1400" b="0" i="1" smtClean="0">
                              <a:latin typeface="Cambria Math" panose="02040503050406030204" pitchFamily="18" charset="0"/>
                            </a:rPr>
                            <m:t>𝑖</m:t>
                          </m:r>
                        </m:sub>
                      </m:sSub>
                      <m:r>
                        <a:rPr lang="fr-FR" sz="1400" b="0" i="1" smtClean="0">
                          <a:latin typeface="Cambria Math" panose="02040503050406030204" pitchFamily="18" charset="0"/>
                        </a:rPr>
                        <m:t>, </m:t>
                      </m:r>
                      <m:r>
                        <a:rPr lang="fr-FR" sz="1400" b="0" i="1" smtClean="0">
                          <a:latin typeface="Cambria Math" panose="02040503050406030204" pitchFamily="18" charset="0"/>
                        </a:rPr>
                        <m:t>𝐵</m:t>
                      </m:r>
                      <m:d>
                        <m:dPr>
                          <m:ctrlPr>
                            <a:rPr lang="fr-FR" sz="1400" b="0" i="1" smtClean="0">
                              <a:latin typeface="Cambria Math" panose="02040503050406030204" pitchFamily="18" charset="0"/>
                            </a:rPr>
                          </m:ctrlPr>
                        </m:dPr>
                        <m:e>
                          <m:r>
                            <a:rPr lang="fr-FR" sz="1400" b="0" i="1" smtClean="0">
                              <a:latin typeface="Cambria Math" panose="02040503050406030204" pitchFamily="18" charset="0"/>
                            </a:rPr>
                            <m:t>𝐿𝑀</m:t>
                          </m:r>
                          <m:r>
                            <a:rPr lang="fr-FR" sz="1400" b="0" i="1" smtClean="0">
                              <a:latin typeface="Cambria Math" panose="02040503050406030204" pitchFamily="18" charset="0"/>
                            </a:rPr>
                            <m:t>,</m:t>
                          </m:r>
                          <m:r>
                            <a:rPr lang="fr-FR" sz="1400" b="0" i="1" smtClean="0">
                              <a:latin typeface="Cambria Math" panose="02040503050406030204" pitchFamily="18" charset="0"/>
                            </a:rPr>
                            <m:t>𝑖</m:t>
                          </m:r>
                          <m:r>
                            <a:rPr lang="fr-FR" sz="1400" b="0" i="1" smtClean="0">
                              <a:latin typeface="Cambria Math" panose="02040503050406030204" pitchFamily="18" charset="0"/>
                            </a:rPr>
                            <m:t>→0</m:t>
                          </m:r>
                        </m:e>
                      </m:d>
                      <m:r>
                        <a:rPr lang="fr-FR" sz="1400" b="0" i="1" smtClean="0">
                          <a:latin typeface="Cambria Math" panose="02040503050406030204" pitchFamily="18" charset="0"/>
                        </a:rPr>
                        <m:t>, </m:t>
                      </m:r>
                      <m:sSub>
                        <m:sSubPr>
                          <m:ctrlPr>
                            <a:rPr lang="fr-FR" sz="1400" b="0" i="1" smtClean="0">
                              <a:latin typeface="Cambria Math" panose="02040503050406030204" pitchFamily="18" charset="0"/>
                            </a:rPr>
                          </m:ctrlPr>
                        </m:sSubPr>
                        <m:e>
                          <m:r>
                            <a:rPr lang="fr-FR" sz="1400" b="0" i="1" smtClean="0">
                              <a:latin typeface="Cambria Math" panose="02040503050406030204" pitchFamily="18" charset="0"/>
                            </a:rPr>
                            <m:t>𝑋</m:t>
                          </m:r>
                        </m:e>
                        <m:sub>
                          <m:r>
                            <a:rPr lang="fr-FR" sz="1400" b="0" i="1" smtClean="0">
                              <a:latin typeface="Cambria Math" panose="02040503050406030204" pitchFamily="18" charset="0"/>
                            </a:rPr>
                            <m:t>𝑖</m:t>
                          </m:r>
                        </m:sub>
                      </m:sSub>
                    </m:oMath>
                  </m:oMathPara>
                </a14:m>
                <a:endParaRPr lang="en-US" sz="1400" b="0" dirty="0" smtClean="0"/>
              </a:p>
              <a:p>
                <a:pPr algn="ctr"/>
                <a:r>
                  <a:rPr lang="fr-FR" sz="1400" b="0" dirty="0" smtClean="0"/>
                  <a:t>Spectrum</a:t>
                </a:r>
              </a:p>
              <a:p>
                <a:pPr algn="ctr"/>
                <a:r>
                  <a:rPr lang="fr-FR" sz="1400" b="0" dirty="0" smtClean="0"/>
                  <a:t>Transitions</a:t>
                </a:r>
              </a:p>
              <a:p>
                <a:pPr algn="ctr"/>
                <a:r>
                  <a:rPr lang="fr-FR" sz="1400" b="0" dirty="0" smtClean="0"/>
                  <a:t>Transition matrices</a:t>
                </a:r>
                <a:endParaRPr lang="en-US" sz="1400" b="0" dirty="0"/>
              </a:p>
            </p:txBody>
          </p:sp>
        </mc:Choice>
        <mc:Fallback>
          <p:sp>
            <p:nvSpPr>
              <p:cNvPr id="11" name="Espace réservé du texte 2"/>
              <p:cNvSpPr txBox="1">
                <a:spLocks noRot="1" noChangeAspect="1" noMove="1" noResize="1" noEditPoints="1" noAdjustHandles="1" noChangeArrowheads="1" noChangeShapeType="1" noTextEdit="1"/>
              </p:cNvSpPr>
              <p:nvPr/>
            </p:nvSpPr>
            <p:spPr>
              <a:xfrm>
                <a:off x="4877571" y="2088307"/>
                <a:ext cx="2147332" cy="1289289"/>
              </a:xfrm>
              <a:prstGeom prst="rect">
                <a:avLst/>
              </a:prstGeom>
              <a:blipFill>
                <a:blip r:embed="rId6"/>
                <a:stretch>
                  <a:fillRect b="-2844"/>
                </a:stretch>
              </a:blipFill>
            </p:spPr>
            <p:txBody>
              <a:bodyPr/>
              <a:lstStyle/>
              <a:p>
                <a:r>
                  <a:rPr lang="en-US">
                    <a:noFill/>
                  </a:rPr>
                  <a:t> </a:t>
                </a:r>
              </a:p>
            </p:txBody>
          </p:sp>
        </mc:Fallback>
      </mc:AlternateContent>
      <p:sp>
        <p:nvSpPr>
          <p:cNvPr id="12" name="Espace réservé du texte 2"/>
          <p:cNvSpPr txBox="1">
            <a:spLocks/>
          </p:cNvSpPr>
          <p:nvPr/>
        </p:nvSpPr>
        <p:spPr>
          <a:xfrm>
            <a:off x="2710191" y="2825577"/>
            <a:ext cx="2254482" cy="516770"/>
          </a:xfrm>
          <a:prstGeom prst="rect">
            <a:avLst/>
          </a:prstGeom>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pPr algn="ctr"/>
            <a:r>
              <a:rPr lang="fr-FR" sz="1400" dirty="0" err="1" smtClean="0">
                <a:solidFill>
                  <a:srgbClr val="FF0000"/>
                </a:solidFill>
              </a:rPr>
              <a:t>Truncation</a:t>
            </a:r>
            <a:r>
              <a:rPr lang="fr-FR" sz="1400" dirty="0" smtClean="0">
                <a:solidFill>
                  <a:srgbClr val="FF0000"/>
                </a:solidFill>
              </a:rPr>
              <a:t> in </a:t>
            </a:r>
            <a:r>
              <a:rPr lang="fr-FR" sz="1400" dirty="0" err="1" smtClean="0">
                <a:solidFill>
                  <a:srgbClr val="FF0000"/>
                </a:solidFill>
              </a:rPr>
              <a:t>qp</a:t>
            </a:r>
            <a:r>
              <a:rPr lang="fr-FR" sz="1400" dirty="0" smtClean="0">
                <a:solidFill>
                  <a:srgbClr val="FF0000"/>
                </a:solidFill>
              </a:rPr>
              <a:t> configurations</a:t>
            </a:r>
            <a:endParaRPr lang="en-US" sz="1400" dirty="0">
              <a:solidFill>
                <a:srgbClr val="FF0000"/>
              </a:solidFill>
            </a:endParaRPr>
          </a:p>
        </p:txBody>
      </p:sp>
      <p:sp>
        <p:nvSpPr>
          <p:cNvPr id="13" name="Flèche droite 12"/>
          <p:cNvSpPr/>
          <p:nvPr/>
        </p:nvSpPr>
        <p:spPr>
          <a:xfrm>
            <a:off x="7673608" y="1980777"/>
            <a:ext cx="713232" cy="484632"/>
          </a:xfrm>
          <a:prstGeom prst="rightArrow">
            <a:avLst>
              <a:gd name="adj1" fmla="val 34906"/>
              <a:gd name="adj2" fmla="val 6698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Espace réservé du texte 2"/>
          <p:cNvSpPr txBox="1">
            <a:spLocks/>
          </p:cNvSpPr>
          <p:nvPr/>
        </p:nvSpPr>
        <p:spPr>
          <a:xfrm>
            <a:off x="6942608" y="1097402"/>
            <a:ext cx="2486900" cy="645010"/>
          </a:xfrm>
          <a:prstGeom prst="rect">
            <a:avLst/>
          </a:prstGeom>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pPr algn="ctr"/>
            <a:r>
              <a:rPr lang="fr-FR" sz="1400" b="0" dirty="0" err="1" smtClean="0"/>
              <a:t>Smearing</a:t>
            </a:r>
            <a:r>
              <a:rPr lang="fr-FR" sz="1400" b="0" dirty="0" smtClean="0"/>
              <a:t> of the </a:t>
            </a:r>
            <a:r>
              <a:rPr lang="fr-FR" sz="1400" b="0" dirty="0" err="1" smtClean="0"/>
              <a:t>strength</a:t>
            </a:r>
            <a:endParaRPr lang="fr-FR" sz="1400" b="0" dirty="0" smtClean="0"/>
          </a:p>
          <a:p>
            <a:pPr algn="ctr"/>
            <a:r>
              <a:rPr lang="fr-FR" sz="1400" b="0" dirty="0" smtClean="0"/>
              <a:t>Convolution </a:t>
            </a:r>
            <a:r>
              <a:rPr lang="fr-FR" sz="1400" b="0" dirty="0" err="1" smtClean="0"/>
              <a:t>with</a:t>
            </a:r>
            <a:r>
              <a:rPr lang="fr-FR" sz="1400" b="0" dirty="0" smtClean="0"/>
              <a:t> </a:t>
            </a:r>
            <a:r>
              <a:rPr lang="fr-FR" sz="1400" b="0" dirty="0" err="1" smtClean="0"/>
              <a:t>Lorentzian</a:t>
            </a:r>
            <a:endParaRPr lang="en-US" sz="1400" b="0" dirty="0"/>
          </a:p>
        </p:txBody>
      </p:sp>
      <p:sp>
        <p:nvSpPr>
          <p:cNvPr id="15" name="Espace réservé du texte 2"/>
          <p:cNvSpPr txBox="1">
            <a:spLocks/>
          </p:cNvSpPr>
          <p:nvPr/>
        </p:nvSpPr>
        <p:spPr>
          <a:xfrm>
            <a:off x="6856259" y="2889410"/>
            <a:ext cx="2737841" cy="322871"/>
          </a:xfrm>
          <a:prstGeom prst="rect">
            <a:avLst/>
          </a:prstGeom>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pPr algn="ctr"/>
            <a:r>
              <a:rPr lang="fr-FR" sz="1400" dirty="0" smtClean="0">
                <a:solidFill>
                  <a:srgbClr val="FF0000"/>
                </a:solidFill>
              </a:rPr>
              <a:t>Continuum </a:t>
            </a:r>
            <a:r>
              <a:rPr lang="fr-FR" sz="1400" dirty="0" err="1" smtClean="0">
                <a:solidFill>
                  <a:srgbClr val="FF0000"/>
                </a:solidFill>
              </a:rPr>
              <a:t>effects</a:t>
            </a:r>
            <a:r>
              <a:rPr lang="fr-FR" sz="1400" dirty="0" smtClean="0">
                <a:solidFill>
                  <a:srgbClr val="FF0000"/>
                </a:solidFill>
              </a:rPr>
              <a:t> BY HAND</a:t>
            </a:r>
            <a:endParaRPr lang="en-US" sz="1400" dirty="0">
              <a:solidFill>
                <a:srgbClr val="FF0000"/>
              </a:solidFill>
            </a:endParaRPr>
          </a:p>
        </p:txBody>
      </p:sp>
      <p:sp>
        <p:nvSpPr>
          <p:cNvPr id="17" name="Espace réservé du texte 2"/>
          <p:cNvSpPr txBox="1">
            <a:spLocks/>
          </p:cNvSpPr>
          <p:nvPr/>
        </p:nvSpPr>
        <p:spPr>
          <a:xfrm>
            <a:off x="10146662" y="3342347"/>
            <a:ext cx="1618618" cy="405970"/>
          </a:xfrm>
          <a:prstGeom prst="rect">
            <a:avLst/>
          </a:prstGeom>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r>
              <a:rPr lang="fr-FR" sz="2000" dirty="0" smtClean="0"/>
              <a:t>QRPA-FAM</a:t>
            </a:r>
            <a:endParaRPr lang="en-US" sz="2000" dirty="0"/>
          </a:p>
        </p:txBody>
      </p:sp>
      <p:grpSp>
        <p:nvGrpSpPr>
          <p:cNvPr id="21" name="Groupe 20"/>
          <p:cNvGrpSpPr/>
          <p:nvPr/>
        </p:nvGrpSpPr>
        <p:grpSpPr>
          <a:xfrm rot="1273095">
            <a:off x="-18203" y="3988240"/>
            <a:ext cx="1164110" cy="454902"/>
            <a:chOff x="774642" y="4302185"/>
            <a:chExt cx="1164110" cy="454902"/>
          </a:xfrm>
        </p:grpSpPr>
        <p:pic>
          <p:nvPicPr>
            <p:cNvPr id="3074" name="Picture 2" descr="File:Feynman diagram - Photon propagator.svg - Wikimedia Commons"/>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336" t="17003" r="8881"/>
            <a:stretch/>
          </p:blipFill>
          <p:spPr bwMode="auto">
            <a:xfrm rot="1881076">
              <a:off x="774642" y="4302185"/>
              <a:ext cx="1164110" cy="221989"/>
            </a:xfrm>
            <a:prstGeom prst="rect">
              <a:avLst/>
            </a:prstGeom>
            <a:noFill/>
            <a:extLst>
              <a:ext uri="{909E8E84-426E-40DD-AFC4-6F175D3DCCD1}">
                <a14:hiddenFill xmlns:a14="http://schemas.microsoft.com/office/drawing/2010/main">
                  <a:solidFill>
                    <a:srgbClr val="FFFFFF"/>
                  </a:solidFill>
                </a14:hiddenFill>
              </a:ext>
            </a:extLst>
          </p:spPr>
        </p:pic>
        <p:sp>
          <p:nvSpPr>
            <p:cNvPr id="20" name="Triangle isocèle 19"/>
            <p:cNvSpPr/>
            <p:nvPr/>
          </p:nvSpPr>
          <p:spPr>
            <a:xfrm>
              <a:off x="1819656" y="4663440"/>
              <a:ext cx="109728" cy="9364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mc:Choice xmlns:a14="http://schemas.microsoft.com/office/drawing/2010/main" Requires="a14">
          <p:sp>
            <p:nvSpPr>
              <p:cNvPr id="23" name="Espace réservé du texte 2"/>
              <p:cNvSpPr txBox="1">
                <a:spLocks/>
              </p:cNvSpPr>
              <p:nvPr/>
            </p:nvSpPr>
            <p:spPr>
              <a:xfrm>
                <a:off x="831281" y="3708064"/>
                <a:ext cx="825572" cy="516770"/>
              </a:xfrm>
              <a:prstGeom prst="rect">
                <a:avLst/>
              </a:prstGeom>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pPr algn="ctr"/>
                <a:r>
                  <a:rPr lang="fr-FR" sz="1400" b="0" dirty="0" smtClean="0"/>
                  <a:t>(L,M)</a:t>
                </a:r>
              </a:p>
              <a:p>
                <a:pPr algn="ctr"/>
                <a14:m>
                  <m:oMathPara xmlns:m="http://schemas.openxmlformats.org/officeDocument/2006/math">
                    <m:oMathParaPr>
                      <m:jc m:val="centerGroup"/>
                    </m:oMathParaPr>
                    <m:oMath xmlns:m="http://schemas.openxmlformats.org/officeDocument/2006/math">
                      <m:r>
                        <a:rPr lang="fr-FR" sz="1400" b="0" i="1" smtClean="0">
                          <a:latin typeface="Cambria Math" panose="02040503050406030204" pitchFamily="18" charset="0"/>
                        </a:rPr>
                        <m:t>𝜔</m:t>
                      </m:r>
                      <m:r>
                        <a:rPr lang="fr-FR" sz="1400" b="0" i="1" smtClean="0">
                          <a:latin typeface="Cambria Math" panose="02040503050406030204" pitchFamily="18" charset="0"/>
                        </a:rPr>
                        <m:t>+</m:t>
                      </m:r>
                      <m:r>
                        <a:rPr lang="fr-FR" sz="1400" b="0" i="1" smtClean="0">
                          <a:latin typeface="Cambria Math" panose="02040503050406030204" pitchFamily="18" charset="0"/>
                        </a:rPr>
                        <m:t>𝑖</m:t>
                      </m:r>
                      <m:r>
                        <a:rPr lang="fr-FR" sz="1400" b="0" i="1" smtClean="0">
                          <a:latin typeface="Cambria Math" panose="02040503050406030204" pitchFamily="18" charset="0"/>
                        </a:rPr>
                        <m:t>𝛾</m:t>
                      </m:r>
                    </m:oMath>
                  </m:oMathPara>
                </a14:m>
                <a:endParaRPr lang="fr-FR" sz="1400" b="0" dirty="0" smtClean="0"/>
              </a:p>
            </p:txBody>
          </p:sp>
        </mc:Choice>
        <mc:Fallback>
          <p:sp>
            <p:nvSpPr>
              <p:cNvPr id="23" name="Espace réservé du texte 2"/>
              <p:cNvSpPr txBox="1">
                <a:spLocks noRot="1" noChangeAspect="1" noMove="1" noResize="1" noEditPoints="1" noAdjustHandles="1" noChangeArrowheads="1" noChangeShapeType="1" noTextEdit="1"/>
              </p:cNvSpPr>
              <p:nvPr/>
            </p:nvSpPr>
            <p:spPr>
              <a:xfrm>
                <a:off x="831281" y="3708064"/>
                <a:ext cx="825572" cy="516770"/>
              </a:xfrm>
              <a:prstGeom prst="rect">
                <a:avLst/>
              </a:prstGeom>
              <a:blipFill>
                <a:blip r:embed="rId8"/>
                <a:stretch>
                  <a:fillRect t="-1176" b="-1176"/>
                </a:stretch>
              </a:blipFill>
            </p:spPr>
            <p:txBody>
              <a:bodyPr/>
              <a:lstStyle/>
              <a:p>
                <a:r>
                  <a:rPr lang="en-US">
                    <a:noFill/>
                  </a:rPr>
                  <a:t> </a:t>
                </a:r>
              </a:p>
            </p:txBody>
          </p:sp>
        </mc:Fallback>
      </mc:AlternateContent>
      <p:grpSp>
        <p:nvGrpSpPr>
          <p:cNvPr id="26" name="Groupe 25"/>
          <p:cNvGrpSpPr/>
          <p:nvPr/>
        </p:nvGrpSpPr>
        <p:grpSpPr>
          <a:xfrm>
            <a:off x="953920" y="4554797"/>
            <a:ext cx="900096" cy="900096"/>
            <a:chOff x="1468200" y="5020083"/>
            <a:chExt cx="900096" cy="900096"/>
          </a:xfrm>
        </p:grpSpPr>
        <p:sp>
          <p:nvSpPr>
            <p:cNvPr id="19" name="Ellipse 18"/>
            <p:cNvSpPr/>
            <p:nvPr/>
          </p:nvSpPr>
          <p:spPr>
            <a:xfrm>
              <a:off x="1468200" y="5020083"/>
              <a:ext cx="900096" cy="9000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ZoneTexte 24"/>
            <p:cNvSpPr txBox="1"/>
            <p:nvPr/>
          </p:nvSpPr>
          <p:spPr>
            <a:xfrm>
              <a:off x="1602772" y="5285259"/>
              <a:ext cx="646331" cy="369332"/>
            </a:xfrm>
            <a:prstGeom prst="rect">
              <a:avLst/>
            </a:prstGeom>
            <a:noFill/>
          </p:spPr>
          <p:txBody>
            <a:bodyPr wrap="none" rtlCol="0">
              <a:spAutoFit/>
            </a:bodyPr>
            <a:lstStyle/>
            <a:p>
              <a:pPr algn="l"/>
              <a:r>
                <a:rPr lang="fr-FR" sz="1800" dirty="0" smtClean="0"/>
                <a:t>HFB</a:t>
              </a:r>
              <a:endParaRPr lang="en-US" sz="1800" dirty="0"/>
            </a:p>
          </p:txBody>
        </p:sp>
      </p:grpSp>
      <p:sp>
        <p:nvSpPr>
          <p:cNvPr id="28" name="Flèche droite 27"/>
          <p:cNvSpPr/>
          <p:nvPr/>
        </p:nvSpPr>
        <p:spPr>
          <a:xfrm>
            <a:off x="2419175" y="5121816"/>
            <a:ext cx="713232" cy="484632"/>
          </a:xfrm>
          <a:prstGeom prst="rightArrow">
            <a:avLst>
              <a:gd name="adj1" fmla="val 34906"/>
              <a:gd name="adj2" fmla="val 6698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Ellipse 29"/>
          <p:cNvSpPr/>
          <p:nvPr/>
        </p:nvSpPr>
        <p:spPr>
          <a:xfrm>
            <a:off x="3615680" y="4991717"/>
            <a:ext cx="900096" cy="9000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Ellipse 31"/>
          <p:cNvSpPr/>
          <p:nvPr/>
        </p:nvSpPr>
        <p:spPr>
          <a:xfrm>
            <a:off x="3436951" y="4991717"/>
            <a:ext cx="1348993" cy="900096"/>
          </a:xfrm>
          <a:prstGeom prst="ellipse">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Ellipse 32"/>
          <p:cNvSpPr/>
          <p:nvPr/>
        </p:nvSpPr>
        <p:spPr>
          <a:xfrm>
            <a:off x="3790810" y="4991717"/>
            <a:ext cx="549833" cy="900096"/>
          </a:xfrm>
          <a:prstGeom prst="ellipse">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Espace réservé du texte 2"/>
          <p:cNvSpPr txBox="1">
            <a:spLocks/>
          </p:cNvSpPr>
          <p:nvPr/>
        </p:nvSpPr>
        <p:spPr>
          <a:xfrm>
            <a:off x="0" y="5623420"/>
            <a:ext cx="2527727" cy="322871"/>
          </a:xfrm>
          <a:prstGeom prst="rect">
            <a:avLst/>
          </a:prstGeom>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pPr algn="ctr"/>
            <a:r>
              <a:rPr lang="fr-FR" sz="1400" b="0" dirty="0" smtClean="0"/>
              <a:t>Excite vacuum </a:t>
            </a:r>
            <a:r>
              <a:rPr lang="fr-FR" sz="1400" b="0" dirty="0" err="1" smtClean="0"/>
              <a:t>with</a:t>
            </a:r>
            <a:r>
              <a:rPr lang="fr-FR" sz="1400" b="0" dirty="0" smtClean="0"/>
              <a:t> a probe</a:t>
            </a:r>
            <a:endParaRPr lang="en-US" sz="1400" b="0" dirty="0"/>
          </a:p>
        </p:txBody>
      </p:sp>
      <p:sp>
        <p:nvSpPr>
          <p:cNvPr id="35" name="Espace réservé du texte 2"/>
          <p:cNvSpPr txBox="1">
            <a:spLocks/>
          </p:cNvSpPr>
          <p:nvPr/>
        </p:nvSpPr>
        <p:spPr>
          <a:xfrm>
            <a:off x="1658231" y="3675115"/>
            <a:ext cx="2344847" cy="967149"/>
          </a:xfrm>
          <a:prstGeom prst="rect">
            <a:avLst/>
          </a:prstGeom>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pPr algn="ctr"/>
            <a:r>
              <a:rPr lang="fr-FR" sz="1400" b="0" dirty="0" smtClean="0"/>
              <a:t>Self-consistent </a:t>
            </a:r>
            <a:r>
              <a:rPr lang="fr-FR" sz="1400" b="0" dirty="0" err="1" smtClean="0"/>
              <a:t>equation</a:t>
            </a:r>
            <a:endParaRPr lang="fr-FR" sz="1400" b="0" dirty="0" smtClean="0"/>
          </a:p>
          <a:p>
            <a:pPr algn="ctr"/>
            <a:r>
              <a:rPr lang="fr-FR" sz="1400" b="0" dirty="0" smtClean="0"/>
              <a:t>HFB-</a:t>
            </a:r>
            <a:r>
              <a:rPr lang="fr-FR" sz="1400" b="0" dirty="0" err="1" smtClean="0"/>
              <a:t>like</a:t>
            </a:r>
            <a:r>
              <a:rPr lang="fr-FR" sz="1400" b="0" dirty="0" smtClean="0"/>
              <a:t> </a:t>
            </a:r>
            <a:r>
              <a:rPr lang="fr-FR" sz="1400" b="0" dirty="0" err="1" smtClean="0"/>
              <a:t>loop</a:t>
            </a:r>
            <a:endParaRPr lang="fr-FR" sz="1400" b="0" dirty="0" smtClean="0"/>
          </a:p>
          <a:p>
            <a:pPr algn="ctr"/>
            <a:r>
              <a:rPr lang="fr-FR" sz="1400" b="0" dirty="0" err="1" smtClean="0"/>
              <a:t>Truncation</a:t>
            </a:r>
            <a:r>
              <a:rPr lang="fr-FR" sz="1400" b="0" dirty="0" smtClean="0"/>
              <a:t>-free</a:t>
            </a:r>
            <a:endParaRPr lang="en-US" sz="1400" b="0" dirty="0"/>
          </a:p>
        </p:txBody>
      </p:sp>
      <mc:AlternateContent xmlns:mc="http://schemas.openxmlformats.org/markup-compatibility/2006">
        <mc:Choice xmlns:a14="http://schemas.microsoft.com/office/drawing/2010/main" Requires="a14">
          <p:sp>
            <p:nvSpPr>
              <p:cNvPr id="36" name="Espace réservé du texte 2"/>
              <p:cNvSpPr txBox="1">
                <a:spLocks/>
              </p:cNvSpPr>
              <p:nvPr/>
            </p:nvSpPr>
            <p:spPr>
              <a:xfrm>
                <a:off x="1819611" y="4676488"/>
                <a:ext cx="2026063" cy="347814"/>
              </a:xfrm>
              <a:prstGeom prst="rect">
                <a:avLst/>
              </a:prstGeom>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pPr algn="ctr"/>
                <a14:m>
                  <m:oMath xmlns:m="http://schemas.openxmlformats.org/officeDocument/2006/math">
                    <m:r>
                      <a:rPr lang="fr-FR" sz="1400" b="1" i="1" smtClean="0">
                        <a:solidFill>
                          <a:srgbClr val="FF0000"/>
                        </a:solidFill>
                        <a:latin typeface="Cambria Math" panose="02040503050406030204" pitchFamily="18" charset="0"/>
                      </a:rPr>
                      <m:t>𝑶</m:t>
                    </m:r>
                    <m:d>
                      <m:dPr>
                        <m:ctrlPr>
                          <a:rPr lang="fr-FR" sz="1400" b="1" i="1" smtClean="0">
                            <a:solidFill>
                              <a:srgbClr val="FF0000"/>
                            </a:solidFill>
                            <a:latin typeface="Cambria Math" panose="02040503050406030204" pitchFamily="18" charset="0"/>
                          </a:rPr>
                        </m:ctrlPr>
                      </m:dPr>
                      <m:e>
                        <m:sSup>
                          <m:sSupPr>
                            <m:ctrlPr>
                              <a:rPr lang="fr-FR" sz="1400" b="1" i="1" smtClean="0">
                                <a:solidFill>
                                  <a:srgbClr val="FF0000"/>
                                </a:solidFill>
                                <a:latin typeface="Cambria Math" panose="02040503050406030204" pitchFamily="18" charset="0"/>
                              </a:rPr>
                            </m:ctrlPr>
                          </m:sSupPr>
                          <m:e>
                            <m:r>
                              <a:rPr lang="fr-FR" sz="1400" b="1" i="1" smtClean="0">
                                <a:solidFill>
                                  <a:srgbClr val="FF0000"/>
                                </a:solidFill>
                                <a:latin typeface="Cambria Math" panose="02040503050406030204" pitchFamily="18" charset="0"/>
                              </a:rPr>
                              <m:t>𝑵</m:t>
                            </m:r>
                          </m:e>
                          <m:sup>
                            <m:r>
                              <a:rPr lang="fr-FR" sz="1400" b="1" i="1" smtClean="0">
                                <a:solidFill>
                                  <a:srgbClr val="FF0000"/>
                                </a:solidFill>
                                <a:latin typeface="Cambria Math" panose="02040503050406030204" pitchFamily="18" charset="0"/>
                              </a:rPr>
                              <m:t>𝟒</m:t>
                            </m:r>
                          </m:sup>
                        </m:sSup>
                      </m:e>
                    </m:d>
                  </m:oMath>
                </a14:m>
                <a:r>
                  <a:rPr lang="en-US" sz="1400" dirty="0" smtClean="0">
                    <a:solidFill>
                      <a:srgbClr val="FF0000"/>
                    </a:solidFill>
                  </a:rPr>
                  <a:t> operations</a:t>
                </a:r>
                <a:endParaRPr lang="en-US" sz="1400" dirty="0">
                  <a:solidFill>
                    <a:srgbClr val="FF0000"/>
                  </a:solidFill>
                </a:endParaRPr>
              </a:p>
            </p:txBody>
          </p:sp>
        </mc:Choice>
        <mc:Fallback>
          <p:sp>
            <p:nvSpPr>
              <p:cNvPr id="36" name="Espace réservé du texte 2"/>
              <p:cNvSpPr txBox="1">
                <a:spLocks noRot="1" noChangeAspect="1" noMove="1" noResize="1" noEditPoints="1" noAdjustHandles="1" noChangeArrowheads="1" noChangeShapeType="1" noTextEdit="1"/>
              </p:cNvSpPr>
              <p:nvPr/>
            </p:nvSpPr>
            <p:spPr>
              <a:xfrm>
                <a:off x="1819611" y="4676488"/>
                <a:ext cx="2026063" cy="347814"/>
              </a:xfrm>
              <a:prstGeom prst="rect">
                <a:avLst/>
              </a:prstGeom>
              <a:blipFill>
                <a:blip r:embed="rId9"/>
                <a:stretch>
                  <a:fillRect b="-1052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Espace réservé du texte 2"/>
              <p:cNvSpPr txBox="1">
                <a:spLocks/>
              </p:cNvSpPr>
              <p:nvPr/>
            </p:nvSpPr>
            <p:spPr>
              <a:xfrm>
                <a:off x="1153598" y="5969129"/>
                <a:ext cx="3670398" cy="645010"/>
              </a:xfrm>
              <a:prstGeom prst="rect">
                <a:avLst/>
              </a:prstGeom>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pPr algn="ctr"/>
                <a:r>
                  <a:rPr lang="fr-FR" sz="1400" b="0" dirty="0" smtClean="0">
                    <a:solidFill>
                      <a:srgbClr val="FF0000"/>
                    </a:solidFill>
                  </a:rPr>
                  <a:t>Introduce </a:t>
                </a:r>
                <a:r>
                  <a:rPr lang="fr-FR" sz="1400" b="0" dirty="0" err="1" smtClean="0">
                    <a:solidFill>
                      <a:srgbClr val="FF0000"/>
                    </a:solidFill>
                  </a:rPr>
                  <a:t>complex</a:t>
                </a:r>
                <a:r>
                  <a:rPr lang="fr-FR" sz="1400" b="0" dirty="0" smtClean="0">
                    <a:solidFill>
                      <a:srgbClr val="FF0000"/>
                    </a:solidFill>
                  </a:rPr>
                  <a:t> </a:t>
                </a:r>
                <a:r>
                  <a:rPr lang="fr-FR" sz="1400" b="0" dirty="0" err="1" smtClean="0">
                    <a:solidFill>
                      <a:srgbClr val="FF0000"/>
                    </a:solidFill>
                  </a:rPr>
                  <a:t>frequency</a:t>
                </a:r>
                <a:endParaRPr lang="fr-FR" sz="1400" b="0" dirty="0" smtClean="0">
                  <a:solidFill>
                    <a:srgbClr val="FF0000"/>
                  </a:solidFill>
                </a:endParaRPr>
              </a:p>
              <a:p>
                <a:pPr algn="ctr"/>
                <a14:m>
                  <m:oMath xmlns:m="http://schemas.openxmlformats.org/officeDocument/2006/math">
                    <m:r>
                      <a:rPr lang="fr-FR" sz="1400" b="1" i="1" smtClean="0">
                        <a:solidFill>
                          <a:srgbClr val="FF0000"/>
                        </a:solidFill>
                        <a:latin typeface="Cambria Math" panose="02040503050406030204" pitchFamily="18" charset="0"/>
                      </a:rPr>
                      <m:t>𝝎</m:t>
                    </m:r>
                    <m:r>
                      <a:rPr lang="fr-FR" sz="1400" b="1" i="1" smtClean="0">
                        <a:solidFill>
                          <a:srgbClr val="FF0000"/>
                        </a:solidFill>
                        <a:latin typeface="Cambria Math" panose="02040503050406030204" pitchFamily="18" charset="0"/>
                      </a:rPr>
                      <m:t>→</m:t>
                    </m:r>
                    <m:r>
                      <a:rPr lang="fr-FR" sz="1400" b="1" i="1" smtClean="0">
                        <a:solidFill>
                          <a:srgbClr val="FF0000"/>
                        </a:solidFill>
                        <a:latin typeface="Cambria Math" panose="02040503050406030204" pitchFamily="18" charset="0"/>
                      </a:rPr>
                      <m:t>𝝎</m:t>
                    </m:r>
                    <m:r>
                      <a:rPr lang="fr-FR" sz="1400" b="1" i="1" smtClean="0">
                        <a:solidFill>
                          <a:srgbClr val="FF0000"/>
                        </a:solidFill>
                        <a:latin typeface="Cambria Math" panose="02040503050406030204" pitchFamily="18" charset="0"/>
                      </a:rPr>
                      <m:t>+</m:t>
                    </m:r>
                    <m:r>
                      <a:rPr lang="fr-FR" sz="1400" b="1" i="1" smtClean="0">
                        <a:solidFill>
                          <a:srgbClr val="FF0000"/>
                        </a:solidFill>
                        <a:latin typeface="Cambria Math" panose="02040503050406030204" pitchFamily="18" charset="0"/>
                      </a:rPr>
                      <m:t>𝒊</m:t>
                    </m:r>
                    <m:r>
                      <a:rPr lang="fr-FR" sz="1400" b="1" i="1" smtClean="0">
                        <a:solidFill>
                          <a:srgbClr val="FF0000"/>
                        </a:solidFill>
                        <a:latin typeface="Cambria Math" panose="02040503050406030204" pitchFamily="18" charset="0"/>
                      </a:rPr>
                      <m:t>𝜸</m:t>
                    </m:r>
                  </m:oMath>
                </a14:m>
                <a:r>
                  <a:rPr lang="en-US" sz="1400" dirty="0" smtClean="0">
                    <a:solidFill>
                      <a:srgbClr val="FF0000"/>
                    </a:solidFill>
                  </a:rPr>
                  <a:t> </a:t>
                </a:r>
                <a:r>
                  <a:rPr lang="en-US" sz="1400" dirty="0" smtClean="0">
                    <a:solidFill>
                      <a:srgbClr val="FF0000"/>
                    </a:solidFill>
                    <a:sym typeface="Wingdings" panose="05000000000000000000" pitchFamily="2" charset="2"/>
                  </a:rPr>
                  <a:t> Lorentzian smearing</a:t>
                </a:r>
                <a:endParaRPr lang="en-US" sz="1400" dirty="0">
                  <a:solidFill>
                    <a:srgbClr val="FF0000"/>
                  </a:solidFill>
                </a:endParaRPr>
              </a:p>
            </p:txBody>
          </p:sp>
        </mc:Choice>
        <mc:Fallback>
          <p:sp>
            <p:nvSpPr>
              <p:cNvPr id="31" name="Espace réservé du texte 2"/>
              <p:cNvSpPr txBox="1">
                <a:spLocks noRot="1" noChangeAspect="1" noMove="1" noResize="1" noEditPoints="1" noAdjustHandles="1" noChangeArrowheads="1" noChangeShapeType="1" noTextEdit="1"/>
              </p:cNvSpPr>
              <p:nvPr/>
            </p:nvSpPr>
            <p:spPr>
              <a:xfrm>
                <a:off x="1153598" y="5969129"/>
                <a:ext cx="3670398" cy="645010"/>
              </a:xfrm>
              <a:prstGeom prst="rect">
                <a:avLst/>
              </a:prstGeom>
              <a:blipFill>
                <a:blip r:embed="rId10"/>
                <a:stretch>
                  <a:fillRect t="-1887" b="-6604"/>
                </a:stretch>
              </a:blipFill>
            </p:spPr>
            <p:txBody>
              <a:bodyPr/>
              <a:lstStyle/>
              <a:p>
                <a:r>
                  <a:rPr lang="en-US">
                    <a:noFill/>
                  </a:rPr>
                  <a:t> </a:t>
                </a:r>
              </a:p>
            </p:txBody>
          </p:sp>
        </mc:Fallback>
      </mc:AlternateContent>
      <p:pic>
        <p:nvPicPr>
          <p:cNvPr id="22" name="Imag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447800" y="4081840"/>
            <a:ext cx="3600000" cy="2399999"/>
          </a:xfrm>
          <a:prstGeom prst="rect">
            <a:avLst/>
          </a:prstGeom>
        </p:spPr>
      </p:pic>
      <p:pic>
        <p:nvPicPr>
          <p:cNvPr id="27" name="Image 2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447800" y="4081840"/>
            <a:ext cx="3600000" cy="2400000"/>
          </a:xfrm>
          <a:prstGeom prst="rect">
            <a:avLst/>
          </a:prstGeom>
        </p:spPr>
      </p:pic>
      <p:pic>
        <p:nvPicPr>
          <p:cNvPr id="29" name="Image 2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447800" y="4081840"/>
            <a:ext cx="3600000" cy="2400000"/>
          </a:xfrm>
          <a:prstGeom prst="rect">
            <a:avLst/>
          </a:prstGeom>
        </p:spPr>
      </p:pic>
      <p:pic>
        <p:nvPicPr>
          <p:cNvPr id="38" name="Image 3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447800" y="4081840"/>
            <a:ext cx="3600000" cy="2400000"/>
          </a:xfrm>
          <a:prstGeom prst="rect">
            <a:avLst/>
          </a:prstGeom>
        </p:spPr>
      </p:pic>
      <p:pic>
        <p:nvPicPr>
          <p:cNvPr id="39" name="Image 3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447800" y="4081840"/>
            <a:ext cx="3600000" cy="2400000"/>
          </a:xfrm>
          <a:prstGeom prst="rect">
            <a:avLst/>
          </a:prstGeom>
        </p:spPr>
      </p:pic>
      <p:sp>
        <p:nvSpPr>
          <p:cNvPr id="41" name="Flèche droite 40"/>
          <p:cNvSpPr/>
          <p:nvPr/>
        </p:nvSpPr>
        <p:spPr>
          <a:xfrm rot="10800000">
            <a:off x="7277470" y="5946291"/>
            <a:ext cx="165746" cy="112622"/>
          </a:xfrm>
          <a:prstGeom prst="rightArrow">
            <a:avLst>
              <a:gd name="adj1" fmla="val 34906"/>
              <a:gd name="adj2" fmla="val 6698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lèche droite 41"/>
          <p:cNvSpPr/>
          <p:nvPr/>
        </p:nvSpPr>
        <p:spPr>
          <a:xfrm rot="10800000">
            <a:off x="7277470" y="4819973"/>
            <a:ext cx="165746" cy="112622"/>
          </a:xfrm>
          <a:prstGeom prst="rightArrow">
            <a:avLst>
              <a:gd name="adj1" fmla="val 34906"/>
              <a:gd name="adj2" fmla="val 66981"/>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Flèche droite 42"/>
          <p:cNvSpPr/>
          <p:nvPr/>
        </p:nvSpPr>
        <p:spPr>
          <a:xfrm rot="10800000">
            <a:off x="7277470" y="5383132"/>
            <a:ext cx="165746" cy="112622"/>
          </a:xfrm>
          <a:prstGeom prst="rightArrow">
            <a:avLst>
              <a:gd name="adj1" fmla="val 34906"/>
              <a:gd name="adj2" fmla="val 669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Flèche droite 43"/>
          <p:cNvSpPr/>
          <p:nvPr/>
        </p:nvSpPr>
        <p:spPr>
          <a:xfrm rot="10800000">
            <a:off x="7293073" y="4246657"/>
            <a:ext cx="165746" cy="112622"/>
          </a:xfrm>
          <a:prstGeom prst="rightArrow">
            <a:avLst>
              <a:gd name="adj1" fmla="val 34906"/>
              <a:gd name="adj2" fmla="val 6698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Espace réservé du texte 2"/>
          <p:cNvSpPr txBox="1">
            <a:spLocks/>
          </p:cNvSpPr>
          <p:nvPr/>
        </p:nvSpPr>
        <p:spPr>
          <a:xfrm>
            <a:off x="5380196" y="3751698"/>
            <a:ext cx="6068356" cy="322871"/>
          </a:xfrm>
          <a:prstGeom prst="rect">
            <a:avLst/>
          </a:prstGeom>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pPr algn="ctr"/>
            <a:r>
              <a:rPr lang="fr-FR" sz="1400" b="0" dirty="0" err="1" smtClean="0"/>
              <a:t>Imaginary</a:t>
            </a:r>
            <a:r>
              <a:rPr lang="fr-FR" sz="1400" b="0" dirty="0" smtClean="0"/>
              <a:t> part </a:t>
            </a:r>
            <a:r>
              <a:rPr lang="fr-FR" sz="1400" b="0" dirty="0" err="1" smtClean="0"/>
              <a:t>simulates</a:t>
            </a:r>
            <a:r>
              <a:rPr lang="fr-FR" sz="1400" b="0" dirty="0" smtClean="0"/>
              <a:t> the </a:t>
            </a:r>
            <a:r>
              <a:rPr lang="fr-FR" sz="1400" b="0" dirty="0" err="1" smtClean="0"/>
              <a:t>effects</a:t>
            </a:r>
            <a:r>
              <a:rPr lang="fr-FR" sz="1400" b="0" dirty="0" smtClean="0"/>
              <a:t> of continuum : free </a:t>
            </a:r>
            <a:r>
              <a:rPr lang="fr-FR" sz="1400" b="0" dirty="0" err="1" smtClean="0"/>
              <a:t>parameter</a:t>
            </a:r>
            <a:endParaRPr lang="en-US" sz="1400" b="0" dirty="0"/>
          </a:p>
        </p:txBody>
      </p:sp>
      <mc:AlternateContent xmlns:mc="http://schemas.openxmlformats.org/markup-compatibility/2006">
        <mc:Choice xmlns:a14="http://schemas.microsoft.com/office/drawing/2010/main" Requires="a14">
          <p:sp>
            <p:nvSpPr>
              <p:cNvPr id="48" name="Rectangle 47"/>
              <p:cNvSpPr/>
              <p:nvPr/>
            </p:nvSpPr>
            <p:spPr>
              <a:xfrm>
                <a:off x="9077958" y="1878255"/>
                <a:ext cx="2643503" cy="689676"/>
              </a:xfrm>
              <a:prstGeom prst="rect">
                <a:avLst/>
              </a:prstGeom>
              <a:ln w="38100">
                <a:solidFill>
                  <a:srgbClr val="00B0F0"/>
                </a:solidFill>
              </a:ln>
            </p:spPr>
            <p:txBody>
              <a:bodyPr wrap="square">
                <a:spAutoFit/>
              </a:bodyPr>
              <a:lstStyle/>
              <a:p>
                <a14:m>
                  <m:oMathPara xmlns:m="http://schemas.openxmlformats.org/officeDocument/2006/math">
                    <m:oMathParaPr>
                      <m:jc m:val="centerGroup"/>
                    </m:oMathParaPr>
                    <m:oMath xmlns:m="http://schemas.openxmlformats.org/officeDocument/2006/math">
                      <m:r>
                        <a:rPr lang="fr-FR" sz="1600" b="1" i="1" smtClean="0">
                          <a:latin typeface="Cambria Math" panose="02040503050406030204" pitchFamily="18" charset="0"/>
                        </a:rPr>
                        <m:t>𝑺</m:t>
                      </m:r>
                      <m:d>
                        <m:dPr>
                          <m:ctrlPr>
                            <a:rPr lang="fr-FR" sz="1600" b="1" i="1" smtClean="0">
                              <a:latin typeface="Cambria Math" panose="02040503050406030204" pitchFamily="18" charset="0"/>
                            </a:rPr>
                          </m:ctrlPr>
                        </m:dPr>
                        <m:e>
                          <m:r>
                            <a:rPr lang="fr-FR" sz="1600" b="1" i="1" smtClean="0">
                              <a:latin typeface="Cambria Math" panose="02040503050406030204" pitchFamily="18" charset="0"/>
                            </a:rPr>
                            <m:t>𝝎</m:t>
                          </m:r>
                        </m:e>
                      </m:d>
                      <m:r>
                        <a:rPr lang="fr-FR" sz="1600" b="1" i="1" smtClean="0">
                          <a:latin typeface="Cambria Math" panose="02040503050406030204" pitchFamily="18" charset="0"/>
                        </a:rPr>
                        <m:t>=</m:t>
                      </m:r>
                      <m:nary>
                        <m:naryPr>
                          <m:chr m:val="∑"/>
                          <m:supHide m:val="on"/>
                          <m:ctrlPr>
                            <a:rPr lang="fr-FR" sz="1600" b="1" i="1" smtClean="0">
                              <a:latin typeface="Cambria Math" panose="02040503050406030204" pitchFamily="18" charset="0"/>
                            </a:rPr>
                          </m:ctrlPr>
                        </m:naryPr>
                        <m:sub>
                          <m:r>
                            <a:rPr lang="fr-FR" sz="1600" b="1" i="1" smtClean="0">
                              <a:latin typeface="Cambria Math" panose="02040503050406030204" pitchFamily="18" charset="0"/>
                            </a:rPr>
                            <m:t>𝒊</m:t>
                          </m:r>
                        </m:sub>
                        <m:sup/>
                        <m:e>
                          <m:f>
                            <m:fPr>
                              <m:ctrlPr>
                                <a:rPr lang="fr-FR" sz="1600" b="1" i="1" smtClean="0">
                                  <a:latin typeface="Cambria Math" panose="02040503050406030204" pitchFamily="18" charset="0"/>
                                </a:rPr>
                              </m:ctrlPr>
                            </m:fPr>
                            <m:num>
                              <m:r>
                                <a:rPr lang="fr-FR" sz="1600" b="1" i="1" smtClean="0">
                                  <a:latin typeface="Cambria Math" panose="02040503050406030204" pitchFamily="18" charset="0"/>
                                </a:rPr>
                                <m:t>𝑩</m:t>
                              </m:r>
                              <m:r>
                                <a:rPr lang="fr-FR" sz="1600" b="1" i="1" smtClean="0">
                                  <a:latin typeface="Cambria Math" panose="02040503050406030204" pitchFamily="18" charset="0"/>
                                </a:rPr>
                                <m:t>(</m:t>
                              </m:r>
                              <m:r>
                                <a:rPr lang="fr-FR" sz="1600" b="1" i="1" smtClean="0">
                                  <a:latin typeface="Cambria Math" panose="02040503050406030204" pitchFamily="18" charset="0"/>
                                </a:rPr>
                                <m:t>𝒊</m:t>
                              </m:r>
                              <m:r>
                                <a:rPr lang="fr-FR" sz="1600" b="1" i="1" smtClean="0">
                                  <a:latin typeface="Cambria Math" panose="02040503050406030204" pitchFamily="18" charset="0"/>
                                </a:rPr>
                                <m:t>→</m:t>
                              </m:r>
                              <m:r>
                                <a:rPr lang="fr-FR" sz="1600" b="1" i="1" smtClean="0">
                                  <a:latin typeface="Cambria Math" panose="02040503050406030204" pitchFamily="18" charset="0"/>
                                </a:rPr>
                                <m:t>𝟎</m:t>
                              </m:r>
                              <m:r>
                                <a:rPr lang="fr-FR" sz="1600" b="1" i="1" smtClean="0">
                                  <a:latin typeface="Cambria Math" panose="02040503050406030204" pitchFamily="18" charset="0"/>
                                </a:rPr>
                                <m:t>)</m:t>
                              </m:r>
                            </m:num>
                            <m:den>
                              <m:sSup>
                                <m:sSupPr>
                                  <m:ctrlPr>
                                    <a:rPr lang="fr-FR" sz="1600" b="1" i="1" smtClean="0">
                                      <a:latin typeface="Cambria Math" panose="02040503050406030204" pitchFamily="18" charset="0"/>
                                    </a:rPr>
                                  </m:ctrlPr>
                                </m:sSupPr>
                                <m:e>
                                  <m:d>
                                    <m:dPr>
                                      <m:ctrlPr>
                                        <a:rPr lang="fr-FR" sz="1600" b="1" i="1" smtClean="0">
                                          <a:latin typeface="Cambria Math" panose="02040503050406030204" pitchFamily="18" charset="0"/>
                                        </a:rPr>
                                      </m:ctrlPr>
                                    </m:dPr>
                                    <m:e>
                                      <m:r>
                                        <a:rPr lang="fr-FR" sz="1600" b="1" i="1" smtClean="0">
                                          <a:latin typeface="Cambria Math" panose="02040503050406030204" pitchFamily="18" charset="0"/>
                                        </a:rPr>
                                        <m:t>𝝎</m:t>
                                      </m:r>
                                      <m:r>
                                        <a:rPr lang="fr-FR" sz="1600" b="1" i="1" smtClean="0">
                                          <a:latin typeface="Cambria Math" panose="02040503050406030204" pitchFamily="18" charset="0"/>
                                        </a:rPr>
                                        <m:t>−</m:t>
                                      </m:r>
                                      <m:sSub>
                                        <m:sSubPr>
                                          <m:ctrlPr>
                                            <a:rPr lang="fr-FR" sz="1600" b="1" i="1" smtClean="0">
                                              <a:latin typeface="Cambria Math" panose="02040503050406030204" pitchFamily="18" charset="0"/>
                                            </a:rPr>
                                          </m:ctrlPr>
                                        </m:sSubPr>
                                        <m:e>
                                          <m:r>
                                            <a:rPr lang="fr-FR" sz="1600" b="1" i="1" smtClean="0">
                                              <a:latin typeface="Cambria Math" panose="02040503050406030204" pitchFamily="18" charset="0"/>
                                            </a:rPr>
                                            <m:t>𝝎</m:t>
                                          </m:r>
                                        </m:e>
                                        <m:sub>
                                          <m:r>
                                            <a:rPr lang="fr-FR" sz="1600" b="1" i="1" smtClean="0">
                                              <a:latin typeface="Cambria Math" panose="02040503050406030204" pitchFamily="18" charset="0"/>
                                            </a:rPr>
                                            <m:t>𝒊</m:t>
                                          </m:r>
                                        </m:sub>
                                      </m:sSub>
                                    </m:e>
                                  </m:d>
                                </m:e>
                                <m:sup>
                                  <m:r>
                                    <a:rPr lang="fr-FR" sz="1600" b="1" i="1" smtClean="0">
                                      <a:latin typeface="Cambria Math" panose="02040503050406030204" pitchFamily="18" charset="0"/>
                                    </a:rPr>
                                    <m:t>𝟐</m:t>
                                  </m:r>
                                </m:sup>
                              </m:sSup>
                              <m:r>
                                <a:rPr lang="fr-FR" sz="1600" b="1" i="1" smtClean="0">
                                  <a:latin typeface="Cambria Math" panose="02040503050406030204" pitchFamily="18" charset="0"/>
                                </a:rPr>
                                <m:t>+</m:t>
                              </m:r>
                              <m:sSup>
                                <m:sSupPr>
                                  <m:ctrlPr>
                                    <a:rPr lang="fr-FR" sz="1600" b="1" i="1" smtClean="0">
                                      <a:latin typeface="Cambria Math" panose="02040503050406030204" pitchFamily="18" charset="0"/>
                                    </a:rPr>
                                  </m:ctrlPr>
                                </m:sSupPr>
                                <m:e>
                                  <m:r>
                                    <a:rPr lang="fr-FR" sz="1600" b="1" i="1" smtClean="0">
                                      <a:latin typeface="Cambria Math" panose="02040503050406030204" pitchFamily="18" charset="0"/>
                                    </a:rPr>
                                    <m:t>𝜸</m:t>
                                  </m:r>
                                </m:e>
                                <m:sup>
                                  <m:r>
                                    <a:rPr lang="fr-FR" sz="1600" b="1" i="1" smtClean="0">
                                      <a:latin typeface="Cambria Math" panose="02040503050406030204" pitchFamily="18" charset="0"/>
                                    </a:rPr>
                                    <m:t>𝟐</m:t>
                                  </m:r>
                                </m:sup>
                              </m:sSup>
                            </m:den>
                          </m:f>
                        </m:e>
                      </m:nary>
                    </m:oMath>
                  </m:oMathPara>
                </a14:m>
                <a:endParaRPr lang="en-US" sz="2400" dirty="0"/>
              </a:p>
            </p:txBody>
          </p:sp>
        </mc:Choice>
        <mc:Fallback>
          <p:sp>
            <p:nvSpPr>
              <p:cNvPr id="48" name="Rectangle 47"/>
              <p:cNvSpPr>
                <a:spLocks noRot="1" noChangeAspect="1" noMove="1" noResize="1" noEditPoints="1" noAdjustHandles="1" noChangeArrowheads="1" noChangeShapeType="1" noTextEdit="1"/>
              </p:cNvSpPr>
              <p:nvPr/>
            </p:nvSpPr>
            <p:spPr>
              <a:xfrm>
                <a:off x="9077958" y="1878255"/>
                <a:ext cx="2643503" cy="689676"/>
              </a:xfrm>
              <a:prstGeom prst="rect">
                <a:avLst/>
              </a:prstGeom>
              <a:blipFill>
                <a:blip r:embed="rId16"/>
                <a:stretch>
                  <a:fillRect/>
                </a:stretch>
              </a:blipFill>
              <a:ln w="38100">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28588330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500"/>
                                        <p:tgtEl>
                                          <p:spTgt spid="4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500"/>
                                        <p:tgtEl>
                                          <p:spTgt spid="4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3870" y="4081840"/>
            <a:ext cx="3600000" cy="2400000"/>
          </a:xfrm>
          <a:prstGeom prst="rect">
            <a:avLst/>
          </a:prstGeom>
        </p:spPr>
      </p:pic>
      <p:sp>
        <p:nvSpPr>
          <p:cNvPr id="2" name="Titre 1"/>
          <p:cNvSpPr>
            <a:spLocks noGrp="1"/>
          </p:cNvSpPr>
          <p:nvPr>
            <p:ph type="title"/>
          </p:nvPr>
        </p:nvSpPr>
        <p:spPr/>
        <p:txBody>
          <a:bodyPr/>
          <a:lstStyle/>
          <a:p>
            <a:r>
              <a:rPr lang="fr-FR" dirty="0" err="1" smtClean="0"/>
              <a:t>Comparison</a:t>
            </a:r>
            <a:r>
              <a:rPr lang="fr-FR" dirty="0" smtClean="0"/>
              <a:t> of </a:t>
            </a:r>
            <a:r>
              <a:rPr lang="fr-FR" dirty="0" err="1" smtClean="0"/>
              <a:t>matricial</a:t>
            </a:r>
            <a:r>
              <a:rPr lang="fr-FR" dirty="0" smtClean="0"/>
              <a:t> QRPA and </a:t>
            </a:r>
            <a:r>
              <a:rPr lang="fr-FR" dirty="0" err="1" smtClean="0"/>
              <a:t>Finite</a:t>
            </a:r>
            <a:r>
              <a:rPr lang="fr-FR" dirty="0" smtClean="0"/>
              <a:t> Amplitude </a:t>
            </a:r>
            <a:r>
              <a:rPr lang="fr-FR" dirty="0"/>
              <a:t>M</a:t>
            </a:r>
            <a:r>
              <a:rPr lang="fr-FR" dirty="0" smtClean="0"/>
              <a:t>ethod</a:t>
            </a:r>
            <a:endParaRPr lang="en-US" dirty="0"/>
          </a:p>
        </p:txBody>
      </p:sp>
      <p:sp>
        <p:nvSpPr>
          <p:cNvPr id="3" name="Espace réservé du texte 2"/>
          <p:cNvSpPr>
            <a:spLocks noGrp="1"/>
          </p:cNvSpPr>
          <p:nvPr>
            <p:ph type="body" sz="quarter" idx="12"/>
          </p:nvPr>
        </p:nvSpPr>
        <p:spPr>
          <a:xfrm>
            <a:off x="9719942" y="988982"/>
            <a:ext cx="2472058" cy="602089"/>
          </a:xfrm>
        </p:spPr>
        <p:txBody>
          <a:bodyPr/>
          <a:lstStyle/>
          <a:p>
            <a:r>
              <a:rPr lang="fr-FR" sz="2000" dirty="0" smtClean="0"/>
              <a:t>MATRICIAL QRPA</a:t>
            </a:r>
            <a:endParaRPr lang="en-US" sz="2000" dirty="0"/>
          </a:p>
        </p:txBody>
      </p:sp>
      <mc:AlternateContent xmlns:mc="http://schemas.openxmlformats.org/markup-compatibility/2006">
        <mc:Choice xmlns:a14="http://schemas.microsoft.com/office/drawing/2010/main" Requires="a14">
          <p:sp>
            <p:nvSpPr>
              <p:cNvPr id="4" name="Rectangle 3"/>
              <p:cNvSpPr/>
              <p:nvPr/>
            </p:nvSpPr>
            <p:spPr>
              <a:xfrm>
                <a:off x="60025" y="1035016"/>
                <a:ext cx="2496312" cy="1115177"/>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fr-FR" sz="1400" b="1" i="1" smtClean="0">
                          <a:latin typeface="Cambria Math" panose="02040503050406030204" pitchFamily="18" charset="0"/>
                        </a:rPr>
                        <m:t>𝑴</m:t>
                      </m:r>
                      <m:r>
                        <a:rPr lang="fr-FR" sz="1400" b="1" i="1" smtClean="0">
                          <a:latin typeface="Cambria Math" panose="02040503050406030204" pitchFamily="18" charset="0"/>
                        </a:rPr>
                        <m:t>=</m:t>
                      </m:r>
                      <m:d>
                        <m:dPr>
                          <m:ctrlPr>
                            <a:rPr lang="fr-FR" sz="1400" b="1" i="1">
                              <a:latin typeface="Cambria Math" panose="02040503050406030204" pitchFamily="18" charset="0"/>
                            </a:rPr>
                          </m:ctrlPr>
                        </m:dPr>
                        <m:e>
                          <m:m>
                            <m:mPr>
                              <m:mcs>
                                <m:mc>
                                  <m:mcPr>
                                    <m:count m:val="2"/>
                                    <m:mcJc m:val="center"/>
                                  </m:mcPr>
                                </m:mc>
                              </m:mcs>
                              <m:ctrlPr>
                                <a:rPr lang="fr-FR" sz="1400" b="1" i="1">
                                  <a:latin typeface="Cambria Math" panose="02040503050406030204" pitchFamily="18" charset="0"/>
                                </a:rPr>
                              </m:ctrlPr>
                            </m:mPr>
                            <m:mr>
                              <m:e>
                                <m:f>
                                  <m:fPr>
                                    <m:ctrlPr>
                                      <a:rPr lang="fr-FR" sz="1400" b="1" i="1">
                                        <a:latin typeface="Cambria Math" panose="02040503050406030204" pitchFamily="18" charset="0"/>
                                      </a:rPr>
                                    </m:ctrlPr>
                                  </m:fPr>
                                  <m:num>
                                    <m:sSup>
                                      <m:sSupPr>
                                        <m:ctrlPr>
                                          <a:rPr lang="fr-FR" sz="1400" b="1" i="1">
                                            <a:latin typeface="Cambria Math" panose="02040503050406030204" pitchFamily="18" charset="0"/>
                                          </a:rPr>
                                        </m:ctrlPr>
                                      </m:sSupPr>
                                      <m:e>
                                        <m:r>
                                          <a:rPr lang="fr-FR" sz="1400" b="1" i="1">
                                            <a:latin typeface="Cambria Math" panose="02040503050406030204" pitchFamily="18" charset="0"/>
                                          </a:rPr>
                                          <m:t>𝝏</m:t>
                                        </m:r>
                                      </m:e>
                                      <m:sup>
                                        <m:r>
                                          <a:rPr lang="fr-FR" sz="1400" b="1" i="1">
                                            <a:latin typeface="Cambria Math" panose="02040503050406030204" pitchFamily="18" charset="0"/>
                                          </a:rPr>
                                          <m:t>𝟐</m:t>
                                        </m:r>
                                      </m:sup>
                                    </m:sSup>
                                    <m:r>
                                      <a:rPr lang="fr-FR" sz="1400" b="1" i="1">
                                        <a:latin typeface="Cambria Math" panose="02040503050406030204" pitchFamily="18" charset="0"/>
                                      </a:rPr>
                                      <m:t>𝑬</m:t>
                                    </m:r>
                                  </m:num>
                                  <m:den>
                                    <m:r>
                                      <a:rPr lang="fr-FR" sz="1400" b="1" i="1">
                                        <a:latin typeface="Cambria Math" panose="02040503050406030204" pitchFamily="18" charset="0"/>
                                      </a:rPr>
                                      <m:t>𝝏</m:t>
                                    </m:r>
                                    <m:sSup>
                                      <m:sSupPr>
                                        <m:ctrlPr>
                                          <a:rPr lang="fr-FR" sz="1400" b="1" i="1">
                                            <a:latin typeface="Cambria Math" panose="02040503050406030204" pitchFamily="18" charset="0"/>
                                          </a:rPr>
                                        </m:ctrlPr>
                                      </m:sSupPr>
                                      <m:e>
                                        <m:r>
                                          <a:rPr lang="fr-FR" sz="1400" b="1" i="1">
                                            <a:latin typeface="Cambria Math" panose="02040503050406030204" pitchFamily="18" charset="0"/>
                                          </a:rPr>
                                          <m:t>𝒁</m:t>
                                        </m:r>
                                      </m:e>
                                      <m:sup>
                                        <m:r>
                                          <a:rPr lang="fr-FR" sz="1400" b="1" i="1">
                                            <a:latin typeface="Cambria Math" panose="02040503050406030204" pitchFamily="18" charset="0"/>
                                          </a:rPr>
                                          <m:t>∗</m:t>
                                        </m:r>
                                      </m:sup>
                                    </m:sSup>
                                    <m:r>
                                      <a:rPr lang="fr-FR" sz="1400" b="1" i="1">
                                        <a:latin typeface="Cambria Math" panose="02040503050406030204" pitchFamily="18" charset="0"/>
                                      </a:rPr>
                                      <m:t>𝝏</m:t>
                                    </m:r>
                                    <m:r>
                                      <a:rPr lang="fr-FR" sz="1400" b="1" i="1">
                                        <a:latin typeface="Cambria Math" panose="02040503050406030204" pitchFamily="18" charset="0"/>
                                      </a:rPr>
                                      <m:t>𝒁</m:t>
                                    </m:r>
                                  </m:den>
                                </m:f>
                              </m:e>
                              <m:e>
                                <m:f>
                                  <m:fPr>
                                    <m:ctrlPr>
                                      <a:rPr lang="fr-FR" sz="1400" b="1" i="1">
                                        <a:latin typeface="Cambria Math" panose="02040503050406030204" pitchFamily="18" charset="0"/>
                                      </a:rPr>
                                    </m:ctrlPr>
                                  </m:fPr>
                                  <m:num>
                                    <m:sSup>
                                      <m:sSupPr>
                                        <m:ctrlPr>
                                          <a:rPr lang="fr-FR" sz="1400" b="1" i="1">
                                            <a:latin typeface="Cambria Math" panose="02040503050406030204" pitchFamily="18" charset="0"/>
                                          </a:rPr>
                                        </m:ctrlPr>
                                      </m:sSupPr>
                                      <m:e>
                                        <m:r>
                                          <a:rPr lang="fr-FR" sz="1400" b="1" i="1">
                                            <a:latin typeface="Cambria Math" panose="02040503050406030204" pitchFamily="18" charset="0"/>
                                          </a:rPr>
                                          <m:t>𝝏</m:t>
                                        </m:r>
                                      </m:e>
                                      <m:sup>
                                        <m:r>
                                          <a:rPr lang="fr-FR" sz="1400" b="1" i="1">
                                            <a:latin typeface="Cambria Math" panose="02040503050406030204" pitchFamily="18" charset="0"/>
                                          </a:rPr>
                                          <m:t>𝟐</m:t>
                                        </m:r>
                                      </m:sup>
                                    </m:sSup>
                                    <m:r>
                                      <a:rPr lang="fr-FR" sz="1400" b="1" i="1">
                                        <a:latin typeface="Cambria Math" panose="02040503050406030204" pitchFamily="18" charset="0"/>
                                      </a:rPr>
                                      <m:t>𝑬</m:t>
                                    </m:r>
                                  </m:num>
                                  <m:den>
                                    <m:r>
                                      <a:rPr lang="fr-FR" sz="1400" b="1" i="1">
                                        <a:latin typeface="Cambria Math" panose="02040503050406030204" pitchFamily="18" charset="0"/>
                                      </a:rPr>
                                      <m:t>𝝏</m:t>
                                    </m:r>
                                    <m:sSup>
                                      <m:sSupPr>
                                        <m:ctrlPr>
                                          <a:rPr lang="fr-FR" sz="1400" b="1" i="1">
                                            <a:latin typeface="Cambria Math" panose="02040503050406030204" pitchFamily="18" charset="0"/>
                                          </a:rPr>
                                        </m:ctrlPr>
                                      </m:sSupPr>
                                      <m:e>
                                        <m:r>
                                          <a:rPr lang="fr-FR" sz="1400" b="1" i="1">
                                            <a:latin typeface="Cambria Math" panose="02040503050406030204" pitchFamily="18" charset="0"/>
                                          </a:rPr>
                                          <m:t>𝒁</m:t>
                                        </m:r>
                                      </m:e>
                                      <m:sup>
                                        <m:r>
                                          <a:rPr lang="fr-FR" sz="1400" b="1" i="1">
                                            <a:latin typeface="Cambria Math" panose="02040503050406030204" pitchFamily="18" charset="0"/>
                                          </a:rPr>
                                          <m:t>∗</m:t>
                                        </m:r>
                                      </m:sup>
                                    </m:sSup>
                                    <m:r>
                                      <a:rPr lang="fr-FR" sz="1400" b="1" i="1">
                                        <a:latin typeface="Cambria Math" panose="02040503050406030204" pitchFamily="18" charset="0"/>
                                      </a:rPr>
                                      <m:t>𝝏</m:t>
                                    </m:r>
                                    <m:sSup>
                                      <m:sSupPr>
                                        <m:ctrlPr>
                                          <a:rPr lang="fr-FR" sz="1400" b="1" i="1">
                                            <a:latin typeface="Cambria Math" panose="02040503050406030204" pitchFamily="18" charset="0"/>
                                          </a:rPr>
                                        </m:ctrlPr>
                                      </m:sSupPr>
                                      <m:e>
                                        <m:r>
                                          <a:rPr lang="fr-FR" sz="1400" b="1" i="1">
                                            <a:latin typeface="Cambria Math" panose="02040503050406030204" pitchFamily="18" charset="0"/>
                                          </a:rPr>
                                          <m:t>𝒁</m:t>
                                        </m:r>
                                      </m:e>
                                      <m:sup>
                                        <m:r>
                                          <a:rPr lang="fr-FR" sz="1400" b="1" i="1">
                                            <a:latin typeface="Cambria Math" panose="02040503050406030204" pitchFamily="18" charset="0"/>
                                          </a:rPr>
                                          <m:t>∗</m:t>
                                        </m:r>
                                      </m:sup>
                                    </m:sSup>
                                  </m:den>
                                </m:f>
                              </m:e>
                            </m:mr>
                            <m:mr>
                              <m:e>
                                <m:f>
                                  <m:fPr>
                                    <m:ctrlPr>
                                      <a:rPr lang="fr-FR" sz="1400" b="1" i="1">
                                        <a:latin typeface="Cambria Math" panose="02040503050406030204" pitchFamily="18" charset="0"/>
                                      </a:rPr>
                                    </m:ctrlPr>
                                  </m:fPr>
                                  <m:num>
                                    <m:sSup>
                                      <m:sSupPr>
                                        <m:ctrlPr>
                                          <a:rPr lang="fr-FR" sz="1400" b="1" i="1">
                                            <a:latin typeface="Cambria Math" panose="02040503050406030204" pitchFamily="18" charset="0"/>
                                          </a:rPr>
                                        </m:ctrlPr>
                                      </m:sSupPr>
                                      <m:e>
                                        <m:r>
                                          <a:rPr lang="fr-FR" sz="1400" b="1" i="1">
                                            <a:latin typeface="Cambria Math" panose="02040503050406030204" pitchFamily="18" charset="0"/>
                                          </a:rPr>
                                          <m:t>𝝏</m:t>
                                        </m:r>
                                      </m:e>
                                      <m:sup>
                                        <m:r>
                                          <a:rPr lang="fr-FR" sz="1400" b="1" i="1">
                                            <a:latin typeface="Cambria Math" panose="02040503050406030204" pitchFamily="18" charset="0"/>
                                          </a:rPr>
                                          <m:t>𝟐</m:t>
                                        </m:r>
                                      </m:sup>
                                    </m:sSup>
                                    <m:r>
                                      <a:rPr lang="fr-FR" sz="1400" b="1" i="1">
                                        <a:latin typeface="Cambria Math" panose="02040503050406030204" pitchFamily="18" charset="0"/>
                                      </a:rPr>
                                      <m:t>𝑬</m:t>
                                    </m:r>
                                  </m:num>
                                  <m:den>
                                    <m:r>
                                      <a:rPr lang="fr-FR" sz="1400" b="1" i="1">
                                        <a:latin typeface="Cambria Math" panose="02040503050406030204" pitchFamily="18" charset="0"/>
                                      </a:rPr>
                                      <m:t>𝝏</m:t>
                                    </m:r>
                                    <m:r>
                                      <a:rPr lang="fr-FR" sz="1400" b="1" i="1">
                                        <a:latin typeface="Cambria Math" panose="02040503050406030204" pitchFamily="18" charset="0"/>
                                      </a:rPr>
                                      <m:t>𝒁</m:t>
                                    </m:r>
                                    <m:r>
                                      <a:rPr lang="fr-FR" sz="1400" b="1" i="1">
                                        <a:latin typeface="Cambria Math" panose="02040503050406030204" pitchFamily="18" charset="0"/>
                                      </a:rPr>
                                      <m:t>𝝏</m:t>
                                    </m:r>
                                    <m:r>
                                      <a:rPr lang="fr-FR" sz="1400" b="1" i="1">
                                        <a:latin typeface="Cambria Math" panose="02040503050406030204" pitchFamily="18" charset="0"/>
                                      </a:rPr>
                                      <m:t>𝒁</m:t>
                                    </m:r>
                                  </m:den>
                                </m:f>
                              </m:e>
                              <m:e>
                                <m:f>
                                  <m:fPr>
                                    <m:ctrlPr>
                                      <a:rPr lang="fr-FR" sz="1400" b="1" i="1">
                                        <a:latin typeface="Cambria Math" panose="02040503050406030204" pitchFamily="18" charset="0"/>
                                      </a:rPr>
                                    </m:ctrlPr>
                                  </m:fPr>
                                  <m:num>
                                    <m:sSup>
                                      <m:sSupPr>
                                        <m:ctrlPr>
                                          <a:rPr lang="fr-FR" sz="1400" b="1" i="1">
                                            <a:latin typeface="Cambria Math" panose="02040503050406030204" pitchFamily="18" charset="0"/>
                                          </a:rPr>
                                        </m:ctrlPr>
                                      </m:sSupPr>
                                      <m:e>
                                        <m:r>
                                          <a:rPr lang="fr-FR" sz="1400" b="1" i="1">
                                            <a:latin typeface="Cambria Math" panose="02040503050406030204" pitchFamily="18" charset="0"/>
                                          </a:rPr>
                                          <m:t>𝝏</m:t>
                                        </m:r>
                                      </m:e>
                                      <m:sup>
                                        <m:r>
                                          <a:rPr lang="fr-FR" sz="1400" b="1" i="1">
                                            <a:latin typeface="Cambria Math" panose="02040503050406030204" pitchFamily="18" charset="0"/>
                                          </a:rPr>
                                          <m:t>𝟐</m:t>
                                        </m:r>
                                      </m:sup>
                                    </m:sSup>
                                    <m:r>
                                      <a:rPr lang="fr-FR" sz="1400" b="1" i="1">
                                        <a:latin typeface="Cambria Math" panose="02040503050406030204" pitchFamily="18" charset="0"/>
                                      </a:rPr>
                                      <m:t>𝑬</m:t>
                                    </m:r>
                                  </m:num>
                                  <m:den>
                                    <m:r>
                                      <a:rPr lang="fr-FR" sz="1400" b="1" i="1">
                                        <a:latin typeface="Cambria Math" panose="02040503050406030204" pitchFamily="18" charset="0"/>
                                      </a:rPr>
                                      <m:t>𝝏</m:t>
                                    </m:r>
                                    <m:r>
                                      <a:rPr lang="fr-FR" sz="1400" b="1" i="1">
                                        <a:latin typeface="Cambria Math" panose="02040503050406030204" pitchFamily="18" charset="0"/>
                                      </a:rPr>
                                      <m:t>𝒁</m:t>
                                    </m:r>
                                    <m:r>
                                      <a:rPr lang="fr-FR" sz="1400" b="1" i="1">
                                        <a:latin typeface="Cambria Math" panose="02040503050406030204" pitchFamily="18" charset="0"/>
                                      </a:rPr>
                                      <m:t>𝝏</m:t>
                                    </m:r>
                                    <m:sSup>
                                      <m:sSupPr>
                                        <m:ctrlPr>
                                          <a:rPr lang="fr-FR" sz="1400" b="1" i="1">
                                            <a:latin typeface="Cambria Math" panose="02040503050406030204" pitchFamily="18" charset="0"/>
                                          </a:rPr>
                                        </m:ctrlPr>
                                      </m:sSupPr>
                                      <m:e>
                                        <m:r>
                                          <a:rPr lang="fr-FR" sz="1400" b="1" i="1">
                                            <a:latin typeface="Cambria Math" panose="02040503050406030204" pitchFamily="18" charset="0"/>
                                          </a:rPr>
                                          <m:t>𝒁</m:t>
                                        </m:r>
                                      </m:e>
                                      <m:sup>
                                        <m:r>
                                          <a:rPr lang="fr-FR" sz="1400" b="1" i="1">
                                            <a:latin typeface="Cambria Math" panose="02040503050406030204" pitchFamily="18" charset="0"/>
                                          </a:rPr>
                                          <m:t>∗</m:t>
                                        </m:r>
                                      </m:sup>
                                    </m:sSup>
                                  </m:den>
                                </m:f>
                              </m:e>
                            </m:mr>
                          </m:m>
                        </m:e>
                      </m:d>
                    </m:oMath>
                  </m:oMathPara>
                </a14:m>
                <a:endParaRPr lang="en-US" sz="2400" dirty="0"/>
              </a:p>
            </p:txBody>
          </p:sp>
        </mc:Choice>
        <mc:Fallback>
          <p:sp>
            <p:nvSpPr>
              <p:cNvPr id="4" name="Rectangle 3"/>
              <p:cNvSpPr>
                <a:spLocks noRot="1" noChangeAspect="1" noMove="1" noResize="1" noEditPoints="1" noAdjustHandles="1" noChangeArrowheads="1" noChangeShapeType="1" noTextEdit="1"/>
              </p:cNvSpPr>
              <p:nvPr/>
            </p:nvSpPr>
            <p:spPr>
              <a:xfrm>
                <a:off x="60025" y="1035016"/>
                <a:ext cx="2496312" cy="111517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Espace réservé du texte 2"/>
              <p:cNvSpPr txBox="1">
                <a:spLocks/>
              </p:cNvSpPr>
              <p:nvPr/>
            </p:nvSpPr>
            <p:spPr>
              <a:xfrm>
                <a:off x="-150288" y="2465409"/>
                <a:ext cx="3282695" cy="997414"/>
              </a:xfrm>
              <a:prstGeom prst="rect">
                <a:avLst/>
              </a:prstGeom>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pPr algn="ctr"/>
                <a:r>
                  <a:rPr lang="fr-FR" sz="1400" b="0" dirty="0" smtClean="0"/>
                  <a:t>Expressed in 2qp </a:t>
                </a:r>
                <a:r>
                  <a:rPr lang="fr-FR" sz="1400" b="0" dirty="0" err="1" smtClean="0"/>
                  <a:t>space</a:t>
                </a:r>
                <a:endParaRPr lang="fr-FR" sz="1400" b="0" dirty="0" smtClean="0"/>
              </a:p>
              <a:p>
                <a:pPr algn="ctr"/>
                <a14:m>
                  <m:oMath xmlns:m="http://schemas.openxmlformats.org/officeDocument/2006/math">
                    <m:r>
                      <a:rPr lang="fr-FR" sz="1400" b="0" i="1" smtClean="0">
                        <a:latin typeface="Cambria Math" panose="02040503050406030204" pitchFamily="18" charset="0"/>
                      </a:rPr>
                      <m:t>𝑂</m:t>
                    </m:r>
                    <m:r>
                      <a:rPr lang="fr-FR" sz="1400" b="0" i="1" smtClean="0">
                        <a:latin typeface="Cambria Math" panose="02040503050406030204" pitchFamily="18" charset="0"/>
                      </a:rPr>
                      <m:t>(</m:t>
                    </m:r>
                    <m:sSup>
                      <m:sSupPr>
                        <m:ctrlPr>
                          <a:rPr lang="fr-FR" sz="1400" b="0" i="1" smtClean="0">
                            <a:latin typeface="Cambria Math" panose="02040503050406030204" pitchFamily="18" charset="0"/>
                          </a:rPr>
                        </m:ctrlPr>
                      </m:sSupPr>
                      <m:e>
                        <m:r>
                          <a:rPr lang="fr-FR" sz="1400" b="0" i="1" smtClean="0">
                            <a:latin typeface="Cambria Math" panose="02040503050406030204" pitchFamily="18" charset="0"/>
                          </a:rPr>
                          <m:t>𝑁</m:t>
                        </m:r>
                      </m:e>
                      <m:sup>
                        <m:r>
                          <a:rPr lang="fr-FR" sz="1400" b="0" i="1" smtClean="0">
                            <a:latin typeface="Cambria Math" panose="02040503050406030204" pitchFamily="18" charset="0"/>
                          </a:rPr>
                          <m:t>4</m:t>
                        </m:r>
                      </m:sup>
                    </m:sSup>
                    <m:r>
                      <a:rPr lang="fr-FR" sz="1400" b="0" i="1" smtClean="0">
                        <a:latin typeface="Cambria Math" panose="02040503050406030204" pitchFamily="18" charset="0"/>
                      </a:rPr>
                      <m:t>)</m:t>
                    </m:r>
                  </m:oMath>
                </a14:m>
                <a:r>
                  <a:rPr lang="en-US" sz="1400" b="0" dirty="0" smtClean="0"/>
                  <a:t> matrix elements</a:t>
                </a:r>
              </a:p>
              <a:p>
                <a:pPr algn="ctr"/>
                <a:r>
                  <a:rPr lang="fr-FR" sz="1400" b="0" dirty="0" err="1" smtClean="0"/>
                  <a:t>Constructed</a:t>
                </a:r>
                <a:r>
                  <a:rPr lang="fr-FR" sz="1400" b="0" dirty="0" smtClean="0"/>
                  <a:t> in </a:t>
                </a:r>
                <a14:m>
                  <m:oMath xmlns:m="http://schemas.openxmlformats.org/officeDocument/2006/math">
                    <m:r>
                      <a:rPr lang="fr-FR" sz="1400" b="0" i="1" smtClean="0">
                        <a:latin typeface="Cambria Math" panose="02040503050406030204" pitchFamily="18" charset="0"/>
                      </a:rPr>
                      <m:t>𝑂</m:t>
                    </m:r>
                    <m:r>
                      <a:rPr lang="fr-FR" sz="1400" b="0" i="1" smtClean="0">
                        <a:latin typeface="Cambria Math" panose="02040503050406030204" pitchFamily="18" charset="0"/>
                      </a:rPr>
                      <m:t>(</m:t>
                    </m:r>
                    <m:sSup>
                      <m:sSupPr>
                        <m:ctrlPr>
                          <a:rPr lang="fr-FR" sz="1400" b="0" i="1" smtClean="0">
                            <a:latin typeface="Cambria Math" panose="02040503050406030204" pitchFamily="18" charset="0"/>
                          </a:rPr>
                        </m:ctrlPr>
                      </m:sSupPr>
                      <m:e>
                        <m:r>
                          <a:rPr lang="fr-FR" sz="1400" b="0" i="1" smtClean="0">
                            <a:latin typeface="Cambria Math" panose="02040503050406030204" pitchFamily="18" charset="0"/>
                          </a:rPr>
                          <m:t>𝑁</m:t>
                        </m:r>
                      </m:e>
                      <m:sup>
                        <m:r>
                          <a:rPr lang="fr-FR" sz="1400" b="0" i="1" smtClean="0">
                            <a:latin typeface="Cambria Math" panose="02040503050406030204" pitchFamily="18" charset="0"/>
                          </a:rPr>
                          <m:t>5</m:t>
                        </m:r>
                      </m:sup>
                    </m:sSup>
                    <m:r>
                      <a:rPr lang="fr-FR" sz="1400" b="0" i="1" smtClean="0">
                        <a:latin typeface="Cambria Math" panose="02040503050406030204" pitchFamily="18" charset="0"/>
                      </a:rPr>
                      <m:t>)</m:t>
                    </m:r>
                  </m:oMath>
                </a14:m>
                <a:r>
                  <a:rPr lang="en-US" sz="1400" b="0" dirty="0" smtClean="0"/>
                  <a:t> operations</a:t>
                </a:r>
                <a:endParaRPr lang="en-US" sz="1400" b="0" dirty="0"/>
              </a:p>
            </p:txBody>
          </p:sp>
        </mc:Choice>
        <mc:Fallback>
          <p:sp>
            <p:nvSpPr>
              <p:cNvPr id="5" name="Espace réservé du texte 2"/>
              <p:cNvSpPr txBox="1">
                <a:spLocks noRot="1" noChangeAspect="1" noMove="1" noResize="1" noEditPoints="1" noAdjustHandles="1" noChangeArrowheads="1" noChangeShapeType="1" noTextEdit="1"/>
              </p:cNvSpPr>
              <p:nvPr/>
            </p:nvSpPr>
            <p:spPr>
              <a:xfrm>
                <a:off x="-150288" y="2465409"/>
                <a:ext cx="3282695" cy="997414"/>
              </a:xfrm>
              <a:prstGeom prst="rect">
                <a:avLst/>
              </a:prstGeom>
              <a:blipFill>
                <a:blip r:embed="rId4"/>
                <a:stretch>
                  <a:fillRect t="-610" b="-1220"/>
                </a:stretch>
              </a:blipFill>
            </p:spPr>
            <p:txBody>
              <a:bodyPr/>
              <a:lstStyle/>
              <a:p>
                <a:r>
                  <a:rPr lang="en-US">
                    <a:noFill/>
                  </a:rPr>
                  <a:t> </a:t>
                </a:r>
              </a:p>
            </p:txBody>
          </p:sp>
        </mc:Fallback>
      </mc:AlternateContent>
      <p:sp>
        <p:nvSpPr>
          <p:cNvPr id="8" name="Flèche droite 7"/>
          <p:cNvSpPr/>
          <p:nvPr/>
        </p:nvSpPr>
        <p:spPr>
          <a:xfrm>
            <a:off x="3456432" y="1980777"/>
            <a:ext cx="713232" cy="484632"/>
          </a:xfrm>
          <a:prstGeom prst="rightArrow">
            <a:avLst>
              <a:gd name="adj1" fmla="val 34906"/>
              <a:gd name="adj2" fmla="val 6698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Espace réservé du texte 2"/>
          <p:cNvSpPr txBox="1">
            <a:spLocks/>
          </p:cNvSpPr>
          <p:nvPr/>
        </p:nvSpPr>
        <p:spPr>
          <a:xfrm>
            <a:off x="4823996" y="1097402"/>
            <a:ext cx="2254482" cy="516770"/>
          </a:xfrm>
          <a:prstGeom prst="rect">
            <a:avLst/>
          </a:prstGeom>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pPr algn="ctr"/>
            <a:r>
              <a:rPr lang="fr-FR" sz="1400" dirty="0" err="1" smtClean="0">
                <a:solidFill>
                  <a:srgbClr val="FF0000"/>
                </a:solidFill>
              </a:rPr>
              <a:t>Discrete</a:t>
            </a:r>
            <a:r>
              <a:rPr lang="fr-FR" sz="1400" dirty="0" smtClean="0">
                <a:solidFill>
                  <a:srgbClr val="FF0000"/>
                </a:solidFill>
              </a:rPr>
              <a:t> </a:t>
            </a:r>
            <a:r>
              <a:rPr lang="fr-FR" sz="1400" dirty="0" err="1" smtClean="0">
                <a:solidFill>
                  <a:srgbClr val="FF0000"/>
                </a:solidFill>
              </a:rPr>
              <a:t>spectum</a:t>
            </a:r>
            <a:r>
              <a:rPr lang="fr-FR" sz="1400" dirty="0" smtClean="0">
                <a:solidFill>
                  <a:srgbClr val="FF0000"/>
                </a:solidFill>
              </a:rPr>
              <a:t>       BY CONSTRUCTION</a:t>
            </a:r>
            <a:endParaRPr lang="en-US" sz="1400" dirty="0">
              <a:solidFill>
                <a:srgbClr val="FF0000"/>
              </a:solidFill>
            </a:endParaRPr>
          </a:p>
        </p:txBody>
      </p:sp>
      <mc:AlternateContent xmlns:mc="http://schemas.openxmlformats.org/markup-compatibility/2006">
        <mc:Choice xmlns:a14="http://schemas.microsoft.com/office/drawing/2010/main" Requires="a14">
          <p:sp>
            <p:nvSpPr>
              <p:cNvPr id="10" name="Espace réservé du texte 2"/>
              <p:cNvSpPr txBox="1">
                <a:spLocks/>
              </p:cNvSpPr>
              <p:nvPr/>
            </p:nvSpPr>
            <p:spPr>
              <a:xfrm>
                <a:off x="2638279" y="1097402"/>
                <a:ext cx="2398306" cy="645010"/>
              </a:xfrm>
              <a:prstGeom prst="rect">
                <a:avLst/>
              </a:prstGeom>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pPr algn="ctr"/>
                <a:r>
                  <a:rPr lang="fr-FR" sz="1400" b="0" dirty="0" smtClean="0"/>
                  <a:t>Exact </a:t>
                </a:r>
                <a:r>
                  <a:rPr lang="fr-FR" sz="1400" b="0" dirty="0" err="1" smtClean="0"/>
                  <a:t>diagonalization</a:t>
                </a:r>
                <a:endParaRPr lang="fr-FR" sz="1400" b="0" dirty="0" smtClean="0"/>
              </a:p>
              <a:p>
                <a:pPr algn="ctr"/>
                <a14:m>
                  <m:oMath xmlns:m="http://schemas.openxmlformats.org/officeDocument/2006/math">
                    <m:r>
                      <a:rPr lang="fr-FR" sz="1400" b="0" i="1">
                        <a:latin typeface="Cambria Math" panose="02040503050406030204" pitchFamily="18" charset="0"/>
                      </a:rPr>
                      <m:t>𝑂</m:t>
                    </m:r>
                    <m:r>
                      <a:rPr lang="fr-FR" sz="1400" b="0" i="1">
                        <a:latin typeface="Cambria Math" panose="02040503050406030204" pitchFamily="18" charset="0"/>
                      </a:rPr>
                      <m:t>(</m:t>
                    </m:r>
                    <m:sSup>
                      <m:sSupPr>
                        <m:ctrlPr>
                          <a:rPr lang="fr-FR" sz="1400" b="0" i="1">
                            <a:latin typeface="Cambria Math" panose="02040503050406030204" pitchFamily="18" charset="0"/>
                          </a:rPr>
                        </m:ctrlPr>
                      </m:sSupPr>
                      <m:e>
                        <m:r>
                          <a:rPr lang="fr-FR" sz="1400" b="0" i="1">
                            <a:latin typeface="Cambria Math" panose="02040503050406030204" pitchFamily="18" charset="0"/>
                          </a:rPr>
                          <m:t>𝑁</m:t>
                        </m:r>
                      </m:e>
                      <m:sup>
                        <m:r>
                          <a:rPr lang="fr-FR" sz="1400" b="0" i="1" smtClean="0">
                            <a:latin typeface="Cambria Math" panose="02040503050406030204" pitchFamily="18" charset="0"/>
                          </a:rPr>
                          <m:t>6</m:t>
                        </m:r>
                      </m:sup>
                    </m:sSup>
                    <m:r>
                      <a:rPr lang="fr-FR" sz="1400" b="0" i="1">
                        <a:latin typeface="Cambria Math" panose="02040503050406030204" pitchFamily="18" charset="0"/>
                      </a:rPr>
                      <m:t>)</m:t>
                    </m:r>
                  </m:oMath>
                </a14:m>
                <a:r>
                  <a:rPr lang="en-US" sz="1400" b="0" dirty="0"/>
                  <a:t> operations</a:t>
                </a:r>
              </a:p>
            </p:txBody>
          </p:sp>
        </mc:Choice>
        <mc:Fallback>
          <p:sp>
            <p:nvSpPr>
              <p:cNvPr id="10" name="Espace réservé du texte 2"/>
              <p:cNvSpPr txBox="1">
                <a:spLocks noRot="1" noChangeAspect="1" noMove="1" noResize="1" noEditPoints="1" noAdjustHandles="1" noChangeArrowheads="1" noChangeShapeType="1" noTextEdit="1"/>
              </p:cNvSpPr>
              <p:nvPr/>
            </p:nvSpPr>
            <p:spPr>
              <a:xfrm>
                <a:off x="2638279" y="1097402"/>
                <a:ext cx="2398306" cy="645010"/>
              </a:xfrm>
              <a:prstGeom prst="rect">
                <a:avLst/>
              </a:prstGeom>
              <a:blipFill>
                <a:blip r:embed="rId5"/>
                <a:stretch>
                  <a:fillRect t="-1887" b="-566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Espace réservé du texte 2"/>
              <p:cNvSpPr txBox="1">
                <a:spLocks/>
              </p:cNvSpPr>
              <p:nvPr/>
            </p:nvSpPr>
            <p:spPr>
              <a:xfrm>
                <a:off x="4877571" y="2088307"/>
                <a:ext cx="2147332" cy="1289289"/>
              </a:xfrm>
              <a:prstGeom prst="rect">
                <a:avLst/>
              </a:prstGeom>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sSub>
                        <m:sSubPr>
                          <m:ctrlPr>
                            <a:rPr lang="fr-FR" sz="1400" b="0" i="1" smtClean="0">
                              <a:latin typeface="Cambria Math" panose="02040503050406030204" pitchFamily="18" charset="0"/>
                            </a:rPr>
                          </m:ctrlPr>
                        </m:sSubPr>
                        <m:e>
                          <m:r>
                            <a:rPr lang="fr-FR" sz="1400" b="0" i="1" smtClean="0">
                              <a:latin typeface="Cambria Math" panose="02040503050406030204" pitchFamily="18" charset="0"/>
                            </a:rPr>
                            <m:t>𝜔</m:t>
                          </m:r>
                        </m:e>
                        <m:sub>
                          <m:r>
                            <a:rPr lang="fr-FR" sz="1400" b="0" i="1" smtClean="0">
                              <a:latin typeface="Cambria Math" panose="02040503050406030204" pitchFamily="18" charset="0"/>
                            </a:rPr>
                            <m:t>𝑖</m:t>
                          </m:r>
                        </m:sub>
                      </m:sSub>
                      <m:r>
                        <a:rPr lang="fr-FR" sz="1400" b="0" i="1" smtClean="0">
                          <a:latin typeface="Cambria Math" panose="02040503050406030204" pitchFamily="18" charset="0"/>
                        </a:rPr>
                        <m:t>, </m:t>
                      </m:r>
                      <m:r>
                        <a:rPr lang="fr-FR" sz="1400" b="0" i="1" smtClean="0">
                          <a:latin typeface="Cambria Math" panose="02040503050406030204" pitchFamily="18" charset="0"/>
                        </a:rPr>
                        <m:t>𝐵</m:t>
                      </m:r>
                      <m:d>
                        <m:dPr>
                          <m:ctrlPr>
                            <a:rPr lang="fr-FR" sz="1400" b="0" i="1" smtClean="0">
                              <a:latin typeface="Cambria Math" panose="02040503050406030204" pitchFamily="18" charset="0"/>
                            </a:rPr>
                          </m:ctrlPr>
                        </m:dPr>
                        <m:e>
                          <m:r>
                            <a:rPr lang="fr-FR" sz="1400" b="0" i="1" smtClean="0">
                              <a:latin typeface="Cambria Math" panose="02040503050406030204" pitchFamily="18" charset="0"/>
                            </a:rPr>
                            <m:t>𝐿𝑀</m:t>
                          </m:r>
                          <m:r>
                            <a:rPr lang="fr-FR" sz="1400" b="0" i="1" smtClean="0">
                              <a:latin typeface="Cambria Math" panose="02040503050406030204" pitchFamily="18" charset="0"/>
                            </a:rPr>
                            <m:t>,</m:t>
                          </m:r>
                          <m:r>
                            <a:rPr lang="fr-FR" sz="1400" b="0" i="1" smtClean="0">
                              <a:latin typeface="Cambria Math" panose="02040503050406030204" pitchFamily="18" charset="0"/>
                            </a:rPr>
                            <m:t>𝑖</m:t>
                          </m:r>
                          <m:r>
                            <a:rPr lang="fr-FR" sz="1400" b="0" i="1" smtClean="0">
                              <a:latin typeface="Cambria Math" panose="02040503050406030204" pitchFamily="18" charset="0"/>
                            </a:rPr>
                            <m:t>→0</m:t>
                          </m:r>
                        </m:e>
                      </m:d>
                      <m:r>
                        <a:rPr lang="fr-FR" sz="1400" b="0" i="1" smtClean="0">
                          <a:latin typeface="Cambria Math" panose="02040503050406030204" pitchFamily="18" charset="0"/>
                        </a:rPr>
                        <m:t>, </m:t>
                      </m:r>
                      <m:sSub>
                        <m:sSubPr>
                          <m:ctrlPr>
                            <a:rPr lang="fr-FR" sz="1400" b="0" i="1" smtClean="0">
                              <a:latin typeface="Cambria Math" panose="02040503050406030204" pitchFamily="18" charset="0"/>
                            </a:rPr>
                          </m:ctrlPr>
                        </m:sSubPr>
                        <m:e>
                          <m:r>
                            <a:rPr lang="fr-FR" sz="1400" b="0" i="1" smtClean="0">
                              <a:latin typeface="Cambria Math" panose="02040503050406030204" pitchFamily="18" charset="0"/>
                            </a:rPr>
                            <m:t>𝑋</m:t>
                          </m:r>
                        </m:e>
                        <m:sub>
                          <m:r>
                            <a:rPr lang="fr-FR" sz="1400" b="0" i="1" smtClean="0">
                              <a:latin typeface="Cambria Math" panose="02040503050406030204" pitchFamily="18" charset="0"/>
                            </a:rPr>
                            <m:t>𝑖</m:t>
                          </m:r>
                        </m:sub>
                      </m:sSub>
                    </m:oMath>
                  </m:oMathPara>
                </a14:m>
                <a:endParaRPr lang="en-US" sz="1400" b="0" dirty="0" smtClean="0"/>
              </a:p>
              <a:p>
                <a:pPr algn="ctr"/>
                <a:r>
                  <a:rPr lang="fr-FR" sz="1400" b="0" dirty="0" smtClean="0"/>
                  <a:t>Spectrum</a:t>
                </a:r>
              </a:p>
              <a:p>
                <a:pPr algn="ctr"/>
                <a:r>
                  <a:rPr lang="fr-FR" sz="1400" b="0" dirty="0" smtClean="0"/>
                  <a:t>Transitions</a:t>
                </a:r>
              </a:p>
              <a:p>
                <a:pPr algn="ctr"/>
                <a:r>
                  <a:rPr lang="fr-FR" sz="1400" b="0" dirty="0" smtClean="0"/>
                  <a:t>Transition matrices</a:t>
                </a:r>
                <a:endParaRPr lang="en-US" sz="1400" b="0" dirty="0"/>
              </a:p>
            </p:txBody>
          </p:sp>
        </mc:Choice>
        <mc:Fallback>
          <p:sp>
            <p:nvSpPr>
              <p:cNvPr id="11" name="Espace réservé du texte 2"/>
              <p:cNvSpPr txBox="1">
                <a:spLocks noRot="1" noChangeAspect="1" noMove="1" noResize="1" noEditPoints="1" noAdjustHandles="1" noChangeArrowheads="1" noChangeShapeType="1" noTextEdit="1"/>
              </p:cNvSpPr>
              <p:nvPr/>
            </p:nvSpPr>
            <p:spPr>
              <a:xfrm>
                <a:off x="4877571" y="2088307"/>
                <a:ext cx="2147332" cy="1289289"/>
              </a:xfrm>
              <a:prstGeom prst="rect">
                <a:avLst/>
              </a:prstGeom>
              <a:blipFill>
                <a:blip r:embed="rId6"/>
                <a:stretch>
                  <a:fillRect b="-2844"/>
                </a:stretch>
              </a:blipFill>
            </p:spPr>
            <p:txBody>
              <a:bodyPr/>
              <a:lstStyle/>
              <a:p>
                <a:r>
                  <a:rPr lang="en-US">
                    <a:noFill/>
                  </a:rPr>
                  <a:t> </a:t>
                </a:r>
              </a:p>
            </p:txBody>
          </p:sp>
        </mc:Fallback>
      </mc:AlternateContent>
      <p:sp>
        <p:nvSpPr>
          <p:cNvPr id="12" name="Espace réservé du texte 2"/>
          <p:cNvSpPr txBox="1">
            <a:spLocks/>
          </p:cNvSpPr>
          <p:nvPr/>
        </p:nvSpPr>
        <p:spPr>
          <a:xfrm>
            <a:off x="2710191" y="2825577"/>
            <a:ext cx="2254482" cy="516770"/>
          </a:xfrm>
          <a:prstGeom prst="rect">
            <a:avLst/>
          </a:prstGeom>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pPr algn="ctr"/>
            <a:r>
              <a:rPr lang="fr-FR" sz="1400" dirty="0" err="1" smtClean="0">
                <a:solidFill>
                  <a:srgbClr val="FF0000"/>
                </a:solidFill>
              </a:rPr>
              <a:t>Truncation</a:t>
            </a:r>
            <a:r>
              <a:rPr lang="fr-FR" sz="1400" dirty="0" smtClean="0">
                <a:solidFill>
                  <a:srgbClr val="FF0000"/>
                </a:solidFill>
              </a:rPr>
              <a:t> in </a:t>
            </a:r>
            <a:r>
              <a:rPr lang="fr-FR" sz="1400" dirty="0" err="1" smtClean="0">
                <a:solidFill>
                  <a:srgbClr val="FF0000"/>
                </a:solidFill>
              </a:rPr>
              <a:t>qp</a:t>
            </a:r>
            <a:r>
              <a:rPr lang="fr-FR" sz="1400" dirty="0" smtClean="0">
                <a:solidFill>
                  <a:srgbClr val="FF0000"/>
                </a:solidFill>
              </a:rPr>
              <a:t> configurations</a:t>
            </a:r>
            <a:endParaRPr lang="en-US" sz="1400" dirty="0">
              <a:solidFill>
                <a:srgbClr val="FF0000"/>
              </a:solidFill>
            </a:endParaRPr>
          </a:p>
        </p:txBody>
      </p:sp>
      <p:sp>
        <p:nvSpPr>
          <p:cNvPr id="13" name="Flèche droite 12"/>
          <p:cNvSpPr/>
          <p:nvPr/>
        </p:nvSpPr>
        <p:spPr>
          <a:xfrm>
            <a:off x="7734568" y="1980777"/>
            <a:ext cx="713232" cy="484632"/>
          </a:xfrm>
          <a:prstGeom prst="rightArrow">
            <a:avLst>
              <a:gd name="adj1" fmla="val 34906"/>
              <a:gd name="adj2" fmla="val 6698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Espace réservé du texte 2"/>
          <p:cNvSpPr txBox="1">
            <a:spLocks/>
          </p:cNvSpPr>
          <p:nvPr/>
        </p:nvSpPr>
        <p:spPr>
          <a:xfrm>
            <a:off x="6942608" y="1097402"/>
            <a:ext cx="2486900" cy="645010"/>
          </a:xfrm>
          <a:prstGeom prst="rect">
            <a:avLst/>
          </a:prstGeom>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pPr algn="ctr"/>
            <a:r>
              <a:rPr lang="fr-FR" sz="1400" b="0" dirty="0" err="1" smtClean="0"/>
              <a:t>Smearing</a:t>
            </a:r>
            <a:r>
              <a:rPr lang="fr-FR" sz="1400" b="0" dirty="0" smtClean="0"/>
              <a:t> of the </a:t>
            </a:r>
            <a:r>
              <a:rPr lang="fr-FR" sz="1400" b="0" dirty="0" err="1" smtClean="0"/>
              <a:t>strength</a:t>
            </a:r>
            <a:endParaRPr lang="fr-FR" sz="1400" b="0" dirty="0" smtClean="0"/>
          </a:p>
          <a:p>
            <a:pPr algn="ctr"/>
            <a:r>
              <a:rPr lang="fr-FR" sz="1400" b="0" dirty="0" smtClean="0"/>
              <a:t>Convolution </a:t>
            </a:r>
            <a:r>
              <a:rPr lang="fr-FR" sz="1400" b="0" dirty="0" err="1" smtClean="0"/>
              <a:t>with</a:t>
            </a:r>
            <a:r>
              <a:rPr lang="fr-FR" sz="1400" b="0" dirty="0" smtClean="0"/>
              <a:t> </a:t>
            </a:r>
            <a:r>
              <a:rPr lang="fr-FR" sz="1400" b="0" dirty="0" err="1" smtClean="0"/>
              <a:t>Lorentzian</a:t>
            </a:r>
            <a:endParaRPr lang="en-US" sz="1400" b="0" dirty="0"/>
          </a:p>
        </p:txBody>
      </p:sp>
      <p:sp>
        <p:nvSpPr>
          <p:cNvPr id="15" name="Espace réservé du texte 2"/>
          <p:cNvSpPr txBox="1">
            <a:spLocks/>
          </p:cNvSpPr>
          <p:nvPr/>
        </p:nvSpPr>
        <p:spPr>
          <a:xfrm>
            <a:off x="6856259" y="2889410"/>
            <a:ext cx="2737841" cy="322871"/>
          </a:xfrm>
          <a:prstGeom prst="rect">
            <a:avLst/>
          </a:prstGeom>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pPr algn="ctr"/>
            <a:r>
              <a:rPr lang="fr-FR" sz="1400" dirty="0" smtClean="0">
                <a:solidFill>
                  <a:srgbClr val="FF0000"/>
                </a:solidFill>
              </a:rPr>
              <a:t>Continuum </a:t>
            </a:r>
            <a:r>
              <a:rPr lang="fr-FR" sz="1400" dirty="0" err="1" smtClean="0">
                <a:solidFill>
                  <a:srgbClr val="FF0000"/>
                </a:solidFill>
              </a:rPr>
              <a:t>effects</a:t>
            </a:r>
            <a:r>
              <a:rPr lang="fr-FR" sz="1400" dirty="0" smtClean="0">
                <a:solidFill>
                  <a:srgbClr val="FF0000"/>
                </a:solidFill>
              </a:rPr>
              <a:t> BY HAND</a:t>
            </a:r>
            <a:endParaRPr lang="en-US" sz="1400" dirty="0">
              <a:solidFill>
                <a:srgbClr val="FF0000"/>
              </a:solidFill>
            </a:endParaRPr>
          </a:p>
        </p:txBody>
      </p:sp>
      <p:sp>
        <p:nvSpPr>
          <p:cNvPr id="17" name="Espace réservé du texte 2"/>
          <p:cNvSpPr txBox="1">
            <a:spLocks/>
          </p:cNvSpPr>
          <p:nvPr/>
        </p:nvSpPr>
        <p:spPr>
          <a:xfrm>
            <a:off x="10146662" y="3342347"/>
            <a:ext cx="1618618" cy="405970"/>
          </a:xfrm>
          <a:prstGeom prst="rect">
            <a:avLst/>
          </a:prstGeom>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r>
              <a:rPr lang="fr-FR" sz="2000" dirty="0" smtClean="0"/>
              <a:t>QRPA-FAM</a:t>
            </a:r>
            <a:endParaRPr lang="en-US" sz="2000" dirty="0"/>
          </a:p>
        </p:txBody>
      </p:sp>
      <p:grpSp>
        <p:nvGrpSpPr>
          <p:cNvPr id="21" name="Groupe 20"/>
          <p:cNvGrpSpPr/>
          <p:nvPr/>
        </p:nvGrpSpPr>
        <p:grpSpPr>
          <a:xfrm rot="1273095">
            <a:off x="-18203" y="3988240"/>
            <a:ext cx="1164110" cy="454902"/>
            <a:chOff x="774642" y="4302185"/>
            <a:chExt cx="1164110" cy="454902"/>
          </a:xfrm>
        </p:grpSpPr>
        <p:pic>
          <p:nvPicPr>
            <p:cNvPr id="3074" name="Picture 2" descr="File:Feynman diagram - Photon propagator.svg - Wikimedia Commons"/>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336" t="17003" r="8881"/>
            <a:stretch/>
          </p:blipFill>
          <p:spPr bwMode="auto">
            <a:xfrm rot="1881076">
              <a:off x="774642" y="4302185"/>
              <a:ext cx="1164110" cy="221989"/>
            </a:xfrm>
            <a:prstGeom prst="rect">
              <a:avLst/>
            </a:prstGeom>
            <a:noFill/>
            <a:extLst>
              <a:ext uri="{909E8E84-426E-40DD-AFC4-6F175D3DCCD1}">
                <a14:hiddenFill xmlns:a14="http://schemas.microsoft.com/office/drawing/2010/main">
                  <a:solidFill>
                    <a:srgbClr val="FFFFFF"/>
                  </a:solidFill>
                </a14:hiddenFill>
              </a:ext>
            </a:extLst>
          </p:spPr>
        </p:pic>
        <p:sp>
          <p:nvSpPr>
            <p:cNvPr id="20" name="Triangle isocèle 19"/>
            <p:cNvSpPr/>
            <p:nvPr/>
          </p:nvSpPr>
          <p:spPr>
            <a:xfrm>
              <a:off x="1819656" y="4663440"/>
              <a:ext cx="109728" cy="9364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mc:Choice xmlns:a14="http://schemas.microsoft.com/office/drawing/2010/main" Requires="a14">
          <p:sp>
            <p:nvSpPr>
              <p:cNvPr id="23" name="Espace réservé du texte 2"/>
              <p:cNvSpPr txBox="1">
                <a:spLocks/>
              </p:cNvSpPr>
              <p:nvPr/>
            </p:nvSpPr>
            <p:spPr>
              <a:xfrm>
                <a:off x="831281" y="3708064"/>
                <a:ext cx="825572" cy="516770"/>
              </a:xfrm>
              <a:prstGeom prst="rect">
                <a:avLst/>
              </a:prstGeom>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pPr algn="ctr"/>
                <a:r>
                  <a:rPr lang="fr-FR" sz="1400" b="0" dirty="0" smtClean="0"/>
                  <a:t>(L,M)</a:t>
                </a:r>
              </a:p>
              <a:p>
                <a:pPr algn="ctr"/>
                <a14:m>
                  <m:oMathPara xmlns:m="http://schemas.openxmlformats.org/officeDocument/2006/math">
                    <m:oMathParaPr>
                      <m:jc m:val="centerGroup"/>
                    </m:oMathParaPr>
                    <m:oMath xmlns:m="http://schemas.openxmlformats.org/officeDocument/2006/math">
                      <m:r>
                        <a:rPr lang="fr-FR" sz="1400" b="0" i="1" smtClean="0">
                          <a:latin typeface="Cambria Math" panose="02040503050406030204" pitchFamily="18" charset="0"/>
                        </a:rPr>
                        <m:t>𝜔</m:t>
                      </m:r>
                      <m:r>
                        <a:rPr lang="fr-FR" sz="1400" b="0" i="1" smtClean="0">
                          <a:latin typeface="Cambria Math" panose="02040503050406030204" pitchFamily="18" charset="0"/>
                        </a:rPr>
                        <m:t>+</m:t>
                      </m:r>
                      <m:r>
                        <a:rPr lang="fr-FR" sz="1400" b="0" i="1" smtClean="0">
                          <a:latin typeface="Cambria Math" panose="02040503050406030204" pitchFamily="18" charset="0"/>
                        </a:rPr>
                        <m:t>𝑖</m:t>
                      </m:r>
                      <m:r>
                        <a:rPr lang="fr-FR" sz="1400" b="0" i="1" smtClean="0">
                          <a:latin typeface="Cambria Math" panose="02040503050406030204" pitchFamily="18" charset="0"/>
                        </a:rPr>
                        <m:t>𝛾</m:t>
                      </m:r>
                    </m:oMath>
                  </m:oMathPara>
                </a14:m>
                <a:endParaRPr lang="fr-FR" sz="1400" b="0" dirty="0" smtClean="0"/>
              </a:p>
            </p:txBody>
          </p:sp>
        </mc:Choice>
        <mc:Fallback>
          <p:sp>
            <p:nvSpPr>
              <p:cNvPr id="23" name="Espace réservé du texte 2"/>
              <p:cNvSpPr txBox="1">
                <a:spLocks noRot="1" noChangeAspect="1" noMove="1" noResize="1" noEditPoints="1" noAdjustHandles="1" noChangeArrowheads="1" noChangeShapeType="1" noTextEdit="1"/>
              </p:cNvSpPr>
              <p:nvPr/>
            </p:nvSpPr>
            <p:spPr>
              <a:xfrm>
                <a:off x="831281" y="3708064"/>
                <a:ext cx="825572" cy="516770"/>
              </a:xfrm>
              <a:prstGeom prst="rect">
                <a:avLst/>
              </a:prstGeom>
              <a:blipFill>
                <a:blip r:embed="rId8"/>
                <a:stretch>
                  <a:fillRect t="-1176" b="-1176"/>
                </a:stretch>
              </a:blipFill>
            </p:spPr>
            <p:txBody>
              <a:bodyPr/>
              <a:lstStyle/>
              <a:p>
                <a:r>
                  <a:rPr lang="en-US">
                    <a:noFill/>
                  </a:rPr>
                  <a:t> </a:t>
                </a:r>
              </a:p>
            </p:txBody>
          </p:sp>
        </mc:Fallback>
      </mc:AlternateContent>
      <p:grpSp>
        <p:nvGrpSpPr>
          <p:cNvPr id="26" name="Groupe 25"/>
          <p:cNvGrpSpPr/>
          <p:nvPr/>
        </p:nvGrpSpPr>
        <p:grpSpPr>
          <a:xfrm>
            <a:off x="953920" y="4554797"/>
            <a:ext cx="900096" cy="900096"/>
            <a:chOff x="1468200" y="5020083"/>
            <a:chExt cx="900096" cy="900096"/>
          </a:xfrm>
        </p:grpSpPr>
        <p:sp>
          <p:nvSpPr>
            <p:cNvPr id="19" name="Ellipse 18"/>
            <p:cNvSpPr/>
            <p:nvPr/>
          </p:nvSpPr>
          <p:spPr>
            <a:xfrm>
              <a:off x="1468200" y="5020083"/>
              <a:ext cx="900096" cy="9000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ZoneTexte 24"/>
            <p:cNvSpPr txBox="1"/>
            <p:nvPr/>
          </p:nvSpPr>
          <p:spPr>
            <a:xfrm>
              <a:off x="1602772" y="5285259"/>
              <a:ext cx="646331" cy="369332"/>
            </a:xfrm>
            <a:prstGeom prst="rect">
              <a:avLst/>
            </a:prstGeom>
            <a:noFill/>
          </p:spPr>
          <p:txBody>
            <a:bodyPr wrap="none" rtlCol="0">
              <a:spAutoFit/>
            </a:bodyPr>
            <a:lstStyle/>
            <a:p>
              <a:pPr algn="l"/>
              <a:r>
                <a:rPr lang="fr-FR" sz="1800" dirty="0" smtClean="0"/>
                <a:t>HFB</a:t>
              </a:r>
              <a:endParaRPr lang="en-US" sz="1800" dirty="0"/>
            </a:p>
          </p:txBody>
        </p:sp>
      </p:grpSp>
      <p:sp>
        <p:nvSpPr>
          <p:cNvPr id="28" name="Flèche droite 27"/>
          <p:cNvSpPr/>
          <p:nvPr/>
        </p:nvSpPr>
        <p:spPr>
          <a:xfrm>
            <a:off x="2419175" y="5121816"/>
            <a:ext cx="713232" cy="484632"/>
          </a:xfrm>
          <a:prstGeom prst="rightArrow">
            <a:avLst>
              <a:gd name="adj1" fmla="val 34906"/>
              <a:gd name="adj2" fmla="val 6698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Ellipse 29"/>
          <p:cNvSpPr/>
          <p:nvPr/>
        </p:nvSpPr>
        <p:spPr>
          <a:xfrm>
            <a:off x="3615680" y="4991717"/>
            <a:ext cx="900096" cy="9000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Ellipse 31"/>
          <p:cNvSpPr/>
          <p:nvPr/>
        </p:nvSpPr>
        <p:spPr>
          <a:xfrm>
            <a:off x="3436951" y="4991717"/>
            <a:ext cx="1348993" cy="900096"/>
          </a:xfrm>
          <a:prstGeom prst="ellipse">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Ellipse 32"/>
          <p:cNvSpPr/>
          <p:nvPr/>
        </p:nvSpPr>
        <p:spPr>
          <a:xfrm>
            <a:off x="3790810" y="4991717"/>
            <a:ext cx="549833" cy="900096"/>
          </a:xfrm>
          <a:prstGeom prst="ellipse">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Espace réservé du texte 2"/>
          <p:cNvSpPr txBox="1">
            <a:spLocks/>
          </p:cNvSpPr>
          <p:nvPr/>
        </p:nvSpPr>
        <p:spPr>
          <a:xfrm>
            <a:off x="0" y="5623420"/>
            <a:ext cx="2527727" cy="322871"/>
          </a:xfrm>
          <a:prstGeom prst="rect">
            <a:avLst/>
          </a:prstGeom>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pPr algn="ctr"/>
            <a:r>
              <a:rPr lang="fr-FR" sz="1400" b="0" dirty="0" smtClean="0"/>
              <a:t>Excite vacuum </a:t>
            </a:r>
            <a:r>
              <a:rPr lang="fr-FR" sz="1400" b="0" dirty="0" err="1" smtClean="0"/>
              <a:t>with</a:t>
            </a:r>
            <a:r>
              <a:rPr lang="fr-FR" sz="1400" b="0" dirty="0" smtClean="0"/>
              <a:t> a probe</a:t>
            </a:r>
            <a:endParaRPr lang="en-US" sz="1400" b="0" dirty="0"/>
          </a:p>
        </p:txBody>
      </p:sp>
      <p:sp>
        <p:nvSpPr>
          <p:cNvPr id="35" name="Espace réservé du texte 2"/>
          <p:cNvSpPr txBox="1">
            <a:spLocks/>
          </p:cNvSpPr>
          <p:nvPr/>
        </p:nvSpPr>
        <p:spPr>
          <a:xfrm>
            <a:off x="1658231" y="3675115"/>
            <a:ext cx="2344847" cy="967149"/>
          </a:xfrm>
          <a:prstGeom prst="rect">
            <a:avLst/>
          </a:prstGeom>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pPr algn="ctr"/>
            <a:r>
              <a:rPr lang="fr-FR" sz="1400" b="0" dirty="0" smtClean="0"/>
              <a:t>Self-consistent </a:t>
            </a:r>
            <a:r>
              <a:rPr lang="fr-FR" sz="1400" b="0" dirty="0" err="1" smtClean="0"/>
              <a:t>equation</a:t>
            </a:r>
            <a:endParaRPr lang="fr-FR" sz="1400" b="0" dirty="0" smtClean="0"/>
          </a:p>
          <a:p>
            <a:pPr algn="ctr"/>
            <a:r>
              <a:rPr lang="fr-FR" sz="1400" b="0" dirty="0" smtClean="0"/>
              <a:t>HFB-</a:t>
            </a:r>
            <a:r>
              <a:rPr lang="fr-FR" sz="1400" b="0" dirty="0" err="1" smtClean="0"/>
              <a:t>like</a:t>
            </a:r>
            <a:r>
              <a:rPr lang="fr-FR" sz="1400" b="0" dirty="0" smtClean="0"/>
              <a:t> </a:t>
            </a:r>
            <a:r>
              <a:rPr lang="fr-FR" sz="1400" b="0" dirty="0" err="1" smtClean="0"/>
              <a:t>loop</a:t>
            </a:r>
            <a:endParaRPr lang="fr-FR" sz="1400" b="0" dirty="0" smtClean="0"/>
          </a:p>
          <a:p>
            <a:pPr algn="ctr"/>
            <a:r>
              <a:rPr lang="fr-FR" sz="1400" b="0" dirty="0" err="1" smtClean="0"/>
              <a:t>Truncation</a:t>
            </a:r>
            <a:r>
              <a:rPr lang="fr-FR" sz="1400" b="0" dirty="0" smtClean="0"/>
              <a:t>-free</a:t>
            </a:r>
            <a:endParaRPr lang="en-US" sz="1400" b="0" dirty="0"/>
          </a:p>
        </p:txBody>
      </p:sp>
      <mc:AlternateContent xmlns:mc="http://schemas.openxmlformats.org/markup-compatibility/2006">
        <mc:Choice xmlns:a14="http://schemas.microsoft.com/office/drawing/2010/main" Requires="a14">
          <p:sp>
            <p:nvSpPr>
              <p:cNvPr id="36" name="Espace réservé du texte 2"/>
              <p:cNvSpPr txBox="1">
                <a:spLocks/>
              </p:cNvSpPr>
              <p:nvPr/>
            </p:nvSpPr>
            <p:spPr>
              <a:xfrm>
                <a:off x="1819611" y="4676488"/>
                <a:ext cx="2026063" cy="347814"/>
              </a:xfrm>
              <a:prstGeom prst="rect">
                <a:avLst/>
              </a:prstGeom>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pPr algn="ctr"/>
                <a14:m>
                  <m:oMath xmlns:m="http://schemas.openxmlformats.org/officeDocument/2006/math">
                    <m:r>
                      <a:rPr lang="fr-FR" sz="1400" b="1" i="1" smtClean="0">
                        <a:solidFill>
                          <a:srgbClr val="FF0000"/>
                        </a:solidFill>
                        <a:latin typeface="Cambria Math" panose="02040503050406030204" pitchFamily="18" charset="0"/>
                      </a:rPr>
                      <m:t>𝑶</m:t>
                    </m:r>
                    <m:d>
                      <m:dPr>
                        <m:ctrlPr>
                          <a:rPr lang="fr-FR" sz="1400" b="1" i="1" smtClean="0">
                            <a:solidFill>
                              <a:srgbClr val="FF0000"/>
                            </a:solidFill>
                            <a:latin typeface="Cambria Math" panose="02040503050406030204" pitchFamily="18" charset="0"/>
                          </a:rPr>
                        </m:ctrlPr>
                      </m:dPr>
                      <m:e>
                        <m:sSup>
                          <m:sSupPr>
                            <m:ctrlPr>
                              <a:rPr lang="fr-FR" sz="1400" b="1" i="1" smtClean="0">
                                <a:solidFill>
                                  <a:srgbClr val="FF0000"/>
                                </a:solidFill>
                                <a:latin typeface="Cambria Math" panose="02040503050406030204" pitchFamily="18" charset="0"/>
                              </a:rPr>
                            </m:ctrlPr>
                          </m:sSupPr>
                          <m:e>
                            <m:r>
                              <a:rPr lang="fr-FR" sz="1400" b="1" i="1" smtClean="0">
                                <a:solidFill>
                                  <a:srgbClr val="FF0000"/>
                                </a:solidFill>
                                <a:latin typeface="Cambria Math" panose="02040503050406030204" pitchFamily="18" charset="0"/>
                              </a:rPr>
                              <m:t>𝑵</m:t>
                            </m:r>
                          </m:e>
                          <m:sup>
                            <m:r>
                              <a:rPr lang="fr-FR" sz="1400" b="1" i="1" smtClean="0">
                                <a:solidFill>
                                  <a:srgbClr val="FF0000"/>
                                </a:solidFill>
                                <a:latin typeface="Cambria Math" panose="02040503050406030204" pitchFamily="18" charset="0"/>
                              </a:rPr>
                              <m:t>𝟒</m:t>
                            </m:r>
                          </m:sup>
                        </m:sSup>
                      </m:e>
                    </m:d>
                  </m:oMath>
                </a14:m>
                <a:r>
                  <a:rPr lang="en-US" sz="1400" dirty="0" smtClean="0">
                    <a:solidFill>
                      <a:srgbClr val="FF0000"/>
                    </a:solidFill>
                  </a:rPr>
                  <a:t> operations</a:t>
                </a:r>
                <a:endParaRPr lang="en-US" sz="1400" dirty="0">
                  <a:solidFill>
                    <a:srgbClr val="FF0000"/>
                  </a:solidFill>
                </a:endParaRPr>
              </a:p>
            </p:txBody>
          </p:sp>
        </mc:Choice>
        <mc:Fallback>
          <p:sp>
            <p:nvSpPr>
              <p:cNvPr id="36" name="Espace réservé du texte 2"/>
              <p:cNvSpPr txBox="1">
                <a:spLocks noRot="1" noChangeAspect="1" noMove="1" noResize="1" noEditPoints="1" noAdjustHandles="1" noChangeArrowheads="1" noChangeShapeType="1" noTextEdit="1"/>
              </p:cNvSpPr>
              <p:nvPr/>
            </p:nvSpPr>
            <p:spPr>
              <a:xfrm>
                <a:off x="1819611" y="4676488"/>
                <a:ext cx="2026063" cy="347814"/>
              </a:xfrm>
              <a:prstGeom prst="rect">
                <a:avLst/>
              </a:prstGeom>
              <a:blipFill>
                <a:blip r:embed="rId9"/>
                <a:stretch>
                  <a:fillRect b="-1052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Espace réservé du texte 2"/>
              <p:cNvSpPr txBox="1">
                <a:spLocks/>
              </p:cNvSpPr>
              <p:nvPr/>
            </p:nvSpPr>
            <p:spPr>
              <a:xfrm>
                <a:off x="1153598" y="5969129"/>
                <a:ext cx="3670398" cy="645010"/>
              </a:xfrm>
              <a:prstGeom prst="rect">
                <a:avLst/>
              </a:prstGeom>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pPr algn="ctr"/>
                <a:r>
                  <a:rPr lang="fr-FR" sz="1400" b="0" dirty="0" smtClean="0">
                    <a:solidFill>
                      <a:srgbClr val="FF0000"/>
                    </a:solidFill>
                  </a:rPr>
                  <a:t>Introduce </a:t>
                </a:r>
                <a:r>
                  <a:rPr lang="fr-FR" sz="1400" b="0" dirty="0" err="1" smtClean="0">
                    <a:solidFill>
                      <a:srgbClr val="FF0000"/>
                    </a:solidFill>
                  </a:rPr>
                  <a:t>complex</a:t>
                </a:r>
                <a:r>
                  <a:rPr lang="fr-FR" sz="1400" b="0" dirty="0" smtClean="0">
                    <a:solidFill>
                      <a:srgbClr val="FF0000"/>
                    </a:solidFill>
                  </a:rPr>
                  <a:t> </a:t>
                </a:r>
                <a:r>
                  <a:rPr lang="fr-FR" sz="1400" b="0" dirty="0" err="1" smtClean="0">
                    <a:solidFill>
                      <a:srgbClr val="FF0000"/>
                    </a:solidFill>
                  </a:rPr>
                  <a:t>frequency</a:t>
                </a:r>
                <a:endParaRPr lang="fr-FR" sz="1400" b="0" dirty="0" smtClean="0">
                  <a:solidFill>
                    <a:srgbClr val="FF0000"/>
                  </a:solidFill>
                </a:endParaRPr>
              </a:p>
              <a:p>
                <a:pPr algn="ctr"/>
                <a14:m>
                  <m:oMath xmlns:m="http://schemas.openxmlformats.org/officeDocument/2006/math">
                    <m:r>
                      <a:rPr lang="fr-FR" sz="1400" b="1" i="1" smtClean="0">
                        <a:solidFill>
                          <a:srgbClr val="FF0000"/>
                        </a:solidFill>
                        <a:latin typeface="Cambria Math" panose="02040503050406030204" pitchFamily="18" charset="0"/>
                      </a:rPr>
                      <m:t>𝝎</m:t>
                    </m:r>
                    <m:r>
                      <a:rPr lang="fr-FR" sz="1400" b="1" i="1" smtClean="0">
                        <a:solidFill>
                          <a:srgbClr val="FF0000"/>
                        </a:solidFill>
                        <a:latin typeface="Cambria Math" panose="02040503050406030204" pitchFamily="18" charset="0"/>
                      </a:rPr>
                      <m:t>→</m:t>
                    </m:r>
                    <m:r>
                      <a:rPr lang="fr-FR" sz="1400" b="1" i="1" smtClean="0">
                        <a:solidFill>
                          <a:srgbClr val="FF0000"/>
                        </a:solidFill>
                        <a:latin typeface="Cambria Math" panose="02040503050406030204" pitchFamily="18" charset="0"/>
                      </a:rPr>
                      <m:t>𝝎</m:t>
                    </m:r>
                    <m:r>
                      <a:rPr lang="fr-FR" sz="1400" b="1" i="1" smtClean="0">
                        <a:solidFill>
                          <a:srgbClr val="FF0000"/>
                        </a:solidFill>
                        <a:latin typeface="Cambria Math" panose="02040503050406030204" pitchFamily="18" charset="0"/>
                      </a:rPr>
                      <m:t>+</m:t>
                    </m:r>
                    <m:r>
                      <a:rPr lang="fr-FR" sz="1400" b="1" i="1" smtClean="0">
                        <a:solidFill>
                          <a:srgbClr val="FF0000"/>
                        </a:solidFill>
                        <a:latin typeface="Cambria Math" panose="02040503050406030204" pitchFamily="18" charset="0"/>
                      </a:rPr>
                      <m:t>𝒊</m:t>
                    </m:r>
                    <m:r>
                      <a:rPr lang="fr-FR" sz="1400" b="1" i="1" smtClean="0">
                        <a:solidFill>
                          <a:srgbClr val="FF0000"/>
                        </a:solidFill>
                        <a:latin typeface="Cambria Math" panose="02040503050406030204" pitchFamily="18" charset="0"/>
                      </a:rPr>
                      <m:t>𝜸</m:t>
                    </m:r>
                  </m:oMath>
                </a14:m>
                <a:r>
                  <a:rPr lang="en-US" sz="1400" dirty="0" smtClean="0">
                    <a:solidFill>
                      <a:srgbClr val="FF0000"/>
                    </a:solidFill>
                  </a:rPr>
                  <a:t> </a:t>
                </a:r>
                <a:r>
                  <a:rPr lang="en-US" sz="1400" dirty="0" smtClean="0">
                    <a:solidFill>
                      <a:srgbClr val="FF0000"/>
                    </a:solidFill>
                    <a:sym typeface="Wingdings" panose="05000000000000000000" pitchFamily="2" charset="2"/>
                  </a:rPr>
                  <a:t> Lorentzian smearing</a:t>
                </a:r>
                <a:endParaRPr lang="en-US" sz="1400" dirty="0">
                  <a:solidFill>
                    <a:srgbClr val="FF0000"/>
                  </a:solidFill>
                </a:endParaRPr>
              </a:p>
            </p:txBody>
          </p:sp>
        </mc:Choice>
        <mc:Fallback>
          <p:sp>
            <p:nvSpPr>
              <p:cNvPr id="31" name="Espace réservé du texte 2"/>
              <p:cNvSpPr txBox="1">
                <a:spLocks noRot="1" noChangeAspect="1" noMove="1" noResize="1" noEditPoints="1" noAdjustHandles="1" noChangeArrowheads="1" noChangeShapeType="1" noTextEdit="1"/>
              </p:cNvSpPr>
              <p:nvPr/>
            </p:nvSpPr>
            <p:spPr>
              <a:xfrm>
                <a:off x="1153598" y="5969129"/>
                <a:ext cx="3670398" cy="645010"/>
              </a:xfrm>
              <a:prstGeom prst="rect">
                <a:avLst/>
              </a:prstGeom>
              <a:blipFill>
                <a:blip r:embed="rId10"/>
                <a:stretch>
                  <a:fillRect t="-1887" b="-6604"/>
                </a:stretch>
              </a:blipFill>
            </p:spPr>
            <p:txBody>
              <a:bodyPr/>
              <a:lstStyle/>
              <a:p>
                <a:r>
                  <a:rPr lang="en-US">
                    <a:noFill/>
                  </a:rPr>
                  <a:t> </a:t>
                </a:r>
              </a:p>
            </p:txBody>
          </p:sp>
        </mc:Fallback>
      </mc:AlternateContent>
      <p:sp>
        <p:nvSpPr>
          <p:cNvPr id="45" name="Espace réservé du texte 2"/>
          <p:cNvSpPr txBox="1">
            <a:spLocks/>
          </p:cNvSpPr>
          <p:nvPr/>
        </p:nvSpPr>
        <p:spPr>
          <a:xfrm>
            <a:off x="8290598" y="3909787"/>
            <a:ext cx="3530272" cy="645010"/>
          </a:xfrm>
          <a:prstGeom prst="rect">
            <a:avLst/>
          </a:prstGeom>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r>
              <a:rPr lang="fr-FR" sz="1400" b="0" dirty="0" err="1" smtClean="0"/>
              <a:t>Recovering</a:t>
            </a:r>
            <a:r>
              <a:rPr lang="fr-FR" sz="1400" b="0" dirty="0" smtClean="0"/>
              <a:t> </a:t>
            </a:r>
            <a:r>
              <a:rPr lang="fr-FR" sz="1400" b="0" dirty="0" err="1" smtClean="0"/>
              <a:t>discrete</a:t>
            </a:r>
            <a:r>
              <a:rPr lang="fr-FR" sz="1400" b="0" dirty="0" smtClean="0"/>
              <a:t> </a:t>
            </a:r>
            <a:r>
              <a:rPr lang="fr-FR" sz="1400" b="0" dirty="0" err="1" smtClean="0"/>
              <a:t>spectrum</a:t>
            </a:r>
            <a:r>
              <a:rPr lang="fr-FR" sz="1400" b="0" dirty="0" smtClean="0"/>
              <a:t> / moments</a:t>
            </a:r>
          </a:p>
          <a:p>
            <a:pPr marL="285750" indent="-285750">
              <a:buFontTx/>
              <a:buChar char="-"/>
            </a:pPr>
            <a:r>
              <a:rPr lang="fr-FR" sz="1400" dirty="0" err="1" smtClean="0"/>
              <a:t>Complex</a:t>
            </a:r>
            <a:r>
              <a:rPr lang="fr-FR" sz="1400" dirty="0" smtClean="0"/>
              <a:t> contour </a:t>
            </a:r>
            <a:r>
              <a:rPr lang="fr-FR" sz="1400" dirty="0" err="1" smtClean="0"/>
              <a:t>integration</a:t>
            </a:r>
            <a:endParaRPr lang="fr-FR" sz="1400" dirty="0" smtClean="0"/>
          </a:p>
        </p:txBody>
      </p:sp>
      <p:sp>
        <p:nvSpPr>
          <p:cNvPr id="7" name="Arc plein 6"/>
          <p:cNvSpPr/>
          <p:nvPr/>
        </p:nvSpPr>
        <p:spPr>
          <a:xfrm>
            <a:off x="5951237" y="5784855"/>
            <a:ext cx="315115" cy="315115"/>
          </a:xfrm>
          <a:prstGeom prst="blockArc">
            <a:avLst>
              <a:gd name="adj1" fmla="val 10800000"/>
              <a:gd name="adj2" fmla="val 7586672"/>
              <a:gd name="adj3" fmla="val 13927"/>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Triangle isocèle 45"/>
          <p:cNvSpPr/>
          <p:nvPr/>
        </p:nvSpPr>
        <p:spPr>
          <a:xfrm rot="1273095">
            <a:off x="6166755" y="5896921"/>
            <a:ext cx="147354" cy="13524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8254496" y="4850395"/>
            <a:ext cx="5034024" cy="1600438"/>
          </a:xfrm>
          <a:prstGeom prst="rect">
            <a:avLst/>
          </a:prstGeom>
        </p:spPr>
        <p:txBody>
          <a:bodyPr wrap="square">
            <a:spAutoFit/>
          </a:bodyPr>
          <a:lstStyle/>
          <a:p>
            <a:r>
              <a:rPr lang="fr-FR" sz="1400" b="1" dirty="0" smtClean="0">
                <a:solidFill>
                  <a:srgbClr val="FF0000"/>
                </a:solidFill>
              </a:rPr>
              <a:t>Conclusion M-QRPA / QRPA-FAM</a:t>
            </a:r>
            <a:endParaRPr lang="fr-FR" sz="1400" dirty="0" smtClean="0">
              <a:solidFill>
                <a:srgbClr val="FF0000"/>
              </a:solidFill>
            </a:endParaRPr>
          </a:p>
          <a:p>
            <a:pPr marL="342900" indent="-342900">
              <a:buAutoNum type="arabicPeriod"/>
            </a:pPr>
            <a:r>
              <a:rPr lang="fr-FR" sz="1400" b="1" dirty="0" err="1" smtClean="0">
                <a:solidFill>
                  <a:srgbClr val="FF0000"/>
                </a:solidFill>
              </a:rPr>
              <a:t>Same</a:t>
            </a:r>
            <a:r>
              <a:rPr lang="fr-FR" sz="1400" b="1" dirty="0" smtClean="0">
                <a:solidFill>
                  <a:srgbClr val="FF0000"/>
                </a:solidFill>
              </a:rPr>
              <a:t> </a:t>
            </a:r>
            <a:r>
              <a:rPr lang="fr-FR" sz="1400" b="1" dirty="0" err="1" smtClean="0">
                <a:solidFill>
                  <a:srgbClr val="FF0000"/>
                </a:solidFill>
              </a:rPr>
              <a:t>results</a:t>
            </a:r>
            <a:r>
              <a:rPr lang="fr-FR" sz="1400" dirty="0" smtClean="0">
                <a:solidFill>
                  <a:srgbClr val="FF0000"/>
                </a:solidFill>
              </a:rPr>
              <a:t>, </a:t>
            </a:r>
            <a:r>
              <a:rPr lang="fr-FR" sz="1400" dirty="0" err="1" smtClean="0">
                <a:solidFill>
                  <a:srgbClr val="FF0000"/>
                </a:solidFill>
              </a:rPr>
              <a:t>different</a:t>
            </a:r>
            <a:r>
              <a:rPr lang="fr-FR" sz="1400" dirty="0" smtClean="0">
                <a:solidFill>
                  <a:srgbClr val="FF0000"/>
                </a:solidFill>
              </a:rPr>
              <a:t> </a:t>
            </a:r>
            <a:r>
              <a:rPr lang="fr-FR" sz="1400" dirty="0" err="1" smtClean="0">
                <a:solidFill>
                  <a:srgbClr val="FF0000"/>
                </a:solidFill>
              </a:rPr>
              <a:t>strategies</a:t>
            </a:r>
            <a:endParaRPr lang="fr-FR" sz="1400" b="1" dirty="0" smtClean="0">
              <a:solidFill>
                <a:srgbClr val="FF0000"/>
              </a:solidFill>
            </a:endParaRPr>
          </a:p>
          <a:p>
            <a:pPr marL="342900" indent="-342900">
              <a:buAutoNum type="arabicPeriod"/>
            </a:pPr>
            <a:r>
              <a:rPr lang="fr-FR" sz="1400" b="1" dirty="0" err="1" smtClean="0">
                <a:solidFill>
                  <a:srgbClr val="FF0000"/>
                </a:solidFill>
              </a:rPr>
              <a:t>Simpler</a:t>
            </a:r>
            <a:r>
              <a:rPr lang="fr-FR" sz="1400" b="1" dirty="0" smtClean="0">
                <a:solidFill>
                  <a:srgbClr val="FF0000"/>
                </a:solidFill>
              </a:rPr>
              <a:t> </a:t>
            </a:r>
            <a:r>
              <a:rPr lang="fr-FR" sz="1400" dirty="0" smtClean="0">
                <a:solidFill>
                  <a:srgbClr val="FF0000"/>
                </a:solidFill>
              </a:rPr>
              <a:t>to </a:t>
            </a:r>
            <a:r>
              <a:rPr lang="fr-FR" sz="1400" dirty="0" err="1" smtClean="0">
                <a:solidFill>
                  <a:srgbClr val="FF0000"/>
                </a:solidFill>
              </a:rPr>
              <a:t>implement</a:t>
            </a:r>
            <a:endParaRPr lang="fr-FR" sz="1400" dirty="0" smtClean="0">
              <a:solidFill>
                <a:srgbClr val="FF0000"/>
              </a:solidFill>
            </a:endParaRPr>
          </a:p>
          <a:p>
            <a:pPr marL="342900" indent="-342900">
              <a:buAutoNum type="arabicPeriod"/>
            </a:pPr>
            <a:r>
              <a:rPr lang="fr-FR" sz="1400" b="1" dirty="0" err="1" smtClean="0">
                <a:solidFill>
                  <a:srgbClr val="FF0000"/>
                </a:solidFill>
              </a:rPr>
              <a:t>Faster</a:t>
            </a:r>
            <a:r>
              <a:rPr lang="fr-FR" sz="1400" dirty="0" smtClean="0">
                <a:solidFill>
                  <a:srgbClr val="FF0000"/>
                </a:solidFill>
              </a:rPr>
              <a:t> to </a:t>
            </a:r>
            <a:r>
              <a:rPr lang="fr-FR" sz="1400" dirty="0" err="1" smtClean="0">
                <a:solidFill>
                  <a:srgbClr val="FF0000"/>
                </a:solidFill>
              </a:rPr>
              <a:t>execute</a:t>
            </a:r>
            <a:endParaRPr lang="fr-FR" sz="1400" dirty="0" smtClean="0">
              <a:solidFill>
                <a:srgbClr val="FF0000"/>
              </a:solidFill>
            </a:endParaRPr>
          </a:p>
          <a:p>
            <a:pPr marL="342900" indent="-342900">
              <a:buAutoNum type="arabicPeriod"/>
            </a:pPr>
            <a:r>
              <a:rPr lang="fr-FR" sz="1400" dirty="0" err="1" smtClean="0">
                <a:solidFill>
                  <a:srgbClr val="FF0000"/>
                </a:solidFill>
              </a:rPr>
              <a:t>Requires</a:t>
            </a:r>
            <a:r>
              <a:rPr lang="fr-FR" sz="1400" b="1" dirty="0" smtClean="0">
                <a:solidFill>
                  <a:srgbClr val="FF0000"/>
                </a:solidFill>
              </a:rPr>
              <a:t> </a:t>
            </a:r>
            <a:r>
              <a:rPr lang="fr-FR" sz="1400" b="1" dirty="0" err="1" smtClean="0">
                <a:solidFill>
                  <a:srgbClr val="FF0000"/>
                </a:solidFill>
              </a:rPr>
              <a:t>less</a:t>
            </a:r>
            <a:r>
              <a:rPr lang="fr-FR" sz="1400" b="1" dirty="0" smtClean="0">
                <a:solidFill>
                  <a:srgbClr val="FF0000"/>
                </a:solidFill>
              </a:rPr>
              <a:t> </a:t>
            </a:r>
            <a:r>
              <a:rPr lang="fr-FR" sz="1400" b="1" dirty="0" err="1" smtClean="0">
                <a:solidFill>
                  <a:srgbClr val="FF0000"/>
                </a:solidFill>
              </a:rPr>
              <a:t>memories</a:t>
            </a:r>
            <a:endParaRPr lang="fr-FR" sz="1400" b="1" dirty="0" smtClean="0">
              <a:solidFill>
                <a:srgbClr val="FF0000"/>
              </a:solidFill>
            </a:endParaRPr>
          </a:p>
          <a:p>
            <a:endParaRPr lang="fr-FR" sz="1400" b="1" dirty="0">
              <a:solidFill>
                <a:srgbClr val="FF0000"/>
              </a:solidFill>
            </a:endParaRPr>
          </a:p>
          <a:p>
            <a:r>
              <a:rPr lang="fr-FR" sz="1400" b="1" dirty="0" smtClean="0">
                <a:solidFill>
                  <a:srgbClr val="FF0000"/>
                </a:solidFill>
              </a:rPr>
              <a:t>FAM </a:t>
            </a:r>
            <a:r>
              <a:rPr lang="fr-FR" sz="1400" b="1" dirty="0" err="1" smtClean="0">
                <a:solidFill>
                  <a:srgbClr val="FF0000"/>
                </a:solidFill>
              </a:rPr>
              <a:t>gives</a:t>
            </a:r>
            <a:r>
              <a:rPr lang="fr-FR" sz="1400" b="1" dirty="0" smtClean="0">
                <a:solidFill>
                  <a:srgbClr val="FF0000"/>
                </a:solidFill>
              </a:rPr>
              <a:t> back QRPA </a:t>
            </a:r>
            <a:r>
              <a:rPr lang="fr-FR" sz="1400" b="1" dirty="0" err="1" smtClean="0">
                <a:solidFill>
                  <a:srgbClr val="FF0000"/>
                </a:solidFill>
              </a:rPr>
              <a:t>its</a:t>
            </a:r>
            <a:r>
              <a:rPr lang="fr-FR" sz="1400" b="1" dirty="0" smtClean="0">
                <a:solidFill>
                  <a:srgbClr val="FF0000"/>
                </a:solidFill>
              </a:rPr>
              <a:t> « </a:t>
            </a:r>
            <a:r>
              <a:rPr lang="fr-FR" sz="1400" b="1" dirty="0" err="1" smtClean="0">
                <a:solidFill>
                  <a:srgbClr val="FF0000"/>
                </a:solidFill>
              </a:rPr>
              <a:t>rightful</a:t>
            </a:r>
            <a:r>
              <a:rPr lang="fr-FR" sz="1400" b="1" dirty="0" smtClean="0">
                <a:solidFill>
                  <a:srgbClr val="FF0000"/>
                </a:solidFill>
              </a:rPr>
              <a:t> » </a:t>
            </a:r>
            <a:r>
              <a:rPr lang="fr-FR" sz="1400" b="1" dirty="0" err="1" smtClean="0">
                <a:solidFill>
                  <a:srgbClr val="FF0000"/>
                </a:solidFill>
              </a:rPr>
              <a:t>scaling</a:t>
            </a:r>
            <a:endParaRPr lang="fr-FR" sz="1400" b="1" dirty="0" smtClean="0">
              <a:solidFill>
                <a:srgbClr val="FF0000"/>
              </a:solidFill>
            </a:endParaRPr>
          </a:p>
        </p:txBody>
      </p:sp>
      <mc:AlternateContent xmlns:mc="http://schemas.openxmlformats.org/markup-compatibility/2006">
        <mc:Choice xmlns:a14="http://schemas.microsoft.com/office/drawing/2010/main" Requires="a14">
          <p:sp>
            <p:nvSpPr>
              <p:cNvPr id="47" name="Rectangle 46"/>
              <p:cNvSpPr/>
              <p:nvPr/>
            </p:nvSpPr>
            <p:spPr>
              <a:xfrm>
                <a:off x="9077958" y="1878255"/>
                <a:ext cx="2643503" cy="689676"/>
              </a:xfrm>
              <a:prstGeom prst="rect">
                <a:avLst/>
              </a:prstGeom>
              <a:ln w="38100">
                <a:solidFill>
                  <a:srgbClr val="00B0F0"/>
                </a:solidFill>
              </a:ln>
            </p:spPr>
            <p:txBody>
              <a:bodyPr wrap="square">
                <a:spAutoFit/>
              </a:bodyPr>
              <a:lstStyle/>
              <a:p>
                <a14:m>
                  <m:oMathPara xmlns:m="http://schemas.openxmlformats.org/officeDocument/2006/math">
                    <m:oMathParaPr>
                      <m:jc m:val="centerGroup"/>
                    </m:oMathParaPr>
                    <m:oMath xmlns:m="http://schemas.openxmlformats.org/officeDocument/2006/math">
                      <m:r>
                        <a:rPr lang="fr-FR" sz="1600" b="1" i="1" smtClean="0">
                          <a:latin typeface="Cambria Math" panose="02040503050406030204" pitchFamily="18" charset="0"/>
                        </a:rPr>
                        <m:t>𝑺</m:t>
                      </m:r>
                      <m:d>
                        <m:dPr>
                          <m:ctrlPr>
                            <a:rPr lang="fr-FR" sz="1600" b="1" i="1" smtClean="0">
                              <a:latin typeface="Cambria Math" panose="02040503050406030204" pitchFamily="18" charset="0"/>
                            </a:rPr>
                          </m:ctrlPr>
                        </m:dPr>
                        <m:e>
                          <m:r>
                            <a:rPr lang="fr-FR" sz="1600" b="1" i="1" smtClean="0">
                              <a:latin typeface="Cambria Math" panose="02040503050406030204" pitchFamily="18" charset="0"/>
                            </a:rPr>
                            <m:t>𝝎</m:t>
                          </m:r>
                        </m:e>
                      </m:d>
                      <m:r>
                        <a:rPr lang="fr-FR" sz="1600" b="1" i="1" smtClean="0">
                          <a:latin typeface="Cambria Math" panose="02040503050406030204" pitchFamily="18" charset="0"/>
                        </a:rPr>
                        <m:t>=</m:t>
                      </m:r>
                      <m:nary>
                        <m:naryPr>
                          <m:chr m:val="∑"/>
                          <m:supHide m:val="on"/>
                          <m:ctrlPr>
                            <a:rPr lang="fr-FR" sz="1600" b="1" i="1" smtClean="0">
                              <a:latin typeface="Cambria Math" panose="02040503050406030204" pitchFamily="18" charset="0"/>
                            </a:rPr>
                          </m:ctrlPr>
                        </m:naryPr>
                        <m:sub>
                          <m:r>
                            <a:rPr lang="fr-FR" sz="1600" b="1" i="1" smtClean="0">
                              <a:latin typeface="Cambria Math" panose="02040503050406030204" pitchFamily="18" charset="0"/>
                            </a:rPr>
                            <m:t>𝒊</m:t>
                          </m:r>
                        </m:sub>
                        <m:sup/>
                        <m:e>
                          <m:f>
                            <m:fPr>
                              <m:ctrlPr>
                                <a:rPr lang="fr-FR" sz="1600" b="1" i="1" smtClean="0">
                                  <a:latin typeface="Cambria Math" panose="02040503050406030204" pitchFamily="18" charset="0"/>
                                </a:rPr>
                              </m:ctrlPr>
                            </m:fPr>
                            <m:num>
                              <m:r>
                                <a:rPr lang="fr-FR" sz="1600" b="1" i="1" smtClean="0">
                                  <a:latin typeface="Cambria Math" panose="02040503050406030204" pitchFamily="18" charset="0"/>
                                </a:rPr>
                                <m:t>𝑩</m:t>
                              </m:r>
                              <m:r>
                                <a:rPr lang="fr-FR" sz="1600" b="1" i="1" smtClean="0">
                                  <a:latin typeface="Cambria Math" panose="02040503050406030204" pitchFamily="18" charset="0"/>
                                </a:rPr>
                                <m:t>(</m:t>
                              </m:r>
                              <m:r>
                                <a:rPr lang="fr-FR" sz="1600" b="1" i="1" smtClean="0">
                                  <a:latin typeface="Cambria Math" panose="02040503050406030204" pitchFamily="18" charset="0"/>
                                </a:rPr>
                                <m:t>𝒊</m:t>
                              </m:r>
                              <m:r>
                                <a:rPr lang="fr-FR" sz="1600" b="1" i="1" smtClean="0">
                                  <a:latin typeface="Cambria Math" panose="02040503050406030204" pitchFamily="18" charset="0"/>
                                </a:rPr>
                                <m:t>→</m:t>
                              </m:r>
                              <m:r>
                                <a:rPr lang="fr-FR" sz="1600" b="1" i="1" smtClean="0">
                                  <a:latin typeface="Cambria Math" panose="02040503050406030204" pitchFamily="18" charset="0"/>
                                </a:rPr>
                                <m:t>𝟎</m:t>
                              </m:r>
                              <m:r>
                                <a:rPr lang="fr-FR" sz="1600" b="1" i="1" smtClean="0">
                                  <a:latin typeface="Cambria Math" panose="02040503050406030204" pitchFamily="18" charset="0"/>
                                </a:rPr>
                                <m:t>)</m:t>
                              </m:r>
                            </m:num>
                            <m:den>
                              <m:sSup>
                                <m:sSupPr>
                                  <m:ctrlPr>
                                    <a:rPr lang="fr-FR" sz="1600" b="1" i="1" smtClean="0">
                                      <a:latin typeface="Cambria Math" panose="02040503050406030204" pitchFamily="18" charset="0"/>
                                    </a:rPr>
                                  </m:ctrlPr>
                                </m:sSupPr>
                                <m:e>
                                  <m:d>
                                    <m:dPr>
                                      <m:ctrlPr>
                                        <a:rPr lang="fr-FR" sz="1600" b="1" i="1" smtClean="0">
                                          <a:latin typeface="Cambria Math" panose="02040503050406030204" pitchFamily="18" charset="0"/>
                                        </a:rPr>
                                      </m:ctrlPr>
                                    </m:dPr>
                                    <m:e>
                                      <m:r>
                                        <a:rPr lang="fr-FR" sz="1600" b="1" i="1" smtClean="0">
                                          <a:latin typeface="Cambria Math" panose="02040503050406030204" pitchFamily="18" charset="0"/>
                                        </a:rPr>
                                        <m:t>𝝎</m:t>
                                      </m:r>
                                      <m:r>
                                        <a:rPr lang="fr-FR" sz="1600" b="1" i="1" smtClean="0">
                                          <a:latin typeface="Cambria Math" panose="02040503050406030204" pitchFamily="18" charset="0"/>
                                        </a:rPr>
                                        <m:t>−</m:t>
                                      </m:r>
                                      <m:sSub>
                                        <m:sSubPr>
                                          <m:ctrlPr>
                                            <a:rPr lang="fr-FR" sz="1600" b="1" i="1" smtClean="0">
                                              <a:latin typeface="Cambria Math" panose="02040503050406030204" pitchFamily="18" charset="0"/>
                                            </a:rPr>
                                          </m:ctrlPr>
                                        </m:sSubPr>
                                        <m:e>
                                          <m:r>
                                            <a:rPr lang="fr-FR" sz="1600" b="1" i="1" smtClean="0">
                                              <a:latin typeface="Cambria Math" panose="02040503050406030204" pitchFamily="18" charset="0"/>
                                            </a:rPr>
                                            <m:t>𝝎</m:t>
                                          </m:r>
                                        </m:e>
                                        <m:sub>
                                          <m:r>
                                            <a:rPr lang="fr-FR" sz="1600" b="1" i="1" smtClean="0">
                                              <a:latin typeface="Cambria Math" panose="02040503050406030204" pitchFamily="18" charset="0"/>
                                            </a:rPr>
                                            <m:t>𝒊</m:t>
                                          </m:r>
                                        </m:sub>
                                      </m:sSub>
                                    </m:e>
                                  </m:d>
                                </m:e>
                                <m:sup>
                                  <m:r>
                                    <a:rPr lang="fr-FR" sz="1600" b="1" i="1" smtClean="0">
                                      <a:latin typeface="Cambria Math" panose="02040503050406030204" pitchFamily="18" charset="0"/>
                                    </a:rPr>
                                    <m:t>𝟐</m:t>
                                  </m:r>
                                </m:sup>
                              </m:sSup>
                              <m:r>
                                <a:rPr lang="fr-FR" sz="1600" b="1" i="1" smtClean="0">
                                  <a:latin typeface="Cambria Math" panose="02040503050406030204" pitchFamily="18" charset="0"/>
                                </a:rPr>
                                <m:t>+</m:t>
                              </m:r>
                              <m:sSup>
                                <m:sSupPr>
                                  <m:ctrlPr>
                                    <a:rPr lang="fr-FR" sz="1600" b="1" i="1" smtClean="0">
                                      <a:latin typeface="Cambria Math" panose="02040503050406030204" pitchFamily="18" charset="0"/>
                                    </a:rPr>
                                  </m:ctrlPr>
                                </m:sSupPr>
                                <m:e>
                                  <m:r>
                                    <a:rPr lang="fr-FR" sz="1600" b="1" i="1" smtClean="0">
                                      <a:latin typeface="Cambria Math" panose="02040503050406030204" pitchFamily="18" charset="0"/>
                                    </a:rPr>
                                    <m:t>𝜸</m:t>
                                  </m:r>
                                </m:e>
                                <m:sup>
                                  <m:r>
                                    <a:rPr lang="fr-FR" sz="1600" b="1" i="1" smtClean="0">
                                      <a:latin typeface="Cambria Math" panose="02040503050406030204" pitchFamily="18" charset="0"/>
                                    </a:rPr>
                                    <m:t>𝟐</m:t>
                                  </m:r>
                                </m:sup>
                              </m:sSup>
                            </m:den>
                          </m:f>
                        </m:e>
                      </m:nary>
                    </m:oMath>
                  </m:oMathPara>
                </a14:m>
                <a:endParaRPr lang="en-US" sz="2400" dirty="0"/>
              </a:p>
            </p:txBody>
          </p:sp>
        </mc:Choice>
        <mc:Fallback>
          <p:sp>
            <p:nvSpPr>
              <p:cNvPr id="47" name="Rectangle 46"/>
              <p:cNvSpPr>
                <a:spLocks noRot="1" noChangeAspect="1" noMove="1" noResize="1" noEditPoints="1" noAdjustHandles="1" noChangeArrowheads="1" noChangeShapeType="1" noTextEdit="1"/>
              </p:cNvSpPr>
              <p:nvPr/>
            </p:nvSpPr>
            <p:spPr>
              <a:xfrm>
                <a:off x="9077958" y="1878255"/>
                <a:ext cx="2643503" cy="689676"/>
              </a:xfrm>
              <a:prstGeom prst="rect">
                <a:avLst/>
              </a:prstGeom>
              <a:blipFill>
                <a:blip r:embed="rId11"/>
                <a:stretch>
                  <a:fillRect/>
                </a:stretch>
              </a:blipFill>
              <a:ln w="38100">
                <a:solidFill>
                  <a:srgbClr val="00B0F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8" name="Rectangle à coins arrondis 47"/>
              <p:cNvSpPr/>
              <p:nvPr/>
            </p:nvSpPr>
            <p:spPr>
              <a:xfrm>
                <a:off x="711996" y="1355302"/>
                <a:ext cx="11015566" cy="443897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rPr>
                  <a:t>More on QRPA-FAM memory gain and speed-up estimation</a:t>
                </a:r>
              </a:p>
              <a:p>
                <a:endParaRPr lang="fr-FR" sz="2000" b="1" dirty="0">
                  <a:solidFill>
                    <a:schemeClr val="tx1"/>
                  </a:solidFill>
                </a:endParaRPr>
              </a:p>
              <a:p>
                <a:r>
                  <a:rPr lang="fr-FR" sz="2000" dirty="0" err="1" smtClean="0">
                    <a:solidFill>
                      <a:schemeClr val="tx1"/>
                    </a:solidFill>
                  </a:rPr>
                  <a:t>Realistic</a:t>
                </a:r>
                <a:r>
                  <a:rPr lang="fr-FR" sz="2000" dirty="0" smtClean="0">
                    <a:solidFill>
                      <a:schemeClr val="tx1"/>
                    </a:solidFill>
                  </a:rPr>
                  <a:t> </a:t>
                </a:r>
                <a:r>
                  <a:rPr lang="fr-FR" sz="2000" dirty="0" err="1" smtClean="0">
                    <a:solidFill>
                      <a:schemeClr val="tx1"/>
                    </a:solidFill>
                  </a:rPr>
                  <a:t>calculation</a:t>
                </a:r>
                <a:r>
                  <a:rPr lang="fr-FR" sz="2000" dirty="0" smtClean="0">
                    <a:solidFill>
                      <a:schemeClr val="tx1"/>
                    </a:solidFill>
                  </a:rPr>
                  <a:t>: </a:t>
                </a:r>
                <a14:m>
                  <m:oMath xmlns:m="http://schemas.openxmlformats.org/officeDocument/2006/math">
                    <m:r>
                      <a:rPr lang="fr-FR" sz="2000" b="0" i="1" smtClean="0">
                        <a:solidFill>
                          <a:schemeClr val="tx1"/>
                        </a:solidFill>
                        <a:latin typeface="Cambria Math" panose="02040503050406030204" pitchFamily="18" charset="0"/>
                      </a:rPr>
                      <m:t>𝑁</m:t>
                    </m:r>
                    <m:r>
                      <a:rPr lang="fr-FR" sz="2000" b="0" i="1" smtClean="0">
                        <a:solidFill>
                          <a:schemeClr val="tx1"/>
                        </a:solidFill>
                        <a:latin typeface="Cambria Math" panose="02040503050406030204" pitchFamily="18" charset="0"/>
                      </a:rPr>
                      <m:t>∼1</m:t>
                    </m:r>
                    <m:sSup>
                      <m:sSupPr>
                        <m:ctrlPr>
                          <a:rPr lang="fr-FR" sz="2000" i="1" smtClean="0">
                            <a:solidFill>
                              <a:schemeClr val="tx1"/>
                            </a:solidFill>
                            <a:latin typeface="Cambria Math" panose="02040503050406030204" pitchFamily="18" charset="0"/>
                          </a:rPr>
                        </m:ctrlPr>
                      </m:sSupPr>
                      <m:e>
                        <m:r>
                          <a:rPr lang="fr-FR" sz="2000" b="0" i="1" smtClean="0">
                            <a:solidFill>
                              <a:schemeClr val="tx1"/>
                            </a:solidFill>
                            <a:latin typeface="Cambria Math" panose="02040503050406030204" pitchFamily="18" charset="0"/>
                          </a:rPr>
                          <m:t>0</m:t>
                        </m:r>
                      </m:e>
                      <m:sup>
                        <m:r>
                          <a:rPr lang="fr-FR" sz="2000" b="0" i="1" smtClean="0">
                            <a:solidFill>
                              <a:schemeClr val="tx1"/>
                            </a:solidFill>
                            <a:latin typeface="Cambria Math" panose="02040503050406030204" pitchFamily="18" charset="0"/>
                          </a:rPr>
                          <m:t>3</m:t>
                        </m:r>
                      </m:sup>
                    </m:sSup>
                    <m:r>
                      <a:rPr lang="fr-FR" sz="2000" b="0" i="1" smtClean="0">
                        <a:solidFill>
                          <a:schemeClr val="tx1"/>
                        </a:solidFill>
                        <a:latin typeface="Cambria Math" panose="02040503050406030204" pitchFamily="18" charset="0"/>
                      </a:rPr>
                      <m:t>−1</m:t>
                    </m:r>
                    <m:sSup>
                      <m:sSupPr>
                        <m:ctrlPr>
                          <a:rPr lang="fr-FR" sz="2000" i="1" smtClean="0">
                            <a:solidFill>
                              <a:schemeClr val="tx1"/>
                            </a:solidFill>
                            <a:latin typeface="Cambria Math" panose="02040503050406030204" pitchFamily="18" charset="0"/>
                          </a:rPr>
                        </m:ctrlPr>
                      </m:sSupPr>
                      <m:e>
                        <m:r>
                          <a:rPr lang="fr-FR" sz="2000" b="0" i="1" smtClean="0">
                            <a:solidFill>
                              <a:schemeClr val="tx1"/>
                            </a:solidFill>
                            <a:latin typeface="Cambria Math" panose="02040503050406030204" pitchFamily="18" charset="0"/>
                          </a:rPr>
                          <m:t>0</m:t>
                        </m:r>
                      </m:e>
                      <m:sup>
                        <m:r>
                          <a:rPr lang="fr-FR" sz="2000" b="0" i="1" smtClean="0">
                            <a:solidFill>
                              <a:schemeClr val="tx1"/>
                            </a:solidFill>
                            <a:latin typeface="Cambria Math" panose="02040503050406030204" pitchFamily="18" charset="0"/>
                          </a:rPr>
                          <m:t>4</m:t>
                        </m:r>
                      </m:sup>
                    </m:sSup>
                  </m:oMath>
                </a14:m>
                <a:r>
                  <a:rPr lang="fr-FR" sz="2000" dirty="0" smtClean="0">
                    <a:solidFill>
                      <a:schemeClr val="tx1"/>
                    </a:solidFill>
                  </a:rPr>
                  <a:t> single-</a:t>
                </a:r>
                <a:r>
                  <a:rPr lang="fr-FR" sz="2000" dirty="0" err="1" smtClean="0">
                    <a:solidFill>
                      <a:schemeClr val="tx1"/>
                    </a:solidFill>
                  </a:rPr>
                  <a:t>particle</a:t>
                </a:r>
                <a:r>
                  <a:rPr lang="fr-FR" sz="2000" dirty="0" smtClean="0">
                    <a:solidFill>
                      <a:schemeClr val="tx1"/>
                    </a:solidFill>
                  </a:rPr>
                  <a:t> states</a:t>
                </a:r>
              </a:p>
              <a:p>
                <a:endParaRPr lang="fr-FR" sz="2000" b="1" dirty="0" smtClean="0">
                  <a:solidFill>
                    <a:schemeClr val="tx1"/>
                  </a:solidFill>
                </a:endParaRPr>
              </a:p>
              <a:p>
                <a:r>
                  <a:rPr lang="fr-FR" sz="2000" b="1" dirty="0" smtClean="0">
                    <a:solidFill>
                      <a:schemeClr val="tx1"/>
                    </a:solidFill>
                  </a:rPr>
                  <a:t>		</a:t>
                </a:r>
                <a:r>
                  <a:rPr lang="fr-FR" sz="2000" b="1" dirty="0">
                    <a:solidFill>
                      <a:schemeClr val="tx1"/>
                    </a:solidFill>
                  </a:rPr>
                  <a:t>	</a:t>
                </a:r>
                <a:r>
                  <a:rPr lang="fr-FR" sz="2000" b="1" dirty="0" smtClean="0">
                    <a:solidFill>
                      <a:schemeClr val="tx1"/>
                    </a:solidFill>
                  </a:rPr>
                  <a:t>	Storage						</a:t>
                </a:r>
                <a:r>
                  <a:rPr lang="fr-FR" sz="2000" b="1" dirty="0" err="1" smtClean="0">
                    <a:solidFill>
                      <a:schemeClr val="tx1"/>
                    </a:solidFill>
                  </a:rPr>
                  <a:t>Runtime</a:t>
                </a:r>
                <a:endParaRPr lang="fr-FR" sz="2000" b="1" dirty="0" smtClean="0">
                  <a:solidFill>
                    <a:schemeClr val="tx1"/>
                  </a:solidFill>
                </a:endParaRPr>
              </a:p>
              <a:p>
                <a:r>
                  <a:rPr lang="fr-FR" sz="2000" b="1" dirty="0">
                    <a:solidFill>
                      <a:schemeClr val="tx1"/>
                    </a:solidFill>
                  </a:rPr>
                  <a:t>Matricial			</a:t>
                </a:r>
                <a14:m>
                  <m:oMath xmlns:m="http://schemas.openxmlformats.org/officeDocument/2006/math">
                    <m:r>
                      <a:rPr lang="fr-FR" sz="2000" b="0" i="1">
                        <a:solidFill>
                          <a:schemeClr val="tx1"/>
                        </a:solidFill>
                        <a:latin typeface="Cambria Math" panose="02040503050406030204" pitchFamily="18" charset="0"/>
                      </a:rPr>
                      <m:t>𝑂</m:t>
                    </m:r>
                    <m:d>
                      <m:dPr>
                        <m:ctrlPr>
                          <a:rPr lang="fr-FR" sz="2000" i="1">
                            <a:solidFill>
                              <a:schemeClr val="tx1"/>
                            </a:solidFill>
                            <a:latin typeface="Cambria Math" panose="02040503050406030204" pitchFamily="18" charset="0"/>
                          </a:rPr>
                        </m:ctrlPr>
                      </m:dPr>
                      <m:e>
                        <m:sSup>
                          <m:sSupPr>
                            <m:ctrlPr>
                              <a:rPr lang="fr-FR" sz="2000" i="1">
                                <a:solidFill>
                                  <a:schemeClr val="tx1"/>
                                </a:solidFill>
                                <a:latin typeface="Cambria Math" panose="02040503050406030204" pitchFamily="18" charset="0"/>
                              </a:rPr>
                            </m:ctrlPr>
                          </m:sSupPr>
                          <m:e>
                            <m:r>
                              <a:rPr lang="fr-FR" sz="2000" b="0" i="1">
                                <a:solidFill>
                                  <a:schemeClr val="tx1"/>
                                </a:solidFill>
                                <a:latin typeface="Cambria Math" panose="02040503050406030204" pitchFamily="18" charset="0"/>
                              </a:rPr>
                              <m:t>𝑁</m:t>
                            </m:r>
                          </m:e>
                          <m:sup>
                            <m:r>
                              <a:rPr lang="fr-FR" sz="2000" b="0" i="1">
                                <a:solidFill>
                                  <a:schemeClr val="tx1"/>
                                </a:solidFill>
                                <a:latin typeface="Cambria Math" panose="02040503050406030204" pitchFamily="18" charset="0"/>
                              </a:rPr>
                              <m:t>4</m:t>
                            </m:r>
                          </m:sup>
                        </m:sSup>
                      </m:e>
                    </m:d>
                    <m:r>
                      <a:rPr lang="fr-FR" sz="2000" b="0" i="1">
                        <a:solidFill>
                          <a:schemeClr val="tx1"/>
                        </a:solidFill>
                        <a:latin typeface="Cambria Math" panose="02040503050406030204" pitchFamily="18" charset="0"/>
                      </a:rPr>
                      <m:t>∼100</m:t>
                    </m:r>
                    <m:r>
                      <a:rPr lang="fr-FR" sz="2000" b="0" i="1">
                        <a:solidFill>
                          <a:schemeClr val="tx1"/>
                        </a:solidFill>
                        <a:latin typeface="Cambria Math" panose="02040503050406030204" pitchFamily="18" charset="0"/>
                      </a:rPr>
                      <m:t>𝐺𝑜</m:t>
                    </m:r>
                    <m:r>
                      <a:rPr lang="fr-FR" sz="2000" b="0" i="1">
                        <a:solidFill>
                          <a:schemeClr val="tx1"/>
                        </a:solidFill>
                        <a:latin typeface="Cambria Math" panose="02040503050406030204" pitchFamily="18" charset="0"/>
                      </a:rPr>
                      <m:t>−10</m:t>
                    </m:r>
                    <m:r>
                      <a:rPr lang="fr-FR" sz="2000" b="0" i="1">
                        <a:solidFill>
                          <a:schemeClr val="tx1"/>
                        </a:solidFill>
                        <a:latin typeface="Cambria Math" panose="02040503050406030204" pitchFamily="18" charset="0"/>
                      </a:rPr>
                      <m:t>𝑇𝑜</m:t>
                    </m:r>
                  </m:oMath>
                </a14:m>
                <a:r>
                  <a:rPr lang="fr-FR" sz="2000" dirty="0" smtClean="0">
                    <a:solidFill>
                      <a:schemeClr val="tx1"/>
                    </a:solidFill>
                  </a:rPr>
                  <a:t> (axial)</a:t>
                </a:r>
                <a:r>
                  <a:rPr lang="fr-FR" sz="2000" dirty="0">
                    <a:solidFill>
                      <a:schemeClr val="tx1"/>
                    </a:solidFill>
                  </a:rPr>
                  <a:t>		</a:t>
                </a:r>
                <a14:m>
                  <m:oMath xmlns:m="http://schemas.openxmlformats.org/officeDocument/2006/math">
                    <m:r>
                      <a:rPr lang="fr-FR" sz="2000" b="0" i="1">
                        <a:solidFill>
                          <a:schemeClr val="tx1"/>
                        </a:solidFill>
                        <a:latin typeface="Cambria Math" panose="02040503050406030204" pitchFamily="18" charset="0"/>
                      </a:rPr>
                      <m:t>𝑂</m:t>
                    </m:r>
                    <m:d>
                      <m:dPr>
                        <m:ctrlPr>
                          <a:rPr lang="fr-FR" sz="2000" i="1">
                            <a:solidFill>
                              <a:schemeClr val="tx1"/>
                            </a:solidFill>
                            <a:latin typeface="Cambria Math" panose="02040503050406030204" pitchFamily="18" charset="0"/>
                          </a:rPr>
                        </m:ctrlPr>
                      </m:dPr>
                      <m:e>
                        <m:sSup>
                          <m:sSupPr>
                            <m:ctrlPr>
                              <a:rPr lang="fr-FR" sz="2000" i="1">
                                <a:solidFill>
                                  <a:schemeClr val="tx1"/>
                                </a:solidFill>
                                <a:latin typeface="Cambria Math" panose="02040503050406030204" pitchFamily="18" charset="0"/>
                              </a:rPr>
                            </m:ctrlPr>
                          </m:sSupPr>
                          <m:e>
                            <m:r>
                              <a:rPr lang="fr-FR" sz="2000" b="0" i="1">
                                <a:solidFill>
                                  <a:schemeClr val="tx1"/>
                                </a:solidFill>
                                <a:latin typeface="Cambria Math" panose="02040503050406030204" pitchFamily="18" charset="0"/>
                              </a:rPr>
                              <m:t>𝑁</m:t>
                            </m:r>
                          </m:e>
                          <m:sup>
                            <m:r>
                              <a:rPr lang="fr-FR" sz="2000" b="0" i="1">
                                <a:solidFill>
                                  <a:schemeClr val="tx1"/>
                                </a:solidFill>
                                <a:latin typeface="Cambria Math" panose="02040503050406030204" pitchFamily="18" charset="0"/>
                              </a:rPr>
                              <m:t>6</m:t>
                            </m:r>
                          </m:sup>
                        </m:sSup>
                      </m:e>
                    </m:d>
                  </m:oMath>
                </a14:m>
                <a:endParaRPr lang="fr-FR" sz="2000" dirty="0" smtClean="0">
                  <a:solidFill>
                    <a:schemeClr val="tx1"/>
                  </a:solidFill>
                </a:endParaRPr>
              </a:p>
              <a:p>
                <a:r>
                  <a:rPr lang="fr-FR" sz="2000" b="1" dirty="0" smtClean="0">
                    <a:solidFill>
                      <a:schemeClr val="tx1"/>
                    </a:solidFill>
                  </a:rPr>
                  <a:t>FAM	</a:t>
                </a:r>
                <a:r>
                  <a:rPr lang="fr-FR" sz="2000" b="1" dirty="0">
                    <a:solidFill>
                      <a:schemeClr val="tx1"/>
                    </a:solidFill>
                  </a:rPr>
                  <a:t>			</a:t>
                </a:r>
                <a14:m>
                  <m:oMath xmlns:m="http://schemas.openxmlformats.org/officeDocument/2006/math">
                    <m:r>
                      <a:rPr lang="fr-FR" sz="2000" b="0" i="1">
                        <a:solidFill>
                          <a:schemeClr val="tx1"/>
                        </a:solidFill>
                        <a:latin typeface="Cambria Math" panose="02040503050406030204" pitchFamily="18" charset="0"/>
                      </a:rPr>
                      <m:t>𝑂</m:t>
                    </m:r>
                    <m:d>
                      <m:dPr>
                        <m:ctrlPr>
                          <a:rPr lang="fr-FR" sz="2000" i="1">
                            <a:solidFill>
                              <a:schemeClr val="tx1"/>
                            </a:solidFill>
                            <a:latin typeface="Cambria Math" panose="02040503050406030204" pitchFamily="18" charset="0"/>
                          </a:rPr>
                        </m:ctrlPr>
                      </m:dPr>
                      <m:e>
                        <m:sSup>
                          <m:sSupPr>
                            <m:ctrlPr>
                              <a:rPr lang="fr-FR" sz="2000" i="1">
                                <a:solidFill>
                                  <a:schemeClr val="tx1"/>
                                </a:solidFill>
                                <a:latin typeface="Cambria Math" panose="02040503050406030204" pitchFamily="18" charset="0"/>
                              </a:rPr>
                            </m:ctrlPr>
                          </m:sSupPr>
                          <m:e>
                            <m:r>
                              <a:rPr lang="fr-FR" sz="2000" b="0" i="1">
                                <a:solidFill>
                                  <a:schemeClr val="tx1"/>
                                </a:solidFill>
                                <a:latin typeface="Cambria Math" panose="02040503050406030204" pitchFamily="18" charset="0"/>
                              </a:rPr>
                              <m:t>𝑁</m:t>
                            </m:r>
                          </m:e>
                          <m:sup>
                            <m:r>
                              <a:rPr lang="fr-FR" sz="2000" b="0" i="1" smtClean="0">
                                <a:solidFill>
                                  <a:schemeClr val="tx1"/>
                                </a:solidFill>
                                <a:latin typeface="Cambria Math" panose="02040503050406030204" pitchFamily="18" charset="0"/>
                              </a:rPr>
                              <m:t>2</m:t>
                            </m:r>
                          </m:sup>
                        </m:sSup>
                      </m:e>
                    </m:d>
                    <m:r>
                      <a:rPr lang="fr-FR" sz="2000" b="0" i="1">
                        <a:solidFill>
                          <a:schemeClr val="tx1"/>
                        </a:solidFill>
                        <a:latin typeface="Cambria Math" panose="02040503050406030204" pitchFamily="18" charset="0"/>
                      </a:rPr>
                      <m:t>∼1</m:t>
                    </m:r>
                    <m:r>
                      <a:rPr lang="fr-FR" sz="2000" b="0" i="1">
                        <a:solidFill>
                          <a:schemeClr val="tx1"/>
                        </a:solidFill>
                        <a:latin typeface="Cambria Math" panose="02040503050406030204" pitchFamily="18" charset="0"/>
                      </a:rPr>
                      <m:t>𝐺𝑜</m:t>
                    </m:r>
                  </m:oMath>
                </a14:m>
                <a:r>
                  <a:rPr lang="fr-FR" sz="2000" dirty="0" smtClean="0">
                    <a:solidFill>
                      <a:schemeClr val="tx1"/>
                    </a:solidFill>
                  </a:rPr>
                  <a:t> (triaxial)				</a:t>
                </a:r>
                <a14:m>
                  <m:oMath xmlns:m="http://schemas.openxmlformats.org/officeDocument/2006/math">
                    <m:r>
                      <a:rPr lang="fr-FR" sz="2000" b="0" i="0" smtClean="0">
                        <a:solidFill>
                          <a:srgbClr val="FF0000"/>
                        </a:solidFill>
                        <a:latin typeface="Cambria Math" panose="02040503050406030204" pitchFamily="18" charset="0"/>
                      </a:rPr>
                      <m:t>100</m:t>
                    </m:r>
                    <m:r>
                      <a:rPr lang="fr-FR" sz="2000" b="0" i="1" smtClean="0">
                        <a:solidFill>
                          <a:schemeClr val="tx1"/>
                        </a:solidFill>
                        <a:latin typeface="Cambria Math" panose="02040503050406030204" pitchFamily="18" charset="0"/>
                      </a:rPr>
                      <m:t>×</m:t>
                    </m:r>
                    <m:r>
                      <a:rPr lang="fr-FR" sz="2000" b="0" i="1" smtClean="0">
                        <a:solidFill>
                          <a:srgbClr val="00B050"/>
                        </a:solidFill>
                        <a:latin typeface="Cambria Math" panose="02040503050406030204" pitchFamily="18" charset="0"/>
                      </a:rPr>
                      <m:t>10×</m:t>
                    </m:r>
                    <m:r>
                      <a:rPr lang="fr-FR" sz="2000" b="0" i="1" smtClean="0">
                        <a:solidFill>
                          <a:srgbClr val="0070C0"/>
                        </a:solidFill>
                        <a:latin typeface="Cambria Math" panose="02040503050406030204" pitchFamily="18" charset="0"/>
                      </a:rPr>
                      <m:t>40</m:t>
                    </m:r>
                    <m:r>
                      <a:rPr lang="fr-FR" sz="2000" b="0" i="1" smtClean="0">
                        <a:solidFill>
                          <a:schemeClr val="tx1"/>
                        </a:solidFill>
                        <a:latin typeface="Cambria Math" panose="02040503050406030204" pitchFamily="18" charset="0"/>
                      </a:rPr>
                      <m:t>× </m:t>
                    </m:r>
                    <m:r>
                      <a:rPr lang="fr-FR" sz="2000" b="0" i="1">
                        <a:solidFill>
                          <a:schemeClr val="tx1"/>
                        </a:solidFill>
                        <a:latin typeface="Cambria Math" panose="02040503050406030204" pitchFamily="18" charset="0"/>
                      </a:rPr>
                      <m:t>𝑂</m:t>
                    </m:r>
                    <m:d>
                      <m:dPr>
                        <m:ctrlPr>
                          <a:rPr lang="fr-FR" sz="2000" i="1">
                            <a:solidFill>
                              <a:schemeClr val="tx1"/>
                            </a:solidFill>
                            <a:latin typeface="Cambria Math" panose="02040503050406030204" pitchFamily="18" charset="0"/>
                          </a:rPr>
                        </m:ctrlPr>
                      </m:dPr>
                      <m:e>
                        <m:sSup>
                          <m:sSupPr>
                            <m:ctrlPr>
                              <a:rPr lang="fr-FR" sz="2000" i="1">
                                <a:solidFill>
                                  <a:schemeClr val="tx1"/>
                                </a:solidFill>
                                <a:latin typeface="Cambria Math" panose="02040503050406030204" pitchFamily="18" charset="0"/>
                              </a:rPr>
                            </m:ctrlPr>
                          </m:sSupPr>
                          <m:e>
                            <m:r>
                              <a:rPr lang="fr-FR" sz="2000" b="0" i="1">
                                <a:solidFill>
                                  <a:schemeClr val="tx1"/>
                                </a:solidFill>
                                <a:latin typeface="Cambria Math" panose="02040503050406030204" pitchFamily="18" charset="0"/>
                              </a:rPr>
                              <m:t>𝑁</m:t>
                            </m:r>
                          </m:e>
                          <m:sup>
                            <m:r>
                              <a:rPr lang="fr-FR" sz="2000" b="0" i="1" smtClean="0">
                                <a:solidFill>
                                  <a:schemeClr val="tx1"/>
                                </a:solidFill>
                                <a:latin typeface="Cambria Math" panose="02040503050406030204" pitchFamily="18" charset="0"/>
                              </a:rPr>
                              <m:t>4</m:t>
                            </m:r>
                          </m:sup>
                        </m:sSup>
                      </m:e>
                    </m:d>
                  </m:oMath>
                </a14:m>
                <a:r>
                  <a:rPr lang="fr-FR" sz="2000" b="1" dirty="0">
                    <a:solidFill>
                      <a:schemeClr val="tx1"/>
                    </a:solidFill>
                  </a:rPr>
                  <a:t>	</a:t>
                </a:r>
              </a:p>
              <a:p>
                <a:r>
                  <a:rPr lang="fr-FR" sz="2000" b="1" dirty="0" smtClean="0">
                    <a:solidFill>
                      <a:schemeClr val="tx1"/>
                    </a:solidFill>
                  </a:rPr>
                  <a:t>Gain				</a:t>
                </a:r>
                <a14:m>
                  <m:oMath xmlns:m="http://schemas.openxmlformats.org/officeDocument/2006/math">
                    <m:r>
                      <a:rPr lang="fr-FR" sz="2000" b="1" i="1" smtClean="0">
                        <a:solidFill>
                          <a:schemeClr val="tx1"/>
                        </a:solidFill>
                        <a:latin typeface="Cambria Math" panose="02040503050406030204" pitchFamily="18" charset="0"/>
                      </a:rPr>
                      <m:t>×</m:t>
                    </m:r>
                    <m:r>
                      <a:rPr lang="fr-FR" sz="2000" b="1" i="1" smtClean="0">
                        <a:solidFill>
                          <a:schemeClr val="tx1"/>
                        </a:solidFill>
                        <a:latin typeface="Cambria Math" panose="02040503050406030204" pitchFamily="18" charset="0"/>
                      </a:rPr>
                      <m:t>𝟏𝟎𝟎</m:t>
                    </m:r>
                    <m:r>
                      <a:rPr lang="fr-FR" sz="2000" b="1" i="1" smtClean="0">
                        <a:solidFill>
                          <a:schemeClr val="tx1"/>
                        </a:solidFill>
                        <a:latin typeface="Cambria Math" panose="02040503050406030204" pitchFamily="18" charset="0"/>
                      </a:rPr>
                      <m:t> −</m:t>
                    </m:r>
                    <m:r>
                      <a:rPr lang="fr-FR" sz="2000" b="1" i="1" smtClean="0">
                        <a:solidFill>
                          <a:schemeClr val="tx1"/>
                        </a:solidFill>
                        <a:latin typeface="Cambria Math" panose="02040503050406030204" pitchFamily="18" charset="0"/>
                      </a:rPr>
                      <m:t>𝟏𝟎𝟎𝟎𝟎𝟎𝟎</m:t>
                    </m:r>
                  </m:oMath>
                </a14:m>
                <a:r>
                  <a:rPr lang="fr-FR" sz="2000" dirty="0" smtClean="0">
                    <a:solidFill>
                      <a:schemeClr val="tx1"/>
                    </a:solidFill>
                  </a:rPr>
                  <a:t> (w/o </a:t>
                </a:r>
                <a:r>
                  <a:rPr lang="fr-FR" sz="2000" dirty="0" err="1" smtClean="0">
                    <a:solidFill>
                      <a:schemeClr val="tx1"/>
                    </a:solidFill>
                  </a:rPr>
                  <a:t>symmetries</a:t>
                </a:r>
                <a:r>
                  <a:rPr lang="fr-FR" sz="2000" dirty="0" smtClean="0">
                    <a:solidFill>
                      <a:schemeClr val="tx1"/>
                    </a:solidFill>
                  </a:rPr>
                  <a:t>)	</a:t>
                </a:r>
                <a14:m>
                  <m:oMath xmlns:m="http://schemas.openxmlformats.org/officeDocument/2006/math">
                    <m:r>
                      <a:rPr lang="fr-FR" sz="2000" b="1" i="1" smtClean="0">
                        <a:solidFill>
                          <a:schemeClr val="tx1"/>
                        </a:solidFill>
                        <a:latin typeface="Cambria Math" panose="02040503050406030204" pitchFamily="18" charset="0"/>
                      </a:rPr>
                      <m:t>×</m:t>
                    </m:r>
                    <m:r>
                      <a:rPr lang="fr-FR" sz="2000" b="1" i="1" smtClean="0">
                        <a:solidFill>
                          <a:schemeClr val="tx1"/>
                        </a:solidFill>
                        <a:latin typeface="Cambria Math" panose="02040503050406030204" pitchFamily="18" charset="0"/>
                      </a:rPr>
                      <m:t>𝟏𝟎𝟎</m:t>
                    </m:r>
                    <m:r>
                      <a:rPr lang="fr-FR" sz="2000" b="1" i="1" smtClean="0">
                        <a:solidFill>
                          <a:schemeClr val="tx1"/>
                        </a:solidFill>
                        <a:latin typeface="Cambria Math" panose="02040503050406030204" pitchFamily="18" charset="0"/>
                      </a:rPr>
                      <m:t>−</m:t>
                    </m:r>
                    <m:r>
                      <a:rPr lang="fr-FR" sz="2000" b="1" i="1" smtClean="0">
                        <a:solidFill>
                          <a:schemeClr val="tx1"/>
                        </a:solidFill>
                        <a:latin typeface="Cambria Math" panose="02040503050406030204" pitchFamily="18" charset="0"/>
                      </a:rPr>
                      <m:t>𝟏𝟎𝟎𝟎</m:t>
                    </m:r>
                  </m:oMath>
                </a14:m>
                <a:endParaRPr lang="fr-FR" sz="2000" b="1" dirty="0" smtClean="0">
                  <a:solidFill>
                    <a:schemeClr val="tx1"/>
                  </a:solidFill>
                </a:endParaRPr>
              </a:p>
              <a:p>
                <a:endParaRPr lang="fr-FR" sz="2000" b="1" dirty="0">
                  <a:solidFill>
                    <a:schemeClr val="tx1"/>
                  </a:solidFill>
                </a:endParaRPr>
              </a:p>
              <a:p>
                <a:pPr algn="ctr"/>
                <a:r>
                  <a:rPr lang="fr-FR" sz="2000" b="1" dirty="0" smtClean="0">
                    <a:solidFill>
                      <a:schemeClr val="accent3"/>
                    </a:solidFill>
                  </a:rPr>
                  <a:t>FAM </a:t>
                </a:r>
                <a:r>
                  <a:rPr lang="fr-FR" sz="2000" b="1" dirty="0" err="1" smtClean="0">
                    <a:solidFill>
                      <a:schemeClr val="accent3"/>
                    </a:solidFill>
                  </a:rPr>
                  <a:t>implementation</a:t>
                </a:r>
                <a:endParaRPr lang="fr-FR" sz="2000" b="1" dirty="0" smtClean="0">
                  <a:solidFill>
                    <a:schemeClr val="accent3"/>
                  </a:solidFill>
                </a:endParaRPr>
              </a:p>
              <a:p>
                <a:pPr marL="342900" indent="-342900" algn="ctr">
                  <a:buFontTx/>
                  <a:buChar char="-"/>
                </a:pPr>
                <a:r>
                  <a:rPr lang="fr-FR" sz="2000" b="1" dirty="0" err="1" smtClean="0">
                    <a:solidFill>
                      <a:schemeClr val="accent3"/>
                    </a:solidFill>
                  </a:rPr>
                  <a:t>Extremely</a:t>
                </a:r>
                <a:r>
                  <a:rPr lang="fr-FR" sz="2000" b="1" dirty="0" smtClean="0">
                    <a:solidFill>
                      <a:schemeClr val="accent3"/>
                    </a:solidFill>
                  </a:rPr>
                  <a:t> </a:t>
                </a:r>
                <a:r>
                  <a:rPr lang="fr-FR" sz="2000" b="1" dirty="0" err="1" smtClean="0">
                    <a:solidFill>
                      <a:schemeClr val="accent3"/>
                    </a:solidFill>
                  </a:rPr>
                  <a:t>faster</a:t>
                </a:r>
                <a:endParaRPr lang="fr-FR" sz="2000" b="1" dirty="0" smtClean="0">
                  <a:solidFill>
                    <a:schemeClr val="accent3"/>
                  </a:solidFill>
                </a:endParaRPr>
              </a:p>
              <a:p>
                <a:pPr marL="342900" indent="-342900" algn="ctr">
                  <a:buFontTx/>
                  <a:buChar char="-"/>
                </a:pPr>
                <a:r>
                  <a:rPr lang="en-US" sz="2000" b="1" dirty="0" smtClean="0">
                    <a:solidFill>
                      <a:schemeClr val="accent3"/>
                    </a:solidFill>
                  </a:rPr>
                  <a:t>Extremely</a:t>
                </a:r>
                <a:r>
                  <a:rPr lang="fr-FR" sz="2000" b="1" dirty="0" smtClean="0">
                    <a:solidFill>
                      <a:schemeClr val="accent3"/>
                    </a:solidFill>
                  </a:rPr>
                  <a:t> </a:t>
                </a:r>
                <a:r>
                  <a:rPr lang="fr-FR" sz="2000" b="1" dirty="0" err="1" smtClean="0">
                    <a:solidFill>
                      <a:schemeClr val="accent3"/>
                    </a:solidFill>
                  </a:rPr>
                  <a:t>lighter</a:t>
                </a:r>
                <a:endParaRPr lang="fr-FR" sz="2000" b="1" dirty="0" smtClean="0">
                  <a:solidFill>
                    <a:schemeClr val="accent3"/>
                  </a:solidFill>
                </a:endParaRPr>
              </a:p>
              <a:p>
                <a:pPr marL="342900" indent="-342900" algn="ctr">
                  <a:buFontTx/>
                  <a:buChar char="-"/>
                </a:pPr>
                <a:r>
                  <a:rPr lang="en-US" sz="2000" b="1" dirty="0" smtClean="0">
                    <a:solidFill>
                      <a:schemeClr val="accent3"/>
                    </a:solidFill>
                  </a:rPr>
                  <a:t>Embarrassingly</a:t>
                </a:r>
                <a:r>
                  <a:rPr lang="fr-FR" sz="2000" b="1" dirty="0" smtClean="0">
                    <a:solidFill>
                      <a:schemeClr val="accent3"/>
                    </a:solidFill>
                  </a:rPr>
                  <a:t> </a:t>
                </a:r>
                <a:r>
                  <a:rPr lang="fr-FR" sz="2000" b="1" dirty="0" err="1" smtClean="0">
                    <a:solidFill>
                      <a:schemeClr val="accent3"/>
                    </a:solidFill>
                  </a:rPr>
                  <a:t>parallel</a:t>
                </a:r>
                <a:endParaRPr lang="fr-FR" sz="2000" b="1" dirty="0">
                  <a:solidFill>
                    <a:schemeClr val="accent3"/>
                  </a:solidFill>
                </a:endParaRPr>
              </a:p>
            </p:txBody>
          </p:sp>
        </mc:Choice>
        <mc:Fallback>
          <p:sp>
            <p:nvSpPr>
              <p:cNvPr id="48" name="Rectangle à coins arrondis 47"/>
              <p:cNvSpPr>
                <a:spLocks noRot="1" noChangeAspect="1" noMove="1" noResize="1" noEditPoints="1" noAdjustHandles="1" noChangeArrowheads="1" noChangeShapeType="1" noTextEdit="1"/>
              </p:cNvSpPr>
              <p:nvPr/>
            </p:nvSpPr>
            <p:spPr>
              <a:xfrm>
                <a:off x="711996" y="1355302"/>
                <a:ext cx="11015566" cy="4438976"/>
              </a:xfrm>
              <a:prstGeom prst="roundRect">
                <a:avLst/>
              </a:prstGeom>
              <a:blipFill>
                <a:blip r:embed="rId12"/>
                <a:stretch>
                  <a:fillRect/>
                </a:stretch>
              </a:blipFill>
            </p:spPr>
            <p:txBody>
              <a:bodyPr/>
              <a:lstStyle/>
              <a:p>
                <a:r>
                  <a:rPr lang="en-US">
                    <a:noFill/>
                  </a:rPr>
                  <a:t> </a:t>
                </a:r>
              </a:p>
            </p:txBody>
          </p:sp>
        </mc:Fallback>
      </mc:AlternateContent>
      <p:sp>
        <p:nvSpPr>
          <p:cNvPr id="50" name="Espace réservé du texte 2"/>
          <p:cNvSpPr txBox="1">
            <a:spLocks/>
          </p:cNvSpPr>
          <p:nvPr/>
        </p:nvSpPr>
        <p:spPr>
          <a:xfrm rot="20560766">
            <a:off x="7914928" y="4654296"/>
            <a:ext cx="3670398" cy="405970"/>
          </a:xfrm>
          <a:prstGeom prst="rect">
            <a:avLst/>
          </a:prstGeom>
          <a:ln w="57150">
            <a:solidFill>
              <a:srgbClr val="FF0000"/>
            </a:solidFill>
          </a:ln>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pPr algn="ctr"/>
            <a:r>
              <a:rPr lang="fr-FR" sz="2000" dirty="0" smtClean="0">
                <a:solidFill>
                  <a:srgbClr val="FF0000"/>
                </a:solidFill>
              </a:rPr>
              <a:t>WITHOUT APPROXIMATION</a:t>
            </a:r>
            <a:endParaRPr lang="en-US" sz="2000" dirty="0">
              <a:solidFill>
                <a:srgbClr val="FF0000"/>
              </a:solidFill>
            </a:endParaRPr>
          </a:p>
        </p:txBody>
      </p:sp>
    </p:spTree>
    <p:extLst>
      <p:ext uri="{BB962C8B-B14F-4D97-AF65-F5344CB8AC3E}">
        <p14:creationId xmlns:p14="http://schemas.microsoft.com/office/powerpoint/2010/main" val="429252539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8">
                                            <p:bg/>
                                          </p:spTgt>
                                        </p:tgtEl>
                                        <p:attrNameLst>
                                          <p:attrName>style.visibility</p:attrName>
                                        </p:attrNameLst>
                                      </p:cBhvr>
                                      <p:to>
                                        <p:strVal val="visible"/>
                                      </p:to>
                                    </p:set>
                                    <p:animEffect transition="in" filter="fade">
                                      <p:cBhvr>
                                        <p:cTn id="25" dur="500"/>
                                        <p:tgtEl>
                                          <p:spTgt spid="48">
                                            <p:bg/>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8">
                                            <p:txEl>
                                              <p:pRg st="0" end="0"/>
                                            </p:txEl>
                                          </p:spTgt>
                                        </p:tgtEl>
                                        <p:attrNameLst>
                                          <p:attrName>style.visibility</p:attrName>
                                        </p:attrNameLst>
                                      </p:cBhvr>
                                      <p:to>
                                        <p:strVal val="visible"/>
                                      </p:to>
                                    </p:set>
                                    <p:animEffect transition="in" filter="fade">
                                      <p:cBhvr>
                                        <p:cTn id="28" dur="500"/>
                                        <p:tgtEl>
                                          <p:spTgt spid="48">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8">
                                            <p:txEl>
                                              <p:pRg st="2" end="2"/>
                                            </p:txEl>
                                          </p:spTgt>
                                        </p:tgtEl>
                                        <p:attrNameLst>
                                          <p:attrName>style.visibility</p:attrName>
                                        </p:attrNameLst>
                                      </p:cBhvr>
                                      <p:to>
                                        <p:strVal val="visible"/>
                                      </p:to>
                                    </p:set>
                                    <p:animEffect transition="in" filter="fade">
                                      <p:cBhvr>
                                        <p:cTn id="31" dur="500"/>
                                        <p:tgtEl>
                                          <p:spTgt spid="48">
                                            <p:txEl>
                                              <p:pRg st="2" end="2"/>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8">
                                            <p:txEl>
                                              <p:pRg st="4" end="4"/>
                                            </p:txEl>
                                          </p:spTgt>
                                        </p:tgtEl>
                                        <p:attrNameLst>
                                          <p:attrName>style.visibility</p:attrName>
                                        </p:attrNameLst>
                                      </p:cBhvr>
                                      <p:to>
                                        <p:strVal val="visible"/>
                                      </p:to>
                                    </p:set>
                                    <p:animEffect transition="in" filter="fade">
                                      <p:cBhvr>
                                        <p:cTn id="34" dur="500"/>
                                        <p:tgtEl>
                                          <p:spTgt spid="48">
                                            <p:txEl>
                                              <p:pRg st="4" end="4"/>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8">
                                            <p:txEl>
                                              <p:pRg st="5" end="5"/>
                                            </p:txEl>
                                          </p:spTgt>
                                        </p:tgtEl>
                                        <p:attrNameLst>
                                          <p:attrName>style.visibility</p:attrName>
                                        </p:attrNameLst>
                                      </p:cBhvr>
                                      <p:to>
                                        <p:strVal val="visible"/>
                                      </p:to>
                                    </p:set>
                                    <p:animEffect transition="in" filter="fade">
                                      <p:cBhvr>
                                        <p:cTn id="37" dur="500"/>
                                        <p:tgtEl>
                                          <p:spTgt spid="48">
                                            <p:txEl>
                                              <p:pRg st="5" end="5"/>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8">
                                            <p:txEl>
                                              <p:pRg st="6" end="6"/>
                                            </p:txEl>
                                          </p:spTgt>
                                        </p:tgtEl>
                                        <p:attrNameLst>
                                          <p:attrName>style.visibility</p:attrName>
                                        </p:attrNameLst>
                                      </p:cBhvr>
                                      <p:to>
                                        <p:strVal val="visible"/>
                                      </p:to>
                                    </p:set>
                                    <p:animEffect transition="in" filter="fade">
                                      <p:cBhvr>
                                        <p:cTn id="40" dur="500"/>
                                        <p:tgtEl>
                                          <p:spTgt spid="48">
                                            <p:txEl>
                                              <p:pRg st="6" end="6"/>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8">
                                            <p:txEl>
                                              <p:pRg st="7" end="7"/>
                                            </p:txEl>
                                          </p:spTgt>
                                        </p:tgtEl>
                                        <p:attrNameLst>
                                          <p:attrName>style.visibility</p:attrName>
                                        </p:attrNameLst>
                                      </p:cBhvr>
                                      <p:to>
                                        <p:strVal val="visible"/>
                                      </p:to>
                                    </p:set>
                                    <p:animEffect transition="in" filter="fade">
                                      <p:cBhvr>
                                        <p:cTn id="43" dur="500"/>
                                        <p:tgtEl>
                                          <p:spTgt spid="48">
                                            <p:txEl>
                                              <p:pRg st="7" end="7"/>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8">
                                            <p:txEl>
                                              <p:pRg st="9" end="9"/>
                                            </p:txEl>
                                          </p:spTgt>
                                        </p:tgtEl>
                                        <p:attrNameLst>
                                          <p:attrName>style.visibility</p:attrName>
                                        </p:attrNameLst>
                                      </p:cBhvr>
                                      <p:to>
                                        <p:strVal val="visible"/>
                                      </p:to>
                                    </p:set>
                                    <p:animEffect transition="in" filter="fade">
                                      <p:cBhvr>
                                        <p:cTn id="46" dur="500"/>
                                        <p:tgtEl>
                                          <p:spTgt spid="48">
                                            <p:txEl>
                                              <p:pRg st="9" end="9"/>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8">
                                            <p:txEl>
                                              <p:pRg st="10" end="10"/>
                                            </p:txEl>
                                          </p:spTgt>
                                        </p:tgtEl>
                                        <p:attrNameLst>
                                          <p:attrName>style.visibility</p:attrName>
                                        </p:attrNameLst>
                                      </p:cBhvr>
                                      <p:to>
                                        <p:strVal val="visible"/>
                                      </p:to>
                                    </p:set>
                                    <p:animEffect transition="in" filter="fade">
                                      <p:cBhvr>
                                        <p:cTn id="49" dur="500"/>
                                        <p:tgtEl>
                                          <p:spTgt spid="48">
                                            <p:txEl>
                                              <p:pRg st="10" end="10"/>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8">
                                            <p:txEl>
                                              <p:pRg st="11" end="11"/>
                                            </p:txEl>
                                          </p:spTgt>
                                        </p:tgtEl>
                                        <p:attrNameLst>
                                          <p:attrName>style.visibility</p:attrName>
                                        </p:attrNameLst>
                                      </p:cBhvr>
                                      <p:to>
                                        <p:strVal val="visible"/>
                                      </p:to>
                                    </p:set>
                                    <p:animEffect transition="in" filter="fade">
                                      <p:cBhvr>
                                        <p:cTn id="52" dur="500"/>
                                        <p:tgtEl>
                                          <p:spTgt spid="48">
                                            <p:txEl>
                                              <p:pRg st="11" end="11"/>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8">
                                            <p:txEl>
                                              <p:pRg st="12" end="12"/>
                                            </p:txEl>
                                          </p:spTgt>
                                        </p:tgtEl>
                                        <p:attrNameLst>
                                          <p:attrName>style.visibility</p:attrName>
                                        </p:attrNameLst>
                                      </p:cBhvr>
                                      <p:to>
                                        <p:strVal val="visible"/>
                                      </p:to>
                                    </p:set>
                                    <p:animEffect transition="in" filter="fade">
                                      <p:cBhvr>
                                        <p:cTn id="55" dur="500"/>
                                        <p:tgtEl>
                                          <p:spTgt spid="48">
                                            <p:txEl>
                                              <p:pRg st="12" end="1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7" grpId="0" animBg="1"/>
      <p:bldP spid="46" grpId="0" animBg="1"/>
      <p:bldP spid="37" grpId="0"/>
      <p:bldP spid="48" grpId="0" uiExpand="1" build="allAtOnce" animBg="1"/>
      <p:bldP spid="5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Application of axial QRPA-FAM to E1 </a:t>
            </a:r>
            <a:r>
              <a:rPr lang="fr-FR" dirty="0" err="1" smtClean="0"/>
              <a:t>response</a:t>
            </a:r>
            <a:r>
              <a:rPr lang="fr-FR" dirty="0" smtClean="0"/>
              <a:t> in light </a:t>
            </a:r>
            <a:r>
              <a:rPr lang="fr-FR" dirty="0" err="1" smtClean="0"/>
              <a:t>systems</a:t>
            </a:r>
            <a:endParaRPr lang="en-US" dirty="0"/>
          </a:p>
        </p:txBody>
      </p:sp>
      <p:sp>
        <p:nvSpPr>
          <p:cNvPr id="3" name="Espace réservé du texte 2"/>
          <p:cNvSpPr>
            <a:spLocks noGrp="1"/>
          </p:cNvSpPr>
          <p:nvPr>
            <p:ph type="body" sz="quarter" idx="12"/>
          </p:nvPr>
        </p:nvSpPr>
        <p:spPr>
          <a:xfrm>
            <a:off x="295884" y="829903"/>
            <a:ext cx="7472162" cy="1621688"/>
          </a:xfrm>
        </p:spPr>
        <p:txBody>
          <a:bodyPr/>
          <a:lstStyle/>
          <a:p>
            <a:r>
              <a:rPr lang="fr-FR" dirty="0" smtClean="0"/>
              <a:t>First application to </a:t>
            </a:r>
            <a:r>
              <a:rPr lang="fr-FR" dirty="0" err="1" smtClean="0"/>
              <a:t>superfluid</a:t>
            </a:r>
            <a:r>
              <a:rPr lang="fr-FR" dirty="0" smtClean="0"/>
              <a:t> + </a:t>
            </a:r>
            <a:r>
              <a:rPr lang="fr-FR" dirty="0" err="1" smtClean="0"/>
              <a:t>deformed</a:t>
            </a:r>
            <a:r>
              <a:rPr lang="fr-FR" dirty="0" smtClean="0"/>
              <a:t> </a:t>
            </a:r>
            <a:r>
              <a:rPr lang="fr-FR" dirty="0" err="1" smtClean="0"/>
              <a:t>nuclei</a:t>
            </a:r>
            <a:r>
              <a:rPr lang="fr-FR" dirty="0" smtClean="0"/>
              <a:t> </a:t>
            </a:r>
            <a:r>
              <a:rPr lang="fr-FR" dirty="0" err="1" smtClean="0"/>
              <a:t>with</a:t>
            </a:r>
            <a:r>
              <a:rPr lang="fr-FR" dirty="0" smtClean="0"/>
              <a:t> </a:t>
            </a:r>
            <a:r>
              <a:rPr lang="fr-FR" i="1" dirty="0" smtClean="0"/>
              <a:t>ab </a:t>
            </a:r>
            <a:r>
              <a:rPr lang="fr-FR" i="1" dirty="0" err="1" smtClean="0"/>
              <a:t>initio</a:t>
            </a:r>
            <a:r>
              <a:rPr lang="fr-FR" i="1" dirty="0" smtClean="0"/>
              <a:t> </a:t>
            </a:r>
            <a:r>
              <a:rPr lang="fr-FR" dirty="0" smtClean="0"/>
              <a:t>interactions</a:t>
            </a:r>
          </a:p>
          <a:p>
            <a:r>
              <a:rPr lang="fr-FR" b="0" dirty="0" smtClean="0"/>
              <a:t>Interaction </a:t>
            </a:r>
            <a:r>
              <a:rPr lang="fr-FR" b="0" dirty="0" err="1" smtClean="0"/>
              <a:t>consistently</a:t>
            </a:r>
            <a:r>
              <a:rPr lang="fr-FR" b="0" dirty="0" smtClean="0"/>
              <a:t> </a:t>
            </a:r>
            <a:r>
              <a:rPr lang="fr-FR" b="0" dirty="0" err="1" smtClean="0"/>
              <a:t>derived</a:t>
            </a:r>
            <a:r>
              <a:rPr lang="fr-FR" b="0" dirty="0" smtClean="0"/>
              <a:t> </a:t>
            </a:r>
            <a:r>
              <a:rPr lang="fr-FR" b="0" dirty="0" err="1" smtClean="0"/>
              <a:t>from</a:t>
            </a:r>
            <a:r>
              <a:rPr lang="fr-FR" b="0" dirty="0" smtClean="0"/>
              <a:t> first </a:t>
            </a:r>
            <a:r>
              <a:rPr lang="fr-FR" b="0" dirty="0" err="1" smtClean="0"/>
              <a:t>principles</a:t>
            </a:r>
            <a:r>
              <a:rPr lang="fr-FR" b="0" dirty="0" smtClean="0"/>
              <a:t> at N3LO </a:t>
            </a:r>
            <a:r>
              <a:rPr lang="fr-FR" b="0" dirty="0" smtClean="0">
                <a:sym typeface="Wingdings" panose="05000000000000000000" pitchFamily="2" charset="2"/>
              </a:rPr>
              <a:t>[R. Roth]</a:t>
            </a:r>
            <a:endParaRPr lang="fr-FR" b="0" dirty="0" smtClean="0"/>
          </a:p>
          <a:p>
            <a:r>
              <a:rPr lang="fr-FR" b="0" dirty="0" err="1" smtClean="0"/>
              <a:t>Mean-field</a:t>
            </a:r>
            <a:r>
              <a:rPr lang="fr-FR" b="0" dirty="0" smtClean="0"/>
              <a:t> </a:t>
            </a:r>
            <a:r>
              <a:rPr lang="fr-FR" b="0" dirty="0" err="1" smtClean="0"/>
              <a:t>solved</a:t>
            </a:r>
            <a:r>
              <a:rPr lang="fr-FR" b="0" dirty="0" smtClean="0"/>
              <a:t> in </a:t>
            </a:r>
            <a:r>
              <a:rPr lang="fr-FR" b="0" dirty="0" err="1" smtClean="0"/>
              <a:t>harmonic</a:t>
            </a:r>
            <a:r>
              <a:rPr lang="fr-FR" b="0" dirty="0" smtClean="0"/>
              <a:t> </a:t>
            </a:r>
            <a:r>
              <a:rPr lang="fr-FR" b="0" dirty="0" err="1" smtClean="0"/>
              <a:t>oscillator</a:t>
            </a:r>
            <a:r>
              <a:rPr lang="fr-FR" b="0" dirty="0" smtClean="0"/>
              <a:t> basis</a:t>
            </a:r>
          </a:p>
          <a:p>
            <a:r>
              <a:rPr lang="fr-FR" b="0" dirty="0" err="1" smtClean="0"/>
              <a:t>Mean-field</a:t>
            </a:r>
            <a:r>
              <a:rPr lang="fr-FR" b="0" dirty="0" smtClean="0"/>
              <a:t> breaks </a:t>
            </a:r>
            <a:r>
              <a:rPr lang="fr-FR" b="0" dirty="0" err="1" smtClean="0"/>
              <a:t>rotational</a:t>
            </a:r>
            <a:r>
              <a:rPr lang="fr-FR" b="0" dirty="0" smtClean="0"/>
              <a:t> </a:t>
            </a:r>
            <a:r>
              <a:rPr lang="fr-FR" b="0" dirty="0" err="1" smtClean="0"/>
              <a:t>symmetry</a:t>
            </a:r>
            <a:r>
              <a:rPr lang="fr-FR" b="0" dirty="0" smtClean="0"/>
              <a:t> </a:t>
            </a:r>
            <a:endParaRPr lang="fr-FR" b="0"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5827" y="829903"/>
            <a:ext cx="4743141" cy="2766832"/>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5278" y="829903"/>
            <a:ext cx="4743141" cy="2766832"/>
          </a:xfrm>
          <a:prstGeom prst="rect">
            <a:avLst/>
          </a:prstGeom>
        </p:spPr>
      </p:pic>
      <p:sp>
        <p:nvSpPr>
          <p:cNvPr id="8" name="Espace réservé du texte 2"/>
          <p:cNvSpPr txBox="1">
            <a:spLocks/>
          </p:cNvSpPr>
          <p:nvPr/>
        </p:nvSpPr>
        <p:spPr>
          <a:xfrm>
            <a:off x="306434" y="2290289"/>
            <a:ext cx="6785566" cy="2721476"/>
          </a:xfrm>
          <a:prstGeom prst="rect">
            <a:avLst/>
          </a:prstGeom>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r>
              <a:rPr lang="fr-FR" dirty="0" err="1" smtClean="0"/>
              <a:t>Prolate</a:t>
            </a:r>
            <a:r>
              <a:rPr lang="fr-FR" dirty="0" smtClean="0"/>
              <a:t> Ti46 </a:t>
            </a:r>
            <a:r>
              <a:rPr lang="fr-FR" dirty="0" err="1" smtClean="0"/>
              <a:t>with</a:t>
            </a:r>
            <a:r>
              <a:rPr lang="fr-FR" dirty="0" smtClean="0"/>
              <a:t> </a:t>
            </a:r>
            <a:r>
              <a:rPr lang="fr-FR" dirty="0" err="1" smtClean="0"/>
              <a:t>small</a:t>
            </a:r>
            <a:r>
              <a:rPr lang="fr-FR" dirty="0" smtClean="0"/>
              <a:t> </a:t>
            </a:r>
            <a:r>
              <a:rPr lang="fr-FR" dirty="0" err="1" smtClean="0"/>
              <a:t>anharmonicities</a:t>
            </a:r>
            <a:endParaRPr lang="fr-FR" dirty="0" smtClean="0"/>
          </a:p>
          <a:p>
            <a:r>
              <a:rPr lang="fr-FR" b="0" dirty="0" err="1" smtClean="0"/>
              <a:t>Energy</a:t>
            </a:r>
            <a:r>
              <a:rPr lang="fr-FR" b="0" dirty="0" smtClean="0"/>
              <a:t> surface comparable </a:t>
            </a:r>
            <a:r>
              <a:rPr lang="fr-FR" b="0" dirty="0" err="1" smtClean="0"/>
              <a:t>with</a:t>
            </a:r>
            <a:r>
              <a:rPr lang="fr-FR" b="0" dirty="0" smtClean="0"/>
              <a:t> Covariant </a:t>
            </a:r>
            <a:r>
              <a:rPr lang="fr-FR" b="0" dirty="0" err="1" smtClean="0"/>
              <a:t>Energy</a:t>
            </a:r>
            <a:r>
              <a:rPr lang="fr-FR" b="0" dirty="0" smtClean="0"/>
              <a:t> </a:t>
            </a:r>
            <a:r>
              <a:rPr lang="fr-FR" b="0" dirty="0" err="1" smtClean="0"/>
              <a:t>Density</a:t>
            </a:r>
            <a:r>
              <a:rPr lang="fr-FR" b="0" dirty="0" smtClean="0"/>
              <a:t> </a:t>
            </a:r>
            <a:r>
              <a:rPr lang="fr-FR" b="0" dirty="0" err="1" smtClean="0"/>
              <a:t>Functional</a:t>
            </a:r>
            <a:endParaRPr lang="fr-FR" b="0" dirty="0" smtClean="0"/>
          </a:p>
          <a:p>
            <a:r>
              <a:rPr lang="fr-FR" b="0" dirty="0" smtClean="0"/>
              <a:t>« Harder » </a:t>
            </a:r>
            <a:r>
              <a:rPr lang="fr-FR" b="0" i="1" dirty="0" smtClean="0"/>
              <a:t>ab </a:t>
            </a:r>
            <a:r>
              <a:rPr lang="fr-FR" b="0" i="1" dirty="0" err="1" smtClean="0"/>
              <a:t>initio</a:t>
            </a:r>
            <a:r>
              <a:rPr lang="fr-FR" b="0" i="1" dirty="0" smtClean="0"/>
              <a:t> </a:t>
            </a:r>
            <a:r>
              <a:rPr lang="fr-FR" b="0" dirty="0" smtClean="0"/>
              <a:t>surface : </a:t>
            </a:r>
            <a:r>
              <a:rPr lang="fr-FR" b="0" dirty="0" err="1" smtClean="0"/>
              <a:t>less</a:t>
            </a:r>
            <a:r>
              <a:rPr lang="fr-FR" b="0" dirty="0" smtClean="0"/>
              <a:t> </a:t>
            </a:r>
            <a:r>
              <a:rPr lang="fr-FR" b="0" dirty="0" err="1" smtClean="0"/>
              <a:t>correlations</a:t>
            </a:r>
            <a:endParaRPr lang="fr-FR" b="0" dirty="0" smtClean="0"/>
          </a:p>
          <a:p>
            <a:r>
              <a:rPr lang="fr-FR" b="0" dirty="0" smtClean="0"/>
              <a:t>Good reproduction of GDR</a:t>
            </a:r>
          </a:p>
          <a:p>
            <a:r>
              <a:rPr lang="fr-FR" b="0" dirty="0" err="1" smtClean="0"/>
              <a:t>Qualitatively</a:t>
            </a:r>
            <a:r>
              <a:rPr lang="fr-FR" b="0" dirty="0" smtClean="0"/>
              <a:t> </a:t>
            </a:r>
            <a:r>
              <a:rPr lang="fr-FR" b="0" dirty="0" err="1" smtClean="0"/>
              <a:t>very</a:t>
            </a:r>
            <a:r>
              <a:rPr lang="fr-FR" b="0" dirty="0" smtClean="0"/>
              <a:t> </a:t>
            </a:r>
            <a:r>
              <a:rPr lang="fr-FR" b="0" dirty="0" err="1" smtClean="0"/>
              <a:t>similar</a:t>
            </a:r>
            <a:r>
              <a:rPr lang="fr-FR" b="0" dirty="0" smtClean="0"/>
              <a:t> to </a:t>
            </a:r>
          </a:p>
          <a:p>
            <a:pPr marL="285750" indent="-285750">
              <a:buFontTx/>
              <a:buChar char="-"/>
            </a:pPr>
            <a:r>
              <a:rPr lang="fr-FR" b="0" dirty="0"/>
              <a:t>D1M [S. </a:t>
            </a:r>
            <a:r>
              <a:rPr lang="fr-FR" b="0" dirty="0" err="1"/>
              <a:t>Goriely</a:t>
            </a:r>
            <a:r>
              <a:rPr lang="fr-FR" b="0" dirty="0"/>
              <a:t>, S. Hilaire, S. </a:t>
            </a:r>
            <a:r>
              <a:rPr lang="fr-FR" b="0" dirty="0" err="1"/>
              <a:t>Péru</a:t>
            </a:r>
            <a:r>
              <a:rPr lang="fr-FR" b="0" dirty="0" smtClean="0"/>
              <a:t>] </a:t>
            </a:r>
            <a:r>
              <a:rPr lang="fr-FR" b="0" dirty="0" smtClean="0">
                <a:sym typeface="Wingdings" panose="05000000000000000000" pitchFamily="2" charset="2"/>
              </a:rPr>
              <a:t> </a:t>
            </a:r>
            <a:r>
              <a:rPr lang="fr-FR" dirty="0" err="1" smtClean="0">
                <a:sym typeface="Wingdings" panose="05000000000000000000" pitchFamily="2" charset="2"/>
              </a:rPr>
              <a:t>reference</a:t>
            </a:r>
            <a:r>
              <a:rPr lang="fr-FR" dirty="0" smtClean="0">
                <a:sym typeface="Wingdings" panose="05000000000000000000" pitchFamily="2" charset="2"/>
              </a:rPr>
              <a:t> in </a:t>
            </a:r>
            <a:r>
              <a:rPr lang="fr-FR" dirty="0" err="1" smtClean="0">
                <a:sym typeface="Wingdings" panose="05000000000000000000" pitchFamily="2" charset="2"/>
              </a:rPr>
              <a:t>evaluated</a:t>
            </a:r>
            <a:r>
              <a:rPr lang="fr-FR" dirty="0" smtClean="0">
                <a:sym typeface="Wingdings" panose="05000000000000000000" pitchFamily="2" charset="2"/>
              </a:rPr>
              <a:t> date</a:t>
            </a:r>
            <a:endParaRPr lang="fr-FR" dirty="0"/>
          </a:p>
          <a:p>
            <a:pPr marL="285750" indent="-285750">
              <a:buFontTx/>
              <a:buChar char="-"/>
            </a:pPr>
            <a:r>
              <a:rPr lang="fr-FR" b="0" dirty="0" smtClean="0"/>
              <a:t>CEDF [J. P. Ebran]</a:t>
            </a:r>
          </a:p>
          <a:p>
            <a:pPr marL="1004194" lvl="1" indent="-285750">
              <a:buFontTx/>
              <a:buChar char="-"/>
            </a:pPr>
            <a:r>
              <a:rPr lang="fr-FR" dirty="0" smtClean="0"/>
              <a:t>Structure </a:t>
            </a:r>
            <a:r>
              <a:rPr lang="fr-FR" dirty="0" err="1" smtClean="0"/>
              <a:t>effects</a:t>
            </a:r>
            <a:r>
              <a:rPr lang="fr-FR" dirty="0" smtClean="0"/>
              <a:t> </a:t>
            </a:r>
            <a:r>
              <a:rPr lang="fr-FR" dirty="0" err="1" smtClean="0"/>
              <a:t>play</a:t>
            </a:r>
            <a:r>
              <a:rPr lang="fr-FR" dirty="0" smtClean="0"/>
              <a:t> dominant </a:t>
            </a:r>
            <a:r>
              <a:rPr lang="fr-FR" dirty="0" err="1" smtClean="0"/>
              <a:t>role</a:t>
            </a:r>
            <a:endParaRPr lang="fr-FR" dirty="0" smtClean="0"/>
          </a:p>
        </p:txBody>
      </p:sp>
      <p:sp>
        <p:nvSpPr>
          <p:cNvPr id="9" name="Espace réservé du texte 2"/>
          <p:cNvSpPr txBox="1">
            <a:spLocks/>
          </p:cNvSpPr>
          <p:nvPr/>
        </p:nvSpPr>
        <p:spPr>
          <a:xfrm>
            <a:off x="295884" y="5020259"/>
            <a:ext cx="6543827" cy="1671958"/>
          </a:xfrm>
          <a:prstGeom prst="rect">
            <a:avLst/>
          </a:prstGeom>
        </p:spPr>
        <p:txBody>
          <a:bodyPr vert="horz" wrap="square" lIns="127723" tIns="63862" rIns="127723" bIns="63862" rtlCol="0">
            <a:spAutoFit/>
          </a:bodyPr>
          <a:lstStyle>
            <a:lvl1pPr marL="0" indent="0" algn="l" defTabSz="957925" rtl="0" eaLnBrk="1" latinLnBrk="0" hangingPunct="1">
              <a:lnSpc>
                <a:spcPct val="90000"/>
              </a:lnSpc>
              <a:spcBef>
                <a:spcPts val="1048"/>
              </a:spcBef>
              <a:buClr>
                <a:srgbClr val="548235"/>
              </a:buClr>
              <a:buSzPct val="80000"/>
              <a:buFontTx/>
              <a:buNone/>
              <a:defRPr sz="1600" b="1" kern="1200">
                <a:solidFill>
                  <a:schemeClr val="bg2">
                    <a:lumMod val="50000"/>
                  </a:schemeClr>
                </a:solidFill>
                <a:latin typeface="+mj-lt"/>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500" kern="1200">
                <a:solidFill>
                  <a:schemeClr val="bg2">
                    <a:lumMod val="50000"/>
                  </a:schemeClr>
                </a:solidFill>
                <a:latin typeface="+mj-lt"/>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300" kern="1200">
                <a:solidFill>
                  <a:schemeClr val="bg2">
                    <a:lumMod val="50000"/>
                  </a:schemeClr>
                </a:solidFill>
                <a:latin typeface="+mj-lt"/>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100" kern="1200">
                <a:solidFill>
                  <a:schemeClr val="bg2">
                    <a:lumMod val="50000"/>
                  </a:schemeClr>
                </a:solidFill>
                <a:latin typeface="+mj-lt"/>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100" kern="1200">
                <a:solidFill>
                  <a:schemeClr val="bg2">
                    <a:lumMod val="50000"/>
                  </a:schemeClr>
                </a:solidFill>
                <a:latin typeface="+mj-lt"/>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r>
              <a:rPr lang="fr-FR" dirty="0" smtClean="0"/>
              <a:t>Oblate Si28 </a:t>
            </a:r>
            <a:r>
              <a:rPr lang="fr-FR" dirty="0" err="1" smtClean="0"/>
              <a:t>with</a:t>
            </a:r>
            <a:r>
              <a:rPr lang="fr-FR" dirty="0" smtClean="0"/>
              <a:t> double </a:t>
            </a:r>
            <a:r>
              <a:rPr lang="fr-FR" dirty="0" err="1" smtClean="0"/>
              <a:t>well</a:t>
            </a:r>
            <a:endParaRPr lang="fr-FR" dirty="0" smtClean="0"/>
          </a:p>
          <a:p>
            <a:r>
              <a:rPr lang="fr-FR" b="0" dirty="0" smtClean="0"/>
              <a:t>QRPA-FAM explores </a:t>
            </a:r>
            <a:r>
              <a:rPr lang="fr-FR" b="0" dirty="0" err="1" smtClean="0"/>
              <a:t>only</a:t>
            </a:r>
            <a:r>
              <a:rPr lang="fr-FR" b="0" dirty="0" smtClean="0"/>
              <a:t> oblate </a:t>
            </a:r>
            <a:r>
              <a:rPr lang="fr-FR" b="0" dirty="0" err="1" smtClean="0"/>
              <a:t>well</a:t>
            </a:r>
            <a:endParaRPr lang="fr-FR" b="0" dirty="0" smtClean="0"/>
          </a:p>
          <a:p>
            <a:pPr marL="1004194" lvl="1" indent="-285750">
              <a:buFontTx/>
              <a:buChar char="-"/>
            </a:pPr>
            <a:r>
              <a:rPr lang="fr-FR" dirty="0" err="1" smtClean="0"/>
              <a:t>Coupling</a:t>
            </a:r>
            <a:r>
              <a:rPr lang="fr-FR" dirty="0" smtClean="0"/>
              <a:t> </a:t>
            </a:r>
            <a:r>
              <a:rPr lang="fr-FR" dirty="0" err="1" smtClean="0"/>
              <a:t>between</a:t>
            </a:r>
            <a:r>
              <a:rPr lang="fr-FR" dirty="0" smtClean="0"/>
              <a:t> </a:t>
            </a:r>
            <a:r>
              <a:rPr lang="fr-FR" dirty="0" err="1" smtClean="0"/>
              <a:t>wells</a:t>
            </a:r>
            <a:r>
              <a:rPr lang="fr-FR" dirty="0" smtClean="0"/>
              <a:t> </a:t>
            </a:r>
            <a:r>
              <a:rPr lang="fr-FR" dirty="0" err="1" smtClean="0"/>
              <a:t>introduced</a:t>
            </a:r>
            <a:r>
              <a:rPr lang="fr-FR" dirty="0" smtClean="0"/>
              <a:t> in </a:t>
            </a:r>
            <a:r>
              <a:rPr lang="fr-FR" dirty="0" err="1" smtClean="0"/>
              <a:t>other</a:t>
            </a:r>
            <a:r>
              <a:rPr lang="fr-FR" dirty="0" smtClean="0"/>
              <a:t> </a:t>
            </a:r>
            <a:r>
              <a:rPr lang="fr-FR" dirty="0" err="1" smtClean="0"/>
              <a:t>theories</a:t>
            </a:r>
            <a:r>
              <a:rPr lang="fr-FR" dirty="0" smtClean="0"/>
              <a:t> (A. </a:t>
            </a:r>
            <a:r>
              <a:rPr lang="fr-FR" dirty="0" err="1" smtClean="0"/>
              <a:t>Porro</a:t>
            </a:r>
            <a:r>
              <a:rPr lang="fr-FR" dirty="0" smtClean="0"/>
              <a:t>)</a:t>
            </a:r>
          </a:p>
          <a:p>
            <a:r>
              <a:rPr lang="fr-FR" b="0" dirty="0" smtClean="0"/>
              <a:t>Good position of the main </a:t>
            </a:r>
            <a:r>
              <a:rPr lang="fr-FR" b="0" dirty="0" err="1" smtClean="0"/>
              <a:t>peak</a:t>
            </a:r>
            <a:r>
              <a:rPr lang="fr-FR" b="0" dirty="0" smtClean="0"/>
              <a:t> (</a:t>
            </a:r>
            <a:r>
              <a:rPr lang="fr-FR" b="0" dirty="0" err="1" smtClean="0"/>
              <a:t>slightly</a:t>
            </a:r>
            <a:r>
              <a:rPr lang="fr-FR" b="0" dirty="0" smtClean="0"/>
              <a:t> </a:t>
            </a:r>
            <a:r>
              <a:rPr lang="fr-FR" b="0" dirty="0" err="1" smtClean="0"/>
              <a:t>shifted</a:t>
            </a:r>
            <a:r>
              <a:rPr lang="fr-FR" b="0" dirty="0" smtClean="0"/>
              <a:t> in PGCM)</a:t>
            </a:r>
          </a:p>
          <a:p>
            <a:r>
              <a:rPr lang="fr-FR" b="0" dirty="0" smtClean="0"/>
              <a:t>Good agreement of structures </a:t>
            </a:r>
            <a:r>
              <a:rPr lang="fr-FR" b="0" dirty="0" err="1" smtClean="0"/>
              <a:t>with</a:t>
            </a:r>
            <a:r>
              <a:rPr lang="fr-FR" b="0" dirty="0" smtClean="0"/>
              <a:t> CEDF</a:t>
            </a:r>
          </a:p>
        </p:txBody>
      </p:sp>
      <p:pic>
        <p:nvPicPr>
          <p:cNvPr id="28" name="Imag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0000" y="3600000"/>
            <a:ext cx="4786419" cy="2792077"/>
          </a:xfrm>
          <a:prstGeom prst="rect">
            <a:avLst/>
          </a:prstGeom>
        </p:spPr>
      </p:pic>
      <p:pic>
        <p:nvPicPr>
          <p:cNvPr id="29" name="Imag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0000" y="3600000"/>
            <a:ext cx="4786419" cy="2792077"/>
          </a:xfrm>
          <a:prstGeom prst="rect">
            <a:avLst/>
          </a:prstGeom>
        </p:spPr>
      </p:pic>
      <p:pic>
        <p:nvPicPr>
          <p:cNvPr id="30" name="Imag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00000" y="3600000"/>
            <a:ext cx="4786419" cy="2792077"/>
          </a:xfrm>
          <a:prstGeom prst="rect">
            <a:avLst/>
          </a:prstGeom>
        </p:spPr>
      </p:pic>
      <p:pic>
        <p:nvPicPr>
          <p:cNvPr id="31" name="Imag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00000" y="3600000"/>
            <a:ext cx="4786419" cy="2792077"/>
          </a:xfrm>
          <a:prstGeom prst="rect">
            <a:avLst/>
          </a:prstGeom>
        </p:spPr>
      </p:pic>
    </p:spTree>
    <p:extLst>
      <p:ext uri="{BB962C8B-B14F-4D97-AF65-F5344CB8AC3E}">
        <p14:creationId xmlns:p14="http://schemas.microsoft.com/office/powerpoint/2010/main" val="8009870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500"/>
                                        <p:tgtEl>
                                          <p:spTgt spid="8">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fade">
                                      <p:cBhvr>
                                        <p:cTn id="38" dur="500"/>
                                        <p:tgtEl>
                                          <p:spTgt spid="8">
                                            <p:txEl>
                                              <p:pRg st="3" end="3"/>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
                                            <p:txEl>
                                              <p:pRg st="4" end="4"/>
                                            </p:txEl>
                                          </p:spTgt>
                                        </p:tgtEl>
                                        <p:attrNameLst>
                                          <p:attrName>style.visibility</p:attrName>
                                        </p:attrNameLst>
                                      </p:cBhvr>
                                      <p:to>
                                        <p:strVal val="visible"/>
                                      </p:to>
                                    </p:set>
                                    <p:animEffect transition="in" filter="fade">
                                      <p:cBhvr>
                                        <p:cTn id="41" dur="500"/>
                                        <p:tgtEl>
                                          <p:spTgt spid="8">
                                            <p:txEl>
                                              <p:pRg st="4" end="4"/>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
                                            <p:txEl>
                                              <p:pRg st="5" end="5"/>
                                            </p:txEl>
                                          </p:spTgt>
                                        </p:tgtEl>
                                        <p:attrNameLst>
                                          <p:attrName>style.visibility</p:attrName>
                                        </p:attrNameLst>
                                      </p:cBhvr>
                                      <p:to>
                                        <p:strVal val="visible"/>
                                      </p:to>
                                    </p:set>
                                    <p:animEffect transition="in" filter="fade">
                                      <p:cBhvr>
                                        <p:cTn id="44" dur="500"/>
                                        <p:tgtEl>
                                          <p:spTgt spid="8">
                                            <p:txEl>
                                              <p:pRg st="5" end="5"/>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
                                            <p:txEl>
                                              <p:pRg st="6" end="6"/>
                                            </p:txEl>
                                          </p:spTgt>
                                        </p:tgtEl>
                                        <p:attrNameLst>
                                          <p:attrName>style.visibility</p:attrName>
                                        </p:attrNameLst>
                                      </p:cBhvr>
                                      <p:to>
                                        <p:strVal val="visible"/>
                                      </p:to>
                                    </p:set>
                                    <p:animEffect transition="in" filter="fade">
                                      <p:cBhvr>
                                        <p:cTn id="47" dur="500"/>
                                        <p:tgtEl>
                                          <p:spTgt spid="8">
                                            <p:txEl>
                                              <p:pRg st="6" end="6"/>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
                                            <p:txEl>
                                              <p:pRg st="7" end="7"/>
                                            </p:txEl>
                                          </p:spTgt>
                                        </p:tgtEl>
                                        <p:attrNameLst>
                                          <p:attrName>style.visibility</p:attrName>
                                        </p:attrNameLst>
                                      </p:cBhvr>
                                      <p:to>
                                        <p:strVal val="visible"/>
                                      </p:to>
                                    </p:set>
                                    <p:animEffect transition="in" filter="fade">
                                      <p:cBhvr>
                                        <p:cTn id="50" dur="500"/>
                                        <p:tgtEl>
                                          <p:spTgt spid="8">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par>
                                <p:cTn id="56" presetID="10" presetClass="entr" presetSubtype="0" fill="hold" nodeType="with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par>
                                <p:cTn id="59" presetID="10" presetClass="entr" presetSubtype="0" fill="hold"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uiExpand="1" build="p"/>
      <p:bldP spid="9" grpId="0"/>
    </p:bldLst>
  </p:timing>
</p:sld>
</file>

<file path=ppt/theme/theme1.xml><?xml version="1.0" encoding="utf-8"?>
<a:theme xmlns:a="http://schemas.openxmlformats.org/drawingml/2006/main" name="Template CEA 2019 Défaut">
  <a:themeElements>
    <a:clrScheme name="CEA Défaut">
      <a:dk1>
        <a:srgbClr val="3F3F3F"/>
      </a:dk1>
      <a:lt1>
        <a:sysClr val="window" lastClr="FFFFFF"/>
      </a:lt1>
      <a:dk2>
        <a:srgbClr val="44546A"/>
      </a:dk2>
      <a:lt2>
        <a:srgbClr val="E7E6E6"/>
      </a:lt2>
      <a:accent1>
        <a:srgbClr val="92D050"/>
      </a:accent1>
      <a:accent2>
        <a:srgbClr val="008BBC"/>
      </a:accent2>
      <a:accent3>
        <a:srgbClr val="D81142"/>
      </a:accent3>
      <a:accent4>
        <a:srgbClr val="FFC000"/>
      </a:accent4>
      <a:accent5>
        <a:srgbClr val="218380"/>
      </a:accent5>
      <a:accent6>
        <a:srgbClr val="8F2D56"/>
      </a:accent6>
      <a:hlink>
        <a:srgbClr val="2E75B5"/>
      </a:hlink>
      <a:folHlink>
        <a:srgbClr val="954F72"/>
      </a:folHlink>
    </a:clrScheme>
    <a:fontScheme name="Charte CEA">
      <a:majorFont>
        <a:latin typeface="Arial"/>
        <a:ea typeface=""/>
        <a:cs typeface=""/>
      </a:majorFont>
      <a:minorFont>
        <a:latin typeface="Arial"/>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800" dirty="0"/>
        </a:defPPr>
      </a:lstStyle>
    </a:txDef>
  </a:objectDefaults>
  <a:extraClrSchemeLst/>
  <a:extLst>
    <a:ext uri="{05A4C25C-085E-4340-85A3-A5531E510DB2}">
      <thm15:themeFamily xmlns:thm15="http://schemas.microsoft.com/office/thememl/2012/main" name="2021-Presentation-PPT-16-9.potx" id="{9F922F03-9594-43F1-9117-515587023832}" vid="{063EDDF1-E783-4B4C-8407-69A89F01F62F}"/>
    </a:ext>
  </a:extLst>
</a:theme>
</file>

<file path=ppt/theme/theme2.xml><?xml version="1.0" encoding="utf-8"?>
<a:theme xmlns:a="http://schemas.openxmlformats.org/drawingml/2006/main" name="Template CEA 2019 Clair">
  <a:themeElements>
    <a:clrScheme name="CEA Défaut 2">
      <a:dk1>
        <a:srgbClr val="3F3F3F"/>
      </a:dk1>
      <a:lt1>
        <a:sysClr val="window" lastClr="FFFFFF"/>
      </a:lt1>
      <a:dk2>
        <a:srgbClr val="44546A"/>
      </a:dk2>
      <a:lt2>
        <a:srgbClr val="E7E6E6"/>
      </a:lt2>
      <a:accent1>
        <a:srgbClr val="FFBC42"/>
      </a:accent1>
      <a:accent2>
        <a:srgbClr val="D81159"/>
      </a:accent2>
      <a:accent3>
        <a:srgbClr val="8F2D56"/>
      </a:accent3>
      <a:accent4>
        <a:srgbClr val="689B42"/>
      </a:accent4>
      <a:accent5>
        <a:srgbClr val="218380"/>
      </a:accent5>
      <a:accent6>
        <a:srgbClr val="FFD29F"/>
      </a:accent6>
      <a:hlink>
        <a:srgbClr val="2E75B5"/>
      </a:hlink>
      <a:folHlink>
        <a:srgbClr val="954F72"/>
      </a:folHlink>
    </a:clrScheme>
    <a:fontScheme name="Charte CEA">
      <a:majorFont>
        <a:latin typeface="Arial"/>
        <a:ea typeface=""/>
        <a:cs typeface=""/>
      </a:majorFont>
      <a:minorFont>
        <a:latin typeface="Arial"/>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800" dirty="0"/>
        </a:defPPr>
      </a:lstStyle>
    </a:txDef>
  </a:objectDefaults>
  <a:extraClrSchemeLst/>
  <a:extLst>
    <a:ext uri="{05A4C25C-085E-4340-85A3-A5531E510DB2}">
      <thm15:themeFamily xmlns:thm15="http://schemas.microsoft.com/office/thememl/2012/main" name="2021-Presentation-PPT-16-9.potx" id="{9F922F03-9594-43F1-9117-515587023832}" vid="{09328BBD-E5D4-49DD-9C00-812735499E2D}"/>
    </a:ext>
  </a:extLst>
</a:theme>
</file>

<file path=ppt/theme/theme3.xml><?xml version="1.0" encoding="utf-8"?>
<a:theme xmlns:a="http://schemas.openxmlformats.org/drawingml/2006/main" name="Template CEA 2019 Marron">
  <a:themeElements>
    <a:clrScheme name="CEA Bleu">
      <a:dk1>
        <a:srgbClr val="3F3F3F"/>
      </a:dk1>
      <a:lt1>
        <a:sysClr val="window" lastClr="FFFFFF"/>
      </a:lt1>
      <a:dk2>
        <a:srgbClr val="44546A"/>
      </a:dk2>
      <a:lt2>
        <a:srgbClr val="E7E6E6"/>
      </a:lt2>
      <a:accent1>
        <a:srgbClr val="49728C"/>
      </a:accent1>
      <a:accent2>
        <a:srgbClr val="689BA6"/>
      </a:accent2>
      <a:accent3>
        <a:srgbClr val="C2F2F2"/>
      </a:accent3>
      <a:accent4>
        <a:srgbClr val="273D40"/>
      </a:accent4>
      <a:accent5>
        <a:srgbClr val="0084B4"/>
      </a:accent5>
      <a:accent6>
        <a:srgbClr val="93E2FF"/>
      </a:accent6>
      <a:hlink>
        <a:srgbClr val="2E75B5"/>
      </a:hlink>
      <a:folHlink>
        <a:srgbClr val="954F72"/>
      </a:folHlink>
    </a:clrScheme>
    <a:fontScheme name="Charte CEA">
      <a:majorFont>
        <a:latin typeface="Arial"/>
        <a:ea typeface=""/>
        <a:cs typeface=""/>
      </a:majorFont>
      <a:minorFont>
        <a:latin typeface="Arial"/>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800" dirty="0"/>
        </a:defPPr>
      </a:lstStyle>
    </a:txDef>
  </a:objectDefaults>
  <a:extraClrSchemeLst/>
  <a:extLst>
    <a:ext uri="{05A4C25C-085E-4340-85A3-A5531E510DB2}">
      <thm15:themeFamily xmlns:thm15="http://schemas.microsoft.com/office/thememl/2012/main" name="2021-Presentation-PPT-16-9.potx" id="{9F922F03-9594-43F1-9117-515587023832}" vid="{2A25B854-C178-4DE8-9508-FBD4AF6CA1A9}"/>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2021-Presentation-PPT-16-9</Template>
  <TotalTime>56496</TotalTime>
  <Words>2743</Words>
  <Application>Microsoft Office PowerPoint</Application>
  <PresentationFormat>Grand écran</PresentationFormat>
  <Paragraphs>348</Paragraphs>
  <Slides>15</Slides>
  <Notes>0</Notes>
  <HiddenSlides>0</HiddenSlides>
  <MMClips>0</MMClips>
  <ScaleCrop>false</ScaleCrop>
  <HeadingPairs>
    <vt:vector size="6" baseType="variant">
      <vt:variant>
        <vt:lpstr>Polices utilisées</vt:lpstr>
      </vt:variant>
      <vt:variant>
        <vt:i4>5</vt:i4>
      </vt:variant>
      <vt:variant>
        <vt:lpstr>Thème</vt:lpstr>
      </vt:variant>
      <vt:variant>
        <vt:i4>3</vt:i4>
      </vt:variant>
      <vt:variant>
        <vt:lpstr>Titres des diapositives</vt:lpstr>
      </vt:variant>
      <vt:variant>
        <vt:i4>15</vt:i4>
      </vt:variant>
    </vt:vector>
  </HeadingPairs>
  <TitlesOfParts>
    <vt:vector size="23" baseType="lpstr">
      <vt:lpstr>Arial</vt:lpstr>
      <vt:lpstr>Calibri</vt:lpstr>
      <vt:lpstr>Cambria Math</vt:lpstr>
      <vt:lpstr>Wingdings</vt:lpstr>
      <vt:lpstr>Wingdings 3</vt:lpstr>
      <vt:lpstr>Template CEA 2019 Défaut</vt:lpstr>
      <vt:lpstr>Template CEA 2019 Clair</vt:lpstr>
      <vt:lpstr>Template CEA 2019 Marron</vt:lpstr>
      <vt:lpstr>Présentation PowerPoint</vt:lpstr>
      <vt:lpstr>When structure meets evaluated data</vt:lpstr>
      <vt:lpstr>PAN@CEA</vt:lpstr>
      <vt:lpstr>From HFB to QRPA matrix</vt:lpstr>
      <vt:lpstr>From HFB to QRPA matrix</vt:lpstr>
      <vt:lpstr>Comparison of matricial QRPA and Finite Amplitude Method</vt:lpstr>
      <vt:lpstr>Comparison of matricial QRPA and Finite Amplitude Method</vt:lpstr>
      <vt:lpstr>Comparison of matricial QRPA and Finite Amplitude Method</vt:lpstr>
      <vt:lpstr>Application of axial QRPA-FAM to E1 response in light systems</vt:lpstr>
      <vt:lpstr>QRPA and finite temperature</vt:lpstr>
      <vt:lpstr>Generalizing to triaxial systems : preliminary results</vt:lpstr>
      <vt:lpstr>QRPA-FAM in odd systems : very preliminary results</vt:lpstr>
      <vt:lpstr>Conclusions</vt:lpstr>
      <vt:lpstr>Thank you for your attention</vt:lpstr>
      <vt:lpstr>Finite Amplitude Method for QRPA</vt:lpstr>
    </vt:vector>
  </TitlesOfParts>
  <Company>CEA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FROSINI Mikael</dc:creator>
  <cp:lastModifiedBy>FROSINI Mikael</cp:lastModifiedBy>
  <cp:revision>337</cp:revision>
  <dcterms:created xsi:type="dcterms:W3CDTF">2021-10-06T13:39:06Z</dcterms:created>
  <dcterms:modified xsi:type="dcterms:W3CDTF">2022-06-26T18:56:51Z</dcterms:modified>
</cp:coreProperties>
</file>