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306" r:id="rId4"/>
    <p:sldId id="303" r:id="rId5"/>
    <p:sldId id="304" r:id="rId6"/>
    <p:sldId id="305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2"/>
  </p:normalViewPr>
  <p:slideViewPr>
    <p:cSldViewPr snapToGrid="0" snapToObjects="1">
      <p:cViewPr varScale="1">
        <p:scale>
          <a:sx n="131" d="100"/>
          <a:sy n="131" d="100"/>
        </p:scale>
        <p:origin x="169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436" y="3221764"/>
            <a:ext cx="6373091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436" y="5063369"/>
            <a:ext cx="6373092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27/02/20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27/02/20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27/02/20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27/02/20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27/02/20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27/02/20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27/02/20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27/02/20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27/02/20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27/02/20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27/02/20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7298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venir Heavy"/>
                <a:cs typeface="Avenir Heavy"/>
              </a:rPr>
              <a:t>Enhancing researchers </a:t>
            </a:r>
            <a:br>
              <a:rPr lang="en-GB" sz="3600" b="1" dirty="0">
                <a:latin typeface="Avenir Heavy"/>
                <a:cs typeface="Avenir Heavy"/>
              </a:rPr>
            </a:br>
            <a:r>
              <a:rPr lang="en-GB" sz="3600" b="1" dirty="0">
                <a:latin typeface="Avenir Heavy"/>
                <a:cs typeface="Avenir Heavy"/>
              </a:rPr>
              <a:t>involvement in EOSC</a:t>
            </a:r>
            <a:endParaRPr lang="it-IT" sz="3600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5463477"/>
            <a:ext cx="6858000" cy="934285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Giovanni LAMANNA</a:t>
            </a:r>
          </a:p>
          <a:p>
            <a:r>
              <a:rPr lang="en-GB" sz="1200" b="1" dirty="0">
                <a:latin typeface="Avenir Heavy"/>
                <a:cs typeface="Avenir Heavy"/>
              </a:rPr>
              <a:t>ESCAPE progress meeting.  Brussels, 26-27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27/02/20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Lamanna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BFC9E20-AA2D-42E3-B3AD-65C722822AB4}"/>
              </a:ext>
            </a:extLst>
          </p:cNvPr>
          <p:cNvSpPr txBox="1">
            <a:spLocks/>
          </p:cNvSpPr>
          <p:nvPr/>
        </p:nvSpPr>
        <p:spPr>
          <a:xfrm>
            <a:off x="1288919" y="136510"/>
            <a:ext cx="7688281" cy="6042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b="1" dirty="0" err="1">
                <a:solidFill>
                  <a:srgbClr val="000090"/>
                </a:solidFill>
                <a:latin typeface="+mn-lt"/>
                <a:ea typeface="MS PGothic" charset="0"/>
              </a:rPr>
              <a:t>Outline</a:t>
            </a:r>
            <a:endParaRPr lang="en-GB" b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C79B457-EE0D-44C6-93FF-DC2C2F3EED68}"/>
              </a:ext>
            </a:extLst>
          </p:cNvPr>
          <p:cNvSpPr txBox="1">
            <a:spLocks/>
          </p:cNvSpPr>
          <p:nvPr/>
        </p:nvSpPr>
        <p:spPr>
          <a:xfrm>
            <a:off x="439331" y="1496541"/>
            <a:ext cx="8537869" cy="22004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Backgorund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The ESCAPE Position Statement Document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Open Science and ESCAPE Test Science Projects</a:t>
            </a:r>
          </a:p>
          <a:p>
            <a:r>
              <a:rPr lang="en-GB" sz="2400" dirty="0"/>
              <a:t> Towards some pillar actions… (round-table debate)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457200" lvl="1" indent="0">
              <a:buFontTx/>
              <a:buNone/>
            </a:pPr>
            <a:endParaRPr lang="en-GB" dirty="0"/>
          </a:p>
          <a:p>
            <a:pPr marL="457200" lvl="1" indent="0">
              <a:buFontTx/>
              <a:buNone/>
            </a:pPr>
            <a:endParaRPr lang="en-GB" sz="2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870A4A-0B2F-4654-AD9E-8AA0634A9E0B}"/>
              </a:ext>
            </a:extLst>
          </p:cNvPr>
          <p:cNvSpPr txBox="1">
            <a:spLocks/>
          </p:cNvSpPr>
          <p:nvPr/>
        </p:nvSpPr>
        <p:spPr>
          <a:xfrm>
            <a:off x="5468112" y="6388640"/>
            <a:ext cx="551056" cy="27432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15B12F-D02A-B845-865F-37AC5B232343}" type="slidenum">
              <a:rPr lang="it-IT" sz="1200" smtClean="0"/>
              <a:pPr/>
              <a:t>2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47342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27/02/20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Lamanna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BFC9E20-AA2D-42E3-B3AD-65C722822AB4}"/>
              </a:ext>
            </a:extLst>
          </p:cNvPr>
          <p:cNvSpPr txBox="1">
            <a:spLocks/>
          </p:cNvSpPr>
          <p:nvPr/>
        </p:nvSpPr>
        <p:spPr>
          <a:xfrm>
            <a:off x="1260228" y="136510"/>
            <a:ext cx="7688281" cy="6042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rgbClr val="000090"/>
                </a:solidFill>
                <a:latin typeface="+mn-lt"/>
                <a:ea typeface="MS PGothic" charset="0"/>
              </a:rPr>
              <a:t>Some ideas for further discussions</a:t>
            </a:r>
            <a:endParaRPr lang="en-GB" b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8870A4A-0B2F-4654-AD9E-8AA0634A9E0B}"/>
              </a:ext>
            </a:extLst>
          </p:cNvPr>
          <p:cNvSpPr txBox="1">
            <a:spLocks/>
          </p:cNvSpPr>
          <p:nvPr/>
        </p:nvSpPr>
        <p:spPr>
          <a:xfrm>
            <a:off x="5468112" y="6388640"/>
            <a:ext cx="551056" cy="27432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15B12F-D02A-B845-865F-37AC5B232343}" type="slidenum">
              <a:rPr lang="it-IT" sz="1200" smtClean="0"/>
              <a:pPr/>
              <a:t>3</a:t>
            </a:fld>
            <a:endParaRPr lang="it-IT" sz="12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6ABD8DE-941F-F44A-BB12-FFEEA31ACAE3}"/>
              </a:ext>
            </a:extLst>
          </p:cNvPr>
          <p:cNvSpPr txBox="1">
            <a:spLocks/>
          </p:cNvSpPr>
          <p:nvPr/>
        </p:nvSpPr>
        <p:spPr>
          <a:xfrm>
            <a:off x="410640" y="912881"/>
            <a:ext cx="8655539" cy="49918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en-US" sz="3200" dirty="0"/>
              <a:t>First some comments and questions to our speakers…</a:t>
            </a:r>
            <a:endParaRPr lang="en-US" sz="2400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GB" sz="3200" dirty="0"/>
              <a:t>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457200" lvl="1" indent="0">
              <a:buFontTx/>
              <a:buNone/>
            </a:pPr>
            <a:endParaRPr lang="en-GB" sz="3200" dirty="0"/>
          </a:p>
          <a:p>
            <a:pPr marL="457200" lvl="1" indent="0">
              <a:buFontTx/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2649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27/02/20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Lamanna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BFC9E20-AA2D-42E3-B3AD-65C722822AB4}"/>
              </a:ext>
            </a:extLst>
          </p:cNvPr>
          <p:cNvSpPr txBox="1">
            <a:spLocks/>
          </p:cNvSpPr>
          <p:nvPr/>
        </p:nvSpPr>
        <p:spPr>
          <a:xfrm>
            <a:off x="1260228" y="136510"/>
            <a:ext cx="7688281" cy="6042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rgbClr val="000090"/>
                </a:solidFill>
                <a:latin typeface="+mn-lt"/>
                <a:ea typeface="MS PGothic" charset="0"/>
              </a:rPr>
              <a:t>Some ideas for further discussions</a:t>
            </a:r>
            <a:endParaRPr lang="en-GB" b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8870A4A-0B2F-4654-AD9E-8AA0634A9E0B}"/>
              </a:ext>
            </a:extLst>
          </p:cNvPr>
          <p:cNvSpPr txBox="1">
            <a:spLocks/>
          </p:cNvSpPr>
          <p:nvPr/>
        </p:nvSpPr>
        <p:spPr>
          <a:xfrm>
            <a:off x="5468112" y="6388640"/>
            <a:ext cx="551056" cy="27432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15B12F-D02A-B845-865F-37AC5B232343}" type="slidenum">
              <a:rPr lang="it-IT" sz="1200" smtClean="0"/>
              <a:pPr/>
              <a:t>4</a:t>
            </a:fld>
            <a:endParaRPr lang="it-IT" sz="12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6ABD8DE-941F-F44A-BB12-FFEEA31ACAE3}"/>
              </a:ext>
            </a:extLst>
          </p:cNvPr>
          <p:cNvSpPr txBox="1">
            <a:spLocks/>
          </p:cNvSpPr>
          <p:nvPr/>
        </p:nvSpPr>
        <p:spPr>
          <a:xfrm>
            <a:off x="410640" y="912881"/>
            <a:ext cx="8655539" cy="49918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en-US" sz="2000" dirty="0"/>
              <a:t>A coordinator’s vision (to be discussed during the round-table debate):</a:t>
            </a:r>
          </a:p>
          <a:p>
            <a:r>
              <a:rPr lang="en-US" sz="2000" dirty="0"/>
              <a:t>Four main pillar actions:</a:t>
            </a:r>
          </a:p>
          <a:p>
            <a:pPr lvl="1"/>
            <a:r>
              <a:rPr lang="en-US" sz="1600" dirty="0"/>
              <a:t>TSP</a:t>
            </a:r>
          </a:p>
          <a:p>
            <a:pPr lvl="1"/>
            <a:r>
              <a:rPr lang="en-US" sz="1600" dirty="0"/>
              <a:t>ESFRI RIs “data-research start-kit”</a:t>
            </a:r>
          </a:p>
          <a:p>
            <a:pPr lvl="1"/>
            <a:r>
              <a:rPr lang="en-US" sz="1600" dirty="0"/>
              <a:t>R&amp;D</a:t>
            </a:r>
          </a:p>
          <a:p>
            <a:pPr lvl="1"/>
            <a:r>
              <a:rPr lang="en-US" sz="1600" dirty="0"/>
              <a:t>RIs’ data for “Innovation and exploration”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 four-fold approach/channel:</a:t>
            </a:r>
          </a:p>
          <a:p>
            <a:pPr lvl="1"/>
            <a:r>
              <a:rPr lang="en-US" sz="1600" dirty="0"/>
              <a:t>ESFRI RI management boards</a:t>
            </a:r>
          </a:p>
          <a:p>
            <a:pPr lvl="1"/>
            <a:r>
              <a:rPr lang="en-US" sz="1600" dirty="0"/>
              <a:t>European research consortia/networks (APPEC, ASTRONET, ECFA, </a:t>
            </a:r>
            <a:r>
              <a:rPr lang="en-US" sz="1600" dirty="0" err="1"/>
              <a:t>NuPPEC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Researchers</a:t>
            </a:r>
          </a:p>
          <a:p>
            <a:pPr lvl="1"/>
            <a:r>
              <a:rPr lang="en-US" sz="1600" dirty="0"/>
              <a:t>EC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FontTx/>
              <a:buNone/>
            </a:pPr>
            <a:endParaRPr lang="en-GB" sz="2000" dirty="0"/>
          </a:p>
          <a:p>
            <a:pPr marL="457200" lvl="1" indent="0">
              <a:buFontTx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9321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27/02/20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Lamanna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BFC9E20-AA2D-42E3-B3AD-65C722822AB4}"/>
              </a:ext>
            </a:extLst>
          </p:cNvPr>
          <p:cNvSpPr txBox="1">
            <a:spLocks/>
          </p:cNvSpPr>
          <p:nvPr/>
        </p:nvSpPr>
        <p:spPr>
          <a:xfrm>
            <a:off x="1260228" y="136510"/>
            <a:ext cx="7688281" cy="6042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rgbClr val="000090"/>
                </a:solidFill>
                <a:latin typeface="+mn-lt"/>
                <a:ea typeface="MS PGothic" charset="0"/>
              </a:rPr>
              <a:t>Pillar actions</a:t>
            </a:r>
            <a:endParaRPr lang="en-GB" b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8870A4A-0B2F-4654-AD9E-8AA0634A9E0B}"/>
              </a:ext>
            </a:extLst>
          </p:cNvPr>
          <p:cNvSpPr txBox="1">
            <a:spLocks/>
          </p:cNvSpPr>
          <p:nvPr/>
        </p:nvSpPr>
        <p:spPr>
          <a:xfrm>
            <a:off x="5468112" y="6388640"/>
            <a:ext cx="551056" cy="27432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15B12F-D02A-B845-865F-37AC5B232343}" type="slidenum">
              <a:rPr lang="it-IT" sz="1200" smtClean="0"/>
              <a:pPr/>
              <a:t>5</a:t>
            </a:fld>
            <a:endParaRPr lang="it-IT" sz="12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6ABD8DE-941F-F44A-BB12-FFEEA31ACAE3}"/>
              </a:ext>
            </a:extLst>
          </p:cNvPr>
          <p:cNvSpPr txBox="1">
            <a:spLocks/>
          </p:cNvSpPr>
          <p:nvPr/>
        </p:nvSpPr>
        <p:spPr>
          <a:xfrm>
            <a:off x="348582" y="634333"/>
            <a:ext cx="8171910" cy="59045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      Four main pillar of the next Cluster actions for EOSC: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sz="1600" b="1" dirty="0"/>
              <a:t>TSP support and participation </a:t>
            </a:r>
            <a:r>
              <a:rPr lang="en-US" sz="1600" dirty="0"/>
              <a:t>is needed :</a:t>
            </a:r>
          </a:p>
          <a:p>
            <a:pPr lvl="2"/>
            <a:r>
              <a:rPr lang="en-US" sz="1400" dirty="0"/>
              <a:t>for consolidation of WPs interfaces and transversal scientific cooperation;</a:t>
            </a:r>
          </a:p>
          <a:p>
            <a:pPr lvl="2"/>
            <a:r>
              <a:rPr lang="en-US" sz="1400" dirty="0"/>
              <a:t>for establishing Virtual Research Environments to accelerate discoveries and add scientific value (demonstrating the EOSC added value);</a:t>
            </a:r>
          </a:p>
          <a:p>
            <a:pPr lvl="2"/>
            <a:r>
              <a:rPr lang="en-US" sz="1400" dirty="0"/>
              <a:t>for researchers’ credits for their open-science engagements.</a:t>
            </a:r>
          </a:p>
          <a:p>
            <a:pPr marL="457200" lvl="1" indent="0">
              <a:buNone/>
            </a:pPr>
            <a:r>
              <a:rPr lang="en-US" sz="1600" dirty="0"/>
              <a:t>  </a:t>
            </a:r>
          </a:p>
          <a:p>
            <a:pPr lvl="1"/>
            <a:r>
              <a:rPr lang="en-US" sz="1600" b="1" dirty="0"/>
              <a:t>“EOSC start-kit</a:t>
            </a:r>
            <a:r>
              <a:rPr lang="en-US" sz="1600" dirty="0"/>
              <a:t>” preparation devoted to ESFRI RIs for data-research</a:t>
            </a:r>
            <a:r>
              <a:rPr lang="en-US" sz="1600" b="1" dirty="0"/>
              <a:t>:  </a:t>
            </a:r>
          </a:p>
          <a:p>
            <a:pPr lvl="2"/>
            <a:r>
              <a:rPr lang="en-US" sz="1400" dirty="0"/>
              <a:t>making the EOSC portal (through the ESCAPE cell) their own natural open-science environment (establishing DMP, AAI guidelines, dedicating services and resources and analysis platform).</a:t>
            </a:r>
          </a:p>
          <a:p>
            <a:pPr marL="457200" lvl="1" indent="0">
              <a:buNone/>
            </a:pPr>
            <a:r>
              <a:rPr lang="en-US" sz="1600" dirty="0"/>
              <a:t>      </a:t>
            </a:r>
          </a:p>
          <a:p>
            <a:pPr lvl="1"/>
            <a:r>
              <a:rPr lang="en-US" sz="1600" b="1" dirty="0"/>
              <a:t>R&amp;D </a:t>
            </a:r>
            <a:r>
              <a:rPr lang="en-US" sz="1600" dirty="0"/>
              <a:t>in ICT</a:t>
            </a:r>
            <a:r>
              <a:rPr lang="en-US" sz="1600"/>
              <a:t>, analysis </a:t>
            </a:r>
            <a:r>
              <a:rPr lang="en-US" sz="1600" dirty="0"/>
              <a:t>software and FAIR data stewardship as part of tradition of our communities. Ex.:</a:t>
            </a:r>
          </a:p>
          <a:p>
            <a:pPr lvl="2"/>
            <a:r>
              <a:rPr lang="en-US" sz="1400" dirty="0"/>
              <a:t>IA developments/applications by “AAPN software foundation”;</a:t>
            </a:r>
          </a:p>
          <a:p>
            <a:pPr lvl="2"/>
            <a:r>
              <a:rPr lang="en-US" sz="1400" dirty="0"/>
              <a:t>Data-Lake services and heterogeneous computing access;</a:t>
            </a:r>
          </a:p>
          <a:p>
            <a:pPr marL="457200" lvl="1" indent="0">
              <a:buNone/>
            </a:pPr>
            <a:endParaRPr lang="en-US" sz="700" dirty="0"/>
          </a:p>
          <a:p>
            <a:pPr lvl="1"/>
            <a:r>
              <a:rPr lang="en-US" sz="1600" dirty="0"/>
              <a:t>“</a:t>
            </a:r>
            <a:r>
              <a:rPr lang="en-US" sz="1600" b="1" dirty="0"/>
              <a:t>Innovation and exploration</a:t>
            </a:r>
            <a:r>
              <a:rPr lang="en-US" sz="1600" dirty="0"/>
              <a:t>”* through correlated or complementary data:</a:t>
            </a:r>
          </a:p>
          <a:p>
            <a:pPr lvl="2"/>
            <a:r>
              <a:rPr lang="en-US" sz="1400" dirty="0"/>
              <a:t>multi-disciplinary technology, engineering and other-science data from our RI (and their cooperation with industry);</a:t>
            </a:r>
          </a:p>
          <a:p>
            <a:pPr lvl="2"/>
            <a:r>
              <a:rPr lang="en-US" sz="1400" dirty="0"/>
              <a:t>exploring cooperative actions with industry for innovation within EOSC.</a:t>
            </a:r>
          </a:p>
          <a:p>
            <a:pPr marL="914400" lvl="2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sz="1600" dirty="0"/>
              <a:t>* </a:t>
            </a:r>
            <a:r>
              <a:rPr lang="en-US" sz="1200" i="1" dirty="0"/>
              <a:t>Inspired also by recent communications of commissioner T. Breton  about </a:t>
            </a:r>
            <a:r>
              <a:rPr lang="fr-FR" sz="1200" i="1" dirty="0"/>
              <a:t>a single </a:t>
            </a:r>
            <a:r>
              <a:rPr lang="fr-FR" sz="1200" i="1" dirty="0" err="1"/>
              <a:t>European</a:t>
            </a:r>
            <a:r>
              <a:rPr lang="fr-FR" sz="1200" i="1" dirty="0"/>
              <a:t> </a:t>
            </a:r>
            <a:r>
              <a:rPr lang="fr-FR" sz="1200" i="1" dirty="0" err="1"/>
              <a:t>market</a:t>
            </a:r>
            <a:r>
              <a:rPr lang="fr-FR" sz="1200" i="1" dirty="0"/>
              <a:t> for </a:t>
            </a:r>
            <a:r>
              <a:rPr lang="fr-FR" sz="1200" i="1" dirty="0" err="1"/>
              <a:t>industrial</a:t>
            </a:r>
            <a:r>
              <a:rPr lang="fr-FR" sz="1200" i="1" dirty="0"/>
              <a:t> data.</a:t>
            </a:r>
            <a:endParaRPr lang="en-GB" sz="1600" i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FontTx/>
              <a:buNone/>
            </a:pPr>
            <a:endParaRPr lang="en-GB" sz="2000" dirty="0"/>
          </a:p>
          <a:p>
            <a:pPr marL="457200" lvl="1" indent="0">
              <a:buFontTx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6913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27/02/20</a:t>
            </a:fld>
            <a:endParaRPr lang="it-IT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Lamanna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BFC9E20-AA2D-42E3-B3AD-65C722822AB4}"/>
              </a:ext>
            </a:extLst>
          </p:cNvPr>
          <p:cNvSpPr txBox="1">
            <a:spLocks/>
          </p:cNvSpPr>
          <p:nvPr/>
        </p:nvSpPr>
        <p:spPr>
          <a:xfrm>
            <a:off x="1260228" y="136510"/>
            <a:ext cx="7688281" cy="6042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rgbClr val="000090"/>
                </a:solidFill>
                <a:latin typeface="+mn-lt"/>
                <a:ea typeface="MS PGothic" charset="0"/>
              </a:rPr>
              <a:t>Multiple channels</a:t>
            </a:r>
            <a:endParaRPr lang="en-GB" b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8870A4A-0B2F-4654-AD9E-8AA0634A9E0B}"/>
              </a:ext>
            </a:extLst>
          </p:cNvPr>
          <p:cNvSpPr txBox="1">
            <a:spLocks/>
          </p:cNvSpPr>
          <p:nvPr/>
        </p:nvSpPr>
        <p:spPr>
          <a:xfrm>
            <a:off x="5468112" y="6388640"/>
            <a:ext cx="551056" cy="27432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15B12F-D02A-B845-865F-37AC5B232343}" type="slidenum">
              <a:rPr lang="it-IT" sz="1200" smtClean="0"/>
              <a:pPr/>
              <a:t>6</a:t>
            </a:fld>
            <a:endParaRPr lang="it-IT" sz="12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6ABD8DE-941F-F44A-BB12-FFEEA31ACAE3}"/>
              </a:ext>
            </a:extLst>
          </p:cNvPr>
          <p:cNvSpPr txBox="1">
            <a:spLocks/>
          </p:cNvSpPr>
          <p:nvPr/>
        </p:nvSpPr>
        <p:spPr>
          <a:xfrm>
            <a:off x="168308" y="262970"/>
            <a:ext cx="8929990" cy="5917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 four-fold recommended approach for open science:</a:t>
            </a:r>
            <a:endParaRPr lang="en-US" sz="1000" dirty="0"/>
          </a:p>
          <a:p>
            <a:pPr lvl="1"/>
            <a:r>
              <a:rPr lang="en-US" sz="1600" b="1" dirty="0"/>
              <a:t>ESFRI RI management boards </a:t>
            </a:r>
            <a:r>
              <a:rPr lang="en-US" sz="1600" dirty="0"/>
              <a:t>(Top-Down)</a:t>
            </a:r>
          </a:p>
          <a:p>
            <a:pPr lvl="2"/>
            <a:r>
              <a:rPr lang="en-US" sz="1400" dirty="0"/>
              <a:t>(as in the case of ESCAPE) by formal continuous committing in establishing EOSC; </a:t>
            </a:r>
          </a:p>
          <a:p>
            <a:pPr lvl="2"/>
            <a:r>
              <a:rPr lang="en-US" sz="1400" dirty="0"/>
              <a:t>privileging the cluster dimension than the individual positioning;</a:t>
            </a:r>
          </a:p>
          <a:p>
            <a:pPr lvl="2"/>
            <a:r>
              <a:rPr lang="en-US" sz="1400" dirty="0"/>
              <a:t> engaging in making “EOSC powered” all their activities for data </a:t>
            </a:r>
            <a:r>
              <a:rPr lang="en-US" sz="1400" dirty="0" err="1"/>
              <a:t>FAIRness</a:t>
            </a:r>
            <a:r>
              <a:rPr lang="en-US" sz="1400" dirty="0"/>
              <a:t> (supporting the ESCAPE cell and the multi-probe VRE); 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European </a:t>
            </a:r>
            <a:r>
              <a:rPr lang="en-US" sz="1600" b="1" dirty="0"/>
              <a:t>research consortia</a:t>
            </a:r>
            <a:r>
              <a:rPr lang="en-US" sz="1600" dirty="0"/>
              <a:t> (such as APPEC, ASTRONET, ECFA, </a:t>
            </a:r>
            <a:r>
              <a:rPr lang="en-US" sz="1600" dirty="0" err="1"/>
              <a:t>NuPPEC</a:t>
            </a:r>
            <a:r>
              <a:rPr lang="en-US" sz="1600" dirty="0"/>
              <a:t>) (Top-Down)</a:t>
            </a:r>
          </a:p>
          <a:p>
            <a:pPr lvl="2"/>
            <a:r>
              <a:rPr lang="en-US" sz="1400" dirty="0"/>
              <a:t>producing a joint statement endorsing the ESCAPE impacts and the EOSC implementation;</a:t>
            </a:r>
          </a:p>
          <a:p>
            <a:pPr lvl="2"/>
            <a:r>
              <a:rPr lang="en-US" sz="1400" dirty="0"/>
              <a:t>aligning national institutes in adopting credit system and acknowledgement for researchers;</a:t>
            </a:r>
          </a:p>
          <a:p>
            <a:pPr lvl="2"/>
            <a:r>
              <a:rPr lang="en-US" sz="1400" dirty="0"/>
              <a:t>supporting formally shared </a:t>
            </a:r>
            <a:r>
              <a:rPr lang="en-US" sz="1400" dirty="0" err="1"/>
              <a:t>EoI</a:t>
            </a:r>
            <a:r>
              <a:rPr lang="en-US" sz="1400" dirty="0"/>
              <a:t>-TSP and envisaging shared funding scheme for open science;</a:t>
            </a:r>
          </a:p>
          <a:p>
            <a:pPr lvl="2"/>
            <a:r>
              <a:rPr lang="en-US" sz="1400" dirty="0"/>
              <a:t>establishing an “open-science-EOSC bureau” among the four consortia for a common scientific strategy to support cross-border cooperation (for inclusiveness and sustainability); 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600" b="1" dirty="0"/>
              <a:t>Researchers</a:t>
            </a:r>
            <a:r>
              <a:rPr lang="en-US" sz="1600" dirty="0"/>
              <a:t> (Bottom-Up)</a:t>
            </a:r>
          </a:p>
          <a:p>
            <a:pPr lvl="2"/>
            <a:r>
              <a:rPr lang="en-US" sz="1400" dirty="0"/>
              <a:t>participating to establishing the ESCAPE data and software catalogue (within EOSC portal) by a community foundation approach;</a:t>
            </a:r>
          </a:p>
          <a:p>
            <a:pPr lvl="2"/>
            <a:r>
              <a:rPr lang="en-US" sz="1400" dirty="0"/>
              <a:t>monitoring researchers needs and establishing training and innovation strategy;</a:t>
            </a:r>
          </a:p>
          <a:p>
            <a:pPr lvl="2"/>
            <a:r>
              <a:rPr lang="en-US" sz="1400" dirty="0"/>
              <a:t>committing in TSPs and building the VRE for knowledge sharing and creation;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600" b="1" dirty="0"/>
              <a:t>EC and EOSC governance </a:t>
            </a:r>
            <a:r>
              <a:rPr lang="en-US" sz="1600" dirty="0"/>
              <a:t> (Top-Down)</a:t>
            </a:r>
          </a:p>
          <a:p>
            <a:pPr lvl="2"/>
            <a:r>
              <a:rPr lang="en-US" sz="1400" dirty="0"/>
              <a:t>Supporting the Science Clusters in Horizon Europe</a:t>
            </a:r>
          </a:p>
          <a:p>
            <a:pPr marL="914400" lvl="2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1600" dirty="0"/>
              <a:t>    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FontTx/>
              <a:buNone/>
            </a:pPr>
            <a:endParaRPr lang="en-GB" sz="2000" dirty="0"/>
          </a:p>
          <a:p>
            <a:pPr marL="457200" lvl="1" indent="0">
              <a:buFontTx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03198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3791</TotalTime>
  <Words>557</Words>
  <Application>Microsoft Macintosh PowerPoint</Application>
  <PresentationFormat>Affichage à l'écran (4:3)</PresentationFormat>
  <Paragraphs>102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MS PGothic</vt:lpstr>
      <vt:lpstr>Arial</vt:lpstr>
      <vt:lpstr>Avenir Heavy</vt:lpstr>
      <vt:lpstr>Calibri</vt:lpstr>
      <vt:lpstr>Calibri Light</vt:lpstr>
      <vt:lpstr>Tema di Office</vt:lpstr>
      <vt:lpstr>Enhancing researchers  involvement in EOSC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Microsoft Office User</cp:lastModifiedBy>
  <cp:revision>96</cp:revision>
  <dcterms:created xsi:type="dcterms:W3CDTF">2018-11-20T16:31:33Z</dcterms:created>
  <dcterms:modified xsi:type="dcterms:W3CDTF">2020-02-27T13:00:08Z</dcterms:modified>
</cp:coreProperties>
</file>