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391" r:id="rId4"/>
    <p:sldId id="400" r:id="rId5"/>
    <p:sldId id="379" r:id="rId6"/>
    <p:sldId id="392" r:id="rId7"/>
    <p:sldId id="393" r:id="rId8"/>
    <p:sldId id="397" r:id="rId9"/>
    <p:sldId id="398" r:id="rId10"/>
    <p:sldId id="399" r:id="rId11"/>
    <p:sldId id="263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1" roundtripDataSignature="AMtx7mjjkbqgcdxynjKfMTxRFZTC+9Ml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31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185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7625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7699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1139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1804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7897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1797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2391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07A6AC6-482B-0845-AC50-9DA68A0AB2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6AB81E-3CD1-CA4F-8252-EC05BE0193E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89687E-DCE4-C141-9470-063B587D3C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03732-A10C-A449-85B1-9CB133C5A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A93C4B-87AF-DB40-B206-81B403A45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E60785-441C-964A-A99D-F3A7EAB20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9C34D-65DB-9A41-A6DB-C9378D8AC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021820-A8B9-DD4A-AF32-21359758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91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AE210-A3B2-E44A-9D30-D826888C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8E0668-97E8-D941-877F-C743F6261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BD459C-295C-7444-8745-9483B3AB3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D94662-E150-1043-9EA5-08AD3364F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B40ACD-3FA2-0247-BA5D-D0C9143F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113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036A7-228F-4D40-8EEA-DEA5C238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11205D-59AA-E640-8BF2-72FE1DABC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2569D-683F-5A4A-853F-9A93B2C04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31EBBE-19A0-DA47-8E4E-1ED79DDD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2A6005-39C8-6041-A831-E30B92BE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587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316FF8-4DBB-7841-BE84-88314BF3D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CD89ED-52F5-F24B-A96C-FE87497E46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4B11C1-66E2-C24F-9DDC-88A5FDDA6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5C3BB0-86D8-1E46-9D20-8B448D11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AF1FFD-40A0-0D46-83D1-2581B56C8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BB1814-8956-E945-8733-BF7A143A4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547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52D4DC-85C5-5B48-84C9-AD0E3DAF6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230741-0832-DB42-B9AA-F0219A56E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05E2E4-C657-B644-9CE2-3417740D1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84A743-1AAE-A64A-9BF6-A365401A4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0251DE1-CB6E-C947-9408-176931DC3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8A1AB00-FD8A-6246-941E-F5548A28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767E54-9194-9946-8BE1-D3803687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1F823-15A3-5440-862A-B6C427CE3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417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E2CDE-1E50-7949-B81F-870F0307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584FA1A-FCAB-B348-85FF-ECEC6EB92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76D4D2-D282-FA44-8640-1630C79F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DC3104-7363-3E42-895C-9D41A376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723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F1975B9-39B4-754A-819B-18029EA2B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B3FF109-22AA-3D4C-BC0D-EC642A0DA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607909-6480-8F4D-BA81-99564673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491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9FDF79-FFC5-FD40-BFCE-12C729312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9585B2-DF9C-BC41-9823-FDEDC7A02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D2A81F-A0C1-3548-8FD7-C23F3CB12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F43F30-9B59-2A40-859C-C499A1CA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15C07C-A87B-2D48-9729-B500BCA6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473E2F-F59D-B74E-8015-FD51C2FAA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382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A90158-F669-F340-90D7-A69851B02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6149C6-61FC-124B-B2A1-F5090F2DD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76672C-A09B-EC48-A67F-F82003E6B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2CFBAE-59BC-3A49-BD27-ED06460EC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B205CA-849C-7543-88C1-28D684456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88511F-3569-D34D-B5D0-46294C51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509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F14F93-60AA-3649-A838-CCAF56ABF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5640D0-6A82-7843-9FDA-B17673F31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2ACAE2-64A6-8347-BD92-F2452B626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E2D17A-80DB-FC46-9CD1-99F318C4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93B651-4BF3-D64B-B44C-C0B05E4C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4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A7316E-89F7-7448-BB39-3B5F2286C2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7FD1B5-870F-FB44-B8FD-884380C9C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A21A22-1E30-6D42-AE7A-6E7552D8B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2DA105-AC53-8842-A6E4-F96A470B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0B6922-4FCE-BF47-8752-29A764777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34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D68352A-0242-C045-8B1B-0227D8A1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66D7FB-0EDF-5340-B233-1FC5EC7C9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1CBD5-A825-964F-9F80-8D7D3930E2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1A144-30D7-DC48-ADB2-EE716292C6D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8BEF5A-C22C-B846-9D7F-4C2EAC7EB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FB2CA2-9029-4F42-B9DE-7BDC9AEF2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40D8-E9B1-5E47-AA32-8BB0F91FD5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06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zenodo.org/record/3574203#.XlUGpJNKi-w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9939" y="9939"/>
            <a:ext cx="12192000" cy="6858000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8768187" y="4873987"/>
            <a:ext cx="4690361" cy="1315120"/>
          </a:xfrm>
          <a:prstGeom prst="roundRect">
            <a:avLst>
              <a:gd name="adj" fmla="val 50000"/>
            </a:avLst>
          </a:prstGeom>
          <a:solidFill>
            <a:srgbClr val="75BADA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" name="Google Shape;90;p1"/>
          <p:cNvGrpSpPr/>
          <p:nvPr/>
        </p:nvGrpSpPr>
        <p:grpSpPr>
          <a:xfrm>
            <a:off x="-1546345" y="609862"/>
            <a:ext cx="10840433" cy="5638275"/>
            <a:chOff x="-762995" y="3748964"/>
            <a:chExt cx="10840433" cy="5638275"/>
          </a:xfrm>
        </p:grpSpPr>
        <p:sp>
          <p:nvSpPr>
            <p:cNvPr id="91" name="Google Shape;91;p1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1"/>
          <p:cNvSpPr txBox="1"/>
          <p:nvPr/>
        </p:nvSpPr>
        <p:spPr>
          <a:xfrm>
            <a:off x="1138003" y="898387"/>
            <a:ext cx="8391760" cy="1991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GB" sz="4400" b="1" dirty="0">
                <a:solidFill>
                  <a:schemeClr val="accent4"/>
                </a:solidFill>
                <a:latin typeface="Calibri"/>
                <a:cs typeface="Calibri"/>
                <a:sym typeface="Calibri"/>
              </a:rPr>
              <a:t>EOSC Architecture WG</a:t>
            </a:r>
            <a:endParaRPr dirty="0">
              <a:solidFill>
                <a:schemeClr val="accent4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endParaRPr sz="3200" i="1" dirty="0"/>
          </a:p>
        </p:txBody>
      </p:sp>
      <p:sp>
        <p:nvSpPr>
          <p:cNvPr id="99" name="Google Shape;99;p1"/>
          <p:cNvSpPr txBox="1"/>
          <p:nvPr/>
        </p:nvSpPr>
        <p:spPr>
          <a:xfrm>
            <a:off x="1138003" y="3087083"/>
            <a:ext cx="7630184" cy="867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2"/>
              </a:buClr>
              <a:buSzPts val="3200"/>
              <a:buFont typeface="Calibri"/>
              <a:buNone/>
            </a:pPr>
            <a:r>
              <a:rPr lang="en-GB" sz="3200" b="1" dirty="0">
                <a:solidFill>
                  <a:srgbClr val="FFCC02"/>
                </a:solidFill>
                <a:latin typeface="Calibri"/>
                <a:cs typeface="Calibri"/>
                <a:sym typeface="Calibri"/>
              </a:rPr>
              <a:t>Jean-François ABRAMATIC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2"/>
              </a:buClr>
              <a:buSzPts val="3200"/>
              <a:buFont typeface="Calibri"/>
              <a:buNone/>
            </a:pPr>
            <a:r>
              <a:rPr lang="en-GB" sz="3200" b="1" dirty="0">
                <a:solidFill>
                  <a:srgbClr val="FFCC02"/>
                </a:solidFill>
                <a:latin typeface="Calibri"/>
                <a:cs typeface="Calibri"/>
                <a:sym typeface="Calibri"/>
              </a:rPr>
              <a:t>EOSC Executive Board member</a:t>
            </a:r>
            <a:endParaRPr dirty="0"/>
          </a:p>
        </p:txBody>
      </p:sp>
      <p:sp>
        <p:nvSpPr>
          <p:cNvPr id="100" name="Google Shape;100;p1"/>
          <p:cNvSpPr txBox="1"/>
          <p:nvPr/>
        </p:nvSpPr>
        <p:spPr>
          <a:xfrm>
            <a:off x="1098247" y="5209523"/>
            <a:ext cx="6574762" cy="880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2"/>
              </a:buClr>
              <a:buSzPts val="2800"/>
              <a:buFont typeface="Calibri"/>
              <a:buNone/>
            </a:pPr>
            <a:r>
              <a:rPr lang="en-GB" sz="2800" b="1" dirty="0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H2020-ESCAPE Progress</a:t>
            </a:r>
            <a:r>
              <a:rPr lang="en-GB" sz="2800" b="1" i="0" u="none" strike="noStrike" cap="none" dirty="0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 Meeting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2"/>
              </a:buClr>
              <a:buSzPts val="2800"/>
              <a:buFont typeface="Calibri"/>
              <a:buNone/>
            </a:pPr>
            <a:r>
              <a:rPr lang="en-GB" sz="2800" b="1" dirty="0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Brussels</a:t>
            </a:r>
            <a:r>
              <a:rPr lang="en-GB" sz="2800" b="1" i="0" u="none" strike="noStrike" cap="none" dirty="0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, 2</a:t>
            </a:r>
            <a:r>
              <a:rPr lang="en-GB" sz="2800" b="1" dirty="0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GB" sz="2800" b="1" i="0" u="none" strike="noStrike" cap="none" dirty="0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1" dirty="0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Febr</a:t>
            </a:r>
            <a:r>
              <a:rPr lang="en-GB" sz="2800" b="1" i="0" u="none" strike="noStrike" cap="none" dirty="0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uary 2020</a:t>
            </a:r>
            <a:endParaRPr sz="2800" b="1" i="0" u="none" strike="noStrike" cap="none" dirty="0">
              <a:solidFill>
                <a:srgbClr val="FFCC0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99856" y="5053216"/>
            <a:ext cx="2524959" cy="956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/>
          <p:nvPr/>
        </p:nvSpPr>
        <p:spPr>
          <a:xfrm>
            <a:off x="-9939" y="0"/>
            <a:ext cx="12192000" cy="6858000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8"/>
          <p:cNvSpPr/>
          <p:nvPr/>
        </p:nvSpPr>
        <p:spPr>
          <a:xfrm>
            <a:off x="8768187" y="4875041"/>
            <a:ext cx="4424030" cy="1315120"/>
          </a:xfrm>
          <a:prstGeom prst="roundRect">
            <a:avLst>
              <a:gd name="adj" fmla="val 50000"/>
            </a:avLst>
          </a:prstGeom>
          <a:solidFill>
            <a:srgbClr val="75BADA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6" name="Google Shape;206;p8"/>
          <p:cNvGrpSpPr/>
          <p:nvPr/>
        </p:nvGrpSpPr>
        <p:grpSpPr>
          <a:xfrm>
            <a:off x="-1556284" y="609862"/>
            <a:ext cx="10840433" cy="5638275"/>
            <a:chOff x="-762995" y="3748964"/>
            <a:chExt cx="10840433" cy="5638275"/>
          </a:xfrm>
        </p:grpSpPr>
        <p:sp>
          <p:nvSpPr>
            <p:cNvPr id="207" name="Google Shape;207;p8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8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8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8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15" name="Google Shape;21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99856" y="5053216"/>
            <a:ext cx="2524959" cy="95666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8"/>
          <p:cNvSpPr txBox="1"/>
          <p:nvPr/>
        </p:nvSpPr>
        <p:spPr>
          <a:xfrm>
            <a:off x="1110682" y="2234147"/>
            <a:ext cx="5688710" cy="560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2"/>
              </a:buClr>
              <a:buSzPts val="4000"/>
              <a:buFont typeface="Calibri"/>
              <a:buNone/>
            </a:pPr>
            <a:r>
              <a:rPr lang="en-GB" sz="4000" b="1" i="0" u="none" strike="noStrike" cap="none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/>
          </a:p>
        </p:txBody>
      </p:sp>
      <p:sp>
        <p:nvSpPr>
          <p:cNvPr id="217" name="Google Shape;217;p8"/>
          <p:cNvSpPr txBox="1"/>
          <p:nvPr/>
        </p:nvSpPr>
        <p:spPr>
          <a:xfrm>
            <a:off x="1115968" y="5206942"/>
            <a:ext cx="5111497" cy="297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2"/>
              </a:buClr>
              <a:buSzPts val="1800"/>
              <a:buFont typeface="Calibri"/>
              <a:buNone/>
            </a:pPr>
            <a:r>
              <a:rPr lang="en-GB" sz="1800" b="0" i="0" u="none" strike="noStrike" cap="none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Feel free to contact me:</a:t>
            </a:r>
            <a:endParaRPr sz="1800" b="0" i="0" u="none" strike="noStrike" cap="none">
              <a:solidFill>
                <a:srgbClr val="FFCC0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8"/>
          <p:cNvSpPr txBox="1"/>
          <p:nvPr/>
        </p:nvSpPr>
        <p:spPr>
          <a:xfrm>
            <a:off x="1110681" y="5604572"/>
            <a:ext cx="5584077" cy="297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2"/>
              </a:buClr>
              <a:buSzPts val="2000"/>
              <a:buFont typeface="Calibri"/>
              <a:buNone/>
            </a:pPr>
            <a:r>
              <a:rPr lang="en-GB" sz="2000" b="1" dirty="0" err="1">
                <a:solidFill>
                  <a:srgbClr val="FFCC02"/>
                </a:solidFill>
                <a:latin typeface="Calibri"/>
                <a:ea typeface="Calibri"/>
                <a:cs typeface="Calibri"/>
                <a:sym typeface="Calibri"/>
              </a:rPr>
              <a:t>jean-francois.abramatic@inria.fr</a:t>
            </a:r>
            <a:endParaRPr sz="2000" b="1" i="0" u="none" strike="noStrike" cap="none" dirty="0">
              <a:solidFill>
                <a:srgbClr val="FFCC0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/>
          <p:nvPr/>
        </p:nvSpPr>
        <p:spPr>
          <a:xfrm>
            <a:off x="0" y="5996066"/>
            <a:ext cx="12192000" cy="861933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634464" y="336263"/>
            <a:ext cx="9495068" cy="116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endParaRPr lang="en-GB" sz="2800" b="1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r>
              <a:rPr lang="en-GB" sz="3200" b="1" i="0" u="none" strike="noStrike" cap="none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3200" b="1" i="0" u="none" strike="noStrike" cap="none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9532" y="6145635"/>
            <a:ext cx="1485402" cy="562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9" name="Google Shape;169;p5"/>
          <p:cNvGrpSpPr/>
          <p:nvPr/>
        </p:nvGrpSpPr>
        <p:grpSpPr>
          <a:xfrm>
            <a:off x="735048" y="1407542"/>
            <a:ext cx="10789240" cy="0"/>
            <a:chOff x="735048" y="1564938"/>
            <a:chExt cx="10789240" cy="0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735048" y="1564938"/>
              <a:ext cx="3919248" cy="0"/>
            </a:xfrm>
            <a:prstGeom prst="straightConnector1">
              <a:avLst/>
            </a:prstGeom>
            <a:noFill/>
            <a:ln w="38100" cap="flat" cmpd="sng">
              <a:solidFill>
                <a:srgbClr val="0DB8E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4096512" y="1564938"/>
              <a:ext cx="3721608" cy="0"/>
            </a:xfrm>
            <a:prstGeom prst="straightConnector1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5"/>
            <p:cNvCxnSpPr/>
            <p:nvPr/>
          </p:nvCxnSpPr>
          <p:spPr>
            <a:xfrm>
              <a:off x="7754112" y="1564938"/>
              <a:ext cx="3770176" cy="0"/>
            </a:xfrm>
            <a:prstGeom prst="straightConnector1">
              <a:avLst/>
            </a:prstGeom>
            <a:noFill/>
            <a:ln w="38100" cap="flat" cmpd="sng">
              <a:solidFill>
                <a:srgbClr val="2B499A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3" name="Google Shape;173;p5"/>
          <p:cNvGrpSpPr/>
          <p:nvPr/>
        </p:nvGrpSpPr>
        <p:grpSpPr>
          <a:xfrm>
            <a:off x="478720" y="6145635"/>
            <a:ext cx="2794950" cy="1453696"/>
            <a:chOff x="-762995" y="3748964"/>
            <a:chExt cx="10840433" cy="5638275"/>
          </a:xfrm>
        </p:grpSpPr>
        <p:sp>
          <p:nvSpPr>
            <p:cNvPr id="174" name="Google Shape;174;p5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59B4E87-B6B4-8540-AFA8-E189754D1E64}"/>
              </a:ext>
            </a:extLst>
          </p:cNvPr>
          <p:cNvSpPr txBox="1"/>
          <p:nvPr/>
        </p:nvSpPr>
        <p:spPr>
          <a:xfrm>
            <a:off x="735048" y="1649514"/>
            <a:ext cx="107892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1"/>
                </a:solidFill>
              </a:rPr>
              <a:t>EOSC </a:t>
            </a:r>
            <a:r>
              <a:rPr lang="fr-FR" sz="3200" dirty="0" err="1">
                <a:solidFill>
                  <a:schemeClr val="accent1"/>
                </a:solidFill>
              </a:rPr>
              <a:t>Working</a:t>
            </a:r>
            <a:r>
              <a:rPr lang="fr-FR" sz="3200" dirty="0">
                <a:solidFill>
                  <a:schemeClr val="accent1"/>
                </a:solidFill>
              </a:rPr>
              <a:t>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1"/>
                </a:solidFill>
              </a:rPr>
              <a:t>EOSC Architecture WG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1"/>
                </a:solidFill>
              </a:rPr>
              <a:t>AAI </a:t>
            </a:r>
            <a:r>
              <a:rPr lang="fr-FR" sz="3200" dirty="0" err="1">
                <a:solidFill>
                  <a:schemeClr val="accent1"/>
                </a:solidFill>
              </a:rPr>
              <a:t>Task</a:t>
            </a:r>
            <a:r>
              <a:rPr lang="fr-FR" sz="3200" dirty="0">
                <a:solidFill>
                  <a:schemeClr val="accent1"/>
                </a:solidFill>
              </a:rPr>
              <a:t> Force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1"/>
                </a:solidFill>
              </a:rPr>
              <a:t>PID </a:t>
            </a:r>
            <a:r>
              <a:rPr lang="fr-FR" sz="3200" dirty="0" err="1">
                <a:solidFill>
                  <a:schemeClr val="accent1"/>
                </a:solidFill>
              </a:rPr>
              <a:t>Task</a:t>
            </a:r>
            <a:r>
              <a:rPr lang="fr-FR" sz="3200" dirty="0">
                <a:solidFill>
                  <a:schemeClr val="accent1"/>
                </a:solidFill>
              </a:rPr>
              <a:t> Force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1"/>
                </a:solidFill>
              </a:rPr>
              <a:t>PID Policy</a:t>
            </a:r>
          </a:p>
          <a:p>
            <a:r>
              <a:rPr lang="fr-FR" sz="3200" dirty="0">
                <a:solidFill>
                  <a:schemeClr val="accent1"/>
                </a:solidFill>
              </a:rPr>
              <a:t>	</a:t>
            </a:r>
            <a:r>
              <a:rPr lang="fr-FR" sz="3200" dirty="0" err="1">
                <a:solidFill>
                  <a:schemeClr val="accent1"/>
                </a:solidFill>
              </a:rPr>
              <a:t>Draft</a:t>
            </a:r>
            <a:r>
              <a:rPr lang="fr-FR" sz="3200" dirty="0">
                <a:solidFill>
                  <a:schemeClr val="accent1"/>
                </a:solidFill>
              </a:rPr>
              <a:t> Document </a:t>
            </a:r>
            <a:r>
              <a:rPr lang="fr-FR" sz="3200" dirty="0" err="1">
                <a:solidFill>
                  <a:schemeClr val="accent1"/>
                </a:solidFill>
              </a:rPr>
              <a:t>from</a:t>
            </a:r>
            <a:r>
              <a:rPr lang="fr-FR" sz="3200" dirty="0">
                <a:solidFill>
                  <a:schemeClr val="accent1"/>
                </a:solidFill>
              </a:rPr>
              <a:t> FAIR &amp; Architecture </a:t>
            </a:r>
            <a:r>
              <a:rPr lang="fr-FR" sz="3200" dirty="0" err="1">
                <a:solidFill>
                  <a:schemeClr val="accent1"/>
                </a:solidFill>
              </a:rPr>
              <a:t>WGs</a:t>
            </a:r>
            <a:endParaRPr lang="fr-FR" sz="32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1"/>
                </a:solidFill>
              </a:rPr>
              <a:t>Minimal Viable EOSC vs Maximum </a:t>
            </a:r>
            <a:r>
              <a:rPr lang="fr-FR" sz="3200" dirty="0" err="1">
                <a:solidFill>
                  <a:schemeClr val="accent1"/>
                </a:solidFill>
              </a:rPr>
              <a:t>Valuable</a:t>
            </a:r>
            <a:r>
              <a:rPr lang="fr-FR" sz="3200" dirty="0">
                <a:solidFill>
                  <a:schemeClr val="accent1"/>
                </a:solidFill>
              </a:rPr>
              <a:t> EOSC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08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/>
          <p:nvPr/>
        </p:nvSpPr>
        <p:spPr>
          <a:xfrm>
            <a:off x="0" y="5996066"/>
            <a:ext cx="12192000" cy="861933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634464" y="336263"/>
            <a:ext cx="9495068" cy="116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endParaRPr lang="en-GB" sz="2800" b="1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r>
              <a:rPr lang="en-GB" sz="2800" b="1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EOSC Working Groups</a:t>
            </a:r>
            <a:endParaRPr sz="2800" b="1" i="0" u="none" strike="noStrike" cap="none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9532" y="6145635"/>
            <a:ext cx="1485402" cy="562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9" name="Google Shape;169;p5"/>
          <p:cNvGrpSpPr/>
          <p:nvPr/>
        </p:nvGrpSpPr>
        <p:grpSpPr>
          <a:xfrm>
            <a:off x="735048" y="1407542"/>
            <a:ext cx="10789240" cy="0"/>
            <a:chOff x="735048" y="1564938"/>
            <a:chExt cx="10789240" cy="0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735048" y="1564938"/>
              <a:ext cx="3919248" cy="0"/>
            </a:xfrm>
            <a:prstGeom prst="straightConnector1">
              <a:avLst/>
            </a:prstGeom>
            <a:noFill/>
            <a:ln w="38100" cap="flat" cmpd="sng">
              <a:solidFill>
                <a:srgbClr val="0DB8E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4096512" y="1564938"/>
              <a:ext cx="3721608" cy="0"/>
            </a:xfrm>
            <a:prstGeom prst="straightConnector1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5"/>
            <p:cNvCxnSpPr/>
            <p:nvPr/>
          </p:nvCxnSpPr>
          <p:spPr>
            <a:xfrm>
              <a:off x="7754112" y="1564938"/>
              <a:ext cx="3770176" cy="0"/>
            </a:xfrm>
            <a:prstGeom prst="straightConnector1">
              <a:avLst/>
            </a:prstGeom>
            <a:noFill/>
            <a:ln w="38100" cap="flat" cmpd="sng">
              <a:solidFill>
                <a:srgbClr val="2B499A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3" name="Google Shape;173;p5"/>
          <p:cNvGrpSpPr/>
          <p:nvPr/>
        </p:nvGrpSpPr>
        <p:grpSpPr>
          <a:xfrm>
            <a:off x="478720" y="6145635"/>
            <a:ext cx="2794950" cy="1453696"/>
            <a:chOff x="-762995" y="3748964"/>
            <a:chExt cx="10840433" cy="5638275"/>
          </a:xfrm>
        </p:grpSpPr>
        <p:sp>
          <p:nvSpPr>
            <p:cNvPr id="174" name="Google Shape;174;p5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59B4E87-B6B4-8540-AFA8-E189754D1E64}"/>
              </a:ext>
            </a:extLst>
          </p:cNvPr>
          <p:cNvSpPr txBox="1"/>
          <p:nvPr/>
        </p:nvSpPr>
        <p:spPr>
          <a:xfrm>
            <a:off x="634567" y="1528933"/>
            <a:ext cx="111822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/>
                </a:solidFill>
              </a:rPr>
              <a:t>EOSC </a:t>
            </a:r>
            <a:r>
              <a:rPr lang="fr-FR" sz="2800" dirty="0" err="1">
                <a:solidFill>
                  <a:schemeClr val="accent1"/>
                </a:solidFill>
              </a:rPr>
              <a:t>Executive</a:t>
            </a:r>
            <a:r>
              <a:rPr lang="fr-FR" sz="2800" dirty="0">
                <a:solidFill>
                  <a:schemeClr val="accent1"/>
                </a:solidFill>
              </a:rPr>
              <a:t> </a:t>
            </a:r>
            <a:r>
              <a:rPr lang="fr-FR" sz="2800" dirty="0" err="1">
                <a:solidFill>
                  <a:schemeClr val="accent1"/>
                </a:solidFill>
              </a:rPr>
              <a:t>Board</a:t>
            </a:r>
            <a:r>
              <a:rPr lang="fr-FR" sz="2800" dirty="0">
                <a:solidFill>
                  <a:schemeClr val="accent1"/>
                </a:solidFill>
              </a:rPr>
              <a:t> </a:t>
            </a:r>
            <a:r>
              <a:rPr lang="fr-FR" sz="2800" dirty="0" err="1">
                <a:solidFill>
                  <a:schemeClr val="accent1"/>
                </a:solidFill>
              </a:rPr>
              <a:t>created</a:t>
            </a:r>
            <a:r>
              <a:rPr lang="fr-FR" sz="2800" dirty="0">
                <a:solidFill>
                  <a:schemeClr val="accent1"/>
                </a:solidFill>
              </a:rPr>
              <a:t> Five </a:t>
            </a:r>
            <a:r>
              <a:rPr lang="fr-FR" sz="2800" dirty="0" err="1">
                <a:solidFill>
                  <a:schemeClr val="accent1"/>
                </a:solidFill>
              </a:rPr>
              <a:t>Working</a:t>
            </a:r>
            <a:r>
              <a:rPr lang="fr-FR" sz="2800" dirty="0">
                <a:solidFill>
                  <a:schemeClr val="accent1"/>
                </a:solidFill>
              </a:rPr>
              <a:t> Groups for 2019-2020</a:t>
            </a:r>
            <a:endParaRPr lang="fr-FR" sz="16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1"/>
              </a:solidFill>
            </a:endParaRPr>
          </a:p>
        </p:txBody>
      </p:sp>
      <p:pic>
        <p:nvPicPr>
          <p:cNvPr id="18" name="Google Shape;264;p17">
            <a:extLst>
              <a:ext uri="{FF2B5EF4-FFF2-40B4-BE49-F238E27FC236}">
                <a16:creationId xmlns:a16="http://schemas.microsoft.com/office/drawing/2014/main" id="{FD473440-3B9B-0E44-A69B-572C51D6956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776" y="2255707"/>
            <a:ext cx="5373128" cy="3692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7880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/>
          <p:nvPr/>
        </p:nvSpPr>
        <p:spPr>
          <a:xfrm>
            <a:off x="0" y="5996066"/>
            <a:ext cx="12192000" cy="861933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634464" y="336263"/>
            <a:ext cx="9495068" cy="116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endParaRPr lang="en-GB" sz="2800" b="1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r>
              <a:rPr lang="en-GB" sz="2800" b="1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EOSC Architecture WG</a:t>
            </a:r>
            <a:endParaRPr sz="2800" b="1" i="0" u="none" strike="noStrike" cap="none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9532" y="6145635"/>
            <a:ext cx="1485402" cy="562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9" name="Google Shape;169;p5"/>
          <p:cNvGrpSpPr/>
          <p:nvPr/>
        </p:nvGrpSpPr>
        <p:grpSpPr>
          <a:xfrm>
            <a:off x="735048" y="1407542"/>
            <a:ext cx="10789240" cy="0"/>
            <a:chOff x="735048" y="1564938"/>
            <a:chExt cx="10789240" cy="0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735048" y="1564938"/>
              <a:ext cx="3919248" cy="0"/>
            </a:xfrm>
            <a:prstGeom prst="straightConnector1">
              <a:avLst/>
            </a:prstGeom>
            <a:noFill/>
            <a:ln w="38100" cap="flat" cmpd="sng">
              <a:solidFill>
                <a:srgbClr val="0DB8E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4096512" y="1564938"/>
              <a:ext cx="3721608" cy="0"/>
            </a:xfrm>
            <a:prstGeom prst="straightConnector1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5"/>
            <p:cNvCxnSpPr/>
            <p:nvPr/>
          </p:nvCxnSpPr>
          <p:spPr>
            <a:xfrm>
              <a:off x="7754112" y="1564938"/>
              <a:ext cx="3770176" cy="0"/>
            </a:xfrm>
            <a:prstGeom prst="straightConnector1">
              <a:avLst/>
            </a:prstGeom>
            <a:noFill/>
            <a:ln w="38100" cap="flat" cmpd="sng">
              <a:solidFill>
                <a:srgbClr val="2B499A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3" name="Google Shape;173;p5"/>
          <p:cNvGrpSpPr/>
          <p:nvPr/>
        </p:nvGrpSpPr>
        <p:grpSpPr>
          <a:xfrm>
            <a:off x="478720" y="6145635"/>
            <a:ext cx="2794950" cy="1453696"/>
            <a:chOff x="-762995" y="3748964"/>
            <a:chExt cx="10840433" cy="5638275"/>
          </a:xfrm>
        </p:grpSpPr>
        <p:sp>
          <p:nvSpPr>
            <p:cNvPr id="174" name="Google Shape;174;p5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59B4E87-B6B4-8540-AFA8-E189754D1E64}"/>
              </a:ext>
            </a:extLst>
          </p:cNvPr>
          <p:cNvSpPr txBox="1"/>
          <p:nvPr/>
        </p:nvSpPr>
        <p:spPr>
          <a:xfrm>
            <a:off x="683678" y="1444034"/>
            <a:ext cx="713444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1"/>
                </a:solidFill>
              </a:rPr>
              <a:t>First meeting: July 3, 2019</a:t>
            </a:r>
          </a:p>
          <a:p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err="1">
                <a:solidFill>
                  <a:schemeClr val="accent1"/>
                </a:solidFill>
              </a:rPr>
              <a:t>Membership</a:t>
            </a:r>
            <a:endParaRPr lang="fr-FR" sz="2800" dirty="0">
              <a:solidFill>
                <a:schemeClr val="accent1"/>
              </a:solidFill>
            </a:endParaRPr>
          </a:p>
          <a:p>
            <a:r>
              <a:rPr lang="fr-FR" sz="2800" dirty="0">
                <a:solidFill>
                  <a:schemeClr val="accent1"/>
                </a:solidFill>
              </a:rPr>
              <a:t>	18 countries, 16 H2020 </a:t>
            </a:r>
            <a:r>
              <a:rPr lang="fr-FR" sz="2800" dirty="0" err="1">
                <a:solidFill>
                  <a:schemeClr val="accent1"/>
                </a:solidFill>
              </a:rPr>
              <a:t>projects</a:t>
            </a:r>
            <a:endParaRPr lang="fr-FR" sz="2800" dirty="0">
              <a:solidFill>
                <a:schemeClr val="accent1"/>
              </a:solidFill>
            </a:endParaRPr>
          </a:p>
          <a:p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1"/>
                </a:solidFill>
              </a:rPr>
              <a:t>EOSC Symposium: </a:t>
            </a:r>
            <a:r>
              <a:rPr lang="fr-FR" sz="2800" dirty="0" err="1">
                <a:solidFill>
                  <a:schemeClr val="accent1"/>
                </a:solidFill>
              </a:rPr>
              <a:t>November</a:t>
            </a:r>
            <a:r>
              <a:rPr lang="fr-FR" sz="2800" dirty="0">
                <a:solidFill>
                  <a:schemeClr val="accent1"/>
                </a:solidFill>
              </a:rPr>
              <a:t> 26, 2019</a:t>
            </a:r>
          </a:p>
          <a:p>
            <a:r>
              <a:rPr lang="fr-FR" sz="2800" dirty="0">
                <a:solidFill>
                  <a:schemeClr val="accent1"/>
                </a:solidFill>
              </a:rPr>
              <a:t>	</a:t>
            </a:r>
            <a:r>
              <a:rPr lang="fr-FR" sz="2800" dirty="0" err="1">
                <a:solidFill>
                  <a:schemeClr val="accent1"/>
                </a:solidFill>
              </a:rPr>
              <a:t>Town</a:t>
            </a:r>
            <a:r>
              <a:rPr lang="fr-FR" sz="2800" dirty="0">
                <a:solidFill>
                  <a:schemeClr val="accent1"/>
                </a:solidFill>
              </a:rPr>
              <a:t> Hall meeting</a:t>
            </a:r>
          </a:p>
          <a:p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err="1">
                <a:solidFill>
                  <a:schemeClr val="accent1"/>
                </a:solidFill>
              </a:rPr>
              <a:t>Task</a:t>
            </a:r>
            <a:r>
              <a:rPr lang="fr-FR" sz="2800" dirty="0">
                <a:solidFill>
                  <a:schemeClr val="accent1"/>
                </a:solidFill>
              </a:rPr>
              <a:t> Forces</a:t>
            </a:r>
          </a:p>
          <a:p>
            <a:r>
              <a:rPr lang="fr-FR" sz="2800" dirty="0">
                <a:solidFill>
                  <a:schemeClr val="accent1"/>
                </a:solidFill>
              </a:rPr>
              <a:t>	AAI, PID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E4D6011-90AE-1640-8CBF-7799B68355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796" y="149573"/>
            <a:ext cx="4270733" cy="575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4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/>
          <p:nvPr/>
        </p:nvSpPr>
        <p:spPr>
          <a:xfrm>
            <a:off x="0" y="5996066"/>
            <a:ext cx="12192000" cy="861933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634464" y="336263"/>
            <a:ext cx="9495068" cy="116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endParaRPr lang="en-GB" sz="2800" b="1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r>
              <a:rPr lang="en-GB" sz="2800" b="1" i="0" u="none" strike="noStrike" cap="none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AAI Task Force</a:t>
            </a:r>
            <a:endParaRPr sz="2800" b="1" i="0" u="none" strike="noStrike" cap="none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9532" y="6145635"/>
            <a:ext cx="1485402" cy="562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9" name="Google Shape;169;p5"/>
          <p:cNvGrpSpPr/>
          <p:nvPr/>
        </p:nvGrpSpPr>
        <p:grpSpPr>
          <a:xfrm>
            <a:off x="735048" y="1407542"/>
            <a:ext cx="10789240" cy="0"/>
            <a:chOff x="735048" y="1564938"/>
            <a:chExt cx="10789240" cy="0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735048" y="1564938"/>
              <a:ext cx="3919248" cy="0"/>
            </a:xfrm>
            <a:prstGeom prst="straightConnector1">
              <a:avLst/>
            </a:prstGeom>
            <a:noFill/>
            <a:ln w="38100" cap="flat" cmpd="sng">
              <a:solidFill>
                <a:srgbClr val="0DB8E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4096512" y="1564938"/>
              <a:ext cx="3721608" cy="0"/>
            </a:xfrm>
            <a:prstGeom prst="straightConnector1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5"/>
            <p:cNvCxnSpPr/>
            <p:nvPr/>
          </p:nvCxnSpPr>
          <p:spPr>
            <a:xfrm>
              <a:off x="7754112" y="1564938"/>
              <a:ext cx="3770176" cy="0"/>
            </a:xfrm>
            <a:prstGeom prst="straightConnector1">
              <a:avLst/>
            </a:prstGeom>
            <a:noFill/>
            <a:ln w="38100" cap="flat" cmpd="sng">
              <a:solidFill>
                <a:srgbClr val="2B499A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3" name="Google Shape;173;p5"/>
          <p:cNvGrpSpPr/>
          <p:nvPr/>
        </p:nvGrpSpPr>
        <p:grpSpPr>
          <a:xfrm>
            <a:off x="478720" y="6145635"/>
            <a:ext cx="2794950" cy="1453696"/>
            <a:chOff x="-762995" y="3748964"/>
            <a:chExt cx="10840433" cy="5638275"/>
          </a:xfrm>
        </p:grpSpPr>
        <p:sp>
          <p:nvSpPr>
            <p:cNvPr id="174" name="Google Shape;174;p5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59B4E87-B6B4-8540-AFA8-E189754D1E64}"/>
              </a:ext>
            </a:extLst>
          </p:cNvPr>
          <p:cNvSpPr txBox="1"/>
          <p:nvPr/>
        </p:nvSpPr>
        <p:spPr>
          <a:xfrm>
            <a:off x="735048" y="1649514"/>
            <a:ext cx="1145695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1"/>
                </a:solidFill>
              </a:rPr>
              <a:t>Co-Chairs: </a:t>
            </a:r>
            <a:r>
              <a:rPr lang="fr-FR" sz="2800" dirty="0" err="1">
                <a:solidFill>
                  <a:schemeClr val="accent1"/>
                </a:solidFill>
              </a:rPr>
              <a:t>Klaas</a:t>
            </a:r>
            <a:r>
              <a:rPr lang="fr-FR" sz="2800" dirty="0">
                <a:solidFill>
                  <a:schemeClr val="accent1"/>
                </a:solidFill>
              </a:rPr>
              <a:t> </a:t>
            </a:r>
            <a:r>
              <a:rPr lang="fr-FR" sz="2800" dirty="0" err="1">
                <a:solidFill>
                  <a:schemeClr val="accent1"/>
                </a:solidFill>
              </a:rPr>
              <a:t>Wierenga</a:t>
            </a:r>
            <a:r>
              <a:rPr lang="fr-FR" sz="2800" dirty="0">
                <a:solidFill>
                  <a:schemeClr val="accent1"/>
                </a:solidFill>
              </a:rPr>
              <a:t> (GEANT), Leif </a:t>
            </a:r>
            <a:r>
              <a:rPr lang="fr-FR" sz="2800" dirty="0" err="1">
                <a:solidFill>
                  <a:schemeClr val="accent1"/>
                </a:solidFill>
              </a:rPr>
              <a:t>Johansson</a:t>
            </a:r>
            <a:r>
              <a:rPr lang="fr-FR" sz="2800" dirty="0">
                <a:solidFill>
                  <a:schemeClr val="accent1"/>
                </a:solidFill>
              </a:rPr>
              <a:t> (</a:t>
            </a:r>
            <a:r>
              <a:rPr lang="fr-FR" sz="2800" dirty="0" err="1">
                <a:solidFill>
                  <a:schemeClr val="accent1"/>
                </a:solidFill>
              </a:rPr>
              <a:t>Sweden</a:t>
            </a:r>
            <a:r>
              <a:rPr lang="fr-FR" sz="2800" dirty="0">
                <a:solidFill>
                  <a:schemeClr val="accent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</a:rPr>
              <a:t>Architecture for Authentication, Authorization and Access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err="1">
                <a:solidFill>
                  <a:schemeClr val="accent1"/>
                </a:solidFill>
              </a:rPr>
              <a:t>Deliverables</a:t>
            </a:r>
            <a:r>
              <a:rPr lang="fr-FR" sz="2800" dirty="0">
                <a:solidFill>
                  <a:schemeClr val="accent1"/>
                </a:solidFill>
              </a:rPr>
              <a:t>:</a:t>
            </a:r>
          </a:p>
          <a:p>
            <a:r>
              <a:rPr lang="fr-FR" sz="2800" dirty="0">
                <a:solidFill>
                  <a:schemeClr val="accent1"/>
                </a:solidFill>
              </a:rPr>
              <a:t>	First </a:t>
            </a:r>
            <a:r>
              <a:rPr lang="fr-FR" sz="2800" dirty="0" err="1">
                <a:solidFill>
                  <a:schemeClr val="accent1"/>
                </a:solidFill>
              </a:rPr>
              <a:t>Principles</a:t>
            </a:r>
            <a:r>
              <a:rPr lang="fr-FR" sz="2800" dirty="0">
                <a:solidFill>
                  <a:schemeClr val="accent1"/>
                </a:solidFill>
              </a:rPr>
              <a:t> (</a:t>
            </a:r>
            <a:r>
              <a:rPr lang="fr-FR" sz="2800" dirty="0" err="1">
                <a:solidFill>
                  <a:schemeClr val="accent1"/>
                </a:solidFill>
              </a:rPr>
              <a:t>draft</a:t>
            </a:r>
            <a:r>
              <a:rPr lang="fr-FR" sz="2800" dirty="0">
                <a:solidFill>
                  <a:schemeClr val="accent1"/>
                </a:solidFill>
              </a:rPr>
              <a:t>)</a:t>
            </a:r>
          </a:p>
          <a:p>
            <a:r>
              <a:rPr lang="fr-FR" sz="2800" dirty="0">
                <a:solidFill>
                  <a:schemeClr val="accent1"/>
                </a:solidFill>
              </a:rPr>
              <a:t>	</a:t>
            </a:r>
            <a:r>
              <a:rPr lang="fr-FR" sz="2800" dirty="0" err="1">
                <a:solidFill>
                  <a:schemeClr val="accent1"/>
                </a:solidFill>
              </a:rPr>
              <a:t>Requirements</a:t>
            </a:r>
            <a:r>
              <a:rPr lang="fr-FR" sz="2800" dirty="0">
                <a:solidFill>
                  <a:schemeClr val="accent1"/>
                </a:solidFill>
              </a:rPr>
              <a:t> (</a:t>
            </a:r>
            <a:r>
              <a:rPr lang="fr-FR" sz="2800" dirty="0" err="1">
                <a:solidFill>
                  <a:schemeClr val="accent1"/>
                </a:solidFill>
              </a:rPr>
              <a:t>draft</a:t>
            </a:r>
            <a:r>
              <a:rPr lang="fr-FR" sz="2800" dirty="0">
                <a:solidFill>
                  <a:schemeClr val="accent1"/>
                </a:solidFill>
              </a:rPr>
              <a:t>)</a:t>
            </a:r>
          </a:p>
          <a:p>
            <a:r>
              <a:rPr lang="fr-FR" sz="2800" dirty="0">
                <a:solidFill>
                  <a:schemeClr val="accent1"/>
                </a:solidFill>
              </a:rPr>
              <a:t>	Baseline Architecture (</a:t>
            </a:r>
            <a:r>
              <a:rPr lang="fr-FR" sz="2800" dirty="0" err="1">
                <a:solidFill>
                  <a:schemeClr val="accent1"/>
                </a:solidFill>
              </a:rPr>
              <a:t>draft</a:t>
            </a:r>
            <a:r>
              <a:rPr lang="fr-FR" sz="2800" dirty="0">
                <a:solidFill>
                  <a:schemeClr val="accent1"/>
                </a:solidFill>
              </a:rPr>
              <a:t>)</a:t>
            </a:r>
          </a:p>
          <a:p>
            <a:r>
              <a:rPr lang="fr-FR" sz="2800" dirty="0">
                <a:solidFill>
                  <a:schemeClr val="accent1"/>
                </a:solidFill>
              </a:rPr>
              <a:t>	Catalogue of good </a:t>
            </a:r>
            <a:r>
              <a:rPr lang="fr-FR" sz="2800" dirty="0" err="1">
                <a:solidFill>
                  <a:schemeClr val="accent1"/>
                </a:solidFill>
              </a:rPr>
              <a:t>examples</a:t>
            </a:r>
            <a:r>
              <a:rPr lang="fr-FR" sz="2800" dirty="0">
                <a:solidFill>
                  <a:schemeClr val="accent1"/>
                </a:solidFill>
              </a:rPr>
              <a:t> (</a:t>
            </a:r>
            <a:r>
              <a:rPr lang="fr-FR" sz="2800" dirty="0" err="1">
                <a:solidFill>
                  <a:schemeClr val="accent1"/>
                </a:solidFill>
              </a:rPr>
              <a:t>collecting</a:t>
            </a:r>
            <a:r>
              <a:rPr lang="fr-FR" sz="2800" dirty="0">
                <a:solidFill>
                  <a:schemeClr val="accent1"/>
                </a:solidFill>
              </a:rPr>
              <a:t> inputs)</a:t>
            </a:r>
          </a:p>
          <a:p>
            <a:r>
              <a:rPr lang="fr-FR" sz="2800" dirty="0">
                <a:solidFill>
                  <a:schemeClr val="accent1"/>
                </a:solidFill>
              </a:rPr>
              <a:t>	</a:t>
            </a:r>
            <a:r>
              <a:rPr lang="fr-FR" sz="2800" dirty="0" err="1">
                <a:solidFill>
                  <a:schemeClr val="accent1"/>
                </a:solidFill>
              </a:rPr>
              <a:t>Rules</a:t>
            </a:r>
            <a:r>
              <a:rPr lang="fr-FR" sz="2800" dirty="0">
                <a:solidFill>
                  <a:schemeClr val="accent1"/>
                </a:solidFill>
              </a:rPr>
              <a:t> of Participation</a:t>
            </a:r>
          </a:p>
          <a:p>
            <a:endParaRPr lang="fr-FR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0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/>
          <p:nvPr/>
        </p:nvSpPr>
        <p:spPr>
          <a:xfrm>
            <a:off x="0" y="5996066"/>
            <a:ext cx="12192000" cy="861933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634464" y="336263"/>
            <a:ext cx="9495068" cy="116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endParaRPr lang="en-GB" sz="2800" b="1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r>
              <a:rPr lang="en-GB" sz="2800" b="1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PID</a:t>
            </a:r>
            <a:r>
              <a:rPr lang="en-GB" sz="2800" b="1" i="0" u="none" strike="noStrike" cap="none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 Task Force</a:t>
            </a:r>
            <a:endParaRPr sz="2800" b="1" i="0" u="none" strike="noStrike" cap="none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9532" y="6145635"/>
            <a:ext cx="1485402" cy="562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9" name="Google Shape;169;p5"/>
          <p:cNvGrpSpPr/>
          <p:nvPr/>
        </p:nvGrpSpPr>
        <p:grpSpPr>
          <a:xfrm>
            <a:off x="735048" y="1407542"/>
            <a:ext cx="10789240" cy="0"/>
            <a:chOff x="735048" y="1564938"/>
            <a:chExt cx="10789240" cy="0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735048" y="1564938"/>
              <a:ext cx="3919248" cy="0"/>
            </a:xfrm>
            <a:prstGeom prst="straightConnector1">
              <a:avLst/>
            </a:prstGeom>
            <a:noFill/>
            <a:ln w="38100" cap="flat" cmpd="sng">
              <a:solidFill>
                <a:srgbClr val="0DB8E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4096512" y="1564938"/>
              <a:ext cx="3721608" cy="0"/>
            </a:xfrm>
            <a:prstGeom prst="straightConnector1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5"/>
            <p:cNvCxnSpPr/>
            <p:nvPr/>
          </p:nvCxnSpPr>
          <p:spPr>
            <a:xfrm>
              <a:off x="7754112" y="1564938"/>
              <a:ext cx="3770176" cy="0"/>
            </a:xfrm>
            <a:prstGeom prst="straightConnector1">
              <a:avLst/>
            </a:prstGeom>
            <a:noFill/>
            <a:ln w="38100" cap="flat" cmpd="sng">
              <a:solidFill>
                <a:srgbClr val="2B499A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3" name="Google Shape;173;p5"/>
          <p:cNvGrpSpPr/>
          <p:nvPr/>
        </p:nvGrpSpPr>
        <p:grpSpPr>
          <a:xfrm>
            <a:off x="478720" y="6145635"/>
            <a:ext cx="2794950" cy="1453696"/>
            <a:chOff x="-762995" y="3748964"/>
            <a:chExt cx="10840433" cy="5638275"/>
          </a:xfrm>
        </p:grpSpPr>
        <p:sp>
          <p:nvSpPr>
            <p:cNvPr id="174" name="Google Shape;174;p5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59B4E87-B6B4-8540-AFA8-E189754D1E64}"/>
              </a:ext>
            </a:extLst>
          </p:cNvPr>
          <p:cNvSpPr txBox="1"/>
          <p:nvPr/>
        </p:nvSpPr>
        <p:spPr>
          <a:xfrm>
            <a:off x="735048" y="1649514"/>
            <a:ext cx="11456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1"/>
                </a:solidFill>
              </a:rPr>
              <a:t>Co-Chairs: Tobias Weigel (EOSC </a:t>
            </a:r>
            <a:r>
              <a:rPr lang="fr-FR" sz="2800" dirty="0" err="1">
                <a:solidFill>
                  <a:schemeClr val="accent1"/>
                </a:solidFill>
              </a:rPr>
              <a:t>Pillar</a:t>
            </a:r>
            <a:r>
              <a:rPr lang="fr-FR" sz="2800" dirty="0">
                <a:solidFill>
                  <a:schemeClr val="accent1"/>
                </a:solidFill>
              </a:rPr>
              <a:t>), Brian Matthews (UK)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err="1">
                <a:solidFill>
                  <a:schemeClr val="accent1"/>
                </a:solidFill>
              </a:rPr>
              <a:t>Status</a:t>
            </a:r>
            <a:r>
              <a:rPr lang="fr-FR" sz="2800" dirty="0">
                <a:solidFill>
                  <a:schemeClr val="accent1"/>
                </a:solidFill>
              </a:rPr>
              <a:t>: </a:t>
            </a:r>
            <a:r>
              <a:rPr lang="fr-FR" sz="2800" dirty="0" err="1">
                <a:solidFill>
                  <a:schemeClr val="accent1"/>
                </a:solidFill>
              </a:rPr>
              <a:t>installed</a:t>
            </a:r>
            <a:r>
              <a:rPr lang="fr-FR" sz="2800" dirty="0">
                <a:solidFill>
                  <a:schemeClr val="accent1"/>
                </a:solidFill>
              </a:rPr>
              <a:t> base, </a:t>
            </a:r>
            <a:r>
              <a:rPr lang="fr-FR" sz="2800" dirty="0" err="1">
                <a:solidFill>
                  <a:schemeClr val="accent1"/>
                </a:solidFill>
              </a:rPr>
              <a:t>spectrum</a:t>
            </a:r>
            <a:r>
              <a:rPr lang="fr-FR" sz="2800" dirty="0">
                <a:solidFill>
                  <a:schemeClr val="accent1"/>
                </a:solidFill>
              </a:rPr>
              <a:t> of use cases, global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1"/>
                </a:solidFill>
              </a:rPr>
              <a:t>Gaps: </a:t>
            </a:r>
            <a:r>
              <a:rPr lang="fr-FR" sz="2800" dirty="0" err="1">
                <a:solidFill>
                  <a:schemeClr val="accent1"/>
                </a:solidFill>
              </a:rPr>
              <a:t>metadata</a:t>
            </a:r>
            <a:r>
              <a:rPr lang="fr-FR" sz="2800" dirty="0">
                <a:solidFill>
                  <a:schemeClr val="accent1"/>
                </a:solidFill>
              </a:rPr>
              <a:t> profiles, </a:t>
            </a:r>
            <a:r>
              <a:rPr lang="fr-FR" sz="2800" dirty="0" err="1">
                <a:solidFill>
                  <a:schemeClr val="accent1"/>
                </a:solidFill>
              </a:rPr>
              <a:t>missing</a:t>
            </a:r>
            <a:r>
              <a:rPr lang="fr-FR" sz="2800" dirty="0">
                <a:solidFill>
                  <a:schemeClr val="accent1"/>
                </a:solidFill>
              </a:rPr>
              <a:t> PID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1"/>
                </a:solidFill>
              </a:rPr>
              <a:t>PID Policy (</a:t>
            </a:r>
            <a:r>
              <a:rPr lang="fr-FR" sz="2800" dirty="0" err="1">
                <a:solidFill>
                  <a:schemeClr val="accent1"/>
                </a:solidFill>
              </a:rPr>
              <a:t>with</a:t>
            </a:r>
            <a:r>
              <a:rPr lang="fr-FR" sz="2800" dirty="0">
                <a:solidFill>
                  <a:schemeClr val="accent1"/>
                </a:solidFill>
              </a:rPr>
              <a:t> the FAIR WG)</a:t>
            </a:r>
          </a:p>
          <a:p>
            <a:r>
              <a:rPr lang="fr-FR" sz="2800" dirty="0">
                <a:solidFill>
                  <a:schemeClr val="accent1"/>
                </a:solidFill>
              </a:rPr>
              <a:t>		Initial document </a:t>
            </a:r>
            <a:r>
              <a:rPr lang="fr-FR" sz="2800" dirty="0" err="1">
                <a:solidFill>
                  <a:schemeClr val="accent1"/>
                </a:solidFill>
              </a:rPr>
              <a:t>published</a:t>
            </a:r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1"/>
                </a:solidFill>
              </a:rPr>
              <a:t>PID </a:t>
            </a:r>
            <a:r>
              <a:rPr lang="fr-FR" sz="2800" dirty="0" err="1">
                <a:solidFill>
                  <a:schemeClr val="accent1"/>
                </a:solidFill>
              </a:rPr>
              <a:t>Technical</a:t>
            </a:r>
            <a:r>
              <a:rPr lang="fr-FR" sz="2800" dirty="0">
                <a:solidFill>
                  <a:schemeClr val="accent1"/>
                </a:solidFill>
              </a:rPr>
              <a:t>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1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/>
          <p:nvPr/>
        </p:nvSpPr>
        <p:spPr>
          <a:xfrm>
            <a:off x="0" y="5996066"/>
            <a:ext cx="12192000" cy="861933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634464" y="336263"/>
            <a:ext cx="9495068" cy="116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endParaRPr lang="en-GB" sz="2800" b="1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r>
              <a:rPr lang="en-GB" sz="2800" b="1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PID</a:t>
            </a:r>
            <a:r>
              <a:rPr lang="en-GB" sz="2800" b="1" i="0" u="none" strike="noStrike" cap="none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1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Policy Document (developed by FAIR &amp; Architecture WGs)</a:t>
            </a:r>
            <a:endParaRPr sz="2800" b="1" i="0" u="none" strike="noStrike" cap="none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9532" y="6145635"/>
            <a:ext cx="1485402" cy="562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9" name="Google Shape;169;p5"/>
          <p:cNvGrpSpPr/>
          <p:nvPr/>
        </p:nvGrpSpPr>
        <p:grpSpPr>
          <a:xfrm>
            <a:off x="735048" y="1407542"/>
            <a:ext cx="10789240" cy="0"/>
            <a:chOff x="735048" y="1564938"/>
            <a:chExt cx="10789240" cy="0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735048" y="1564938"/>
              <a:ext cx="3919248" cy="0"/>
            </a:xfrm>
            <a:prstGeom prst="straightConnector1">
              <a:avLst/>
            </a:prstGeom>
            <a:noFill/>
            <a:ln w="38100" cap="flat" cmpd="sng">
              <a:solidFill>
                <a:srgbClr val="0DB8E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4096512" y="1564938"/>
              <a:ext cx="3721608" cy="0"/>
            </a:xfrm>
            <a:prstGeom prst="straightConnector1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5"/>
            <p:cNvCxnSpPr/>
            <p:nvPr/>
          </p:nvCxnSpPr>
          <p:spPr>
            <a:xfrm>
              <a:off x="7754112" y="1564938"/>
              <a:ext cx="3770176" cy="0"/>
            </a:xfrm>
            <a:prstGeom prst="straightConnector1">
              <a:avLst/>
            </a:prstGeom>
            <a:noFill/>
            <a:ln w="38100" cap="flat" cmpd="sng">
              <a:solidFill>
                <a:srgbClr val="2B499A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3" name="Google Shape;173;p5"/>
          <p:cNvGrpSpPr/>
          <p:nvPr/>
        </p:nvGrpSpPr>
        <p:grpSpPr>
          <a:xfrm>
            <a:off x="478720" y="6145635"/>
            <a:ext cx="2794950" cy="1453696"/>
            <a:chOff x="-762995" y="3748964"/>
            <a:chExt cx="10840433" cy="5638275"/>
          </a:xfrm>
        </p:grpSpPr>
        <p:sp>
          <p:nvSpPr>
            <p:cNvPr id="174" name="Google Shape;174;p5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59B4E87-B6B4-8540-AFA8-E189754D1E64}"/>
              </a:ext>
            </a:extLst>
          </p:cNvPr>
          <p:cNvSpPr txBox="1"/>
          <p:nvPr/>
        </p:nvSpPr>
        <p:spPr>
          <a:xfrm>
            <a:off x="735048" y="1428450"/>
            <a:ext cx="1145695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err="1">
                <a:solidFill>
                  <a:schemeClr val="accent1"/>
                </a:solidFill>
              </a:rPr>
              <a:t>Status</a:t>
            </a:r>
            <a:r>
              <a:rPr lang="fr-FR" sz="2800" dirty="0">
                <a:solidFill>
                  <a:schemeClr val="accent1"/>
                </a:solidFill>
              </a:rPr>
              <a:t>: </a:t>
            </a:r>
            <a:r>
              <a:rPr lang="fr-FR" sz="2800" dirty="0" err="1">
                <a:solidFill>
                  <a:schemeClr val="accent1"/>
                </a:solidFill>
              </a:rPr>
              <a:t>Published</a:t>
            </a:r>
            <a:r>
              <a:rPr lang="fr-FR" sz="2800" dirty="0">
                <a:solidFill>
                  <a:schemeClr val="accent1"/>
                </a:solidFill>
              </a:rPr>
              <a:t> for public consultation</a:t>
            </a:r>
          </a:p>
          <a:p>
            <a:r>
              <a:rPr lang="fr-FR" sz="2800" dirty="0">
                <a:hlinkClick r:id="rId4"/>
              </a:rPr>
              <a:t>https://zenodo.org/record/3574203#.XlUGpJNKi-w</a:t>
            </a:r>
            <a:endParaRPr lang="fr-FR" sz="2800" dirty="0"/>
          </a:p>
          <a:p>
            <a:endParaRPr lang="fr-FR" sz="28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err="1">
                <a:solidFill>
                  <a:schemeClr val="accent1"/>
                </a:solidFill>
              </a:rPr>
              <a:t>Next</a:t>
            </a:r>
            <a:r>
              <a:rPr lang="fr-FR" sz="2800" dirty="0">
                <a:solidFill>
                  <a:schemeClr val="accent1"/>
                </a:solidFill>
              </a:rPr>
              <a:t> release : March 2020, Final release: </a:t>
            </a:r>
            <a:r>
              <a:rPr lang="fr-FR" sz="2800" dirty="0" err="1">
                <a:solidFill>
                  <a:schemeClr val="accent1"/>
                </a:solidFill>
              </a:rPr>
              <a:t>October</a:t>
            </a:r>
            <a:r>
              <a:rPr lang="fr-FR" sz="2800" dirty="0">
                <a:solidFill>
                  <a:schemeClr val="accent1"/>
                </a:solidFill>
              </a:rPr>
              <a:t>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1"/>
                </a:solidFill>
              </a:rPr>
              <a:t>  Contents</a:t>
            </a:r>
          </a:p>
          <a:p>
            <a:pPr fontAlgn="base"/>
            <a:r>
              <a:rPr lang="fr-FR" dirty="0"/>
              <a:t>	</a:t>
            </a:r>
            <a:r>
              <a:rPr lang="fr-FR" sz="1800" dirty="0" err="1">
                <a:solidFill>
                  <a:schemeClr val="accent1"/>
                </a:solidFill>
              </a:rPr>
              <a:t>Rationale</a:t>
            </a:r>
            <a:r>
              <a:rPr lang="fr-FR" sz="1800" dirty="0">
                <a:solidFill>
                  <a:schemeClr val="accent1"/>
                </a:solidFill>
              </a:rPr>
              <a:t> and </a:t>
            </a:r>
            <a:r>
              <a:rPr lang="fr-FR" sz="1800" dirty="0" err="1">
                <a:solidFill>
                  <a:schemeClr val="accent1"/>
                </a:solidFill>
              </a:rPr>
              <a:t>principles</a:t>
            </a:r>
            <a:endParaRPr lang="fr-FR" sz="1800" dirty="0">
              <a:solidFill>
                <a:schemeClr val="accent1"/>
              </a:solidFill>
            </a:endParaRPr>
          </a:p>
          <a:p>
            <a:pPr fontAlgn="base"/>
            <a:r>
              <a:rPr lang="fr-FR" sz="1800" dirty="0">
                <a:solidFill>
                  <a:schemeClr val="accent1"/>
                </a:solidFill>
              </a:rPr>
              <a:t>	</a:t>
            </a:r>
            <a:r>
              <a:rPr lang="fr-FR" sz="1800" dirty="0" err="1">
                <a:solidFill>
                  <a:schemeClr val="accent1"/>
                </a:solidFill>
              </a:rPr>
              <a:t>Definition</a:t>
            </a:r>
            <a:r>
              <a:rPr lang="fr-FR" sz="1800" dirty="0">
                <a:solidFill>
                  <a:schemeClr val="accent1"/>
                </a:solidFill>
              </a:rPr>
              <a:t> of a PID </a:t>
            </a:r>
          </a:p>
          <a:p>
            <a:pPr fontAlgn="base"/>
            <a:r>
              <a:rPr lang="fr-FR" sz="1800" dirty="0">
                <a:solidFill>
                  <a:schemeClr val="accent1"/>
                </a:solidFill>
              </a:rPr>
              <a:t>	</a:t>
            </a:r>
            <a:r>
              <a:rPr lang="fr-FR" sz="1800" dirty="0" err="1">
                <a:solidFill>
                  <a:schemeClr val="accent1"/>
                </a:solidFill>
              </a:rPr>
              <a:t>Roles</a:t>
            </a:r>
            <a:r>
              <a:rPr lang="fr-FR" sz="1800" dirty="0">
                <a:solidFill>
                  <a:schemeClr val="accent1"/>
                </a:solidFill>
              </a:rPr>
              <a:t> and </a:t>
            </a:r>
            <a:r>
              <a:rPr lang="fr-FR" sz="1800" dirty="0" err="1">
                <a:solidFill>
                  <a:schemeClr val="accent1"/>
                </a:solidFill>
              </a:rPr>
              <a:t>Responsibilities</a:t>
            </a:r>
            <a:r>
              <a:rPr lang="fr-FR" sz="1800" dirty="0">
                <a:solidFill>
                  <a:schemeClr val="accent1"/>
                </a:solidFill>
              </a:rPr>
              <a:t> to </a:t>
            </a:r>
            <a:r>
              <a:rPr lang="fr-FR" sz="1800" dirty="0" err="1">
                <a:solidFill>
                  <a:schemeClr val="accent1"/>
                </a:solidFill>
              </a:rPr>
              <a:t>create</a:t>
            </a:r>
            <a:r>
              <a:rPr lang="fr-FR" sz="1800" dirty="0">
                <a:solidFill>
                  <a:schemeClr val="accent1"/>
                </a:solidFill>
              </a:rPr>
              <a:t> a </a:t>
            </a:r>
            <a:r>
              <a:rPr lang="fr-FR" sz="1800" dirty="0" err="1">
                <a:solidFill>
                  <a:schemeClr val="accent1"/>
                </a:solidFill>
              </a:rPr>
              <a:t>trusted</a:t>
            </a:r>
            <a:r>
              <a:rPr lang="fr-FR" sz="1800" dirty="0">
                <a:solidFill>
                  <a:schemeClr val="accent1"/>
                </a:solidFill>
              </a:rPr>
              <a:t> and </a:t>
            </a:r>
            <a:r>
              <a:rPr lang="fr-FR" sz="1800" dirty="0" err="1">
                <a:solidFill>
                  <a:schemeClr val="accent1"/>
                </a:solidFill>
              </a:rPr>
              <a:t>sustainable</a:t>
            </a:r>
            <a:r>
              <a:rPr lang="fr-FR" sz="1800" dirty="0">
                <a:solidFill>
                  <a:schemeClr val="accent1"/>
                </a:solidFill>
              </a:rPr>
              <a:t> PID </a:t>
            </a:r>
            <a:r>
              <a:rPr lang="fr-FR" sz="1800" dirty="0" err="1">
                <a:solidFill>
                  <a:schemeClr val="accent1"/>
                </a:solidFill>
              </a:rPr>
              <a:t>Ecosystem</a:t>
            </a:r>
            <a:endParaRPr lang="fr-FR" sz="1800" dirty="0">
              <a:solidFill>
                <a:schemeClr val="accent1"/>
              </a:solidFill>
            </a:endParaRPr>
          </a:p>
          <a:p>
            <a:pPr fontAlgn="base"/>
            <a:r>
              <a:rPr lang="fr-FR" sz="1800" dirty="0">
                <a:solidFill>
                  <a:schemeClr val="accent1"/>
                </a:solidFill>
              </a:rPr>
              <a:t>	How </a:t>
            </a:r>
            <a:r>
              <a:rPr lang="fr-FR" sz="1800" dirty="0" err="1">
                <a:solidFill>
                  <a:schemeClr val="accent1"/>
                </a:solidFill>
              </a:rPr>
              <a:t>PIDs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should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be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applied</a:t>
            </a:r>
            <a:r>
              <a:rPr lang="fr-FR" sz="1800" dirty="0">
                <a:solidFill>
                  <a:schemeClr val="accent1"/>
                </a:solidFill>
              </a:rPr>
              <a:t> </a:t>
            </a:r>
          </a:p>
          <a:p>
            <a:pPr fontAlgn="base"/>
            <a:r>
              <a:rPr lang="fr-FR" sz="1800" dirty="0">
                <a:solidFill>
                  <a:schemeClr val="accent1"/>
                </a:solidFill>
              </a:rPr>
              <a:t>	Types of </a:t>
            </a:r>
            <a:r>
              <a:rPr lang="fr-FR" sz="1800" dirty="0" err="1">
                <a:solidFill>
                  <a:schemeClr val="accent1"/>
                </a:solidFill>
              </a:rPr>
              <a:t>things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PIDs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can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be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applied</a:t>
            </a:r>
            <a:r>
              <a:rPr lang="fr-FR" sz="1800" dirty="0">
                <a:solidFill>
                  <a:schemeClr val="accent1"/>
                </a:solidFill>
              </a:rPr>
              <a:t> to</a:t>
            </a:r>
          </a:p>
          <a:p>
            <a:pPr fontAlgn="base"/>
            <a:r>
              <a:rPr lang="fr-FR" sz="1800" dirty="0">
                <a:solidFill>
                  <a:schemeClr val="accent1"/>
                </a:solidFill>
              </a:rPr>
              <a:t>	</a:t>
            </a:r>
            <a:r>
              <a:rPr lang="fr-FR" sz="1800" dirty="0" err="1">
                <a:solidFill>
                  <a:schemeClr val="accent1"/>
                </a:solidFill>
              </a:rPr>
              <a:t>Necessary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features</a:t>
            </a:r>
            <a:r>
              <a:rPr lang="fr-FR" sz="1800" dirty="0">
                <a:solidFill>
                  <a:schemeClr val="accent1"/>
                </a:solidFill>
              </a:rPr>
              <a:t> of PID Services and </a:t>
            </a:r>
            <a:r>
              <a:rPr lang="fr-FR" sz="1800" dirty="0" err="1">
                <a:solidFill>
                  <a:schemeClr val="accent1"/>
                </a:solidFill>
              </a:rPr>
              <a:t>their</a:t>
            </a:r>
            <a:r>
              <a:rPr lang="fr-FR" sz="1800" dirty="0">
                <a:solidFill>
                  <a:schemeClr val="accent1"/>
                </a:solidFill>
              </a:rPr>
              <a:t> Service Providers </a:t>
            </a:r>
          </a:p>
          <a:p>
            <a:pPr fontAlgn="base"/>
            <a:r>
              <a:rPr lang="fr-FR" sz="1800" dirty="0">
                <a:solidFill>
                  <a:schemeClr val="accent1"/>
                </a:solidFill>
              </a:rPr>
              <a:t>	</a:t>
            </a:r>
            <a:r>
              <a:rPr lang="fr-FR" sz="1800" dirty="0" err="1">
                <a:solidFill>
                  <a:schemeClr val="accent1"/>
                </a:solidFill>
              </a:rPr>
              <a:t>Governance</a:t>
            </a:r>
            <a:r>
              <a:rPr lang="fr-FR" sz="1800" dirty="0">
                <a:solidFill>
                  <a:schemeClr val="accent1"/>
                </a:solidFill>
              </a:rPr>
              <a:t> and </a:t>
            </a:r>
            <a:r>
              <a:rPr lang="fr-FR" sz="1800" dirty="0" err="1">
                <a:solidFill>
                  <a:schemeClr val="accent1"/>
                </a:solidFill>
              </a:rPr>
              <a:t>Sustainability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fr-FR" sz="1800" dirty="0" err="1">
                <a:solidFill>
                  <a:schemeClr val="accent1"/>
                </a:solidFill>
              </a:rPr>
              <a:t>required</a:t>
            </a:r>
            <a:r>
              <a:rPr lang="fr-FR" sz="1800" dirty="0">
                <a:solidFill>
                  <a:schemeClr val="accent1"/>
                </a:solidFill>
              </a:rPr>
              <a:t> to </a:t>
            </a:r>
            <a:r>
              <a:rPr lang="fr-FR" sz="1800" dirty="0" err="1">
                <a:solidFill>
                  <a:schemeClr val="accent1"/>
                </a:solidFill>
              </a:rPr>
              <a:t>build</a:t>
            </a:r>
            <a:r>
              <a:rPr lang="fr-FR" sz="1800" dirty="0">
                <a:solidFill>
                  <a:schemeClr val="accent1"/>
                </a:solidFill>
              </a:rPr>
              <a:t> trust.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89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/>
          <p:nvPr/>
        </p:nvSpPr>
        <p:spPr>
          <a:xfrm>
            <a:off x="0" y="5996066"/>
            <a:ext cx="12192000" cy="861933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634464" y="336263"/>
            <a:ext cx="9495068" cy="116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endParaRPr lang="en-GB" sz="2800" b="1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r>
              <a:rPr lang="en-GB" sz="2800" b="1" i="0" u="none" strike="noStrike" cap="none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Minimal Viable EOSC (MVE)</a:t>
            </a:r>
            <a:endParaRPr sz="2800" b="1" i="0" u="none" strike="noStrike" cap="none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9532" y="6145635"/>
            <a:ext cx="1485402" cy="562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9" name="Google Shape;169;p5"/>
          <p:cNvGrpSpPr/>
          <p:nvPr/>
        </p:nvGrpSpPr>
        <p:grpSpPr>
          <a:xfrm>
            <a:off x="735048" y="1407542"/>
            <a:ext cx="10789240" cy="0"/>
            <a:chOff x="735048" y="1564938"/>
            <a:chExt cx="10789240" cy="0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735048" y="1564938"/>
              <a:ext cx="3919248" cy="0"/>
            </a:xfrm>
            <a:prstGeom prst="straightConnector1">
              <a:avLst/>
            </a:prstGeom>
            <a:noFill/>
            <a:ln w="38100" cap="flat" cmpd="sng">
              <a:solidFill>
                <a:srgbClr val="0DB8E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4096512" y="1564938"/>
              <a:ext cx="3721608" cy="0"/>
            </a:xfrm>
            <a:prstGeom prst="straightConnector1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5"/>
            <p:cNvCxnSpPr/>
            <p:nvPr/>
          </p:nvCxnSpPr>
          <p:spPr>
            <a:xfrm>
              <a:off x="7754112" y="1564938"/>
              <a:ext cx="3770176" cy="0"/>
            </a:xfrm>
            <a:prstGeom prst="straightConnector1">
              <a:avLst/>
            </a:prstGeom>
            <a:noFill/>
            <a:ln w="38100" cap="flat" cmpd="sng">
              <a:solidFill>
                <a:srgbClr val="2B499A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3" name="Google Shape;173;p5"/>
          <p:cNvGrpSpPr/>
          <p:nvPr/>
        </p:nvGrpSpPr>
        <p:grpSpPr>
          <a:xfrm>
            <a:off x="478720" y="6145635"/>
            <a:ext cx="2794950" cy="1453696"/>
            <a:chOff x="-762995" y="3748964"/>
            <a:chExt cx="10840433" cy="5638275"/>
          </a:xfrm>
        </p:grpSpPr>
        <p:sp>
          <p:nvSpPr>
            <p:cNvPr id="174" name="Google Shape;174;p5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59B4E87-B6B4-8540-AFA8-E189754D1E64}"/>
              </a:ext>
            </a:extLst>
          </p:cNvPr>
          <p:cNvSpPr txBox="1"/>
          <p:nvPr/>
        </p:nvSpPr>
        <p:spPr>
          <a:xfrm>
            <a:off x="735048" y="2252413"/>
            <a:ext cx="11456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From Sustainability WG (”Tinman report”)</a:t>
            </a:r>
          </a:p>
          <a:p>
            <a:endParaRPr lang="en-US" sz="28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 mechanism for </a:t>
            </a:r>
            <a:r>
              <a:rPr lang="en-US" sz="2800" b="1" dirty="0">
                <a:solidFill>
                  <a:schemeClr val="accent1"/>
                </a:solidFill>
              </a:rPr>
              <a:t>naming</a:t>
            </a:r>
            <a:r>
              <a:rPr lang="en-US" sz="2800" dirty="0">
                <a:solidFill>
                  <a:schemeClr val="accent1"/>
                </a:solidFill>
              </a:rPr>
              <a:t> and </a:t>
            </a:r>
            <a:r>
              <a:rPr lang="en-US" sz="2800" b="1" dirty="0">
                <a:solidFill>
                  <a:schemeClr val="accent1"/>
                </a:solidFill>
              </a:rPr>
              <a:t>locating</a:t>
            </a:r>
            <a:r>
              <a:rPr lang="en-US" sz="2800" dirty="0">
                <a:solidFill>
                  <a:schemeClr val="accent1"/>
                </a:solidFill>
              </a:rPr>
              <a:t> data and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 mechanism for </a:t>
            </a:r>
            <a:r>
              <a:rPr lang="en-US" sz="2800" b="1" dirty="0">
                <a:solidFill>
                  <a:schemeClr val="accent1"/>
                </a:solidFill>
              </a:rPr>
              <a:t>discovery</a:t>
            </a:r>
            <a:r>
              <a:rPr lang="en-US" sz="2800" dirty="0">
                <a:solidFill>
                  <a:schemeClr val="accent1"/>
                </a:solidFill>
              </a:rPr>
              <a:t> of and </a:t>
            </a:r>
            <a:r>
              <a:rPr lang="en-US" sz="2800" b="1" dirty="0">
                <a:solidFill>
                  <a:schemeClr val="accent1"/>
                </a:solidFill>
              </a:rPr>
              <a:t>access</a:t>
            </a:r>
            <a:r>
              <a:rPr lang="en-US" sz="2800" dirty="0">
                <a:solidFill>
                  <a:schemeClr val="accent1"/>
                </a:solidFill>
              </a:rPr>
              <a:t> to data and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 framework for managing </a:t>
            </a:r>
            <a:r>
              <a:rPr lang="en-US" sz="2800" b="1" dirty="0">
                <a:solidFill>
                  <a:schemeClr val="accent1"/>
                </a:solidFill>
              </a:rPr>
              <a:t>user identity </a:t>
            </a:r>
            <a:r>
              <a:rPr lang="en-US" sz="2800" dirty="0">
                <a:solidFill>
                  <a:schemeClr val="accent1"/>
                </a:solidFill>
              </a:rPr>
              <a:t>and</a:t>
            </a:r>
            <a:r>
              <a:rPr lang="en-US" sz="2800" b="1" dirty="0">
                <a:solidFill>
                  <a:schemeClr val="accent1"/>
                </a:solidFill>
              </a:rPr>
              <a:t> access</a:t>
            </a:r>
          </a:p>
          <a:p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0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/>
          <p:nvPr/>
        </p:nvSpPr>
        <p:spPr>
          <a:xfrm>
            <a:off x="0" y="5996066"/>
            <a:ext cx="12192000" cy="861933"/>
          </a:xfrm>
          <a:prstGeom prst="rect">
            <a:avLst/>
          </a:prstGeom>
          <a:solidFill>
            <a:srgbClr val="2B499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634464" y="336263"/>
            <a:ext cx="9495068" cy="116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endParaRPr lang="en-GB" sz="2800" b="1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15B"/>
              </a:buClr>
              <a:buSzPts val="2800"/>
              <a:buFont typeface="Calibri"/>
              <a:buNone/>
            </a:pPr>
            <a:r>
              <a:rPr lang="en-GB" sz="2800" b="1" i="0" u="none" strike="noStrike" cap="none" dirty="0">
                <a:solidFill>
                  <a:srgbClr val="FF715B"/>
                </a:solidFill>
                <a:latin typeface="Calibri"/>
                <a:ea typeface="Calibri"/>
                <a:cs typeface="Calibri"/>
                <a:sym typeface="Calibri"/>
              </a:rPr>
              <a:t>Minimal Viable EOSC (MVE) vs “Maximum Valuable EOSC”</a:t>
            </a:r>
            <a:endParaRPr sz="2800" b="1" i="0" u="none" strike="noStrike" cap="none" dirty="0">
              <a:solidFill>
                <a:srgbClr val="FF71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9532" y="6145635"/>
            <a:ext cx="1485402" cy="562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9" name="Google Shape;169;p5"/>
          <p:cNvGrpSpPr/>
          <p:nvPr/>
        </p:nvGrpSpPr>
        <p:grpSpPr>
          <a:xfrm>
            <a:off x="735048" y="1407542"/>
            <a:ext cx="10789240" cy="0"/>
            <a:chOff x="735048" y="1564938"/>
            <a:chExt cx="10789240" cy="0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735048" y="1564938"/>
              <a:ext cx="3919248" cy="0"/>
            </a:xfrm>
            <a:prstGeom prst="straightConnector1">
              <a:avLst/>
            </a:prstGeom>
            <a:noFill/>
            <a:ln w="38100" cap="flat" cmpd="sng">
              <a:solidFill>
                <a:srgbClr val="0DB8E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4096512" y="1564938"/>
              <a:ext cx="3721608" cy="0"/>
            </a:xfrm>
            <a:prstGeom prst="straightConnector1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5"/>
            <p:cNvCxnSpPr/>
            <p:nvPr/>
          </p:nvCxnSpPr>
          <p:spPr>
            <a:xfrm>
              <a:off x="7754112" y="1564938"/>
              <a:ext cx="3770176" cy="0"/>
            </a:xfrm>
            <a:prstGeom prst="straightConnector1">
              <a:avLst/>
            </a:prstGeom>
            <a:noFill/>
            <a:ln w="38100" cap="flat" cmpd="sng">
              <a:solidFill>
                <a:srgbClr val="2B499A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3" name="Google Shape;173;p5"/>
          <p:cNvGrpSpPr/>
          <p:nvPr/>
        </p:nvGrpSpPr>
        <p:grpSpPr>
          <a:xfrm>
            <a:off x="478720" y="6145635"/>
            <a:ext cx="2794950" cy="1453696"/>
            <a:chOff x="-762995" y="3748964"/>
            <a:chExt cx="10840433" cy="5638275"/>
          </a:xfrm>
        </p:grpSpPr>
        <p:sp>
          <p:nvSpPr>
            <p:cNvPr id="174" name="Google Shape;174;p5"/>
            <p:cNvSpPr/>
            <p:nvPr/>
          </p:nvSpPr>
          <p:spPr>
            <a:xfrm>
              <a:off x="1434533" y="6002592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3687087" y="6008854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60003" y="3748964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4463753" y="3798083"/>
              <a:ext cx="3674115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802909" y="380694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976500" y="8072119"/>
              <a:ext cx="5713256" cy="1315120"/>
            </a:xfrm>
            <a:prstGeom prst="roundRect">
              <a:avLst>
                <a:gd name="adj" fmla="val 50000"/>
              </a:avLst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-762995" y="6002591"/>
              <a:ext cx="1274529" cy="1301562"/>
            </a:xfrm>
            <a:prstGeom prst="ellipse">
              <a:avLst/>
            </a:prstGeom>
            <a:solidFill>
              <a:srgbClr val="75BADA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59B4E87-B6B4-8540-AFA8-E189754D1E64}"/>
              </a:ext>
            </a:extLst>
          </p:cNvPr>
          <p:cNvSpPr txBox="1"/>
          <p:nvPr/>
        </p:nvSpPr>
        <p:spPr>
          <a:xfrm>
            <a:off x="735048" y="1398313"/>
            <a:ext cx="11456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1"/>
                </a:solidFill>
              </a:rPr>
              <a:t>• </a:t>
            </a:r>
            <a:r>
              <a:rPr lang="en-US" sz="1800" b="1" dirty="0">
                <a:solidFill>
                  <a:schemeClr val="accent1"/>
                </a:solidFill>
              </a:rPr>
              <a:t>Open science policy framework</a:t>
            </a:r>
            <a:r>
              <a:rPr lang="en-US" sz="1800" dirty="0">
                <a:solidFill>
                  <a:schemeClr val="accent1"/>
                </a:solidFill>
              </a:rPr>
              <a:t> provides a data compliance framework for open &amp; FAIR data</a:t>
            </a:r>
          </a:p>
          <a:p>
            <a:endParaRPr lang="fr-FR" sz="1800" dirty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• </a:t>
            </a:r>
            <a:r>
              <a:rPr lang="en-US" sz="1800" b="1" dirty="0">
                <a:solidFill>
                  <a:schemeClr val="accent1"/>
                </a:solidFill>
              </a:rPr>
              <a:t>PID services</a:t>
            </a:r>
            <a:r>
              <a:rPr lang="en-US" sz="1800" dirty="0">
                <a:solidFill>
                  <a:schemeClr val="accent1"/>
                </a:solidFill>
              </a:rPr>
              <a:t> allow to generate, resolve and validate Persistent </a:t>
            </a:r>
            <a:r>
              <a:rPr lang="en-US" sz="1800" dirty="0" err="1">
                <a:solidFill>
                  <a:schemeClr val="accent1"/>
                </a:solidFill>
              </a:rPr>
              <a:t>IDentifiers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• </a:t>
            </a:r>
            <a:r>
              <a:rPr lang="en-US" sz="1800" b="1" dirty="0">
                <a:solidFill>
                  <a:schemeClr val="accent1"/>
                </a:solidFill>
              </a:rPr>
              <a:t>Metadata framework </a:t>
            </a:r>
            <a:r>
              <a:rPr lang="en-US" sz="1800" dirty="0">
                <a:solidFill>
                  <a:schemeClr val="accent1"/>
                </a:solidFill>
              </a:rPr>
              <a:t>ensures openness and interoperability, privacy and security, copyright status, disclosure limitations, patents pending, … on datasets or workflows </a:t>
            </a:r>
            <a:endParaRPr lang="fr-FR" sz="1800" dirty="0">
              <a:solidFill>
                <a:schemeClr val="accent1"/>
              </a:solidFill>
            </a:endParaRPr>
          </a:p>
          <a:p>
            <a:endParaRPr lang="en-US" sz="1800" dirty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• </a:t>
            </a:r>
            <a:r>
              <a:rPr lang="en-US" sz="1800" b="1" dirty="0">
                <a:solidFill>
                  <a:schemeClr val="accent1"/>
                </a:solidFill>
              </a:rPr>
              <a:t>Portal</a:t>
            </a:r>
            <a:r>
              <a:rPr lang="en-US" sz="1800" dirty="0">
                <a:solidFill>
                  <a:schemeClr val="accent1"/>
                </a:solidFill>
              </a:rPr>
              <a:t> provides a generic way of accessing and using EOSC Resources</a:t>
            </a:r>
          </a:p>
          <a:p>
            <a:r>
              <a:rPr lang="en-US" sz="1800" dirty="0">
                <a:solidFill>
                  <a:schemeClr val="accent1"/>
                </a:solidFill>
              </a:rPr>
              <a:t>• </a:t>
            </a:r>
            <a:r>
              <a:rPr lang="en-US" sz="1800" b="1" dirty="0">
                <a:solidFill>
                  <a:schemeClr val="accent1"/>
                </a:solidFill>
              </a:rPr>
              <a:t>Data access framework </a:t>
            </a:r>
            <a:r>
              <a:rPr lang="en-US" sz="1800" dirty="0">
                <a:solidFill>
                  <a:schemeClr val="accent1"/>
                </a:solidFill>
              </a:rPr>
              <a:t>offers data as a service (discovery &amp; reuse)</a:t>
            </a:r>
            <a:endParaRPr lang="fr-FR" sz="1800" dirty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• </a:t>
            </a:r>
            <a:r>
              <a:rPr lang="en-US" sz="1800" b="1" dirty="0">
                <a:solidFill>
                  <a:schemeClr val="accent1"/>
                </a:solidFill>
              </a:rPr>
              <a:t>Services access framework </a:t>
            </a:r>
            <a:r>
              <a:rPr lang="en-US" sz="1800" dirty="0">
                <a:solidFill>
                  <a:schemeClr val="accent1"/>
                </a:solidFill>
              </a:rPr>
              <a:t>provides a consistent definition of services:</a:t>
            </a:r>
          </a:p>
          <a:p>
            <a:r>
              <a:rPr lang="en-US" sz="1800" dirty="0">
                <a:solidFill>
                  <a:schemeClr val="accent1"/>
                </a:solidFill>
              </a:rPr>
              <a:t>what they offer, what is their operational capacity, how they are accessed, who pays for them.</a:t>
            </a:r>
          </a:p>
          <a:p>
            <a:endParaRPr lang="en-US" sz="1800" dirty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•</a:t>
            </a:r>
            <a:r>
              <a:rPr lang="fr-FR" sz="1800" dirty="0">
                <a:solidFill>
                  <a:schemeClr val="accent1"/>
                </a:solidFill>
              </a:rPr>
              <a:t> </a:t>
            </a:r>
            <a:r>
              <a:rPr lang="en-US" sz="1800" b="1" dirty="0">
                <a:solidFill>
                  <a:schemeClr val="accent1"/>
                </a:solidFill>
              </a:rPr>
              <a:t>Authentication and Authorization Infrastructure (AAI) </a:t>
            </a:r>
            <a:r>
              <a:rPr lang="en-US" sz="1800" dirty="0">
                <a:solidFill>
                  <a:schemeClr val="accent1"/>
                </a:solidFill>
              </a:rPr>
              <a:t>delivers trust and identity service </a:t>
            </a:r>
            <a:endParaRPr lang="fr-FR" sz="1800" dirty="0">
              <a:solidFill>
                <a:schemeClr val="accent1"/>
              </a:solidFill>
            </a:endParaRPr>
          </a:p>
          <a:p>
            <a:endParaRPr lang="en-US" sz="1800" dirty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• </a:t>
            </a:r>
            <a:r>
              <a:rPr lang="en-US" sz="1800" b="1" dirty="0">
                <a:solidFill>
                  <a:schemeClr val="accent1"/>
                </a:solidFill>
              </a:rPr>
              <a:t>Helpdesk</a:t>
            </a:r>
            <a:r>
              <a:rPr lang="en-US" sz="1800" dirty="0">
                <a:solidFill>
                  <a:schemeClr val="accent1"/>
                </a:solidFill>
              </a:rPr>
              <a:t> offers a framework for linking national/thematic/institutional service desks</a:t>
            </a:r>
            <a:endParaRPr lang="fr-FR" sz="1800" dirty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• </a:t>
            </a:r>
            <a:r>
              <a:rPr lang="en-US" sz="1800" b="1" dirty="0">
                <a:solidFill>
                  <a:schemeClr val="accent1"/>
                </a:solidFill>
              </a:rPr>
              <a:t>Open metrics framework </a:t>
            </a:r>
            <a:r>
              <a:rPr lang="en-US" sz="1800" dirty="0">
                <a:solidFill>
                  <a:schemeClr val="accent1"/>
                </a:solidFill>
              </a:rPr>
              <a:t>sets the rules for the assessment of EOSC components and facilitates incentives and rewards mechanisms</a:t>
            </a:r>
          </a:p>
        </p:txBody>
      </p:sp>
    </p:spTree>
    <p:extLst>
      <p:ext uri="{BB962C8B-B14F-4D97-AF65-F5344CB8AC3E}">
        <p14:creationId xmlns:p14="http://schemas.microsoft.com/office/powerpoint/2010/main" val="302508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7328</TotalTime>
  <Words>520</Words>
  <Application>Microsoft Macintosh PowerPoint</Application>
  <PresentationFormat>Grand écran</PresentationFormat>
  <Paragraphs>92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Hasleham</dc:creator>
  <cp:lastModifiedBy>JFA</cp:lastModifiedBy>
  <cp:revision>187</cp:revision>
  <dcterms:created xsi:type="dcterms:W3CDTF">2019-10-31T10:45:38Z</dcterms:created>
  <dcterms:modified xsi:type="dcterms:W3CDTF">2020-02-27T07:21:28Z</dcterms:modified>
</cp:coreProperties>
</file>