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4"/>
  </p:notesMasterIdLst>
  <p:handoutMasterIdLst>
    <p:handoutMasterId r:id="rId15"/>
  </p:handoutMasterIdLst>
  <p:sldIdLst>
    <p:sldId id="256" r:id="rId2"/>
    <p:sldId id="258" r:id="rId3"/>
    <p:sldId id="300" r:id="rId4"/>
    <p:sldId id="299" r:id="rId5"/>
    <p:sldId id="308" r:id="rId6"/>
    <p:sldId id="301" r:id="rId7"/>
    <p:sldId id="302" r:id="rId8"/>
    <p:sldId id="307" r:id="rId9"/>
    <p:sldId id="288" r:id="rId10"/>
    <p:sldId id="297" r:id="rId11"/>
    <p:sldId id="298" r:id="rId12"/>
    <p:sldId id="286"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3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2"/>
  </p:normalViewPr>
  <p:slideViewPr>
    <p:cSldViewPr snapToGrid="0" snapToObjects="1">
      <p:cViewPr varScale="1">
        <p:scale>
          <a:sx n="131" d="100"/>
          <a:sy n="131" d="100"/>
        </p:scale>
        <p:origin x="1696" y="18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2DCB7DF9-0D02-4585-BB95-A274CDB043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0D03439E-816E-4B73-9747-56E6950143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8F809-F363-4872-84C9-D7CD75B4F4FB}" type="datetimeFigureOut">
              <a:rPr lang="it-IT" smtClean="0"/>
              <a:t>26/02/20</a:t>
            </a:fld>
            <a:endParaRPr lang="it-IT"/>
          </a:p>
        </p:txBody>
      </p:sp>
      <p:sp>
        <p:nvSpPr>
          <p:cNvPr id="4" name="Segnaposto piè di pagina 3">
            <a:extLst>
              <a:ext uri="{FF2B5EF4-FFF2-40B4-BE49-F238E27FC236}">
                <a16:creationId xmlns:a16="http://schemas.microsoft.com/office/drawing/2014/main" id="{0F80F5E3-5A6B-4274-9F07-3F4DC527B0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D775B453-4FD3-4B45-9A4E-69A288F1E9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89A301-FF2A-45E5-97E1-7B158FC8E93D}" type="slidenum">
              <a:rPr lang="it-IT" smtClean="0"/>
              <a:t>‹N°›</a:t>
            </a:fld>
            <a:endParaRPr lang="it-IT"/>
          </a:p>
        </p:txBody>
      </p:sp>
    </p:spTree>
    <p:extLst>
      <p:ext uri="{BB962C8B-B14F-4D97-AF65-F5344CB8AC3E}">
        <p14:creationId xmlns:p14="http://schemas.microsoft.com/office/powerpoint/2010/main" val="3163951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6F7-DDA4-3648-BD7E-85E6D1DE148B}" type="datetimeFigureOut">
              <a:rPr lang="it-IT" smtClean="0"/>
              <a:t>26/02/20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490F3-ADF7-B042-987D-93AF3DA3A926}" type="slidenum">
              <a:rPr lang="it-IT" smtClean="0"/>
              <a:t>‹N°›</a:t>
            </a:fld>
            <a:endParaRPr lang="it-IT"/>
          </a:p>
        </p:txBody>
      </p:sp>
    </p:spTree>
    <p:extLst>
      <p:ext uri="{BB962C8B-B14F-4D97-AF65-F5344CB8AC3E}">
        <p14:creationId xmlns:p14="http://schemas.microsoft.com/office/powerpoint/2010/main" val="23478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2436" y="3221764"/>
            <a:ext cx="6373091" cy="1595705"/>
          </a:xfrm>
        </p:spPr>
        <p:txBody>
          <a:bodyPr anchor="b">
            <a:normAutofit/>
          </a:bodyPr>
          <a:lstStyle>
            <a:lvl1pPr algn="ctr">
              <a:defRPr sz="4800">
                <a:solidFill>
                  <a:schemeClr val="bg1"/>
                </a:solidFill>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1482436" y="5063369"/>
            <a:ext cx="6373092" cy="97850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endParaRPr lang="en-US" dirty="0"/>
          </a:p>
        </p:txBody>
      </p:sp>
      <p:sp>
        <p:nvSpPr>
          <p:cNvPr id="10" name="Rettangolo 9">
            <a:extLst>
              <a:ext uri="{FF2B5EF4-FFF2-40B4-BE49-F238E27FC236}">
                <a16:creationId xmlns:a16="http://schemas.microsoft.com/office/drawing/2014/main" id="{B37CFE4B-908F-744C-86B0-5575CC115044}"/>
              </a:ext>
            </a:extLst>
          </p:cNvPr>
          <p:cNvSpPr/>
          <p:nvPr userDrawn="1"/>
        </p:nvSpPr>
        <p:spPr>
          <a:xfrm>
            <a:off x="742950" y="6378090"/>
            <a:ext cx="7112577" cy="415498"/>
          </a:xfrm>
          <a:prstGeom prst="rect">
            <a:avLst/>
          </a:prstGeom>
        </p:spPr>
        <p:txBody>
          <a:bodyPr wrap="square">
            <a:spAutoFit/>
          </a:bodyPr>
          <a:lstStyle/>
          <a:p>
            <a:pPr algn="r"/>
            <a:r>
              <a:rPr lang="en-GB" sz="1050" dirty="0">
                <a:solidFill>
                  <a:schemeClr val="bg1">
                    <a:lumMod val="95000"/>
                  </a:schemeClr>
                </a:solidFill>
              </a:rPr>
              <a:t>ESCAPE - The European Science Cluster of Astronomy &amp; Particle Physics ESFRI Research Infrastructures has received funding from the European Union’s Horizon 2020 research and innovation programme under the Grant Agreement n° 824064.</a:t>
            </a:r>
            <a:endParaRPr lang="en-GB" sz="1400" dirty="0">
              <a:solidFill>
                <a:schemeClr val="bg1">
                  <a:lumMod val="95000"/>
                </a:schemeClr>
              </a:solidFill>
            </a:endParaRPr>
          </a:p>
        </p:txBody>
      </p:sp>
    </p:spTree>
    <p:extLst>
      <p:ext uri="{BB962C8B-B14F-4D97-AF65-F5344CB8AC3E}">
        <p14:creationId xmlns:p14="http://schemas.microsoft.com/office/powerpoint/2010/main" val="325884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A8809025-9590-1D4C-9CDC-4389B921BD5C}" type="datetime1">
              <a:rPr lang="it-IT" smtClean="0"/>
              <a:t>26/02/20</a:t>
            </a:fld>
            <a:endParaRPr lang="it-IT"/>
          </a:p>
        </p:txBody>
      </p:sp>
      <p:sp>
        <p:nvSpPr>
          <p:cNvPr id="5" name="Footer Placeholder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616576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p:txBody>
      </p:sp>
      <p:sp>
        <p:nvSpPr>
          <p:cNvPr id="4" name="Date Placeholder 3"/>
          <p:cNvSpPr>
            <a:spLocks noGrp="1"/>
          </p:cNvSpPr>
          <p:nvPr>
            <p:ph type="dt" sz="half" idx="10"/>
          </p:nvPr>
        </p:nvSpPr>
        <p:spPr/>
        <p:txBody>
          <a:bodyPr/>
          <a:lstStyle/>
          <a:p>
            <a:fld id="{FC71CA9D-5025-644E-ABD4-52A7457B7D80}" type="datetime1">
              <a:rPr lang="it-IT" smtClean="0"/>
              <a:t>26/02/20</a:t>
            </a:fld>
            <a:endParaRPr lang="it-IT"/>
          </a:p>
        </p:txBody>
      </p:sp>
      <p:sp>
        <p:nvSpPr>
          <p:cNvPr id="5" name="Footer Placeholder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693551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p:txBody>
      </p:sp>
      <p:sp>
        <p:nvSpPr>
          <p:cNvPr id="4" name="Date Placeholder 3"/>
          <p:cNvSpPr>
            <a:spLocks noGrp="1"/>
          </p:cNvSpPr>
          <p:nvPr>
            <p:ph type="dt" sz="half" idx="10"/>
          </p:nvPr>
        </p:nvSpPr>
        <p:spPr/>
        <p:txBody>
          <a:bodyPr/>
          <a:lstStyle/>
          <a:p>
            <a:fld id="{70505B47-C677-1F40-983D-52F98A3CC2DB}" type="datetime1">
              <a:rPr lang="it-IT" smtClean="0"/>
              <a:t>26/02/20</a:t>
            </a:fld>
            <a:endParaRPr lang="it-IT"/>
          </a:p>
        </p:txBody>
      </p:sp>
      <p:sp>
        <p:nvSpPr>
          <p:cNvPr id="5" name="Footer Placeholder 4"/>
          <p:cNvSpPr>
            <a:spLocks noGrp="1"/>
          </p:cNvSpPr>
          <p:nvPr>
            <p:ph type="ftr" sz="quarter" idx="11"/>
          </p:nvPr>
        </p:nvSpPr>
        <p:spPr/>
        <p:txBody>
          <a:bodyPr/>
          <a:lstStyle/>
          <a:p>
            <a:endParaRPr lang="it-IT" dirty="0"/>
          </a:p>
        </p:txBody>
      </p:sp>
      <p:sp>
        <p:nvSpPr>
          <p:cNvPr id="6" name="Slide Number Placeholder 5"/>
          <p:cNvSpPr>
            <a:spLocks noGrp="1"/>
          </p:cNvSpPr>
          <p:nvPr>
            <p:ph type="sldNum" sz="quarter" idx="12"/>
          </p:nvPr>
        </p:nvSpPr>
        <p:spPr>
          <a:xfrm>
            <a:off x="4903201" y="6346703"/>
            <a:ext cx="548986" cy="365125"/>
          </a:xfrm>
          <a:prstGeom prst="rect">
            <a:avLst/>
          </a:prstGeom>
        </p:spPr>
        <p:txBody>
          <a:bodyPr anchor="ctr" anchorCtr="0"/>
          <a:lstStyle>
            <a:lvl1pPr>
              <a:defRPr sz="1200" b="0">
                <a:solidFill>
                  <a:schemeClr val="tx1"/>
                </a:solidFill>
              </a:defRPr>
            </a:lvl1pPr>
          </a:lstStyle>
          <a:p>
            <a:pPr algn="ctr"/>
            <a:fld id="{F815B12F-D02A-B845-865F-37AC5B232343}" type="slidenum">
              <a:rPr lang="it-IT" smtClean="0"/>
              <a:pPr algn="ctr"/>
              <a:t>‹N°›</a:t>
            </a:fld>
            <a:endParaRPr lang="it-IT" dirty="0"/>
          </a:p>
        </p:txBody>
      </p:sp>
    </p:spTree>
    <p:extLst>
      <p:ext uri="{BB962C8B-B14F-4D97-AF65-F5344CB8AC3E}">
        <p14:creationId xmlns:p14="http://schemas.microsoft.com/office/powerpoint/2010/main" val="217273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68F4F6F-EB56-314C-82B1-809730BD9621}" type="datetime1">
              <a:rPr lang="it-IT" smtClean="0"/>
              <a:t>26/02/20</a:t>
            </a:fld>
            <a:endParaRPr lang="it-IT"/>
          </a:p>
        </p:txBody>
      </p:sp>
      <p:sp>
        <p:nvSpPr>
          <p:cNvPr id="5" name="Footer Placeholder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8738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p:txBody>
      </p:sp>
      <p:sp>
        <p:nvSpPr>
          <p:cNvPr id="5" name="Date Placeholder 4"/>
          <p:cNvSpPr>
            <a:spLocks noGrp="1"/>
          </p:cNvSpPr>
          <p:nvPr>
            <p:ph type="dt" sz="half" idx="10"/>
          </p:nvPr>
        </p:nvSpPr>
        <p:spPr/>
        <p:txBody>
          <a:bodyPr/>
          <a:lstStyle/>
          <a:p>
            <a:fld id="{07A339B8-5484-664F-ACAF-E7277C00432F}" type="datetime1">
              <a:rPr lang="it-IT" smtClean="0"/>
              <a:t>26/02/20</a:t>
            </a:fld>
            <a:endParaRPr lang="it-IT"/>
          </a:p>
        </p:txBody>
      </p:sp>
      <p:sp>
        <p:nvSpPr>
          <p:cNvPr id="6" name="Footer Placeholder 5"/>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11748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p:txBody>
      </p:sp>
      <p:sp>
        <p:nvSpPr>
          <p:cNvPr id="7" name="Date Placeholder 6"/>
          <p:cNvSpPr>
            <a:spLocks noGrp="1"/>
          </p:cNvSpPr>
          <p:nvPr>
            <p:ph type="dt" sz="half" idx="10"/>
          </p:nvPr>
        </p:nvSpPr>
        <p:spPr/>
        <p:txBody>
          <a:bodyPr/>
          <a:lstStyle/>
          <a:p>
            <a:fld id="{E364C197-D765-984E-8EDD-917FE17EC1FC}" type="datetime1">
              <a:rPr lang="it-IT" smtClean="0"/>
              <a:t>26/02/20</a:t>
            </a:fld>
            <a:endParaRPr lang="it-IT"/>
          </a:p>
        </p:txBody>
      </p:sp>
      <p:sp>
        <p:nvSpPr>
          <p:cNvPr id="8" name="Footer Placeholder 7"/>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297332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BEED0B3-174C-A24A-BE04-FF55F9EFE698}" type="datetime1">
              <a:rPr lang="it-IT" smtClean="0"/>
              <a:t>26/02/20</a:t>
            </a:fld>
            <a:endParaRPr lang="it-IT"/>
          </a:p>
        </p:txBody>
      </p:sp>
      <p:sp>
        <p:nvSpPr>
          <p:cNvPr id="4" name="Footer Placeholder 3"/>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49168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4F15C-91D5-9241-AC17-030113BDD6BC}" type="datetime1">
              <a:rPr lang="it-IT" smtClean="0"/>
              <a:t>26/02/20</a:t>
            </a:fld>
            <a:endParaRPr lang="it-IT"/>
          </a:p>
        </p:txBody>
      </p:sp>
      <p:sp>
        <p:nvSpPr>
          <p:cNvPr id="3" name="Footer Placeholder 2"/>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967958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9365BFC-7B76-CB43-9325-91EE391A0695}" type="datetime1">
              <a:rPr lang="it-IT" smtClean="0"/>
              <a:t>26/02/20</a:t>
            </a:fld>
            <a:endParaRPr lang="it-IT"/>
          </a:p>
        </p:txBody>
      </p:sp>
      <p:sp>
        <p:nvSpPr>
          <p:cNvPr id="6" name="Footer Placeholder 5"/>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57892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116627E-FEA8-B442-B9A7-66CE3E6E6241}" type="datetime1">
              <a:rPr lang="it-IT" smtClean="0"/>
              <a:t>26/02/20</a:t>
            </a:fld>
            <a:endParaRPr lang="it-IT"/>
          </a:p>
        </p:txBody>
      </p:sp>
      <p:sp>
        <p:nvSpPr>
          <p:cNvPr id="6" name="Footer Placeholder 5"/>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329703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24951" y="160027"/>
            <a:ext cx="7290399" cy="103235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628650" y="1358781"/>
            <a:ext cx="7886700" cy="4818182"/>
          </a:xfrm>
          <a:prstGeom prst="rect">
            <a:avLst/>
          </a:prstGeom>
        </p:spPr>
        <p:txBody>
          <a:bodyPr vert="horz" lIns="91440" tIns="45720" rIns="91440" bIns="45720" rtlCol="0">
            <a:normAutofit/>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Date Placeholder 3"/>
          <p:cNvSpPr>
            <a:spLocks noGrp="1"/>
          </p:cNvSpPr>
          <p:nvPr>
            <p:ph type="dt" sz="half" idx="2"/>
          </p:nvPr>
        </p:nvSpPr>
        <p:spPr>
          <a:xfrm>
            <a:off x="631885" y="6356351"/>
            <a:ext cx="117103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02EA9-9C59-B94A-A747-D112AE1C00E1}" type="datetime1">
              <a:rPr lang="it-IT" smtClean="0"/>
              <a:t>26/02/20</a:t>
            </a:fld>
            <a:endParaRPr lang="it-IT"/>
          </a:p>
        </p:txBody>
      </p:sp>
      <p:sp>
        <p:nvSpPr>
          <p:cNvPr id="5" name="Footer Placeholder 4"/>
          <p:cNvSpPr>
            <a:spLocks noGrp="1"/>
          </p:cNvSpPr>
          <p:nvPr>
            <p:ph type="ftr" sz="quarter" idx="3"/>
          </p:nvPr>
        </p:nvSpPr>
        <p:spPr>
          <a:xfrm>
            <a:off x="1958196" y="6356351"/>
            <a:ext cx="28035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7" name="Rettangolo 6">
            <a:extLst>
              <a:ext uri="{FF2B5EF4-FFF2-40B4-BE49-F238E27FC236}">
                <a16:creationId xmlns:a16="http://schemas.microsoft.com/office/drawing/2014/main" id="{DCE86EC0-9AA0-9445-A96A-DFDEC4EB036F}"/>
              </a:ext>
            </a:extLst>
          </p:cNvPr>
          <p:cNvSpPr/>
          <p:nvPr userDrawn="1"/>
        </p:nvSpPr>
        <p:spPr>
          <a:xfrm>
            <a:off x="5122120" y="6364235"/>
            <a:ext cx="2787287" cy="415498"/>
          </a:xfrm>
          <a:prstGeom prst="rect">
            <a:avLst/>
          </a:prstGeom>
        </p:spPr>
        <p:txBody>
          <a:bodyPr wrap="square">
            <a:spAutoFit/>
          </a:bodyPr>
          <a:lstStyle/>
          <a:p>
            <a:pPr algn="r"/>
            <a:r>
              <a:rPr lang="en-GB" sz="1050" dirty="0">
                <a:solidFill>
                  <a:schemeClr val="tx1"/>
                </a:solidFill>
              </a:rPr>
              <a:t>Funded by the European Union’s </a:t>
            </a:r>
          </a:p>
          <a:p>
            <a:pPr algn="r"/>
            <a:r>
              <a:rPr lang="en-US" sz="1050" dirty="0">
                <a:solidFill>
                  <a:schemeClr val="tx1"/>
                </a:solidFill>
              </a:rPr>
              <a:t>Horizon 2020 - Grant N° </a:t>
            </a:r>
            <a:r>
              <a:rPr lang="uk-UA" sz="1050" dirty="0">
                <a:solidFill>
                  <a:schemeClr val="tx1"/>
                </a:solidFill>
              </a:rPr>
              <a:t>824064</a:t>
            </a:r>
            <a:endParaRPr lang="en-GB" sz="1400" dirty="0">
              <a:solidFill>
                <a:schemeClr val="tx1"/>
              </a:solidFill>
            </a:endParaRPr>
          </a:p>
        </p:txBody>
      </p:sp>
      <p:pic>
        <p:nvPicPr>
          <p:cNvPr id="8" name="Immagine 7">
            <a:extLst>
              <a:ext uri="{FF2B5EF4-FFF2-40B4-BE49-F238E27FC236}">
                <a16:creationId xmlns:a16="http://schemas.microsoft.com/office/drawing/2014/main" id="{2E0477E6-C1AD-094D-A442-EF1BE2575039}"/>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7909407" y="6425157"/>
            <a:ext cx="456585" cy="293654"/>
          </a:xfrm>
          <a:prstGeom prst="rect">
            <a:avLst/>
          </a:prstGeom>
          <a:ln w="3175">
            <a:noFill/>
          </a:ln>
        </p:spPr>
      </p:pic>
    </p:spTree>
    <p:extLst>
      <p:ext uri="{BB962C8B-B14F-4D97-AF65-F5344CB8AC3E}">
        <p14:creationId xmlns:p14="http://schemas.microsoft.com/office/powerpoint/2010/main" val="1567622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1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1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1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1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ndico.lal.in2p3.fr/event/5418/contributions/17542/"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indico.cern.ch/event/86919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projectescape.eu/sites/default/files/Escape_position_statement_web.pdf"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7ECF9914-6A8C-414A-AF31-0758485B4EDF}"/>
              </a:ext>
            </a:extLst>
          </p:cNvPr>
          <p:cNvSpPr>
            <a:spLocks noGrp="1"/>
          </p:cNvSpPr>
          <p:nvPr>
            <p:ph type="ctrTitle"/>
          </p:nvPr>
        </p:nvSpPr>
        <p:spPr>
          <a:xfrm>
            <a:off x="0" y="3972981"/>
            <a:ext cx="9143999" cy="1345820"/>
          </a:xfrm>
        </p:spPr>
        <p:txBody>
          <a:bodyPr>
            <a:normAutofit/>
          </a:bodyPr>
          <a:lstStyle/>
          <a:p>
            <a:r>
              <a:rPr lang="en-GB" sz="3600" b="1" dirty="0">
                <a:latin typeface="Avenir Heavy"/>
                <a:cs typeface="Avenir Heavy"/>
              </a:rPr>
              <a:t>Enhancing researchers involvement in EOSC and ESCAPE Position Statement </a:t>
            </a:r>
            <a:endParaRPr lang="it-IT" sz="3600" dirty="0"/>
          </a:p>
        </p:txBody>
      </p:sp>
      <p:sp>
        <p:nvSpPr>
          <p:cNvPr id="5" name="Sottotitolo 2">
            <a:extLst>
              <a:ext uri="{FF2B5EF4-FFF2-40B4-BE49-F238E27FC236}">
                <a16:creationId xmlns:a16="http://schemas.microsoft.com/office/drawing/2014/main" id="{BC893D75-00CA-9042-B133-1091B1F6CA98}"/>
              </a:ext>
            </a:extLst>
          </p:cNvPr>
          <p:cNvSpPr>
            <a:spLocks noGrp="1"/>
          </p:cNvSpPr>
          <p:nvPr>
            <p:ph type="subTitle" idx="1"/>
          </p:nvPr>
        </p:nvSpPr>
        <p:spPr>
          <a:xfrm>
            <a:off x="1211867" y="5463477"/>
            <a:ext cx="6858000" cy="934285"/>
          </a:xfrm>
        </p:spPr>
        <p:txBody>
          <a:bodyPr>
            <a:noAutofit/>
          </a:bodyPr>
          <a:lstStyle/>
          <a:p>
            <a:r>
              <a:rPr lang="en-GB" sz="1800" b="1" dirty="0">
                <a:latin typeface="Avenir Heavy"/>
                <a:cs typeface="Avenir Heavy"/>
              </a:rPr>
              <a:t>Giovanni LAMANNA</a:t>
            </a:r>
          </a:p>
          <a:p>
            <a:r>
              <a:rPr lang="en-GB" sz="1200" b="1" dirty="0">
                <a:latin typeface="Avenir Heavy"/>
                <a:cs typeface="Avenir Heavy"/>
              </a:rPr>
              <a:t>ESCAPE progress meeting.  Brussels, 26-27 February 2020</a:t>
            </a:r>
          </a:p>
        </p:txBody>
      </p:sp>
    </p:spTree>
    <p:extLst>
      <p:ext uri="{BB962C8B-B14F-4D97-AF65-F5344CB8AC3E}">
        <p14:creationId xmlns:p14="http://schemas.microsoft.com/office/powerpoint/2010/main" val="2634715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64F15C-91D5-9241-AC17-030113BDD6BC}" type="datetime1">
              <a:rPr lang="it-IT" smtClean="0"/>
              <a:t>26/02/20</a:t>
            </a:fld>
            <a:endParaRPr lang="it-IT"/>
          </a:p>
        </p:txBody>
      </p:sp>
      <p:sp>
        <p:nvSpPr>
          <p:cNvPr id="3" name="Espace réservé du pied de page 2"/>
          <p:cNvSpPr>
            <a:spLocks noGrp="1"/>
          </p:cNvSpPr>
          <p:nvPr>
            <p:ph type="ftr" sz="quarter" idx="11"/>
          </p:nvPr>
        </p:nvSpPr>
        <p:spPr/>
        <p:txBody>
          <a:bodyPr/>
          <a:lstStyle/>
          <a:p>
            <a:r>
              <a:rPr lang="it-IT" dirty="0"/>
              <a:t>G. Lamanna</a:t>
            </a:r>
          </a:p>
        </p:txBody>
      </p:sp>
      <p:sp>
        <p:nvSpPr>
          <p:cNvPr id="4" name="Titolo 1">
            <a:extLst>
              <a:ext uri="{FF2B5EF4-FFF2-40B4-BE49-F238E27FC236}">
                <a16:creationId xmlns:a16="http://schemas.microsoft.com/office/drawing/2014/main" id="{5BFC9E20-AA2D-42E3-B3AD-65C722822AB4}"/>
              </a:ext>
            </a:extLst>
          </p:cNvPr>
          <p:cNvSpPr txBox="1">
            <a:spLocks/>
          </p:cNvSpPr>
          <p:nvPr/>
        </p:nvSpPr>
        <p:spPr>
          <a:xfrm>
            <a:off x="1260228"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en-US" b="1" dirty="0">
                <a:solidFill>
                  <a:srgbClr val="000090"/>
                </a:solidFill>
                <a:latin typeface="+mn-lt"/>
                <a:ea typeface="MS PGothic" charset="0"/>
              </a:rPr>
              <a:t>ESCAPE Test Science Projects (TSP)</a:t>
            </a:r>
            <a:endParaRPr lang="en-GB" b="1" dirty="0">
              <a:solidFill>
                <a:srgbClr val="000090"/>
              </a:solidFill>
              <a:latin typeface="+mn-lt"/>
            </a:endParaRPr>
          </a:p>
        </p:txBody>
      </p:sp>
      <p:sp>
        <p:nvSpPr>
          <p:cNvPr id="7" name="Segnaposto numero diapositiva 5">
            <a:extLst>
              <a:ext uri="{FF2B5EF4-FFF2-40B4-BE49-F238E27FC236}">
                <a16:creationId xmlns:a16="http://schemas.microsoft.com/office/drawing/2014/main" id="{E8870A4A-0B2F-4654-AD9E-8AA0634A9E0B}"/>
              </a:ext>
            </a:extLst>
          </p:cNvPr>
          <p:cNvSpPr txBox="1">
            <a:spLocks/>
          </p:cNvSpPr>
          <p:nvPr/>
        </p:nvSpPr>
        <p:spPr>
          <a:xfrm>
            <a:off x="5468112" y="6388640"/>
            <a:ext cx="551056" cy="27432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15B12F-D02A-B845-865F-37AC5B232343}" type="slidenum">
              <a:rPr lang="it-IT" sz="1200" smtClean="0"/>
              <a:pPr/>
              <a:t>10</a:t>
            </a:fld>
            <a:endParaRPr lang="it-IT" sz="1200" dirty="0"/>
          </a:p>
        </p:txBody>
      </p:sp>
      <p:sp>
        <p:nvSpPr>
          <p:cNvPr id="6" name="Segnaposto contenuto 2">
            <a:extLst>
              <a:ext uri="{FF2B5EF4-FFF2-40B4-BE49-F238E27FC236}">
                <a16:creationId xmlns:a16="http://schemas.microsoft.com/office/drawing/2014/main" id="{96ABD8DE-941F-F44A-BB12-FFEEA31ACAE3}"/>
              </a:ext>
            </a:extLst>
          </p:cNvPr>
          <p:cNvSpPr txBox="1">
            <a:spLocks/>
          </p:cNvSpPr>
          <p:nvPr/>
        </p:nvSpPr>
        <p:spPr>
          <a:xfrm>
            <a:off x="410640" y="912881"/>
            <a:ext cx="8655539" cy="4991807"/>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1600" dirty="0"/>
          </a:p>
          <a:p>
            <a:r>
              <a:rPr lang="en-US" sz="1600" dirty="0"/>
              <a:t>Today it is relevant to leverage the TSP approach in order to federate collaborative actions among researchers, possibly transversal (e.g. experimentalist and theorists; astrophysicists, particle and nuclear physicists).</a:t>
            </a:r>
          </a:p>
          <a:p>
            <a:r>
              <a:rPr lang="en-US" sz="1600" dirty="0"/>
              <a:t>Aiming at increasing the involvement of the ESCAPE scientific community in the EOSC concept implementation.</a:t>
            </a:r>
          </a:p>
          <a:p>
            <a:r>
              <a:rPr lang="en-US" sz="1600" dirty="0"/>
              <a:t> This was the message shared at the recent JENAS workshop (</a:t>
            </a:r>
            <a:r>
              <a:rPr lang="it-IT" sz="1600" u="sng" dirty="0">
                <a:hlinkClick r:id="rId3"/>
              </a:rPr>
              <a:t>https://indico.lal.in2p3.fr/event/5418/contributions/17542/</a:t>
            </a:r>
            <a:r>
              <a:rPr lang="en-US" sz="1600" dirty="0"/>
              <a:t>) that has triggered discussions and supported initiatives to formulate proposal to the JENAS Expression of Interest call (such as the one on Dark Matter - </a:t>
            </a:r>
            <a:r>
              <a:rPr lang="en-US" sz="1600" u="sng" dirty="0">
                <a:hlinkClick r:id="rId4"/>
              </a:rPr>
              <a:t>https://indico.cern.ch/event/869195/</a:t>
            </a:r>
            <a:r>
              <a:rPr lang="en-US" sz="1600" dirty="0"/>
              <a:t>).</a:t>
            </a:r>
          </a:p>
          <a:p>
            <a:r>
              <a:rPr lang="en-US" sz="1600" dirty="0"/>
              <a:t>This implies an anticipation of a Virtual Research Environment (prototype) implementation (and not such as an ultimate deliverable for the end of the ESCAPE).</a:t>
            </a:r>
          </a:p>
          <a:p>
            <a:endParaRPr lang="en-US" sz="1600" dirty="0"/>
          </a:p>
          <a:p>
            <a:r>
              <a:rPr lang="en-US" sz="1600" dirty="0"/>
              <a:t>Not to forget the “inclusiveness” of ESCAPE. It is a thematic Science Cluster and not only limited to the beneficiaries. ESCAPE opens up to other RI and to all researchers willing to participate (either in the WPs or in the TSPs).</a:t>
            </a:r>
            <a:endParaRPr lang="fr-FR" sz="1600" dirty="0"/>
          </a:p>
          <a:p>
            <a:pPr marL="0" indent="0">
              <a:buNone/>
            </a:pPr>
            <a:endParaRPr lang="fr-FR" sz="1600" dirty="0"/>
          </a:p>
          <a:p>
            <a:pPr marL="0" indent="0">
              <a:buNone/>
            </a:pPr>
            <a:r>
              <a:rPr lang="en-GB" sz="1600" dirty="0"/>
              <a:t> </a:t>
            </a:r>
          </a:p>
          <a:p>
            <a:pPr marL="0" indent="0">
              <a:buNone/>
            </a:pPr>
            <a:endParaRPr lang="en-GB" sz="1600" dirty="0"/>
          </a:p>
          <a:p>
            <a:pPr marL="0" indent="0">
              <a:buNone/>
            </a:pPr>
            <a:endParaRPr lang="en-GB" sz="1600" dirty="0"/>
          </a:p>
          <a:p>
            <a:pPr marL="457200" lvl="1" indent="0">
              <a:buFontTx/>
              <a:buNone/>
            </a:pPr>
            <a:endParaRPr lang="en-GB" sz="1600" dirty="0"/>
          </a:p>
          <a:p>
            <a:pPr marL="457200" lvl="1" indent="0">
              <a:buFontTx/>
              <a:buNone/>
            </a:pPr>
            <a:endParaRPr lang="en-GB" sz="1600" dirty="0"/>
          </a:p>
        </p:txBody>
      </p:sp>
    </p:spTree>
    <p:extLst>
      <p:ext uri="{BB962C8B-B14F-4D97-AF65-F5344CB8AC3E}">
        <p14:creationId xmlns:p14="http://schemas.microsoft.com/office/powerpoint/2010/main" val="237212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64F15C-91D5-9241-AC17-030113BDD6BC}" type="datetime1">
              <a:rPr lang="it-IT" smtClean="0"/>
              <a:t>26/02/20</a:t>
            </a:fld>
            <a:endParaRPr lang="it-IT"/>
          </a:p>
        </p:txBody>
      </p:sp>
      <p:sp>
        <p:nvSpPr>
          <p:cNvPr id="3" name="Espace réservé du pied de page 2"/>
          <p:cNvSpPr>
            <a:spLocks noGrp="1"/>
          </p:cNvSpPr>
          <p:nvPr>
            <p:ph type="ftr" sz="quarter" idx="11"/>
          </p:nvPr>
        </p:nvSpPr>
        <p:spPr/>
        <p:txBody>
          <a:bodyPr/>
          <a:lstStyle/>
          <a:p>
            <a:r>
              <a:rPr lang="it-IT" dirty="0"/>
              <a:t>G. Lamanna</a:t>
            </a:r>
          </a:p>
        </p:txBody>
      </p:sp>
      <p:sp>
        <p:nvSpPr>
          <p:cNvPr id="4" name="Titolo 1">
            <a:extLst>
              <a:ext uri="{FF2B5EF4-FFF2-40B4-BE49-F238E27FC236}">
                <a16:creationId xmlns:a16="http://schemas.microsoft.com/office/drawing/2014/main" id="{5BFC9E20-AA2D-42E3-B3AD-65C722822AB4}"/>
              </a:ext>
            </a:extLst>
          </p:cNvPr>
          <p:cNvSpPr txBox="1">
            <a:spLocks/>
          </p:cNvSpPr>
          <p:nvPr/>
        </p:nvSpPr>
        <p:spPr>
          <a:xfrm>
            <a:off x="1260228"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en-US" b="1" dirty="0">
                <a:solidFill>
                  <a:srgbClr val="000090"/>
                </a:solidFill>
                <a:latin typeface="+mn-lt"/>
                <a:ea typeface="MS PGothic" charset="0"/>
              </a:rPr>
              <a:t>Next in agenda…</a:t>
            </a:r>
            <a:endParaRPr lang="en-GB" b="1" dirty="0">
              <a:solidFill>
                <a:srgbClr val="000090"/>
              </a:solidFill>
              <a:latin typeface="+mn-lt"/>
            </a:endParaRPr>
          </a:p>
        </p:txBody>
      </p:sp>
      <p:sp>
        <p:nvSpPr>
          <p:cNvPr id="7" name="Segnaposto numero diapositiva 5">
            <a:extLst>
              <a:ext uri="{FF2B5EF4-FFF2-40B4-BE49-F238E27FC236}">
                <a16:creationId xmlns:a16="http://schemas.microsoft.com/office/drawing/2014/main" id="{E8870A4A-0B2F-4654-AD9E-8AA0634A9E0B}"/>
              </a:ext>
            </a:extLst>
          </p:cNvPr>
          <p:cNvSpPr txBox="1">
            <a:spLocks/>
          </p:cNvSpPr>
          <p:nvPr/>
        </p:nvSpPr>
        <p:spPr>
          <a:xfrm>
            <a:off x="5468112" y="6388640"/>
            <a:ext cx="551056" cy="27432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15B12F-D02A-B845-865F-37AC5B232343}" type="slidenum">
              <a:rPr lang="it-IT" sz="1200" smtClean="0"/>
              <a:pPr/>
              <a:t>11</a:t>
            </a:fld>
            <a:endParaRPr lang="it-IT" sz="1200" dirty="0"/>
          </a:p>
        </p:txBody>
      </p:sp>
      <p:sp>
        <p:nvSpPr>
          <p:cNvPr id="6" name="Segnaposto contenuto 2">
            <a:extLst>
              <a:ext uri="{FF2B5EF4-FFF2-40B4-BE49-F238E27FC236}">
                <a16:creationId xmlns:a16="http://schemas.microsoft.com/office/drawing/2014/main" id="{96ABD8DE-941F-F44A-BB12-FFEEA31ACAE3}"/>
              </a:ext>
            </a:extLst>
          </p:cNvPr>
          <p:cNvSpPr txBox="1">
            <a:spLocks/>
          </p:cNvSpPr>
          <p:nvPr/>
        </p:nvSpPr>
        <p:spPr>
          <a:xfrm>
            <a:off x="410640" y="912881"/>
            <a:ext cx="8655539" cy="4991807"/>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2000" dirty="0"/>
          </a:p>
          <a:p>
            <a:pPr marL="0" indent="0">
              <a:buNone/>
            </a:pPr>
            <a:r>
              <a:rPr lang="en-US" sz="2000" dirty="0"/>
              <a:t>What is next in today agenda?</a:t>
            </a:r>
          </a:p>
          <a:p>
            <a:r>
              <a:rPr lang="en-US" sz="2000" dirty="0"/>
              <a:t>Some examples in the next section.</a:t>
            </a:r>
          </a:p>
          <a:p>
            <a:r>
              <a:rPr lang="en-US" sz="2000" dirty="0"/>
              <a:t>Two more talks about “EOSC Architecture” and “FAIR data &amp; policies”</a:t>
            </a:r>
          </a:p>
          <a:p>
            <a:r>
              <a:rPr lang="en-US" sz="2000" dirty="0"/>
              <a:t>Some more ideas and a round table discussion</a:t>
            </a:r>
            <a:endParaRPr lang="fr-FR" sz="2000" dirty="0"/>
          </a:p>
          <a:p>
            <a:pPr marL="0" indent="0">
              <a:buNone/>
            </a:pPr>
            <a:r>
              <a:rPr lang="en-GB" sz="2000" dirty="0"/>
              <a:t> </a:t>
            </a:r>
          </a:p>
          <a:p>
            <a:pPr marL="0" indent="0">
              <a:buNone/>
            </a:pPr>
            <a:endParaRPr lang="en-GB" sz="2000" dirty="0"/>
          </a:p>
          <a:p>
            <a:pPr marL="0" indent="0">
              <a:buNone/>
            </a:pPr>
            <a:endParaRPr lang="en-GB" sz="2000" dirty="0"/>
          </a:p>
          <a:p>
            <a:pPr marL="457200" lvl="1" indent="0">
              <a:buFontTx/>
              <a:buNone/>
            </a:pPr>
            <a:endParaRPr lang="en-GB" sz="2000" dirty="0"/>
          </a:p>
          <a:p>
            <a:pPr marL="457200" lvl="1" indent="0">
              <a:buFontTx/>
              <a:buNone/>
            </a:pPr>
            <a:endParaRPr lang="en-GB" sz="2000" dirty="0"/>
          </a:p>
        </p:txBody>
      </p:sp>
    </p:spTree>
    <p:extLst>
      <p:ext uri="{BB962C8B-B14F-4D97-AF65-F5344CB8AC3E}">
        <p14:creationId xmlns:p14="http://schemas.microsoft.com/office/powerpoint/2010/main" val="1882767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759" y="11758"/>
            <a:ext cx="9132241" cy="6846242"/>
          </a:xfrm>
          <a:prstGeom prst="rect">
            <a:avLst/>
          </a:prstGeom>
          <a:solidFill>
            <a:srgbClr val="FFFFFF"/>
          </a:solidFill>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olo 1">
            <a:extLst>
              <a:ext uri="{FF2B5EF4-FFF2-40B4-BE49-F238E27FC236}">
                <a16:creationId xmlns:a16="http://schemas.microsoft.com/office/drawing/2014/main" id="{5BFC9E20-AA2D-42E3-B3AD-65C722822AB4}"/>
              </a:ext>
            </a:extLst>
          </p:cNvPr>
          <p:cNvSpPr>
            <a:spLocks noGrp="1"/>
          </p:cNvSpPr>
          <p:nvPr>
            <p:ph type="title"/>
          </p:nvPr>
        </p:nvSpPr>
        <p:spPr>
          <a:xfrm>
            <a:off x="356673" y="5801926"/>
            <a:ext cx="7688281" cy="604259"/>
          </a:xfrm>
        </p:spPr>
        <p:txBody>
          <a:bodyPr>
            <a:noAutofit/>
          </a:bodyPr>
          <a:lstStyle/>
          <a:p>
            <a:r>
              <a:rPr lang="fr-FR" sz="4000" b="1" dirty="0" err="1">
                <a:solidFill>
                  <a:srgbClr val="000090"/>
                </a:solidFill>
                <a:latin typeface="+mn-lt"/>
                <a:ea typeface="MS PGothic" charset="0"/>
              </a:rPr>
              <a:t>Thank</a:t>
            </a:r>
            <a:r>
              <a:rPr lang="fr-FR" sz="4000" b="1" dirty="0">
                <a:solidFill>
                  <a:srgbClr val="000090"/>
                </a:solidFill>
                <a:latin typeface="+mn-lt"/>
                <a:ea typeface="MS PGothic" charset="0"/>
              </a:rPr>
              <a:t> </a:t>
            </a:r>
            <a:r>
              <a:rPr lang="fr-FR" sz="4000" b="1" dirty="0" err="1">
                <a:solidFill>
                  <a:srgbClr val="000090"/>
                </a:solidFill>
                <a:latin typeface="+mn-lt"/>
                <a:ea typeface="MS PGothic" charset="0"/>
              </a:rPr>
              <a:t>you</a:t>
            </a:r>
            <a:r>
              <a:rPr lang="fr-FR" sz="4000" b="1" dirty="0">
                <a:solidFill>
                  <a:srgbClr val="000090"/>
                </a:solidFill>
                <a:latin typeface="+mn-lt"/>
                <a:ea typeface="MS PGothic" charset="0"/>
              </a:rPr>
              <a:t> !</a:t>
            </a:r>
            <a:endParaRPr lang="en-GB" sz="4000" b="1" dirty="0">
              <a:solidFill>
                <a:srgbClr val="000090"/>
              </a:solidFill>
              <a:latin typeface="+mn-lt"/>
            </a:endParaRPr>
          </a:p>
        </p:txBody>
      </p:sp>
      <p:pic>
        <p:nvPicPr>
          <p:cNvPr id="10" name="Image 9" descr="03-Escape-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592"/>
            <a:ext cx="9144000" cy="6465237"/>
          </a:xfrm>
          <a:prstGeom prst="rect">
            <a:avLst/>
          </a:prstGeom>
        </p:spPr>
      </p:pic>
    </p:spTree>
    <p:extLst>
      <p:ext uri="{BB962C8B-B14F-4D97-AF65-F5344CB8AC3E}">
        <p14:creationId xmlns:p14="http://schemas.microsoft.com/office/powerpoint/2010/main" val="1607916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64F15C-91D5-9241-AC17-030113BDD6BC}" type="datetime1">
              <a:rPr lang="it-IT" smtClean="0"/>
              <a:t>26/02/20</a:t>
            </a:fld>
            <a:endParaRPr lang="it-IT"/>
          </a:p>
        </p:txBody>
      </p:sp>
      <p:sp>
        <p:nvSpPr>
          <p:cNvPr id="3" name="Espace réservé du pied de page 2"/>
          <p:cNvSpPr>
            <a:spLocks noGrp="1"/>
          </p:cNvSpPr>
          <p:nvPr>
            <p:ph type="ftr" sz="quarter" idx="11"/>
          </p:nvPr>
        </p:nvSpPr>
        <p:spPr/>
        <p:txBody>
          <a:bodyPr/>
          <a:lstStyle/>
          <a:p>
            <a:r>
              <a:rPr lang="it-IT" dirty="0"/>
              <a:t>G. Lamanna</a:t>
            </a:r>
          </a:p>
        </p:txBody>
      </p:sp>
      <p:sp>
        <p:nvSpPr>
          <p:cNvPr id="4" name="Titolo 1">
            <a:extLst>
              <a:ext uri="{FF2B5EF4-FFF2-40B4-BE49-F238E27FC236}">
                <a16:creationId xmlns:a16="http://schemas.microsoft.com/office/drawing/2014/main" id="{5BFC9E20-AA2D-42E3-B3AD-65C722822AB4}"/>
              </a:ext>
            </a:extLst>
          </p:cNvPr>
          <p:cNvSpPr txBox="1">
            <a:spLocks/>
          </p:cNvSpPr>
          <p:nvPr/>
        </p:nvSpPr>
        <p:spPr>
          <a:xfrm>
            <a:off x="1288919"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fr-FR" b="1" dirty="0" err="1">
                <a:solidFill>
                  <a:srgbClr val="000090"/>
                </a:solidFill>
                <a:latin typeface="+mn-lt"/>
                <a:ea typeface="MS PGothic" charset="0"/>
              </a:rPr>
              <a:t>Outline</a:t>
            </a:r>
            <a:endParaRPr lang="en-GB" b="1" dirty="0">
              <a:solidFill>
                <a:srgbClr val="000090"/>
              </a:solidFill>
              <a:latin typeface="+mn-lt"/>
            </a:endParaRPr>
          </a:p>
        </p:txBody>
      </p:sp>
      <p:sp>
        <p:nvSpPr>
          <p:cNvPr id="5" name="Segnaposto contenuto 2">
            <a:extLst>
              <a:ext uri="{FF2B5EF4-FFF2-40B4-BE49-F238E27FC236}">
                <a16:creationId xmlns:a16="http://schemas.microsoft.com/office/drawing/2014/main" id="{AC79B457-EE0D-44C6-93FF-DC2C2F3EED68}"/>
              </a:ext>
            </a:extLst>
          </p:cNvPr>
          <p:cNvSpPr txBox="1">
            <a:spLocks/>
          </p:cNvSpPr>
          <p:nvPr/>
        </p:nvSpPr>
        <p:spPr>
          <a:xfrm>
            <a:off x="439331" y="1496541"/>
            <a:ext cx="8537869" cy="2200460"/>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 Background</a:t>
            </a:r>
          </a:p>
          <a:p>
            <a:r>
              <a:rPr lang="en-GB" sz="2400" dirty="0"/>
              <a:t> The ESCAPE Position Statement Document</a:t>
            </a:r>
          </a:p>
          <a:p>
            <a:r>
              <a:rPr lang="en-GB" sz="2400" dirty="0"/>
              <a:t> Open Science and ESCAPE Test Science Projects</a:t>
            </a:r>
          </a:p>
          <a:p>
            <a:r>
              <a:rPr lang="en-GB" sz="2400" dirty="0"/>
              <a:t> Towards some pillar actions… (round-table debate)</a:t>
            </a:r>
          </a:p>
          <a:p>
            <a:endParaRPr lang="en-GB" sz="2400" dirty="0"/>
          </a:p>
          <a:p>
            <a:pPr marL="0" indent="0">
              <a:buNone/>
            </a:pPr>
            <a:endParaRPr lang="en-GB" sz="2400" dirty="0"/>
          </a:p>
          <a:p>
            <a:pPr marL="0" indent="0">
              <a:buNone/>
            </a:pPr>
            <a:endParaRPr lang="en-GB" sz="2400" dirty="0"/>
          </a:p>
          <a:p>
            <a:pPr marL="0" indent="0">
              <a:buNone/>
            </a:pPr>
            <a:endParaRPr lang="en-GB" sz="2400" dirty="0"/>
          </a:p>
          <a:p>
            <a:pPr marL="457200" lvl="1" indent="0">
              <a:buFontTx/>
              <a:buNone/>
            </a:pPr>
            <a:endParaRPr lang="en-GB" dirty="0"/>
          </a:p>
          <a:p>
            <a:pPr marL="457200" lvl="1" indent="0">
              <a:buFontTx/>
              <a:buNone/>
            </a:pPr>
            <a:endParaRPr lang="en-GB" sz="2000" dirty="0"/>
          </a:p>
        </p:txBody>
      </p:sp>
      <p:sp>
        <p:nvSpPr>
          <p:cNvPr id="6" name="Segnaposto numero diapositiva 5">
            <a:extLst>
              <a:ext uri="{FF2B5EF4-FFF2-40B4-BE49-F238E27FC236}">
                <a16:creationId xmlns:a16="http://schemas.microsoft.com/office/drawing/2014/main" id="{E8870A4A-0B2F-4654-AD9E-8AA0634A9E0B}"/>
              </a:ext>
            </a:extLst>
          </p:cNvPr>
          <p:cNvSpPr txBox="1">
            <a:spLocks/>
          </p:cNvSpPr>
          <p:nvPr/>
        </p:nvSpPr>
        <p:spPr>
          <a:xfrm>
            <a:off x="5468112" y="6388640"/>
            <a:ext cx="551056" cy="27432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15B12F-D02A-B845-865F-37AC5B232343}" type="slidenum">
              <a:rPr lang="it-IT" sz="1200" smtClean="0"/>
              <a:pPr/>
              <a:t>2</a:t>
            </a:fld>
            <a:endParaRPr lang="it-IT" sz="1200" dirty="0"/>
          </a:p>
        </p:txBody>
      </p:sp>
    </p:spTree>
    <p:extLst>
      <p:ext uri="{BB962C8B-B14F-4D97-AF65-F5344CB8AC3E}">
        <p14:creationId xmlns:p14="http://schemas.microsoft.com/office/powerpoint/2010/main" val="247342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64F15C-91D5-9241-AC17-030113BDD6BC}" type="datetime1">
              <a:rPr lang="it-IT" smtClean="0"/>
              <a:t>26/02/20</a:t>
            </a:fld>
            <a:endParaRPr lang="it-IT"/>
          </a:p>
        </p:txBody>
      </p:sp>
      <p:sp>
        <p:nvSpPr>
          <p:cNvPr id="3" name="Espace réservé du pied de page 2"/>
          <p:cNvSpPr>
            <a:spLocks noGrp="1"/>
          </p:cNvSpPr>
          <p:nvPr>
            <p:ph type="ftr" sz="quarter" idx="11"/>
          </p:nvPr>
        </p:nvSpPr>
        <p:spPr/>
        <p:txBody>
          <a:bodyPr/>
          <a:lstStyle/>
          <a:p>
            <a:r>
              <a:rPr lang="it-IT" dirty="0"/>
              <a:t>G. Lamanna</a:t>
            </a:r>
          </a:p>
        </p:txBody>
      </p:sp>
      <p:sp>
        <p:nvSpPr>
          <p:cNvPr id="4" name="Titolo 1">
            <a:extLst>
              <a:ext uri="{FF2B5EF4-FFF2-40B4-BE49-F238E27FC236}">
                <a16:creationId xmlns:a16="http://schemas.microsoft.com/office/drawing/2014/main" id="{5BFC9E20-AA2D-42E3-B3AD-65C722822AB4}"/>
              </a:ext>
            </a:extLst>
          </p:cNvPr>
          <p:cNvSpPr txBox="1">
            <a:spLocks/>
          </p:cNvSpPr>
          <p:nvPr/>
        </p:nvSpPr>
        <p:spPr>
          <a:xfrm>
            <a:off x="1260228"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en-US" b="1" dirty="0">
                <a:solidFill>
                  <a:srgbClr val="000090"/>
                </a:solidFill>
                <a:latin typeface="+mn-lt"/>
                <a:ea typeface="MS PGothic" charset="0"/>
              </a:rPr>
              <a:t>Some current issues and considerations</a:t>
            </a:r>
            <a:endParaRPr lang="en-GB" b="1" dirty="0">
              <a:solidFill>
                <a:srgbClr val="000090"/>
              </a:solidFill>
              <a:latin typeface="+mn-lt"/>
            </a:endParaRPr>
          </a:p>
        </p:txBody>
      </p:sp>
      <p:sp>
        <p:nvSpPr>
          <p:cNvPr id="7" name="Segnaposto numero diapositiva 5">
            <a:extLst>
              <a:ext uri="{FF2B5EF4-FFF2-40B4-BE49-F238E27FC236}">
                <a16:creationId xmlns:a16="http://schemas.microsoft.com/office/drawing/2014/main" id="{E8870A4A-0B2F-4654-AD9E-8AA0634A9E0B}"/>
              </a:ext>
            </a:extLst>
          </p:cNvPr>
          <p:cNvSpPr txBox="1">
            <a:spLocks/>
          </p:cNvSpPr>
          <p:nvPr/>
        </p:nvSpPr>
        <p:spPr>
          <a:xfrm>
            <a:off x="5468112" y="6388640"/>
            <a:ext cx="551056" cy="27432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15B12F-D02A-B845-865F-37AC5B232343}" type="slidenum">
              <a:rPr lang="it-IT" sz="1200" smtClean="0"/>
              <a:pPr/>
              <a:t>3</a:t>
            </a:fld>
            <a:endParaRPr lang="it-IT" sz="1200" dirty="0"/>
          </a:p>
        </p:txBody>
      </p:sp>
      <p:sp>
        <p:nvSpPr>
          <p:cNvPr id="6" name="Segnaposto contenuto 2">
            <a:extLst>
              <a:ext uri="{FF2B5EF4-FFF2-40B4-BE49-F238E27FC236}">
                <a16:creationId xmlns:a16="http://schemas.microsoft.com/office/drawing/2014/main" id="{96ABD8DE-941F-F44A-BB12-FFEEA31ACAE3}"/>
              </a:ext>
            </a:extLst>
          </p:cNvPr>
          <p:cNvSpPr txBox="1">
            <a:spLocks/>
          </p:cNvSpPr>
          <p:nvPr/>
        </p:nvSpPr>
        <p:spPr>
          <a:xfrm>
            <a:off x="244550" y="1251240"/>
            <a:ext cx="8335924" cy="2104803"/>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GB" sz="1800" dirty="0"/>
          </a:p>
          <a:p>
            <a:r>
              <a:rPr lang="en-GB" sz="1800" dirty="0"/>
              <a:t>Currently main actions are devoted to find the right implementation of the EOSC concept.</a:t>
            </a:r>
          </a:p>
          <a:p>
            <a:r>
              <a:rPr lang="en-GB" sz="1800" dirty="0"/>
              <a:t>The EOSC agenda is not always aligned with Science Clusters agendas</a:t>
            </a:r>
          </a:p>
          <a:p>
            <a:r>
              <a:rPr lang="en-GB" sz="1800" dirty="0"/>
              <a:t>Main support is devoted to pan-European e-infrastructures, that reinvent/reaffirm their own roles for consolidation in the EOSC scenario. This is understandable.</a:t>
            </a:r>
          </a:p>
        </p:txBody>
      </p:sp>
      <p:sp>
        <p:nvSpPr>
          <p:cNvPr id="8" name="Segnaposto contenuto 2">
            <a:extLst>
              <a:ext uri="{FF2B5EF4-FFF2-40B4-BE49-F238E27FC236}">
                <a16:creationId xmlns:a16="http://schemas.microsoft.com/office/drawing/2014/main" id="{3DD9AD27-1827-4749-9064-47C9B8F45135}"/>
              </a:ext>
            </a:extLst>
          </p:cNvPr>
          <p:cNvSpPr txBox="1">
            <a:spLocks/>
          </p:cNvSpPr>
          <p:nvPr/>
        </p:nvSpPr>
        <p:spPr>
          <a:xfrm>
            <a:off x="244550" y="3102398"/>
            <a:ext cx="8335924" cy="2471551"/>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GB" sz="1800" dirty="0"/>
          </a:p>
          <a:p>
            <a:r>
              <a:rPr lang="en-GB" sz="1800" dirty="0"/>
              <a:t>The five Science Clusters  (encompassing 45 out of 55 ESFRI RIs) represent the “federated” thematic research communities committing in open science</a:t>
            </a:r>
          </a:p>
          <a:p>
            <a:r>
              <a:rPr lang="en-GB" sz="1800" dirty="0"/>
              <a:t>SCs interacting with EC, EOSC secretariat and ESFRI board have underlined the need to connect EOSC more and better with researchers. </a:t>
            </a:r>
          </a:p>
          <a:p>
            <a:r>
              <a:rPr lang="en-GB" sz="1800" dirty="0"/>
              <a:t>A central role of Science Clusters for enhancing researchers commitment in the EOSC take off is required today. EOSC should be science driven first!</a:t>
            </a:r>
          </a:p>
          <a:p>
            <a:pPr marL="457200" lvl="1" indent="0">
              <a:buFontTx/>
              <a:buNone/>
            </a:pPr>
            <a:endParaRPr lang="en-GB" sz="1800" dirty="0"/>
          </a:p>
        </p:txBody>
      </p:sp>
    </p:spTree>
    <p:extLst>
      <p:ext uri="{BB962C8B-B14F-4D97-AF65-F5344CB8AC3E}">
        <p14:creationId xmlns:p14="http://schemas.microsoft.com/office/powerpoint/2010/main" val="219547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64F15C-91D5-9241-AC17-030113BDD6BC}" type="datetime1">
              <a:rPr lang="it-IT" smtClean="0"/>
              <a:t>26/02/20</a:t>
            </a:fld>
            <a:endParaRPr lang="it-IT"/>
          </a:p>
        </p:txBody>
      </p:sp>
      <p:sp>
        <p:nvSpPr>
          <p:cNvPr id="3" name="Espace réservé du pied de page 2"/>
          <p:cNvSpPr>
            <a:spLocks noGrp="1"/>
          </p:cNvSpPr>
          <p:nvPr>
            <p:ph type="ftr" sz="quarter" idx="11"/>
          </p:nvPr>
        </p:nvSpPr>
        <p:spPr/>
        <p:txBody>
          <a:bodyPr/>
          <a:lstStyle/>
          <a:p>
            <a:r>
              <a:rPr lang="it-IT" dirty="0"/>
              <a:t>G. Lamanna</a:t>
            </a:r>
          </a:p>
        </p:txBody>
      </p:sp>
      <p:sp>
        <p:nvSpPr>
          <p:cNvPr id="4" name="Titolo 1">
            <a:extLst>
              <a:ext uri="{FF2B5EF4-FFF2-40B4-BE49-F238E27FC236}">
                <a16:creationId xmlns:a16="http://schemas.microsoft.com/office/drawing/2014/main" id="{5BFC9E20-AA2D-42E3-B3AD-65C722822AB4}"/>
              </a:ext>
            </a:extLst>
          </p:cNvPr>
          <p:cNvSpPr txBox="1">
            <a:spLocks/>
          </p:cNvSpPr>
          <p:nvPr/>
        </p:nvSpPr>
        <p:spPr>
          <a:xfrm>
            <a:off x="1260228"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en-US" b="1" dirty="0">
                <a:solidFill>
                  <a:srgbClr val="000090"/>
                </a:solidFill>
                <a:latin typeface="+mn-lt"/>
                <a:ea typeface="MS PGothic" charset="0"/>
              </a:rPr>
              <a:t>PSD</a:t>
            </a:r>
            <a:endParaRPr lang="en-GB" b="1" dirty="0">
              <a:solidFill>
                <a:srgbClr val="000090"/>
              </a:solidFill>
              <a:latin typeface="+mn-lt"/>
            </a:endParaRPr>
          </a:p>
        </p:txBody>
      </p:sp>
      <p:sp>
        <p:nvSpPr>
          <p:cNvPr id="7" name="Segnaposto numero diapositiva 5">
            <a:extLst>
              <a:ext uri="{FF2B5EF4-FFF2-40B4-BE49-F238E27FC236}">
                <a16:creationId xmlns:a16="http://schemas.microsoft.com/office/drawing/2014/main" id="{E8870A4A-0B2F-4654-AD9E-8AA0634A9E0B}"/>
              </a:ext>
            </a:extLst>
          </p:cNvPr>
          <p:cNvSpPr txBox="1">
            <a:spLocks/>
          </p:cNvSpPr>
          <p:nvPr/>
        </p:nvSpPr>
        <p:spPr>
          <a:xfrm>
            <a:off x="5468112" y="6388640"/>
            <a:ext cx="551056" cy="27432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15B12F-D02A-B845-865F-37AC5B232343}" type="slidenum">
              <a:rPr lang="it-IT" sz="1200" smtClean="0"/>
              <a:pPr/>
              <a:t>4</a:t>
            </a:fld>
            <a:endParaRPr lang="it-IT" sz="1200" dirty="0"/>
          </a:p>
        </p:txBody>
      </p:sp>
      <p:sp>
        <p:nvSpPr>
          <p:cNvPr id="6" name="Segnaposto contenuto 2">
            <a:extLst>
              <a:ext uri="{FF2B5EF4-FFF2-40B4-BE49-F238E27FC236}">
                <a16:creationId xmlns:a16="http://schemas.microsoft.com/office/drawing/2014/main" id="{96ABD8DE-941F-F44A-BB12-FFEEA31ACAE3}"/>
              </a:ext>
            </a:extLst>
          </p:cNvPr>
          <p:cNvSpPr txBox="1">
            <a:spLocks/>
          </p:cNvSpPr>
          <p:nvPr/>
        </p:nvSpPr>
        <p:spPr>
          <a:xfrm>
            <a:off x="4564917" y="801331"/>
            <a:ext cx="4383592" cy="4842984"/>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GB" sz="1600" dirty="0"/>
          </a:p>
          <a:p>
            <a:pPr marL="0" indent="0">
              <a:buNone/>
            </a:pPr>
            <a:r>
              <a:rPr lang="en-GB" sz="1800" dirty="0"/>
              <a:t>During this first year various exchanges took place with the EOSC secretariat, governance and working groups. </a:t>
            </a:r>
          </a:p>
          <a:p>
            <a:r>
              <a:rPr lang="en-GB" sz="1600" dirty="0"/>
              <a:t>EC chaired EOSC stakeholders’ concertation events to gather the scientific views on the implementation of EOSC. </a:t>
            </a:r>
          </a:p>
          <a:p>
            <a:r>
              <a:rPr lang="en-GB" sz="1600" dirty="0"/>
              <a:t>One </a:t>
            </a:r>
            <a:r>
              <a:rPr lang="en-GB" sz="1600" u="sng" dirty="0"/>
              <a:t>Position Statement Document  </a:t>
            </a:r>
            <a:r>
              <a:rPr lang="en-GB" sz="1600" dirty="0"/>
              <a:t>(PSD) per each Science Cluster was proposed.                 The PSD summarizes the current views and expectations of astronomy and particle physics partners in ESCAPE about EOSC, addressing mainly three questions: </a:t>
            </a:r>
          </a:p>
          <a:p>
            <a:pPr marL="457200" lvl="1" indent="0">
              <a:buNone/>
            </a:pPr>
            <a:r>
              <a:rPr lang="en-GB" sz="1400" i="1" dirty="0"/>
              <a:t>1. What is the research community expecting from EOSC? </a:t>
            </a:r>
          </a:p>
          <a:p>
            <a:pPr marL="457200" lvl="1" indent="0">
              <a:buNone/>
            </a:pPr>
            <a:r>
              <a:rPr lang="en-GB" sz="1400" i="1" dirty="0"/>
              <a:t>2. What added value will EOSC bring to the research? </a:t>
            </a:r>
          </a:p>
          <a:p>
            <a:pPr marL="457200" lvl="1" indent="0">
              <a:buNone/>
            </a:pPr>
            <a:r>
              <a:rPr lang="en-GB" sz="1400" i="1" dirty="0"/>
              <a:t>3. Which main issues/key messages should be considered by both the EOSC executive and governing boards? </a:t>
            </a:r>
          </a:p>
          <a:p>
            <a:pPr marL="0" indent="0">
              <a:buNone/>
            </a:pPr>
            <a:r>
              <a:rPr lang="fr-FR" sz="1600" dirty="0"/>
              <a:t> </a:t>
            </a:r>
            <a:r>
              <a:rPr lang="fr-FR" sz="1600" dirty="0">
                <a:hlinkClick r:id="rId3"/>
              </a:rPr>
              <a:t>https://www.projectescape.eu/sites/default/files/Escape_position_statement_web.pdf</a:t>
            </a:r>
            <a:endParaRPr lang="en-GB" sz="1600" dirty="0"/>
          </a:p>
          <a:p>
            <a:pPr marL="0" indent="0">
              <a:buNone/>
            </a:pPr>
            <a:r>
              <a:rPr lang="en-GB" sz="1600" dirty="0"/>
              <a:t> </a:t>
            </a:r>
          </a:p>
          <a:p>
            <a:pPr marL="0" indent="0">
              <a:buNone/>
            </a:pPr>
            <a:endParaRPr lang="en-GB" sz="1600" dirty="0"/>
          </a:p>
          <a:p>
            <a:pPr marL="0" indent="0">
              <a:buNone/>
            </a:pPr>
            <a:endParaRPr lang="en-GB" sz="1600" dirty="0"/>
          </a:p>
          <a:p>
            <a:pPr marL="457200" lvl="1" indent="0">
              <a:buFontTx/>
              <a:buNone/>
            </a:pPr>
            <a:endParaRPr lang="en-GB" sz="1600" dirty="0"/>
          </a:p>
          <a:p>
            <a:pPr marL="457200" lvl="1" indent="0">
              <a:buFontTx/>
              <a:buNone/>
            </a:pPr>
            <a:endParaRPr lang="en-GB" sz="1600" dirty="0"/>
          </a:p>
        </p:txBody>
      </p:sp>
      <p:pic>
        <p:nvPicPr>
          <p:cNvPr id="5" name="Image 4">
            <a:extLst>
              <a:ext uri="{FF2B5EF4-FFF2-40B4-BE49-F238E27FC236}">
                <a16:creationId xmlns:a16="http://schemas.microsoft.com/office/drawing/2014/main" id="{E2DA2190-E359-C745-BFBF-E658B5C467AE}"/>
              </a:ext>
            </a:extLst>
          </p:cNvPr>
          <p:cNvPicPr>
            <a:picLocks noChangeAspect="1"/>
          </p:cNvPicPr>
          <p:nvPr/>
        </p:nvPicPr>
        <p:blipFill>
          <a:blip r:embed="rId4"/>
          <a:stretch>
            <a:fillRect/>
          </a:stretch>
        </p:blipFill>
        <p:spPr>
          <a:xfrm>
            <a:off x="88034" y="102351"/>
            <a:ext cx="4284808" cy="6098056"/>
          </a:xfrm>
          <a:prstGeom prst="rect">
            <a:avLst/>
          </a:prstGeom>
        </p:spPr>
      </p:pic>
    </p:spTree>
    <p:extLst>
      <p:ext uri="{BB962C8B-B14F-4D97-AF65-F5344CB8AC3E}">
        <p14:creationId xmlns:p14="http://schemas.microsoft.com/office/powerpoint/2010/main" val="358819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1D11E92-B628-CC45-8473-DBFDD9F08DFF}"/>
              </a:ext>
            </a:extLst>
          </p:cNvPr>
          <p:cNvSpPr>
            <a:spLocks noGrp="1"/>
          </p:cNvSpPr>
          <p:nvPr>
            <p:ph type="dt" sz="half" idx="10"/>
          </p:nvPr>
        </p:nvSpPr>
        <p:spPr/>
        <p:txBody>
          <a:bodyPr/>
          <a:lstStyle/>
          <a:p>
            <a:fld id="{0A64F15C-91D5-9241-AC17-030113BDD6BC}" type="datetime1">
              <a:rPr lang="it-IT" smtClean="0"/>
              <a:t>26/02/20</a:t>
            </a:fld>
            <a:endParaRPr lang="it-IT"/>
          </a:p>
        </p:txBody>
      </p:sp>
      <p:sp>
        <p:nvSpPr>
          <p:cNvPr id="4" name="Rectangle 3">
            <a:extLst>
              <a:ext uri="{FF2B5EF4-FFF2-40B4-BE49-F238E27FC236}">
                <a16:creationId xmlns:a16="http://schemas.microsoft.com/office/drawing/2014/main" id="{522F62D9-32B1-5342-900D-D99F19738BFC}"/>
              </a:ext>
            </a:extLst>
          </p:cNvPr>
          <p:cNvSpPr/>
          <p:nvPr/>
        </p:nvSpPr>
        <p:spPr>
          <a:xfrm>
            <a:off x="680110" y="107004"/>
            <a:ext cx="8152191" cy="5678478"/>
          </a:xfrm>
          <a:prstGeom prst="rect">
            <a:avLst/>
          </a:prstGeom>
        </p:spPr>
        <p:txBody>
          <a:bodyPr wrap="square">
            <a:spAutoFit/>
          </a:bodyPr>
          <a:lstStyle/>
          <a:p>
            <a:pPr algn="r"/>
            <a:r>
              <a:rPr lang="en-GB" sz="2400" dirty="0">
                <a:solidFill>
                  <a:srgbClr val="F7AD23"/>
                </a:solidFill>
                <a:latin typeface="Calibri" panose="020F0502020204030204" pitchFamily="34" charset="0"/>
              </a:rPr>
              <a:t>WHAT IS THE RESEARCH COMMUNITY </a:t>
            </a:r>
            <a:endParaRPr lang="en-GB" sz="2400" dirty="0"/>
          </a:p>
          <a:p>
            <a:pPr algn="r"/>
            <a:r>
              <a:rPr lang="en-GB" sz="2400" dirty="0">
                <a:solidFill>
                  <a:srgbClr val="000C38"/>
                </a:solidFill>
                <a:latin typeface="Calibri" panose="020F0502020204030204" pitchFamily="34" charset="0"/>
              </a:rPr>
              <a:t>EXPECTING FROM EOSC? </a:t>
            </a:r>
            <a:endParaRPr lang="en-GB" sz="2400" dirty="0"/>
          </a:p>
          <a:p>
            <a:endParaRPr lang="en-GB" sz="1100" dirty="0">
              <a:solidFill>
                <a:srgbClr val="FCCC2D"/>
              </a:solidFill>
              <a:latin typeface="Calibri" panose="020F0502020204030204" pitchFamily="34" charset="0"/>
            </a:endParaRPr>
          </a:p>
          <a:p>
            <a:endParaRPr lang="en-GB" sz="1600" dirty="0">
              <a:solidFill>
                <a:srgbClr val="FCCC2D"/>
              </a:solidFill>
              <a:latin typeface="Calibri" panose="020F0502020204030204" pitchFamily="34" charset="0"/>
            </a:endParaRPr>
          </a:p>
          <a:p>
            <a:endParaRPr lang="en-GB" sz="1600" dirty="0">
              <a:solidFill>
                <a:srgbClr val="FCCC2D"/>
              </a:solidFill>
              <a:latin typeface="Calibri" panose="020F0502020204030204" pitchFamily="34" charset="0"/>
            </a:endParaRPr>
          </a:p>
          <a:p>
            <a:r>
              <a:rPr lang="en-GB" sz="1600" dirty="0">
                <a:solidFill>
                  <a:srgbClr val="FCCC2D"/>
                </a:solidFill>
                <a:latin typeface="Calibri" panose="020F0502020204030204" pitchFamily="34" charset="0"/>
              </a:rPr>
              <a:t>1.</a:t>
            </a:r>
            <a:r>
              <a:rPr lang="en-GB" sz="1600" dirty="0">
                <a:solidFill>
                  <a:srgbClr val="000C38"/>
                </a:solidFill>
                <a:latin typeface="Calibri" panose="020F0502020204030204" pitchFamily="34" charset="0"/>
              </a:rPr>
              <a:t> EOSC will federate resources across national data centres, e-infrastructures, and research infrastructures.</a:t>
            </a:r>
          </a:p>
          <a:p>
            <a:endParaRPr lang="en-GB" sz="1600" dirty="0"/>
          </a:p>
          <a:p>
            <a:r>
              <a:rPr lang="en-GB" sz="1600" dirty="0">
                <a:solidFill>
                  <a:srgbClr val="FCCC2D"/>
                </a:solidFill>
                <a:latin typeface="Calibri" panose="020F0502020204030204" pitchFamily="34" charset="0"/>
              </a:rPr>
              <a:t>2. </a:t>
            </a:r>
            <a:r>
              <a:rPr lang="en-GB" sz="1600" dirty="0"/>
              <a:t> </a:t>
            </a:r>
            <a:r>
              <a:rPr lang="en-GB" sz="1600" dirty="0">
                <a:solidFill>
                  <a:srgbClr val="000C38"/>
                </a:solidFill>
                <a:latin typeface="Calibri" panose="020F0502020204030204" pitchFamily="34" charset="0"/>
              </a:rPr>
              <a:t>ESCAPE partners contribute to the provision of data services for the benefit of ESFRI and EOSC, while EOSC provides a </a:t>
            </a:r>
            <a:r>
              <a:rPr lang="en-GB" sz="1600" u="sng" dirty="0">
                <a:solidFill>
                  <a:srgbClr val="000C38"/>
                </a:solidFill>
                <a:latin typeface="Calibri" panose="020F0502020204030204" pitchFamily="34" charset="0"/>
              </a:rPr>
              <a:t>sustainable environment </a:t>
            </a:r>
            <a:r>
              <a:rPr lang="en-GB" sz="1600" dirty="0">
                <a:solidFill>
                  <a:srgbClr val="000C38"/>
                </a:solidFill>
                <a:latin typeface="Calibri" panose="020F0502020204030204" pitchFamily="34" charset="0"/>
              </a:rPr>
              <a:t>in which data and data infrastructures are made interoperable and re-usable. </a:t>
            </a:r>
            <a:endParaRPr lang="en-GB" sz="1600" dirty="0"/>
          </a:p>
          <a:p>
            <a:endParaRPr lang="en-GB" sz="1600" dirty="0"/>
          </a:p>
          <a:p>
            <a:r>
              <a:rPr lang="en-GB" sz="1600" dirty="0">
                <a:solidFill>
                  <a:srgbClr val="FCCC2D"/>
                </a:solidFill>
                <a:latin typeface="Calibri" panose="020F0502020204030204" pitchFamily="34" charset="0"/>
              </a:rPr>
              <a:t>3. </a:t>
            </a:r>
            <a:r>
              <a:rPr lang="en-GB" sz="1600" dirty="0">
                <a:solidFill>
                  <a:srgbClr val="000C38"/>
                </a:solidFill>
                <a:latin typeface="Calibri" panose="020F0502020204030204" pitchFamily="34" charset="0"/>
              </a:rPr>
              <a:t>The </a:t>
            </a:r>
            <a:r>
              <a:rPr lang="en-GB" sz="1600" u="sng" dirty="0">
                <a:solidFill>
                  <a:srgbClr val="000C38"/>
                </a:solidFill>
                <a:latin typeface="Calibri" panose="020F0502020204030204" pitchFamily="34" charset="0"/>
              </a:rPr>
              <a:t>research-community-based foundation </a:t>
            </a:r>
            <a:r>
              <a:rPr lang="en-GB" sz="1600" dirty="0">
                <a:solidFill>
                  <a:srgbClr val="000C38"/>
                </a:solidFill>
                <a:latin typeface="Calibri" panose="020F0502020204030204" pitchFamily="34" charset="0"/>
              </a:rPr>
              <a:t>approach to build a global </a:t>
            </a:r>
            <a:r>
              <a:rPr lang="en-GB" sz="1600" u="sng" dirty="0">
                <a:solidFill>
                  <a:srgbClr val="000C38"/>
                </a:solidFill>
                <a:latin typeface="Calibri" panose="020F0502020204030204" pitchFamily="34" charset="0"/>
              </a:rPr>
              <a:t>virtual research environment</a:t>
            </a:r>
            <a:r>
              <a:rPr lang="en-GB" sz="1600" dirty="0">
                <a:solidFill>
                  <a:srgbClr val="000C38"/>
                </a:solidFill>
                <a:latin typeface="Calibri" panose="020F0502020204030204" pitchFamily="34" charset="0"/>
              </a:rPr>
              <a:t> within EOSC (accessing a combination of data produced from the facilities and other data generated and shared by the concerned community). </a:t>
            </a:r>
          </a:p>
          <a:p>
            <a:endParaRPr lang="en-GB" sz="1600" dirty="0">
              <a:solidFill>
                <a:srgbClr val="000C38"/>
              </a:solidFill>
              <a:latin typeface="Calibri" panose="020F0502020204030204" pitchFamily="34" charset="0"/>
            </a:endParaRPr>
          </a:p>
          <a:p>
            <a:r>
              <a:rPr lang="en-GB" sz="1600" dirty="0">
                <a:solidFill>
                  <a:srgbClr val="FCCC2D"/>
                </a:solidFill>
                <a:latin typeface="Calibri" panose="020F0502020204030204" pitchFamily="34" charset="0"/>
              </a:rPr>
              <a:t>4. </a:t>
            </a:r>
            <a:r>
              <a:rPr lang="en-GB" sz="1600" dirty="0">
                <a:solidFill>
                  <a:srgbClr val="000C38"/>
                </a:solidFill>
                <a:latin typeface="Calibri" panose="020F0502020204030204" pitchFamily="34" charset="0"/>
              </a:rPr>
              <a:t>EOSC establishes a federated digital repository for the sustainability of scientific data preservation independently of the lifetime of each individual research infrastructure. </a:t>
            </a:r>
          </a:p>
          <a:p>
            <a:endParaRPr lang="en-GB" sz="1600" dirty="0">
              <a:solidFill>
                <a:srgbClr val="000C38"/>
              </a:solidFill>
              <a:latin typeface="Calibri" panose="020F0502020204030204" pitchFamily="34" charset="0"/>
            </a:endParaRPr>
          </a:p>
          <a:p>
            <a:r>
              <a:rPr lang="en-GB" sz="1600" dirty="0">
                <a:solidFill>
                  <a:srgbClr val="FCCC2D"/>
                </a:solidFill>
                <a:latin typeface="Calibri" panose="020F0502020204030204" pitchFamily="34" charset="0"/>
              </a:rPr>
              <a:t>5. </a:t>
            </a:r>
            <a:r>
              <a:rPr lang="en-GB" sz="1600" dirty="0">
                <a:solidFill>
                  <a:srgbClr val="000C38"/>
                </a:solidFill>
                <a:latin typeface="Calibri" panose="020F0502020204030204" pitchFamily="34" charset="0"/>
              </a:rPr>
              <a:t>EOSC defines and/or supports credit systems, acknowledgement, standard licences, and certification for the results of all researchers engaged in open science. </a:t>
            </a:r>
          </a:p>
          <a:p>
            <a:endParaRPr lang="en-GB" sz="1600" dirty="0"/>
          </a:p>
        </p:txBody>
      </p:sp>
      <p:sp>
        <p:nvSpPr>
          <p:cNvPr id="6" name="Espace réservé du pied de page 2">
            <a:extLst>
              <a:ext uri="{FF2B5EF4-FFF2-40B4-BE49-F238E27FC236}">
                <a16:creationId xmlns:a16="http://schemas.microsoft.com/office/drawing/2014/main" id="{592E4239-004C-2D48-86E1-FA2B554BB282}"/>
              </a:ext>
            </a:extLst>
          </p:cNvPr>
          <p:cNvSpPr>
            <a:spLocks noGrp="1"/>
          </p:cNvSpPr>
          <p:nvPr>
            <p:ph type="ftr" sz="quarter" idx="11"/>
          </p:nvPr>
        </p:nvSpPr>
        <p:spPr>
          <a:xfrm>
            <a:off x="1958196" y="6356351"/>
            <a:ext cx="2803585" cy="365125"/>
          </a:xfrm>
        </p:spPr>
        <p:txBody>
          <a:bodyPr/>
          <a:lstStyle/>
          <a:p>
            <a:r>
              <a:rPr lang="it-IT" dirty="0"/>
              <a:t>G. Lamanna</a:t>
            </a:r>
          </a:p>
        </p:txBody>
      </p:sp>
    </p:spTree>
    <p:extLst>
      <p:ext uri="{BB962C8B-B14F-4D97-AF65-F5344CB8AC3E}">
        <p14:creationId xmlns:p14="http://schemas.microsoft.com/office/powerpoint/2010/main" val="111956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E04B1C5-A119-2A4A-B058-AA249D71997D}"/>
              </a:ext>
            </a:extLst>
          </p:cNvPr>
          <p:cNvSpPr>
            <a:spLocks noGrp="1"/>
          </p:cNvSpPr>
          <p:nvPr>
            <p:ph type="dt" sz="half" idx="10"/>
          </p:nvPr>
        </p:nvSpPr>
        <p:spPr/>
        <p:txBody>
          <a:bodyPr/>
          <a:lstStyle/>
          <a:p>
            <a:fld id="{0A64F15C-91D5-9241-AC17-030113BDD6BC}" type="datetime1">
              <a:rPr lang="it-IT" smtClean="0"/>
              <a:t>26/02/20</a:t>
            </a:fld>
            <a:endParaRPr lang="it-IT"/>
          </a:p>
        </p:txBody>
      </p:sp>
      <p:pic>
        <p:nvPicPr>
          <p:cNvPr id="1025" name="Picture 1" descr="page5image30966384">
            <a:extLst>
              <a:ext uri="{FF2B5EF4-FFF2-40B4-BE49-F238E27FC236}">
                <a16:creationId xmlns:a16="http://schemas.microsoft.com/office/drawing/2014/main" id="{164F5BEB-6035-CF4F-A4FC-FC1671B71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28" y="2049809"/>
            <a:ext cx="7501095" cy="324839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pied de page 2">
            <a:extLst>
              <a:ext uri="{FF2B5EF4-FFF2-40B4-BE49-F238E27FC236}">
                <a16:creationId xmlns:a16="http://schemas.microsoft.com/office/drawing/2014/main" id="{521A83B2-18E6-D145-9FCF-030229EF2FEE}"/>
              </a:ext>
            </a:extLst>
          </p:cNvPr>
          <p:cNvSpPr>
            <a:spLocks noGrp="1"/>
          </p:cNvSpPr>
          <p:nvPr>
            <p:ph type="ftr" sz="quarter" idx="11"/>
          </p:nvPr>
        </p:nvSpPr>
        <p:spPr>
          <a:xfrm>
            <a:off x="1958196" y="6356351"/>
            <a:ext cx="2803585" cy="365125"/>
          </a:xfrm>
        </p:spPr>
        <p:txBody>
          <a:bodyPr/>
          <a:lstStyle/>
          <a:p>
            <a:r>
              <a:rPr lang="it-IT" dirty="0"/>
              <a:t>G. Lamanna</a:t>
            </a:r>
          </a:p>
        </p:txBody>
      </p:sp>
      <p:sp>
        <p:nvSpPr>
          <p:cNvPr id="7" name="Titolo 1">
            <a:extLst>
              <a:ext uri="{FF2B5EF4-FFF2-40B4-BE49-F238E27FC236}">
                <a16:creationId xmlns:a16="http://schemas.microsoft.com/office/drawing/2014/main" id="{78DBD365-7FA3-8F4F-8988-8B3DB255F503}"/>
              </a:ext>
            </a:extLst>
          </p:cNvPr>
          <p:cNvSpPr txBox="1">
            <a:spLocks/>
          </p:cNvSpPr>
          <p:nvPr/>
        </p:nvSpPr>
        <p:spPr>
          <a:xfrm>
            <a:off x="1260228"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en-US" b="1" dirty="0">
                <a:solidFill>
                  <a:srgbClr val="000090"/>
                </a:solidFill>
                <a:latin typeface="+mn-lt"/>
                <a:ea typeface="MS PGothic" charset="0"/>
              </a:rPr>
              <a:t>What ESCAPE will deliver to EOSC ?</a:t>
            </a:r>
            <a:endParaRPr lang="en-GB" b="1" dirty="0">
              <a:solidFill>
                <a:srgbClr val="000090"/>
              </a:solidFill>
              <a:latin typeface="+mn-lt"/>
            </a:endParaRPr>
          </a:p>
        </p:txBody>
      </p:sp>
      <p:sp>
        <p:nvSpPr>
          <p:cNvPr id="8" name="Rectangle 7">
            <a:extLst>
              <a:ext uri="{FF2B5EF4-FFF2-40B4-BE49-F238E27FC236}">
                <a16:creationId xmlns:a16="http://schemas.microsoft.com/office/drawing/2014/main" id="{5BEE2CD1-0698-F540-BD64-F3932DF4451E}"/>
              </a:ext>
            </a:extLst>
          </p:cNvPr>
          <p:cNvSpPr/>
          <p:nvPr/>
        </p:nvSpPr>
        <p:spPr>
          <a:xfrm>
            <a:off x="531627" y="925033"/>
            <a:ext cx="8305800" cy="830997"/>
          </a:xfrm>
          <a:prstGeom prst="rect">
            <a:avLst/>
          </a:prstGeom>
        </p:spPr>
        <p:txBody>
          <a:bodyPr wrap="square">
            <a:spAutoFit/>
          </a:bodyPr>
          <a:lstStyle/>
          <a:p>
            <a:r>
              <a:rPr lang="en-GB" sz="1600" dirty="0">
                <a:solidFill>
                  <a:srgbClr val="000C38"/>
                </a:solidFill>
              </a:rPr>
              <a:t>ESCAPE is expected to deliver components of “a thematic cell” of the global EOSC. </a:t>
            </a:r>
          </a:p>
          <a:p>
            <a:r>
              <a:rPr lang="en-GB" sz="1600" dirty="0">
                <a:solidFill>
                  <a:srgbClr val="000C38"/>
                </a:solidFill>
              </a:rPr>
              <a:t>Such a “cell” in Astronomy and Particle/Nuclear Physics will enable EOSC to adopt transversally some services and e-infrastructures that will be useful also in support of other “thematic cells”. </a:t>
            </a:r>
            <a:endParaRPr lang="en-GB" sz="1600" dirty="0"/>
          </a:p>
        </p:txBody>
      </p:sp>
      <p:sp>
        <p:nvSpPr>
          <p:cNvPr id="9" name="Rectangle 8">
            <a:extLst>
              <a:ext uri="{FF2B5EF4-FFF2-40B4-BE49-F238E27FC236}">
                <a16:creationId xmlns:a16="http://schemas.microsoft.com/office/drawing/2014/main" id="{A507CE4D-F8AE-2E4F-A896-9815AEE9AB58}"/>
              </a:ext>
            </a:extLst>
          </p:cNvPr>
          <p:cNvSpPr/>
          <p:nvPr/>
        </p:nvSpPr>
        <p:spPr>
          <a:xfrm>
            <a:off x="340289" y="5298206"/>
            <a:ext cx="8688476" cy="1077218"/>
          </a:xfrm>
          <a:prstGeom prst="rect">
            <a:avLst/>
          </a:prstGeom>
        </p:spPr>
        <p:txBody>
          <a:bodyPr wrap="square">
            <a:spAutoFit/>
          </a:bodyPr>
          <a:lstStyle/>
          <a:p>
            <a:r>
              <a:rPr lang="en-GB" sz="1600" dirty="0">
                <a:solidFill>
                  <a:srgbClr val="000C38"/>
                </a:solidFill>
              </a:rPr>
              <a:t>The </a:t>
            </a:r>
            <a:r>
              <a:rPr lang="en-GB" sz="1600" u="sng" dirty="0">
                <a:solidFill>
                  <a:srgbClr val="000C38"/>
                </a:solidFill>
              </a:rPr>
              <a:t>added value </a:t>
            </a:r>
            <a:r>
              <a:rPr lang="en-GB" sz="1600" dirty="0">
                <a:solidFill>
                  <a:srgbClr val="000C38"/>
                </a:solidFill>
              </a:rPr>
              <a:t>of EOSC for our community is a “virtual research environment” upon the “cell” . </a:t>
            </a:r>
          </a:p>
          <a:p>
            <a:r>
              <a:rPr lang="en-GB" sz="1600" dirty="0">
                <a:solidFill>
                  <a:srgbClr val="000C38"/>
                </a:solidFill>
              </a:rPr>
              <a:t>There, researchers can upload their analyses in a notebook-like, reproducible and shareable style; co-develop software; add mining to data and knowledge by running and improving workflows.</a:t>
            </a:r>
          </a:p>
          <a:p>
            <a:r>
              <a:rPr lang="en-GB" sz="1600" i="1" dirty="0">
                <a:solidFill>
                  <a:srgbClr val="000C38"/>
                </a:solidFill>
              </a:rPr>
              <a:t>(-&gt; this is the way most of ESCAPE ESFRI RI are considering…. )</a:t>
            </a:r>
            <a:endParaRPr lang="en-GB" sz="1600" i="1" dirty="0"/>
          </a:p>
        </p:txBody>
      </p:sp>
    </p:spTree>
    <p:extLst>
      <p:ext uri="{BB962C8B-B14F-4D97-AF65-F5344CB8AC3E}">
        <p14:creationId xmlns:p14="http://schemas.microsoft.com/office/powerpoint/2010/main" val="115952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126084D-A17F-B24E-9AA7-5FE7FD2DF5CA}"/>
              </a:ext>
            </a:extLst>
          </p:cNvPr>
          <p:cNvSpPr>
            <a:spLocks noGrp="1"/>
          </p:cNvSpPr>
          <p:nvPr>
            <p:ph type="dt" sz="half" idx="10"/>
          </p:nvPr>
        </p:nvSpPr>
        <p:spPr/>
        <p:txBody>
          <a:bodyPr/>
          <a:lstStyle/>
          <a:p>
            <a:fld id="{0A64F15C-91D5-9241-AC17-030113BDD6BC}" type="datetime1">
              <a:rPr lang="it-IT" smtClean="0"/>
              <a:t>26/02/20</a:t>
            </a:fld>
            <a:endParaRPr lang="it-IT"/>
          </a:p>
        </p:txBody>
      </p:sp>
      <p:sp>
        <p:nvSpPr>
          <p:cNvPr id="4" name="Rectangle 3">
            <a:extLst>
              <a:ext uri="{FF2B5EF4-FFF2-40B4-BE49-F238E27FC236}">
                <a16:creationId xmlns:a16="http://schemas.microsoft.com/office/drawing/2014/main" id="{7A1CCC15-B68C-B944-BCEC-D1943B7DDEE4}"/>
              </a:ext>
            </a:extLst>
          </p:cNvPr>
          <p:cNvSpPr/>
          <p:nvPr/>
        </p:nvSpPr>
        <p:spPr>
          <a:xfrm>
            <a:off x="631885" y="148855"/>
            <a:ext cx="8032145" cy="6124754"/>
          </a:xfrm>
          <a:prstGeom prst="rect">
            <a:avLst/>
          </a:prstGeom>
        </p:spPr>
        <p:txBody>
          <a:bodyPr wrap="square">
            <a:spAutoFit/>
          </a:bodyPr>
          <a:lstStyle/>
          <a:p>
            <a:pPr algn="r"/>
            <a:r>
              <a:rPr lang="en-GB" sz="2400" dirty="0">
                <a:solidFill>
                  <a:srgbClr val="F7AD23"/>
                </a:solidFill>
                <a:latin typeface="Calibri" panose="020F0502020204030204" pitchFamily="34" charset="0"/>
              </a:rPr>
              <a:t>WHICH MAIN ISSUES OR KEY MESSAGES SHOULD BE CONSIDERED BY BOTH</a:t>
            </a:r>
            <a:br>
              <a:rPr lang="en-GB" sz="2400" dirty="0">
                <a:solidFill>
                  <a:srgbClr val="F7AD23"/>
                </a:solidFill>
                <a:latin typeface="Calibri" panose="020F0502020204030204" pitchFamily="34" charset="0"/>
              </a:rPr>
            </a:br>
            <a:r>
              <a:rPr lang="en-GB" sz="2400" dirty="0">
                <a:solidFill>
                  <a:srgbClr val="000C38"/>
                </a:solidFill>
                <a:latin typeface="Calibri" panose="020F0502020204030204" pitchFamily="34" charset="0"/>
              </a:rPr>
              <a:t>THE EOSC EXECUTIVE &amp; GOVERNING BOARDS? </a:t>
            </a:r>
            <a:endParaRPr lang="en-GB" sz="1600" dirty="0"/>
          </a:p>
          <a:p>
            <a:endParaRPr lang="en-GB" sz="1600" dirty="0">
              <a:solidFill>
                <a:srgbClr val="000C38"/>
              </a:solidFill>
              <a:latin typeface="Calibri" panose="020F0502020204030204" pitchFamily="34" charset="0"/>
            </a:endParaRPr>
          </a:p>
          <a:p>
            <a:r>
              <a:rPr lang="en-GB" sz="1600" dirty="0">
                <a:solidFill>
                  <a:srgbClr val="000C38"/>
                </a:solidFill>
                <a:latin typeface="Calibri" panose="020F0502020204030204" pitchFamily="34" charset="0"/>
              </a:rPr>
              <a:t>The EOSC executive and governing boards aim at exploring and establishing the most pertinent and effective format for the EOSC implementation. </a:t>
            </a:r>
          </a:p>
          <a:p>
            <a:endParaRPr lang="en-GB" sz="1600" dirty="0">
              <a:solidFill>
                <a:srgbClr val="000C38"/>
              </a:solidFill>
              <a:latin typeface="Calibri" panose="020F0502020204030204" pitchFamily="34" charset="0"/>
            </a:endParaRPr>
          </a:p>
          <a:p>
            <a:pPr marL="285750" indent="-285750">
              <a:buFont typeface="Wingdings" pitchFamily="2" charset="2"/>
              <a:buChar char="Ø"/>
            </a:pPr>
            <a:r>
              <a:rPr lang="en-GB" sz="1600" dirty="0">
                <a:solidFill>
                  <a:srgbClr val="000C38"/>
                </a:solidFill>
                <a:latin typeface="Calibri" panose="020F0502020204030204" pitchFamily="34" charset="0"/>
              </a:rPr>
              <a:t>The </a:t>
            </a:r>
            <a:r>
              <a:rPr lang="en-GB" sz="1600" u="sng" dirty="0">
                <a:solidFill>
                  <a:srgbClr val="000C38"/>
                </a:solidFill>
                <a:latin typeface="Calibri" panose="020F0502020204030204" pitchFamily="34" charset="0"/>
              </a:rPr>
              <a:t>bottom-up approach </a:t>
            </a:r>
            <a:r>
              <a:rPr lang="en-GB" sz="1600" dirty="0">
                <a:solidFill>
                  <a:srgbClr val="000C38"/>
                </a:solidFill>
                <a:latin typeface="Calibri" panose="020F0502020204030204" pitchFamily="34" charset="0"/>
              </a:rPr>
              <a:t>where the researchers are central in the implementation choices for the effectiveness of open-data-research through EOSC.</a:t>
            </a:r>
          </a:p>
          <a:p>
            <a:pPr marL="285750" indent="-285750">
              <a:buFont typeface="Wingdings" pitchFamily="2" charset="2"/>
              <a:buChar char="Ø"/>
            </a:pPr>
            <a:endParaRPr lang="en-GB" sz="1600" dirty="0">
              <a:solidFill>
                <a:srgbClr val="000C38"/>
              </a:solidFill>
              <a:latin typeface="Calibri" panose="020F0502020204030204" pitchFamily="34" charset="0"/>
            </a:endParaRPr>
          </a:p>
          <a:p>
            <a:pPr marL="285750" indent="-285750">
              <a:buFont typeface="Wingdings" pitchFamily="2" charset="2"/>
              <a:buChar char="Ø"/>
            </a:pPr>
            <a:r>
              <a:rPr lang="en-GB" sz="1600" dirty="0">
                <a:solidFill>
                  <a:srgbClr val="000C38"/>
                </a:solidFill>
                <a:latin typeface="Calibri" panose="020F0502020204030204" pitchFamily="34" charset="0"/>
              </a:rPr>
              <a:t>A </a:t>
            </a:r>
            <a:r>
              <a:rPr lang="en-GB" sz="1600" u="sng" dirty="0">
                <a:solidFill>
                  <a:srgbClr val="000C38"/>
                </a:solidFill>
                <a:latin typeface="Calibri" panose="020F0502020204030204" pitchFamily="34" charset="0"/>
              </a:rPr>
              <a:t>cross-disciplinary approach </a:t>
            </a:r>
            <a:r>
              <a:rPr lang="en-GB" sz="1600" dirty="0">
                <a:solidFill>
                  <a:srgbClr val="000C38"/>
                </a:solidFill>
                <a:latin typeface="Calibri" panose="020F0502020204030204" pitchFamily="34" charset="0"/>
              </a:rPr>
              <a:t>is critical to guaranteeing that EOSC will be inclusive. The organization, orchestration and accessibility of underpinning </a:t>
            </a:r>
            <a:r>
              <a:rPr lang="en-GB" sz="1600" u="sng" dirty="0">
                <a:solidFill>
                  <a:srgbClr val="000C38"/>
                </a:solidFill>
                <a:latin typeface="Calibri" panose="020F0502020204030204" pitchFamily="34" charset="0"/>
              </a:rPr>
              <a:t>heterogeneous e-infrastructures </a:t>
            </a:r>
            <a:r>
              <a:rPr lang="en-GB" sz="1600" dirty="0">
                <a:solidFill>
                  <a:srgbClr val="000C38"/>
                </a:solidFill>
                <a:latin typeface="Calibri" panose="020F0502020204030204" pitchFamily="34" charset="0"/>
              </a:rPr>
              <a:t>for data archive, access and analysis </a:t>
            </a:r>
            <a:r>
              <a:rPr lang="en-GB" sz="1600" u="sng" dirty="0">
                <a:solidFill>
                  <a:srgbClr val="000C38"/>
                </a:solidFill>
                <a:latin typeface="Calibri" panose="020F0502020204030204" pitchFamily="34" charset="0"/>
              </a:rPr>
              <a:t>are important structural</a:t>
            </a:r>
            <a:r>
              <a:rPr lang="en-GB" sz="1600" dirty="0">
                <a:solidFill>
                  <a:srgbClr val="000C38"/>
                </a:solidFill>
                <a:latin typeface="Calibri" panose="020F0502020204030204" pitchFamily="34" charset="0"/>
              </a:rPr>
              <a:t> EOSC issues. </a:t>
            </a:r>
          </a:p>
          <a:p>
            <a:endParaRPr lang="en-GB" sz="1600" dirty="0"/>
          </a:p>
          <a:p>
            <a:pPr marL="285750" indent="-285750">
              <a:buFont typeface="Wingdings" pitchFamily="2" charset="2"/>
              <a:buChar char="Ø"/>
            </a:pPr>
            <a:r>
              <a:rPr lang="en-GB" sz="1600" dirty="0">
                <a:solidFill>
                  <a:srgbClr val="000C38"/>
                </a:solidFill>
                <a:latin typeface="Calibri" panose="020F0502020204030204" pitchFamily="34" charset="0"/>
              </a:rPr>
              <a:t>EOSC is </a:t>
            </a:r>
            <a:r>
              <a:rPr lang="en-GB" sz="1600" u="sng" dirty="0">
                <a:solidFill>
                  <a:srgbClr val="000C38"/>
                </a:solidFill>
                <a:latin typeface="Calibri" panose="020F0502020204030204" pitchFamily="34" charset="0"/>
              </a:rPr>
              <a:t>more than e-infrastructures </a:t>
            </a:r>
            <a:r>
              <a:rPr lang="en-GB" sz="1600" dirty="0">
                <a:solidFill>
                  <a:srgbClr val="000C38"/>
                </a:solidFill>
                <a:latin typeface="Calibri" panose="020F0502020204030204" pitchFamily="34" charset="0"/>
              </a:rPr>
              <a:t>and not limited to </a:t>
            </a:r>
            <a:r>
              <a:rPr lang="en-GB" sz="1600" u="sng" dirty="0">
                <a:solidFill>
                  <a:srgbClr val="000C38"/>
                </a:solidFill>
                <a:latin typeface="Calibri" panose="020F0502020204030204" pitchFamily="34" charset="0"/>
              </a:rPr>
              <a:t>a marketplace </a:t>
            </a:r>
            <a:r>
              <a:rPr lang="en-GB" sz="1600" dirty="0">
                <a:solidFill>
                  <a:srgbClr val="000C38"/>
                </a:solidFill>
                <a:latin typeface="Calibri" panose="020F0502020204030204" pitchFamily="34" charset="0"/>
              </a:rPr>
              <a:t>provision, but be a </a:t>
            </a:r>
            <a:r>
              <a:rPr lang="en-GB" sz="1600" u="sng" dirty="0">
                <a:solidFill>
                  <a:srgbClr val="000C38"/>
                </a:solidFill>
                <a:latin typeface="Calibri" panose="020F0502020204030204" pitchFamily="34" charset="0"/>
              </a:rPr>
              <a:t>continuous evolving working space </a:t>
            </a:r>
            <a:r>
              <a:rPr lang="en-GB" sz="1600" dirty="0">
                <a:solidFill>
                  <a:srgbClr val="000C38"/>
                </a:solidFill>
                <a:latin typeface="Calibri" panose="020F0502020204030204" pitchFamily="34" charset="0"/>
              </a:rPr>
              <a:t>where researchers should routinely find out their daily </a:t>
            </a:r>
            <a:r>
              <a:rPr lang="en-GB" sz="1600" u="sng" dirty="0">
                <a:solidFill>
                  <a:srgbClr val="000C38"/>
                </a:solidFill>
                <a:latin typeface="Calibri" panose="020F0502020204030204" pitchFamily="34" charset="0"/>
              </a:rPr>
              <a:t>dashboard</a:t>
            </a:r>
            <a:r>
              <a:rPr lang="en-GB" sz="1600" dirty="0">
                <a:solidFill>
                  <a:srgbClr val="000C38"/>
                </a:solidFill>
                <a:latin typeface="Calibri" panose="020F0502020204030204" pitchFamily="34" charset="0"/>
              </a:rPr>
              <a:t> for trusted data research and </a:t>
            </a:r>
            <a:r>
              <a:rPr lang="en-GB" sz="1600" u="sng" dirty="0">
                <a:solidFill>
                  <a:srgbClr val="000C38"/>
                </a:solidFill>
                <a:latin typeface="Calibri" panose="020F0502020204030204" pitchFamily="34" charset="0"/>
              </a:rPr>
              <a:t>continuous networking</a:t>
            </a:r>
            <a:r>
              <a:rPr lang="en-GB" sz="1600" dirty="0">
                <a:solidFill>
                  <a:srgbClr val="000C38"/>
                </a:solidFill>
                <a:latin typeface="Calibri" panose="020F0502020204030204" pitchFamily="34" charset="0"/>
              </a:rPr>
              <a:t> opportunities.</a:t>
            </a:r>
          </a:p>
          <a:p>
            <a:endParaRPr lang="en-GB" sz="1600" dirty="0">
              <a:solidFill>
                <a:srgbClr val="000C38"/>
              </a:solidFill>
              <a:latin typeface="Calibri" panose="020F0502020204030204" pitchFamily="34" charset="0"/>
            </a:endParaRPr>
          </a:p>
          <a:p>
            <a:pPr marL="285750" indent="-285750">
              <a:buFont typeface="Wingdings" pitchFamily="2" charset="2"/>
              <a:buChar char="Ø"/>
            </a:pPr>
            <a:r>
              <a:rPr lang="en-GB" sz="1600" dirty="0">
                <a:solidFill>
                  <a:srgbClr val="000C38"/>
                </a:solidFill>
                <a:latin typeface="Calibri" panose="020F0502020204030204" pitchFamily="34" charset="0"/>
              </a:rPr>
              <a:t>The Science </a:t>
            </a:r>
            <a:r>
              <a:rPr lang="en-GB" sz="1600" u="sng" dirty="0">
                <a:solidFill>
                  <a:srgbClr val="000C38"/>
                </a:solidFill>
                <a:latin typeface="Calibri" panose="020F0502020204030204" pitchFamily="34" charset="0"/>
              </a:rPr>
              <a:t>Cluster as a sustainable ecosystem</a:t>
            </a:r>
            <a:r>
              <a:rPr lang="en-GB" sz="1600" dirty="0">
                <a:solidFill>
                  <a:srgbClr val="000C38"/>
                </a:solidFill>
                <a:latin typeface="Calibri" panose="020F0502020204030204" pitchFamily="34" charset="0"/>
              </a:rPr>
              <a:t> as well as a successful approach for effectiveness and </a:t>
            </a:r>
            <a:r>
              <a:rPr lang="en-GB" sz="1600" b="1" dirty="0">
                <a:solidFill>
                  <a:srgbClr val="000C38"/>
                </a:solidFill>
                <a:latin typeface="Calibri" panose="020F0502020204030204" pitchFamily="34" charset="0"/>
              </a:rPr>
              <a:t>inclusiveness</a:t>
            </a:r>
            <a:r>
              <a:rPr lang="en-GB" sz="1600" dirty="0">
                <a:solidFill>
                  <a:srgbClr val="000C38"/>
                </a:solidFill>
                <a:latin typeface="Calibri" panose="020F0502020204030204" pitchFamily="34" charset="0"/>
              </a:rPr>
              <a:t>. </a:t>
            </a:r>
          </a:p>
          <a:p>
            <a:endParaRPr lang="en-GB" sz="1600" dirty="0">
              <a:solidFill>
                <a:srgbClr val="000C38"/>
              </a:solidFill>
              <a:latin typeface="Calibri" panose="020F0502020204030204" pitchFamily="34" charset="0"/>
            </a:endParaRPr>
          </a:p>
          <a:p>
            <a:pPr marL="285750" indent="-285750">
              <a:buFont typeface="Wingdings" pitchFamily="2" charset="2"/>
              <a:buChar char="Ø"/>
            </a:pPr>
            <a:r>
              <a:rPr lang="en-GB" sz="1600" dirty="0">
                <a:solidFill>
                  <a:srgbClr val="000C38"/>
                </a:solidFill>
                <a:latin typeface="Calibri" panose="020F0502020204030204" pitchFamily="34" charset="0"/>
              </a:rPr>
              <a:t>The </a:t>
            </a:r>
            <a:r>
              <a:rPr lang="en-GB" sz="1600" u="sng" dirty="0">
                <a:solidFill>
                  <a:srgbClr val="000C38"/>
                </a:solidFill>
                <a:latin typeface="Calibri" panose="020F0502020204030204" pitchFamily="34" charset="0"/>
              </a:rPr>
              <a:t>EU is invited to facilitate Member States to guarantee </a:t>
            </a:r>
            <a:r>
              <a:rPr lang="en-GB" sz="1600" dirty="0">
                <a:solidFill>
                  <a:srgbClr val="000C38"/>
                </a:solidFill>
                <a:latin typeface="Calibri" panose="020F0502020204030204" pitchFamily="34" charset="0"/>
              </a:rPr>
              <a:t>core and sustained funding for the </a:t>
            </a:r>
            <a:r>
              <a:rPr lang="en-GB" sz="1600" u="sng" dirty="0">
                <a:solidFill>
                  <a:srgbClr val="000C38"/>
                </a:solidFill>
                <a:latin typeface="Calibri" panose="020F0502020204030204" pitchFamily="34" charset="0"/>
              </a:rPr>
              <a:t>cluster role in EOSC</a:t>
            </a:r>
            <a:r>
              <a:rPr lang="en-GB" sz="1600" dirty="0">
                <a:solidFill>
                  <a:srgbClr val="000C38"/>
                </a:solidFill>
                <a:latin typeface="Calibri" panose="020F0502020204030204" pitchFamily="34" charset="0"/>
              </a:rPr>
              <a:t>.</a:t>
            </a:r>
            <a:endParaRPr lang="en-GB" sz="1600" dirty="0"/>
          </a:p>
        </p:txBody>
      </p:sp>
      <p:sp>
        <p:nvSpPr>
          <p:cNvPr id="5" name="Espace réservé du pied de page 2">
            <a:extLst>
              <a:ext uri="{FF2B5EF4-FFF2-40B4-BE49-F238E27FC236}">
                <a16:creationId xmlns:a16="http://schemas.microsoft.com/office/drawing/2014/main" id="{02D9A187-D316-164A-9C61-61BEFA2FC7B1}"/>
              </a:ext>
            </a:extLst>
          </p:cNvPr>
          <p:cNvSpPr>
            <a:spLocks noGrp="1"/>
          </p:cNvSpPr>
          <p:nvPr>
            <p:ph type="ftr" sz="quarter" idx="11"/>
          </p:nvPr>
        </p:nvSpPr>
        <p:spPr>
          <a:xfrm>
            <a:off x="1958196" y="6356351"/>
            <a:ext cx="2803585" cy="365125"/>
          </a:xfrm>
        </p:spPr>
        <p:txBody>
          <a:bodyPr/>
          <a:lstStyle/>
          <a:p>
            <a:r>
              <a:rPr lang="it-IT" dirty="0"/>
              <a:t>G. Lamanna</a:t>
            </a:r>
          </a:p>
        </p:txBody>
      </p:sp>
    </p:spTree>
    <p:extLst>
      <p:ext uri="{BB962C8B-B14F-4D97-AF65-F5344CB8AC3E}">
        <p14:creationId xmlns:p14="http://schemas.microsoft.com/office/powerpoint/2010/main" val="277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44AE05F-596C-EE41-B50A-008E6384D062}"/>
              </a:ext>
            </a:extLst>
          </p:cNvPr>
          <p:cNvSpPr>
            <a:spLocks noGrp="1"/>
          </p:cNvSpPr>
          <p:nvPr>
            <p:ph type="dt" sz="half" idx="10"/>
          </p:nvPr>
        </p:nvSpPr>
        <p:spPr/>
        <p:txBody>
          <a:bodyPr/>
          <a:lstStyle/>
          <a:p>
            <a:fld id="{0A64F15C-91D5-9241-AC17-030113BDD6BC}" type="datetime1">
              <a:rPr lang="it-IT" smtClean="0"/>
              <a:t>26/02/20</a:t>
            </a:fld>
            <a:endParaRPr lang="it-IT"/>
          </a:p>
        </p:txBody>
      </p:sp>
      <p:sp>
        <p:nvSpPr>
          <p:cNvPr id="4" name="Segnaposto contenuto 2">
            <a:extLst>
              <a:ext uri="{FF2B5EF4-FFF2-40B4-BE49-F238E27FC236}">
                <a16:creationId xmlns:a16="http://schemas.microsoft.com/office/drawing/2014/main" id="{5448FD78-DCD9-374F-AB10-911C450EB2F8}"/>
              </a:ext>
            </a:extLst>
          </p:cNvPr>
          <p:cNvSpPr txBox="1">
            <a:spLocks/>
          </p:cNvSpPr>
          <p:nvPr/>
        </p:nvSpPr>
        <p:spPr>
          <a:xfrm>
            <a:off x="312286" y="1139494"/>
            <a:ext cx="8480614" cy="468737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800" dirty="0">
              <a:cs typeface="Helvetica Neue"/>
            </a:endParaRPr>
          </a:p>
          <a:p>
            <a:pPr marL="342900" indent="-342900" algn="l">
              <a:buClr>
                <a:schemeClr val="accent2"/>
              </a:buClr>
              <a:buSzPct val="110000"/>
              <a:buFont typeface="Arial" panose="020B0604020202020204" pitchFamily="34" charset="0"/>
              <a:buChar char="•"/>
            </a:pPr>
            <a:r>
              <a:rPr lang="en-GB" sz="2000" dirty="0"/>
              <a:t>Open science has become a pillar of the current national and international views and political programmes of governments, research funding bodies, and forums.</a:t>
            </a:r>
          </a:p>
          <a:p>
            <a:pPr algn="l">
              <a:buClr>
                <a:schemeClr val="accent2"/>
              </a:buClr>
              <a:buSzPct val="110000"/>
            </a:pPr>
            <a:endParaRPr lang="en-GB" sz="2000" dirty="0"/>
          </a:p>
          <a:p>
            <a:pPr marL="342900" indent="-342900" algn="l">
              <a:buClr>
                <a:schemeClr val="accent2"/>
              </a:buClr>
              <a:buSzPct val="110000"/>
              <a:buFont typeface="Arial" panose="020B0604020202020204" pitchFamily="34" charset="0"/>
              <a:buChar char="•"/>
            </a:pPr>
            <a:r>
              <a:rPr lang="en-GB" sz="2000" dirty="0"/>
              <a:t>There are three main ambitions for that: </a:t>
            </a:r>
            <a:endParaRPr lang="en-GB" sz="1800" dirty="0"/>
          </a:p>
          <a:p>
            <a:pPr marL="800100" lvl="1" indent="-342900" algn="l">
              <a:buAutoNum type="arabicParenR"/>
            </a:pPr>
            <a:r>
              <a:rPr lang="en-GB" sz="1800" b="1" dirty="0"/>
              <a:t>Change the way citizens could perceive research and public investments for research. </a:t>
            </a:r>
          </a:p>
          <a:p>
            <a:pPr marL="800100" lvl="1" indent="-342900" algn="l">
              <a:buAutoNum type="arabicParenR"/>
            </a:pPr>
            <a:endParaRPr lang="en-GB" sz="1800" b="1" dirty="0"/>
          </a:p>
          <a:p>
            <a:pPr marL="800100" lvl="1" indent="-342900" algn="l">
              <a:buAutoNum type="arabicParenR"/>
            </a:pPr>
            <a:r>
              <a:rPr lang="en-GB" sz="1800" b="1" dirty="0"/>
              <a:t>Enable opportunities offered by the digital revolution to allow everybody to participate in the scientific process by accessing research data. </a:t>
            </a:r>
          </a:p>
          <a:p>
            <a:pPr marL="800100" lvl="1" indent="-342900" algn="l">
              <a:buAutoNum type="arabicParenR"/>
            </a:pPr>
            <a:endParaRPr lang="en-GB" sz="1800" b="1" dirty="0"/>
          </a:p>
          <a:p>
            <a:pPr marL="800100" lvl="1" indent="-342900" algn="l">
              <a:buAutoNum type="arabicParenR"/>
            </a:pPr>
            <a:r>
              <a:rPr lang="en-GB" sz="1800" b="1" dirty="0">
                <a:solidFill>
                  <a:srgbClr val="13339E"/>
                </a:solidFill>
              </a:rPr>
              <a:t>Accelerate the discoveries and increase scientific value by sharing data and by transferring knowledge within scientific communities. </a:t>
            </a:r>
            <a:endParaRPr lang="en-GB" sz="1400" b="1" dirty="0">
              <a:solidFill>
                <a:srgbClr val="13339E"/>
              </a:solidFill>
            </a:endParaRPr>
          </a:p>
          <a:p>
            <a:pPr algn="l"/>
            <a:endParaRPr lang="en-GB" sz="1800" dirty="0"/>
          </a:p>
          <a:p>
            <a:pPr marL="342900" indent="-342900" algn="l">
              <a:buClr>
                <a:schemeClr val="accent2"/>
              </a:buClr>
              <a:buSzPct val="110000"/>
              <a:buFont typeface="Arial" panose="020B0604020202020204" pitchFamily="34" charset="0"/>
              <a:buChar char="•"/>
            </a:pPr>
            <a:endParaRPr lang="en-GB" sz="1400" dirty="0"/>
          </a:p>
          <a:p>
            <a:pPr lvl="1" algn="l">
              <a:buClr>
                <a:schemeClr val="accent2"/>
              </a:buClr>
              <a:buSzPct val="110000"/>
            </a:pPr>
            <a:endParaRPr lang="en-GB" sz="1400" dirty="0"/>
          </a:p>
          <a:p>
            <a:pPr lvl="1" algn="l"/>
            <a:endParaRPr lang="en-GB" sz="1600" dirty="0"/>
          </a:p>
        </p:txBody>
      </p:sp>
      <p:sp>
        <p:nvSpPr>
          <p:cNvPr id="5" name="Espace réservé du pied de page 2">
            <a:extLst>
              <a:ext uri="{FF2B5EF4-FFF2-40B4-BE49-F238E27FC236}">
                <a16:creationId xmlns:a16="http://schemas.microsoft.com/office/drawing/2014/main" id="{D7BFBF17-B25F-8645-B404-D0A07B2AEF30}"/>
              </a:ext>
            </a:extLst>
          </p:cNvPr>
          <p:cNvSpPr>
            <a:spLocks noGrp="1"/>
          </p:cNvSpPr>
          <p:nvPr>
            <p:ph type="ftr" sz="quarter" idx="11"/>
          </p:nvPr>
        </p:nvSpPr>
        <p:spPr>
          <a:xfrm>
            <a:off x="1958196" y="6356351"/>
            <a:ext cx="2803585" cy="365125"/>
          </a:xfrm>
        </p:spPr>
        <p:txBody>
          <a:bodyPr/>
          <a:lstStyle/>
          <a:p>
            <a:r>
              <a:rPr lang="it-IT" dirty="0"/>
              <a:t>G. Lamanna</a:t>
            </a:r>
          </a:p>
        </p:txBody>
      </p:sp>
      <p:sp>
        <p:nvSpPr>
          <p:cNvPr id="6" name="Titolo 1">
            <a:extLst>
              <a:ext uri="{FF2B5EF4-FFF2-40B4-BE49-F238E27FC236}">
                <a16:creationId xmlns:a16="http://schemas.microsoft.com/office/drawing/2014/main" id="{E0E93334-4A32-C548-898D-C9DB39A6E2EB}"/>
              </a:ext>
            </a:extLst>
          </p:cNvPr>
          <p:cNvSpPr txBox="1">
            <a:spLocks/>
          </p:cNvSpPr>
          <p:nvPr/>
        </p:nvSpPr>
        <p:spPr>
          <a:xfrm>
            <a:off x="1260228"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en-US" b="1" dirty="0">
                <a:solidFill>
                  <a:srgbClr val="000090"/>
                </a:solidFill>
                <a:latin typeface="+mn-lt"/>
                <a:ea typeface="MS PGothic" charset="0"/>
              </a:rPr>
              <a:t>Open Science vision</a:t>
            </a:r>
            <a:endParaRPr lang="en-GB" b="1" dirty="0">
              <a:solidFill>
                <a:srgbClr val="000090"/>
              </a:solidFill>
              <a:latin typeface="+mn-lt"/>
            </a:endParaRPr>
          </a:p>
        </p:txBody>
      </p:sp>
    </p:spTree>
    <p:extLst>
      <p:ext uri="{BB962C8B-B14F-4D97-AF65-F5344CB8AC3E}">
        <p14:creationId xmlns:p14="http://schemas.microsoft.com/office/powerpoint/2010/main" val="260416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A64F15C-91D5-9241-AC17-030113BDD6BC}" type="datetime1">
              <a:rPr lang="it-IT" smtClean="0"/>
              <a:t>26/02/20</a:t>
            </a:fld>
            <a:endParaRPr lang="it-IT"/>
          </a:p>
        </p:txBody>
      </p:sp>
      <p:sp>
        <p:nvSpPr>
          <p:cNvPr id="3" name="Espace réservé du pied de page 2"/>
          <p:cNvSpPr>
            <a:spLocks noGrp="1"/>
          </p:cNvSpPr>
          <p:nvPr>
            <p:ph type="ftr" sz="quarter" idx="11"/>
          </p:nvPr>
        </p:nvSpPr>
        <p:spPr/>
        <p:txBody>
          <a:bodyPr/>
          <a:lstStyle/>
          <a:p>
            <a:r>
              <a:rPr lang="it-IT" dirty="0"/>
              <a:t>G. Lamanna</a:t>
            </a:r>
          </a:p>
        </p:txBody>
      </p:sp>
      <p:sp>
        <p:nvSpPr>
          <p:cNvPr id="4" name="Titolo 1">
            <a:extLst>
              <a:ext uri="{FF2B5EF4-FFF2-40B4-BE49-F238E27FC236}">
                <a16:creationId xmlns:a16="http://schemas.microsoft.com/office/drawing/2014/main" id="{5BFC9E20-AA2D-42E3-B3AD-65C722822AB4}"/>
              </a:ext>
            </a:extLst>
          </p:cNvPr>
          <p:cNvSpPr txBox="1">
            <a:spLocks/>
          </p:cNvSpPr>
          <p:nvPr/>
        </p:nvSpPr>
        <p:spPr>
          <a:xfrm>
            <a:off x="1260228" y="136510"/>
            <a:ext cx="7688281" cy="604259"/>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a:r>
              <a:rPr lang="en-US" b="1" dirty="0">
                <a:solidFill>
                  <a:srgbClr val="000090"/>
                </a:solidFill>
                <a:latin typeface="+mn-lt"/>
                <a:ea typeface="MS PGothic" charset="0"/>
              </a:rPr>
              <a:t>ESCAPE Test Science Projects (TSP)</a:t>
            </a:r>
            <a:endParaRPr lang="en-GB" b="1" dirty="0">
              <a:solidFill>
                <a:srgbClr val="000090"/>
              </a:solidFill>
              <a:latin typeface="+mn-lt"/>
            </a:endParaRPr>
          </a:p>
        </p:txBody>
      </p:sp>
      <p:sp>
        <p:nvSpPr>
          <p:cNvPr id="7" name="Segnaposto numero diapositiva 5">
            <a:extLst>
              <a:ext uri="{FF2B5EF4-FFF2-40B4-BE49-F238E27FC236}">
                <a16:creationId xmlns:a16="http://schemas.microsoft.com/office/drawing/2014/main" id="{E8870A4A-0B2F-4654-AD9E-8AA0634A9E0B}"/>
              </a:ext>
            </a:extLst>
          </p:cNvPr>
          <p:cNvSpPr txBox="1">
            <a:spLocks/>
          </p:cNvSpPr>
          <p:nvPr/>
        </p:nvSpPr>
        <p:spPr>
          <a:xfrm>
            <a:off x="5468112" y="6388640"/>
            <a:ext cx="551056" cy="274324"/>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15B12F-D02A-B845-865F-37AC5B232343}" type="slidenum">
              <a:rPr lang="it-IT" sz="1200" smtClean="0"/>
              <a:pPr/>
              <a:t>9</a:t>
            </a:fld>
            <a:endParaRPr lang="it-IT" sz="1200" dirty="0"/>
          </a:p>
        </p:txBody>
      </p:sp>
      <p:sp>
        <p:nvSpPr>
          <p:cNvPr id="6" name="Segnaposto contenuto 2">
            <a:extLst>
              <a:ext uri="{FF2B5EF4-FFF2-40B4-BE49-F238E27FC236}">
                <a16:creationId xmlns:a16="http://schemas.microsoft.com/office/drawing/2014/main" id="{96ABD8DE-941F-F44A-BB12-FFEEA31ACAE3}"/>
              </a:ext>
            </a:extLst>
          </p:cNvPr>
          <p:cNvSpPr txBox="1">
            <a:spLocks/>
          </p:cNvSpPr>
          <p:nvPr/>
        </p:nvSpPr>
        <p:spPr>
          <a:xfrm>
            <a:off x="434011" y="740769"/>
            <a:ext cx="8655539" cy="5922195"/>
          </a:xfrm>
          <a:prstGeom prst="rect">
            <a:avLst/>
          </a:prstGeom>
        </p:spPr>
        <p:txBody>
          <a:bodyPr>
            <a:noAutofit/>
          </a:bodyPr>
          <a:lstStyle>
            <a:lvl1pPr marL="228600" indent="-228600" algn="l" defTabSz="914400" rtl="0" eaLnBrk="1" latinLnBrk="0" hangingPunct="1">
              <a:lnSpc>
                <a:spcPct val="90000"/>
              </a:lnSpc>
              <a:spcBef>
                <a:spcPts val="1000"/>
              </a:spcBef>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fr-FR" sz="1600" dirty="0"/>
          </a:p>
          <a:p>
            <a:r>
              <a:rPr lang="en-US" sz="1800" dirty="0"/>
              <a:t>Yesterday discussions have demonstrated the need to adopt use cases to add cohesion among WPs. </a:t>
            </a:r>
          </a:p>
          <a:p>
            <a:r>
              <a:rPr lang="en-US" sz="1800" dirty="0"/>
              <a:t>A major Clusters’ mission: supporting initiatives to enhance the participation of researchers in EOSC. </a:t>
            </a:r>
          </a:p>
          <a:p>
            <a:pPr marL="0" indent="0">
              <a:buNone/>
            </a:pPr>
            <a:endParaRPr lang="en-US" sz="1800" dirty="0"/>
          </a:p>
          <a:p>
            <a:pPr marL="0" indent="0">
              <a:buNone/>
            </a:pPr>
            <a:r>
              <a:rPr lang="en-US" sz="1800" dirty="0"/>
              <a:t>To address these objectives, ESCAPE could leverage some </a:t>
            </a:r>
            <a:r>
              <a:rPr lang="en-US" sz="1800" b="1" dirty="0"/>
              <a:t>Test Science Projects </a:t>
            </a:r>
            <a:r>
              <a:rPr lang="en-US" sz="1800" dirty="0"/>
              <a:t>(</a:t>
            </a:r>
            <a:r>
              <a:rPr lang="en-US" sz="1800" b="1" dirty="0"/>
              <a:t>TSP</a:t>
            </a:r>
            <a:r>
              <a:rPr lang="en-US" sz="1800" dirty="0"/>
              <a:t>) federating more than a single ESFRI RI. </a:t>
            </a:r>
          </a:p>
          <a:p>
            <a:pPr marL="0" indent="0">
              <a:buNone/>
            </a:pPr>
            <a:r>
              <a:rPr lang="en-US" sz="1600" u="sng" dirty="0"/>
              <a:t>TSPs were originally conceived as validation bench of our prototypes</a:t>
            </a:r>
            <a:r>
              <a:rPr lang="en-US" sz="1600" dirty="0"/>
              <a:t>. As per the original ESCAPE proposal (section 1.3, “Engage the community in EOSC”):</a:t>
            </a:r>
            <a:endParaRPr lang="fr-FR" sz="1600" dirty="0"/>
          </a:p>
          <a:p>
            <a:pPr marL="457200" lvl="1" indent="0">
              <a:buNone/>
            </a:pPr>
            <a:r>
              <a:rPr lang="en-US" sz="1400" i="1" dirty="0"/>
              <a:t>“… WP1 among other management, dissemination and networking activities, will bring all partners together to work on some </a:t>
            </a:r>
            <a:r>
              <a:rPr lang="en-US" sz="1400" i="1" u="sng" dirty="0"/>
              <a:t>ESCAPE Test Science Projects </a:t>
            </a:r>
            <a:r>
              <a:rPr lang="en-US" sz="1400" i="1" dirty="0"/>
              <a:t>(E-TSP). </a:t>
            </a:r>
            <a:r>
              <a:rPr lang="en-US" sz="1400" i="1" u="sng" dirty="0"/>
              <a:t>They are scientific analysis projects that will produce original scientific results and publications</a:t>
            </a:r>
            <a:r>
              <a:rPr lang="en-US" sz="1400" i="1" dirty="0"/>
              <a:t>. Such E-TSPs will correspond to some multi-messenger key-science objectives of the concerned ESFRI facilities. The partners will address them by </a:t>
            </a:r>
            <a:r>
              <a:rPr lang="en-US" sz="1400" i="1" u="sng" dirty="0"/>
              <a:t>fully exploiting the “ESCAPE-EOSC cell” services </a:t>
            </a:r>
            <a:r>
              <a:rPr lang="en-US" sz="1400" i="1" dirty="0"/>
              <a:t>demonstrating the innovative impact of the </a:t>
            </a:r>
            <a:r>
              <a:rPr lang="en-US" sz="1400" i="1" u="sng" dirty="0"/>
              <a:t>open-science data analysis in the EOSC framework</a:t>
            </a:r>
            <a:r>
              <a:rPr lang="en-US" sz="1400" i="1" dirty="0"/>
              <a:t> and promoting the application of </a:t>
            </a:r>
            <a:r>
              <a:rPr lang="en-US" sz="1400" i="1" u="sng" dirty="0"/>
              <a:t>FAIR principles for data stewardship</a:t>
            </a:r>
            <a:r>
              <a:rPr lang="en-US" sz="1400" i="1" dirty="0"/>
              <a:t>. </a:t>
            </a:r>
          </a:p>
          <a:p>
            <a:pPr marL="457200" lvl="1" indent="0">
              <a:buNone/>
            </a:pPr>
            <a:r>
              <a:rPr lang="fr-FR" sz="1400" i="1" dirty="0" err="1"/>
              <a:t>Some</a:t>
            </a:r>
            <a:r>
              <a:rPr lang="fr-FR" sz="1400" i="1" dirty="0"/>
              <a:t> of the </a:t>
            </a:r>
            <a:r>
              <a:rPr lang="fr-FR" sz="1400" i="1" dirty="0" err="1"/>
              <a:t>potential</a:t>
            </a:r>
            <a:r>
              <a:rPr lang="fr-FR" sz="1400" i="1" dirty="0"/>
              <a:t> E-</a:t>
            </a:r>
            <a:r>
              <a:rPr lang="fr-FR" sz="1400" i="1" dirty="0" err="1"/>
              <a:t>TSPs</a:t>
            </a:r>
            <a:r>
              <a:rPr lang="fr-FR" sz="1400" i="1" dirty="0"/>
              <a:t> </a:t>
            </a:r>
            <a:r>
              <a:rPr lang="fr-FR" sz="1400" i="1" dirty="0" err="1"/>
              <a:t>currently</a:t>
            </a:r>
            <a:r>
              <a:rPr lang="fr-FR" sz="1400" i="1" dirty="0"/>
              <a:t> </a:t>
            </a:r>
            <a:r>
              <a:rPr lang="fr-FR" sz="1400" i="1" dirty="0" err="1"/>
              <a:t>proposed</a:t>
            </a:r>
            <a:r>
              <a:rPr lang="fr-FR" sz="1400" i="1" dirty="0"/>
              <a:t> are: </a:t>
            </a:r>
            <a:endParaRPr lang="fr-FR" sz="1400" dirty="0"/>
          </a:p>
          <a:p>
            <a:pPr marL="457200" lvl="1" indent="0">
              <a:buNone/>
            </a:pPr>
            <a:r>
              <a:rPr lang="en-US" sz="1400" b="1" i="1" dirty="0"/>
              <a:t>-  Multi-probe combined Dark Matter search with precursors’ archived data and simulated data of ESFRI facilities. </a:t>
            </a:r>
            <a:endParaRPr lang="fr-FR" sz="1400" b="1" dirty="0"/>
          </a:p>
          <a:p>
            <a:pPr marL="457200" lvl="1" indent="0">
              <a:buNone/>
            </a:pPr>
            <a:r>
              <a:rPr lang="en-US" sz="1400" b="1" i="1" dirty="0"/>
              <a:t>-  Fast Radio Burst monitoring and analysis through multi facilities. </a:t>
            </a:r>
            <a:endParaRPr lang="fr-FR" sz="1400" b="1" dirty="0"/>
          </a:p>
          <a:p>
            <a:pPr marL="457200" lvl="1" indent="0">
              <a:buNone/>
            </a:pPr>
            <a:r>
              <a:rPr lang="en-US" sz="1400" b="1" i="1" dirty="0"/>
              <a:t>-  Multi-wavelength and multi-domain follow-ups of future Gravitation Wave events…” </a:t>
            </a:r>
            <a:endParaRPr lang="fr-FR" sz="1400" b="1" dirty="0"/>
          </a:p>
          <a:p>
            <a:pPr marL="0" indent="0">
              <a:buNone/>
            </a:pPr>
            <a:endParaRPr lang="en-GB" sz="1400" dirty="0"/>
          </a:p>
          <a:p>
            <a:pPr marL="0" indent="0">
              <a:buNone/>
            </a:pPr>
            <a:endParaRPr lang="en-GB" sz="1600" dirty="0"/>
          </a:p>
          <a:p>
            <a:pPr marL="457200" lvl="1" indent="0">
              <a:buFontTx/>
              <a:buNone/>
            </a:pPr>
            <a:endParaRPr lang="en-GB" sz="1600" dirty="0"/>
          </a:p>
          <a:p>
            <a:pPr marL="457200" lvl="1" indent="0">
              <a:buFontTx/>
              <a:buNone/>
            </a:pPr>
            <a:endParaRPr lang="en-GB" sz="1600" dirty="0"/>
          </a:p>
        </p:txBody>
      </p:sp>
    </p:spTree>
    <p:extLst>
      <p:ext uri="{BB962C8B-B14F-4D97-AF65-F5344CB8AC3E}">
        <p14:creationId xmlns:p14="http://schemas.microsoft.com/office/powerpoint/2010/main" val="3597271267"/>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CAPE PPT template_v2" id="{84B2C77E-D1E5-DD48-B3EE-B80C14BA55BA}" vid="{29E3AAB7-A3DE-2940-AABB-6F3EADDE159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ESCAPE PPT template_v2</Template>
  <TotalTime>3652</TotalTime>
  <Words>1164</Words>
  <Application>Microsoft Macintosh PowerPoint</Application>
  <PresentationFormat>Affichage à l'écran (4:3)</PresentationFormat>
  <Paragraphs>140</Paragraphs>
  <Slides>12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12</vt:i4>
      </vt:variant>
    </vt:vector>
  </HeadingPairs>
  <TitlesOfParts>
    <vt:vector size="20" baseType="lpstr">
      <vt:lpstr>MS PGothic</vt:lpstr>
      <vt:lpstr>Arial</vt:lpstr>
      <vt:lpstr>Avenir Heavy</vt:lpstr>
      <vt:lpstr>Calibri</vt:lpstr>
      <vt:lpstr>Calibri Light</vt:lpstr>
      <vt:lpstr>Helvetica Neue</vt:lpstr>
      <vt:lpstr>Wingdings</vt:lpstr>
      <vt:lpstr>Tema di Office</vt:lpstr>
      <vt:lpstr>Enhancing researchers involvement in EOSC and ESCAPE Position Statement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Thank you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Rita Meneses</dc:creator>
  <cp:lastModifiedBy>Microsoft Office User</cp:lastModifiedBy>
  <cp:revision>90</cp:revision>
  <dcterms:created xsi:type="dcterms:W3CDTF">2018-11-20T16:31:33Z</dcterms:created>
  <dcterms:modified xsi:type="dcterms:W3CDTF">2020-02-26T18:05:15Z</dcterms:modified>
</cp:coreProperties>
</file>