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1"/>
  </p:notesMasterIdLst>
  <p:handoutMasterIdLst>
    <p:handoutMasterId r:id="rId52"/>
  </p:handoutMasterIdLst>
  <p:sldIdLst>
    <p:sldId id="256" r:id="rId2"/>
    <p:sldId id="257" r:id="rId3"/>
    <p:sldId id="311" r:id="rId4"/>
    <p:sldId id="319" r:id="rId5"/>
    <p:sldId id="371" r:id="rId6"/>
    <p:sldId id="372" r:id="rId7"/>
    <p:sldId id="362" r:id="rId8"/>
    <p:sldId id="373" r:id="rId9"/>
    <p:sldId id="374" r:id="rId10"/>
    <p:sldId id="375" r:id="rId11"/>
    <p:sldId id="376" r:id="rId12"/>
    <p:sldId id="378" r:id="rId13"/>
    <p:sldId id="379" r:id="rId14"/>
    <p:sldId id="377" r:id="rId15"/>
    <p:sldId id="380" r:id="rId16"/>
    <p:sldId id="381" r:id="rId17"/>
    <p:sldId id="382" r:id="rId18"/>
    <p:sldId id="383" r:id="rId19"/>
    <p:sldId id="384" r:id="rId20"/>
    <p:sldId id="385" r:id="rId21"/>
    <p:sldId id="354" r:id="rId22"/>
    <p:sldId id="358" r:id="rId23"/>
    <p:sldId id="360" r:id="rId24"/>
    <p:sldId id="346" r:id="rId25"/>
    <p:sldId id="352" r:id="rId26"/>
    <p:sldId id="361" r:id="rId27"/>
    <p:sldId id="347" r:id="rId28"/>
    <p:sldId id="363" r:id="rId29"/>
    <p:sldId id="348" r:id="rId30"/>
    <p:sldId id="349" r:id="rId31"/>
    <p:sldId id="355" r:id="rId32"/>
    <p:sldId id="364" r:id="rId33"/>
    <p:sldId id="357" r:id="rId34"/>
    <p:sldId id="356" r:id="rId35"/>
    <p:sldId id="350" r:id="rId36"/>
    <p:sldId id="351" r:id="rId37"/>
    <p:sldId id="365" r:id="rId38"/>
    <p:sldId id="359" r:id="rId39"/>
    <p:sldId id="367" r:id="rId40"/>
    <p:sldId id="368" r:id="rId41"/>
    <p:sldId id="369" r:id="rId42"/>
    <p:sldId id="370" r:id="rId43"/>
    <p:sldId id="284" r:id="rId44"/>
    <p:sldId id="293" r:id="rId45"/>
    <p:sldId id="366" r:id="rId46"/>
    <p:sldId id="386" r:id="rId47"/>
    <p:sldId id="387" r:id="rId48"/>
    <p:sldId id="388" r:id="rId49"/>
    <p:sldId id="344" r:id="rId5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36" autoAdjust="0"/>
    <p:restoredTop sz="83475"/>
  </p:normalViewPr>
  <p:slideViewPr>
    <p:cSldViewPr snapToGrid="0" snapToObjects="1">
      <p:cViewPr varScale="1">
        <p:scale>
          <a:sx n="54" d="100"/>
          <a:sy n="54" d="100"/>
        </p:scale>
        <p:origin x="1528"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2DCB7DF9-0D02-4585-BB95-A274CDB043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0D03439E-816E-4B73-9747-56E6950143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8F809-F363-4872-84C9-D7CD75B4F4FB}" type="datetimeFigureOut">
              <a:rPr lang="it-IT" smtClean="0"/>
              <a:t>27/02/2020</a:t>
            </a:fld>
            <a:endParaRPr lang="it-IT"/>
          </a:p>
        </p:txBody>
      </p:sp>
      <p:sp>
        <p:nvSpPr>
          <p:cNvPr id="4" name="Segnaposto piè di pagina 3">
            <a:extLst>
              <a:ext uri="{FF2B5EF4-FFF2-40B4-BE49-F238E27FC236}">
                <a16:creationId xmlns:a16="http://schemas.microsoft.com/office/drawing/2014/main" id="{0F80F5E3-5A6B-4274-9F07-3F4DC527B0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D775B453-4FD3-4B45-9A4E-69A288F1E9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89A301-FF2A-45E5-97E1-7B158FC8E93D}" type="slidenum">
              <a:rPr lang="it-IT" smtClean="0"/>
              <a:t>‹N°›</a:t>
            </a:fld>
            <a:endParaRPr lang="it-IT"/>
          </a:p>
        </p:txBody>
      </p:sp>
    </p:spTree>
    <p:extLst>
      <p:ext uri="{BB962C8B-B14F-4D97-AF65-F5344CB8AC3E}">
        <p14:creationId xmlns:p14="http://schemas.microsoft.com/office/powerpoint/2010/main" val="3163951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E046F7-DDA4-3648-BD7E-85E6D1DE148B}" type="datetimeFigureOut">
              <a:rPr lang="it-IT" smtClean="0"/>
              <a:t>27/02/2020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490F3-ADF7-B042-987D-93AF3DA3A926}" type="slidenum">
              <a:rPr lang="it-IT" smtClean="0"/>
              <a:t>‹N°›</a:t>
            </a:fld>
            <a:endParaRPr lang="it-IT"/>
          </a:p>
        </p:txBody>
      </p:sp>
    </p:spTree>
    <p:extLst>
      <p:ext uri="{BB962C8B-B14F-4D97-AF65-F5344CB8AC3E}">
        <p14:creationId xmlns:p14="http://schemas.microsoft.com/office/powerpoint/2010/main" val="234785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Optimal aggregator uses a continually updating Bayesian model for subject difficulty and volunteer skill </a:t>
            </a:r>
          </a:p>
          <a:p>
            <a:endParaRPr lang="en-GB" dirty="0"/>
          </a:p>
          <a:p>
            <a:r>
              <a:rPr lang="en-GB" dirty="0"/>
              <a:t>Object training will use the </a:t>
            </a:r>
            <a:r>
              <a:rPr lang="en-GB" dirty="0" err="1"/>
              <a:t>Tensorflow</a:t>
            </a:r>
            <a:r>
              <a:rPr lang="en-GB" dirty="0"/>
              <a:t> object detection API </a:t>
            </a:r>
          </a:p>
          <a:p>
            <a:endParaRPr lang="en-GB" dirty="0"/>
          </a:p>
          <a:p>
            <a:r>
              <a:rPr lang="en-GB" dirty="0"/>
              <a:t>Active learning still under development – uses deep learning model uncertainty to request annotations for the most poorly classified subjects </a:t>
            </a:r>
          </a:p>
        </p:txBody>
      </p:sp>
      <p:sp>
        <p:nvSpPr>
          <p:cNvPr id="4" name="Slide Number Placeholder 3"/>
          <p:cNvSpPr>
            <a:spLocks noGrp="1"/>
          </p:cNvSpPr>
          <p:nvPr>
            <p:ph type="sldNum" sz="quarter" idx="5"/>
          </p:nvPr>
        </p:nvSpPr>
        <p:spPr/>
        <p:txBody>
          <a:bodyPr/>
          <a:lstStyle/>
          <a:p>
            <a:fld id="{815490F3-ADF7-B042-987D-93AF3DA3A926}" type="slidenum">
              <a:rPr lang="it-IT" smtClean="0"/>
              <a:t>45</a:t>
            </a:fld>
            <a:endParaRPr lang="it-IT"/>
          </a:p>
        </p:txBody>
      </p:sp>
    </p:spTree>
    <p:extLst>
      <p:ext uri="{BB962C8B-B14F-4D97-AF65-F5344CB8AC3E}">
        <p14:creationId xmlns:p14="http://schemas.microsoft.com/office/powerpoint/2010/main" val="15476229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82436" y="3221764"/>
            <a:ext cx="6373091" cy="1595705"/>
          </a:xfrm>
        </p:spPr>
        <p:txBody>
          <a:bodyPr anchor="b">
            <a:normAutofit/>
          </a:bodyPr>
          <a:lstStyle>
            <a:lvl1pPr algn="ctr">
              <a:defRPr sz="4800">
                <a:solidFill>
                  <a:schemeClr val="bg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1482436" y="5063369"/>
            <a:ext cx="6373092" cy="97850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endParaRPr lang="en-US" dirty="0"/>
          </a:p>
        </p:txBody>
      </p:sp>
      <p:sp>
        <p:nvSpPr>
          <p:cNvPr id="10" name="Rettangolo 9">
            <a:extLst>
              <a:ext uri="{FF2B5EF4-FFF2-40B4-BE49-F238E27FC236}">
                <a16:creationId xmlns:a16="http://schemas.microsoft.com/office/drawing/2014/main" id="{B37CFE4B-908F-744C-86B0-5575CC115044}"/>
              </a:ext>
            </a:extLst>
          </p:cNvPr>
          <p:cNvSpPr/>
          <p:nvPr userDrawn="1"/>
        </p:nvSpPr>
        <p:spPr>
          <a:xfrm>
            <a:off x="742950" y="6378090"/>
            <a:ext cx="7112577" cy="415498"/>
          </a:xfrm>
          <a:prstGeom prst="rect">
            <a:avLst/>
          </a:prstGeom>
        </p:spPr>
        <p:txBody>
          <a:bodyPr wrap="square">
            <a:spAutoFit/>
          </a:bodyPr>
          <a:lstStyle/>
          <a:p>
            <a:pPr algn="r"/>
            <a:r>
              <a:rPr lang="en-GB" sz="1050">
                <a:solidFill>
                  <a:schemeClr val="bg1">
                    <a:lumMod val="95000"/>
                  </a:schemeClr>
                </a:solidFill>
              </a:rPr>
              <a:t>ESCAPE - The European Science Cluster of Astronomy &amp; Particle Physics ESFRI Research Infrastructures has received funding from the European Union’s Horizon 2020 research and innovation programme under the Grant Agreement n° 824064.</a:t>
            </a:r>
            <a:endParaRPr lang="en-GB" sz="1400">
              <a:solidFill>
                <a:schemeClr val="bg1">
                  <a:lumMod val="95000"/>
                </a:schemeClr>
              </a:solidFill>
            </a:endParaRPr>
          </a:p>
        </p:txBody>
      </p:sp>
    </p:spTree>
    <p:extLst>
      <p:ext uri="{BB962C8B-B14F-4D97-AF65-F5344CB8AC3E}">
        <p14:creationId xmlns:p14="http://schemas.microsoft.com/office/powerpoint/2010/main" val="32588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A8809025-9590-1D4C-9CDC-4389B921BD5C}" type="datetime1">
              <a:rPr lang="it-IT" smtClean="0"/>
              <a:t>27/02/2020</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61657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p:txBody>
      </p:sp>
      <p:sp>
        <p:nvSpPr>
          <p:cNvPr id="4" name="Date Placeholder 3"/>
          <p:cNvSpPr>
            <a:spLocks noGrp="1"/>
          </p:cNvSpPr>
          <p:nvPr>
            <p:ph type="dt" sz="half" idx="10"/>
          </p:nvPr>
        </p:nvSpPr>
        <p:spPr/>
        <p:txBody>
          <a:bodyPr/>
          <a:lstStyle/>
          <a:p>
            <a:fld id="{FC71CA9D-5025-644E-ABD4-52A7457B7D80}" type="datetime1">
              <a:rPr lang="it-IT" smtClean="0"/>
              <a:t>27/02/2020</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693551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8652294" y="6364967"/>
            <a:ext cx="491706"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mtClean="0"/>
              <a:pPr/>
              <a:t>‹N°›</a:t>
            </a:fld>
            <a:endParaRPr lang="en-US"/>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388801" y="761442"/>
            <a:ext cx="7418105" cy="251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432000" y="544317"/>
            <a:ext cx="126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388801" y="1150618"/>
            <a:ext cx="8263493"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Tree>
    <p:extLst>
      <p:ext uri="{BB962C8B-B14F-4D97-AF65-F5344CB8AC3E}">
        <p14:creationId xmlns:p14="http://schemas.microsoft.com/office/powerpoint/2010/main" val="427754499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p:txBody>
      </p:sp>
      <p:sp>
        <p:nvSpPr>
          <p:cNvPr id="4" name="Date Placeholder 3"/>
          <p:cNvSpPr>
            <a:spLocks noGrp="1"/>
          </p:cNvSpPr>
          <p:nvPr>
            <p:ph type="dt" sz="half" idx="10"/>
          </p:nvPr>
        </p:nvSpPr>
        <p:spPr/>
        <p:txBody>
          <a:bodyPr/>
          <a:lstStyle/>
          <a:p>
            <a:fld id="{70505B47-C677-1F40-983D-52F98A3CC2DB}" type="datetime1">
              <a:rPr lang="it-IT" smtClean="0"/>
              <a:t>27/02/2020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4903201" y="6346703"/>
            <a:ext cx="548986" cy="365125"/>
          </a:xfrm>
          <a:prstGeom prst="rect">
            <a:avLst/>
          </a:prstGeom>
        </p:spPr>
        <p:txBody>
          <a:bodyPr anchor="ctr" anchorCtr="0"/>
          <a:lstStyle>
            <a:lvl1pPr>
              <a:defRPr sz="1200" b="0">
                <a:solidFill>
                  <a:schemeClr val="tx1"/>
                </a:solidFill>
              </a:defRPr>
            </a:lvl1pPr>
          </a:lstStyle>
          <a:p>
            <a:pPr algn="ctr"/>
            <a:fld id="{F815B12F-D02A-B845-865F-37AC5B232343}" type="slidenum">
              <a:rPr lang="it-IT" smtClean="0"/>
              <a:pPr algn="ctr"/>
              <a:t>‹N°›</a:t>
            </a:fld>
            <a:endParaRPr lang="it-IT"/>
          </a:p>
        </p:txBody>
      </p:sp>
    </p:spTree>
    <p:extLst>
      <p:ext uri="{BB962C8B-B14F-4D97-AF65-F5344CB8AC3E}">
        <p14:creationId xmlns:p14="http://schemas.microsoft.com/office/powerpoint/2010/main" val="217273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68F4F6F-EB56-314C-82B1-809730BD9621}" type="datetime1">
              <a:rPr lang="it-IT" smtClean="0"/>
              <a:t>27/02/2020</a:t>
            </a:fld>
            <a:endParaRPr lang="it-IT"/>
          </a:p>
        </p:txBody>
      </p:sp>
      <p:sp>
        <p:nvSpPr>
          <p:cNvPr id="5" name="Footer Placeholder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8738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p:txBody>
      </p:sp>
      <p:sp>
        <p:nvSpPr>
          <p:cNvPr id="5" name="Date Placeholder 4"/>
          <p:cNvSpPr>
            <a:spLocks noGrp="1"/>
          </p:cNvSpPr>
          <p:nvPr>
            <p:ph type="dt" sz="half" idx="10"/>
          </p:nvPr>
        </p:nvSpPr>
        <p:spPr/>
        <p:txBody>
          <a:bodyPr/>
          <a:lstStyle/>
          <a:p>
            <a:fld id="{07A339B8-5484-664F-ACAF-E7277C00432F}" type="datetime1">
              <a:rPr lang="it-IT" smtClean="0"/>
              <a:t>27/02/2020</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11748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p:txBody>
      </p:sp>
      <p:sp>
        <p:nvSpPr>
          <p:cNvPr id="7" name="Date Placeholder 6"/>
          <p:cNvSpPr>
            <a:spLocks noGrp="1"/>
          </p:cNvSpPr>
          <p:nvPr>
            <p:ph type="dt" sz="half" idx="10"/>
          </p:nvPr>
        </p:nvSpPr>
        <p:spPr/>
        <p:txBody>
          <a:bodyPr/>
          <a:lstStyle/>
          <a:p>
            <a:fld id="{E364C197-D765-984E-8EDD-917FE17EC1FC}" type="datetime1">
              <a:rPr lang="it-IT" smtClean="0"/>
              <a:t>27/02/2020</a:t>
            </a:fld>
            <a:endParaRPr lang="it-IT"/>
          </a:p>
        </p:txBody>
      </p:sp>
      <p:sp>
        <p:nvSpPr>
          <p:cNvPr id="8" name="Footer Placeholder 7"/>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297332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FBEED0B3-174C-A24A-BE04-FF55F9EFE698}" type="datetime1">
              <a:rPr lang="it-IT" smtClean="0"/>
              <a:t>27/02/2020</a:t>
            </a:fld>
            <a:endParaRPr lang="it-IT"/>
          </a:p>
        </p:txBody>
      </p:sp>
      <p:sp>
        <p:nvSpPr>
          <p:cNvPr id="4" name="Footer Placeholder 3"/>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491686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4F15C-91D5-9241-AC17-030113BDD6BC}" type="datetime1">
              <a:rPr lang="it-IT" smtClean="0"/>
              <a:t>27/02/2020</a:t>
            </a:fld>
            <a:endParaRPr lang="it-IT"/>
          </a:p>
        </p:txBody>
      </p:sp>
      <p:sp>
        <p:nvSpPr>
          <p:cNvPr id="3" name="Footer Placeholder 2"/>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1967958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9365BFC-7B76-CB43-9325-91EE391A0695}" type="datetime1">
              <a:rPr lang="it-IT" smtClean="0"/>
              <a:t>27/02/2020</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578926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8116627E-FEA8-B442-B9A7-66CE3E6E6241}" type="datetime1">
              <a:rPr lang="it-IT" smtClean="0"/>
              <a:t>27/02/2020</a:t>
            </a:fld>
            <a:endParaRPr lang="it-IT"/>
          </a:p>
        </p:txBody>
      </p:sp>
      <p:sp>
        <p:nvSpPr>
          <p:cNvPr id="6" name="Footer Placeholder 5"/>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29703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4951" y="160027"/>
            <a:ext cx="7290399" cy="1032353"/>
          </a:xfrm>
          <a:prstGeom prst="rect">
            <a:avLst/>
          </a:prstGeom>
        </p:spPr>
        <p:txBody>
          <a:bodyPr vert="horz" lIns="91440" tIns="45720" rIns="91440" bIns="45720" rtlCol="0" anchor="ctr">
            <a:norm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628650" y="1358781"/>
            <a:ext cx="7886700" cy="4818182"/>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Date Placeholder 3"/>
          <p:cNvSpPr>
            <a:spLocks noGrp="1"/>
          </p:cNvSpPr>
          <p:nvPr>
            <p:ph type="dt" sz="half" idx="2"/>
          </p:nvPr>
        </p:nvSpPr>
        <p:spPr>
          <a:xfrm>
            <a:off x="631885" y="6356351"/>
            <a:ext cx="117103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02EA9-9C59-B94A-A747-D112AE1C00E1}" type="datetime1">
              <a:rPr lang="it-IT" smtClean="0"/>
              <a:t>27/02/2020</a:t>
            </a:fld>
            <a:endParaRPr lang="it-IT"/>
          </a:p>
        </p:txBody>
      </p:sp>
      <p:sp>
        <p:nvSpPr>
          <p:cNvPr id="5" name="Footer Placeholder 4"/>
          <p:cNvSpPr>
            <a:spLocks noGrp="1"/>
          </p:cNvSpPr>
          <p:nvPr>
            <p:ph type="ftr" sz="quarter" idx="3"/>
          </p:nvPr>
        </p:nvSpPr>
        <p:spPr>
          <a:xfrm>
            <a:off x="1958196" y="6356351"/>
            <a:ext cx="280358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7" name="Rettangolo 6">
            <a:extLst>
              <a:ext uri="{FF2B5EF4-FFF2-40B4-BE49-F238E27FC236}">
                <a16:creationId xmlns:a16="http://schemas.microsoft.com/office/drawing/2014/main" id="{DCE86EC0-9AA0-9445-A96A-DFDEC4EB036F}"/>
              </a:ext>
            </a:extLst>
          </p:cNvPr>
          <p:cNvSpPr/>
          <p:nvPr userDrawn="1"/>
        </p:nvSpPr>
        <p:spPr>
          <a:xfrm>
            <a:off x="5122120" y="6364235"/>
            <a:ext cx="2787287" cy="415498"/>
          </a:xfrm>
          <a:prstGeom prst="rect">
            <a:avLst/>
          </a:prstGeom>
        </p:spPr>
        <p:txBody>
          <a:bodyPr wrap="square">
            <a:spAutoFit/>
          </a:bodyPr>
          <a:lstStyle/>
          <a:p>
            <a:pPr algn="r"/>
            <a:r>
              <a:rPr lang="en-GB" sz="1050">
                <a:solidFill>
                  <a:schemeClr val="tx1"/>
                </a:solidFill>
              </a:rPr>
              <a:t>Funded by the European Union’s </a:t>
            </a:r>
          </a:p>
          <a:p>
            <a:pPr algn="r"/>
            <a:r>
              <a:rPr lang="en-US" sz="1050">
                <a:solidFill>
                  <a:schemeClr val="tx1"/>
                </a:solidFill>
              </a:rPr>
              <a:t>Horizon 2020 - Grant N° </a:t>
            </a:r>
            <a:r>
              <a:rPr lang="uk-UA" sz="1050">
                <a:solidFill>
                  <a:schemeClr val="tx1"/>
                </a:solidFill>
              </a:rPr>
              <a:t>824064</a:t>
            </a:r>
            <a:endParaRPr lang="en-GB" sz="1400">
              <a:solidFill>
                <a:schemeClr val="tx1"/>
              </a:solidFill>
            </a:endParaRPr>
          </a:p>
        </p:txBody>
      </p:sp>
      <p:pic>
        <p:nvPicPr>
          <p:cNvPr id="8" name="Immagine 7">
            <a:extLst>
              <a:ext uri="{FF2B5EF4-FFF2-40B4-BE49-F238E27FC236}">
                <a16:creationId xmlns:a16="http://schemas.microsoft.com/office/drawing/2014/main" id="{2E0477E6-C1AD-094D-A442-EF1BE2575039}"/>
              </a:ext>
            </a:extLst>
          </p:cNvPr>
          <p:cNvPicPr/>
          <p:nvPr userDrawn="1"/>
        </p:nvPicPr>
        <p:blipFill>
          <a:blip r:embed="rId15">
            <a:extLst>
              <a:ext uri="{28A0092B-C50C-407E-A947-70E740481C1C}">
                <a14:useLocalDpi xmlns:a14="http://schemas.microsoft.com/office/drawing/2010/main" val="0"/>
              </a:ext>
            </a:extLst>
          </a:blip>
          <a:stretch>
            <a:fillRect/>
          </a:stretch>
        </p:blipFill>
        <p:spPr>
          <a:xfrm>
            <a:off x="7909407" y="6425157"/>
            <a:ext cx="456585" cy="293654"/>
          </a:xfrm>
          <a:prstGeom prst="rect">
            <a:avLst/>
          </a:prstGeom>
          <a:ln w="3175">
            <a:noFill/>
          </a:ln>
        </p:spPr>
      </p:pic>
    </p:spTree>
    <p:extLst>
      <p:ext uri="{BB962C8B-B14F-4D97-AF65-F5344CB8AC3E}">
        <p14:creationId xmlns:p14="http://schemas.microsoft.com/office/powerpoint/2010/main" val="1567622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6"/>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6"/>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6"/>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6"/>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6"/>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hyperlink" Target="https://projectescape.eu/news/enabling-open-science-astroparticle-physics-%E2%80%93-escape-open-source-scientific-software-and-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21.png"/><Relationship Id="rId18" Type="http://schemas.openxmlformats.org/officeDocument/2006/relationships/image" Target="../media/image15.png"/><Relationship Id="rId3" Type="http://schemas.openxmlformats.org/officeDocument/2006/relationships/image" Target="../media/image42.png"/><Relationship Id="rId21" Type="http://schemas.openxmlformats.org/officeDocument/2006/relationships/image" Target="../media/image53.png"/><Relationship Id="rId7" Type="http://schemas.openxmlformats.org/officeDocument/2006/relationships/image" Target="../media/image46.jpg"/><Relationship Id="rId12" Type="http://schemas.openxmlformats.org/officeDocument/2006/relationships/image" Target="../media/image20.png"/><Relationship Id="rId17" Type="http://schemas.openxmlformats.org/officeDocument/2006/relationships/hyperlink" Target="https://projectescape.eu/communication-kit" TargetMode="External"/><Relationship Id="rId2" Type="http://schemas.openxmlformats.org/officeDocument/2006/relationships/image" Target="../media/image3.png"/><Relationship Id="rId16" Type="http://schemas.openxmlformats.org/officeDocument/2006/relationships/image" Target="../media/image22.png"/><Relationship Id="rId20"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45.jpg"/><Relationship Id="rId11" Type="http://schemas.openxmlformats.org/officeDocument/2006/relationships/image" Target="../media/image50.jpg"/><Relationship Id="rId24" Type="http://schemas.openxmlformats.org/officeDocument/2006/relationships/image" Target="../media/image25.png"/><Relationship Id="rId5" Type="http://schemas.openxmlformats.org/officeDocument/2006/relationships/image" Target="../media/image44.png"/><Relationship Id="rId15" Type="http://schemas.openxmlformats.org/officeDocument/2006/relationships/image" Target="../media/image23.png"/><Relationship Id="rId23" Type="http://schemas.openxmlformats.org/officeDocument/2006/relationships/image" Target="../media/image55.png"/><Relationship Id="rId10" Type="http://schemas.openxmlformats.org/officeDocument/2006/relationships/image" Target="../media/image49.jpg"/><Relationship Id="rId19" Type="http://schemas.openxmlformats.org/officeDocument/2006/relationships/image" Target="../media/image51.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24.png"/><Relationship Id="rId22"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openxmlformats.org/officeDocument/2006/relationships/hyperlink" Target="https://projectescape.eu/deliverables-and-reports" TargetMode="External"/><Relationship Id="rId13" Type="http://schemas.openxmlformats.org/officeDocument/2006/relationships/hyperlink" Target="https://projectescape.eu/communication-kit" TargetMode="External"/><Relationship Id="rId3" Type="http://schemas.openxmlformats.org/officeDocument/2006/relationships/image" Target="../media/image57.PNG"/><Relationship Id="rId7" Type="http://schemas.openxmlformats.org/officeDocument/2006/relationships/hyperlink" Target="https://projectescape.eu/events" TargetMode="External"/><Relationship Id="rId12" Type="http://schemas.openxmlformats.org/officeDocument/2006/relationships/hyperlink" Target="https://projectescape.eu/#mc_embed_signup" TargetMode="Externa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projectescape.eu/news" TargetMode="External"/><Relationship Id="rId11" Type="http://schemas.openxmlformats.org/officeDocument/2006/relationships/hyperlink" Target="https://projectescape.eu/internal" TargetMode="External"/><Relationship Id="rId5" Type="http://schemas.openxmlformats.org/officeDocument/2006/relationships/hyperlink" Target="https://projectescape.eu/science-projects" TargetMode="External"/><Relationship Id="rId15" Type="http://schemas.openxmlformats.org/officeDocument/2006/relationships/hyperlink" Target="https://projectescape.eu/organization-0" TargetMode="External"/><Relationship Id="rId10" Type="http://schemas.openxmlformats.org/officeDocument/2006/relationships/hyperlink" Target="https://projectescape.eu/about-us" TargetMode="External"/><Relationship Id="rId4" Type="http://schemas.openxmlformats.org/officeDocument/2006/relationships/hyperlink" Target="https://projectescape.eu/escape-catalogue" TargetMode="External"/><Relationship Id="rId9" Type="http://schemas.openxmlformats.org/officeDocument/2006/relationships/hyperlink" Target="https://projectescape.eu/presentations" TargetMode="External"/><Relationship Id="rId14" Type="http://schemas.openxmlformats.org/officeDocument/2006/relationships/hyperlink" Target="https://projectescape.eu/citizen-scienc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jp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3.png"/><Relationship Id="rId5" Type="http://schemas.openxmlformats.org/officeDocument/2006/relationships/image" Target="../media/image74.PNG"/><Relationship Id="rId15" Type="http://schemas.openxmlformats.org/officeDocument/2006/relationships/image" Target="../media/image83.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2.png"/></Relationships>
</file>

<file path=ppt/slides/_rels/slide1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84.jpg"/><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pn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s>
</file>

<file path=ppt/slides/_rels/slide1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32.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5.png"/><Relationship Id="rId9" Type="http://schemas.openxmlformats.org/officeDocument/2006/relationships/image" Target="../media/image99.png"/><Relationship Id="rId14" Type="http://schemas.openxmlformats.org/officeDocument/2006/relationships/image" Target="../media/image104.png"/></Relationships>
</file>

<file path=ppt/slides/_rels/slide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loud.escape2020.de/" TargetMode="External"/><Relationship Id="rId2" Type="http://schemas.openxmlformats.org/officeDocument/2006/relationships/hyperlink" Target="https://chat.escape2020.de/home" TargetMode="External"/><Relationship Id="rId1" Type="http://schemas.openxmlformats.org/officeDocument/2006/relationships/slideLayout" Target="../slideLayouts/slideLayout2.xml"/><Relationship Id="rId5" Type="http://schemas.openxmlformats.org/officeDocument/2006/relationships/hyperlink" Target="https://indico.in2p3.fr/" TargetMode="External"/><Relationship Id="rId4" Type="http://schemas.openxmlformats.org/officeDocument/2006/relationships/hyperlink" Target="https://project.escape2020.d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2b3jjg8ArZU" TargetMode="External"/><Relationship Id="rId3" Type="http://schemas.openxmlformats.org/officeDocument/2006/relationships/hyperlink" Target="https://projectescape.eu/sites/default/files/POSTER%20P2-1_Molinaro.pdf" TargetMode="External"/><Relationship Id="rId7" Type="http://schemas.openxmlformats.org/officeDocument/2006/relationships/hyperlink" Target="https://www.youtube.com/watch?v=zxhpFWnW1JU" TargetMode="External"/><Relationship Id="rId12" Type="http://schemas.openxmlformats.org/officeDocument/2006/relationships/hyperlink" Target="https://indico.in2p3.fr/event/20203/" TargetMode="External"/><Relationship Id="rId2" Type="http://schemas.openxmlformats.org/officeDocument/2006/relationships/hyperlink" Target="https://projectescape.eu/sites/default/files/ESCAPE_Poster_Feb_2020.pdf" TargetMode="External"/><Relationship Id="rId1" Type="http://schemas.openxmlformats.org/officeDocument/2006/relationships/slideLayout" Target="../slideLayouts/slideLayout2.xml"/><Relationship Id="rId6" Type="http://schemas.openxmlformats.org/officeDocument/2006/relationships/hyperlink" Target="https://www.youtube.com/watch?v=tEpVIjVY-T0" TargetMode="External"/><Relationship Id="rId11" Type="http://schemas.openxmlformats.org/officeDocument/2006/relationships/hyperlink" Target="https://indico.in2p3.fr/event/20306/" TargetMode="External"/><Relationship Id="rId5" Type="http://schemas.openxmlformats.org/officeDocument/2006/relationships/hyperlink" Target="https://projectescape.eu/sites/default/files/Rollup_January2019_2_v2.3_0.pdf" TargetMode="External"/><Relationship Id="rId10" Type="http://schemas.openxmlformats.org/officeDocument/2006/relationships/hyperlink" Target="https://www.projectescape.eu/communication-kit/eu-particle-physics-astronomy-commit-research-data-revolution-making-european-open" TargetMode="External"/><Relationship Id="rId4" Type="http://schemas.openxmlformats.org/officeDocument/2006/relationships/hyperlink" Target="https://projectescape.eu/sites/default/files/ESCAPE_Flyer_21x21_Feb_2020.pdf" TargetMode="External"/><Relationship Id="rId9" Type="http://schemas.openxmlformats.org/officeDocument/2006/relationships/hyperlink" Target="https://www.projectescape.eu/sites/default/files/Escape_position_statement_web.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projectescape.eu/" TargetMode="External"/><Relationship Id="rId2" Type="http://schemas.openxmlformats.org/officeDocument/2006/relationships/hyperlink" Target="https://docs.google.com/spreadsheets/d/1gRjH7Ca_QVNdHv1HQHP2_WSZUXA2oNTh_B2tGBVdX8w/edit#gid=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s://projectescape.eu/communication-kit/escape-rollup-banner-february-2019" TargetMode="External"/><Relationship Id="rId3" Type="http://schemas.openxmlformats.org/officeDocument/2006/relationships/hyperlink" Target="https://www.projectescape.eu/presentations/escape-esfri-workshop-ris-and-eosc-london-january-2019" TargetMode="External"/><Relationship Id="rId7" Type="http://schemas.openxmlformats.org/officeDocument/2006/relationships/hyperlink" Target="https://projectescape.eu/sites/default/files/POSTER%20P2-1_Molinaro.pdf" TargetMode="External"/><Relationship Id="rId12" Type="http://schemas.openxmlformats.org/officeDocument/2006/relationships/hyperlink" Target="https://www.projectescape.eu/sites/default/files/Escape%20poster%2020191128%20copy.pdf" TargetMode="External"/><Relationship Id="rId2" Type="http://schemas.openxmlformats.org/officeDocument/2006/relationships/hyperlink" Target="https://www.projectescape.eu/presentations/escape-eosc-stakeholders-forum-vienna-november-2018" TargetMode="External"/><Relationship Id="rId1" Type="http://schemas.openxmlformats.org/officeDocument/2006/relationships/slideLayout" Target="../slideLayouts/slideLayout2.xml"/><Relationship Id="rId6" Type="http://schemas.openxmlformats.org/officeDocument/2006/relationships/hyperlink" Target="https://www.adass2019.nl/pcontrib/?id=144" TargetMode="External"/><Relationship Id="rId11" Type="http://schemas.openxmlformats.org/officeDocument/2006/relationships/hyperlink" Target="https://projectescape.eu/presentations/escape-international-conference-computing-high-energy-and-nuclear-physics" TargetMode="External"/><Relationship Id="rId5" Type="http://schemas.openxmlformats.org/officeDocument/2006/relationships/hyperlink" Target="https://www.adass2019.nl/abstract/?table=poster&amp;id=206&amp;mode=list" TargetMode="External"/><Relationship Id="rId10" Type="http://schemas.openxmlformats.org/officeDocument/2006/relationships/hyperlink" Target="https://projectescape.eu/presentations/escape-presentation-rda-plenary-helsinky-november-2019#overlay-context=communication-kit" TargetMode="External"/><Relationship Id="rId4" Type="http://schemas.openxmlformats.org/officeDocument/2006/relationships/hyperlink" Target="https://projectescape.eu/presentations/escape-ewaas-european-week-astronomy-and-space-science#overlay-context=services/escape-virtual-observatory" TargetMode="External"/><Relationship Id="rId9" Type="http://schemas.openxmlformats.org/officeDocument/2006/relationships/hyperlink" Target="https://projectescape.eu/communication-kit/escape-flyer-july-201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linkedin.com/company/projectescape" TargetMode="External"/><Relationship Id="rId2" Type="http://schemas.openxmlformats.org/officeDocument/2006/relationships/hyperlink" Target="https://twitter.com/ESCAPE_EU" TargetMode="External"/><Relationship Id="rId1" Type="http://schemas.openxmlformats.org/officeDocument/2006/relationships/slideLayout" Target="../slideLayouts/slideLayout2.xml"/><Relationship Id="rId4" Type="http://schemas.openxmlformats.org/officeDocument/2006/relationships/hyperlink" Target="https://www.youtube.com/channel/UC05braEQdP2rCSUamHm9I_Q/featured"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www.zooniverse.org/projects/hughdickinson/galaxy-zoo-clump-scout" TargetMode="External"/><Relationship Id="rId1" Type="http://schemas.openxmlformats.org/officeDocument/2006/relationships/slideLayout" Target="../slideLayouts/slideLayout12.xml"/><Relationship Id="rId5" Type="http://schemas.openxmlformats.org/officeDocument/2006/relationships/image" Target="../media/image12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hyperlink" Target="http://www.zooniverse.org/projects/hughdickinson/galaxy-zoo-clump-scout" TargetMode="External"/><Relationship Id="rId1" Type="http://schemas.openxmlformats.org/officeDocument/2006/relationships/slideLayout" Target="../slideLayouts/slideLayout1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www.linkedin.com/company/projectescape/?viewAsMember=true" TargetMode="External"/><Relationship Id="rId3" Type="http://schemas.openxmlformats.org/officeDocument/2006/relationships/hyperlink" Target="mailto:r.meneses@trust-itservices.com" TargetMode="External"/><Relationship Id="rId7" Type="http://schemas.openxmlformats.org/officeDocument/2006/relationships/hyperlink" Target="https://twitter.com/ESCAPE_EU" TargetMode="External"/><Relationship Id="rId2" Type="http://schemas.openxmlformats.org/officeDocument/2006/relationships/hyperlink" Target="mailto:stephen.serjeant@open.ac.uk" TargetMode="Externa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1.png"/><Relationship Id="rId4" Type="http://schemas.openxmlformats.org/officeDocument/2006/relationships/hyperlink" Target="mailto:hubert@lapp.in2p3.fr" TargetMode="External"/><Relationship Id="rId9" Type="http://schemas.openxmlformats.org/officeDocument/2006/relationships/hyperlink" Target="https://www.youtube.com/channel/UC05braEQdP2rCSUamHm9I_Q"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CF9914-6A8C-414A-AF31-0758485B4EDF}"/>
              </a:ext>
            </a:extLst>
          </p:cNvPr>
          <p:cNvSpPr>
            <a:spLocks noGrp="1"/>
          </p:cNvSpPr>
          <p:nvPr>
            <p:ph type="ctrTitle"/>
          </p:nvPr>
        </p:nvSpPr>
        <p:spPr>
          <a:xfrm>
            <a:off x="658369" y="3366992"/>
            <a:ext cx="7827264" cy="1595705"/>
          </a:xfrm>
        </p:spPr>
        <p:txBody>
          <a:bodyPr>
            <a:normAutofit fontScale="90000"/>
          </a:bodyPr>
          <a:lstStyle/>
          <a:p>
            <a:r>
              <a:rPr lang="it-IT" dirty="0"/>
              <a:t>Work Package </a:t>
            </a:r>
            <a:r>
              <a:rPr lang="it-IT" dirty="0" err="1"/>
              <a:t>Six</a:t>
            </a:r>
            <a:r>
              <a:rPr lang="it-IT" dirty="0"/>
              <a:t>: «ECO» </a:t>
            </a:r>
            <a:r>
              <a:rPr lang="it-IT" i="1" u="sng" dirty="0"/>
              <a:t>E</a:t>
            </a:r>
            <a:r>
              <a:rPr lang="it-IT" dirty="0"/>
              <a:t>ngagement and </a:t>
            </a:r>
            <a:r>
              <a:rPr lang="it-IT" i="1" u="sng" dirty="0" err="1"/>
              <a:t>Co</a:t>
            </a:r>
            <a:r>
              <a:rPr lang="it-IT" dirty="0" err="1"/>
              <a:t>mmunication</a:t>
            </a:r>
            <a:endParaRPr lang="it-IT" dirty="0"/>
          </a:p>
        </p:txBody>
      </p:sp>
      <p:sp>
        <p:nvSpPr>
          <p:cNvPr id="3" name="Sottotitolo 2">
            <a:extLst>
              <a:ext uri="{FF2B5EF4-FFF2-40B4-BE49-F238E27FC236}">
                <a16:creationId xmlns:a16="http://schemas.microsoft.com/office/drawing/2014/main" id="{BC893D75-00CA-9042-B133-1091B1F6CA98}"/>
              </a:ext>
            </a:extLst>
          </p:cNvPr>
          <p:cNvSpPr>
            <a:spLocks noGrp="1"/>
          </p:cNvSpPr>
          <p:nvPr>
            <p:ph type="subTitle" idx="1"/>
          </p:nvPr>
        </p:nvSpPr>
        <p:spPr>
          <a:xfrm>
            <a:off x="1211867" y="5294293"/>
            <a:ext cx="6858000" cy="978508"/>
          </a:xfrm>
        </p:spPr>
        <p:txBody>
          <a:bodyPr>
            <a:normAutofit fontScale="47500" lnSpcReduction="20000"/>
          </a:bodyPr>
          <a:lstStyle/>
          <a:p>
            <a:r>
              <a:rPr lang="it-IT" dirty="0"/>
              <a:t>Stephen </a:t>
            </a:r>
            <a:r>
              <a:rPr lang="it-IT" dirty="0" err="1"/>
              <a:t>Serjeant</a:t>
            </a:r>
            <a:r>
              <a:rPr lang="it-IT" dirty="0"/>
              <a:t>, Open University WP6 Lead</a:t>
            </a:r>
          </a:p>
          <a:p>
            <a:r>
              <a:rPr lang="it-IT" dirty="0"/>
              <a:t>Rita </a:t>
            </a:r>
            <a:r>
              <a:rPr lang="it-IT" dirty="0" err="1"/>
              <a:t>Meneses</a:t>
            </a:r>
            <a:r>
              <a:rPr lang="it-IT" dirty="0"/>
              <a:t>, Trust-IT Services</a:t>
            </a:r>
          </a:p>
          <a:p>
            <a:r>
              <a:rPr lang="it-IT" dirty="0" err="1"/>
              <a:t>Mathilde</a:t>
            </a:r>
            <a:r>
              <a:rPr lang="it-IT" dirty="0"/>
              <a:t> </a:t>
            </a:r>
            <a:r>
              <a:rPr lang="it-IT" dirty="0" err="1"/>
              <a:t>Hubert</a:t>
            </a:r>
            <a:r>
              <a:rPr lang="it-IT" dirty="0"/>
              <a:t>   </a:t>
            </a:r>
            <a:r>
              <a:rPr lang="it-IT" dirty="0" err="1"/>
              <a:t>CNRs</a:t>
            </a:r>
            <a:r>
              <a:rPr lang="it-IT" dirty="0"/>
              <a:t>-LAPP </a:t>
            </a:r>
          </a:p>
          <a:p>
            <a:r>
              <a:rPr lang="it-IT" dirty="0"/>
              <a:t>ESCAPE All-Hands Meeting</a:t>
            </a:r>
            <a:r>
              <a:rPr lang="it-IT"/>
              <a:t>, 27° </a:t>
            </a:r>
            <a:r>
              <a:rPr lang="it-IT" dirty="0" err="1"/>
              <a:t>February</a:t>
            </a:r>
            <a:r>
              <a:rPr lang="it-IT" dirty="0"/>
              <a:t> 2020</a:t>
            </a:r>
          </a:p>
        </p:txBody>
      </p:sp>
    </p:spTree>
    <p:extLst>
      <p:ext uri="{BB962C8B-B14F-4D97-AF65-F5344CB8AC3E}">
        <p14:creationId xmlns:p14="http://schemas.microsoft.com/office/powerpoint/2010/main" val="2634715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3601" y="160027"/>
            <a:ext cx="7651750" cy="1032353"/>
          </a:xfrm>
        </p:spPr>
        <p:txBody>
          <a:bodyPr>
            <a:normAutofit/>
          </a:bodyPr>
          <a:lstStyle/>
          <a:p>
            <a:pPr algn="ctr"/>
            <a:r>
              <a:rPr lang="en-GB" dirty="0"/>
              <a:t>Editorial Plan – What’s next?</a:t>
            </a:r>
            <a:endParaRPr lang="it-IT" dirty="0"/>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2" name="Immagin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694" y="2727654"/>
            <a:ext cx="3966306" cy="2642170"/>
          </a:xfrm>
          <a:prstGeom prst="rect">
            <a:avLst/>
          </a:prstGeom>
        </p:spPr>
      </p:pic>
      <p:sp>
        <p:nvSpPr>
          <p:cNvPr id="13" name="Rettangolo 12">
            <a:extLst>
              <a:ext uri="{FF2B5EF4-FFF2-40B4-BE49-F238E27FC236}">
                <a16:creationId xmlns:a16="http://schemas.microsoft.com/office/drawing/2014/main" id="{7F44110C-A393-419C-AE0A-F06E8F239A91}"/>
              </a:ext>
            </a:extLst>
          </p:cNvPr>
          <p:cNvSpPr/>
          <p:nvPr/>
        </p:nvSpPr>
        <p:spPr>
          <a:xfrm>
            <a:off x="-32530" y="5636524"/>
            <a:ext cx="9204666" cy="5532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Ensure both ESCAPE’s website &amp; social media channels require continuous &amp; timely dissemination of each WP developments, to effective engagement with each stakeholder group</a:t>
            </a:r>
          </a:p>
        </p:txBody>
      </p:sp>
      <p:sp>
        <p:nvSpPr>
          <p:cNvPr id="14" name="Segnaposto contenuto 2">
            <a:extLst>
              <a:ext uri="{FF2B5EF4-FFF2-40B4-BE49-F238E27FC236}">
                <a16:creationId xmlns:a16="http://schemas.microsoft.com/office/drawing/2014/main" id="{FE0D4661-789E-4BD1-B58E-60810CD22F12}"/>
              </a:ext>
            </a:extLst>
          </p:cNvPr>
          <p:cNvSpPr txBox="1">
            <a:spLocks/>
          </p:cNvSpPr>
          <p:nvPr/>
        </p:nvSpPr>
        <p:spPr>
          <a:xfrm>
            <a:off x="87143" y="1084831"/>
            <a:ext cx="9204666" cy="455169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User-stories: </a:t>
            </a:r>
            <a:r>
              <a:rPr kumimoji="0" lang="en-US" sz="1800" b="0" i="0" u="none" strike="noStrike" kern="1200" cap="none" spc="0" normalizeH="0" baseline="0" noProof="0" dirty="0">
                <a:ln>
                  <a:noFill/>
                </a:ln>
                <a:solidFill>
                  <a:prstClr val="black"/>
                </a:solidFill>
                <a:effectLst/>
                <a:uLnTx/>
                <a:uFillTx/>
                <a:latin typeface="Calibri"/>
                <a:ea typeface="+mn-ea"/>
                <a:cs typeface="+mn-cs"/>
              </a:rPr>
              <a:t>ESCAPE services vs each Test Science Project (TSP)</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Interviews and/or news articles with testimonials</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Webinars to showcase first collaboration results from ESCAPE vs research infrastructures</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Max 30-second videos for each TSP</a:t>
            </a: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ESCAPE WPs updates</a:t>
            </a:r>
            <a:r>
              <a:rPr kumimoji="0" lang="en-US" sz="1800" b="0" i="0" u="none" strike="noStrike" kern="1200" cap="none" spc="0" normalizeH="0" baseline="0" noProof="0" dirty="0">
                <a:ln>
                  <a:noFill/>
                </a:ln>
                <a:solidFill>
                  <a:prstClr val="black"/>
                </a:solidFill>
                <a:effectLst/>
                <a:uLnTx/>
                <a:uFillTx/>
                <a:latin typeface="Calibri"/>
                <a:ea typeface="+mn-ea"/>
                <a:cs typeface="+mn-cs"/>
              </a:rPr>
              <a:t>: bi-monthly WPs updates on the website</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Each month to have 1 dedicated news piece from 3 ESCAPE WPs</a:t>
            </a: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ESCAPE Services</a:t>
            </a:r>
            <a:r>
              <a:rPr kumimoji="0" lang="en-US" sz="1800" b="0" i="0" u="none" strike="noStrike" kern="1200" cap="none" spc="0" normalizeH="0" baseline="0" noProof="0" dirty="0">
                <a:ln>
                  <a:noFill/>
                </a:ln>
                <a:solidFill>
                  <a:prstClr val="black"/>
                </a:solidFill>
                <a:effectLst/>
                <a:uLnTx/>
                <a:uFillTx/>
                <a:latin typeface="Calibri"/>
                <a:ea typeface="+mn-ea"/>
                <a:cs typeface="+mn-cs"/>
              </a:rPr>
              <a:t>: publish dedicated news of each ESCAPE service</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4"/>
              </a:rPr>
              <a:t>ESCAPE OSSR news article </a:t>
            </a:r>
            <a:r>
              <a:rPr kumimoji="0" lang="en-US" sz="1400" b="0" i="0" u="none" strike="noStrike" kern="1200" cap="none" spc="0" normalizeH="0" baseline="0" noProof="0" dirty="0">
                <a:ln>
                  <a:noFill/>
                </a:ln>
                <a:solidFill>
                  <a:prstClr val="black"/>
                </a:solidFill>
                <a:effectLst/>
                <a:uLnTx/>
                <a:uFillTx/>
                <a:latin typeface="Calibri"/>
                <a:ea typeface="+mn-ea"/>
                <a:cs typeface="+mn-cs"/>
              </a:rPr>
              <a:t>is online</a:t>
            </a: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ESCAPE &amp; EOSC</a:t>
            </a:r>
            <a:r>
              <a:rPr kumimoji="0" lang="en-US" sz="1800" b="0" i="0" u="none" strike="noStrike" kern="1200" cap="none" spc="0" normalizeH="0" baseline="0" noProof="0" dirty="0">
                <a:ln>
                  <a:noFill/>
                </a:ln>
                <a:solidFill>
                  <a:prstClr val="black"/>
                </a:solidFill>
                <a:effectLst/>
                <a:uLnTx/>
                <a:uFillTx/>
                <a:latin typeface="Calibri"/>
                <a:ea typeface="+mn-ea"/>
                <a:cs typeface="+mn-cs"/>
              </a:rPr>
              <a:t>: ESCAPE contribution to EOSC</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Video</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Blogposts from members part of the EOSC WGs.</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News articles about ESCAPE in FAIRsFAIR EGFC</a:t>
            </a: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Deliverables: </a:t>
            </a:r>
            <a:r>
              <a:rPr kumimoji="0" lang="en-US" sz="1800" b="0" i="0" u="none" strike="noStrike" kern="1200" cap="none" spc="0" normalizeH="0" baseline="0" noProof="0" dirty="0">
                <a:ln>
                  <a:noFill/>
                </a:ln>
                <a:solidFill>
                  <a:prstClr val="black"/>
                </a:solidFill>
                <a:effectLst/>
                <a:uLnTx/>
                <a:uFillTx/>
                <a:latin typeface="Calibri"/>
                <a:ea typeface="+mn-ea"/>
                <a:cs typeface="+mn-cs"/>
              </a:rPr>
              <a:t>concise news piece about the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purpose, results, end-user benefits and conclusion</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Others: </a:t>
            </a:r>
            <a:r>
              <a:rPr kumimoji="0" lang="en-US" sz="1800" b="0" i="0" u="none" strike="noStrike" kern="1200" cap="none" spc="0" normalizeH="0" baseline="0" noProof="0" dirty="0">
                <a:ln>
                  <a:noFill/>
                </a:ln>
                <a:solidFill>
                  <a:prstClr val="black"/>
                </a:solidFill>
                <a:effectLst/>
                <a:uLnTx/>
                <a:uFillTx/>
                <a:latin typeface="Calibri"/>
                <a:ea typeface="+mn-ea"/>
                <a:cs typeface="+mn-cs"/>
              </a:rPr>
              <a:t>presence at 3</a:t>
            </a:r>
            <a:r>
              <a:rPr kumimoji="0" lang="en-US" sz="1800" b="0" i="0" u="none" strike="noStrike" kern="1200" cap="none" spc="0" normalizeH="0" baseline="30000" noProof="0" dirty="0">
                <a:ln>
                  <a:noFill/>
                </a:ln>
                <a:solidFill>
                  <a:prstClr val="black"/>
                </a:solidFill>
                <a:effectLst/>
                <a:uLnTx/>
                <a:uFillTx/>
                <a:latin typeface="Calibri"/>
                <a:ea typeface="+mn-ea"/>
                <a:cs typeface="+mn-cs"/>
              </a:rPr>
              <a:t>rd</a:t>
            </a:r>
            <a:r>
              <a:rPr kumimoji="0" lang="en-US" sz="1800" b="0" i="0" u="none" strike="noStrike" kern="1200" cap="none" spc="0" normalizeH="0" baseline="0" noProof="0" dirty="0">
                <a:ln>
                  <a:noFill/>
                </a:ln>
                <a:solidFill>
                  <a:prstClr val="black"/>
                </a:solidFill>
                <a:effectLst/>
                <a:uLnTx/>
                <a:uFillTx/>
                <a:latin typeface="Calibri"/>
                <a:ea typeface="+mn-ea"/>
                <a:cs typeface="+mn-cs"/>
              </a:rPr>
              <a:t> party events &amp; ESCAPE workshops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Testimonials from end-users from the science projects</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652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8C774565-AB57-43DC-8395-94D249453EBE}"/>
              </a:ext>
            </a:extLst>
          </p:cNvPr>
          <p:cNvSpPr/>
          <p:nvPr/>
        </p:nvSpPr>
        <p:spPr>
          <a:xfrm>
            <a:off x="5251110" y="1175819"/>
            <a:ext cx="3869281" cy="437319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ttangolo 2">
            <a:extLst>
              <a:ext uri="{FF2B5EF4-FFF2-40B4-BE49-F238E27FC236}">
                <a16:creationId xmlns:a16="http://schemas.microsoft.com/office/drawing/2014/main" id="{2769DA0E-7F3D-449F-B55E-3BA551D9CBC0}"/>
              </a:ext>
            </a:extLst>
          </p:cNvPr>
          <p:cNvSpPr/>
          <p:nvPr/>
        </p:nvSpPr>
        <p:spPr>
          <a:xfrm>
            <a:off x="24734" y="1175818"/>
            <a:ext cx="5226377" cy="45190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110651" y="160027"/>
            <a:ext cx="7290399" cy="535315"/>
          </a:xfrm>
        </p:spPr>
        <p:txBody>
          <a:bodyPr>
            <a:normAutofit fontScale="90000"/>
          </a:bodyPr>
          <a:lstStyle/>
          <a:p>
            <a:pPr algn="ctr"/>
            <a:r>
              <a:rPr lang="en-GB" dirty="0"/>
              <a:t>Branding &amp; </a:t>
            </a:r>
            <a:r>
              <a:rPr lang="en-GB" dirty="0" err="1"/>
              <a:t>Comm</a:t>
            </a:r>
            <a:r>
              <a:rPr lang="en-GB" dirty="0"/>
              <a:t> material</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8" name="Segnaposto contenuto 2">
            <a:extLst>
              <a:ext uri="{FF2B5EF4-FFF2-40B4-BE49-F238E27FC236}">
                <a16:creationId xmlns:a16="http://schemas.microsoft.com/office/drawing/2014/main" id="{F641FC09-4C48-4BFE-8D35-D28894EEBD97}"/>
              </a:ext>
            </a:extLst>
          </p:cNvPr>
          <p:cNvSpPr txBox="1">
            <a:spLocks/>
          </p:cNvSpPr>
          <p:nvPr/>
        </p:nvSpPr>
        <p:spPr>
          <a:xfrm>
            <a:off x="757599" y="1987382"/>
            <a:ext cx="3569865" cy="4300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Flyers</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Immagine 23">
            <a:extLst>
              <a:ext uri="{FF2B5EF4-FFF2-40B4-BE49-F238E27FC236}">
                <a16:creationId xmlns:a16="http://schemas.microsoft.com/office/drawing/2014/main" id="{10F439AB-CB13-45C2-9776-76C1B1DF3B4B}"/>
              </a:ext>
            </a:extLst>
          </p:cNvPr>
          <p:cNvPicPr>
            <a:picLocks noChangeAspect="1"/>
          </p:cNvPicPr>
          <p:nvPr/>
        </p:nvPicPr>
        <p:blipFill>
          <a:blip r:embed="rId3"/>
          <a:stretch>
            <a:fillRect/>
          </a:stretch>
        </p:blipFill>
        <p:spPr>
          <a:xfrm>
            <a:off x="728219" y="4055261"/>
            <a:ext cx="819286" cy="1170366"/>
          </a:xfrm>
          <a:prstGeom prst="rect">
            <a:avLst/>
          </a:prstGeom>
        </p:spPr>
      </p:pic>
      <p:pic>
        <p:nvPicPr>
          <p:cNvPr id="22" name="Immagine 21">
            <a:extLst>
              <a:ext uri="{FF2B5EF4-FFF2-40B4-BE49-F238E27FC236}">
                <a16:creationId xmlns:a16="http://schemas.microsoft.com/office/drawing/2014/main" id="{A46B7194-E91D-452F-B4E8-BFB6BB5792F2}"/>
              </a:ext>
            </a:extLst>
          </p:cNvPr>
          <p:cNvPicPr>
            <a:picLocks noChangeAspect="1"/>
          </p:cNvPicPr>
          <p:nvPr/>
        </p:nvPicPr>
        <p:blipFill>
          <a:blip r:embed="rId4"/>
          <a:stretch>
            <a:fillRect/>
          </a:stretch>
        </p:blipFill>
        <p:spPr>
          <a:xfrm>
            <a:off x="175340" y="3851983"/>
            <a:ext cx="827633" cy="1170366"/>
          </a:xfrm>
          <a:prstGeom prst="rect">
            <a:avLst/>
          </a:prstGeom>
        </p:spPr>
      </p:pic>
      <p:pic>
        <p:nvPicPr>
          <p:cNvPr id="26" name="Immagine 25">
            <a:extLst>
              <a:ext uri="{FF2B5EF4-FFF2-40B4-BE49-F238E27FC236}">
                <a16:creationId xmlns:a16="http://schemas.microsoft.com/office/drawing/2014/main" id="{F4141E27-EF9D-4006-BEF8-0800CFDDCC7A}"/>
              </a:ext>
            </a:extLst>
          </p:cNvPr>
          <p:cNvPicPr>
            <a:picLocks noChangeAspect="1"/>
          </p:cNvPicPr>
          <p:nvPr/>
        </p:nvPicPr>
        <p:blipFill>
          <a:blip r:embed="rId5"/>
          <a:stretch>
            <a:fillRect/>
          </a:stretch>
        </p:blipFill>
        <p:spPr>
          <a:xfrm>
            <a:off x="1752554" y="3848795"/>
            <a:ext cx="958169" cy="1354542"/>
          </a:xfrm>
          <a:prstGeom prst="rect">
            <a:avLst/>
          </a:prstGeom>
        </p:spPr>
      </p:pic>
      <p:sp>
        <p:nvSpPr>
          <p:cNvPr id="28" name="CasellaDiTesto 27">
            <a:extLst>
              <a:ext uri="{FF2B5EF4-FFF2-40B4-BE49-F238E27FC236}">
                <a16:creationId xmlns:a16="http://schemas.microsoft.com/office/drawing/2014/main" id="{BD4802DF-9B62-40DC-84A7-655C24EE1948}"/>
              </a:ext>
            </a:extLst>
          </p:cNvPr>
          <p:cNvSpPr txBox="1"/>
          <p:nvPr/>
        </p:nvSpPr>
        <p:spPr>
          <a:xfrm>
            <a:off x="20368" y="3003126"/>
            <a:ext cx="153983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Light"/>
                <a:ea typeface="+mn-ea"/>
                <a:cs typeface="+mn-cs"/>
              </a:rPr>
              <a:t>Flyer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Light"/>
                <a:ea typeface="+mn-ea"/>
                <a:cs typeface="+mn-cs"/>
              </a:rPr>
              <a:t>D6.3 </a:t>
            </a:r>
            <a:r>
              <a:rPr kumimoji="0" lang="it-IT" sz="1050" b="1" i="1" u="none" strike="noStrike" kern="1200" cap="none" spc="0" normalizeH="0" baseline="0" noProof="0" dirty="0" err="1">
                <a:ln>
                  <a:noFill/>
                </a:ln>
                <a:solidFill>
                  <a:prstClr val="black"/>
                </a:solidFill>
                <a:effectLst/>
                <a:uLnTx/>
                <a:uFillTx/>
                <a:latin typeface="Calibri Light"/>
                <a:ea typeface="+mn-ea"/>
                <a:cs typeface="+mn-cs"/>
              </a:rPr>
              <a:t>completed</a:t>
            </a:r>
            <a:r>
              <a:rPr kumimoji="0" lang="it-IT" sz="1050" b="1" i="1" u="none" strike="noStrike" kern="1200" cap="none" spc="0" normalizeH="0" baseline="0" noProof="0" dirty="0">
                <a:ln>
                  <a:noFill/>
                </a:ln>
                <a:solidFill>
                  <a:prstClr val="black"/>
                </a:solidFill>
                <a:effectLst/>
                <a:uLnTx/>
                <a:uFillTx/>
                <a:latin typeface="Calibri Light"/>
                <a:ea typeface="+mn-ea"/>
                <a:cs typeface="+mn-cs"/>
              </a:rPr>
              <a:t> in M5 </a:t>
            </a:r>
          </a:p>
        </p:txBody>
      </p:sp>
      <p:sp>
        <p:nvSpPr>
          <p:cNvPr id="31" name="CasellaDiTesto 30">
            <a:extLst>
              <a:ext uri="{FF2B5EF4-FFF2-40B4-BE49-F238E27FC236}">
                <a16:creationId xmlns:a16="http://schemas.microsoft.com/office/drawing/2014/main" id="{9E581DA5-D835-432E-A7D4-FE496379E528}"/>
              </a:ext>
            </a:extLst>
          </p:cNvPr>
          <p:cNvSpPr txBox="1"/>
          <p:nvPr/>
        </p:nvSpPr>
        <p:spPr>
          <a:xfrm>
            <a:off x="7668" y="5250510"/>
            <a:ext cx="147462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Light"/>
                <a:ea typeface="+mn-ea"/>
                <a:cs typeface="+mn-cs"/>
              </a:rPr>
              <a:t>Poster 1, Poster 2 –  ADASS Conference, M9</a:t>
            </a:r>
          </a:p>
        </p:txBody>
      </p:sp>
      <p:sp>
        <p:nvSpPr>
          <p:cNvPr id="21" name="Rettangolo 20">
            <a:extLst>
              <a:ext uri="{FF2B5EF4-FFF2-40B4-BE49-F238E27FC236}">
                <a16:creationId xmlns:a16="http://schemas.microsoft.com/office/drawing/2014/main" id="{E3872205-E377-45C0-A94F-83B9670FAEEC}"/>
              </a:ext>
            </a:extLst>
          </p:cNvPr>
          <p:cNvSpPr/>
          <p:nvPr/>
        </p:nvSpPr>
        <p:spPr>
          <a:xfrm>
            <a:off x="-32530" y="5813802"/>
            <a:ext cx="9204666" cy="42295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Communication Channels &amp; Materials to set the basis for stakeholders’ engagement</a:t>
            </a:r>
          </a:p>
        </p:txBody>
      </p:sp>
      <p:pic>
        <p:nvPicPr>
          <p:cNvPr id="15" name="Immagine 14">
            <a:extLst>
              <a:ext uri="{FF2B5EF4-FFF2-40B4-BE49-F238E27FC236}">
                <a16:creationId xmlns:a16="http://schemas.microsoft.com/office/drawing/2014/main" id="{6389ABC5-81AD-4741-9A78-9F8FC4CB1EA8}"/>
              </a:ext>
            </a:extLst>
          </p:cNvPr>
          <p:cNvPicPr>
            <a:picLocks noChangeAspect="1"/>
          </p:cNvPicPr>
          <p:nvPr/>
        </p:nvPicPr>
        <p:blipFill>
          <a:blip r:embed="rId6"/>
          <a:stretch>
            <a:fillRect/>
          </a:stretch>
        </p:blipFill>
        <p:spPr>
          <a:xfrm>
            <a:off x="1696170" y="1610447"/>
            <a:ext cx="1667621" cy="1216960"/>
          </a:xfrm>
          <a:prstGeom prst="rect">
            <a:avLst/>
          </a:prstGeom>
        </p:spPr>
      </p:pic>
      <p:pic>
        <p:nvPicPr>
          <p:cNvPr id="20" name="Immagine 19">
            <a:extLst>
              <a:ext uri="{FF2B5EF4-FFF2-40B4-BE49-F238E27FC236}">
                <a16:creationId xmlns:a16="http://schemas.microsoft.com/office/drawing/2014/main" id="{404EFD44-3E55-45E9-8873-1269CFFA48D8}"/>
              </a:ext>
            </a:extLst>
          </p:cNvPr>
          <p:cNvPicPr>
            <a:picLocks noChangeAspect="1"/>
          </p:cNvPicPr>
          <p:nvPr/>
        </p:nvPicPr>
        <p:blipFill>
          <a:blip r:embed="rId7"/>
          <a:stretch>
            <a:fillRect/>
          </a:stretch>
        </p:blipFill>
        <p:spPr>
          <a:xfrm>
            <a:off x="2011395" y="1898719"/>
            <a:ext cx="1421473" cy="1037331"/>
          </a:xfrm>
          <a:prstGeom prst="rect">
            <a:avLst/>
          </a:prstGeom>
        </p:spPr>
      </p:pic>
      <p:pic>
        <p:nvPicPr>
          <p:cNvPr id="25" name="Immagine 24">
            <a:extLst>
              <a:ext uri="{FF2B5EF4-FFF2-40B4-BE49-F238E27FC236}">
                <a16:creationId xmlns:a16="http://schemas.microsoft.com/office/drawing/2014/main" id="{DA7B8CE8-5EF8-4250-8724-06BB2971F593}"/>
              </a:ext>
            </a:extLst>
          </p:cNvPr>
          <p:cNvPicPr>
            <a:picLocks noChangeAspect="1"/>
          </p:cNvPicPr>
          <p:nvPr/>
        </p:nvPicPr>
        <p:blipFill>
          <a:blip r:embed="rId8"/>
          <a:stretch>
            <a:fillRect/>
          </a:stretch>
        </p:blipFill>
        <p:spPr>
          <a:xfrm>
            <a:off x="89269" y="1536014"/>
            <a:ext cx="1383087" cy="1389088"/>
          </a:xfrm>
          <a:prstGeom prst="rect">
            <a:avLst/>
          </a:prstGeom>
        </p:spPr>
      </p:pic>
      <p:pic>
        <p:nvPicPr>
          <p:cNvPr id="32" name="Immagine 31">
            <a:extLst>
              <a:ext uri="{FF2B5EF4-FFF2-40B4-BE49-F238E27FC236}">
                <a16:creationId xmlns:a16="http://schemas.microsoft.com/office/drawing/2014/main" id="{191A72CE-E2CE-4BC3-BDCB-EEF2B418700A}"/>
              </a:ext>
            </a:extLst>
          </p:cNvPr>
          <p:cNvPicPr>
            <a:picLocks noChangeAspect="1"/>
          </p:cNvPicPr>
          <p:nvPr/>
        </p:nvPicPr>
        <p:blipFill>
          <a:blip r:embed="rId9"/>
          <a:stretch>
            <a:fillRect/>
          </a:stretch>
        </p:blipFill>
        <p:spPr>
          <a:xfrm>
            <a:off x="3743795" y="1624810"/>
            <a:ext cx="918215" cy="1325603"/>
          </a:xfrm>
          <a:prstGeom prst="rect">
            <a:avLst/>
          </a:prstGeom>
        </p:spPr>
      </p:pic>
      <p:sp>
        <p:nvSpPr>
          <p:cNvPr id="34" name="CasellaDiTesto 33">
            <a:extLst>
              <a:ext uri="{FF2B5EF4-FFF2-40B4-BE49-F238E27FC236}">
                <a16:creationId xmlns:a16="http://schemas.microsoft.com/office/drawing/2014/main" id="{70F43720-EB6E-4C7B-860F-31EC881D6F71}"/>
              </a:ext>
            </a:extLst>
          </p:cNvPr>
          <p:cNvSpPr txBox="1"/>
          <p:nvPr/>
        </p:nvSpPr>
        <p:spPr>
          <a:xfrm>
            <a:off x="1708870" y="3003126"/>
            <a:ext cx="1720855" cy="253916"/>
          </a:xfrm>
          <a:prstGeom prst="rect">
            <a:avLst/>
          </a:prstGeom>
          <a:noFill/>
        </p:spPr>
        <p:txBody>
          <a:bodyPr wrap="square" rtlCol="0">
            <a:spAutoFit/>
          </a:bodyPr>
          <a:lstStyle>
            <a:defPPr>
              <a:defRPr lang="it-IT"/>
            </a:defPPr>
            <a:lvl1pPr>
              <a:defRPr sz="1200" i="1">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Light"/>
                <a:ea typeface="+mn-ea"/>
                <a:cs typeface="+mn-cs"/>
              </a:rPr>
              <a:t>Flyer 2 – M13</a:t>
            </a:r>
          </a:p>
        </p:txBody>
      </p:sp>
      <p:sp>
        <p:nvSpPr>
          <p:cNvPr id="35" name="CasellaDiTesto 34">
            <a:extLst>
              <a:ext uri="{FF2B5EF4-FFF2-40B4-BE49-F238E27FC236}">
                <a16:creationId xmlns:a16="http://schemas.microsoft.com/office/drawing/2014/main" id="{88473189-3219-480F-8349-97EC42F45F36}"/>
              </a:ext>
            </a:extLst>
          </p:cNvPr>
          <p:cNvSpPr txBox="1"/>
          <p:nvPr/>
        </p:nvSpPr>
        <p:spPr>
          <a:xfrm>
            <a:off x="3507000" y="3003126"/>
            <a:ext cx="139180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Light"/>
                <a:ea typeface="+mn-ea"/>
                <a:cs typeface="+mn-cs"/>
              </a:rPr>
              <a:t>Press Release – M1</a:t>
            </a:r>
          </a:p>
        </p:txBody>
      </p:sp>
      <p:pic>
        <p:nvPicPr>
          <p:cNvPr id="37" name="Immagine 36">
            <a:extLst>
              <a:ext uri="{FF2B5EF4-FFF2-40B4-BE49-F238E27FC236}">
                <a16:creationId xmlns:a16="http://schemas.microsoft.com/office/drawing/2014/main" id="{3643CA8E-1C90-4135-AB63-122DFFA8D35A}"/>
              </a:ext>
            </a:extLst>
          </p:cNvPr>
          <p:cNvPicPr>
            <a:picLocks noChangeAspect="1"/>
          </p:cNvPicPr>
          <p:nvPr/>
        </p:nvPicPr>
        <p:blipFill>
          <a:blip r:embed="rId10"/>
          <a:stretch>
            <a:fillRect/>
          </a:stretch>
        </p:blipFill>
        <p:spPr>
          <a:xfrm>
            <a:off x="4150346" y="3863984"/>
            <a:ext cx="589893" cy="1361643"/>
          </a:xfrm>
          <a:prstGeom prst="rect">
            <a:avLst/>
          </a:prstGeom>
        </p:spPr>
      </p:pic>
      <p:pic>
        <p:nvPicPr>
          <p:cNvPr id="38" name="Immagine 37">
            <a:extLst>
              <a:ext uri="{FF2B5EF4-FFF2-40B4-BE49-F238E27FC236}">
                <a16:creationId xmlns:a16="http://schemas.microsoft.com/office/drawing/2014/main" id="{C90BD366-B376-4F8F-B8F9-1D2942945710}"/>
              </a:ext>
            </a:extLst>
          </p:cNvPr>
          <p:cNvPicPr>
            <a:picLocks noChangeAspect="1"/>
          </p:cNvPicPr>
          <p:nvPr/>
        </p:nvPicPr>
        <p:blipFill>
          <a:blip r:embed="rId11"/>
          <a:stretch>
            <a:fillRect/>
          </a:stretch>
        </p:blipFill>
        <p:spPr>
          <a:xfrm>
            <a:off x="3407426" y="3875981"/>
            <a:ext cx="569680" cy="1320042"/>
          </a:xfrm>
          <a:prstGeom prst="rect">
            <a:avLst/>
          </a:prstGeom>
        </p:spPr>
      </p:pic>
      <p:sp>
        <p:nvSpPr>
          <p:cNvPr id="39" name="CasellaDiTesto 38">
            <a:extLst>
              <a:ext uri="{FF2B5EF4-FFF2-40B4-BE49-F238E27FC236}">
                <a16:creationId xmlns:a16="http://schemas.microsoft.com/office/drawing/2014/main" id="{46B2DF1C-ADD1-44BA-9EE5-6585115A8DDB}"/>
              </a:ext>
            </a:extLst>
          </p:cNvPr>
          <p:cNvSpPr txBox="1"/>
          <p:nvPr/>
        </p:nvSpPr>
        <p:spPr>
          <a:xfrm>
            <a:off x="3366405" y="5320115"/>
            <a:ext cx="14479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1" u="none" strike="noStrike" kern="1200" cap="none" spc="0" normalizeH="0" baseline="0" noProof="0" dirty="0" err="1">
                <a:ln>
                  <a:noFill/>
                </a:ln>
                <a:solidFill>
                  <a:prstClr val="black"/>
                </a:solidFill>
                <a:effectLst/>
                <a:uLnTx/>
                <a:uFillTx/>
                <a:latin typeface="Calibri Light"/>
                <a:ea typeface="+mn-ea"/>
                <a:cs typeface="+mn-cs"/>
              </a:rPr>
              <a:t>Rollup</a:t>
            </a:r>
            <a:r>
              <a:rPr kumimoji="0" lang="it-IT" sz="1000" b="1" i="1" u="none" strike="noStrike" kern="1200" cap="none" spc="0" normalizeH="0" baseline="0" noProof="0" dirty="0">
                <a:ln>
                  <a:noFill/>
                </a:ln>
                <a:solidFill>
                  <a:prstClr val="black"/>
                </a:solidFill>
                <a:effectLst/>
                <a:uLnTx/>
                <a:uFillTx/>
                <a:latin typeface="Calibri Light"/>
                <a:ea typeface="+mn-ea"/>
                <a:cs typeface="+mn-cs"/>
              </a:rPr>
              <a:t> </a:t>
            </a:r>
            <a:r>
              <a:rPr kumimoji="0" lang="it-IT" sz="1000" b="1" i="1" u="none" strike="noStrike" kern="1200" cap="none" spc="0" normalizeH="0" baseline="0" noProof="0" dirty="0" err="1">
                <a:ln>
                  <a:noFill/>
                </a:ln>
                <a:solidFill>
                  <a:prstClr val="black"/>
                </a:solidFill>
                <a:effectLst/>
                <a:uLnTx/>
                <a:uFillTx/>
                <a:latin typeface="Calibri Light"/>
                <a:ea typeface="+mn-ea"/>
                <a:cs typeface="+mn-cs"/>
              </a:rPr>
              <a:t>Banners</a:t>
            </a:r>
            <a:r>
              <a:rPr kumimoji="0" lang="it-IT" sz="1000" b="1" i="1" u="none" strike="noStrike" kern="1200" cap="none" spc="0" normalizeH="0" baseline="0" noProof="0" dirty="0">
                <a:ln>
                  <a:noFill/>
                </a:ln>
                <a:solidFill>
                  <a:prstClr val="black"/>
                </a:solidFill>
                <a:effectLst/>
                <a:uLnTx/>
                <a:uFillTx/>
                <a:latin typeface="Calibri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1" i="1" u="none" strike="noStrike" kern="1200" cap="none" spc="0" normalizeH="0" baseline="0" noProof="0" dirty="0">
                <a:ln>
                  <a:noFill/>
                </a:ln>
                <a:solidFill>
                  <a:prstClr val="black"/>
                </a:solidFill>
                <a:effectLst/>
                <a:uLnTx/>
                <a:uFillTx/>
                <a:latin typeface="Calibri Light"/>
                <a:ea typeface="+mn-ea"/>
                <a:cs typeface="+mn-cs"/>
              </a:rPr>
              <a:t>M1 &amp; M13</a:t>
            </a:r>
          </a:p>
        </p:txBody>
      </p:sp>
      <p:sp>
        <p:nvSpPr>
          <p:cNvPr id="41" name="Segnaposto contenuto 2">
            <a:extLst>
              <a:ext uri="{FF2B5EF4-FFF2-40B4-BE49-F238E27FC236}">
                <a16:creationId xmlns:a16="http://schemas.microsoft.com/office/drawing/2014/main" id="{EFFBD5E0-701F-4F7E-B1BF-31A918F2E82D}"/>
              </a:ext>
            </a:extLst>
          </p:cNvPr>
          <p:cNvSpPr txBox="1">
            <a:spLocks/>
          </p:cNvSpPr>
          <p:nvPr/>
        </p:nvSpPr>
        <p:spPr>
          <a:xfrm>
            <a:off x="5285724" y="1246167"/>
            <a:ext cx="3655076" cy="287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PROJECT LOGO &amp; PPT / WORD TEMPLATES</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3" name="Immagine 42">
            <a:extLst>
              <a:ext uri="{FF2B5EF4-FFF2-40B4-BE49-F238E27FC236}">
                <a16:creationId xmlns:a16="http://schemas.microsoft.com/office/drawing/2014/main" id="{AF14D4A3-4A4D-46E5-98D0-C21621866532}"/>
              </a:ext>
            </a:extLst>
          </p:cNvPr>
          <p:cNvPicPr>
            <a:picLocks noChangeAspect="1"/>
          </p:cNvPicPr>
          <p:nvPr/>
        </p:nvPicPr>
        <p:blipFill>
          <a:blip r:embed="rId12"/>
          <a:stretch>
            <a:fillRect/>
          </a:stretch>
        </p:blipFill>
        <p:spPr>
          <a:xfrm>
            <a:off x="6767707" y="2500118"/>
            <a:ext cx="1222862" cy="333117"/>
          </a:xfrm>
          <a:prstGeom prst="rect">
            <a:avLst/>
          </a:prstGeom>
        </p:spPr>
      </p:pic>
      <p:pic>
        <p:nvPicPr>
          <p:cNvPr id="45" name="Immagine 44">
            <a:extLst>
              <a:ext uri="{FF2B5EF4-FFF2-40B4-BE49-F238E27FC236}">
                <a16:creationId xmlns:a16="http://schemas.microsoft.com/office/drawing/2014/main" id="{9CEA7AD2-1467-41AD-B81A-BA646DBD61E8}"/>
              </a:ext>
            </a:extLst>
          </p:cNvPr>
          <p:cNvPicPr>
            <a:picLocks noChangeAspect="1"/>
          </p:cNvPicPr>
          <p:nvPr/>
        </p:nvPicPr>
        <p:blipFill>
          <a:blip r:embed="rId13"/>
          <a:stretch>
            <a:fillRect/>
          </a:stretch>
        </p:blipFill>
        <p:spPr>
          <a:xfrm>
            <a:off x="5333252" y="2510125"/>
            <a:ext cx="1434454" cy="283082"/>
          </a:xfrm>
          <a:prstGeom prst="rect">
            <a:avLst/>
          </a:prstGeom>
        </p:spPr>
      </p:pic>
      <p:sp>
        <p:nvSpPr>
          <p:cNvPr id="46" name="CasellaDiTesto 45">
            <a:extLst>
              <a:ext uri="{FF2B5EF4-FFF2-40B4-BE49-F238E27FC236}">
                <a16:creationId xmlns:a16="http://schemas.microsoft.com/office/drawing/2014/main" id="{71936123-739A-40D3-91F7-26655B910CE9}"/>
              </a:ext>
            </a:extLst>
          </p:cNvPr>
          <p:cNvSpPr txBox="1"/>
          <p:nvPr/>
        </p:nvSpPr>
        <p:spPr>
          <a:xfrm>
            <a:off x="7832435" y="2928109"/>
            <a:ext cx="136582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err="1">
                <a:ln>
                  <a:noFill/>
                </a:ln>
                <a:solidFill>
                  <a:prstClr val="black"/>
                </a:solidFill>
                <a:effectLst/>
                <a:uLnTx/>
                <a:uFillTx/>
                <a:latin typeface="Calibri Light"/>
                <a:ea typeface="+mn-ea"/>
                <a:cs typeface="+mn-cs"/>
              </a:rPr>
              <a:t>Rebranded</a:t>
            </a:r>
            <a:r>
              <a:rPr kumimoji="0" lang="it-IT" sz="900" b="0" i="1" u="none" strike="noStrike" kern="1200" cap="none" spc="0" normalizeH="0" baseline="0" noProof="0" dirty="0">
                <a:ln>
                  <a:noFill/>
                </a:ln>
                <a:solidFill>
                  <a:prstClr val="black"/>
                </a:solidFill>
                <a:effectLst/>
                <a:uLnTx/>
                <a:uFillTx/>
                <a:latin typeface="Calibri Light"/>
                <a:ea typeface="+mn-ea"/>
                <a:cs typeface="+mn-cs"/>
              </a:rPr>
              <a:t> logos by M13</a:t>
            </a:r>
          </a:p>
        </p:txBody>
      </p:sp>
      <p:pic>
        <p:nvPicPr>
          <p:cNvPr id="5" name="Immagine 4">
            <a:extLst>
              <a:ext uri="{FF2B5EF4-FFF2-40B4-BE49-F238E27FC236}">
                <a16:creationId xmlns:a16="http://schemas.microsoft.com/office/drawing/2014/main" id="{F0291780-7068-4EAC-BDFB-58F7CC2ABC21}"/>
              </a:ext>
            </a:extLst>
          </p:cNvPr>
          <p:cNvPicPr>
            <a:picLocks noChangeAspect="1"/>
          </p:cNvPicPr>
          <p:nvPr/>
        </p:nvPicPr>
        <p:blipFill>
          <a:blip r:embed="rId14"/>
          <a:stretch>
            <a:fillRect/>
          </a:stretch>
        </p:blipFill>
        <p:spPr>
          <a:xfrm>
            <a:off x="5265588" y="2882474"/>
            <a:ext cx="957751" cy="330259"/>
          </a:xfrm>
          <a:prstGeom prst="rect">
            <a:avLst/>
          </a:prstGeom>
        </p:spPr>
      </p:pic>
      <p:pic>
        <p:nvPicPr>
          <p:cNvPr id="9" name="Immagine 8">
            <a:extLst>
              <a:ext uri="{FF2B5EF4-FFF2-40B4-BE49-F238E27FC236}">
                <a16:creationId xmlns:a16="http://schemas.microsoft.com/office/drawing/2014/main" id="{167058FA-A3E1-40CF-BA3C-760565F6ED44}"/>
              </a:ext>
            </a:extLst>
          </p:cNvPr>
          <p:cNvPicPr>
            <a:picLocks noChangeAspect="1"/>
          </p:cNvPicPr>
          <p:nvPr/>
        </p:nvPicPr>
        <p:blipFill>
          <a:blip r:embed="rId15"/>
          <a:stretch>
            <a:fillRect/>
          </a:stretch>
        </p:blipFill>
        <p:spPr>
          <a:xfrm>
            <a:off x="6834854" y="2883105"/>
            <a:ext cx="981378" cy="338406"/>
          </a:xfrm>
          <a:prstGeom prst="rect">
            <a:avLst/>
          </a:prstGeom>
        </p:spPr>
      </p:pic>
      <p:pic>
        <p:nvPicPr>
          <p:cNvPr id="12" name="Immagine 11">
            <a:extLst>
              <a:ext uri="{FF2B5EF4-FFF2-40B4-BE49-F238E27FC236}">
                <a16:creationId xmlns:a16="http://schemas.microsoft.com/office/drawing/2014/main" id="{ABB29F3A-138A-4B46-B6C4-1A135E7D4505}"/>
              </a:ext>
            </a:extLst>
          </p:cNvPr>
          <p:cNvPicPr>
            <a:picLocks noChangeAspect="1"/>
          </p:cNvPicPr>
          <p:nvPr/>
        </p:nvPicPr>
        <p:blipFill>
          <a:blip r:embed="rId16"/>
          <a:stretch>
            <a:fillRect/>
          </a:stretch>
        </p:blipFill>
        <p:spPr>
          <a:xfrm>
            <a:off x="7999584" y="2510125"/>
            <a:ext cx="981378" cy="339498"/>
          </a:xfrm>
          <a:prstGeom prst="rect">
            <a:avLst/>
          </a:prstGeom>
        </p:spPr>
      </p:pic>
      <p:sp>
        <p:nvSpPr>
          <p:cNvPr id="13" name="CasellaDiTesto 12">
            <a:extLst>
              <a:ext uri="{FF2B5EF4-FFF2-40B4-BE49-F238E27FC236}">
                <a16:creationId xmlns:a16="http://schemas.microsoft.com/office/drawing/2014/main" id="{B7A1FDC2-040A-44A6-A2BE-BEB7EFFEA0EE}"/>
              </a:ext>
            </a:extLst>
          </p:cNvPr>
          <p:cNvSpPr txBox="1"/>
          <p:nvPr/>
        </p:nvSpPr>
        <p:spPr>
          <a:xfrm>
            <a:off x="2093897" y="913657"/>
            <a:ext cx="3155822" cy="276999"/>
          </a:xfrm>
          <a:prstGeom prst="rect">
            <a:avLst/>
          </a:prstGeom>
          <a:solidFill>
            <a:schemeClr val="accent4">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Available in the </a:t>
            </a:r>
            <a:r>
              <a:rPr kumimoji="0" lang="it-IT" sz="1200" b="1" i="0" u="none" strike="noStrike" kern="1200" cap="none" spc="0" normalizeH="0" baseline="0" noProof="0" dirty="0">
                <a:ln>
                  <a:noFill/>
                </a:ln>
                <a:solidFill>
                  <a:prstClr val="black"/>
                </a:solidFill>
                <a:effectLst/>
                <a:uLnTx/>
                <a:uFillTx/>
                <a:latin typeface="Calibri"/>
                <a:ea typeface="+mn-ea"/>
                <a:cs typeface="+mn-cs"/>
                <a:hlinkClick r:id="rId17"/>
              </a:rPr>
              <a:t>Comm-kit area of the website</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Immagine 15">
            <a:extLst>
              <a:ext uri="{FF2B5EF4-FFF2-40B4-BE49-F238E27FC236}">
                <a16:creationId xmlns:a16="http://schemas.microsoft.com/office/drawing/2014/main" id="{1B8CE38D-6958-4448-A3F7-7F2A5099099B}"/>
              </a:ext>
            </a:extLst>
          </p:cNvPr>
          <p:cNvPicPr>
            <a:picLocks noChangeAspect="1"/>
          </p:cNvPicPr>
          <p:nvPr/>
        </p:nvPicPr>
        <p:blipFill>
          <a:blip r:embed="rId18"/>
          <a:stretch>
            <a:fillRect/>
          </a:stretch>
        </p:blipFill>
        <p:spPr>
          <a:xfrm>
            <a:off x="5411753" y="3692718"/>
            <a:ext cx="1242959" cy="448846"/>
          </a:xfrm>
          <a:prstGeom prst="rect">
            <a:avLst/>
          </a:prstGeom>
        </p:spPr>
      </p:pic>
      <p:sp>
        <p:nvSpPr>
          <p:cNvPr id="47" name="CasellaDiTesto 46">
            <a:extLst>
              <a:ext uri="{FF2B5EF4-FFF2-40B4-BE49-F238E27FC236}">
                <a16:creationId xmlns:a16="http://schemas.microsoft.com/office/drawing/2014/main" id="{C9191AD4-3766-41BF-93CD-54A4590EA7B0}"/>
              </a:ext>
            </a:extLst>
          </p:cNvPr>
          <p:cNvSpPr txBox="1"/>
          <p:nvPr/>
        </p:nvSpPr>
        <p:spPr>
          <a:xfrm>
            <a:off x="7880085" y="3925053"/>
            <a:ext cx="88291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a:ln>
                  <a:noFill/>
                </a:ln>
                <a:solidFill>
                  <a:prstClr val="black"/>
                </a:solidFill>
                <a:effectLst/>
                <a:uLnTx/>
                <a:uFillTx/>
                <a:latin typeface="Calibri Light"/>
                <a:ea typeface="+mn-ea"/>
                <a:cs typeface="+mn-cs"/>
              </a:rPr>
              <a:t>By M12 &amp; M13</a:t>
            </a:r>
          </a:p>
        </p:txBody>
      </p:sp>
      <p:pic>
        <p:nvPicPr>
          <p:cNvPr id="27" name="Immagine 26">
            <a:extLst>
              <a:ext uri="{FF2B5EF4-FFF2-40B4-BE49-F238E27FC236}">
                <a16:creationId xmlns:a16="http://schemas.microsoft.com/office/drawing/2014/main" id="{EB6778B7-D6A6-459E-85C8-BB0096DBBD34}"/>
              </a:ext>
            </a:extLst>
          </p:cNvPr>
          <p:cNvPicPr>
            <a:picLocks noChangeAspect="1"/>
          </p:cNvPicPr>
          <p:nvPr/>
        </p:nvPicPr>
        <p:blipFill>
          <a:blip r:embed="rId19"/>
          <a:stretch>
            <a:fillRect/>
          </a:stretch>
        </p:blipFill>
        <p:spPr>
          <a:xfrm>
            <a:off x="5390233" y="4485302"/>
            <a:ext cx="3315661" cy="852012"/>
          </a:xfrm>
          <a:prstGeom prst="rect">
            <a:avLst/>
          </a:prstGeom>
        </p:spPr>
      </p:pic>
      <p:sp>
        <p:nvSpPr>
          <p:cNvPr id="48" name="Segnaposto contenuto 2">
            <a:extLst>
              <a:ext uri="{FF2B5EF4-FFF2-40B4-BE49-F238E27FC236}">
                <a16:creationId xmlns:a16="http://schemas.microsoft.com/office/drawing/2014/main" id="{9807F81B-51ED-4443-AE72-D22133104992}"/>
              </a:ext>
            </a:extLst>
          </p:cNvPr>
          <p:cNvSpPr txBox="1">
            <a:spLocks/>
          </p:cNvSpPr>
          <p:nvPr/>
        </p:nvSpPr>
        <p:spPr>
          <a:xfrm>
            <a:off x="5552932" y="4167710"/>
            <a:ext cx="1972255" cy="283082"/>
          </a:xfrm>
          <a:prstGeom prst="rect">
            <a:avLst/>
          </a:prstGeom>
        </p:spPr>
        <p:txBody>
          <a:bodyPr vert="horz" lIns="91440" tIns="45720" rIns="91440" bIns="45720" rtlCol="0">
            <a:noAutofit/>
          </a:bodyPr>
          <a:lstStyle>
            <a:defPPr>
              <a:defRPr lang="it-IT"/>
            </a:defPPr>
            <a:lvl1pPr marL="228600" indent="-228600">
              <a:lnSpc>
                <a:spcPct val="90000"/>
              </a:lnSpc>
              <a:spcBef>
                <a:spcPts val="1000"/>
              </a:spcBef>
              <a:buFontTx/>
              <a:buBlip>
                <a:blip r:embed="rId2"/>
              </a:buBlip>
              <a:defRPr sz="1400" b="1"/>
            </a:lvl1pPr>
            <a:lvl2pPr marL="685800" indent="-228600">
              <a:lnSpc>
                <a:spcPct val="90000"/>
              </a:lnSpc>
              <a:spcBef>
                <a:spcPts val="500"/>
              </a:spcBef>
              <a:buFontTx/>
              <a:buBlip>
                <a:blip r:embed="rId2"/>
              </a:buBlip>
              <a:defRPr sz="2400"/>
            </a:lvl2pPr>
            <a:lvl3pPr marL="1143000" indent="-228600">
              <a:lnSpc>
                <a:spcPct val="90000"/>
              </a:lnSpc>
              <a:spcBef>
                <a:spcPts val="500"/>
              </a:spcBef>
              <a:buFontTx/>
              <a:buBlip>
                <a:blip r:embed="rId2"/>
              </a:buBlip>
              <a:defRPr sz="2000"/>
            </a:lvl3pPr>
            <a:lvl4pPr marL="1600200" indent="-228600">
              <a:lnSpc>
                <a:spcPct val="90000"/>
              </a:lnSpc>
              <a:spcBef>
                <a:spcPts val="500"/>
              </a:spcBef>
              <a:buFontTx/>
              <a:buBlip>
                <a:blip r:embed="rId2"/>
              </a:buBlip>
            </a:lvl4pPr>
            <a:lvl5pPr marL="2057400" indent="-228600">
              <a:lnSpc>
                <a:spcPct val="90000"/>
              </a:lnSpc>
              <a:spcBef>
                <a:spcPts val="500"/>
              </a:spcBef>
              <a:buFontTx/>
              <a:buBlip>
                <a:blip r:embed="rId2"/>
              </a:buBlip>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VIDEOS</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CasellaDiTesto 48">
            <a:extLst>
              <a:ext uri="{FF2B5EF4-FFF2-40B4-BE49-F238E27FC236}">
                <a16:creationId xmlns:a16="http://schemas.microsoft.com/office/drawing/2014/main" id="{8E33030F-2ADD-44D1-820A-7899865C7F2D}"/>
              </a:ext>
            </a:extLst>
          </p:cNvPr>
          <p:cNvSpPr txBox="1"/>
          <p:nvPr/>
        </p:nvSpPr>
        <p:spPr>
          <a:xfrm>
            <a:off x="5905666" y="5320115"/>
            <a:ext cx="276602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1" u="none" strike="noStrike" kern="1200" cap="none" spc="0" normalizeH="0" baseline="0" noProof="0" dirty="0">
                <a:ln>
                  <a:noFill/>
                </a:ln>
                <a:solidFill>
                  <a:prstClr val="black"/>
                </a:solidFill>
                <a:effectLst/>
                <a:uLnTx/>
                <a:uFillTx/>
                <a:latin typeface="Calibri Light"/>
                <a:ea typeface="+mn-ea"/>
                <a:cs typeface="+mn-cs"/>
              </a:rPr>
              <a:t>3 </a:t>
            </a:r>
            <a:r>
              <a:rPr kumimoji="0" lang="it-IT" sz="900" b="0" i="1" u="none" strike="noStrike" kern="1200" cap="none" spc="0" normalizeH="0" baseline="0" noProof="0" dirty="0" err="1">
                <a:ln>
                  <a:noFill/>
                </a:ln>
                <a:solidFill>
                  <a:prstClr val="black"/>
                </a:solidFill>
                <a:effectLst/>
                <a:uLnTx/>
                <a:uFillTx/>
                <a:latin typeface="Calibri Light"/>
                <a:ea typeface="+mn-ea"/>
                <a:cs typeface="+mn-cs"/>
              </a:rPr>
              <a:t>Videos</a:t>
            </a:r>
            <a:r>
              <a:rPr kumimoji="0" lang="it-IT" sz="900" b="0" i="1" u="none" strike="noStrike" kern="1200" cap="none" spc="0" normalizeH="0" baseline="0" noProof="0" dirty="0">
                <a:ln>
                  <a:noFill/>
                </a:ln>
                <a:solidFill>
                  <a:prstClr val="black"/>
                </a:solidFill>
                <a:effectLst/>
                <a:uLnTx/>
                <a:uFillTx/>
                <a:latin typeface="Calibri Light"/>
                <a:ea typeface="+mn-ea"/>
                <a:cs typeface="+mn-cs"/>
              </a:rPr>
              <a:t> – </a:t>
            </a:r>
            <a:r>
              <a:rPr kumimoji="0" lang="it-IT" sz="900" b="0" i="1" u="none" strike="noStrike" kern="1200" cap="none" spc="0" normalizeH="0" baseline="0" noProof="0" dirty="0" err="1">
                <a:ln>
                  <a:noFill/>
                </a:ln>
                <a:solidFill>
                  <a:prstClr val="black"/>
                </a:solidFill>
                <a:effectLst/>
                <a:uLnTx/>
                <a:uFillTx/>
                <a:latin typeface="Calibri Light"/>
                <a:ea typeface="+mn-ea"/>
                <a:cs typeface="+mn-cs"/>
              </a:rPr>
              <a:t>Month</a:t>
            </a:r>
            <a:r>
              <a:rPr kumimoji="0" lang="it-IT" sz="900" b="0" i="1" u="none" strike="noStrike" kern="1200" cap="none" spc="0" normalizeH="0" baseline="0" noProof="0" dirty="0">
                <a:ln>
                  <a:noFill/>
                </a:ln>
                <a:solidFill>
                  <a:prstClr val="black"/>
                </a:solidFill>
                <a:effectLst/>
                <a:uLnTx/>
                <a:uFillTx/>
                <a:latin typeface="Calibri Light"/>
                <a:ea typeface="+mn-ea"/>
                <a:cs typeface="+mn-cs"/>
              </a:rPr>
              <a:t> 4, </a:t>
            </a:r>
            <a:r>
              <a:rPr kumimoji="0" lang="it-IT" sz="900" b="0" i="1" u="none" strike="noStrike" kern="1200" cap="none" spc="0" normalizeH="0" baseline="0" noProof="0" dirty="0" err="1">
                <a:ln>
                  <a:noFill/>
                </a:ln>
                <a:solidFill>
                  <a:prstClr val="black"/>
                </a:solidFill>
                <a:effectLst/>
                <a:uLnTx/>
                <a:uFillTx/>
                <a:latin typeface="Calibri Light"/>
                <a:ea typeface="+mn-ea"/>
                <a:cs typeface="+mn-cs"/>
              </a:rPr>
              <a:t>Other</a:t>
            </a:r>
            <a:r>
              <a:rPr kumimoji="0" lang="it-IT" sz="900" b="0" i="1" u="none" strike="noStrike" kern="1200" cap="none" spc="0" normalizeH="0" baseline="0" noProof="0" dirty="0">
                <a:ln>
                  <a:noFill/>
                </a:ln>
                <a:solidFill>
                  <a:prstClr val="black"/>
                </a:solidFill>
                <a:effectLst/>
                <a:uLnTx/>
                <a:uFillTx/>
                <a:latin typeface="Calibri Light"/>
                <a:ea typeface="+mn-ea"/>
                <a:cs typeface="+mn-cs"/>
              </a:rPr>
              <a:t> </a:t>
            </a:r>
            <a:r>
              <a:rPr kumimoji="0" lang="it-IT" sz="900" b="0" i="1" u="none" strike="noStrike" kern="1200" cap="none" spc="0" normalizeH="0" baseline="0" noProof="0" dirty="0" err="1">
                <a:ln>
                  <a:noFill/>
                </a:ln>
                <a:solidFill>
                  <a:prstClr val="black"/>
                </a:solidFill>
                <a:effectLst/>
                <a:uLnTx/>
                <a:uFillTx/>
                <a:latin typeface="Calibri Light"/>
                <a:ea typeface="+mn-ea"/>
                <a:cs typeface="+mn-cs"/>
              </a:rPr>
              <a:t>Videos</a:t>
            </a:r>
            <a:r>
              <a:rPr kumimoji="0" lang="it-IT" sz="900" b="0" i="1" u="none" strike="noStrike" kern="1200" cap="none" spc="0" normalizeH="0" baseline="0" noProof="0" dirty="0">
                <a:ln>
                  <a:noFill/>
                </a:ln>
                <a:solidFill>
                  <a:prstClr val="black"/>
                </a:solidFill>
                <a:effectLst/>
                <a:uLnTx/>
                <a:uFillTx/>
                <a:latin typeface="Calibri Light"/>
                <a:ea typeface="+mn-ea"/>
                <a:cs typeface="+mn-cs"/>
              </a:rPr>
              <a:t> to be </a:t>
            </a:r>
            <a:r>
              <a:rPr kumimoji="0" lang="it-IT" sz="900" b="0" i="1" u="none" strike="noStrike" kern="1200" cap="none" spc="0" normalizeH="0" baseline="0" noProof="0" dirty="0" err="1">
                <a:ln>
                  <a:noFill/>
                </a:ln>
                <a:solidFill>
                  <a:prstClr val="black"/>
                </a:solidFill>
                <a:effectLst/>
                <a:uLnTx/>
                <a:uFillTx/>
                <a:latin typeface="Calibri Light"/>
                <a:ea typeface="+mn-ea"/>
                <a:cs typeface="+mn-cs"/>
              </a:rPr>
              <a:t>produced</a:t>
            </a:r>
            <a:r>
              <a:rPr kumimoji="0" lang="it-IT" sz="900" b="0" i="1" u="none" strike="noStrike" kern="1200" cap="none" spc="0" normalizeH="0" baseline="0" noProof="0" dirty="0">
                <a:ln>
                  <a:noFill/>
                </a:ln>
                <a:solidFill>
                  <a:prstClr val="black"/>
                </a:solidFill>
                <a:effectLst/>
                <a:uLnTx/>
                <a:uFillTx/>
                <a:latin typeface="Calibri Light"/>
                <a:ea typeface="+mn-ea"/>
                <a:cs typeface="+mn-cs"/>
              </a:rPr>
              <a:t> </a:t>
            </a:r>
          </a:p>
        </p:txBody>
      </p:sp>
      <p:sp>
        <p:nvSpPr>
          <p:cNvPr id="10" name="CasellaDiTesto 9">
            <a:extLst>
              <a:ext uri="{FF2B5EF4-FFF2-40B4-BE49-F238E27FC236}">
                <a16:creationId xmlns:a16="http://schemas.microsoft.com/office/drawing/2014/main" id="{3DE84811-1B9B-465E-9480-4CBBF626C7C2}"/>
              </a:ext>
            </a:extLst>
          </p:cNvPr>
          <p:cNvSpPr txBox="1"/>
          <p:nvPr/>
        </p:nvSpPr>
        <p:spPr>
          <a:xfrm>
            <a:off x="24734" y="899530"/>
            <a:ext cx="2103437" cy="282371"/>
          </a:xfrm>
          <a:prstGeom prst="rect">
            <a:avLst/>
          </a:prstGeom>
          <a:solidFill>
            <a:schemeClr val="accent5">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it-IT"/>
            </a:defPPr>
            <a:lvl1pPr algn="ctr">
              <a:defRPr sz="1200" b="1">
                <a:solidFill>
                  <a:schemeClr val="bg1"/>
                </a:solidFill>
                <a:latin typeface="CG Omega"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PRINTED MATERIALS</a:t>
            </a:r>
          </a:p>
        </p:txBody>
      </p:sp>
      <p:pic>
        <p:nvPicPr>
          <p:cNvPr id="11" name="Immagine 10">
            <a:extLst>
              <a:ext uri="{FF2B5EF4-FFF2-40B4-BE49-F238E27FC236}">
                <a16:creationId xmlns:a16="http://schemas.microsoft.com/office/drawing/2014/main" id="{59A76E6B-9F1D-4F1C-ADDF-1F25520290CB}"/>
              </a:ext>
            </a:extLst>
          </p:cNvPr>
          <p:cNvPicPr>
            <a:picLocks noChangeAspect="1"/>
          </p:cNvPicPr>
          <p:nvPr/>
        </p:nvPicPr>
        <p:blipFill>
          <a:blip r:embed="rId20"/>
          <a:stretch>
            <a:fillRect/>
          </a:stretch>
        </p:blipFill>
        <p:spPr>
          <a:xfrm>
            <a:off x="396986" y="1755148"/>
            <a:ext cx="1127781" cy="1132268"/>
          </a:xfrm>
          <a:prstGeom prst="rect">
            <a:avLst/>
          </a:prstGeom>
        </p:spPr>
      </p:pic>
      <p:sp>
        <p:nvSpPr>
          <p:cNvPr id="51" name="CasellaDiTesto 50">
            <a:extLst>
              <a:ext uri="{FF2B5EF4-FFF2-40B4-BE49-F238E27FC236}">
                <a16:creationId xmlns:a16="http://schemas.microsoft.com/office/drawing/2014/main" id="{9E581DA5-D835-432E-A7D4-FE496379E528}"/>
              </a:ext>
            </a:extLst>
          </p:cNvPr>
          <p:cNvSpPr txBox="1"/>
          <p:nvPr/>
        </p:nvSpPr>
        <p:spPr>
          <a:xfrm>
            <a:off x="1461137" y="5250510"/>
            <a:ext cx="1474624"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1" u="none" strike="noStrike" kern="1200" cap="none" spc="0" normalizeH="0" baseline="0" noProof="0" dirty="0">
                <a:ln>
                  <a:noFill/>
                </a:ln>
                <a:solidFill>
                  <a:prstClr val="black"/>
                </a:solidFill>
                <a:effectLst/>
                <a:uLnTx/>
                <a:uFillTx/>
                <a:latin typeface="Calibri Light"/>
                <a:ea typeface="+mn-ea"/>
                <a:cs typeface="+mn-cs"/>
              </a:rPr>
              <a:t>Poster 3 –EOSC Symposium M10</a:t>
            </a:r>
          </a:p>
        </p:txBody>
      </p:sp>
      <p:sp>
        <p:nvSpPr>
          <p:cNvPr id="52" name="CasellaDiTesto 51">
            <a:extLst>
              <a:ext uri="{FF2B5EF4-FFF2-40B4-BE49-F238E27FC236}">
                <a16:creationId xmlns:a16="http://schemas.microsoft.com/office/drawing/2014/main" id="{3DE84811-1B9B-465E-9480-4CBBF626C7C2}"/>
              </a:ext>
            </a:extLst>
          </p:cNvPr>
          <p:cNvSpPr txBox="1"/>
          <p:nvPr/>
        </p:nvSpPr>
        <p:spPr>
          <a:xfrm>
            <a:off x="7030371" y="899530"/>
            <a:ext cx="2103437" cy="282371"/>
          </a:xfrm>
          <a:prstGeom prst="rect">
            <a:avLst/>
          </a:prstGeom>
          <a:solidFill>
            <a:schemeClr val="accent5">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defPPr>
              <a:defRPr lang="it-IT"/>
            </a:defPPr>
            <a:lvl1pPr algn="ctr">
              <a:defRPr sz="1200" b="1">
                <a:solidFill>
                  <a:schemeClr val="bg1"/>
                </a:solidFill>
                <a:latin typeface="CG Omega"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DIGITAL MATERIALS</a:t>
            </a:r>
          </a:p>
        </p:txBody>
      </p:sp>
      <p:sp>
        <p:nvSpPr>
          <p:cNvPr id="53" name="Segnaposto contenuto 2">
            <a:extLst>
              <a:ext uri="{FF2B5EF4-FFF2-40B4-BE49-F238E27FC236}">
                <a16:creationId xmlns:a16="http://schemas.microsoft.com/office/drawing/2014/main" id="{A192BBEA-186B-4C29-B2BF-80D1C1C8B63D}"/>
              </a:ext>
            </a:extLst>
          </p:cNvPr>
          <p:cNvSpPr txBox="1">
            <a:spLocks/>
          </p:cNvSpPr>
          <p:nvPr/>
        </p:nvSpPr>
        <p:spPr>
          <a:xfrm>
            <a:off x="23336" y="3578082"/>
            <a:ext cx="1972255" cy="283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POSTERS</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Segnaposto contenuto 2">
            <a:extLst>
              <a:ext uri="{FF2B5EF4-FFF2-40B4-BE49-F238E27FC236}">
                <a16:creationId xmlns:a16="http://schemas.microsoft.com/office/drawing/2014/main" id="{A192BBEA-186B-4C29-B2BF-80D1C1C8B63D}"/>
              </a:ext>
            </a:extLst>
          </p:cNvPr>
          <p:cNvSpPr txBox="1">
            <a:spLocks/>
          </p:cNvSpPr>
          <p:nvPr/>
        </p:nvSpPr>
        <p:spPr>
          <a:xfrm>
            <a:off x="3192803" y="3578082"/>
            <a:ext cx="1972255" cy="283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ROLLUP BANNERS</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6" name="Segnaposto contenuto 2">
            <a:extLst>
              <a:ext uri="{FF2B5EF4-FFF2-40B4-BE49-F238E27FC236}">
                <a16:creationId xmlns:a16="http://schemas.microsoft.com/office/drawing/2014/main" id="{A192BBEA-186B-4C29-B2BF-80D1C1C8B63D}"/>
              </a:ext>
            </a:extLst>
          </p:cNvPr>
          <p:cNvSpPr txBox="1">
            <a:spLocks/>
          </p:cNvSpPr>
          <p:nvPr/>
        </p:nvSpPr>
        <p:spPr>
          <a:xfrm>
            <a:off x="-2064" y="1260653"/>
            <a:ext cx="1972255" cy="2830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FLYERS</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Segnaposto contenuto 2">
            <a:extLst>
              <a:ext uri="{FF2B5EF4-FFF2-40B4-BE49-F238E27FC236}">
                <a16:creationId xmlns:a16="http://schemas.microsoft.com/office/drawing/2014/main" id="{A192BBEA-186B-4C29-B2BF-80D1C1C8B63D}"/>
              </a:ext>
            </a:extLst>
          </p:cNvPr>
          <p:cNvSpPr txBox="1">
            <a:spLocks/>
          </p:cNvSpPr>
          <p:nvPr/>
        </p:nvSpPr>
        <p:spPr>
          <a:xfrm>
            <a:off x="3343708" y="1268862"/>
            <a:ext cx="1718388" cy="2939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PRESS RELEASE</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Immagine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414617" y="1536014"/>
            <a:ext cx="784199" cy="554466"/>
          </a:xfrm>
          <a:prstGeom prst="rect">
            <a:avLst/>
          </a:prstGeom>
        </p:spPr>
      </p:pic>
      <p:pic>
        <p:nvPicPr>
          <p:cNvPr id="30" name="Immagine 2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27937" y="1560175"/>
            <a:ext cx="439769" cy="439769"/>
          </a:xfrm>
          <a:prstGeom prst="rect">
            <a:avLst/>
          </a:prstGeom>
        </p:spPr>
      </p:pic>
      <p:pic>
        <p:nvPicPr>
          <p:cNvPr id="42" name="Immagine 4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07497" y="1562363"/>
            <a:ext cx="418046" cy="410382"/>
          </a:xfrm>
          <a:prstGeom prst="rect">
            <a:avLst/>
          </a:prstGeom>
        </p:spPr>
      </p:pic>
      <p:sp>
        <p:nvSpPr>
          <p:cNvPr id="58" name="Segnaposto contenuto 2">
            <a:extLst>
              <a:ext uri="{FF2B5EF4-FFF2-40B4-BE49-F238E27FC236}">
                <a16:creationId xmlns:a16="http://schemas.microsoft.com/office/drawing/2014/main" id="{EFFBD5E0-701F-4F7E-B1BF-31A918F2E82D}"/>
              </a:ext>
            </a:extLst>
          </p:cNvPr>
          <p:cNvSpPr txBox="1">
            <a:spLocks/>
          </p:cNvSpPr>
          <p:nvPr/>
        </p:nvSpPr>
        <p:spPr>
          <a:xfrm>
            <a:off x="5290427" y="2147425"/>
            <a:ext cx="3655076" cy="287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5 SERVICE LOGOS (+ 2 REBRANDED)</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Segnaposto contenuto 2">
            <a:extLst>
              <a:ext uri="{FF2B5EF4-FFF2-40B4-BE49-F238E27FC236}">
                <a16:creationId xmlns:a16="http://schemas.microsoft.com/office/drawing/2014/main" id="{EFFBD5E0-701F-4F7E-B1BF-31A918F2E82D}"/>
              </a:ext>
            </a:extLst>
          </p:cNvPr>
          <p:cNvSpPr txBox="1">
            <a:spLocks/>
          </p:cNvSpPr>
          <p:nvPr/>
        </p:nvSpPr>
        <p:spPr>
          <a:xfrm>
            <a:off x="5252502" y="3328495"/>
            <a:ext cx="3655076" cy="2874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INFOGRAPHICS &amp; SOCIAL MEDIA IMAGES</a:t>
            </a:r>
            <a:endParaRPr kumimoji="0" lang="it-IT"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0" name="Immagine 5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761232" y="3726821"/>
            <a:ext cx="1118853" cy="417239"/>
          </a:xfrm>
          <a:prstGeom prst="rect">
            <a:avLst/>
          </a:prstGeom>
        </p:spPr>
      </p:pic>
    </p:spTree>
    <p:extLst>
      <p:ext uri="{BB962C8B-B14F-4D97-AF65-F5344CB8AC3E}">
        <p14:creationId xmlns:p14="http://schemas.microsoft.com/office/powerpoint/2010/main" val="36635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Website Evolution</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Rettangolo 8">
            <a:extLst>
              <a:ext uri="{FF2B5EF4-FFF2-40B4-BE49-F238E27FC236}">
                <a16:creationId xmlns:a16="http://schemas.microsoft.com/office/drawing/2014/main" id="{0C2B35CD-1E54-4DC8-9E50-DF7EE1928C36}"/>
              </a:ext>
            </a:extLst>
          </p:cNvPr>
          <p:cNvSpPr/>
          <p:nvPr/>
        </p:nvSpPr>
        <p:spPr>
          <a:xfrm>
            <a:off x="-32530" y="5955077"/>
            <a:ext cx="9204666" cy="34466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Website continuous improvements to better disseminate ESCAPE’s results</a:t>
            </a:r>
          </a:p>
        </p:txBody>
      </p:sp>
      <p:pic>
        <p:nvPicPr>
          <p:cNvPr id="5" name="Immagine 4">
            <a:extLst>
              <a:ext uri="{FF2B5EF4-FFF2-40B4-BE49-F238E27FC236}">
                <a16:creationId xmlns:a16="http://schemas.microsoft.com/office/drawing/2014/main" id="{77D9E9D6-EC5E-4E79-AFC5-52B9B2817511}"/>
              </a:ext>
            </a:extLst>
          </p:cNvPr>
          <p:cNvPicPr>
            <a:picLocks noChangeAspect="1"/>
          </p:cNvPicPr>
          <p:nvPr/>
        </p:nvPicPr>
        <p:blipFill>
          <a:blip r:embed="rId2"/>
          <a:stretch>
            <a:fillRect/>
          </a:stretch>
        </p:blipFill>
        <p:spPr>
          <a:xfrm>
            <a:off x="163685" y="1287852"/>
            <a:ext cx="1794512" cy="1775654"/>
          </a:xfrm>
          <a:prstGeom prst="rect">
            <a:avLst/>
          </a:prstGeom>
          <a:ln>
            <a:solidFill>
              <a:schemeClr val="accent1"/>
            </a:solidFill>
          </a:ln>
        </p:spPr>
      </p:pic>
      <p:pic>
        <p:nvPicPr>
          <p:cNvPr id="12" name="Immagine 11">
            <a:extLst>
              <a:ext uri="{FF2B5EF4-FFF2-40B4-BE49-F238E27FC236}">
                <a16:creationId xmlns:a16="http://schemas.microsoft.com/office/drawing/2014/main" id="{5E957603-A74F-44AD-908F-1444A9096324}"/>
              </a:ext>
            </a:extLst>
          </p:cNvPr>
          <p:cNvPicPr>
            <a:picLocks noChangeAspect="1"/>
          </p:cNvPicPr>
          <p:nvPr/>
        </p:nvPicPr>
        <p:blipFill>
          <a:blip r:embed="rId3"/>
          <a:stretch>
            <a:fillRect/>
          </a:stretch>
        </p:blipFill>
        <p:spPr>
          <a:xfrm>
            <a:off x="2132735" y="862890"/>
            <a:ext cx="3398008" cy="2638617"/>
          </a:xfrm>
          <a:prstGeom prst="rect">
            <a:avLst/>
          </a:prstGeom>
          <a:ln>
            <a:solidFill>
              <a:schemeClr val="accent1"/>
            </a:solidFill>
          </a:ln>
        </p:spPr>
      </p:pic>
      <p:sp>
        <p:nvSpPr>
          <p:cNvPr id="3" name="Rettangolo 2">
            <a:extLst>
              <a:ext uri="{FF2B5EF4-FFF2-40B4-BE49-F238E27FC236}">
                <a16:creationId xmlns:a16="http://schemas.microsoft.com/office/drawing/2014/main" id="{DF5CC493-3C5E-4747-A5DC-6C059E297B39}"/>
              </a:ext>
            </a:extLst>
          </p:cNvPr>
          <p:cNvSpPr/>
          <p:nvPr/>
        </p:nvSpPr>
        <p:spPr>
          <a:xfrm>
            <a:off x="257646" y="872538"/>
            <a:ext cx="1629097" cy="26889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3200" b="0" i="0" u="none" strike="noStrike" kern="1200" cap="none" spc="0" normalizeH="0" baseline="0" noProof="0">
              <a:ln>
                <a:noFill/>
              </a:ln>
              <a:solidFill>
                <a:prstClr val="black"/>
              </a:solidFill>
              <a:effectLst/>
              <a:uLnTx/>
              <a:uFillTx/>
              <a:latin typeface="Calibri"/>
              <a:ea typeface="+mn-ea"/>
              <a:cs typeface="+mn-cs"/>
            </a:endParaRPr>
          </a:p>
        </p:txBody>
      </p:sp>
      <p:sp>
        <p:nvSpPr>
          <p:cNvPr id="14" name="CasellaDiTesto 13">
            <a:extLst>
              <a:ext uri="{FF2B5EF4-FFF2-40B4-BE49-F238E27FC236}">
                <a16:creationId xmlns:a16="http://schemas.microsoft.com/office/drawing/2014/main" id="{E7FCC655-D158-4D5D-93FC-FCDFF6901F60}"/>
              </a:ext>
            </a:extLst>
          </p:cNvPr>
          <p:cNvSpPr txBox="1"/>
          <p:nvPr/>
        </p:nvSpPr>
        <p:spPr>
          <a:xfrm>
            <a:off x="245012" y="899617"/>
            <a:ext cx="180218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Light"/>
                <a:ea typeface="+mn-ea"/>
                <a:cs typeface="+mn-cs"/>
              </a:rPr>
              <a:t>Website 1° Version – M5</a:t>
            </a:r>
          </a:p>
        </p:txBody>
      </p:sp>
      <p:sp>
        <p:nvSpPr>
          <p:cNvPr id="18" name="CasellaDiTesto 17">
            <a:extLst>
              <a:ext uri="{FF2B5EF4-FFF2-40B4-BE49-F238E27FC236}">
                <a16:creationId xmlns:a16="http://schemas.microsoft.com/office/drawing/2014/main" id="{4EE57895-02D2-4EFB-9944-EA2BF6803678}"/>
              </a:ext>
            </a:extLst>
          </p:cNvPr>
          <p:cNvSpPr txBox="1"/>
          <p:nvPr/>
        </p:nvSpPr>
        <p:spPr>
          <a:xfrm>
            <a:off x="2570000" y="2102924"/>
            <a:ext cx="2882187" cy="3659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3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Website 2° Version – M8</a:t>
            </a:r>
          </a:p>
        </p:txBody>
      </p:sp>
      <p:sp>
        <p:nvSpPr>
          <p:cNvPr id="10" name="Freccia a destra 9">
            <a:extLst>
              <a:ext uri="{FF2B5EF4-FFF2-40B4-BE49-F238E27FC236}">
                <a16:creationId xmlns:a16="http://schemas.microsoft.com/office/drawing/2014/main" id="{A6D8E1E4-9685-4512-9A6B-B1DE4CC0E46A}"/>
              </a:ext>
            </a:extLst>
          </p:cNvPr>
          <p:cNvSpPr/>
          <p:nvPr/>
        </p:nvSpPr>
        <p:spPr>
          <a:xfrm rot="960944">
            <a:off x="1582476" y="1568115"/>
            <a:ext cx="829998" cy="534809"/>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39"/>
          <p:cNvSpPr txBox="1"/>
          <p:nvPr/>
        </p:nvSpPr>
        <p:spPr>
          <a:xfrm>
            <a:off x="5877852" y="1514064"/>
            <a:ext cx="3129671" cy="1538883"/>
          </a:xfrm>
          <a:prstGeom prst="rect">
            <a:avLst/>
          </a:prstGeom>
          <a:solidFill>
            <a:schemeClr val="accent5">
              <a:lumMod val="40000"/>
              <a:lumOff val="60000"/>
            </a:schemeClr>
          </a:solidFill>
        </p:spPr>
        <p:txBody>
          <a:bodyPr wrap="square" rtlCol="0">
            <a:spAutoFit/>
          </a:bodyPr>
          <a:lstStyle>
            <a:defPPr>
              <a:defRPr lang="it-IT"/>
            </a:defPPr>
            <a:lvl1pPr marL="285750" indent="-285750">
              <a:buFont typeface="Wingdings" panose="05000000000000000000" pitchFamily="2" charset="2"/>
              <a:buChar char="ü"/>
              <a:defRPr sz="1400"/>
            </a:lvl1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New URL: projectescape.eu</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New sections: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4"/>
              </a:rPr>
              <a:t>Services</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5"/>
              </a:rPr>
              <a:t>Science Projects</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6"/>
              </a:rPr>
              <a:t>News</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7"/>
              </a:rPr>
              <a:t>Events</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0" noProof="0" dirty="0" err="1">
                <a:ln>
                  <a:noFill/>
                </a:ln>
                <a:solidFill>
                  <a:prstClr val="black"/>
                </a:solidFill>
                <a:effectLst/>
                <a:uLnTx/>
                <a:uFillTx/>
                <a:latin typeface="Calibri"/>
                <a:ea typeface="+mn-ea"/>
                <a:cs typeface="+mn-cs"/>
                <a:hlinkClick r:id="rId8"/>
              </a:rPr>
              <a:t>Deliverables</a:t>
            </a:r>
            <a:r>
              <a:rPr kumimoji="0" lang="it-IT" sz="1400" b="0" i="0" u="none" strike="noStrike" kern="1200" cap="none" spc="0" normalizeH="0" baseline="0" noProof="0" dirty="0">
                <a:ln>
                  <a:noFill/>
                </a:ln>
                <a:solidFill>
                  <a:prstClr val="black"/>
                </a:solidFill>
                <a:effectLst/>
                <a:uLnTx/>
                <a:uFillTx/>
                <a:latin typeface="Calibri"/>
                <a:ea typeface="+mn-ea"/>
                <a:cs typeface="+mn-cs"/>
              </a:rPr>
              <a:t> and </a:t>
            </a:r>
            <a:r>
              <a:rPr kumimoji="0" lang="it-IT" sz="1400" b="0" i="0" u="none" strike="noStrike" kern="1200" cap="none" spc="0" normalizeH="0" baseline="0" noProof="0" dirty="0" err="1">
                <a:ln>
                  <a:noFill/>
                </a:ln>
                <a:solidFill>
                  <a:prstClr val="black"/>
                </a:solidFill>
                <a:effectLst/>
                <a:uLnTx/>
                <a:uFillTx/>
                <a:latin typeface="Calibri"/>
                <a:ea typeface="+mn-ea"/>
                <a:cs typeface="+mn-cs"/>
                <a:hlinkClick r:id="rId9"/>
              </a:rPr>
              <a:t>Presentations</a:t>
            </a:r>
            <a:r>
              <a:rPr kumimoji="0" lang="it-IT"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10"/>
              </a:rPr>
              <a:t>About us</a:t>
            </a:r>
            <a:r>
              <a:rPr kumimoji="0" lang="it-IT" sz="1400" b="0" i="0" u="none" strike="noStrike" kern="1200" cap="none" spc="0" normalizeH="0" baseline="0" noProof="0" dirty="0">
                <a:ln>
                  <a:noFill/>
                </a:ln>
                <a:solidFill>
                  <a:prstClr val="black"/>
                </a:solidFill>
                <a:effectLst/>
                <a:uLnTx/>
                <a:uFillTx/>
                <a:latin typeface="Calibri"/>
                <a:ea typeface="+mn-ea"/>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11"/>
              </a:rPr>
              <a:t>Access </a:t>
            </a:r>
            <a:r>
              <a:rPr kumimoji="0" lang="it-IT" sz="1400" b="0" i="0" u="none" strike="noStrike" kern="1200" cap="none" spc="0" normalizeH="0" baseline="0" noProof="0" dirty="0" err="1">
                <a:ln>
                  <a:noFill/>
                </a:ln>
                <a:solidFill>
                  <a:prstClr val="black"/>
                </a:solidFill>
                <a:effectLst/>
                <a:uLnTx/>
                <a:uFillTx/>
                <a:latin typeface="Calibri"/>
                <a:ea typeface="+mn-ea"/>
                <a:cs typeface="+mn-cs"/>
                <a:hlinkClick r:id="rId11"/>
              </a:rPr>
              <a:t>Internal</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11"/>
              </a:rPr>
              <a:t> Tools for </a:t>
            </a:r>
            <a:r>
              <a:rPr kumimoji="0" lang="it-IT" sz="1400" b="0" i="0" u="none" strike="noStrike" kern="1200" cap="none" spc="0" normalizeH="0" baseline="0" noProof="0" dirty="0" err="1">
                <a:ln>
                  <a:noFill/>
                </a:ln>
                <a:solidFill>
                  <a:prstClr val="black"/>
                </a:solidFill>
                <a:effectLst/>
                <a:uLnTx/>
                <a:uFillTx/>
                <a:latin typeface="Calibri"/>
                <a:ea typeface="+mn-ea"/>
                <a:cs typeface="+mn-cs"/>
                <a:hlinkClick r:id="rId11"/>
              </a:rPr>
              <a:t>Partners</a:t>
            </a:r>
            <a:r>
              <a:rPr kumimoji="0" lang="it-IT" sz="1400" b="0" i="0" u="none" strike="noStrike" kern="1200" cap="none" spc="0" normalizeH="0" baseline="0" noProof="0" dirty="0">
                <a:ln>
                  <a:noFill/>
                </a:ln>
                <a:solidFill>
                  <a:prstClr val="black"/>
                </a:solidFill>
                <a:effectLst/>
                <a:uLnTx/>
                <a:uFillTx/>
                <a:latin typeface="Calibri"/>
                <a:ea typeface="+mn-ea"/>
                <a:cs typeface="+mn-cs"/>
              </a:rPr>
              <a:t>;</a:t>
            </a:r>
          </a:p>
        </p:txBody>
      </p:sp>
      <p:sp>
        <p:nvSpPr>
          <p:cNvPr id="20" name="Freccia a destra 19">
            <a:extLst>
              <a:ext uri="{FF2B5EF4-FFF2-40B4-BE49-F238E27FC236}">
                <a16:creationId xmlns:a16="http://schemas.microsoft.com/office/drawing/2014/main" id="{A6D8E1E4-9685-4512-9A6B-B1DE4CC0E46A}"/>
              </a:ext>
            </a:extLst>
          </p:cNvPr>
          <p:cNvSpPr/>
          <p:nvPr/>
        </p:nvSpPr>
        <p:spPr>
          <a:xfrm rot="960944">
            <a:off x="5215600" y="1536751"/>
            <a:ext cx="829998" cy="534809"/>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39"/>
          <p:cNvSpPr txBox="1"/>
          <p:nvPr/>
        </p:nvSpPr>
        <p:spPr>
          <a:xfrm>
            <a:off x="84516" y="3821576"/>
            <a:ext cx="4132641" cy="1661993"/>
          </a:xfrm>
          <a:prstGeom prst="rect">
            <a:avLst/>
          </a:prstGeom>
          <a:solidFill>
            <a:schemeClr val="accent4">
              <a:lumMod val="40000"/>
              <a:lumOff val="60000"/>
            </a:schemeClr>
          </a:solidFill>
        </p:spPr>
        <p:txBody>
          <a:bodyPr wrap="square" rtlCol="0">
            <a:spAutoFit/>
          </a:bodyPr>
          <a:lstStyle>
            <a:defPPr>
              <a:defRPr lang="it-IT"/>
            </a:defPPr>
            <a:lvl1pPr marL="285750" indent="-285750">
              <a:buFont typeface="Wingdings" panose="05000000000000000000" pitchFamily="2" charset="2"/>
              <a:buChar char="ü"/>
              <a:defRPr sz="1400"/>
            </a:lvl1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pt-PT" sz="1800" b="1" i="0" u="none" strike="noStrike" kern="1200" cap="none" spc="0" normalizeH="0" baseline="0" noProof="0" dirty="0">
                <a:ln>
                  <a:noFill/>
                </a:ln>
                <a:solidFill>
                  <a:prstClr val="black"/>
                </a:solidFill>
                <a:effectLst/>
                <a:uLnTx/>
                <a:uFillTx/>
                <a:latin typeface="Calibri"/>
                <a:ea typeface="+mn-ea"/>
                <a:cs typeface="+mn-cs"/>
              </a:rPr>
              <a:t>UPDATES SINCE WEBSITE LAUNCH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Included </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12"/>
              </a:rPr>
              <a:t>Newsletter </a:t>
            </a:r>
            <a:r>
              <a:rPr kumimoji="0" lang="it-IT" sz="1400" b="0" i="0" u="none" strike="noStrike" kern="1200" cap="none" spc="0" normalizeH="0" baseline="0" noProof="0" dirty="0" err="1">
                <a:ln>
                  <a:noFill/>
                </a:ln>
                <a:solidFill>
                  <a:prstClr val="black"/>
                </a:solidFill>
                <a:effectLst/>
                <a:uLnTx/>
                <a:uFillTx/>
                <a:latin typeface="Calibri"/>
                <a:ea typeface="+mn-ea"/>
                <a:cs typeface="+mn-cs"/>
                <a:hlinkClick r:id="rId12"/>
              </a:rPr>
              <a:t>subscription</a:t>
            </a:r>
            <a:r>
              <a:rPr kumimoji="0" lang="it-IT" sz="1400" b="0" i="0" u="none" strike="noStrike" kern="1200" cap="none" spc="0" normalizeH="0" baseline="0" noProof="0" dirty="0">
                <a:ln>
                  <a:noFill/>
                </a:ln>
                <a:solidFill>
                  <a:prstClr val="black"/>
                </a:solidFill>
                <a:effectLst/>
                <a:uLnTx/>
                <a:uFillTx/>
                <a:latin typeface="Calibri"/>
                <a:ea typeface="+mn-ea"/>
                <a:cs typeface="+mn-cs"/>
                <a:hlinkClick r:id="rId12"/>
              </a:rPr>
              <a:t> </a:t>
            </a:r>
            <a:r>
              <a:rPr kumimoji="0" lang="it-IT" sz="1400" b="0" i="0" u="none" strike="noStrike" kern="1200" cap="none" spc="0" normalizeH="0" baseline="0" noProof="0" dirty="0" err="1">
                <a:ln>
                  <a:noFill/>
                </a:ln>
                <a:solidFill>
                  <a:prstClr val="black"/>
                </a:solidFill>
                <a:effectLst/>
                <a:uLnTx/>
                <a:uFillTx/>
                <a:latin typeface="Calibri"/>
                <a:ea typeface="+mn-ea"/>
                <a:cs typeface="+mn-cs"/>
                <a:hlinkClick r:id="rId12"/>
              </a:rPr>
              <a:t>form</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New website search box</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Revamped sections: </a:t>
            </a:r>
            <a:r>
              <a:rPr kumimoji="0" lang="it-IT" sz="14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hlinkClick r:id="rId13"/>
              </a:rPr>
              <a:t>Comm</a:t>
            </a:r>
            <a:r>
              <a:rPr kumimoji="0" lang="it-IT"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13"/>
              </a:rPr>
              <a:t>-Kit</a:t>
            </a:r>
            <a:r>
              <a:rPr kumimoji="0" lang="it-IT"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it-IT"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14"/>
              </a:rPr>
              <a:t>Citizen Science Page</a:t>
            </a:r>
            <a:r>
              <a:rPr kumimoji="0" lang="it-IT"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and </a:t>
            </a:r>
            <a:r>
              <a:rPr kumimoji="0" lang="it-IT" sz="14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hlinkClick r:id="rId15"/>
              </a:rPr>
              <a:t>Organisation</a:t>
            </a:r>
            <a:r>
              <a:rPr kumimoji="0" lang="it-IT"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hlinkClick r:id="rId15"/>
              </a:rPr>
              <a:t> Section</a:t>
            </a:r>
            <a:r>
              <a:rPr kumimoji="0" lang="it-IT" sz="1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Waiting for WP1 &amp; WP4 info for the website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Submission of “D6.1 – ESCAPE Website live” by M8</a:t>
            </a:r>
          </a:p>
        </p:txBody>
      </p:sp>
      <p:sp>
        <p:nvSpPr>
          <p:cNvPr id="22" name="Freccia a destra 21">
            <a:extLst>
              <a:ext uri="{FF2B5EF4-FFF2-40B4-BE49-F238E27FC236}">
                <a16:creationId xmlns:a16="http://schemas.microsoft.com/office/drawing/2014/main" id="{A6D8E1E4-9685-4512-9A6B-B1DE4CC0E46A}"/>
              </a:ext>
            </a:extLst>
          </p:cNvPr>
          <p:cNvSpPr/>
          <p:nvPr/>
        </p:nvSpPr>
        <p:spPr>
          <a:xfrm>
            <a:off x="3843101" y="4040939"/>
            <a:ext cx="829998" cy="534809"/>
          </a:xfrm>
          <a:prstGeom prst="rightArrow">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ttangolo 12"/>
          <p:cNvSpPr/>
          <p:nvPr/>
        </p:nvSpPr>
        <p:spPr>
          <a:xfrm>
            <a:off x="4824035" y="3829851"/>
            <a:ext cx="3583072" cy="1092607"/>
          </a:xfrm>
          <a:prstGeom prst="rect">
            <a:avLst/>
          </a:prstGeom>
          <a:solidFill>
            <a:schemeClr val="accent1">
              <a:lumMod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pt-PT" sz="1800" b="1" i="0" u="none" strike="noStrike" kern="1200" cap="none" spc="0" normalizeH="0" baseline="0" noProof="0" dirty="0">
                <a:ln>
                  <a:noFill/>
                </a:ln>
                <a:solidFill>
                  <a:prstClr val="white"/>
                </a:solidFill>
                <a:effectLst/>
                <a:uLnTx/>
                <a:uFillTx/>
                <a:latin typeface="Calibri"/>
                <a:ea typeface="+mn-ea"/>
                <a:cs typeface="+mn-cs"/>
              </a:rPr>
              <a:t>RESULTS BY JANUARY 2020</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it-IT" sz="1000" b="1" i="0" u="none" strike="noStrike" kern="1200" cap="none" spc="0" normalizeH="0" baseline="0" noProof="0" dirty="0">
              <a:ln>
                <a:noFill/>
              </a:ln>
              <a:solidFill>
                <a:prstClr val="white"/>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Nº Visitors </a:t>
            </a:r>
            <a:r>
              <a:rPr kumimoji="0" lang="it-IT" sz="1800" b="1"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 2.351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Page </a:t>
            </a:r>
            <a:r>
              <a:rPr kumimoji="0" lang="it-IT" sz="1800" b="1" i="0" u="none" strike="noStrike" kern="1200" cap="none" spc="0" normalizeH="0" baseline="0" noProof="0" dirty="0" err="1">
                <a:ln>
                  <a:noFill/>
                </a:ln>
                <a:solidFill>
                  <a:prstClr val="white"/>
                </a:solidFill>
                <a:effectLst/>
                <a:uLnTx/>
                <a:uFillTx/>
                <a:latin typeface="Calibri"/>
                <a:ea typeface="+mn-ea"/>
                <a:cs typeface="+mn-cs"/>
                <a:sym typeface="Wingdings" panose="05000000000000000000" pitchFamily="2" charset="2"/>
              </a:rPr>
              <a:t>Views</a:t>
            </a:r>
            <a:r>
              <a:rPr kumimoji="0" lang="it-IT" sz="1800" b="1"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  13.910 (</a:t>
            </a:r>
            <a:r>
              <a:rPr kumimoji="0" lang="it-IT" sz="1800" b="1" i="0" u="none" strike="noStrike" kern="1200" cap="none" spc="0" normalizeH="0" baseline="0" noProof="0" dirty="0" err="1">
                <a:ln>
                  <a:noFill/>
                </a:ln>
                <a:solidFill>
                  <a:prstClr val="white"/>
                </a:solidFill>
                <a:effectLst/>
                <a:uLnTx/>
                <a:uFillTx/>
                <a:latin typeface="Calibri"/>
                <a:ea typeface="+mn-ea"/>
                <a:cs typeface="+mn-cs"/>
                <a:sym typeface="Wingdings" panose="05000000000000000000" pitchFamily="2" charset="2"/>
              </a:rPr>
              <a:t>Jan</a:t>
            </a:r>
            <a:r>
              <a:rPr kumimoji="0" lang="it-IT" sz="1800" b="1"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 2020)</a:t>
            </a:r>
            <a:endParaRPr kumimoji="0" lang="it-IT"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ttangolo 22"/>
          <p:cNvSpPr/>
          <p:nvPr/>
        </p:nvSpPr>
        <p:spPr>
          <a:xfrm>
            <a:off x="4870149" y="5022000"/>
            <a:ext cx="3782531" cy="738664"/>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The exploitation plan after ESCAPE conclusion?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Online catalogue of ESCAPE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1" i="0" u="none" strike="noStrike" kern="1200" cap="none" spc="0" normalizeH="0" baseline="0" noProof="0" dirty="0">
                <a:ln>
                  <a:noFill/>
                </a:ln>
                <a:solidFill>
                  <a:prstClr val="black"/>
                </a:solidFill>
                <a:effectLst/>
                <a:uLnTx/>
                <a:uFillTx/>
                <a:latin typeface="Calibri"/>
                <a:ea typeface="+mn-ea"/>
                <a:cs typeface="+mn-cs"/>
              </a:rPr>
              <a:t>What else?</a:t>
            </a:r>
          </a:p>
        </p:txBody>
      </p:sp>
    </p:spTree>
    <p:extLst>
      <p:ext uri="{BB962C8B-B14F-4D97-AF65-F5344CB8AC3E}">
        <p14:creationId xmlns:p14="http://schemas.microsoft.com/office/powerpoint/2010/main" val="2125221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16">
            <a:extLst>
              <a:ext uri="{FF2B5EF4-FFF2-40B4-BE49-F238E27FC236}">
                <a16:creationId xmlns:a16="http://schemas.microsoft.com/office/drawing/2014/main" id="{DF290664-3956-4F23-A73C-1AAD6820CABB}"/>
              </a:ext>
            </a:extLst>
          </p:cNvPr>
          <p:cNvPicPr>
            <a:picLocks noChangeAspect="1"/>
          </p:cNvPicPr>
          <p:nvPr/>
        </p:nvPicPr>
        <p:blipFill>
          <a:blip r:embed="rId2"/>
          <a:stretch>
            <a:fillRect/>
          </a:stretch>
        </p:blipFill>
        <p:spPr>
          <a:xfrm>
            <a:off x="6105925" y="3646880"/>
            <a:ext cx="1272082" cy="1030713"/>
          </a:xfrm>
          <a:prstGeom prst="rect">
            <a:avLst/>
          </a:prstGeom>
        </p:spPr>
      </p:pic>
      <p:pic>
        <p:nvPicPr>
          <p:cNvPr id="13" name="Immagine 12">
            <a:extLst>
              <a:ext uri="{FF2B5EF4-FFF2-40B4-BE49-F238E27FC236}">
                <a16:creationId xmlns:a16="http://schemas.microsoft.com/office/drawing/2014/main" id="{021062E5-3AF9-4774-8E39-AB4DAA651C81}"/>
              </a:ext>
            </a:extLst>
          </p:cNvPr>
          <p:cNvPicPr>
            <a:picLocks noChangeAspect="1"/>
          </p:cNvPicPr>
          <p:nvPr/>
        </p:nvPicPr>
        <p:blipFill>
          <a:blip r:embed="rId3"/>
          <a:stretch>
            <a:fillRect/>
          </a:stretch>
        </p:blipFill>
        <p:spPr>
          <a:xfrm>
            <a:off x="6216697" y="1684108"/>
            <a:ext cx="1480706" cy="1034466"/>
          </a:xfrm>
          <a:prstGeom prst="rect">
            <a:avLst/>
          </a:prstGeom>
        </p:spPr>
      </p:pic>
      <p:pic>
        <p:nvPicPr>
          <p:cNvPr id="9" name="Immagine 8">
            <a:extLst>
              <a:ext uri="{FF2B5EF4-FFF2-40B4-BE49-F238E27FC236}">
                <a16:creationId xmlns:a16="http://schemas.microsoft.com/office/drawing/2014/main" id="{CCE8C3DB-1186-4BFD-B5E3-D1507E39C910}"/>
              </a:ext>
            </a:extLst>
          </p:cNvPr>
          <p:cNvPicPr>
            <a:picLocks noChangeAspect="1"/>
          </p:cNvPicPr>
          <p:nvPr/>
        </p:nvPicPr>
        <p:blipFill>
          <a:blip r:embed="rId4"/>
          <a:stretch>
            <a:fillRect/>
          </a:stretch>
        </p:blipFill>
        <p:spPr>
          <a:xfrm>
            <a:off x="4813677" y="1618723"/>
            <a:ext cx="1484925" cy="1099851"/>
          </a:xfrm>
          <a:prstGeom prst="rect">
            <a:avLst/>
          </a:prstGeom>
        </p:spPr>
      </p:pic>
      <p:pic>
        <p:nvPicPr>
          <p:cNvPr id="14" name="Immagine 13">
            <a:extLst>
              <a:ext uri="{FF2B5EF4-FFF2-40B4-BE49-F238E27FC236}">
                <a16:creationId xmlns:a16="http://schemas.microsoft.com/office/drawing/2014/main" id="{A52A3D40-BDBB-44B4-8085-BCD08D172B44}"/>
              </a:ext>
            </a:extLst>
          </p:cNvPr>
          <p:cNvPicPr>
            <a:picLocks noChangeAspect="1"/>
          </p:cNvPicPr>
          <p:nvPr/>
        </p:nvPicPr>
        <p:blipFill>
          <a:blip r:embed="rId5"/>
          <a:stretch>
            <a:fillRect/>
          </a:stretch>
        </p:blipFill>
        <p:spPr>
          <a:xfrm>
            <a:off x="1917080" y="4718204"/>
            <a:ext cx="1255387" cy="835778"/>
          </a:xfrm>
          <a:prstGeom prst="rect">
            <a:avLst/>
          </a:prstGeom>
        </p:spPr>
      </p:pic>
      <p:pic>
        <p:nvPicPr>
          <p:cNvPr id="19" name="Immagine 18">
            <a:extLst>
              <a:ext uri="{FF2B5EF4-FFF2-40B4-BE49-F238E27FC236}">
                <a16:creationId xmlns:a16="http://schemas.microsoft.com/office/drawing/2014/main" id="{70F274A5-907D-45E3-B35E-B2C76506D92F}"/>
              </a:ext>
            </a:extLst>
          </p:cNvPr>
          <p:cNvPicPr>
            <a:picLocks noChangeAspect="1"/>
          </p:cNvPicPr>
          <p:nvPr/>
        </p:nvPicPr>
        <p:blipFill>
          <a:blip r:embed="rId6"/>
          <a:stretch>
            <a:fillRect/>
          </a:stretch>
        </p:blipFill>
        <p:spPr>
          <a:xfrm>
            <a:off x="360370" y="4715911"/>
            <a:ext cx="1255387" cy="901127"/>
          </a:xfrm>
          <a:prstGeom prst="rect">
            <a:avLst/>
          </a:prstGeom>
        </p:spPr>
      </p:pic>
      <p:pic>
        <p:nvPicPr>
          <p:cNvPr id="6" name="Immagine 5">
            <a:extLst>
              <a:ext uri="{FF2B5EF4-FFF2-40B4-BE49-F238E27FC236}">
                <a16:creationId xmlns:a16="http://schemas.microsoft.com/office/drawing/2014/main" id="{AF11C09E-89A1-43D4-935C-87EF364B881A}"/>
              </a:ext>
            </a:extLst>
          </p:cNvPr>
          <p:cNvPicPr>
            <a:picLocks noChangeAspect="1"/>
          </p:cNvPicPr>
          <p:nvPr/>
        </p:nvPicPr>
        <p:blipFill>
          <a:blip r:embed="rId7"/>
          <a:stretch>
            <a:fillRect/>
          </a:stretch>
        </p:blipFill>
        <p:spPr>
          <a:xfrm>
            <a:off x="3436924" y="3557286"/>
            <a:ext cx="1248509" cy="832339"/>
          </a:xfrm>
          <a:prstGeom prst="rect">
            <a:avLst/>
          </a:prstGeom>
        </p:spPr>
      </p:pic>
      <p:pic>
        <p:nvPicPr>
          <p:cNvPr id="24" name="Immagine 23">
            <a:extLst>
              <a:ext uri="{FF2B5EF4-FFF2-40B4-BE49-F238E27FC236}">
                <a16:creationId xmlns:a16="http://schemas.microsoft.com/office/drawing/2014/main" id="{0A09C9AD-303C-4B4A-A710-43C6A53C20FD}"/>
              </a:ext>
            </a:extLst>
          </p:cNvPr>
          <p:cNvPicPr>
            <a:picLocks noChangeAspect="1"/>
          </p:cNvPicPr>
          <p:nvPr/>
        </p:nvPicPr>
        <p:blipFill>
          <a:blip r:embed="rId8"/>
          <a:stretch>
            <a:fillRect/>
          </a:stretch>
        </p:blipFill>
        <p:spPr>
          <a:xfrm>
            <a:off x="1894257" y="3572718"/>
            <a:ext cx="1251948" cy="846097"/>
          </a:xfrm>
          <a:prstGeom prst="rect">
            <a:avLst/>
          </a:prstGeom>
        </p:spPr>
      </p:pic>
      <p:pic>
        <p:nvPicPr>
          <p:cNvPr id="26" name="Immagine 25">
            <a:extLst>
              <a:ext uri="{FF2B5EF4-FFF2-40B4-BE49-F238E27FC236}">
                <a16:creationId xmlns:a16="http://schemas.microsoft.com/office/drawing/2014/main" id="{C7E73E50-DE3D-4541-8648-B8AF17FD6F64}"/>
              </a:ext>
            </a:extLst>
          </p:cNvPr>
          <p:cNvPicPr>
            <a:picLocks noChangeAspect="1"/>
          </p:cNvPicPr>
          <p:nvPr/>
        </p:nvPicPr>
        <p:blipFill>
          <a:blip r:embed="rId9"/>
          <a:stretch>
            <a:fillRect/>
          </a:stretch>
        </p:blipFill>
        <p:spPr>
          <a:xfrm>
            <a:off x="356287" y="3570347"/>
            <a:ext cx="1249400" cy="864707"/>
          </a:xfrm>
          <a:prstGeom prst="rect">
            <a:avLst/>
          </a:prstGeom>
        </p:spPr>
      </p:pic>
      <p:pic>
        <p:nvPicPr>
          <p:cNvPr id="21" name="Immagine 20">
            <a:extLst>
              <a:ext uri="{FF2B5EF4-FFF2-40B4-BE49-F238E27FC236}">
                <a16:creationId xmlns:a16="http://schemas.microsoft.com/office/drawing/2014/main" id="{E11C8C3A-A2D4-4CEF-9870-4237233F34B6}"/>
              </a:ext>
            </a:extLst>
          </p:cNvPr>
          <p:cNvPicPr>
            <a:picLocks noChangeAspect="1"/>
          </p:cNvPicPr>
          <p:nvPr/>
        </p:nvPicPr>
        <p:blipFill>
          <a:blip r:embed="rId10"/>
          <a:stretch>
            <a:fillRect/>
          </a:stretch>
        </p:blipFill>
        <p:spPr>
          <a:xfrm>
            <a:off x="2687648" y="1015288"/>
            <a:ext cx="1809808" cy="1893463"/>
          </a:xfrm>
          <a:prstGeom prst="rect">
            <a:avLst/>
          </a:prstGeom>
        </p:spPr>
      </p:pic>
      <p:sp>
        <p:nvSpPr>
          <p:cNvPr id="46" name="Rettangolo 45">
            <a:extLst>
              <a:ext uri="{FF2B5EF4-FFF2-40B4-BE49-F238E27FC236}">
                <a16:creationId xmlns:a16="http://schemas.microsoft.com/office/drawing/2014/main" id="{0BEA0D1F-50E2-4CD8-A164-778A7F0DADDB}"/>
              </a:ext>
            </a:extLst>
          </p:cNvPr>
          <p:cNvSpPr/>
          <p:nvPr/>
        </p:nvSpPr>
        <p:spPr>
          <a:xfrm>
            <a:off x="10030710" y="9393918"/>
            <a:ext cx="14113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Live-tweeting events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ttangolo 1">
            <a:extLst>
              <a:ext uri="{FF2B5EF4-FFF2-40B4-BE49-F238E27FC236}">
                <a16:creationId xmlns:a16="http://schemas.microsoft.com/office/drawing/2014/main" id="{B06A74A1-52A4-4211-947B-DFAD0187DC51}"/>
              </a:ext>
            </a:extLst>
          </p:cNvPr>
          <p:cNvSpPr/>
          <p:nvPr/>
        </p:nvSpPr>
        <p:spPr>
          <a:xfrm>
            <a:off x="985067" y="1321206"/>
            <a:ext cx="123469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Twitter</a:t>
            </a:r>
          </a:p>
        </p:txBody>
      </p:sp>
      <p:pic>
        <p:nvPicPr>
          <p:cNvPr id="5" name="Immagine 4">
            <a:extLst>
              <a:ext uri="{FF2B5EF4-FFF2-40B4-BE49-F238E27FC236}">
                <a16:creationId xmlns:a16="http://schemas.microsoft.com/office/drawing/2014/main" id="{4DE3F33B-ED57-4ECF-BD9A-E5A0D65B0509}"/>
              </a:ext>
            </a:extLst>
          </p:cNvPr>
          <p:cNvPicPr>
            <a:picLocks noChangeAspect="1"/>
          </p:cNvPicPr>
          <p:nvPr/>
        </p:nvPicPr>
        <p:blipFill>
          <a:blip r:embed="rId11"/>
          <a:stretch>
            <a:fillRect/>
          </a:stretch>
        </p:blipFill>
        <p:spPr>
          <a:xfrm>
            <a:off x="234346" y="1221460"/>
            <a:ext cx="750721" cy="599602"/>
          </a:xfrm>
          <a:prstGeom prst="rect">
            <a:avLst/>
          </a:prstGeom>
        </p:spPr>
      </p:pic>
      <p:sp>
        <p:nvSpPr>
          <p:cNvPr id="52" name="Rettangolo 51">
            <a:extLst>
              <a:ext uri="{FF2B5EF4-FFF2-40B4-BE49-F238E27FC236}">
                <a16:creationId xmlns:a16="http://schemas.microsoft.com/office/drawing/2014/main" id="{A29F71C2-ACDB-4563-B1F3-26F8E24BD4B4}"/>
              </a:ext>
            </a:extLst>
          </p:cNvPr>
          <p:cNvSpPr/>
          <p:nvPr/>
        </p:nvSpPr>
        <p:spPr>
          <a:xfrm>
            <a:off x="-66497" y="2938059"/>
            <a:ext cx="4572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sng" strike="noStrike" kern="1200" cap="none" spc="0" normalizeH="0" baseline="0" noProof="0" dirty="0">
                <a:ln>
                  <a:noFill/>
                </a:ln>
                <a:solidFill>
                  <a:prstClr val="black"/>
                </a:solidFill>
                <a:effectLst/>
                <a:uLnTx/>
                <a:uFillTx/>
                <a:latin typeface="Calibri"/>
                <a:ea typeface="+mn-ea"/>
                <a:cs typeface="+mn-cs"/>
              </a:rPr>
              <a:t>Multipliers/influencers that count</a:t>
            </a:r>
            <a:endParaRPr kumimoji="0" lang="it-IT"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62" name="Stella a 10 punte 61">
            <a:extLst>
              <a:ext uri="{FF2B5EF4-FFF2-40B4-BE49-F238E27FC236}">
                <a16:creationId xmlns:a16="http://schemas.microsoft.com/office/drawing/2014/main" id="{7B5FEA5C-BF94-4784-9DB8-C36998D4053E}"/>
              </a:ext>
            </a:extLst>
          </p:cNvPr>
          <p:cNvSpPr/>
          <p:nvPr/>
        </p:nvSpPr>
        <p:spPr>
          <a:xfrm rot="576847">
            <a:off x="2174516" y="4582528"/>
            <a:ext cx="1347635" cy="599601"/>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2.161 followers</a:t>
            </a:r>
          </a:p>
        </p:txBody>
      </p:sp>
      <p:sp>
        <p:nvSpPr>
          <p:cNvPr id="63" name="Stella a 10 punte 62">
            <a:extLst>
              <a:ext uri="{FF2B5EF4-FFF2-40B4-BE49-F238E27FC236}">
                <a16:creationId xmlns:a16="http://schemas.microsoft.com/office/drawing/2014/main" id="{60A86542-9BBB-4F8C-B132-6C8774C1E8BA}"/>
              </a:ext>
            </a:extLst>
          </p:cNvPr>
          <p:cNvSpPr/>
          <p:nvPr/>
        </p:nvSpPr>
        <p:spPr>
          <a:xfrm rot="576847">
            <a:off x="653396" y="4674189"/>
            <a:ext cx="1225803" cy="572923"/>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7.293 followers</a:t>
            </a:r>
          </a:p>
        </p:txBody>
      </p:sp>
      <p:sp>
        <p:nvSpPr>
          <p:cNvPr id="58" name="Stella a 10 punte 57">
            <a:extLst>
              <a:ext uri="{FF2B5EF4-FFF2-40B4-BE49-F238E27FC236}">
                <a16:creationId xmlns:a16="http://schemas.microsoft.com/office/drawing/2014/main" id="{DD3E3DB6-EFEB-4DFF-BD4D-B0651F529329}"/>
              </a:ext>
            </a:extLst>
          </p:cNvPr>
          <p:cNvSpPr/>
          <p:nvPr/>
        </p:nvSpPr>
        <p:spPr>
          <a:xfrm rot="576847">
            <a:off x="499700" y="3413626"/>
            <a:ext cx="1347635" cy="599601"/>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21.200 followers</a:t>
            </a:r>
          </a:p>
        </p:txBody>
      </p:sp>
      <p:sp>
        <p:nvSpPr>
          <p:cNvPr id="59" name="Stella a 10 punte 58">
            <a:extLst>
              <a:ext uri="{FF2B5EF4-FFF2-40B4-BE49-F238E27FC236}">
                <a16:creationId xmlns:a16="http://schemas.microsoft.com/office/drawing/2014/main" id="{B239C36A-E890-4DEA-ADC4-4A02E8E9CB22}"/>
              </a:ext>
            </a:extLst>
          </p:cNvPr>
          <p:cNvSpPr/>
          <p:nvPr/>
        </p:nvSpPr>
        <p:spPr>
          <a:xfrm rot="576847">
            <a:off x="1947067" y="3317776"/>
            <a:ext cx="1347635" cy="599601"/>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10.500 followers</a:t>
            </a:r>
          </a:p>
        </p:txBody>
      </p:sp>
      <p:cxnSp>
        <p:nvCxnSpPr>
          <p:cNvPr id="64" name="Connettore diritto 63">
            <a:extLst>
              <a:ext uri="{FF2B5EF4-FFF2-40B4-BE49-F238E27FC236}">
                <a16:creationId xmlns:a16="http://schemas.microsoft.com/office/drawing/2014/main" id="{F70C19CE-2F26-40FF-B7B1-D5A8052510B8}"/>
              </a:ext>
            </a:extLst>
          </p:cNvPr>
          <p:cNvCxnSpPr>
            <a:cxnSpLocks/>
          </p:cNvCxnSpPr>
          <p:nvPr/>
        </p:nvCxnSpPr>
        <p:spPr>
          <a:xfrm>
            <a:off x="4749706" y="1174809"/>
            <a:ext cx="0" cy="5025966"/>
          </a:xfrm>
          <a:prstGeom prst="line">
            <a:avLst/>
          </a:prstGeom>
        </p:spPr>
        <p:style>
          <a:lnRef idx="1">
            <a:schemeClr val="accent1"/>
          </a:lnRef>
          <a:fillRef idx="0">
            <a:schemeClr val="accent1"/>
          </a:fillRef>
          <a:effectRef idx="0">
            <a:schemeClr val="accent1"/>
          </a:effectRef>
          <a:fontRef idx="minor">
            <a:schemeClr val="tx1"/>
          </a:fontRef>
        </p:style>
      </p:cxnSp>
      <p:sp>
        <p:nvSpPr>
          <p:cNvPr id="60" name="Stella a 10 punte 59">
            <a:extLst>
              <a:ext uri="{FF2B5EF4-FFF2-40B4-BE49-F238E27FC236}">
                <a16:creationId xmlns:a16="http://schemas.microsoft.com/office/drawing/2014/main" id="{E9637180-F42D-49A1-AB43-D72C25FF5F79}"/>
              </a:ext>
            </a:extLst>
          </p:cNvPr>
          <p:cNvSpPr/>
          <p:nvPr/>
        </p:nvSpPr>
        <p:spPr>
          <a:xfrm rot="576847">
            <a:off x="3485815" y="3378317"/>
            <a:ext cx="1347635" cy="599601"/>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a:ea typeface="+mn-ea"/>
                <a:cs typeface="+mn-cs"/>
              </a:rPr>
              <a:t>10.300 followers</a:t>
            </a:r>
          </a:p>
        </p:txBody>
      </p:sp>
      <p:sp>
        <p:nvSpPr>
          <p:cNvPr id="48" name="Shape 178">
            <a:extLst>
              <a:ext uri="{FF2B5EF4-FFF2-40B4-BE49-F238E27FC236}">
                <a16:creationId xmlns:a16="http://schemas.microsoft.com/office/drawing/2014/main" id="{A5283B97-AA1C-45E0-89D5-E18577799DAB}"/>
              </a:ext>
            </a:extLst>
          </p:cNvPr>
          <p:cNvSpPr/>
          <p:nvPr/>
        </p:nvSpPr>
        <p:spPr>
          <a:xfrm rot="549696">
            <a:off x="1968129" y="1056833"/>
            <a:ext cx="1710054" cy="409492"/>
          </a:xfrm>
          <a:prstGeom prst="octagon">
            <a:avLst>
              <a:gd name="adj" fmla="val 29289"/>
            </a:avLst>
          </a:prstGeom>
          <a:solidFill>
            <a:schemeClr val="accent5">
              <a:lumMod val="50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white"/>
                </a:solidFill>
                <a:effectLst/>
                <a:uLnTx/>
                <a:uFillTx/>
                <a:latin typeface="Calibri"/>
                <a:ea typeface="+mn-ea"/>
                <a:cs typeface="+mn-cs"/>
              </a:rPr>
              <a:t>KPI: 700 tweets by the End of the Project </a:t>
            </a:r>
          </a:p>
        </p:txBody>
      </p:sp>
      <p:sp>
        <p:nvSpPr>
          <p:cNvPr id="49" name="Shape 178">
            <a:extLst>
              <a:ext uri="{FF2B5EF4-FFF2-40B4-BE49-F238E27FC236}">
                <a16:creationId xmlns:a16="http://schemas.microsoft.com/office/drawing/2014/main" id="{D74620A8-2BBE-4EB1-A7A8-37D8864C07BE}"/>
              </a:ext>
            </a:extLst>
          </p:cNvPr>
          <p:cNvSpPr/>
          <p:nvPr/>
        </p:nvSpPr>
        <p:spPr>
          <a:xfrm rot="549696">
            <a:off x="2430644" y="2065858"/>
            <a:ext cx="1694835" cy="521114"/>
          </a:xfrm>
          <a:prstGeom prst="octagon">
            <a:avLst>
              <a:gd name="adj" fmla="val 29289"/>
            </a:avLst>
          </a:prstGeom>
          <a:solidFill>
            <a:schemeClr val="accent5">
              <a:lumMod val="50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white"/>
                </a:solidFill>
                <a:effectLst/>
                <a:uLnTx/>
                <a:uFillTx/>
                <a:latin typeface="Calibri"/>
                <a:ea typeface="+mn-ea"/>
                <a:cs typeface="+mn-cs"/>
              </a:rPr>
              <a:t>KPI: </a:t>
            </a:r>
            <a:r>
              <a:rPr kumimoji="0" lang="pt-PT" sz="1100" b="1" i="0" u="none" strike="noStrike" kern="1200" cap="none" spc="0" normalizeH="0" baseline="0" noProof="0" dirty="0">
                <a:ln>
                  <a:noFill/>
                </a:ln>
                <a:solidFill>
                  <a:prstClr val="white"/>
                </a:solidFill>
                <a:effectLst/>
                <a:uLnTx/>
                <a:uFillTx/>
                <a:latin typeface="Calibri"/>
                <a:ea typeface="+mn-ea"/>
                <a:cs typeface="+mn-cs"/>
              </a:rPr>
              <a:t>420 </a:t>
            </a:r>
            <a:r>
              <a:rPr kumimoji="0" lang="it-IT" sz="1100" b="1" i="0" u="none" strike="noStrike" kern="1200" cap="none" spc="0" normalizeH="0" baseline="0" noProof="0" dirty="0">
                <a:ln>
                  <a:noFill/>
                </a:ln>
                <a:solidFill>
                  <a:prstClr val="white"/>
                </a:solidFill>
                <a:effectLst/>
                <a:uLnTx/>
                <a:uFillTx/>
                <a:latin typeface="Calibri"/>
                <a:ea typeface="+mn-ea"/>
                <a:cs typeface="+mn-cs"/>
              </a:rPr>
              <a:t>followers by the End of the Project</a:t>
            </a:r>
          </a:p>
        </p:txBody>
      </p:sp>
      <p:sp>
        <p:nvSpPr>
          <p:cNvPr id="51" name="Titolo 1">
            <a:extLst>
              <a:ext uri="{FF2B5EF4-FFF2-40B4-BE49-F238E27FC236}">
                <a16:creationId xmlns:a16="http://schemas.microsoft.com/office/drawing/2014/main" id="{0BCA55D1-5726-411E-9653-3D049BCE5D03}"/>
              </a:ext>
            </a:extLst>
          </p:cNvPr>
          <p:cNvSpPr txBox="1">
            <a:spLocks/>
          </p:cNvSpPr>
          <p:nvPr/>
        </p:nvSpPr>
        <p:spPr>
          <a:xfrm>
            <a:off x="1224951" y="160027"/>
            <a:ext cx="7290399" cy="6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a:ea typeface="+mj-ea"/>
                <a:cs typeface="+mj-cs"/>
              </a:rPr>
              <a:t>Twitter Community</a:t>
            </a:r>
            <a:endParaRPr kumimoji="0" lang="it-IT" sz="36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55" name="Segnaposto contenuto 2">
            <a:extLst>
              <a:ext uri="{FF2B5EF4-FFF2-40B4-BE49-F238E27FC236}">
                <a16:creationId xmlns:a16="http://schemas.microsoft.com/office/drawing/2014/main" id="{1432F78A-9273-483C-8112-A905AC09DC29}"/>
              </a:ext>
            </a:extLst>
          </p:cNvPr>
          <p:cNvSpPr txBox="1">
            <a:spLocks/>
          </p:cNvSpPr>
          <p:nvPr/>
        </p:nvSpPr>
        <p:spPr>
          <a:xfrm>
            <a:off x="196343" y="1839880"/>
            <a:ext cx="3081719" cy="9531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1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12"/>
              </a:buBlip>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+270 Tweets</a:t>
            </a:r>
          </a:p>
          <a:p>
            <a:pPr marL="228600" marR="0" lvl="0" indent="-228600" algn="l" defTabSz="914400" rtl="0" eaLnBrk="1" fontAlgn="auto" latinLnBrk="0" hangingPunct="1">
              <a:lnSpc>
                <a:spcPct val="90000"/>
              </a:lnSpc>
              <a:spcBef>
                <a:spcPts val="1000"/>
              </a:spcBef>
              <a:spcAft>
                <a:spcPts val="0"/>
              </a:spcAft>
              <a:buClrTx/>
              <a:buSzTx/>
              <a:buFontTx/>
              <a:buBlip>
                <a:blip r:embed="rId12"/>
              </a:buBlip>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 +285 Followers</a:t>
            </a:r>
          </a:p>
          <a:p>
            <a:pPr marL="228600" marR="0" lvl="0" indent="-228600" algn="l" defTabSz="914400" rtl="0" eaLnBrk="1" fontAlgn="auto" latinLnBrk="0" hangingPunct="1">
              <a:lnSpc>
                <a:spcPct val="90000"/>
              </a:lnSpc>
              <a:spcBef>
                <a:spcPts val="1000"/>
              </a:spcBef>
              <a:spcAft>
                <a:spcPts val="0"/>
              </a:spcAft>
              <a:buClrTx/>
              <a:buSzTx/>
              <a:buFontTx/>
              <a:buBlip>
                <a:blip r:embed="rId12"/>
              </a:buBlip>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+125.000 </a:t>
            </a:r>
            <a:r>
              <a:rPr kumimoji="0" lang="it-IT" sz="1400" b="0"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5" name="Rettangolo 64">
            <a:extLst>
              <a:ext uri="{FF2B5EF4-FFF2-40B4-BE49-F238E27FC236}">
                <a16:creationId xmlns:a16="http://schemas.microsoft.com/office/drawing/2014/main" id="{5F402950-1828-43B2-B938-343E0A0915E9}"/>
              </a:ext>
            </a:extLst>
          </p:cNvPr>
          <p:cNvSpPr/>
          <p:nvPr/>
        </p:nvSpPr>
        <p:spPr>
          <a:xfrm>
            <a:off x="-32530" y="5671329"/>
            <a:ext cx="9204666" cy="56173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Engaging the right communities as multiplier for dissemination. For next months, the social media channels will benefit from project updates available online</a:t>
            </a:r>
          </a:p>
        </p:txBody>
      </p:sp>
      <p:sp>
        <p:nvSpPr>
          <p:cNvPr id="50" name="Rettangolo 49">
            <a:extLst>
              <a:ext uri="{FF2B5EF4-FFF2-40B4-BE49-F238E27FC236}">
                <a16:creationId xmlns:a16="http://schemas.microsoft.com/office/drawing/2014/main" id="{02072791-BB9B-4C6E-9DF6-187D45742323}"/>
              </a:ext>
            </a:extLst>
          </p:cNvPr>
          <p:cNvSpPr/>
          <p:nvPr/>
        </p:nvSpPr>
        <p:spPr>
          <a:xfrm>
            <a:off x="4741151" y="1067571"/>
            <a:ext cx="4572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sng" strike="noStrike" kern="1200" cap="none" spc="0" normalizeH="0" baseline="0" noProof="0" dirty="0">
                <a:ln>
                  <a:noFill/>
                </a:ln>
                <a:solidFill>
                  <a:prstClr val="black"/>
                </a:solidFill>
                <a:effectLst/>
                <a:uLnTx/>
                <a:uFillTx/>
                <a:latin typeface="Calibri"/>
                <a:ea typeface="+mn-ea"/>
                <a:cs typeface="+mn-cs"/>
              </a:rPr>
              <a:t>Content rich Tweets attractive messaging</a:t>
            </a:r>
            <a:endParaRPr kumimoji="0" lang="it-IT" sz="1400" b="1" i="0" u="sng" strike="noStrike" kern="1200" cap="none" spc="0" normalizeH="0" baseline="0" noProof="0" dirty="0">
              <a:ln>
                <a:noFill/>
              </a:ln>
              <a:solidFill>
                <a:prstClr val="black"/>
              </a:solidFill>
              <a:effectLst/>
              <a:uLnTx/>
              <a:uFillTx/>
              <a:latin typeface="Calibri"/>
              <a:ea typeface="+mn-ea"/>
              <a:cs typeface="+mn-cs"/>
            </a:endParaRPr>
          </a:p>
        </p:txBody>
      </p:sp>
      <p:pic>
        <p:nvPicPr>
          <p:cNvPr id="8" name="Immagine 7">
            <a:extLst>
              <a:ext uri="{FF2B5EF4-FFF2-40B4-BE49-F238E27FC236}">
                <a16:creationId xmlns:a16="http://schemas.microsoft.com/office/drawing/2014/main" id="{54442674-D5A6-4F52-84AB-2E3B1F6BE000}"/>
              </a:ext>
            </a:extLst>
          </p:cNvPr>
          <p:cNvPicPr>
            <a:picLocks noChangeAspect="1"/>
          </p:cNvPicPr>
          <p:nvPr/>
        </p:nvPicPr>
        <p:blipFill>
          <a:blip r:embed="rId13"/>
          <a:stretch>
            <a:fillRect/>
          </a:stretch>
        </p:blipFill>
        <p:spPr>
          <a:xfrm>
            <a:off x="7834179" y="1596010"/>
            <a:ext cx="1213729" cy="1411217"/>
          </a:xfrm>
          <a:prstGeom prst="rect">
            <a:avLst/>
          </a:prstGeom>
        </p:spPr>
      </p:pic>
      <p:pic>
        <p:nvPicPr>
          <p:cNvPr id="12" name="Immagine 11">
            <a:extLst>
              <a:ext uri="{FF2B5EF4-FFF2-40B4-BE49-F238E27FC236}">
                <a16:creationId xmlns:a16="http://schemas.microsoft.com/office/drawing/2014/main" id="{894BEC5D-61B7-4262-8AEC-58DEAE6C7D66}"/>
              </a:ext>
            </a:extLst>
          </p:cNvPr>
          <p:cNvPicPr>
            <a:picLocks noChangeAspect="1"/>
          </p:cNvPicPr>
          <p:nvPr/>
        </p:nvPicPr>
        <p:blipFill>
          <a:blip r:embed="rId14"/>
          <a:stretch>
            <a:fillRect/>
          </a:stretch>
        </p:blipFill>
        <p:spPr>
          <a:xfrm>
            <a:off x="7700651" y="3761200"/>
            <a:ext cx="1360442" cy="1053470"/>
          </a:xfrm>
          <a:prstGeom prst="rect">
            <a:avLst/>
          </a:prstGeom>
        </p:spPr>
      </p:pic>
      <p:pic>
        <p:nvPicPr>
          <p:cNvPr id="15" name="Immagine 14">
            <a:extLst>
              <a:ext uri="{FF2B5EF4-FFF2-40B4-BE49-F238E27FC236}">
                <a16:creationId xmlns:a16="http://schemas.microsoft.com/office/drawing/2014/main" id="{B73E69AB-C2D5-4523-A975-0AA93362E447}"/>
              </a:ext>
            </a:extLst>
          </p:cNvPr>
          <p:cNvPicPr>
            <a:picLocks noChangeAspect="1"/>
          </p:cNvPicPr>
          <p:nvPr/>
        </p:nvPicPr>
        <p:blipFill>
          <a:blip r:embed="rId15"/>
          <a:stretch>
            <a:fillRect/>
          </a:stretch>
        </p:blipFill>
        <p:spPr>
          <a:xfrm>
            <a:off x="4897379" y="3641997"/>
            <a:ext cx="1107696" cy="1322454"/>
          </a:xfrm>
          <a:prstGeom prst="rect">
            <a:avLst/>
          </a:prstGeom>
        </p:spPr>
      </p:pic>
      <p:sp>
        <p:nvSpPr>
          <p:cNvPr id="61" name="Rettangolo 60">
            <a:extLst>
              <a:ext uri="{FF2B5EF4-FFF2-40B4-BE49-F238E27FC236}">
                <a16:creationId xmlns:a16="http://schemas.microsoft.com/office/drawing/2014/main" id="{08859E49-BE16-4BA4-913D-3DA22ED8CB5A}"/>
              </a:ext>
            </a:extLst>
          </p:cNvPr>
          <p:cNvSpPr/>
          <p:nvPr/>
        </p:nvSpPr>
        <p:spPr>
          <a:xfrm>
            <a:off x="4619699" y="1375348"/>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Outputs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Rettangolo 67">
            <a:extLst>
              <a:ext uri="{FF2B5EF4-FFF2-40B4-BE49-F238E27FC236}">
                <a16:creationId xmlns:a16="http://schemas.microsoft.com/office/drawing/2014/main" id="{38D2FAEC-14BF-4347-A77C-73B346BFD5A1}"/>
              </a:ext>
            </a:extLst>
          </p:cNvPr>
          <p:cNvSpPr/>
          <p:nvPr/>
        </p:nvSpPr>
        <p:spPr>
          <a:xfrm>
            <a:off x="7539224" y="1354389"/>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Events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Rettangolo 68">
            <a:extLst>
              <a:ext uri="{FF2B5EF4-FFF2-40B4-BE49-F238E27FC236}">
                <a16:creationId xmlns:a16="http://schemas.microsoft.com/office/drawing/2014/main" id="{65E4133E-7796-4449-8F24-016768FA363C}"/>
              </a:ext>
            </a:extLst>
          </p:cNvPr>
          <p:cNvSpPr/>
          <p:nvPr/>
        </p:nvSpPr>
        <p:spPr>
          <a:xfrm>
            <a:off x="6074694" y="1375348"/>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Live Tweeting</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0" name="Rettangolo 69">
            <a:extLst>
              <a:ext uri="{FF2B5EF4-FFF2-40B4-BE49-F238E27FC236}">
                <a16:creationId xmlns:a16="http://schemas.microsoft.com/office/drawing/2014/main" id="{9739E1A7-4DA1-46E0-8FE4-275A8E80844E}"/>
              </a:ext>
            </a:extLst>
          </p:cNvPr>
          <p:cNvSpPr/>
          <p:nvPr/>
        </p:nvSpPr>
        <p:spPr>
          <a:xfrm>
            <a:off x="7531697" y="3267613"/>
            <a:ext cx="16274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100" b="1" i="0" u="none" strike="noStrike" kern="1200" cap="none" spc="0" normalizeH="0" baseline="0" noProof="0" dirty="0">
                <a:ln>
                  <a:noFill/>
                </a:ln>
                <a:solidFill>
                  <a:prstClr val="black"/>
                </a:solidFill>
                <a:effectLst/>
                <a:uLnTx/>
                <a:uFillTx/>
                <a:latin typeface="Calibri"/>
                <a:ea typeface="+mn-ea"/>
                <a:cs typeface="+mn-cs"/>
              </a:rPr>
              <a:t>ESCAPE Infographic made in-house</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2" name="Rettangolo 71">
            <a:extLst>
              <a:ext uri="{FF2B5EF4-FFF2-40B4-BE49-F238E27FC236}">
                <a16:creationId xmlns:a16="http://schemas.microsoft.com/office/drawing/2014/main" id="{4A70D72B-B812-4DC8-AF47-EE375C3AF277}"/>
              </a:ext>
            </a:extLst>
          </p:cNvPr>
          <p:cNvSpPr/>
          <p:nvPr/>
        </p:nvSpPr>
        <p:spPr>
          <a:xfrm>
            <a:off x="4410086" y="3239348"/>
            <a:ext cx="191985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100" b="1" i="0" u="none" strike="noStrike" kern="1200" cap="none" spc="0" normalizeH="0" baseline="0" noProof="0" dirty="0">
                <a:ln>
                  <a:noFill/>
                </a:ln>
                <a:solidFill>
                  <a:prstClr val="black"/>
                </a:solidFill>
                <a:effectLst/>
                <a:uLnTx/>
                <a:uFillTx/>
                <a:latin typeface="Calibri"/>
                <a:ea typeface="+mn-ea"/>
                <a:cs typeface="+mn-cs"/>
              </a:rPr>
              <a:t>ESCAPE Third</a:t>
            </a:r>
            <a:br>
              <a:rPr kumimoji="0" lang="pt-PT" sz="1100" b="1" i="0" u="none" strike="noStrike" kern="1200" cap="none" spc="0" normalizeH="0" baseline="0" noProof="0" dirty="0">
                <a:ln>
                  <a:noFill/>
                </a:ln>
                <a:solidFill>
                  <a:prstClr val="black"/>
                </a:solidFill>
                <a:effectLst/>
                <a:uLnTx/>
                <a:uFillTx/>
                <a:latin typeface="Calibri"/>
                <a:ea typeface="+mn-ea"/>
                <a:cs typeface="+mn-cs"/>
              </a:rPr>
            </a:br>
            <a:r>
              <a:rPr kumimoji="0" lang="pt-PT" sz="1100" b="1" i="0" u="none" strike="noStrike" kern="1200" cap="none" spc="0" normalizeH="0" baseline="0" noProof="0" dirty="0">
                <a:ln>
                  <a:noFill/>
                </a:ln>
                <a:solidFill>
                  <a:prstClr val="black"/>
                </a:solidFill>
                <a:effectLst/>
                <a:uLnTx/>
                <a:uFillTx/>
                <a:latin typeface="Calibri"/>
                <a:ea typeface="+mn-ea"/>
                <a:cs typeface="+mn-cs"/>
              </a:rPr>
              <a:t>part Events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3" name="Stella a 10 punte 72">
            <a:extLst>
              <a:ext uri="{FF2B5EF4-FFF2-40B4-BE49-F238E27FC236}">
                <a16:creationId xmlns:a16="http://schemas.microsoft.com/office/drawing/2014/main" id="{F0B11932-A5A3-4B38-9473-FCD040CA0DCB}"/>
              </a:ext>
            </a:extLst>
          </p:cNvPr>
          <p:cNvSpPr/>
          <p:nvPr/>
        </p:nvSpPr>
        <p:spPr>
          <a:xfrm rot="576847">
            <a:off x="5023268" y="1732946"/>
            <a:ext cx="1314429" cy="54248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8.803 </a:t>
            </a:r>
            <a:r>
              <a:rPr kumimoji="0" lang="it-IT" sz="1100" b="1"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Stella a 10 punte 74">
            <a:extLst>
              <a:ext uri="{FF2B5EF4-FFF2-40B4-BE49-F238E27FC236}">
                <a16:creationId xmlns:a16="http://schemas.microsoft.com/office/drawing/2014/main" id="{85CF5B7A-CCCF-40D3-B082-FEF0DA227095}"/>
              </a:ext>
            </a:extLst>
          </p:cNvPr>
          <p:cNvSpPr/>
          <p:nvPr/>
        </p:nvSpPr>
        <p:spPr>
          <a:xfrm rot="576847">
            <a:off x="7939121" y="1768119"/>
            <a:ext cx="1314429" cy="54248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2.796 </a:t>
            </a:r>
            <a:r>
              <a:rPr kumimoji="0" lang="it-IT" sz="1100" b="1"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6" name="Stella a 10 punte 75">
            <a:extLst>
              <a:ext uri="{FF2B5EF4-FFF2-40B4-BE49-F238E27FC236}">
                <a16:creationId xmlns:a16="http://schemas.microsoft.com/office/drawing/2014/main" id="{EECD90B6-C553-4E9B-9EC9-9BC16D9DF05C}"/>
              </a:ext>
            </a:extLst>
          </p:cNvPr>
          <p:cNvSpPr/>
          <p:nvPr/>
        </p:nvSpPr>
        <p:spPr>
          <a:xfrm rot="576847">
            <a:off x="6506822" y="1797805"/>
            <a:ext cx="1314429" cy="54248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7.477 </a:t>
            </a:r>
            <a:r>
              <a:rPr kumimoji="0" lang="it-IT" sz="1100" b="1"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8" name="Stella a 10 punte 77">
            <a:extLst>
              <a:ext uri="{FF2B5EF4-FFF2-40B4-BE49-F238E27FC236}">
                <a16:creationId xmlns:a16="http://schemas.microsoft.com/office/drawing/2014/main" id="{B8E047EC-E46A-47D2-98EB-574752122555}"/>
              </a:ext>
            </a:extLst>
          </p:cNvPr>
          <p:cNvSpPr/>
          <p:nvPr/>
        </p:nvSpPr>
        <p:spPr>
          <a:xfrm rot="576847">
            <a:off x="7979950" y="3785504"/>
            <a:ext cx="1314429" cy="54248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245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79" name="Stella a 10 punte 78">
            <a:extLst>
              <a:ext uri="{FF2B5EF4-FFF2-40B4-BE49-F238E27FC236}">
                <a16:creationId xmlns:a16="http://schemas.microsoft.com/office/drawing/2014/main" id="{42F44E15-2BBF-4597-8F1F-9C4EBE35E136}"/>
              </a:ext>
            </a:extLst>
          </p:cNvPr>
          <p:cNvSpPr/>
          <p:nvPr/>
        </p:nvSpPr>
        <p:spPr>
          <a:xfrm rot="576847">
            <a:off x="4961989" y="3709868"/>
            <a:ext cx="1314429" cy="54248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2.231 </a:t>
            </a:r>
            <a:r>
              <a:rPr kumimoji="0" lang="it-IT" sz="1100" b="1"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ettangolo 41">
            <a:extLst>
              <a:ext uri="{FF2B5EF4-FFF2-40B4-BE49-F238E27FC236}">
                <a16:creationId xmlns:a16="http://schemas.microsoft.com/office/drawing/2014/main" id="{4A70D72B-B812-4DC8-AF47-EE375C3AF277}"/>
              </a:ext>
            </a:extLst>
          </p:cNvPr>
          <p:cNvSpPr/>
          <p:nvPr/>
        </p:nvSpPr>
        <p:spPr>
          <a:xfrm>
            <a:off x="5959639" y="3239348"/>
            <a:ext cx="15339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Science Projects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Segnaposto data 3">
            <a:extLst>
              <a:ext uri="{FF2B5EF4-FFF2-40B4-BE49-F238E27FC236}">
                <a16:creationId xmlns:a16="http://schemas.microsoft.com/office/drawing/2014/main" id="{1DA447D7-573D-49E5-B812-6952ED131882}"/>
              </a:ext>
            </a:extLst>
          </p:cNvPr>
          <p:cNvSpPr>
            <a:spLocks noGrp="1"/>
          </p:cNvSpPr>
          <p:nvPr>
            <p:ph type="dt" sz="half" idx="10"/>
          </p:nvPr>
        </p:nvSpPr>
        <p:spPr>
          <a:xfrm>
            <a:off x="631885" y="6356351"/>
            <a:ext cx="117103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4"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a:xfrm>
            <a:off x="4903201" y="6346703"/>
            <a:ext cx="54898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rPr>
              <a:t>12</a:t>
            </a:r>
          </a:p>
        </p:txBody>
      </p:sp>
      <p:sp>
        <p:nvSpPr>
          <p:cNvPr id="45"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3" name="Stella a 10 punte 52">
            <a:extLst>
              <a:ext uri="{FF2B5EF4-FFF2-40B4-BE49-F238E27FC236}">
                <a16:creationId xmlns:a16="http://schemas.microsoft.com/office/drawing/2014/main" id="{4FE02FF0-F357-428C-A251-7CE473EB29DD}"/>
              </a:ext>
            </a:extLst>
          </p:cNvPr>
          <p:cNvSpPr/>
          <p:nvPr/>
        </p:nvSpPr>
        <p:spPr>
          <a:xfrm rot="576847">
            <a:off x="6403979" y="3661163"/>
            <a:ext cx="1314429" cy="54248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Calibri"/>
                <a:ea typeface="+mn-ea"/>
                <a:cs typeface="+mn-cs"/>
              </a:rPr>
              <a:t>868 </a:t>
            </a:r>
            <a:r>
              <a:rPr kumimoji="0" lang="it-IT" sz="1100" b="1" i="0" u="none" strike="noStrike" kern="1200" cap="none" spc="0" normalizeH="0" baseline="0" noProof="0" dirty="0" err="1">
                <a:ln>
                  <a:noFill/>
                </a:ln>
                <a:solidFill>
                  <a:prstClr val="black"/>
                </a:solidFill>
                <a:effectLst/>
                <a:uLnTx/>
                <a:uFillTx/>
                <a:latin typeface="Calibri"/>
                <a:ea typeface="+mn-ea"/>
                <a:cs typeface="+mn-cs"/>
              </a:rPr>
              <a:t>Impressions</a:t>
            </a:r>
            <a:endParaRPr kumimoji="0" lang="it-IT" sz="11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473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8745A8E7-9A32-4100-84B9-A32B9D0F601D}"/>
              </a:ext>
            </a:extLst>
          </p:cNvPr>
          <p:cNvPicPr>
            <a:picLocks noChangeAspect="1"/>
          </p:cNvPicPr>
          <p:nvPr/>
        </p:nvPicPr>
        <p:blipFill>
          <a:blip r:embed="rId2"/>
          <a:stretch>
            <a:fillRect/>
          </a:stretch>
        </p:blipFill>
        <p:spPr>
          <a:xfrm>
            <a:off x="4891018" y="1593196"/>
            <a:ext cx="1735263" cy="1189024"/>
          </a:xfrm>
          <a:prstGeom prst="rect">
            <a:avLst/>
          </a:prstGeom>
        </p:spPr>
      </p:pic>
      <p:pic>
        <p:nvPicPr>
          <p:cNvPr id="67" name="Immagine 66">
            <a:extLst>
              <a:ext uri="{FF2B5EF4-FFF2-40B4-BE49-F238E27FC236}">
                <a16:creationId xmlns:a16="http://schemas.microsoft.com/office/drawing/2014/main" id="{D29A28E9-7CF2-429E-8CDD-BE40790F79D8}"/>
              </a:ext>
            </a:extLst>
          </p:cNvPr>
          <p:cNvPicPr>
            <a:picLocks noChangeAspect="1"/>
          </p:cNvPicPr>
          <p:nvPr/>
        </p:nvPicPr>
        <p:blipFill>
          <a:blip r:embed="rId3"/>
          <a:stretch>
            <a:fillRect/>
          </a:stretch>
        </p:blipFill>
        <p:spPr>
          <a:xfrm>
            <a:off x="3083927" y="4689800"/>
            <a:ext cx="1022257" cy="831379"/>
          </a:xfrm>
          <a:prstGeom prst="rect">
            <a:avLst/>
          </a:prstGeom>
        </p:spPr>
      </p:pic>
      <p:pic>
        <p:nvPicPr>
          <p:cNvPr id="53" name="Immagine 52">
            <a:extLst>
              <a:ext uri="{FF2B5EF4-FFF2-40B4-BE49-F238E27FC236}">
                <a16:creationId xmlns:a16="http://schemas.microsoft.com/office/drawing/2014/main" id="{7717F50F-AAA6-4E21-98EB-70426F02EE51}"/>
              </a:ext>
            </a:extLst>
          </p:cNvPr>
          <p:cNvPicPr>
            <a:picLocks noChangeAspect="1"/>
          </p:cNvPicPr>
          <p:nvPr/>
        </p:nvPicPr>
        <p:blipFill>
          <a:blip r:embed="rId4"/>
          <a:stretch>
            <a:fillRect/>
          </a:stretch>
        </p:blipFill>
        <p:spPr>
          <a:xfrm>
            <a:off x="1695019" y="4696066"/>
            <a:ext cx="1068916" cy="833500"/>
          </a:xfrm>
          <a:prstGeom prst="rect">
            <a:avLst/>
          </a:prstGeom>
        </p:spPr>
      </p:pic>
      <p:pic>
        <p:nvPicPr>
          <p:cNvPr id="44" name="Immagine 43">
            <a:extLst>
              <a:ext uri="{FF2B5EF4-FFF2-40B4-BE49-F238E27FC236}">
                <a16:creationId xmlns:a16="http://schemas.microsoft.com/office/drawing/2014/main" id="{EC528AE3-C174-4495-80CA-2A99BD6B8816}"/>
              </a:ext>
            </a:extLst>
          </p:cNvPr>
          <p:cNvPicPr>
            <a:picLocks noChangeAspect="1"/>
          </p:cNvPicPr>
          <p:nvPr/>
        </p:nvPicPr>
        <p:blipFill>
          <a:blip r:embed="rId5"/>
          <a:stretch>
            <a:fillRect/>
          </a:stretch>
        </p:blipFill>
        <p:spPr>
          <a:xfrm>
            <a:off x="429385" y="4693945"/>
            <a:ext cx="1015895" cy="837742"/>
          </a:xfrm>
          <a:prstGeom prst="rect">
            <a:avLst/>
          </a:prstGeom>
        </p:spPr>
      </p:pic>
      <p:pic>
        <p:nvPicPr>
          <p:cNvPr id="38" name="Immagine 37">
            <a:extLst>
              <a:ext uri="{FF2B5EF4-FFF2-40B4-BE49-F238E27FC236}">
                <a16:creationId xmlns:a16="http://schemas.microsoft.com/office/drawing/2014/main" id="{E01B535A-E0EF-4796-B2A3-53674E54ECB1}"/>
              </a:ext>
            </a:extLst>
          </p:cNvPr>
          <p:cNvPicPr>
            <a:picLocks noChangeAspect="1"/>
          </p:cNvPicPr>
          <p:nvPr/>
        </p:nvPicPr>
        <p:blipFill>
          <a:blip r:embed="rId6"/>
          <a:stretch>
            <a:fillRect/>
          </a:stretch>
        </p:blipFill>
        <p:spPr>
          <a:xfrm>
            <a:off x="3078913" y="3379862"/>
            <a:ext cx="1092246" cy="886522"/>
          </a:xfrm>
          <a:prstGeom prst="rect">
            <a:avLst/>
          </a:prstGeom>
        </p:spPr>
      </p:pic>
      <p:pic>
        <p:nvPicPr>
          <p:cNvPr id="34" name="Immagine 33">
            <a:extLst>
              <a:ext uri="{FF2B5EF4-FFF2-40B4-BE49-F238E27FC236}">
                <a16:creationId xmlns:a16="http://schemas.microsoft.com/office/drawing/2014/main" id="{4EBF8D6D-B9CA-46B6-B584-4C6CA689FC99}"/>
              </a:ext>
            </a:extLst>
          </p:cNvPr>
          <p:cNvPicPr>
            <a:picLocks noChangeAspect="1"/>
          </p:cNvPicPr>
          <p:nvPr/>
        </p:nvPicPr>
        <p:blipFill>
          <a:blip r:embed="rId7"/>
          <a:stretch>
            <a:fillRect/>
          </a:stretch>
        </p:blipFill>
        <p:spPr>
          <a:xfrm>
            <a:off x="1656239" y="3377081"/>
            <a:ext cx="1022257" cy="788962"/>
          </a:xfrm>
          <a:prstGeom prst="rect">
            <a:avLst/>
          </a:prstGeom>
        </p:spPr>
      </p:pic>
      <p:pic>
        <p:nvPicPr>
          <p:cNvPr id="30" name="Immagine 29">
            <a:extLst>
              <a:ext uri="{FF2B5EF4-FFF2-40B4-BE49-F238E27FC236}">
                <a16:creationId xmlns:a16="http://schemas.microsoft.com/office/drawing/2014/main" id="{AACF030C-0638-4262-8214-7ECAD5C79E05}"/>
              </a:ext>
            </a:extLst>
          </p:cNvPr>
          <p:cNvPicPr>
            <a:picLocks noChangeAspect="1"/>
          </p:cNvPicPr>
          <p:nvPr/>
        </p:nvPicPr>
        <p:blipFill>
          <a:blip r:embed="rId8"/>
          <a:stretch>
            <a:fillRect/>
          </a:stretch>
        </p:blipFill>
        <p:spPr>
          <a:xfrm>
            <a:off x="363749" y="3377081"/>
            <a:ext cx="1034982" cy="786841"/>
          </a:xfrm>
          <a:prstGeom prst="rect">
            <a:avLst/>
          </a:prstGeom>
        </p:spPr>
      </p:pic>
      <p:pic>
        <p:nvPicPr>
          <p:cNvPr id="23" name="Immagine 22">
            <a:extLst>
              <a:ext uri="{FF2B5EF4-FFF2-40B4-BE49-F238E27FC236}">
                <a16:creationId xmlns:a16="http://schemas.microsoft.com/office/drawing/2014/main" id="{B7B3D2BA-A19D-472A-8B86-4DDBACF78A9C}"/>
              </a:ext>
            </a:extLst>
          </p:cNvPr>
          <p:cNvPicPr>
            <a:picLocks noChangeAspect="1"/>
          </p:cNvPicPr>
          <p:nvPr/>
        </p:nvPicPr>
        <p:blipFill>
          <a:blip r:embed="rId9"/>
          <a:stretch>
            <a:fillRect/>
          </a:stretch>
        </p:blipFill>
        <p:spPr>
          <a:xfrm>
            <a:off x="2680817" y="1056950"/>
            <a:ext cx="1773401" cy="1695911"/>
          </a:xfrm>
          <a:prstGeom prst="rect">
            <a:avLst/>
          </a:prstGeom>
        </p:spPr>
      </p:pic>
      <p:sp>
        <p:nvSpPr>
          <p:cNvPr id="46" name="Rettangolo 45">
            <a:extLst>
              <a:ext uri="{FF2B5EF4-FFF2-40B4-BE49-F238E27FC236}">
                <a16:creationId xmlns:a16="http://schemas.microsoft.com/office/drawing/2014/main" id="{0BEA0D1F-50E2-4CD8-A164-778A7F0DADDB}"/>
              </a:ext>
            </a:extLst>
          </p:cNvPr>
          <p:cNvSpPr/>
          <p:nvPr/>
        </p:nvSpPr>
        <p:spPr>
          <a:xfrm>
            <a:off x="10030710" y="9393918"/>
            <a:ext cx="141138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Live-tweeting events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4" name="Connettore diritto 63">
            <a:extLst>
              <a:ext uri="{FF2B5EF4-FFF2-40B4-BE49-F238E27FC236}">
                <a16:creationId xmlns:a16="http://schemas.microsoft.com/office/drawing/2014/main" id="{F70C19CE-2F26-40FF-B7B1-D5A8052510B8}"/>
              </a:ext>
            </a:extLst>
          </p:cNvPr>
          <p:cNvCxnSpPr>
            <a:cxnSpLocks/>
          </p:cNvCxnSpPr>
          <p:nvPr/>
        </p:nvCxnSpPr>
        <p:spPr>
          <a:xfrm>
            <a:off x="4749706" y="679509"/>
            <a:ext cx="0" cy="5450524"/>
          </a:xfrm>
          <a:prstGeom prst="line">
            <a:avLst/>
          </a:prstGeom>
        </p:spPr>
        <p:style>
          <a:lnRef idx="1">
            <a:schemeClr val="accent1"/>
          </a:lnRef>
          <a:fillRef idx="0">
            <a:schemeClr val="accent1"/>
          </a:fillRef>
          <a:effectRef idx="0">
            <a:schemeClr val="accent1"/>
          </a:effectRef>
          <a:fontRef idx="minor">
            <a:schemeClr val="tx1"/>
          </a:fontRef>
        </p:style>
      </p:cxnSp>
      <p:pic>
        <p:nvPicPr>
          <p:cNvPr id="66" name="Picture 3" descr="C:\Users\Nick\Desktop\Work\Cloudwatch\Website\Website images\linkedin-icon.png">
            <a:extLst>
              <a:ext uri="{FF2B5EF4-FFF2-40B4-BE49-F238E27FC236}">
                <a16:creationId xmlns:a16="http://schemas.microsoft.com/office/drawing/2014/main" id="{C4A9B657-2A7F-4CA8-A685-A2196AE2B605}"/>
              </a:ext>
            </a:extLst>
          </p:cNvPr>
          <p:cNvPicPr>
            <a:picLocks noChangeAspect="1" noChangeArrowheads="1"/>
          </p:cNvPicPr>
          <p:nvPr/>
        </p:nvPicPr>
        <p:blipFill>
          <a:blip r:embed="rId10" cstate="print"/>
          <a:srcRect/>
          <a:stretch>
            <a:fillRect/>
          </a:stretch>
        </p:blipFill>
        <p:spPr bwMode="auto">
          <a:xfrm>
            <a:off x="72000" y="1029859"/>
            <a:ext cx="750721" cy="750719"/>
          </a:xfrm>
          <a:prstGeom prst="rect">
            <a:avLst/>
          </a:prstGeom>
          <a:noFill/>
        </p:spPr>
      </p:pic>
      <p:sp>
        <p:nvSpPr>
          <p:cNvPr id="71" name="Rettangolo 70">
            <a:extLst>
              <a:ext uri="{FF2B5EF4-FFF2-40B4-BE49-F238E27FC236}">
                <a16:creationId xmlns:a16="http://schemas.microsoft.com/office/drawing/2014/main" id="{E137AA2B-D375-4F6C-B452-81AFBAAEFBB2}"/>
              </a:ext>
            </a:extLst>
          </p:cNvPr>
          <p:cNvSpPr/>
          <p:nvPr/>
        </p:nvSpPr>
        <p:spPr>
          <a:xfrm>
            <a:off x="996212" y="1274872"/>
            <a:ext cx="123469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LinkedIn</a:t>
            </a:r>
          </a:p>
        </p:txBody>
      </p:sp>
      <p:sp>
        <p:nvSpPr>
          <p:cNvPr id="77" name="Rettangolo 76">
            <a:extLst>
              <a:ext uri="{FF2B5EF4-FFF2-40B4-BE49-F238E27FC236}">
                <a16:creationId xmlns:a16="http://schemas.microsoft.com/office/drawing/2014/main" id="{D7BFD53D-C932-4F10-8BC7-F689A40CF93C}"/>
              </a:ext>
            </a:extLst>
          </p:cNvPr>
          <p:cNvSpPr/>
          <p:nvPr/>
        </p:nvSpPr>
        <p:spPr>
          <a:xfrm>
            <a:off x="230097" y="2814223"/>
            <a:ext cx="39410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sng" strike="noStrike" kern="1200" cap="none" spc="0" normalizeH="0" baseline="0" noProof="0" dirty="0">
                <a:ln>
                  <a:noFill/>
                </a:ln>
                <a:solidFill>
                  <a:prstClr val="black"/>
                </a:solidFill>
                <a:effectLst/>
                <a:uLnTx/>
                <a:uFillTx/>
                <a:latin typeface="Calibri"/>
                <a:ea typeface="+mn-ea"/>
                <a:cs typeface="+mn-cs"/>
              </a:rPr>
              <a:t>Connections with exponential outreach audience</a:t>
            </a:r>
            <a:endParaRPr kumimoji="0" lang="it-IT"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28" name="Rettangolo 27">
            <a:extLst>
              <a:ext uri="{FF2B5EF4-FFF2-40B4-BE49-F238E27FC236}">
                <a16:creationId xmlns:a16="http://schemas.microsoft.com/office/drawing/2014/main" id="{5D7E0A8E-E936-4C2C-8A3A-F6ACF41EACA2}"/>
              </a:ext>
            </a:extLst>
          </p:cNvPr>
          <p:cNvSpPr/>
          <p:nvPr/>
        </p:nvSpPr>
        <p:spPr>
          <a:xfrm>
            <a:off x="329694" y="3134522"/>
            <a:ext cx="10810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Software Dev</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Stella a 10 punte 28">
            <a:extLst>
              <a:ext uri="{FF2B5EF4-FFF2-40B4-BE49-F238E27FC236}">
                <a16:creationId xmlns:a16="http://schemas.microsoft.com/office/drawing/2014/main" id="{BFDD7AC6-4335-4067-ADF4-8BB297635F8D}"/>
              </a:ext>
            </a:extLst>
          </p:cNvPr>
          <p:cNvSpPr/>
          <p:nvPr/>
        </p:nvSpPr>
        <p:spPr>
          <a:xfrm>
            <a:off x="489748" y="3892740"/>
            <a:ext cx="1097429" cy="40011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solidFill>
                <a:effectLst/>
                <a:uLnTx/>
                <a:uFillTx/>
                <a:latin typeface="Calibri"/>
                <a:ea typeface="+mn-ea"/>
                <a:cs typeface="+mn-cs"/>
              </a:rPr>
              <a:t>+400 connections</a:t>
            </a:r>
          </a:p>
        </p:txBody>
      </p:sp>
      <p:sp>
        <p:nvSpPr>
          <p:cNvPr id="32" name="Rettangolo 31">
            <a:extLst>
              <a:ext uri="{FF2B5EF4-FFF2-40B4-BE49-F238E27FC236}">
                <a16:creationId xmlns:a16="http://schemas.microsoft.com/office/drawing/2014/main" id="{FB28AC3C-9373-4335-895F-708D62F235CC}"/>
              </a:ext>
            </a:extLst>
          </p:cNvPr>
          <p:cNvSpPr/>
          <p:nvPr/>
        </p:nvSpPr>
        <p:spPr>
          <a:xfrm>
            <a:off x="1445280" y="3134522"/>
            <a:ext cx="14274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Astronomy</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Stella a 10 punte 32">
            <a:extLst>
              <a:ext uri="{FF2B5EF4-FFF2-40B4-BE49-F238E27FC236}">
                <a16:creationId xmlns:a16="http://schemas.microsoft.com/office/drawing/2014/main" id="{7EF1E2C4-5BFA-4067-AB5C-27EF275502A1}"/>
              </a:ext>
            </a:extLst>
          </p:cNvPr>
          <p:cNvSpPr/>
          <p:nvPr/>
        </p:nvSpPr>
        <p:spPr>
          <a:xfrm>
            <a:off x="1838855" y="3880679"/>
            <a:ext cx="1097429" cy="40011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solidFill>
                <a:effectLst/>
                <a:uLnTx/>
                <a:uFillTx/>
                <a:latin typeface="Calibri"/>
                <a:ea typeface="+mn-ea"/>
                <a:cs typeface="+mn-cs"/>
              </a:rPr>
              <a:t>+400 connections</a:t>
            </a:r>
          </a:p>
        </p:txBody>
      </p:sp>
      <p:sp>
        <p:nvSpPr>
          <p:cNvPr id="36" name="Stella a 10 punte 35">
            <a:extLst>
              <a:ext uri="{FF2B5EF4-FFF2-40B4-BE49-F238E27FC236}">
                <a16:creationId xmlns:a16="http://schemas.microsoft.com/office/drawing/2014/main" id="{F28E5DB5-D6BC-4D31-9306-C034A5CB3304}"/>
              </a:ext>
            </a:extLst>
          </p:cNvPr>
          <p:cNvSpPr/>
          <p:nvPr/>
        </p:nvSpPr>
        <p:spPr>
          <a:xfrm>
            <a:off x="3378323" y="3927716"/>
            <a:ext cx="1097429" cy="40011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solidFill>
                <a:effectLst/>
                <a:uLnTx/>
                <a:uFillTx/>
                <a:latin typeface="Calibri"/>
                <a:ea typeface="+mn-ea"/>
                <a:cs typeface="+mn-cs"/>
              </a:rPr>
              <a:t>+500 </a:t>
            </a:r>
            <a:r>
              <a:rPr kumimoji="0" lang="it-IT" sz="900" b="1" i="0" u="none" strike="noStrike" kern="1200" cap="none" spc="0" normalizeH="0" baseline="0" noProof="0" dirty="0" err="1">
                <a:ln>
                  <a:noFill/>
                </a:ln>
                <a:solidFill>
                  <a:prstClr val="black"/>
                </a:solidFill>
                <a:effectLst/>
                <a:uLnTx/>
                <a:uFillTx/>
                <a:latin typeface="Calibri"/>
                <a:ea typeface="+mn-ea"/>
                <a:cs typeface="+mn-cs"/>
              </a:rPr>
              <a:t>connections</a:t>
            </a:r>
            <a:endParaRPr kumimoji="0" lang="it-IT"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ttangolo 36">
            <a:extLst>
              <a:ext uri="{FF2B5EF4-FFF2-40B4-BE49-F238E27FC236}">
                <a16:creationId xmlns:a16="http://schemas.microsoft.com/office/drawing/2014/main" id="{6FFCC18E-0326-4B26-9FBA-72C81250B814}"/>
              </a:ext>
            </a:extLst>
          </p:cNvPr>
          <p:cNvSpPr/>
          <p:nvPr/>
        </p:nvSpPr>
        <p:spPr>
          <a:xfrm>
            <a:off x="2873026" y="3134522"/>
            <a:ext cx="14274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Astrophysics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9" name="Rettangolo 38">
            <a:extLst>
              <a:ext uri="{FF2B5EF4-FFF2-40B4-BE49-F238E27FC236}">
                <a16:creationId xmlns:a16="http://schemas.microsoft.com/office/drawing/2014/main" id="{1E128D03-3842-46B7-B7B2-EAA0BB43F83D}"/>
              </a:ext>
            </a:extLst>
          </p:cNvPr>
          <p:cNvSpPr/>
          <p:nvPr/>
        </p:nvSpPr>
        <p:spPr>
          <a:xfrm>
            <a:off x="329694" y="4436461"/>
            <a:ext cx="11931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Citizen Science</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Stella a 10 punte 39">
            <a:extLst>
              <a:ext uri="{FF2B5EF4-FFF2-40B4-BE49-F238E27FC236}">
                <a16:creationId xmlns:a16="http://schemas.microsoft.com/office/drawing/2014/main" id="{E43FE29D-DEED-4C6A-9E73-653643B74E67}"/>
              </a:ext>
            </a:extLst>
          </p:cNvPr>
          <p:cNvSpPr/>
          <p:nvPr/>
        </p:nvSpPr>
        <p:spPr>
          <a:xfrm>
            <a:off x="597590" y="5195038"/>
            <a:ext cx="1097429" cy="40011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solidFill>
                <a:effectLst/>
                <a:uLnTx/>
                <a:uFillTx/>
                <a:latin typeface="Calibri"/>
                <a:ea typeface="+mn-ea"/>
                <a:cs typeface="+mn-cs"/>
              </a:rPr>
              <a:t>+500 connections</a:t>
            </a:r>
          </a:p>
        </p:txBody>
      </p:sp>
      <p:sp>
        <p:nvSpPr>
          <p:cNvPr id="42" name="Rettangolo 41">
            <a:extLst>
              <a:ext uri="{FF2B5EF4-FFF2-40B4-BE49-F238E27FC236}">
                <a16:creationId xmlns:a16="http://schemas.microsoft.com/office/drawing/2014/main" id="{4117BD95-07D0-4ECB-A548-82673563D60A}"/>
              </a:ext>
            </a:extLst>
          </p:cNvPr>
          <p:cNvSpPr/>
          <p:nvPr/>
        </p:nvSpPr>
        <p:spPr>
          <a:xfrm>
            <a:off x="1582731" y="4436461"/>
            <a:ext cx="11931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Data</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Stella a 10 punte 42">
            <a:extLst>
              <a:ext uri="{FF2B5EF4-FFF2-40B4-BE49-F238E27FC236}">
                <a16:creationId xmlns:a16="http://schemas.microsoft.com/office/drawing/2014/main" id="{EEB9B745-7EB5-451B-BB96-35EF1A01FEC2}"/>
              </a:ext>
            </a:extLst>
          </p:cNvPr>
          <p:cNvSpPr/>
          <p:nvPr/>
        </p:nvSpPr>
        <p:spPr>
          <a:xfrm>
            <a:off x="2006245" y="5168026"/>
            <a:ext cx="1097429" cy="40011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solidFill>
                <a:effectLst/>
                <a:uLnTx/>
                <a:uFillTx/>
                <a:latin typeface="Calibri"/>
                <a:ea typeface="+mn-ea"/>
                <a:cs typeface="+mn-cs"/>
              </a:rPr>
              <a:t>+500 </a:t>
            </a:r>
            <a:r>
              <a:rPr kumimoji="0" lang="it-IT" sz="900" b="1" i="0" u="none" strike="noStrike" kern="1200" cap="none" spc="0" normalizeH="0" baseline="0" noProof="0" dirty="0" err="1">
                <a:ln>
                  <a:noFill/>
                </a:ln>
                <a:solidFill>
                  <a:prstClr val="black"/>
                </a:solidFill>
                <a:effectLst/>
                <a:uLnTx/>
                <a:uFillTx/>
                <a:latin typeface="Calibri"/>
                <a:ea typeface="+mn-ea"/>
                <a:cs typeface="+mn-cs"/>
              </a:rPr>
              <a:t>connections</a:t>
            </a:r>
            <a:endParaRPr kumimoji="0" lang="it-IT"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Stella a 10 punte 44">
            <a:extLst>
              <a:ext uri="{FF2B5EF4-FFF2-40B4-BE49-F238E27FC236}">
                <a16:creationId xmlns:a16="http://schemas.microsoft.com/office/drawing/2014/main" id="{21B727F5-E899-48FD-9D01-5BF70FE94D52}"/>
              </a:ext>
            </a:extLst>
          </p:cNvPr>
          <p:cNvSpPr/>
          <p:nvPr/>
        </p:nvSpPr>
        <p:spPr>
          <a:xfrm>
            <a:off x="3423666" y="5142228"/>
            <a:ext cx="1097429" cy="400110"/>
          </a:xfrm>
          <a:prstGeom prst="star10">
            <a:avLst/>
          </a:prstGeom>
          <a:solidFill>
            <a:schemeClr val="accent1">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a:ln>
                  <a:noFill/>
                </a:ln>
                <a:solidFill>
                  <a:prstClr val="black"/>
                </a:solidFill>
                <a:effectLst/>
                <a:uLnTx/>
                <a:uFillTx/>
                <a:latin typeface="Calibri"/>
                <a:ea typeface="+mn-ea"/>
                <a:cs typeface="+mn-cs"/>
              </a:rPr>
              <a:t>+270 connections</a:t>
            </a:r>
          </a:p>
        </p:txBody>
      </p:sp>
      <p:sp>
        <p:nvSpPr>
          <p:cNvPr id="47" name="Rettangolo 46">
            <a:extLst>
              <a:ext uri="{FF2B5EF4-FFF2-40B4-BE49-F238E27FC236}">
                <a16:creationId xmlns:a16="http://schemas.microsoft.com/office/drawing/2014/main" id="{A6F553D7-3EE0-4D40-9FA1-AA9205DB2EF8}"/>
              </a:ext>
            </a:extLst>
          </p:cNvPr>
          <p:cNvSpPr/>
          <p:nvPr/>
        </p:nvSpPr>
        <p:spPr>
          <a:xfrm>
            <a:off x="2968497" y="4436461"/>
            <a:ext cx="11931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Research</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Titolo 1">
            <a:extLst>
              <a:ext uri="{FF2B5EF4-FFF2-40B4-BE49-F238E27FC236}">
                <a16:creationId xmlns:a16="http://schemas.microsoft.com/office/drawing/2014/main" id="{0BCA55D1-5726-411E-9653-3D049BCE5D03}"/>
              </a:ext>
            </a:extLst>
          </p:cNvPr>
          <p:cNvSpPr txBox="1">
            <a:spLocks/>
          </p:cNvSpPr>
          <p:nvPr/>
        </p:nvSpPr>
        <p:spPr>
          <a:xfrm>
            <a:off x="1224951" y="160027"/>
            <a:ext cx="7290399" cy="6558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Light"/>
                <a:ea typeface="+mj-ea"/>
                <a:cs typeface="+mj-cs"/>
              </a:rPr>
              <a:t>LinkedIn Community</a:t>
            </a:r>
            <a:endParaRPr kumimoji="0" lang="it-IT" sz="3600" b="1" i="0" u="none" strike="noStrike" kern="1200" cap="none" spc="0" normalizeH="0" baseline="0" noProof="0" dirty="0">
              <a:ln>
                <a:noFill/>
              </a:ln>
              <a:solidFill>
                <a:prstClr val="black"/>
              </a:solidFill>
              <a:effectLst/>
              <a:uLnTx/>
              <a:uFillTx/>
              <a:latin typeface="Calibri Light"/>
              <a:ea typeface="+mj-ea"/>
              <a:cs typeface="+mj-cs"/>
            </a:endParaRPr>
          </a:p>
        </p:txBody>
      </p:sp>
      <p:sp>
        <p:nvSpPr>
          <p:cNvPr id="56" name="Segnaposto contenuto 2">
            <a:extLst>
              <a:ext uri="{FF2B5EF4-FFF2-40B4-BE49-F238E27FC236}">
                <a16:creationId xmlns:a16="http://schemas.microsoft.com/office/drawing/2014/main" id="{D9FC0556-F5F6-4F55-890A-E318F75EA1C8}"/>
              </a:ext>
            </a:extLst>
          </p:cNvPr>
          <p:cNvSpPr txBox="1">
            <a:spLocks/>
          </p:cNvSpPr>
          <p:nvPr/>
        </p:nvSpPr>
        <p:spPr>
          <a:xfrm>
            <a:off x="29426" y="1846838"/>
            <a:ext cx="1927975" cy="10837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Tx/>
              <a:buBlip>
                <a:blip r:embed="rId11"/>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1"/>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1"/>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1"/>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1"/>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11"/>
              </a:buBlip>
              <a:tabLst/>
              <a:defRPr/>
            </a:pPr>
            <a:r>
              <a:rPr kumimoji="0" lang="pt-PT" sz="1400" b="0" i="0" u="none" strike="noStrike" kern="1200" cap="none" spc="0" normalizeH="0" baseline="0" noProof="0" dirty="0">
                <a:ln>
                  <a:noFill/>
                </a:ln>
                <a:solidFill>
                  <a:prstClr val="black"/>
                </a:solidFill>
                <a:effectLst/>
                <a:uLnTx/>
                <a:uFillTx/>
                <a:latin typeface="Calibri"/>
                <a:ea typeface="+mn-ea"/>
                <a:cs typeface="+mn-cs"/>
              </a:rPr>
              <a:t>88 members</a:t>
            </a:r>
          </a:p>
          <a:p>
            <a:pPr marL="228600" marR="0" lvl="0" indent="-228600" algn="l" defTabSz="914400" rtl="0" eaLnBrk="1" fontAlgn="auto" latinLnBrk="0" hangingPunct="1">
              <a:lnSpc>
                <a:spcPct val="90000"/>
              </a:lnSpc>
              <a:spcBef>
                <a:spcPts val="1000"/>
              </a:spcBef>
              <a:spcAft>
                <a:spcPts val="0"/>
              </a:spcAft>
              <a:buClrTx/>
              <a:buSzTx/>
              <a:buFontTx/>
              <a:buBlip>
                <a:blip r:embed="rId11"/>
              </a:buBlip>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7 LinkedIn posts</a:t>
            </a:r>
          </a:p>
          <a:p>
            <a:pPr marL="228600" marR="0" lvl="0" indent="-228600" algn="l" defTabSz="914400" rtl="0" eaLnBrk="1" fontAlgn="auto" latinLnBrk="0" hangingPunct="1">
              <a:lnSpc>
                <a:spcPct val="90000"/>
              </a:lnSpc>
              <a:spcBef>
                <a:spcPts val="1000"/>
              </a:spcBef>
              <a:spcAft>
                <a:spcPts val="0"/>
              </a:spcAft>
              <a:buClrTx/>
              <a:buSzTx/>
              <a:buFontTx/>
              <a:buBlip>
                <a:blip r:embed="rId11"/>
              </a:buBlip>
              <a:tabLst/>
              <a:defRPr/>
            </a:pPr>
            <a:r>
              <a:rPr kumimoji="0" lang="it-IT" sz="1400" b="0" i="0" u="none" strike="noStrike" kern="1200" cap="none" spc="0" normalizeH="0" baseline="0" noProof="0" dirty="0">
                <a:ln>
                  <a:noFill/>
                </a:ln>
                <a:solidFill>
                  <a:prstClr val="black"/>
                </a:solidFill>
                <a:effectLst/>
                <a:uLnTx/>
                <a:uFillTx/>
                <a:latin typeface="Calibri"/>
                <a:ea typeface="+mn-ea"/>
                <a:cs typeface="+mn-cs"/>
              </a:rPr>
              <a:t>130 Posts </a:t>
            </a:r>
            <a:r>
              <a:rPr kumimoji="0" lang="it-IT" sz="1400" b="0" i="0" u="none" strike="noStrike" kern="1200" cap="none" spc="0" normalizeH="0" baseline="0" noProof="0" dirty="0" err="1">
                <a:ln>
                  <a:noFill/>
                </a:ln>
                <a:solidFill>
                  <a:prstClr val="black"/>
                </a:solidFill>
                <a:effectLst/>
                <a:uLnTx/>
                <a:uFillTx/>
                <a:latin typeface="Calibri"/>
                <a:ea typeface="+mn-ea"/>
                <a:cs typeface="+mn-cs"/>
              </a:rPr>
              <a:t>Views</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Shape 178">
            <a:extLst>
              <a:ext uri="{FF2B5EF4-FFF2-40B4-BE49-F238E27FC236}">
                <a16:creationId xmlns:a16="http://schemas.microsoft.com/office/drawing/2014/main" id="{E8E58C97-C2B6-4504-B3C1-8960BC90BC29}"/>
              </a:ext>
            </a:extLst>
          </p:cNvPr>
          <p:cNvSpPr/>
          <p:nvPr/>
        </p:nvSpPr>
        <p:spPr>
          <a:xfrm rot="549696">
            <a:off x="2352692" y="1840744"/>
            <a:ext cx="1960943" cy="666119"/>
          </a:xfrm>
          <a:prstGeom prst="octagon">
            <a:avLst>
              <a:gd name="adj" fmla="val 29289"/>
            </a:avLst>
          </a:prstGeom>
          <a:solidFill>
            <a:schemeClr val="accent5">
              <a:lumMod val="50000"/>
            </a:schemeClr>
          </a:solidFill>
          <a:ln w="9525" cap="flat" cmpd="sng">
            <a:noFill/>
            <a:prstDash val="solid"/>
            <a:round/>
            <a:headEnd type="none" w="med" len="med"/>
            <a:tailEnd type="none" w="med" len="med"/>
          </a:ln>
        </p:spPr>
        <p:txBody>
          <a:bodyPr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Calibri"/>
                <a:ea typeface="+mn-ea"/>
                <a:cs typeface="+mn-cs"/>
              </a:rPr>
              <a:t>KPI: 85 </a:t>
            </a:r>
            <a:r>
              <a:rPr kumimoji="0" lang="it-IT" sz="1400" b="1" i="0" u="none" strike="noStrike" kern="1200" cap="none" spc="0" normalizeH="0" baseline="0" noProof="0" dirty="0" err="1">
                <a:ln>
                  <a:noFill/>
                </a:ln>
                <a:solidFill>
                  <a:prstClr val="white"/>
                </a:solidFill>
                <a:effectLst/>
                <a:uLnTx/>
                <a:uFillTx/>
                <a:latin typeface="Calibri"/>
                <a:ea typeface="+mn-ea"/>
                <a:cs typeface="+mn-cs"/>
              </a:rPr>
              <a:t>LinkedIn</a:t>
            </a:r>
            <a:r>
              <a:rPr kumimoji="0" lang="it-IT" sz="1400" b="1" i="0" u="none" strike="noStrike" kern="1200" cap="none" spc="0" normalizeH="0" baseline="0" noProof="0" dirty="0">
                <a:ln>
                  <a:noFill/>
                </a:ln>
                <a:solidFill>
                  <a:prstClr val="white"/>
                </a:solidFill>
                <a:effectLst/>
                <a:uLnTx/>
                <a:uFillTx/>
                <a:latin typeface="Calibri"/>
                <a:ea typeface="+mn-ea"/>
                <a:cs typeface="+mn-cs"/>
              </a:rPr>
              <a:t> </a:t>
            </a:r>
            <a:r>
              <a:rPr kumimoji="0" lang="it-IT" sz="1400" b="1" i="0" u="none" strike="noStrike" kern="1200" cap="none" spc="0" normalizeH="0" baseline="0" noProof="0" dirty="0" err="1">
                <a:ln>
                  <a:noFill/>
                </a:ln>
                <a:solidFill>
                  <a:prstClr val="white"/>
                </a:solidFill>
                <a:effectLst/>
                <a:uLnTx/>
                <a:uFillTx/>
                <a:latin typeface="Calibri"/>
                <a:ea typeface="+mn-ea"/>
                <a:cs typeface="+mn-cs"/>
              </a:rPr>
              <a:t>followers</a:t>
            </a:r>
            <a:r>
              <a:rPr kumimoji="0" lang="it-IT" sz="1400" b="1" i="0" u="none" strike="noStrike" kern="1200" cap="none" spc="0" normalizeH="0" baseline="0" noProof="0" dirty="0">
                <a:ln>
                  <a:noFill/>
                </a:ln>
                <a:solidFill>
                  <a:prstClr val="white"/>
                </a:solidFill>
                <a:effectLst/>
                <a:uLnTx/>
                <a:uFillTx/>
                <a:latin typeface="Calibri"/>
                <a:ea typeface="+mn-ea"/>
                <a:cs typeface="+mn-cs"/>
              </a:rPr>
              <a:t> End of Project</a:t>
            </a:r>
          </a:p>
        </p:txBody>
      </p:sp>
      <p:pic>
        <p:nvPicPr>
          <p:cNvPr id="10" name="Immagine 9">
            <a:extLst>
              <a:ext uri="{FF2B5EF4-FFF2-40B4-BE49-F238E27FC236}">
                <a16:creationId xmlns:a16="http://schemas.microsoft.com/office/drawing/2014/main" id="{91AB5E21-BC1F-47AE-9ABD-2F5DE8644602}"/>
              </a:ext>
            </a:extLst>
          </p:cNvPr>
          <p:cNvPicPr>
            <a:picLocks noChangeAspect="1"/>
          </p:cNvPicPr>
          <p:nvPr/>
        </p:nvPicPr>
        <p:blipFill>
          <a:blip r:embed="rId12"/>
          <a:stretch>
            <a:fillRect/>
          </a:stretch>
        </p:blipFill>
        <p:spPr>
          <a:xfrm>
            <a:off x="6808913" y="1589889"/>
            <a:ext cx="1658357" cy="1187741"/>
          </a:xfrm>
          <a:prstGeom prst="rect">
            <a:avLst/>
          </a:prstGeom>
        </p:spPr>
      </p:pic>
      <p:sp>
        <p:nvSpPr>
          <p:cNvPr id="54" name="Rettangolo 53">
            <a:extLst>
              <a:ext uri="{FF2B5EF4-FFF2-40B4-BE49-F238E27FC236}">
                <a16:creationId xmlns:a16="http://schemas.microsoft.com/office/drawing/2014/main" id="{102FA238-5967-43B2-AA41-F6C6A95326C4}"/>
              </a:ext>
            </a:extLst>
          </p:cNvPr>
          <p:cNvSpPr/>
          <p:nvPr/>
        </p:nvSpPr>
        <p:spPr>
          <a:xfrm>
            <a:off x="4949301" y="1327353"/>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Events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Rettangolo 60">
            <a:extLst>
              <a:ext uri="{FF2B5EF4-FFF2-40B4-BE49-F238E27FC236}">
                <a16:creationId xmlns:a16="http://schemas.microsoft.com/office/drawing/2014/main" id="{D117E035-1803-400E-A244-FDF792F54085}"/>
              </a:ext>
            </a:extLst>
          </p:cNvPr>
          <p:cNvSpPr/>
          <p:nvPr/>
        </p:nvSpPr>
        <p:spPr>
          <a:xfrm>
            <a:off x="6626281" y="2945672"/>
            <a:ext cx="20164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at 3rd party events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8" name="Rettangolo 67">
            <a:extLst>
              <a:ext uri="{FF2B5EF4-FFF2-40B4-BE49-F238E27FC236}">
                <a16:creationId xmlns:a16="http://schemas.microsoft.com/office/drawing/2014/main" id="{4C82C498-633C-4536-8F25-E2F1ED5F21BE}"/>
              </a:ext>
            </a:extLst>
          </p:cNvPr>
          <p:cNvSpPr/>
          <p:nvPr/>
        </p:nvSpPr>
        <p:spPr>
          <a:xfrm>
            <a:off x="6720548" y="1276606"/>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Services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Rettangolo 68">
            <a:extLst>
              <a:ext uri="{FF2B5EF4-FFF2-40B4-BE49-F238E27FC236}">
                <a16:creationId xmlns:a16="http://schemas.microsoft.com/office/drawing/2014/main" id="{1F2EDDCF-4B2F-48B3-A828-BA8F25EFA3EB}"/>
              </a:ext>
            </a:extLst>
          </p:cNvPr>
          <p:cNvSpPr/>
          <p:nvPr/>
        </p:nvSpPr>
        <p:spPr>
          <a:xfrm>
            <a:off x="4741070" y="837071"/>
            <a:ext cx="45725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sng" strike="noStrike" kern="1200" cap="none" spc="0" normalizeH="0" baseline="0" noProof="0" dirty="0">
                <a:ln>
                  <a:noFill/>
                </a:ln>
                <a:solidFill>
                  <a:prstClr val="black"/>
                </a:solidFill>
                <a:effectLst/>
                <a:uLnTx/>
                <a:uFillTx/>
                <a:latin typeface="Calibri"/>
                <a:ea typeface="+mn-ea"/>
                <a:cs typeface="+mn-cs"/>
              </a:rPr>
              <a:t>Content rich Posts &amp; Articles</a:t>
            </a:r>
            <a:endParaRPr kumimoji="0" lang="it-IT" sz="1400" b="1" i="0" u="sng" strike="noStrike" kern="1200" cap="none" spc="0" normalizeH="0" baseline="0" noProof="0" dirty="0">
              <a:ln>
                <a:noFill/>
              </a:ln>
              <a:solidFill>
                <a:prstClr val="black"/>
              </a:solidFill>
              <a:effectLst/>
              <a:uLnTx/>
              <a:uFillTx/>
              <a:latin typeface="Calibri"/>
              <a:ea typeface="+mn-ea"/>
              <a:cs typeface="+mn-cs"/>
            </a:endParaRPr>
          </a:p>
        </p:txBody>
      </p:sp>
      <p:sp>
        <p:nvSpPr>
          <p:cNvPr id="41" name="Segnaposto data 3">
            <a:extLst>
              <a:ext uri="{FF2B5EF4-FFF2-40B4-BE49-F238E27FC236}">
                <a16:creationId xmlns:a16="http://schemas.microsoft.com/office/drawing/2014/main" id="{1DA447D7-573D-49E5-B812-6952ED131882}"/>
              </a:ext>
            </a:extLst>
          </p:cNvPr>
          <p:cNvSpPr>
            <a:spLocks noGrp="1"/>
          </p:cNvSpPr>
          <p:nvPr>
            <p:ph type="dt" sz="half" idx="10"/>
          </p:nvPr>
        </p:nvSpPr>
        <p:spPr>
          <a:xfrm>
            <a:off x="631885" y="6356351"/>
            <a:ext cx="117103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8"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a:xfrm>
            <a:off x="4903201" y="6346703"/>
            <a:ext cx="54898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rPr>
              <a:t>12</a:t>
            </a:r>
          </a:p>
        </p:txBody>
      </p:sp>
      <p:sp>
        <p:nvSpPr>
          <p:cNvPr id="49"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 name="Immagin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7879" y="3246308"/>
            <a:ext cx="1519761" cy="939212"/>
          </a:xfrm>
          <a:prstGeom prst="rect">
            <a:avLst/>
          </a:prstGeom>
        </p:spPr>
      </p:pic>
      <p:sp>
        <p:nvSpPr>
          <p:cNvPr id="50" name="Rettangolo 49">
            <a:extLst>
              <a:ext uri="{FF2B5EF4-FFF2-40B4-BE49-F238E27FC236}">
                <a16:creationId xmlns:a16="http://schemas.microsoft.com/office/drawing/2014/main" id="{102FA238-5967-43B2-AA41-F6C6A95326C4}"/>
              </a:ext>
            </a:extLst>
          </p:cNvPr>
          <p:cNvSpPr/>
          <p:nvPr/>
        </p:nvSpPr>
        <p:spPr>
          <a:xfrm>
            <a:off x="4869134" y="2964725"/>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ESCAPE Jobs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p:cNvPicPr>
            <a:picLocks noChangeAspect="1"/>
          </p:cNvPicPr>
          <p:nvPr/>
        </p:nvPicPr>
        <p:blipFill>
          <a:blip r:embed="rId14"/>
          <a:stretch>
            <a:fillRect/>
          </a:stretch>
        </p:blipFill>
        <p:spPr>
          <a:xfrm>
            <a:off x="6765876" y="3246308"/>
            <a:ext cx="1751675" cy="992417"/>
          </a:xfrm>
          <a:prstGeom prst="rect">
            <a:avLst/>
          </a:prstGeom>
        </p:spPr>
      </p:pic>
      <p:pic>
        <p:nvPicPr>
          <p:cNvPr id="5" name="Immagine 4"/>
          <p:cNvPicPr>
            <a:picLocks noChangeAspect="1"/>
          </p:cNvPicPr>
          <p:nvPr/>
        </p:nvPicPr>
        <p:blipFill>
          <a:blip r:embed="rId15"/>
          <a:stretch>
            <a:fillRect/>
          </a:stretch>
        </p:blipFill>
        <p:spPr>
          <a:xfrm>
            <a:off x="4973001" y="4641672"/>
            <a:ext cx="1573114" cy="1024354"/>
          </a:xfrm>
          <a:prstGeom prst="rect">
            <a:avLst/>
          </a:prstGeom>
        </p:spPr>
      </p:pic>
      <p:sp>
        <p:nvSpPr>
          <p:cNvPr id="52" name="Rettangolo 51">
            <a:extLst>
              <a:ext uri="{FF2B5EF4-FFF2-40B4-BE49-F238E27FC236}">
                <a16:creationId xmlns:a16="http://schemas.microsoft.com/office/drawing/2014/main" id="{102FA238-5967-43B2-AA41-F6C6A95326C4}"/>
              </a:ext>
            </a:extLst>
          </p:cNvPr>
          <p:cNvSpPr/>
          <p:nvPr/>
        </p:nvSpPr>
        <p:spPr>
          <a:xfrm>
            <a:off x="4933418" y="4374936"/>
            <a:ext cx="167698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a:ln>
                  <a:noFill/>
                </a:ln>
                <a:solidFill>
                  <a:prstClr val="black"/>
                </a:solidFill>
                <a:effectLst/>
                <a:uLnTx/>
                <a:uFillTx/>
                <a:latin typeface="Calibri"/>
                <a:ea typeface="+mn-ea"/>
                <a:cs typeface="+mn-cs"/>
              </a:rPr>
              <a:t>ESCAPE Activities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9" name="Rettangolo 58">
            <a:extLst>
              <a:ext uri="{FF2B5EF4-FFF2-40B4-BE49-F238E27FC236}">
                <a16:creationId xmlns:a16="http://schemas.microsoft.com/office/drawing/2014/main" id="{5F402950-1828-43B2-B938-343E0A0915E9}"/>
              </a:ext>
            </a:extLst>
          </p:cNvPr>
          <p:cNvSpPr/>
          <p:nvPr/>
        </p:nvSpPr>
        <p:spPr>
          <a:xfrm>
            <a:off x="-32530" y="5671329"/>
            <a:ext cx="9204666" cy="56173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Follow the New </a:t>
            </a:r>
            <a:r>
              <a:rPr kumimoji="0" lang="en-GB" sz="1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Linkedin</a:t>
            </a:r>
            <a:r>
              <a:rPr kumimoji="0" lang="en-GB"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Page: https://www.linkedin.com/company/projectescape</a:t>
            </a: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Getting attention from an engaged community thanks to a more interactive page</a:t>
            </a:r>
          </a:p>
        </p:txBody>
      </p:sp>
    </p:spTree>
    <p:extLst>
      <p:ext uri="{BB962C8B-B14F-4D97-AF65-F5344CB8AC3E}">
        <p14:creationId xmlns:p14="http://schemas.microsoft.com/office/powerpoint/2010/main" val="4165076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 15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782" y="1465121"/>
            <a:ext cx="481530" cy="481530"/>
          </a:xfrm>
          <a:prstGeom prst="rect">
            <a:avLst/>
          </a:prstGeom>
        </p:spPr>
      </p:pic>
      <p:pic>
        <p:nvPicPr>
          <p:cNvPr id="139" name="Image 138"/>
          <p:cNvPicPr>
            <a:picLocks noChangeAspect="1"/>
          </p:cNvPicPr>
          <p:nvPr/>
        </p:nvPicPr>
        <p:blipFill rotWithShape="1">
          <a:blip r:embed="rId3">
            <a:extLst>
              <a:ext uri="{28A0092B-C50C-407E-A947-70E740481C1C}">
                <a14:useLocalDpi xmlns:a14="http://schemas.microsoft.com/office/drawing/2010/main" val="0"/>
              </a:ext>
            </a:extLst>
          </a:blip>
          <a:srcRect t="19137" r="83811" b="59137"/>
          <a:stretch/>
        </p:blipFill>
        <p:spPr>
          <a:xfrm>
            <a:off x="252072" y="3654921"/>
            <a:ext cx="621761" cy="627384"/>
          </a:xfrm>
          <a:prstGeom prst="rect">
            <a:avLst/>
          </a:prstGeom>
        </p:spPr>
      </p:pic>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Visibility at events</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Rettangolo 15">
            <a:extLst>
              <a:ext uri="{FF2B5EF4-FFF2-40B4-BE49-F238E27FC236}">
                <a16:creationId xmlns:a16="http://schemas.microsoft.com/office/drawing/2014/main" id="{7F44110C-A393-419C-AE0A-F06E8F239A91}"/>
              </a:ext>
            </a:extLst>
          </p:cNvPr>
          <p:cNvSpPr/>
          <p:nvPr/>
        </p:nvSpPr>
        <p:spPr>
          <a:xfrm>
            <a:off x="-32530" y="5589124"/>
            <a:ext cx="9204666" cy="555454"/>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Total of 15 events, reaching different stakeholders</a:t>
            </a:r>
          </a:p>
        </p:txBody>
      </p:sp>
      <p:sp>
        <p:nvSpPr>
          <p:cNvPr id="24" name="CasellaDiTesto 63">
            <a:extLst>
              <a:ext uri="{FF2B5EF4-FFF2-40B4-BE49-F238E27FC236}">
                <a16:creationId xmlns:a16="http://schemas.microsoft.com/office/drawing/2014/main" id="{5E51D857-9E09-44F7-AD60-6146DD357851}"/>
              </a:ext>
            </a:extLst>
          </p:cNvPr>
          <p:cNvSpPr txBox="1"/>
          <p:nvPr/>
        </p:nvSpPr>
        <p:spPr>
          <a:xfrm>
            <a:off x="1129158" y="2069957"/>
            <a:ext cx="1058555" cy="528606"/>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August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Sydney,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Autralia</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ttangolo 64">
            <a:extLst>
              <a:ext uri="{FF2B5EF4-FFF2-40B4-BE49-F238E27FC236}">
                <a16:creationId xmlns:a16="http://schemas.microsoft.com/office/drawing/2014/main" id="{8E2706B9-F61C-49EF-BF3F-968E61A1CF90}"/>
              </a:ext>
            </a:extLst>
          </p:cNvPr>
          <p:cNvSpPr/>
          <p:nvPr/>
        </p:nvSpPr>
        <p:spPr>
          <a:xfrm>
            <a:off x="1096600" y="2586886"/>
            <a:ext cx="112367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Astronomers &amp; Data Managers</a:t>
            </a:r>
          </a:p>
        </p:txBody>
      </p:sp>
      <p:sp>
        <p:nvSpPr>
          <p:cNvPr id="30" name="CasellaDiTesto 69">
            <a:extLst>
              <a:ext uri="{FF2B5EF4-FFF2-40B4-BE49-F238E27FC236}">
                <a16:creationId xmlns:a16="http://schemas.microsoft.com/office/drawing/2014/main" id="{143155AD-4950-4321-A840-BE2486463AEE}"/>
              </a:ext>
            </a:extLst>
          </p:cNvPr>
          <p:cNvSpPr txBox="1"/>
          <p:nvPr/>
        </p:nvSpPr>
        <p:spPr>
          <a:xfrm>
            <a:off x="2116660" y="2069957"/>
            <a:ext cx="1217595" cy="528606"/>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September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Compostela</a:t>
            </a:r>
            <a:r>
              <a:rPr kumimoji="0" lang="fr-FR" sz="1050" b="1" i="0" u="none" strike="noStrike" kern="1200" cap="none" spc="0" normalizeH="0" baseline="0" noProof="0" dirty="0">
                <a:ln>
                  <a:noFill/>
                </a:ln>
                <a:solidFill>
                  <a:prstClr val="black"/>
                </a:solidFill>
                <a:effectLst/>
                <a:uLnTx/>
                <a:uFillTx/>
                <a:latin typeface="Calibri"/>
                <a:ea typeface="+mn-ea"/>
                <a:cs typeface="+mn-cs"/>
              </a:rPr>
              <a:t>, Spain</a:t>
            </a:r>
          </a:p>
          <a:p>
            <a:pPr marL="0" marR="0" lvl="0" indent="0" algn="ctr" defTabSz="800100" rtl="0" eaLnBrk="1" fontAlgn="auto" latinLnBrk="0" hangingPunct="1">
              <a:lnSpc>
                <a:spcPct val="90000"/>
              </a:lnSpc>
              <a:spcBef>
                <a:spcPct val="0"/>
              </a:spcBef>
              <a:spcAft>
                <a:spcPts val="0"/>
              </a:spcAft>
              <a:buClrTx/>
              <a:buSzTx/>
              <a:buFontTx/>
              <a:buNone/>
              <a:tabLst/>
              <a:defRPr/>
            </a:pP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Rettangolo 70">
            <a:extLst>
              <a:ext uri="{FF2B5EF4-FFF2-40B4-BE49-F238E27FC236}">
                <a16:creationId xmlns:a16="http://schemas.microsoft.com/office/drawing/2014/main" id="{FDC36C47-14AC-44E1-B31D-947298E3CF9D}"/>
              </a:ext>
            </a:extLst>
          </p:cNvPr>
          <p:cNvSpPr/>
          <p:nvPr/>
        </p:nvSpPr>
        <p:spPr>
          <a:xfrm>
            <a:off x="2012788" y="2586886"/>
            <a:ext cx="142533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Software developers, data managers &amp; computing professionals</a:t>
            </a:r>
            <a:endPar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endParaRPr>
          </a:p>
        </p:txBody>
      </p:sp>
      <p:sp>
        <p:nvSpPr>
          <p:cNvPr id="33" name="CasellaDiTesto 71">
            <a:extLst>
              <a:ext uri="{FF2B5EF4-FFF2-40B4-BE49-F238E27FC236}">
                <a16:creationId xmlns:a16="http://schemas.microsoft.com/office/drawing/2014/main" id="{0A9CA578-6E6E-4C46-AB78-83E88D6DD446}"/>
              </a:ext>
            </a:extLst>
          </p:cNvPr>
          <p:cNvSpPr txBox="1"/>
          <p:nvPr/>
        </p:nvSpPr>
        <p:spPr>
          <a:xfrm>
            <a:off x="3259613" y="2069957"/>
            <a:ext cx="1343369" cy="528606"/>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October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Groningen, The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Netherlands</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ttangolo 72">
            <a:extLst>
              <a:ext uri="{FF2B5EF4-FFF2-40B4-BE49-F238E27FC236}">
                <a16:creationId xmlns:a16="http://schemas.microsoft.com/office/drawing/2014/main" id="{CFB570F6-6C99-4493-8D79-E18057BEA8C8}"/>
              </a:ext>
            </a:extLst>
          </p:cNvPr>
          <p:cNvSpPr/>
          <p:nvPr/>
        </p:nvSpPr>
        <p:spPr>
          <a:xfrm>
            <a:off x="3330158" y="2586886"/>
            <a:ext cx="1202278"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Astronomers Data Analysis &amp; Software Systems </a:t>
            </a:r>
          </a:p>
        </p:txBody>
      </p:sp>
      <p:sp>
        <p:nvSpPr>
          <p:cNvPr id="37" name="Rettangolo 77">
            <a:extLst>
              <a:ext uri="{FF2B5EF4-FFF2-40B4-BE49-F238E27FC236}">
                <a16:creationId xmlns:a16="http://schemas.microsoft.com/office/drawing/2014/main" id="{A00947A3-6AC3-4B82-83C7-47CA40DCF025}"/>
              </a:ext>
            </a:extLst>
          </p:cNvPr>
          <p:cNvSpPr/>
          <p:nvPr/>
        </p:nvSpPr>
        <p:spPr>
          <a:xfrm>
            <a:off x="112707" y="976469"/>
            <a:ext cx="8901546" cy="338554"/>
          </a:xfrm>
          <a:prstGeom prst="rect">
            <a:avLst/>
          </a:prstGeom>
          <a:solidFill>
            <a:schemeClr val="accent5">
              <a:lumMod val="60000"/>
              <a:lumOff val="40000"/>
              <a:alpha val="65882"/>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600" b="1" i="0" u="none" strike="noStrike" kern="1200" cap="none" spc="0" normalizeH="0" baseline="0" noProof="0" dirty="0">
                <a:ln>
                  <a:noFill/>
                </a:ln>
                <a:solidFill>
                  <a:prstClr val="black"/>
                </a:solidFill>
                <a:effectLst/>
                <a:uLnTx/>
                <a:uFillTx/>
                <a:latin typeface="Calibri"/>
                <a:ea typeface="+mn-ea"/>
                <a:cs typeface="+mn-cs"/>
              </a:rPr>
              <a:t>Astronomy, astroparticle, particle &amp; nuclear physics events</a:t>
            </a:r>
            <a:endParaRPr kumimoji="0" lang="it-IT"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ettangolo 84">
            <a:extLst>
              <a:ext uri="{FF2B5EF4-FFF2-40B4-BE49-F238E27FC236}">
                <a16:creationId xmlns:a16="http://schemas.microsoft.com/office/drawing/2014/main" id="{AFCA68D0-5288-43F5-B753-4868CEDA1D2A}"/>
              </a:ext>
            </a:extLst>
          </p:cNvPr>
          <p:cNvSpPr/>
          <p:nvPr/>
        </p:nvSpPr>
        <p:spPr>
          <a:xfrm>
            <a:off x="6929928" y="3319869"/>
            <a:ext cx="2084325" cy="338554"/>
          </a:xfrm>
          <a:prstGeom prst="rect">
            <a:avLst/>
          </a:prstGeom>
          <a:solidFill>
            <a:schemeClr val="accent4">
              <a:lumMod val="60000"/>
              <a:lumOff val="40000"/>
              <a:alpha val="65882"/>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600" b="1" i="0" u="none" strike="noStrike" kern="1200" cap="none" spc="0" normalizeH="0" baseline="0" noProof="0" dirty="0">
                <a:ln>
                  <a:noFill/>
                </a:ln>
                <a:solidFill>
                  <a:prstClr val="black"/>
                </a:solidFill>
                <a:effectLst/>
                <a:uLnTx/>
                <a:uFillTx/>
                <a:latin typeface="Calibri"/>
                <a:ea typeface="+mn-ea"/>
                <a:cs typeface="+mn-cs"/>
              </a:rPr>
              <a:t>Other events</a:t>
            </a:r>
            <a:endParaRPr kumimoji="0" lang="it-IT"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CasellaDiTesto 104">
            <a:extLst>
              <a:ext uri="{FF2B5EF4-FFF2-40B4-BE49-F238E27FC236}">
                <a16:creationId xmlns:a16="http://schemas.microsoft.com/office/drawing/2014/main" id="{9FC8C88A-8874-4ADE-8D38-61408FFD3426}"/>
              </a:ext>
            </a:extLst>
          </p:cNvPr>
          <p:cNvSpPr txBox="1"/>
          <p:nvPr/>
        </p:nvSpPr>
        <p:spPr>
          <a:xfrm>
            <a:off x="33675" y="2069957"/>
            <a:ext cx="1058555"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June</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Lyon, France</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Rettangolo 105">
            <a:extLst>
              <a:ext uri="{FF2B5EF4-FFF2-40B4-BE49-F238E27FC236}">
                <a16:creationId xmlns:a16="http://schemas.microsoft.com/office/drawing/2014/main" id="{B13F4669-F4A3-484B-8B09-759CDA9036E8}"/>
              </a:ext>
            </a:extLst>
          </p:cNvPr>
          <p:cNvSpPr/>
          <p:nvPr/>
        </p:nvSpPr>
        <p:spPr>
          <a:xfrm>
            <a:off x="1117" y="2586886"/>
            <a:ext cx="1123670"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Astrophysicists</a:t>
            </a:r>
          </a:p>
        </p:txBody>
      </p:sp>
      <p:sp>
        <p:nvSpPr>
          <p:cNvPr id="67" name="CasellaDiTesto 60">
            <a:extLst>
              <a:ext uri="{FF2B5EF4-FFF2-40B4-BE49-F238E27FC236}">
                <a16:creationId xmlns:a16="http://schemas.microsoft.com/office/drawing/2014/main" id="{FDCC13C4-2FE0-483C-A557-D24BDC720DE6}"/>
              </a:ext>
            </a:extLst>
          </p:cNvPr>
          <p:cNvSpPr txBox="1"/>
          <p:nvPr/>
        </p:nvSpPr>
        <p:spPr>
          <a:xfrm>
            <a:off x="1199583" y="1521220"/>
            <a:ext cx="917704" cy="36933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Astronomical Data Archives</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CasellaDiTesto 60">
            <a:extLst>
              <a:ext uri="{FF2B5EF4-FFF2-40B4-BE49-F238E27FC236}">
                <a16:creationId xmlns:a16="http://schemas.microsoft.com/office/drawing/2014/main" id="{FDCC13C4-2FE0-483C-A557-D24BDC720DE6}"/>
              </a:ext>
            </a:extLst>
          </p:cNvPr>
          <p:cNvSpPr txBox="1"/>
          <p:nvPr/>
        </p:nvSpPr>
        <p:spPr>
          <a:xfrm>
            <a:off x="2403571" y="1590470"/>
            <a:ext cx="917704" cy="23083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IBERGRID</a:t>
            </a:r>
          </a:p>
        </p:txBody>
      </p:sp>
      <p:sp>
        <p:nvSpPr>
          <p:cNvPr id="70" name="CasellaDiTesto 60">
            <a:extLst>
              <a:ext uri="{FF2B5EF4-FFF2-40B4-BE49-F238E27FC236}">
                <a16:creationId xmlns:a16="http://schemas.microsoft.com/office/drawing/2014/main" id="{FDCC13C4-2FE0-483C-A557-D24BDC720DE6}"/>
              </a:ext>
            </a:extLst>
          </p:cNvPr>
          <p:cNvSpPr txBox="1"/>
          <p:nvPr/>
        </p:nvSpPr>
        <p:spPr>
          <a:xfrm>
            <a:off x="3445937" y="1521220"/>
            <a:ext cx="917704" cy="36933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2nd IVOA - ADASS</a:t>
            </a:r>
          </a:p>
        </p:txBody>
      </p:sp>
      <p:sp>
        <p:nvSpPr>
          <p:cNvPr id="74" name="CasellaDiTesto 67">
            <a:extLst>
              <a:ext uri="{FF2B5EF4-FFF2-40B4-BE49-F238E27FC236}">
                <a16:creationId xmlns:a16="http://schemas.microsoft.com/office/drawing/2014/main" id="{5345CF7E-93A5-43C5-A358-AF101B29B90E}"/>
              </a:ext>
            </a:extLst>
          </p:cNvPr>
          <p:cNvSpPr txBox="1"/>
          <p:nvPr/>
        </p:nvSpPr>
        <p:spPr>
          <a:xfrm>
            <a:off x="6897457" y="4273479"/>
            <a:ext cx="1123064"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September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Online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event</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75" name="Rettangolo 68">
            <a:extLst>
              <a:ext uri="{FF2B5EF4-FFF2-40B4-BE49-F238E27FC236}">
                <a16:creationId xmlns:a16="http://schemas.microsoft.com/office/drawing/2014/main" id="{E9B8A65F-685F-4E2A-93B5-D616EEB10242}"/>
              </a:ext>
            </a:extLst>
          </p:cNvPr>
          <p:cNvSpPr/>
          <p:nvPr/>
        </p:nvSpPr>
        <p:spPr>
          <a:xfrm>
            <a:off x="6973468" y="4822450"/>
            <a:ext cx="971043"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Students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 &amp; general public</a:t>
            </a:r>
          </a:p>
        </p:txBody>
      </p:sp>
      <p:sp>
        <p:nvSpPr>
          <p:cNvPr id="76" name="CasellaDiTesto 60">
            <a:extLst>
              <a:ext uri="{FF2B5EF4-FFF2-40B4-BE49-F238E27FC236}">
                <a16:creationId xmlns:a16="http://schemas.microsoft.com/office/drawing/2014/main" id="{FDCC13C4-2FE0-483C-A557-D24BDC720DE6}"/>
              </a:ext>
            </a:extLst>
          </p:cNvPr>
          <p:cNvSpPr txBox="1"/>
          <p:nvPr/>
        </p:nvSpPr>
        <p:spPr>
          <a:xfrm>
            <a:off x="6930439" y="3783947"/>
            <a:ext cx="1057101" cy="369332"/>
          </a:xfrm>
          <a:prstGeom prst="rect">
            <a:avLst/>
          </a:prstGeom>
          <a:noFill/>
          <a:ln>
            <a:solidFill>
              <a:srgbClr val="0070C0"/>
            </a:solidFill>
          </a:ln>
        </p:spPr>
        <p:txBody>
          <a:bodyPr wrap="square" rtlCol="0">
            <a:spAutoFit/>
          </a:bodyPr>
          <a:lstStyle>
            <a:defPPr>
              <a:defRPr lang="it-IT"/>
            </a:defPPr>
            <a:lvl1pPr lvl="0" algn="ctr" defTabSz="800100">
              <a:lnSpc>
                <a:spcPct val="90000"/>
              </a:lnSpc>
              <a:spcBef>
                <a:spcPct val="0"/>
              </a:spcBef>
              <a:defRPr sz="1000" b="1"/>
            </a:lvl1p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Open talks at Open University</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1" name="Rettangolo 49">
            <a:extLst>
              <a:ext uri="{FF2B5EF4-FFF2-40B4-BE49-F238E27FC236}">
                <a16:creationId xmlns:a16="http://schemas.microsoft.com/office/drawing/2014/main" id="{DA57F2A3-ED64-45FC-BC17-773CC7805612}"/>
              </a:ext>
            </a:extLst>
          </p:cNvPr>
          <p:cNvSpPr/>
          <p:nvPr/>
        </p:nvSpPr>
        <p:spPr>
          <a:xfrm>
            <a:off x="112707" y="3328928"/>
            <a:ext cx="6735045" cy="338554"/>
          </a:xfrm>
          <a:prstGeom prst="rect">
            <a:avLst/>
          </a:prstGeom>
          <a:solidFill>
            <a:srgbClr val="002060">
              <a:alpha val="65882"/>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600" b="1" i="0" u="none" strike="noStrike" kern="1200" cap="none" spc="0" normalizeH="0" baseline="0" noProof="0" dirty="0">
                <a:ln>
                  <a:noFill/>
                </a:ln>
                <a:solidFill>
                  <a:prstClr val="white"/>
                </a:solidFill>
                <a:effectLst/>
                <a:uLnTx/>
                <a:uFillTx/>
                <a:latin typeface="Calibri"/>
                <a:ea typeface="+mn-ea"/>
                <a:cs typeface="+mn-cs"/>
              </a:rPr>
              <a:t>EOSC related events</a:t>
            </a:r>
            <a:endParaRPr kumimoji="0" lang="it-IT"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CasellaDiTesto 53">
            <a:extLst>
              <a:ext uri="{FF2B5EF4-FFF2-40B4-BE49-F238E27FC236}">
                <a16:creationId xmlns:a16="http://schemas.microsoft.com/office/drawing/2014/main" id="{3E4C8964-5953-4897-AFF8-38C22D8FE589}"/>
              </a:ext>
            </a:extLst>
          </p:cNvPr>
          <p:cNvSpPr txBox="1"/>
          <p:nvPr/>
        </p:nvSpPr>
        <p:spPr>
          <a:xfrm>
            <a:off x="11978" y="4273479"/>
            <a:ext cx="1101949"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November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2018</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pt-PT" sz="1050" b="1" i="0" u="none" strike="noStrike" kern="1200" cap="none" spc="0" normalizeH="0" baseline="0" noProof="0" dirty="0">
                <a:ln>
                  <a:noFill/>
                </a:ln>
                <a:solidFill>
                  <a:prstClr val="black"/>
                </a:solidFill>
                <a:effectLst/>
                <a:uLnTx/>
                <a:uFillTx/>
                <a:latin typeface="Calibri"/>
                <a:ea typeface="+mn-ea"/>
                <a:cs typeface="+mn-cs"/>
              </a:rPr>
              <a:t>Austria</a:t>
            </a:r>
          </a:p>
        </p:txBody>
      </p:sp>
      <p:sp>
        <p:nvSpPr>
          <p:cNvPr id="93" name="Rettangolo 54">
            <a:extLst>
              <a:ext uri="{FF2B5EF4-FFF2-40B4-BE49-F238E27FC236}">
                <a16:creationId xmlns:a16="http://schemas.microsoft.com/office/drawing/2014/main" id="{8C0D6247-B7C4-4A69-8859-D85D2E913C78}"/>
              </a:ext>
            </a:extLst>
          </p:cNvPr>
          <p:cNvSpPr/>
          <p:nvPr/>
        </p:nvSpPr>
        <p:spPr>
          <a:xfrm>
            <a:off x="77430" y="4822450"/>
            <a:ext cx="971044"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Research Communities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&amp; Policy Makers</a:t>
            </a:r>
          </a:p>
        </p:txBody>
      </p:sp>
      <p:sp>
        <p:nvSpPr>
          <p:cNvPr id="94" name="CasellaDiTesto 56">
            <a:extLst>
              <a:ext uri="{FF2B5EF4-FFF2-40B4-BE49-F238E27FC236}">
                <a16:creationId xmlns:a16="http://schemas.microsoft.com/office/drawing/2014/main" id="{FA0F741B-E8D3-4E9E-B734-8C04483A5B95}"/>
              </a:ext>
            </a:extLst>
          </p:cNvPr>
          <p:cNvSpPr txBox="1"/>
          <p:nvPr/>
        </p:nvSpPr>
        <p:spPr>
          <a:xfrm>
            <a:off x="1199583" y="4273479"/>
            <a:ext cx="917705"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January</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London,UK</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95" name="Rettangolo 57">
            <a:extLst>
              <a:ext uri="{FF2B5EF4-FFF2-40B4-BE49-F238E27FC236}">
                <a16:creationId xmlns:a16="http://schemas.microsoft.com/office/drawing/2014/main" id="{D8D58C9F-A862-4F66-B82B-2C01CB21AAE6}"/>
              </a:ext>
            </a:extLst>
          </p:cNvPr>
          <p:cNvSpPr/>
          <p:nvPr/>
        </p:nvSpPr>
        <p:spPr>
          <a:xfrm>
            <a:off x="1043362" y="4822450"/>
            <a:ext cx="123014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ESFRI &amp; EOSC stakeholders</a:t>
            </a:r>
          </a:p>
        </p:txBody>
      </p:sp>
      <p:sp>
        <p:nvSpPr>
          <p:cNvPr id="96" name="CasellaDiTesto 58">
            <a:extLst>
              <a:ext uri="{FF2B5EF4-FFF2-40B4-BE49-F238E27FC236}">
                <a16:creationId xmlns:a16="http://schemas.microsoft.com/office/drawing/2014/main" id="{DA53C8EF-39BC-4F98-8207-A2A98478C3F4}"/>
              </a:ext>
            </a:extLst>
          </p:cNvPr>
          <p:cNvSpPr txBox="1"/>
          <p:nvPr/>
        </p:nvSpPr>
        <p:spPr>
          <a:xfrm>
            <a:off x="2129520" y="4273479"/>
            <a:ext cx="1191874"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June</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Turin, Italie</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97" name="Rettangolo 59">
            <a:extLst>
              <a:ext uri="{FF2B5EF4-FFF2-40B4-BE49-F238E27FC236}">
                <a16:creationId xmlns:a16="http://schemas.microsoft.com/office/drawing/2014/main" id="{E64FEDD8-D41C-423C-8E1C-1678EAE6CCAF}"/>
              </a:ext>
            </a:extLst>
          </p:cNvPr>
          <p:cNvSpPr/>
          <p:nvPr/>
        </p:nvSpPr>
        <p:spPr>
          <a:xfrm>
            <a:off x="2196834" y="4822450"/>
            <a:ext cx="1115417"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EOSC &amp; Clusters projects</a:t>
            </a:r>
          </a:p>
        </p:txBody>
      </p:sp>
      <p:sp>
        <p:nvSpPr>
          <p:cNvPr id="99" name="CasellaDiTesto 60">
            <a:extLst>
              <a:ext uri="{FF2B5EF4-FFF2-40B4-BE49-F238E27FC236}">
                <a16:creationId xmlns:a16="http://schemas.microsoft.com/office/drawing/2014/main" id="{FDCC13C4-2FE0-483C-A557-D24BDC720DE6}"/>
              </a:ext>
            </a:extLst>
          </p:cNvPr>
          <p:cNvSpPr txBox="1"/>
          <p:nvPr/>
        </p:nvSpPr>
        <p:spPr>
          <a:xfrm>
            <a:off x="1639454" y="3714698"/>
            <a:ext cx="799948" cy="507831"/>
          </a:xfrm>
          <a:prstGeom prst="rect">
            <a:avLst/>
          </a:prstGeom>
          <a:noFill/>
        </p:spPr>
        <p:txBody>
          <a:bodyPr wrap="square" rtlCol="0">
            <a:spAutoFit/>
          </a:bodyPr>
          <a:lstStyle/>
          <a:p>
            <a:pPr marL="0" marR="0" lvl="0" indent="0" algn="l"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ESFRI RIs </a:t>
            </a:r>
          </a:p>
          <a:p>
            <a:pPr marL="0" marR="0" lvl="0" indent="0" algn="l"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&amp; EOSC Workshop</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1" name="Rettangolo 54">
            <a:extLst>
              <a:ext uri="{FF2B5EF4-FFF2-40B4-BE49-F238E27FC236}">
                <a16:creationId xmlns:a16="http://schemas.microsoft.com/office/drawing/2014/main" id="{8C0D6247-B7C4-4A69-8859-D85D2E913C78}"/>
              </a:ext>
            </a:extLst>
          </p:cNvPr>
          <p:cNvSpPr/>
          <p:nvPr/>
        </p:nvSpPr>
        <p:spPr>
          <a:xfrm>
            <a:off x="3445775" y="4822450"/>
            <a:ext cx="971044"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EOSC related projects</a:t>
            </a:r>
          </a:p>
        </p:txBody>
      </p:sp>
      <p:sp>
        <p:nvSpPr>
          <p:cNvPr id="102" name="CasellaDiTesto 56">
            <a:extLst>
              <a:ext uri="{FF2B5EF4-FFF2-40B4-BE49-F238E27FC236}">
                <a16:creationId xmlns:a16="http://schemas.microsoft.com/office/drawing/2014/main" id="{FA0F741B-E8D3-4E9E-B734-8C04483A5B95}"/>
              </a:ext>
            </a:extLst>
          </p:cNvPr>
          <p:cNvSpPr txBox="1"/>
          <p:nvPr/>
        </p:nvSpPr>
        <p:spPr>
          <a:xfrm>
            <a:off x="4586932" y="4273479"/>
            <a:ext cx="1146040"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October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Helsinki,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Finland</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03" name="Rettangolo 57">
            <a:extLst>
              <a:ext uri="{FF2B5EF4-FFF2-40B4-BE49-F238E27FC236}">
                <a16:creationId xmlns:a16="http://schemas.microsoft.com/office/drawing/2014/main" id="{D8D58C9F-A862-4F66-B82B-2C01CB21AAE6}"/>
              </a:ext>
            </a:extLst>
          </p:cNvPr>
          <p:cNvSpPr/>
          <p:nvPr/>
        </p:nvSpPr>
        <p:spPr>
          <a:xfrm>
            <a:off x="4544879" y="4822450"/>
            <a:ext cx="123014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EOSC &amp; Research Data Communities</a:t>
            </a:r>
            <a:endPar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endParaRPr>
          </a:p>
        </p:txBody>
      </p:sp>
      <p:sp>
        <p:nvSpPr>
          <p:cNvPr id="104" name="CasellaDiTesto 58">
            <a:extLst>
              <a:ext uri="{FF2B5EF4-FFF2-40B4-BE49-F238E27FC236}">
                <a16:creationId xmlns:a16="http://schemas.microsoft.com/office/drawing/2014/main" id="{DA53C8EF-39BC-4F98-8207-A2A98478C3F4}"/>
              </a:ext>
            </a:extLst>
          </p:cNvPr>
          <p:cNvSpPr txBox="1"/>
          <p:nvPr/>
        </p:nvSpPr>
        <p:spPr>
          <a:xfrm>
            <a:off x="5780640" y="4346192"/>
            <a:ext cx="1191874" cy="237757"/>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November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05" name="Rettangolo 59">
            <a:extLst>
              <a:ext uri="{FF2B5EF4-FFF2-40B4-BE49-F238E27FC236}">
                <a16:creationId xmlns:a16="http://schemas.microsoft.com/office/drawing/2014/main" id="{E64FEDD8-D41C-423C-8E1C-1678EAE6CCAF}"/>
              </a:ext>
            </a:extLst>
          </p:cNvPr>
          <p:cNvSpPr/>
          <p:nvPr/>
        </p:nvSpPr>
        <p:spPr>
          <a:xfrm>
            <a:off x="5688178" y="4822450"/>
            <a:ext cx="1376799"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rPr>
              <a:t>EOSC Communities, Research, Industries, Policy Makers</a:t>
            </a:r>
          </a:p>
        </p:txBody>
      </p:sp>
      <p:sp>
        <p:nvSpPr>
          <p:cNvPr id="106" name="CasellaDiTesto 60">
            <a:extLst>
              <a:ext uri="{FF2B5EF4-FFF2-40B4-BE49-F238E27FC236}">
                <a16:creationId xmlns:a16="http://schemas.microsoft.com/office/drawing/2014/main" id="{FDCC13C4-2FE0-483C-A557-D24BDC720DE6}"/>
              </a:ext>
            </a:extLst>
          </p:cNvPr>
          <p:cNvSpPr txBox="1"/>
          <p:nvPr/>
        </p:nvSpPr>
        <p:spPr>
          <a:xfrm>
            <a:off x="5917725" y="3783947"/>
            <a:ext cx="917704" cy="369332"/>
          </a:xfrm>
          <a:prstGeom prst="rect">
            <a:avLst/>
          </a:prstGeom>
          <a:noFill/>
          <a:ln>
            <a:solidFill>
              <a:srgbClr val="0070C0"/>
            </a:solidFill>
          </a:ln>
        </p:spPr>
        <p:txBody>
          <a:bodyPr wrap="square" rtlCol="0">
            <a:spAutoFit/>
          </a:bodyPr>
          <a:lstStyle>
            <a:defPPr>
              <a:defRPr lang="it-IT"/>
            </a:defPPr>
            <a:lvl1pPr lvl="0" algn="ctr" defTabSz="800100">
              <a:lnSpc>
                <a:spcPct val="90000"/>
              </a:lnSpc>
              <a:spcBef>
                <a:spcPct val="0"/>
              </a:spcBef>
              <a:defRPr sz="1000" b="1"/>
            </a:lvl1p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EOSC Symposium</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7" name="CasellaDiTesto 60">
            <a:extLst>
              <a:ext uri="{FF2B5EF4-FFF2-40B4-BE49-F238E27FC236}">
                <a16:creationId xmlns:a16="http://schemas.microsoft.com/office/drawing/2014/main" id="{FDCC13C4-2FE0-483C-A557-D24BDC720DE6}"/>
              </a:ext>
            </a:extLst>
          </p:cNvPr>
          <p:cNvSpPr txBox="1"/>
          <p:nvPr/>
        </p:nvSpPr>
        <p:spPr>
          <a:xfrm>
            <a:off x="4618546" y="3714698"/>
            <a:ext cx="1082812" cy="507831"/>
          </a:xfrm>
          <a:prstGeom prst="rect">
            <a:avLst/>
          </a:prstGeom>
          <a:noFill/>
          <a:ln>
            <a:solidFill>
              <a:srgbClr val="0070C0"/>
            </a:solidFill>
          </a:ln>
        </p:spPr>
        <p:txBody>
          <a:bodyPr wrap="square" rtlCol="0">
            <a:spAutoFit/>
          </a:bodyPr>
          <a:lstStyle>
            <a:defPPr>
              <a:defRPr lang="it-IT"/>
            </a:defPPr>
            <a:lvl1pPr lvl="0" algn="ctr" defTabSz="800100">
              <a:lnSpc>
                <a:spcPct val="90000"/>
              </a:lnSpc>
              <a:spcBef>
                <a:spcPct val="0"/>
              </a:spcBef>
              <a:defRPr sz="1000" b="1"/>
            </a:lvl1p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EOSC Services, Collaborations</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&amp; the RDA</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8" name="CasellaDiTesto 60">
            <a:extLst>
              <a:ext uri="{FF2B5EF4-FFF2-40B4-BE49-F238E27FC236}">
                <a16:creationId xmlns:a16="http://schemas.microsoft.com/office/drawing/2014/main" id="{FDCC13C4-2FE0-483C-A557-D24BDC720DE6}"/>
              </a:ext>
            </a:extLst>
          </p:cNvPr>
          <p:cNvSpPr txBox="1"/>
          <p:nvPr/>
        </p:nvSpPr>
        <p:spPr>
          <a:xfrm>
            <a:off x="3407000" y="3714698"/>
            <a:ext cx="1048594" cy="507831"/>
          </a:xfrm>
          <a:prstGeom prst="rect">
            <a:avLst/>
          </a:prstGeom>
          <a:noFill/>
          <a:ln>
            <a:solidFill>
              <a:srgbClr val="0070C0"/>
            </a:solidFill>
          </a:ln>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Building EOSC through the H2020 projects</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9" name="CasellaDiTesto 58">
            <a:extLst>
              <a:ext uri="{FF2B5EF4-FFF2-40B4-BE49-F238E27FC236}">
                <a16:creationId xmlns:a16="http://schemas.microsoft.com/office/drawing/2014/main" id="{DA53C8EF-39BC-4F98-8207-A2A98478C3F4}"/>
              </a:ext>
            </a:extLst>
          </p:cNvPr>
          <p:cNvSpPr txBox="1"/>
          <p:nvPr/>
        </p:nvSpPr>
        <p:spPr>
          <a:xfrm>
            <a:off x="3335360" y="4273479"/>
            <a:ext cx="1191874"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September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Brussels,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Belgium</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10" name="CasellaDiTesto 67">
            <a:extLst>
              <a:ext uri="{FF2B5EF4-FFF2-40B4-BE49-F238E27FC236}">
                <a16:creationId xmlns:a16="http://schemas.microsoft.com/office/drawing/2014/main" id="{5345CF7E-93A5-43C5-A358-AF101B29B90E}"/>
              </a:ext>
            </a:extLst>
          </p:cNvPr>
          <p:cNvSpPr txBox="1"/>
          <p:nvPr/>
        </p:nvSpPr>
        <p:spPr>
          <a:xfrm>
            <a:off x="7981855" y="4273479"/>
            <a:ext cx="1162145"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December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Pisa,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Italy</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11" name="Rettangolo 68">
            <a:extLst>
              <a:ext uri="{FF2B5EF4-FFF2-40B4-BE49-F238E27FC236}">
                <a16:creationId xmlns:a16="http://schemas.microsoft.com/office/drawing/2014/main" id="{E9B8A65F-685F-4E2A-93B5-D616EEB10242}"/>
              </a:ext>
            </a:extLst>
          </p:cNvPr>
          <p:cNvSpPr/>
          <p:nvPr/>
        </p:nvSpPr>
        <p:spPr>
          <a:xfrm>
            <a:off x="8077406" y="4822450"/>
            <a:ext cx="97104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Academia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&amp; citizen science professionals</a:t>
            </a:r>
            <a:endPar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endParaRPr>
          </a:p>
        </p:txBody>
      </p:sp>
      <p:sp>
        <p:nvSpPr>
          <p:cNvPr id="112" name="CasellaDiTesto 60">
            <a:extLst>
              <a:ext uri="{FF2B5EF4-FFF2-40B4-BE49-F238E27FC236}">
                <a16:creationId xmlns:a16="http://schemas.microsoft.com/office/drawing/2014/main" id="{FDCC13C4-2FE0-483C-A557-D24BDC720DE6}"/>
              </a:ext>
            </a:extLst>
          </p:cNvPr>
          <p:cNvSpPr txBox="1"/>
          <p:nvPr/>
        </p:nvSpPr>
        <p:spPr>
          <a:xfrm>
            <a:off x="8073887" y="3783947"/>
            <a:ext cx="978081" cy="369332"/>
          </a:xfrm>
          <a:prstGeom prst="rect">
            <a:avLst/>
          </a:prstGeom>
          <a:noFill/>
          <a:ln>
            <a:solidFill>
              <a:srgbClr val="0070C0"/>
            </a:solidFill>
          </a:ln>
        </p:spPr>
        <p:txBody>
          <a:bodyPr wrap="square" rtlCol="0">
            <a:spAutoFit/>
          </a:bodyPr>
          <a:lstStyle>
            <a:defPPr>
              <a:defRPr lang="it-IT"/>
            </a:defPPr>
            <a:lvl1pPr lvl="0" algn="ctr" defTabSz="800100">
              <a:lnSpc>
                <a:spcPct val="90000"/>
              </a:lnSpc>
              <a:spcBef>
                <a:spcPct val="0"/>
              </a:spcBef>
              <a:defRPr sz="1000" b="1"/>
            </a:lvl1p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a:ea typeface="+mn-ea"/>
                <a:cs typeface="+mn-cs"/>
              </a:rPr>
              <a:t>Reinforce kick-off meeting</a:t>
            </a:r>
            <a:endParaRPr kumimoji="0" lang="pt-PT"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3" name="CasellaDiTesto 63">
            <a:extLst>
              <a:ext uri="{FF2B5EF4-FFF2-40B4-BE49-F238E27FC236}">
                <a16:creationId xmlns:a16="http://schemas.microsoft.com/office/drawing/2014/main" id="{5E51D857-9E09-44F7-AD60-6146DD357851}"/>
              </a:ext>
            </a:extLst>
          </p:cNvPr>
          <p:cNvSpPr txBox="1"/>
          <p:nvPr/>
        </p:nvSpPr>
        <p:spPr>
          <a:xfrm>
            <a:off x="4630675" y="2069957"/>
            <a:ext cx="1058555"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October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a:ea typeface="+mn-ea"/>
                <a:cs typeface="+mn-cs"/>
              </a:rPr>
              <a:t>Orsay, France</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14" name="Rettangolo 64">
            <a:extLst>
              <a:ext uri="{FF2B5EF4-FFF2-40B4-BE49-F238E27FC236}">
                <a16:creationId xmlns:a16="http://schemas.microsoft.com/office/drawing/2014/main" id="{8E2706B9-F61C-49EF-BF3F-968E61A1CF90}"/>
              </a:ext>
            </a:extLst>
          </p:cNvPr>
          <p:cNvSpPr/>
          <p:nvPr/>
        </p:nvSpPr>
        <p:spPr>
          <a:xfrm>
            <a:off x="4488966" y="2586886"/>
            <a:ext cx="1341973" cy="57708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Data science and </a:t>
            </a:r>
            <a:r>
              <a:rPr kumimoji="0" lang="en-GB" sz="1050" b="1" i="0" u="none" strike="noStrike" kern="1200" cap="none" spc="0" normalizeH="0" baseline="0" noProof="0" dirty="0" err="1">
                <a:ln>
                  <a:noFill/>
                </a:ln>
                <a:solidFill>
                  <a:srgbClr val="5B9BD5">
                    <a:lumMod val="50000"/>
                  </a:srgbClr>
                </a:solidFill>
                <a:effectLst/>
                <a:uLnTx/>
                <a:uFillTx/>
                <a:latin typeface="Calibri"/>
                <a:ea typeface="+mn-ea"/>
                <a:cs typeface="+mn-cs"/>
              </a:rPr>
              <a:t>astroparticle</a:t>
            </a: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 physics professionals</a:t>
            </a:r>
            <a:endPar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endParaRPr>
          </a:p>
        </p:txBody>
      </p:sp>
      <p:sp>
        <p:nvSpPr>
          <p:cNvPr id="115" name="CasellaDiTesto 69">
            <a:extLst>
              <a:ext uri="{FF2B5EF4-FFF2-40B4-BE49-F238E27FC236}">
                <a16:creationId xmlns:a16="http://schemas.microsoft.com/office/drawing/2014/main" id="{143155AD-4950-4321-A840-BE2486463AEE}"/>
              </a:ext>
            </a:extLst>
          </p:cNvPr>
          <p:cNvSpPr txBox="1"/>
          <p:nvPr/>
        </p:nvSpPr>
        <p:spPr>
          <a:xfrm>
            <a:off x="5668566" y="2069957"/>
            <a:ext cx="1416022"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November</a:t>
            </a:r>
            <a:r>
              <a:rPr kumimoji="0" lang="fr-FR" sz="1050" b="1" i="0" u="none" strike="noStrike" kern="1200" cap="none" spc="0" normalizeH="0" baseline="0" noProof="0" dirty="0">
                <a:ln>
                  <a:noFill/>
                </a:ln>
                <a:solidFill>
                  <a:prstClr val="black"/>
                </a:solidFill>
                <a:effectLst/>
                <a:uLnTx/>
                <a:uFillTx/>
                <a:latin typeface="Calibri"/>
                <a:ea typeface="+mn-ea"/>
                <a:cs typeface="+mn-cs"/>
              </a:rPr>
              <a:t> 2019</a:t>
            </a: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Adelaide</a:t>
            </a:r>
            <a:r>
              <a:rPr kumimoji="0" lang="fr-FR" sz="1050" b="1" i="0" u="none" strike="noStrike" kern="1200" cap="none" spc="0" normalizeH="0" baseline="0" noProof="0" dirty="0">
                <a:ln>
                  <a:noFill/>
                </a:ln>
                <a:solidFill>
                  <a:prstClr val="black"/>
                </a:solidFill>
                <a:effectLst/>
                <a:uLnTx/>
                <a:uFillTx/>
                <a:latin typeface="Calibri"/>
                <a:ea typeface="+mn-ea"/>
                <a:cs typeface="+mn-cs"/>
              </a:rPr>
              <a:t>, </a:t>
            </a:r>
            <a:r>
              <a:rPr kumimoji="0" lang="fr-FR" sz="1050" b="1" i="0" u="none" strike="noStrike" kern="1200" cap="none" spc="0" normalizeH="0" baseline="0" noProof="0" dirty="0" err="1">
                <a:ln>
                  <a:noFill/>
                </a:ln>
                <a:solidFill>
                  <a:prstClr val="black"/>
                </a:solidFill>
                <a:effectLst/>
                <a:uLnTx/>
                <a:uFillTx/>
                <a:latin typeface="Calibri"/>
                <a:ea typeface="+mn-ea"/>
                <a:cs typeface="+mn-cs"/>
              </a:rPr>
              <a:t>Australia</a:t>
            </a:r>
            <a:endParaRPr kumimoji="0" lang="pt-PT" sz="1050" b="1" i="0" u="none" strike="noStrike" kern="1200" cap="none" spc="0" normalizeH="0" baseline="0" noProof="0" dirty="0">
              <a:ln>
                <a:noFill/>
              </a:ln>
              <a:solidFill>
                <a:prstClr val="black"/>
              </a:solidFill>
              <a:effectLst/>
              <a:uLnTx/>
              <a:uFillTx/>
              <a:latin typeface="Calibri"/>
              <a:ea typeface="+mn-ea"/>
              <a:cs typeface="+mn-cs"/>
            </a:endParaRPr>
          </a:p>
        </p:txBody>
      </p:sp>
      <p:sp>
        <p:nvSpPr>
          <p:cNvPr id="116" name="Rettangolo 70">
            <a:extLst>
              <a:ext uri="{FF2B5EF4-FFF2-40B4-BE49-F238E27FC236}">
                <a16:creationId xmlns:a16="http://schemas.microsoft.com/office/drawing/2014/main" id="{FDC36C47-14AC-44E1-B31D-947298E3CF9D}"/>
              </a:ext>
            </a:extLst>
          </p:cNvPr>
          <p:cNvSpPr/>
          <p:nvPr/>
        </p:nvSpPr>
        <p:spPr>
          <a:xfrm>
            <a:off x="5761687" y="2502031"/>
            <a:ext cx="122978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5B9BD5">
                    <a:lumMod val="50000"/>
                  </a:srgbClr>
                </a:solidFill>
                <a:effectLst/>
                <a:uLnTx/>
                <a:uFillTx/>
                <a:latin typeface="Calibri"/>
                <a:ea typeface="+mn-ea"/>
                <a:cs typeface="+mn-cs"/>
              </a:rPr>
              <a:t>Computing professionals from High Energy and Nuclear Physics.</a:t>
            </a:r>
            <a:endPar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endParaRPr>
          </a:p>
        </p:txBody>
      </p:sp>
      <p:sp>
        <p:nvSpPr>
          <p:cNvPr id="117" name="CasellaDiTesto 71">
            <a:extLst>
              <a:ext uri="{FF2B5EF4-FFF2-40B4-BE49-F238E27FC236}">
                <a16:creationId xmlns:a16="http://schemas.microsoft.com/office/drawing/2014/main" id="{0A9CA578-6E6E-4C46-AB78-83E88D6DD446}"/>
              </a:ext>
            </a:extLst>
          </p:cNvPr>
          <p:cNvSpPr txBox="1"/>
          <p:nvPr/>
        </p:nvSpPr>
        <p:spPr>
          <a:xfrm>
            <a:off x="7411549" y="2069957"/>
            <a:ext cx="1154087" cy="383182"/>
          </a:xfrm>
          <a:prstGeom prst="rect">
            <a:avLst/>
          </a:prstGeom>
          <a:noFill/>
        </p:spPr>
        <p:txBody>
          <a:bodyPr wrap="square" rtlCol="0">
            <a:spAutoFit/>
          </a:bodyPr>
          <a:lstStyle/>
          <a:p>
            <a:pPr marL="0" marR="0" lvl="0" indent="0" algn="ctr" defTabSz="8001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a:ea typeface="+mn-ea"/>
                <a:cs typeface="+mn-cs"/>
              </a:rPr>
              <a:t>November</a:t>
            </a:r>
            <a:endParaRPr kumimoji="0" lang="fr-FR" sz="105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800100" rtl="0" eaLnBrk="1" fontAlgn="auto" latinLnBrk="0" hangingPunct="1">
              <a:lnSpc>
                <a:spcPct val="90000"/>
              </a:lnSpc>
              <a:spcBef>
                <a:spcPct val="0"/>
              </a:spcBef>
              <a:spcAft>
                <a:spcPts val="0"/>
              </a:spcAft>
              <a:buClrTx/>
              <a:buSzTx/>
              <a:buFontTx/>
              <a:buNone/>
              <a:tabLst/>
              <a:defRPr/>
            </a:pPr>
            <a:r>
              <a:rPr kumimoji="0" lang="pt-PT" sz="1050" b="1" i="0" u="none" strike="noStrike" kern="1200" cap="none" spc="0" normalizeH="0" baseline="0" noProof="0" dirty="0">
                <a:ln>
                  <a:noFill/>
                </a:ln>
                <a:solidFill>
                  <a:prstClr val="black"/>
                </a:solidFill>
                <a:effectLst/>
                <a:uLnTx/>
                <a:uFillTx/>
                <a:latin typeface="Calibri"/>
                <a:ea typeface="+mn-ea"/>
                <a:cs typeface="+mn-cs"/>
              </a:rPr>
              <a:t>Madrid, Spain</a:t>
            </a:r>
          </a:p>
        </p:txBody>
      </p:sp>
      <p:sp>
        <p:nvSpPr>
          <p:cNvPr id="118" name="Rettangolo 72">
            <a:extLst>
              <a:ext uri="{FF2B5EF4-FFF2-40B4-BE49-F238E27FC236}">
                <a16:creationId xmlns:a16="http://schemas.microsoft.com/office/drawing/2014/main" id="{CFB570F6-6C99-4493-8D79-E18057BEA8C8}"/>
              </a:ext>
            </a:extLst>
          </p:cNvPr>
          <p:cNvSpPr/>
          <p:nvPr/>
        </p:nvSpPr>
        <p:spPr>
          <a:xfrm>
            <a:off x="6960357" y="2586886"/>
            <a:ext cx="205647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5B9BD5">
                    <a:lumMod val="50000"/>
                  </a:srgbClr>
                </a:solidFill>
                <a:effectLst/>
                <a:uLnTx/>
                <a:uFillTx/>
                <a:latin typeface="Calibri"/>
                <a:ea typeface="+mn-ea"/>
                <a:cs typeface="+mn-cs"/>
              </a:rPr>
              <a:t>ESA and ESO communities concerned with “cross-facility coordination in the multi-messenger era”</a:t>
            </a:r>
            <a:endParaRPr kumimoji="0" lang="it-IT" sz="1050" b="1" i="0" u="none" strike="noStrike" kern="1200" cap="none" spc="0" normalizeH="0" baseline="0" noProof="0" dirty="0">
              <a:ln>
                <a:noFill/>
              </a:ln>
              <a:solidFill>
                <a:srgbClr val="5B9BD5">
                  <a:lumMod val="50000"/>
                </a:srgbClr>
              </a:solidFill>
              <a:effectLst/>
              <a:highlight>
                <a:srgbClr val="FFFFFF"/>
              </a:highlight>
              <a:uLnTx/>
              <a:uFillTx/>
              <a:latin typeface="Calibri"/>
              <a:ea typeface="+mn-ea"/>
              <a:cs typeface="+mn-cs"/>
            </a:endParaRPr>
          </a:p>
        </p:txBody>
      </p:sp>
      <p:sp>
        <p:nvSpPr>
          <p:cNvPr id="119" name="CasellaDiTesto 60">
            <a:extLst>
              <a:ext uri="{FF2B5EF4-FFF2-40B4-BE49-F238E27FC236}">
                <a16:creationId xmlns:a16="http://schemas.microsoft.com/office/drawing/2014/main" id="{FDCC13C4-2FE0-483C-A557-D24BDC720DE6}"/>
              </a:ext>
            </a:extLst>
          </p:cNvPr>
          <p:cNvSpPr txBox="1"/>
          <p:nvPr/>
        </p:nvSpPr>
        <p:spPr>
          <a:xfrm>
            <a:off x="4964398" y="1410421"/>
            <a:ext cx="769993" cy="590931"/>
          </a:xfrm>
          <a:prstGeom prst="rect">
            <a:avLst/>
          </a:prstGeom>
          <a:noFill/>
        </p:spPr>
        <p:txBody>
          <a:bodyPr wrap="square" rtlCol="0">
            <a:spAutoFit/>
          </a:bodyPr>
          <a:lstStyle/>
          <a:p>
            <a:pPr marL="0" marR="0" lvl="0" indent="0" algn="l" defTabSz="800100" rtl="0" eaLnBrk="1" fontAlgn="auto" latinLnBrk="0" hangingPunct="1">
              <a:lnSpc>
                <a:spcPct val="90000"/>
              </a:lnSpc>
              <a:spcBef>
                <a:spcPct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Calibri"/>
                <a:ea typeface="+mn-ea"/>
                <a:cs typeface="+mn-cs"/>
              </a:rPr>
              <a:t>Joint ECFA-</a:t>
            </a:r>
            <a:r>
              <a:rPr kumimoji="0" lang="en-GB" sz="900" b="1" i="0" u="none" strike="noStrike" kern="1200" cap="none" spc="0" normalizeH="0" baseline="0" noProof="0" dirty="0" err="1">
                <a:ln>
                  <a:noFill/>
                </a:ln>
                <a:solidFill>
                  <a:prstClr val="black"/>
                </a:solidFill>
                <a:effectLst/>
                <a:uLnTx/>
                <a:uFillTx/>
                <a:latin typeface="Calibri"/>
                <a:ea typeface="+mn-ea"/>
                <a:cs typeface="+mn-cs"/>
              </a:rPr>
              <a:t>NuPECC</a:t>
            </a:r>
            <a:r>
              <a:rPr kumimoji="0" lang="en-GB" sz="900" b="1" i="0" u="none" strike="noStrike" kern="1200" cap="none" spc="0" normalizeH="0" baseline="0" noProof="0" dirty="0">
                <a:ln>
                  <a:noFill/>
                </a:ln>
                <a:solidFill>
                  <a:prstClr val="black"/>
                </a:solidFill>
                <a:effectLst/>
                <a:uLnTx/>
                <a:uFillTx/>
                <a:latin typeface="Calibri"/>
                <a:ea typeface="+mn-ea"/>
                <a:cs typeface="+mn-cs"/>
              </a:rPr>
              <a:t>-</a:t>
            </a:r>
            <a:r>
              <a:rPr kumimoji="0" lang="en-GB" sz="900" b="1" i="0" u="none" strike="noStrike" kern="1200" cap="none" spc="0" normalizeH="0" baseline="0" noProof="0" dirty="0" err="1">
                <a:ln>
                  <a:noFill/>
                </a:ln>
                <a:solidFill>
                  <a:prstClr val="black"/>
                </a:solidFill>
                <a:effectLst/>
                <a:uLnTx/>
                <a:uFillTx/>
                <a:latin typeface="Calibri"/>
                <a:ea typeface="+mn-ea"/>
                <a:cs typeface="+mn-cs"/>
              </a:rPr>
              <a:t>ApPEC</a:t>
            </a:r>
            <a:r>
              <a:rPr kumimoji="0" lang="en-GB" sz="900" b="1" i="0" u="none" strike="noStrike" kern="1200" cap="none" spc="0" normalizeH="0" baseline="0" noProof="0" dirty="0">
                <a:ln>
                  <a:noFill/>
                </a:ln>
                <a:solidFill>
                  <a:prstClr val="black"/>
                </a:solidFill>
                <a:effectLst/>
                <a:uLnTx/>
                <a:uFillTx/>
                <a:latin typeface="Calibri"/>
                <a:ea typeface="+mn-ea"/>
                <a:cs typeface="+mn-cs"/>
              </a:rPr>
              <a:t> Data Archives</a:t>
            </a:r>
            <a:endParaRPr kumimoji="0" lang="pt-PT"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CasellaDiTesto 60">
            <a:extLst>
              <a:ext uri="{FF2B5EF4-FFF2-40B4-BE49-F238E27FC236}">
                <a16:creationId xmlns:a16="http://schemas.microsoft.com/office/drawing/2014/main" id="{FDCC13C4-2FE0-483C-A557-D24BDC720DE6}"/>
              </a:ext>
            </a:extLst>
          </p:cNvPr>
          <p:cNvSpPr txBox="1"/>
          <p:nvPr/>
        </p:nvSpPr>
        <p:spPr>
          <a:xfrm>
            <a:off x="6257586" y="1382721"/>
            <a:ext cx="1126555" cy="646331"/>
          </a:xfrm>
          <a:prstGeom prst="rect">
            <a:avLst/>
          </a:prstGeom>
          <a:noFill/>
        </p:spPr>
        <p:txBody>
          <a:bodyPr wrap="square" rtlCol="0">
            <a:spAutoFit/>
          </a:bodyPr>
          <a:lstStyle/>
          <a:p>
            <a:pPr marL="0" marR="0" lvl="0" indent="0" algn="l"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24th Conference</a:t>
            </a:r>
          </a:p>
          <a:p>
            <a:pPr marL="0" marR="0" lvl="0" indent="0" algn="l"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on Computing </a:t>
            </a:r>
          </a:p>
          <a:p>
            <a:pPr marL="0" marR="0" lvl="0" indent="0" algn="l"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in High-Energy </a:t>
            </a:r>
          </a:p>
          <a:p>
            <a:pPr marL="0" marR="0" lvl="0" indent="0" algn="l"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&amp; Nuclear Physics</a:t>
            </a:r>
          </a:p>
        </p:txBody>
      </p:sp>
      <p:sp>
        <p:nvSpPr>
          <p:cNvPr id="121" name="CasellaDiTesto 60">
            <a:extLst>
              <a:ext uri="{FF2B5EF4-FFF2-40B4-BE49-F238E27FC236}">
                <a16:creationId xmlns:a16="http://schemas.microsoft.com/office/drawing/2014/main" id="{FDCC13C4-2FE0-483C-A557-D24BDC720DE6}"/>
              </a:ext>
            </a:extLst>
          </p:cNvPr>
          <p:cNvSpPr txBox="1"/>
          <p:nvPr/>
        </p:nvSpPr>
        <p:spPr>
          <a:xfrm>
            <a:off x="7903227" y="1451971"/>
            <a:ext cx="945436" cy="507831"/>
          </a:xfrm>
          <a:prstGeom prst="rect">
            <a:avLst/>
          </a:prstGeom>
          <a:noFill/>
        </p:spPr>
        <p:txBody>
          <a:bodyPr wrap="square" rtlCol="0">
            <a:spAutoFit/>
          </a:bodyPr>
          <a:lstStyle/>
          <a:p>
            <a:pPr marL="0" marR="0" lvl="0" indent="0" algn="l" defTabSz="800100" rtl="0" eaLnBrk="1" fontAlgn="auto" latinLnBrk="0" hangingPunct="1">
              <a:lnSpc>
                <a:spcPct val="90000"/>
              </a:lnSpc>
              <a:spcBef>
                <a:spcPct val="0"/>
              </a:spcBef>
              <a:spcAft>
                <a:spcPts val="0"/>
              </a:spcAft>
              <a:buClrTx/>
              <a:buSzTx/>
              <a:buFontTx/>
              <a:buNone/>
              <a:tabLst/>
              <a:defRPr/>
            </a:pPr>
            <a:r>
              <a:rPr kumimoji="0" lang="pt-PT" sz="1000" b="1" i="0" u="none" strike="noStrike" kern="1200" cap="none" spc="0" normalizeH="0" baseline="0" noProof="0" dirty="0">
                <a:ln>
                  <a:noFill/>
                </a:ln>
                <a:solidFill>
                  <a:prstClr val="black"/>
                </a:solidFill>
                <a:effectLst/>
                <a:uLnTx/>
                <a:uFillTx/>
                <a:latin typeface="Calibri"/>
                <a:ea typeface="+mn-ea"/>
                <a:cs typeface="+mn-cs"/>
              </a:rPr>
              <a:t>ESA/ESO SCIOPS workshop </a:t>
            </a:r>
          </a:p>
        </p:txBody>
      </p:sp>
      <p:pic>
        <p:nvPicPr>
          <p:cNvPr id="140" name="Image 139"/>
          <p:cNvPicPr>
            <a:picLocks noChangeAspect="1"/>
          </p:cNvPicPr>
          <p:nvPr/>
        </p:nvPicPr>
        <p:blipFill rotWithShape="1">
          <a:blip r:embed="rId4">
            <a:extLst>
              <a:ext uri="{28A0092B-C50C-407E-A947-70E740481C1C}">
                <a14:useLocalDpi xmlns:a14="http://schemas.microsoft.com/office/drawing/2010/main" val="0"/>
              </a:ext>
            </a:extLst>
          </a:blip>
          <a:srcRect r="8232" b="3404"/>
          <a:stretch/>
        </p:blipFill>
        <p:spPr>
          <a:xfrm>
            <a:off x="1186452" y="3726025"/>
            <a:ext cx="460926" cy="485176"/>
          </a:xfrm>
          <a:prstGeom prst="rect">
            <a:avLst/>
          </a:prstGeom>
        </p:spPr>
      </p:pic>
      <p:pic>
        <p:nvPicPr>
          <p:cNvPr id="142" name="Image 141"/>
          <p:cNvPicPr>
            <a:picLocks noChangeAspect="1"/>
          </p:cNvPicPr>
          <p:nvPr/>
        </p:nvPicPr>
        <p:blipFill rotWithShape="1">
          <a:blip r:embed="rId5">
            <a:extLst>
              <a:ext uri="{28A0092B-C50C-407E-A947-70E740481C1C}">
                <a14:useLocalDpi xmlns:a14="http://schemas.microsoft.com/office/drawing/2010/main" val="0"/>
              </a:ext>
            </a:extLst>
          </a:blip>
          <a:srcRect r="38884"/>
          <a:stretch/>
        </p:blipFill>
        <p:spPr>
          <a:xfrm>
            <a:off x="353860" y="1414509"/>
            <a:ext cx="418185" cy="582755"/>
          </a:xfrm>
          <a:prstGeom prst="rect">
            <a:avLst/>
          </a:prstGeom>
        </p:spPr>
      </p:pic>
      <p:pic>
        <p:nvPicPr>
          <p:cNvPr id="145" name="Image 1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5396" y="1612268"/>
            <a:ext cx="980123" cy="187236"/>
          </a:xfrm>
          <a:prstGeom prst="rect">
            <a:avLst/>
          </a:prstGeom>
        </p:spPr>
      </p:pic>
      <p:pic>
        <p:nvPicPr>
          <p:cNvPr id="146" name="Image 1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2208" y="1420407"/>
            <a:ext cx="898178" cy="570959"/>
          </a:xfrm>
          <a:prstGeom prst="rect">
            <a:avLst/>
          </a:prstGeom>
        </p:spPr>
      </p:pic>
      <p:pic>
        <p:nvPicPr>
          <p:cNvPr id="147" name="Image 1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6393" y="1456970"/>
            <a:ext cx="497832" cy="497832"/>
          </a:xfrm>
          <a:prstGeom prst="rect">
            <a:avLst/>
          </a:prstGeom>
        </p:spPr>
      </p:pic>
      <p:pic>
        <p:nvPicPr>
          <p:cNvPr id="148" name="Image 14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3031" y="1442533"/>
            <a:ext cx="526707" cy="526707"/>
          </a:xfrm>
          <a:prstGeom prst="rect">
            <a:avLst/>
          </a:prstGeom>
        </p:spPr>
      </p:pic>
      <p:pic>
        <p:nvPicPr>
          <p:cNvPr id="157" name="Image 156"/>
          <p:cNvPicPr>
            <a:picLocks noChangeAspect="1"/>
          </p:cNvPicPr>
          <p:nvPr/>
        </p:nvPicPr>
        <p:blipFill rotWithShape="1">
          <a:blip r:embed="rId10">
            <a:extLst>
              <a:ext uri="{28A0092B-C50C-407E-A947-70E740481C1C}">
                <a14:useLocalDpi xmlns:a14="http://schemas.microsoft.com/office/drawing/2010/main" val="0"/>
              </a:ext>
            </a:extLst>
          </a:blip>
          <a:srcRect l="6820" t="4021" r="35607" b="64316"/>
          <a:stretch/>
        </p:blipFill>
        <p:spPr>
          <a:xfrm>
            <a:off x="2264468" y="3855767"/>
            <a:ext cx="921979" cy="225692"/>
          </a:xfrm>
          <a:prstGeom prst="rect">
            <a:avLst/>
          </a:prstGeom>
        </p:spPr>
      </p:pic>
    </p:spTree>
    <p:extLst>
      <p:ext uri="{BB962C8B-B14F-4D97-AF65-F5344CB8AC3E}">
        <p14:creationId xmlns:p14="http://schemas.microsoft.com/office/powerpoint/2010/main" val="5003198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3470384"/>
            <a:ext cx="3540814" cy="1997019"/>
          </a:xfrm>
          <a:prstGeom prst="rect">
            <a:avLst/>
          </a:prstGeom>
          <a:ln>
            <a:solidFill>
              <a:schemeClr val="bg1"/>
            </a:solidFill>
          </a:ln>
        </p:spPr>
      </p:pic>
      <p:pic>
        <p:nvPicPr>
          <p:cNvPr id="16" name="Imag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1163429"/>
            <a:ext cx="3540814" cy="1997019"/>
          </a:xfrm>
          <a:prstGeom prst="rect">
            <a:avLst/>
          </a:prstGeom>
          <a:ln>
            <a:solidFill>
              <a:schemeClr val="bg1"/>
            </a:solidFill>
          </a:ln>
        </p:spPr>
      </p:pic>
      <p:sp>
        <p:nvSpPr>
          <p:cNvPr id="14" name="Rectangle 13"/>
          <p:cNvSpPr/>
          <p:nvPr/>
        </p:nvSpPr>
        <p:spPr>
          <a:xfrm>
            <a:off x="2990851" y="1719706"/>
            <a:ext cx="6029324" cy="1440742"/>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p:cNvSpPr>
            <a:spLocks noGrp="1"/>
          </p:cNvSpPr>
          <p:nvPr>
            <p:ph type="title"/>
          </p:nvPr>
        </p:nvSpPr>
        <p:spPr/>
        <p:txBody>
          <a:bodyPr>
            <a:normAutofit/>
          </a:bodyPr>
          <a:lstStyle/>
          <a:p>
            <a:r>
              <a:rPr lang="fr-FR" dirty="0"/>
              <a:t>ESCAPE </a:t>
            </a:r>
            <a:r>
              <a:rPr lang="fr-FR" dirty="0" err="1"/>
              <a:t>events</a:t>
            </a:r>
            <a:r>
              <a:rPr lang="fr-FR" dirty="0"/>
              <a:t> </a:t>
            </a:r>
            <a:r>
              <a:rPr lang="fr-FR" dirty="0" err="1"/>
              <a:t>organised</a:t>
            </a:r>
            <a:r>
              <a:rPr lang="fr-FR" dirty="0"/>
              <a:t> </a:t>
            </a:r>
            <a:r>
              <a:rPr lang="fr-FR" dirty="0" err="1"/>
              <a:t>during</a:t>
            </a:r>
            <a:r>
              <a:rPr lang="fr-FR" dirty="0"/>
              <a:t> Y1</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2990851" y="1163430"/>
            <a:ext cx="6029324" cy="561975"/>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ZoneTexte 11"/>
          <p:cNvSpPr txBox="1"/>
          <p:nvPr/>
        </p:nvSpPr>
        <p:spPr>
          <a:xfrm>
            <a:off x="3076575" y="1269000"/>
            <a:ext cx="5543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16-17 April 2019, Groningen (The </a:t>
            </a:r>
            <a:r>
              <a:rPr kumimoji="0" lang="fr-FR" sz="1800" b="1" i="0" u="none" strike="noStrike" kern="1200" cap="none" spc="0" normalizeH="0" baseline="0" noProof="0" dirty="0" err="1">
                <a:ln>
                  <a:noFill/>
                </a:ln>
                <a:solidFill>
                  <a:prstClr val="white"/>
                </a:solidFill>
                <a:effectLst/>
                <a:uLnTx/>
                <a:uFillTx/>
                <a:latin typeface="Calibri"/>
                <a:ea typeface="+mn-ea"/>
                <a:cs typeface="+mn-cs"/>
              </a:rPr>
              <a:t>Netherlands</a:t>
            </a:r>
            <a:r>
              <a:rPr kumimoji="0" lang="fr-FR" sz="1800" b="1" i="0" u="none" strike="noStrike" kern="1200" cap="none" spc="0" normalizeH="0" baseline="0" noProof="0" dirty="0">
                <a:ln>
                  <a:noFill/>
                </a:ln>
                <a:solidFill>
                  <a:prstClr val="white"/>
                </a:solidFill>
                <a:effectLst/>
                <a:uLnTx/>
                <a:uFillTx/>
                <a:latin typeface="Calibri"/>
                <a:ea typeface="+mn-ea"/>
                <a:cs typeface="+mn-cs"/>
              </a:rPr>
              <a:t>)</a:t>
            </a:r>
          </a:p>
        </p:txBody>
      </p:sp>
      <p:sp>
        <p:nvSpPr>
          <p:cNvPr id="17" name="ZoneTexte 16"/>
          <p:cNvSpPr txBox="1"/>
          <p:nvPr/>
        </p:nvSpPr>
        <p:spPr>
          <a:xfrm>
            <a:off x="62073" y="1654729"/>
            <a:ext cx="306704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WP5 WORKSHOP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ON SCIENCE PLATFORM DESIGN &amp; </a:t>
            </a:r>
            <a:r>
              <a:rPr kumimoji="0" lang="fr-FR" sz="1800" b="1" i="0" u="none" strike="noStrike" kern="1200" cap="none" spc="0" normalizeH="0" baseline="0" noProof="0" dirty="0">
                <a:ln>
                  <a:noFill/>
                </a:ln>
                <a:solidFill>
                  <a:prstClr val="white"/>
                </a:solidFill>
                <a:effectLst/>
                <a:uLnTx/>
                <a:uFillTx/>
                <a:latin typeface="Calibri"/>
                <a:ea typeface="+mn-ea"/>
                <a:cs typeface="+mn-cs"/>
              </a:rPr>
              <a:t>REQUIREMENTS</a:t>
            </a:r>
            <a:endParaRPr kumimoji="0" lang="fr-FR"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ZoneTexte 17"/>
          <p:cNvSpPr txBox="1"/>
          <p:nvPr/>
        </p:nvSpPr>
        <p:spPr>
          <a:xfrm>
            <a:off x="3076574" y="1763223"/>
            <a:ext cx="609556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Goal: </a:t>
            </a:r>
            <a:r>
              <a:rPr kumimoji="0" lang="en-US" sz="1800" b="0" i="0" u="none" strike="noStrike" kern="1200" cap="none" spc="0" normalizeH="0" baseline="0" noProof="0" dirty="0">
                <a:ln>
                  <a:noFill/>
                </a:ln>
                <a:solidFill>
                  <a:prstClr val="black"/>
                </a:solidFill>
                <a:effectLst/>
                <a:uLnTx/>
                <a:uFillTx/>
                <a:latin typeface="Calibri"/>
                <a:ea typeface="+mn-ea"/>
                <a:cs typeface="+mn-cs"/>
              </a:rPr>
              <a:t>ESFRI Use Case Requirements workshop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Topic: </a:t>
            </a:r>
            <a:r>
              <a:rPr kumimoji="0" lang="en-US" sz="1800" b="0" i="0" u="none" strike="noStrike" kern="1200" cap="none" spc="0" normalizeH="0" baseline="0" noProof="0" dirty="0">
                <a:ln>
                  <a:noFill/>
                </a:ln>
                <a:solidFill>
                  <a:prstClr val="black"/>
                </a:solidFill>
                <a:effectLst/>
                <a:uLnTx/>
                <a:uFillTx/>
                <a:latin typeface="Calibri"/>
                <a:ea typeface="+mn-ea"/>
                <a:cs typeface="+mn-cs"/>
              </a:rPr>
              <a:t>ESFRI Science platform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Audience: </a:t>
            </a:r>
            <a:r>
              <a:rPr kumimoji="0" lang="en-GB" sz="1800" b="0" i="0" u="none" strike="noStrike" kern="1200" cap="none" spc="0" normalizeH="0" baseline="0" noProof="0" dirty="0">
                <a:ln>
                  <a:noFill/>
                </a:ln>
                <a:solidFill>
                  <a:prstClr val="black"/>
                </a:solidFill>
                <a:effectLst/>
                <a:uLnTx/>
                <a:uFillTx/>
                <a:latin typeface="Calibri"/>
                <a:ea typeface="+mn-ea"/>
                <a:cs typeface="+mn-cs"/>
              </a:rPr>
              <a:t>ESFRI Partners, UEDIN, DESY and JIVE</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a:ea typeface="+mn-ea"/>
                <a:cs typeface="+mn-cs"/>
              </a:rPr>
              <a:t>Result</a:t>
            </a:r>
            <a:r>
              <a:rPr kumimoji="0" lang="fr-FR" sz="1800" b="1"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a:ln>
                  <a:noFill/>
                </a:ln>
                <a:solidFill>
                  <a:prstClr val="black"/>
                </a:solidFill>
                <a:effectLst/>
                <a:uLnTx/>
                <a:uFillTx/>
                <a:latin typeface="Calibri"/>
                <a:ea typeface="+mn-ea"/>
                <a:cs typeface="+mn-cs"/>
              </a:rPr>
              <a:t>D5.1 </a:t>
            </a:r>
            <a:r>
              <a:rPr kumimoji="0" lang="en-US" sz="1800" b="0" i="0" u="none" strike="noStrike" kern="1200" cap="none" spc="0" normalizeH="0" baseline="0" noProof="0" dirty="0">
                <a:ln>
                  <a:noFill/>
                </a:ln>
                <a:solidFill>
                  <a:prstClr val="black"/>
                </a:solidFill>
                <a:effectLst/>
                <a:uLnTx/>
                <a:uFillTx/>
                <a:latin typeface="Calibri"/>
                <a:ea typeface="+mn-ea"/>
                <a:cs typeface="+mn-cs"/>
              </a:rPr>
              <a:t>Preliminary report on requirements for ESFRI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science analysis use cases</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2990851" y="4023131"/>
            <a:ext cx="6029324" cy="1444272"/>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990851" y="3466855"/>
            <a:ext cx="6029324" cy="561975"/>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ZoneTexte 20"/>
          <p:cNvSpPr txBox="1"/>
          <p:nvPr/>
        </p:nvSpPr>
        <p:spPr>
          <a:xfrm>
            <a:off x="3076575" y="3572425"/>
            <a:ext cx="5543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1-3 July 2019, Amsterdam (The </a:t>
            </a:r>
            <a:r>
              <a:rPr kumimoji="0" lang="fr-FR" sz="1800" b="1" i="0" u="none" strike="noStrike" kern="1200" cap="none" spc="0" normalizeH="0" baseline="0" noProof="0" dirty="0" err="1">
                <a:ln>
                  <a:noFill/>
                </a:ln>
                <a:solidFill>
                  <a:prstClr val="white"/>
                </a:solidFill>
                <a:effectLst/>
                <a:uLnTx/>
                <a:uFillTx/>
                <a:latin typeface="Calibri"/>
                <a:ea typeface="+mn-ea"/>
                <a:cs typeface="+mn-cs"/>
              </a:rPr>
              <a:t>Netherlands</a:t>
            </a:r>
            <a:r>
              <a:rPr kumimoji="0" lang="fr-FR" sz="1800" b="1" i="0" u="none" strike="noStrike" kern="1200" cap="none" spc="0" normalizeH="0" baseline="0" noProof="0" dirty="0">
                <a:ln>
                  <a:noFill/>
                </a:ln>
                <a:solidFill>
                  <a:prstClr val="white"/>
                </a:solidFill>
                <a:effectLst/>
                <a:uLnTx/>
                <a:uFillTx/>
                <a:latin typeface="Calibri"/>
                <a:ea typeface="+mn-ea"/>
                <a:cs typeface="+mn-cs"/>
              </a:rPr>
              <a:t>)</a:t>
            </a:r>
          </a:p>
        </p:txBody>
      </p:sp>
      <p:sp>
        <p:nvSpPr>
          <p:cNvPr id="23" name="ZoneTexte 22"/>
          <p:cNvSpPr txBox="1"/>
          <p:nvPr/>
        </p:nvSpPr>
        <p:spPr>
          <a:xfrm>
            <a:off x="166847" y="3941757"/>
            <a:ext cx="28575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DATA INFRASTRUCTURE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&amp; ANALYSIS PLATFORM: ARCHITECTURE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a:ea typeface="+mn-ea"/>
                <a:cs typeface="+mn-cs"/>
              </a:rPr>
              <a:t>&amp; IMPLEMENTATION PLAN</a:t>
            </a:r>
            <a:endParaRPr kumimoji="0" lang="fr-FR"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ZoneTexte 23"/>
          <p:cNvSpPr txBox="1"/>
          <p:nvPr/>
        </p:nvSpPr>
        <p:spPr>
          <a:xfrm>
            <a:off x="3076575" y="4042088"/>
            <a:ext cx="594359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Goal: </a:t>
            </a:r>
            <a:r>
              <a:rPr kumimoji="0" lang="en-US" sz="1800" b="0" i="0" u="none" strike="noStrike" kern="1200" cap="none" spc="0" normalizeH="0" baseline="0" noProof="0" dirty="0">
                <a:ln>
                  <a:noFill/>
                </a:ln>
                <a:solidFill>
                  <a:prstClr val="black"/>
                </a:solidFill>
                <a:effectLst/>
                <a:uLnTx/>
                <a:uFillTx/>
                <a:latin typeface="Calibri"/>
                <a:ea typeface="+mn-ea"/>
                <a:cs typeface="+mn-cs"/>
              </a:rPr>
              <a:t>incorporate feedback from the scientific projects </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Topics: </a:t>
            </a:r>
            <a:r>
              <a:rPr kumimoji="0" lang="en-US" sz="1800" b="0" i="0" u="none" strike="noStrike" kern="1200" cap="none" spc="0" normalizeH="0" baseline="0" noProof="0" dirty="0">
                <a:ln>
                  <a:noFill/>
                </a:ln>
                <a:solidFill>
                  <a:prstClr val="black"/>
                </a:solidFill>
                <a:effectLst/>
                <a:uLnTx/>
                <a:uFillTx/>
                <a:latin typeface="Calibri"/>
                <a:ea typeface="+mn-ea"/>
                <a:cs typeface="+mn-cs"/>
              </a:rPr>
              <a:t>a Data Infrastructure for Open Science &amp; a Scientific Analysis Platform for the participating ESFRI projects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Audience: </a:t>
            </a:r>
            <a:r>
              <a:rPr kumimoji="0" lang="en-GB" sz="1800" b="0" i="0" u="none" strike="noStrike" kern="1200" cap="none" spc="0" normalizeH="0" baseline="0" noProof="0" dirty="0">
                <a:ln>
                  <a:noFill/>
                </a:ln>
                <a:solidFill>
                  <a:prstClr val="black"/>
                </a:solidFill>
                <a:effectLst/>
                <a:uLnTx/>
                <a:uFillTx/>
                <a:latin typeface="Calibri"/>
                <a:ea typeface="+mn-ea"/>
                <a:cs typeface="+mn-cs"/>
              </a:rPr>
              <a:t>ESCAPE consortium, GEANT &amp; EGI representatives</a:t>
            </a:r>
            <a:endParaRPr kumimoji="0" lang="fr-FR"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black"/>
                </a:solidFill>
                <a:effectLst/>
                <a:uLnTx/>
                <a:uFillTx/>
                <a:latin typeface="Calibri"/>
                <a:ea typeface="+mn-ea"/>
                <a:cs typeface="+mn-cs"/>
              </a:rPr>
              <a:t>Result</a:t>
            </a:r>
            <a:r>
              <a:rPr kumimoji="0" lang="fr-FR" sz="1800" b="1" i="0" u="none" strike="noStrike" kern="1200" cap="none" spc="0" normalizeH="0" baseline="0" noProof="0" dirty="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define</a:t>
            </a:r>
            <a:r>
              <a:rPr kumimoji="0" lang="fr-FR"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the ESCAPE Data Lake Cloud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ttangolo 15">
            <a:extLst>
              <a:ext uri="{FF2B5EF4-FFF2-40B4-BE49-F238E27FC236}">
                <a16:creationId xmlns:a16="http://schemas.microsoft.com/office/drawing/2014/main" id="{7F44110C-A393-419C-AE0A-F06E8F239A91}"/>
              </a:ext>
            </a:extLst>
          </p:cNvPr>
          <p:cNvSpPr/>
          <p:nvPr/>
        </p:nvSpPr>
        <p:spPr>
          <a:xfrm>
            <a:off x="-32530" y="5569444"/>
            <a:ext cx="9204666" cy="640287"/>
          </a:xfrm>
          <a:prstGeom prst="rect">
            <a:avLst/>
          </a:prstGeom>
          <a:solidFill>
            <a:schemeClr val="accent5">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900" algn="ctr" defTabSz="914400" rtl="0" eaLnBrk="1" fontAlgn="auto" latinLnBrk="0" hangingPunct="1">
              <a:lnSpc>
                <a:spcPct val="100000"/>
              </a:lnSpc>
              <a:spcBef>
                <a:spcPts val="1875"/>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Collecting feedback from end-users about services, that will support the service adoption after end of the project</a:t>
            </a:r>
          </a:p>
        </p:txBody>
      </p:sp>
      <p:sp>
        <p:nvSpPr>
          <p:cNvPr id="25"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75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586" y="1341918"/>
            <a:ext cx="1241012" cy="1241012"/>
          </a:xfrm>
          <a:prstGeom prst="rect">
            <a:avLst/>
          </a:prstGeom>
        </p:spPr>
      </p:pic>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pt-PT" dirty="0"/>
              <a:t>Synergies with relevant initiatives</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6" name="Rettangolo 25">
            <a:extLst>
              <a:ext uri="{FF2B5EF4-FFF2-40B4-BE49-F238E27FC236}">
                <a16:creationId xmlns:a16="http://schemas.microsoft.com/office/drawing/2014/main" id="{10194BBD-50D3-4340-B38D-8BC1BA69FF3D}"/>
              </a:ext>
            </a:extLst>
          </p:cNvPr>
          <p:cNvSpPr/>
          <p:nvPr/>
        </p:nvSpPr>
        <p:spPr>
          <a:xfrm>
            <a:off x="8683" y="1234572"/>
            <a:ext cx="5120199" cy="307777"/>
          </a:xfrm>
          <a:prstGeom prst="rect">
            <a:avLst/>
          </a:prstGeom>
          <a:solidFill>
            <a:srgbClr val="002060">
              <a:alpha val="65882"/>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prstClr val="white"/>
                </a:solidFill>
                <a:effectLst/>
                <a:uLnTx/>
                <a:uFillTx/>
                <a:latin typeface="Calibri"/>
                <a:ea typeface="+mn-ea"/>
                <a:cs typeface="+mn-cs"/>
              </a:rPr>
              <a:t>EOSC Clusters Projects</a:t>
            </a:r>
            <a:endParaRPr kumimoji="0" lang="it-IT" sz="1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27" name="Immagine 26"/>
          <p:cNvPicPr>
            <a:picLocks noChangeAspect="1"/>
          </p:cNvPicPr>
          <p:nvPr/>
        </p:nvPicPr>
        <p:blipFill>
          <a:blip r:embed="rId3"/>
          <a:stretch>
            <a:fillRect/>
          </a:stretch>
        </p:blipFill>
        <p:spPr>
          <a:xfrm>
            <a:off x="1072551" y="1607533"/>
            <a:ext cx="1002567" cy="709782"/>
          </a:xfrm>
          <a:prstGeom prst="rect">
            <a:avLst/>
          </a:prstGeom>
        </p:spPr>
      </p:pic>
      <p:pic>
        <p:nvPicPr>
          <p:cNvPr id="29" name="Immagine 28"/>
          <p:cNvPicPr>
            <a:picLocks noChangeAspect="1"/>
          </p:cNvPicPr>
          <p:nvPr/>
        </p:nvPicPr>
        <p:blipFill>
          <a:blip r:embed="rId4"/>
          <a:stretch>
            <a:fillRect/>
          </a:stretch>
        </p:blipFill>
        <p:spPr>
          <a:xfrm>
            <a:off x="3548498" y="1533038"/>
            <a:ext cx="1354703" cy="730269"/>
          </a:xfrm>
          <a:prstGeom prst="rect">
            <a:avLst/>
          </a:prstGeom>
        </p:spPr>
      </p:pic>
      <p:pic>
        <p:nvPicPr>
          <p:cNvPr id="30" name="Immagin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95" y="1435927"/>
            <a:ext cx="1842741" cy="1052995"/>
          </a:xfrm>
          <a:prstGeom prst="rect">
            <a:avLst/>
          </a:prstGeom>
        </p:spPr>
      </p:pic>
      <p:sp>
        <p:nvSpPr>
          <p:cNvPr id="32" name="Rettangolo 31">
            <a:extLst>
              <a:ext uri="{FF2B5EF4-FFF2-40B4-BE49-F238E27FC236}">
                <a16:creationId xmlns:a16="http://schemas.microsoft.com/office/drawing/2014/main" id="{7350B8DE-0362-4885-AC37-FD9AFF0EEED7}"/>
              </a:ext>
            </a:extLst>
          </p:cNvPr>
          <p:cNvSpPr/>
          <p:nvPr/>
        </p:nvSpPr>
        <p:spPr>
          <a:xfrm>
            <a:off x="8684" y="2268199"/>
            <a:ext cx="51201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Meeting every 3 months, to join forces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For 2020, discussing Joint Stakeholder Forum at ESOF 2020</a:t>
            </a: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Rettangolo 32">
            <a:extLst>
              <a:ext uri="{FF2B5EF4-FFF2-40B4-BE49-F238E27FC236}">
                <a16:creationId xmlns:a16="http://schemas.microsoft.com/office/drawing/2014/main" id="{6204C541-EAEA-41A0-9337-DFD1A75AF4BA}"/>
              </a:ext>
            </a:extLst>
          </p:cNvPr>
          <p:cNvSpPr/>
          <p:nvPr/>
        </p:nvSpPr>
        <p:spPr>
          <a:xfrm>
            <a:off x="5194147" y="1262661"/>
            <a:ext cx="3772053" cy="276999"/>
          </a:xfrm>
          <a:prstGeom prst="rect">
            <a:avLst/>
          </a:prstGeom>
          <a:solidFill>
            <a:schemeClr val="accent4">
              <a:lumMod val="75000"/>
              <a:alpha val="65882"/>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 Other H2020 projects</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Immagine 33"/>
          <p:cNvPicPr>
            <a:picLocks noChangeAspect="1"/>
          </p:cNvPicPr>
          <p:nvPr/>
        </p:nvPicPr>
        <p:blipFill>
          <a:blip r:embed="rId6"/>
          <a:stretch>
            <a:fillRect/>
          </a:stretch>
        </p:blipFill>
        <p:spPr>
          <a:xfrm>
            <a:off x="5230483" y="1702071"/>
            <a:ext cx="1462417" cy="493803"/>
          </a:xfrm>
          <a:prstGeom prst="rect">
            <a:avLst/>
          </a:prstGeom>
        </p:spPr>
      </p:pic>
      <p:pic>
        <p:nvPicPr>
          <p:cNvPr id="35" name="Immagin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9800" y="1635471"/>
            <a:ext cx="1287998" cy="627002"/>
          </a:xfrm>
          <a:prstGeom prst="rect">
            <a:avLst/>
          </a:prstGeom>
        </p:spPr>
      </p:pic>
      <p:sp>
        <p:nvSpPr>
          <p:cNvPr id="36" name="Rettangolo 35">
            <a:extLst>
              <a:ext uri="{FF2B5EF4-FFF2-40B4-BE49-F238E27FC236}">
                <a16:creationId xmlns:a16="http://schemas.microsoft.com/office/drawing/2014/main" id="{7350B8DE-0362-4885-AC37-FD9AFF0EEED7}"/>
              </a:ext>
            </a:extLst>
          </p:cNvPr>
          <p:cNvSpPr/>
          <p:nvPr/>
        </p:nvSpPr>
        <p:spPr>
          <a:xfrm>
            <a:off x="5078082" y="2269649"/>
            <a:ext cx="18891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Chair of Advisory 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Dissemination of CS </a:t>
            </a:r>
            <a:r>
              <a:rPr kumimoji="0" lang="en-GB" sz="1100" b="0" i="0" u="none" strike="noStrike" kern="1200" cap="none" spc="0" normalizeH="0" baseline="0" noProof="0" dirty="0" err="1">
                <a:ln>
                  <a:noFill/>
                </a:ln>
                <a:solidFill>
                  <a:prstClr val="black"/>
                </a:solidFill>
                <a:effectLst/>
                <a:uLnTx/>
                <a:uFillTx/>
                <a:latin typeface="Calibri"/>
                <a:ea typeface="+mn-ea"/>
                <a:cs typeface="+mn-cs"/>
              </a:rPr>
              <a:t>iniatives</a:t>
            </a: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Rettangolo 36">
            <a:extLst>
              <a:ext uri="{FF2B5EF4-FFF2-40B4-BE49-F238E27FC236}">
                <a16:creationId xmlns:a16="http://schemas.microsoft.com/office/drawing/2014/main" id="{7350B8DE-0362-4885-AC37-FD9AFF0EEED7}"/>
              </a:ext>
            </a:extLst>
          </p:cNvPr>
          <p:cNvSpPr/>
          <p:nvPr/>
        </p:nvSpPr>
        <p:spPr>
          <a:xfrm>
            <a:off x="6929082" y="2269649"/>
            <a:ext cx="226571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Develop collaborative storage service to researcher communities.</a:t>
            </a:r>
            <a:endParaRPr kumimoji="0" lang="it-IT"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Rettangolo 37">
            <a:extLst>
              <a:ext uri="{FF2B5EF4-FFF2-40B4-BE49-F238E27FC236}">
                <a16:creationId xmlns:a16="http://schemas.microsoft.com/office/drawing/2014/main" id="{6204C541-EAEA-41A0-9337-DFD1A75AF4BA}"/>
              </a:ext>
            </a:extLst>
          </p:cNvPr>
          <p:cNvSpPr/>
          <p:nvPr/>
        </p:nvSpPr>
        <p:spPr>
          <a:xfrm>
            <a:off x="-4016" y="2818049"/>
            <a:ext cx="5132898" cy="275455"/>
          </a:xfrm>
          <a:prstGeom prst="rect">
            <a:avLst/>
          </a:prstGeom>
          <a:solidFill>
            <a:schemeClr val="accent4">
              <a:lumMod val="75000"/>
              <a:alpha val="65882"/>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black"/>
                </a:solidFill>
                <a:effectLst/>
                <a:uLnTx/>
                <a:uFillTx/>
                <a:latin typeface="Calibri"/>
                <a:ea typeface="+mn-ea"/>
                <a:cs typeface="+mn-cs"/>
              </a:rPr>
              <a:t>EOSC Governance &amp; FAIR Data</a:t>
            </a:r>
            <a:endParaRPr kumimoji="0" lang="it-IT"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Rettangolo 39">
            <a:extLst>
              <a:ext uri="{FF2B5EF4-FFF2-40B4-BE49-F238E27FC236}">
                <a16:creationId xmlns:a16="http://schemas.microsoft.com/office/drawing/2014/main" id="{7350B8DE-0362-4885-AC37-FD9AFF0EEED7}"/>
              </a:ext>
            </a:extLst>
          </p:cNvPr>
          <p:cNvSpPr/>
          <p:nvPr/>
        </p:nvSpPr>
        <p:spPr>
          <a:xfrm>
            <a:off x="-7994" y="3533644"/>
            <a:ext cx="21610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Presence at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Delivery of Position Statement</a:t>
            </a:r>
          </a:p>
        </p:txBody>
      </p:sp>
      <p:pic>
        <p:nvPicPr>
          <p:cNvPr id="41" name="Immagin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6" y="3128086"/>
            <a:ext cx="2222602" cy="423239"/>
          </a:xfrm>
          <a:prstGeom prst="rect">
            <a:avLst/>
          </a:prstGeom>
        </p:spPr>
      </p:pic>
      <p:pic>
        <p:nvPicPr>
          <p:cNvPr id="42" name="Immagin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48577" y="3141301"/>
            <a:ext cx="1920223" cy="396809"/>
          </a:xfrm>
          <a:prstGeom prst="rect">
            <a:avLst/>
          </a:prstGeom>
        </p:spPr>
      </p:pic>
      <p:sp>
        <p:nvSpPr>
          <p:cNvPr id="43" name="Rettangolo 42">
            <a:extLst>
              <a:ext uri="{FF2B5EF4-FFF2-40B4-BE49-F238E27FC236}">
                <a16:creationId xmlns:a16="http://schemas.microsoft.com/office/drawing/2014/main" id="{7350B8DE-0362-4885-AC37-FD9AFF0EEED7}"/>
              </a:ext>
            </a:extLst>
          </p:cNvPr>
          <p:cNvSpPr/>
          <p:nvPr/>
        </p:nvSpPr>
        <p:spPr>
          <a:xfrm>
            <a:off x="2054876" y="3533644"/>
            <a:ext cx="3175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Participation at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Member of European Group of FAIR Champions </a:t>
            </a:r>
          </a:p>
        </p:txBody>
      </p:sp>
      <p:pic>
        <p:nvPicPr>
          <p:cNvPr id="44" name="Immagin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9666" y="3242895"/>
            <a:ext cx="761970" cy="220861"/>
          </a:xfrm>
          <a:prstGeom prst="rect">
            <a:avLst/>
          </a:prstGeom>
        </p:spPr>
      </p:pic>
      <p:pic>
        <p:nvPicPr>
          <p:cNvPr id="45" name="Immagin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4777" y="3228423"/>
            <a:ext cx="740178" cy="229455"/>
          </a:xfrm>
          <a:prstGeom prst="rect">
            <a:avLst/>
          </a:prstGeom>
        </p:spPr>
      </p:pic>
      <p:pic>
        <p:nvPicPr>
          <p:cNvPr id="46" name="Immagine 45"/>
          <p:cNvPicPr>
            <a:picLocks noChangeAspect="1"/>
          </p:cNvPicPr>
          <p:nvPr/>
        </p:nvPicPr>
        <p:blipFill>
          <a:blip r:embed="rId12"/>
          <a:stretch>
            <a:fillRect/>
          </a:stretch>
        </p:blipFill>
        <p:spPr>
          <a:xfrm>
            <a:off x="7160365" y="3215472"/>
            <a:ext cx="480825" cy="288495"/>
          </a:xfrm>
          <a:prstGeom prst="rect">
            <a:avLst/>
          </a:prstGeom>
        </p:spPr>
      </p:pic>
      <p:pic>
        <p:nvPicPr>
          <p:cNvPr id="47" name="Immagin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64798" y="3215472"/>
            <a:ext cx="598521" cy="380099"/>
          </a:xfrm>
          <a:prstGeom prst="rect">
            <a:avLst/>
          </a:prstGeom>
        </p:spPr>
      </p:pic>
      <p:pic>
        <p:nvPicPr>
          <p:cNvPr id="48" name="Immagine 47"/>
          <p:cNvPicPr>
            <a:picLocks noChangeAspect="1"/>
          </p:cNvPicPr>
          <p:nvPr/>
        </p:nvPicPr>
        <p:blipFill>
          <a:blip r:embed="rId14"/>
          <a:stretch>
            <a:fillRect/>
          </a:stretch>
        </p:blipFill>
        <p:spPr>
          <a:xfrm>
            <a:off x="8462743" y="3215473"/>
            <a:ext cx="310227" cy="380098"/>
          </a:xfrm>
          <a:prstGeom prst="rect">
            <a:avLst/>
          </a:prstGeom>
        </p:spPr>
      </p:pic>
      <p:sp>
        <p:nvSpPr>
          <p:cNvPr id="49" name="Rettangolo 48">
            <a:extLst>
              <a:ext uri="{FF2B5EF4-FFF2-40B4-BE49-F238E27FC236}">
                <a16:creationId xmlns:a16="http://schemas.microsoft.com/office/drawing/2014/main" id="{10194BBD-50D3-4340-B38D-8BC1BA69FF3D}"/>
              </a:ext>
            </a:extLst>
          </p:cNvPr>
          <p:cNvSpPr/>
          <p:nvPr/>
        </p:nvSpPr>
        <p:spPr>
          <a:xfrm>
            <a:off x="5230483" y="2824662"/>
            <a:ext cx="3735717" cy="276999"/>
          </a:xfrm>
          <a:prstGeom prst="rect">
            <a:avLst/>
          </a:prstGeom>
          <a:solidFill>
            <a:srgbClr val="002060">
              <a:alpha val="65882"/>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white"/>
                </a:solidFill>
                <a:effectLst/>
                <a:uLnTx/>
                <a:uFillTx/>
                <a:latin typeface="Calibri"/>
                <a:ea typeface="+mn-ea"/>
                <a:cs typeface="+mn-cs"/>
              </a:rPr>
              <a:t>Astronomy, Astro Particle &amp; Particle Physics</a:t>
            </a:r>
            <a:endParaRPr kumimoji="0" lang="it-IT"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Rettangolo 49">
            <a:extLst>
              <a:ext uri="{FF2B5EF4-FFF2-40B4-BE49-F238E27FC236}">
                <a16:creationId xmlns:a16="http://schemas.microsoft.com/office/drawing/2014/main" id="{7350B8DE-0362-4885-AC37-FD9AFF0EEED7}"/>
              </a:ext>
            </a:extLst>
          </p:cNvPr>
          <p:cNvSpPr/>
          <p:nvPr/>
        </p:nvSpPr>
        <p:spPr>
          <a:xfrm>
            <a:off x="5452186" y="3682074"/>
            <a:ext cx="351401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Discussing the organisation of joint events &amp; seminars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Cooperation on Dark Matter initiative with a </a:t>
            </a:r>
            <a:r>
              <a:rPr kumimoji="0" lang="it-IT" sz="1100" b="0" i="0" u="none" strike="noStrike" kern="1200" cap="none" spc="0" normalizeH="0" baseline="0" noProof="0" dirty="0" err="1">
                <a:ln>
                  <a:noFill/>
                </a:ln>
                <a:solidFill>
                  <a:prstClr val="black"/>
                </a:solidFill>
                <a:effectLst/>
                <a:uLnTx/>
                <a:uFillTx/>
                <a:latin typeface="Calibri"/>
                <a:ea typeface="+mn-ea"/>
                <a:cs typeface="+mn-cs"/>
              </a:rPr>
              <a:t>prototype</a:t>
            </a:r>
            <a:r>
              <a:rPr kumimoji="0" lang="it-IT" sz="1100" b="0" i="0" u="none" strike="noStrike" kern="1200" cap="none" spc="0" normalizeH="0" baseline="0" noProof="0" dirty="0">
                <a:ln>
                  <a:noFill/>
                </a:ln>
                <a:solidFill>
                  <a:prstClr val="black"/>
                </a:solidFill>
                <a:effectLst/>
                <a:uLnTx/>
                <a:uFillTx/>
                <a:latin typeface="Calibri"/>
                <a:ea typeface="+mn-ea"/>
                <a:cs typeface="+mn-cs"/>
              </a:rPr>
              <a:t> science </a:t>
            </a:r>
            <a:r>
              <a:rPr kumimoji="0" lang="it-IT" sz="1100" b="0" i="0" u="none" strike="noStrike" kern="1200" cap="none" spc="0" normalizeH="0" baseline="0" noProof="0" dirty="0" err="1">
                <a:ln>
                  <a:noFill/>
                </a:ln>
                <a:solidFill>
                  <a:prstClr val="black"/>
                </a:solidFill>
                <a:effectLst/>
                <a:uLnTx/>
                <a:uFillTx/>
                <a:latin typeface="Calibri"/>
                <a:ea typeface="+mn-ea"/>
                <a:cs typeface="+mn-cs"/>
              </a:rPr>
              <a:t>analysis</a:t>
            </a:r>
            <a:r>
              <a:rPr kumimoji="0" lang="it-IT" sz="1100" b="0" i="0" u="none" strike="noStrike" kern="1200" cap="none" spc="0" normalizeH="0" baseline="0" noProof="0" dirty="0">
                <a:ln>
                  <a:noFill/>
                </a:ln>
                <a:solidFill>
                  <a:prstClr val="black"/>
                </a:solidFill>
                <a:effectLst/>
                <a:uLnTx/>
                <a:uFillTx/>
                <a:latin typeface="Calibri"/>
                <a:ea typeface="+mn-ea"/>
                <a:cs typeface="+mn-cs"/>
              </a:rPr>
              <a:t> </a:t>
            </a:r>
            <a:r>
              <a:rPr kumimoji="0" lang="it-IT" sz="1100" b="0" i="0" u="none" strike="noStrike" kern="1200" cap="none" spc="0" normalizeH="0" baseline="0" noProof="0" dirty="0" err="1">
                <a:ln>
                  <a:noFill/>
                </a:ln>
                <a:solidFill>
                  <a:prstClr val="black"/>
                </a:solidFill>
                <a:effectLst/>
                <a:uLnTx/>
                <a:uFillTx/>
                <a:latin typeface="Calibri"/>
                <a:ea typeface="+mn-ea"/>
                <a:cs typeface="+mn-cs"/>
              </a:rPr>
              <a:t>platform</a:t>
            </a:r>
            <a:r>
              <a:rPr kumimoji="0" lang="it-IT" sz="1100" b="0" i="0" u="none" strike="noStrike" kern="1200" cap="none" spc="0" normalizeH="0" baseline="0" noProof="0" dirty="0">
                <a:ln>
                  <a:noFill/>
                </a:ln>
                <a:solidFill>
                  <a:prstClr val="black"/>
                </a:solidFill>
                <a:effectLst/>
                <a:uLnTx/>
                <a:uFillTx/>
                <a:latin typeface="Calibri"/>
                <a:ea typeface="+mn-ea"/>
                <a:cs typeface="+mn-cs"/>
              </a:rPr>
              <a:t> from ESCAPE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100" b="0" i="0" u="none" strike="noStrike" kern="1200" cap="none" spc="0" normalizeH="0" baseline="0" noProof="0" dirty="0">
                <a:ln>
                  <a:noFill/>
                </a:ln>
                <a:solidFill>
                  <a:prstClr val="black"/>
                </a:solidFill>
                <a:effectLst/>
                <a:uLnTx/>
                <a:uFillTx/>
                <a:latin typeface="Calibri"/>
                <a:ea typeface="+mn-ea"/>
                <a:cs typeface="+mn-cs"/>
              </a:rPr>
              <a:t>Joint webinar?</a:t>
            </a:r>
            <a:endParaRPr kumimoji="0" lang="en-GB"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Rettangolo 50">
            <a:extLst>
              <a:ext uri="{FF2B5EF4-FFF2-40B4-BE49-F238E27FC236}">
                <a16:creationId xmlns:a16="http://schemas.microsoft.com/office/drawing/2014/main" id="{7F44110C-A393-419C-AE0A-F06E8F239A91}"/>
              </a:ext>
            </a:extLst>
          </p:cNvPr>
          <p:cNvSpPr/>
          <p:nvPr/>
        </p:nvSpPr>
        <p:spPr>
          <a:xfrm>
            <a:off x="-32530" y="5448300"/>
            <a:ext cx="9204666" cy="7414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Establishment of Strategic partnerships and synergies, with reputable initiatives, </a:t>
            </a:r>
          </a:p>
          <a:p>
            <a:pPr marL="0" marR="0" lvl="0" indent="-34290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that can help further increase uptake, user adoption &amp; long-term exploitation</a:t>
            </a:r>
          </a:p>
        </p:txBody>
      </p:sp>
      <p:pic>
        <p:nvPicPr>
          <p:cNvPr id="54" name="Immagine 53"/>
          <p:cNvPicPr>
            <a:picLocks noChangeAspect="1"/>
          </p:cNvPicPr>
          <p:nvPr/>
        </p:nvPicPr>
        <p:blipFill>
          <a:blip r:embed="rId15"/>
          <a:stretch>
            <a:fillRect/>
          </a:stretch>
        </p:blipFill>
        <p:spPr>
          <a:xfrm>
            <a:off x="36797" y="4430936"/>
            <a:ext cx="1651824" cy="952564"/>
          </a:xfrm>
          <a:prstGeom prst="rect">
            <a:avLst/>
          </a:prstGeom>
        </p:spPr>
      </p:pic>
      <p:sp>
        <p:nvSpPr>
          <p:cNvPr id="55" name="Rettangolo 54">
            <a:extLst>
              <a:ext uri="{FF2B5EF4-FFF2-40B4-BE49-F238E27FC236}">
                <a16:creationId xmlns:a16="http://schemas.microsoft.com/office/drawing/2014/main" id="{6204C541-EAEA-41A0-9337-DFD1A75AF4BA}"/>
              </a:ext>
            </a:extLst>
          </p:cNvPr>
          <p:cNvSpPr/>
          <p:nvPr/>
        </p:nvSpPr>
        <p:spPr>
          <a:xfrm>
            <a:off x="0" y="4121045"/>
            <a:ext cx="3772053" cy="276999"/>
          </a:xfrm>
          <a:prstGeom prst="rect">
            <a:avLst/>
          </a:prstGeom>
          <a:solidFill>
            <a:srgbClr val="002060">
              <a:alpha val="65882"/>
            </a:srgb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1" i="0" u="none" strike="noStrike" kern="1200" cap="none" spc="0" normalizeH="0" baseline="0" noProof="0" dirty="0">
                <a:ln>
                  <a:noFill/>
                </a:ln>
                <a:solidFill>
                  <a:prstClr val="white"/>
                </a:solidFill>
                <a:effectLst/>
                <a:uLnTx/>
                <a:uFillTx/>
                <a:latin typeface="Calibri"/>
                <a:ea typeface="+mn-ea"/>
                <a:cs typeface="+mn-cs"/>
              </a:rPr>
              <a:t>Research Infrastructures</a:t>
            </a:r>
            <a:endParaRPr kumimoji="0" lang="it-IT" sz="1200" b="1"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Rettangolo 55">
            <a:extLst>
              <a:ext uri="{FF2B5EF4-FFF2-40B4-BE49-F238E27FC236}">
                <a16:creationId xmlns:a16="http://schemas.microsoft.com/office/drawing/2014/main" id="{7350B8DE-0362-4885-AC37-FD9AFF0EEED7}"/>
              </a:ext>
            </a:extLst>
          </p:cNvPr>
          <p:cNvSpPr/>
          <p:nvPr/>
        </p:nvSpPr>
        <p:spPr>
          <a:xfrm>
            <a:off x="1699863" y="4714823"/>
            <a:ext cx="18486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Validation ESCAPE services in real usage scenarios</a:t>
            </a:r>
          </a:p>
        </p:txBody>
      </p:sp>
      <p:sp>
        <p:nvSpPr>
          <p:cNvPr id="57" name="Rettangolo 56"/>
          <p:cNvSpPr/>
          <p:nvPr/>
        </p:nvSpPr>
        <p:spPr>
          <a:xfrm>
            <a:off x="4452582" y="4535904"/>
            <a:ext cx="4572000" cy="707886"/>
          </a:xfrm>
          <a:prstGeom prst="rect">
            <a:avLst/>
          </a:prstGeom>
          <a:solidFill>
            <a:schemeClr val="tx1"/>
          </a:solidFill>
          <a:ln w="41275" cmpd="dbl">
            <a:solidFill>
              <a:schemeClr val="accent1"/>
            </a:solidFill>
            <a:bevel/>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FFF00"/>
                </a:solidFill>
                <a:effectLst/>
                <a:uLnTx/>
                <a:uFillTx/>
                <a:latin typeface="Calibri"/>
                <a:ea typeface="Calibri"/>
                <a:cs typeface="Calibri"/>
                <a:sym typeface="Calibri"/>
              </a:rPr>
              <a:t>What other </a:t>
            </a:r>
            <a:r>
              <a:rPr kumimoji="0" lang="it-IT" sz="2000" b="1" i="0" u="none" strike="noStrike" kern="1200" cap="none" spc="0" normalizeH="0" baseline="0" noProof="0" dirty="0" err="1">
                <a:ln>
                  <a:noFill/>
                </a:ln>
                <a:solidFill>
                  <a:srgbClr val="FFFF00"/>
                </a:solidFill>
                <a:effectLst/>
                <a:uLnTx/>
                <a:uFillTx/>
                <a:latin typeface="Calibri"/>
                <a:ea typeface="Calibri"/>
                <a:cs typeface="Calibri"/>
                <a:sym typeface="Calibri"/>
              </a:rPr>
              <a:t>organisations</a:t>
            </a:r>
            <a:r>
              <a:rPr kumimoji="0" lang="it-IT" sz="2000" b="1" i="0" u="none" strike="noStrike" kern="1200" cap="none" spc="0" normalizeH="0" baseline="0" noProof="0" dirty="0">
                <a:ln>
                  <a:noFill/>
                </a:ln>
                <a:solidFill>
                  <a:srgbClr val="FFFF00"/>
                </a:solidFill>
                <a:effectLst/>
                <a:uLnTx/>
                <a:uFillTx/>
                <a:latin typeface="Calibri"/>
                <a:ea typeface="Calibri"/>
                <a:cs typeface="Calibri"/>
                <a:sym typeface="Calibri"/>
              </a:rPr>
              <a:t> are </a:t>
            </a:r>
            <a:r>
              <a:rPr kumimoji="0" lang="it-IT" sz="2000" b="1" i="0" u="none" strike="noStrike" kern="1200" cap="none" spc="0" normalizeH="0" baseline="0" noProof="0" dirty="0" err="1">
                <a:ln>
                  <a:noFill/>
                </a:ln>
                <a:solidFill>
                  <a:srgbClr val="FFFF00"/>
                </a:solidFill>
                <a:effectLst/>
                <a:uLnTx/>
                <a:uFillTx/>
                <a:latin typeface="Calibri"/>
                <a:ea typeface="Calibri"/>
                <a:cs typeface="Calibri"/>
                <a:sym typeface="Calibri"/>
              </a:rPr>
              <a:t>relevant</a:t>
            </a:r>
            <a:r>
              <a:rPr kumimoji="0" lang="it-IT" sz="2000" b="1" i="0" u="none" strike="noStrike" kern="1200" cap="none" spc="0" normalizeH="0" baseline="0" noProof="0" dirty="0">
                <a:ln>
                  <a:noFill/>
                </a:ln>
                <a:solidFill>
                  <a:srgbClr val="FFFF00"/>
                </a:solidFill>
                <a:effectLst/>
                <a:uLnTx/>
                <a:uFillTx/>
                <a:latin typeface="Calibri"/>
                <a:ea typeface="Calibri"/>
                <a:cs typeface="Calibri"/>
                <a:sym typeface="Calibri"/>
              </a:rPr>
              <a:t> to </a:t>
            </a:r>
            <a:r>
              <a:rPr kumimoji="0" lang="it-IT" sz="2000" b="1" i="0" u="none" strike="noStrike" kern="1200" cap="none" spc="0" normalizeH="0" baseline="0" noProof="0" dirty="0" err="1">
                <a:ln>
                  <a:noFill/>
                </a:ln>
                <a:solidFill>
                  <a:srgbClr val="FFFF00"/>
                </a:solidFill>
                <a:effectLst/>
                <a:uLnTx/>
                <a:uFillTx/>
                <a:latin typeface="Calibri"/>
                <a:ea typeface="Calibri"/>
                <a:cs typeface="Calibri"/>
                <a:sym typeface="Calibri"/>
              </a:rPr>
              <a:t>synergise</a:t>
            </a:r>
            <a:r>
              <a:rPr kumimoji="0" lang="it-IT" sz="2000" b="1" i="0" u="none" strike="noStrike" kern="1200" cap="none" spc="0" normalizeH="0" baseline="0" noProof="0" dirty="0">
                <a:ln>
                  <a:noFill/>
                </a:ln>
                <a:solidFill>
                  <a:srgbClr val="FFFF00"/>
                </a:solidFill>
                <a:effectLst/>
                <a:uLnTx/>
                <a:uFillTx/>
                <a:latin typeface="Calibri"/>
                <a:ea typeface="Calibri"/>
                <a:cs typeface="Calibri"/>
                <a:sym typeface="Calibri"/>
              </a:rPr>
              <a:t> with?</a:t>
            </a:r>
            <a:endParaRPr kumimoji="0" lang="it-IT" sz="2000" b="1"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278712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68991" y="160027"/>
            <a:ext cx="7546359" cy="1032353"/>
          </a:xfrm>
        </p:spPr>
        <p:txBody>
          <a:bodyPr>
            <a:normAutofit/>
          </a:bodyPr>
          <a:lstStyle/>
          <a:p>
            <a:pPr algn="ctr"/>
            <a:r>
              <a:rPr lang="it-IT" sz="2800" b="1" dirty="0"/>
              <a:t>Impact </a:t>
            </a:r>
            <a:r>
              <a:rPr lang="it-IT" sz="2800" b="1" dirty="0" err="1"/>
              <a:t>Monitoring</a:t>
            </a:r>
            <a:r>
              <a:rPr lang="it-IT" sz="2800" b="1" dirty="0"/>
              <a:t> </a:t>
            </a:r>
            <a:br>
              <a:rPr lang="it-IT" sz="2800" b="1" dirty="0"/>
            </a:br>
            <a:r>
              <a:rPr lang="it-IT" sz="2800" b="1" dirty="0"/>
              <a:t>Website &amp; Social Media Dashboard</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a:xfrm>
            <a:off x="1802922" y="6356351"/>
            <a:ext cx="295886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11" name="Immagine 10">
            <a:extLst>
              <a:ext uri="{FF2B5EF4-FFF2-40B4-BE49-F238E27FC236}">
                <a16:creationId xmlns:a16="http://schemas.microsoft.com/office/drawing/2014/main" id="{B77D86E1-DDB4-49A2-909D-B71C41A0318A}"/>
              </a:ext>
            </a:extLst>
          </p:cNvPr>
          <p:cNvPicPr>
            <a:picLocks noChangeAspect="1"/>
          </p:cNvPicPr>
          <p:nvPr/>
        </p:nvPicPr>
        <p:blipFill>
          <a:blip r:embed="rId2"/>
          <a:stretch>
            <a:fillRect/>
          </a:stretch>
        </p:blipFill>
        <p:spPr>
          <a:xfrm>
            <a:off x="1" y="1393246"/>
            <a:ext cx="3790076" cy="4232842"/>
          </a:xfrm>
          <a:prstGeom prst="rect">
            <a:avLst/>
          </a:prstGeom>
        </p:spPr>
      </p:pic>
      <p:pic>
        <p:nvPicPr>
          <p:cNvPr id="13" name="Immagine 12">
            <a:extLst>
              <a:ext uri="{FF2B5EF4-FFF2-40B4-BE49-F238E27FC236}">
                <a16:creationId xmlns:a16="http://schemas.microsoft.com/office/drawing/2014/main" id="{AF3979AB-D661-48B4-8BC5-A9918DEA2FD3}"/>
              </a:ext>
            </a:extLst>
          </p:cNvPr>
          <p:cNvPicPr>
            <a:picLocks noChangeAspect="1"/>
          </p:cNvPicPr>
          <p:nvPr/>
        </p:nvPicPr>
        <p:blipFill>
          <a:blip r:embed="rId3"/>
          <a:stretch>
            <a:fillRect/>
          </a:stretch>
        </p:blipFill>
        <p:spPr>
          <a:xfrm>
            <a:off x="3877493" y="1425762"/>
            <a:ext cx="4803858" cy="2203639"/>
          </a:xfrm>
          <a:prstGeom prst="rect">
            <a:avLst/>
          </a:prstGeom>
        </p:spPr>
      </p:pic>
      <p:sp>
        <p:nvSpPr>
          <p:cNvPr id="12" name="Rettangolo 11">
            <a:extLst>
              <a:ext uri="{FF2B5EF4-FFF2-40B4-BE49-F238E27FC236}">
                <a16:creationId xmlns:a16="http://schemas.microsoft.com/office/drawing/2014/main" id="{6C30246D-880F-4A05-B4B2-72D1FD6B10A6}"/>
              </a:ext>
            </a:extLst>
          </p:cNvPr>
          <p:cNvSpPr/>
          <p:nvPr/>
        </p:nvSpPr>
        <p:spPr>
          <a:xfrm>
            <a:off x="-32530" y="5839646"/>
            <a:ext cx="9204666" cy="4107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Regular pursuit of objectives will lead to the achievement of expected results on all KPIs</a:t>
            </a:r>
          </a:p>
        </p:txBody>
      </p:sp>
      <p:sp>
        <p:nvSpPr>
          <p:cNvPr id="14" name="Segnaposto contenuto 2">
            <a:extLst>
              <a:ext uri="{FF2B5EF4-FFF2-40B4-BE49-F238E27FC236}">
                <a16:creationId xmlns:a16="http://schemas.microsoft.com/office/drawing/2014/main" id="{91BD1880-2917-4A07-A27B-88D6304B2512}"/>
              </a:ext>
            </a:extLst>
          </p:cNvPr>
          <p:cNvSpPr txBox="1">
            <a:spLocks/>
          </p:cNvSpPr>
          <p:nvPr/>
        </p:nvSpPr>
        <p:spPr>
          <a:xfrm>
            <a:off x="3788473" y="3665276"/>
            <a:ext cx="1953109" cy="5338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pt-PT" sz="2800" b="0" i="0" u="none" strike="noStrike" kern="1200" cap="none" spc="0" normalizeH="0" baseline="0" noProof="0" dirty="0">
                <a:ln>
                  <a:noFill/>
                </a:ln>
                <a:solidFill>
                  <a:prstClr val="black"/>
                </a:solidFill>
                <a:effectLst/>
                <a:uLnTx/>
                <a:uFillTx/>
                <a:latin typeface="Calibri"/>
                <a:ea typeface="+mn-ea"/>
                <a:cs typeface="+mn-cs"/>
              </a:rPr>
              <a:t>KPIs</a:t>
            </a:r>
          </a:p>
        </p:txBody>
      </p:sp>
      <p:pic>
        <p:nvPicPr>
          <p:cNvPr id="15" name="Immagine 14">
            <a:extLst>
              <a:ext uri="{FF2B5EF4-FFF2-40B4-BE49-F238E27FC236}">
                <a16:creationId xmlns:a16="http://schemas.microsoft.com/office/drawing/2014/main" id="{9D9F5010-29D6-4E9B-B730-A6E6B8CE48BC}"/>
              </a:ext>
            </a:extLst>
          </p:cNvPr>
          <p:cNvPicPr>
            <a:picLocks noChangeAspect="1"/>
          </p:cNvPicPr>
          <p:nvPr/>
        </p:nvPicPr>
        <p:blipFill>
          <a:blip r:embed="rId5"/>
          <a:stretch>
            <a:fillRect/>
          </a:stretch>
        </p:blipFill>
        <p:spPr>
          <a:xfrm>
            <a:off x="3932084" y="4093835"/>
            <a:ext cx="4409691" cy="1363264"/>
          </a:xfrm>
          <a:prstGeom prst="rect">
            <a:avLst/>
          </a:prstGeom>
        </p:spPr>
      </p:pic>
    </p:spTree>
    <p:extLst>
      <p:ext uri="{BB962C8B-B14F-4D97-AF65-F5344CB8AC3E}">
        <p14:creationId xmlns:p14="http://schemas.microsoft.com/office/powerpoint/2010/main" val="1893843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74724039-6A93-409D-88C8-052F84583B27}"/>
              </a:ext>
            </a:extLst>
          </p:cNvPr>
          <p:cNvSpPr/>
          <p:nvPr/>
        </p:nvSpPr>
        <p:spPr>
          <a:xfrm>
            <a:off x="-32530" y="5946688"/>
            <a:ext cx="9204666" cy="34466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Having a join effort from all partners will ensure the achievement of KPIs</a:t>
            </a:r>
          </a:p>
        </p:txBody>
      </p:sp>
      <p:graphicFrame>
        <p:nvGraphicFramePr>
          <p:cNvPr id="50" name="Tabella 10">
            <a:extLst>
              <a:ext uri="{FF2B5EF4-FFF2-40B4-BE49-F238E27FC236}">
                <a16:creationId xmlns:a16="http://schemas.microsoft.com/office/drawing/2014/main" id="{4481C26C-0E64-4619-B25D-4E7B872FBD42}"/>
              </a:ext>
            </a:extLst>
          </p:cNvPr>
          <p:cNvGraphicFramePr>
            <a:graphicFrameLocks noGrp="1"/>
          </p:cNvGraphicFramePr>
          <p:nvPr>
            <p:extLst/>
          </p:nvPr>
        </p:nvGraphicFramePr>
        <p:xfrm>
          <a:off x="3757386" y="3409721"/>
          <a:ext cx="5037588" cy="2530836"/>
        </p:xfrm>
        <a:graphic>
          <a:graphicData uri="http://schemas.openxmlformats.org/drawingml/2006/table">
            <a:tbl>
              <a:tblPr firstRow="1" bandRow="1">
                <a:tableStyleId>{5C22544A-7EE6-4342-B048-85BDC9FD1C3A}</a:tableStyleId>
              </a:tblPr>
              <a:tblGrid>
                <a:gridCol w="2456473">
                  <a:extLst>
                    <a:ext uri="{9D8B030D-6E8A-4147-A177-3AD203B41FA5}">
                      <a16:colId xmlns:a16="http://schemas.microsoft.com/office/drawing/2014/main" val="1121894858"/>
                    </a:ext>
                  </a:extLst>
                </a:gridCol>
                <a:gridCol w="901919">
                  <a:extLst>
                    <a:ext uri="{9D8B030D-6E8A-4147-A177-3AD203B41FA5}">
                      <a16:colId xmlns:a16="http://schemas.microsoft.com/office/drawing/2014/main" val="4245093703"/>
                    </a:ext>
                  </a:extLst>
                </a:gridCol>
                <a:gridCol w="1679196">
                  <a:extLst>
                    <a:ext uri="{9D8B030D-6E8A-4147-A177-3AD203B41FA5}">
                      <a16:colId xmlns:a16="http://schemas.microsoft.com/office/drawing/2014/main" val="2537600983"/>
                    </a:ext>
                  </a:extLst>
                </a:gridCol>
              </a:tblGrid>
              <a:tr h="224993">
                <a:tc>
                  <a:txBody>
                    <a:bodyPr/>
                    <a:lstStyle/>
                    <a:p>
                      <a:r>
                        <a:rPr lang="it-IT" sz="1050" dirty="0" err="1"/>
                        <a:t>Subject</a:t>
                      </a:r>
                      <a:endParaRPr lang="it-IT" sz="1050" dirty="0"/>
                    </a:p>
                  </a:txBody>
                  <a:tcPr/>
                </a:tc>
                <a:tc>
                  <a:txBody>
                    <a:bodyPr/>
                    <a:lstStyle/>
                    <a:p>
                      <a:r>
                        <a:rPr lang="it-IT" sz="1050" dirty="0" err="1"/>
                        <a:t>Created</a:t>
                      </a:r>
                      <a:r>
                        <a:rPr lang="it-IT" sz="1050" dirty="0"/>
                        <a:t> by</a:t>
                      </a:r>
                    </a:p>
                  </a:txBody>
                  <a:tcPr/>
                </a:tc>
                <a:tc>
                  <a:txBody>
                    <a:bodyPr/>
                    <a:lstStyle/>
                    <a:p>
                      <a:r>
                        <a:rPr lang="it-IT" sz="1050" dirty="0" err="1"/>
                        <a:t>KPIs</a:t>
                      </a:r>
                      <a:r>
                        <a:rPr lang="it-IT" sz="1050" dirty="0"/>
                        <a:t> M42 (End of project)</a:t>
                      </a:r>
                    </a:p>
                  </a:txBody>
                  <a:tcPr/>
                </a:tc>
                <a:extLst>
                  <a:ext uri="{0D108BD9-81ED-4DB2-BD59-A6C34878D82A}">
                    <a16:rowId xmlns:a16="http://schemas.microsoft.com/office/drawing/2014/main" val="2919070024"/>
                  </a:ext>
                </a:extLst>
              </a:tr>
              <a:tr h="224993">
                <a:tc>
                  <a:txBody>
                    <a:bodyPr/>
                    <a:lstStyle/>
                    <a:p>
                      <a:r>
                        <a:rPr lang="it-IT" sz="1050" dirty="0"/>
                        <a:t>Website </a:t>
                      </a:r>
                      <a:r>
                        <a:rPr lang="it-IT" sz="1050" dirty="0" err="1"/>
                        <a:t>visitors</a:t>
                      </a:r>
                      <a:endParaRPr lang="it-IT" sz="1050" dirty="0"/>
                    </a:p>
                  </a:txBody>
                  <a:tcPr/>
                </a:tc>
                <a:tc>
                  <a:txBody>
                    <a:bodyPr/>
                    <a:lstStyle/>
                    <a:p>
                      <a:r>
                        <a:rPr lang="it-IT" sz="1050" dirty="0"/>
                        <a:t>2.351</a:t>
                      </a:r>
                    </a:p>
                  </a:txBody>
                  <a:tcPr/>
                </a:tc>
                <a:tc>
                  <a:txBody>
                    <a:bodyPr/>
                    <a:lstStyle/>
                    <a:p>
                      <a:r>
                        <a:rPr lang="it-IT" sz="1050" dirty="0"/>
                        <a:t>6.000</a:t>
                      </a:r>
                    </a:p>
                  </a:txBody>
                  <a:tcPr/>
                </a:tc>
                <a:extLst>
                  <a:ext uri="{0D108BD9-81ED-4DB2-BD59-A6C34878D82A}">
                    <a16:rowId xmlns:a16="http://schemas.microsoft.com/office/drawing/2014/main" val="2670917407"/>
                  </a:ext>
                </a:extLst>
              </a:tr>
              <a:tr h="224993">
                <a:tc>
                  <a:txBody>
                    <a:bodyPr/>
                    <a:lstStyle/>
                    <a:p>
                      <a:r>
                        <a:rPr lang="it-IT" sz="1050" dirty="0"/>
                        <a:t>Page </a:t>
                      </a:r>
                      <a:r>
                        <a:rPr lang="it-IT" sz="1050" dirty="0" err="1"/>
                        <a:t>Views</a:t>
                      </a:r>
                      <a:endParaRPr lang="it-IT" sz="1050" dirty="0"/>
                    </a:p>
                  </a:txBody>
                  <a:tcPr/>
                </a:tc>
                <a:tc>
                  <a:txBody>
                    <a:bodyPr/>
                    <a:lstStyle/>
                    <a:p>
                      <a:r>
                        <a:rPr lang="it-IT" sz="1050" dirty="0"/>
                        <a:t>13.910</a:t>
                      </a:r>
                    </a:p>
                  </a:txBody>
                  <a:tcPr/>
                </a:tc>
                <a:tc>
                  <a:txBody>
                    <a:bodyPr/>
                    <a:lstStyle/>
                    <a:p>
                      <a:r>
                        <a:rPr lang="it-IT" sz="1050" dirty="0"/>
                        <a:t>39.000</a:t>
                      </a:r>
                    </a:p>
                  </a:txBody>
                  <a:tcPr/>
                </a:tc>
                <a:extLst>
                  <a:ext uri="{0D108BD9-81ED-4DB2-BD59-A6C34878D82A}">
                    <a16:rowId xmlns:a16="http://schemas.microsoft.com/office/drawing/2014/main" val="3785305789"/>
                  </a:ext>
                </a:extLst>
              </a:tr>
              <a:tr h="224993">
                <a:tc>
                  <a:txBody>
                    <a:bodyPr/>
                    <a:lstStyle/>
                    <a:p>
                      <a:r>
                        <a:rPr lang="it-IT" sz="1050" dirty="0" err="1"/>
                        <a:t>Registered</a:t>
                      </a:r>
                      <a:r>
                        <a:rPr lang="it-IT" sz="1050" dirty="0"/>
                        <a:t> Users</a:t>
                      </a:r>
                    </a:p>
                  </a:txBody>
                  <a:tcPr/>
                </a:tc>
                <a:tc>
                  <a:txBody>
                    <a:bodyPr/>
                    <a:lstStyle/>
                    <a:p>
                      <a:r>
                        <a:rPr lang="it-IT" sz="1050" dirty="0"/>
                        <a:t>24</a:t>
                      </a:r>
                    </a:p>
                  </a:txBody>
                  <a:tcPr/>
                </a:tc>
                <a:tc>
                  <a:txBody>
                    <a:bodyPr/>
                    <a:lstStyle/>
                    <a:p>
                      <a:r>
                        <a:rPr lang="it-IT" sz="1050" dirty="0"/>
                        <a:t>125</a:t>
                      </a:r>
                    </a:p>
                  </a:txBody>
                  <a:tcPr/>
                </a:tc>
                <a:extLst>
                  <a:ext uri="{0D108BD9-81ED-4DB2-BD59-A6C34878D82A}">
                    <a16:rowId xmlns:a16="http://schemas.microsoft.com/office/drawing/2014/main" val="3779053183"/>
                  </a:ext>
                </a:extLst>
              </a:tr>
              <a:tr h="224993">
                <a:tc>
                  <a:txBody>
                    <a:bodyPr/>
                    <a:lstStyle/>
                    <a:p>
                      <a:r>
                        <a:rPr lang="it-IT" sz="1050" dirty="0"/>
                        <a:t>Tweets </a:t>
                      </a:r>
                      <a:r>
                        <a:rPr lang="it-IT" sz="1050" dirty="0" err="1"/>
                        <a:t>Number</a:t>
                      </a:r>
                      <a:endParaRPr lang="it-IT" sz="1050" dirty="0"/>
                    </a:p>
                  </a:txBody>
                  <a:tcPr/>
                </a:tc>
                <a:tc>
                  <a:txBody>
                    <a:bodyPr/>
                    <a:lstStyle/>
                    <a:p>
                      <a:r>
                        <a:rPr lang="it-IT" sz="1050" dirty="0"/>
                        <a:t>260</a:t>
                      </a:r>
                    </a:p>
                  </a:txBody>
                  <a:tcPr/>
                </a:tc>
                <a:tc>
                  <a:txBody>
                    <a:bodyPr/>
                    <a:lstStyle/>
                    <a:p>
                      <a:r>
                        <a:rPr lang="it-IT" sz="1050" dirty="0"/>
                        <a:t>700</a:t>
                      </a:r>
                    </a:p>
                  </a:txBody>
                  <a:tcPr/>
                </a:tc>
                <a:extLst>
                  <a:ext uri="{0D108BD9-81ED-4DB2-BD59-A6C34878D82A}">
                    <a16:rowId xmlns:a16="http://schemas.microsoft.com/office/drawing/2014/main" val="2091607296"/>
                  </a:ext>
                </a:extLst>
              </a:tr>
              <a:tr h="224993">
                <a:tc>
                  <a:txBody>
                    <a:bodyPr/>
                    <a:lstStyle/>
                    <a:p>
                      <a:r>
                        <a:rPr lang="it-IT" sz="1050" dirty="0"/>
                        <a:t>Twitter Followers</a:t>
                      </a:r>
                    </a:p>
                  </a:txBody>
                  <a:tcPr/>
                </a:tc>
                <a:tc>
                  <a:txBody>
                    <a:bodyPr/>
                    <a:lstStyle/>
                    <a:p>
                      <a:r>
                        <a:rPr lang="it-IT" sz="1050" dirty="0"/>
                        <a:t>285</a:t>
                      </a:r>
                    </a:p>
                  </a:txBody>
                  <a:tcPr/>
                </a:tc>
                <a:tc>
                  <a:txBody>
                    <a:bodyPr/>
                    <a:lstStyle/>
                    <a:p>
                      <a:r>
                        <a:rPr lang="it-IT" sz="1050" dirty="0"/>
                        <a:t>425</a:t>
                      </a:r>
                    </a:p>
                  </a:txBody>
                  <a:tcPr/>
                </a:tc>
                <a:extLst>
                  <a:ext uri="{0D108BD9-81ED-4DB2-BD59-A6C34878D82A}">
                    <a16:rowId xmlns:a16="http://schemas.microsoft.com/office/drawing/2014/main" val="923595388"/>
                  </a:ext>
                </a:extLst>
              </a:tr>
              <a:tr h="224993">
                <a:tc>
                  <a:txBody>
                    <a:bodyPr/>
                    <a:lstStyle/>
                    <a:p>
                      <a:r>
                        <a:rPr lang="it-IT" sz="1050" dirty="0"/>
                        <a:t>LinkedIn Community</a:t>
                      </a:r>
                    </a:p>
                  </a:txBody>
                  <a:tcPr/>
                </a:tc>
                <a:tc>
                  <a:txBody>
                    <a:bodyPr/>
                    <a:lstStyle/>
                    <a:p>
                      <a:r>
                        <a:rPr lang="it-IT" sz="1050" dirty="0"/>
                        <a:t>88</a:t>
                      </a:r>
                    </a:p>
                  </a:txBody>
                  <a:tcPr/>
                </a:tc>
                <a:tc>
                  <a:txBody>
                    <a:bodyPr/>
                    <a:lstStyle/>
                    <a:p>
                      <a:r>
                        <a:rPr lang="it-IT" sz="1050" dirty="0"/>
                        <a:t>85</a:t>
                      </a:r>
                    </a:p>
                  </a:txBody>
                  <a:tcPr/>
                </a:tc>
                <a:extLst>
                  <a:ext uri="{0D108BD9-81ED-4DB2-BD59-A6C34878D82A}">
                    <a16:rowId xmlns:a16="http://schemas.microsoft.com/office/drawing/2014/main" val="1085311765"/>
                  </a:ext>
                </a:extLst>
              </a:tr>
              <a:tr h="224993">
                <a:tc>
                  <a:txBody>
                    <a:bodyPr/>
                    <a:lstStyle/>
                    <a:p>
                      <a:r>
                        <a:rPr lang="it-IT" sz="1050" dirty="0"/>
                        <a:t>YouTube </a:t>
                      </a:r>
                      <a:r>
                        <a:rPr lang="it-IT" sz="1050" dirty="0" err="1"/>
                        <a:t>Videos</a:t>
                      </a:r>
                      <a:endParaRPr lang="it-IT" sz="1050" dirty="0"/>
                    </a:p>
                  </a:txBody>
                  <a:tcPr/>
                </a:tc>
                <a:tc>
                  <a:txBody>
                    <a:bodyPr/>
                    <a:lstStyle/>
                    <a:p>
                      <a:r>
                        <a:rPr lang="it-IT" sz="1050" dirty="0"/>
                        <a:t>3</a:t>
                      </a:r>
                    </a:p>
                  </a:txBody>
                  <a:tcPr/>
                </a:tc>
                <a:tc>
                  <a:txBody>
                    <a:bodyPr/>
                    <a:lstStyle/>
                    <a:p>
                      <a:r>
                        <a:rPr lang="it-IT" sz="1050" dirty="0"/>
                        <a:t>20</a:t>
                      </a:r>
                    </a:p>
                  </a:txBody>
                  <a:tcPr/>
                </a:tc>
                <a:extLst>
                  <a:ext uri="{0D108BD9-81ED-4DB2-BD59-A6C34878D82A}">
                    <a16:rowId xmlns:a16="http://schemas.microsoft.com/office/drawing/2014/main" val="1081977097"/>
                  </a:ext>
                </a:extLst>
              </a:tr>
              <a:tr h="224993">
                <a:tc>
                  <a:txBody>
                    <a:bodyPr/>
                    <a:lstStyle/>
                    <a:p>
                      <a:r>
                        <a:rPr lang="it-IT" sz="1050" dirty="0"/>
                        <a:t>Newsletter</a:t>
                      </a:r>
                    </a:p>
                  </a:txBody>
                  <a:tcPr/>
                </a:tc>
                <a:tc>
                  <a:txBody>
                    <a:bodyPr/>
                    <a:lstStyle/>
                    <a:p>
                      <a:r>
                        <a:rPr lang="it-IT" sz="1050" dirty="0"/>
                        <a:t>1</a:t>
                      </a:r>
                    </a:p>
                  </a:txBody>
                  <a:tcPr/>
                </a:tc>
                <a:tc>
                  <a:txBody>
                    <a:bodyPr/>
                    <a:lstStyle/>
                    <a:p>
                      <a:r>
                        <a:rPr lang="it-IT" sz="1050" dirty="0"/>
                        <a:t>10</a:t>
                      </a:r>
                    </a:p>
                  </a:txBody>
                  <a:tcPr/>
                </a:tc>
                <a:extLst>
                  <a:ext uri="{0D108BD9-81ED-4DB2-BD59-A6C34878D82A}">
                    <a16:rowId xmlns:a16="http://schemas.microsoft.com/office/drawing/2014/main" val="440819595"/>
                  </a:ext>
                </a:extLst>
              </a:tr>
              <a:tr h="267696">
                <a:tc>
                  <a:txBody>
                    <a:bodyPr/>
                    <a:lstStyle/>
                    <a:p>
                      <a:r>
                        <a:rPr lang="it-IT" sz="1050" dirty="0" err="1"/>
                        <a:t>Contributions</a:t>
                      </a:r>
                      <a:r>
                        <a:rPr lang="it-IT" sz="1050" dirty="0"/>
                        <a:t> to </a:t>
                      </a:r>
                      <a:r>
                        <a:rPr lang="it-IT" sz="1050" dirty="0" err="1"/>
                        <a:t>external</a:t>
                      </a:r>
                      <a:r>
                        <a:rPr lang="it-IT" sz="1050" dirty="0"/>
                        <a:t> events/</a:t>
                      </a:r>
                      <a:r>
                        <a:rPr lang="it-IT" sz="1050" dirty="0" err="1"/>
                        <a:t>year</a:t>
                      </a:r>
                      <a:endParaRPr lang="it-IT" sz="1050" dirty="0"/>
                    </a:p>
                  </a:txBody>
                  <a:tcPr/>
                </a:tc>
                <a:tc>
                  <a:txBody>
                    <a:bodyPr/>
                    <a:lstStyle/>
                    <a:p>
                      <a:r>
                        <a:rPr lang="it-IT" sz="1050" dirty="0"/>
                        <a:t>20</a:t>
                      </a:r>
                    </a:p>
                  </a:txBody>
                  <a:tcPr/>
                </a:tc>
                <a:tc>
                  <a:txBody>
                    <a:bodyPr/>
                    <a:lstStyle/>
                    <a:p>
                      <a:r>
                        <a:rPr lang="it-IT" sz="1050" dirty="0"/>
                        <a:t>37</a:t>
                      </a:r>
                    </a:p>
                  </a:txBody>
                  <a:tcPr/>
                </a:tc>
                <a:extLst>
                  <a:ext uri="{0D108BD9-81ED-4DB2-BD59-A6C34878D82A}">
                    <a16:rowId xmlns:a16="http://schemas.microsoft.com/office/drawing/2014/main" val="1939276070"/>
                  </a:ext>
                </a:extLst>
              </a:tr>
            </a:tbl>
          </a:graphicData>
        </a:graphic>
      </p:graphicFrame>
      <p:graphicFrame>
        <p:nvGraphicFramePr>
          <p:cNvPr id="49" name="Tabella 10">
            <a:extLst>
              <a:ext uri="{FF2B5EF4-FFF2-40B4-BE49-F238E27FC236}">
                <a16:creationId xmlns:a16="http://schemas.microsoft.com/office/drawing/2014/main" id="{954CDF1C-4CEA-4B28-8180-CCF7FCDB5F38}"/>
              </a:ext>
            </a:extLst>
          </p:cNvPr>
          <p:cNvGraphicFramePr>
            <a:graphicFrameLocks noGrp="1"/>
          </p:cNvGraphicFramePr>
          <p:nvPr>
            <p:extLst/>
          </p:nvPr>
        </p:nvGraphicFramePr>
        <p:xfrm>
          <a:off x="3757386" y="1240963"/>
          <a:ext cx="5045419" cy="2011680"/>
        </p:xfrm>
        <a:graphic>
          <a:graphicData uri="http://schemas.openxmlformats.org/drawingml/2006/table">
            <a:tbl>
              <a:tblPr firstRow="1" bandRow="1">
                <a:tableStyleId>{5C22544A-7EE6-4342-B048-85BDC9FD1C3A}</a:tableStyleId>
              </a:tblPr>
              <a:tblGrid>
                <a:gridCol w="1384498">
                  <a:extLst>
                    <a:ext uri="{9D8B030D-6E8A-4147-A177-3AD203B41FA5}">
                      <a16:colId xmlns:a16="http://schemas.microsoft.com/office/drawing/2014/main" val="1121894858"/>
                    </a:ext>
                  </a:extLst>
                </a:gridCol>
                <a:gridCol w="1062402">
                  <a:extLst>
                    <a:ext uri="{9D8B030D-6E8A-4147-A177-3AD203B41FA5}">
                      <a16:colId xmlns:a16="http://schemas.microsoft.com/office/drawing/2014/main" val="4245093703"/>
                    </a:ext>
                  </a:extLst>
                </a:gridCol>
                <a:gridCol w="2598519">
                  <a:extLst>
                    <a:ext uri="{9D8B030D-6E8A-4147-A177-3AD203B41FA5}">
                      <a16:colId xmlns:a16="http://schemas.microsoft.com/office/drawing/2014/main" val="2537600983"/>
                    </a:ext>
                  </a:extLst>
                </a:gridCol>
              </a:tblGrid>
              <a:tr h="210233">
                <a:tc>
                  <a:txBody>
                    <a:bodyPr/>
                    <a:lstStyle/>
                    <a:p>
                      <a:r>
                        <a:rPr lang="it-IT" sz="1050" dirty="0" err="1"/>
                        <a:t>Type</a:t>
                      </a:r>
                      <a:r>
                        <a:rPr lang="it-IT" sz="1050" dirty="0"/>
                        <a:t> of </a:t>
                      </a:r>
                      <a:r>
                        <a:rPr lang="it-IT" sz="1050" dirty="0" err="1"/>
                        <a:t>material</a:t>
                      </a:r>
                      <a:endParaRPr lang="it-IT" sz="1050" dirty="0"/>
                    </a:p>
                  </a:txBody>
                  <a:tcPr/>
                </a:tc>
                <a:tc>
                  <a:txBody>
                    <a:bodyPr/>
                    <a:lstStyle/>
                    <a:p>
                      <a:r>
                        <a:rPr lang="it-IT" sz="1050" dirty="0" err="1"/>
                        <a:t>Created</a:t>
                      </a:r>
                      <a:r>
                        <a:rPr lang="it-IT" sz="1050" dirty="0"/>
                        <a:t> by</a:t>
                      </a:r>
                    </a:p>
                  </a:txBody>
                  <a:tcPr/>
                </a:tc>
                <a:tc>
                  <a:txBody>
                    <a:bodyPr/>
                    <a:lstStyle/>
                    <a:p>
                      <a:r>
                        <a:rPr lang="it-IT" sz="1050" dirty="0" err="1"/>
                        <a:t>KPIs</a:t>
                      </a:r>
                      <a:r>
                        <a:rPr lang="it-IT" sz="1050" dirty="0"/>
                        <a:t> M42 (End of project)</a:t>
                      </a:r>
                    </a:p>
                  </a:txBody>
                  <a:tcPr/>
                </a:tc>
                <a:extLst>
                  <a:ext uri="{0D108BD9-81ED-4DB2-BD59-A6C34878D82A}">
                    <a16:rowId xmlns:a16="http://schemas.microsoft.com/office/drawing/2014/main" val="2919070024"/>
                  </a:ext>
                </a:extLst>
              </a:tr>
              <a:tr h="210233">
                <a:tc>
                  <a:txBody>
                    <a:bodyPr/>
                    <a:lstStyle/>
                    <a:p>
                      <a:r>
                        <a:rPr lang="it-IT" sz="1050" dirty="0"/>
                        <a:t>Posters</a:t>
                      </a:r>
                    </a:p>
                  </a:txBody>
                  <a:tcPr/>
                </a:tc>
                <a:tc>
                  <a:txBody>
                    <a:bodyPr/>
                    <a:lstStyle/>
                    <a:p>
                      <a:r>
                        <a:rPr lang="it-IT" sz="1050" dirty="0"/>
                        <a:t>3</a:t>
                      </a:r>
                    </a:p>
                  </a:txBody>
                  <a:tcPr/>
                </a:tc>
                <a:tc>
                  <a:txBody>
                    <a:bodyPr/>
                    <a:lstStyle/>
                    <a:p>
                      <a:r>
                        <a:rPr lang="it-IT" sz="1050" dirty="0"/>
                        <a:t>3</a:t>
                      </a:r>
                    </a:p>
                  </a:txBody>
                  <a:tcPr/>
                </a:tc>
                <a:extLst>
                  <a:ext uri="{0D108BD9-81ED-4DB2-BD59-A6C34878D82A}">
                    <a16:rowId xmlns:a16="http://schemas.microsoft.com/office/drawing/2014/main" val="2670917407"/>
                  </a:ext>
                </a:extLst>
              </a:tr>
              <a:tr h="210233">
                <a:tc>
                  <a:txBody>
                    <a:bodyPr/>
                    <a:lstStyle/>
                    <a:p>
                      <a:r>
                        <a:rPr lang="it-IT" sz="1050" dirty="0"/>
                        <a:t>Flyers</a:t>
                      </a:r>
                    </a:p>
                  </a:txBody>
                  <a:tcPr/>
                </a:tc>
                <a:tc>
                  <a:txBody>
                    <a:bodyPr/>
                    <a:lstStyle/>
                    <a:p>
                      <a:r>
                        <a:rPr lang="it-IT" sz="1050" dirty="0"/>
                        <a:t>2</a:t>
                      </a:r>
                    </a:p>
                  </a:txBody>
                  <a:tcPr/>
                </a:tc>
                <a:tc>
                  <a:txBody>
                    <a:bodyPr/>
                    <a:lstStyle/>
                    <a:p>
                      <a:r>
                        <a:rPr lang="it-IT" sz="1050" dirty="0"/>
                        <a:t>3</a:t>
                      </a:r>
                    </a:p>
                  </a:txBody>
                  <a:tcPr/>
                </a:tc>
                <a:extLst>
                  <a:ext uri="{0D108BD9-81ED-4DB2-BD59-A6C34878D82A}">
                    <a16:rowId xmlns:a16="http://schemas.microsoft.com/office/drawing/2014/main" val="3785305789"/>
                  </a:ext>
                </a:extLst>
              </a:tr>
              <a:tr h="210233">
                <a:tc>
                  <a:txBody>
                    <a:bodyPr/>
                    <a:lstStyle/>
                    <a:p>
                      <a:r>
                        <a:rPr lang="it-IT" sz="1050" dirty="0" err="1"/>
                        <a:t>Give-aways</a:t>
                      </a:r>
                      <a:endParaRPr lang="it-IT" sz="1050" dirty="0"/>
                    </a:p>
                  </a:txBody>
                  <a:tcPr/>
                </a:tc>
                <a:tc>
                  <a:txBody>
                    <a:bodyPr/>
                    <a:lstStyle/>
                    <a:p>
                      <a:r>
                        <a:rPr lang="it-IT" sz="1050" dirty="0"/>
                        <a:t>3</a:t>
                      </a:r>
                    </a:p>
                  </a:txBody>
                  <a:tcPr/>
                </a:tc>
                <a:tc>
                  <a:txBody>
                    <a:bodyPr/>
                    <a:lstStyle/>
                    <a:p>
                      <a:r>
                        <a:rPr lang="it-IT" sz="1050" dirty="0"/>
                        <a:t>4</a:t>
                      </a:r>
                    </a:p>
                  </a:txBody>
                  <a:tcPr/>
                </a:tc>
                <a:extLst>
                  <a:ext uri="{0D108BD9-81ED-4DB2-BD59-A6C34878D82A}">
                    <a16:rowId xmlns:a16="http://schemas.microsoft.com/office/drawing/2014/main" val="3779053183"/>
                  </a:ext>
                </a:extLst>
              </a:tr>
              <a:tr h="210233">
                <a:tc>
                  <a:txBody>
                    <a:bodyPr/>
                    <a:lstStyle/>
                    <a:p>
                      <a:r>
                        <a:rPr lang="it-IT" sz="1050" dirty="0"/>
                        <a:t>Press Releases</a:t>
                      </a:r>
                    </a:p>
                  </a:txBody>
                  <a:tcPr/>
                </a:tc>
                <a:tc>
                  <a:txBody>
                    <a:bodyPr/>
                    <a:lstStyle/>
                    <a:p>
                      <a:r>
                        <a:rPr lang="it-IT" sz="1050" dirty="0"/>
                        <a:t>1</a:t>
                      </a:r>
                    </a:p>
                  </a:txBody>
                  <a:tcPr/>
                </a:tc>
                <a:tc>
                  <a:txBody>
                    <a:bodyPr/>
                    <a:lstStyle/>
                    <a:p>
                      <a:r>
                        <a:rPr lang="it-IT" sz="1050" dirty="0"/>
                        <a:t>4</a:t>
                      </a:r>
                    </a:p>
                  </a:txBody>
                  <a:tcPr/>
                </a:tc>
                <a:extLst>
                  <a:ext uri="{0D108BD9-81ED-4DB2-BD59-A6C34878D82A}">
                    <a16:rowId xmlns:a16="http://schemas.microsoft.com/office/drawing/2014/main" val="2091607296"/>
                  </a:ext>
                </a:extLst>
              </a:tr>
              <a:tr h="210233">
                <a:tc>
                  <a:txBody>
                    <a:bodyPr/>
                    <a:lstStyle/>
                    <a:p>
                      <a:r>
                        <a:rPr lang="it-IT" sz="1050" dirty="0"/>
                        <a:t>Position Papers</a:t>
                      </a:r>
                    </a:p>
                  </a:txBody>
                  <a:tcPr/>
                </a:tc>
                <a:tc>
                  <a:txBody>
                    <a:bodyPr/>
                    <a:lstStyle/>
                    <a:p>
                      <a:r>
                        <a:rPr lang="it-IT" sz="1050" dirty="0"/>
                        <a:t>1</a:t>
                      </a:r>
                    </a:p>
                  </a:txBody>
                  <a:tcPr/>
                </a:tc>
                <a:tc>
                  <a:txBody>
                    <a:bodyPr/>
                    <a:lstStyle/>
                    <a:p>
                      <a:r>
                        <a:rPr lang="it-IT" sz="1050" dirty="0"/>
                        <a:t>3</a:t>
                      </a:r>
                    </a:p>
                  </a:txBody>
                  <a:tcPr/>
                </a:tc>
                <a:extLst>
                  <a:ext uri="{0D108BD9-81ED-4DB2-BD59-A6C34878D82A}">
                    <a16:rowId xmlns:a16="http://schemas.microsoft.com/office/drawing/2014/main" val="923595388"/>
                  </a:ext>
                </a:extLst>
              </a:tr>
              <a:tr h="210233">
                <a:tc>
                  <a:txBody>
                    <a:bodyPr/>
                    <a:lstStyle/>
                    <a:p>
                      <a:r>
                        <a:rPr lang="it-IT" sz="1050" dirty="0" err="1"/>
                        <a:t>Rollup</a:t>
                      </a:r>
                      <a:r>
                        <a:rPr lang="it-IT" sz="1050" dirty="0"/>
                        <a:t> Banner</a:t>
                      </a:r>
                    </a:p>
                  </a:txBody>
                  <a:tcPr/>
                </a:tc>
                <a:tc>
                  <a:txBody>
                    <a:bodyPr/>
                    <a:lstStyle/>
                    <a:p>
                      <a:r>
                        <a:rPr lang="it-IT" sz="1050" dirty="0"/>
                        <a:t>2</a:t>
                      </a:r>
                    </a:p>
                  </a:txBody>
                  <a:tcPr/>
                </a:tc>
                <a:tc>
                  <a:txBody>
                    <a:bodyPr/>
                    <a:lstStyle/>
                    <a:p>
                      <a:r>
                        <a:rPr lang="it-IT" sz="1050" dirty="0"/>
                        <a:t>2</a:t>
                      </a:r>
                    </a:p>
                  </a:txBody>
                  <a:tcPr/>
                </a:tc>
                <a:extLst>
                  <a:ext uri="{0D108BD9-81ED-4DB2-BD59-A6C34878D82A}">
                    <a16:rowId xmlns:a16="http://schemas.microsoft.com/office/drawing/2014/main" val="1085311765"/>
                  </a:ext>
                </a:extLst>
              </a:tr>
              <a:tr h="210233">
                <a:tc>
                  <a:txBody>
                    <a:bodyPr/>
                    <a:lstStyle/>
                    <a:p>
                      <a:r>
                        <a:rPr lang="it-IT" sz="1050" dirty="0" err="1"/>
                        <a:t>Videos</a:t>
                      </a:r>
                      <a:endParaRPr lang="it-IT" sz="1050" dirty="0"/>
                    </a:p>
                  </a:txBody>
                  <a:tcPr/>
                </a:tc>
                <a:tc>
                  <a:txBody>
                    <a:bodyPr/>
                    <a:lstStyle/>
                    <a:p>
                      <a:r>
                        <a:rPr lang="it-IT" sz="1050" dirty="0"/>
                        <a:t>3</a:t>
                      </a:r>
                    </a:p>
                  </a:txBody>
                  <a:tcPr/>
                </a:tc>
                <a:tc>
                  <a:txBody>
                    <a:bodyPr/>
                    <a:lstStyle/>
                    <a:p>
                      <a:r>
                        <a:rPr lang="it-IT" sz="1050" dirty="0"/>
                        <a:t>20</a:t>
                      </a:r>
                    </a:p>
                  </a:txBody>
                  <a:tcPr/>
                </a:tc>
                <a:extLst>
                  <a:ext uri="{0D108BD9-81ED-4DB2-BD59-A6C34878D82A}">
                    <a16:rowId xmlns:a16="http://schemas.microsoft.com/office/drawing/2014/main" val="1081977097"/>
                  </a:ext>
                </a:extLst>
              </a:tr>
            </a:tbl>
          </a:graphicData>
        </a:graphic>
      </p:graphicFrame>
      <p:sp>
        <p:nvSpPr>
          <p:cNvPr id="2" name="Titolo 1"/>
          <p:cNvSpPr>
            <a:spLocks noGrp="1"/>
          </p:cNvSpPr>
          <p:nvPr>
            <p:ph type="title"/>
          </p:nvPr>
        </p:nvSpPr>
        <p:spPr>
          <a:xfrm>
            <a:off x="1224951" y="160027"/>
            <a:ext cx="7290399" cy="690101"/>
          </a:xfrm>
        </p:spPr>
        <p:txBody>
          <a:bodyPr>
            <a:normAutofit/>
          </a:bodyPr>
          <a:lstStyle/>
          <a:p>
            <a:pPr algn="ctr"/>
            <a:r>
              <a:rPr lang="it-IT" dirty="0" err="1"/>
              <a:t>Deliverables</a:t>
            </a:r>
            <a:r>
              <a:rPr lang="it-IT" dirty="0"/>
              <a:t>, </a:t>
            </a:r>
            <a:r>
              <a:rPr lang="it-IT" dirty="0" err="1"/>
              <a:t>Milestones</a:t>
            </a:r>
            <a:r>
              <a:rPr lang="it-IT" dirty="0"/>
              <a:t> &amp; </a:t>
            </a:r>
            <a:r>
              <a:rPr lang="it-IT" dirty="0" err="1"/>
              <a:t>KPIs</a:t>
            </a:r>
            <a:endParaRPr lang="it-IT" dirty="0"/>
          </a:p>
        </p:txBody>
      </p:sp>
      <p:sp>
        <p:nvSpPr>
          <p:cNvPr id="3" name="Segnaposto contenuto 2"/>
          <p:cNvSpPr>
            <a:spLocks noGrp="1"/>
          </p:cNvSpPr>
          <p:nvPr>
            <p:ph idx="1"/>
          </p:nvPr>
        </p:nvSpPr>
        <p:spPr>
          <a:xfrm>
            <a:off x="16245" y="839732"/>
            <a:ext cx="1816838" cy="344663"/>
          </a:xfrm>
        </p:spPr>
        <p:txBody>
          <a:bodyPr>
            <a:normAutofit lnSpcReduction="10000"/>
          </a:bodyPr>
          <a:lstStyle/>
          <a:p>
            <a:r>
              <a:rPr lang="it-IT" sz="2000" b="1" dirty="0"/>
              <a:t>Milestones</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a:xfrm>
            <a:off x="1802922" y="6356351"/>
            <a:ext cx="295886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WP6</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0" name="Segnaposto contenuto 2">
            <a:extLst>
              <a:ext uri="{FF2B5EF4-FFF2-40B4-BE49-F238E27FC236}">
                <a16:creationId xmlns:a16="http://schemas.microsoft.com/office/drawing/2014/main" id="{E51BD72A-E341-4312-A441-CD6DAB41A7CD}"/>
              </a:ext>
            </a:extLst>
          </p:cNvPr>
          <p:cNvSpPr txBox="1">
            <a:spLocks/>
          </p:cNvSpPr>
          <p:nvPr/>
        </p:nvSpPr>
        <p:spPr>
          <a:xfrm>
            <a:off x="5609" y="3745507"/>
            <a:ext cx="1816838" cy="3446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it-IT" sz="2000" b="1" i="0" u="none" strike="noStrike" kern="1200" cap="none" spc="0" normalizeH="0" baseline="0" noProof="0" dirty="0">
                <a:ln>
                  <a:noFill/>
                </a:ln>
                <a:solidFill>
                  <a:prstClr val="black"/>
                </a:solidFill>
                <a:effectLst/>
                <a:uLnTx/>
                <a:uFillTx/>
                <a:latin typeface="Calibri"/>
                <a:ea typeface="+mn-ea"/>
                <a:cs typeface="+mn-cs"/>
              </a:rPr>
              <a:t>Deliverables</a:t>
            </a:r>
          </a:p>
        </p:txBody>
      </p:sp>
      <p:sp>
        <p:nvSpPr>
          <p:cNvPr id="19" name="Segnaposto contenuto 2">
            <a:extLst>
              <a:ext uri="{FF2B5EF4-FFF2-40B4-BE49-F238E27FC236}">
                <a16:creationId xmlns:a16="http://schemas.microsoft.com/office/drawing/2014/main" id="{91C29549-D7F5-4891-9D3D-EEC49C82ED2F}"/>
              </a:ext>
            </a:extLst>
          </p:cNvPr>
          <p:cNvSpPr txBox="1">
            <a:spLocks/>
          </p:cNvSpPr>
          <p:nvPr/>
        </p:nvSpPr>
        <p:spPr>
          <a:xfrm>
            <a:off x="3645763" y="896509"/>
            <a:ext cx="1074293" cy="3446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it-IT" sz="2000" b="1" i="0" u="none" strike="noStrike" kern="1200" cap="none" spc="0" normalizeH="0" baseline="0" noProof="0" dirty="0" err="1">
                <a:ln>
                  <a:noFill/>
                </a:ln>
                <a:solidFill>
                  <a:prstClr val="black"/>
                </a:solidFill>
                <a:effectLst/>
                <a:uLnTx/>
                <a:uFillTx/>
                <a:latin typeface="Calibri"/>
                <a:ea typeface="+mn-ea"/>
                <a:cs typeface="+mn-cs"/>
              </a:rPr>
              <a:t>KPIs</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4" name="Immagine 23">
            <a:extLst>
              <a:ext uri="{FF2B5EF4-FFF2-40B4-BE49-F238E27FC236}">
                <a16:creationId xmlns:a16="http://schemas.microsoft.com/office/drawing/2014/main" id="{1222DFCD-A8C5-44AB-8F60-CE6C7C96AAA3}"/>
              </a:ext>
            </a:extLst>
          </p:cNvPr>
          <p:cNvPicPr>
            <a:picLocks noChangeAspect="1"/>
          </p:cNvPicPr>
          <p:nvPr/>
        </p:nvPicPr>
        <p:blipFill>
          <a:blip r:embed="rId3"/>
          <a:stretch>
            <a:fillRect/>
          </a:stretch>
        </p:blipFill>
        <p:spPr>
          <a:xfrm>
            <a:off x="3382729" y="4450199"/>
            <a:ext cx="188207" cy="188207"/>
          </a:xfrm>
          <a:prstGeom prst="rect">
            <a:avLst/>
          </a:prstGeom>
        </p:spPr>
      </p:pic>
      <p:pic>
        <p:nvPicPr>
          <p:cNvPr id="25" name="Immagine 24">
            <a:extLst>
              <a:ext uri="{FF2B5EF4-FFF2-40B4-BE49-F238E27FC236}">
                <a16:creationId xmlns:a16="http://schemas.microsoft.com/office/drawing/2014/main" id="{4ACBBBD9-129D-4B7A-8B15-4DE61DD03F84}"/>
              </a:ext>
            </a:extLst>
          </p:cNvPr>
          <p:cNvPicPr>
            <a:picLocks noChangeAspect="1"/>
          </p:cNvPicPr>
          <p:nvPr/>
        </p:nvPicPr>
        <p:blipFill>
          <a:blip r:embed="rId3"/>
          <a:stretch>
            <a:fillRect/>
          </a:stretch>
        </p:blipFill>
        <p:spPr>
          <a:xfrm>
            <a:off x="3382727" y="4757257"/>
            <a:ext cx="188207" cy="188207"/>
          </a:xfrm>
          <a:prstGeom prst="rect">
            <a:avLst/>
          </a:prstGeom>
        </p:spPr>
      </p:pic>
      <p:pic>
        <p:nvPicPr>
          <p:cNvPr id="31" name="Immagine 30">
            <a:extLst>
              <a:ext uri="{FF2B5EF4-FFF2-40B4-BE49-F238E27FC236}">
                <a16:creationId xmlns:a16="http://schemas.microsoft.com/office/drawing/2014/main" id="{A0152181-2DAF-466D-8B09-5E3BF4233414}"/>
              </a:ext>
            </a:extLst>
          </p:cNvPr>
          <p:cNvPicPr>
            <a:picLocks noChangeAspect="1"/>
          </p:cNvPicPr>
          <p:nvPr/>
        </p:nvPicPr>
        <p:blipFill>
          <a:blip r:embed="rId3"/>
          <a:stretch>
            <a:fillRect/>
          </a:stretch>
        </p:blipFill>
        <p:spPr>
          <a:xfrm>
            <a:off x="3416612" y="1810219"/>
            <a:ext cx="188207" cy="188207"/>
          </a:xfrm>
          <a:prstGeom prst="rect">
            <a:avLst/>
          </a:prstGeom>
        </p:spPr>
      </p:pic>
      <p:pic>
        <p:nvPicPr>
          <p:cNvPr id="33" name="Immagine 32">
            <a:extLst>
              <a:ext uri="{FF2B5EF4-FFF2-40B4-BE49-F238E27FC236}">
                <a16:creationId xmlns:a16="http://schemas.microsoft.com/office/drawing/2014/main" id="{CC287337-CDDA-4727-92D7-5EE4846B716F}"/>
              </a:ext>
            </a:extLst>
          </p:cNvPr>
          <p:cNvPicPr>
            <a:picLocks noChangeAspect="1"/>
          </p:cNvPicPr>
          <p:nvPr/>
        </p:nvPicPr>
        <p:blipFill>
          <a:blip r:embed="rId3"/>
          <a:stretch>
            <a:fillRect/>
          </a:stretch>
        </p:blipFill>
        <p:spPr>
          <a:xfrm>
            <a:off x="8228817" y="1564511"/>
            <a:ext cx="188207" cy="188207"/>
          </a:xfrm>
          <a:prstGeom prst="rect">
            <a:avLst/>
          </a:prstGeom>
        </p:spPr>
      </p:pic>
      <p:pic>
        <p:nvPicPr>
          <p:cNvPr id="34" name="Immagine 33">
            <a:extLst>
              <a:ext uri="{FF2B5EF4-FFF2-40B4-BE49-F238E27FC236}">
                <a16:creationId xmlns:a16="http://schemas.microsoft.com/office/drawing/2014/main" id="{71345CBC-6244-439D-8AB9-8AC6142CDE90}"/>
              </a:ext>
            </a:extLst>
          </p:cNvPr>
          <p:cNvPicPr>
            <a:picLocks noChangeAspect="1"/>
          </p:cNvPicPr>
          <p:nvPr/>
        </p:nvPicPr>
        <p:blipFill>
          <a:blip r:embed="rId3"/>
          <a:stretch>
            <a:fillRect/>
          </a:stretch>
        </p:blipFill>
        <p:spPr>
          <a:xfrm>
            <a:off x="8228817" y="2780749"/>
            <a:ext cx="188207" cy="188207"/>
          </a:xfrm>
          <a:prstGeom prst="rect">
            <a:avLst/>
          </a:prstGeom>
        </p:spPr>
      </p:pic>
      <p:pic>
        <p:nvPicPr>
          <p:cNvPr id="36" name="Immagine 35">
            <a:extLst>
              <a:ext uri="{FF2B5EF4-FFF2-40B4-BE49-F238E27FC236}">
                <a16:creationId xmlns:a16="http://schemas.microsoft.com/office/drawing/2014/main" id="{E3BCAD02-D4AF-476A-A24A-03AE0552F973}"/>
              </a:ext>
            </a:extLst>
          </p:cNvPr>
          <p:cNvPicPr>
            <a:picLocks noChangeAspect="1"/>
          </p:cNvPicPr>
          <p:nvPr/>
        </p:nvPicPr>
        <p:blipFill>
          <a:blip r:embed="rId4"/>
          <a:stretch>
            <a:fillRect/>
          </a:stretch>
        </p:blipFill>
        <p:spPr>
          <a:xfrm>
            <a:off x="3384410" y="2709097"/>
            <a:ext cx="142486" cy="142486"/>
          </a:xfrm>
          <a:prstGeom prst="rect">
            <a:avLst/>
          </a:prstGeom>
        </p:spPr>
      </p:pic>
      <p:pic>
        <p:nvPicPr>
          <p:cNvPr id="37" name="Immagine 36">
            <a:extLst>
              <a:ext uri="{FF2B5EF4-FFF2-40B4-BE49-F238E27FC236}">
                <a16:creationId xmlns:a16="http://schemas.microsoft.com/office/drawing/2014/main" id="{F00B5E0E-483F-481E-AB56-45DCE32FBCC0}"/>
              </a:ext>
            </a:extLst>
          </p:cNvPr>
          <p:cNvPicPr>
            <a:picLocks noChangeAspect="1"/>
          </p:cNvPicPr>
          <p:nvPr/>
        </p:nvPicPr>
        <p:blipFill>
          <a:blip r:embed="rId4"/>
          <a:stretch>
            <a:fillRect/>
          </a:stretch>
        </p:blipFill>
        <p:spPr>
          <a:xfrm>
            <a:off x="8251677" y="1790067"/>
            <a:ext cx="142486" cy="142486"/>
          </a:xfrm>
          <a:prstGeom prst="rect">
            <a:avLst/>
          </a:prstGeom>
        </p:spPr>
      </p:pic>
      <p:pic>
        <p:nvPicPr>
          <p:cNvPr id="38" name="Immagine 37">
            <a:extLst>
              <a:ext uri="{FF2B5EF4-FFF2-40B4-BE49-F238E27FC236}">
                <a16:creationId xmlns:a16="http://schemas.microsoft.com/office/drawing/2014/main" id="{0F3EC9AF-0549-4441-8F0B-D38B07DF6782}"/>
              </a:ext>
            </a:extLst>
          </p:cNvPr>
          <p:cNvPicPr>
            <a:picLocks noChangeAspect="1"/>
          </p:cNvPicPr>
          <p:nvPr/>
        </p:nvPicPr>
        <p:blipFill>
          <a:blip r:embed="rId4"/>
          <a:stretch>
            <a:fillRect/>
          </a:stretch>
        </p:blipFill>
        <p:spPr>
          <a:xfrm>
            <a:off x="8251677" y="2050429"/>
            <a:ext cx="142486" cy="142486"/>
          </a:xfrm>
          <a:prstGeom prst="rect">
            <a:avLst/>
          </a:prstGeom>
        </p:spPr>
      </p:pic>
      <p:pic>
        <p:nvPicPr>
          <p:cNvPr id="39" name="Immagine 38">
            <a:extLst>
              <a:ext uri="{FF2B5EF4-FFF2-40B4-BE49-F238E27FC236}">
                <a16:creationId xmlns:a16="http://schemas.microsoft.com/office/drawing/2014/main" id="{62A39735-6E13-4CEE-89E4-57F1D7D72589}"/>
              </a:ext>
            </a:extLst>
          </p:cNvPr>
          <p:cNvPicPr>
            <a:picLocks noChangeAspect="1"/>
          </p:cNvPicPr>
          <p:nvPr/>
        </p:nvPicPr>
        <p:blipFill>
          <a:blip r:embed="rId4"/>
          <a:stretch>
            <a:fillRect/>
          </a:stretch>
        </p:blipFill>
        <p:spPr>
          <a:xfrm>
            <a:off x="8251677" y="2287674"/>
            <a:ext cx="142486" cy="142486"/>
          </a:xfrm>
          <a:prstGeom prst="rect">
            <a:avLst/>
          </a:prstGeom>
        </p:spPr>
      </p:pic>
      <p:pic>
        <p:nvPicPr>
          <p:cNvPr id="40" name="Immagine 39">
            <a:extLst>
              <a:ext uri="{FF2B5EF4-FFF2-40B4-BE49-F238E27FC236}">
                <a16:creationId xmlns:a16="http://schemas.microsoft.com/office/drawing/2014/main" id="{2FCE0570-A7C9-41AF-BAF6-36090001940F}"/>
              </a:ext>
            </a:extLst>
          </p:cNvPr>
          <p:cNvPicPr>
            <a:picLocks noChangeAspect="1"/>
          </p:cNvPicPr>
          <p:nvPr/>
        </p:nvPicPr>
        <p:blipFill>
          <a:blip r:embed="rId4"/>
          <a:stretch>
            <a:fillRect/>
          </a:stretch>
        </p:blipFill>
        <p:spPr>
          <a:xfrm>
            <a:off x="8251677" y="2552741"/>
            <a:ext cx="142486" cy="142486"/>
          </a:xfrm>
          <a:prstGeom prst="rect">
            <a:avLst/>
          </a:prstGeom>
        </p:spPr>
      </p:pic>
      <p:pic>
        <p:nvPicPr>
          <p:cNvPr id="41" name="Immagine 40">
            <a:extLst>
              <a:ext uri="{FF2B5EF4-FFF2-40B4-BE49-F238E27FC236}">
                <a16:creationId xmlns:a16="http://schemas.microsoft.com/office/drawing/2014/main" id="{2AF896FF-C807-4634-9325-90B3739A0159}"/>
              </a:ext>
            </a:extLst>
          </p:cNvPr>
          <p:cNvPicPr>
            <a:picLocks noChangeAspect="1"/>
          </p:cNvPicPr>
          <p:nvPr/>
        </p:nvPicPr>
        <p:blipFill>
          <a:blip r:embed="rId4"/>
          <a:stretch>
            <a:fillRect/>
          </a:stretch>
        </p:blipFill>
        <p:spPr>
          <a:xfrm>
            <a:off x="8251677" y="3058402"/>
            <a:ext cx="142486" cy="142486"/>
          </a:xfrm>
          <a:prstGeom prst="rect">
            <a:avLst/>
          </a:prstGeom>
        </p:spPr>
      </p:pic>
      <p:pic>
        <p:nvPicPr>
          <p:cNvPr id="42" name="Immagine 41">
            <a:extLst>
              <a:ext uri="{FF2B5EF4-FFF2-40B4-BE49-F238E27FC236}">
                <a16:creationId xmlns:a16="http://schemas.microsoft.com/office/drawing/2014/main" id="{D31CACF1-9912-4E53-AF7F-B3D3476B94B6}"/>
              </a:ext>
            </a:extLst>
          </p:cNvPr>
          <p:cNvPicPr>
            <a:picLocks noChangeAspect="1"/>
          </p:cNvPicPr>
          <p:nvPr/>
        </p:nvPicPr>
        <p:blipFill>
          <a:blip r:embed="rId4"/>
          <a:stretch>
            <a:fillRect/>
          </a:stretch>
        </p:blipFill>
        <p:spPr>
          <a:xfrm>
            <a:off x="8251303" y="3736747"/>
            <a:ext cx="142486" cy="142486"/>
          </a:xfrm>
          <a:prstGeom prst="rect">
            <a:avLst/>
          </a:prstGeom>
        </p:spPr>
      </p:pic>
      <p:pic>
        <p:nvPicPr>
          <p:cNvPr id="46" name="Immagine 45">
            <a:extLst>
              <a:ext uri="{FF2B5EF4-FFF2-40B4-BE49-F238E27FC236}">
                <a16:creationId xmlns:a16="http://schemas.microsoft.com/office/drawing/2014/main" id="{B92CA7F5-B566-45BC-AC8A-B42191D1EF05}"/>
              </a:ext>
            </a:extLst>
          </p:cNvPr>
          <p:cNvPicPr>
            <a:picLocks noChangeAspect="1"/>
          </p:cNvPicPr>
          <p:nvPr/>
        </p:nvPicPr>
        <p:blipFill>
          <a:blip r:embed="rId4"/>
          <a:stretch>
            <a:fillRect/>
          </a:stretch>
        </p:blipFill>
        <p:spPr>
          <a:xfrm>
            <a:off x="8251303" y="4979246"/>
            <a:ext cx="142486" cy="142486"/>
          </a:xfrm>
          <a:prstGeom prst="rect">
            <a:avLst/>
          </a:prstGeom>
        </p:spPr>
      </p:pic>
      <p:pic>
        <p:nvPicPr>
          <p:cNvPr id="47" name="Immagine 46">
            <a:extLst>
              <a:ext uri="{FF2B5EF4-FFF2-40B4-BE49-F238E27FC236}">
                <a16:creationId xmlns:a16="http://schemas.microsoft.com/office/drawing/2014/main" id="{A0BEABAC-EAE1-4346-AE46-1AD396F44B9B}"/>
              </a:ext>
            </a:extLst>
          </p:cNvPr>
          <p:cNvPicPr>
            <a:picLocks noChangeAspect="1"/>
          </p:cNvPicPr>
          <p:nvPr/>
        </p:nvPicPr>
        <p:blipFill>
          <a:blip r:embed="rId4"/>
          <a:stretch>
            <a:fillRect/>
          </a:stretch>
        </p:blipFill>
        <p:spPr>
          <a:xfrm>
            <a:off x="8246316" y="5210843"/>
            <a:ext cx="142486" cy="151867"/>
          </a:xfrm>
          <a:prstGeom prst="rect">
            <a:avLst/>
          </a:prstGeom>
        </p:spPr>
      </p:pic>
      <p:pic>
        <p:nvPicPr>
          <p:cNvPr id="48" name="Immagine 47">
            <a:extLst>
              <a:ext uri="{FF2B5EF4-FFF2-40B4-BE49-F238E27FC236}">
                <a16:creationId xmlns:a16="http://schemas.microsoft.com/office/drawing/2014/main" id="{E47A6F97-206A-4BF7-937E-8DD565977974}"/>
              </a:ext>
            </a:extLst>
          </p:cNvPr>
          <p:cNvPicPr>
            <a:picLocks noChangeAspect="1"/>
          </p:cNvPicPr>
          <p:nvPr/>
        </p:nvPicPr>
        <p:blipFill>
          <a:blip r:embed="rId4"/>
          <a:stretch>
            <a:fillRect/>
          </a:stretch>
        </p:blipFill>
        <p:spPr>
          <a:xfrm>
            <a:off x="8252834" y="5481515"/>
            <a:ext cx="142486" cy="151867"/>
          </a:xfrm>
          <a:prstGeom prst="rect">
            <a:avLst/>
          </a:prstGeom>
        </p:spPr>
      </p:pic>
      <p:pic>
        <p:nvPicPr>
          <p:cNvPr id="56" name="Immagine 55">
            <a:extLst>
              <a:ext uri="{FF2B5EF4-FFF2-40B4-BE49-F238E27FC236}">
                <a16:creationId xmlns:a16="http://schemas.microsoft.com/office/drawing/2014/main" id="{E08326B9-DBED-4EC1-B520-FD19ACB3B00C}"/>
              </a:ext>
            </a:extLst>
          </p:cNvPr>
          <p:cNvPicPr>
            <a:picLocks noChangeAspect="1"/>
          </p:cNvPicPr>
          <p:nvPr/>
        </p:nvPicPr>
        <p:blipFill>
          <a:blip r:embed="rId4"/>
          <a:stretch>
            <a:fillRect/>
          </a:stretch>
        </p:blipFill>
        <p:spPr>
          <a:xfrm>
            <a:off x="8274538" y="4206924"/>
            <a:ext cx="142486" cy="142486"/>
          </a:xfrm>
          <a:prstGeom prst="rect">
            <a:avLst/>
          </a:prstGeom>
        </p:spPr>
      </p:pic>
      <p:pic>
        <p:nvPicPr>
          <p:cNvPr id="61" name="Immagine 60">
            <a:extLst>
              <a:ext uri="{FF2B5EF4-FFF2-40B4-BE49-F238E27FC236}">
                <a16:creationId xmlns:a16="http://schemas.microsoft.com/office/drawing/2014/main" id="{6DE2319F-312B-481D-9F74-0A89EC8C6F1B}"/>
              </a:ext>
            </a:extLst>
          </p:cNvPr>
          <p:cNvPicPr>
            <a:picLocks noChangeAspect="1"/>
          </p:cNvPicPr>
          <p:nvPr/>
        </p:nvPicPr>
        <p:blipFill>
          <a:blip r:embed="rId4"/>
          <a:stretch>
            <a:fillRect/>
          </a:stretch>
        </p:blipFill>
        <p:spPr>
          <a:xfrm>
            <a:off x="8251677" y="3976935"/>
            <a:ext cx="142486" cy="142486"/>
          </a:xfrm>
          <a:prstGeom prst="rect">
            <a:avLst/>
          </a:prstGeom>
        </p:spPr>
      </p:pic>
      <p:pic>
        <p:nvPicPr>
          <p:cNvPr id="62" name="Immagine 61">
            <a:extLst>
              <a:ext uri="{FF2B5EF4-FFF2-40B4-BE49-F238E27FC236}">
                <a16:creationId xmlns:a16="http://schemas.microsoft.com/office/drawing/2014/main" id="{5CBB5CEC-BA5E-402C-B4F1-201738A4EE3E}"/>
              </a:ext>
            </a:extLst>
          </p:cNvPr>
          <p:cNvPicPr>
            <a:picLocks noChangeAspect="1"/>
          </p:cNvPicPr>
          <p:nvPr/>
        </p:nvPicPr>
        <p:blipFill>
          <a:blip r:embed="rId4"/>
          <a:stretch>
            <a:fillRect/>
          </a:stretch>
        </p:blipFill>
        <p:spPr>
          <a:xfrm>
            <a:off x="8251677" y="4458552"/>
            <a:ext cx="142486" cy="142486"/>
          </a:xfrm>
          <a:prstGeom prst="rect">
            <a:avLst/>
          </a:prstGeom>
        </p:spPr>
      </p:pic>
      <p:pic>
        <p:nvPicPr>
          <p:cNvPr id="63" name="Immagine 62">
            <a:extLst>
              <a:ext uri="{FF2B5EF4-FFF2-40B4-BE49-F238E27FC236}">
                <a16:creationId xmlns:a16="http://schemas.microsoft.com/office/drawing/2014/main" id="{B1F79B65-80A7-4AA7-9946-A546EC5B912F}"/>
              </a:ext>
            </a:extLst>
          </p:cNvPr>
          <p:cNvPicPr>
            <a:picLocks noChangeAspect="1"/>
          </p:cNvPicPr>
          <p:nvPr/>
        </p:nvPicPr>
        <p:blipFill>
          <a:blip r:embed="rId4"/>
          <a:stretch>
            <a:fillRect/>
          </a:stretch>
        </p:blipFill>
        <p:spPr>
          <a:xfrm>
            <a:off x="8256515" y="4712160"/>
            <a:ext cx="142486" cy="142486"/>
          </a:xfrm>
          <a:prstGeom prst="rect">
            <a:avLst/>
          </a:prstGeom>
        </p:spPr>
      </p:pic>
      <p:pic>
        <p:nvPicPr>
          <p:cNvPr id="64" name="Immagine 63">
            <a:extLst>
              <a:ext uri="{FF2B5EF4-FFF2-40B4-BE49-F238E27FC236}">
                <a16:creationId xmlns:a16="http://schemas.microsoft.com/office/drawing/2014/main" id="{A3AF80E9-72CC-4B28-A5A3-0F5463FEDE16}"/>
              </a:ext>
            </a:extLst>
          </p:cNvPr>
          <p:cNvPicPr>
            <a:picLocks noChangeAspect="1"/>
          </p:cNvPicPr>
          <p:nvPr/>
        </p:nvPicPr>
        <p:blipFill>
          <a:blip r:embed="rId4"/>
          <a:stretch>
            <a:fillRect/>
          </a:stretch>
        </p:blipFill>
        <p:spPr>
          <a:xfrm>
            <a:off x="8251677" y="5743264"/>
            <a:ext cx="142486" cy="142486"/>
          </a:xfrm>
          <a:prstGeom prst="rect">
            <a:avLst/>
          </a:prstGeom>
        </p:spPr>
      </p:pic>
      <p:graphicFrame>
        <p:nvGraphicFramePr>
          <p:cNvPr id="8" name="Tabella 10">
            <a:extLst>
              <a:ext uri="{FF2B5EF4-FFF2-40B4-BE49-F238E27FC236}">
                <a16:creationId xmlns:a16="http://schemas.microsoft.com/office/drawing/2014/main" id="{9C8079B7-DD09-4F0A-AF7C-1D3F15F21E96}"/>
              </a:ext>
            </a:extLst>
          </p:cNvPr>
          <p:cNvGraphicFramePr>
            <a:graphicFrameLocks noGrp="1"/>
          </p:cNvGraphicFramePr>
          <p:nvPr>
            <p:extLst/>
          </p:nvPr>
        </p:nvGraphicFramePr>
        <p:xfrm>
          <a:off x="118366" y="1201851"/>
          <a:ext cx="3218985" cy="2194560"/>
        </p:xfrm>
        <a:graphic>
          <a:graphicData uri="http://schemas.openxmlformats.org/drawingml/2006/table">
            <a:tbl>
              <a:tblPr firstRow="1" bandRow="1">
                <a:tableStyleId>{5C22544A-7EE6-4342-B048-85BDC9FD1C3A}</a:tableStyleId>
              </a:tblPr>
              <a:tblGrid>
                <a:gridCol w="987102">
                  <a:extLst>
                    <a:ext uri="{9D8B030D-6E8A-4147-A177-3AD203B41FA5}">
                      <a16:colId xmlns:a16="http://schemas.microsoft.com/office/drawing/2014/main" val="1121894858"/>
                    </a:ext>
                  </a:extLst>
                </a:gridCol>
                <a:gridCol w="1158888">
                  <a:extLst>
                    <a:ext uri="{9D8B030D-6E8A-4147-A177-3AD203B41FA5}">
                      <a16:colId xmlns:a16="http://schemas.microsoft.com/office/drawing/2014/main" val="4245093703"/>
                    </a:ext>
                  </a:extLst>
                </a:gridCol>
                <a:gridCol w="1072995">
                  <a:extLst>
                    <a:ext uri="{9D8B030D-6E8A-4147-A177-3AD203B41FA5}">
                      <a16:colId xmlns:a16="http://schemas.microsoft.com/office/drawing/2014/main" val="2537600983"/>
                    </a:ext>
                  </a:extLst>
                </a:gridCol>
              </a:tblGrid>
              <a:tr h="278322">
                <a:tc>
                  <a:txBody>
                    <a:bodyPr/>
                    <a:lstStyle/>
                    <a:p>
                      <a:r>
                        <a:rPr lang="it-IT" sz="1400" dirty="0"/>
                        <a:t>Milestone </a:t>
                      </a:r>
                      <a:r>
                        <a:rPr lang="it-IT" sz="1400" dirty="0" err="1"/>
                        <a:t>Number</a:t>
                      </a:r>
                      <a:endParaRPr lang="it-IT" sz="1400" dirty="0"/>
                    </a:p>
                  </a:txBody>
                  <a:tcPr/>
                </a:tc>
                <a:tc>
                  <a:txBody>
                    <a:bodyPr/>
                    <a:lstStyle/>
                    <a:p>
                      <a:r>
                        <a:rPr lang="it-IT" sz="1400" dirty="0"/>
                        <a:t>Milestone Title</a:t>
                      </a:r>
                    </a:p>
                  </a:txBody>
                  <a:tcPr/>
                </a:tc>
                <a:tc>
                  <a:txBody>
                    <a:bodyPr/>
                    <a:lstStyle/>
                    <a:p>
                      <a:r>
                        <a:rPr lang="it-IT" sz="1400" dirty="0"/>
                        <a:t>Due Date (in </a:t>
                      </a:r>
                      <a:r>
                        <a:rPr lang="it-IT" sz="1400" dirty="0" err="1"/>
                        <a:t>months</a:t>
                      </a:r>
                      <a:r>
                        <a:rPr lang="it-IT" sz="1400" dirty="0"/>
                        <a:t>)</a:t>
                      </a:r>
                    </a:p>
                  </a:txBody>
                  <a:tcPr/>
                </a:tc>
                <a:extLst>
                  <a:ext uri="{0D108BD9-81ED-4DB2-BD59-A6C34878D82A}">
                    <a16:rowId xmlns:a16="http://schemas.microsoft.com/office/drawing/2014/main" val="2919070024"/>
                  </a:ext>
                </a:extLst>
              </a:tr>
              <a:tr h="321657">
                <a:tc>
                  <a:txBody>
                    <a:bodyPr/>
                    <a:lstStyle/>
                    <a:p>
                      <a:r>
                        <a:rPr lang="it-IT" sz="1400" dirty="0"/>
                        <a:t>MS36</a:t>
                      </a:r>
                    </a:p>
                  </a:txBody>
                  <a:tcPr/>
                </a:tc>
                <a:tc>
                  <a:txBody>
                    <a:bodyPr/>
                    <a:lstStyle/>
                    <a:p>
                      <a:r>
                        <a:rPr lang="it-IT" sz="1400" dirty="0"/>
                        <a:t>First Citizen Science Workshop</a:t>
                      </a:r>
                    </a:p>
                  </a:txBody>
                  <a:tcPr/>
                </a:tc>
                <a:tc>
                  <a:txBody>
                    <a:bodyPr/>
                    <a:lstStyle/>
                    <a:p>
                      <a:r>
                        <a:rPr lang="it-IT" sz="1400" dirty="0"/>
                        <a:t>18</a:t>
                      </a:r>
                    </a:p>
                  </a:txBody>
                  <a:tcPr/>
                </a:tc>
                <a:extLst>
                  <a:ext uri="{0D108BD9-81ED-4DB2-BD59-A6C34878D82A}">
                    <a16:rowId xmlns:a16="http://schemas.microsoft.com/office/drawing/2014/main" val="2670917407"/>
                  </a:ext>
                </a:extLst>
              </a:tr>
              <a:tr h="321657">
                <a:tc>
                  <a:txBody>
                    <a:bodyPr/>
                    <a:lstStyle/>
                    <a:p>
                      <a:r>
                        <a:rPr lang="it-IT" sz="1400" dirty="0"/>
                        <a:t>MS37</a:t>
                      </a:r>
                    </a:p>
                  </a:txBody>
                  <a:tcPr/>
                </a:tc>
                <a:tc>
                  <a:txBody>
                    <a:bodyPr/>
                    <a:lstStyle/>
                    <a:p>
                      <a:r>
                        <a:rPr lang="it-IT" sz="1400" dirty="0"/>
                        <a:t>Second Citizen Science Workshop</a:t>
                      </a:r>
                    </a:p>
                  </a:txBody>
                  <a:tcPr/>
                </a:tc>
                <a:tc>
                  <a:txBody>
                    <a:bodyPr/>
                    <a:lstStyle/>
                    <a:p>
                      <a:r>
                        <a:rPr lang="it-IT" sz="1400" dirty="0"/>
                        <a:t>20</a:t>
                      </a:r>
                    </a:p>
                  </a:txBody>
                  <a:tcPr/>
                </a:tc>
                <a:extLst>
                  <a:ext uri="{0D108BD9-81ED-4DB2-BD59-A6C34878D82A}">
                    <a16:rowId xmlns:a16="http://schemas.microsoft.com/office/drawing/2014/main" val="3785305789"/>
                  </a:ext>
                </a:extLst>
              </a:tr>
            </a:tbl>
          </a:graphicData>
        </a:graphic>
      </p:graphicFrame>
      <p:graphicFrame>
        <p:nvGraphicFramePr>
          <p:cNvPr id="13" name="Tabella 14">
            <a:extLst>
              <a:ext uri="{FF2B5EF4-FFF2-40B4-BE49-F238E27FC236}">
                <a16:creationId xmlns:a16="http://schemas.microsoft.com/office/drawing/2014/main" id="{6E651927-D4FD-468B-B5ED-AE8299B3821A}"/>
              </a:ext>
            </a:extLst>
          </p:cNvPr>
          <p:cNvGraphicFramePr>
            <a:graphicFrameLocks noGrp="1"/>
          </p:cNvGraphicFramePr>
          <p:nvPr>
            <p:extLst/>
          </p:nvPr>
        </p:nvGraphicFramePr>
        <p:xfrm>
          <a:off x="121328" y="4046760"/>
          <a:ext cx="3225543" cy="988275"/>
        </p:xfrm>
        <a:graphic>
          <a:graphicData uri="http://schemas.openxmlformats.org/drawingml/2006/table">
            <a:tbl>
              <a:tblPr firstRow="1" bandRow="1">
                <a:tableStyleId>{5C22544A-7EE6-4342-B048-85BDC9FD1C3A}</a:tableStyleId>
              </a:tblPr>
              <a:tblGrid>
                <a:gridCol w="1075181">
                  <a:extLst>
                    <a:ext uri="{9D8B030D-6E8A-4147-A177-3AD203B41FA5}">
                      <a16:colId xmlns:a16="http://schemas.microsoft.com/office/drawing/2014/main" val="3955839320"/>
                    </a:ext>
                  </a:extLst>
                </a:gridCol>
                <a:gridCol w="1075181">
                  <a:extLst>
                    <a:ext uri="{9D8B030D-6E8A-4147-A177-3AD203B41FA5}">
                      <a16:colId xmlns:a16="http://schemas.microsoft.com/office/drawing/2014/main" val="1467580513"/>
                    </a:ext>
                  </a:extLst>
                </a:gridCol>
                <a:gridCol w="1075181">
                  <a:extLst>
                    <a:ext uri="{9D8B030D-6E8A-4147-A177-3AD203B41FA5}">
                      <a16:colId xmlns:a16="http://schemas.microsoft.com/office/drawing/2014/main" val="1866038260"/>
                    </a:ext>
                  </a:extLst>
                </a:gridCol>
              </a:tblGrid>
              <a:tr h="329425">
                <a:tc>
                  <a:txBody>
                    <a:bodyPr/>
                    <a:lstStyle/>
                    <a:p>
                      <a:r>
                        <a:rPr lang="it-IT" sz="1400" dirty="0"/>
                        <a:t>Deliverable</a:t>
                      </a:r>
                    </a:p>
                  </a:txBody>
                  <a:tcPr/>
                </a:tc>
                <a:tc>
                  <a:txBody>
                    <a:bodyPr/>
                    <a:lstStyle/>
                    <a:p>
                      <a:r>
                        <a:rPr lang="it-IT" sz="1400" dirty="0"/>
                        <a:t>WP</a:t>
                      </a:r>
                    </a:p>
                  </a:txBody>
                  <a:tcPr/>
                </a:tc>
                <a:tc>
                  <a:txBody>
                    <a:bodyPr/>
                    <a:lstStyle/>
                    <a:p>
                      <a:r>
                        <a:rPr lang="it-IT" sz="1400" dirty="0" err="1"/>
                        <a:t>Month</a:t>
                      </a:r>
                      <a:endParaRPr lang="it-IT" sz="1400" dirty="0"/>
                    </a:p>
                  </a:txBody>
                  <a:tcPr/>
                </a:tc>
                <a:extLst>
                  <a:ext uri="{0D108BD9-81ED-4DB2-BD59-A6C34878D82A}">
                    <a16:rowId xmlns:a16="http://schemas.microsoft.com/office/drawing/2014/main" val="3342238894"/>
                  </a:ext>
                </a:extLst>
              </a:tr>
              <a:tr h="329425">
                <a:tc>
                  <a:txBody>
                    <a:bodyPr/>
                    <a:lstStyle/>
                    <a:p>
                      <a:r>
                        <a:rPr lang="it-IT" sz="1400" dirty="0"/>
                        <a:t>D6.1</a:t>
                      </a:r>
                    </a:p>
                  </a:txBody>
                  <a:tcPr/>
                </a:tc>
                <a:tc>
                  <a:txBody>
                    <a:bodyPr/>
                    <a:lstStyle/>
                    <a:p>
                      <a:r>
                        <a:rPr lang="it-IT" sz="1400" dirty="0"/>
                        <a:t>WP6</a:t>
                      </a:r>
                    </a:p>
                  </a:txBody>
                  <a:tcPr/>
                </a:tc>
                <a:tc>
                  <a:txBody>
                    <a:bodyPr/>
                    <a:lstStyle/>
                    <a:p>
                      <a:r>
                        <a:rPr lang="it-IT" sz="1400" dirty="0"/>
                        <a:t>5</a:t>
                      </a:r>
                    </a:p>
                  </a:txBody>
                  <a:tcPr/>
                </a:tc>
                <a:extLst>
                  <a:ext uri="{0D108BD9-81ED-4DB2-BD59-A6C34878D82A}">
                    <a16:rowId xmlns:a16="http://schemas.microsoft.com/office/drawing/2014/main" val="2337295414"/>
                  </a:ext>
                </a:extLst>
              </a:tr>
              <a:tr h="329425">
                <a:tc>
                  <a:txBody>
                    <a:bodyPr/>
                    <a:lstStyle/>
                    <a:p>
                      <a:r>
                        <a:rPr lang="it-IT" sz="1400" dirty="0"/>
                        <a:t>D6.2</a:t>
                      </a:r>
                    </a:p>
                  </a:txBody>
                  <a:tcPr/>
                </a:tc>
                <a:tc>
                  <a:txBody>
                    <a:bodyPr/>
                    <a:lstStyle/>
                    <a:p>
                      <a:r>
                        <a:rPr lang="it-IT" sz="1400" dirty="0"/>
                        <a:t>WP6</a:t>
                      </a:r>
                    </a:p>
                  </a:txBody>
                  <a:tcPr/>
                </a:tc>
                <a:tc>
                  <a:txBody>
                    <a:bodyPr/>
                    <a:lstStyle/>
                    <a:p>
                      <a:r>
                        <a:rPr lang="it-IT" sz="1400" dirty="0"/>
                        <a:t>12</a:t>
                      </a:r>
                    </a:p>
                  </a:txBody>
                  <a:tcPr/>
                </a:tc>
                <a:extLst>
                  <a:ext uri="{0D108BD9-81ED-4DB2-BD59-A6C34878D82A}">
                    <a16:rowId xmlns:a16="http://schemas.microsoft.com/office/drawing/2014/main" val="328804709"/>
                  </a:ext>
                </a:extLst>
              </a:tr>
            </a:tbl>
          </a:graphicData>
        </a:graphic>
      </p:graphicFrame>
    </p:spTree>
    <p:extLst>
      <p:ext uri="{BB962C8B-B14F-4D97-AF65-F5344CB8AC3E}">
        <p14:creationId xmlns:p14="http://schemas.microsoft.com/office/powerpoint/2010/main" val="3194512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FC9E20-AA2D-42E3-B3AD-65C722822AB4}"/>
              </a:ext>
            </a:extLst>
          </p:cNvPr>
          <p:cNvSpPr>
            <a:spLocks noGrp="1"/>
          </p:cNvSpPr>
          <p:nvPr>
            <p:ph type="title"/>
          </p:nvPr>
        </p:nvSpPr>
        <p:spPr>
          <a:xfrm>
            <a:off x="1224951" y="73153"/>
            <a:ext cx="7290399" cy="841247"/>
          </a:xfrm>
        </p:spPr>
        <p:txBody>
          <a:bodyPr/>
          <a:lstStyle/>
          <a:p>
            <a:r>
              <a:rPr lang="it-IT" dirty="0"/>
              <a:t>Vision</a:t>
            </a:r>
          </a:p>
        </p:txBody>
      </p:sp>
      <p:sp>
        <p:nvSpPr>
          <p:cNvPr id="4" name="Segnaposto data 3">
            <a:extLst>
              <a:ext uri="{FF2B5EF4-FFF2-40B4-BE49-F238E27FC236}">
                <a16:creationId xmlns:a16="http://schemas.microsoft.com/office/drawing/2014/main" id="{67239334-5504-40FC-BED0-4492C4AEFB53}"/>
              </a:ext>
            </a:extLst>
          </p:cNvPr>
          <p:cNvSpPr>
            <a:spLocks noGrp="1"/>
          </p:cNvSpPr>
          <p:nvPr>
            <p:ph type="dt" sz="half" idx="10"/>
          </p:nvPr>
        </p:nvSpPr>
        <p:spPr/>
        <p:txBody>
          <a:bodyPr/>
          <a:lstStyle/>
          <a:p>
            <a:fld id="{4FE10733-8BF0-8A40-B302-1D4BA80132B2}" type="datetime1">
              <a:rPr lang="it-IT" smtClean="0"/>
              <a:t>27/02/2020</a:t>
            </a:fld>
            <a:endParaRPr lang="it-IT"/>
          </a:p>
        </p:txBody>
      </p:sp>
      <p:sp>
        <p:nvSpPr>
          <p:cNvPr id="5" name="Segnaposto piè di pagina 4">
            <a:extLst>
              <a:ext uri="{FF2B5EF4-FFF2-40B4-BE49-F238E27FC236}">
                <a16:creationId xmlns:a16="http://schemas.microsoft.com/office/drawing/2014/main" id="{08DD6219-73F8-475B-9945-FDB5DCDCF75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8870A4A-0B2F-4654-AD9E-8AA0634A9E0B}"/>
              </a:ext>
            </a:extLst>
          </p:cNvPr>
          <p:cNvSpPr>
            <a:spLocks noGrp="1"/>
          </p:cNvSpPr>
          <p:nvPr>
            <p:ph type="sldNum" sz="quarter" idx="12"/>
          </p:nvPr>
        </p:nvSpPr>
        <p:spPr>
          <a:xfrm>
            <a:off x="4917056" y="6410895"/>
            <a:ext cx="551056" cy="274324"/>
          </a:xfrm>
        </p:spPr>
        <p:txBody>
          <a:bodyPr/>
          <a:lstStyle/>
          <a:p>
            <a:fld id="{F815B12F-D02A-B845-865F-37AC5B232343}" type="slidenum">
              <a:rPr lang="it-IT" sz="1200" smtClean="0"/>
              <a:t>2</a:t>
            </a:fld>
            <a:endParaRPr lang="it-IT" sz="1200"/>
          </a:p>
        </p:txBody>
      </p:sp>
      <p:sp>
        <p:nvSpPr>
          <p:cNvPr id="8" name="Cloud 7">
            <a:extLst>
              <a:ext uri="{FF2B5EF4-FFF2-40B4-BE49-F238E27FC236}">
                <a16:creationId xmlns:a16="http://schemas.microsoft.com/office/drawing/2014/main" id="{2CDCD866-8466-974C-8B45-7C2178C3F72E}"/>
              </a:ext>
            </a:extLst>
          </p:cNvPr>
          <p:cNvSpPr/>
          <p:nvPr/>
        </p:nvSpPr>
        <p:spPr>
          <a:xfrm>
            <a:off x="390632" y="2761318"/>
            <a:ext cx="2407579" cy="1755458"/>
          </a:xfrm>
          <a:prstGeom prst="cloud">
            <a:avLst/>
          </a:prstGeom>
          <a:solidFill>
            <a:schemeClr val="accent1">
              <a:lumMod val="40000"/>
              <a:lumOff val="6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ESCAPE science community</a:t>
            </a:r>
          </a:p>
        </p:txBody>
      </p:sp>
      <p:sp>
        <p:nvSpPr>
          <p:cNvPr id="9" name="Cloud 8">
            <a:extLst>
              <a:ext uri="{FF2B5EF4-FFF2-40B4-BE49-F238E27FC236}">
                <a16:creationId xmlns:a16="http://schemas.microsoft.com/office/drawing/2014/main" id="{EBFE7423-9EDD-D942-98DF-544AD8A1A152}"/>
              </a:ext>
            </a:extLst>
          </p:cNvPr>
          <p:cNvSpPr/>
          <p:nvPr/>
        </p:nvSpPr>
        <p:spPr>
          <a:xfrm>
            <a:off x="6387797" y="2683775"/>
            <a:ext cx="2407579" cy="1748593"/>
          </a:xfrm>
          <a:prstGeom prst="cloud">
            <a:avLst/>
          </a:prstGeom>
          <a:solidFill>
            <a:schemeClr val="accent1">
              <a:lumMod val="40000"/>
              <a:lumOff val="60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Society at large</a:t>
            </a:r>
          </a:p>
        </p:txBody>
      </p:sp>
      <p:cxnSp>
        <p:nvCxnSpPr>
          <p:cNvPr id="11" name="Straight Arrow Connector 10">
            <a:extLst>
              <a:ext uri="{FF2B5EF4-FFF2-40B4-BE49-F238E27FC236}">
                <a16:creationId xmlns:a16="http://schemas.microsoft.com/office/drawing/2014/main" id="{BA5EA171-689D-244F-8B24-805C3CA088F1}"/>
              </a:ext>
            </a:extLst>
          </p:cNvPr>
          <p:cNvCxnSpPr>
            <a:cxnSpLocks/>
            <a:endCxn id="10" idx="1"/>
          </p:cNvCxnSpPr>
          <p:nvPr/>
        </p:nvCxnSpPr>
        <p:spPr>
          <a:xfrm>
            <a:off x="2798211" y="3576663"/>
            <a:ext cx="638704" cy="0"/>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C85D23-29A1-6B4E-BAD1-74D8AA0C7E58}"/>
              </a:ext>
            </a:extLst>
          </p:cNvPr>
          <p:cNvCxnSpPr>
            <a:cxnSpLocks/>
            <a:stCxn id="9" idx="2"/>
            <a:endCxn id="10" idx="3"/>
          </p:cNvCxnSpPr>
          <p:nvPr/>
        </p:nvCxnSpPr>
        <p:spPr>
          <a:xfrm flipH="1">
            <a:off x="5779775" y="3558072"/>
            <a:ext cx="615490" cy="18591"/>
          </a:xfrm>
          <a:prstGeom prst="straightConnector1">
            <a:avLst/>
          </a:prstGeom>
          <a:ln w="44450">
            <a:tailEnd type="triangle" w="lg" len="lg"/>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63FDA0C-5D26-8249-ADE7-5581BDE2C565}"/>
              </a:ext>
            </a:extLst>
          </p:cNvPr>
          <p:cNvGrpSpPr/>
          <p:nvPr/>
        </p:nvGrpSpPr>
        <p:grpSpPr>
          <a:xfrm>
            <a:off x="1958196" y="2249866"/>
            <a:ext cx="5191748" cy="1684015"/>
            <a:chOff x="1958196" y="2249866"/>
            <a:chExt cx="5191748" cy="1684015"/>
          </a:xfrm>
        </p:grpSpPr>
        <p:sp>
          <p:nvSpPr>
            <p:cNvPr id="13" name="Arc 12">
              <a:extLst>
                <a:ext uri="{FF2B5EF4-FFF2-40B4-BE49-F238E27FC236}">
                  <a16:creationId xmlns:a16="http://schemas.microsoft.com/office/drawing/2014/main" id="{F19C25F3-B2A4-F04D-917F-A81640EE986C}"/>
                </a:ext>
              </a:extLst>
            </p:cNvPr>
            <p:cNvSpPr/>
            <p:nvPr/>
          </p:nvSpPr>
          <p:spPr>
            <a:xfrm>
              <a:off x="1958196" y="2442686"/>
              <a:ext cx="5191748" cy="1491195"/>
            </a:xfrm>
            <a:prstGeom prst="arc">
              <a:avLst>
                <a:gd name="adj1" fmla="val 10998114"/>
                <a:gd name="adj2" fmla="val 0"/>
              </a:avLst>
            </a:prstGeom>
            <a:ln w="44450">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88D3E88E-D90C-BD4B-8342-D6E93864613D}"/>
                </a:ext>
              </a:extLst>
            </p:cNvPr>
            <p:cNvSpPr txBox="1"/>
            <p:nvPr/>
          </p:nvSpPr>
          <p:spPr>
            <a:xfrm>
              <a:off x="3950126" y="2249866"/>
              <a:ext cx="1116692" cy="369332"/>
            </a:xfrm>
            <a:prstGeom prst="rect">
              <a:avLst/>
            </a:prstGeom>
            <a:solidFill>
              <a:schemeClr val="bg1"/>
            </a:solidFill>
            <a:ln w="44450">
              <a:solidFill>
                <a:schemeClr val="accent1"/>
              </a:solidFill>
            </a:ln>
          </p:spPr>
          <p:txBody>
            <a:bodyPr wrap="square" rtlCol="0">
              <a:spAutoFit/>
            </a:bodyPr>
            <a:lstStyle/>
            <a:p>
              <a:r>
                <a:rPr lang="en-GB" dirty="0"/>
                <a:t>Task 6.1</a:t>
              </a:r>
            </a:p>
          </p:txBody>
        </p:sp>
      </p:grpSp>
      <p:grpSp>
        <p:nvGrpSpPr>
          <p:cNvPr id="28" name="Group 27">
            <a:extLst>
              <a:ext uri="{FF2B5EF4-FFF2-40B4-BE49-F238E27FC236}">
                <a16:creationId xmlns:a16="http://schemas.microsoft.com/office/drawing/2014/main" id="{8F513D21-4A41-AE4D-9585-86EF2A0E53DD}"/>
              </a:ext>
            </a:extLst>
          </p:cNvPr>
          <p:cNvGrpSpPr/>
          <p:nvPr/>
        </p:nvGrpSpPr>
        <p:grpSpPr>
          <a:xfrm>
            <a:off x="3436915" y="2702366"/>
            <a:ext cx="2342860" cy="1945281"/>
            <a:chOff x="3436915" y="2702366"/>
            <a:chExt cx="2342860" cy="1945281"/>
          </a:xfrm>
        </p:grpSpPr>
        <p:sp>
          <p:nvSpPr>
            <p:cNvPr id="10" name="Rectangle 9">
              <a:extLst>
                <a:ext uri="{FF2B5EF4-FFF2-40B4-BE49-F238E27FC236}">
                  <a16:creationId xmlns:a16="http://schemas.microsoft.com/office/drawing/2014/main" id="{08A00E52-845B-6542-8CD5-EF359D3C1585}"/>
                </a:ext>
              </a:extLst>
            </p:cNvPr>
            <p:cNvSpPr/>
            <p:nvPr/>
          </p:nvSpPr>
          <p:spPr>
            <a:xfrm>
              <a:off x="3436915" y="2702366"/>
              <a:ext cx="2342860" cy="17485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Mass Participation Experiments</a:t>
              </a:r>
            </a:p>
          </p:txBody>
        </p:sp>
        <p:cxnSp>
          <p:nvCxnSpPr>
            <p:cNvPr id="15" name="Straight Connector 14">
              <a:extLst>
                <a:ext uri="{FF2B5EF4-FFF2-40B4-BE49-F238E27FC236}">
                  <a16:creationId xmlns:a16="http://schemas.microsoft.com/office/drawing/2014/main" id="{9513B06A-D749-5D41-8850-D0340EFD2C89}"/>
                </a:ext>
              </a:extLst>
            </p:cNvPr>
            <p:cNvCxnSpPr>
              <a:cxnSpLocks/>
              <a:endCxn id="16" idx="0"/>
            </p:cNvCxnSpPr>
            <p:nvPr/>
          </p:nvCxnSpPr>
          <p:spPr>
            <a:xfrm>
              <a:off x="4608345" y="4465685"/>
              <a:ext cx="0" cy="181962"/>
            </a:xfrm>
            <a:prstGeom prst="line">
              <a:avLst/>
            </a:prstGeom>
            <a:ln w="44450"/>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8F3E6116-3A20-9641-BF26-DEBB9BBC3F6B}"/>
              </a:ext>
            </a:extLst>
          </p:cNvPr>
          <p:cNvGrpSpPr/>
          <p:nvPr/>
        </p:nvGrpSpPr>
        <p:grpSpPr>
          <a:xfrm>
            <a:off x="2035124" y="3282327"/>
            <a:ext cx="5191748" cy="1734652"/>
            <a:chOff x="2035124" y="3282327"/>
            <a:chExt cx="5191748" cy="1734652"/>
          </a:xfrm>
        </p:grpSpPr>
        <p:sp>
          <p:nvSpPr>
            <p:cNvPr id="7" name="Arc 6">
              <a:extLst>
                <a:ext uri="{FF2B5EF4-FFF2-40B4-BE49-F238E27FC236}">
                  <a16:creationId xmlns:a16="http://schemas.microsoft.com/office/drawing/2014/main" id="{F8E630DD-3186-B342-8E16-4F89BE78E1C2}"/>
                </a:ext>
              </a:extLst>
            </p:cNvPr>
            <p:cNvSpPr/>
            <p:nvPr/>
          </p:nvSpPr>
          <p:spPr>
            <a:xfrm rot="10800000">
              <a:off x="2035124" y="3282327"/>
              <a:ext cx="5191748" cy="1491195"/>
            </a:xfrm>
            <a:prstGeom prst="arc">
              <a:avLst>
                <a:gd name="adj1" fmla="val 10998114"/>
                <a:gd name="adj2" fmla="val 0"/>
              </a:avLst>
            </a:prstGeom>
            <a:ln w="44450">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a:extLst>
                <a:ext uri="{FF2B5EF4-FFF2-40B4-BE49-F238E27FC236}">
                  <a16:creationId xmlns:a16="http://schemas.microsoft.com/office/drawing/2014/main" id="{FFC0CEA2-8132-A842-B522-B743446664D6}"/>
                </a:ext>
              </a:extLst>
            </p:cNvPr>
            <p:cNvSpPr txBox="1"/>
            <p:nvPr/>
          </p:nvSpPr>
          <p:spPr>
            <a:xfrm>
              <a:off x="4049999" y="4647647"/>
              <a:ext cx="1116692" cy="369332"/>
            </a:xfrm>
            <a:prstGeom prst="rect">
              <a:avLst/>
            </a:prstGeom>
            <a:solidFill>
              <a:schemeClr val="bg1"/>
            </a:solidFill>
            <a:ln w="44450">
              <a:solidFill>
                <a:schemeClr val="accent1"/>
              </a:solidFill>
            </a:ln>
          </p:spPr>
          <p:txBody>
            <a:bodyPr wrap="square" rtlCol="0">
              <a:spAutoFit/>
            </a:bodyPr>
            <a:lstStyle/>
            <a:p>
              <a:r>
                <a:rPr lang="en-GB" dirty="0"/>
                <a:t>Task 6.2</a:t>
              </a:r>
            </a:p>
          </p:txBody>
        </p:sp>
      </p:grpSp>
    </p:spTree>
    <p:extLst>
      <p:ext uri="{BB962C8B-B14F-4D97-AF65-F5344CB8AC3E}">
        <p14:creationId xmlns:p14="http://schemas.microsoft.com/office/powerpoint/2010/main" val="144555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a:xfrm>
            <a:off x="1802922" y="6356351"/>
            <a:ext cx="295886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60" name="Immagin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11312"/>
            <a:ext cx="12567667" cy="7069312"/>
          </a:xfrm>
          <a:prstGeom prst="rect">
            <a:avLst/>
          </a:prstGeom>
        </p:spPr>
      </p:pic>
    </p:spTree>
    <p:extLst>
      <p:ext uri="{BB962C8B-B14F-4D97-AF65-F5344CB8AC3E}">
        <p14:creationId xmlns:p14="http://schemas.microsoft.com/office/powerpoint/2010/main" val="18366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Communication Strategy in ESCAPE</a:t>
            </a:r>
            <a:endParaRPr lang="it-IT" dirty="0"/>
          </a:p>
        </p:txBody>
      </p:sp>
      <p:sp>
        <p:nvSpPr>
          <p:cNvPr id="3" name="Segnaposto contenuto 2"/>
          <p:cNvSpPr>
            <a:spLocks noGrp="1"/>
          </p:cNvSpPr>
          <p:nvPr>
            <p:ph idx="1"/>
          </p:nvPr>
        </p:nvSpPr>
        <p:spPr/>
        <p:txBody>
          <a:bodyPr>
            <a:normAutofit lnSpcReduction="10000"/>
          </a:bodyPr>
          <a:lstStyle/>
          <a:p>
            <a:r>
              <a:rPr lang="pt-PT" dirty="0" err="1"/>
              <a:t>Year</a:t>
            </a:r>
            <a:r>
              <a:rPr lang="pt-PT" dirty="0"/>
              <a:t> </a:t>
            </a:r>
            <a:r>
              <a:rPr lang="pt-PT" dirty="0" err="1"/>
              <a:t>one</a:t>
            </a:r>
            <a:r>
              <a:rPr lang="pt-PT" dirty="0"/>
              <a:t>:</a:t>
            </a:r>
          </a:p>
          <a:p>
            <a:pPr lvl="1"/>
            <a:r>
              <a:rPr lang="en-GB" dirty="0"/>
              <a:t>Website</a:t>
            </a:r>
          </a:p>
          <a:p>
            <a:pPr lvl="1"/>
            <a:r>
              <a:rPr lang="en-GB" dirty="0"/>
              <a:t>Newsletter</a:t>
            </a:r>
          </a:p>
          <a:p>
            <a:pPr lvl="1"/>
            <a:r>
              <a:rPr lang="en-GB" dirty="0"/>
              <a:t>Branded materials</a:t>
            </a:r>
          </a:p>
          <a:p>
            <a:pPr lvl="1"/>
            <a:r>
              <a:rPr lang="en-GB" dirty="0"/>
              <a:t>Chat Server: </a:t>
            </a:r>
            <a:r>
              <a:rPr lang="en-GB" dirty="0">
                <a:hlinkClick r:id="rId2"/>
              </a:rPr>
              <a:t>https://chat.escape2020.de/home</a:t>
            </a:r>
            <a:endParaRPr lang="en-GB" dirty="0"/>
          </a:p>
          <a:p>
            <a:pPr lvl="1"/>
            <a:r>
              <a:rPr lang="en-GB" dirty="0"/>
              <a:t>Document Repository: </a:t>
            </a:r>
            <a:r>
              <a:rPr lang="en-GB" dirty="0">
                <a:hlinkClick r:id="rId3"/>
              </a:rPr>
              <a:t>https://cloud.escape2020.de/</a:t>
            </a:r>
            <a:r>
              <a:rPr lang="en-GB" dirty="0"/>
              <a:t> </a:t>
            </a:r>
          </a:p>
          <a:p>
            <a:pPr lvl="1"/>
            <a:r>
              <a:rPr lang="en-GB" dirty="0"/>
              <a:t>Project Management: </a:t>
            </a:r>
            <a:r>
              <a:rPr lang="en-GB" dirty="0">
                <a:hlinkClick r:id="rId4"/>
              </a:rPr>
              <a:t>https://project.escape2020.de/</a:t>
            </a:r>
            <a:r>
              <a:rPr lang="en-GB" dirty="0"/>
              <a:t> </a:t>
            </a:r>
          </a:p>
          <a:p>
            <a:pPr lvl="1"/>
            <a:r>
              <a:rPr lang="en-GB" dirty="0"/>
              <a:t>Event Organiser Tool: </a:t>
            </a:r>
            <a:r>
              <a:rPr lang="en-GB" dirty="0">
                <a:hlinkClick r:id="rId5"/>
              </a:rPr>
              <a:t>https://indico.in2p3.fr/</a:t>
            </a:r>
            <a:r>
              <a:rPr lang="en-GB" dirty="0"/>
              <a:t>  </a:t>
            </a:r>
            <a:endParaRPr lang="pt-PT" dirty="0"/>
          </a:p>
          <a:p>
            <a:r>
              <a:rPr lang="pt-PT" dirty="0"/>
              <a:t>Approach for </a:t>
            </a:r>
            <a:r>
              <a:rPr lang="pt-PT" dirty="0" err="1"/>
              <a:t>next</a:t>
            </a:r>
            <a:r>
              <a:rPr lang="pt-PT" dirty="0"/>
              <a:t> </a:t>
            </a:r>
            <a:r>
              <a:rPr lang="pt-PT" dirty="0" err="1"/>
              <a:t>years</a:t>
            </a:r>
            <a:r>
              <a:rPr lang="pt-PT" dirty="0"/>
              <a:t>:</a:t>
            </a:r>
          </a:p>
          <a:p>
            <a:pPr lvl="1"/>
            <a:r>
              <a:rPr lang="pt-PT" dirty="0" err="1"/>
              <a:t>Coordinated</a:t>
            </a:r>
            <a:r>
              <a:rPr lang="pt-PT" dirty="0"/>
              <a:t> social media (</a:t>
            </a:r>
            <a:r>
              <a:rPr lang="pt-PT" dirty="0" err="1"/>
              <a:t>pre</a:t>
            </a:r>
            <a:r>
              <a:rPr lang="pt-PT" dirty="0"/>
              <a:t>-)</a:t>
            </a:r>
            <a:r>
              <a:rPr lang="pt-PT" dirty="0" err="1"/>
              <a:t>promotion</a:t>
            </a:r>
            <a:r>
              <a:rPr lang="pt-PT" dirty="0"/>
              <a:t> for </a:t>
            </a:r>
            <a:r>
              <a:rPr lang="pt-PT" dirty="0" err="1"/>
              <a:t>events</a:t>
            </a:r>
            <a:r>
              <a:rPr lang="pt-PT" dirty="0"/>
              <a:t> </a:t>
            </a:r>
            <a:r>
              <a:rPr lang="pt-PT" dirty="0" err="1"/>
              <a:t>attended</a:t>
            </a:r>
            <a:r>
              <a:rPr lang="pt-PT" dirty="0"/>
              <a:t> </a:t>
            </a:r>
            <a:r>
              <a:rPr lang="pt-PT" dirty="0" err="1"/>
              <a:t>by</a:t>
            </a:r>
            <a:r>
              <a:rPr lang="pt-PT" dirty="0"/>
              <a:t> ESCAPE</a:t>
            </a:r>
          </a:p>
          <a:p>
            <a:pPr lvl="1"/>
            <a:r>
              <a:rPr lang="pt-PT" dirty="0" err="1"/>
              <a:t>Press</a:t>
            </a:r>
            <a:r>
              <a:rPr lang="pt-PT" dirty="0"/>
              <a:t> </a:t>
            </a:r>
            <a:r>
              <a:rPr lang="pt-PT" dirty="0" err="1"/>
              <a:t>releases</a:t>
            </a:r>
            <a:r>
              <a:rPr lang="pt-PT" dirty="0"/>
              <a:t> &amp; </a:t>
            </a:r>
            <a:r>
              <a:rPr lang="pt-PT" dirty="0" err="1"/>
              <a:t>translation</a:t>
            </a:r>
            <a:r>
              <a:rPr lang="pt-PT" dirty="0"/>
              <a:t> </a:t>
            </a:r>
            <a:r>
              <a:rPr lang="pt-PT" dirty="0" err="1"/>
              <a:t>activities</a:t>
            </a:r>
            <a:r>
              <a:rPr lang="pt-PT" dirty="0"/>
              <a:t> </a:t>
            </a:r>
          </a:p>
          <a:p>
            <a:endParaRPr lang="it-IT" dirty="0"/>
          </a:p>
        </p:txBody>
      </p:sp>
      <p:sp>
        <p:nvSpPr>
          <p:cNvPr id="4" name="Segnaposto data 3"/>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pPr algn="ctr"/>
            <a:fld id="{F815B12F-D02A-B845-865F-37AC5B232343}" type="slidenum">
              <a:rPr lang="it-IT" smtClean="0"/>
              <a:pPr algn="ctr"/>
              <a:t>21</a:t>
            </a:fld>
            <a:endParaRPr lang="it-IT"/>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71026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Communication Strategy in ESCAPE</a:t>
            </a:r>
            <a:endParaRPr lang="it-IT" dirty="0"/>
          </a:p>
        </p:txBody>
      </p:sp>
      <p:sp>
        <p:nvSpPr>
          <p:cNvPr id="3" name="Segnaposto contenuto 2"/>
          <p:cNvSpPr>
            <a:spLocks noGrp="1"/>
          </p:cNvSpPr>
          <p:nvPr>
            <p:ph idx="1"/>
          </p:nvPr>
        </p:nvSpPr>
        <p:spPr/>
        <p:txBody>
          <a:bodyPr>
            <a:normAutofit/>
          </a:bodyPr>
          <a:lstStyle/>
          <a:p>
            <a:r>
              <a:rPr lang="pt-PT" dirty="0"/>
              <a:t>Monthly interviews on the results for each WP  - showcase their results as aprt of the WP6 actiivty &amp; spotlight them </a:t>
            </a:r>
          </a:p>
          <a:p>
            <a:r>
              <a:rPr lang="pt-PT" dirty="0" err="1"/>
              <a:t>Video</a:t>
            </a:r>
            <a:r>
              <a:rPr lang="pt-PT" dirty="0"/>
              <a:t> </a:t>
            </a:r>
            <a:r>
              <a:rPr lang="pt-PT" dirty="0" err="1"/>
              <a:t>animations</a:t>
            </a:r>
            <a:r>
              <a:rPr lang="pt-PT" dirty="0"/>
              <a:t> on what ESCAPE intends to do </a:t>
            </a:r>
          </a:p>
          <a:p>
            <a:endParaRPr lang="pt-PT" dirty="0"/>
          </a:p>
          <a:p>
            <a:endParaRPr lang="it-IT" dirty="0"/>
          </a:p>
        </p:txBody>
      </p:sp>
      <p:sp>
        <p:nvSpPr>
          <p:cNvPr id="4" name="Segnaposto data 3"/>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pPr algn="ctr"/>
            <a:fld id="{F815B12F-D02A-B845-865F-37AC5B232343}" type="slidenum">
              <a:rPr lang="it-IT" smtClean="0"/>
              <a:pPr algn="ctr"/>
              <a:t>22</a:t>
            </a:fld>
            <a:endParaRPr lang="it-IT"/>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1599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Communication Strategy in ESCAPE</a:t>
            </a:r>
            <a:endParaRPr lang="it-IT" dirty="0"/>
          </a:p>
        </p:txBody>
      </p:sp>
      <p:sp>
        <p:nvSpPr>
          <p:cNvPr id="3" name="Segnaposto contenuto 2"/>
          <p:cNvSpPr>
            <a:spLocks noGrp="1"/>
          </p:cNvSpPr>
          <p:nvPr>
            <p:ph idx="1"/>
          </p:nvPr>
        </p:nvSpPr>
        <p:spPr/>
        <p:txBody>
          <a:bodyPr>
            <a:normAutofit/>
          </a:bodyPr>
          <a:lstStyle/>
          <a:p>
            <a:r>
              <a:rPr lang="pt-PT" dirty="0"/>
              <a:t>Monthly interviews on the results for each WP  - showcase their results as aprt of the WP6 actiivty &amp; spotlight them </a:t>
            </a:r>
          </a:p>
          <a:p>
            <a:r>
              <a:rPr lang="pt-PT" dirty="0" err="1"/>
              <a:t>Video</a:t>
            </a:r>
            <a:r>
              <a:rPr lang="pt-PT" dirty="0"/>
              <a:t> </a:t>
            </a:r>
            <a:r>
              <a:rPr lang="pt-PT" dirty="0" err="1"/>
              <a:t>animations</a:t>
            </a:r>
            <a:r>
              <a:rPr lang="pt-PT" dirty="0"/>
              <a:t> on what ESCAPE intends to do </a:t>
            </a:r>
          </a:p>
          <a:p>
            <a:endParaRPr lang="pt-PT" dirty="0"/>
          </a:p>
          <a:p>
            <a:endParaRPr lang="it-IT" dirty="0"/>
          </a:p>
        </p:txBody>
      </p:sp>
      <p:sp>
        <p:nvSpPr>
          <p:cNvPr id="4" name="Segnaposto data 3"/>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pPr algn="ctr"/>
            <a:fld id="{F815B12F-D02A-B845-865F-37AC5B232343}" type="slidenum">
              <a:rPr lang="it-IT" smtClean="0"/>
              <a:pPr algn="ctr"/>
              <a:t>23</a:t>
            </a:fld>
            <a:endParaRPr lang="it-IT"/>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pic>
        <p:nvPicPr>
          <p:cNvPr id="8" name="Interview_ Ian Bird (Senior Scientist at CERN) - ESCAPE project">
            <a:hlinkClick r:id="" action="ppaction://media"/>
            <a:extLst>
              <a:ext uri="{FF2B5EF4-FFF2-40B4-BE49-F238E27FC236}">
                <a16:creationId xmlns:a16="http://schemas.microsoft.com/office/drawing/2014/main" id="{B5288B7D-CB81-024D-A268-8ADC283E2A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36" y="1033463"/>
            <a:ext cx="9144000" cy="5143500"/>
          </a:xfrm>
          <a:prstGeom prst="rect">
            <a:avLst/>
          </a:prstGeom>
        </p:spPr>
      </p:pic>
    </p:spTree>
    <p:extLst>
      <p:ext uri="{BB962C8B-B14F-4D97-AF65-F5344CB8AC3E}">
        <p14:creationId xmlns:p14="http://schemas.microsoft.com/office/powerpoint/2010/main" val="410007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fontScale="90000"/>
          </a:bodyPr>
          <a:lstStyle/>
          <a:p>
            <a:pPr algn="ctr"/>
            <a:r>
              <a:rPr lang="en-GB" dirty="0"/>
              <a:t>Activities &amp; results (M1-M12)  Synthesis </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24</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
        <p:nvSpPr>
          <p:cNvPr id="8" name="Segnaposto contenuto 2"/>
          <p:cNvSpPr>
            <a:spLocks noGrp="1"/>
          </p:cNvSpPr>
          <p:nvPr>
            <p:ph idx="1"/>
          </p:nvPr>
        </p:nvSpPr>
        <p:spPr>
          <a:xfrm>
            <a:off x="628650" y="1358781"/>
            <a:ext cx="7886700" cy="4818182"/>
          </a:xfrm>
        </p:spPr>
        <p:txBody>
          <a:bodyPr/>
          <a:lstStyle/>
          <a:p>
            <a:r>
              <a:rPr lang="it-IT" dirty="0"/>
              <a:t>Create an </a:t>
            </a:r>
            <a:r>
              <a:rPr lang="it-IT" dirty="0" err="1"/>
              <a:t>infographic</a:t>
            </a:r>
            <a:r>
              <a:rPr lang="it-IT" dirty="0"/>
              <a:t> </a:t>
            </a:r>
            <a:r>
              <a:rPr lang="it-IT" dirty="0" err="1"/>
              <a:t>that</a:t>
            </a:r>
            <a:r>
              <a:rPr lang="it-IT" dirty="0"/>
              <a:t> sums up </a:t>
            </a:r>
            <a:r>
              <a:rPr lang="it-IT" dirty="0" err="1"/>
              <a:t>what’s</a:t>
            </a:r>
            <a:r>
              <a:rPr lang="it-IT" dirty="0"/>
              <a:t> </a:t>
            </a:r>
            <a:r>
              <a:rPr lang="it-IT" dirty="0" err="1"/>
              <a:t>been</a:t>
            </a:r>
            <a:r>
              <a:rPr lang="it-IT" dirty="0"/>
              <a:t> </a:t>
            </a:r>
            <a:r>
              <a:rPr lang="it-IT" dirty="0" err="1"/>
              <a:t>done</a:t>
            </a:r>
            <a:r>
              <a:rPr lang="it-IT" dirty="0"/>
              <a:t> in the </a:t>
            </a:r>
            <a:r>
              <a:rPr lang="it-IT" dirty="0" err="1"/>
              <a:t>past</a:t>
            </a:r>
            <a:r>
              <a:rPr lang="it-IT" dirty="0"/>
              <a:t> </a:t>
            </a:r>
            <a:r>
              <a:rPr lang="it-IT" dirty="0" err="1"/>
              <a:t>year</a:t>
            </a:r>
            <a:endParaRPr lang="it-IT" dirty="0"/>
          </a:p>
        </p:txBody>
      </p:sp>
    </p:spTree>
    <p:extLst>
      <p:ext uri="{BB962C8B-B14F-4D97-AF65-F5344CB8AC3E}">
        <p14:creationId xmlns:p14="http://schemas.microsoft.com/office/powerpoint/2010/main" val="3394543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Branding &amp; Communications material</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25</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7" name="Segnaposto contenuto 2"/>
          <p:cNvSpPr>
            <a:spLocks noGrp="1"/>
          </p:cNvSpPr>
          <p:nvPr>
            <p:ph idx="1"/>
          </p:nvPr>
        </p:nvSpPr>
        <p:spPr>
          <a:xfrm>
            <a:off x="628650" y="1358781"/>
            <a:ext cx="7886700" cy="4818182"/>
          </a:xfrm>
        </p:spPr>
        <p:txBody>
          <a:bodyPr>
            <a:normAutofit fontScale="55000" lnSpcReduction="20000"/>
          </a:bodyPr>
          <a:lstStyle/>
          <a:p>
            <a:pPr lvl="0"/>
            <a:r>
              <a:rPr lang="en-GB" dirty="0"/>
              <a:t>2 posters:</a:t>
            </a:r>
          </a:p>
          <a:p>
            <a:pPr lvl="1"/>
            <a:r>
              <a:rPr lang="en-GB" dirty="0"/>
              <a:t>Poster 1 </a:t>
            </a:r>
            <a:r>
              <a:rPr lang="en-GB" dirty="0">
                <a:hlinkClick r:id="rId2"/>
              </a:rPr>
              <a:t>https://projectescape.eu/sites/default/files/ESCAPE_Poster_Feb_2020.pdf</a:t>
            </a:r>
            <a:r>
              <a:rPr lang="en-GB" dirty="0"/>
              <a:t> </a:t>
            </a:r>
          </a:p>
          <a:p>
            <a:pPr lvl="1"/>
            <a:r>
              <a:rPr lang="en-GB" dirty="0"/>
              <a:t>Poster 2 </a:t>
            </a:r>
            <a:r>
              <a:rPr lang="en-GB" dirty="0">
                <a:hlinkClick r:id="rId3"/>
              </a:rPr>
              <a:t>https://projectescape.eu/sites/default/files/POSTER%20P2-1_Molinaro.pdf</a:t>
            </a:r>
            <a:r>
              <a:rPr lang="en-GB" dirty="0"/>
              <a:t> </a:t>
            </a:r>
          </a:p>
          <a:p>
            <a:pPr lvl="0"/>
            <a:r>
              <a:rPr lang="en-GB" dirty="0"/>
              <a:t>1 flyer: </a:t>
            </a:r>
            <a:r>
              <a:rPr lang="en-GB" dirty="0">
                <a:hlinkClick r:id="rId4"/>
              </a:rPr>
              <a:t>https://projectescape.eu/sites/default/files/ESCAPE_Flyer_21x21_Feb_2020.pdf</a:t>
            </a:r>
            <a:r>
              <a:rPr lang="en-GB" dirty="0"/>
              <a:t> </a:t>
            </a:r>
          </a:p>
          <a:p>
            <a:pPr lvl="0"/>
            <a:r>
              <a:rPr lang="en-GB" dirty="0"/>
              <a:t>1 rollup banner: </a:t>
            </a:r>
          </a:p>
          <a:p>
            <a:r>
              <a:rPr lang="en-GB" dirty="0">
                <a:hlinkClick r:id="rId5"/>
              </a:rPr>
              <a:t>https://projectescape.eu/sites/default/files/Rollup_January2019_2_v2.3_0.pdf</a:t>
            </a:r>
            <a:r>
              <a:rPr lang="en-GB" dirty="0"/>
              <a:t> </a:t>
            </a:r>
          </a:p>
          <a:p>
            <a:pPr lvl="0"/>
            <a:r>
              <a:rPr lang="en-GB" dirty="0"/>
              <a:t>3 video interviews:</a:t>
            </a:r>
          </a:p>
          <a:p>
            <a:pPr lvl="1"/>
            <a:r>
              <a:rPr lang="en-GB" dirty="0"/>
              <a:t>Video 1: </a:t>
            </a:r>
            <a:r>
              <a:rPr lang="en-GB" dirty="0">
                <a:hlinkClick r:id="rId6"/>
              </a:rPr>
              <a:t>https://www.youtube.com/watch?v=tEpVIjVY-T0</a:t>
            </a:r>
            <a:r>
              <a:rPr lang="en-GB" dirty="0"/>
              <a:t> </a:t>
            </a:r>
          </a:p>
          <a:p>
            <a:pPr lvl="1"/>
            <a:r>
              <a:rPr lang="en-GB" dirty="0"/>
              <a:t>Video 2: </a:t>
            </a:r>
            <a:r>
              <a:rPr lang="en-GB" dirty="0">
                <a:hlinkClick r:id="rId7"/>
              </a:rPr>
              <a:t>https://www.youtube.com/watch?v=zxhpFWnW1JU</a:t>
            </a:r>
            <a:r>
              <a:rPr lang="en-GB" dirty="0"/>
              <a:t> </a:t>
            </a:r>
          </a:p>
          <a:p>
            <a:pPr lvl="1"/>
            <a:r>
              <a:rPr lang="en-GB" dirty="0" err="1"/>
              <a:t>VIdeo</a:t>
            </a:r>
            <a:r>
              <a:rPr lang="en-GB" dirty="0"/>
              <a:t> 3: </a:t>
            </a:r>
            <a:r>
              <a:rPr lang="en-GB" dirty="0">
                <a:hlinkClick r:id="rId8"/>
              </a:rPr>
              <a:t>https://www.youtube.com/watch?v=2b3jjg8ArZU</a:t>
            </a:r>
            <a:r>
              <a:rPr lang="en-GB" dirty="0"/>
              <a:t> </a:t>
            </a:r>
          </a:p>
          <a:p>
            <a:pPr lvl="0"/>
            <a:r>
              <a:rPr lang="en-GB" dirty="0"/>
              <a:t>1 position paper: </a:t>
            </a:r>
          </a:p>
          <a:p>
            <a:r>
              <a:rPr lang="en-GB" dirty="0">
                <a:hlinkClick r:id="rId9"/>
              </a:rPr>
              <a:t>https://www.projectescape.eu/sites/default/files/Escape_position_statement_web.pdf</a:t>
            </a:r>
            <a:r>
              <a:rPr lang="en-GB" dirty="0"/>
              <a:t> </a:t>
            </a:r>
          </a:p>
          <a:p>
            <a:pPr lvl="0"/>
            <a:r>
              <a:rPr lang="en-GB" dirty="0"/>
              <a:t>1 press release:   </a:t>
            </a:r>
            <a:r>
              <a:rPr lang="en-GB" dirty="0">
                <a:hlinkClick r:id="rId10"/>
              </a:rPr>
              <a:t>https://www.projectescape.eu/communication-kit/eu-particle-physics-astronomy-commit-research-data-revolution-making-european-open</a:t>
            </a:r>
            <a:r>
              <a:rPr lang="en-GB" dirty="0"/>
              <a:t> </a:t>
            </a:r>
          </a:p>
          <a:p>
            <a:pPr lvl="0"/>
            <a:r>
              <a:rPr lang="en-GB" dirty="0"/>
              <a:t>3 giveaways: pens, notepads and bags with ESCAPE branding</a:t>
            </a:r>
          </a:p>
          <a:p>
            <a:pPr lvl="0"/>
            <a:r>
              <a:rPr lang="en-GB" dirty="0"/>
              <a:t>2 banners and programs:</a:t>
            </a:r>
          </a:p>
          <a:p>
            <a:pPr lvl="1"/>
            <a:r>
              <a:rPr lang="en-GB" dirty="0">
                <a:hlinkClick r:id="rId11"/>
              </a:rPr>
              <a:t>https://indico.in2p3.fr/event/20306/</a:t>
            </a:r>
            <a:endParaRPr lang="en-GB" dirty="0"/>
          </a:p>
          <a:p>
            <a:pPr lvl="1"/>
            <a:r>
              <a:rPr lang="en-GB" dirty="0">
                <a:hlinkClick r:id="rId12"/>
              </a:rPr>
              <a:t>https://indico.in2p3.fr/event/20203/</a:t>
            </a:r>
            <a:r>
              <a:rPr lang="it-IT" dirty="0"/>
              <a:t> </a:t>
            </a:r>
            <a:endParaRPr lang="en-GB"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2861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Website Evolution</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26</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pic>
        <p:nvPicPr>
          <p:cNvPr id="10" name="Immagine 9">
            <a:extLst>
              <a:ext uri="{FF2B5EF4-FFF2-40B4-BE49-F238E27FC236}">
                <a16:creationId xmlns:a16="http://schemas.microsoft.com/office/drawing/2014/main" id="{0CDC6590-10F0-F840-970D-B4219F4328C1}"/>
              </a:ext>
            </a:extLst>
          </p:cNvPr>
          <p:cNvPicPr>
            <a:picLocks noChangeAspect="1"/>
          </p:cNvPicPr>
          <p:nvPr/>
        </p:nvPicPr>
        <p:blipFill rotWithShape="1">
          <a:blip r:embed="rId2"/>
          <a:srcRect l="12215" r="13260" b="12751"/>
          <a:stretch/>
        </p:blipFill>
        <p:spPr>
          <a:xfrm>
            <a:off x="1541022" y="985666"/>
            <a:ext cx="5478756" cy="5177880"/>
          </a:xfrm>
          <a:prstGeom prst="rect">
            <a:avLst/>
          </a:prstGeom>
        </p:spPr>
      </p:pic>
    </p:spTree>
    <p:extLst>
      <p:ext uri="{BB962C8B-B14F-4D97-AF65-F5344CB8AC3E}">
        <p14:creationId xmlns:p14="http://schemas.microsoft.com/office/powerpoint/2010/main" val="29415497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Website Evolution</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27</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7" name="Segnaposto contenuto 2"/>
          <p:cNvSpPr>
            <a:spLocks noGrp="1"/>
          </p:cNvSpPr>
          <p:nvPr>
            <p:ph idx="1"/>
          </p:nvPr>
        </p:nvSpPr>
        <p:spPr>
          <a:xfrm>
            <a:off x="628650" y="1358781"/>
            <a:ext cx="7886700" cy="4818182"/>
          </a:xfrm>
        </p:spPr>
        <p:txBody>
          <a:bodyPr>
            <a:normAutofit fontScale="85000" lnSpcReduction="20000"/>
          </a:bodyPr>
          <a:lstStyle/>
          <a:p>
            <a:r>
              <a:rPr lang="it-IT" dirty="0"/>
              <a:t>Compilation of </a:t>
            </a:r>
            <a:r>
              <a:rPr lang="it-IT" dirty="0" err="1"/>
              <a:t>services</a:t>
            </a:r>
            <a:r>
              <a:rPr lang="it-IT" dirty="0"/>
              <a:t>, </a:t>
            </a:r>
            <a:r>
              <a:rPr lang="it-IT" dirty="0" err="1"/>
              <a:t>products</a:t>
            </a:r>
            <a:r>
              <a:rPr lang="it-IT" dirty="0"/>
              <a:t> and </a:t>
            </a:r>
            <a:r>
              <a:rPr lang="it-IT" dirty="0" err="1"/>
              <a:t>assets</a:t>
            </a:r>
            <a:r>
              <a:rPr lang="it-IT" dirty="0"/>
              <a:t> </a:t>
            </a:r>
            <a:r>
              <a:rPr lang="it-IT" dirty="0" err="1"/>
              <a:t>completed</a:t>
            </a:r>
            <a:r>
              <a:rPr lang="it-IT" dirty="0"/>
              <a:t>: </a:t>
            </a:r>
            <a:r>
              <a:rPr lang="it-IT" dirty="0">
                <a:hlinkClick r:id="rId2"/>
              </a:rPr>
              <a:t>https://docs.google.com/spreadsheets/d/1gRjH7Ca_QVNdHv1HQHP2_WSZUXA2oNTh_B2tGBVdX8w/edit#gid=0</a:t>
            </a:r>
            <a:r>
              <a:rPr lang="it-IT" dirty="0"/>
              <a:t> </a:t>
            </a:r>
          </a:p>
          <a:p>
            <a:r>
              <a:rPr lang="en-GB" dirty="0"/>
              <a:t>Located a new image that is less exclusively astrophysics </a:t>
            </a:r>
          </a:p>
          <a:p>
            <a:r>
              <a:rPr lang="en-GB" dirty="0"/>
              <a:t>Amended the white ESCAPE logo on a black background </a:t>
            </a:r>
          </a:p>
          <a:p>
            <a:r>
              <a:rPr lang="en-GB" dirty="0" err="1"/>
              <a:t>Chnged</a:t>
            </a:r>
            <a:r>
              <a:rPr lang="en-GB" dirty="0"/>
              <a:t> "Signals", "Events" and "Images" (i.e. data-based approach) to Astrophysics and Particle Physics (i.e. application-based approach)</a:t>
            </a:r>
          </a:p>
          <a:p>
            <a:r>
              <a:rPr lang="en-GB" dirty="0"/>
              <a:t>Replaced 'About' menu item with Partners</a:t>
            </a:r>
          </a:p>
          <a:p>
            <a:r>
              <a:rPr lang="en-GB" dirty="0"/>
              <a:t>Removed Helpdesk menu item</a:t>
            </a:r>
          </a:p>
          <a:p>
            <a:r>
              <a:rPr lang="en-GB" dirty="0"/>
              <a:t>Generalised the "Training events" to simply Events</a:t>
            </a:r>
          </a:p>
          <a:p>
            <a:r>
              <a:rPr lang="en-GB" dirty="0"/>
              <a:t>New domain bought: </a:t>
            </a:r>
            <a:r>
              <a:rPr lang="en-GB" dirty="0">
                <a:hlinkClick r:id="rId3"/>
              </a:rPr>
              <a:t>www.projectescape.eu</a:t>
            </a:r>
            <a:r>
              <a:rPr lang="en-GB" dirty="0"/>
              <a:t>, superseding the shortly-out-of-date escape2020.eu </a:t>
            </a:r>
          </a:p>
          <a:p>
            <a:r>
              <a:rPr lang="en-GB" dirty="0"/>
              <a:t>"User friendly navigation experience" check</a:t>
            </a:r>
          </a:p>
          <a:p>
            <a:endParaRPr lang="it-IT" dirty="0"/>
          </a:p>
          <a:p>
            <a:endParaRPr lang="it-IT"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531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Website Evolution</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28</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7" name="Segnaposto contenuto 2"/>
          <p:cNvSpPr>
            <a:spLocks noGrp="1"/>
          </p:cNvSpPr>
          <p:nvPr>
            <p:ph idx="1"/>
          </p:nvPr>
        </p:nvSpPr>
        <p:spPr>
          <a:xfrm>
            <a:off x="628650" y="1358781"/>
            <a:ext cx="7886700" cy="4818182"/>
          </a:xfrm>
        </p:spPr>
        <p:txBody>
          <a:bodyPr/>
          <a:lstStyle/>
          <a:p>
            <a:r>
              <a:rPr lang="it-IT" dirty="0"/>
              <a:t>.</a:t>
            </a:r>
          </a:p>
          <a:p>
            <a:endParaRPr lang="it-IT"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733BC866-EDB9-A64E-8A16-216DD763E8E0}"/>
              </a:ext>
            </a:extLst>
          </p:cNvPr>
          <p:cNvPicPr>
            <a:picLocks noChangeAspect="1"/>
          </p:cNvPicPr>
          <p:nvPr/>
        </p:nvPicPr>
        <p:blipFill>
          <a:blip r:embed="rId2"/>
          <a:stretch>
            <a:fillRect/>
          </a:stretch>
        </p:blipFill>
        <p:spPr>
          <a:xfrm>
            <a:off x="0" y="933608"/>
            <a:ext cx="9144000" cy="4990783"/>
          </a:xfrm>
          <a:prstGeom prst="rect">
            <a:avLst/>
          </a:prstGeom>
        </p:spPr>
      </p:pic>
    </p:spTree>
    <p:extLst>
      <p:ext uri="{BB962C8B-B14F-4D97-AF65-F5344CB8AC3E}">
        <p14:creationId xmlns:p14="http://schemas.microsoft.com/office/powerpoint/2010/main" val="2542714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Events</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29</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graphicFrame>
        <p:nvGraphicFramePr>
          <p:cNvPr id="9" name="Table 8">
            <a:extLst>
              <a:ext uri="{FF2B5EF4-FFF2-40B4-BE49-F238E27FC236}">
                <a16:creationId xmlns:a16="http://schemas.microsoft.com/office/drawing/2014/main" id="{9F0943CB-45B5-FB46-BF51-EBA1787B5C92}"/>
              </a:ext>
            </a:extLst>
          </p:cNvPr>
          <p:cNvGraphicFramePr>
            <a:graphicFrameLocks noGrp="1"/>
          </p:cNvGraphicFramePr>
          <p:nvPr>
            <p:extLst>
              <p:ext uri="{D42A27DB-BD31-4B8C-83A1-F6EECF244321}">
                <p14:modId xmlns:p14="http://schemas.microsoft.com/office/powerpoint/2010/main" val="1399501935"/>
              </p:ext>
            </p:extLst>
          </p:nvPr>
        </p:nvGraphicFramePr>
        <p:xfrm>
          <a:off x="54426" y="677666"/>
          <a:ext cx="9046029" cy="6147677"/>
        </p:xfrm>
        <a:graphic>
          <a:graphicData uri="http://schemas.openxmlformats.org/drawingml/2006/table">
            <a:tbl>
              <a:tblPr>
                <a:tableStyleId>{5C22544A-7EE6-4342-B048-85BDC9FD1C3A}</a:tableStyleId>
              </a:tblPr>
              <a:tblGrid>
                <a:gridCol w="1371601">
                  <a:extLst>
                    <a:ext uri="{9D8B030D-6E8A-4147-A177-3AD203B41FA5}">
                      <a16:colId xmlns:a16="http://schemas.microsoft.com/office/drawing/2014/main" val="1788232111"/>
                    </a:ext>
                  </a:extLst>
                </a:gridCol>
                <a:gridCol w="1839686">
                  <a:extLst>
                    <a:ext uri="{9D8B030D-6E8A-4147-A177-3AD203B41FA5}">
                      <a16:colId xmlns:a16="http://schemas.microsoft.com/office/drawing/2014/main" val="1119834441"/>
                    </a:ext>
                  </a:extLst>
                </a:gridCol>
                <a:gridCol w="3265714">
                  <a:extLst>
                    <a:ext uri="{9D8B030D-6E8A-4147-A177-3AD203B41FA5}">
                      <a16:colId xmlns:a16="http://schemas.microsoft.com/office/drawing/2014/main" val="1525495814"/>
                    </a:ext>
                  </a:extLst>
                </a:gridCol>
                <a:gridCol w="2569028">
                  <a:extLst>
                    <a:ext uri="{9D8B030D-6E8A-4147-A177-3AD203B41FA5}">
                      <a16:colId xmlns:a16="http://schemas.microsoft.com/office/drawing/2014/main" val="4079470639"/>
                    </a:ext>
                  </a:extLst>
                </a:gridCol>
              </a:tblGrid>
              <a:tr h="260958">
                <a:tc>
                  <a:txBody>
                    <a:bodyPr/>
                    <a:lstStyle/>
                    <a:p>
                      <a:pPr algn="ctr">
                        <a:spcAft>
                          <a:spcPts val="0"/>
                        </a:spcAft>
                      </a:pPr>
                      <a:r>
                        <a:rPr lang="en-GB" sz="1000" b="1" dirty="0">
                          <a:effectLst/>
                        </a:rPr>
                        <a:t>Date, Location</a:t>
                      </a:r>
                      <a:endParaRPr lang="en-GB" sz="1050" b="1" dirty="0">
                        <a:effectLst/>
                        <a:latin typeface="Calibri" panose="020F0502020204030204" pitchFamily="34" charset="0"/>
                        <a:ea typeface="Calibri" panose="020F0502020204030204" pitchFamily="34" charset="0"/>
                      </a:endParaRPr>
                    </a:p>
                  </a:txBody>
                  <a:tcPr marL="31449" marR="31449" marT="31449" marB="31449"/>
                </a:tc>
                <a:tc>
                  <a:txBody>
                    <a:bodyPr/>
                    <a:lstStyle/>
                    <a:p>
                      <a:pPr algn="ctr">
                        <a:spcAft>
                          <a:spcPts val="0"/>
                        </a:spcAft>
                      </a:pPr>
                      <a:r>
                        <a:rPr lang="en-GB" sz="1000" b="1">
                          <a:effectLst/>
                        </a:rPr>
                        <a:t>Event</a:t>
                      </a:r>
                      <a:endParaRPr lang="en-GB" sz="1050" b="1">
                        <a:effectLst/>
                        <a:latin typeface="Calibri" panose="020F0502020204030204" pitchFamily="34" charset="0"/>
                        <a:ea typeface="Calibri" panose="020F0502020204030204" pitchFamily="34" charset="0"/>
                      </a:endParaRPr>
                    </a:p>
                  </a:txBody>
                  <a:tcPr marL="31449" marR="31449" marT="31449" marB="31449"/>
                </a:tc>
                <a:tc>
                  <a:txBody>
                    <a:bodyPr/>
                    <a:lstStyle/>
                    <a:p>
                      <a:pPr algn="ctr">
                        <a:spcAft>
                          <a:spcPts val="0"/>
                        </a:spcAft>
                      </a:pPr>
                      <a:r>
                        <a:rPr lang="en-GB" sz="1000" b="1" dirty="0">
                          <a:effectLst/>
                        </a:rPr>
                        <a:t>Target Audience</a:t>
                      </a:r>
                      <a:endParaRPr lang="en-GB" sz="1050" b="1" dirty="0">
                        <a:effectLst/>
                        <a:latin typeface="Calibri" panose="020F0502020204030204" pitchFamily="34" charset="0"/>
                        <a:ea typeface="Calibri" panose="020F0502020204030204" pitchFamily="34" charset="0"/>
                      </a:endParaRPr>
                    </a:p>
                  </a:txBody>
                  <a:tcPr marL="31449" marR="31449" marT="31449" marB="31449"/>
                </a:tc>
                <a:tc>
                  <a:txBody>
                    <a:bodyPr/>
                    <a:lstStyle/>
                    <a:p>
                      <a:pPr algn="ctr">
                        <a:spcAft>
                          <a:spcPts val="0"/>
                        </a:spcAft>
                      </a:pPr>
                      <a:r>
                        <a:rPr lang="en-GB" sz="1000" b="1" dirty="0">
                          <a:effectLst/>
                        </a:rPr>
                        <a:t>Type of participation</a:t>
                      </a:r>
                      <a:endParaRPr lang="en-GB" sz="1050" b="1"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2017430625"/>
                  </a:ext>
                </a:extLst>
              </a:tr>
              <a:tr h="742731">
                <a:tc>
                  <a:txBody>
                    <a:bodyPr/>
                    <a:lstStyle/>
                    <a:p>
                      <a:pPr algn="ctr">
                        <a:spcAft>
                          <a:spcPts val="0"/>
                        </a:spcAft>
                      </a:pPr>
                      <a:r>
                        <a:rPr lang="en-GB" sz="900">
                          <a:effectLst/>
                        </a:rPr>
                        <a:t>21-22 Nov 2018 Vienna (Austria)</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err="1">
                          <a:effectLst/>
                        </a:rPr>
                        <a:t>EOSCpilot</a:t>
                      </a:r>
                      <a:r>
                        <a:rPr lang="en-GB" sz="900" dirty="0">
                          <a:effectLst/>
                        </a:rPr>
                        <a:t> Stakeholder Forum</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Research Organisations, Academic Institutions and Research, Libraries, E-infrastructures, H2020 projects, Enterprise, General Public, Government Agencies, Research Funding Bodies, Research Infrastructures, Research, Communities, Scientific Associations, Service Providers, European policy and decision makers</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hlinkClick r:id="rId2"/>
                        </a:rPr>
                        <a:t>Presentation</a:t>
                      </a:r>
                      <a:r>
                        <a:rPr lang="en-GB" sz="900" dirty="0">
                          <a:effectLst/>
                        </a:rPr>
                        <a:t> at Plenary Session 2: A community- empowered EOSC</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4005731739"/>
                  </a:ext>
                </a:extLst>
              </a:tr>
              <a:tr h="300256">
                <a:tc>
                  <a:txBody>
                    <a:bodyPr/>
                    <a:lstStyle/>
                    <a:p>
                      <a:pPr algn="ctr">
                        <a:spcAft>
                          <a:spcPts val="0"/>
                        </a:spcAft>
                      </a:pPr>
                      <a:r>
                        <a:rPr lang="en-GB" sz="900">
                          <a:effectLst/>
                        </a:rPr>
                        <a:t>30 Jan 2019 London (UK)</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ESFRI RIs and EOSC Workshop</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ESFRI, ESFRI RIs and EOSC stakeholders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hlinkClick r:id="rId3"/>
                        </a:rPr>
                        <a:t>Presentation</a:t>
                      </a:r>
                      <a:r>
                        <a:rPr lang="en-GB" sz="900">
                          <a:effectLst/>
                        </a:rPr>
                        <a:t> at plenary session</a:t>
                      </a:r>
                      <a:endParaRPr lang="en-GB" sz="105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1063519723"/>
                  </a:ext>
                </a:extLst>
              </a:tr>
              <a:tr h="280772">
                <a:tc>
                  <a:txBody>
                    <a:bodyPr/>
                    <a:lstStyle/>
                    <a:p>
                      <a:pPr algn="ctr">
                        <a:spcAft>
                          <a:spcPts val="0"/>
                        </a:spcAft>
                      </a:pPr>
                      <a:r>
                        <a:rPr lang="en-GB" sz="900" dirty="0">
                          <a:effectLst/>
                        </a:rPr>
                        <a:t>6-7 Jun 2019 Turin (Italy)</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EOSC Jam Session</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EOSC projects and EOSC ESFRI Cluster projects.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Attended as an observer &amp; contributed to discussions</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817095865"/>
                  </a:ext>
                </a:extLst>
              </a:tr>
              <a:tr h="334531">
                <a:tc>
                  <a:txBody>
                    <a:bodyPr/>
                    <a:lstStyle/>
                    <a:p>
                      <a:pPr algn="ctr">
                        <a:spcAft>
                          <a:spcPts val="0"/>
                        </a:spcAft>
                      </a:pPr>
                      <a:r>
                        <a:rPr lang="en-GB" sz="900" dirty="0">
                          <a:effectLst/>
                        </a:rPr>
                        <a:t>24-28 Jun 2019 Lyon (France)</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EWAAS - European Week of Astronomy and Space Science</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Astrophysicists from all over Europe and beyond</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hlinkClick r:id="rId4"/>
                        </a:rPr>
                        <a:t>Presentation</a:t>
                      </a:r>
                      <a:r>
                        <a:rPr lang="en-GB" sz="900">
                          <a:effectLst/>
                        </a:rPr>
                        <a:t> about ESCAPE</a:t>
                      </a:r>
                      <a:endParaRPr lang="en-GB" sz="105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986599828"/>
                  </a:ext>
                </a:extLst>
              </a:tr>
              <a:tr h="334531">
                <a:tc>
                  <a:txBody>
                    <a:bodyPr/>
                    <a:lstStyle/>
                    <a:p>
                      <a:pPr algn="ctr">
                        <a:spcAft>
                          <a:spcPts val="0"/>
                        </a:spcAft>
                      </a:pPr>
                      <a:r>
                        <a:rPr lang="en-GB" sz="900">
                          <a:effectLst/>
                        </a:rPr>
                        <a:t>5-8 August 2019 Sydney (Australia)</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Astronomical Data Archives Meeting 2019</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Astronomers &amp; data managers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Presentation about ESCAPE</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1953400194"/>
                  </a:ext>
                </a:extLst>
              </a:tr>
              <a:tr h="334531">
                <a:tc>
                  <a:txBody>
                    <a:bodyPr/>
                    <a:lstStyle/>
                    <a:p>
                      <a:pPr algn="ctr">
                        <a:spcAft>
                          <a:spcPts val="0"/>
                        </a:spcAft>
                      </a:pPr>
                      <a:r>
                        <a:rPr lang="en-GB" sz="900">
                          <a:effectLst/>
                        </a:rPr>
                        <a:t>12 Sep 2019 Online event (UK)</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Open Talks at Open University</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University students &amp; general public</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Presentation about ESCAPE</a:t>
                      </a:r>
                      <a:endParaRPr lang="en-GB" sz="105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3943682219"/>
                  </a:ext>
                </a:extLst>
              </a:tr>
              <a:tr h="334531">
                <a:tc>
                  <a:txBody>
                    <a:bodyPr/>
                    <a:lstStyle/>
                    <a:p>
                      <a:pPr algn="ctr">
                        <a:spcAft>
                          <a:spcPts val="0"/>
                        </a:spcAft>
                      </a:pPr>
                      <a:r>
                        <a:rPr lang="en-GB" sz="900">
                          <a:effectLst/>
                        </a:rPr>
                        <a:t>24 Sep 2019 Compostela (Spain)</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IBERGRID 2019</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Software developers, data managers &amp; computing professionals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Presentation about ESCAPE</a:t>
                      </a:r>
                      <a:endParaRPr lang="en-GB" sz="105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2865205000"/>
                  </a:ext>
                </a:extLst>
              </a:tr>
              <a:tr h="390536">
                <a:tc>
                  <a:txBody>
                    <a:bodyPr/>
                    <a:lstStyle/>
                    <a:p>
                      <a:pPr algn="ctr">
                        <a:spcAft>
                          <a:spcPts val="0"/>
                        </a:spcAft>
                      </a:pPr>
                      <a:r>
                        <a:rPr lang="en-GB" sz="900">
                          <a:effectLst/>
                        </a:rPr>
                        <a:t>6-10 Oct 2019 Groningen (The Netherlands)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2nd IVOA - ADASS Astronomical Data Analysis Software and Systems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Astronomical Data Analysis and Software Systems</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ESCAPE posters (</a:t>
                      </a:r>
                      <a:r>
                        <a:rPr lang="en-GB" sz="900">
                          <a:effectLst/>
                          <a:hlinkClick r:id="rId5"/>
                        </a:rPr>
                        <a:t>Abstract 1</a:t>
                      </a:r>
                      <a:r>
                        <a:rPr lang="en-GB" sz="900">
                          <a:effectLst/>
                        </a:rPr>
                        <a:t> |</a:t>
                      </a:r>
                      <a:r>
                        <a:rPr lang="en-GB" sz="900" u="none" strike="noStrike">
                          <a:effectLst/>
                          <a:hlinkClick r:id="rId6"/>
                        </a:rPr>
                        <a:t> </a:t>
                      </a:r>
                      <a:r>
                        <a:rPr lang="en-GB" sz="900">
                          <a:effectLst/>
                          <a:hlinkClick r:id="rId6"/>
                        </a:rPr>
                        <a:t>Abstract 2</a:t>
                      </a:r>
                      <a:r>
                        <a:rPr lang="en-GB" sz="900">
                          <a:effectLst/>
                        </a:rPr>
                        <a:t> |</a:t>
                      </a:r>
                      <a:r>
                        <a:rPr lang="en-GB" sz="900" u="none" strike="noStrike">
                          <a:effectLst/>
                          <a:hlinkClick r:id="rId7"/>
                        </a:rPr>
                        <a:t> </a:t>
                      </a:r>
                      <a:r>
                        <a:rPr lang="en-GB" sz="900">
                          <a:effectLst/>
                          <a:hlinkClick r:id="rId7"/>
                        </a:rPr>
                        <a:t>Poster 1</a:t>
                      </a:r>
                      <a:r>
                        <a:rPr lang="en-GB" sz="900">
                          <a:effectLst/>
                        </a:rPr>
                        <a:t>)</a:t>
                      </a:r>
                      <a:endParaRPr lang="en-GB" sz="105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3385256615"/>
                  </a:ext>
                </a:extLst>
              </a:tr>
              <a:tr h="470598">
                <a:tc>
                  <a:txBody>
                    <a:bodyPr/>
                    <a:lstStyle/>
                    <a:p>
                      <a:pPr algn="ctr">
                        <a:spcAft>
                          <a:spcPts val="0"/>
                        </a:spcAft>
                      </a:pPr>
                      <a:r>
                        <a:rPr lang="en-GB" sz="900">
                          <a:effectLst/>
                        </a:rPr>
                        <a:t>9-10 Sep 2019 Brussels (The Netherlands)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Building EOSC through the H2020 projects current status and future directions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EOSC-related projects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Showcase project</a:t>
                      </a:r>
                      <a:r>
                        <a:rPr lang="en-GB" sz="900" u="none" strike="noStrike">
                          <a:effectLst/>
                          <a:hlinkClick r:id="rId8"/>
                        </a:rPr>
                        <a:t> </a:t>
                      </a:r>
                      <a:r>
                        <a:rPr lang="en-GB" sz="900">
                          <a:effectLst/>
                          <a:hlinkClick r:id="rId8"/>
                        </a:rPr>
                        <a:t>roll-up</a:t>
                      </a:r>
                      <a:r>
                        <a:rPr lang="en-GB" sz="900">
                          <a:effectLst/>
                        </a:rPr>
                        <a:t> banner and</a:t>
                      </a:r>
                      <a:r>
                        <a:rPr lang="en-GB" sz="900" u="none" strike="noStrike">
                          <a:effectLst/>
                          <a:hlinkClick r:id="rId9"/>
                        </a:rPr>
                        <a:t> </a:t>
                      </a:r>
                      <a:r>
                        <a:rPr lang="en-GB" sz="900">
                          <a:effectLst/>
                          <a:hlinkClick r:id="rId9"/>
                        </a:rPr>
                        <a:t>flyer</a:t>
                      </a:r>
                      <a:r>
                        <a:rPr lang="en-GB" sz="900">
                          <a:effectLst/>
                        </a:rPr>
                        <a:t> were distributed</a:t>
                      </a:r>
                      <a:endParaRPr lang="en-GB" sz="105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4163623557"/>
                  </a:ext>
                </a:extLst>
              </a:tr>
              <a:tr h="334531">
                <a:tc>
                  <a:txBody>
                    <a:bodyPr/>
                    <a:lstStyle/>
                    <a:p>
                      <a:pPr algn="ctr">
                        <a:spcAft>
                          <a:spcPts val="0"/>
                        </a:spcAft>
                      </a:pPr>
                      <a:r>
                        <a:rPr lang="en-GB" sz="900">
                          <a:effectLst/>
                        </a:rPr>
                        <a:t>14-16 Oct 2019 Orsay (France)</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Joint ECFA-NuPECC-ApPEC Seminar</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Data science and </a:t>
                      </a:r>
                      <a:r>
                        <a:rPr lang="en-GB" sz="900" dirty="0" err="1">
                          <a:effectLst/>
                        </a:rPr>
                        <a:t>astroparticle</a:t>
                      </a:r>
                      <a:r>
                        <a:rPr lang="en-GB" sz="900" dirty="0">
                          <a:effectLst/>
                        </a:rPr>
                        <a:t> physics professionals</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 </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3105757564"/>
                  </a:ext>
                </a:extLst>
              </a:tr>
              <a:tr h="334531">
                <a:tc>
                  <a:txBody>
                    <a:bodyPr/>
                    <a:lstStyle/>
                    <a:p>
                      <a:pPr algn="ctr">
                        <a:spcAft>
                          <a:spcPts val="0"/>
                        </a:spcAft>
                      </a:pPr>
                      <a:r>
                        <a:rPr lang="en-GB" sz="900">
                          <a:effectLst/>
                        </a:rPr>
                        <a:t>21 Oct 2019 Helsinki (Finland)</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EOSC Services, Collaborations, and the RDA</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EOSC and Research Data Communities</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ESCAPE</a:t>
                      </a:r>
                      <a:r>
                        <a:rPr lang="en-GB" sz="900" u="none" strike="noStrike" dirty="0">
                          <a:effectLst/>
                          <a:hlinkClick r:id="rId10"/>
                        </a:rPr>
                        <a:t> </a:t>
                      </a:r>
                      <a:r>
                        <a:rPr lang="en-GB" sz="900" dirty="0">
                          <a:effectLst/>
                          <a:hlinkClick r:id="rId10"/>
                        </a:rPr>
                        <a:t>presentation</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589440554"/>
                  </a:ext>
                </a:extLst>
              </a:tr>
              <a:tr h="470598">
                <a:tc>
                  <a:txBody>
                    <a:bodyPr/>
                    <a:lstStyle/>
                    <a:p>
                      <a:pPr algn="ctr">
                        <a:spcAft>
                          <a:spcPts val="0"/>
                        </a:spcAft>
                      </a:pPr>
                      <a:r>
                        <a:rPr lang="en-GB" sz="900">
                          <a:effectLst/>
                        </a:rPr>
                        <a:t>4-8 Nov 2019 Adelaide (Australia)</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24th International Conference on Computing in High-Energy and Nuclear Physics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Computing professionals from High Energy and Nuclear Physics.</a:t>
                      </a:r>
                      <a:endParaRPr lang="en-GB" sz="1050" dirty="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ESCAPE</a:t>
                      </a:r>
                      <a:r>
                        <a:rPr lang="en-GB" sz="900" u="none" strike="noStrike" dirty="0">
                          <a:effectLst/>
                          <a:hlinkClick r:id="rId11"/>
                        </a:rPr>
                        <a:t> </a:t>
                      </a:r>
                      <a:r>
                        <a:rPr lang="en-GB" sz="900" dirty="0">
                          <a:effectLst/>
                          <a:hlinkClick r:id="rId11"/>
                        </a:rPr>
                        <a:t>presentation</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3368727963"/>
                  </a:ext>
                </a:extLst>
              </a:tr>
              <a:tr h="334531">
                <a:tc>
                  <a:txBody>
                    <a:bodyPr/>
                    <a:lstStyle/>
                    <a:p>
                      <a:pPr algn="ctr">
                        <a:spcAft>
                          <a:spcPts val="0"/>
                        </a:spcAft>
                      </a:pPr>
                      <a:r>
                        <a:rPr lang="en-GB" sz="900">
                          <a:effectLst/>
                        </a:rPr>
                        <a:t>19-22 Nov 2019 Madrid (Spain)</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ESA/ESO SCIOPS workshop 2019</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ESA and ESO communities concerned with “cross-facility coordination in the multi-messenger era”.</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2 ESCAPE presentations</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3804750534"/>
                  </a:ext>
                </a:extLst>
              </a:tr>
              <a:tr h="606665">
                <a:tc>
                  <a:txBody>
                    <a:bodyPr/>
                    <a:lstStyle/>
                    <a:p>
                      <a:pPr algn="ctr">
                        <a:spcAft>
                          <a:spcPts val="0"/>
                        </a:spcAft>
                      </a:pPr>
                      <a:r>
                        <a:rPr lang="en-GB" sz="900">
                          <a:effectLst/>
                        </a:rPr>
                        <a:t>26-28 Nov 2019 Budapest (Hungary)</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EOSC Symposium</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EOSC community, Research &amp; Academic institution, Research Communities, Business organisations, EU eInfrastructures, Research Infrastructures, policy makers, funding agencies, industry, HPC centers, SDOs, citizen scientists, publishers, Data service providers.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hlinkClick r:id="rId12"/>
                        </a:rPr>
                        <a:t>Poster</a:t>
                      </a:r>
                      <a:r>
                        <a:rPr lang="en-GB" sz="900" dirty="0">
                          <a:effectLst/>
                        </a:rPr>
                        <a:t> presentation</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3277023756"/>
                  </a:ext>
                </a:extLst>
              </a:tr>
              <a:tr h="245637">
                <a:tc>
                  <a:txBody>
                    <a:bodyPr/>
                    <a:lstStyle/>
                    <a:p>
                      <a:pPr algn="ctr">
                        <a:spcAft>
                          <a:spcPts val="0"/>
                        </a:spcAft>
                      </a:pPr>
                      <a:r>
                        <a:rPr lang="en-GB" sz="900">
                          <a:effectLst/>
                        </a:rPr>
                        <a:t>8-9 Dec 2019 Pisa (Italy)</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REINFORCE kick-off meeting</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a:effectLst/>
                        </a:rPr>
                        <a:t>Academia and citizen science professionals</a:t>
                      </a:r>
                      <a:endParaRPr lang="en-GB" sz="1050">
                        <a:effectLst/>
                        <a:latin typeface="Calibri" panose="020F0502020204030204" pitchFamily="34" charset="0"/>
                        <a:ea typeface="Calibri" panose="020F0502020204030204" pitchFamily="34" charset="0"/>
                      </a:endParaRPr>
                    </a:p>
                  </a:txBody>
                  <a:tcPr marL="31449" marR="31449" marT="31449" marB="31449"/>
                </a:tc>
                <a:tc>
                  <a:txBody>
                    <a:bodyPr/>
                    <a:lstStyle/>
                    <a:p>
                      <a:pPr algn="just">
                        <a:spcAft>
                          <a:spcPts val="0"/>
                        </a:spcAft>
                      </a:pPr>
                      <a:r>
                        <a:rPr lang="en-GB" sz="900" dirty="0">
                          <a:effectLst/>
                        </a:rPr>
                        <a:t>ESCAPE Citizen Science Presentation</a:t>
                      </a:r>
                      <a:endParaRPr lang="en-GB" sz="1050" dirty="0">
                        <a:effectLst/>
                        <a:latin typeface="Calibri" panose="020F0502020204030204" pitchFamily="34" charset="0"/>
                        <a:ea typeface="Calibri" panose="020F0502020204030204" pitchFamily="34" charset="0"/>
                      </a:endParaRPr>
                    </a:p>
                  </a:txBody>
                  <a:tcPr marL="31449" marR="31449" marT="31449" marB="31449"/>
                </a:tc>
                <a:extLst>
                  <a:ext uri="{0D108BD9-81ED-4DB2-BD59-A6C34878D82A}">
                    <a16:rowId xmlns:a16="http://schemas.microsoft.com/office/drawing/2014/main" val="1694859753"/>
                  </a:ext>
                </a:extLst>
              </a:tr>
            </a:tbl>
          </a:graphicData>
        </a:graphic>
      </p:graphicFrame>
    </p:spTree>
    <p:extLst>
      <p:ext uri="{BB962C8B-B14F-4D97-AF65-F5344CB8AC3E}">
        <p14:creationId xmlns:p14="http://schemas.microsoft.com/office/powerpoint/2010/main" val="38435682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0D4661-789E-4BD1-B58E-60810CD22F12}"/>
              </a:ext>
            </a:extLst>
          </p:cNvPr>
          <p:cNvSpPr>
            <a:spLocks noGrp="1"/>
          </p:cNvSpPr>
          <p:nvPr>
            <p:ph idx="1"/>
          </p:nvPr>
        </p:nvSpPr>
        <p:spPr>
          <a:xfrm>
            <a:off x="80014" y="1702191"/>
            <a:ext cx="9204666" cy="3605750"/>
          </a:xfrm>
        </p:spPr>
        <p:txBody>
          <a:bodyPr>
            <a:normAutofit fontScale="92500" lnSpcReduction="10000"/>
          </a:bodyPr>
          <a:lstStyle/>
          <a:p>
            <a:r>
              <a:rPr lang="en-US" sz="2000" b="1" dirty="0"/>
              <a:t>Timing</a:t>
            </a:r>
            <a:r>
              <a:rPr lang="en-US" sz="2000" dirty="0"/>
              <a:t>: M1-M48</a:t>
            </a:r>
          </a:p>
          <a:p>
            <a:r>
              <a:rPr lang="en-US" sz="2000" b="1" dirty="0"/>
              <a:t>Lead</a:t>
            </a:r>
            <a:r>
              <a:rPr lang="en-US" sz="2000" dirty="0"/>
              <a:t>: Trust-IT Services (28PM)</a:t>
            </a:r>
          </a:p>
          <a:p>
            <a:r>
              <a:rPr lang="en-US" sz="2000" b="1" dirty="0"/>
              <a:t>Partners Involved</a:t>
            </a:r>
            <a:r>
              <a:rPr lang="en-US" sz="2000" dirty="0"/>
              <a:t>: CNRS-LAPP (12PM) &amp; OU (2PM)</a:t>
            </a:r>
          </a:p>
          <a:p>
            <a:r>
              <a:rPr lang="en-US" sz="2000" b="1" dirty="0"/>
              <a:t>Deliverables</a:t>
            </a:r>
            <a:r>
              <a:rPr lang="en-US" sz="2000" dirty="0"/>
              <a:t>: </a:t>
            </a:r>
          </a:p>
          <a:p>
            <a:pPr lvl="1"/>
            <a:r>
              <a:rPr lang="en-US" sz="1800" dirty="0"/>
              <a:t>D6.1 – ESCAPE website live (June19) </a:t>
            </a:r>
          </a:p>
          <a:p>
            <a:pPr lvl="1"/>
            <a:r>
              <a:rPr lang="en-US" sz="1800" dirty="0"/>
              <a:t>D6.2 – Dissemination &amp; Exploitation Plan (Janry20) </a:t>
            </a:r>
          </a:p>
          <a:p>
            <a:pPr lvl="1"/>
            <a:r>
              <a:rPr lang="en-US" sz="1800" dirty="0"/>
              <a:t>D6.3 – Brochure publication (June20)</a:t>
            </a:r>
          </a:p>
          <a:p>
            <a:r>
              <a:rPr lang="en-US" sz="2000" b="1" dirty="0"/>
              <a:t>Contributions requested for next 6 months</a:t>
            </a:r>
            <a:r>
              <a:rPr lang="en-US" sz="2000" dirty="0"/>
              <a:t>:</a:t>
            </a:r>
          </a:p>
          <a:p>
            <a:pPr lvl="1"/>
            <a:r>
              <a:rPr lang="en-US" sz="1800" dirty="0"/>
              <a:t>Blogposts from EOSC WG members </a:t>
            </a:r>
            <a:r>
              <a:rPr lang="en-US" sz="1800" dirty="0">
                <a:solidFill>
                  <a:srgbClr val="FF0000"/>
                </a:solidFill>
              </a:rPr>
              <a:t>that support objectives of ESCAPE </a:t>
            </a:r>
          </a:p>
          <a:p>
            <a:pPr lvl="1"/>
            <a:r>
              <a:rPr lang="en-US" sz="1800" dirty="0"/>
              <a:t>Every 2 months, a WP updated about latest activities</a:t>
            </a:r>
          </a:p>
          <a:p>
            <a:pPr lvl="1"/>
            <a:r>
              <a:rPr lang="en-US" sz="1800" dirty="0"/>
              <a:t>Pieces of news / Webinars of ESCAPE Services &amp; Science projects</a:t>
            </a:r>
          </a:p>
          <a:p>
            <a:endParaRPr lang="it-IT" sz="2000" dirty="0"/>
          </a:p>
        </p:txBody>
      </p:sp>
      <p:sp>
        <p:nvSpPr>
          <p:cNvPr id="4" name="Segnaposto data 3">
            <a:extLst>
              <a:ext uri="{FF2B5EF4-FFF2-40B4-BE49-F238E27FC236}">
                <a16:creationId xmlns:a16="http://schemas.microsoft.com/office/drawing/2014/main" id="{EF0E8230-2952-4CC3-986F-A838ACD1C6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2BDD217D-FC40-46D5-AE1E-3A83ECBA0EE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ttangolo 9">
            <a:extLst>
              <a:ext uri="{FF2B5EF4-FFF2-40B4-BE49-F238E27FC236}">
                <a16:creationId xmlns:a16="http://schemas.microsoft.com/office/drawing/2014/main" id="{C752579F-6877-4E67-8434-633C11E35696}"/>
              </a:ext>
            </a:extLst>
          </p:cNvPr>
          <p:cNvSpPr/>
          <p:nvPr/>
        </p:nvSpPr>
        <p:spPr>
          <a:xfrm>
            <a:off x="-32530" y="5317589"/>
            <a:ext cx="9204666" cy="675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Synchronyse</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our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efforts</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communication by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liaising</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well with all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WPs</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to ensure that a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consistent</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message</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is</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carried out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throughout</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whole</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project</a:t>
            </a:r>
            <a:r>
              <a:rPr kumimoji="0" lang="it-IT"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it-IT"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timeframe</a:t>
            </a: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Segnaposto contenuto 2">
            <a:extLst>
              <a:ext uri="{FF2B5EF4-FFF2-40B4-BE49-F238E27FC236}">
                <a16:creationId xmlns:a16="http://schemas.microsoft.com/office/drawing/2014/main" id="{CFF1452C-5761-4108-8786-45C45820E8BC}"/>
              </a:ext>
            </a:extLst>
          </p:cNvPr>
          <p:cNvSpPr txBox="1">
            <a:spLocks/>
          </p:cNvSpPr>
          <p:nvPr/>
        </p:nvSpPr>
        <p:spPr>
          <a:xfrm>
            <a:off x="150350" y="1019909"/>
            <a:ext cx="8796705" cy="3883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pt-PT" sz="2400" b="1" i="0" u="none" strike="noStrike" kern="1200" cap="none" spc="0" normalizeH="0" baseline="0" noProof="0" dirty="0">
                <a:ln>
                  <a:noFill/>
                </a:ln>
                <a:solidFill>
                  <a:prstClr val="black"/>
                </a:solidFill>
                <a:effectLst/>
                <a:uLnTx/>
                <a:uFillTx/>
                <a:latin typeface="Calibri"/>
                <a:ea typeface="+mn-ea"/>
                <a:cs typeface="+mn-cs"/>
              </a:rPr>
              <a:t>“Task 6.1 Public Engagement and Communication”</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itolo 1">
            <a:extLst>
              <a:ext uri="{FF2B5EF4-FFF2-40B4-BE49-F238E27FC236}">
                <a16:creationId xmlns:a16="http://schemas.microsoft.com/office/drawing/2014/main" id="{0D0EF493-E63B-43F6-8458-4B284279EB2A}"/>
              </a:ext>
            </a:extLst>
          </p:cNvPr>
          <p:cNvSpPr>
            <a:spLocks noGrp="1"/>
          </p:cNvSpPr>
          <p:nvPr>
            <p:ph type="title"/>
          </p:nvPr>
        </p:nvSpPr>
        <p:spPr>
          <a:xfrm>
            <a:off x="1224951" y="160027"/>
            <a:ext cx="7290399" cy="655899"/>
          </a:xfrm>
        </p:spPr>
        <p:txBody>
          <a:bodyPr>
            <a:normAutofit fontScale="90000"/>
          </a:bodyPr>
          <a:lstStyle/>
          <a:p>
            <a:pPr algn="ctr"/>
            <a:r>
              <a:rPr lang="pt-PT" b="1" dirty="0"/>
              <a:t>WP6 - Engagement and Communication</a:t>
            </a:r>
            <a:endParaRPr lang="it-IT" b="1" dirty="0"/>
          </a:p>
        </p:txBody>
      </p:sp>
      <p:sp>
        <p:nvSpPr>
          <p:cNvPr id="9"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Immagine 6"/>
          <p:cNvPicPr>
            <a:picLocks noChangeAspect="1"/>
          </p:cNvPicPr>
          <p:nvPr/>
        </p:nvPicPr>
        <p:blipFill>
          <a:blip r:embed="rId3"/>
          <a:stretch>
            <a:fillRect/>
          </a:stretch>
        </p:blipFill>
        <p:spPr>
          <a:xfrm>
            <a:off x="6080185" y="1692543"/>
            <a:ext cx="2689449" cy="886028"/>
          </a:xfrm>
          <a:prstGeom prst="rect">
            <a:avLst/>
          </a:prstGeom>
        </p:spPr>
      </p:pic>
      <p:sp>
        <p:nvSpPr>
          <p:cNvPr id="2" name="Rettangolo 1"/>
          <p:cNvSpPr/>
          <p:nvPr/>
        </p:nvSpPr>
        <p:spPr>
          <a:xfrm>
            <a:off x="6783547" y="1498229"/>
            <a:ext cx="128272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T6.1 Leader</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11"/>
          <p:cNvSpPr/>
          <p:nvPr/>
        </p:nvSpPr>
        <p:spPr>
          <a:xfrm>
            <a:off x="6852312" y="2872638"/>
            <a:ext cx="15223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Supported by </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410" y="3340923"/>
            <a:ext cx="560161" cy="560161"/>
          </a:xfrm>
          <a:prstGeom prst="rect">
            <a:avLst/>
          </a:prstGeom>
        </p:spPr>
      </p:pic>
      <p:pic>
        <p:nvPicPr>
          <p:cNvPr id="14" name="Immagin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0312" y="3380829"/>
            <a:ext cx="704340" cy="649760"/>
          </a:xfrm>
          <a:prstGeom prst="rect">
            <a:avLst/>
          </a:prstGeom>
        </p:spPr>
      </p:pic>
    </p:spTree>
    <p:extLst>
      <p:ext uri="{BB962C8B-B14F-4D97-AF65-F5344CB8AC3E}">
        <p14:creationId xmlns:p14="http://schemas.microsoft.com/office/powerpoint/2010/main" val="4213707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 International Synergies</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30</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graphicFrame>
        <p:nvGraphicFramePr>
          <p:cNvPr id="9" name="Table 8">
            <a:extLst>
              <a:ext uri="{FF2B5EF4-FFF2-40B4-BE49-F238E27FC236}">
                <a16:creationId xmlns:a16="http://schemas.microsoft.com/office/drawing/2014/main" id="{5549433B-0934-D342-A266-F5448934A64E}"/>
              </a:ext>
            </a:extLst>
          </p:cNvPr>
          <p:cNvGraphicFramePr>
            <a:graphicFrameLocks noGrp="1"/>
          </p:cNvGraphicFramePr>
          <p:nvPr>
            <p:extLst>
              <p:ext uri="{D42A27DB-BD31-4B8C-83A1-F6EECF244321}">
                <p14:modId xmlns:p14="http://schemas.microsoft.com/office/powerpoint/2010/main" val="1026391317"/>
              </p:ext>
            </p:extLst>
          </p:nvPr>
        </p:nvGraphicFramePr>
        <p:xfrm>
          <a:off x="28136" y="653326"/>
          <a:ext cx="9144000" cy="6204674"/>
        </p:xfrm>
        <a:graphic>
          <a:graphicData uri="http://schemas.openxmlformats.org/drawingml/2006/table">
            <a:tbl>
              <a:tblPr>
                <a:tableStyleId>{5C22544A-7EE6-4342-B048-85BDC9FD1C3A}</a:tableStyleId>
              </a:tblPr>
              <a:tblGrid>
                <a:gridCol w="1358899">
                  <a:extLst>
                    <a:ext uri="{9D8B030D-6E8A-4147-A177-3AD203B41FA5}">
                      <a16:colId xmlns:a16="http://schemas.microsoft.com/office/drawing/2014/main" val="1453837812"/>
                    </a:ext>
                  </a:extLst>
                </a:gridCol>
                <a:gridCol w="2971800">
                  <a:extLst>
                    <a:ext uri="{9D8B030D-6E8A-4147-A177-3AD203B41FA5}">
                      <a16:colId xmlns:a16="http://schemas.microsoft.com/office/drawing/2014/main" val="941254632"/>
                    </a:ext>
                  </a:extLst>
                </a:gridCol>
                <a:gridCol w="4813301">
                  <a:extLst>
                    <a:ext uri="{9D8B030D-6E8A-4147-A177-3AD203B41FA5}">
                      <a16:colId xmlns:a16="http://schemas.microsoft.com/office/drawing/2014/main" val="3885300133"/>
                    </a:ext>
                  </a:extLst>
                </a:gridCol>
              </a:tblGrid>
              <a:tr h="293425">
                <a:tc>
                  <a:txBody>
                    <a:bodyPr/>
                    <a:lstStyle/>
                    <a:p>
                      <a:pPr algn="ctr">
                        <a:spcAft>
                          <a:spcPts val="0"/>
                        </a:spcAft>
                      </a:pPr>
                      <a:r>
                        <a:rPr lang="en-GB" sz="1400" b="1" dirty="0">
                          <a:effectLst/>
                        </a:rPr>
                        <a:t>With whom?</a:t>
                      </a:r>
                      <a:endParaRPr lang="en-GB" sz="1600" b="1" dirty="0">
                        <a:effectLst/>
                        <a:latin typeface="Calibri" panose="020F0502020204030204" pitchFamily="34" charset="0"/>
                        <a:ea typeface="Calibri" panose="020F0502020204030204" pitchFamily="34" charset="0"/>
                      </a:endParaRPr>
                    </a:p>
                  </a:txBody>
                  <a:tcPr marL="46951" marR="46951" marT="46951" marB="46951"/>
                </a:tc>
                <a:tc>
                  <a:txBody>
                    <a:bodyPr/>
                    <a:lstStyle/>
                    <a:p>
                      <a:pPr algn="ctr">
                        <a:spcAft>
                          <a:spcPts val="0"/>
                        </a:spcAft>
                      </a:pPr>
                      <a:r>
                        <a:rPr lang="en-GB" sz="1400" b="1">
                          <a:effectLst/>
                        </a:rPr>
                        <a:t>To which purpose?</a:t>
                      </a:r>
                      <a:endParaRPr lang="en-GB" sz="1600" b="1">
                        <a:effectLst/>
                        <a:latin typeface="Calibri" panose="020F0502020204030204" pitchFamily="34" charset="0"/>
                        <a:ea typeface="Calibri" panose="020F0502020204030204" pitchFamily="34" charset="0"/>
                      </a:endParaRPr>
                    </a:p>
                  </a:txBody>
                  <a:tcPr marL="46951" marR="46951" marT="46951" marB="46951"/>
                </a:tc>
                <a:tc>
                  <a:txBody>
                    <a:bodyPr/>
                    <a:lstStyle/>
                    <a:p>
                      <a:pPr algn="ctr">
                        <a:spcAft>
                          <a:spcPts val="0"/>
                        </a:spcAft>
                      </a:pPr>
                      <a:r>
                        <a:rPr lang="en-GB" sz="1400" b="1" dirty="0">
                          <a:effectLst/>
                        </a:rPr>
                        <a:t>How?</a:t>
                      </a:r>
                      <a:endParaRPr lang="en-GB" sz="1600" b="1" dirty="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2361856654"/>
                  </a:ext>
                </a:extLst>
              </a:tr>
              <a:tr h="788251">
                <a:tc>
                  <a:txBody>
                    <a:bodyPr/>
                    <a:lstStyle/>
                    <a:p>
                      <a:pPr algn="just">
                        <a:spcAft>
                          <a:spcPts val="0"/>
                        </a:spcAft>
                      </a:pPr>
                      <a:r>
                        <a:rPr lang="en-GB" sz="1400">
                          <a:effectLst/>
                        </a:rPr>
                        <a:t>EOSC Secretariat</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dirty="0">
                          <a:effectLst/>
                        </a:rPr>
                        <a:t>To develop an EOSC as a large infrastructure to support and develop open science and open innovation in Europe and beyond, ESCAPE engages with the EOSC Secretariat</a:t>
                      </a:r>
                      <a:endParaRPr lang="en-GB" sz="1600" dirty="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1200"/>
                        </a:spcAft>
                      </a:pPr>
                      <a:r>
                        <a:rPr lang="en-GB" sz="1200" dirty="0">
                          <a:effectLst/>
                        </a:rPr>
                        <a:t>Release of an ESCAPE Position Statement</a:t>
                      </a:r>
                      <a:endParaRPr lang="en-GB" sz="1600" dirty="0">
                        <a:effectLst/>
                      </a:endParaRPr>
                    </a:p>
                    <a:p>
                      <a:pPr algn="just">
                        <a:spcBef>
                          <a:spcPts val="1200"/>
                        </a:spcBef>
                        <a:spcAft>
                          <a:spcPts val="0"/>
                        </a:spcAft>
                      </a:pPr>
                      <a:r>
                        <a:rPr lang="en-GB" sz="1200" dirty="0">
                          <a:effectLst/>
                        </a:rPr>
                        <a:t> </a:t>
                      </a:r>
                      <a:endParaRPr lang="en-GB" sz="1600" dirty="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3647137146"/>
                  </a:ext>
                </a:extLst>
              </a:tr>
              <a:tr h="497177">
                <a:tc>
                  <a:txBody>
                    <a:bodyPr/>
                    <a:lstStyle/>
                    <a:p>
                      <a:pPr algn="just">
                        <a:spcAft>
                          <a:spcPts val="0"/>
                        </a:spcAft>
                      </a:pPr>
                      <a:r>
                        <a:rPr lang="en-GB" sz="1400" dirty="0">
                          <a:effectLst/>
                        </a:rPr>
                        <a:t>APPEC, </a:t>
                      </a:r>
                      <a:r>
                        <a:rPr lang="en-GB" sz="1400" dirty="0" err="1">
                          <a:effectLst/>
                        </a:rPr>
                        <a:t>NuPPEC</a:t>
                      </a:r>
                      <a:r>
                        <a:rPr lang="en-GB" sz="1400" dirty="0">
                          <a:effectLst/>
                        </a:rPr>
                        <a:t>, ECFA, ASTRONET &amp; ESA</a:t>
                      </a:r>
                      <a:endParaRPr lang="en-GB" sz="1600" dirty="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With a view on exploring synergies in research and organisation</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Organizing seminars or events</a:t>
                      </a:r>
                      <a:endParaRPr lang="en-GB" sz="160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1555118956"/>
                  </a:ext>
                </a:extLst>
              </a:tr>
              <a:tr h="613607">
                <a:tc>
                  <a:txBody>
                    <a:bodyPr/>
                    <a:lstStyle/>
                    <a:p>
                      <a:pPr algn="just">
                        <a:spcAft>
                          <a:spcPts val="0"/>
                        </a:spcAft>
                      </a:pPr>
                      <a:r>
                        <a:rPr lang="en-GB" sz="1400">
                          <a:effectLst/>
                        </a:rPr>
                        <a:t>2020 REINFORCE project</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To create citizen science experiments, and some of these experiments also happen to have links to ESFRIs (KM3NeT, CERN, EGO/VIRGO)</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ESCAPE funded role in REINFORCE is to chair the Advisory Board, to seek added value from collaborations and avoid duplications</a:t>
                      </a:r>
                      <a:endParaRPr lang="en-GB" sz="160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3087650806"/>
                  </a:ext>
                </a:extLst>
              </a:tr>
              <a:tr h="1424276">
                <a:tc>
                  <a:txBody>
                    <a:bodyPr/>
                    <a:lstStyle/>
                    <a:p>
                      <a:pPr algn="just">
                        <a:spcAft>
                          <a:spcPts val="1200"/>
                        </a:spcAft>
                      </a:pPr>
                      <a:r>
                        <a:rPr lang="en-GB" sz="1400" dirty="0">
                          <a:effectLst/>
                        </a:rPr>
                        <a:t>Other clusters, (ENVRI-FAIR, </a:t>
                      </a:r>
                      <a:r>
                        <a:rPr lang="en-GB" sz="1400" dirty="0" err="1">
                          <a:effectLst/>
                        </a:rPr>
                        <a:t>PaNOSC</a:t>
                      </a:r>
                      <a:r>
                        <a:rPr lang="en-GB" sz="1400" dirty="0">
                          <a:effectLst/>
                        </a:rPr>
                        <a:t>, SSHOC, EOSC-Life) &amp; </a:t>
                      </a:r>
                      <a:r>
                        <a:rPr lang="en-GB" sz="1400" dirty="0" err="1">
                          <a:effectLst/>
                        </a:rPr>
                        <a:t>FAIRsFAIR</a:t>
                      </a:r>
                      <a:endParaRPr lang="en-GB" sz="1600" dirty="0">
                        <a:effectLst/>
                      </a:endParaRPr>
                    </a:p>
                    <a:p>
                      <a:pPr algn="just">
                        <a:spcBef>
                          <a:spcPts val="1200"/>
                        </a:spcBef>
                        <a:spcAft>
                          <a:spcPts val="0"/>
                        </a:spcAft>
                      </a:pPr>
                      <a:r>
                        <a:rPr lang="en-GB" sz="1400" dirty="0">
                          <a:effectLst/>
                        </a:rPr>
                        <a:t> </a:t>
                      </a:r>
                      <a:endParaRPr lang="en-GB" sz="1600" dirty="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Adopt common solutions for an even larger economy of scale as well as the roles of a federation of clusters in support of the EOSC effective governance.</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1200"/>
                        </a:spcAft>
                      </a:pPr>
                      <a:r>
                        <a:rPr lang="en-GB" sz="1200" dirty="0">
                          <a:effectLst/>
                        </a:rPr>
                        <a:t>Meetings on 3-month basis, to share best practices in communication and dissemination, create synergies, join forces. This process was begun during the Research Data Alliance Plenary Meeting in Helsinki (21 October 2019).</a:t>
                      </a:r>
                      <a:r>
                        <a:rPr lang="en-GB" sz="1600" dirty="0">
                          <a:effectLst/>
                        </a:rPr>
                        <a:t/>
                      </a:r>
                      <a:br>
                        <a:rPr lang="en-GB" sz="1600" dirty="0">
                          <a:effectLst/>
                        </a:rPr>
                      </a:br>
                      <a:r>
                        <a:rPr lang="en-GB" sz="1200" dirty="0">
                          <a:effectLst/>
                        </a:rPr>
                        <a:t>At that meeting, SSHOC invited representatives from ESFRI cluster projects, the EOSC, as well as the RDA Working and Interest Groups, to discussions on collaborations &amp; commonalities.</a:t>
                      </a:r>
                      <a:r>
                        <a:rPr lang="en-GB" sz="1600" dirty="0">
                          <a:effectLst/>
                        </a:rPr>
                        <a:t/>
                      </a:r>
                      <a:br>
                        <a:rPr lang="en-GB" sz="1600" dirty="0">
                          <a:effectLst/>
                        </a:rPr>
                      </a:br>
                      <a:r>
                        <a:rPr lang="en-GB" sz="1200" dirty="0">
                          <a:effectLst/>
                        </a:rPr>
                        <a:t>The aspiration is to engage more widely at ESOF 2020, and to form a Joint Stakeholder Forum</a:t>
                      </a:r>
                      <a:endParaRPr lang="en-GB" sz="1600" dirty="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4009824048"/>
                  </a:ext>
                </a:extLst>
              </a:tr>
              <a:tr h="613607">
                <a:tc>
                  <a:txBody>
                    <a:bodyPr/>
                    <a:lstStyle/>
                    <a:p>
                      <a:pPr algn="just">
                        <a:spcAft>
                          <a:spcPts val="0"/>
                        </a:spcAft>
                      </a:pPr>
                      <a:r>
                        <a:rPr lang="en-GB" sz="1400">
                          <a:effectLst/>
                        </a:rPr>
                        <a:t>FAIRsFAIR</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Explore synergies on cross-cluster work on FAIR data principles and practices via the dissemination and stakeholder engagement</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dirty="0">
                          <a:effectLst/>
                        </a:rPr>
                        <a:t>ESCAPE successfully nominated Dr Mark Allen as a representative for the </a:t>
                      </a:r>
                      <a:r>
                        <a:rPr lang="en-GB" sz="1200" dirty="0" err="1">
                          <a:effectLst/>
                        </a:rPr>
                        <a:t>FAIRsFAIR</a:t>
                      </a:r>
                      <a:r>
                        <a:rPr lang="en-GB" sz="1200" dirty="0">
                          <a:effectLst/>
                        </a:rPr>
                        <a:t> EGFC call</a:t>
                      </a:r>
                      <a:endParaRPr lang="en-GB" sz="1600" dirty="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1705792895"/>
                  </a:ext>
                </a:extLst>
              </a:tr>
              <a:tr h="962895">
                <a:tc>
                  <a:txBody>
                    <a:bodyPr/>
                    <a:lstStyle/>
                    <a:p>
                      <a:pPr algn="just">
                        <a:spcAft>
                          <a:spcPts val="0"/>
                        </a:spcAft>
                      </a:pPr>
                      <a:r>
                        <a:rPr lang="en-GB" sz="1400">
                          <a:effectLst/>
                        </a:rPr>
                        <a:t>CS3MESH</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a:effectLst/>
                        </a:rPr>
                        <a:t>The CS3MESH project aims to provide a collaborative storage service to researchers, research institutions and universities and to deliver the initial and coherent implementation of the long-term CS3 collaborative infrastructure.</a:t>
                      </a:r>
                      <a:endParaRPr lang="en-GB" sz="1600">
                        <a:effectLst/>
                        <a:latin typeface="Calibri" panose="020F0502020204030204" pitchFamily="34" charset="0"/>
                        <a:ea typeface="Calibri" panose="020F0502020204030204" pitchFamily="34" charset="0"/>
                      </a:endParaRPr>
                    </a:p>
                  </a:txBody>
                  <a:tcPr marL="46951" marR="46951" marT="46951" marB="46951"/>
                </a:tc>
                <a:tc>
                  <a:txBody>
                    <a:bodyPr/>
                    <a:lstStyle/>
                    <a:p>
                      <a:pPr algn="just">
                        <a:spcAft>
                          <a:spcPts val="0"/>
                        </a:spcAft>
                      </a:pPr>
                      <a:r>
                        <a:rPr lang="en-GB" sz="1200" dirty="0">
                          <a:effectLst/>
                        </a:rPr>
                        <a:t>ESCAPE and CS3MESH will work together to these objectives.</a:t>
                      </a:r>
                      <a:endParaRPr lang="en-GB" sz="1600" dirty="0">
                        <a:effectLst/>
                        <a:latin typeface="Calibri" panose="020F0502020204030204" pitchFamily="34" charset="0"/>
                        <a:ea typeface="Calibri" panose="020F0502020204030204" pitchFamily="34" charset="0"/>
                      </a:endParaRPr>
                    </a:p>
                  </a:txBody>
                  <a:tcPr marL="46951" marR="46951" marT="46951" marB="46951"/>
                </a:tc>
                <a:extLst>
                  <a:ext uri="{0D108BD9-81ED-4DB2-BD59-A6C34878D82A}">
                    <a16:rowId xmlns:a16="http://schemas.microsoft.com/office/drawing/2014/main" val="3295466375"/>
                  </a:ext>
                </a:extLst>
              </a:tr>
            </a:tbl>
          </a:graphicData>
        </a:graphic>
      </p:graphicFrame>
    </p:spTree>
    <p:extLst>
      <p:ext uri="{BB962C8B-B14F-4D97-AF65-F5344CB8AC3E}">
        <p14:creationId xmlns:p14="http://schemas.microsoft.com/office/powerpoint/2010/main" val="2120697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Social media Channels</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31</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7" name="Segnaposto contenuto 2"/>
          <p:cNvSpPr>
            <a:spLocks noGrp="1"/>
          </p:cNvSpPr>
          <p:nvPr>
            <p:ph idx="1"/>
          </p:nvPr>
        </p:nvSpPr>
        <p:spPr>
          <a:xfrm>
            <a:off x="628650" y="1358781"/>
            <a:ext cx="7886700" cy="4818182"/>
          </a:xfrm>
        </p:spPr>
        <p:txBody>
          <a:bodyPr>
            <a:normAutofit fontScale="85000" lnSpcReduction="20000"/>
          </a:bodyPr>
          <a:lstStyle/>
          <a:p>
            <a:r>
              <a:rPr lang="en-GB" dirty="0"/>
              <a:t>3 channels were created to build ESCAPE community and draw attention to the project and its outcomes, achievements and updates:</a:t>
            </a:r>
          </a:p>
          <a:p>
            <a:pPr lvl="1"/>
            <a:r>
              <a:rPr lang="en-GB" dirty="0"/>
              <a:t>Twitter: </a:t>
            </a:r>
            <a:r>
              <a:rPr lang="en-GB" dirty="0">
                <a:hlinkClick r:id="rId2"/>
              </a:rPr>
              <a:t>https://twitter.com/ESCAPE_EU</a:t>
            </a:r>
            <a:r>
              <a:rPr lang="en-GB" dirty="0"/>
              <a:t> | 281 followers &amp; 256 </a:t>
            </a:r>
            <a:r>
              <a:rPr lang="en-GB" dirty="0" err="1"/>
              <a:t>twees</a:t>
            </a:r>
            <a:endParaRPr lang="en-GB" dirty="0"/>
          </a:p>
          <a:p>
            <a:pPr lvl="1"/>
            <a:r>
              <a:rPr lang="en-GB" dirty="0"/>
              <a:t>LinkedIn: </a:t>
            </a:r>
            <a:r>
              <a:rPr lang="en-GB" dirty="0">
                <a:hlinkClick r:id="rId3"/>
              </a:rPr>
              <a:t>https://www.linkedin.com/company/projectescape</a:t>
            </a:r>
            <a:r>
              <a:rPr lang="en-GB" dirty="0"/>
              <a:t> | 88 followers</a:t>
            </a:r>
          </a:p>
          <a:p>
            <a:pPr lvl="1"/>
            <a:r>
              <a:rPr lang="en-GB" dirty="0" err="1"/>
              <a:t>Youtube</a:t>
            </a:r>
            <a:r>
              <a:rPr lang="en-GB" dirty="0"/>
              <a:t>: </a:t>
            </a:r>
            <a:r>
              <a:rPr lang="en-GB" dirty="0">
                <a:hlinkClick r:id="rId4"/>
              </a:rPr>
              <a:t>https://www.youtube.com/channel/UC05braEQdP2rCSUamHm9I_Q/featured</a:t>
            </a:r>
            <a:r>
              <a:rPr lang="en-GB" dirty="0"/>
              <a:t> | 104 views | 2 subscribers</a:t>
            </a:r>
          </a:p>
          <a:p>
            <a:r>
              <a:rPr lang="en-GB" dirty="0"/>
              <a:t>In order to keep followers informed, to reinforce their commitment or to draw attention to an event in real time, live tweets were organized on several occasions:</a:t>
            </a:r>
          </a:p>
          <a:p>
            <a:pPr lvl="1"/>
            <a:r>
              <a:rPr lang="en-GB" dirty="0"/>
              <a:t>Building Open Science in Europe: The road ahead for the EOSC community, Tallinn - June 2019</a:t>
            </a:r>
          </a:p>
          <a:p>
            <a:pPr lvl="1"/>
            <a:r>
              <a:rPr lang="en-GB" dirty="0"/>
              <a:t>RDA Plenary Meeting, Helsinki - October 2019, </a:t>
            </a:r>
          </a:p>
          <a:p>
            <a:pPr lvl="1"/>
            <a:r>
              <a:rPr lang="en-GB" dirty="0"/>
              <a:t>EOSC Symposium, Budapest - November 2020, </a:t>
            </a:r>
          </a:p>
          <a:p>
            <a:pPr lvl="1"/>
            <a:r>
              <a:rPr lang="en-GB" dirty="0"/>
              <a:t>WP4 Technology Forum, Strasbourg</a:t>
            </a:r>
          </a:p>
          <a:p>
            <a:endParaRPr lang="it-IT" dirty="0"/>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814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a:bodyPr>
          <a:lstStyle/>
          <a:p>
            <a:pPr algn="ctr"/>
            <a:r>
              <a:rPr lang="en-GB" dirty="0"/>
              <a:t>Events</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algn="ctr"/>
            <a:fld id="{F815B12F-D02A-B845-865F-37AC5B232343}" type="slidenum">
              <a:rPr lang="it-IT" smtClean="0"/>
              <a:pPr algn="ctr"/>
              <a:t>32</a:t>
            </a:fld>
            <a:endParaRPr lang="it-IT" dirty="0"/>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7" name="Segnaposto contenuto 2"/>
          <p:cNvSpPr>
            <a:spLocks noGrp="1"/>
          </p:cNvSpPr>
          <p:nvPr>
            <p:ph idx="1"/>
          </p:nvPr>
        </p:nvSpPr>
        <p:spPr>
          <a:xfrm>
            <a:off x="628650" y="1358781"/>
            <a:ext cx="7886700" cy="4818182"/>
          </a:xfrm>
        </p:spPr>
        <p:txBody>
          <a:bodyPr/>
          <a:lstStyle/>
          <a:p>
            <a:r>
              <a:rPr lang="it-IT" dirty="0" err="1"/>
              <a:t>Describe</a:t>
            </a:r>
            <a:r>
              <a:rPr lang="it-IT" dirty="0"/>
              <a:t> </a:t>
            </a:r>
            <a:r>
              <a:rPr lang="it-IT" dirty="0" err="1"/>
              <a:t>here</a:t>
            </a:r>
            <a:r>
              <a:rPr lang="it-IT" dirty="0"/>
              <a:t> the ESCAPE </a:t>
            </a:r>
            <a:r>
              <a:rPr lang="it-IT" dirty="0" err="1"/>
              <a:t>ones</a:t>
            </a:r>
            <a:r>
              <a:rPr lang="it-IT" dirty="0"/>
              <a:t> &amp; the </a:t>
            </a:r>
            <a:r>
              <a:rPr lang="it-IT" dirty="0" err="1"/>
              <a:t>external</a:t>
            </a:r>
            <a:r>
              <a:rPr lang="it-IT" dirty="0"/>
              <a:t> </a:t>
            </a:r>
            <a:r>
              <a:rPr lang="it-IT" dirty="0" err="1"/>
              <a:t>ones</a:t>
            </a:r>
            <a:r>
              <a:rPr lang="it-IT" dirty="0"/>
              <a:t> (</a:t>
            </a:r>
            <a:r>
              <a:rPr lang="it-IT" dirty="0" err="1"/>
              <a:t>third</a:t>
            </a:r>
            <a:r>
              <a:rPr lang="it-IT" dirty="0"/>
              <a:t> party, </a:t>
            </a:r>
            <a:r>
              <a:rPr lang="it-IT" dirty="0" err="1"/>
              <a:t>trtainig</a:t>
            </a:r>
            <a:r>
              <a:rPr lang="it-IT" dirty="0"/>
              <a:t> )  - </a:t>
            </a:r>
          </a:p>
          <a:p>
            <a:r>
              <a:rPr lang="it-IT" dirty="0"/>
              <a:t>How do </a:t>
            </a:r>
            <a:r>
              <a:rPr lang="it-IT" dirty="0" err="1"/>
              <a:t>we</a:t>
            </a:r>
            <a:r>
              <a:rPr lang="it-IT" dirty="0"/>
              <a:t> </a:t>
            </a:r>
            <a:r>
              <a:rPr lang="it-IT" dirty="0" err="1"/>
              <a:t>maximise</a:t>
            </a:r>
            <a:r>
              <a:rPr lang="it-IT" dirty="0"/>
              <a:t> </a:t>
            </a:r>
            <a:r>
              <a:rPr lang="it-IT" dirty="0" err="1"/>
              <a:t>our</a:t>
            </a:r>
            <a:r>
              <a:rPr lang="it-IT" dirty="0"/>
              <a:t> </a:t>
            </a:r>
            <a:r>
              <a:rPr lang="it-IT" dirty="0" err="1"/>
              <a:t>exposure</a:t>
            </a:r>
            <a:r>
              <a:rPr lang="it-IT" dirty="0"/>
              <a:t> </a:t>
            </a:r>
            <a:r>
              <a:rPr lang="it-IT" dirty="0" err="1"/>
              <a:t>here</a:t>
            </a:r>
            <a:r>
              <a:rPr lang="it-IT" dirty="0"/>
              <a:t> ?</a:t>
            </a:r>
          </a:p>
          <a:p>
            <a:r>
              <a:rPr lang="it-IT" dirty="0"/>
              <a:t>Do I </a:t>
            </a:r>
            <a:r>
              <a:rPr lang="it-IT" dirty="0" err="1"/>
              <a:t>manage</a:t>
            </a:r>
            <a:r>
              <a:rPr lang="it-IT" dirty="0"/>
              <a:t> to indicate the </a:t>
            </a:r>
            <a:r>
              <a:rPr lang="it-IT" dirty="0" err="1"/>
              <a:t>return</a:t>
            </a:r>
            <a:r>
              <a:rPr lang="it-IT" dirty="0"/>
              <a:t> by </a:t>
            </a:r>
            <a:r>
              <a:rPr lang="it-IT" dirty="0" err="1"/>
              <a:t>attending</a:t>
            </a:r>
            <a:r>
              <a:rPr lang="it-IT" dirty="0"/>
              <a:t> the events? </a:t>
            </a:r>
          </a:p>
        </p:txBody>
      </p:sp>
      <p:sp>
        <p:nvSpPr>
          <p:cNvPr id="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6897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3AEE25-26E7-43AE-AF24-1CBB83D2B926}"/>
              </a:ext>
            </a:extLst>
          </p:cNvPr>
          <p:cNvSpPr>
            <a:spLocks noGrp="1"/>
          </p:cNvSpPr>
          <p:nvPr>
            <p:ph type="title"/>
          </p:nvPr>
        </p:nvSpPr>
        <p:spPr/>
        <p:txBody>
          <a:bodyPr/>
          <a:lstStyle/>
          <a:p>
            <a:r>
              <a:rPr lang="it-IT" dirty="0"/>
              <a:t>ESCAPE Community </a:t>
            </a:r>
            <a:r>
              <a:rPr lang="it-IT" dirty="0" err="1"/>
              <a:t>Profile</a:t>
            </a:r>
            <a:r>
              <a:rPr lang="it-IT" dirty="0"/>
              <a:t> Database</a:t>
            </a:r>
          </a:p>
        </p:txBody>
      </p:sp>
      <p:sp>
        <p:nvSpPr>
          <p:cNvPr id="4" name="Segnaposto data 3">
            <a:extLst>
              <a:ext uri="{FF2B5EF4-FFF2-40B4-BE49-F238E27FC236}">
                <a16:creationId xmlns:a16="http://schemas.microsoft.com/office/drawing/2014/main" id="{18A549BB-AE91-42E0-824D-7EFF84609559}"/>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a:extLst>
              <a:ext uri="{FF2B5EF4-FFF2-40B4-BE49-F238E27FC236}">
                <a16:creationId xmlns:a16="http://schemas.microsoft.com/office/drawing/2014/main" id="{5687822E-43E1-4551-9216-DC6DD9AFD0EB}"/>
              </a:ext>
            </a:extLst>
          </p:cNvPr>
          <p:cNvSpPr>
            <a:spLocks noGrp="1"/>
          </p:cNvSpPr>
          <p:nvPr>
            <p:ph type="ftr" sz="quarter" idx="11"/>
          </p:nvPr>
        </p:nvSpPr>
        <p:spPr/>
        <p:txBody>
          <a:bodyPr/>
          <a:lstStyle/>
          <a:p>
            <a:r>
              <a:rPr lang="pt-PT" dirty="0"/>
              <a:t>ESCAPE KoM Annecy | 7-8 Feb 2019</a:t>
            </a:r>
            <a:endParaRPr lang="it-IT" dirty="0"/>
          </a:p>
        </p:txBody>
      </p:sp>
      <p:sp>
        <p:nvSpPr>
          <p:cNvPr id="6" name="Segnaposto numero diapositiva 5">
            <a:extLst>
              <a:ext uri="{FF2B5EF4-FFF2-40B4-BE49-F238E27FC236}">
                <a16:creationId xmlns:a16="http://schemas.microsoft.com/office/drawing/2014/main" id="{480AC8BD-6B5F-4E6F-96A6-24A31F5A51D6}"/>
              </a:ext>
            </a:extLst>
          </p:cNvPr>
          <p:cNvSpPr>
            <a:spLocks noGrp="1"/>
          </p:cNvSpPr>
          <p:nvPr>
            <p:ph type="sldNum" sz="quarter" idx="12"/>
          </p:nvPr>
        </p:nvSpPr>
        <p:spPr/>
        <p:txBody>
          <a:bodyPr/>
          <a:lstStyle/>
          <a:p>
            <a:pPr algn="ctr"/>
            <a:fld id="{F815B12F-D02A-B845-865F-37AC5B232343}" type="slidenum">
              <a:rPr lang="it-IT" smtClean="0"/>
              <a:pPr algn="ctr"/>
              <a:t>33</a:t>
            </a:fld>
            <a:endParaRPr lang="it-IT" dirty="0"/>
          </a:p>
        </p:txBody>
      </p:sp>
      <p:sp>
        <p:nvSpPr>
          <p:cNvPr id="11" name="Segnaposto contenuto 2"/>
          <p:cNvSpPr>
            <a:spLocks noGrp="1"/>
          </p:cNvSpPr>
          <p:nvPr>
            <p:ph idx="1"/>
          </p:nvPr>
        </p:nvSpPr>
        <p:spPr>
          <a:xfrm>
            <a:off x="628650" y="1358781"/>
            <a:ext cx="7886700" cy="4818182"/>
          </a:xfrm>
        </p:spPr>
        <p:txBody>
          <a:bodyPr/>
          <a:lstStyle/>
          <a:p>
            <a:r>
              <a:rPr lang="it-IT" dirty="0"/>
              <a:t>.</a:t>
            </a:r>
          </a:p>
          <a:p>
            <a:endParaRPr lang="it-IT" dirty="0"/>
          </a:p>
        </p:txBody>
      </p:sp>
      <p:sp>
        <p:nvSpPr>
          <p:cNvPr id="12"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0912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Impact Monitoring – </a:t>
            </a:r>
            <a:r>
              <a:rPr lang="it-IT" dirty="0" err="1"/>
              <a:t>KPIs</a:t>
            </a:r>
            <a:r>
              <a:rPr lang="it-IT" dirty="0"/>
              <a:t> </a:t>
            </a:r>
          </a:p>
        </p:txBody>
      </p:sp>
      <p:sp>
        <p:nvSpPr>
          <p:cNvPr id="3" name="Segnaposto contenuto 2"/>
          <p:cNvSpPr>
            <a:spLocks noGrp="1"/>
          </p:cNvSpPr>
          <p:nvPr>
            <p:ph idx="1"/>
          </p:nvPr>
        </p:nvSpPr>
        <p:spPr/>
        <p:txBody>
          <a:bodyPr/>
          <a:lstStyle/>
          <a:p>
            <a:r>
              <a:rPr lang="pt-PT" dirty="0"/>
              <a:t>Dashboard</a:t>
            </a:r>
          </a:p>
          <a:p>
            <a:r>
              <a:rPr lang="pt-PT" dirty="0"/>
              <a:t>Kpi excel tracker</a:t>
            </a:r>
            <a:endParaRPr lang="it-IT" dirty="0"/>
          </a:p>
        </p:txBody>
      </p:sp>
      <p:sp>
        <p:nvSpPr>
          <p:cNvPr id="4" name="Segnaposto data 3"/>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p:cNvSpPr>
            <a:spLocks noGrp="1"/>
          </p:cNvSpPr>
          <p:nvPr>
            <p:ph type="ftr" sz="quarter" idx="11"/>
          </p:nvPr>
        </p:nvSpPr>
        <p:spPr>
          <a:xfrm>
            <a:off x="1802922" y="6356351"/>
            <a:ext cx="2958860" cy="365125"/>
          </a:xfrm>
        </p:spPr>
        <p:txBody>
          <a:bodyPr/>
          <a:lstStyle/>
          <a:p>
            <a:r>
              <a:rPr lang="pt-PT" dirty="0"/>
              <a:t>ESCAPE All-Hands Meeting | 26-27 Feb 2020</a:t>
            </a:r>
            <a:endParaRPr lang="it-IT" dirty="0"/>
          </a:p>
        </p:txBody>
      </p:sp>
      <p:sp>
        <p:nvSpPr>
          <p:cNvPr id="6" name="Segnaposto numero diapositiva 5"/>
          <p:cNvSpPr>
            <a:spLocks noGrp="1"/>
          </p:cNvSpPr>
          <p:nvPr>
            <p:ph type="sldNum" sz="quarter" idx="12"/>
          </p:nvPr>
        </p:nvSpPr>
        <p:spPr/>
        <p:txBody>
          <a:bodyPr/>
          <a:lstStyle/>
          <a:p>
            <a:pPr algn="ctr"/>
            <a:fld id="{F815B12F-D02A-B845-865F-37AC5B232343}" type="slidenum">
              <a:rPr lang="it-IT" smtClean="0"/>
              <a:pPr algn="ctr"/>
              <a:t>34</a:t>
            </a:fld>
            <a:endParaRPr lang="it-IT"/>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T6.1</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96616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Deliverables</a:t>
            </a:r>
            <a:r>
              <a:rPr lang="it-IT" dirty="0"/>
              <a:t>, </a:t>
            </a:r>
            <a:r>
              <a:rPr lang="it-IT" dirty="0" err="1"/>
              <a:t>Milestones</a:t>
            </a:r>
            <a:r>
              <a:rPr lang="it-IT" dirty="0"/>
              <a:t>, </a:t>
            </a:r>
            <a:r>
              <a:rPr lang="it-IT" dirty="0" err="1"/>
              <a:t>KPIs</a:t>
            </a:r>
            <a:r>
              <a:rPr lang="it-IT" dirty="0"/>
              <a:t> M1-M12</a:t>
            </a:r>
            <a:br>
              <a:rPr lang="it-IT" dirty="0"/>
            </a:br>
            <a:endParaRPr lang="it-IT" dirty="0"/>
          </a:p>
        </p:txBody>
      </p:sp>
      <p:sp>
        <p:nvSpPr>
          <p:cNvPr id="3" name="Segnaposto contenuto 2"/>
          <p:cNvSpPr>
            <a:spLocks noGrp="1"/>
          </p:cNvSpPr>
          <p:nvPr>
            <p:ph idx="1"/>
          </p:nvPr>
        </p:nvSpPr>
        <p:spPr/>
        <p:txBody>
          <a:bodyPr/>
          <a:lstStyle/>
          <a:p>
            <a:r>
              <a:rPr lang="it-IT" dirty="0"/>
              <a:t>(trust-it to fill in those from T6.1)</a:t>
            </a:r>
          </a:p>
        </p:txBody>
      </p:sp>
      <p:sp>
        <p:nvSpPr>
          <p:cNvPr id="4" name="Segnaposto data 3"/>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p:cNvSpPr>
            <a:spLocks noGrp="1"/>
          </p:cNvSpPr>
          <p:nvPr>
            <p:ph type="ftr" sz="quarter" idx="11"/>
          </p:nvPr>
        </p:nvSpPr>
        <p:spPr>
          <a:xfrm>
            <a:off x="1802922" y="6356351"/>
            <a:ext cx="2958860" cy="365125"/>
          </a:xfrm>
        </p:spPr>
        <p:txBody>
          <a:bodyPr/>
          <a:lstStyle/>
          <a:p>
            <a:r>
              <a:rPr lang="pt-PT" dirty="0"/>
              <a:t>ESCAPE All-Hands Meeting | 26-27 Feb 2020</a:t>
            </a:r>
            <a:endParaRPr lang="it-IT" dirty="0"/>
          </a:p>
        </p:txBody>
      </p:sp>
      <p:sp>
        <p:nvSpPr>
          <p:cNvPr id="6" name="Segnaposto numero diapositiva 5"/>
          <p:cNvSpPr>
            <a:spLocks noGrp="1"/>
          </p:cNvSpPr>
          <p:nvPr>
            <p:ph type="sldNum" sz="quarter" idx="12"/>
          </p:nvPr>
        </p:nvSpPr>
        <p:spPr/>
        <p:txBody>
          <a:bodyPr/>
          <a:lstStyle/>
          <a:p>
            <a:pPr algn="ctr"/>
            <a:fld id="{F815B12F-D02A-B845-865F-37AC5B232343}" type="slidenum">
              <a:rPr lang="it-IT" smtClean="0"/>
              <a:pPr algn="ctr"/>
              <a:t>35</a:t>
            </a:fld>
            <a:endParaRPr lang="it-IT"/>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WP6</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878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a:t>Timeline of </a:t>
            </a:r>
            <a:r>
              <a:rPr lang="it-IT" dirty="0" err="1"/>
              <a:t>activities</a:t>
            </a:r>
            <a:r>
              <a:rPr lang="it-IT" dirty="0"/>
              <a:t> M13-M24</a:t>
            </a:r>
          </a:p>
        </p:txBody>
      </p:sp>
      <p:sp>
        <p:nvSpPr>
          <p:cNvPr id="3" name="Segnaposto contenuto 2"/>
          <p:cNvSpPr>
            <a:spLocks noGrp="1"/>
          </p:cNvSpPr>
          <p:nvPr>
            <p:ph idx="1"/>
          </p:nvPr>
        </p:nvSpPr>
        <p:spPr/>
        <p:txBody>
          <a:bodyPr/>
          <a:lstStyle/>
          <a:p>
            <a:r>
              <a:rPr lang="pt-PT" dirty="0"/>
              <a:t>Include list of priorities below the timeline</a:t>
            </a:r>
            <a:endParaRPr lang="it-IT" dirty="0"/>
          </a:p>
        </p:txBody>
      </p:sp>
      <p:sp>
        <p:nvSpPr>
          <p:cNvPr id="4" name="Segnaposto data 3"/>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p:cNvSpPr>
            <a:spLocks noGrp="1"/>
          </p:cNvSpPr>
          <p:nvPr>
            <p:ph type="ftr" sz="quarter" idx="11"/>
          </p:nvPr>
        </p:nvSpPr>
        <p:spPr>
          <a:xfrm>
            <a:off x="1802922" y="6356351"/>
            <a:ext cx="2958860" cy="365125"/>
          </a:xfrm>
        </p:spPr>
        <p:txBody>
          <a:bodyPr/>
          <a:lstStyle/>
          <a:p>
            <a:r>
              <a:rPr lang="pt-PT" dirty="0"/>
              <a:t>ESCAPE All-Hands Meeting | 26-27 Feb 2020</a:t>
            </a:r>
            <a:endParaRPr lang="it-IT" dirty="0"/>
          </a:p>
        </p:txBody>
      </p:sp>
      <p:sp>
        <p:nvSpPr>
          <p:cNvPr id="6" name="Segnaposto numero diapositiva 5"/>
          <p:cNvSpPr>
            <a:spLocks noGrp="1"/>
          </p:cNvSpPr>
          <p:nvPr>
            <p:ph type="sldNum" sz="quarter" idx="12"/>
          </p:nvPr>
        </p:nvSpPr>
        <p:spPr/>
        <p:txBody>
          <a:bodyPr/>
          <a:lstStyle/>
          <a:p>
            <a:pPr algn="ctr"/>
            <a:fld id="{F815B12F-D02A-B845-865F-37AC5B232343}" type="slidenum">
              <a:rPr lang="it-IT" smtClean="0"/>
              <a:pPr algn="ctr"/>
              <a:t>36</a:t>
            </a:fld>
            <a:endParaRPr lang="it-IT"/>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800"/>
              <a:buFont typeface="Calibri"/>
              <a:buNone/>
            </a:pPr>
            <a:r>
              <a:rPr lang="pt-PT" sz="1200" b="1" dirty="0">
                <a:solidFill>
                  <a:schemeClr val="dk1"/>
                </a:solidFill>
                <a:latin typeface="Calibri"/>
                <a:ea typeface="Calibri"/>
                <a:cs typeface="Calibri"/>
                <a:sym typeface="Calibri"/>
              </a:rPr>
              <a:t>WP6</a:t>
            </a:r>
            <a:endParaRPr sz="12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80662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434E33-18FC-43A8-BDEC-E6B844C6E843}"/>
              </a:ext>
            </a:extLst>
          </p:cNvPr>
          <p:cNvSpPr>
            <a:spLocks noGrp="1"/>
          </p:cNvSpPr>
          <p:nvPr>
            <p:ph type="title"/>
          </p:nvPr>
        </p:nvSpPr>
        <p:spPr>
          <a:xfrm>
            <a:off x="1140543" y="47483"/>
            <a:ext cx="8087861" cy="787511"/>
          </a:xfrm>
        </p:spPr>
        <p:txBody>
          <a:bodyPr>
            <a:normAutofit/>
          </a:bodyPr>
          <a:lstStyle/>
          <a:p>
            <a:r>
              <a:rPr lang="pt-PT" b="1" dirty="0" err="1"/>
              <a:t>Task</a:t>
            </a:r>
            <a:r>
              <a:rPr lang="pt-PT" b="1" dirty="0"/>
              <a:t> 6.2: </a:t>
            </a:r>
            <a:r>
              <a:rPr lang="pt-PT" b="1" dirty="0" err="1"/>
              <a:t>Citizen</a:t>
            </a:r>
            <a:r>
              <a:rPr lang="pt-PT" b="1" dirty="0"/>
              <a:t> </a:t>
            </a:r>
            <a:r>
              <a:rPr lang="pt-PT" b="1" dirty="0" err="1"/>
              <a:t>Science</a:t>
            </a:r>
            <a:endParaRPr lang="it-IT" b="1" dirty="0"/>
          </a:p>
        </p:txBody>
      </p:sp>
      <p:sp>
        <p:nvSpPr>
          <p:cNvPr id="4" name="Segnaposto data 3">
            <a:extLst>
              <a:ext uri="{FF2B5EF4-FFF2-40B4-BE49-F238E27FC236}">
                <a16:creationId xmlns:a16="http://schemas.microsoft.com/office/drawing/2014/main" id="{8EA7322E-0A8D-427C-B280-64FBA2DEDEED}"/>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Segnaposto piè di pagina 4">
            <a:extLst>
              <a:ext uri="{FF2B5EF4-FFF2-40B4-BE49-F238E27FC236}">
                <a16:creationId xmlns:a16="http://schemas.microsoft.com/office/drawing/2014/main" id="{672E99B8-8FB4-4A7F-A989-5B2DD481B0D8}"/>
              </a:ext>
            </a:extLst>
          </p:cNvPr>
          <p:cNvSpPr>
            <a:spLocks noGrp="1"/>
          </p:cNvSpPr>
          <p:nvPr>
            <p:ph type="ftr" sz="quarter" idx="11"/>
          </p:nvPr>
        </p:nvSpPr>
        <p:spPr/>
        <p:txBody>
          <a:bodyPr/>
          <a:lstStyle/>
          <a:p>
            <a:r>
              <a:rPr lang="pt-PT" dirty="0"/>
              <a:t>ESCAPE KoM Annecy | 7-8 Feb 2019</a:t>
            </a:r>
            <a:endParaRPr lang="it-IT" dirty="0"/>
          </a:p>
        </p:txBody>
      </p:sp>
      <p:sp>
        <p:nvSpPr>
          <p:cNvPr id="6" name="Segnaposto numero diapositiva 5">
            <a:extLst>
              <a:ext uri="{FF2B5EF4-FFF2-40B4-BE49-F238E27FC236}">
                <a16:creationId xmlns:a16="http://schemas.microsoft.com/office/drawing/2014/main" id="{FF1D71EC-54FF-42F2-9BE5-5C63E6CAC9E1}"/>
              </a:ext>
            </a:extLst>
          </p:cNvPr>
          <p:cNvSpPr>
            <a:spLocks noGrp="1"/>
          </p:cNvSpPr>
          <p:nvPr>
            <p:ph type="sldNum" sz="quarter" idx="12"/>
          </p:nvPr>
        </p:nvSpPr>
        <p:spPr/>
        <p:txBody>
          <a:bodyPr/>
          <a:lstStyle/>
          <a:p>
            <a:pPr algn="ctr"/>
            <a:fld id="{F815B12F-D02A-B845-865F-37AC5B232343}" type="slidenum">
              <a:rPr lang="it-IT" smtClean="0"/>
              <a:pPr algn="ctr"/>
              <a:t>37</a:t>
            </a:fld>
            <a:endParaRPr lang="it-IT" dirty="0"/>
          </a:p>
        </p:txBody>
      </p:sp>
      <p:sp>
        <p:nvSpPr>
          <p:cNvPr id="12" name="Rettangolo 11">
            <a:extLst>
              <a:ext uri="{FF2B5EF4-FFF2-40B4-BE49-F238E27FC236}">
                <a16:creationId xmlns:a16="http://schemas.microsoft.com/office/drawing/2014/main" id="{6FB324A2-D794-4836-B809-82082027B7C6}"/>
              </a:ext>
            </a:extLst>
          </p:cNvPr>
          <p:cNvSpPr/>
          <p:nvPr/>
        </p:nvSpPr>
        <p:spPr>
          <a:xfrm>
            <a:off x="0" y="5644321"/>
            <a:ext cx="9204666" cy="50298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dirty="0"/>
              <a:t>e-eco@escape2020.eu </a:t>
            </a:r>
            <a:endParaRPr lang="en-US" sz="1600" b="1" dirty="0">
              <a:solidFill>
                <a:schemeClr val="bg1"/>
              </a:solidFill>
              <a:latin typeface="Arial" panose="020B0604020202020204" pitchFamily="34" charset="0"/>
              <a:cs typeface="Arial" panose="020B0604020202020204" pitchFamily="34" charset="0"/>
              <a:sym typeface="Calibri"/>
            </a:endParaRPr>
          </a:p>
        </p:txBody>
      </p:sp>
      <p:sp>
        <p:nvSpPr>
          <p:cNvPr id="13" name="Rettangolo 12">
            <a:extLst>
              <a:ext uri="{FF2B5EF4-FFF2-40B4-BE49-F238E27FC236}">
                <a16:creationId xmlns:a16="http://schemas.microsoft.com/office/drawing/2014/main" id="{98931CF2-4D94-44DD-A160-0BBA2A5D8B25}"/>
              </a:ext>
            </a:extLst>
          </p:cNvPr>
          <p:cNvSpPr/>
          <p:nvPr/>
        </p:nvSpPr>
        <p:spPr>
          <a:xfrm>
            <a:off x="0" y="3014227"/>
            <a:ext cx="9144000" cy="224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3BF3F286-026E-4FA0-B144-AE48C1816777}"/>
              </a:ext>
            </a:extLst>
          </p:cNvPr>
          <p:cNvSpPr txBox="1"/>
          <p:nvPr/>
        </p:nvSpPr>
        <p:spPr>
          <a:xfrm>
            <a:off x="1385551" y="2941988"/>
            <a:ext cx="614597" cy="369332"/>
          </a:xfrm>
          <a:prstGeom prst="rect">
            <a:avLst/>
          </a:prstGeom>
          <a:noFill/>
        </p:spPr>
        <p:txBody>
          <a:bodyPr wrap="square" rtlCol="0">
            <a:spAutoFit/>
          </a:bodyPr>
          <a:lstStyle/>
          <a:p>
            <a:pPr algn="ctr"/>
            <a:r>
              <a:rPr lang="it-IT" b="1" dirty="0">
                <a:solidFill>
                  <a:schemeClr val="bg1"/>
                </a:solidFill>
              </a:rPr>
              <a:t>M1</a:t>
            </a:r>
          </a:p>
        </p:txBody>
      </p:sp>
      <p:sp>
        <p:nvSpPr>
          <p:cNvPr id="23" name="CasellaDiTesto 22">
            <a:extLst>
              <a:ext uri="{FF2B5EF4-FFF2-40B4-BE49-F238E27FC236}">
                <a16:creationId xmlns:a16="http://schemas.microsoft.com/office/drawing/2014/main" id="{5D7B44B4-CB45-41B0-8ACC-DD17BD876567}"/>
              </a:ext>
            </a:extLst>
          </p:cNvPr>
          <p:cNvSpPr txBox="1"/>
          <p:nvPr/>
        </p:nvSpPr>
        <p:spPr>
          <a:xfrm>
            <a:off x="272109" y="2941988"/>
            <a:ext cx="614597" cy="369332"/>
          </a:xfrm>
          <a:prstGeom prst="rect">
            <a:avLst/>
          </a:prstGeom>
          <a:noFill/>
        </p:spPr>
        <p:txBody>
          <a:bodyPr wrap="square" rtlCol="0">
            <a:spAutoFit/>
          </a:bodyPr>
          <a:lstStyle/>
          <a:p>
            <a:pPr algn="ctr"/>
            <a:r>
              <a:rPr lang="it-IT" b="1" dirty="0">
                <a:solidFill>
                  <a:schemeClr val="bg1"/>
                </a:solidFill>
              </a:rPr>
              <a:t>M0</a:t>
            </a:r>
          </a:p>
        </p:txBody>
      </p:sp>
      <p:cxnSp>
        <p:nvCxnSpPr>
          <p:cNvPr id="25" name="Connettore 1 17">
            <a:extLst>
              <a:ext uri="{FF2B5EF4-FFF2-40B4-BE49-F238E27FC236}">
                <a16:creationId xmlns:a16="http://schemas.microsoft.com/office/drawing/2014/main" id="{86F9295C-7A25-4524-85B7-CBA61F4EC6F0}"/>
              </a:ext>
            </a:extLst>
          </p:cNvPr>
          <p:cNvCxnSpPr>
            <a:cxnSpLocks/>
          </p:cNvCxnSpPr>
          <p:nvPr/>
        </p:nvCxnSpPr>
        <p:spPr>
          <a:xfrm>
            <a:off x="579407" y="2378156"/>
            <a:ext cx="1" cy="634372"/>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4" name="Rettangolo arrotondato 74">
            <a:extLst>
              <a:ext uri="{FF2B5EF4-FFF2-40B4-BE49-F238E27FC236}">
                <a16:creationId xmlns:a16="http://schemas.microsoft.com/office/drawing/2014/main" id="{9555D121-557F-4CC2-A2FF-161E72EE39AA}"/>
              </a:ext>
            </a:extLst>
          </p:cNvPr>
          <p:cNvSpPr/>
          <p:nvPr/>
        </p:nvSpPr>
        <p:spPr>
          <a:xfrm>
            <a:off x="49242" y="1904195"/>
            <a:ext cx="1060331" cy="446494"/>
          </a:xfrm>
          <a:prstGeom prst="round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en-GB" sz="1200" b="1" dirty="0">
                <a:solidFill>
                  <a:schemeClr val="bg1"/>
                </a:solidFill>
                <a:latin typeface="CG Omega" pitchFamily="34" charset="0"/>
                <a:cs typeface="Arial" panose="020B0604020202020204" pitchFamily="34" charset="0"/>
              </a:rPr>
              <a:t>Branding &amp; Identity</a:t>
            </a:r>
            <a:endParaRPr lang="it-IT" sz="1050" b="1" dirty="0">
              <a:solidFill>
                <a:schemeClr val="bg1"/>
              </a:solidFill>
              <a:latin typeface="CG Omega" pitchFamily="34" charset="0"/>
              <a:cs typeface="Arial" panose="020B0604020202020204" pitchFamily="34" charset="0"/>
            </a:endParaRPr>
          </a:p>
        </p:txBody>
      </p:sp>
      <p:cxnSp>
        <p:nvCxnSpPr>
          <p:cNvPr id="27" name="Connettore 1 17">
            <a:extLst>
              <a:ext uri="{FF2B5EF4-FFF2-40B4-BE49-F238E27FC236}">
                <a16:creationId xmlns:a16="http://schemas.microsoft.com/office/drawing/2014/main" id="{003527C3-BC5C-46CD-8351-F99B573FA65F}"/>
              </a:ext>
            </a:extLst>
          </p:cNvPr>
          <p:cNvCxnSpPr>
            <a:cxnSpLocks/>
            <a:stCxn id="28" idx="0"/>
          </p:cNvCxnSpPr>
          <p:nvPr/>
        </p:nvCxnSpPr>
        <p:spPr>
          <a:xfrm flipH="1">
            <a:off x="1682112" y="1904195"/>
            <a:ext cx="10738" cy="1108333"/>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8" name="Rettangolo arrotondato 74">
            <a:extLst>
              <a:ext uri="{FF2B5EF4-FFF2-40B4-BE49-F238E27FC236}">
                <a16:creationId xmlns:a16="http://schemas.microsoft.com/office/drawing/2014/main" id="{187A4C4D-5D26-4F7C-A6CC-F51F5A0762D4}"/>
              </a:ext>
            </a:extLst>
          </p:cNvPr>
          <p:cNvSpPr/>
          <p:nvPr/>
        </p:nvSpPr>
        <p:spPr>
          <a:xfrm>
            <a:off x="1270711" y="1904195"/>
            <a:ext cx="844277" cy="550446"/>
          </a:xfrm>
          <a:prstGeom prst="roundRect">
            <a:avLst/>
          </a:prstGeom>
          <a:solidFill>
            <a:schemeClr val="accent2">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en-GB" sz="1200" b="1" dirty="0" err="1">
                <a:solidFill>
                  <a:schemeClr val="tx1"/>
                </a:solidFill>
                <a:latin typeface="CG Omega" pitchFamily="34" charset="0"/>
                <a:cs typeface="Arial" panose="020B0604020202020204" pitchFamily="34" charset="0"/>
              </a:rPr>
              <a:t>KoM</a:t>
            </a:r>
            <a:r>
              <a:rPr lang="en-GB" sz="1200" b="1" dirty="0">
                <a:solidFill>
                  <a:schemeClr val="tx1"/>
                </a:solidFill>
                <a:latin typeface="CG Omega" pitchFamily="34" charset="0"/>
                <a:cs typeface="Arial" panose="020B0604020202020204" pitchFamily="34" charset="0"/>
              </a:rPr>
              <a:t> Annecy</a:t>
            </a:r>
            <a:endParaRPr lang="it-IT" sz="1200" b="1" dirty="0">
              <a:solidFill>
                <a:schemeClr val="tx1"/>
              </a:solidFill>
              <a:latin typeface="CG Omega" pitchFamily="34" charset="0"/>
              <a:cs typeface="Arial" panose="020B0604020202020204" pitchFamily="34" charset="0"/>
            </a:endParaRPr>
          </a:p>
        </p:txBody>
      </p:sp>
      <p:sp>
        <p:nvSpPr>
          <p:cNvPr id="30" name="Rettangolo arrotondato 74">
            <a:extLst>
              <a:ext uri="{FF2B5EF4-FFF2-40B4-BE49-F238E27FC236}">
                <a16:creationId xmlns:a16="http://schemas.microsoft.com/office/drawing/2014/main" id="{2AAD03A3-5D5B-49F8-B915-D2DE68CD0686}"/>
              </a:ext>
            </a:extLst>
          </p:cNvPr>
          <p:cNvSpPr/>
          <p:nvPr/>
        </p:nvSpPr>
        <p:spPr>
          <a:xfrm>
            <a:off x="2352467" y="1903929"/>
            <a:ext cx="1059217" cy="483043"/>
          </a:xfrm>
          <a:prstGeom prst="round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en-GB" sz="1200" b="1" dirty="0">
                <a:solidFill>
                  <a:schemeClr val="bg1"/>
                </a:solidFill>
                <a:latin typeface="CG Omega" pitchFamily="34" charset="0"/>
                <a:cs typeface="Arial" panose="020B0604020202020204" pitchFamily="34" charset="0"/>
              </a:rPr>
              <a:t>Recruit ML/CS PDRA</a:t>
            </a:r>
            <a:endParaRPr lang="it-IT" sz="1200" b="1" dirty="0">
              <a:solidFill>
                <a:schemeClr val="bg1"/>
              </a:solidFill>
              <a:latin typeface="CG Omega" pitchFamily="34" charset="0"/>
              <a:cs typeface="Arial" panose="020B0604020202020204" pitchFamily="34" charset="0"/>
            </a:endParaRPr>
          </a:p>
        </p:txBody>
      </p:sp>
      <p:sp>
        <p:nvSpPr>
          <p:cNvPr id="31" name="CasellaDiTesto 30">
            <a:extLst>
              <a:ext uri="{FF2B5EF4-FFF2-40B4-BE49-F238E27FC236}">
                <a16:creationId xmlns:a16="http://schemas.microsoft.com/office/drawing/2014/main" id="{8F32AE15-F4C1-4595-84FC-994F64D248BF}"/>
              </a:ext>
            </a:extLst>
          </p:cNvPr>
          <p:cNvSpPr txBox="1"/>
          <p:nvPr/>
        </p:nvSpPr>
        <p:spPr>
          <a:xfrm>
            <a:off x="2542757" y="2941988"/>
            <a:ext cx="614597" cy="369332"/>
          </a:xfrm>
          <a:prstGeom prst="rect">
            <a:avLst/>
          </a:prstGeom>
          <a:noFill/>
        </p:spPr>
        <p:txBody>
          <a:bodyPr wrap="square" rtlCol="0">
            <a:spAutoFit/>
          </a:bodyPr>
          <a:lstStyle/>
          <a:p>
            <a:pPr algn="ctr"/>
            <a:r>
              <a:rPr lang="it-IT" b="1" dirty="0">
                <a:solidFill>
                  <a:schemeClr val="bg1"/>
                </a:solidFill>
              </a:rPr>
              <a:t>M5</a:t>
            </a:r>
          </a:p>
        </p:txBody>
      </p:sp>
      <p:cxnSp>
        <p:nvCxnSpPr>
          <p:cNvPr id="33" name="Connettore 1 17">
            <a:extLst>
              <a:ext uri="{FF2B5EF4-FFF2-40B4-BE49-F238E27FC236}">
                <a16:creationId xmlns:a16="http://schemas.microsoft.com/office/drawing/2014/main" id="{93016B80-CC1E-4A30-AD48-EFAA6FD83514}"/>
              </a:ext>
            </a:extLst>
          </p:cNvPr>
          <p:cNvCxnSpPr>
            <a:cxnSpLocks/>
          </p:cNvCxnSpPr>
          <p:nvPr/>
        </p:nvCxnSpPr>
        <p:spPr>
          <a:xfrm>
            <a:off x="2887885" y="2387848"/>
            <a:ext cx="1" cy="634372"/>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4" name="Rettangolo arrotondato 74">
            <a:extLst>
              <a:ext uri="{FF2B5EF4-FFF2-40B4-BE49-F238E27FC236}">
                <a16:creationId xmlns:a16="http://schemas.microsoft.com/office/drawing/2014/main" id="{4E7670DC-74EC-478C-9294-0049138B0BB5}"/>
              </a:ext>
            </a:extLst>
          </p:cNvPr>
          <p:cNvSpPr/>
          <p:nvPr/>
        </p:nvSpPr>
        <p:spPr>
          <a:xfrm>
            <a:off x="3592164" y="1897573"/>
            <a:ext cx="1738722" cy="459737"/>
          </a:xfrm>
          <a:prstGeom prst="round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en-GB" sz="1100" b="1" dirty="0">
                <a:solidFill>
                  <a:schemeClr val="tx1"/>
                </a:solidFill>
                <a:latin typeface="CG Omega" pitchFamily="34" charset="0"/>
                <a:cs typeface="Arial" panose="020B0604020202020204" pitchFamily="34" charset="0"/>
              </a:rPr>
              <a:t>D6.4: Citizen Science experiments &amp; education</a:t>
            </a:r>
            <a:endParaRPr lang="it-IT" sz="1100" b="1" dirty="0">
              <a:solidFill>
                <a:schemeClr val="tx1"/>
              </a:solidFill>
              <a:latin typeface="CG Omega" pitchFamily="34" charset="0"/>
              <a:cs typeface="Arial" panose="020B0604020202020204" pitchFamily="34" charset="0"/>
            </a:endParaRPr>
          </a:p>
        </p:txBody>
      </p:sp>
      <p:sp>
        <p:nvSpPr>
          <p:cNvPr id="35" name="CasellaDiTesto 34">
            <a:extLst>
              <a:ext uri="{FF2B5EF4-FFF2-40B4-BE49-F238E27FC236}">
                <a16:creationId xmlns:a16="http://schemas.microsoft.com/office/drawing/2014/main" id="{B330AD3A-762D-43ED-92C9-9FD11969D921}"/>
              </a:ext>
            </a:extLst>
          </p:cNvPr>
          <p:cNvSpPr txBox="1"/>
          <p:nvPr/>
        </p:nvSpPr>
        <p:spPr>
          <a:xfrm>
            <a:off x="4081337" y="2953490"/>
            <a:ext cx="712308" cy="369332"/>
          </a:xfrm>
          <a:prstGeom prst="rect">
            <a:avLst/>
          </a:prstGeom>
          <a:noFill/>
        </p:spPr>
        <p:txBody>
          <a:bodyPr wrap="square" rtlCol="0">
            <a:spAutoFit/>
          </a:bodyPr>
          <a:lstStyle/>
          <a:p>
            <a:pPr algn="ctr"/>
            <a:r>
              <a:rPr lang="it-IT" b="1" dirty="0">
                <a:solidFill>
                  <a:schemeClr val="bg1"/>
                </a:solidFill>
              </a:rPr>
              <a:t>M24</a:t>
            </a:r>
          </a:p>
        </p:txBody>
      </p:sp>
      <p:cxnSp>
        <p:nvCxnSpPr>
          <p:cNvPr id="36" name="Connettore 1 17">
            <a:extLst>
              <a:ext uri="{FF2B5EF4-FFF2-40B4-BE49-F238E27FC236}">
                <a16:creationId xmlns:a16="http://schemas.microsoft.com/office/drawing/2014/main" id="{6B6FFDB3-D5AE-4022-A4EF-9D9F8D9064B5}"/>
              </a:ext>
            </a:extLst>
          </p:cNvPr>
          <p:cNvCxnSpPr>
            <a:cxnSpLocks/>
          </p:cNvCxnSpPr>
          <p:nvPr/>
        </p:nvCxnSpPr>
        <p:spPr>
          <a:xfrm>
            <a:off x="4442213" y="2378156"/>
            <a:ext cx="1" cy="634372"/>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38" name="CasellaDiTesto 37">
            <a:extLst>
              <a:ext uri="{FF2B5EF4-FFF2-40B4-BE49-F238E27FC236}">
                <a16:creationId xmlns:a16="http://schemas.microsoft.com/office/drawing/2014/main" id="{A4EA5237-0A58-427B-B266-826164FA941C}"/>
              </a:ext>
            </a:extLst>
          </p:cNvPr>
          <p:cNvSpPr txBox="1"/>
          <p:nvPr/>
        </p:nvSpPr>
        <p:spPr>
          <a:xfrm>
            <a:off x="6010504" y="2941988"/>
            <a:ext cx="712308" cy="369332"/>
          </a:xfrm>
          <a:prstGeom prst="rect">
            <a:avLst/>
          </a:prstGeom>
          <a:noFill/>
        </p:spPr>
        <p:txBody>
          <a:bodyPr wrap="square" rtlCol="0">
            <a:spAutoFit/>
          </a:bodyPr>
          <a:lstStyle/>
          <a:p>
            <a:pPr algn="ctr"/>
            <a:r>
              <a:rPr lang="it-IT" b="1" dirty="0">
                <a:solidFill>
                  <a:schemeClr val="bg1"/>
                </a:solidFill>
              </a:rPr>
              <a:t>M36</a:t>
            </a:r>
          </a:p>
        </p:txBody>
      </p:sp>
      <p:cxnSp>
        <p:nvCxnSpPr>
          <p:cNvPr id="39" name="Connettore 1 17">
            <a:extLst>
              <a:ext uri="{FF2B5EF4-FFF2-40B4-BE49-F238E27FC236}">
                <a16:creationId xmlns:a16="http://schemas.microsoft.com/office/drawing/2014/main" id="{553012B3-6632-4438-BB28-BA0F1995B683}"/>
              </a:ext>
            </a:extLst>
          </p:cNvPr>
          <p:cNvCxnSpPr>
            <a:cxnSpLocks/>
          </p:cNvCxnSpPr>
          <p:nvPr/>
        </p:nvCxnSpPr>
        <p:spPr>
          <a:xfrm>
            <a:off x="6366658" y="2378156"/>
            <a:ext cx="1" cy="634372"/>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1A9104DE-3FBC-46D1-A1AB-759898FF303B}"/>
              </a:ext>
            </a:extLst>
          </p:cNvPr>
          <p:cNvSpPr txBox="1"/>
          <p:nvPr/>
        </p:nvSpPr>
        <p:spPr>
          <a:xfrm>
            <a:off x="8091819" y="2941988"/>
            <a:ext cx="712308" cy="369332"/>
          </a:xfrm>
          <a:prstGeom prst="rect">
            <a:avLst/>
          </a:prstGeom>
          <a:noFill/>
        </p:spPr>
        <p:txBody>
          <a:bodyPr wrap="square" rtlCol="0">
            <a:spAutoFit/>
          </a:bodyPr>
          <a:lstStyle/>
          <a:p>
            <a:pPr algn="ctr"/>
            <a:r>
              <a:rPr lang="it-IT" b="1" dirty="0">
                <a:solidFill>
                  <a:schemeClr val="bg1"/>
                </a:solidFill>
              </a:rPr>
              <a:t>M48</a:t>
            </a:r>
          </a:p>
        </p:txBody>
      </p:sp>
      <p:cxnSp>
        <p:nvCxnSpPr>
          <p:cNvPr id="42" name="Connettore 1 17">
            <a:extLst>
              <a:ext uri="{FF2B5EF4-FFF2-40B4-BE49-F238E27FC236}">
                <a16:creationId xmlns:a16="http://schemas.microsoft.com/office/drawing/2014/main" id="{3EF7CCF6-1234-4AE0-9B68-4D3553AA2CDD}"/>
              </a:ext>
            </a:extLst>
          </p:cNvPr>
          <p:cNvCxnSpPr>
            <a:cxnSpLocks/>
          </p:cNvCxnSpPr>
          <p:nvPr/>
        </p:nvCxnSpPr>
        <p:spPr>
          <a:xfrm>
            <a:off x="8447972" y="2179418"/>
            <a:ext cx="2" cy="83311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0" name="Segnaposto contenuto 2">
            <a:extLst>
              <a:ext uri="{FF2B5EF4-FFF2-40B4-BE49-F238E27FC236}">
                <a16:creationId xmlns:a16="http://schemas.microsoft.com/office/drawing/2014/main" id="{810322CA-66D1-4BE4-B643-800049985973}"/>
              </a:ext>
            </a:extLst>
          </p:cNvPr>
          <p:cNvSpPr>
            <a:spLocks noGrp="1"/>
          </p:cNvSpPr>
          <p:nvPr>
            <p:ph idx="1"/>
          </p:nvPr>
        </p:nvSpPr>
        <p:spPr>
          <a:xfrm>
            <a:off x="272108" y="3337558"/>
            <a:ext cx="8664419" cy="2391171"/>
          </a:xfrm>
        </p:spPr>
        <p:txBody>
          <a:bodyPr>
            <a:normAutofit/>
          </a:bodyPr>
          <a:lstStyle/>
          <a:p>
            <a:pPr>
              <a:lnSpc>
                <a:spcPct val="100000"/>
              </a:lnSpc>
              <a:spcBef>
                <a:spcPts val="0"/>
              </a:spcBef>
              <a:spcAft>
                <a:spcPts val="600"/>
              </a:spcAft>
            </a:pPr>
            <a:r>
              <a:rPr lang="en-GB" sz="4000" dirty="0"/>
              <a:t>Two hands-on workshops to generate projects for D6.4 and D6.6</a:t>
            </a:r>
            <a:endParaRPr lang="it-IT" sz="4000" dirty="0"/>
          </a:p>
          <a:p>
            <a:pPr>
              <a:lnSpc>
                <a:spcPct val="100000"/>
              </a:lnSpc>
              <a:spcBef>
                <a:spcPts val="0"/>
              </a:spcBef>
              <a:spcAft>
                <a:spcPts val="600"/>
              </a:spcAft>
            </a:pPr>
            <a:endParaRPr lang="it-IT" sz="1600" dirty="0"/>
          </a:p>
          <a:p>
            <a:pPr>
              <a:lnSpc>
                <a:spcPct val="100000"/>
              </a:lnSpc>
              <a:spcBef>
                <a:spcPts val="0"/>
              </a:spcBef>
              <a:spcAft>
                <a:spcPts val="600"/>
              </a:spcAft>
            </a:pPr>
            <a:endParaRPr lang="en-US" sz="1600" dirty="0"/>
          </a:p>
          <a:p>
            <a:pPr>
              <a:lnSpc>
                <a:spcPct val="100000"/>
              </a:lnSpc>
              <a:spcBef>
                <a:spcPts val="0"/>
              </a:spcBef>
              <a:spcAft>
                <a:spcPts val="600"/>
              </a:spcAft>
            </a:pPr>
            <a:endParaRPr lang="en-US" sz="1600" dirty="0"/>
          </a:p>
        </p:txBody>
      </p:sp>
      <p:sp>
        <p:nvSpPr>
          <p:cNvPr id="43" name="Rettangolo arrotondato 74">
            <a:extLst>
              <a:ext uri="{FF2B5EF4-FFF2-40B4-BE49-F238E27FC236}">
                <a16:creationId xmlns:a16="http://schemas.microsoft.com/office/drawing/2014/main" id="{733A882B-1BE6-5B41-B43B-DC13FAEB4411}"/>
              </a:ext>
            </a:extLst>
          </p:cNvPr>
          <p:cNvSpPr/>
          <p:nvPr/>
        </p:nvSpPr>
        <p:spPr>
          <a:xfrm>
            <a:off x="7222458" y="1374923"/>
            <a:ext cx="1738722" cy="459737"/>
          </a:xfrm>
          <a:prstGeom prst="round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en-GB" sz="1100" b="1" dirty="0">
                <a:solidFill>
                  <a:schemeClr val="tx1"/>
                </a:solidFill>
                <a:latin typeface="CG Omega" pitchFamily="34" charset="0"/>
                <a:cs typeface="Arial" panose="020B0604020202020204" pitchFamily="34" charset="0"/>
              </a:rPr>
              <a:t>D6.6: Citizen Science experiments &amp; education</a:t>
            </a:r>
            <a:endParaRPr lang="it-IT" sz="1100" b="1" dirty="0">
              <a:solidFill>
                <a:schemeClr val="tx1"/>
              </a:solidFill>
              <a:latin typeface="CG Omega" pitchFamily="34" charset="0"/>
              <a:cs typeface="Arial" panose="020B0604020202020204" pitchFamily="34" charset="0"/>
            </a:endParaRPr>
          </a:p>
        </p:txBody>
      </p:sp>
      <p:sp>
        <p:nvSpPr>
          <p:cNvPr id="41" name="Rettangolo arrotondato 74">
            <a:extLst>
              <a:ext uri="{FF2B5EF4-FFF2-40B4-BE49-F238E27FC236}">
                <a16:creationId xmlns:a16="http://schemas.microsoft.com/office/drawing/2014/main" id="{1533C2C9-05CD-402D-BB18-912284CDAB85}"/>
              </a:ext>
            </a:extLst>
          </p:cNvPr>
          <p:cNvSpPr/>
          <p:nvPr/>
        </p:nvSpPr>
        <p:spPr>
          <a:xfrm>
            <a:off x="7959418" y="1937836"/>
            <a:ext cx="977110" cy="459737"/>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pt-PT" sz="1100" b="1" dirty="0">
                <a:solidFill>
                  <a:schemeClr val="tx1"/>
                </a:solidFill>
                <a:latin typeface="CG Omega" pitchFamily="34" charset="0"/>
                <a:cs typeface="Arial" panose="020B0604020202020204" pitchFamily="34" charset="0"/>
              </a:rPr>
              <a:t>Final Event</a:t>
            </a:r>
            <a:endParaRPr lang="it-IT" sz="1100" b="1" dirty="0">
              <a:solidFill>
                <a:schemeClr val="tx1"/>
              </a:solidFill>
              <a:latin typeface="CG Omega" pitchFamily="34" charset="0"/>
              <a:cs typeface="Arial" panose="020B0604020202020204" pitchFamily="34" charset="0"/>
            </a:endParaRPr>
          </a:p>
        </p:txBody>
      </p:sp>
      <p:sp>
        <p:nvSpPr>
          <p:cNvPr id="44" name="Rettangolo arrotondato 74">
            <a:extLst>
              <a:ext uri="{FF2B5EF4-FFF2-40B4-BE49-F238E27FC236}">
                <a16:creationId xmlns:a16="http://schemas.microsoft.com/office/drawing/2014/main" id="{4BE7C462-9B40-4F41-A0FC-667C92722BED}"/>
              </a:ext>
            </a:extLst>
          </p:cNvPr>
          <p:cNvSpPr/>
          <p:nvPr/>
        </p:nvSpPr>
        <p:spPr>
          <a:xfrm>
            <a:off x="5511366" y="1867311"/>
            <a:ext cx="1738722" cy="459737"/>
          </a:xfrm>
          <a:prstGeom prst="round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a:r>
              <a:rPr lang="en-GB" sz="1100" b="1" dirty="0">
                <a:solidFill>
                  <a:schemeClr val="tx1"/>
                </a:solidFill>
                <a:latin typeface="CG Omega" pitchFamily="34" charset="0"/>
                <a:cs typeface="Arial" panose="020B0604020202020204" pitchFamily="34" charset="0"/>
              </a:rPr>
              <a:t>D6.5: Promotional videos</a:t>
            </a:r>
            <a:endParaRPr lang="it-IT" sz="1100" b="1" dirty="0">
              <a:solidFill>
                <a:schemeClr val="tx1"/>
              </a:solidFill>
              <a:latin typeface="CG Omega" pitchFamily="34" charset="0"/>
              <a:cs typeface="Arial" panose="020B0604020202020204" pitchFamily="34" charset="0"/>
            </a:endParaRPr>
          </a:p>
        </p:txBody>
      </p:sp>
      <p:sp>
        <p:nvSpPr>
          <p:cNvPr id="32" name="CasellaDiTesto 39">
            <a:extLst>
              <a:ext uri="{FF2B5EF4-FFF2-40B4-BE49-F238E27FC236}">
                <a16:creationId xmlns:a16="http://schemas.microsoft.com/office/drawing/2014/main" id="{AF1869ED-5EF6-6E4A-8D07-B17CBAE9CFDD}"/>
              </a:ext>
            </a:extLst>
          </p:cNvPr>
          <p:cNvSpPr txBox="1"/>
          <p:nvPr/>
        </p:nvSpPr>
        <p:spPr>
          <a:xfrm>
            <a:off x="7379511" y="2941988"/>
            <a:ext cx="712308" cy="369332"/>
          </a:xfrm>
          <a:prstGeom prst="rect">
            <a:avLst/>
          </a:prstGeom>
          <a:noFill/>
        </p:spPr>
        <p:txBody>
          <a:bodyPr wrap="square" rtlCol="0">
            <a:spAutoFit/>
          </a:bodyPr>
          <a:lstStyle/>
          <a:p>
            <a:pPr algn="ctr"/>
            <a:r>
              <a:rPr lang="it-IT" b="1" dirty="0">
                <a:solidFill>
                  <a:schemeClr val="bg1"/>
                </a:solidFill>
              </a:rPr>
              <a:t>M41</a:t>
            </a:r>
          </a:p>
        </p:txBody>
      </p:sp>
      <p:cxnSp>
        <p:nvCxnSpPr>
          <p:cNvPr id="37" name="Connettore 1 17">
            <a:extLst>
              <a:ext uri="{FF2B5EF4-FFF2-40B4-BE49-F238E27FC236}">
                <a16:creationId xmlns:a16="http://schemas.microsoft.com/office/drawing/2014/main" id="{76072530-F7C3-804B-9367-3DB6FC394B2C}"/>
              </a:ext>
            </a:extLst>
          </p:cNvPr>
          <p:cNvCxnSpPr>
            <a:cxnSpLocks/>
          </p:cNvCxnSpPr>
          <p:nvPr/>
        </p:nvCxnSpPr>
        <p:spPr>
          <a:xfrm>
            <a:off x="7705087" y="1842208"/>
            <a:ext cx="1" cy="1200921"/>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387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BC80-F49F-8147-8BD6-08638935951B}"/>
              </a:ext>
            </a:extLst>
          </p:cNvPr>
          <p:cNvSpPr>
            <a:spLocks noGrp="1"/>
          </p:cNvSpPr>
          <p:nvPr>
            <p:ph type="title"/>
          </p:nvPr>
        </p:nvSpPr>
        <p:spPr/>
        <p:txBody>
          <a:bodyPr/>
          <a:lstStyle/>
          <a:p>
            <a:r>
              <a:rPr lang="en-GB" dirty="0"/>
              <a:t>Task 6.2: Citizen Science</a:t>
            </a:r>
          </a:p>
        </p:txBody>
      </p:sp>
      <p:sp>
        <p:nvSpPr>
          <p:cNvPr id="3" name="Content Placeholder 2">
            <a:extLst>
              <a:ext uri="{FF2B5EF4-FFF2-40B4-BE49-F238E27FC236}">
                <a16:creationId xmlns:a16="http://schemas.microsoft.com/office/drawing/2014/main" id="{74A7BED1-8BB0-5A46-924F-EC6C0D7C27FF}"/>
              </a:ext>
            </a:extLst>
          </p:cNvPr>
          <p:cNvSpPr>
            <a:spLocks noGrp="1"/>
          </p:cNvSpPr>
          <p:nvPr>
            <p:ph idx="1"/>
          </p:nvPr>
        </p:nvSpPr>
        <p:spPr/>
        <p:txBody>
          <a:bodyPr/>
          <a:lstStyle/>
          <a:p>
            <a:r>
              <a:rPr lang="en-GB" dirty="0"/>
              <a:t>Enormously ahead of M24 deliverable schedule</a:t>
            </a:r>
          </a:p>
          <a:p>
            <a:r>
              <a:rPr lang="en-GB" dirty="0"/>
              <a:t>Once crowdsourcing experiment already launched: </a:t>
            </a:r>
            <a:r>
              <a:rPr lang="en-GB" i="1" dirty="0"/>
              <a:t>Galaxy Zoo: Clump Scout  </a:t>
            </a:r>
          </a:p>
          <a:p>
            <a:pPr lvl="1"/>
            <a:r>
              <a:rPr lang="en-GB" dirty="0"/>
              <a:t>Backend for accelerating volunteer classifications</a:t>
            </a:r>
          </a:p>
          <a:p>
            <a:pPr lvl="1"/>
            <a:r>
              <a:rPr lang="en-GB" dirty="0"/>
              <a:t>Future applications to ESCAPE ESFRI LSST / VRO</a:t>
            </a:r>
          </a:p>
          <a:p>
            <a:r>
              <a:rPr lang="en-GB" dirty="0"/>
              <a:t>Second crowdsourcing experiment currently in beta-phase, being tested by experienced volunteers: </a:t>
            </a:r>
            <a:r>
              <a:rPr lang="en-GB" i="1" dirty="0"/>
              <a:t>Radio Galaxy Zoo: LOFAR </a:t>
            </a:r>
          </a:p>
          <a:p>
            <a:pPr lvl="1"/>
            <a:r>
              <a:rPr lang="en-GB" dirty="0"/>
              <a:t>Future applications to ESCAPE ESFRI SKA </a:t>
            </a:r>
          </a:p>
          <a:p>
            <a:r>
              <a:rPr lang="en-GB" dirty="0"/>
              <a:t>1</a:t>
            </a:r>
            <a:r>
              <a:rPr lang="en-GB" baseline="30000" dirty="0"/>
              <a:t>st</a:t>
            </a:r>
            <a:r>
              <a:rPr lang="en-GB" dirty="0"/>
              <a:t> ESCAPE citizen science workshop in Jun/Jul 2020</a:t>
            </a:r>
          </a:p>
        </p:txBody>
      </p:sp>
      <p:sp>
        <p:nvSpPr>
          <p:cNvPr id="4" name="Date Placeholder 3">
            <a:extLst>
              <a:ext uri="{FF2B5EF4-FFF2-40B4-BE49-F238E27FC236}">
                <a16:creationId xmlns:a16="http://schemas.microsoft.com/office/drawing/2014/main" id="{D85B2BBA-6C68-4949-875B-F962375BF19D}"/>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Footer Placeholder 4">
            <a:extLst>
              <a:ext uri="{FF2B5EF4-FFF2-40B4-BE49-F238E27FC236}">
                <a16:creationId xmlns:a16="http://schemas.microsoft.com/office/drawing/2014/main" id="{93561955-25D4-9B4F-813E-2F6B7BA4C71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EB9182F2-C1CA-5A4D-A163-FE721096C577}"/>
              </a:ext>
            </a:extLst>
          </p:cNvPr>
          <p:cNvSpPr>
            <a:spLocks noGrp="1"/>
          </p:cNvSpPr>
          <p:nvPr>
            <p:ph type="sldNum" sz="quarter" idx="12"/>
          </p:nvPr>
        </p:nvSpPr>
        <p:spPr/>
        <p:txBody>
          <a:bodyPr/>
          <a:lstStyle/>
          <a:p>
            <a:pPr algn="ctr"/>
            <a:fld id="{F815B12F-D02A-B845-865F-37AC5B232343}" type="slidenum">
              <a:rPr lang="it-IT" smtClean="0"/>
              <a:pPr algn="ctr"/>
              <a:t>38</a:t>
            </a:fld>
            <a:endParaRPr lang="it-IT"/>
          </a:p>
        </p:txBody>
      </p:sp>
      <p:sp>
        <p:nvSpPr>
          <p:cNvPr id="7" name="TextBox 6">
            <a:extLst>
              <a:ext uri="{FF2B5EF4-FFF2-40B4-BE49-F238E27FC236}">
                <a16:creationId xmlns:a16="http://schemas.microsoft.com/office/drawing/2014/main" id="{1CB281F8-2706-1841-9939-853D4A4DCD9F}"/>
              </a:ext>
            </a:extLst>
          </p:cNvPr>
          <p:cNvSpPr txBox="1"/>
          <p:nvPr/>
        </p:nvSpPr>
        <p:spPr>
          <a:xfrm>
            <a:off x="6459662" y="4395706"/>
            <a:ext cx="2338717" cy="646331"/>
          </a:xfrm>
          <a:prstGeom prst="rect">
            <a:avLst/>
          </a:prstGeom>
          <a:solidFill>
            <a:schemeClr val="bg1"/>
          </a:solidFill>
          <a:ln w="76200">
            <a:solidFill>
              <a:srgbClr val="FF0000"/>
            </a:solidFill>
          </a:ln>
        </p:spPr>
        <p:txBody>
          <a:bodyPr wrap="none" rtlCol="0">
            <a:spAutoFit/>
          </a:bodyPr>
          <a:lstStyle/>
          <a:p>
            <a:pPr algn="ctr"/>
            <a:r>
              <a:rPr lang="en-GB" dirty="0">
                <a:solidFill>
                  <a:srgbClr val="FF0000"/>
                </a:solidFill>
              </a:rPr>
              <a:t>STOP PRESS:</a:t>
            </a:r>
          </a:p>
          <a:p>
            <a:pPr algn="ctr"/>
            <a:r>
              <a:rPr lang="en-GB" dirty="0">
                <a:solidFill>
                  <a:srgbClr val="FF0000"/>
                </a:solidFill>
              </a:rPr>
              <a:t>LAUNCHED TUE 25 FEB</a:t>
            </a:r>
          </a:p>
        </p:txBody>
      </p:sp>
    </p:spTree>
    <p:extLst>
      <p:ext uri="{BB962C8B-B14F-4D97-AF65-F5344CB8AC3E}">
        <p14:creationId xmlns:p14="http://schemas.microsoft.com/office/powerpoint/2010/main" val="56726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9C3BCE-713F-1541-A24D-5536E4DE95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652E0CF-6104-5949-BC92-632AB0554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B28DF6E-9508-CE44-9962-37899E23B17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6CCF401-3CE2-5342-9CDA-E1830F3B2618}"/>
              </a:ext>
            </a:extLst>
          </p:cNvPr>
          <p:cNvPicPr>
            <a:picLocks noChangeAspect="1"/>
          </p:cNvPicPr>
          <p:nvPr/>
        </p:nvPicPr>
        <p:blipFill>
          <a:blip r:embed="rId2"/>
          <a:stretch>
            <a:fillRect/>
          </a:stretch>
        </p:blipFill>
        <p:spPr>
          <a:xfrm>
            <a:off x="0" y="226322"/>
            <a:ext cx="9144000" cy="5786378"/>
          </a:xfrm>
          <a:prstGeom prst="rect">
            <a:avLst/>
          </a:prstGeom>
        </p:spPr>
      </p:pic>
    </p:spTree>
    <p:extLst>
      <p:ext uri="{BB962C8B-B14F-4D97-AF65-F5344CB8AC3E}">
        <p14:creationId xmlns:p14="http://schemas.microsoft.com/office/powerpoint/2010/main" val="3421950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27"/>
          <p:cNvSpPr/>
          <p:nvPr/>
        </p:nvSpPr>
        <p:spPr>
          <a:xfrm>
            <a:off x="-1" y="5000586"/>
            <a:ext cx="9144001" cy="453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ttangolo 26"/>
          <p:cNvSpPr/>
          <p:nvPr/>
        </p:nvSpPr>
        <p:spPr>
          <a:xfrm>
            <a:off x="0" y="3841475"/>
            <a:ext cx="9144000" cy="6436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ttangolo 25"/>
          <p:cNvSpPr/>
          <p:nvPr/>
        </p:nvSpPr>
        <p:spPr>
          <a:xfrm>
            <a:off x="0" y="2570552"/>
            <a:ext cx="9144000" cy="6436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ttangolo 6"/>
          <p:cNvSpPr/>
          <p:nvPr/>
        </p:nvSpPr>
        <p:spPr>
          <a:xfrm>
            <a:off x="0" y="1312680"/>
            <a:ext cx="9144000" cy="6436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fontScale="90000"/>
          </a:bodyPr>
          <a:lstStyle/>
          <a:p>
            <a:pPr algn="ctr"/>
            <a:r>
              <a:rPr lang="pt-PT" b="1" dirty="0"/>
              <a:t>WP6 - Engagement and Communication</a:t>
            </a:r>
            <a:endParaRPr lang="it-IT" b="1" dirty="0"/>
          </a:p>
        </p:txBody>
      </p:sp>
      <p:sp>
        <p:nvSpPr>
          <p:cNvPr id="3" name="Segnaposto contenuto 2">
            <a:extLst>
              <a:ext uri="{FF2B5EF4-FFF2-40B4-BE49-F238E27FC236}">
                <a16:creationId xmlns:a16="http://schemas.microsoft.com/office/drawing/2014/main" id="{32B2E02D-5BEF-4C8F-BA58-13B3A95A984E}"/>
              </a:ext>
            </a:extLst>
          </p:cNvPr>
          <p:cNvSpPr>
            <a:spLocks noGrp="1"/>
          </p:cNvSpPr>
          <p:nvPr>
            <p:ph idx="1"/>
          </p:nvPr>
        </p:nvSpPr>
        <p:spPr>
          <a:xfrm>
            <a:off x="150350" y="883429"/>
            <a:ext cx="8796705" cy="388307"/>
          </a:xfrm>
        </p:spPr>
        <p:txBody>
          <a:bodyPr vert="horz" lIns="91440" tIns="45720" rIns="91440" bIns="45720" rtlCol="0">
            <a:normAutofit lnSpcReduction="10000"/>
          </a:bodyPr>
          <a:lstStyle/>
          <a:p>
            <a:pPr marL="0" indent="0">
              <a:buNone/>
            </a:pPr>
            <a:r>
              <a:rPr lang="pt-PT" sz="2400" b="1" dirty="0"/>
              <a:t>Task 6.1 Public Engagement and Communication” goals</a:t>
            </a:r>
          </a:p>
          <a:p>
            <a:pPr marL="0" indent="0">
              <a:buNone/>
            </a:pPr>
            <a:endParaRPr lang="en-US" sz="2400"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Shape 154">
            <a:extLst>
              <a:ext uri="{FF2B5EF4-FFF2-40B4-BE49-F238E27FC236}">
                <a16:creationId xmlns:a16="http://schemas.microsoft.com/office/drawing/2014/main" id="{8A1CFB6B-8553-425C-A63F-6F9DB98D5C71}"/>
              </a:ext>
            </a:extLst>
          </p:cNvPr>
          <p:cNvPicPr preferRelativeResize="0"/>
          <p:nvPr/>
        </p:nvPicPr>
        <p:blipFill>
          <a:blip r:embed="rId2">
            <a:alphaModFix/>
          </a:blip>
          <a:stretch>
            <a:fillRect/>
          </a:stretch>
        </p:blipFill>
        <p:spPr>
          <a:xfrm>
            <a:off x="264291" y="1422866"/>
            <a:ext cx="412620" cy="397230"/>
          </a:xfrm>
          <a:prstGeom prst="rect">
            <a:avLst/>
          </a:prstGeom>
          <a:noFill/>
          <a:ln>
            <a:noFill/>
          </a:ln>
        </p:spPr>
      </p:pic>
      <p:sp>
        <p:nvSpPr>
          <p:cNvPr id="9" name="Rettangolo 8">
            <a:extLst>
              <a:ext uri="{FF2B5EF4-FFF2-40B4-BE49-F238E27FC236}">
                <a16:creationId xmlns:a16="http://schemas.microsoft.com/office/drawing/2014/main" id="{7EE4249D-0FD2-4688-94B0-A764289491B5}"/>
              </a:ext>
            </a:extLst>
          </p:cNvPr>
          <p:cNvSpPr/>
          <p:nvPr/>
        </p:nvSpPr>
        <p:spPr>
          <a:xfrm>
            <a:off x="870079" y="1422866"/>
            <a:ext cx="8179753" cy="476180"/>
          </a:xfrm>
          <a:prstGeom prst="rect">
            <a:avLst/>
          </a:prstGeom>
        </p:spPr>
        <p:txBody>
          <a:bodyPr vert="horz" lIns="91440" tIns="45720" rIns="91440" bIns="45720" rtlCol="0">
            <a:normAutofit lnSpcReduction="10000"/>
          </a:bodyPr>
          <a:lstStyle/>
          <a:p>
            <a:pPr marL="0" marR="0" lvl="1" indent="0" algn="just" defTabSz="914400" rtl="0" eaLnBrk="1" fontAlgn="auto" latinLnBrk="0" hangingPunct="1">
              <a:lnSpc>
                <a:spcPct val="90000"/>
              </a:lnSpc>
              <a:spcBef>
                <a:spcPts val="5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Develop ESCAPE website &amp; portal tailored to different stakeholders &amp; the gateway for the catalogue of services </a:t>
            </a:r>
          </a:p>
          <a:p>
            <a:pPr marL="685800" marR="0" lvl="1" indent="-228600" algn="just" defTabSz="914400" rtl="0" eaLnBrk="1" fontAlgn="auto" latinLnBrk="0" hangingPunct="1">
              <a:lnSpc>
                <a:spcPct val="90000"/>
              </a:lnSpc>
              <a:spcBef>
                <a:spcPts val="500"/>
              </a:spcBef>
              <a:spcAft>
                <a:spcPts val="0"/>
              </a:spcAft>
              <a:buClrTx/>
              <a:buSzTx/>
              <a:buFontTx/>
              <a:buBlip>
                <a:blip r:embed="rId3"/>
              </a:buBlip>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Share with us relevant updates from your WP</a:t>
            </a:r>
          </a:p>
        </p:txBody>
      </p:sp>
      <p:pic>
        <p:nvPicPr>
          <p:cNvPr id="10" name="Shape 156">
            <a:extLst>
              <a:ext uri="{FF2B5EF4-FFF2-40B4-BE49-F238E27FC236}">
                <a16:creationId xmlns:a16="http://schemas.microsoft.com/office/drawing/2014/main" id="{697AB836-EB98-48A1-B565-55A09A2867AF}"/>
              </a:ext>
            </a:extLst>
          </p:cNvPr>
          <p:cNvPicPr preferRelativeResize="0"/>
          <p:nvPr/>
        </p:nvPicPr>
        <p:blipFill>
          <a:blip r:embed="rId4">
            <a:alphaModFix/>
          </a:blip>
          <a:stretch>
            <a:fillRect/>
          </a:stretch>
        </p:blipFill>
        <p:spPr>
          <a:xfrm>
            <a:off x="235300" y="1956293"/>
            <a:ext cx="470603" cy="470603"/>
          </a:xfrm>
          <a:prstGeom prst="rect">
            <a:avLst/>
          </a:prstGeom>
          <a:noFill/>
          <a:ln>
            <a:noFill/>
          </a:ln>
        </p:spPr>
      </p:pic>
      <p:sp>
        <p:nvSpPr>
          <p:cNvPr id="13" name="Rettangolo 12">
            <a:extLst>
              <a:ext uri="{FF2B5EF4-FFF2-40B4-BE49-F238E27FC236}">
                <a16:creationId xmlns:a16="http://schemas.microsoft.com/office/drawing/2014/main" id="{A8E5AA48-D4DF-4730-9D03-464323066E3C}"/>
              </a:ext>
            </a:extLst>
          </p:cNvPr>
          <p:cNvSpPr/>
          <p:nvPr/>
        </p:nvSpPr>
        <p:spPr>
          <a:xfrm>
            <a:off x="870079" y="1956293"/>
            <a:ext cx="8179753" cy="590006"/>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Generate</a:t>
            </a:r>
            <a:r>
              <a:rPr kumimoji="0" lang="en-US" sz="1600" b="0" i="0" u="none" strike="noStrike" kern="1200" cap="none" spc="0" normalizeH="0" baseline="0" noProof="0" dirty="0">
                <a:ln>
                  <a:noFill/>
                </a:ln>
                <a:solidFill>
                  <a:prstClr val="black"/>
                </a:solidFill>
                <a:effectLst/>
                <a:uLnTx/>
                <a:uFillTx/>
                <a:latin typeface="Calibri"/>
                <a:ea typeface="+mn-ea"/>
                <a:cs typeface="+mn-cs"/>
              </a:rPr>
              <a:t> ESCAPE Communication Toolbox (PR, flyers, posters, videos, stands).</a:t>
            </a:r>
          </a:p>
          <a:p>
            <a:pPr marL="685800" marR="0" lvl="1" indent="-228600" algn="just" defTabSz="914400" rtl="0" eaLnBrk="1" fontAlgn="auto" latinLnBrk="0" hangingPunct="1">
              <a:lnSpc>
                <a:spcPct val="90000"/>
              </a:lnSpc>
              <a:spcBef>
                <a:spcPts val="500"/>
              </a:spcBef>
              <a:spcAft>
                <a:spcPts val="0"/>
              </a:spcAft>
              <a:buClrTx/>
              <a:buSzTx/>
              <a:buFontTx/>
              <a:buBlip>
                <a:blip r:embed="rId3"/>
              </a:buBlip>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To use at events at exhibitions when engaging with stakeholders</a:t>
            </a:r>
          </a:p>
        </p:txBody>
      </p:sp>
      <p:sp>
        <p:nvSpPr>
          <p:cNvPr id="14" name="Rettangolo 13">
            <a:extLst>
              <a:ext uri="{FF2B5EF4-FFF2-40B4-BE49-F238E27FC236}">
                <a16:creationId xmlns:a16="http://schemas.microsoft.com/office/drawing/2014/main" id="{5C776FFB-6EC9-45A0-A022-F56DCA590783}"/>
              </a:ext>
            </a:extLst>
          </p:cNvPr>
          <p:cNvSpPr/>
          <p:nvPr/>
        </p:nvSpPr>
        <p:spPr>
          <a:xfrm>
            <a:off x="870079" y="2615110"/>
            <a:ext cx="8179753" cy="558489"/>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Support attendance at external high-level events and meetings.</a:t>
            </a:r>
          </a:p>
          <a:p>
            <a:pPr marL="685800" marR="0" lvl="1" indent="-228600" algn="just" defTabSz="914400" rtl="0" eaLnBrk="1" fontAlgn="auto" latinLnBrk="0" hangingPunct="1">
              <a:lnSpc>
                <a:spcPct val="90000"/>
              </a:lnSpc>
              <a:spcBef>
                <a:spcPts val="500"/>
              </a:spcBef>
              <a:spcAft>
                <a:spcPts val="0"/>
              </a:spcAft>
              <a:buClrTx/>
              <a:buSzTx/>
              <a:buFontTx/>
              <a:buBlip>
                <a:blip r:embed="rId3"/>
              </a:buBlip>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Get our support on online visibility through social media channels | Fill in the “excel” to track events’ presence.</a:t>
            </a:r>
          </a:p>
        </p:txBody>
      </p:sp>
      <p:pic>
        <p:nvPicPr>
          <p:cNvPr id="15" name="Shape 163">
            <a:extLst>
              <a:ext uri="{FF2B5EF4-FFF2-40B4-BE49-F238E27FC236}">
                <a16:creationId xmlns:a16="http://schemas.microsoft.com/office/drawing/2014/main" id="{03C1671F-9048-4DC8-A285-DD744E14C28C}"/>
              </a:ext>
            </a:extLst>
          </p:cNvPr>
          <p:cNvPicPr preferRelativeResize="0"/>
          <p:nvPr/>
        </p:nvPicPr>
        <p:blipFill>
          <a:blip r:embed="rId5">
            <a:alphaModFix/>
          </a:blip>
          <a:stretch>
            <a:fillRect/>
          </a:stretch>
        </p:blipFill>
        <p:spPr>
          <a:xfrm>
            <a:off x="216466" y="2615110"/>
            <a:ext cx="508271" cy="508298"/>
          </a:xfrm>
          <a:prstGeom prst="rect">
            <a:avLst/>
          </a:prstGeom>
          <a:noFill/>
          <a:ln>
            <a:noFill/>
          </a:ln>
        </p:spPr>
      </p:pic>
      <p:sp>
        <p:nvSpPr>
          <p:cNvPr id="16" name="Rettangolo 15">
            <a:extLst>
              <a:ext uri="{FF2B5EF4-FFF2-40B4-BE49-F238E27FC236}">
                <a16:creationId xmlns:a16="http://schemas.microsoft.com/office/drawing/2014/main" id="{7F44110C-A393-419C-AE0A-F06E8F239A91}"/>
              </a:ext>
            </a:extLst>
          </p:cNvPr>
          <p:cNvSpPr/>
          <p:nvPr/>
        </p:nvSpPr>
        <p:spPr>
          <a:xfrm>
            <a:off x="-32530" y="5604080"/>
            <a:ext cx="9204666" cy="675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Communication &amp; Community User Engagement are </a:t>
            </a: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Calibri"/>
              </a:rPr>
              <a:t>continuous</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a:t>
            </a: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Calibri"/>
              </a:rPr>
              <a:t>tasks</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to </a:t>
            </a: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Calibri"/>
              </a:rPr>
              <a:t>engage</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a:t>
            </a: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Calibri"/>
              </a:rPr>
              <a:t>directly</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with stakeholders with </a:t>
            </a: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Calibri"/>
              </a:rPr>
              <a:t>content</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a:t>
            </a:r>
            <a:r>
              <a:rPr kumimoji="0" lang="it-IT"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Calibri"/>
              </a:rPr>
              <a:t>rich</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 insights  </a:t>
            </a: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Rettangolo 17">
            <a:extLst>
              <a:ext uri="{FF2B5EF4-FFF2-40B4-BE49-F238E27FC236}">
                <a16:creationId xmlns:a16="http://schemas.microsoft.com/office/drawing/2014/main" id="{1278F602-5C9C-467D-A0A9-B2F256059A4C}"/>
              </a:ext>
            </a:extLst>
          </p:cNvPr>
          <p:cNvSpPr/>
          <p:nvPr/>
        </p:nvSpPr>
        <p:spPr>
          <a:xfrm>
            <a:off x="870079" y="4525654"/>
            <a:ext cx="8216694" cy="290982"/>
          </a:xfrm>
          <a:prstGeom prst="rect">
            <a:avLst/>
          </a:prstGeom>
        </p:spPr>
        <p:txBody>
          <a:bodyPr vert="horz" lIns="91440" tIns="45720" rIns="91440" bIns="45720" rtlCol="0">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Establish a dissemination and exploitation plan: KPI definition &amp; monitoring: </a:t>
            </a:r>
            <a:r>
              <a:rPr kumimoji="0" lang="en-US" sz="1100" b="1" i="0" u="none" strike="noStrike" kern="1200" cap="none" spc="0" normalizeH="0" baseline="0" noProof="0" dirty="0">
                <a:ln>
                  <a:noFill/>
                </a:ln>
                <a:solidFill>
                  <a:prstClr val="black"/>
                </a:solidFill>
                <a:effectLst/>
                <a:uLnTx/>
                <a:uFillTx/>
                <a:latin typeface="Calibri"/>
                <a:ea typeface="+mn-ea"/>
                <a:cs typeface="+mn-cs"/>
              </a:rPr>
              <a:t>D6.2 – Dissemination &amp; Exploitation Plan</a:t>
            </a:r>
          </a:p>
        </p:txBody>
      </p:sp>
      <p:pic>
        <p:nvPicPr>
          <p:cNvPr id="19" name="Immagine 18">
            <a:extLst>
              <a:ext uri="{FF2B5EF4-FFF2-40B4-BE49-F238E27FC236}">
                <a16:creationId xmlns:a16="http://schemas.microsoft.com/office/drawing/2014/main" id="{C1AA39A8-7AFC-4455-87C5-459CBC6CD72A}"/>
              </a:ext>
            </a:extLst>
          </p:cNvPr>
          <p:cNvPicPr>
            <a:picLocks noChangeAspect="1"/>
          </p:cNvPicPr>
          <p:nvPr/>
        </p:nvPicPr>
        <p:blipFill>
          <a:blip r:embed="rId6"/>
          <a:stretch>
            <a:fillRect/>
          </a:stretch>
        </p:blipFill>
        <p:spPr>
          <a:xfrm>
            <a:off x="268840" y="4498358"/>
            <a:ext cx="403989" cy="403989"/>
          </a:xfrm>
          <a:prstGeom prst="rect">
            <a:avLst/>
          </a:prstGeom>
        </p:spPr>
      </p:pic>
      <p:sp>
        <p:nvSpPr>
          <p:cNvPr id="20" name="Rettangolo 19">
            <a:extLst>
              <a:ext uri="{FF2B5EF4-FFF2-40B4-BE49-F238E27FC236}">
                <a16:creationId xmlns:a16="http://schemas.microsoft.com/office/drawing/2014/main" id="{A59706BA-E48D-4EF3-A245-535F46C884EC}"/>
              </a:ext>
            </a:extLst>
          </p:cNvPr>
          <p:cNvSpPr/>
          <p:nvPr/>
        </p:nvSpPr>
        <p:spPr>
          <a:xfrm>
            <a:off x="870079" y="3247893"/>
            <a:ext cx="8179753" cy="481952"/>
          </a:xfrm>
          <a:prstGeom prst="rect">
            <a:avLst/>
          </a:prstGeom>
        </p:spPr>
        <p:txBody>
          <a:bodyPr vert="horz" lIns="91440" tIns="45720" rIns="91440" bIns="45720" rtlCol="0">
            <a:normAutofit fontScale="92500"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Disseminate internally ESCAPE results, within the community and beyond.</a:t>
            </a:r>
          </a:p>
          <a:p>
            <a:pPr marL="685800" marR="0" lvl="1" indent="-228600" algn="just" defTabSz="914400" rtl="0" eaLnBrk="1" fontAlgn="auto" latinLnBrk="0" hangingPunct="1">
              <a:lnSpc>
                <a:spcPct val="90000"/>
              </a:lnSpc>
              <a:spcBef>
                <a:spcPts val="500"/>
              </a:spcBef>
              <a:spcAft>
                <a:spcPts val="0"/>
              </a:spcAft>
              <a:buClrTx/>
              <a:buSzTx/>
              <a:buFontTx/>
              <a:buBlip>
                <a:blip r:embed="rId3"/>
              </a:buBlip>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We are all ESCAPE’s ambassadors</a:t>
            </a:r>
          </a:p>
        </p:txBody>
      </p:sp>
      <p:pic>
        <p:nvPicPr>
          <p:cNvPr id="21" name="Immagine 20">
            <a:extLst>
              <a:ext uri="{FF2B5EF4-FFF2-40B4-BE49-F238E27FC236}">
                <a16:creationId xmlns:a16="http://schemas.microsoft.com/office/drawing/2014/main" id="{BDCB0DE7-007B-4102-A0A6-68FBDC3DBDF8}"/>
              </a:ext>
            </a:extLst>
          </p:cNvPr>
          <p:cNvPicPr>
            <a:picLocks noChangeAspect="1"/>
          </p:cNvPicPr>
          <p:nvPr/>
        </p:nvPicPr>
        <p:blipFill>
          <a:blip r:embed="rId7"/>
          <a:stretch>
            <a:fillRect/>
          </a:stretch>
        </p:blipFill>
        <p:spPr>
          <a:xfrm>
            <a:off x="125715" y="3247893"/>
            <a:ext cx="689772" cy="579210"/>
          </a:xfrm>
          <a:prstGeom prst="rect">
            <a:avLst/>
          </a:prstGeom>
        </p:spPr>
      </p:pic>
      <p:sp>
        <p:nvSpPr>
          <p:cNvPr id="22" name="Rettangolo 21">
            <a:extLst>
              <a:ext uri="{FF2B5EF4-FFF2-40B4-BE49-F238E27FC236}">
                <a16:creationId xmlns:a16="http://schemas.microsoft.com/office/drawing/2014/main" id="{D8B7DB30-9315-43ED-ABBB-B629D68E7247}"/>
              </a:ext>
            </a:extLst>
          </p:cNvPr>
          <p:cNvSpPr/>
          <p:nvPr/>
        </p:nvSpPr>
        <p:spPr>
          <a:xfrm>
            <a:off x="870079" y="3930689"/>
            <a:ext cx="8179753" cy="521893"/>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Co-ordinate translation and adaption of resources for different national communities &amp; compile master Classes and MPE online resources (</a:t>
            </a:r>
            <a:r>
              <a:rPr kumimoji="0" lang="en-US" sz="1100" b="1" i="0" u="none" strike="noStrike" kern="1200" cap="none" spc="0" normalizeH="0" baseline="0" noProof="0" dirty="0">
                <a:ln>
                  <a:noFill/>
                </a:ln>
                <a:solidFill>
                  <a:prstClr val="black"/>
                </a:solidFill>
                <a:effectLst/>
                <a:uLnTx/>
                <a:uFillTx/>
                <a:latin typeface="Calibri"/>
                <a:ea typeface="+mn-ea"/>
                <a:cs typeface="+mn-cs"/>
              </a:rPr>
              <a:t>EN, DE, ES, FR &amp; IT)</a:t>
            </a:r>
          </a:p>
        </p:txBody>
      </p:sp>
      <p:pic>
        <p:nvPicPr>
          <p:cNvPr id="23" name="Immagine 22">
            <a:extLst>
              <a:ext uri="{FF2B5EF4-FFF2-40B4-BE49-F238E27FC236}">
                <a16:creationId xmlns:a16="http://schemas.microsoft.com/office/drawing/2014/main" id="{0154E815-274B-4DE9-B86E-F3DCEB0D6EED}"/>
              </a:ext>
            </a:extLst>
          </p:cNvPr>
          <p:cNvPicPr>
            <a:picLocks noChangeAspect="1"/>
          </p:cNvPicPr>
          <p:nvPr/>
        </p:nvPicPr>
        <p:blipFill>
          <a:blip r:embed="rId8"/>
          <a:stretch>
            <a:fillRect/>
          </a:stretch>
        </p:blipFill>
        <p:spPr>
          <a:xfrm>
            <a:off x="272680" y="3930689"/>
            <a:ext cx="395843" cy="395843"/>
          </a:xfrm>
          <a:prstGeom prst="rect">
            <a:avLst/>
          </a:prstGeom>
        </p:spPr>
      </p:pic>
      <p:pic>
        <p:nvPicPr>
          <p:cNvPr id="24" name="Picture 2" descr="Image result for event icon">
            <a:extLst>
              <a:ext uri="{FF2B5EF4-FFF2-40B4-BE49-F238E27FC236}">
                <a16:creationId xmlns:a16="http://schemas.microsoft.com/office/drawing/2014/main" id="{45CAEE6C-9712-4C68-B161-DAC9B3170C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985" y="5014615"/>
            <a:ext cx="405233" cy="384399"/>
          </a:xfrm>
          <a:prstGeom prst="rect">
            <a:avLst/>
          </a:prstGeom>
          <a:noFill/>
          <a:extLst>
            <a:ext uri="{909E8E84-426E-40DD-AFC4-6F175D3DCCD1}">
              <a14:hiddenFill xmlns:a14="http://schemas.microsoft.com/office/drawing/2010/main">
                <a:solidFill>
                  <a:srgbClr val="FFFFFF"/>
                </a:solidFill>
              </a14:hiddenFill>
            </a:ext>
          </a:extLst>
        </p:spPr>
      </p:pic>
      <p:sp>
        <p:nvSpPr>
          <p:cNvPr id="25" name="Rettangolo 24">
            <a:extLst>
              <a:ext uri="{FF2B5EF4-FFF2-40B4-BE49-F238E27FC236}">
                <a16:creationId xmlns:a16="http://schemas.microsoft.com/office/drawing/2014/main" id="{784856A7-E32E-4B19-A020-EDBBD98BC1C2}"/>
              </a:ext>
            </a:extLst>
          </p:cNvPr>
          <p:cNvSpPr/>
          <p:nvPr/>
        </p:nvSpPr>
        <p:spPr>
          <a:xfrm>
            <a:off x="870079" y="5014615"/>
            <a:ext cx="787306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Support ESCAPE final Event to showcase the final results of the ESCAPE project</a:t>
            </a:r>
            <a:endParaRPr kumimoji="0" lang="it-IT"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742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EBEAAC6-BC5B-614B-B266-FC8E765096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DEF0DC4-84C7-0340-81FC-DD6AC4CABB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5E80D1C2-A374-DC4D-8479-7E753035F86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D2A1F3CF-D631-D046-AB76-A30BE8E3328F}"/>
              </a:ext>
            </a:extLst>
          </p:cNvPr>
          <p:cNvPicPr>
            <a:picLocks noChangeAspect="1"/>
          </p:cNvPicPr>
          <p:nvPr/>
        </p:nvPicPr>
        <p:blipFill>
          <a:blip r:embed="rId2"/>
          <a:stretch>
            <a:fillRect/>
          </a:stretch>
        </p:blipFill>
        <p:spPr>
          <a:xfrm>
            <a:off x="0" y="0"/>
            <a:ext cx="9144000" cy="5827208"/>
          </a:xfrm>
          <a:prstGeom prst="rect">
            <a:avLst/>
          </a:prstGeom>
        </p:spPr>
      </p:pic>
    </p:spTree>
    <p:extLst>
      <p:ext uri="{BB962C8B-B14F-4D97-AF65-F5344CB8AC3E}">
        <p14:creationId xmlns:p14="http://schemas.microsoft.com/office/powerpoint/2010/main" val="204261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08754C5-AD97-7D43-8D83-EBE68DA598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BB85DF0F-A6C5-AB4D-9EBC-95AD5B6B07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4166BB9-B728-5D4E-AA0B-7FC3BD75109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image5.png">
            <a:extLst>
              <a:ext uri="{FF2B5EF4-FFF2-40B4-BE49-F238E27FC236}">
                <a16:creationId xmlns:a16="http://schemas.microsoft.com/office/drawing/2014/main" id="{C8F63280-A5BC-3B44-9A33-DFA82CB0B79E}"/>
              </a:ext>
            </a:extLst>
          </p:cNvPr>
          <p:cNvPicPr>
            <a:picLocks noChangeAspect="1"/>
          </p:cNvPicPr>
          <p:nvPr/>
        </p:nvPicPr>
        <p:blipFill>
          <a:blip r:embed="rId2"/>
          <a:srcRect/>
          <a:stretch>
            <a:fillRect/>
          </a:stretch>
        </p:blipFill>
        <p:spPr>
          <a:xfrm>
            <a:off x="631885" y="196893"/>
            <a:ext cx="7990448" cy="6006124"/>
          </a:xfrm>
          <a:prstGeom prst="rect">
            <a:avLst/>
          </a:prstGeom>
          <a:ln/>
        </p:spPr>
      </p:pic>
    </p:spTree>
    <p:extLst>
      <p:ext uri="{BB962C8B-B14F-4D97-AF65-F5344CB8AC3E}">
        <p14:creationId xmlns:p14="http://schemas.microsoft.com/office/powerpoint/2010/main" val="17435916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9B0EEE-1E6F-8A4B-AFB2-CD22596A02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2C51E20-4871-DA4D-A5A2-523D25198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B94BD4E-4987-6442-A0DF-A81F30C2B68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image4.png">
            <a:extLst>
              <a:ext uri="{FF2B5EF4-FFF2-40B4-BE49-F238E27FC236}">
                <a16:creationId xmlns:a16="http://schemas.microsoft.com/office/drawing/2014/main" id="{D0F79BAB-8DD8-4E41-8E53-00796D343E7A}"/>
              </a:ext>
            </a:extLst>
          </p:cNvPr>
          <p:cNvPicPr>
            <a:picLocks noChangeAspect="1"/>
          </p:cNvPicPr>
          <p:nvPr/>
        </p:nvPicPr>
        <p:blipFill>
          <a:blip r:embed="rId2"/>
          <a:srcRect/>
          <a:stretch>
            <a:fillRect/>
          </a:stretch>
        </p:blipFill>
        <p:spPr>
          <a:xfrm>
            <a:off x="292873" y="1280160"/>
            <a:ext cx="8628560" cy="4304714"/>
          </a:xfrm>
          <a:prstGeom prst="rect">
            <a:avLst/>
          </a:prstGeom>
          <a:ln/>
        </p:spPr>
      </p:pic>
    </p:spTree>
    <p:extLst>
      <p:ext uri="{BB962C8B-B14F-4D97-AF65-F5344CB8AC3E}">
        <p14:creationId xmlns:p14="http://schemas.microsoft.com/office/powerpoint/2010/main" val="588972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91B9FB-6C3A-1849-A881-03BD7719C413}"/>
              </a:ext>
            </a:extLst>
          </p:cNvPr>
          <p:cNvSpPr>
            <a:spLocks noGrp="1"/>
          </p:cNvSpPr>
          <p:nvPr>
            <p:ph type="body" sz="quarter" idx="13"/>
          </p:nvPr>
        </p:nvSpPr>
        <p:spPr/>
        <p:txBody>
          <a:bodyPr/>
          <a:lstStyle/>
          <a:p>
            <a:r>
              <a:rPr lang="en-US" dirty="0" err="1">
                <a:hlinkClick r:id="rId2"/>
              </a:rPr>
              <a:t>zooniverse.org</a:t>
            </a:r>
            <a:r>
              <a:rPr lang="en-US" dirty="0">
                <a:hlinkClick r:id="rId2"/>
              </a:rPr>
              <a:t>/projects/</a:t>
            </a:r>
            <a:r>
              <a:rPr lang="en-US" dirty="0" err="1">
                <a:hlinkClick r:id="rId2"/>
              </a:rPr>
              <a:t>hughdickinson</a:t>
            </a:r>
            <a:r>
              <a:rPr lang="en-US" dirty="0">
                <a:hlinkClick r:id="rId2"/>
              </a:rPr>
              <a:t>/galaxy-zoo-clump-scout</a:t>
            </a:r>
            <a:endParaRPr lang="en-US" dirty="0"/>
          </a:p>
        </p:txBody>
      </p:sp>
      <p:sp>
        <p:nvSpPr>
          <p:cNvPr id="3" name="Title 2">
            <a:extLst>
              <a:ext uri="{FF2B5EF4-FFF2-40B4-BE49-F238E27FC236}">
                <a16:creationId xmlns:a16="http://schemas.microsoft.com/office/drawing/2014/main" id="{C71C9143-7217-1E4C-9CAE-F6D026396F97}"/>
              </a:ext>
            </a:extLst>
          </p:cNvPr>
          <p:cNvSpPr>
            <a:spLocks noGrp="1"/>
          </p:cNvSpPr>
          <p:nvPr>
            <p:ph type="ctrTitle"/>
          </p:nvPr>
        </p:nvSpPr>
        <p:spPr>
          <a:xfrm>
            <a:off x="432000" y="544317"/>
            <a:ext cx="1368000" cy="212075"/>
          </a:xfrm>
        </p:spPr>
        <p:txBody>
          <a:bodyPr/>
          <a:lstStyle/>
          <a:p>
            <a:r>
              <a:rPr lang="en-US" dirty="0"/>
              <a:t>CLUMP SCOUT</a:t>
            </a:r>
          </a:p>
        </p:txBody>
      </p:sp>
      <p:sp>
        <p:nvSpPr>
          <p:cNvPr id="8" name="Content Placeholder 7">
            <a:extLst>
              <a:ext uri="{FF2B5EF4-FFF2-40B4-BE49-F238E27FC236}">
                <a16:creationId xmlns:a16="http://schemas.microsoft.com/office/drawing/2014/main" id="{10D5CCB8-BDBE-FD4B-8756-17EB3686B2B2}"/>
              </a:ext>
            </a:extLst>
          </p:cNvPr>
          <p:cNvSpPr>
            <a:spLocks noGrp="1"/>
          </p:cNvSpPr>
          <p:nvPr>
            <p:ph idx="1"/>
          </p:nvPr>
        </p:nvSpPr>
        <p:spPr>
          <a:xfrm>
            <a:off x="388801" y="1150618"/>
            <a:ext cx="8263493" cy="2243445"/>
          </a:xfrm>
        </p:spPr>
        <p:txBody>
          <a:bodyPr/>
          <a:lstStyle/>
          <a:p>
            <a:pPr marL="171450" indent="-171450">
              <a:buFont typeface="Arial" panose="020B0604020202020204" pitchFamily="34" charset="0"/>
              <a:buChar char="•"/>
            </a:pPr>
            <a:r>
              <a:rPr lang="en-US" sz="2400" b="1" dirty="0"/>
              <a:t>Dynamic statistical model </a:t>
            </a:r>
            <a:r>
              <a:rPr lang="en-US" sz="2400" dirty="0"/>
              <a:t>for classification process.</a:t>
            </a:r>
          </a:p>
          <a:p>
            <a:pPr marL="171450" indent="-171450">
              <a:buFont typeface="Arial" panose="020B0604020202020204" pitchFamily="34" charset="0"/>
              <a:buChar char="•"/>
            </a:pPr>
            <a:r>
              <a:rPr lang="en-US" sz="2400" b="1" dirty="0"/>
              <a:t>Quantitative</a:t>
            </a:r>
            <a:r>
              <a:rPr lang="en-US" sz="2400" dirty="0"/>
              <a:t> reliability metric.</a:t>
            </a:r>
          </a:p>
          <a:p>
            <a:pPr marL="171450" indent="-171450">
              <a:buFont typeface="Arial" panose="020B0604020202020204" pitchFamily="34" charset="0"/>
              <a:buChar char="•"/>
            </a:pPr>
            <a:r>
              <a:rPr lang="en-US" sz="2400" b="1" dirty="0"/>
              <a:t>Accelerated aggregation </a:t>
            </a:r>
            <a:r>
              <a:rPr lang="en-US" sz="2400" dirty="0"/>
              <a:t>and </a:t>
            </a:r>
            <a:r>
              <a:rPr lang="en-US" sz="2400" b="1" dirty="0"/>
              <a:t>improved efficiency</a:t>
            </a:r>
            <a:r>
              <a:rPr lang="en-US" sz="2400" dirty="0"/>
              <a:t>.</a:t>
            </a:r>
          </a:p>
          <a:p>
            <a:pPr marL="171450" indent="-171450">
              <a:buFont typeface="Arial" panose="020B0604020202020204" pitchFamily="34" charset="0"/>
              <a:buChar char="•"/>
            </a:pPr>
            <a:r>
              <a:rPr lang="en-US" sz="2400" dirty="0"/>
              <a:t>More </a:t>
            </a:r>
            <a:r>
              <a:rPr lang="en-US" sz="2400" b="1" dirty="0"/>
              <a:t>accurate consensus</a:t>
            </a:r>
            <a:r>
              <a:rPr lang="en-US" sz="2400" dirty="0"/>
              <a:t>.</a:t>
            </a:r>
          </a:p>
        </p:txBody>
      </p:sp>
      <p:pic>
        <p:nvPicPr>
          <p:cNvPr id="10" name="Picture 9" descr="A close up of a map&#10;&#10;Description automatically generated">
            <a:extLst>
              <a:ext uri="{FF2B5EF4-FFF2-40B4-BE49-F238E27FC236}">
                <a16:creationId xmlns:a16="http://schemas.microsoft.com/office/drawing/2014/main" id="{FBBA5428-2428-9D4D-A862-14D9320BB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5031" y="3175294"/>
            <a:ext cx="2907436" cy="2907436"/>
          </a:xfrm>
          <a:prstGeom prst="rect">
            <a:avLst/>
          </a:prstGeom>
        </p:spPr>
      </p:pic>
      <p:pic>
        <p:nvPicPr>
          <p:cNvPr id="12" name="Picture 11" descr="A close up of a map&#10;&#10;Description automatically generated">
            <a:extLst>
              <a:ext uri="{FF2B5EF4-FFF2-40B4-BE49-F238E27FC236}">
                <a16:creationId xmlns:a16="http://schemas.microsoft.com/office/drawing/2014/main" id="{428796AE-6754-1B4F-B5B6-E3E418A072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763" y="3175294"/>
            <a:ext cx="2907436" cy="2907436"/>
          </a:xfrm>
          <a:prstGeom prst="rect">
            <a:avLst/>
          </a:prstGeom>
        </p:spPr>
      </p:pic>
      <p:pic>
        <p:nvPicPr>
          <p:cNvPr id="14" name="Picture 13" descr="A close up of a map&#10;&#10;Description automatically generated">
            <a:extLst>
              <a:ext uri="{FF2B5EF4-FFF2-40B4-BE49-F238E27FC236}">
                <a16:creationId xmlns:a16="http://schemas.microsoft.com/office/drawing/2014/main" id="{2C9AFCAE-EF80-2848-AC81-BF44D2CF4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299" y="3175294"/>
            <a:ext cx="2907436" cy="2907436"/>
          </a:xfrm>
          <a:prstGeom prst="rect">
            <a:avLst/>
          </a:prstGeom>
        </p:spPr>
      </p:pic>
    </p:spTree>
    <p:extLst>
      <p:ext uri="{BB962C8B-B14F-4D97-AF65-F5344CB8AC3E}">
        <p14:creationId xmlns:p14="http://schemas.microsoft.com/office/powerpoint/2010/main" val="2255621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91B9FB-6C3A-1849-A881-03BD7719C413}"/>
              </a:ext>
            </a:extLst>
          </p:cNvPr>
          <p:cNvSpPr>
            <a:spLocks noGrp="1"/>
          </p:cNvSpPr>
          <p:nvPr>
            <p:ph type="body" sz="quarter" idx="13"/>
          </p:nvPr>
        </p:nvSpPr>
        <p:spPr/>
        <p:txBody>
          <a:bodyPr/>
          <a:lstStyle/>
          <a:p>
            <a:r>
              <a:rPr lang="en-US" dirty="0" err="1">
                <a:hlinkClick r:id="rId2"/>
              </a:rPr>
              <a:t>zooniverse.org</a:t>
            </a:r>
            <a:r>
              <a:rPr lang="en-US" dirty="0">
                <a:hlinkClick r:id="rId2"/>
              </a:rPr>
              <a:t>/projects/</a:t>
            </a:r>
            <a:r>
              <a:rPr lang="en-US" dirty="0" err="1">
                <a:hlinkClick r:id="rId2"/>
              </a:rPr>
              <a:t>hughdickinson</a:t>
            </a:r>
            <a:r>
              <a:rPr lang="en-US" dirty="0">
                <a:hlinkClick r:id="rId2"/>
              </a:rPr>
              <a:t>/galaxy-zoo-clump-scout</a:t>
            </a:r>
            <a:endParaRPr lang="en-US" dirty="0"/>
          </a:p>
        </p:txBody>
      </p:sp>
      <p:sp>
        <p:nvSpPr>
          <p:cNvPr id="3" name="Title 2">
            <a:extLst>
              <a:ext uri="{FF2B5EF4-FFF2-40B4-BE49-F238E27FC236}">
                <a16:creationId xmlns:a16="http://schemas.microsoft.com/office/drawing/2014/main" id="{C71C9143-7217-1E4C-9CAE-F6D026396F97}"/>
              </a:ext>
            </a:extLst>
          </p:cNvPr>
          <p:cNvSpPr>
            <a:spLocks noGrp="1"/>
          </p:cNvSpPr>
          <p:nvPr>
            <p:ph type="ctrTitle"/>
          </p:nvPr>
        </p:nvSpPr>
        <p:spPr>
          <a:xfrm>
            <a:off x="432000" y="544317"/>
            <a:ext cx="1368000" cy="212075"/>
          </a:xfrm>
        </p:spPr>
        <p:txBody>
          <a:bodyPr/>
          <a:lstStyle/>
          <a:p>
            <a:r>
              <a:rPr lang="en-US" dirty="0"/>
              <a:t>CLUMP SCOUT</a:t>
            </a:r>
          </a:p>
        </p:txBody>
      </p:sp>
      <p:grpSp>
        <p:nvGrpSpPr>
          <p:cNvPr id="24" name="Group 23">
            <a:extLst>
              <a:ext uri="{FF2B5EF4-FFF2-40B4-BE49-F238E27FC236}">
                <a16:creationId xmlns:a16="http://schemas.microsoft.com/office/drawing/2014/main" id="{2F05E435-01E9-DA41-869A-27CCF3142710}"/>
              </a:ext>
            </a:extLst>
          </p:cNvPr>
          <p:cNvGrpSpPr/>
          <p:nvPr/>
        </p:nvGrpSpPr>
        <p:grpSpPr>
          <a:xfrm>
            <a:off x="411381" y="1152209"/>
            <a:ext cx="8321238" cy="5161474"/>
            <a:chOff x="411381" y="1152209"/>
            <a:chExt cx="8321238" cy="5161474"/>
          </a:xfrm>
        </p:grpSpPr>
        <p:grpSp>
          <p:nvGrpSpPr>
            <p:cNvPr id="23" name="Group 22">
              <a:extLst>
                <a:ext uri="{FF2B5EF4-FFF2-40B4-BE49-F238E27FC236}">
                  <a16:creationId xmlns:a16="http://schemas.microsoft.com/office/drawing/2014/main" id="{1F9BD4BC-8108-4240-9035-DBE1ED31B5F8}"/>
                </a:ext>
              </a:extLst>
            </p:cNvPr>
            <p:cNvGrpSpPr/>
            <p:nvPr/>
          </p:nvGrpSpPr>
          <p:grpSpPr>
            <a:xfrm>
              <a:off x="411381" y="3587434"/>
              <a:ext cx="8321238" cy="2726249"/>
              <a:chOff x="505461" y="3586479"/>
              <a:chExt cx="8321238" cy="2726249"/>
            </a:xfrm>
          </p:grpSpPr>
          <p:pic>
            <p:nvPicPr>
              <p:cNvPr id="17" name="Picture 16" descr="A close up of a piece of paper&#10;&#10;Description automatically generated">
                <a:extLst>
                  <a:ext uri="{FF2B5EF4-FFF2-40B4-BE49-F238E27FC236}">
                    <a16:creationId xmlns:a16="http://schemas.microsoft.com/office/drawing/2014/main" id="{9D180591-BB00-A042-A5B4-4CEC564AA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450" y="3586479"/>
                <a:ext cx="2726249" cy="2726249"/>
              </a:xfrm>
              <a:prstGeom prst="rect">
                <a:avLst/>
              </a:prstGeom>
            </p:spPr>
          </p:pic>
          <p:pic>
            <p:nvPicPr>
              <p:cNvPr id="19" name="Picture 18" descr="A close up of a map&#10;&#10;Description automatically generated">
                <a:extLst>
                  <a:ext uri="{FF2B5EF4-FFF2-40B4-BE49-F238E27FC236}">
                    <a16:creationId xmlns:a16="http://schemas.microsoft.com/office/drawing/2014/main" id="{D9DD4901-ECCC-5841-86EC-BD81EBFCD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61" y="3586577"/>
                <a:ext cx="2726048" cy="2726048"/>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555DEE80-DF2B-D54A-AD23-4EF07E2B0C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956" y="3586577"/>
                <a:ext cx="2726048" cy="2726048"/>
              </a:xfrm>
              <a:prstGeom prst="rect">
                <a:avLst/>
              </a:prstGeom>
            </p:spPr>
          </p:pic>
        </p:grpSp>
        <p:grpSp>
          <p:nvGrpSpPr>
            <p:cNvPr id="22" name="Group 21">
              <a:extLst>
                <a:ext uri="{FF2B5EF4-FFF2-40B4-BE49-F238E27FC236}">
                  <a16:creationId xmlns:a16="http://schemas.microsoft.com/office/drawing/2014/main" id="{6D4CEE4A-E3AA-B74B-9D9A-71C033C4EB46}"/>
                </a:ext>
              </a:extLst>
            </p:cNvPr>
            <p:cNvGrpSpPr/>
            <p:nvPr/>
          </p:nvGrpSpPr>
          <p:grpSpPr>
            <a:xfrm>
              <a:off x="1127460" y="1152209"/>
              <a:ext cx="6889080" cy="2296360"/>
              <a:chOff x="821922" y="1236210"/>
              <a:chExt cx="6889080" cy="2296360"/>
            </a:xfrm>
          </p:grpSpPr>
          <p:pic>
            <p:nvPicPr>
              <p:cNvPr id="10" name="Picture 9">
                <a:extLst>
                  <a:ext uri="{FF2B5EF4-FFF2-40B4-BE49-F238E27FC236}">
                    <a16:creationId xmlns:a16="http://schemas.microsoft.com/office/drawing/2014/main" id="{FBBA5428-2428-9D4D-A862-14D9320BB3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18282" y="1236210"/>
                <a:ext cx="2296360" cy="2296360"/>
              </a:xfrm>
              <a:prstGeom prst="rect">
                <a:avLst/>
              </a:prstGeom>
            </p:spPr>
          </p:pic>
          <p:pic>
            <p:nvPicPr>
              <p:cNvPr id="12" name="Picture 11">
                <a:extLst>
                  <a:ext uri="{FF2B5EF4-FFF2-40B4-BE49-F238E27FC236}">
                    <a16:creationId xmlns:a16="http://schemas.microsoft.com/office/drawing/2014/main" id="{428796AE-6754-1B4F-B5B6-E3E418A072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14642" y="1236210"/>
                <a:ext cx="2296360" cy="2296360"/>
              </a:xfrm>
              <a:prstGeom prst="rect">
                <a:avLst/>
              </a:prstGeom>
            </p:spPr>
          </p:pic>
          <p:pic>
            <p:nvPicPr>
              <p:cNvPr id="14" name="Picture 13">
                <a:extLst>
                  <a:ext uri="{FF2B5EF4-FFF2-40B4-BE49-F238E27FC236}">
                    <a16:creationId xmlns:a16="http://schemas.microsoft.com/office/drawing/2014/main" id="{2C9AFCAE-EF80-2848-AC81-BF44D2CF4DA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21922" y="1236210"/>
                <a:ext cx="2296360" cy="2296360"/>
              </a:xfrm>
              <a:prstGeom prst="rect">
                <a:avLst/>
              </a:prstGeom>
            </p:spPr>
          </p:pic>
        </p:grpSp>
      </p:grpSp>
    </p:spTree>
    <p:extLst>
      <p:ext uri="{BB962C8B-B14F-4D97-AF65-F5344CB8AC3E}">
        <p14:creationId xmlns:p14="http://schemas.microsoft.com/office/powerpoint/2010/main" val="743985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6ACCE-D95C-6A43-A545-94D2430F925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FCB985B-BD26-7740-ABC4-33A61EBE0F2C}"/>
              </a:ext>
            </a:extLst>
          </p:cNvPr>
          <p:cNvSpPr>
            <a:spLocks noGrp="1"/>
          </p:cNvSpPr>
          <p:nvPr>
            <p:ph idx="1"/>
          </p:nvPr>
        </p:nvSpPr>
        <p:spPr/>
        <p:txBody>
          <a:bodyPr/>
          <a:lstStyle/>
          <a:p>
            <a:endParaRPr lang="en-GB"/>
          </a:p>
        </p:txBody>
      </p:sp>
      <p:sp>
        <p:nvSpPr>
          <p:cNvPr id="4" name="Date Placeholder 3">
            <a:extLst>
              <a:ext uri="{FF2B5EF4-FFF2-40B4-BE49-F238E27FC236}">
                <a16:creationId xmlns:a16="http://schemas.microsoft.com/office/drawing/2014/main" id="{F86364FA-D210-CF4E-ADB5-B2857F53C357}"/>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Footer Placeholder 4">
            <a:extLst>
              <a:ext uri="{FF2B5EF4-FFF2-40B4-BE49-F238E27FC236}">
                <a16:creationId xmlns:a16="http://schemas.microsoft.com/office/drawing/2014/main" id="{BA25F5A8-2AB2-994E-B69A-B1885224CA5C}"/>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6D844D3-7D0D-2D4B-B47B-57688BB0D678}"/>
              </a:ext>
            </a:extLst>
          </p:cNvPr>
          <p:cNvSpPr>
            <a:spLocks noGrp="1"/>
          </p:cNvSpPr>
          <p:nvPr>
            <p:ph type="sldNum" sz="quarter" idx="12"/>
          </p:nvPr>
        </p:nvSpPr>
        <p:spPr/>
        <p:txBody>
          <a:bodyPr/>
          <a:lstStyle/>
          <a:p>
            <a:pPr algn="ctr"/>
            <a:fld id="{F815B12F-D02A-B845-865F-37AC5B232343}" type="slidenum">
              <a:rPr lang="it-IT" smtClean="0"/>
              <a:pPr algn="ctr"/>
              <a:t>45</a:t>
            </a:fld>
            <a:endParaRPr lang="it-IT"/>
          </a:p>
        </p:txBody>
      </p:sp>
      <p:pic>
        <p:nvPicPr>
          <p:cNvPr id="7" name="Picture 6">
            <a:extLst>
              <a:ext uri="{FF2B5EF4-FFF2-40B4-BE49-F238E27FC236}">
                <a16:creationId xmlns:a16="http://schemas.microsoft.com/office/drawing/2014/main" id="{63EF79D1-E4E4-524A-A947-2F6A7318BB2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032742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1E65-2A5A-5E42-B9A9-AF58357A8F67}"/>
              </a:ext>
            </a:extLst>
          </p:cNvPr>
          <p:cNvSpPr>
            <a:spLocks noGrp="1"/>
          </p:cNvSpPr>
          <p:nvPr>
            <p:ph type="title"/>
          </p:nvPr>
        </p:nvSpPr>
        <p:spPr/>
        <p:txBody>
          <a:bodyPr/>
          <a:lstStyle/>
          <a:p>
            <a:r>
              <a:rPr lang="en-GB" dirty="0"/>
              <a:t>From Description of Work</a:t>
            </a:r>
          </a:p>
        </p:txBody>
      </p:sp>
      <p:sp>
        <p:nvSpPr>
          <p:cNvPr id="3" name="Content Placeholder 2">
            <a:extLst>
              <a:ext uri="{FF2B5EF4-FFF2-40B4-BE49-F238E27FC236}">
                <a16:creationId xmlns:a16="http://schemas.microsoft.com/office/drawing/2014/main" id="{722BAF19-F61F-B048-AA2C-5514B183C111}"/>
              </a:ext>
            </a:extLst>
          </p:cNvPr>
          <p:cNvSpPr>
            <a:spLocks noGrp="1"/>
          </p:cNvSpPr>
          <p:nvPr>
            <p:ph idx="1"/>
          </p:nvPr>
        </p:nvSpPr>
        <p:spPr/>
        <p:txBody>
          <a:bodyPr/>
          <a:lstStyle/>
          <a:p>
            <a:r>
              <a:rPr lang="en-GB" dirty="0"/>
              <a:t>Open the science related ESFRI facilities (and their pathfinders/precursors) and the data-research impact of the EOSC to the general public by creating, managing and operating a harmonised suite of mass participation experiments for these facilities, and develop/adapt machine-learning tools for deciding when subjects are well characterised and for volunteer classification reliability; provide a web-based interface to present this ensemble of ESCAPE mass participation experiments. </a:t>
            </a:r>
          </a:p>
          <a:p>
            <a:endParaRPr lang="en-GB" dirty="0"/>
          </a:p>
        </p:txBody>
      </p:sp>
      <p:sp>
        <p:nvSpPr>
          <p:cNvPr id="4" name="Date Placeholder 3">
            <a:extLst>
              <a:ext uri="{FF2B5EF4-FFF2-40B4-BE49-F238E27FC236}">
                <a16:creationId xmlns:a16="http://schemas.microsoft.com/office/drawing/2014/main" id="{E1C308BA-2E9A-8040-9383-F3087DF26BF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Footer Placeholder 4">
            <a:extLst>
              <a:ext uri="{FF2B5EF4-FFF2-40B4-BE49-F238E27FC236}">
                <a16:creationId xmlns:a16="http://schemas.microsoft.com/office/drawing/2014/main" id="{6B9B5363-9D35-994B-890E-6FCB991B075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D58E1F4-2F92-F24B-9697-D276D9ACE08A}"/>
              </a:ext>
            </a:extLst>
          </p:cNvPr>
          <p:cNvSpPr>
            <a:spLocks noGrp="1"/>
          </p:cNvSpPr>
          <p:nvPr>
            <p:ph type="sldNum" sz="quarter" idx="12"/>
          </p:nvPr>
        </p:nvSpPr>
        <p:spPr/>
        <p:txBody>
          <a:bodyPr/>
          <a:lstStyle/>
          <a:p>
            <a:pPr algn="ctr"/>
            <a:fld id="{F815B12F-D02A-B845-865F-37AC5B232343}" type="slidenum">
              <a:rPr lang="it-IT" smtClean="0"/>
              <a:pPr algn="ctr"/>
              <a:t>46</a:t>
            </a:fld>
            <a:endParaRPr lang="it-IT"/>
          </a:p>
        </p:txBody>
      </p:sp>
    </p:spTree>
    <p:extLst>
      <p:ext uri="{BB962C8B-B14F-4D97-AF65-F5344CB8AC3E}">
        <p14:creationId xmlns:p14="http://schemas.microsoft.com/office/powerpoint/2010/main" val="2257224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1E65-2A5A-5E42-B9A9-AF58357A8F67}"/>
              </a:ext>
            </a:extLst>
          </p:cNvPr>
          <p:cNvSpPr>
            <a:spLocks noGrp="1"/>
          </p:cNvSpPr>
          <p:nvPr>
            <p:ph type="title"/>
          </p:nvPr>
        </p:nvSpPr>
        <p:spPr/>
        <p:txBody>
          <a:bodyPr/>
          <a:lstStyle/>
          <a:p>
            <a:r>
              <a:rPr lang="en-GB" dirty="0"/>
              <a:t>From Description of Work</a:t>
            </a:r>
          </a:p>
        </p:txBody>
      </p:sp>
      <p:sp>
        <p:nvSpPr>
          <p:cNvPr id="3" name="Content Placeholder 2">
            <a:extLst>
              <a:ext uri="{FF2B5EF4-FFF2-40B4-BE49-F238E27FC236}">
                <a16:creationId xmlns:a16="http://schemas.microsoft.com/office/drawing/2014/main" id="{722BAF19-F61F-B048-AA2C-5514B183C111}"/>
              </a:ext>
            </a:extLst>
          </p:cNvPr>
          <p:cNvSpPr>
            <a:spLocks noGrp="1"/>
          </p:cNvSpPr>
          <p:nvPr>
            <p:ph idx="1"/>
          </p:nvPr>
        </p:nvSpPr>
        <p:spPr/>
        <p:txBody>
          <a:bodyPr/>
          <a:lstStyle/>
          <a:p>
            <a:r>
              <a:rPr lang="en-GB" dirty="0"/>
              <a:t>Open the science related ESFRI facilities (and their pathfinders/precursors) and the data-research impact of the EOSC to the general public by creating, managing and operating a harmonised suite of mass participation experiments for these facilities, and </a:t>
            </a:r>
            <a:r>
              <a:rPr lang="en-GB" dirty="0">
                <a:solidFill>
                  <a:srgbClr val="FF0000"/>
                </a:solidFill>
              </a:rPr>
              <a:t>develop/adapt machine-learning tools for deciding when subjects are well characterised and for volunteer classification reliability;</a:t>
            </a:r>
            <a:r>
              <a:rPr lang="en-GB" dirty="0"/>
              <a:t> provide a web-based interface to present this ensemble of ESCAPE mass participation experiments. </a:t>
            </a:r>
          </a:p>
          <a:p>
            <a:endParaRPr lang="en-GB" dirty="0"/>
          </a:p>
        </p:txBody>
      </p:sp>
      <p:sp>
        <p:nvSpPr>
          <p:cNvPr id="4" name="Date Placeholder 3">
            <a:extLst>
              <a:ext uri="{FF2B5EF4-FFF2-40B4-BE49-F238E27FC236}">
                <a16:creationId xmlns:a16="http://schemas.microsoft.com/office/drawing/2014/main" id="{E1C308BA-2E9A-8040-9383-F3087DF26BF2}"/>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Footer Placeholder 4">
            <a:extLst>
              <a:ext uri="{FF2B5EF4-FFF2-40B4-BE49-F238E27FC236}">
                <a16:creationId xmlns:a16="http://schemas.microsoft.com/office/drawing/2014/main" id="{6B9B5363-9D35-994B-890E-6FCB991B075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8D58E1F4-2F92-F24B-9697-D276D9ACE08A}"/>
              </a:ext>
            </a:extLst>
          </p:cNvPr>
          <p:cNvSpPr>
            <a:spLocks noGrp="1"/>
          </p:cNvSpPr>
          <p:nvPr>
            <p:ph type="sldNum" sz="quarter" idx="12"/>
          </p:nvPr>
        </p:nvSpPr>
        <p:spPr/>
        <p:txBody>
          <a:bodyPr/>
          <a:lstStyle/>
          <a:p>
            <a:pPr algn="ctr"/>
            <a:fld id="{F815B12F-D02A-B845-865F-37AC5B232343}" type="slidenum">
              <a:rPr lang="it-IT" smtClean="0"/>
              <a:pPr algn="ctr"/>
              <a:t>47</a:t>
            </a:fld>
            <a:endParaRPr lang="it-IT"/>
          </a:p>
        </p:txBody>
      </p:sp>
    </p:spTree>
    <p:extLst>
      <p:ext uri="{BB962C8B-B14F-4D97-AF65-F5344CB8AC3E}">
        <p14:creationId xmlns:p14="http://schemas.microsoft.com/office/powerpoint/2010/main" val="265603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D331-77D0-E549-936E-3A165115A51F}"/>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9E95E265-0C4F-D64D-99C9-BF86C20D6B8F}"/>
              </a:ext>
            </a:extLst>
          </p:cNvPr>
          <p:cNvSpPr>
            <a:spLocks noGrp="1"/>
          </p:cNvSpPr>
          <p:nvPr>
            <p:ph idx="1"/>
          </p:nvPr>
        </p:nvSpPr>
        <p:spPr/>
        <p:txBody>
          <a:bodyPr/>
          <a:lstStyle/>
          <a:p>
            <a:r>
              <a:rPr lang="en-GB" dirty="0"/>
              <a:t>Communication and dissemination work on schedule</a:t>
            </a:r>
          </a:p>
          <a:p>
            <a:r>
              <a:rPr lang="en-GB" dirty="0"/>
              <a:t>Citizen science and education ahead of schedule</a:t>
            </a:r>
          </a:p>
          <a:p>
            <a:r>
              <a:rPr lang="en-GB" dirty="0"/>
              <a:t>Work ongoing in ML – human interface </a:t>
            </a:r>
          </a:p>
        </p:txBody>
      </p:sp>
      <p:sp>
        <p:nvSpPr>
          <p:cNvPr id="4" name="Date Placeholder 3">
            <a:extLst>
              <a:ext uri="{FF2B5EF4-FFF2-40B4-BE49-F238E27FC236}">
                <a16:creationId xmlns:a16="http://schemas.microsoft.com/office/drawing/2014/main" id="{5E0AF2BA-2588-6C41-94AC-C48DA67F313C}"/>
              </a:ext>
            </a:extLst>
          </p:cNvPr>
          <p:cNvSpPr>
            <a:spLocks noGrp="1"/>
          </p:cNvSpPr>
          <p:nvPr>
            <p:ph type="dt" sz="half" idx="10"/>
          </p:nvPr>
        </p:nvSpPr>
        <p:spPr/>
        <p:txBody>
          <a:bodyPr/>
          <a:lstStyle/>
          <a:p>
            <a:fld id="{70505B47-C677-1F40-983D-52F98A3CC2DB}" type="datetime1">
              <a:rPr lang="it-IT" smtClean="0"/>
              <a:t>27/02/2020</a:t>
            </a:fld>
            <a:endParaRPr lang="it-IT"/>
          </a:p>
        </p:txBody>
      </p:sp>
      <p:sp>
        <p:nvSpPr>
          <p:cNvPr id="5" name="Footer Placeholder 4">
            <a:extLst>
              <a:ext uri="{FF2B5EF4-FFF2-40B4-BE49-F238E27FC236}">
                <a16:creationId xmlns:a16="http://schemas.microsoft.com/office/drawing/2014/main" id="{A236DDF0-8CBD-064B-B1DD-F0123C2B29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290E0AD-B765-0A44-A7E4-2DF3186929D4}"/>
              </a:ext>
            </a:extLst>
          </p:cNvPr>
          <p:cNvSpPr>
            <a:spLocks noGrp="1"/>
          </p:cNvSpPr>
          <p:nvPr>
            <p:ph type="sldNum" sz="quarter" idx="12"/>
          </p:nvPr>
        </p:nvSpPr>
        <p:spPr/>
        <p:txBody>
          <a:bodyPr/>
          <a:lstStyle/>
          <a:p>
            <a:pPr algn="ctr"/>
            <a:fld id="{F815B12F-D02A-B845-865F-37AC5B232343}" type="slidenum">
              <a:rPr lang="it-IT" smtClean="0"/>
              <a:pPr algn="ctr"/>
              <a:t>48</a:t>
            </a:fld>
            <a:endParaRPr lang="it-IT"/>
          </a:p>
        </p:txBody>
      </p:sp>
    </p:spTree>
    <p:extLst>
      <p:ext uri="{BB962C8B-B14F-4D97-AF65-F5344CB8AC3E}">
        <p14:creationId xmlns:p14="http://schemas.microsoft.com/office/powerpoint/2010/main" val="2945214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D7EA898E-B4DC-4D19-B627-2FB998A1FBEC}"/>
              </a:ext>
            </a:extLst>
          </p:cNvPr>
          <p:cNvSpPr/>
          <p:nvPr/>
        </p:nvSpPr>
        <p:spPr>
          <a:xfrm>
            <a:off x="-1" y="5110985"/>
            <a:ext cx="9144001" cy="1092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47BD409C-8DAF-48C3-AFE4-690700772055}"/>
              </a:ext>
            </a:extLst>
          </p:cNvPr>
          <p:cNvSpPr>
            <a:spLocks noGrp="1"/>
          </p:cNvSpPr>
          <p:nvPr>
            <p:ph type="title"/>
          </p:nvPr>
        </p:nvSpPr>
        <p:spPr/>
        <p:txBody>
          <a:bodyPr>
            <a:normAutofit/>
          </a:bodyPr>
          <a:lstStyle/>
          <a:p>
            <a:pPr algn="ctr"/>
            <a:r>
              <a:rPr lang="it-IT" sz="4000" b="1" dirty="0"/>
              <a:t>Thank </a:t>
            </a:r>
            <a:r>
              <a:rPr lang="it-IT" sz="4000" b="1" dirty="0" err="1"/>
              <a:t>you</a:t>
            </a:r>
            <a:r>
              <a:rPr lang="it-IT" sz="4000" b="1" dirty="0"/>
              <a:t> </a:t>
            </a:r>
            <a:r>
              <a:rPr lang="it-IT" sz="4000" b="1" dirty="0" err="1"/>
              <a:t>very</a:t>
            </a:r>
            <a:r>
              <a:rPr lang="it-IT" sz="4000" b="1" dirty="0"/>
              <a:t> </a:t>
            </a:r>
            <a:r>
              <a:rPr lang="it-IT" sz="4000" b="1" dirty="0" err="1"/>
              <a:t>much</a:t>
            </a:r>
            <a:r>
              <a:rPr lang="it-IT" sz="4000" b="1" dirty="0"/>
              <a:t>!</a:t>
            </a:r>
          </a:p>
        </p:txBody>
      </p:sp>
      <p:sp>
        <p:nvSpPr>
          <p:cNvPr id="3" name="Segnaposto contenuto 2">
            <a:extLst>
              <a:ext uri="{FF2B5EF4-FFF2-40B4-BE49-F238E27FC236}">
                <a16:creationId xmlns:a16="http://schemas.microsoft.com/office/drawing/2014/main" id="{425A2720-3F5A-4BBC-BE2E-33300F63E3A8}"/>
              </a:ext>
            </a:extLst>
          </p:cNvPr>
          <p:cNvSpPr>
            <a:spLocks noGrp="1"/>
          </p:cNvSpPr>
          <p:nvPr>
            <p:ph idx="1"/>
          </p:nvPr>
        </p:nvSpPr>
        <p:spPr>
          <a:xfrm>
            <a:off x="248820" y="1333219"/>
            <a:ext cx="8802745" cy="1482893"/>
          </a:xfrm>
        </p:spPr>
        <p:txBody>
          <a:bodyPr>
            <a:normAutofit/>
          </a:bodyPr>
          <a:lstStyle/>
          <a:p>
            <a:pPr algn="just"/>
            <a:r>
              <a:rPr lang="it-IT" sz="2400" dirty="0"/>
              <a:t>Stephen </a:t>
            </a:r>
            <a:r>
              <a:rPr lang="it-IT" sz="2400" dirty="0" err="1"/>
              <a:t>Serjeant</a:t>
            </a:r>
            <a:r>
              <a:rPr lang="it-IT" sz="2400" dirty="0"/>
              <a:t>: </a:t>
            </a:r>
            <a:r>
              <a:rPr lang="it-IT" sz="2400" dirty="0">
                <a:hlinkClick r:id="rId2"/>
              </a:rPr>
              <a:t>stephen.serjeant@open.ac.uk</a:t>
            </a:r>
            <a:r>
              <a:rPr lang="it-IT" sz="2400" dirty="0"/>
              <a:t>  </a:t>
            </a:r>
          </a:p>
          <a:p>
            <a:pPr algn="just"/>
            <a:r>
              <a:rPr lang="it-IT" sz="2400" dirty="0"/>
              <a:t>Rita Meneses: </a:t>
            </a:r>
            <a:r>
              <a:rPr lang="it-IT" sz="2400" dirty="0">
                <a:hlinkClick r:id="rId3"/>
              </a:rPr>
              <a:t>r.meneses@trust-itservices.com</a:t>
            </a:r>
            <a:endParaRPr lang="it-IT" sz="2400" dirty="0"/>
          </a:p>
          <a:p>
            <a:pPr algn="just"/>
            <a:r>
              <a:rPr lang="it-IT" sz="2400" dirty="0" err="1"/>
              <a:t>Mathilde</a:t>
            </a:r>
            <a:r>
              <a:rPr lang="it-IT" sz="2400" dirty="0"/>
              <a:t> </a:t>
            </a:r>
            <a:r>
              <a:rPr lang="it-IT" sz="2400" dirty="0" err="1"/>
              <a:t>Hubert</a:t>
            </a:r>
            <a:r>
              <a:rPr lang="it-IT" sz="2400" dirty="0"/>
              <a:t>: </a:t>
            </a:r>
            <a:r>
              <a:rPr lang="it-IT" sz="2400" dirty="0">
                <a:hlinkClick r:id="rId4"/>
              </a:rPr>
              <a:t>hubert@lapp.in2p3.fr</a:t>
            </a:r>
            <a:r>
              <a:rPr lang="it-IT" sz="2400" dirty="0"/>
              <a:t> </a:t>
            </a:r>
          </a:p>
        </p:txBody>
      </p:sp>
      <p:sp>
        <p:nvSpPr>
          <p:cNvPr id="4" name="Segnaposto data 3">
            <a:extLst>
              <a:ext uri="{FF2B5EF4-FFF2-40B4-BE49-F238E27FC236}">
                <a16:creationId xmlns:a16="http://schemas.microsoft.com/office/drawing/2014/main" id="{2F9524F0-DF5A-47A7-B55A-766B0DC1B273}"/>
              </a:ext>
            </a:extLst>
          </p:cNvPr>
          <p:cNvSpPr>
            <a:spLocks noGrp="1"/>
          </p:cNvSpPr>
          <p:nvPr>
            <p:ph type="dt" sz="half" idx="10"/>
          </p:nvPr>
        </p:nvSpPr>
        <p:spPr/>
        <p:txBody>
          <a:bodyPr/>
          <a:lstStyle/>
          <a:p>
            <a:fld id="{70505B47-C677-1F40-983D-52F98A3CC2DB}" type="datetime1">
              <a:rPr lang="it-IT" smtClean="0"/>
              <a:t>27/02/2020</a:t>
            </a:fld>
            <a:endParaRPr lang="it-IT" dirty="0"/>
          </a:p>
        </p:txBody>
      </p:sp>
      <p:sp>
        <p:nvSpPr>
          <p:cNvPr id="5"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r>
              <a:rPr lang="pt-PT" dirty="0"/>
              <a:t>ESCAPE All-Hands Meeting | 26-27 Feb 2020</a:t>
            </a:r>
            <a:endParaRPr lang="it-IT" dirty="0"/>
          </a:p>
        </p:txBody>
      </p:sp>
      <p:sp>
        <p:nvSpPr>
          <p:cNvPr id="6" name="Segnaposto numero diapositiva 5">
            <a:extLst>
              <a:ext uri="{FF2B5EF4-FFF2-40B4-BE49-F238E27FC236}">
                <a16:creationId xmlns:a16="http://schemas.microsoft.com/office/drawing/2014/main" id="{43081709-7B49-45E3-8B47-A75994B78ABD}"/>
              </a:ext>
            </a:extLst>
          </p:cNvPr>
          <p:cNvSpPr>
            <a:spLocks noGrp="1"/>
          </p:cNvSpPr>
          <p:nvPr>
            <p:ph type="sldNum" sz="quarter" idx="12"/>
          </p:nvPr>
        </p:nvSpPr>
        <p:spPr/>
        <p:txBody>
          <a:bodyPr/>
          <a:lstStyle/>
          <a:p>
            <a:pPr algn="ctr"/>
            <a:fld id="{F815B12F-D02A-B845-865F-37AC5B232343}" type="slidenum">
              <a:rPr lang="it-IT" smtClean="0"/>
              <a:pPr algn="ctr"/>
              <a:t>49</a:t>
            </a:fld>
            <a:endParaRPr lang="it-IT" dirty="0"/>
          </a:p>
        </p:txBody>
      </p:sp>
      <p:pic>
        <p:nvPicPr>
          <p:cNvPr id="9" name="Immagine 8">
            <a:extLst>
              <a:ext uri="{FF2B5EF4-FFF2-40B4-BE49-F238E27FC236}">
                <a16:creationId xmlns:a16="http://schemas.microsoft.com/office/drawing/2014/main" id="{56400FF5-3B04-49CF-9A02-73A44D84A8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3795" y="5206333"/>
            <a:ext cx="460717" cy="410741"/>
          </a:xfrm>
          <a:prstGeom prst="rect">
            <a:avLst/>
          </a:prstGeom>
        </p:spPr>
      </p:pic>
      <p:pic>
        <p:nvPicPr>
          <p:cNvPr id="10" name="Immagine 9">
            <a:extLst>
              <a:ext uri="{FF2B5EF4-FFF2-40B4-BE49-F238E27FC236}">
                <a16:creationId xmlns:a16="http://schemas.microsoft.com/office/drawing/2014/main" id="{09CFF66A-8CB7-4569-9601-275BF128E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9905" y="5139534"/>
            <a:ext cx="575318" cy="544338"/>
          </a:xfrm>
          <a:prstGeom prst="rect">
            <a:avLst/>
          </a:prstGeom>
        </p:spPr>
      </p:pic>
      <p:sp>
        <p:nvSpPr>
          <p:cNvPr id="11" name="Rettangolo 10">
            <a:extLst>
              <a:ext uri="{FF2B5EF4-FFF2-40B4-BE49-F238E27FC236}">
                <a16:creationId xmlns:a16="http://schemas.microsoft.com/office/drawing/2014/main" id="{1AAC6B7D-2DD6-48B3-97AB-04FABFC268BA}"/>
              </a:ext>
            </a:extLst>
          </p:cNvPr>
          <p:cNvSpPr/>
          <p:nvPr/>
        </p:nvSpPr>
        <p:spPr>
          <a:xfrm>
            <a:off x="1942350" y="5733806"/>
            <a:ext cx="1330429" cy="338554"/>
          </a:xfrm>
          <a:prstGeom prst="rect">
            <a:avLst/>
          </a:prstGeom>
        </p:spPr>
        <p:txBody>
          <a:bodyPr wrap="none">
            <a:spAutoFit/>
          </a:bodyPr>
          <a:lstStyle/>
          <a:p>
            <a:r>
              <a:rPr lang="it-IT" sz="1600" dirty="0">
                <a:solidFill>
                  <a:schemeClr val="bg1"/>
                </a:solidFill>
                <a:hlinkClick r:id="rId7">
                  <a:extLst>
                    <a:ext uri="{A12FA001-AC4F-418D-AE19-62706E023703}">
                      <ahyp:hlinkClr xmlns:ahyp="http://schemas.microsoft.com/office/drawing/2018/hyperlinkcolor" xmlns="" val="tx"/>
                    </a:ext>
                  </a:extLst>
                </a:hlinkClick>
              </a:rPr>
              <a:t>@ESCAPE_EU</a:t>
            </a:r>
            <a:endParaRPr lang="it-IT" sz="1600" dirty="0">
              <a:solidFill>
                <a:schemeClr val="bg1"/>
              </a:solidFill>
            </a:endParaRPr>
          </a:p>
        </p:txBody>
      </p:sp>
      <p:sp>
        <p:nvSpPr>
          <p:cNvPr id="13" name="Rettangolo 12">
            <a:extLst>
              <a:ext uri="{FF2B5EF4-FFF2-40B4-BE49-F238E27FC236}">
                <a16:creationId xmlns:a16="http://schemas.microsoft.com/office/drawing/2014/main" id="{3048D057-F1C3-40B5-A10C-67B7C3EABA3B}"/>
              </a:ext>
            </a:extLst>
          </p:cNvPr>
          <p:cNvSpPr/>
          <p:nvPr/>
        </p:nvSpPr>
        <p:spPr>
          <a:xfrm>
            <a:off x="3341562" y="5718898"/>
            <a:ext cx="3005182" cy="307777"/>
          </a:xfrm>
          <a:prstGeom prst="rect">
            <a:avLst/>
          </a:prstGeom>
        </p:spPr>
        <p:txBody>
          <a:bodyPr wrap="none">
            <a:spAutoFit/>
          </a:bodyPr>
          <a:lstStyle/>
          <a:p>
            <a:r>
              <a:rPr lang="it-IT" sz="1400" dirty="0">
                <a:solidFill>
                  <a:schemeClr val="bg1"/>
                </a:solidFill>
                <a:hlinkClick r:id="rId8"/>
              </a:rPr>
              <a:t>linkedin.com/company/</a:t>
            </a:r>
            <a:r>
              <a:rPr lang="it-IT" sz="1400" dirty="0" err="1">
                <a:solidFill>
                  <a:schemeClr val="bg1"/>
                </a:solidFill>
                <a:hlinkClick r:id="rId8"/>
              </a:rPr>
              <a:t>projectescape</a:t>
            </a:r>
            <a:r>
              <a:rPr lang="it-IT" sz="1400" dirty="0">
                <a:solidFill>
                  <a:schemeClr val="bg1"/>
                </a:solidFill>
                <a:hlinkClick r:id="rId8"/>
              </a:rPr>
              <a:t>/</a:t>
            </a:r>
            <a:endParaRPr lang="it-IT" sz="1400" dirty="0">
              <a:solidFill>
                <a:schemeClr val="bg1"/>
              </a:solidFill>
            </a:endParaRPr>
          </a:p>
        </p:txBody>
      </p:sp>
      <p:sp>
        <p:nvSpPr>
          <p:cNvPr id="14" name="Rettangolo 13">
            <a:extLst>
              <a:ext uri="{FF2B5EF4-FFF2-40B4-BE49-F238E27FC236}">
                <a16:creationId xmlns:a16="http://schemas.microsoft.com/office/drawing/2014/main" id="{A0346923-ED34-46E6-ADE6-C20DC2521732}"/>
              </a:ext>
            </a:extLst>
          </p:cNvPr>
          <p:cNvSpPr/>
          <p:nvPr/>
        </p:nvSpPr>
        <p:spPr>
          <a:xfrm>
            <a:off x="6515957" y="5718898"/>
            <a:ext cx="2505211" cy="523220"/>
          </a:xfrm>
          <a:prstGeom prst="rect">
            <a:avLst/>
          </a:prstGeom>
        </p:spPr>
        <p:txBody>
          <a:bodyPr wrap="square">
            <a:spAutoFit/>
          </a:bodyPr>
          <a:lstStyle/>
          <a:p>
            <a:pPr algn="ctr"/>
            <a:r>
              <a:rPr lang="it-IT" sz="1400" dirty="0">
                <a:solidFill>
                  <a:schemeClr val="bg1"/>
                </a:solidFill>
                <a:hlinkClick r:id="rId9"/>
              </a:rPr>
              <a:t>youtube.com/</a:t>
            </a:r>
            <a:r>
              <a:rPr lang="it-IT" sz="1400" dirty="0" err="1">
                <a:solidFill>
                  <a:schemeClr val="bg1"/>
                </a:solidFill>
                <a:hlinkClick r:id="rId9"/>
              </a:rPr>
              <a:t>channel</a:t>
            </a:r>
            <a:r>
              <a:rPr lang="it-IT" sz="1400" dirty="0">
                <a:solidFill>
                  <a:schemeClr val="bg1"/>
                </a:solidFill>
                <a:hlinkClick r:id="rId9"/>
              </a:rPr>
              <a:t>/UC05braEQdP2rCSUamHm9I_Q</a:t>
            </a:r>
            <a:r>
              <a:rPr lang="it-IT" sz="1400" dirty="0">
                <a:solidFill>
                  <a:schemeClr val="bg1"/>
                </a:solidFill>
              </a:rPr>
              <a:t> </a:t>
            </a:r>
          </a:p>
        </p:txBody>
      </p:sp>
      <p:sp>
        <p:nvSpPr>
          <p:cNvPr id="18" name="CasellaDiTesto 17">
            <a:extLst>
              <a:ext uri="{FF2B5EF4-FFF2-40B4-BE49-F238E27FC236}">
                <a16:creationId xmlns:a16="http://schemas.microsoft.com/office/drawing/2014/main" id="{05A222A1-6827-42A3-B1E2-36DCD1993F62}"/>
              </a:ext>
            </a:extLst>
          </p:cNvPr>
          <p:cNvSpPr txBox="1"/>
          <p:nvPr/>
        </p:nvSpPr>
        <p:spPr>
          <a:xfrm>
            <a:off x="173903" y="5279197"/>
            <a:ext cx="1732055" cy="707886"/>
          </a:xfrm>
          <a:prstGeom prst="rect">
            <a:avLst/>
          </a:prstGeom>
          <a:noFill/>
        </p:spPr>
        <p:txBody>
          <a:bodyPr wrap="square" rtlCol="0">
            <a:spAutoFit/>
          </a:bodyPr>
          <a:lstStyle/>
          <a:p>
            <a:pPr algn="ctr"/>
            <a:r>
              <a:rPr lang="it-IT" sz="2000" b="1" dirty="0">
                <a:solidFill>
                  <a:schemeClr val="accent1">
                    <a:lumMod val="50000"/>
                  </a:schemeClr>
                </a:solidFill>
                <a:latin typeface="Arial" panose="020B0604020202020204" pitchFamily="34" charset="0"/>
                <a:cs typeface="Arial" panose="020B0604020202020204" pitchFamily="34" charset="0"/>
              </a:rPr>
              <a:t>Follow ESCAPE on</a:t>
            </a:r>
            <a:endParaRPr lang="it-IT" sz="2000" dirty="0">
              <a:solidFill>
                <a:schemeClr val="accent1">
                  <a:lumMod val="50000"/>
                </a:schemeClr>
              </a:solidFill>
              <a:latin typeface="Arial" panose="020B0604020202020204" pitchFamily="34" charset="0"/>
              <a:cs typeface="Arial" panose="020B0604020202020204" pitchFamily="34" charset="0"/>
            </a:endParaRPr>
          </a:p>
        </p:txBody>
      </p:sp>
      <p:pic>
        <p:nvPicPr>
          <p:cNvPr id="12" name="Immagine 11"/>
          <p:cNvPicPr>
            <a:picLocks noChangeAspect="1"/>
          </p:cNvPicPr>
          <p:nvPr/>
        </p:nvPicPr>
        <p:blipFill>
          <a:blip r:embed="rId10"/>
          <a:stretch>
            <a:fillRect/>
          </a:stretch>
        </p:blipFill>
        <p:spPr>
          <a:xfrm>
            <a:off x="7425093" y="5202750"/>
            <a:ext cx="569065" cy="417907"/>
          </a:xfrm>
          <a:prstGeom prst="rect">
            <a:avLst/>
          </a:prstGeom>
        </p:spPr>
      </p:pic>
    </p:spTree>
    <p:extLst>
      <p:ext uri="{BB962C8B-B14F-4D97-AF65-F5344CB8AC3E}">
        <p14:creationId xmlns:p14="http://schemas.microsoft.com/office/powerpoint/2010/main" val="739617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Connettore 1 17">
            <a:extLst>
              <a:ext uri="{FF2B5EF4-FFF2-40B4-BE49-F238E27FC236}">
                <a16:creationId xmlns:a16="http://schemas.microsoft.com/office/drawing/2014/main" id="{6B6FFDB3-D5AE-4022-A4EF-9D9F8D9064B5}"/>
              </a:ext>
            </a:extLst>
          </p:cNvPr>
          <p:cNvCxnSpPr>
            <a:cxnSpLocks/>
          </p:cNvCxnSpPr>
          <p:nvPr/>
        </p:nvCxnSpPr>
        <p:spPr>
          <a:xfrm>
            <a:off x="6687850" y="2049723"/>
            <a:ext cx="0" cy="2371828"/>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69" name="Connettore 1 17">
            <a:extLst>
              <a:ext uri="{FF2B5EF4-FFF2-40B4-BE49-F238E27FC236}">
                <a16:creationId xmlns:a16="http://schemas.microsoft.com/office/drawing/2014/main" id="{6B6FFDB3-D5AE-4022-A4EF-9D9F8D9064B5}"/>
              </a:ext>
            </a:extLst>
          </p:cNvPr>
          <p:cNvCxnSpPr>
            <a:cxnSpLocks/>
          </p:cNvCxnSpPr>
          <p:nvPr/>
        </p:nvCxnSpPr>
        <p:spPr>
          <a:xfrm>
            <a:off x="5654453" y="2926837"/>
            <a:ext cx="0" cy="2412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1" name="Connettore 1 17">
            <a:extLst>
              <a:ext uri="{FF2B5EF4-FFF2-40B4-BE49-F238E27FC236}">
                <a16:creationId xmlns:a16="http://schemas.microsoft.com/office/drawing/2014/main" id="{3EF7CCF6-1234-4AE0-9B68-4D3553AA2CDD}"/>
              </a:ext>
            </a:extLst>
          </p:cNvPr>
          <p:cNvCxnSpPr>
            <a:cxnSpLocks/>
          </p:cNvCxnSpPr>
          <p:nvPr/>
        </p:nvCxnSpPr>
        <p:spPr>
          <a:xfrm>
            <a:off x="7724082" y="2382895"/>
            <a:ext cx="7553" cy="2124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31" name="Connettore 1 17">
            <a:extLst>
              <a:ext uri="{FF2B5EF4-FFF2-40B4-BE49-F238E27FC236}">
                <a16:creationId xmlns:a16="http://schemas.microsoft.com/office/drawing/2014/main" id="{3EF7CCF6-1234-4AE0-9B68-4D3553AA2CDD}"/>
              </a:ext>
            </a:extLst>
          </p:cNvPr>
          <p:cNvCxnSpPr>
            <a:cxnSpLocks/>
          </p:cNvCxnSpPr>
          <p:nvPr/>
        </p:nvCxnSpPr>
        <p:spPr>
          <a:xfrm>
            <a:off x="8680696" y="4240459"/>
            <a:ext cx="0" cy="948443"/>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66" name="Connettore 1 17">
            <a:extLst>
              <a:ext uri="{FF2B5EF4-FFF2-40B4-BE49-F238E27FC236}">
                <a16:creationId xmlns:a16="http://schemas.microsoft.com/office/drawing/2014/main" id="{86F9295C-7A25-4524-85B7-CBA61F4EC6F0}"/>
              </a:ext>
            </a:extLst>
          </p:cNvPr>
          <p:cNvCxnSpPr>
            <a:cxnSpLocks/>
          </p:cNvCxnSpPr>
          <p:nvPr/>
        </p:nvCxnSpPr>
        <p:spPr>
          <a:xfrm flipH="1">
            <a:off x="3547964" y="3359839"/>
            <a:ext cx="9108" cy="1080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0" name="Connettore 1 17">
            <a:extLst>
              <a:ext uri="{FF2B5EF4-FFF2-40B4-BE49-F238E27FC236}">
                <a16:creationId xmlns:a16="http://schemas.microsoft.com/office/drawing/2014/main" id="{93016B80-CC1E-4A30-AD48-EFAA6FD83514}"/>
              </a:ext>
            </a:extLst>
          </p:cNvPr>
          <p:cNvCxnSpPr>
            <a:cxnSpLocks/>
          </p:cNvCxnSpPr>
          <p:nvPr/>
        </p:nvCxnSpPr>
        <p:spPr>
          <a:xfrm>
            <a:off x="2593886" y="2802095"/>
            <a:ext cx="1" cy="1584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933727"/>
          </a:xfrm>
        </p:spPr>
        <p:txBody>
          <a:bodyPr>
            <a:normAutofit fontScale="90000"/>
          </a:bodyPr>
          <a:lstStyle/>
          <a:p>
            <a:pPr algn="ctr"/>
            <a:r>
              <a:rPr lang="pt-PT" b="1" dirty="0"/>
              <a:t>Timeline of activities done in M1-M12</a:t>
            </a:r>
            <a:br>
              <a:rPr lang="pt-PT" b="1" dirty="0"/>
            </a:br>
            <a:r>
              <a:rPr lang="pt-PT" b="1" dirty="0"/>
              <a:t>Feb 2019 – Jan 2020</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9"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WP6</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Rettangolo 8">
            <a:extLst>
              <a:ext uri="{FF2B5EF4-FFF2-40B4-BE49-F238E27FC236}">
                <a16:creationId xmlns:a16="http://schemas.microsoft.com/office/drawing/2014/main" id="{98931CF2-4D94-44DD-A160-0BBA2A5D8B25}"/>
              </a:ext>
            </a:extLst>
          </p:cNvPr>
          <p:cNvSpPr/>
          <p:nvPr/>
        </p:nvSpPr>
        <p:spPr>
          <a:xfrm>
            <a:off x="0" y="4440018"/>
            <a:ext cx="9144000" cy="224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asellaDiTesto 10">
            <a:extLst>
              <a:ext uri="{FF2B5EF4-FFF2-40B4-BE49-F238E27FC236}">
                <a16:creationId xmlns:a16="http://schemas.microsoft.com/office/drawing/2014/main" id="{5D7B44B4-CB45-41B0-8ACC-DD17BD876567}"/>
              </a:ext>
            </a:extLst>
          </p:cNvPr>
          <p:cNvSpPr txBox="1"/>
          <p:nvPr/>
        </p:nvSpPr>
        <p:spPr>
          <a:xfrm>
            <a:off x="280986" y="4367779"/>
            <a:ext cx="614597" cy="369332"/>
          </a:xfrm>
          <a:prstGeom prst="rect">
            <a:avLst/>
          </a:prstGeom>
          <a:noFill/>
        </p:spPr>
        <p:txBody>
          <a:bodyPr wrap="square" rtlCol="0">
            <a:spAutoFit/>
          </a:bodyPr>
          <a:lstStyle>
            <a:defPPr>
              <a:defRPr lang="it-IT"/>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M1</a:t>
            </a:r>
          </a:p>
        </p:txBody>
      </p:sp>
      <p:cxnSp>
        <p:nvCxnSpPr>
          <p:cNvPr id="12" name="Connettore 1 17">
            <a:extLst>
              <a:ext uri="{FF2B5EF4-FFF2-40B4-BE49-F238E27FC236}">
                <a16:creationId xmlns:a16="http://schemas.microsoft.com/office/drawing/2014/main" id="{86F9295C-7A25-4524-85B7-CBA61F4EC6F0}"/>
              </a:ext>
            </a:extLst>
          </p:cNvPr>
          <p:cNvCxnSpPr>
            <a:cxnSpLocks/>
          </p:cNvCxnSpPr>
          <p:nvPr/>
        </p:nvCxnSpPr>
        <p:spPr>
          <a:xfrm>
            <a:off x="583744" y="2474073"/>
            <a:ext cx="9081" cy="19440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3" name="Rettangolo arrotondato 74">
            <a:extLst>
              <a:ext uri="{FF2B5EF4-FFF2-40B4-BE49-F238E27FC236}">
                <a16:creationId xmlns:a16="http://schemas.microsoft.com/office/drawing/2014/main" id="{9555D121-557F-4CC2-A2FF-161E72EE39AA}"/>
              </a:ext>
            </a:extLst>
          </p:cNvPr>
          <p:cNvSpPr/>
          <p:nvPr/>
        </p:nvSpPr>
        <p:spPr>
          <a:xfrm>
            <a:off x="30284" y="3903442"/>
            <a:ext cx="1116000" cy="360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Branding, rollup &amp;  templates</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cxnSp>
        <p:nvCxnSpPr>
          <p:cNvPr id="14" name="Connettore 1 17">
            <a:extLst>
              <a:ext uri="{FF2B5EF4-FFF2-40B4-BE49-F238E27FC236}">
                <a16:creationId xmlns:a16="http://schemas.microsoft.com/office/drawing/2014/main" id="{003527C3-BC5C-46CD-8351-F99B573FA65F}"/>
              </a:ext>
            </a:extLst>
          </p:cNvPr>
          <p:cNvCxnSpPr>
            <a:cxnSpLocks/>
          </p:cNvCxnSpPr>
          <p:nvPr/>
        </p:nvCxnSpPr>
        <p:spPr>
          <a:xfrm flipH="1">
            <a:off x="1656183" y="3463074"/>
            <a:ext cx="10738" cy="982861"/>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5" name="Rettangolo arrotondato 74">
            <a:extLst>
              <a:ext uri="{FF2B5EF4-FFF2-40B4-BE49-F238E27FC236}">
                <a16:creationId xmlns:a16="http://schemas.microsoft.com/office/drawing/2014/main" id="{187A4C4D-5D26-4F7C-A6CC-F51F5A0762D4}"/>
              </a:ext>
            </a:extLst>
          </p:cNvPr>
          <p:cNvSpPr/>
          <p:nvPr/>
        </p:nvSpPr>
        <p:spPr>
          <a:xfrm>
            <a:off x="30284" y="2481736"/>
            <a:ext cx="1116000" cy="216000"/>
          </a:xfrm>
          <a:prstGeom prst="roundRect">
            <a:avLst/>
          </a:prstGeom>
          <a:solidFill>
            <a:schemeClr val="accent2">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KoM</a:t>
            </a:r>
            <a:r>
              <a:rPr kumimoji="0" lang="en-GB"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Annecy</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16" name="Rettangolo arrotondato 74">
            <a:extLst>
              <a:ext uri="{FF2B5EF4-FFF2-40B4-BE49-F238E27FC236}">
                <a16:creationId xmlns:a16="http://schemas.microsoft.com/office/drawing/2014/main" id="{2AAD03A3-5D5B-49F8-B915-D2DE68CD0686}"/>
              </a:ext>
            </a:extLst>
          </p:cNvPr>
          <p:cNvSpPr/>
          <p:nvPr/>
        </p:nvSpPr>
        <p:spPr>
          <a:xfrm>
            <a:off x="2197886" y="4047442"/>
            <a:ext cx="792000" cy="216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Flyer</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18" name="CasellaDiTesto 17">
            <a:extLst>
              <a:ext uri="{FF2B5EF4-FFF2-40B4-BE49-F238E27FC236}">
                <a16:creationId xmlns:a16="http://schemas.microsoft.com/office/drawing/2014/main" id="{8F32AE15-F4C1-4595-84FC-994F64D248BF}"/>
              </a:ext>
            </a:extLst>
          </p:cNvPr>
          <p:cNvSpPr txBox="1"/>
          <p:nvPr/>
        </p:nvSpPr>
        <p:spPr>
          <a:xfrm>
            <a:off x="2286588" y="4367779"/>
            <a:ext cx="614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M5</a:t>
            </a:r>
          </a:p>
        </p:txBody>
      </p:sp>
      <p:sp>
        <p:nvSpPr>
          <p:cNvPr id="19" name="Rettangolo arrotondato 74">
            <a:extLst>
              <a:ext uri="{FF2B5EF4-FFF2-40B4-BE49-F238E27FC236}">
                <a16:creationId xmlns:a16="http://schemas.microsoft.com/office/drawing/2014/main" id="{AD141D93-7BDA-4D49-AB51-27DBE57B10AD}"/>
              </a:ext>
            </a:extLst>
          </p:cNvPr>
          <p:cNvSpPr/>
          <p:nvPr/>
        </p:nvSpPr>
        <p:spPr>
          <a:xfrm>
            <a:off x="30284" y="3106840"/>
            <a:ext cx="1116000" cy="360000"/>
          </a:xfrm>
          <a:prstGeom prst="round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Social Media networks</a:t>
            </a:r>
            <a:endParaRPr kumimoji="0" lang="it-IT" sz="6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22" name="CasellaDiTesto 21">
            <a:extLst>
              <a:ext uri="{FF2B5EF4-FFF2-40B4-BE49-F238E27FC236}">
                <a16:creationId xmlns:a16="http://schemas.microsoft.com/office/drawing/2014/main" id="{B330AD3A-762D-43ED-92C9-9FD11969D921}"/>
              </a:ext>
            </a:extLst>
          </p:cNvPr>
          <p:cNvSpPr txBox="1"/>
          <p:nvPr/>
        </p:nvSpPr>
        <p:spPr>
          <a:xfrm>
            <a:off x="4243551" y="4363523"/>
            <a:ext cx="71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M7</a:t>
            </a:r>
          </a:p>
        </p:txBody>
      </p:sp>
      <p:cxnSp>
        <p:nvCxnSpPr>
          <p:cNvPr id="23" name="Connettore 1 17">
            <a:extLst>
              <a:ext uri="{FF2B5EF4-FFF2-40B4-BE49-F238E27FC236}">
                <a16:creationId xmlns:a16="http://schemas.microsoft.com/office/drawing/2014/main" id="{6B6FFDB3-D5AE-4022-A4EF-9D9F8D9064B5}"/>
              </a:ext>
            </a:extLst>
          </p:cNvPr>
          <p:cNvCxnSpPr>
            <a:cxnSpLocks/>
          </p:cNvCxnSpPr>
          <p:nvPr/>
        </p:nvCxnSpPr>
        <p:spPr>
          <a:xfrm flipH="1">
            <a:off x="4596419" y="3687125"/>
            <a:ext cx="6572" cy="795386"/>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4" name="Rettangolo arrotondato 74">
            <a:extLst>
              <a:ext uri="{FF2B5EF4-FFF2-40B4-BE49-F238E27FC236}">
                <a16:creationId xmlns:a16="http://schemas.microsoft.com/office/drawing/2014/main" id="{AD83A0AA-481E-4480-ABAB-73B320D2185E}"/>
              </a:ext>
            </a:extLst>
          </p:cNvPr>
          <p:cNvSpPr/>
          <p:nvPr/>
        </p:nvSpPr>
        <p:spPr>
          <a:xfrm>
            <a:off x="4203705" y="3903442"/>
            <a:ext cx="792000" cy="360000"/>
          </a:xfrm>
          <a:prstGeom prst="roundRect">
            <a:avLst/>
          </a:prstGeom>
          <a:solidFill>
            <a:srgbClr val="00B0F0"/>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Website revamp</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25" name="CasellaDiTesto 24">
            <a:extLst>
              <a:ext uri="{FF2B5EF4-FFF2-40B4-BE49-F238E27FC236}">
                <a16:creationId xmlns:a16="http://schemas.microsoft.com/office/drawing/2014/main" id="{A4EA5237-0A58-427B-B266-826164FA941C}"/>
              </a:ext>
            </a:extLst>
          </p:cNvPr>
          <p:cNvSpPr txBox="1"/>
          <p:nvPr/>
        </p:nvSpPr>
        <p:spPr>
          <a:xfrm>
            <a:off x="6331696" y="4367779"/>
            <a:ext cx="71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M9</a:t>
            </a:r>
          </a:p>
        </p:txBody>
      </p:sp>
      <p:sp>
        <p:nvSpPr>
          <p:cNvPr id="27" name="CasellaDiTesto 26">
            <a:extLst>
              <a:ext uri="{FF2B5EF4-FFF2-40B4-BE49-F238E27FC236}">
                <a16:creationId xmlns:a16="http://schemas.microsoft.com/office/drawing/2014/main" id="{1A9104DE-3FBC-46D1-A1AB-759898FF303B}"/>
              </a:ext>
            </a:extLst>
          </p:cNvPr>
          <p:cNvSpPr txBox="1"/>
          <p:nvPr/>
        </p:nvSpPr>
        <p:spPr>
          <a:xfrm>
            <a:off x="8324542" y="4367779"/>
            <a:ext cx="7123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M12</a:t>
            </a:r>
          </a:p>
        </p:txBody>
      </p:sp>
      <p:sp>
        <p:nvSpPr>
          <p:cNvPr id="28" name="Rettangolo arrotondato 74">
            <a:extLst>
              <a:ext uri="{FF2B5EF4-FFF2-40B4-BE49-F238E27FC236}">
                <a16:creationId xmlns:a16="http://schemas.microsoft.com/office/drawing/2014/main" id="{1533C2C9-05CD-402D-BB18-912284CDAB85}"/>
              </a:ext>
            </a:extLst>
          </p:cNvPr>
          <p:cNvSpPr/>
          <p:nvPr/>
        </p:nvSpPr>
        <p:spPr>
          <a:xfrm>
            <a:off x="2197886" y="3120590"/>
            <a:ext cx="792000" cy="360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EOSC Jam Session -IT</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32" name="Rettangolo arrotondato 74">
            <a:extLst>
              <a:ext uri="{FF2B5EF4-FFF2-40B4-BE49-F238E27FC236}">
                <a16:creationId xmlns:a16="http://schemas.microsoft.com/office/drawing/2014/main" id="{14F87292-80B6-4F38-8BE2-B2EA2CB1E006}"/>
              </a:ext>
            </a:extLst>
          </p:cNvPr>
          <p:cNvSpPr/>
          <p:nvPr/>
        </p:nvSpPr>
        <p:spPr>
          <a:xfrm>
            <a:off x="1229552" y="4047442"/>
            <a:ext cx="864000" cy="216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Interviews</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33" name="CasellaDiTesto 32">
            <a:extLst>
              <a:ext uri="{FF2B5EF4-FFF2-40B4-BE49-F238E27FC236}">
                <a16:creationId xmlns:a16="http://schemas.microsoft.com/office/drawing/2014/main" id="{3BF3F286-026E-4FA0-B144-AE48C1816777}"/>
              </a:ext>
            </a:extLst>
          </p:cNvPr>
          <p:cNvSpPr txBox="1"/>
          <p:nvPr/>
        </p:nvSpPr>
        <p:spPr>
          <a:xfrm>
            <a:off x="1354254" y="4367779"/>
            <a:ext cx="614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M3</a:t>
            </a:r>
          </a:p>
        </p:txBody>
      </p:sp>
      <p:sp>
        <p:nvSpPr>
          <p:cNvPr id="34" name="CasellaDiTesto 33">
            <a:extLst>
              <a:ext uri="{FF2B5EF4-FFF2-40B4-BE49-F238E27FC236}">
                <a16:creationId xmlns:a16="http://schemas.microsoft.com/office/drawing/2014/main" id="{3BF3F286-026E-4FA0-B144-AE48C1816777}"/>
              </a:ext>
            </a:extLst>
          </p:cNvPr>
          <p:cNvSpPr txBox="1"/>
          <p:nvPr/>
        </p:nvSpPr>
        <p:spPr>
          <a:xfrm>
            <a:off x="3245220" y="4367779"/>
            <a:ext cx="614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M6</a:t>
            </a:r>
          </a:p>
        </p:txBody>
      </p:sp>
      <p:sp>
        <p:nvSpPr>
          <p:cNvPr id="35" name="CasellaDiTesto 34">
            <a:extLst>
              <a:ext uri="{FF2B5EF4-FFF2-40B4-BE49-F238E27FC236}">
                <a16:creationId xmlns:a16="http://schemas.microsoft.com/office/drawing/2014/main" id="{3BF3F286-026E-4FA0-B144-AE48C1816777}"/>
              </a:ext>
            </a:extLst>
          </p:cNvPr>
          <p:cNvSpPr txBox="1"/>
          <p:nvPr/>
        </p:nvSpPr>
        <p:spPr>
          <a:xfrm>
            <a:off x="5347155" y="4367779"/>
            <a:ext cx="6145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M8</a:t>
            </a:r>
          </a:p>
        </p:txBody>
      </p:sp>
      <p:sp>
        <p:nvSpPr>
          <p:cNvPr id="36" name="CasellaDiTesto 35">
            <a:extLst>
              <a:ext uri="{FF2B5EF4-FFF2-40B4-BE49-F238E27FC236}">
                <a16:creationId xmlns:a16="http://schemas.microsoft.com/office/drawing/2014/main" id="{3BF3F286-026E-4FA0-B144-AE48C1816777}"/>
              </a:ext>
            </a:extLst>
          </p:cNvPr>
          <p:cNvSpPr txBox="1"/>
          <p:nvPr/>
        </p:nvSpPr>
        <p:spPr>
          <a:xfrm>
            <a:off x="7373873" y="4367779"/>
            <a:ext cx="7079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M10</a:t>
            </a:r>
          </a:p>
        </p:txBody>
      </p:sp>
      <p:sp>
        <p:nvSpPr>
          <p:cNvPr id="37" name="Rettangolo arrotondato 74">
            <a:extLst>
              <a:ext uri="{FF2B5EF4-FFF2-40B4-BE49-F238E27FC236}">
                <a16:creationId xmlns:a16="http://schemas.microsoft.com/office/drawing/2014/main" id="{2AAD03A3-5D5B-49F8-B915-D2DE68CD0686}"/>
              </a:ext>
            </a:extLst>
          </p:cNvPr>
          <p:cNvSpPr/>
          <p:nvPr/>
        </p:nvSpPr>
        <p:spPr>
          <a:xfrm>
            <a:off x="2197886" y="3587314"/>
            <a:ext cx="792000" cy="360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Services </a:t>
            </a: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branding</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21" name="Rettangolo arrotondato 74">
            <a:extLst>
              <a:ext uri="{FF2B5EF4-FFF2-40B4-BE49-F238E27FC236}">
                <a16:creationId xmlns:a16="http://schemas.microsoft.com/office/drawing/2014/main" id="{4E7670DC-74EC-478C-9294-0049138B0BB5}"/>
              </a:ext>
            </a:extLst>
          </p:cNvPr>
          <p:cNvSpPr/>
          <p:nvPr/>
        </p:nvSpPr>
        <p:spPr>
          <a:xfrm>
            <a:off x="4952453" y="5099434"/>
            <a:ext cx="1404000" cy="360000"/>
          </a:xfrm>
          <a:prstGeom prst="round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D6.1 – ESCAPE project website live</a:t>
            </a:r>
            <a:endParaRPr kumimoji="0" lang="it-IT" sz="9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38" name="Rettangolo arrotondato 74">
            <a:extLst>
              <a:ext uri="{FF2B5EF4-FFF2-40B4-BE49-F238E27FC236}">
                <a16:creationId xmlns:a16="http://schemas.microsoft.com/office/drawing/2014/main" id="{4E7670DC-74EC-478C-9294-0049138B0BB5}"/>
              </a:ext>
            </a:extLst>
          </p:cNvPr>
          <p:cNvSpPr/>
          <p:nvPr/>
        </p:nvSpPr>
        <p:spPr>
          <a:xfrm>
            <a:off x="7452575" y="5099434"/>
            <a:ext cx="1692000" cy="360000"/>
          </a:xfrm>
          <a:prstGeom prst="roundRect">
            <a:avLst/>
          </a:prstGeom>
          <a:solidFill>
            <a:schemeClr val="accent4">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D6.2 - Dissemination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exploitation plan</a:t>
            </a:r>
            <a:endParaRPr kumimoji="0" lang="it-IT" sz="9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39" name="Rettangolo arrotondato 74">
            <a:extLst>
              <a:ext uri="{FF2B5EF4-FFF2-40B4-BE49-F238E27FC236}">
                <a16:creationId xmlns:a16="http://schemas.microsoft.com/office/drawing/2014/main" id="{AD83A0AA-481E-4480-ABAB-73B320D2185E}"/>
              </a:ext>
            </a:extLst>
          </p:cNvPr>
          <p:cNvSpPr/>
          <p:nvPr/>
        </p:nvSpPr>
        <p:spPr>
          <a:xfrm>
            <a:off x="30284" y="3567997"/>
            <a:ext cx="1116000" cy="216000"/>
          </a:xfrm>
          <a:prstGeom prst="roundRect">
            <a:avLst/>
          </a:prstGeom>
          <a:solidFill>
            <a:srgbClr val="00B0F0"/>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Website live</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1" name="Rettangolo arrotondato 74">
            <a:extLst>
              <a:ext uri="{FF2B5EF4-FFF2-40B4-BE49-F238E27FC236}">
                <a16:creationId xmlns:a16="http://schemas.microsoft.com/office/drawing/2014/main" id="{2AAD03A3-5D5B-49F8-B915-D2DE68CD0686}"/>
              </a:ext>
            </a:extLst>
          </p:cNvPr>
          <p:cNvSpPr/>
          <p:nvPr/>
        </p:nvSpPr>
        <p:spPr>
          <a:xfrm>
            <a:off x="6219850" y="4047442"/>
            <a:ext cx="936000" cy="216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2 posters</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2" name="Rettangolo arrotondato 74">
            <a:extLst>
              <a:ext uri="{FF2B5EF4-FFF2-40B4-BE49-F238E27FC236}">
                <a16:creationId xmlns:a16="http://schemas.microsoft.com/office/drawing/2014/main" id="{2AAD03A3-5D5B-49F8-B915-D2DE68CD0686}"/>
              </a:ext>
            </a:extLst>
          </p:cNvPr>
          <p:cNvSpPr/>
          <p:nvPr/>
        </p:nvSpPr>
        <p:spPr>
          <a:xfrm>
            <a:off x="7223858" y="4047750"/>
            <a:ext cx="1008000" cy="216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1 </a:t>
            </a: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poster</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3" name="Rettangolo arrotondato 74">
            <a:extLst>
              <a:ext uri="{FF2B5EF4-FFF2-40B4-BE49-F238E27FC236}">
                <a16:creationId xmlns:a16="http://schemas.microsoft.com/office/drawing/2014/main" id="{2AAD03A3-5D5B-49F8-B915-D2DE68CD0686}"/>
              </a:ext>
            </a:extLst>
          </p:cNvPr>
          <p:cNvSpPr/>
          <p:nvPr/>
        </p:nvSpPr>
        <p:spPr>
          <a:xfrm>
            <a:off x="7223858" y="3587314"/>
            <a:ext cx="1008000" cy="360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1 position </a:t>
            </a: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statement</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4" name="Rettangolo arrotondato 74">
            <a:extLst>
              <a:ext uri="{FF2B5EF4-FFF2-40B4-BE49-F238E27FC236}">
                <a16:creationId xmlns:a16="http://schemas.microsoft.com/office/drawing/2014/main" id="{AD83A0AA-481E-4480-ABAB-73B320D2185E}"/>
              </a:ext>
            </a:extLst>
          </p:cNvPr>
          <p:cNvSpPr/>
          <p:nvPr/>
        </p:nvSpPr>
        <p:spPr>
          <a:xfrm>
            <a:off x="30284" y="2801163"/>
            <a:ext cx="1116000" cy="216000"/>
          </a:xfrm>
          <a:prstGeom prst="round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1st Press Release</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5" name="Rettangolo arrotondato 74">
            <a:extLst>
              <a:ext uri="{FF2B5EF4-FFF2-40B4-BE49-F238E27FC236}">
                <a16:creationId xmlns:a16="http://schemas.microsoft.com/office/drawing/2014/main" id="{2AAD03A3-5D5B-49F8-B915-D2DE68CD0686}"/>
              </a:ext>
            </a:extLst>
          </p:cNvPr>
          <p:cNvSpPr/>
          <p:nvPr/>
        </p:nvSpPr>
        <p:spPr>
          <a:xfrm>
            <a:off x="6219850" y="3587314"/>
            <a:ext cx="936000" cy="360000"/>
          </a:xfrm>
          <a:prstGeom prst="roundRect">
            <a:avLst/>
          </a:prstGeom>
          <a:solidFill>
            <a:srgbClr val="00B0F0"/>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1st CS project</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6" name="Rettangolo arrotondato 74">
            <a:extLst>
              <a:ext uri="{FF2B5EF4-FFF2-40B4-BE49-F238E27FC236}">
                <a16:creationId xmlns:a16="http://schemas.microsoft.com/office/drawing/2014/main" id="{2AAD03A3-5D5B-49F8-B915-D2DE68CD0686}"/>
              </a:ext>
            </a:extLst>
          </p:cNvPr>
          <p:cNvSpPr/>
          <p:nvPr/>
        </p:nvSpPr>
        <p:spPr>
          <a:xfrm>
            <a:off x="6219850" y="3120590"/>
            <a:ext cx="936000" cy="360000"/>
          </a:xfrm>
          <a:prstGeom prst="roundRect">
            <a:avLst/>
          </a:prstGeom>
          <a:solidFill>
            <a:srgbClr val="00B0F0"/>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New Section: organisation</a:t>
            </a:r>
            <a:endParaRPr kumimoji="0" lang="it-IT" sz="8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7" name="Rettangolo arrotondato 74">
            <a:extLst>
              <a:ext uri="{FF2B5EF4-FFF2-40B4-BE49-F238E27FC236}">
                <a16:creationId xmlns:a16="http://schemas.microsoft.com/office/drawing/2014/main" id="{1533C2C9-05CD-402D-BB18-912284CDAB85}"/>
              </a:ext>
            </a:extLst>
          </p:cNvPr>
          <p:cNvSpPr/>
          <p:nvPr/>
        </p:nvSpPr>
        <p:spPr>
          <a:xfrm>
            <a:off x="2179886" y="2801163"/>
            <a:ext cx="828000" cy="216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EWAAS -FR</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48" name="Rettangolo arrotondato 74">
            <a:extLst>
              <a:ext uri="{FF2B5EF4-FFF2-40B4-BE49-F238E27FC236}">
                <a16:creationId xmlns:a16="http://schemas.microsoft.com/office/drawing/2014/main" id="{1533C2C9-05CD-402D-BB18-912284CDAB85}"/>
              </a:ext>
            </a:extLst>
          </p:cNvPr>
          <p:cNvSpPr/>
          <p:nvPr/>
        </p:nvSpPr>
        <p:spPr>
          <a:xfrm>
            <a:off x="4113705" y="3207997"/>
            <a:ext cx="972000" cy="576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Astronomical</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Data Archives Meeting - AU</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49" name="Rettangolo arrotondato 74">
            <a:extLst>
              <a:ext uri="{FF2B5EF4-FFF2-40B4-BE49-F238E27FC236}">
                <a16:creationId xmlns:a16="http://schemas.microsoft.com/office/drawing/2014/main" id="{1533C2C9-05CD-402D-BB18-912284CDAB85}"/>
              </a:ext>
            </a:extLst>
          </p:cNvPr>
          <p:cNvSpPr/>
          <p:nvPr/>
        </p:nvSpPr>
        <p:spPr>
          <a:xfrm>
            <a:off x="5150453" y="3787915"/>
            <a:ext cx="1008000" cy="468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Open Talks at Open University</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UK</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0" name="Rettangolo arrotondato 74">
            <a:extLst>
              <a:ext uri="{FF2B5EF4-FFF2-40B4-BE49-F238E27FC236}">
                <a16:creationId xmlns:a16="http://schemas.microsoft.com/office/drawing/2014/main" id="{1533C2C9-05CD-402D-BB18-912284CDAB85}"/>
              </a:ext>
            </a:extLst>
          </p:cNvPr>
          <p:cNvSpPr/>
          <p:nvPr/>
        </p:nvSpPr>
        <p:spPr>
          <a:xfrm>
            <a:off x="5150453" y="3426817"/>
            <a:ext cx="1008000" cy="217239"/>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IBERGRID </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ES</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1" name="Rettangolo arrotondato 74">
            <a:extLst>
              <a:ext uri="{FF2B5EF4-FFF2-40B4-BE49-F238E27FC236}">
                <a16:creationId xmlns:a16="http://schemas.microsoft.com/office/drawing/2014/main" id="{1533C2C9-05CD-402D-BB18-912284CDAB85}"/>
              </a:ext>
            </a:extLst>
          </p:cNvPr>
          <p:cNvSpPr/>
          <p:nvPr/>
        </p:nvSpPr>
        <p:spPr>
          <a:xfrm>
            <a:off x="6219850" y="2801163"/>
            <a:ext cx="936000" cy="216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ADASS </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NL</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2" name="Rettangolo arrotondato 74">
            <a:extLst>
              <a:ext uri="{FF2B5EF4-FFF2-40B4-BE49-F238E27FC236}">
                <a16:creationId xmlns:a16="http://schemas.microsoft.com/office/drawing/2014/main" id="{1533C2C9-05CD-402D-BB18-912284CDAB85}"/>
              </a:ext>
            </a:extLst>
          </p:cNvPr>
          <p:cNvSpPr/>
          <p:nvPr/>
        </p:nvSpPr>
        <p:spPr>
          <a:xfrm>
            <a:off x="5150453" y="2903653"/>
            <a:ext cx="1008000" cy="360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Building EOSC </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BE</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3" name="Rettangolo arrotondato 74">
            <a:extLst>
              <a:ext uri="{FF2B5EF4-FFF2-40B4-BE49-F238E27FC236}">
                <a16:creationId xmlns:a16="http://schemas.microsoft.com/office/drawing/2014/main" id="{1533C2C9-05CD-402D-BB18-912284CDAB85}"/>
              </a:ext>
            </a:extLst>
          </p:cNvPr>
          <p:cNvSpPr/>
          <p:nvPr/>
        </p:nvSpPr>
        <p:spPr>
          <a:xfrm>
            <a:off x="6219850" y="2337736"/>
            <a:ext cx="936000" cy="360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ECFA-</a:t>
            </a:r>
            <a:r>
              <a:rPr kumimoji="0" lang="fr-FR" sz="7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NuPECC</a:t>
            </a:r>
            <a:endParaRPr kumimoji="0" lang="fr-FR"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a:t>
            </a:r>
            <a:r>
              <a:rPr kumimoji="0" lang="fr-FR" sz="7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ApPEC</a:t>
            </a:r>
            <a:r>
              <a:rPr kumimoji="0" lang="fr-FR"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 FR</a:t>
            </a:r>
            <a:endParaRPr kumimoji="0" lang="it-IT"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4" name="Rettangolo arrotondato 74">
            <a:extLst>
              <a:ext uri="{FF2B5EF4-FFF2-40B4-BE49-F238E27FC236}">
                <a16:creationId xmlns:a16="http://schemas.microsoft.com/office/drawing/2014/main" id="{1533C2C9-05CD-402D-BB18-912284CDAB85}"/>
              </a:ext>
            </a:extLst>
          </p:cNvPr>
          <p:cNvSpPr/>
          <p:nvPr/>
        </p:nvSpPr>
        <p:spPr>
          <a:xfrm>
            <a:off x="6219850" y="1874309"/>
            <a:ext cx="936000" cy="360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RDA </a:t>
            </a:r>
            <a:r>
              <a:rPr kumimoji="0" lang="fr-FR" sz="8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Plenary</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 FI</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5" name="Rettangolo arrotondato 74">
            <a:extLst>
              <a:ext uri="{FF2B5EF4-FFF2-40B4-BE49-F238E27FC236}">
                <a16:creationId xmlns:a16="http://schemas.microsoft.com/office/drawing/2014/main" id="{1533C2C9-05CD-402D-BB18-912284CDAB85}"/>
              </a:ext>
            </a:extLst>
          </p:cNvPr>
          <p:cNvSpPr/>
          <p:nvPr/>
        </p:nvSpPr>
        <p:spPr>
          <a:xfrm>
            <a:off x="7223858" y="3264590"/>
            <a:ext cx="1008000" cy="216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CHEP2019</a:t>
            </a:r>
            <a:r>
              <a:rPr kumimoji="0" lang="en-GB"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a:t>
            </a: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AU</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6" name="Rettangolo arrotondato 74">
            <a:extLst>
              <a:ext uri="{FF2B5EF4-FFF2-40B4-BE49-F238E27FC236}">
                <a16:creationId xmlns:a16="http://schemas.microsoft.com/office/drawing/2014/main" id="{1533C2C9-05CD-402D-BB18-912284CDAB85}"/>
              </a:ext>
            </a:extLst>
          </p:cNvPr>
          <p:cNvSpPr/>
          <p:nvPr/>
        </p:nvSpPr>
        <p:spPr>
          <a:xfrm>
            <a:off x="7223858" y="2798510"/>
            <a:ext cx="1008000" cy="360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ESA/ESO SCIOPS - ES</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7" name="Rettangolo arrotondato 74">
            <a:extLst>
              <a:ext uri="{FF2B5EF4-FFF2-40B4-BE49-F238E27FC236}">
                <a16:creationId xmlns:a16="http://schemas.microsoft.com/office/drawing/2014/main" id="{1533C2C9-05CD-402D-BB18-912284CDAB85}"/>
              </a:ext>
            </a:extLst>
          </p:cNvPr>
          <p:cNvSpPr/>
          <p:nvPr/>
        </p:nvSpPr>
        <p:spPr>
          <a:xfrm>
            <a:off x="7223858" y="2229736"/>
            <a:ext cx="1008000" cy="468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EOSC Symposium - HU</a:t>
            </a:r>
            <a:endParaRPr kumimoji="0" lang="it-IT" sz="8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8" name="Rettangolo arrotondato 74">
            <a:extLst>
              <a:ext uri="{FF2B5EF4-FFF2-40B4-BE49-F238E27FC236}">
                <a16:creationId xmlns:a16="http://schemas.microsoft.com/office/drawing/2014/main" id="{1533C2C9-05CD-402D-BB18-912284CDAB85}"/>
              </a:ext>
            </a:extLst>
          </p:cNvPr>
          <p:cNvSpPr/>
          <p:nvPr/>
        </p:nvSpPr>
        <p:spPr>
          <a:xfrm>
            <a:off x="8284696" y="3903442"/>
            <a:ext cx="792000" cy="360000"/>
          </a:xfrm>
          <a:prstGeom prst="roundRect">
            <a:avLst/>
          </a:prstGeom>
          <a:solidFill>
            <a:schemeClr val="accent6">
              <a:lumMod val="40000"/>
              <a:lumOff val="6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REINFORCE </a:t>
            </a:r>
            <a:r>
              <a:rPr kumimoji="0" lang="fr-FR" sz="7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KoM</a:t>
            </a:r>
            <a:r>
              <a:rPr kumimoji="0" lang="fr-FR"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 - IT</a:t>
            </a:r>
            <a:endParaRPr kumimoji="0" lang="it-IT"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9" name="Rettangolo 58">
            <a:extLst>
              <a:ext uri="{FF2B5EF4-FFF2-40B4-BE49-F238E27FC236}">
                <a16:creationId xmlns:a16="http://schemas.microsoft.com/office/drawing/2014/main" id="{7F44110C-A393-419C-AE0A-F06E8F239A91}"/>
              </a:ext>
            </a:extLst>
          </p:cNvPr>
          <p:cNvSpPr/>
          <p:nvPr/>
        </p:nvSpPr>
        <p:spPr>
          <a:xfrm>
            <a:off x="-32530" y="5879037"/>
            <a:ext cx="9204666" cy="37299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it-IT" sz="1800" b="1" i="1" u="none" strike="noStrike" kern="1200" cap="none" spc="0" normalizeH="0" baseline="0" noProof="0" dirty="0" err="1">
                <a:ln>
                  <a:noFill/>
                </a:ln>
                <a:solidFill>
                  <a:prstClr val="white"/>
                </a:solidFill>
                <a:effectLst/>
                <a:uLnTx/>
                <a:uFillTx/>
                <a:latin typeface="Calibri"/>
                <a:ea typeface="+mn-ea"/>
                <a:cs typeface="Calibri"/>
                <a:sym typeface="Calibri"/>
              </a:rPr>
              <a:t>Communication</a:t>
            </a:r>
            <a:r>
              <a:rPr kumimoji="0" lang="it-IT" sz="1800" b="1" i="1" u="none" strike="noStrike" kern="1200" cap="none" spc="0" normalizeH="0" baseline="0" noProof="0" dirty="0">
                <a:ln>
                  <a:noFill/>
                </a:ln>
                <a:solidFill>
                  <a:prstClr val="white"/>
                </a:solidFill>
                <a:effectLst/>
                <a:uLnTx/>
                <a:uFillTx/>
                <a:latin typeface="Calibri"/>
                <a:ea typeface="+mn-ea"/>
                <a:cs typeface="Calibri"/>
                <a:sym typeface="Calibri"/>
              </a:rPr>
              <a:t> &amp; engagement activities in Y1, to support </a:t>
            </a:r>
            <a:r>
              <a:rPr kumimoji="0" lang="it-IT" sz="1800" b="1" i="1" u="none" strike="noStrike" kern="1200" cap="none" spc="0" normalizeH="0" baseline="0" noProof="0" dirty="0" err="1">
                <a:ln>
                  <a:noFill/>
                </a:ln>
                <a:solidFill>
                  <a:prstClr val="white"/>
                </a:solidFill>
                <a:effectLst/>
                <a:uLnTx/>
                <a:uFillTx/>
                <a:latin typeface="Calibri"/>
                <a:ea typeface="+mn-ea"/>
                <a:cs typeface="Calibri"/>
                <a:sym typeface="Calibri"/>
              </a:rPr>
              <a:t>successful</a:t>
            </a:r>
            <a:r>
              <a:rPr kumimoji="0" lang="it-IT" sz="1800" b="1" i="1" u="none" strike="noStrike" kern="1200" cap="none" spc="0" normalizeH="0" baseline="0" noProof="0" dirty="0">
                <a:ln>
                  <a:noFill/>
                </a:ln>
                <a:solidFill>
                  <a:prstClr val="white"/>
                </a:solidFill>
                <a:effectLst/>
                <a:uLnTx/>
                <a:uFillTx/>
                <a:latin typeface="Calibri"/>
                <a:ea typeface="+mn-ea"/>
                <a:cs typeface="Calibri"/>
                <a:sym typeface="Calibri"/>
              </a:rPr>
              <a:t> exploitation</a:t>
            </a:r>
          </a:p>
        </p:txBody>
      </p:sp>
      <p:sp>
        <p:nvSpPr>
          <p:cNvPr id="60" name="Rettangolo arrotondato 74">
            <a:extLst>
              <a:ext uri="{FF2B5EF4-FFF2-40B4-BE49-F238E27FC236}">
                <a16:creationId xmlns:a16="http://schemas.microsoft.com/office/drawing/2014/main" id="{187A4C4D-5D26-4F7C-A6CC-F51F5A0762D4}"/>
              </a:ext>
            </a:extLst>
          </p:cNvPr>
          <p:cNvSpPr/>
          <p:nvPr/>
        </p:nvSpPr>
        <p:spPr>
          <a:xfrm>
            <a:off x="1193552" y="3191314"/>
            <a:ext cx="936000" cy="756000"/>
          </a:xfrm>
          <a:prstGeom prst="roundRect">
            <a:avLst/>
          </a:prstGeom>
          <a:solidFill>
            <a:schemeClr val="accent2">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WP5 workshop on Science Platform design and requirements - NL</a:t>
            </a:r>
            <a:endParaRPr kumimoji="0" lang="it-IT"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62" name="Rettangolo arrotondato 74">
            <a:extLst>
              <a:ext uri="{FF2B5EF4-FFF2-40B4-BE49-F238E27FC236}">
                <a16:creationId xmlns:a16="http://schemas.microsoft.com/office/drawing/2014/main" id="{187A4C4D-5D26-4F7C-A6CC-F51F5A0762D4}"/>
              </a:ext>
            </a:extLst>
          </p:cNvPr>
          <p:cNvSpPr/>
          <p:nvPr/>
        </p:nvSpPr>
        <p:spPr>
          <a:xfrm>
            <a:off x="3048518" y="3246632"/>
            <a:ext cx="1008000" cy="1008000"/>
          </a:xfrm>
          <a:prstGeom prst="roundRect">
            <a:avLst/>
          </a:prstGeom>
          <a:solidFill>
            <a:schemeClr val="accent2">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Workshop: Data Infrastructure and Analysis Platform: defining architecture and implementation plan  - NL</a:t>
            </a:r>
            <a:endParaRPr kumimoji="0" lang="it-IT" sz="7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Tree>
    <p:extLst>
      <p:ext uri="{BB962C8B-B14F-4D97-AF65-F5344CB8AC3E}">
        <p14:creationId xmlns:p14="http://schemas.microsoft.com/office/powerpoint/2010/main" val="1937424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D64CA0-8235-49A4-9E02-C972860FFE42}"/>
              </a:ext>
            </a:extLst>
          </p:cNvPr>
          <p:cNvSpPr>
            <a:spLocks noGrp="1"/>
          </p:cNvSpPr>
          <p:nvPr>
            <p:ph type="title"/>
          </p:nvPr>
        </p:nvSpPr>
        <p:spPr>
          <a:xfrm>
            <a:off x="1224951" y="160027"/>
            <a:ext cx="7290399" cy="655899"/>
          </a:xfrm>
        </p:spPr>
        <p:txBody>
          <a:bodyPr>
            <a:normAutofit fontScale="90000"/>
          </a:bodyPr>
          <a:lstStyle/>
          <a:p>
            <a:pPr algn="ctr"/>
            <a:r>
              <a:rPr lang="en-GB" dirty="0"/>
              <a:t>Activities &amp; results (M1-M12)  Synthesis </a:t>
            </a:r>
            <a:endParaRPr lang="it-IT" b="1" dirty="0"/>
          </a:p>
        </p:txBody>
      </p:sp>
      <p:sp>
        <p:nvSpPr>
          <p:cNvPr id="4" name="Segnaposto data 3">
            <a:extLst>
              <a:ext uri="{FF2B5EF4-FFF2-40B4-BE49-F238E27FC236}">
                <a16:creationId xmlns:a16="http://schemas.microsoft.com/office/drawing/2014/main" id="{1DA447D7-573D-49E5-B812-6952ED1318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a:extLst>
              <a:ext uri="{FF2B5EF4-FFF2-40B4-BE49-F238E27FC236}">
                <a16:creationId xmlns:a16="http://schemas.microsoft.com/office/drawing/2014/main" id="{6E36A404-2C1B-4753-9650-BE5C688F7EE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WP6</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38726"/>
            <a:ext cx="9155711" cy="3306229"/>
          </a:xfrm>
        </p:spPr>
      </p:pic>
      <p:sp>
        <p:nvSpPr>
          <p:cNvPr id="14" name="Rettangolo 13">
            <a:extLst>
              <a:ext uri="{FF2B5EF4-FFF2-40B4-BE49-F238E27FC236}">
                <a16:creationId xmlns:a16="http://schemas.microsoft.com/office/drawing/2014/main" id="{7F44110C-A393-419C-AE0A-F06E8F239A91}"/>
              </a:ext>
            </a:extLst>
          </p:cNvPr>
          <p:cNvSpPr/>
          <p:nvPr/>
        </p:nvSpPr>
        <p:spPr>
          <a:xfrm>
            <a:off x="-32530" y="5567755"/>
            <a:ext cx="9204666" cy="59727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a:ea typeface="+mn-ea"/>
                <a:cs typeface="+mn-cs"/>
              </a:rPr>
              <a:t>Initial community of +350, through regular communication &amp; dissemination actions on social media, presence at third-party events and establishment of synergies  </a:t>
            </a:r>
          </a:p>
        </p:txBody>
      </p:sp>
    </p:spTree>
    <p:extLst>
      <p:ext uri="{BB962C8B-B14F-4D97-AF65-F5344CB8AC3E}">
        <p14:creationId xmlns:p14="http://schemas.microsoft.com/office/powerpoint/2010/main" val="2207107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4104;p310">
            <a:extLst>
              <a:ext uri="{FF2B5EF4-FFF2-40B4-BE49-F238E27FC236}">
                <a16:creationId xmlns:a16="http://schemas.microsoft.com/office/drawing/2014/main" id="{F150299D-3F25-4E93-B841-B9A7A2D58702}"/>
              </a:ext>
            </a:extLst>
          </p:cNvPr>
          <p:cNvSpPr/>
          <p:nvPr/>
        </p:nvSpPr>
        <p:spPr>
          <a:xfrm>
            <a:off x="52145" y="3363639"/>
            <a:ext cx="3660045" cy="2456728"/>
          </a:xfrm>
          <a:prstGeom prst="rect">
            <a:avLst/>
          </a:prstGeom>
          <a:solidFill>
            <a:srgbClr val="C5D8F1">
              <a:alpha val="46666"/>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3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 name="Titolo 1"/>
          <p:cNvSpPr>
            <a:spLocks noGrp="1"/>
          </p:cNvSpPr>
          <p:nvPr>
            <p:ph type="title"/>
          </p:nvPr>
        </p:nvSpPr>
        <p:spPr/>
        <p:txBody>
          <a:bodyPr/>
          <a:lstStyle/>
          <a:p>
            <a:r>
              <a:rPr lang="en-GB" dirty="0"/>
              <a:t>Communication Strategy in ESCAPE</a:t>
            </a:r>
            <a:endParaRPr lang="it-IT" dirty="0"/>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WP6</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0"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Google Shape;4104;p310">
            <a:extLst>
              <a:ext uri="{FF2B5EF4-FFF2-40B4-BE49-F238E27FC236}">
                <a16:creationId xmlns:a16="http://schemas.microsoft.com/office/drawing/2014/main" id="{F150299D-3F25-4E93-B841-B9A7A2D58702}"/>
              </a:ext>
            </a:extLst>
          </p:cNvPr>
          <p:cNvSpPr/>
          <p:nvPr/>
        </p:nvSpPr>
        <p:spPr>
          <a:xfrm>
            <a:off x="359533" y="1911851"/>
            <a:ext cx="3352657" cy="1446550"/>
          </a:xfrm>
          <a:prstGeom prst="rect">
            <a:avLst/>
          </a:prstGeom>
          <a:solidFill>
            <a:srgbClr val="C5D8F1">
              <a:alpha val="46666"/>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rPr>
              <a:t> Network stakeholders from different backgrounds</a:t>
            </a:r>
          </a:p>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300" b="0" i="0" u="none" strike="noStrike" kern="1200" cap="none" spc="0" normalizeH="0" baseline="0" noProof="0" dirty="0">
                <a:ln>
                  <a:noFill/>
                </a:ln>
                <a:solidFill>
                  <a:prstClr val="black"/>
                </a:solidFill>
                <a:effectLst/>
                <a:uLnTx/>
                <a:uFillTx/>
                <a:latin typeface="Calibri"/>
                <a:ea typeface="Calibri"/>
                <a:cs typeface="Calibri"/>
                <a:sym typeface="Calibri"/>
              </a:rPr>
              <a:t> Outreach to distinct audiences &amp; future end-users about ESCAPE future developments</a:t>
            </a:r>
          </a:p>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black"/>
                </a:solidFill>
                <a:effectLst/>
                <a:uLnTx/>
                <a:uFillTx/>
                <a:latin typeface="Calibri"/>
                <a:ea typeface="Calibri"/>
                <a:cs typeface="Calibri"/>
              </a:rPr>
              <a:t> Highlight </a:t>
            </a:r>
            <a:r>
              <a:rPr kumimoji="0" lang="en-GB" sz="1300" b="1" i="0" u="none" strike="noStrike" kern="1200" cap="none" spc="0" normalizeH="0" baseline="0" noProof="0" dirty="0">
                <a:ln>
                  <a:noFill/>
                </a:ln>
                <a:solidFill>
                  <a:prstClr val="black"/>
                </a:solidFill>
                <a:effectLst/>
                <a:uLnTx/>
                <a:uFillTx/>
                <a:latin typeface="Calibri"/>
                <a:ea typeface="Calibri"/>
                <a:cs typeface="Calibri"/>
              </a:rPr>
              <a:t>real use-case </a:t>
            </a:r>
            <a:r>
              <a:rPr kumimoji="0" lang="en-GB" sz="1300" b="0" i="0" u="none" strike="noStrike" kern="1200" cap="none" spc="0" normalizeH="0" baseline="0" noProof="0" dirty="0">
                <a:ln>
                  <a:noFill/>
                </a:ln>
                <a:solidFill>
                  <a:prstClr val="black"/>
                </a:solidFill>
                <a:effectLst/>
                <a:uLnTx/>
                <a:uFillTx/>
                <a:latin typeface="Calibri"/>
                <a:ea typeface="Calibri"/>
                <a:cs typeface="Calibri"/>
              </a:rPr>
              <a:t>scenarios between ESCAPE and Science Projects</a:t>
            </a:r>
            <a:endParaRPr kumimoji="0" sz="13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2" name="CasellaDiTesto 11"/>
          <p:cNvSpPr txBox="1"/>
          <p:nvPr/>
        </p:nvSpPr>
        <p:spPr>
          <a:xfrm>
            <a:off x="382959" y="3436204"/>
            <a:ext cx="3151811"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Promote interdisciplinary synergies to unlock </a:t>
            </a:r>
            <a:r>
              <a:rPr kumimoji="0" lang="en-US" sz="1300" b="0" i="0" u="none" strike="noStrike" kern="1200" cap="none" spc="0" normalizeH="0" baseline="0" noProof="0" dirty="0">
                <a:ln>
                  <a:noFill/>
                </a:ln>
                <a:solidFill>
                  <a:prstClr val="black"/>
                </a:solidFill>
                <a:effectLst/>
                <a:uLnTx/>
                <a:uFillTx/>
                <a:latin typeface="Calibri"/>
                <a:ea typeface="+mn-ea"/>
                <a:cs typeface="+mn-cs"/>
              </a:rPr>
              <a:t>potential for discovery, to support the implementation of EOSC thanks to open data management</a:t>
            </a:r>
            <a:endParaRPr kumimoji="0" lang="it-IT"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CasellaDiTesto 12"/>
          <p:cNvSpPr txBox="1"/>
          <p:nvPr/>
        </p:nvSpPr>
        <p:spPr>
          <a:xfrm>
            <a:off x="52145" y="1924551"/>
            <a:ext cx="290738" cy="1446550"/>
          </a:xfrm>
          <a:prstGeom prst="rect">
            <a:avLst/>
          </a:prstGeom>
          <a:solidFill>
            <a:srgbClr val="002060"/>
          </a:solidFill>
        </p:spPr>
        <p:txBody>
          <a:bodyPr wrap="square" rtlCol="0">
            <a:spAutoFit/>
          </a:bodyPr>
          <a:lstStyle>
            <a:defPPr>
              <a:defRPr lang="it-IT"/>
            </a:defPPr>
            <a:lvl1pPr algn="ctr">
              <a:defRPr sz="11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Calibri"/>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Calibri"/>
                <a:ea typeface="+mn-ea"/>
                <a:cs typeface="+mn-cs"/>
              </a:rPr>
              <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Calibri"/>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Calibri"/>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asellaDiTesto 13"/>
          <p:cNvSpPr txBox="1"/>
          <p:nvPr/>
        </p:nvSpPr>
        <p:spPr>
          <a:xfrm>
            <a:off x="35496" y="3436204"/>
            <a:ext cx="3240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mn-cs"/>
              </a:rPr>
              <a: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CasellaDiTesto 14"/>
          <p:cNvSpPr txBox="1"/>
          <p:nvPr/>
        </p:nvSpPr>
        <p:spPr>
          <a:xfrm>
            <a:off x="35497" y="4483582"/>
            <a:ext cx="324036" cy="890693"/>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Calibri"/>
                <a:ea typeface="+mn-ea"/>
                <a:cs typeface="+mn-cs"/>
              </a:rPr>
              <a:t>HO</a:t>
            </a:r>
            <a:r>
              <a:rPr kumimoji="0" lang="it-IT" sz="1100" b="1" i="0" u="none" strike="noStrike" kern="1200" cap="none" spc="0" normalizeH="0" baseline="0" noProof="0" dirty="0">
                <a:ln>
                  <a:noFill/>
                </a:ln>
                <a:solidFill>
                  <a:prstClr val="white"/>
                </a:solidFill>
                <a:effectLst/>
                <a:uLnTx/>
                <a:uFillTx/>
                <a:latin typeface="Calibri"/>
                <a:ea typeface="+mn-ea"/>
                <a:cs typeface="+mn-cs"/>
              </a:rPr>
              <a:t>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7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CasellaDiTesto 15"/>
          <p:cNvSpPr txBox="1"/>
          <p:nvPr/>
        </p:nvSpPr>
        <p:spPr>
          <a:xfrm>
            <a:off x="401052" y="4500771"/>
            <a:ext cx="3311138"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Identify stakeholders &amp; engage with them using adequate communication tools &amp; channels. Create communication pieces to spread the word &amp; raise awareness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Focus on the end-users &amp; obtain testimonials from them</a:t>
            </a:r>
            <a:endParaRPr kumimoji="0" lang="it-IT"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ttangolo 16"/>
          <p:cNvSpPr/>
          <p:nvPr/>
        </p:nvSpPr>
        <p:spPr>
          <a:xfrm>
            <a:off x="48197" y="1077806"/>
            <a:ext cx="322014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YEAR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CREATE AWARENESS ABOUT ESCAPE</a:t>
            </a:r>
          </a:p>
        </p:txBody>
      </p:sp>
      <p:sp>
        <p:nvSpPr>
          <p:cNvPr id="18" name="Rettangolo 17">
            <a:extLst>
              <a:ext uri="{FF2B5EF4-FFF2-40B4-BE49-F238E27FC236}">
                <a16:creationId xmlns:a16="http://schemas.microsoft.com/office/drawing/2014/main" id="{7F44110C-A393-419C-AE0A-F06E8F239A91}"/>
              </a:ext>
            </a:extLst>
          </p:cNvPr>
          <p:cNvSpPr/>
          <p:nvPr/>
        </p:nvSpPr>
        <p:spPr>
          <a:xfrm>
            <a:off x="-32530" y="5820367"/>
            <a:ext cx="9204666" cy="34466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Increase stakeholders’ engagement to stimulate adoption of ESCAPE results</a:t>
            </a:r>
          </a:p>
        </p:txBody>
      </p:sp>
      <p:sp>
        <p:nvSpPr>
          <p:cNvPr id="26" name="Rettangolo 25"/>
          <p:cNvSpPr/>
          <p:nvPr/>
        </p:nvSpPr>
        <p:spPr>
          <a:xfrm>
            <a:off x="3674090" y="1077806"/>
            <a:ext cx="266131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YEAR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SERVICE FEEDBACK &amp; TESTING</a:t>
            </a:r>
          </a:p>
        </p:txBody>
      </p:sp>
      <p:pic>
        <p:nvPicPr>
          <p:cNvPr id="5" name="Immagine 4"/>
          <p:cNvPicPr>
            <a:picLocks noChangeAspect="1"/>
          </p:cNvPicPr>
          <p:nvPr/>
        </p:nvPicPr>
        <p:blipFill>
          <a:blip r:embed="rId2"/>
          <a:stretch>
            <a:fillRect/>
          </a:stretch>
        </p:blipFill>
        <p:spPr>
          <a:xfrm>
            <a:off x="3767138" y="1825347"/>
            <a:ext cx="884600" cy="1545754"/>
          </a:xfrm>
          <a:prstGeom prst="rect">
            <a:avLst/>
          </a:prstGeom>
        </p:spPr>
      </p:pic>
      <p:pic>
        <p:nvPicPr>
          <p:cNvPr id="8" name="Immagine 7"/>
          <p:cNvPicPr>
            <a:picLocks noChangeAspect="1"/>
          </p:cNvPicPr>
          <p:nvPr/>
        </p:nvPicPr>
        <p:blipFill>
          <a:blip r:embed="rId3"/>
          <a:stretch>
            <a:fillRect/>
          </a:stretch>
        </p:blipFill>
        <p:spPr>
          <a:xfrm>
            <a:off x="4689838" y="1861122"/>
            <a:ext cx="1744743" cy="1501124"/>
          </a:xfrm>
          <a:prstGeom prst="rect">
            <a:avLst/>
          </a:prstGeom>
        </p:spPr>
      </p:pic>
      <p:sp>
        <p:nvSpPr>
          <p:cNvPr id="20" name="Rettangolo 19"/>
          <p:cNvSpPr/>
          <p:nvPr/>
        </p:nvSpPr>
        <p:spPr>
          <a:xfrm>
            <a:off x="3750290" y="3423785"/>
            <a:ext cx="2722391" cy="9387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Collect feedback &amp; perform tests </a:t>
            </a:r>
            <a:r>
              <a:rPr kumimoji="0" lang="en-GB" sz="1100" b="1" i="0" u="none" strike="noStrike" kern="1200" cap="none" spc="0" normalizeH="0" baseline="0" noProof="0" dirty="0">
                <a:ln>
                  <a:noFill/>
                </a:ln>
                <a:solidFill>
                  <a:prstClr val="black"/>
                </a:solidFill>
                <a:effectLst/>
                <a:uLnTx/>
                <a:uFillTx/>
                <a:latin typeface="Calibri"/>
                <a:ea typeface="+mn-ea"/>
                <a:cs typeface="+mn-cs"/>
              </a:rPr>
              <a:t>with future service users (science projects),</a:t>
            </a:r>
            <a:r>
              <a:rPr kumimoji="0" lang="en-GB" sz="1100" b="0" i="0" u="none" strike="noStrike" kern="1200" cap="none" spc="0" normalizeH="0" baseline="0" noProof="0" dirty="0">
                <a:ln>
                  <a:noFill/>
                </a:ln>
                <a:solidFill>
                  <a:prstClr val="black"/>
                </a:solidFill>
                <a:effectLst/>
                <a:uLnTx/>
                <a:uFillTx/>
                <a:latin typeface="Calibri"/>
                <a:ea typeface="+mn-ea"/>
                <a:cs typeface="+mn-cs"/>
              </a:rPr>
              <a:t> to ensure service adoption &amp; sustainability for the long-term. Contribute to EOSC discussions</a:t>
            </a:r>
          </a:p>
        </p:txBody>
      </p:sp>
      <p:sp>
        <p:nvSpPr>
          <p:cNvPr id="21" name="CasellaDiTesto 20"/>
          <p:cNvSpPr txBox="1"/>
          <p:nvPr/>
        </p:nvSpPr>
        <p:spPr>
          <a:xfrm>
            <a:off x="3737590" y="4432403"/>
            <a:ext cx="2760491" cy="1292662"/>
          </a:xfrm>
          <a:prstGeom prst="rect">
            <a:avLst/>
          </a:prstGeom>
          <a:noFill/>
        </p:spPr>
        <p:txBody>
          <a:bodyPr wrap="square" rtlCol="0">
            <a:spAutoFit/>
          </a:bodyPr>
          <a:lstStyle>
            <a:defPPr>
              <a:defRPr lang="it-IT"/>
            </a:defPPr>
            <a:lvl1pPr lvl="0" algn="just">
              <a:defRPr sz="1300"/>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black"/>
                </a:solidFill>
                <a:effectLst/>
                <a:uLnTx/>
                <a:uFillTx/>
                <a:latin typeface="Calibri"/>
                <a:ea typeface="+mn-ea"/>
                <a:cs typeface="+mn-cs"/>
              </a:rPr>
              <a:t>Workshops &amp; schools, perform assessments, develop initial pilots and test science projects, publish stories from science projects to demonstrate service value propositions &amp; engage directly with stakeholders. </a:t>
            </a:r>
            <a:endParaRPr kumimoji="0" lang="it-IT" sz="1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magine 21"/>
          <p:cNvPicPr>
            <a:picLocks noChangeAspect="1"/>
          </p:cNvPicPr>
          <p:nvPr/>
        </p:nvPicPr>
        <p:blipFill>
          <a:blip r:embed="rId4"/>
          <a:stretch>
            <a:fillRect/>
          </a:stretch>
        </p:blipFill>
        <p:spPr>
          <a:xfrm>
            <a:off x="6670514" y="2064251"/>
            <a:ext cx="1068262" cy="920249"/>
          </a:xfrm>
          <a:prstGeom prst="rect">
            <a:avLst/>
          </a:prstGeom>
        </p:spPr>
      </p:pic>
      <p:pic>
        <p:nvPicPr>
          <p:cNvPr id="23" name="Immagine 22"/>
          <p:cNvPicPr>
            <a:picLocks noChangeAspect="1"/>
          </p:cNvPicPr>
          <p:nvPr/>
        </p:nvPicPr>
        <p:blipFill>
          <a:blip r:embed="rId5"/>
          <a:stretch>
            <a:fillRect/>
          </a:stretch>
        </p:blipFill>
        <p:spPr>
          <a:xfrm>
            <a:off x="7847709" y="2000822"/>
            <a:ext cx="1080391" cy="1064619"/>
          </a:xfrm>
          <a:prstGeom prst="rect">
            <a:avLst/>
          </a:prstGeom>
        </p:spPr>
      </p:pic>
      <p:sp>
        <p:nvSpPr>
          <p:cNvPr id="25" name="Rettangolo 24"/>
          <p:cNvSpPr/>
          <p:nvPr/>
        </p:nvSpPr>
        <p:spPr>
          <a:xfrm>
            <a:off x="6324600" y="1077806"/>
            <a:ext cx="276860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YEAR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SERVICE PROMOTION &amp; DEPLOYMENT IN EOSC</a:t>
            </a:r>
          </a:p>
        </p:txBody>
      </p:sp>
      <p:sp>
        <p:nvSpPr>
          <p:cNvPr id="27" name="Rettangolo 26"/>
          <p:cNvSpPr/>
          <p:nvPr/>
        </p:nvSpPr>
        <p:spPr>
          <a:xfrm>
            <a:off x="6556499" y="3403403"/>
            <a:ext cx="248081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Deliver the “Astronomy and Particle/Nuclear Physics EOSC cell”, following FAIR principles</a:t>
            </a:r>
          </a:p>
        </p:txBody>
      </p:sp>
      <p:sp>
        <p:nvSpPr>
          <p:cNvPr id="29" name="CasellaDiTesto 28"/>
          <p:cNvSpPr txBox="1"/>
          <p:nvPr/>
        </p:nvSpPr>
        <p:spPr>
          <a:xfrm>
            <a:off x="6568133" y="4470877"/>
            <a:ext cx="2525068" cy="1015663"/>
          </a:xfrm>
          <a:prstGeom prst="rect">
            <a:avLst/>
          </a:prstGeom>
          <a:noFill/>
        </p:spPr>
        <p:txBody>
          <a:bodyPr wrap="square" rtlCol="0">
            <a:spAutoFit/>
          </a:bodyPr>
          <a:lstStyle>
            <a:defPPr>
              <a:defRPr lang="it-IT"/>
            </a:defPPr>
            <a:lvl1pPr lvl="0" algn="just">
              <a:defRPr sz="1300"/>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Promote the ESCAPE EOSC cell across sectors, organise workshops for service final training, consolidate synergies with EOSC &amp; leverage with international initiatives/player</a:t>
            </a:r>
          </a:p>
        </p:txBody>
      </p:sp>
      <p:sp>
        <p:nvSpPr>
          <p:cNvPr id="28" name="Rettangolo 27"/>
          <p:cNvSpPr/>
          <p:nvPr/>
        </p:nvSpPr>
        <p:spPr>
          <a:xfrm>
            <a:off x="3822256" y="1633381"/>
            <a:ext cx="78472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black"/>
                </a:solidFill>
                <a:effectLst/>
                <a:uLnTx/>
                <a:uFillTx/>
                <a:latin typeface="Calibri"/>
                <a:ea typeface="+mn-ea"/>
                <a:cs typeface="+mn-cs"/>
              </a:rPr>
              <a:t>Services</a:t>
            </a:r>
          </a:p>
        </p:txBody>
      </p:sp>
      <p:sp>
        <p:nvSpPr>
          <p:cNvPr id="31" name="Rettangolo 30"/>
          <p:cNvSpPr/>
          <p:nvPr/>
        </p:nvSpPr>
        <p:spPr>
          <a:xfrm>
            <a:off x="4911472" y="1633381"/>
            <a:ext cx="121092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000" b="0" i="0" u="none" strike="noStrike" kern="1200" cap="none" spc="0" normalizeH="0" baseline="0" noProof="0" dirty="0">
                <a:ln>
                  <a:noFill/>
                </a:ln>
                <a:solidFill>
                  <a:prstClr val="black"/>
                </a:solidFill>
                <a:effectLst/>
                <a:uLnTx/>
                <a:uFillTx/>
                <a:latin typeface="Calibri"/>
                <a:ea typeface="+mn-ea"/>
                <a:cs typeface="+mn-cs"/>
              </a:rPr>
              <a:t>Science Projects</a:t>
            </a:r>
            <a:endParaRPr kumimoji="0" lang="it-IT"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71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4104;p310">
            <a:extLst>
              <a:ext uri="{FF2B5EF4-FFF2-40B4-BE49-F238E27FC236}">
                <a16:creationId xmlns:a16="http://schemas.microsoft.com/office/drawing/2014/main" id="{F150299D-3F25-4E93-B841-B9A7A2D58702}"/>
              </a:ext>
            </a:extLst>
          </p:cNvPr>
          <p:cNvSpPr/>
          <p:nvPr/>
        </p:nvSpPr>
        <p:spPr>
          <a:xfrm>
            <a:off x="-22313" y="4152515"/>
            <a:ext cx="5959089" cy="1559113"/>
          </a:xfrm>
          <a:prstGeom prst="rect">
            <a:avLst/>
          </a:prstGeom>
          <a:solidFill>
            <a:srgbClr val="C5D8F1">
              <a:alpha val="46666"/>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 Promote specific sections from Position Statement on social media </a:t>
            </a:r>
          </a:p>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 Short video animation describing ESCAPE Services or Science Projects in EOSC</a:t>
            </a:r>
          </a:p>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 News article about ESCAPE role in EOSC</a:t>
            </a:r>
          </a:p>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 Announce Mark Allen as champion part of FAIRsFAIR EGFC </a:t>
            </a:r>
          </a:p>
          <a:p>
            <a:pPr marL="70247" marR="0" lvl="0" indent="-7024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ESCAPE indivuals part of EOSC WG members to provice blogpost on latest discussions and ESCAPE today / future  contributions on the topic</a:t>
            </a:r>
          </a:p>
        </p:txBody>
      </p:sp>
      <p:sp>
        <p:nvSpPr>
          <p:cNvPr id="2" name="Titolo 1"/>
          <p:cNvSpPr>
            <a:spLocks noGrp="1"/>
          </p:cNvSpPr>
          <p:nvPr>
            <p:ph type="title"/>
          </p:nvPr>
        </p:nvSpPr>
        <p:spPr/>
        <p:txBody>
          <a:bodyPr>
            <a:normAutofit fontScale="90000"/>
          </a:bodyPr>
          <a:lstStyle/>
          <a:p>
            <a:pPr algn="ctr"/>
            <a:r>
              <a:rPr lang="en-GB" dirty="0"/>
              <a:t>EOSC &amp; ESCAPE Communication Strategy</a:t>
            </a:r>
            <a:endParaRPr lang="it-IT" dirty="0"/>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9" name="Segnaposto piè di pagina 4">
            <a:extLst>
              <a:ext uri="{FF2B5EF4-FFF2-40B4-BE49-F238E27FC236}">
                <a16:creationId xmlns:a16="http://schemas.microsoft.com/office/drawing/2014/main" id="{78F8BCDB-C878-4AF8-B6DA-022FF31F48C7}"/>
              </a:ext>
            </a:extLst>
          </p:cNvPr>
          <p:cNvSpPr>
            <a:spLocks noGrp="1"/>
          </p:cNvSpPr>
          <p:nvPr>
            <p:ph type="ftr" sz="quarter" idx="11"/>
          </p:nvPr>
        </p:nvSpPr>
        <p:spPr>
          <a:xfrm>
            <a:off x="1958196" y="6356351"/>
            <a:ext cx="294500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200" b="0" i="0" u="none" strike="noStrike" kern="1200" cap="none" spc="0" normalizeH="0" baseline="0" noProof="0" dirty="0">
                <a:ln>
                  <a:noFill/>
                </a:ln>
                <a:solidFill>
                  <a:prstClr val="black">
                    <a:tint val="75000"/>
                  </a:prstClr>
                </a:solidFill>
                <a:effectLst/>
                <a:uLnTx/>
                <a:uFillTx/>
                <a:latin typeface="Calibri"/>
                <a:ea typeface="+mn-ea"/>
                <a:cs typeface="+mn-cs"/>
              </a:rPr>
              <a:t>ESCAPE All-Hands Meeting | 26-27 Feb 2020</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1" name="Rettangolo 10">
            <a:extLst>
              <a:ext uri="{FF2B5EF4-FFF2-40B4-BE49-F238E27FC236}">
                <a16:creationId xmlns:a16="http://schemas.microsoft.com/office/drawing/2014/main" id="{7F44110C-A393-419C-AE0A-F06E8F239A91}"/>
              </a:ext>
            </a:extLst>
          </p:cNvPr>
          <p:cNvSpPr/>
          <p:nvPr/>
        </p:nvSpPr>
        <p:spPr>
          <a:xfrm>
            <a:off x="-47712" y="5724033"/>
            <a:ext cx="9219848" cy="5816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Demonstrate “in Practice”  how ESCAPE is supporting Open Science &amp; EOSC implementation. Crucial to provide examples of </a:t>
            </a:r>
            <a:r>
              <a:rPr kumimoji="0" lang="it-IT"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 exemplars of cross-domain working and solutions that are applicable across domains.</a:t>
            </a:r>
            <a:endPar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endParaRPr>
          </a:p>
        </p:txBody>
      </p:sp>
      <p:pic>
        <p:nvPicPr>
          <p:cNvPr id="14" name="Immagin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51" y="1208905"/>
            <a:ext cx="1601732" cy="436324"/>
          </a:xfrm>
          <a:prstGeom prst="rect">
            <a:avLst/>
          </a:prstGeom>
        </p:spPr>
      </p:pic>
      <p:sp>
        <p:nvSpPr>
          <p:cNvPr id="15" name="Rettangolo 14"/>
          <p:cNvSpPr/>
          <p:nvPr/>
        </p:nvSpPr>
        <p:spPr>
          <a:xfrm>
            <a:off x="-47712" y="1721508"/>
            <a:ext cx="177037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Leverages collaboration and integration of work from previous &amp; ongoing frameworks, builds on and integrate existing work from a variety of areas, as well as uses the current state of the art solutions in the appropriate areas</a:t>
            </a:r>
            <a:endParaRPr kumimoji="0" lang="it-IT" sz="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77" y="1227644"/>
            <a:ext cx="1632723" cy="373446"/>
          </a:xfrm>
          <a:prstGeom prst="rect">
            <a:avLst/>
          </a:prstGeom>
        </p:spPr>
      </p:pic>
      <p:sp>
        <p:nvSpPr>
          <p:cNvPr id="17" name="Rettangolo 16"/>
          <p:cNvSpPr/>
          <p:nvPr/>
        </p:nvSpPr>
        <p:spPr>
          <a:xfrm>
            <a:off x="1688905" y="1683408"/>
            <a:ext cx="160039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Turn the software and service developed by the ESFRIs available to the scientific community via an the OSSR. A competence group for innovations will be formed to steer these developments</a:t>
            </a:r>
            <a:endParaRPr kumimoji="0" lang="it-IT" sz="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8" name="Immagin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544" y="1190122"/>
            <a:ext cx="1369864" cy="473891"/>
          </a:xfrm>
          <a:prstGeom prst="rect">
            <a:avLst/>
          </a:prstGeom>
        </p:spPr>
      </p:pic>
      <p:sp>
        <p:nvSpPr>
          <p:cNvPr id="19" name="Rettangolo 18"/>
          <p:cNvSpPr/>
          <p:nvPr/>
        </p:nvSpPr>
        <p:spPr>
          <a:xfrm>
            <a:off x="3341798" y="1683408"/>
            <a:ext cx="188545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Map the VO framework to the EOSC so that the VO enabled archive services from ESFRI will be interoperable. Lead the connection to the EOSC with the ESFRI facilities to set the path for a new era of cross-disciplinary interoperability.</a:t>
            </a:r>
            <a:endParaRPr kumimoji="0" lang="it-IT" sz="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Immagin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617" y="1165487"/>
            <a:ext cx="1443503" cy="497760"/>
          </a:xfrm>
          <a:prstGeom prst="rect">
            <a:avLst/>
          </a:prstGeom>
        </p:spPr>
      </p:pic>
      <p:sp>
        <p:nvSpPr>
          <p:cNvPr id="21" name="Rettangolo 20"/>
          <p:cNvSpPr/>
          <p:nvPr/>
        </p:nvSpPr>
        <p:spPr>
          <a:xfrm>
            <a:off x="5316155" y="1683408"/>
            <a:ext cx="198602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Make efficient use of the full performance potential of the HPC </a:t>
            </a:r>
            <a:r>
              <a:rPr kumimoji="0" lang="en-US" sz="7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700" b="0" i="0" u="none" strike="noStrike" kern="1200" cap="none" spc="0" normalizeH="0" baseline="0" noProof="0" dirty="0">
                <a:ln>
                  <a:noFill/>
                </a:ln>
                <a:solidFill>
                  <a:prstClr val="black"/>
                </a:solidFill>
                <a:effectLst/>
                <a:uLnTx/>
                <a:uFillTx/>
                <a:latin typeface="Calibri"/>
                <a:ea typeface="+mn-ea"/>
                <a:cs typeface="+mn-cs"/>
              </a:rPr>
              <a:t>, by building upon existing EOSC-hub activities such as Federated High Throughput Computing, Scientific Workflow Management and Orchestration, and EOSC-hub AAI</a:t>
            </a:r>
            <a:endParaRPr kumimoji="0" lang="it-IT" sz="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Immagin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686" y="1132625"/>
            <a:ext cx="1486784" cy="512684"/>
          </a:xfrm>
          <a:prstGeom prst="rect">
            <a:avLst/>
          </a:prstGeom>
        </p:spPr>
      </p:pic>
      <p:sp>
        <p:nvSpPr>
          <p:cNvPr id="23" name="Rettangolo 22"/>
          <p:cNvSpPr/>
          <p:nvPr/>
        </p:nvSpPr>
        <p:spPr>
          <a:xfrm>
            <a:off x="7265112" y="1652317"/>
            <a:ext cx="174510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Calibri"/>
                <a:ea typeface="+mn-ea"/>
                <a:cs typeface="+mn-cs"/>
              </a:rPr>
              <a:t>A </a:t>
            </a:r>
            <a:r>
              <a:rPr kumimoji="0" lang="en-US" sz="700" b="0" i="0" u="none" strike="noStrike" kern="1200" cap="none" spc="0" normalizeH="0" baseline="0" noProof="0" dirty="0" err="1">
                <a:ln>
                  <a:noFill/>
                </a:ln>
                <a:solidFill>
                  <a:prstClr val="black"/>
                </a:solidFill>
                <a:effectLst/>
                <a:uLnTx/>
                <a:uFillTx/>
                <a:latin typeface="Calibri"/>
                <a:ea typeface="+mn-ea"/>
                <a:cs typeface="+mn-cs"/>
              </a:rPr>
              <a:t>harmonised</a:t>
            </a:r>
            <a:r>
              <a:rPr kumimoji="0" lang="en-US" sz="700" b="0" i="0" u="none" strike="noStrike" kern="1200" cap="none" spc="0" normalizeH="0" baseline="0" noProof="0" dirty="0">
                <a:ln>
                  <a:noFill/>
                </a:ln>
                <a:solidFill>
                  <a:prstClr val="black"/>
                </a:solidFill>
                <a:effectLst/>
                <a:uLnTx/>
                <a:uFillTx/>
                <a:latin typeface="Calibri"/>
                <a:ea typeface="+mn-ea"/>
                <a:cs typeface="+mn-cs"/>
              </a:rPr>
              <a:t> suite of Citizen Science experiments and online video material. The ESCAPE EOSC “cell” prototype will allow researchers to stage existing data collections for analysis including citizen science</a:t>
            </a:r>
            <a:endParaRPr kumimoji="0" lang="it-IT" sz="7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ttangolo 24">
            <a:extLst>
              <a:ext uri="{FF2B5EF4-FFF2-40B4-BE49-F238E27FC236}">
                <a16:creationId xmlns:a16="http://schemas.microsoft.com/office/drawing/2014/main" id="{A04B6127-51F7-40AB-9BE5-77F4349A7C91}"/>
              </a:ext>
            </a:extLst>
          </p:cNvPr>
          <p:cNvSpPr/>
          <p:nvPr/>
        </p:nvSpPr>
        <p:spPr>
          <a:xfrm>
            <a:off x="0" y="974261"/>
            <a:ext cx="4267200" cy="218119"/>
          </a:xfrm>
          <a:prstGeom prst="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Source: ESCAPE Position Statement – “Integration in EOSC” </a:t>
            </a:r>
            <a:endParaRPr kumimoji="0" lang="it-IT"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30" name="Rettangolo 29"/>
          <p:cNvSpPr/>
          <p:nvPr/>
        </p:nvSpPr>
        <p:spPr>
          <a:xfrm>
            <a:off x="5636524" y="4841527"/>
            <a:ext cx="3507255" cy="769441"/>
          </a:xfrm>
          <a:prstGeom prst="rect">
            <a:avLst/>
          </a:prstGeom>
        </p:spPr>
        <p:txBody>
          <a:bodyPr wrap="square">
            <a:spAutoFit/>
          </a:bodyPr>
          <a:lstStyle/>
          <a:p>
            <a:pPr marL="70247" marR="0" lvl="0" indent="-70247"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100" b="1" i="0" u="none" strike="noStrike" kern="1200" cap="none" spc="0" normalizeH="0" baseline="0" noProof="0" dirty="0">
                <a:ln>
                  <a:noFill/>
                </a:ln>
                <a:solidFill>
                  <a:prstClr val="black"/>
                </a:solidFill>
                <a:effectLst/>
                <a:uLnTx/>
                <a:uFillTx/>
                <a:latin typeface="Calibri"/>
                <a:ea typeface="Calibri"/>
                <a:cs typeface="Calibri"/>
                <a:sym typeface="Calibri"/>
              </a:rPr>
              <a:t>D4.2</a:t>
            </a:r>
            <a:r>
              <a:rPr kumimoji="0" lang="pt-PT" sz="11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1100" b="0" i="0" u="none" strike="noStrike" kern="1200" cap="none" spc="0" normalizeH="0" baseline="0" noProof="0" dirty="0">
                <a:ln>
                  <a:noFill/>
                </a:ln>
                <a:solidFill>
                  <a:prstClr val="black"/>
                </a:solidFill>
                <a:effectLst/>
                <a:uLnTx/>
                <a:uFillTx/>
                <a:latin typeface="Calibri"/>
                <a:ea typeface="Calibri"/>
                <a:cs typeface="Calibri"/>
                <a:sym typeface="Calibri"/>
              </a:rPr>
              <a:t>Intermediate analysis report on use for IVOA standards for FAIR ESFRI and community data – M14</a:t>
            </a:r>
            <a:endParaRPr kumimoji="0" lang="pt-PT" sz="11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70247" marR="0" lvl="0" indent="-70247"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100" b="1" i="0" u="none" strike="noStrike" kern="1200" cap="none" spc="0" normalizeH="0" baseline="0" noProof="0" dirty="0">
                <a:ln>
                  <a:noFill/>
                </a:ln>
                <a:solidFill>
                  <a:prstClr val="black"/>
                </a:solidFill>
                <a:effectLst/>
                <a:uLnTx/>
                <a:uFillTx/>
                <a:latin typeface="Calibri"/>
                <a:ea typeface="Calibri"/>
                <a:cs typeface="Calibri"/>
                <a:sym typeface="Calibri"/>
              </a:rPr>
              <a:t>D4.4</a:t>
            </a:r>
            <a:r>
              <a:rPr kumimoji="0" lang="pt-PT" sz="1100" b="0" i="0" u="none" strike="noStrike" kern="1200" cap="none" spc="0" normalizeH="0" baseline="0" noProof="0" dirty="0">
                <a:ln>
                  <a:noFill/>
                </a:ln>
                <a:solidFill>
                  <a:prstClr val="black"/>
                </a:solidFill>
                <a:effectLst/>
                <a:uLnTx/>
                <a:uFillTx/>
                <a:latin typeface="Calibri"/>
                <a:ea typeface="Calibri"/>
                <a:cs typeface="Calibri"/>
                <a:sym typeface="Calibri"/>
              </a:rPr>
              <a:t> </a:t>
            </a:r>
            <a:r>
              <a:rPr kumimoji="0" lang="en-US" sz="1100" b="0" i="0" u="none" strike="noStrike" kern="1200" cap="none" spc="0" normalizeH="0" baseline="0" noProof="0" dirty="0">
                <a:ln>
                  <a:noFill/>
                </a:ln>
                <a:solidFill>
                  <a:prstClr val="black"/>
                </a:solidFill>
                <a:effectLst/>
                <a:uLnTx/>
                <a:uFillTx/>
                <a:latin typeface="Calibri"/>
                <a:ea typeface="Calibri"/>
                <a:cs typeface="Calibri"/>
                <a:sym typeface="Calibri"/>
              </a:rPr>
              <a:t>Intermediate analysis report on integration of VO data and services into the EOSC – M18</a:t>
            </a:r>
            <a:endParaRPr kumimoji="0" lang="pt-PT" sz="11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31" name="Rettangolo 30"/>
          <p:cNvSpPr/>
          <p:nvPr/>
        </p:nvSpPr>
        <p:spPr>
          <a:xfrm>
            <a:off x="6741994" y="4503692"/>
            <a:ext cx="2346579" cy="307777"/>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1400" b="1" i="0" u="none" strike="noStrike" kern="1200" cap="none" spc="0" normalizeH="0" baseline="0" noProof="0" dirty="0">
                <a:ln>
                  <a:noFill/>
                </a:ln>
                <a:solidFill>
                  <a:srgbClr val="44546A">
                    <a:lumMod val="75000"/>
                  </a:srgbClr>
                </a:solidFill>
                <a:effectLst/>
                <a:uLnTx/>
                <a:uFillTx/>
                <a:latin typeface="Calibri"/>
                <a:ea typeface="Calibri"/>
                <a:cs typeface="Calibri"/>
                <a:sym typeface="Calibri"/>
              </a:rPr>
              <a:t>UPCOMING  DELIVERABLES</a:t>
            </a:r>
          </a:p>
        </p:txBody>
      </p:sp>
      <p:pic>
        <p:nvPicPr>
          <p:cNvPr id="26" name="Immagin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1857" y="2689963"/>
            <a:ext cx="3798821" cy="1416643"/>
          </a:xfrm>
          <a:prstGeom prst="rect">
            <a:avLst/>
          </a:prstGeom>
        </p:spPr>
      </p:pic>
      <p:pic>
        <p:nvPicPr>
          <p:cNvPr id="33" name="Immagine 32"/>
          <p:cNvPicPr>
            <a:picLocks noChangeAspect="1"/>
          </p:cNvPicPr>
          <p:nvPr/>
        </p:nvPicPr>
        <p:blipFill>
          <a:blip r:embed="rId8"/>
          <a:stretch>
            <a:fillRect/>
          </a:stretch>
        </p:blipFill>
        <p:spPr>
          <a:xfrm>
            <a:off x="1722659" y="2983997"/>
            <a:ext cx="547103" cy="540471"/>
          </a:xfrm>
          <a:prstGeom prst="rect">
            <a:avLst/>
          </a:prstGeom>
        </p:spPr>
      </p:pic>
      <p:pic>
        <p:nvPicPr>
          <p:cNvPr id="36" name="Immagine 35"/>
          <p:cNvPicPr>
            <a:picLocks noChangeAspect="1"/>
          </p:cNvPicPr>
          <p:nvPr/>
        </p:nvPicPr>
        <p:blipFill>
          <a:blip r:embed="rId9"/>
          <a:stretch>
            <a:fillRect/>
          </a:stretch>
        </p:blipFill>
        <p:spPr>
          <a:xfrm>
            <a:off x="35347" y="2996918"/>
            <a:ext cx="488230" cy="527550"/>
          </a:xfrm>
          <a:prstGeom prst="rect">
            <a:avLst/>
          </a:prstGeom>
        </p:spPr>
      </p:pic>
      <p:pic>
        <p:nvPicPr>
          <p:cNvPr id="38" name="Immagine 37"/>
          <p:cNvPicPr>
            <a:picLocks noChangeAspect="1"/>
          </p:cNvPicPr>
          <p:nvPr/>
        </p:nvPicPr>
        <p:blipFill>
          <a:blip r:embed="rId10"/>
          <a:stretch>
            <a:fillRect/>
          </a:stretch>
        </p:blipFill>
        <p:spPr>
          <a:xfrm>
            <a:off x="591116" y="2998664"/>
            <a:ext cx="426231" cy="531041"/>
          </a:xfrm>
          <a:prstGeom prst="rect">
            <a:avLst/>
          </a:prstGeom>
        </p:spPr>
      </p:pic>
      <p:pic>
        <p:nvPicPr>
          <p:cNvPr id="39" name="Immagine 38"/>
          <p:cNvPicPr>
            <a:picLocks noChangeAspect="1"/>
          </p:cNvPicPr>
          <p:nvPr/>
        </p:nvPicPr>
        <p:blipFill>
          <a:blip r:embed="rId11"/>
          <a:stretch>
            <a:fillRect/>
          </a:stretch>
        </p:blipFill>
        <p:spPr>
          <a:xfrm>
            <a:off x="1136755" y="2998664"/>
            <a:ext cx="462519" cy="531041"/>
          </a:xfrm>
          <a:prstGeom prst="rect">
            <a:avLst/>
          </a:prstGeom>
        </p:spPr>
      </p:pic>
      <p:sp>
        <p:nvSpPr>
          <p:cNvPr id="28" name="Rettangolo 27">
            <a:extLst>
              <a:ext uri="{FF2B5EF4-FFF2-40B4-BE49-F238E27FC236}">
                <a16:creationId xmlns:a16="http://schemas.microsoft.com/office/drawing/2014/main" id="{A04B6127-51F7-40AB-9BE5-77F4349A7C91}"/>
              </a:ext>
            </a:extLst>
          </p:cNvPr>
          <p:cNvSpPr/>
          <p:nvPr/>
        </p:nvSpPr>
        <p:spPr>
          <a:xfrm>
            <a:off x="-28986" y="3935390"/>
            <a:ext cx="2793999" cy="268040"/>
          </a:xfrm>
          <a:prstGeom prst="rect">
            <a:avLst/>
          </a:prstGeom>
          <a:solidFill>
            <a:schemeClr val="accent4">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FOLLOW-UP COMMUNICATION ACTIONS</a:t>
            </a:r>
            <a:endParaRPr kumimoji="0" lang="it-IT" sz="10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0" name="Rettangolo 39">
            <a:extLst>
              <a:ext uri="{FF2B5EF4-FFF2-40B4-BE49-F238E27FC236}">
                <a16:creationId xmlns:a16="http://schemas.microsoft.com/office/drawing/2014/main" id="{A04B6127-51F7-40AB-9BE5-77F4349A7C91}"/>
              </a:ext>
            </a:extLst>
          </p:cNvPr>
          <p:cNvSpPr/>
          <p:nvPr/>
        </p:nvSpPr>
        <p:spPr>
          <a:xfrm>
            <a:off x="0" y="2417857"/>
            <a:ext cx="2431914" cy="206118"/>
          </a:xfrm>
          <a:prstGeom prst="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ESCAPE in EOSC Working Groups</a:t>
            </a:r>
            <a:endParaRPr kumimoji="0" lang="it-IT" sz="105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41" name="Rettangolo 40"/>
          <p:cNvSpPr/>
          <p:nvPr/>
        </p:nvSpPr>
        <p:spPr>
          <a:xfrm>
            <a:off x="43751" y="3655943"/>
            <a:ext cx="1622678"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900" b="1" i="0" u="none" strike="noStrike" kern="1200" cap="none" spc="0" normalizeH="0" baseline="0" noProof="0" dirty="0">
                <a:ln>
                  <a:noFill/>
                </a:ln>
                <a:solidFill>
                  <a:prstClr val="black"/>
                </a:solidFill>
                <a:effectLst/>
                <a:uLnTx/>
                <a:uFillTx/>
                <a:latin typeface="Calibri"/>
                <a:ea typeface="+mn-ea"/>
                <a:cs typeface="+mn-cs"/>
              </a:rPr>
              <a:t>Architecture WG</a:t>
            </a:r>
            <a:endParaRPr kumimoji="0" lang="it-IT"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ettangolo 41"/>
          <p:cNvSpPr/>
          <p:nvPr/>
        </p:nvSpPr>
        <p:spPr>
          <a:xfrm>
            <a:off x="6271" y="2639897"/>
            <a:ext cx="48759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800" b="0" i="0" u="none" strike="noStrike" kern="1200" cap="none" spc="0" normalizeH="0" baseline="0" noProof="0" dirty="0">
                <a:ln>
                  <a:noFill/>
                </a:ln>
                <a:solidFill>
                  <a:prstClr val="black"/>
                </a:solidFill>
                <a:effectLst/>
                <a:uLnTx/>
                <a:uFillTx/>
                <a:latin typeface="Calibri"/>
                <a:ea typeface="+mn-ea"/>
                <a:cs typeface="+mn-cs"/>
              </a:rPr>
              <a:t>Mark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800" b="0" i="0" u="none" strike="noStrike" kern="1200" cap="none" spc="0" normalizeH="0" baseline="0" noProof="0" dirty="0">
                <a:ln>
                  <a:noFill/>
                </a:ln>
                <a:solidFill>
                  <a:prstClr val="black"/>
                </a:solidFill>
                <a:effectLst/>
                <a:uLnTx/>
                <a:uFillTx/>
                <a:latin typeface="Calibri"/>
                <a:ea typeface="+mn-ea"/>
                <a:cs typeface="+mn-cs"/>
              </a:rPr>
              <a:t>Allan</a:t>
            </a:r>
            <a:endParaRPr kumimoji="0" lang="it-IT"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ttangolo 42"/>
          <p:cNvSpPr/>
          <p:nvPr/>
        </p:nvSpPr>
        <p:spPr>
          <a:xfrm>
            <a:off x="501430" y="2649260"/>
            <a:ext cx="67314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800" b="0" i="0" u="none" strike="noStrike" kern="1200" cap="none" spc="0" normalizeH="0" baseline="0" noProof="0" dirty="0">
                <a:ln>
                  <a:noFill/>
                </a:ln>
                <a:solidFill>
                  <a:prstClr val="black"/>
                </a:solidFill>
                <a:effectLst/>
                <a:uLnTx/>
                <a:uFillTx/>
                <a:latin typeface="Calibri"/>
                <a:ea typeface="+mn-ea"/>
                <a:cs typeface="+mn-cs"/>
              </a:rPr>
              <a:t>Simone Campana</a:t>
            </a:r>
            <a:endParaRPr kumimoji="0" lang="it-IT"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Rettangolo 43"/>
          <p:cNvSpPr/>
          <p:nvPr/>
        </p:nvSpPr>
        <p:spPr>
          <a:xfrm>
            <a:off x="1029015" y="2636393"/>
            <a:ext cx="677998"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a:ea typeface="+mn-ea"/>
                <a:cs typeface="+mn-cs"/>
              </a:rPr>
              <a:t>Tommaso Boccali </a:t>
            </a:r>
          </a:p>
        </p:txBody>
      </p:sp>
      <p:sp>
        <p:nvSpPr>
          <p:cNvPr id="46" name="Triangolo isoscele 45"/>
          <p:cNvSpPr/>
          <p:nvPr/>
        </p:nvSpPr>
        <p:spPr>
          <a:xfrm rot="10800000">
            <a:off x="35345" y="3568416"/>
            <a:ext cx="1563927" cy="74660"/>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ttangolo 46"/>
          <p:cNvSpPr/>
          <p:nvPr/>
        </p:nvSpPr>
        <p:spPr>
          <a:xfrm>
            <a:off x="1544767" y="3617921"/>
            <a:ext cx="887146"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900" b="1" i="0" u="none" strike="noStrike" kern="1200" cap="none" spc="0" normalizeH="0" baseline="0" noProof="0" dirty="0">
                <a:ln>
                  <a:noFill/>
                </a:ln>
                <a:solidFill>
                  <a:prstClr val="black"/>
                </a:solidFill>
                <a:effectLst/>
                <a:uLnTx/>
                <a:uFillTx/>
                <a:latin typeface="Calibri"/>
                <a:ea typeface="+mn-ea"/>
                <a:cs typeface="+mn-cs"/>
              </a:rPr>
              <a:t>FAIR WG</a:t>
            </a:r>
            <a:endParaRPr kumimoji="0" lang="it-IT" sz="900" b="1"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Rettangolo 48"/>
          <p:cNvSpPr/>
          <p:nvPr/>
        </p:nvSpPr>
        <p:spPr>
          <a:xfrm>
            <a:off x="1603847" y="2629019"/>
            <a:ext cx="78472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err="1">
                <a:ln>
                  <a:noFill/>
                </a:ln>
                <a:solidFill>
                  <a:prstClr val="black"/>
                </a:solidFill>
                <a:effectLst/>
                <a:uLnTx/>
                <a:uFillTx/>
                <a:latin typeface="Calibri"/>
                <a:ea typeface="+mn-ea"/>
                <a:cs typeface="+mn-cs"/>
              </a:rPr>
              <a:t>Francoise</a:t>
            </a:r>
            <a:r>
              <a:rPr kumimoji="0" lang="it-IT" sz="900" b="0" i="0" u="none" strike="noStrike" kern="1200" cap="none" spc="0" normalizeH="0" baseline="0" noProof="0" dirty="0">
                <a:ln>
                  <a:noFill/>
                </a:ln>
                <a:solidFill>
                  <a:prstClr val="black"/>
                </a:solidFill>
                <a:effectLst/>
                <a:uLnTx/>
                <a:uFillTx/>
                <a:latin typeface="Calibri"/>
                <a:ea typeface="+mn-ea"/>
                <a:cs typeface="+mn-cs"/>
              </a:rPr>
              <a:t> Genova</a:t>
            </a:r>
          </a:p>
        </p:txBody>
      </p:sp>
      <p:sp>
        <p:nvSpPr>
          <p:cNvPr id="50" name="Rettangolo 49">
            <a:extLst>
              <a:ext uri="{FF2B5EF4-FFF2-40B4-BE49-F238E27FC236}">
                <a16:creationId xmlns:a16="http://schemas.microsoft.com/office/drawing/2014/main" id="{A04B6127-51F7-40AB-9BE5-77F4349A7C91}"/>
              </a:ext>
            </a:extLst>
          </p:cNvPr>
          <p:cNvSpPr/>
          <p:nvPr/>
        </p:nvSpPr>
        <p:spPr>
          <a:xfrm>
            <a:off x="2461857" y="2425987"/>
            <a:ext cx="3829656" cy="176779"/>
          </a:xfrm>
          <a:prstGeom prst="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How ESCAPE is delivering the EOSC Cell</a:t>
            </a:r>
            <a:endParaRPr kumimoji="0" lang="it-IT" sz="105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53" name="Triangolo isoscele 52"/>
          <p:cNvSpPr/>
          <p:nvPr/>
        </p:nvSpPr>
        <p:spPr>
          <a:xfrm rot="10800000">
            <a:off x="1708896" y="3566991"/>
            <a:ext cx="588186" cy="88952"/>
          </a:xfrm>
          <a:prstGeom prst="triangl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ttangolo 54">
            <a:extLst>
              <a:ext uri="{FF2B5EF4-FFF2-40B4-BE49-F238E27FC236}">
                <a16:creationId xmlns:a16="http://schemas.microsoft.com/office/drawing/2014/main" id="{A04B6127-51F7-40AB-9BE5-77F4349A7C91}"/>
              </a:ext>
            </a:extLst>
          </p:cNvPr>
          <p:cNvSpPr/>
          <p:nvPr/>
        </p:nvSpPr>
        <p:spPr>
          <a:xfrm>
            <a:off x="6334243" y="2417857"/>
            <a:ext cx="2792665" cy="200050"/>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Cross-Cluster Real Science Projects (</a:t>
            </a:r>
            <a:r>
              <a:rPr kumimoji="0" lang="en-GB" sz="1000" b="1" i="0" u="none" strike="noStrike" kern="1200" cap="none" spc="0" normalizeH="0" baseline="0" noProof="0" dirty="0" err="1">
                <a:ln>
                  <a:noFill/>
                </a:ln>
                <a:solidFill>
                  <a:prstClr val="black"/>
                </a:solidFill>
                <a:effectLst/>
                <a:uLnTx/>
                <a:uFillTx/>
                <a:latin typeface="CG Omega" pitchFamily="34" charset="0"/>
                <a:ea typeface="+mn-ea"/>
                <a:cs typeface="Arial" panose="020B0604020202020204" pitchFamily="34" charset="0"/>
              </a:rPr>
              <a:t>WiP</a:t>
            </a:r>
            <a:r>
              <a:rPr kumimoji="0" lang="en-GB" sz="10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rPr>
              <a:t>)</a:t>
            </a:r>
            <a:endParaRPr kumimoji="0" lang="it-IT" sz="1000" b="1" i="0" u="none" strike="noStrike" kern="1200" cap="none" spc="0" normalizeH="0" baseline="0" noProof="0" dirty="0">
              <a:ln>
                <a:noFill/>
              </a:ln>
              <a:solidFill>
                <a:prstClr val="black"/>
              </a:solidFill>
              <a:effectLst/>
              <a:uLnTx/>
              <a:uFillTx/>
              <a:latin typeface="CG Omega" pitchFamily="34" charset="0"/>
              <a:ea typeface="+mn-ea"/>
              <a:cs typeface="Arial" panose="020B0604020202020204" pitchFamily="34" charset="0"/>
            </a:endParaRPr>
          </a:p>
        </p:txBody>
      </p:sp>
      <p:sp>
        <p:nvSpPr>
          <p:cNvPr id="56" name="Rettangolo 55"/>
          <p:cNvSpPr/>
          <p:nvPr/>
        </p:nvSpPr>
        <p:spPr>
          <a:xfrm>
            <a:off x="6240191" y="2631288"/>
            <a:ext cx="147368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Build a Test Science Case where research &amp; software developers can practice </a:t>
            </a:r>
            <a:r>
              <a:rPr kumimoji="0" lang="en-GB" sz="800" b="0" i="0" u="none" strike="noStrike" kern="1200" cap="none" spc="0" normalizeH="0" baseline="0" noProof="0" dirty="0">
                <a:ln>
                  <a:noFill/>
                </a:ln>
                <a:solidFill>
                  <a:prstClr val="black"/>
                </a:solidFill>
                <a:effectLst/>
                <a:uLnTx/>
                <a:uFillTx/>
                <a:latin typeface="Calibri"/>
                <a:ea typeface="+mn-ea"/>
                <a:cs typeface="+mn-cs"/>
              </a:rPr>
              <a:t>their requirements “to create an EOSC powered system” to test, validate their needs in an open access, open data and a virtual access environment for Federating in Science (crucial for EOSC environment).</a:t>
            </a:r>
            <a:endParaRPr kumimoji="0" lang="it-IT" sz="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7" name="Immagin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49535" y="2708473"/>
            <a:ext cx="703030" cy="703030"/>
          </a:xfrm>
          <a:prstGeom prst="rect">
            <a:avLst/>
          </a:prstGeom>
        </p:spPr>
      </p:pic>
      <p:sp>
        <p:nvSpPr>
          <p:cNvPr id="58" name="Rettangolo 57"/>
          <p:cNvSpPr/>
          <p:nvPr/>
        </p:nvSpPr>
        <p:spPr>
          <a:xfrm>
            <a:off x="7635878" y="2631410"/>
            <a:ext cx="1393601" cy="2308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prstClr val="black"/>
                </a:solidFill>
                <a:effectLst/>
                <a:uLnTx/>
                <a:uFillTx/>
                <a:latin typeface="Calibri"/>
                <a:ea typeface="+mn-ea"/>
                <a:cs typeface="+mn-cs"/>
              </a:rPr>
              <a:t>Potential</a:t>
            </a:r>
            <a:r>
              <a:rPr kumimoji="0" lang="it-IT" sz="900" b="1" i="0" u="none" strike="noStrike" kern="1200" cap="none" spc="0" normalizeH="0" baseline="0" noProof="0" dirty="0">
                <a:ln>
                  <a:noFill/>
                </a:ln>
                <a:solidFill>
                  <a:prstClr val="black"/>
                </a:solidFill>
                <a:effectLst/>
                <a:uLnTx/>
                <a:uFillTx/>
                <a:latin typeface="Calibri"/>
                <a:ea typeface="+mn-ea"/>
                <a:cs typeface="+mn-cs"/>
              </a:rPr>
              <a:t> </a:t>
            </a:r>
            <a:r>
              <a:rPr kumimoji="0" lang="it-IT" sz="900" b="1" i="0" u="none" strike="noStrike" kern="1200" cap="none" spc="0" normalizeH="0" baseline="0" noProof="0" dirty="0" err="1">
                <a:ln>
                  <a:noFill/>
                </a:ln>
                <a:solidFill>
                  <a:prstClr val="black"/>
                </a:solidFill>
                <a:effectLst/>
                <a:uLnTx/>
                <a:uFillTx/>
                <a:latin typeface="Calibri"/>
                <a:ea typeface="+mn-ea"/>
                <a:cs typeface="+mn-cs"/>
              </a:rPr>
              <a:t>collaborations</a:t>
            </a:r>
            <a:r>
              <a:rPr kumimoji="0" lang="it-IT" sz="9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45" name="Rettangolo 44"/>
          <p:cNvSpPr/>
          <p:nvPr/>
        </p:nvSpPr>
        <p:spPr>
          <a:xfrm>
            <a:off x="7730575" y="3321145"/>
            <a:ext cx="1393601"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prstClr val="black"/>
                </a:solidFill>
                <a:effectLst/>
                <a:uLnTx/>
                <a:uFillTx/>
                <a:latin typeface="Calibri"/>
                <a:ea typeface="+mn-ea"/>
                <a:cs typeface="+mn-cs"/>
              </a:rPr>
              <a:t>Possibility</a:t>
            </a:r>
            <a:r>
              <a:rPr kumimoji="0" lang="it-IT" sz="900" b="1" i="0" u="none" strike="noStrike" kern="1200" cap="none" spc="0" normalizeH="0" baseline="0" noProof="0" dirty="0">
                <a:ln>
                  <a:noFill/>
                </a:ln>
                <a:solidFill>
                  <a:prstClr val="black"/>
                </a:solidFill>
                <a:effectLst/>
                <a:uLnTx/>
                <a:uFillTx/>
                <a:latin typeface="Calibri"/>
                <a:ea typeface="+mn-ea"/>
                <a:cs typeface="+mn-cs"/>
              </a:rPr>
              <a:t> to </a:t>
            </a:r>
            <a:r>
              <a:rPr kumimoji="0" lang="it-IT" sz="900" b="1" i="0" u="none" strike="noStrike" kern="1200" cap="none" spc="0" normalizeH="0" baseline="0" noProof="0" dirty="0" err="1">
                <a:ln>
                  <a:noFill/>
                </a:ln>
                <a:solidFill>
                  <a:prstClr val="black"/>
                </a:solidFill>
                <a:effectLst/>
                <a:uLnTx/>
                <a:uFillTx/>
                <a:latin typeface="Calibri"/>
                <a:ea typeface="+mn-ea"/>
                <a:cs typeface="+mn-cs"/>
              </a:rPr>
              <a:t>expand</a:t>
            </a:r>
            <a:r>
              <a:rPr kumimoji="0" lang="it-IT" sz="900" b="1" i="0" u="none" strike="noStrike" kern="1200" cap="none" spc="0" normalizeH="0" baseline="0" noProof="0" dirty="0">
                <a:ln>
                  <a:noFill/>
                </a:ln>
                <a:solidFill>
                  <a:prstClr val="black"/>
                </a:solidFill>
                <a:effectLst/>
                <a:uLnTx/>
                <a:uFillTx/>
                <a:latin typeface="Calibri"/>
                <a:ea typeface="+mn-ea"/>
                <a:cs typeface="+mn-cs"/>
              </a:rPr>
              <a:t> the </a:t>
            </a:r>
            <a:r>
              <a:rPr kumimoji="0" lang="it-IT" sz="900" b="1" i="0" u="none" strike="noStrike" kern="1200" cap="none" spc="0" normalizeH="0" baseline="0" noProof="0" dirty="0" err="1">
                <a:ln>
                  <a:noFill/>
                </a:ln>
                <a:solidFill>
                  <a:prstClr val="black"/>
                </a:solidFill>
                <a:effectLst/>
                <a:uLnTx/>
                <a:uFillTx/>
                <a:latin typeface="Calibri"/>
                <a:ea typeface="+mn-ea"/>
                <a:cs typeface="+mn-cs"/>
              </a:rPr>
              <a:t>collaboration</a:t>
            </a:r>
            <a:r>
              <a:rPr kumimoji="0" lang="it-IT" sz="900" b="1" i="0" u="none" strike="noStrike" kern="1200" cap="none" spc="0" normalizeH="0" baseline="0" noProof="0" dirty="0">
                <a:ln>
                  <a:noFill/>
                </a:ln>
                <a:solidFill>
                  <a:prstClr val="black"/>
                </a:solidFill>
                <a:effectLst/>
                <a:uLnTx/>
                <a:uFillTx/>
                <a:latin typeface="Calibri"/>
                <a:ea typeface="+mn-ea"/>
                <a:cs typeface="+mn-cs"/>
              </a:rPr>
              <a:t> with </a:t>
            </a:r>
            <a:r>
              <a:rPr kumimoji="0" lang="it-IT" sz="900" b="1" i="0" u="none" strike="noStrike" kern="1200" cap="none" spc="0" normalizeH="0" baseline="0" noProof="0" dirty="0" err="1">
                <a:ln>
                  <a:noFill/>
                </a:ln>
                <a:solidFill>
                  <a:prstClr val="black"/>
                </a:solidFill>
                <a:effectLst/>
                <a:uLnTx/>
                <a:uFillTx/>
                <a:latin typeface="Calibri"/>
                <a:ea typeface="+mn-ea"/>
                <a:cs typeface="+mn-cs"/>
              </a:rPr>
              <a:t>other</a:t>
            </a:r>
            <a:r>
              <a:rPr kumimoji="0" lang="it-IT" sz="900" b="1" i="0" u="none" strike="noStrike" kern="1200" cap="none" spc="0" normalizeH="0" baseline="0" noProof="0" dirty="0">
                <a:ln>
                  <a:noFill/>
                </a:ln>
                <a:solidFill>
                  <a:prstClr val="black"/>
                </a:solidFill>
                <a:effectLst/>
                <a:uLnTx/>
                <a:uFillTx/>
                <a:latin typeface="Calibri"/>
                <a:ea typeface="+mn-ea"/>
                <a:cs typeface="+mn-cs"/>
              </a:rPr>
              <a:t> clusters</a:t>
            </a:r>
          </a:p>
        </p:txBody>
      </p:sp>
      <p:pic>
        <p:nvPicPr>
          <p:cNvPr id="8" name="Immagin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95125" y="3983249"/>
            <a:ext cx="1070900" cy="301112"/>
          </a:xfrm>
          <a:prstGeom prst="rect">
            <a:avLst/>
          </a:prstGeom>
        </p:spPr>
      </p:pic>
      <p:pic>
        <p:nvPicPr>
          <p:cNvPr id="10" name="Immagin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18378" y="3870406"/>
            <a:ext cx="806409" cy="460805"/>
          </a:xfrm>
          <a:prstGeom prst="rect">
            <a:avLst/>
          </a:prstGeom>
        </p:spPr>
      </p:pic>
      <p:pic>
        <p:nvPicPr>
          <p:cNvPr id="13" name="Immagin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91892" y="3906761"/>
            <a:ext cx="591116" cy="393289"/>
          </a:xfrm>
          <a:prstGeom prst="rect">
            <a:avLst/>
          </a:prstGeom>
        </p:spPr>
      </p:pic>
    </p:spTree>
    <p:extLst>
      <p:ext uri="{BB962C8B-B14F-4D97-AF65-F5344CB8AC3E}">
        <p14:creationId xmlns:p14="http://schemas.microsoft.com/office/powerpoint/2010/main" val="2585825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Google Shape;4104;p310">
            <a:extLst>
              <a:ext uri="{FF2B5EF4-FFF2-40B4-BE49-F238E27FC236}">
                <a16:creationId xmlns:a16="http://schemas.microsoft.com/office/drawing/2014/main" id="{F150299D-3F25-4E93-B841-B9A7A2D58702}"/>
              </a:ext>
            </a:extLst>
          </p:cNvPr>
          <p:cNvSpPr/>
          <p:nvPr/>
        </p:nvSpPr>
        <p:spPr>
          <a:xfrm>
            <a:off x="3673387" y="4724723"/>
            <a:ext cx="5474500" cy="661869"/>
          </a:xfrm>
          <a:prstGeom prst="rect">
            <a:avLst/>
          </a:prstGeom>
          <a:solidFill>
            <a:srgbClr val="C5D8F1">
              <a:alpha val="46666"/>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Increase engagement with e-Infrastructures &amp; Industry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Synergise with more European research organisations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pt-PT" sz="1400" b="0" i="0" u="none" strike="noStrike" kern="1200" cap="none" spc="0" normalizeH="0" baseline="0" noProof="0" dirty="0">
                <a:ln>
                  <a:noFill/>
                </a:ln>
                <a:solidFill>
                  <a:prstClr val="black"/>
                </a:solidFill>
                <a:effectLst/>
                <a:uLnTx/>
                <a:uFillTx/>
                <a:latin typeface="Calibri"/>
                <a:ea typeface="Calibri"/>
                <a:cs typeface="Calibri"/>
                <a:sym typeface="Calibri"/>
              </a:rPr>
              <a:t>More active &amp; continuous engagement with ESFRI clusters</a:t>
            </a:r>
            <a:endParaRPr kumimoji="0" lang="pt-PT" sz="16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29" name="Rettangolo 28">
            <a:extLst>
              <a:ext uri="{FF2B5EF4-FFF2-40B4-BE49-F238E27FC236}">
                <a16:creationId xmlns:a16="http://schemas.microsoft.com/office/drawing/2014/main" id="{0F09F940-51C3-48D5-878A-C055E79C3125}"/>
              </a:ext>
            </a:extLst>
          </p:cNvPr>
          <p:cNvSpPr/>
          <p:nvPr/>
        </p:nvSpPr>
        <p:spPr>
          <a:xfrm>
            <a:off x="6787573" y="2504511"/>
            <a:ext cx="2299277" cy="167278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65783"/>
              </a:solidFill>
              <a:effectLst/>
              <a:uLnTx/>
              <a:uFillTx/>
              <a:latin typeface="Calibri"/>
              <a:ea typeface="+mn-ea"/>
              <a:cs typeface="+mn-cs"/>
            </a:endParaRPr>
          </a:p>
        </p:txBody>
      </p:sp>
      <p:sp>
        <p:nvSpPr>
          <p:cNvPr id="28" name="Rettangolo 27">
            <a:extLst>
              <a:ext uri="{FF2B5EF4-FFF2-40B4-BE49-F238E27FC236}">
                <a16:creationId xmlns:a16="http://schemas.microsoft.com/office/drawing/2014/main" id="{0F09F940-51C3-48D5-878A-C055E79C3125}"/>
              </a:ext>
            </a:extLst>
          </p:cNvPr>
          <p:cNvSpPr/>
          <p:nvPr/>
        </p:nvSpPr>
        <p:spPr>
          <a:xfrm>
            <a:off x="4245256" y="2500465"/>
            <a:ext cx="2476367" cy="147649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65783"/>
              </a:solidFill>
              <a:effectLst/>
              <a:uLnTx/>
              <a:uFillTx/>
              <a:latin typeface="Calibri"/>
              <a:ea typeface="+mn-ea"/>
              <a:cs typeface="+mn-cs"/>
            </a:endParaRPr>
          </a:p>
        </p:txBody>
      </p:sp>
      <p:sp>
        <p:nvSpPr>
          <p:cNvPr id="26" name="Rettangolo 25">
            <a:extLst>
              <a:ext uri="{FF2B5EF4-FFF2-40B4-BE49-F238E27FC236}">
                <a16:creationId xmlns:a16="http://schemas.microsoft.com/office/drawing/2014/main" id="{0F09F940-51C3-48D5-878A-C055E79C3125}"/>
              </a:ext>
            </a:extLst>
          </p:cNvPr>
          <p:cNvSpPr/>
          <p:nvPr/>
        </p:nvSpPr>
        <p:spPr>
          <a:xfrm>
            <a:off x="156669" y="2504510"/>
            <a:ext cx="1938829" cy="147057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65783"/>
              </a:solidFill>
              <a:effectLst/>
              <a:uLnTx/>
              <a:uFillTx/>
              <a:latin typeface="Calibri"/>
              <a:ea typeface="+mn-ea"/>
              <a:cs typeface="+mn-cs"/>
            </a:endParaRPr>
          </a:p>
        </p:txBody>
      </p:sp>
      <p:sp>
        <p:nvSpPr>
          <p:cNvPr id="2" name="Titolo 1"/>
          <p:cNvSpPr>
            <a:spLocks noGrp="1"/>
          </p:cNvSpPr>
          <p:nvPr>
            <p:ph type="title"/>
          </p:nvPr>
        </p:nvSpPr>
        <p:spPr>
          <a:xfrm>
            <a:off x="1224951" y="160027"/>
            <a:ext cx="7560126" cy="1032353"/>
          </a:xfrm>
        </p:spPr>
        <p:txBody>
          <a:bodyPr>
            <a:normAutofit/>
          </a:bodyPr>
          <a:lstStyle/>
          <a:p>
            <a:r>
              <a:rPr lang="pt-PT" dirty="0"/>
              <a:t>Engagement with ESCAPE Stakeholders</a:t>
            </a:r>
            <a:endParaRPr lang="it-IT" dirty="0"/>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505B47-C677-1F40-983D-52F98A3CC2DB}" type="datetime1">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27/02/2020</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815B12F-D02A-B845-865F-37AC5B232343}"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Immagine 8">
            <a:extLst>
              <a:ext uri="{FF2B5EF4-FFF2-40B4-BE49-F238E27FC236}">
                <a16:creationId xmlns:a16="http://schemas.microsoft.com/office/drawing/2014/main" id="{09465DAE-E2A1-4ADD-B0A4-5C410B20E74F}"/>
              </a:ext>
            </a:extLst>
          </p:cNvPr>
          <p:cNvPicPr>
            <a:picLocks noChangeAspect="1"/>
          </p:cNvPicPr>
          <p:nvPr/>
        </p:nvPicPr>
        <p:blipFill>
          <a:blip r:embed="rId2"/>
          <a:stretch>
            <a:fillRect/>
          </a:stretch>
        </p:blipFill>
        <p:spPr>
          <a:xfrm>
            <a:off x="8390717" y="4823808"/>
            <a:ext cx="537384" cy="537384"/>
          </a:xfrm>
          <a:prstGeom prst="rect">
            <a:avLst/>
          </a:prstGeom>
        </p:spPr>
      </p:pic>
      <p:pic>
        <p:nvPicPr>
          <p:cNvPr id="10" name="Immagine 9">
            <a:extLst>
              <a:ext uri="{FF2B5EF4-FFF2-40B4-BE49-F238E27FC236}">
                <a16:creationId xmlns:a16="http://schemas.microsoft.com/office/drawing/2014/main" id="{32F79FEE-98ED-4C79-BE7E-B0FB6E960D97}"/>
              </a:ext>
            </a:extLst>
          </p:cNvPr>
          <p:cNvPicPr>
            <a:picLocks noChangeAspect="1"/>
          </p:cNvPicPr>
          <p:nvPr/>
        </p:nvPicPr>
        <p:blipFill>
          <a:blip r:embed="rId3"/>
          <a:stretch>
            <a:fillRect/>
          </a:stretch>
        </p:blipFill>
        <p:spPr>
          <a:xfrm>
            <a:off x="611054" y="1311519"/>
            <a:ext cx="956820" cy="871135"/>
          </a:xfrm>
          <a:prstGeom prst="rect">
            <a:avLst/>
          </a:prstGeom>
        </p:spPr>
      </p:pic>
      <p:sp>
        <p:nvSpPr>
          <p:cNvPr id="11" name="Rettangolo 10">
            <a:extLst>
              <a:ext uri="{FF2B5EF4-FFF2-40B4-BE49-F238E27FC236}">
                <a16:creationId xmlns:a16="http://schemas.microsoft.com/office/drawing/2014/main" id="{0ACA91FF-7309-46C1-BE21-4032F621A169}"/>
              </a:ext>
            </a:extLst>
          </p:cNvPr>
          <p:cNvSpPr/>
          <p:nvPr/>
        </p:nvSpPr>
        <p:spPr>
          <a:xfrm>
            <a:off x="428114" y="2202990"/>
            <a:ext cx="13227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Lato-Bold"/>
                <a:ea typeface="+mn-ea"/>
                <a:cs typeface="+mn-cs"/>
              </a:rPr>
              <a:t>ESFRI projects</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magine 11">
            <a:extLst>
              <a:ext uri="{FF2B5EF4-FFF2-40B4-BE49-F238E27FC236}">
                <a16:creationId xmlns:a16="http://schemas.microsoft.com/office/drawing/2014/main" id="{2B39CDF0-AD68-402E-AB0D-6F0276EA8CEB}"/>
              </a:ext>
            </a:extLst>
          </p:cNvPr>
          <p:cNvPicPr>
            <a:picLocks noChangeAspect="1"/>
          </p:cNvPicPr>
          <p:nvPr/>
        </p:nvPicPr>
        <p:blipFill>
          <a:blip r:embed="rId4"/>
          <a:stretch>
            <a:fillRect/>
          </a:stretch>
        </p:blipFill>
        <p:spPr>
          <a:xfrm>
            <a:off x="2690935" y="1174511"/>
            <a:ext cx="871136" cy="886419"/>
          </a:xfrm>
          <a:prstGeom prst="rect">
            <a:avLst/>
          </a:prstGeom>
        </p:spPr>
      </p:pic>
      <p:sp>
        <p:nvSpPr>
          <p:cNvPr id="13" name="Rettangolo 12">
            <a:extLst>
              <a:ext uri="{FF2B5EF4-FFF2-40B4-BE49-F238E27FC236}">
                <a16:creationId xmlns:a16="http://schemas.microsoft.com/office/drawing/2014/main" id="{5525A68D-4497-4B8E-97BD-DD9E8C935E46}"/>
              </a:ext>
            </a:extLst>
          </p:cNvPr>
          <p:cNvSpPr/>
          <p:nvPr/>
        </p:nvSpPr>
        <p:spPr>
          <a:xfrm>
            <a:off x="2539625" y="2099262"/>
            <a:ext cx="1276311"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Lato-Bold"/>
                <a:ea typeface="+mn-ea"/>
                <a:cs typeface="+mn-cs"/>
              </a:rPr>
              <a:t>H2020 projects</a:t>
            </a:r>
          </a:p>
        </p:txBody>
      </p:sp>
      <p:pic>
        <p:nvPicPr>
          <p:cNvPr id="14" name="Immagine 13">
            <a:extLst>
              <a:ext uri="{FF2B5EF4-FFF2-40B4-BE49-F238E27FC236}">
                <a16:creationId xmlns:a16="http://schemas.microsoft.com/office/drawing/2014/main" id="{6159D23C-6258-4227-900F-2D2F525A8CB9}"/>
              </a:ext>
            </a:extLst>
          </p:cNvPr>
          <p:cNvPicPr>
            <a:picLocks noChangeAspect="1"/>
          </p:cNvPicPr>
          <p:nvPr/>
        </p:nvPicPr>
        <p:blipFill>
          <a:blip r:embed="rId5"/>
          <a:stretch>
            <a:fillRect/>
          </a:stretch>
        </p:blipFill>
        <p:spPr>
          <a:xfrm>
            <a:off x="4391055" y="1125339"/>
            <a:ext cx="1391512" cy="984762"/>
          </a:xfrm>
          <a:prstGeom prst="rect">
            <a:avLst/>
          </a:prstGeom>
        </p:spPr>
      </p:pic>
      <p:sp>
        <p:nvSpPr>
          <p:cNvPr id="15" name="Rettangolo 14">
            <a:extLst>
              <a:ext uri="{FF2B5EF4-FFF2-40B4-BE49-F238E27FC236}">
                <a16:creationId xmlns:a16="http://schemas.microsoft.com/office/drawing/2014/main" id="{938E56CA-7962-4638-A719-26EA359EEC0A}"/>
              </a:ext>
            </a:extLst>
          </p:cNvPr>
          <p:cNvSpPr/>
          <p:nvPr/>
        </p:nvSpPr>
        <p:spPr>
          <a:xfrm>
            <a:off x="4121441" y="2107808"/>
            <a:ext cx="2800649"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Lato-Bold"/>
                <a:ea typeface="+mn-ea"/>
                <a:cs typeface="+mn-cs"/>
              </a:rPr>
              <a:t>EOSC </a:t>
            </a:r>
            <a:r>
              <a:rPr kumimoji="0" lang="it-IT" sz="1100" b="1" i="0" u="none" strike="noStrike" kern="1200" cap="none" spc="0" normalizeH="0" baseline="0" noProof="0" dirty="0" err="1">
                <a:ln>
                  <a:noFill/>
                </a:ln>
                <a:solidFill>
                  <a:prstClr val="black"/>
                </a:solidFill>
                <a:effectLst/>
                <a:uLnTx/>
                <a:uFillTx/>
                <a:latin typeface="Lato-Bold"/>
                <a:ea typeface="+mn-ea"/>
                <a:cs typeface="+mn-cs"/>
              </a:rPr>
              <a:t>Governance</a:t>
            </a:r>
            <a:r>
              <a:rPr kumimoji="0" lang="it-IT" sz="1100" b="1" i="0" u="none" strike="noStrike" kern="1200" cap="none" spc="0" normalizeH="0" baseline="0" noProof="0" dirty="0">
                <a:ln>
                  <a:noFill/>
                </a:ln>
                <a:solidFill>
                  <a:prstClr val="black"/>
                </a:solidFill>
                <a:effectLst/>
                <a:uLnTx/>
                <a:uFillTx/>
                <a:latin typeface="Lato-Bold"/>
                <a:ea typeface="+mn-ea"/>
                <a:cs typeface="+mn-cs"/>
              </a:rPr>
              <a:t> &amp; Policy </a:t>
            </a:r>
            <a:r>
              <a:rPr kumimoji="0" lang="it-IT" sz="1100" b="1" i="0" u="none" strike="noStrike" kern="1200" cap="none" spc="0" normalizeH="0" baseline="0" noProof="0" dirty="0" err="1">
                <a:ln>
                  <a:noFill/>
                </a:ln>
                <a:solidFill>
                  <a:prstClr val="black"/>
                </a:solidFill>
                <a:effectLst/>
                <a:uLnTx/>
                <a:uFillTx/>
                <a:latin typeface="Lato-Bold"/>
                <a:ea typeface="+mn-ea"/>
                <a:cs typeface="+mn-cs"/>
              </a:rPr>
              <a:t>Bodies</a:t>
            </a:r>
            <a:endParaRPr kumimoji="0" lang="it-IT" sz="1100" b="1" i="0" u="none" strike="noStrike" kern="1200" cap="none" spc="0" normalizeH="0" baseline="0" noProof="0" dirty="0">
              <a:ln>
                <a:noFill/>
              </a:ln>
              <a:solidFill>
                <a:prstClr val="black"/>
              </a:solidFill>
              <a:effectLst/>
              <a:uLnTx/>
              <a:uFillTx/>
              <a:latin typeface="Lato-Bold"/>
              <a:ea typeface="+mn-ea"/>
              <a:cs typeface="+mn-cs"/>
            </a:endParaRPr>
          </a:p>
        </p:txBody>
      </p:sp>
      <p:pic>
        <p:nvPicPr>
          <p:cNvPr id="16" name="Immagine 15">
            <a:extLst>
              <a:ext uri="{FF2B5EF4-FFF2-40B4-BE49-F238E27FC236}">
                <a16:creationId xmlns:a16="http://schemas.microsoft.com/office/drawing/2014/main" id="{D0C9903C-3584-43E1-90D0-9DC6E721508D}"/>
              </a:ext>
            </a:extLst>
          </p:cNvPr>
          <p:cNvPicPr>
            <a:picLocks noChangeAspect="1"/>
          </p:cNvPicPr>
          <p:nvPr/>
        </p:nvPicPr>
        <p:blipFill>
          <a:blip r:embed="rId6"/>
          <a:stretch>
            <a:fillRect/>
          </a:stretch>
        </p:blipFill>
        <p:spPr>
          <a:xfrm>
            <a:off x="5671361" y="1121025"/>
            <a:ext cx="833167" cy="993391"/>
          </a:xfrm>
          <a:prstGeom prst="rect">
            <a:avLst/>
          </a:prstGeom>
        </p:spPr>
      </p:pic>
      <p:pic>
        <p:nvPicPr>
          <p:cNvPr id="18" name="Immagine 17">
            <a:extLst>
              <a:ext uri="{FF2B5EF4-FFF2-40B4-BE49-F238E27FC236}">
                <a16:creationId xmlns:a16="http://schemas.microsoft.com/office/drawing/2014/main" id="{1DB87258-65F3-4FD6-9FF2-D7BAC9C89FE3}"/>
              </a:ext>
            </a:extLst>
          </p:cNvPr>
          <p:cNvPicPr>
            <a:picLocks noChangeAspect="1"/>
          </p:cNvPicPr>
          <p:nvPr/>
        </p:nvPicPr>
        <p:blipFill>
          <a:blip r:embed="rId7"/>
          <a:stretch>
            <a:fillRect/>
          </a:stretch>
        </p:blipFill>
        <p:spPr>
          <a:xfrm>
            <a:off x="7580444" y="1193061"/>
            <a:ext cx="937180" cy="849319"/>
          </a:xfrm>
          <a:prstGeom prst="rect">
            <a:avLst/>
          </a:prstGeom>
        </p:spPr>
      </p:pic>
      <p:sp>
        <p:nvSpPr>
          <p:cNvPr id="19" name="Rettangolo 18">
            <a:extLst>
              <a:ext uri="{FF2B5EF4-FFF2-40B4-BE49-F238E27FC236}">
                <a16:creationId xmlns:a16="http://schemas.microsoft.com/office/drawing/2014/main" id="{91F11657-F84F-47AE-BA0F-0461444BD758}"/>
              </a:ext>
            </a:extLst>
          </p:cNvPr>
          <p:cNvSpPr/>
          <p:nvPr/>
        </p:nvSpPr>
        <p:spPr>
          <a:xfrm>
            <a:off x="7145582" y="2073624"/>
            <a:ext cx="1806905" cy="43088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Lato-Bold"/>
                <a:ea typeface="+mn-ea"/>
                <a:cs typeface="+mn-cs"/>
              </a:rPr>
              <a:t>Pan-</a:t>
            </a:r>
            <a:r>
              <a:rPr kumimoji="0" lang="it-IT" sz="1100" b="1" i="0" u="none" strike="noStrike" kern="1200" cap="none" spc="0" normalizeH="0" baseline="0" noProof="0" dirty="0" err="1">
                <a:ln>
                  <a:noFill/>
                </a:ln>
                <a:solidFill>
                  <a:prstClr val="black"/>
                </a:solidFill>
                <a:effectLst/>
                <a:uLnTx/>
                <a:uFillTx/>
                <a:latin typeface="Lato-Bold"/>
                <a:ea typeface="+mn-ea"/>
                <a:cs typeface="+mn-cs"/>
              </a:rPr>
              <a:t>European</a:t>
            </a:r>
            <a:r>
              <a:rPr kumimoji="0" lang="it-IT" sz="1100" b="1" i="0" u="none" strike="noStrike" kern="1200" cap="none" spc="0" normalizeH="0" baseline="0" noProof="0" dirty="0">
                <a:ln>
                  <a:noFill/>
                </a:ln>
                <a:solidFill>
                  <a:prstClr val="black"/>
                </a:solidFill>
                <a:effectLst/>
                <a:uLnTx/>
                <a:uFillTx/>
                <a:latin typeface="Lato-Bold"/>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Lato-Bold"/>
                <a:ea typeface="+mn-ea"/>
                <a:cs typeface="+mn-cs"/>
              </a:rPr>
              <a:t>Research </a:t>
            </a:r>
            <a:r>
              <a:rPr kumimoji="0" lang="it-IT" sz="1100" b="1" i="0" u="none" strike="noStrike" kern="1200" cap="none" spc="0" normalizeH="0" baseline="0" noProof="0" dirty="0" err="1">
                <a:ln>
                  <a:noFill/>
                </a:ln>
                <a:solidFill>
                  <a:prstClr val="black"/>
                </a:solidFill>
                <a:effectLst/>
                <a:uLnTx/>
                <a:uFillTx/>
                <a:latin typeface="Lato-Bold"/>
                <a:ea typeface="+mn-ea"/>
                <a:cs typeface="+mn-cs"/>
              </a:rPr>
              <a:t>Organisations</a:t>
            </a:r>
            <a:endParaRPr kumimoji="0" lang="it-IT" sz="1100" b="1" i="0" u="none" strike="noStrike" kern="1200" cap="none" spc="0" normalizeH="0" baseline="0" noProof="0" dirty="0">
              <a:ln>
                <a:noFill/>
              </a:ln>
              <a:solidFill>
                <a:prstClr val="black"/>
              </a:solidFill>
              <a:effectLst/>
              <a:uLnTx/>
              <a:uFillTx/>
              <a:latin typeface="Lato-Bold"/>
              <a:ea typeface="+mn-ea"/>
              <a:cs typeface="+mn-cs"/>
            </a:endParaRPr>
          </a:p>
        </p:txBody>
      </p:sp>
      <p:sp>
        <p:nvSpPr>
          <p:cNvPr id="20" name="Rettangolo 19">
            <a:extLst>
              <a:ext uri="{FF2B5EF4-FFF2-40B4-BE49-F238E27FC236}">
                <a16:creationId xmlns:a16="http://schemas.microsoft.com/office/drawing/2014/main" id="{5B2B477F-BDB3-41FA-BB77-B028BD8601E4}"/>
              </a:ext>
            </a:extLst>
          </p:cNvPr>
          <p:cNvSpPr/>
          <p:nvPr/>
        </p:nvSpPr>
        <p:spPr>
          <a:xfrm>
            <a:off x="0" y="5472052"/>
            <a:ext cx="9204666" cy="67524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Calibri"/>
              </a:rPr>
              <a:t>Engagement with scientific, research, industrial &amp; policy communities, to produce active end-users of ESCAPE results</a:t>
            </a:r>
          </a:p>
        </p:txBody>
      </p:sp>
      <p:sp>
        <p:nvSpPr>
          <p:cNvPr id="23" name="Rettangolo 22">
            <a:extLst>
              <a:ext uri="{FF2B5EF4-FFF2-40B4-BE49-F238E27FC236}">
                <a16:creationId xmlns:a16="http://schemas.microsoft.com/office/drawing/2014/main" id="{43FB55E3-2BD4-462C-A202-C7FD2C18A0C1}"/>
              </a:ext>
            </a:extLst>
          </p:cNvPr>
          <p:cNvSpPr/>
          <p:nvPr/>
        </p:nvSpPr>
        <p:spPr>
          <a:xfrm>
            <a:off x="4219854" y="2561469"/>
            <a:ext cx="2501769" cy="16158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   Delivery of Position Statement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Participation at EOSC events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it-IT" sz="1100" b="0" i="0" u="none" strike="noStrike" kern="1200" cap="none" spc="0" normalizeH="0" baseline="0" noProof="0" dirty="0">
                <a:ln>
                  <a:noFill/>
                </a:ln>
                <a:solidFill>
                  <a:prstClr val="black"/>
                </a:solidFill>
                <a:effectLst/>
                <a:uLnTx/>
                <a:uFillTx/>
                <a:latin typeface="Lato-Bold"/>
                <a:ea typeface="+mn-ea"/>
                <a:cs typeface="+mn-cs"/>
              </a:rPr>
              <a:t>ESCAPE </a:t>
            </a:r>
            <a:r>
              <a:rPr kumimoji="0" lang="it-IT" sz="1100" b="0" i="0" u="none" strike="noStrike" kern="1200" cap="none" spc="0" normalizeH="0" baseline="0" noProof="0" dirty="0" err="1">
                <a:ln>
                  <a:noFill/>
                </a:ln>
                <a:solidFill>
                  <a:prstClr val="black"/>
                </a:solidFill>
                <a:effectLst/>
                <a:uLnTx/>
                <a:uFillTx/>
                <a:latin typeface="Lato-Bold"/>
                <a:ea typeface="+mn-ea"/>
                <a:cs typeface="+mn-cs"/>
              </a:rPr>
              <a:t>members</a:t>
            </a:r>
            <a:r>
              <a:rPr kumimoji="0" lang="it-IT" sz="1100" b="0" i="0" u="none" strike="noStrike" kern="1200" cap="none" spc="0" normalizeH="0" baseline="0" noProof="0" dirty="0">
                <a:ln>
                  <a:noFill/>
                </a:ln>
                <a:solidFill>
                  <a:prstClr val="black"/>
                </a:solidFill>
                <a:effectLst/>
                <a:uLnTx/>
                <a:uFillTx/>
                <a:latin typeface="Lato-Bold"/>
                <a:ea typeface="+mn-ea"/>
                <a:cs typeface="+mn-cs"/>
              </a:rPr>
              <a:t> part of EOSC Working </a:t>
            </a:r>
            <a:r>
              <a:rPr kumimoji="0" lang="it-IT" sz="1100" b="0" i="0" u="none" strike="noStrike" kern="1200" cap="none" spc="0" normalizeH="0" baseline="0" noProof="0" dirty="0" err="1">
                <a:ln>
                  <a:noFill/>
                </a:ln>
                <a:solidFill>
                  <a:prstClr val="black"/>
                </a:solidFill>
                <a:effectLst/>
                <a:uLnTx/>
                <a:uFillTx/>
                <a:latin typeface="Lato-Bold"/>
                <a:ea typeface="+mn-ea"/>
                <a:cs typeface="+mn-cs"/>
              </a:rPr>
              <a:t>Groups</a:t>
            </a:r>
            <a:r>
              <a:rPr kumimoji="0" lang="it-IT" sz="1100" b="0" i="0" u="none" strike="noStrike" kern="1200" cap="none" spc="0" normalizeH="0" baseline="0" noProof="0" dirty="0">
                <a:ln>
                  <a:noFill/>
                </a:ln>
                <a:solidFill>
                  <a:prstClr val="black"/>
                </a:solidFill>
                <a:effectLst/>
                <a:uLnTx/>
                <a:uFillTx/>
                <a:latin typeface="Lato-Bold"/>
                <a:ea typeface="+mn-ea"/>
                <a:cs typeface="+mn-cs"/>
              </a:rPr>
              <a:t> &amp; FAIRsFAIR European Group of FAIR Champions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Social media messages &amp; newsletter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it-IT" sz="1100" b="0" i="0" u="none" strike="noStrike" kern="1200" cap="none" spc="0" normalizeH="0" baseline="0" noProof="0" dirty="0">
              <a:ln>
                <a:noFill/>
              </a:ln>
              <a:solidFill>
                <a:prstClr val="black"/>
              </a:solidFill>
              <a:effectLst/>
              <a:uLnTx/>
              <a:uFillTx/>
              <a:latin typeface="Lato-Bold"/>
              <a:ea typeface="+mn-ea"/>
              <a:cs typeface="+mn-cs"/>
            </a:endParaRPr>
          </a:p>
        </p:txBody>
      </p:sp>
      <p:sp>
        <p:nvSpPr>
          <p:cNvPr id="24" name="Rettangolo 23">
            <a:extLst>
              <a:ext uri="{FF2B5EF4-FFF2-40B4-BE49-F238E27FC236}">
                <a16:creationId xmlns:a16="http://schemas.microsoft.com/office/drawing/2014/main" id="{43FB55E3-2BD4-462C-A202-C7FD2C18A0C1}"/>
              </a:ext>
            </a:extLst>
          </p:cNvPr>
          <p:cNvSpPr/>
          <p:nvPr/>
        </p:nvSpPr>
        <p:spPr>
          <a:xfrm>
            <a:off x="6762394" y="2561889"/>
            <a:ext cx="2324456"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000" b="0" i="0" u="none" strike="noStrike" kern="1200" cap="none" spc="0" normalizeH="0" baseline="0" noProof="0" dirty="0">
                <a:ln>
                  <a:noFill/>
                </a:ln>
                <a:solidFill>
                  <a:prstClr val="black"/>
                </a:solidFill>
                <a:effectLst/>
                <a:uLnTx/>
                <a:uFillTx/>
                <a:latin typeface="Lato-Bold"/>
                <a:ea typeface="+mn-ea"/>
                <a:cs typeface="+mn-cs"/>
              </a:rPr>
              <a:t>- Participation at events organised by CERN (Particple Physics community) and ESO (Astronomy) to present ESCAPE DIOS &amp; ESCAPE VO services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PT" sz="1000" b="0" i="0" u="none" strike="noStrike" kern="1200" cap="none" spc="0" normalizeH="0" baseline="0" noProof="0" dirty="0">
                <a:ln>
                  <a:noFill/>
                </a:ln>
                <a:solidFill>
                  <a:prstClr val="black"/>
                </a:solidFill>
                <a:effectLst/>
                <a:uLnTx/>
                <a:uFillTx/>
                <a:latin typeface="Lato-Bold"/>
                <a:ea typeface="+mn-ea"/>
                <a:cs typeface="+mn-cs"/>
              </a:rPr>
              <a:t>-    Joined the Dark Matter initiative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pt-PT" sz="1000" b="0" i="0" u="none" strike="noStrike" kern="1200" cap="none" spc="0" normalizeH="0" baseline="0" noProof="0" dirty="0">
                <a:ln>
                  <a:noFill/>
                </a:ln>
                <a:solidFill>
                  <a:prstClr val="black"/>
                </a:solidFill>
                <a:effectLst/>
                <a:uLnTx/>
                <a:uFillTx/>
                <a:latin typeface="Lato-Bold"/>
                <a:ea typeface="+mn-ea"/>
                <a:cs typeface="+mn-cs"/>
              </a:rPr>
              <a:t>Proposal creation a cross-cluster real science project</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kumimoji="0" lang="pt-PT" sz="1000" b="0" i="0" u="none" strike="noStrike" kern="1200" cap="none" spc="0" normalizeH="0" baseline="0" noProof="0" dirty="0">
                <a:ln>
                  <a:noFill/>
                </a:ln>
                <a:solidFill>
                  <a:prstClr val="black"/>
                </a:solidFill>
                <a:effectLst/>
                <a:uLnTx/>
                <a:uFillTx/>
                <a:latin typeface="Lato-Bold"/>
                <a:ea typeface="+mn-ea"/>
                <a:cs typeface="+mn-cs"/>
              </a:rPr>
              <a:t>Social Media Messages &amp; newsletter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dirty="0">
              <a:ln>
                <a:noFill/>
              </a:ln>
              <a:solidFill>
                <a:prstClr val="black"/>
              </a:solidFill>
              <a:effectLst/>
              <a:uLnTx/>
              <a:uFillTx/>
              <a:latin typeface="Lato-Bold"/>
              <a:ea typeface="+mn-ea"/>
              <a:cs typeface="+mn-cs"/>
            </a:endParaRPr>
          </a:p>
        </p:txBody>
      </p:sp>
      <p:sp>
        <p:nvSpPr>
          <p:cNvPr id="25" name="Rettangolo 24">
            <a:extLst>
              <a:ext uri="{FF2B5EF4-FFF2-40B4-BE49-F238E27FC236}">
                <a16:creationId xmlns:a16="http://schemas.microsoft.com/office/drawing/2014/main" id="{43FB55E3-2BD4-462C-A202-C7FD2C18A0C1}"/>
              </a:ext>
            </a:extLst>
          </p:cNvPr>
          <p:cNvSpPr/>
          <p:nvPr/>
        </p:nvSpPr>
        <p:spPr>
          <a:xfrm>
            <a:off x="117772" y="2504511"/>
            <a:ext cx="1977727" cy="1277273"/>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News articles presenting each ESCAPE service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1 Citizen Science programme (Clump Scout)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Social media messages</a:t>
            </a:r>
            <a:r>
              <a:rPr kumimoji="0" lang="it-IT" sz="1100" b="0" i="0" u="none" strike="noStrike" kern="1200" cap="none" spc="0" normalizeH="0" baseline="0" noProof="0" dirty="0">
                <a:ln>
                  <a:noFill/>
                </a:ln>
                <a:solidFill>
                  <a:prstClr val="black"/>
                </a:solidFill>
                <a:effectLst/>
                <a:uLnTx/>
                <a:uFillTx/>
                <a:latin typeface="Lato-Bold"/>
                <a:ea typeface="+mn-ea"/>
                <a:cs typeface="+mn-cs"/>
              </a:rPr>
              <a:t> &amp; newsletter</a:t>
            </a:r>
            <a:endParaRPr kumimoji="0" lang="pt-PT" sz="1100" b="0" i="0" u="none" strike="noStrike" kern="1200" cap="none" spc="0" normalizeH="0" baseline="0" noProof="0" dirty="0">
              <a:ln>
                <a:noFill/>
              </a:ln>
              <a:solidFill>
                <a:prstClr val="black"/>
              </a:solidFill>
              <a:effectLst/>
              <a:uLnTx/>
              <a:uFillTx/>
              <a:latin typeface="Lato-Bold"/>
              <a:ea typeface="+mn-ea"/>
              <a:cs typeface="+mn-cs"/>
            </a:endParaRPr>
          </a:p>
        </p:txBody>
      </p:sp>
      <p:sp>
        <p:nvSpPr>
          <p:cNvPr id="27" name="Rettangolo 26">
            <a:extLst>
              <a:ext uri="{FF2B5EF4-FFF2-40B4-BE49-F238E27FC236}">
                <a16:creationId xmlns:a16="http://schemas.microsoft.com/office/drawing/2014/main" id="{0F09F940-51C3-48D5-878A-C055E79C3125}"/>
              </a:ext>
            </a:extLst>
          </p:cNvPr>
          <p:cNvSpPr/>
          <p:nvPr/>
        </p:nvSpPr>
        <p:spPr>
          <a:xfrm>
            <a:off x="2155319" y="2500463"/>
            <a:ext cx="2043037" cy="147649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65783"/>
              </a:solidFill>
              <a:effectLst/>
              <a:uLnTx/>
              <a:uFillTx/>
              <a:latin typeface="Calibri"/>
              <a:ea typeface="+mn-ea"/>
              <a:cs typeface="+mn-cs"/>
            </a:endParaRPr>
          </a:p>
        </p:txBody>
      </p:sp>
      <p:sp>
        <p:nvSpPr>
          <p:cNvPr id="30" name="Rettangolo 29"/>
          <p:cNvSpPr/>
          <p:nvPr/>
        </p:nvSpPr>
        <p:spPr>
          <a:xfrm>
            <a:off x="2134395" y="2530405"/>
            <a:ext cx="2148959" cy="144655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Joint-stakeholder forum at ESOF 2020 with other initiatives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it-IT" sz="1100" b="0" i="0" u="none" strike="noStrike" kern="1200" cap="none" spc="0" normalizeH="0" baseline="0" noProof="0" dirty="0" err="1">
                <a:ln>
                  <a:noFill/>
                </a:ln>
                <a:solidFill>
                  <a:prstClr val="black"/>
                </a:solidFill>
                <a:effectLst/>
                <a:uLnTx/>
                <a:uFillTx/>
                <a:latin typeface="Lato-Bold"/>
                <a:ea typeface="+mn-ea"/>
                <a:cs typeface="+mn-cs"/>
              </a:rPr>
              <a:t>Member</a:t>
            </a:r>
            <a:r>
              <a:rPr kumimoji="0" lang="it-IT" sz="1100" b="0" i="0" u="none" strike="noStrike" kern="1200" cap="none" spc="0" normalizeH="0" baseline="0" noProof="0" dirty="0">
                <a:ln>
                  <a:noFill/>
                </a:ln>
                <a:solidFill>
                  <a:prstClr val="black"/>
                </a:solidFill>
                <a:effectLst/>
                <a:uLnTx/>
                <a:uFillTx/>
                <a:latin typeface="Lato-Bold"/>
                <a:ea typeface="+mn-ea"/>
                <a:cs typeface="+mn-cs"/>
              </a:rPr>
              <a:t> of FAIRsFAIR European Group of FAIR Champions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pt-PT" sz="1100" b="0" i="0" u="none" strike="noStrike" kern="1200" cap="none" spc="0" normalizeH="0" baseline="0" noProof="0" dirty="0">
                <a:ln>
                  <a:noFill/>
                </a:ln>
                <a:solidFill>
                  <a:prstClr val="black"/>
                </a:solidFill>
                <a:effectLst/>
                <a:uLnTx/>
                <a:uFillTx/>
                <a:latin typeface="Lato-Bold"/>
                <a:ea typeface="+mn-ea"/>
                <a:cs typeface="+mn-cs"/>
              </a:rPr>
              <a:t>Social media messages &amp; newsletter</a:t>
            </a:r>
          </a:p>
        </p:txBody>
      </p:sp>
      <p:sp>
        <p:nvSpPr>
          <p:cNvPr id="32" name="Rettangolo 31">
            <a:extLst>
              <a:ext uri="{FF2B5EF4-FFF2-40B4-BE49-F238E27FC236}">
                <a16:creationId xmlns:a16="http://schemas.microsoft.com/office/drawing/2014/main" id="{A04B6127-51F7-40AB-9BE5-77F4349A7C91}"/>
              </a:ext>
            </a:extLst>
          </p:cNvPr>
          <p:cNvSpPr/>
          <p:nvPr/>
        </p:nvSpPr>
        <p:spPr>
          <a:xfrm>
            <a:off x="3616638" y="4386346"/>
            <a:ext cx="5531249" cy="354956"/>
          </a:xfrm>
          <a:prstGeom prst="rect">
            <a:avLst/>
          </a:prstGeom>
          <a:solidFill>
            <a:schemeClr val="accent4">
              <a:lumMod val="50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rPr>
              <a:t>NEXT ENGAGEMENT PRIORITIES</a:t>
            </a:r>
            <a:endParaRPr kumimoji="0" lang="it-IT" sz="1200" b="1" i="0" u="none" strike="noStrike" kern="1200" cap="none" spc="0" normalizeH="0" baseline="0" noProof="0" dirty="0">
              <a:ln>
                <a:noFill/>
              </a:ln>
              <a:solidFill>
                <a:prstClr val="white"/>
              </a:solidFill>
              <a:effectLst/>
              <a:uLnTx/>
              <a:uFillTx/>
              <a:latin typeface="CG Omega" pitchFamily="34" charset="0"/>
              <a:ea typeface="+mn-ea"/>
              <a:cs typeface="Arial" panose="020B0604020202020204" pitchFamily="34" charset="0"/>
            </a:endParaRPr>
          </a:p>
        </p:txBody>
      </p:sp>
      <p:sp>
        <p:nvSpPr>
          <p:cNvPr id="38" name="Google Shape;3785;p297"/>
          <p:cNvSpPr txBox="1"/>
          <p:nvPr/>
        </p:nvSpPr>
        <p:spPr>
          <a:xfrm>
            <a:off x="8515350" y="260648"/>
            <a:ext cx="656786" cy="395748"/>
          </a:xfrm>
          <a:prstGeom prst="rect">
            <a:avLst/>
          </a:prstGeom>
          <a:solidFill>
            <a:srgbClr val="9FC5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800"/>
              <a:buFont typeface="Calibri"/>
              <a:buNone/>
              <a:tabLst/>
              <a:defRPr/>
            </a:pPr>
            <a:r>
              <a:rPr kumimoji="0" lang="pt-PT" sz="1200" b="1" i="0" u="none" strike="noStrike" kern="1200" cap="none" spc="0" normalizeH="0" baseline="0" noProof="0" dirty="0">
                <a:ln>
                  <a:noFill/>
                </a:ln>
                <a:solidFill>
                  <a:prstClr val="black"/>
                </a:solidFill>
                <a:effectLst/>
                <a:uLnTx/>
                <a:uFillTx/>
                <a:latin typeface="Calibri"/>
                <a:ea typeface="Calibri"/>
                <a:cs typeface="Calibri"/>
                <a:sym typeface="Calibri"/>
              </a:rPr>
              <a:t>T6.1</a:t>
            </a:r>
            <a:endParaRPr kumimoji="0" sz="1200" b="1"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pic>
        <p:nvPicPr>
          <p:cNvPr id="3" name="Immagin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680" y="4296250"/>
            <a:ext cx="987557" cy="1037350"/>
          </a:xfrm>
          <a:prstGeom prst="rect">
            <a:avLst/>
          </a:prstGeom>
        </p:spPr>
      </p:pic>
      <p:sp>
        <p:nvSpPr>
          <p:cNvPr id="34" name="Rettangolo 33">
            <a:extLst>
              <a:ext uri="{FF2B5EF4-FFF2-40B4-BE49-F238E27FC236}">
                <a16:creationId xmlns:a16="http://schemas.microsoft.com/office/drawing/2014/main" id="{0F09F940-51C3-48D5-878A-C055E79C3125}"/>
              </a:ext>
            </a:extLst>
          </p:cNvPr>
          <p:cNvSpPr/>
          <p:nvPr/>
        </p:nvSpPr>
        <p:spPr>
          <a:xfrm>
            <a:off x="1222905" y="4346979"/>
            <a:ext cx="2230695" cy="10142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65783"/>
              </a:solidFill>
              <a:effectLst/>
              <a:uLnTx/>
              <a:uFillTx/>
              <a:latin typeface="Calibri"/>
              <a:ea typeface="+mn-ea"/>
              <a:cs typeface="+mn-cs"/>
            </a:endParaRPr>
          </a:p>
        </p:txBody>
      </p:sp>
      <p:sp>
        <p:nvSpPr>
          <p:cNvPr id="35" name="Rettangolo 34">
            <a:extLst>
              <a:ext uri="{FF2B5EF4-FFF2-40B4-BE49-F238E27FC236}">
                <a16:creationId xmlns:a16="http://schemas.microsoft.com/office/drawing/2014/main" id="{43FB55E3-2BD4-462C-A202-C7FD2C18A0C1}"/>
              </a:ext>
            </a:extLst>
          </p:cNvPr>
          <p:cNvSpPr/>
          <p:nvPr/>
        </p:nvSpPr>
        <p:spPr>
          <a:xfrm>
            <a:off x="1184007" y="4346980"/>
            <a:ext cx="2269593" cy="93871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prstClr val="black"/>
                </a:solidFill>
                <a:effectLst/>
                <a:uLnTx/>
                <a:uFillTx/>
                <a:latin typeface="Lato-Bold"/>
                <a:ea typeface="+mn-ea"/>
                <a:cs typeface="+mn-cs"/>
              </a:rPr>
              <a:t>Joint international workshops and cooperative projects such as JENAS 2019.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100" b="0" i="0" u="none" strike="noStrike" kern="1200" cap="none" spc="0" normalizeH="0" baseline="0" noProof="0" dirty="0">
                <a:ln>
                  <a:noFill/>
                </a:ln>
                <a:solidFill>
                  <a:prstClr val="black"/>
                </a:solidFill>
                <a:effectLst/>
                <a:uLnTx/>
                <a:uFillTx/>
                <a:latin typeface="Lato-Bold"/>
                <a:ea typeface="+mn-ea"/>
                <a:cs typeface="+mn-cs"/>
              </a:rPr>
              <a:t>Social media messages &amp; newsletter</a:t>
            </a:r>
            <a:endParaRPr kumimoji="0" lang="pt-PT" sz="1100" b="0" i="0" u="none" strike="noStrike" kern="1200" cap="none" spc="0" normalizeH="0" baseline="0" noProof="0" dirty="0">
              <a:ln>
                <a:noFill/>
              </a:ln>
              <a:solidFill>
                <a:prstClr val="black"/>
              </a:solidFill>
              <a:effectLst/>
              <a:uLnTx/>
              <a:uFillTx/>
              <a:latin typeface="Lato-Bold"/>
              <a:ea typeface="+mn-ea"/>
              <a:cs typeface="+mn-cs"/>
            </a:endParaRPr>
          </a:p>
        </p:txBody>
      </p:sp>
      <p:sp>
        <p:nvSpPr>
          <p:cNvPr id="36" name="Rettangolo 35">
            <a:extLst>
              <a:ext uri="{FF2B5EF4-FFF2-40B4-BE49-F238E27FC236}">
                <a16:creationId xmlns:a16="http://schemas.microsoft.com/office/drawing/2014/main" id="{0ACA91FF-7309-46C1-BE21-4032F621A169}"/>
              </a:ext>
            </a:extLst>
          </p:cNvPr>
          <p:cNvSpPr/>
          <p:nvPr/>
        </p:nvSpPr>
        <p:spPr>
          <a:xfrm>
            <a:off x="445284" y="4060546"/>
            <a:ext cx="1322701"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prstClr val="black"/>
                </a:solidFill>
                <a:effectLst/>
                <a:uLnTx/>
                <a:uFillTx/>
                <a:latin typeface="Lato-Bold"/>
                <a:ea typeface="+mn-ea"/>
                <a:cs typeface="+mn-cs"/>
              </a:rPr>
              <a:t>Scientists</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740300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CAPE PPT template_v2" id="{84B2C77E-D1E5-DD48-B3EE-B80C14BA55BA}" vid="{29E3AAB7-A3DE-2940-AABB-6F3EADDE159C}"/>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ESCAPE PPT template_v2</Template>
  <TotalTime>380</TotalTime>
  <Words>4692</Words>
  <Application>Microsoft Office PowerPoint</Application>
  <PresentationFormat>Affichage à l'écran (4:3)</PresentationFormat>
  <Paragraphs>869</Paragraphs>
  <Slides>49</Slides>
  <Notes>1</Notes>
  <HiddenSlides>17</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49</vt:i4>
      </vt:variant>
    </vt:vector>
  </HeadingPairs>
  <TitlesOfParts>
    <vt:vector size="57" baseType="lpstr">
      <vt:lpstr>Arial</vt:lpstr>
      <vt:lpstr>Calibri</vt:lpstr>
      <vt:lpstr>Calibri Light</vt:lpstr>
      <vt:lpstr>CG Omega</vt:lpstr>
      <vt:lpstr>Lato-Bold</vt:lpstr>
      <vt:lpstr>Times New Roman</vt:lpstr>
      <vt:lpstr>Wingdings</vt:lpstr>
      <vt:lpstr>Tema di Office</vt:lpstr>
      <vt:lpstr>Work Package Six: «ECO» Engagement and Communication</vt:lpstr>
      <vt:lpstr>Vision</vt:lpstr>
      <vt:lpstr>WP6 - Engagement and Communication</vt:lpstr>
      <vt:lpstr>WP6 - Engagement and Communication</vt:lpstr>
      <vt:lpstr>Timeline of activities done in M1-M12 Feb 2019 – Jan 2020</vt:lpstr>
      <vt:lpstr>Activities &amp; results (M1-M12)  Synthesis </vt:lpstr>
      <vt:lpstr>Communication Strategy in ESCAPE</vt:lpstr>
      <vt:lpstr>EOSC &amp; ESCAPE Communication Strategy</vt:lpstr>
      <vt:lpstr>Engagement with ESCAPE Stakeholders</vt:lpstr>
      <vt:lpstr>Editorial Plan – What’s next?</vt:lpstr>
      <vt:lpstr>Branding &amp; Comm material</vt:lpstr>
      <vt:lpstr>Website Evolution</vt:lpstr>
      <vt:lpstr>Présentation PowerPoint</vt:lpstr>
      <vt:lpstr>Présentation PowerPoint</vt:lpstr>
      <vt:lpstr>Visibility at events</vt:lpstr>
      <vt:lpstr>ESCAPE events organised during Y1</vt:lpstr>
      <vt:lpstr>Synergies with relevant initiatives</vt:lpstr>
      <vt:lpstr>Impact Monitoring  Website &amp; Social Media Dashboard</vt:lpstr>
      <vt:lpstr>Deliverables, Milestones &amp; KPIs</vt:lpstr>
      <vt:lpstr>Présentation PowerPoint</vt:lpstr>
      <vt:lpstr>Communication Strategy in ESCAPE</vt:lpstr>
      <vt:lpstr>Communication Strategy in ESCAPE</vt:lpstr>
      <vt:lpstr>Communication Strategy in ESCAPE</vt:lpstr>
      <vt:lpstr>Activities &amp; results (M1-M12)  Synthesis </vt:lpstr>
      <vt:lpstr>Branding &amp; Communications material</vt:lpstr>
      <vt:lpstr>Website Evolution</vt:lpstr>
      <vt:lpstr>Website Evolution</vt:lpstr>
      <vt:lpstr>Website Evolution</vt:lpstr>
      <vt:lpstr>Events</vt:lpstr>
      <vt:lpstr> International Synergies</vt:lpstr>
      <vt:lpstr>Social media Channels</vt:lpstr>
      <vt:lpstr>Events</vt:lpstr>
      <vt:lpstr>ESCAPE Community Profile Database</vt:lpstr>
      <vt:lpstr>Impact Monitoring – KPIs </vt:lpstr>
      <vt:lpstr>Deliverables, Milestones, KPIs M1-M12 </vt:lpstr>
      <vt:lpstr>Timeline of activities M13-M24</vt:lpstr>
      <vt:lpstr>Task 6.2: Citizen Science</vt:lpstr>
      <vt:lpstr>Task 6.2: Citizen Science</vt:lpstr>
      <vt:lpstr>Présentation PowerPoint</vt:lpstr>
      <vt:lpstr>Présentation PowerPoint</vt:lpstr>
      <vt:lpstr>Présentation PowerPoint</vt:lpstr>
      <vt:lpstr>Présentation PowerPoint</vt:lpstr>
      <vt:lpstr>CLUMP SCOUT</vt:lpstr>
      <vt:lpstr>CLUMP SCOUT</vt:lpstr>
      <vt:lpstr>Présentation PowerPoint</vt:lpstr>
      <vt:lpstr>From Description of Work</vt:lpstr>
      <vt:lpstr>From Description of Work</vt:lpstr>
      <vt:lpstr>Summary</vt:lpstr>
      <vt:lpstr>Thank you very much!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Rita Meneses</dc:creator>
  <cp:lastModifiedBy>Mathilde HUBERT</cp:lastModifiedBy>
  <cp:revision>66</cp:revision>
  <dcterms:created xsi:type="dcterms:W3CDTF">2018-11-20T16:31:33Z</dcterms:created>
  <dcterms:modified xsi:type="dcterms:W3CDTF">2020-02-27T07:54:00Z</dcterms:modified>
</cp:coreProperties>
</file>